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18288000" cy="10287000"/>
  <p:notesSz cx="6858000" cy="9144000"/>
  <p:embeddedFontLst>
    <p:embeddedFont>
      <p:font typeface="Georgia Bold" charset="1" panose="02040802050405020203"/>
      <p:regular r:id="rId31"/>
    </p:embeddedFont>
    <p:embeddedFont>
      <p:font typeface="Arial Bold" charset="1" panose="020B0704020202020204"/>
      <p:regular r:id="rId32"/>
    </p:embeddedFont>
    <p:embeddedFont>
      <p:font typeface="Calibri (MS)" charset="1" panose="020F0502020204030204"/>
      <p:regular r:id="rId33"/>
    </p:embeddedFont>
    <p:embeddedFont>
      <p:font typeface="Calibri (MS) Italics" charset="1" panose="020F05020202040A0204"/>
      <p:regular r:id="rId34"/>
    </p:embeddedFont>
    <p:embeddedFont>
      <p:font typeface="Calibri (MS) Bold" charset="1" panose="020F0702030404030204"/>
      <p:regular r:id="rId36"/>
    </p:embeddedFont>
    <p:embeddedFont>
      <p:font typeface="Georgia Italics" charset="1" panose="02040502050405090303"/>
      <p:regular r:id="rId53"/>
    </p:embeddedFont>
    <p:embeddedFont>
      <p:font typeface="Comic Sans Bold" charset="1" panose="03000902030302020204"/>
      <p:regular r:id="rId54"/>
    </p:embeddedFont>
    <p:embeddedFont>
      <p:font typeface="Comic Sans" charset="1" panose="03000702030302020204"/>
      <p:regular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notesMasters/notesMaster1.xml" Type="http://schemas.openxmlformats.org/officeDocument/2006/relationships/notesMaster"/><Relationship Id="rId29" Target="theme/theme2.xml" Type="http://schemas.openxmlformats.org/officeDocument/2006/relationships/theme"/><Relationship Id="rId3" Target="viewProps.xml" Type="http://schemas.openxmlformats.org/officeDocument/2006/relationships/viewProps"/><Relationship Id="rId30" Target="notesSlides/notesSlide1.xml" Type="http://schemas.openxmlformats.org/officeDocument/2006/relationships/notesSlide"/><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notesSlides/notesSlide2.xml" Type="http://schemas.openxmlformats.org/officeDocument/2006/relationships/notesSlide"/><Relationship Id="rId36" Target="fonts/font36.fntdata" Type="http://schemas.openxmlformats.org/officeDocument/2006/relationships/font"/><Relationship Id="rId37" Target="notesSlides/notesSlide3.xml" Type="http://schemas.openxmlformats.org/officeDocument/2006/relationships/notesSlide"/><Relationship Id="rId38" Target="notesSlides/notesSlide4.xml" Type="http://schemas.openxmlformats.org/officeDocument/2006/relationships/notesSlide"/><Relationship Id="rId39" Target="notesSlides/notesSlide5.xml" Type="http://schemas.openxmlformats.org/officeDocument/2006/relationships/notesSlide"/><Relationship Id="rId4" Target="theme/theme1.xml" Type="http://schemas.openxmlformats.org/officeDocument/2006/relationships/theme"/><Relationship Id="rId40" Target="notesSlides/notesSlide6.xml" Type="http://schemas.openxmlformats.org/officeDocument/2006/relationships/notesSlide"/><Relationship Id="rId41" Target="notesSlides/notesSlide7.xml" Type="http://schemas.openxmlformats.org/officeDocument/2006/relationships/notesSlide"/><Relationship Id="rId42" Target="notesSlides/notesSlide8.xml" Type="http://schemas.openxmlformats.org/officeDocument/2006/relationships/notesSlide"/><Relationship Id="rId43" Target="notesSlides/notesSlide9.xml" Type="http://schemas.openxmlformats.org/officeDocument/2006/relationships/notesSlide"/><Relationship Id="rId44" Target="notesSlides/notesSlide10.xml" Type="http://schemas.openxmlformats.org/officeDocument/2006/relationships/notesSlide"/><Relationship Id="rId45" Target="notesSlides/notesSlide11.xml" Type="http://schemas.openxmlformats.org/officeDocument/2006/relationships/notesSlide"/><Relationship Id="rId46" Target="notesSlides/notesSlide12.xml" Type="http://schemas.openxmlformats.org/officeDocument/2006/relationships/notesSlide"/><Relationship Id="rId47" Target="notesSlides/notesSlide13.xml" Type="http://schemas.openxmlformats.org/officeDocument/2006/relationships/notesSlide"/><Relationship Id="rId48" Target="notesSlides/notesSlide14.xml" Type="http://schemas.openxmlformats.org/officeDocument/2006/relationships/notesSlide"/><Relationship Id="rId49" Target="notesSlides/notesSlide15.xml" Type="http://schemas.openxmlformats.org/officeDocument/2006/relationships/notesSlide"/><Relationship Id="rId5" Target="tableStyles.xml" Type="http://schemas.openxmlformats.org/officeDocument/2006/relationships/tableStyles"/><Relationship Id="rId50" Target="notesSlides/notesSlide16.xml" Type="http://schemas.openxmlformats.org/officeDocument/2006/relationships/notesSlide"/><Relationship Id="rId51" Target="notesSlides/notesSlide17.xml" Type="http://schemas.openxmlformats.org/officeDocument/2006/relationships/notesSlide"/><Relationship Id="rId52" Target="notesSlides/notesSlide18.xml" Type="http://schemas.openxmlformats.org/officeDocument/2006/relationships/notesSlide"/><Relationship Id="rId53" Target="fonts/font53.fntdata" Type="http://schemas.openxmlformats.org/officeDocument/2006/relationships/font"/><Relationship Id="rId54" Target="fonts/font54.fntdata" Type="http://schemas.openxmlformats.org/officeDocument/2006/relationships/font"/><Relationship Id="rId55" Target="fonts/font55.fntdata" Type="http://schemas.openxmlformats.org/officeDocument/2006/relationships/font"/><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Into: Who I am.</a:t>
            </a:r>
          </a:p>
          <a:p>
            <a:r>
              <a:rPr lang="en-US"/>
              <a:t/>
            </a:r>
          </a:p>
          <a:p>
            <a:r>
              <a:rPr lang="en-US"/>
              <a:t>SLIDE 1: Title Slide    ⏱ ~1 minute</a:t>
            </a:r>
          </a:p>
          <a:p>
            <a:r>
              <a:rPr lang="en-US"/>
              <a:t>💡 PRESENTER TIP: As people are settling in, have this title slide showing. Greet the room warmly and let the energy build before you start speaking.</a:t>
            </a:r>
          </a:p>
          <a:p>
            <a:r>
              <a:rPr lang="en-US"/>
              <a:t/>
            </a:r>
          </a:p>
          <a:p>
            <a:r>
              <a:rPr lang="en-US"/>
              <a:t>Alright everyone, let's get started. I want to kick things off with a question — and I want you to actually think about this for a second.</a:t>
            </a:r>
          </a:p>
          <a:p>
            <a:r>
              <a:rPr lang="en-US"/>
              <a:t>How many of you use Canva? Maybe you've made a flyer, a poster, a presentation... show of hands.</a:t>
            </a:r>
          </a:p>
          <a:p>
            <a:r>
              <a:rPr lang="en-US"/>
              <a:t>🎯 ASK AUDIENCE: "How many of you use Canva at least once a week?"</a:t>
            </a:r>
          </a:p>
          <a:p>
            <a:r>
              <a:rPr lang="en-US"/>
              <a:t>Great. Now — how many of you think you know everything Canva can do?</a:t>
            </a:r>
          </a:p>
          <a:p>
            <a:r>
              <a:rPr lang="en-US"/>
              <a:t>💡 PRESENTER TIP: Pause here. Let people lower their hands or laugh.</a:t>
            </a:r>
          </a:p>
          <a:p>
            <a:r>
              <a:rPr lang="en-US"/>
              <a:t>Because I used to think I knew Canva pretty well. And then I discovered what it had become — and honestly, my first reaction was: Wait... Canva does THAT?</a:t>
            </a:r>
          </a:p>
          <a:p>
            <a:r>
              <a:rPr lang="en-US"/>
              <a:t>That's exactly what today is about. We're going to look at two things: first, the full power of Canva's Visual Suite as a creative platform, and second, how to use it specifically to engage your students in ways that weren't possible even a couple of years ago.</a:t>
            </a:r>
          </a:p>
          <a:p>
            <a:r>
              <a:rPr lang="en-US"/>
              <a:t>By the end of this, I guarantee you'll have at least two or three new tools you're excited to try.</a:t>
            </a:r>
          </a:p>
          <a:p>
            <a:r>
              <a:rPr lang="en-US"/>
              <a:t>➡️ TRANSITION: Let's start with a quick look at what we're covering today.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Okay, this one is genuinely surprising. Canva Code.</a:t>
            </a:r>
          </a:p>
          <a:p>
            <a:r>
              <a:rPr lang="en-US"/>
              <a:t>Canva has added the ability to create interactive elements from a simple text prompt. You describe what you want — a quiz, a calculator, a clickable game, a countdown timer — and Canva Code generates it. No coding knowledge required. It lives right inside your design.</a:t>
            </a:r>
          </a:p>
          <a:p>
            <a:r>
              <a:rPr lang="en-US"/>
              <a:t>I know what some of you are thinking: 'That's for computer science teachers.' But think bigger. Imagine a science worksheet with an embedded unit converter. Or a history timeline that students can click through. Or a math review game embedded right in a lesson. Any teacher can now make interactive digital experiences for their students.</a:t>
            </a:r>
          </a:p>
          <a:p>
            <a:r>
              <a:rPr lang="en-US"/>
              <a:t>🎯 ASK AUDIENCE: "What's one interactive tool or game you wish you could embed in your lessons but never had time to build?"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PRESENTER TIP: Keep this slide moving — you've covered a lot of ground and the classroom section is coming up.</a:t>
            </a:r>
          </a:p>
          <a:p>
            <a:r>
              <a:rPr lang="en-US"/>
              <a:t/>
            </a:r>
          </a:p>
          <a:p>
            <a:r>
              <a:rPr lang="en-US"/>
              <a:t>Whiteboards in Canva are exactly what they sound like — an infinite digital canvas. Sticky notes, shapes, connectors, freehand drawing, images, videos. Great for brainstorming, mind mapping, concept webs, or just collaborative ideation.</a:t>
            </a:r>
          </a:p>
          <a:p>
            <a:r>
              <a:rPr lang="en-US"/>
              <a:t>The key thing is real-time collaboration. Your whole class can be on the same whiteboard simultaneously. You can use it as a class warm-up, a group activity, an exit ticket — anywhere you'd want students to contribute ideas visually.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And then Canva Websites — this one is really cool for student projects. Students can build a fully functional, mobile-responsive website without writing a single line of code. Drag and drop sections, choose layouts, add content, and hit publish. They can have a free Canva domain, or connect a custom domain.</a:t>
            </a:r>
          </a:p>
          <a:p>
            <a:r>
              <a:rPr lang="en-US"/>
              <a:t>Imagine a student science fair project where instead of a tri-fold poster board, they submit a website. Or a social studies project that's a mini-website about a historical figure. It changes what's possible for student expression.</a:t>
            </a:r>
          </a:p>
          <a:p>
            <a:r>
              <a:rPr lang="en-US"/>
              <a:t>➡️ TRANSITION: Okay — Part One done. That's the Visual Suite. Now let's talk about what this all means for your students specifically.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p>
          <a:p>
            <a:r>
              <a:rPr lang="en-US"/>
              <a:t>SLIDE 10: Part 2 Section Divider    ⏱ ~30 seconds</a:t>
            </a:r>
          </a:p>
          <a:p>
            <a:r>
              <a:rPr lang="en-US"/>
              <a:t>💡 PRESENTER TIP: Use this as a moment to re-energize the room. Shift your energy — get a little excited. You're about to talk about the stuff that directly helps them in their classroom tomorrow.</a:t>
            </a:r>
          </a:p>
          <a:p>
            <a:r>
              <a:rPr lang="en-US"/>
              <a:t/>
            </a:r>
          </a:p>
          <a:p>
            <a:r>
              <a:rPr lang="en-US"/>
              <a:t>Now we're getting to the good stuff — the classroom-specific tools. Everything I just showed you is great for creating content as a teacher. But Part Two is about getting your students actively involved.</a:t>
            </a:r>
          </a:p>
          <a:p>
            <a:r>
              <a:rPr lang="en-US"/>
              <a:t>Because here's the truth: passive learning doesn't stick. Students remember what they do, not just what they see. And Canva now has a whole suite of tools designed specifically to turn your lessons from something students watch into something students do.</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11: Polls &amp; Quizzes — Real-Time Engagement    ⏱ ~4 minutes</a:t>
            </a:r>
          </a:p>
          <a:p>
            <a:r>
              <a:rPr lang="en-US"/>
              <a:t>💡 PRESENTER TIP: This is a crowd-pleaser. If you can, actually run a quick live poll or quiz with your audience right now — it's a great demonstration of exactly what you're talking about.</a:t>
            </a:r>
          </a:p>
          <a:p>
            <a:r>
              <a:rPr lang="en-US"/>
              <a:t/>
            </a:r>
          </a:p>
          <a:p>
            <a:r>
              <a:rPr lang="en-US"/>
              <a:t>Let's start with one of the most recent and most exciting additions: Polls and Quizzes built right into Canva presentations.</a:t>
            </a:r>
          </a:p>
          <a:p>
            <a:r>
              <a:rPr lang="en-US"/>
              <a:t>Here's the scenario: you're in the middle of a lesson. You've just explained a concept. You want to know if students actually got it — not just the two kids with their hands raised, but the whole class. With Canva Polls, you embed a question in your slide, students respond on their own device, and you see the results live as they come in.</a:t>
            </a:r>
          </a:p>
          <a:p>
            <a:r>
              <a:rPr lang="en-US"/>
              <a:t>No separate app. No QR code that won't scan. No switching windows. It's right there in your presentation.</a:t>
            </a:r>
          </a:p>
          <a:p>
            <a:r>
              <a:rPr lang="en-US"/>
              <a:t>🖥️ DEMO OPTION: If you have Canva on your screen: open a presentation, click Insert, and show where to add a poll. If your audience has devices, actually run a quick poll — something like 'What subject do you teach?' This is a powerful live demo moment.</a:t>
            </a:r>
          </a:p>
          <a:p>
            <a:r>
              <a:rPr lang="en-US"/>
              <a:t>Quizzes work the same way, but with a more gamified feel. You can set timers on questions, make it competitive, and students see how they did immediately. Imagine ending a lesson with a five-question quiz — students are engaged, you get instant data on who got it and who needs support, and you didn't have to grade anything.</a:t>
            </a:r>
          </a:p>
          <a:p>
            <a:r>
              <a:rPr lang="en-US"/>
              <a:t>Here's what this changes: you can now adapt your lesson in real time. If 70% of your class got a question wrong, you know to stop and reteach before moving on. If everyone nailed it, you can accelerate. The data is instant.</a:t>
            </a:r>
          </a:p>
          <a:p>
            <a:r>
              <a:rPr lang="en-US"/>
              <a:t>🎯 ASK AUDIENCE: "Think about your last unit. What's one concept where you wished you'd known sooner that students were confused?"</a:t>
            </a:r>
          </a:p>
          <a:p>
            <a:r>
              <a:rPr lang="en-US"/>
              <a:t>Polls can also be used for discussion starters — not just comprehension checks. Start class with a controversial question, show the class results, and let the disagreement spark a conversation. It's an instant engagement hook.</a:t>
            </a:r>
          </a:p>
          <a:p>
            <a:r>
              <a:rPr lang="en-US"/>
              <a:t>➡️ TRANSITION: Now let's look at the tools specifically designed to spark student creativity.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12: Magic Activities &amp; Student Creativity Tools    ⏱ ~3 minutes</a:t>
            </a:r>
          </a:p>
          <a:p>
            <a:r>
              <a:rPr lang="en-US"/>
              <a:t>💡 PRESENTER TIP: Keep the energy high. These tools map directly to things teachers already want to do — just make the connection explicit.</a:t>
            </a:r>
          </a:p>
          <a:p>
            <a:r>
              <a:rPr lang="en-US"/>
              <a:t/>
            </a:r>
          </a:p>
          <a:p>
            <a:r>
              <a:rPr lang="en-US"/>
              <a:t>Canva has a feature called Magic Activities — and this is a time-saver for lesson planning. You describe your topic and your grade level, and the AI generates a ready-to-use classroom activity. Sorting tasks, fill-in-the-blank worksheets, graphic organizers, matching exercises — built and formatted, ready to assign.</a:t>
            </a:r>
          </a:p>
          <a:p>
            <a:r>
              <a:rPr lang="en-US"/>
              <a:t>It's not about replacing your teaching judgment — it's about removing the 90 minutes you spend formatting a Google Doc to look like something students actually want to engage with.</a:t>
            </a:r>
          </a:p>
          <a:p>
            <a:r>
              <a:rPr lang="en-US"/>
              <a:t>For student projects, Canva opens up a whole new vocabulary of expression. Instead of 'write a five-paragraph essay,' you can now say: 'Create an infographic about the water cycle,' or 'Make a video explainer of this math concept,' or 'Build a presentation arguing your position.'</a:t>
            </a:r>
          </a:p>
          <a:p>
            <a:r>
              <a:rPr lang="en-US"/>
              <a:t>Students can use Canva Code to build interactive projects. Collaborative Whiteboards for group work. They can create actual websites as project deliverables.</a:t>
            </a:r>
          </a:p>
          <a:p>
            <a:r>
              <a:rPr lang="en-US"/>
              <a:t>And for differentiated instruction — Choice Boards. You create a menu of activity options in Canva, each option designed differently for different learning styles. Students choose how they engage. This is a best practice for Universal Design for Learning, and Canva makes the visual design of a choice board actually look good and feel professional.</a:t>
            </a:r>
          </a:p>
          <a:p>
            <a:r>
              <a:rPr lang="en-US"/>
              <a:t>On the AI side: Canva has built in age-appropriate guardrails. The AI tools available to students are different from what you see as a teacher. You control what students can access, and the platform has content filters built in. It's designed to let students experience AI tools safely.</a:t>
            </a:r>
          </a:p>
          <a:p>
            <a:r>
              <a:rPr lang="en-US"/>
              <a:t>➡️ TRANSITION: Let's talk about how Canva connects to the tools your school already uses.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13: LMS Integration &amp; Teacher Workflow Tools    ⏱ ~3 minutes</a:t>
            </a:r>
          </a:p>
          <a:p>
            <a:r>
              <a:rPr lang="en-US"/>
              <a:t>💡 PRESENTER TIP: This is the 'practical logistics' slide — it answers the 'but how does it actually work with my school setup?' question.</a:t>
            </a:r>
          </a:p>
          <a:p>
            <a:r>
              <a:rPr lang="en-US"/>
              <a:t/>
            </a:r>
          </a:p>
          <a:p>
            <a:r>
              <a:rPr lang="en-US"/>
              <a:t>One of the things that holds teachers back from adopting new tools is the integration question — 'Does this work with what we already use?' So let me walk you through how Canva fits into your existing workflow.</a:t>
            </a:r>
          </a:p>
          <a:p>
            <a:r>
              <a:rPr lang="en-US"/>
              <a:t>Canva integrates directly with Google Classroom, Canvas LMS, Schoology, Classlink, PowerSchool, Infinite Campus, Aeries, Skyward — and more. That means you can assign Canva work through your existing LMS, students submit through the LMS, and you review their Canva designs right there.</a:t>
            </a:r>
          </a:p>
          <a:p>
            <a:r>
              <a:rPr lang="en-US"/>
              <a:t>For student access: if your school is set up through Google Workspace for Education, students can sign into Canva with their school Google account. No new passwords, no separate signup, no 'I forgot my login' situations.</a:t>
            </a:r>
          </a:p>
          <a:p>
            <a:r>
              <a:rPr lang="en-US"/>
              <a:t>As a teacher, you have a class dashboard where you can see all your students' work, track who's submitted and who hasn't, and give feedback directly on their designs.</a:t>
            </a:r>
          </a:p>
          <a:p>
            <a:r>
              <a:rPr lang="en-US"/>
              <a:t>For privacy — and I know this matters a lot in K-12 — Canva for Education is fully FERPA and COPPA compliant. They're a signatory of the US National Data Privacy Agreement. GDPR-compliant for international schools. This isn't an afterthought for them — it's a requirement for working in education.</a:t>
            </a:r>
          </a:p>
          <a:p>
            <a:r>
              <a:rPr lang="en-US"/>
              <a:t>And the resource library is genuinely useful. Thousands of pre-made templates specifically for educators — lesson plan templates, rubrics, parent newsletters, certificates, schedules, syllabus templates — all customizable, all free.</a:t>
            </a:r>
          </a:p>
          <a:p>
            <a:r>
              <a:rPr lang="en-US"/>
              <a:t>🎯 ASK AUDIENCE: "What tool do you currently use for student assignments? I'll show you specifically where to find the integration for that."</a:t>
            </a:r>
          </a:p>
          <a:p>
            <a:r>
              <a:rPr lang="en-US"/>
              <a:t>➡️ TRANSITION: And now the best part — the part that makes all of this a no-brainer decision.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14: Why Canva for Education — Free + Getting Started    ⏱ ~3 minutes</a:t>
            </a:r>
          </a:p>
          <a:p>
            <a:r>
              <a:rPr lang="en-US"/>
              <a:t>💡 PRESENTER TIP: This is the call to action slide. Be enthusiastic. The 'free' angle is genuinely remarkable — make sure it lands.</a:t>
            </a:r>
          </a:p>
          <a:p>
            <a:r>
              <a:rPr lang="en-US"/>
              <a:t/>
            </a:r>
          </a:p>
          <a:p>
            <a:r>
              <a:rPr lang="en-US"/>
              <a:t>I've saved the best part for almost last. All of this — the AI tools, the interactive presentations, the Whiteboards, the Magic Activities, the Polls and Quizzes, the Docs, the entire Visual Suite — all of it is one hundred percent free for verified K-12 teachers and their students.</a:t>
            </a:r>
          </a:p>
          <a:p>
            <a:r>
              <a:rPr lang="en-US"/>
              <a:t>Not a free trial. Not a limited version. The full platform, with premium features unlocked, no cost.</a:t>
            </a:r>
          </a:p>
          <a:p>
            <a:r>
              <a:rPr lang="en-US"/>
              <a:t>There are 90 million students and teachers using this globally right now. It works in 190 countries. And it has 250,000+ templates ready to use.</a:t>
            </a:r>
          </a:p>
          <a:p>
            <a:r>
              <a:rPr lang="en-US"/>
              <a:t>Getting started is genuinely easy. You go to canva.com/education and sign up with your school email address. They verify you as a teacher within a day or two — sometimes faster. Then you invite your students, and they join with their school email. That's it.</a:t>
            </a:r>
          </a:p>
          <a:p>
            <a:r>
              <a:rPr lang="en-US"/>
              <a:t>If your school uses Google Workspace for Education, you can actually skip the verification queue and sign up the same day through your Google integration.</a:t>
            </a:r>
          </a:p>
          <a:p>
            <a:r>
              <a:rPr lang="en-US"/>
              <a:t>Once you're in, you'll see an Education dashboard with all your class tools, the resource library, and all those premium features unlocked.</a:t>
            </a:r>
          </a:p>
          <a:p>
            <a:r>
              <a:rPr lang="en-US"/>
              <a:t>💡 PRESENTER TIP: If time allows, this is a great moment to have people actually pull out their phones or laptops and start the signup process. Offer to help anyone who gets stuck.</a:t>
            </a:r>
          </a:p>
          <a:p>
            <a:r>
              <a:rPr lang="en-US"/>
              <a:t>🎯 ASK AUDIENCE: "How many of you are going to sign up for Canva for Education this week? Let's see a hand."</a:t>
            </a:r>
          </a:p>
          <a:p>
            <a:r>
              <a:rPr lang="en-US"/>
              <a:t>➡️ TRANSITION: Okay. One more slide — and it's the most important one.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15: Closing Slide    ⏱ ~2 minutes</a:t>
            </a:r>
          </a:p>
          <a:p>
            <a:r>
              <a:rPr lang="en-US"/>
              <a:t>💡 PRESENTER TIP: This is your big finish. Bring the energy up. You want people leaving the room feeling inspired and ready to try something.</a:t>
            </a:r>
          </a:p>
          <a:p>
            <a:r>
              <a:rPr lang="en-US"/>
              <a:t/>
            </a:r>
          </a:p>
          <a:p>
            <a:r>
              <a:rPr lang="en-US"/>
              <a:t>So... wait. Canva does ALL of that?</a:t>
            </a:r>
          </a:p>
          <a:p>
            <a:r>
              <a:rPr lang="en-US"/>
              <a:t>Yes. Yes it does.</a:t>
            </a:r>
          </a:p>
          <a:p>
            <a:r>
              <a:rPr lang="en-US"/>
              <a:t>💡 PRESENTER TIP: Pause and let the room react.</a:t>
            </a:r>
          </a:p>
          <a:p>
            <a:r>
              <a:rPr lang="en-US"/>
              <a:t>Visual Suite 2.0 in a single unified format. Canva AI generating designs in seconds. Magic Charts turning data into stories. Canva Code building interactive experiences without a single line of code. Polls and Quizzes giving you live classroom data. Magic Activities saving your lesson planning time. LMS integration connecting to what you already use. And all of it, completely free.</a:t>
            </a:r>
          </a:p>
          <a:p>
            <a:r>
              <a:rPr lang="en-US"/>
              <a:t>Here's my challenge for you: pick one thing you heard today that you want to try before the end of the week. Just one. Not everything — just one.</a:t>
            </a:r>
          </a:p>
          <a:p>
            <a:r>
              <a:rPr lang="en-US"/>
              <a:t>Maybe it's setting up your free teacher account. Maybe it's trying the Poll feature in your next presentation. Maybe it's having students create an infographic instead of writing a paragraph.</a:t>
            </a:r>
          </a:p>
          <a:p>
            <a:r>
              <a:rPr lang="en-US"/>
              <a:t>The best time to start is now, and Canva for Education is at canva.com/education. Canva's Design School is at canva.com/design-school — they have free tutorials and professional learning resources, including ones specifically for educators.</a:t>
            </a:r>
          </a:p>
          <a:p>
            <a:r>
              <a:rPr lang="en-US"/>
              <a:t>Thank you so much for your time today. I genuinely believe this platform can change how you work and how your students create. I'm happy to take questions — what can I help you with?</a:t>
            </a:r>
          </a:p>
          <a:p>
            <a:r>
              <a:rPr lang="en-US"/>
              <a:t>💡 PRESENTER TIP: Open the floor for Q&amp;A. Common questions: 'Is it really free?', 'Can I use this on a Chromebook?', 'What about students who don't have devices?', 'Does it work offline?' — be ready for these.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2SLIDE 2: Agenda — What We'll Cover Today    ⏱ ~1 minute</a:t>
            </a:r>
          </a:p>
          <a:p>
            <a:r>
              <a:rPr lang="en-US"/>
              <a:t>💡 PRESENTER TIP: Point to each column as you introduce it. Keep this light and fast — it's just an overview.</a:t>
            </a:r>
          </a:p>
          <a:p>
            <a:r>
              <a:rPr lang="en-US"/>
              <a:t/>
            </a:r>
          </a:p>
          <a:p>
            <a:r>
              <a:rPr lang="en-US"/>
              <a:t>We've got two parts today.</a:t>
            </a:r>
          </a:p>
          <a:p>
            <a:r>
              <a:rPr lang="en-US"/>
              <a:t>Part One is all about Canva's Visual Suite — what it actually is now, because it's grown way beyond a simple design tool. We'll look at Docs, Presentations, AI features, Sheets, Charts, Code, and more.</a:t>
            </a:r>
          </a:p>
          <a:p>
            <a:r>
              <a:rPr lang="en-US"/>
              <a:t>Part Two is where we get specific about the classroom. Polls, Quizzes, Magic Activities, connecting to your LMS, and the big one — it's completely free for K-12.</a:t>
            </a:r>
          </a:p>
          <a:p>
            <a:r>
              <a:rPr lang="en-US"/>
              <a:t>We'll move at a good pace, but I'll pause for questions as we go. And if you want to try something along the way, pull up Canva on your device.</a:t>
            </a:r>
          </a:p>
          <a:p>
            <a:r>
              <a:rPr lang="en-US"/>
              <a:t>➡️ TRANSITION: Let's dive in. Part One — Meet Canva's Visual Suite.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3SLIDE 3: Part 1 Section Divider    ⏱ ~30 seconds</a:t>
            </a:r>
          </a:p>
          <a:p>
            <a:r>
              <a:rPr lang="en-US"/>
              <a:t>💡 PRESENTER TIP: Read the room — you can be a little theatrical here. Build some suspense.</a:t>
            </a:r>
          </a:p>
          <a:p>
            <a:r>
              <a:rPr lang="en-US"/>
              <a:t/>
            </a:r>
          </a:p>
          <a:p>
            <a:r>
              <a:rPr lang="en-US"/>
              <a:t>I want you to think about all the different tools on your computer right now. You probably have a document editor. A presentation tool. Maybe a spreadsheet app. Maybe a whiteboard tool. Maybe a video editor. Maybe a photo editor.</a:t>
            </a:r>
          </a:p>
          <a:p>
            <a:r>
              <a:rPr lang="en-US"/>
              <a:t>What if I told you Canva has quietly become all of those things — in one place?</a:t>
            </a:r>
          </a:p>
          <a:p>
            <a:r>
              <a:rPr lang="en-US"/>
              <a:t>They call it the Visual Suite. And here's what it means...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4SLIDE 4: Visual Suite 2.0 — One Format for Everything    ⏱ ~3 minutes</a:t>
            </a:r>
          </a:p>
          <a:p>
            <a:r>
              <a:rPr lang="en-US"/>
              <a:t>💡 PRESENTER TIP: This is a big concept slide. Slow down and let the idea land. The 230M+ stat is a great attention-getter.</a:t>
            </a:r>
          </a:p>
          <a:p>
            <a:r>
              <a:rPr lang="en-US"/>
              <a:t/>
            </a:r>
          </a:p>
          <a:p>
            <a:r>
              <a:rPr lang="en-US"/>
              <a:t>In April 2025, Canva held its annual Canva Create event and unveiled what they called Visual Suite 2.0 — and it was their biggest product launch since the company was founded in 2012.</a:t>
            </a:r>
          </a:p>
          <a:p>
            <a:r>
              <a:rPr lang="en-US"/>
              <a:t>Here's the key idea, and this is genuinely a first in the industry: you can now design anything — a document, a presentation, a website, a social post, a video — all inside one single file, in one unified format.</a:t>
            </a:r>
          </a:p>
          <a:p>
            <a:r>
              <a:rPr lang="en-US"/>
              <a:t>That means no more — I made the doc in Google Docs, but the presentation is in Slides, and the social graphic is in Canva, and now I need to go update three different files. It's all in one place.</a:t>
            </a:r>
          </a:p>
          <a:p>
            <a:r>
              <a:rPr lang="en-US"/>
              <a:t>🎯 ASK AUDIENCE: "How much time do you spend every week just switching between different apps to create similar content?"</a:t>
            </a:r>
          </a:p>
          <a:p>
            <a:r>
              <a:rPr lang="en-US"/>
              <a:t>They've got over 230 million monthly users now — across 190 countries. And 95% of Fortune 500 companies use Canva. This isn't a niche tool anymore.</a:t>
            </a:r>
          </a:p>
          <a:p>
            <a:r>
              <a:rPr lang="en-US"/>
              <a:t>The formats you can work in include Docs, Presentations, Video, Websites, Whiteboards, and Social Media — and you can mix them all in the same project.</a:t>
            </a:r>
          </a:p>
          <a:p>
            <a:r>
              <a:rPr lang="en-US"/>
              <a:t>🖥️ DEMO OPTION: If you want to do a quick live moment here: open Canva, create a new design, and show the format options available — it really drives this point home.</a:t>
            </a:r>
          </a:p>
          <a:p>
            <a:r>
              <a:rPr lang="en-US"/>
              <a:t>➡️ TRANSITION: So let's look at a couple of the core formats. Starting with Docs and Presentations.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5SLIDE 5: Canva Docs &amp; Presentations    ⏱ ~3 minutes</a:t>
            </a:r>
          </a:p>
          <a:p>
            <a:r>
              <a:rPr lang="en-US"/>
              <a:t>💡 PRESENTER TIP: Teachers in the room will light up here — connect every point back to something they already do in a more painful way.</a:t>
            </a:r>
          </a:p>
          <a:p>
            <a:r>
              <a:rPr lang="en-US"/>
              <a:t/>
            </a:r>
          </a:p>
          <a:p>
            <a:r>
              <a:rPr lang="en-US"/>
              <a:t>Let's talk about Canva Docs first, because this one surprises people. Most folks don't think of Canva as a document tool — they think of it as a design tool. But Canva Docs is genuinely powerful.</a:t>
            </a:r>
          </a:p>
          <a:p>
            <a:r>
              <a:rPr lang="en-US"/>
              <a:t>You get rich text editing, but with the ability to drag in design elements — images, charts, videos, color blocks — right inline with your text. Your lesson plan doesn't have to look like a Word document from 2007 anymore.</a:t>
            </a:r>
          </a:p>
          <a:p>
            <a:r>
              <a:rPr lang="en-US"/>
              <a:t>You can collaborate in real time — leave comments, make edits together. And when you're done, you can share it as a link, export as PDF, or even publish it as a website.</a:t>
            </a:r>
          </a:p>
          <a:p>
            <a:r>
              <a:rPr lang="en-US"/>
              <a:t>Think about this for teachers: lesson plans, newsletters to parents, project briefs for students, rubrics, syllabi — all of these become visual, branded, and beautiful without any extra 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Now presentations. This is where a lot of people already use Canva, but there are some features that fly under the radar.</a:t>
            </a:r>
          </a:p>
          <a:p>
            <a:r>
              <a:rPr lang="en-US"/>
              <a:t/>
            </a:r>
          </a:p>
          <a:p>
            <a:r>
              <a:rPr lang="en-US"/>
              <a:t>First — presenter mode. You get your notes, a timer, and a preview of the next slide — just like PowerPoint, but cleaner. You can present live, or share a link for async viewing. Its also interactive with your students. By using the "Interactive" Menu you can formally assess your students quickly, with all the data saved to back it up!</a:t>
            </a:r>
          </a:p>
          <a:p>
            <a:r>
              <a:rPr lang="en-US"/>
              <a:t/>
            </a:r>
          </a:p>
          <a:p>
            <a:r>
              <a:rPr lang="en-US"/>
              <a:t>And here's the one that will change your life: you can export your Canva presentation as an MP4 video. So if you need to record a lesson, you can animate your slides, add your voice, and export as video — without ever opening another tool.</a:t>
            </a:r>
          </a:p>
          <a:p>
            <a:r>
              <a:rPr lang="en-US"/>
              <a:t/>
            </a:r>
          </a:p>
          <a:p>
            <a:r>
              <a:rPr lang="en-US"/>
              <a:t>💡 PRESENTER TIP: Pause here for a beat — that last point tends to get a reaction.</a:t>
            </a:r>
          </a:p>
          <a:p>
            <a:r>
              <a:rPr lang="en-US"/>
              <a:t/>
            </a:r>
          </a:p>
          <a:p>
            <a:r>
              <a:rPr lang="en-US"/>
              <a:t>➡️ TRANSITION: Okay, now let's get into the part that's been growing the fastest — the AI features.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6: Canva AI &amp; Magic Studio    ⏱ ~4 minutes</a:t>
            </a:r>
          </a:p>
          <a:p>
            <a:r>
              <a:rPr lang="en-US"/>
              <a:t>💡 PRESENTER TIP: This is often the highest-energy slide in the deck. People either lean in with excitement or get nervous about AI. Acknowledge both reactions.</a:t>
            </a:r>
          </a:p>
          <a:p>
            <a:r>
              <a:rPr lang="en-US"/>
              <a:t/>
            </a:r>
          </a:p>
          <a:p>
            <a:r>
              <a:rPr lang="en-US"/>
              <a:t>I know some of you might have mixed feelings about AI in education — and that's totally valid. We'll actually talk about that specifically in Part Two. But for right now, I just want to show you what these tools can do, and you can decide how you want to use them.</a:t>
            </a:r>
          </a:p>
          <a:p>
            <a:r>
              <a:rPr lang="en-US"/>
              <a:t>Canva has leaned hard into AI, and they've built what they call the AI Design Partner. The idea is simple: you describe what you need in plain language, and Canva builds it. Full designs, layouts, text — generated in seconds.</a:t>
            </a:r>
          </a:p>
          <a:p>
            <a:r>
              <a:rPr lang="en-US"/>
              <a:t>🎯 ASK AUDIENCE: "Has anyone here used an AI tool to help create classroom materials? What did you make?"</a:t>
            </a:r>
          </a:p>
          <a:p>
            <a:r>
              <a:rPr lang="en-US"/>
              <a:t>Let me walk you through the Magic Studio tools — these are all under one umbrella in Canva.</a:t>
            </a:r>
          </a:p>
          <a:p>
            <a:r>
              <a:rPr lang="en-US"/>
              <a:t>Magic Media lets you generate images and short videos from text prompts. You type something like 'a student reading under a tree in a watercolor style' and you get an image. Right inside your design, no switching apps.</a:t>
            </a:r>
          </a:p>
          <a:p>
            <a:r>
              <a:rPr lang="en-US"/>
              <a:t>Magic Write is the AI copywriting tool. Need a caption for a poster? A header for a worksheet? A summary of a topic? You describe it, Magic Write drafts it.</a:t>
            </a:r>
          </a:p>
          <a:p>
            <a:r>
              <a:rPr lang="en-US"/>
              <a:t>Magic Resize is one of my favorites. You design something once — say, a presentation slide — and with one click, Canva resizes and reformats it for Instagram, for a flyer, for a different slide dimension. It handles all the layout adjustments automatically.</a:t>
            </a:r>
          </a:p>
          <a:p>
            <a:r>
              <a:rPr lang="en-US"/>
              <a:t>Bulk Create is a time-saver for anyone who creates personalized content. Connect your design to a spreadsheet, and Canva will auto-generate a unique version of the design for every row. Think student certificates, personalized name tags, individual progress reports.</a:t>
            </a:r>
          </a:p>
          <a:p>
            <a:r>
              <a:rPr lang="en-US"/>
              <a:t>And then there's Bulk Localization — if you're in a multilingual school or district, you can create your content once and have it automatically adapted for different languages at scale.</a:t>
            </a:r>
          </a:p>
          <a:p>
            <a:r>
              <a:rPr lang="en-US"/>
              <a:t>🖥️ DEMO OPTION: If you have Canva open: go to any design, click the Apps section or the Magic Studio button. Show Magic Write generating a caption from a prompt.</a:t>
            </a:r>
          </a:p>
          <a:p>
            <a:r>
              <a:rPr lang="en-US"/>
              <a:t>➡️ TRANSITION: Now let's talk about something that surprised me — Canva's new data tools.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7: Canva Sheets &amp; Magic Charts    ⏱ ~3 minutes</a:t>
            </a:r>
          </a:p>
          <a:p>
            <a:r>
              <a:rPr lang="en-US"/>
              <a:t>💡 PRESENTER TIP: Lead with the relatable pain point — the tool-switching problem. Most teachers know this frustration.</a:t>
            </a:r>
          </a:p>
          <a:p>
            <a:r>
              <a:rPr lang="en-US"/>
              <a:t/>
            </a:r>
          </a:p>
          <a:p>
            <a:r>
              <a:rPr lang="en-US"/>
              <a:t>Quick show of hands — how many of you have ever made a chart in Excel or Google Sheets... and then had to screenshot it... and paste it into a presentation... and then the colors didn't match... and you had to go back and fix it...</a:t>
            </a:r>
          </a:p>
          <a:p>
            <a:r>
              <a:rPr lang="en-US"/>
              <a:t>💡 PRESENTER TIP: Let the audience groan. This is very relatable.</a:t>
            </a:r>
          </a:p>
          <a:p>
            <a:r>
              <a:rPr lang="en-US"/>
              <a:t>Canva Sheets and Magic Charts are designed to eliminate exactly that workflow.</a:t>
            </a:r>
          </a:p>
          <a:p>
            <a:r>
              <a:rPr lang="en-US"/>
              <a:t>Canva Sheets is a visual spreadsheet — think Google Sheets, but built natively inside Canva. So your data and your design live in the same place. You can have a table of student data right next to a designed infographic that uses that same data. No copy-paste. No format mismatch.</a:t>
            </a:r>
          </a:p>
          <a:p>
            <a:r>
              <a:rPr lang="en-US"/>
              <a:t>And Magic Charts takes it further. You connect your data, and Magic Charts instantly transforms it into beautiful, interactive charts and visualizations. These aren't static screenshots — they're live, animated, and interactive. Students can click on them to explore the data.</a:t>
            </a:r>
          </a:p>
          <a:p>
            <a:r>
              <a:rPr lang="en-US"/>
              <a:t>Here's the backstory on why these charts are so good: Canva acquired a company called Flourish in 2022. If you've ever seen those beautiful interactive data visualizations in news articles from the Guardian or the New York Times — that was Flourish. Now that power is built right into Canva.</a:t>
            </a:r>
          </a:p>
          <a:p>
            <a:r>
              <a:rPr lang="en-US"/>
              <a:t>For teachers, think about the possibilities: data literacy projects, student research presentations, visualizing class survey results, tracking progress visually. All of it, all in one place.</a:t>
            </a:r>
          </a:p>
          <a:p>
            <a:r>
              <a:rPr lang="en-US"/>
              <a:t>➡️ TRANSITION: Let's keep going — a couple more Visual Suite features and then we'll shift to the classroom tools.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8Now the Photo Editor. Canva acquired a professional software company called Affinity in 2024 — they make professional design tools that compete with Adobe. As a result, Canva's photo editing has become genuinely powerful.</a:t>
            </a:r>
          </a:p>
          <a:p>
            <a:r>
              <a:rPr lang="en-US"/>
              <a:t>We're talking one-click AI background removal, advanced color correction, lighting adjustments, retouching — professional tools that used to require expensive software like Photoshop. And it's all integrated right into your Canva designs. Edit a photo and it updates in your presentation instantly.</a:t>
            </a:r>
          </a:p>
          <a:p>
            <a:r>
              <a:rPr lang="en-US"/>
              <a:t>➡️ TRANSITION: Two more Visual Suite features — Whiteboards and Websites — and then we get into the classroom stuff.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jpeg" Type="http://schemas.openxmlformats.org/officeDocument/2006/relationships/image"/><Relationship Id="rId4" Target="../media/image7.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jpeg" Type="http://schemas.openxmlformats.org/officeDocument/2006/relationships/image"/><Relationship Id="rId4" Target="../media/image8.png" Type="http://schemas.openxmlformats.org/officeDocument/2006/relationships/image"/><Relationship Id="rId5" Target="https://southtechhelphub.my.canva.site/fashion-show-website" TargetMode="External" Type="http://schemas.openxmlformats.org/officeDocument/2006/relationships/hyperlink"/></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jpeg" Type="http://schemas.openxmlformats.org/officeDocument/2006/relationships/image"/><Relationship Id="rId4" Target="../media/image9.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1.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1.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 Id="rId8" Target="../media/image16.png" Type="http://schemas.openxmlformats.org/officeDocument/2006/relationships/image"/><Relationship Id="rId9" Target="../media/image17.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4C1D95"/>
        </a:solidFill>
      </p:bgPr>
    </p:bg>
    <p:spTree>
      <p:nvGrpSpPr>
        <p:cNvPr id="1" name=""/>
        <p:cNvGrpSpPr/>
        <p:nvPr/>
      </p:nvGrpSpPr>
      <p:grpSpPr>
        <a:xfrm>
          <a:off x="0" y="0"/>
          <a:ext cx="0" cy="0"/>
          <a:chOff x="0" y="0"/>
          <a:chExt cx="0" cy="0"/>
        </a:xfrm>
      </p:grpSpPr>
      <p:grpSp>
        <p:nvGrpSpPr>
          <p:cNvPr name="Group 2" id="2"/>
          <p:cNvGrpSpPr/>
          <p:nvPr/>
        </p:nvGrpSpPr>
        <p:grpSpPr>
          <a:xfrm rot="0">
            <a:off x="-1475737" y="-1475737"/>
            <a:ext cx="5511803" cy="5511803"/>
            <a:chOff x="0" y="0"/>
            <a:chExt cx="7349071" cy="7349071"/>
          </a:xfrm>
        </p:grpSpPr>
        <p:sp>
          <p:nvSpPr>
            <p:cNvPr name="Freeform 3" id="3"/>
            <p:cNvSpPr/>
            <p:nvPr/>
          </p:nvSpPr>
          <p:spPr>
            <a:xfrm flipH="false" flipV="false" rot="0">
              <a:off x="0" y="0"/>
              <a:ext cx="7349109" cy="7349109"/>
            </a:xfrm>
            <a:custGeom>
              <a:avLst/>
              <a:gdLst/>
              <a:ahLst/>
              <a:cxnLst/>
              <a:rect r="r" b="b" t="t" l="l"/>
              <a:pathLst>
                <a:path h="7349109" w="7349109">
                  <a:moveTo>
                    <a:pt x="0" y="3674491"/>
                  </a:moveTo>
                  <a:cubicBezTo>
                    <a:pt x="0" y="1645158"/>
                    <a:pt x="1645158" y="0"/>
                    <a:pt x="3674491" y="0"/>
                  </a:cubicBezTo>
                  <a:cubicBezTo>
                    <a:pt x="5703824" y="0"/>
                    <a:pt x="7349109" y="1645158"/>
                    <a:pt x="7349109" y="3674491"/>
                  </a:cubicBezTo>
                  <a:cubicBezTo>
                    <a:pt x="7349109" y="5703824"/>
                    <a:pt x="5703951" y="7349109"/>
                    <a:pt x="3674491" y="7349109"/>
                  </a:cubicBezTo>
                  <a:cubicBezTo>
                    <a:pt x="1645031" y="7349109"/>
                    <a:pt x="0" y="5703951"/>
                    <a:pt x="0" y="3674491"/>
                  </a:cubicBezTo>
                  <a:close/>
                </a:path>
              </a:pathLst>
            </a:custGeom>
            <a:solidFill>
              <a:srgbClr val="7C3AED">
                <a:alpha val="15686"/>
              </a:srgbClr>
            </a:solidFill>
            <a:ln w="25400" cap="sq">
              <a:solidFill>
                <a:srgbClr val="7C3AED"/>
              </a:solidFill>
              <a:prstDash val="solid"/>
              <a:miter/>
            </a:ln>
          </p:spPr>
        </p:sp>
      </p:grpSp>
      <p:grpSp>
        <p:nvGrpSpPr>
          <p:cNvPr name="Group 4" id="4"/>
          <p:cNvGrpSpPr/>
          <p:nvPr/>
        </p:nvGrpSpPr>
        <p:grpSpPr>
          <a:xfrm rot="0">
            <a:off x="15532103" y="6388103"/>
            <a:ext cx="4597403" cy="4597403"/>
            <a:chOff x="0" y="0"/>
            <a:chExt cx="6129871" cy="6129871"/>
          </a:xfrm>
        </p:grpSpPr>
        <p:sp>
          <p:nvSpPr>
            <p:cNvPr name="Freeform 5" id="5"/>
            <p:cNvSpPr/>
            <p:nvPr/>
          </p:nvSpPr>
          <p:spPr>
            <a:xfrm flipH="false" flipV="false" rot="0">
              <a:off x="0" y="0"/>
              <a:ext cx="6129909" cy="6129909"/>
            </a:xfrm>
            <a:custGeom>
              <a:avLst/>
              <a:gdLst/>
              <a:ahLst/>
              <a:cxnLst/>
              <a:rect r="r" b="b" t="t" l="l"/>
              <a:pathLst>
                <a:path h="6129909" w="6129909">
                  <a:moveTo>
                    <a:pt x="0" y="3064891"/>
                  </a:moveTo>
                  <a:cubicBezTo>
                    <a:pt x="0" y="1372235"/>
                    <a:pt x="1372235" y="0"/>
                    <a:pt x="3064891" y="0"/>
                  </a:cubicBezTo>
                  <a:cubicBezTo>
                    <a:pt x="4757547" y="0"/>
                    <a:pt x="6129909" y="1372235"/>
                    <a:pt x="6129909" y="3064891"/>
                  </a:cubicBezTo>
                  <a:cubicBezTo>
                    <a:pt x="6129909" y="4757547"/>
                    <a:pt x="4757674" y="6129909"/>
                    <a:pt x="3064891" y="6129909"/>
                  </a:cubicBezTo>
                  <a:cubicBezTo>
                    <a:pt x="1372108" y="6129909"/>
                    <a:pt x="0" y="4757674"/>
                    <a:pt x="0" y="3064891"/>
                  </a:cubicBezTo>
                  <a:close/>
                </a:path>
              </a:pathLst>
            </a:custGeom>
            <a:solidFill>
              <a:srgbClr val="0D9488">
                <a:alpha val="20000"/>
              </a:srgbClr>
            </a:solidFill>
            <a:ln w="25400" cap="sq">
              <a:solidFill>
                <a:srgbClr val="0D9488"/>
              </a:solidFill>
              <a:prstDash val="solid"/>
              <a:miter/>
            </a:ln>
          </p:spPr>
        </p:sp>
      </p:grpSp>
      <p:grpSp>
        <p:nvGrpSpPr>
          <p:cNvPr name="Group 6" id="6"/>
          <p:cNvGrpSpPr/>
          <p:nvPr/>
        </p:nvGrpSpPr>
        <p:grpSpPr>
          <a:xfrm rot="0">
            <a:off x="13703303" y="-927097"/>
            <a:ext cx="3317243" cy="3317243"/>
            <a:chOff x="0" y="0"/>
            <a:chExt cx="4422991" cy="4422991"/>
          </a:xfrm>
        </p:grpSpPr>
        <p:sp>
          <p:nvSpPr>
            <p:cNvPr name="Freeform 7" id="7"/>
            <p:cNvSpPr/>
            <p:nvPr/>
          </p:nvSpPr>
          <p:spPr>
            <a:xfrm flipH="false" flipV="false" rot="0">
              <a:off x="0" y="0"/>
              <a:ext cx="4423029" cy="4423029"/>
            </a:xfrm>
            <a:custGeom>
              <a:avLst/>
              <a:gdLst/>
              <a:ahLst/>
              <a:cxnLst/>
              <a:rect r="r" b="b" t="t" l="l"/>
              <a:pathLst>
                <a:path h="4423029" w="4423029">
                  <a:moveTo>
                    <a:pt x="0" y="2211451"/>
                  </a:moveTo>
                  <a:cubicBezTo>
                    <a:pt x="0" y="990092"/>
                    <a:pt x="990092" y="0"/>
                    <a:pt x="2211451" y="0"/>
                  </a:cubicBezTo>
                  <a:cubicBezTo>
                    <a:pt x="3432810" y="0"/>
                    <a:pt x="4423029" y="990092"/>
                    <a:pt x="4423029" y="2211451"/>
                  </a:cubicBezTo>
                  <a:cubicBezTo>
                    <a:pt x="4423029" y="3432810"/>
                    <a:pt x="3432810" y="4423029"/>
                    <a:pt x="2211451" y="4423029"/>
                  </a:cubicBezTo>
                  <a:cubicBezTo>
                    <a:pt x="990092" y="4423029"/>
                    <a:pt x="0" y="3432810"/>
                    <a:pt x="0" y="2211451"/>
                  </a:cubicBezTo>
                  <a:close/>
                </a:path>
              </a:pathLst>
            </a:custGeom>
            <a:solidFill>
              <a:srgbClr val="F472B6">
                <a:alpha val="24706"/>
              </a:srgbClr>
            </a:solidFill>
            <a:ln w="25400" cap="sq">
              <a:solidFill>
                <a:srgbClr val="F472B6"/>
              </a:solidFill>
              <a:prstDash val="solid"/>
              <a:miter/>
            </a:ln>
          </p:spPr>
        </p:sp>
      </p:grpSp>
      <p:grpSp>
        <p:nvGrpSpPr>
          <p:cNvPr name="Group 8" id="8"/>
          <p:cNvGrpSpPr/>
          <p:nvPr/>
        </p:nvGrpSpPr>
        <p:grpSpPr>
          <a:xfrm rot="0">
            <a:off x="1097280" y="1828800"/>
            <a:ext cx="16459200" cy="1645920"/>
            <a:chOff x="0" y="0"/>
            <a:chExt cx="21945600" cy="2194560"/>
          </a:xfrm>
        </p:grpSpPr>
        <p:sp>
          <p:nvSpPr>
            <p:cNvPr name="Freeform 9" id="9"/>
            <p:cNvSpPr/>
            <p:nvPr/>
          </p:nvSpPr>
          <p:spPr>
            <a:xfrm flipH="false" flipV="false" rot="0">
              <a:off x="0" y="0"/>
              <a:ext cx="21945600" cy="2194560"/>
            </a:xfrm>
            <a:custGeom>
              <a:avLst/>
              <a:gdLst/>
              <a:ahLst/>
              <a:cxnLst/>
              <a:rect r="r" b="b" t="t" l="l"/>
              <a:pathLst>
                <a:path h="2194560" w="21945600">
                  <a:moveTo>
                    <a:pt x="0" y="0"/>
                  </a:moveTo>
                  <a:lnTo>
                    <a:pt x="21945600" y="0"/>
                  </a:lnTo>
                  <a:lnTo>
                    <a:pt x="21945600" y="2194560"/>
                  </a:lnTo>
                  <a:lnTo>
                    <a:pt x="0" y="2194560"/>
                  </a:lnTo>
                  <a:close/>
                </a:path>
              </a:pathLst>
            </a:custGeom>
            <a:blipFill>
              <a:blip r:embed="rId3">
                <a:alphaModFix amt="0"/>
              </a:blip>
              <a:stretch>
                <a:fillRect l="0" t="-144850" r="0" b="-144850"/>
              </a:stretch>
            </a:blipFill>
          </p:spPr>
        </p:sp>
        <p:sp>
          <p:nvSpPr>
            <p:cNvPr name="TextBox 10" id="10"/>
            <p:cNvSpPr txBox="true"/>
            <p:nvPr/>
          </p:nvSpPr>
          <p:spPr>
            <a:xfrm>
              <a:off x="0" y="-9525"/>
              <a:ext cx="21945600" cy="2204085"/>
            </a:xfrm>
            <a:prstGeom prst="rect">
              <a:avLst/>
            </a:prstGeom>
          </p:spPr>
          <p:txBody>
            <a:bodyPr anchor="ctr" rtlCol="false" tIns="0" lIns="0" bIns="0" rIns="0"/>
            <a:lstStyle/>
            <a:p>
              <a:pPr algn="ctr">
                <a:lnSpc>
                  <a:spcPts val="10560"/>
                </a:lnSpc>
              </a:pPr>
              <a:r>
                <a:rPr lang="en-US" sz="8800" b="true">
                  <a:solidFill>
                    <a:srgbClr val="FFFFFF"/>
                  </a:solidFill>
                  <a:latin typeface="Georgia Bold"/>
                  <a:ea typeface="Georgia Bold"/>
                  <a:cs typeface="Georgia Bold"/>
                  <a:sym typeface="Georgia Bold"/>
                </a:rPr>
                <a:t>Wait, Canva Does</a:t>
              </a:r>
            </a:p>
          </p:txBody>
        </p:sp>
      </p:grpSp>
      <p:grpSp>
        <p:nvGrpSpPr>
          <p:cNvPr name="Group 11" id="11"/>
          <p:cNvGrpSpPr/>
          <p:nvPr/>
        </p:nvGrpSpPr>
        <p:grpSpPr>
          <a:xfrm rot="0">
            <a:off x="1097280" y="3383280"/>
            <a:ext cx="16459200" cy="2377440"/>
            <a:chOff x="0" y="0"/>
            <a:chExt cx="21945600" cy="3169920"/>
          </a:xfrm>
        </p:grpSpPr>
        <p:sp>
          <p:nvSpPr>
            <p:cNvPr name="Freeform 12" id="12"/>
            <p:cNvSpPr/>
            <p:nvPr/>
          </p:nvSpPr>
          <p:spPr>
            <a:xfrm flipH="false" flipV="false" rot="0">
              <a:off x="0" y="0"/>
              <a:ext cx="21945600" cy="3169920"/>
            </a:xfrm>
            <a:custGeom>
              <a:avLst/>
              <a:gdLst/>
              <a:ahLst/>
              <a:cxnLst/>
              <a:rect r="r" b="b" t="t" l="l"/>
              <a:pathLst>
                <a:path h="3169920" w="21945600">
                  <a:moveTo>
                    <a:pt x="0" y="0"/>
                  </a:moveTo>
                  <a:lnTo>
                    <a:pt x="21945600" y="0"/>
                  </a:lnTo>
                  <a:lnTo>
                    <a:pt x="21945600" y="3169920"/>
                  </a:lnTo>
                  <a:lnTo>
                    <a:pt x="0" y="3169920"/>
                  </a:lnTo>
                  <a:close/>
                </a:path>
              </a:pathLst>
            </a:custGeom>
            <a:blipFill>
              <a:blip r:embed="rId3">
                <a:alphaModFix amt="0"/>
              </a:blip>
              <a:stretch>
                <a:fillRect l="0" t="-84896" r="0" b="-84896"/>
              </a:stretch>
            </a:blipFill>
          </p:spPr>
        </p:sp>
        <p:sp>
          <p:nvSpPr>
            <p:cNvPr name="TextBox 13" id="13"/>
            <p:cNvSpPr txBox="true"/>
            <p:nvPr/>
          </p:nvSpPr>
          <p:spPr>
            <a:xfrm>
              <a:off x="0" y="-66675"/>
              <a:ext cx="21945600" cy="3236595"/>
            </a:xfrm>
            <a:prstGeom prst="rect">
              <a:avLst/>
            </a:prstGeom>
          </p:spPr>
          <p:txBody>
            <a:bodyPr anchor="ctr" rtlCol="false" tIns="0" lIns="0" bIns="0" rIns="0"/>
            <a:lstStyle/>
            <a:p>
              <a:pPr algn="ctr">
                <a:lnSpc>
                  <a:spcPts val="20640"/>
                </a:lnSpc>
              </a:pPr>
              <a:r>
                <a:rPr lang="en-US" sz="17200" b="true">
                  <a:solidFill>
                    <a:srgbClr val="FCD34D"/>
                  </a:solidFill>
                  <a:latin typeface="Arial Bold"/>
                  <a:ea typeface="Arial Bold"/>
                  <a:cs typeface="Arial Bold"/>
                  <a:sym typeface="Arial Bold"/>
                </a:rPr>
                <a:t>THAT?!</a:t>
              </a:r>
            </a:p>
          </p:txBody>
        </p:sp>
      </p:grpSp>
      <p:grpSp>
        <p:nvGrpSpPr>
          <p:cNvPr name="Group 14" id="14"/>
          <p:cNvGrpSpPr/>
          <p:nvPr/>
        </p:nvGrpSpPr>
        <p:grpSpPr>
          <a:xfrm rot="0">
            <a:off x="2730503" y="6113783"/>
            <a:ext cx="12827003" cy="1397003"/>
            <a:chOff x="0" y="0"/>
            <a:chExt cx="17102671" cy="1862671"/>
          </a:xfrm>
        </p:grpSpPr>
        <p:sp>
          <p:nvSpPr>
            <p:cNvPr name="Freeform 15" id="15"/>
            <p:cNvSpPr/>
            <p:nvPr/>
          </p:nvSpPr>
          <p:spPr>
            <a:xfrm flipH="false" flipV="false" rot="0">
              <a:off x="0" y="0"/>
              <a:ext cx="17102710" cy="1862709"/>
            </a:xfrm>
            <a:custGeom>
              <a:avLst/>
              <a:gdLst/>
              <a:ahLst/>
              <a:cxnLst/>
              <a:rect r="r" b="b" t="t" l="l"/>
              <a:pathLst>
                <a:path h="1862709" w="17102710">
                  <a:moveTo>
                    <a:pt x="0" y="0"/>
                  </a:moveTo>
                  <a:lnTo>
                    <a:pt x="17102710" y="0"/>
                  </a:lnTo>
                  <a:lnTo>
                    <a:pt x="17102710" y="1862709"/>
                  </a:lnTo>
                  <a:lnTo>
                    <a:pt x="0" y="1862709"/>
                  </a:lnTo>
                  <a:close/>
                </a:path>
              </a:pathLst>
            </a:custGeom>
            <a:solidFill>
              <a:srgbClr val="7C3AED"/>
            </a:solidFill>
            <a:ln w="25400" cap="sq">
              <a:solidFill>
                <a:srgbClr val="7C3AED"/>
              </a:solidFill>
              <a:prstDash val="solid"/>
              <a:miter/>
            </a:ln>
          </p:spPr>
        </p:sp>
      </p:grpSp>
      <p:grpSp>
        <p:nvGrpSpPr>
          <p:cNvPr name="Group 16" id="16"/>
          <p:cNvGrpSpPr/>
          <p:nvPr/>
        </p:nvGrpSpPr>
        <p:grpSpPr>
          <a:xfrm rot="0">
            <a:off x="2743200" y="6126480"/>
            <a:ext cx="12801600" cy="1371600"/>
            <a:chOff x="0" y="0"/>
            <a:chExt cx="17068800" cy="1828800"/>
          </a:xfrm>
        </p:grpSpPr>
        <p:sp>
          <p:nvSpPr>
            <p:cNvPr name="Freeform 17" id="17"/>
            <p:cNvSpPr/>
            <p:nvPr/>
          </p:nvSpPr>
          <p:spPr>
            <a:xfrm flipH="false" flipV="false" rot="0">
              <a:off x="0" y="0"/>
              <a:ext cx="17068800" cy="1828800"/>
            </a:xfrm>
            <a:custGeom>
              <a:avLst/>
              <a:gdLst/>
              <a:ahLst/>
              <a:cxnLst/>
              <a:rect r="r" b="b" t="t" l="l"/>
              <a:pathLst>
                <a:path h="1828800" w="17068800">
                  <a:moveTo>
                    <a:pt x="0" y="0"/>
                  </a:moveTo>
                  <a:lnTo>
                    <a:pt x="17068800" y="0"/>
                  </a:lnTo>
                  <a:lnTo>
                    <a:pt x="17068800" y="1828800"/>
                  </a:lnTo>
                  <a:lnTo>
                    <a:pt x="0" y="1828800"/>
                  </a:lnTo>
                  <a:close/>
                </a:path>
              </a:pathLst>
            </a:custGeom>
            <a:blipFill>
              <a:blip r:embed="rId3">
                <a:alphaModFix amt="0"/>
              </a:blip>
              <a:stretch>
                <a:fillRect l="0" t="-131860" r="0" b="-131860"/>
              </a:stretch>
            </a:blipFill>
          </p:spPr>
        </p:sp>
        <p:sp>
          <p:nvSpPr>
            <p:cNvPr name="TextBox 18" id="18"/>
            <p:cNvSpPr txBox="true"/>
            <p:nvPr/>
          </p:nvSpPr>
          <p:spPr>
            <a:xfrm>
              <a:off x="0" y="-57150"/>
              <a:ext cx="17068800" cy="1885950"/>
            </a:xfrm>
            <a:prstGeom prst="rect">
              <a:avLst/>
            </a:prstGeom>
          </p:spPr>
          <p:txBody>
            <a:bodyPr anchor="ctr" rtlCol="false" tIns="0" lIns="0" bIns="0" rIns="0"/>
            <a:lstStyle/>
            <a:p>
              <a:pPr algn="ctr">
                <a:lnSpc>
                  <a:spcPts val="3840"/>
                </a:lnSpc>
              </a:pPr>
              <a:r>
                <a:rPr lang="en-US" sz="3200">
                  <a:solidFill>
                    <a:srgbClr val="FFFFFF"/>
                  </a:solidFill>
                  <a:latin typeface="Calibri (MS)"/>
                  <a:ea typeface="Calibri (MS)"/>
                  <a:cs typeface="Calibri (MS)"/>
                  <a:sym typeface="Calibri (MS)"/>
                </a:rPr>
                <a:t>A deep dive into Canva's Visual Suite &amp; Classroom Tools</a:t>
              </a:r>
            </a:p>
          </p:txBody>
        </p:sp>
      </p:grpSp>
      <p:grpSp>
        <p:nvGrpSpPr>
          <p:cNvPr name="Group 19" id="19"/>
          <p:cNvGrpSpPr/>
          <p:nvPr/>
        </p:nvGrpSpPr>
        <p:grpSpPr>
          <a:xfrm rot="0">
            <a:off x="1097280" y="8229600"/>
            <a:ext cx="16459200" cy="1097280"/>
            <a:chOff x="0" y="0"/>
            <a:chExt cx="21945600" cy="1463040"/>
          </a:xfrm>
        </p:grpSpPr>
        <p:sp>
          <p:nvSpPr>
            <p:cNvPr name="Freeform 20" id="20"/>
            <p:cNvSpPr/>
            <p:nvPr/>
          </p:nvSpPr>
          <p:spPr>
            <a:xfrm flipH="false" flipV="false" rot="0">
              <a:off x="0" y="0"/>
              <a:ext cx="21945600" cy="1463040"/>
            </a:xfrm>
            <a:custGeom>
              <a:avLst/>
              <a:gdLst/>
              <a:ahLst/>
              <a:cxnLst/>
              <a:rect r="r" b="b" t="t" l="l"/>
              <a:pathLst>
                <a:path h="1463040" w="21945600">
                  <a:moveTo>
                    <a:pt x="0" y="0"/>
                  </a:moveTo>
                  <a:lnTo>
                    <a:pt x="21945600" y="0"/>
                  </a:lnTo>
                  <a:lnTo>
                    <a:pt x="21945600" y="1463040"/>
                  </a:lnTo>
                  <a:lnTo>
                    <a:pt x="0" y="1463040"/>
                  </a:lnTo>
                  <a:close/>
                </a:path>
              </a:pathLst>
            </a:custGeom>
            <a:blipFill>
              <a:blip r:embed="rId3">
                <a:alphaModFix amt="0"/>
              </a:blip>
              <a:stretch>
                <a:fillRect l="0" t="-242275" r="0" b="-242275"/>
              </a:stretch>
            </a:blipFill>
          </p:spPr>
        </p:sp>
        <p:sp>
          <p:nvSpPr>
            <p:cNvPr name="TextBox 21" id="21"/>
            <p:cNvSpPr txBox="true"/>
            <p:nvPr/>
          </p:nvSpPr>
          <p:spPr>
            <a:xfrm>
              <a:off x="0" y="-57150"/>
              <a:ext cx="21945600" cy="1520190"/>
            </a:xfrm>
            <a:prstGeom prst="rect">
              <a:avLst/>
            </a:prstGeom>
          </p:spPr>
          <p:txBody>
            <a:bodyPr anchor="ctr" rtlCol="false" tIns="0" lIns="0" bIns="0" rIns="0"/>
            <a:lstStyle/>
            <a:p>
              <a:pPr algn="ctr">
                <a:lnSpc>
                  <a:spcPts val="3120"/>
                </a:lnSpc>
              </a:pPr>
              <a:r>
                <a:rPr lang="en-US" sz="2600" i="true">
                  <a:solidFill>
                    <a:srgbClr val="CCFBF1"/>
                  </a:solidFill>
                  <a:latin typeface="Calibri (MS) Italics"/>
                  <a:ea typeface="Calibri (MS) Italics"/>
                  <a:cs typeface="Calibri (MS) Italics"/>
                  <a:sym typeface="Calibri (MS) Italics"/>
                </a:rPr>
                <a:t>🎨  Meet Canva's Visual Suite   |   🎓  Engage Students with Canva</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9FAFB"/>
        </a:solidFill>
      </p:bgPr>
    </p:bg>
    <p:spTree>
      <p:nvGrpSpPr>
        <p:cNvPr id="1" name=""/>
        <p:cNvGrpSpPr/>
        <p:nvPr/>
      </p:nvGrpSpPr>
      <p:grpSpPr>
        <a:xfrm>
          <a:off x="0" y="0"/>
          <a:ext cx="0" cy="0"/>
          <a:chOff x="0" y="0"/>
          <a:chExt cx="0" cy="0"/>
        </a:xfrm>
      </p:grpSpPr>
      <p:grpSp>
        <p:nvGrpSpPr>
          <p:cNvPr name="Group 2" id="2"/>
          <p:cNvGrpSpPr/>
          <p:nvPr/>
        </p:nvGrpSpPr>
        <p:grpSpPr>
          <a:xfrm rot="0">
            <a:off x="-12697" y="-12697"/>
            <a:ext cx="18313403" cy="354587"/>
            <a:chOff x="0" y="0"/>
            <a:chExt cx="24417871" cy="472783"/>
          </a:xfrm>
        </p:grpSpPr>
        <p:sp>
          <p:nvSpPr>
            <p:cNvPr name="Freeform 3" id="3"/>
            <p:cNvSpPr/>
            <p:nvPr/>
          </p:nvSpPr>
          <p:spPr>
            <a:xfrm flipH="false" flipV="false" rot="0">
              <a:off x="0" y="0"/>
              <a:ext cx="24417910" cy="472821"/>
            </a:xfrm>
            <a:custGeom>
              <a:avLst/>
              <a:gdLst/>
              <a:ahLst/>
              <a:cxnLst/>
              <a:rect r="r" b="b" t="t" l="l"/>
              <a:pathLst>
                <a:path h="472821" w="24417910">
                  <a:moveTo>
                    <a:pt x="0" y="0"/>
                  </a:moveTo>
                  <a:lnTo>
                    <a:pt x="24417910" y="0"/>
                  </a:lnTo>
                  <a:lnTo>
                    <a:pt x="24417910" y="472821"/>
                  </a:lnTo>
                  <a:lnTo>
                    <a:pt x="0" y="472821"/>
                  </a:lnTo>
                  <a:close/>
                </a:path>
              </a:pathLst>
            </a:custGeom>
            <a:solidFill>
              <a:srgbClr val="E11D48"/>
            </a:solidFill>
            <a:ln w="25400" cap="sq">
              <a:solidFill>
                <a:srgbClr val="E11D48"/>
              </a:solidFill>
              <a:prstDash val="solid"/>
              <a:miter/>
            </a:ln>
          </p:spPr>
        </p:sp>
      </p:grpSp>
      <p:grpSp>
        <p:nvGrpSpPr>
          <p:cNvPr name="Group 4" id="4"/>
          <p:cNvGrpSpPr/>
          <p:nvPr/>
        </p:nvGrpSpPr>
        <p:grpSpPr>
          <a:xfrm rot="0">
            <a:off x="731520" y="548640"/>
            <a:ext cx="16824960" cy="1188720"/>
            <a:chOff x="0" y="0"/>
            <a:chExt cx="22433280" cy="1584960"/>
          </a:xfrm>
        </p:grpSpPr>
        <p:sp>
          <p:nvSpPr>
            <p:cNvPr name="Freeform 5" id="5"/>
            <p:cNvSpPr/>
            <p:nvPr/>
          </p:nvSpPr>
          <p:spPr>
            <a:xfrm flipH="false" flipV="false" rot="0">
              <a:off x="0" y="0"/>
              <a:ext cx="22433280" cy="1584960"/>
            </a:xfrm>
            <a:custGeom>
              <a:avLst/>
              <a:gdLst/>
              <a:ahLst/>
              <a:cxnLst/>
              <a:rect r="r" b="b" t="t" l="l"/>
              <a:pathLst>
                <a:path h="1584960" w="22433280">
                  <a:moveTo>
                    <a:pt x="0" y="0"/>
                  </a:moveTo>
                  <a:lnTo>
                    <a:pt x="22433280" y="0"/>
                  </a:lnTo>
                  <a:lnTo>
                    <a:pt x="22433280" y="1584960"/>
                  </a:lnTo>
                  <a:lnTo>
                    <a:pt x="0" y="1584960"/>
                  </a:lnTo>
                  <a:close/>
                </a:path>
              </a:pathLst>
            </a:custGeom>
            <a:blipFill>
              <a:blip r:embed="rId3">
                <a:alphaModFix amt="0"/>
              </a:blip>
              <a:stretch>
                <a:fillRect l="0" t="-225788" r="0" b="-225788"/>
              </a:stretch>
            </a:blipFill>
          </p:spPr>
        </p:sp>
        <p:sp>
          <p:nvSpPr>
            <p:cNvPr name="TextBox 6" id="6"/>
            <p:cNvSpPr txBox="true"/>
            <p:nvPr/>
          </p:nvSpPr>
          <p:spPr>
            <a:xfrm>
              <a:off x="0" y="-9525"/>
              <a:ext cx="22433280" cy="1594485"/>
            </a:xfrm>
            <a:prstGeom prst="rect">
              <a:avLst/>
            </a:prstGeom>
          </p:spPr>
          <p:txBody>
            <a:bodyPr anchor="ctr" rtlCol="false" tIns="0" lIns="0" bIns="0" rIns="0"/>
            <a:lstStyle/>
            <a:p>
              <a:pPr algn="l">
                <a:lnSpc>
                  <a:spcPts val="7200"/>
                </a:lnSpc>
              </a:pPr>
              <a:r>
                <a:rPr lang="en-US" sz="6000" b="true">
                  <a:solidFill>
                    <a:srgbClr val="1E1B4B"/>
                  </a:solidFill>
                  <a:latin typeface="Georgia Bold"/>
                  <a:ea typeface="Georgia Bold"/>
                  <a:cs typeface="Georgia Bold"/>
                  <a:sym typeface="Georgia Bold"/>
                </a:rPr>
                <a:t>Canva Advanced Video Editor</a:t>
              </a:r>
            </a:p>
          </p:txBody>
        </p:sp>
      </p:grpSp>
      <p:grpSp>
        <p:nvGrpSpPr>
          <p:cNvPr name="Group 7" id="7"/>
          <p:cNvGrpSpPr/>
          <p:nvPr/>
        </p:nvGrpSpPr>
        <p:grpSpPr>
          <a:xfrm rot="0">
            <a:off x="731520" y="1737360"/>
            <a:ext cx="16824960" cy="731520"/>
            <a:chOff x="0" y="0"/>
            <a:chExt cx="22433280" cy="975360"/>
          </a:xfrm>
        </p:grpSpPr>
        <p:sp>
          <p:nvSpPr>
            <p:cNvPr name="Freeform 8" id="8"/>
            <p:cNvSpPr/>
            <p:nvPr/>
          </p:nvSpPr>
          <p:spPr>
            <a:xfrm flipH="false" flipV="false" rot="0">
              <a:off x="0" y="0"/>
              <a:ext cx="22433280" cy="975360"/>
            </a:xfrm>
            <a:custGeom>
              <a:avLst/>
              <a:gdLst/>
              <a:ahLst/>
              <a:cxnLst/>
              <a:rect r="r" b="b" t="t" l="l"/>
              <a:pathLst>
                <a:path h="975360" w="22433280">
                  <a:moveTo>
                    <a:pt x="0" y="0"/>
                  </a:moveTo>
                  <a:lnTo>
                    <a:pt x="22433280" y="0"/>
                  </a:lnTo>
                  <a:lnTo>
                    <a:pt x="22433280" y="975360"/>
                  </a:lnTo>
                  <a:lnTo>
                    <a:pt x="0" y="975360"/>
                  </a:lnTo>
                  <a:close/>
                </a:path>
              </a:pathLst>
            </a:custGeom>
            <a:blipFill>
              <a:blip r:embed="rId3">
                <a:alphaModFix amt="0"/>
              </a:blip>
              <a:stretch>
                <a:fillRect l="0" t="-398155" r="0" b="-398155"/>
              </a:stretch>
            </a:blipFill>
          </p:spPr>
        </p:sp>
        <p:sp>
          <p:nvSpPr>
            <p:cNvPr name="TextBox 9" id="9"/>
            <p:cNvSpPr txBox="true"/>
            <p:nvPr/>
          </p:nvSpPr>
          <p:spPr>
            <a:xfrm>
              <a:off x="0" y="-47625"/>
              <a:ext cx="22433280" cy="1022985"/>
            </a:xfrm>
            <a:prstGeom prst="rect">
              <a:avLst/>
            </a:prstGeom>
          </p:spPr>
          <p:txBody>
            <a:bodyPr anchor="ctr" rtlCol="false" tIns="0" lIns="0" bIns="0" rIns="0"/>
            <a:lstStyle/>
            <a:p>
              <a:pPr algn="l">
                <a:lnSpc>
                  <a:spcPts val="3359"/>
                </a:lnSpc>
              </a:pPr>
              <a:r>
                <a:rPr lang="en-US" sz="2799" i="true">
                  <a:solidFill>
                    <a:srgbClr val="6B7280"/>
                  </a:solidFill>
                  <a:latin typeface="Calibri (MS) Italics"/>
                  <a:ea typeface="Calibri (MS) Italics"/>
                  <a:cs typeface="Calibri (MS) Italics"/>
                  <a:sym typeface="Calibri (MS) Italics"/>
                </a:rPr>
                <a:t>Full power video editor: included!</a:t>
              </a: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9FAFB"/>
        </a:solidFill>
      </p:bgPr>
    </p:bg>
    <p:spTree>
      <p:nvGrpSpPr>
        <p:cNvPr id="1" name=""/>
        <p:cNvGrpSpPr/>
        <p:nvPr/>
      </p:nvGrpSpPr>
      <p:grpSpPr>
        <a:xfrm>
          <a:off x="0" y="0"/>
          <a:ext cx="0" cy="0"/>
          <a:chOff x="0" y="0"/>
          <a:chExt cx="0" cy="0"/>
        </a:xfrm>
      </p:grpSpPr>
      <p:grpSp>
        <p:nvGrpSpPr>
          <p:cNvPr name="Group 2" id="2"/>
          <p:cNvGrpSpPr/>
          <p:nvPr/>
        </p:nvGrpSpPr>
        <p:grpSpPr>
          <a:xfrm rot="0">
            <a:off x="731520" y="548640"/>
            <a:ext cx="16824960" cy="1188720"/>
            <a:chOff x="0" y="0"/>
            <a:chExt cx="22433280" cy="1584960"/>
          </a:xfrm>
        </p:grpSpPr>
        <p:sp>
          <p:nvSpPr>
            <p:cNvPr name="Freeform 3" id="3"/>
            <p:cNvSpPr/>
            <p:nvPr/>
          </p:nvSpPr>
          <p:spPr>
            <a:xfrm flipH="false" flipV="false" rot="0">
              <a:off x="0" y="0"/>
              <a:ext cx="22433280" cy="1584960"/>
            </a:xfrm>
            <a:custGeom>
              <a:avLst/>
              <a:gdLst/>
              <a:ahLst/>
              <a:cxnLst/>
              <a:rect r="r" b="b" t="t" l="l"/>
              <a:pathLst>
                <a:path h="1584960" w="22433280">
                  <a:moveTo>
                    <a:pt x="0" y="0"/>
                  </a:moveTo>
                  <a:lnTo>
                    <a:pt x="22433280" y="0"/>
                  </a:lnTo>
                  <a:lnTo>
                    <a:pt x="22433280" y="1584960"/>
                  </a:lnTo>
                  <a:lnTo>
                    <a:pt x="0" y="1584960"/>
                  </a:lnTo>
                  <a:close/>
                </a:path>
              </a:pathLst>
            </a:custGeom>
            <a:blipFill>
              <a:blip r:embed="rId3">
                <a:alphaModFix amt="0"/>
              </a:blip>
              <a:stretch>
                <a:fillRect l="0" t="-225788" r="0" b="-225788"/>
              </a:stretch>
            </a:blipFill>
          </p:spPr>
        </p:sp>
        <p:sp>
          <p:nvSpPr>
            <p:cNvPr name="TextBox 4" id="4"/>
            <p:cNvSpPr txBox="true"/>
            <p:nvPr/>
          </p:nvSpPr>
          <p:spPr>
            <a:xfrm>
              <a:off x="0" y="-9525"/>
              <a:ext cx="22433280" cy="1594485"/>
            </a:xfrm>
            <a:prstGeom prst="rect">
              <a:avLst/>
            </a:prstGeom>
          </p:spPr>
          <p:txBody>
            <a:bodyPr anchor="ctr" rtlCol="false" tIns="0" lIns="0" bIns="0" rIns="0"/>
            <a:lstStyle/>
            <a:p>
              <a:pPr algn="l">
                <a:lnSpc>
                  <a:spcPts val="7200"/>
                </a:lnSpc>
              </a:pPr>
              <a:r>
                <a:rPr lang="en-US" sz="6000" b="true">
                  <a:solidFill>
                    <a:srgbClr val="1E1B4B"/>
                  </a:solidFill>
                  <a:latin typeface="Georgia Bold"/>
                  <a:ea typeface="Georgia Bold"/>
                  <a:cs typeface="Georgia Bold"/>
                  <a:sym typeface="Georgia Bold"/>
                </a:rPr>
                <a:t>Canva Code:</a:t>
              </a:r>
            </a:p>
          </p:txBody>
        </p:sp>
      </p:grpSp>
      <p:grpSp>
        <p:nvGrpSpPr>
          <p:cNvPr name="Group 5" id="5"/>
          <p:cNvGrpSpPr/>
          <p:nvPr/>
        </p:nvGrpSpPr>
        <p:grpSpPr>
          <a:xfrm rot="0">
            <a:off x="5803904" y="777240"/>
            <a:ext cx="16824960" cy="731520"/>
            <a:chOff x="0" y="0"/>
            <a:chExt cx="22433280" cy="975360"/>
          </a:xfrm>
        </p:grpSpPr>
        <p:sp>
          <p:nvSpPr>
            <p:cNvPr name="Freeform 6" id="6"/>
            <p:cNvSpPr/>
            <p:nvPr/>
          </p:nvSpPr>
          <p:spPr>
            <a:xfrm flipH="false" flipV="false" rot="0">
              <a:off x="0" y="0"/>
              <a:ext cx="22433280" cy="975360"/>
            </a:xfrm>
            <a:custGeom>
              <a:avLst/>
              <a:gdLst/>
              <a:ahLst/>
              <a:cxnLst/>
              <a:rect r="r" b="b" t="t" l="l"/>
              <a:pathLst>
                <a:path h="975360" w="22433280">
                  <a:moveTo>
                    <a:pt x="0" y="0"/>
                  </a:moveTo>
                  <a:lnTo>
                    <a:pt x="22433280" y="0"/>
                  </a:lnTo>
                  <a:lnTo>
                    <a:pt x="22433280" y="975360"/>
                  </a:lnTo>
                  <a:lnTo>
                    <a:pt x="0" y="975360"/>
                  </a:lnTo>
                  <a:close/>
                </a:path>
              </a:pathLst>
            </a:custGeom>
            <a:blipFill>
              <a:blip r:embed="rId3">
                <a:alphaModFix amt="0"/>
              </a:blip>
              <a:stretch>
                <a:fillRect l="0" t="-398155" r="0" b="-398155"/>
              </a:stretch>
            </a:blipFill>
          </p:spPr>
        </p:sp>
        <p:sp>
          <p:nvSpPr>
            <p:cNvPr name="TextBox 7" id="7"/>
            <p:cNvSpPr txBox="true"/>
            <p:nvPr/>
          </p:nvSpPr>
          <p:spPr>
            <a:xfrm>
              <a:off x="0" y="-47625"/>
              <a:ext cx="22433280" cy="1022985"/>
            </a:xfrm>
            <a:prstGeom prst="rect">
              <a:avLst/>
            </a:prstGeom>
          </p:spPr>
          <p:txBody>
            <a:bodyPr anchor="ctr" rtlCol="false" tIns="0" lIns="0" bIns="0" rIns="0"/>
            <a:lstStyle/>
            <a:p>
              <a:pPr algn="l">
                <a:lnSpc>
                  <a:spcPts val="3359"/>
                </a:lnSpc>
              </a:pPr>
              <a:r>
                <a:rPr lang="en-US" sz="2799" i="true">
                  <a:solidFill>
                    <a:srgbClr val="6B7280"/>
                  </a:solidFill>
                  <a:latin typeface="Calibri (MS) Italics"/>
                  <a:ea typeface="Calibri (MS) Italics"/>
                  <a:cs typeface="Calibri (MS) Italics"/>
                  <a:sym typeface="Calibri (MS) Italics"/>
                </a:rPr>
                <a:t>New superpowers that expand what's possible — without leaving Canva</a:t>
              </a: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9FAFB"/>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260837"/>
            <a:ext cx="16728610" cy="9765326"/>
          </a:xfrm>
          <a:custGeom>
            <a:avLst/>
            <a:gdLst/>
            <a:ahLst/>
            <a:cxnLst/>
            <a:rect r="r" b="b" t="t" l="l"/>
            <a:pathLst>
              <a:path h="9765326" w="16728610">
                <a:moveTo>
                  <a:pt x="0" y="0"/>
                </a:moveTo>
                <a:lnTo>
                  <a:pt x="16728610" y="0"/>
                </a:lnTo>
                <a:lnTo>
                  <a:pt x="16728610" y="9765326"/>
                </a:lnTo>
                <a:lnTo>
                  <a:pt x="0" y="9765326"/>
                </a:lnTo>
                <a:lnTo>
                  <a:pt x="0" y="0"/>
                </a:lnTo>
                <a:close/>
              </a:path>
            </a:pathLst>
          </a:custGeom>
          <a:blipFill>
            <a:blip r:embed="rId2"/>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9FAFB"/>
        </a:solidFill>
      </p:bgPr>
    </p:bg>
    <p:spTree>
      <p:nvGrpSpPr>
        <p:cNvPr id="1" name=""/>
        <p:cNvGrpSpPr/>
        <p:nvPr/>
      </p:nvGrpSpPr>
      <p:grpSpPr>
        <a:xfrm>
          <a:off x="0" y="0"/>
          <a:ext cx="0" cy="0"/>
          <a:chOff x="0" y="0"/>
          <a:chExt cx="0" cy="0"/>
        </a:xfrm>
      </p:grpSpPr>
      <p:sp>
        <p:nvSpPr>
          <p:cNvPr name="Freeform 2" id="2"/>
          <p:cNvSpPr/>
          <p:nvPr/>
        </p:nvSpPr>
        <p:spPr>
          <a:xfrm flipH="false" flipV="false" rot="0">
            <a:off x="566305" y="2720459"/>
            <a:ext cx="4940541" cy="4940541"/>
          </a:xfrm>
          <a:custGeom>
            <a:avLst/>
            <a:gdLst/>
            <a:ahLst/>
            <a:cxnLst/>
            <a:rect r="r" b="b" t="t" l="l"/>
            <a:pathLst>
              <a:path h="4940541" w="4940541">
                <a:moveTo>
                  <a:pt x="0" y="0"/>
                </a:moveTo>
                <a:lnTo>
                  <a:pt x="4940541" y="0"/>
                </a:lnTo>
                <a:lnTo>
                  <a:pt x="4940541" y="4940541"/>
                </a:lnTo>
                <a:lnTo>
                  <a:pt x="0" y="4940541"/>
                </a:lnTo>
                <a:lnTo>
                  <a:pt x="0" y="0"/>
                </a:lnTo>
                <a:close/>
              </a:path>
            </a:pathLst>
          </a:custGeom>
          <a:blipFill>
            <a:blip r:embed="rId2"/>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697" y="-12697"/>
            <a:ext cx="18313403" cy="2037083"/>
            <a:chOff x="0" y="0"/>
            <a:chExt cx="24417871" cy="2716111"/>
          </a:xfrm>
        </p:grpSpPr>
        <p:sp>
          <p:nvSpPr>
            <p:cNvPr name="Freeform 3" id="3"/>
            <p:cNvSpPr/>
            <p:nvPr/>
          </p:nvSpPr>
          <p:spPr>
            <a:xfrm flipH="false" flipV="false" rot="0">
              <a:off x="0" y="0"/>
              <a:ext cx="24417910" cy="2716149"/>
            </a:xfrm>
            <a:custGeom>
              <a:avLst/>
              <a:gdLst/>
              <a:ahLst/>
              <a:cxnLst/>
              <a:rect r="r" b="b" t="t" l="l"/>
              <a:pathLst>
                <a:path h="2716149" w="24417910">
                  <a:moveTo>
                    <a:pt x="0" y="0"/>
                  </a:moveTo>
                  <a:lnTo>
                    <a:pt x="24417910" y="0"/>
                  </a:lnTo>
                  <a:lnTo>
                    <a:pt x="24417910" y="2716149"/>
                  </a:lnTo>
                  <a:lnTo>
                    <a:pt x="0" y="2716149"/>
                  </a:lnTo>
                  <a:close/>
                </a:path>
              </a:pathLst>
            </a:custGeom>
            <a:solidFill>
              <a:srgbClr val="0284C7"/>
            </a:solidFill>
            <a:ln w="25400" cap="sq">
              <a:solidFill>
                <a:srgbClr val="0284C7"/>
              </a:solidFill>
              <a:prstDash val="solid"/>
              <a:miter/>
            </a:ln>
          </p:spPr>
        </p:sp>
      </p:grpSp>
      <p:grpSp>
        <p:nvGrpSpPr>
          <p:cNvPr name="Group 4" id="4"/>
          <p:cNvGrpSpPr/>
          <p:nvPr/>
        </p:nvGrpSpPr>
        <p:grpSpPr>
          <a:xfrm rot="0">
            <a:off x="731520" y="182880"/>
            <a:ext cx="16824960" cy="1645920"/>
            <a:chOff x="0" y="0"/>
            <a:chExt cx="22433280" cy="2194560"/>
          </a:xfrm>
        </p:grpSpPr>
        <p:sp>
          <p:nvSpPr>
            <p:cNvPr name="Freeform 5" id="5"/>
            <p:cNvSpPr/>
            <p:nvPr/>
          </p:nvSpPr>
          <p:spPr>
            <a:xfrm flipH="false" flipV="false" rot="0">
              <a:off x="0" y="0"/>
              <a:ext cx="22433280" cy="2194560"/>
            </a:xfrm>
            <a:custGeom>
              <a:avLst/>
              <a:gdLst/>
              <a:ahLst/>
              <a:cxnLst/>
              <a:rect r="r" b="b" t="t" l="l"/>
              <a:pathLst>
                <a:path h="2194560" w="22433280">
                  <a:moveTo>
                    <a:pt x="0" y="0"/>
                  </a:moveTo>
                  <a:lnTo>
                    <a:pt x="22433280" y="0"/>
                  </a:lnTo>
                  <a:lnTo>
                    <a:pt x="22433280" y="2194560"/>
                  </a:lnTo>
                  <a:lnTo>
                    <a:pt x="0" y="2194560"/>
                  </a:lnTo>
                  <a:close/>
                </a:path>
              </a:pathLst>
            </a:custGeom>
            <a:blipFill>
              <a:blip r:embed="rId3">
                <a:alphaModFix amt="0"/>
              </a:blip>
              <a:stretch>
                <a:fillRect l="0" t="-149180" r="0" b="-149180"/>
              </a:stretch>
            </a:blipFill>
          </p:spPr>
        </p:sp>
        <p:sp>
          <p:nvSpPr>
            <p:cNvPr name="TextBox 6" id="6"/>
            <p:cNvSpPr txBox="true"/>
            <p:nvPr/>
          </p:nvSpPr>
          <p:spPr>
            <a:xfrm>
              <a:off x="0" y="-9525"/>
              <a:ext cx="22433280" cy="2204085"/>
            </a:xfrm>
            <a:prstGeom prst="rect">
              <a:avLst/>
            </a:prstGeom>
          </p:spPr>
          <p:txBody>
            <a:bodyPr anchor="ctr" rtlCol="false" tIns="0" lIns="0" bIns="0" rIns="0"/>
            <a:lstStyle/>
            <a:p>
              <a:pPr algn="l">
                <a:lnSpc>
                  <a:spcPts val="6719"/>
                </a:lnSpc>
              </a:pPr>
              <a:r>
                <a:rPr lang="en-US" sz="5599" b="true">
                  <a:solidFill>
                    <a:srgbClr val="FFFFFF"/>
                  </a:solidFill>
                  <a:latin typeface="Georgia Bold"/>
                  <a:ea typeface="Georgia Bold"/>
                  <a:cs typeface="Georgia Bold"/>
                  <a:sym typeface="Georgia Bold"/>
                </a:rPr>
                <a:t>🖊️ Whiteboards </a:t>
              </a:r>
            </a:p>
          </p:txBody>
        </p:sp>
      </p:grpSp>
      <p:grpSp>
        <p:nvGrpSpPr>
          <p:cNvPr name="Group 7" id="7"/>
          <p:cNvGrpSpPr/>
          <p:nvPr/>
        </p:nvGrpSpPr>
        <p:grpSpPr>
          <a:xfrm rot="0">
            <a:off x="731520" y="2286000"/>
            <a:ext cx="8046720" cy="914400"/>
            <a:chOff x="0" y="0"/>
            <a:chExt cx="10728960" cy="1219200"/>
          </a:xfrm>
        </p:grpSpPr>
        <p:sp>
          <p:nvSpPr>
            <p:cNvPr name="Freeform 8" id="8"/>
            <p:cNvSpPr/>
            <p:nvPr/>
          </p:nvSpPr>
          <p:spPr>
            <a:xfrm flipH="false" flipV="false" rot="0">
              <a:off x="0" y="0"/>
              <a:ext cx="10728960" cy="1219200"/>
            </a:xfrm>
            <a:custGeom>
              <a:avLst/>
              <a:gdLst/>
              <a:ahLst/>
              <a:cxnLst/>
              <a:rect r="r" b="b" t="t" l="l"/>
              <a:pathLst>
                <a:path h="1219200" w="10728960">
                  <a:moveTo>
                    <a:pt x="0" y="0"/>
                  </a:moveTo>
                  <a:lnTo>
                    <a:pt x="10728960" y="0"/>
                  </a:lnTo>
                  <a:lnTo>
                    <a:pt x="10728960" y="1219200"/>
                  </a:lnTo>
                  <a:lnTo>
                    <a:pt x="0" y="1219200"/>
                  </a:lnTo>
                  <a:close/>
                </a:path>
              </a:pathLst>
            </a:custGeom>
            <a:blipFill>
              <a:blip r:embed="rId3">
                <a:alphaModFix amt="0"/>
              </a:blip>
              <a:stretch>
                <a:fillRect l="0" t="-121468" r="0" b="-121468"/>
              </a:stretch>
            </a:blipFill>
          </p:spPr>
        </p:sp>
        <p:sp>
          <p:nvSpPr>
            <p:cNvPr name="TextBox 9" id="9"/>
            <p:cNvSpPr txBox="true"/>
            <p:nvPr/>
          </p:nvSpPr>
          <p:spPr>
            <a:xfrm>
              <a:off x="0" y="-9525"/>
              <a:ext cx="10728960" cy="1228725"/>
            </a:xfrm>
            <a:prstGeom prst="rect">
              <a:avLst/>
            </a:prstGeom>
          </p:spPr>
          <p:txBody>
            <a:bodyPr anchor="ctr" rtlCol="false" tIns="0" lIns="0" bIns="0" rIns="0"/>
            <a:lstStyle/>
            <a:p>
              <a:pPr algn="l">
                <a:lnSpc>
                  <a:spcPts val="5280"/>
                </a:lnSpc>
              </a:pPr>
              <a:r>
                <a:rPr lang="en-US" sz="4400" b="true">
                  <a:solidFill>
                    <a:srgbClr val="0284C7"/>
                  </a:solidFill>
                  <a:latin typeface="Georgia Bold"/>
                  <a:ea typeface="Georgia Bold"/>
                  <a:cs typeface="Georgia Bold"/>
                  <a:sym typeface="Georgia Bold"/>
                </a:rPr>
                <a:t>Whiteboards</a:t>
              </a:r>
            </a:p>
          </p:txBody>
        </p:sp>
      </p:grpSp>
      <p:grpSp>
        <p:nvGrpSpPr>
          <p:cNvPr name="Group 10" id="10"/>
          <p:cNvGrpSpPr/>
          <p:nvPr/>
        </p:nvGrpSpPr>
        <p:grpSpPr>
          <a:xfrm rot="0">
            <a:off x="502533" y="3224501"/>
            <a:ext cx="6439208" cy="3837998"/>
            <a:chOff x="0" y="0"/>
            <a:chExt cx="8585610" cy="5117331"/>
          </a:xfrm>
        </p:grpSpPr>
        <p:sp>
          <p:nvSpPr>
            <p:cNvPr name="Freeform 11" id="11"/>
            <p:cNvSpPr/>
            <p:nvPr/>
          </p:nvSpPr>
          <p:spPr>
            <a:xfrm flipH="false" flipV="false" rot="0">
              <a:off x="0" y="0"/>
              <a:ext cx="8585610" cy="5117331"/>
            </a:xfrm>
            <a:custGeom>
              <a:avLst/>
              <a:gdLst/>
              <a:ahLst/>
              <a:cxnLst/>
              <a:rect r="r" b="b" t="t" l="l"/>
              <a:pathLst>
                <a:path h="5117331" w="8585610">
                  <a:moveTo>
                    <a:pt x="0" y="0"/>
                  </a:moveTo>
                  <a:lnTo>
                    <a:pt x="8585610" y="0"/>
                  </a:lnTo>
                  <a:lnTo>
                    <a:pt x="8585610" y="5117331"/>
                  </a:lnTo>
                  <a:lnTo>
                    <a:pt x="0" y="5117331"/>
                  </a:lnTo>
                  <a:close/>
                </a:path>
              </a:pathLst>
            </a:custGeom>
            <a:blipFill>
              <a:blip r:embed="rId3">
                <a:alphaModFix amt="0"/>
              </a:blip>
              <a:stretch>
                <a:fillRect l="-54124" t="0" r="-79088" b="-52479"/>
              </a:stretch>
            </a:blipFill>
          </p:spPr>
        </p:sp>
        <p:sp>
          <p:nvSpPr>
            <p:cNvPr name="TextBox 12" id="12"/>
            <p:cNvSpPr txBox="true"/>
            <p:nvPr/>
          </p:nvSpPr>
          <p:spPr>
            <a:xfrm>
              <a:off x="0" y="-47625"/>
              <a:ext cx="8585610" cy="5164956"/>
            </a:xfrm>
            <a:prstGeom prst="rect">
              <a:avLst/>
            </a:prstGeom>
          </p:spPr>
          <p:txBody>
            <a:bodyPr anchor="ctr" rtlCol="false" tIns="0" lIns="0" bIns="0" rIns="0"/>
            <a:lstStyle/>
            <a:p>
              <a:pPr algn="l" marL="603250" indent="-301625" lvl="1">
                <a:lnSpc>
                  <a:spcPts val="2999"/>
                </a:lnSpc>
                <a:buFont typeface="Arial"/>
                <a:buChar char="•"/>
              </a:pPr>
              <a:r>
                <a:rPr lang="en-US" sz="2499">
                  <a:solidFill>
                    <a:srgbClr val="1E1B4B"/>
                  </a:solidFill>
                  <a:latin typeface="Calibri (MS)"/>
                  <a:ea typeface="Calibri (MS)"/>
                  <a:cs typeface="Calibri (MS)"/>
                  <a:sym typeface="Calibri (MS)"/>
                </a:rPr>
                <a:t>Infinite digital canvas for brainstorming and ideation</a:t>
              </a:r>
            </a:p>
            <a:p>
              <a:pPr algn="l" marL="603250" indent="-301625" lvl="1">
                <a:lnSpc>
                  <a:spcPts val="2999"/>
                </a:lnSpc>
                <a:buFont typeface="Arial"/>
                <a:buChar char="•"/>
              </a:pPr>
              <a:r>
                <a:rPr lang="en-US" sz="2499">
                  <a:solidFill>
                    <a:srgbClr val="1E1B4B"/>
                  </a:solidFill>
                  <a:latin typeface="Calibri (MS)"/>
                  <a:ea typeface="Calibri (MS)"/>
                  <a:cs typeface="Calibri (MS)"/>
                  <a:sym typeface="Calibri (MS)"/>
                </a:rPr>
                <a:t>Sticky notes, shapes, connectors, and freehand draw</a:t>
              </a:r>
            </a:p>
            <a:p>
              <a:pPr algn="l" marL="603250" indent="-301625" lvl="1">
                <a:lnSpc>
                  <a:spcPts val="2999"/>
                </a:lnSpc>
                <a:buFont typeface="Arial"/>
                <a:buChar char="•"/>
              </a:pPr>
              <a:r>
                <a:rPr lang="en-US" sz="2499">
                  <a:solidFill>
                    <a:srgbClr val="1E1B4B"/>
                  </a:solidFill>
                  <a:latin typeface="Calibri (MS)"/>
                  <a:ea typeface="Calibri (MS)"/>
                  <a:cs typeface="Calibri (MS)"/>
                  <a:sym typeface="Calibri (MS)"/>
                </a:rPr>
                <a:t>Real-time collaboration — whole class, same board</a:t>
              </a:r>
            </a:p>
            <a:p>
              <a:pPr algn="l" marL="603250" indent="-301625" lvl="1">
                <a:lnSpc>
                  <a:spcPts val="2999"/>
                </a:lnSpc>
                <a:buFont typeface="Arial"/>
                <a:buChar char="•"/>
              </a:pPr>
              <a:r>
                <a:rPr lang="en-US" sz="2499">
                  <a:solidFill>
                    <a:srgbClr val="1E1B4B"/>
                  </a:solidFill>
                  <a:latin typeface="Calibri (MS)"/>
                  <a:ea typeface="Calibri (MS)"/>
                  <a:cs typeface="Calibri (MS)"/>
                  <a:sym typeface="Calibri (MS)"/>
                </a:rPr>
                <a:t>Works great for concept mapping and group projects</a:t>
              </a:r>
            </a:p>
            <a:p>
              <a:pPr algn="l" marL="603250" indent="-301625" lvl="1">
                <a:lnSpc>
                  <a:spcPts val="2999"/>
                </a:lnSpc>
                <a:buFont typeface="Arial"/>
                <a:buChar char="•"/>
              </a:pPr>
              <a:r>
                <a:rPr lang="en-US" sz="2499">
                  <a:solidFill>
                    <a:srgbClr val="1E1B4B"/>
                  </a:solidFill>
                  <a:latin typeface="Calibri (MS)"/>
                  <a:ea typeface="Calibri (MS)"/>
                  <a:cs typeface="Calibri (MS)"/>
                  <a:sym typeface="Calibri (MS)"/>
                </a:rPr>
                <a:t>Add images, videos, and embeds from the web</a:t>
              </a:r>
            </a:p>
          </p:txBody>
        </p:sp>
      </p:grpSp>
      <p:grpSp>
        <p:nvGrpSpPr>
          <p:cNvPr name="Group 13" id="13"/>
          <p:cNvGrpSpPr/>
          <p:nvPr/>
        </p:nvGrpSpPr>
        <p:grpSpPr>
          <a:xfrm rot="0">
            <a:off x="-12697" y="9222743"/>
            <a:ext cx="18313403" cy="1076963"/>
            <a:chOff x="0" y="0"/>
            <a:chExt cx="24417871" cy="1435951"/>
          </a:xfrm>
        </p:grpSpPr>
        <p:sp>
          <p:nvSpPr>
            <p:cNvPr name="Freeform 14" id="14"/>
            <p:cNvSpPr/>
            <p:nvPr/>
          </p:nvSpPr>
          <p:spPr>
            <a:xfrm flipH="false" flipV="false" rot="0">
              <a:off x="0" y="0"/>
              <a:ext cx="24417910" cy="1435989"/>
            </a:xfrm>
            <a:custGeom>
              <a:avLst/>
              <a:gdLst/>
              <a:ahLst/>
              <a:cxnLst/>
              <a:rect r="r" b="b" t="t" l="l"/>
              <a:pathLst>
                <a:path h="1435989" w="24417910">
                  <a:moveTo>
                    <a:pt x="0" y="0"/>
                  </a:moveTo>
                  <a:lnTo>
                    <a:pt x="24417910" y="0"/>
                  </a:lnTo>
                  <a:lnTo>
                    <a:pt x="24417910" y="1435989"/>
                  </a:lnTo>
                  <a:lnTo>
                    <a:pt x="0" y="1435989"/>
                  </a:lnTo>
                  <a:close/>
                </a:path>
              </a:pathLst>
            </a:custGeom>
            <a:solidFill>
              <a:srgbClr val="EFF6FF"/>
            </a:solidFill>
            <a:ln w="25400" cap="sq">
              <a:solidFill>
                <a:srgbClr val="EFF6FF"/>
              </a:solidFill>
              <a:prstDash val="solid"/>
              <a:miter/>
            </a:ln>
          </p:spPr>
        </p:sp>
      </p:grpSp>
      <p:grpSp>
        <p:nvGrpSpPr>
          <p:cNvPr name="Group 15" id="15"/>
          <p:cNvGrpSpPr/>
          <p:nvPr/>
        </p:nvGrpSpPr>
        <p:grpSpPr>
          <a:xfrm rot="0">
            <a:off x="1796744" y="9258300"/>
            <a:ext cx="16824960" cy="822960"/>
            <a:chOff x="0" y="0"/>
            <a:chExt cx="22433280" cy="1097280"/>
          </a:xfrm>
        </p:grpSpPr>
        <p:sp>
          <p:nvSpPr>
            <p:cNvPr name="Freeform 16" id="16"/>
            <p:cNvSpPr/>
            <p:nvPr/>
          </p:nvSpPr>
          <p:spPr>
            <a:xfrm flipH="false" flipV="false" rot="0">
              <a:off x="0" y="0"/>
              <a:ext cx="22433280" cy="1097280"/>
            </a:xfrm>
            <a:custGeom>
              <a:avLst/>
              <a:gdLst/>
              <a:ahLst/>
              <a:cxnLst/>
              <a:rect r="r" b="b" t="t" l="l"/>
              <a:pathLst>
                <a:path h="1097280" w="22433280">
                  <a:moveTo>
                    <a:pt x="0" y="0"/>
                  </a:moveTo>
                  <a:lnTo>
                    <a:pt x="22433280" y="0"/>
                  </a:lnTo>
                  <a:lnTo>
                    <a:pt x="22433280" y="1097280"/>
                  </a:lnTo>
                  <a:lnTo>
                    <a:pt x="0" y="1097280"/>
                  </a:lnTo>
                  <a:close/>
                </a:path>
              </a:pathLst>
            </a:custGeom>
            <a:blipFill>
              <a:blip r:embed="rId3">
                <a:alphaModFix amt="0"/>
              </a:blip>
              <a:stretch>
                <a:fillRect l="0" t="-348360" r="0" b="-348360"/>
              </a:stretch>
            </a:blipFill>
          </p:spPr>
        </p:sp>
        <p:sp>
          <p:nvSpPr>
            <p:cNvPr name="TextBox 17" id="17"/>
            <p:cNvSpPr txBox="true"/>
            <p:nvPr/>
          </p:nvSpPr>
          <p:spPr>
            <a:xfrm>
              <a:off x="0" y="-38100"/>
              <a:ext cx="22433280" cy="1135380"/>
            </a:xfrm>
            <a:prstGeom prst="rect">
              <a:avLst/>
            </a:prstGeom>
          </p:spPr>
          <p:txBody>
            <a:bodyPr anchor="ctr" rtlCol="false" tIns="0" lIns="0" bIns="0" rIns="0"/>
            <a:lstStyle/>
            <a:p>
              <a:pPr algn="ctr">
                <a:lnSpc>
                  <a:spcPts val="2879"/>
                </a:lnSpc>
              </a:pPr>
              <a:r>
                <a:rPr lang="en-US" sz="2400" i="true">
                  <a:solidFill>
                    <a:srgbClr val="0284C7"/>
                  </a:solidFill>
                  <a:latin typeface="Calibri (MS) Italics"/>
                  <a:ea typeface="Calibri (MS) Italics"/>
                  <a:cs typeface="Calibri (MS) Italics"/>
                  <a:sym typeface="Calibri (MS) Italics"/>
                </a:rPr>
                <a:t>💡 Everything updates together — change a brand color once, it updates across your entire Visual Suite</a:t>
              </a:r>
            </a:p>
          </p:txBody>
        </p:sp>
      </p:grpSp>
      <p:sp>
        <p:nvSpPr>
          <p:cNvPr name="Freeform 18" id="18"/>
          <p:cNvSpPr/>
          <p:nvPr/>
        </p:nvSpPr>
        <p:spPr>
          <a:xfrm flipH="false" flipV="false" rot="0">
            <a:off x="502533" y="7149938"/>
            <a:ext cx="2588422" cy="2588422"/>
          </a:xfrm>
          <a:custGeom>
            <a:avLst/>
            <a:gdLst/>
            <a:ahLst/>
            <a:cxnLst/>
            <a:rect r="r" b="b" t="t" l="l"/>
            <a:pathLst>
              <a:path h="2588422" w="2588422">
                <a:moveTo>
                  <a:pt x="0" y="0"/>
                </a:moveTo>
                <a:lnTo>
                  <a:pt x="2588422" y="0"/>
                </a:lnTo>
                <a:lnTo>
                  <a:pt x="2588422" y="2588422"/>
                </a:lnTo>
                <a:lnTo>
                  <a:pt x="0" y="2588422"/>
                </a:lnTo>
                <a:lnTo>
                  <a:pt x="0" y="0"/>
                </a:lnTo>
                <a:close/>
              </a:path>
            </a:pathLst>
          </a:custGeom>
          <a:blipFill>
            <a:blip r:embed="rId4"/>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307830" y="2175510"/>
            <a:ext cx="38100" cy="7170420"/>
            <a:chOff x="0" y="0"/>
            <a:chExt cx="50800" cy="9560560"/>
          </a:xfrm>
        </p:grpSpPr>
        <p:sp>
          <p:nvSpPr>
            <p:cNvPr name="Freeform 3" id="3"/>
            <p:cNvSpPr/>
            <p:nvPr/>
          </p:nvSpPr>
          <p:spPr>
            <a:xfrm flipH="false" flipV="false" rot="0">
              <a:off x="0" y="0"/>
              <a:ext cx="50800" cy="9560560"/>
            </a:xfrm>
            <a:custGeom>
              <a:avLst/>
              <a:gdLst/>
              <a:ahLst/>
              <a:cxnLst/>
              <a:rect r="r" b="b" t="t" l="l"/>
              <a:pathLst>
                <a:path h="9560560" w="50800">
                  <a:moveTo>
                    <a:pt x="0" y="0"/>
                  </a:moveTo>
                  <a:lnTo>
                    <a:pt x="50800" y="9560560"/>
                  </a:lnTo>
                </a:path>
              </a:pathLst>
            </a:custGeom>
            <a:blipFill>
              <a:blip r:embed="rId3">
                <a:alphaModFix amt="0"/>
              </a:blip>
              <a:stretch>
                <a:fillRect l="-24096732" t="0" r="-24096732" b="0"/>
              </a:stretch>
            </a:blipFill>
            <a:ln w="38100" cap="sq">
              <a:solidFill>
                <a:srgbClr val="E5E7EB"/>
              </a:solidFill>
              <a:prstDash val="solid"/>
              <a:miter/>
            </a:ln>
          </p:spPr>
        </p:sp>
      </p:grpSp>
      <p:grpSp>
        <p:nvGrpSpPr>
          <p:cNvPr name="Group 4" id="4"/>
          <p:cNvGrpSpPr/>
          <p:nvPr/>
        </p:nvGrpSpPr>
        <p:grpSpPr>
          <a:xfrm rot="0">
            <a:off x="9692640" y="2286000"/>
            <a:ext cx="7863840" cy="914400"/>
            <a:chOff x="0" y="0"/>
            <a:chExt cx="10485120" cy="1219200"/>
          </a:xfrm>
        </p:grpSpPr>
        <p:sp>
          <p:nvSpPr>
            <p:cNvPr name="Freeform 5" id="5"/>
            <p:cNvSpPr/>
            <p:nvPr/>
          </p:nvSpPr>
          <p:spPr>
            <a:xfrm flipH="false" flipV="false" rot="0">
              <a:off x="0" y="0"/>
              <a:ext cx="10485120" cy="1219200"/>
            </a:xfrm>
            <a:custGeom>
              <a:avLst/>
              <a:gdLst/>
              <a:ahLst/>
              <a:cxnLst/>
              <a:rect r="r" b="b" t="t" l="l"/>
              <a:pathLst>
                <a:path h="1219200" w="10485120">
                  <a:moveTo>
                    <a:pt x="0" y="0"/>
                  </a:moveTo>
                  <a:lnTo>
                    <a:pt x="10485120" y="0"/>
                  </a:lnTo>
                  <a:lnTo>
                    <a:pt x="10485120" y="1219200"/>
                  </a:lnTo>
                  <a:lnTo>
                    <a:pt x="0" y="1219200"/>
                  </a:lnTo>
                  <a:close/>
                </a:path>
              </a:pathLst>
            </a:custGeom>
            <a:blipFill>
              <a:blip r:embed="rId3">
                <a:alphaModFix amt="0"/>
              </a:blip>
              <a:stretch>
                <a:fillRect l="0" t="-117571" r="0" b="-117571"/>
              </a:stretch>
            </a:blipFill>
          </p:spPr>
        </p:sp>
        <p:sp>
          <p:nvSpPr>
            <p:cNvPr name="TextBox 6" id="6"/>
            <p:cNvSpPr txBox="true"/>
            <p:nvPr/>
          </p:nvSpPr>
          <p:spPr>
            <a:xfrm>
              <a:off x="0" y="-9525"/>
              <a:ext cx="10485120" cy="1228725"/>
            </a:xfrm>
            <a:prstGeom prst="rect">
              <a:avLst/>
            </a:prstGeom>
          </p:spPr>
          <p:txBody>
            <a:bodyPr anchor="ctr" rtlCol="false" tIns="0" lIns="0" bIns="0" rIns="0"/>
            <a:lstStyle/>
            <a:p>
              <a:pPr algn="l">
                <a:lnSpc>
                  <a:spcPts val="5280"/>
                </a:lnSpc>
              </a:pPr>
              <a:r>
                <a:rPr lang="en-US" sz="4400" b="true">
                  <a:solidFill>
                    <a:srgbClr val="059669"/>
                  </a:solidFill>
                  <a:latin typeface="Georgia Bold"/>
                  <a:ea typeface="Georgia Bold"/>
                  <a:cs typeface="Georgia Bold"/>
                  <a:sym typeface="Georgia Bold"/>
                </a:rPr>
                <a:t>Canva Websites</a:t>
              </a:r>
            </a:p>
          </p:txBody>
        </p:sp>
      </p:grpSp>
      <p:grpSp>
        <p:nvGrpSpPr>
          <p:cNvPr name="Group 7" id="7"/>
          <p:cNvGrpSpPr/>
          <p:nvPr/>
        </p:nvGrpSpPr>
        <p:grpSpPr>
          <a:xfrm rot="0">
            <a:off x="9692640" y="3291840"/>
            <a:ext cx="7863840" cy="2788407"/>
            <a:chOff x="0" y="0"/>
            <a:chExt cx="10485120" cy="3717876"/>
          </a:xfrm>
        </p:grpSpPr>
        <p:sp>
          <p:nvSpPr>
            <p:cNvPr name="Freeform 8" id="8"/>
            <p:cNvSpPr/>
            <p:nvPr/>
          </p:nvSpPr>
          <p:spPr>
            <a:xfrm flipH="false" flipV="false" rot="0">
              <a:off x="0" y="0"/>
              <a:ext cx="10485120" cy="3717876"/>
            </a:xfrm>
            <a:custGeom>
              <a:avLst/>
              <a:gdLst/>
              <a:ahLst/>
              <a:cxnLst/>
              <a:rect r="r" b="b" t="t" l="l"/>
              <a:pathLst>
                <a:path h="3717876" w="10485120">
                  <a:moveTo>
                    <a:pt x="0" y="0"/>
                  </a:moveTo>
                  <a:lnTo>
                    <a:pt x="10485120" y="0"/>
                  </a:lnTo>
                  <a:lnTo>
                    <a:pt x="10485120" y="3717876"/>
                  </a:lnTo>
                  <a:lnTo>
                    <a:pt x="0" y="3717876"/>
                  </a:lnTo>
                  <a:close/>
                </a:path>
              </a:pathLst>
            </a:custGeom>
            <a:blipFill>
              <a:blip r:embed="rId3">
                <a:alphaModFix amt="0"/>
              </a:blip>
              <a:stretch>
                <a:fillRect l="-45481" t="0" r="-45481" b="-109874"/>
              </a:stretch>
            </a:blipFill>
          </p:spPr>
        </p:sp>
        <p:sp>
          <p:nvSpPr>
            <p:cNvPr name="TextBox 9" id="9"/>
            <p:cNvSpPr txBox="true"/>
            <p:nvPr/>
          </p:nvSpPr>
          <p:spPr>
            <a:xfrm>
              <a:off x="0" y="-47625"/>
              <a:ext cx="10485120" cy="3765501"/>
            </a:xfrm>
            <a:prstGeom prst="rect">
              <a:avLst/>
            </a:prstGeom>
          </p:spPr>
          <p:txBody>
            <a:bodyPr anchor="ctr" rtlCol="false" tIns="0" lIns="0" bIns="0" rIns="0"/>
            <a:lstStyle/>
            <a:p>
              <a:pPr algn="l" marL="603250" indent="-301625" lvl="1">
                <a:lnSpc>
                  <a:spcPts val="2999"/>
                </a:lnSpc>
                <a:buFont typeface="Arial"/>
                <a:buChar char="•"/>
              </a:pPr>
              <a:r>
                <a:rPr lang="en-US" sz="2499">
                  <a:solidFill>
                    <a:srgbClr val="1E1B4B"/>
                  </a:solidFill>
                  <a:latin typeface="Calibri (MS)"/>
                  <a:ea typeface="Calibri (MS)"/>
                  <a:cs typeface="Calibri (MS)"/>
                  <a:sym typeface="Calibri (MS)"/>
                </a:rPr>
                <a:t>Build a professional website without writing any code</a:t>
              </a:r>
            </a:p>
            <a:p>
              <a:pPr algn="l" marL="603250" indent="-301625" lvl="1">
                <a:lnSpc>
                  <a:spcPts val="2999"/>
                </a:lnSpc>
                <a:buFont typeface="Arial"/>
                <a:buChar char="•"/>
              </a:pPr>
              <a:r>
                <a:rPr lang="en-US" sz="2499">
                  <a:solidFill>
                    <a:srgbClr val="1E1B4B"/>
                  </a:solidFill>
                  <a:latin typeface="Calibri (MS)"/>
                  <a:ea typeface="Calibri (MS)"/>
                  <a:cs typeface="Calibri (MS)"/>
                  <a:sym typeface="Calibri (MS)"/>
                </a:rPr>
                <a:t>Drag-and-drop sections, animations, and scroll effects</a:t>
              </a:r>
            </a:p>
            <a:p>
              <a:pPr algn="l" marL="603250" indent="-301625" lvl="1">
                <a:lnSpc>
                  <a:spcPts val="2999"/>
                </a:lnSpc>
                <a:buFont typeface="Arial"/>
                <a:buChar char="•"/>
              </a:pPr>
              <a:r>
                <a:rPr lang="en-US" sz="2499">
                  <a:solidFill>
                    <a:srgbClr val="1E1B4B"/>
                  </a:solidFill>
                  <a:latin typeface="Calibri (MS)"/>
                  <a:ea typeface="Calibri (MS)"/>
                  <a:cs typeface="Calibri (MS)"/>
                  <a:sym typeface="Calibri (MS)"/>
                </a:rPr>
                <a:t>Publish with a free Canva domain or custom domain</a:t>
              </a:r>
            </a:p>
            <a:p>
              <a:pPr algn="l" marL="603250" indent="-301625" lvl="1">
                <a:lnSpc>
                  <a:spcPts val="2999"/>
                </a:lnSpc>
                <a:buFont typeface="Arial"/>
                <a:buChar char="•"/>
              </a:pPr>
              <a:r>
                <a:rPr lang="en-US" sz="2499">
                  <a:solidFill>
                    <a:srgbClr val="1E1B4B"/>
                  </a:solidFill>
                  <a:latin typeface="Calibri (MS)"/>
                  <a:ea typeface="Calibri (MS)"/>
                  <a:cs typeface="Calibri (MS)"/>
                  <a:sym typeface="Calibri (MS)"/>
                </a:rPr>
                <a:t>Perfect for class portfolios, project showcases, events</a:t>
              </a:r>
            </a:p>
            <a:p>
              <a:pPr algn="l" marL="603250" indent="-301625" lvl="1">
                <a:lnSpc>
                  <a:spcPts val="2999"/>
                </a:lnSpc>
                <a:buFont typeface="Arial"/>
                <a:buChar char="•"/>
              </a:pPr>
              <a:r>
                <a:rPr lang="en-US" sz="2499">
                  <a:solidFill>
                    <a:srgbClr val="1E1B4B"/>
                  </a:solidFill>
                  <a:latin typeface="Calibri (MS)"/>
                  <a:ea typeface="Calibri (MS)"/>
                  <a:cs typeface="Calibri (MS)"/>
                  <a:sym typeface="Calibri (MS)"/>
                </a:rPr>
                <a:t>Mobile-responsive and SEO-optimized automatically</a:t>
              </a:r>
            </a:p>
          </p:txBody>
        </p:sp>
      </p:grpSp>
      <p:grpSp>
        <p:nvGrpSpPr>
          <p:cNvPr name="Group 10" id="10"/>
          <p:cNvGrpSpPr/>
          <p:nvPr/>
        </p:nvGrpSpPr>
        <p:grpSpPr>
          <a:xfrm rot="0">
            <a:off x="139703" y="139703"/>
            <a:ext cx="18313403" cy="2037083"/>
            <a:chOff x="0" y="0"/>
            <a:chExt cx="24417871" cy="2716111"/>
          </a:xfrm>
        </p:grpSpPr>
        <p:sp>
          <p:nvSpPr>
            <p:cNvPr name="Freeform 11" id="11"/>
            <p:cNvSpPr/>
            <p:nvPr/>
          </p:nvSpPr>
          <p:spPr>
            <a:xfrm flipH="false" flipV="false" rot="0">
              <a:off x="0" y="0"/>
              <a:ext cx="24417910" cy="2716149"/>
            </a:xfrm>
            <a:custGeom>
              <a:avLst/>
              <a:gdLst/>
              <a:ahLst/>
              <a:cxnLst/>
              <a:rect r="r" b="b" t="t" l="l"/>
              <a:pathLst>
                <a:path h="2716149" w="24417910">
                  <a:moveTo>
                    <a:pt x="0" y="0"/>
                  </a:moveTo>
                  <a:lnTo>
                    <a:pt x="24417910" y="0"/>
                  </a:lnTo>
                  <a:lnTo>
                    <a:pt x="24417910" y="2716149"/>
                  </a:lnTo>
                  <a:lnTo>
                    <a:pt x="0" y="2716149"/>
                  </a:lnTo>
                  <a:close/>
                </a:path>
              </a:pathLst>
            </a:custGeom>
            <a:solidFill>
              <a:srgbClr val="0284C7"/>
            </a:solidFill>
            <a:ln w="25400" cap="sq">
              <a:solidFill>
                <a:srgbClr val="0284C7"/>
              </a:solidFill>
              <a:prstDash val="solid"/>
              <a:miter/>
            </a:ln>
          </p:spPr>
        </p:sp>
      </p:grpSp>
      <p:sp>
        <p:nvSpPr>
          <p:cNvPr name="Freeform 12" id="12">
            <a:hlinkClick r:id="rId5" tooltip="https://southtechhelphub.my.canva.site/fashion-show-website"/>
          </p:cNvPr>
          <p:cNvSpPr/>
          <p:nvPr/>
        </p:nvSpPr>
        <p:spPr>
          <a:xfrm flipH="false" flipV="false" rot="0">
            <a:off x="1786781" y="3357316"/>
            <a:ext cx="5713887" cy="4806807"/>
          </a:xfrm>
          <a:custGeom>
            <a:avLst/>
            <a:gdLst/>
            <a:ahLst/>
            <a:cxnLst/>
            <a:rect r="r" b="b" t="t" l="l"/>
            <a:pathLst>
              <a:path h="4806807" w="5713887">
                <a:moveTo>
                  <a:pt x="0" y="0"/>
                </a:moveTo>
                <a:lnTo>
                  <a:pt x="5713887" y="0"/>
                </a:lnTo>
                <a:lnTo>
                  <a:pt x="5713887" y="4806808"/>
                </a:lnTo>
                <a:lnTo>
                  <a:pt x="0" y="4806808"/>
                </a:lnTo>
                <a:lnTo>
                  <a:pt x="0" y="0"/>
                </a:lnTo>
                <a:close/>
              </a:path>
            </a:pathLst>
          </a:custGeom>
          <a:blipFill>
            <a:blip r:embed="rId4"/>
            <a:stretch>
              <a:fillRect l="0" t="0" r="0" b="0"/>
            </a:stretch>
          </a:blipFill>
        </p:spPr>
      </p:sp>
      <p:sp>
        <p:nvSpPr>
          <p:cNvPr name="TextBox 13" id="13"/>
          <p:cNvSpPr txBox="true"/>
          <p:nvPr/>
        </p:nvSpPr>
        <p:spPr>
          <a:xfrm rot="0">
            <a:off x="743858" y="691520"/>
            <a:ext cx="4724177" cy="923925"/>
          </a:xfrm>
          <a:prstGeom prst="rect">
            <a:avLst/>
          </a:prstGeom>
        </p:spPr>
        <p:txBody>
          <a:bodyPr anchor="t" rtlCol="false" tIns="0" lIns="0" bIns="0" rIns="0">
            <a:spAutoFit/>
          </a:bodyPr>
          <a:lstStyle/>
          <a:p>
            <a:pPr algn="ctr">
              <a:lnSpc>
                <a:spcPts val="7200"/>
              </a:lnSpc>
              <a:spcBef>
                <a:spcPct val="0"/>
              </a:spcBef>
            </a:pPr>
            <a:r>
              <a:rPr lang="en-US" b="true" sz="6000">
                <a:solidFill>
                  <a:srgbClr val="000000"/>
                </a:solidFill>
                <a:latin typeface="Georgia Bold"/>
                <a:ea typeface="Georgia Bold"/>
                <a:cs typeface="Georgia Bold"/>
                <a:sym typeface="Georgia Bold"/>
              </a:rPr>
              <a:t> 🌐 Websites</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059669"/>
        </a:solidFill>
      </p:bgPr>
    </p:bg>
    <p:spTree>
      <p:nvGrpSpPr>
        <p:cNvPr id="1" name=""/>
        <p:cNvGrpSpPr/>
        <p:nvPr/>
      </p:nvGrpSpPr>
      <p:grpSpPr>
        <a:xfrm>
          <a:off x="0" y="0"/>
          <a:ext cx="0" cy="0"/>
          <a:chOff x="0" y="0"/>
          <a:chExt cx="0" cy="0"/>
        </a:xfrm>
      </p:grpSpPr>
      <p:grpSp>
        <p:nvGrpSpPr>
          <p:cNvPr name="Group 2" id="2"/>
          <p:cNvGrpSpPr/>
          <p:nvPr/>
        </p:nvGrpSpPr>
        <p:grpSpPr>
          <a:xfrm rot="0">
            <a:off x="-12697" y="-12697"/>
            <a:ext cx="18313403" cy="3683003"/>
            <a:chOff x="0" y="0"/>
            <a:chExt cx="24417871" cy="4910671"/>
          </a:xfrm>
        </p:grpSpPr>
        <p:sp>
          <p:nvSpPr>
            <p:cNvPr name="Freeform 3" id="3"/>
            <p:cNvSpPr/>
            <p:nvPr/>
          </p:nvSpPr>
          <p:spPr>
            <a:xfrm flipH="false" flipV="false" rot="0">
              <a:off x="0" y="0"/>
              <a:ext cx="24417910" cy="4910709"/>
            </a:xfrm>
            <a:custGeom>
              <a:avLst/>
              <a:gdLst/>
              <a:ahLst/>
              <a:cxnLst/>
              <a:rect r="r" b="b" t="t" l="l"/>
              <a:pathLst>
                <a:path h="4910709" w="24417910">
                  <a:moveTo>
                    <a:pt x="0" y="0"/>
                  </a:moveTo>
                  <a:lnTo>
                    <a:pt x="24417910" y="0"/>
                  </a:lnTo>
                  <a:lnTo>
                    <a:pt x="24417910" y="4910709"/>
                  </a:lnTo>
                  <a:lnTo>
                    <a:pt x="0" y="4910709"/>
                  </a:lnTo>
                  <a:close/>
                </a:path>
              </a:pathLst>
            </a:custGeom>
            <a:solidFill>
              <a:srgbClr val="065F46"/>
            </a:solidFill>
            <a:ln w="25400" cap="sq">
              <a:solidFill>
                <a:srgbClr val="065F46"/>
              </a:solidFill>
              <a:prstDash val="solid"/>
              <a:miter/>
            </a:ln>
          </p:spPr>
        </p:sp>
      </p:grpSp>
      <p:grpSp>
        <p:nvGrpSpPr>
          <p:cNvPr name="Group 4" id="4"/>
          <p:cNvGrpSpPr/>
          <p:nvPr/>
        </p:nvGrpSpPr>
        <p:grpSpPr>
          <a:xfrm rot="0">
            <a:off x="14617703" y="5473703"/>
            <a:ext cx="5146043" cy="5146043"/>
            <a:chOff x="0" y="0"/>
            <a:chExt cx="6861391" cy="6861391"/>
          </a:xfrm>
        </p:grpSpPr>
        <p:sp>
          <p:nvSpPr>
            <p:cNvPr name="Freeform 5" id="5"/>
            <p:cNvSpPr/>
            <p:nvPr/>
          </p:nvSpPr>
          <p:spPr>
            <a:xfrm flipH="false" flipV="false" rot="0">
              <a:off x="0" y="0"/>
              <a:ext cx="6861429" cy="6861429"/>
            </a:xfrm>
            <a:custGeom>
              <a:avLst/>
              <a:gdLst/>
              <a:ahLst/>
              <a:cxnLst/>
              <a:rect r="r" b="b" t="t" l="l"/>
              <a:pathLst>
                <a:path h="6861429" w="6861429">
                  <a:moveTo>
                    <a:pt x="0" y="3430651"/>
                  </a:moveTo>
                  <a:cubicBezTo>
                    <a:pt x="0" y="1535938"/>
                    <a:pt x="1535938" y="0"/>
                    <a:pt x="3430651" y="0"/>
                  </a:cubicBezTo>
                  <a:cubicBezTo>
                    <a:pt x="5325364" y="0"/>
                    <a:pt x="6861429" y="1535938"/>
                    <a:pt x="6861429" y="3430651"/>
                  </a:cubicBezTo>
                  <a:cubicBezTo>
                    <a:pt x="6861429" y="5325364"/>
                    <a:pt x="5325364" y="6861429"/>
                    <a:pt x="3430651" y="6861429"/>
                  </a:cubicBezTo>
                  <a:cubicBezTo>
                    <a:pt x="1535938" y="6861429"/>
                    <a:pt x="0" y="5325364"/>
                    <a:pt x="0" y="3430651"/>
                  </a:cubicBezTo>
                  <a:close/>
                </a:path>
              </a:pathLst>
            </a:custGeom>
            <a:solidFill>
              <a:srgbClr val="0D9488">
                <a:alpha val="15686"/>
              </a:srgbClr>
            </a:solidFill>
            <a:ln w="25400" cap="sq">
              <a:solidFill>
                <a:srgbClr val="0D9488"/>
              </a:solidFill>
              <a:prstDash val="solid"/>
              <a:miter/>
            </a:ln>
          </p:spPr>
        </p:sp>
      </p:grpSp>
      <p:grpSp>
        <p:nvGrpSpPr>
          <p:cNvPr name="Group 6" id="6"/>
          <p:cNvGrpSpPr/>
          <p:nvPr/>
        </p:nvGrpSpPr>
        <p:grpSpPr>
          <a:xfrm rot="0">
            <a:off x="-927097" y="7302503"/>
            <a:ext cx="3683003" cy="3683003"/>
            <a:chOff x="0" y="0"/>
            <a:chExt cx="4910671" cy="4910671"/>
          </a:xfrm>
        </p:grpSpPr>
        <p:sp>
          <p:nvSpPr>
            <p:cNvPr name="Freeform 7" id="7"/>
            <p:cNvSpPr/>
            <p:nvPr/>
          </p:nvSpPr>
          <p:spPr>
            <a:xfrm flipH="false" flipV="false" rot="0">
              <a:off x="0" y="0"/>
              <a:ext cx="4910709" cy="4910709"/>
            </a:xfrm>
            <a:custGeom>
              <a:avLst/>
              <a:gdLst/>
              <a:ahLst/>
              <a:cxnLst/>
              <a:rect r="r" b="b" t="t" l="l"/>
              <a:pathLst>
                <a:path h="4910709" w="4910709">
                  <a:moveTo>
                    <a:pt x="0" y="2455291"/>
                  </a:moveTo>
                  <a:cubicBezTo>
                    <a:pt x="0" y="1099312"/>
                    <a:pt x="1099312" y="0"/>
                    <a:pt x="2455291" y="0"/>
                  </a:cubicBezTo>
                  <a:cubicBezTo>
                    <a:pt x="3811270" y="0"/>
                    <a:pt x="4910709" y="1099312"/>
                    <a:pt x="4910709" y="2455291"/>
                  </a:cubicBezTo>
                  <a:cubicBezTo>
                    <a:pt x="4910709" y="3811270"/>
                    <a:pt x="3811397" y="4910709"/>
                    <a:pt x="2455291" y="4910709"/>
                  </a:cubicBezTo>
                  <a:cubicBezTo>
                    <a:pt x="1099185" y="4910709"/>
                    <a:pt x="0" y="3811397"/>
                    <a:pt x="0" y="2455291"/>
                  </a:cubicBezTo>
                  <a:close/>
                </a:path>
              </a:pathLst>
            </a:custGeom>
            <a:solidFill>
              <a:srgbClr val="FCD34D">
                <a:alpha val="12157"/>
              </a:srgbClr>
            </a:solidFill>
            <a:ln w="25400" cap="sq">
              <a:solidFill>
                <a:srgbClr val="FCD34D"/>
              </a:solidFill>
              <a:prstDash val="solid"/>
              <a:miter/>
            </a:ln>
          </p:spPr>
        </p:sp>
      </p:grpSp>
      <p:grpSp>
        <p:nvGrpSpPr>
          <p:cNvPr name="Group 8" id="8"/>
          <p:cNvGrpSpPr/>
          <p:nvPr/>
        </p:nvGrpSpPr>
        <p:grpSpPr>
          <a:xfrm rot="0">
            <a:off x="914400" y="548640"/>
            <a:ext cx="16459200" cy="914400"/>
            <a:chOff x="0" y="0"/>
            <a:chExt cx="21945600" cy="1219200"/>
          </a:xfrm>
        </p:grpSpPr>
        <p:sp>
          <p:nvSpPr>
            <p:cNvPr name="Freeform 9" id="9"/>
            <p:cNvSpPr/>
            <p:nvPr/>
          </p:nvSpPr>
          <p:spPr>
            <a:xfrm flipH="false" flipV="false" rot="0">
              <a:off x="0" y="0"/>
              <a:ext cx="21945600" cy="1219200"/>
            </a:xfrm>
            <a:custGeom>
              <a:avLst/>
              <a:gdLst/>
              <a:ahLst/>
              <a:cxnLst/>
              <a:rect r="r" b="b" t="t" l="l"/>
              <a:pathLst>
                <a:path h="1219200" w="21945600">
                  <a:moveTo>
                    <a:pt x="0" y="0"/>
                  </a:moveTo>
                  <a:lnTo>
                    <a:pt x="21945600" y="0"/>
                  </a:lnTo>
                  <a:lnTo>
                    <a:pt x="21945600" y="1219200"/>
                  </a:lnTo>
                  <a:lnTo>
                    <a:pt x="0" y="1219200"/>
                  </a:lnTo>
                  <a:close/>
                </a:path>
              </a:pathLst>
            </a:custGeom>
            <a:blipFill>
              <a:blip r:embed="rId3">
                <a:alphaModFix amt="0"/>
              </a:blip>
              <a:stretch>
                <a:fillRect l="0" t="-300730" r="0" b="-300730"/>
              </a:stretch>
            </a:blipFill>
          </p:spPr>
        </p:sp>
        <p:sp>
          <p:nvSpPr>
            <p:cNvPr name="TextBox 10" id="10"/>
            <p:cNvSpPr txBox="true"/>
            <p:nvPr/>
          </p:nvSpPr>
          <p:spPr>
            <a:xfrm>
              <a:off x="0" y="-47625"/>
              <a:ext cx="21945600" cy="1266825"/>
            </a:xfrm>
            <a:prstGeom prst="rect">
              <a:avLst/>
            </a:prstGeom>
          </p:spPr>
          <p:txBody>
            <a:bodyPr anchor="ctr" rtlCol="false" tIns="0" lIns="0" bIns="0" rIns="0"/>
            <a:lstStyle/>
            <a:p>
              <a:pPr algn="ctr">
                <a:lnSpc>
                  <a:spcPts val="3359"/>
                </a:lnSpc>
              </a:pPr>
              <a:r>
                <a:rPr lang="en-US" b="true" sz="2799" spc="1000">
                  <a:solidFill>
                    <a:srgbClr val="FCD34D"/>
                  </a:solidFill>
                  <a:latin typeface="Calibri (MS) Bold"/>
                  <a:ea typeface="Calibri (MS) Bold"/>
                  <a:cs typeface="Calibri (MS) Bold"/>
                  <a:sym typeface="Calibri (MS) Bold"/>
                </a:rPr>
                <a:t>PART 2</a:t>
              </a:r>
            </a:p>
          </p:txBody>
        </p:sp>
      </p:grpSp>
      <p:grpSp>
        <p:nvGrpSpPr>
          <p:cNvPr name="Group 11" id="11"/>
          <p:cNvGrpSpPr/>
          <p:nvPr/>
        </p:nvGrpSpPr>
        <p:grpSpPr>
          <a:xfrm rot="0">
            <a:off x="914400" y="1371600"/>
            <a:ext cx="16459200" cy="2743200"/>
            <a:chOff x="0" y="0"/>
            <a:chExt cx="21945600" cy="3657600"/>
          </a:xfrm>
        </p:grpSpPr>
        <p:sp>
          <p:nvSpPr>
            <p:cNvPr name="Freeform 12" id="12"/>
            <p:cNvSpPr/>
            <p:nvPr/>
          </p:nvSpPr>
          <p:spPr>
            <a:xfrm flipH="false" flipV="false" rot="0">
              <a:off x="0" y="0"/>
              <a:ext cx="21945600" cy="3657600"/>
            </a:xfrm>
            <a:custGeom>
              <a:avLst/>
              <a:gdLst/>
              <a:ahLst/>
              <a:cxnLst/>
              <a:rect r="r" b="b" t="t" l="l"/>
              <a:pathLst>
                <a:path h="3657600" w="21945600">
                  <a:moveTo>
                    <a:pt x="0" y="0"/>
                  </a:moveTo>
                  <a:lnTo>
                    <a:pt x="21945600" y="0"/>
                  </a:lnTo>
                  <a:lnTo>
                    <a:pt x="21945600" y="3657600"/>
                  </a:lnTo>
                  <a:lnTo>
                    <a:pt x="0" y="3657600"/>
                  </a:lnTo>
                  <a:close/>
                </a:path>
              </a:pathLst>
            </a:custGeom>
            <a:blipFill>
              <a:blip r:embed="rId3">
                <a:alphaModFix amt="0"/>
              </a:blip>
              <a:stretch>
                <a:fillRect l="0" t="-66910" r="0" b="-66910"/>
              </a:stretch>
            </a:blipFill>
          </p:spPr>
        </p:sp>
        <p:sp>
          <p:nvSpPr>
            <p:cNvPr name="TextBox 13" id="13"/>
            <p:cNvSpPr txBox="true"/>
            <p:nvPr/>
          </p:nvSpPr>
          <p:spPr>
            <a:xfrm>
              <a:off x="0" y="0"/>
              <a:ext cx="21945600" cy="3657600"/>
            </a:xfrm>
            <a:prstGeom prst="rect">
              <a:avLst/>
            </a:prstGeom>
          </p:spPr>
          <p:txBody>
            <a:bodyPr anchor="ctr" rtlCol="false" tIns="0" lIns="0" bIns="0" rIns="0"/>
            <a:lstStyle/>
            <a:p>
              <a:pPr algn="ctr">
                <a:lnSpc>
                  <a:spcPts val="11519"/>
                </a:lnSpc>
              </a:pPr>
              <a:r>
                <a:rPr lang="en-US" sz="9600" b="true">
                  <a:solidFill>
                    <a:srgbClr val="FFFFFF"/>
                  </a:solidFill>
                  <a:latin typeface="Georgia Bold"/>
                  <a:ea typeface="Georgia Bold"/>
                  <a:cs typeface="Georgia Bold"/>
                  <a:sym typeface="Georgia Bold"/>
                </a:rPr>
                <a:t>🎓 Engage Students</a:t>
              </a:r>
            </a:p>
            <a:p>
              <a:pPr algn="ctr">
                <a:lnSpc>
                  <a:spcPts val="11519"/>
                </a:lnSpc>
              </a:pPr>
              <a:r>
                <a:rPr lang="en-US" sz="9600" b="true">
                  <a:solidFill>
                    <a:srgbClr val="FFFFFF"/>
                  </a:solidFill>
                  <a:latin typeface="Georgia Bold"/>
                  <a:ea typeface="Georgia Bold"/>
                  <a:cs typeface="Georgia Bold"/>
                  <a:sym typeface="Georgia Bold"/>
                </a:rPr>
                <a:t>with Canva</a:t>
              </a:r>
            </a:p>
          </p:txBody>
        </p:sp>
      </p:grpSp>
      <p:grpSp>
        <p:nvGrpSpPr>
          <p:cNvPr name="Group 14" id="14"/>
          <p:cNvGrpSpPr/>
          <p:nvPr/>
        </p:nvGrpSpPr>
        <p:grpSpPr>
          <a:xfrm rot="0">
            <a:off x="1828800" y="5669280"/>
            <a:ext cx="14630400" cy="1280160"/>
            <a:chOff x="0" y="0"/>
            <a:chExt cx="19507200" cy="1706880"/>
          </a:xfrm>
        </p:grpSpPr>
        <p:sp>
          <p:nvSpPr>
            <p:cNvPr name="Freeform 15" id="15"/>
            <p:cNvSpPr/>
            <p:nvPr/>
          </p:nvSpPr>
          <p:spPr>
            <a:xfrm flipH="false" flipV="false" rot="0">
              <a:off x="0" y="0"/>
              <a:ext cx="19507200" cy="1706880"/>
            </a:xfrm>
            <a:custGeom>
              <a:avLst/>
              <a:gdLst/>
              <a:ahLst/>
              <a:cxnLst/>
              <a:rect r="r" b="b" t="t" l="l"/>
              <a:pathLst>
                <a:path h="1706880" w="19507200">
                  <a:moveTo>
                    <a:pt x="0" y="0"/>
                  </a:moveTo>
                  <a:lnTo>
                    <a:pt x="19507200" y="0"/>
                  </a:lnTo>
                  <a:lnTo>
                    <a:pt x="19507200" y="1706880"/>
                  </a:lnTo>
                  <a:lnTo>
                    <a:pt x="0" y="1706880"/>
                  </a:lnTo>
                  <a:close/>
                </a:path>
              </a:pathLst>
            </a:custGeom>
            <a:blipFill>
              <a:blip r:embed="rId3">
                <a:alphaModFix amt="0"/>
              </a:blip>
              <a:stretch>
                <a:fillRect l="0" t="-172686" r="0" b="-172686"/>
              </a:stretch>
            </a:blipFill>
          </p:spPr>
        </p:sp>
        <p:sp>
          <p:nvSpPr>
            <p:cNvPr name="TextBox 16" id="16"/>
            <p:cNvSpPr txBox="true"/>
            <p:nvPr/>
          </p:nvSpPr>
          <p:spPr>
            <a:xfrm>
              <a:off x="0" y="-76200"/>
              <a:ext cx="19507200" cy="1783080"/>
            </a:xfrm>
            <a:prstGeom prst="rect">
              <a:avLst/>
            </a:prstGeom>
          </p:spPr>
          <p:txBody>
            <a:bodyPr anchor="ctr" rtlCol="false" tIns="0" lIns="0" bIns="0" rIns="0"/>
            <a:lstStyle/>
            <a:p>
              <a:pPr algn="ctr">
                <a:lnSpc>
                  <a:spcPts val="4800"/>
                </a:lnSpc>
              </a:pPr>
              <a:r>
                <a:rPr lang="en-US" sz="4000" i="true">
                  <a:solidFill>
                    <a:srgbClr val="CCFBF1"/>
                  </a:solidFill>
                  <a:latin typeface="Calibri (MS) Italics"/>
                  <a:ea typeface="Calibri (MS) Italics"/>
                  <a:cs typeface="Calibri (MS) Italics"/>
                  <a:sym typeface="Calibri (MS) Italics"/>
                </a:rPr>
                <a:t>Interactive tools that transform passive students into active learners</a:t>
              </a:r>
            </a:p>
          </p:txBody>
        </p:sp>
      </p:grpSp>
      <p:grpSp>
        <p:nvGrpSpPr>
          <p:cNvPr name="Group 17" id="17"/>
          <p:cNvGrpSpPr/>
          <p:nvPr/>
        </p:nvGrpSpPr>
        <p:grpSpPr>
          <a:xfrm rot="0">
            <a:off x="914400" y="7680960"/>
            <a:ext cx="16459200" cy="914400"/>
            <a:chOff x="0" y="0"/>
            <a:chExt cx="21945600" cy="1219200"/>
          </a:xfrm>
        </p:grpSpPr>
        <p:sp>
          <p:nvSpPr>
            <p:cNvPr name="Freeform 18" id="18"/>
            <p:cNvSpPr/>
            <p:nvPr/>
          </p:nvSpPr>
          <p:spPr>
            <a:xfrm flipH="false" flipV="false" rot="0">
              <a:off x="0" y="0"/>
              <a:ext cx="21945600" cy="1219200"/>
            </a:xfrm>
            <a:custGeom>
              <a:avLst/>
              <a:gdLst/>
              <a:ahLst/>
              <a:cxnLst/>
              <a:rect r="r" b="b" t="t" l="l"/>
              <a:pathLst>
                <a:path h="1219200" w="21945600">
                  <a:moveTo>
                    <a:pt x="0" y="0"/>
                  </a:moveTo>
                  <a:lnTo>
                    <a:pt x="21945600" y="0"/>
                  </a:lnTo>
                  <a:lnTo>
                    <a:pt x="21945600" y="1219200"/>
                  </a:lnTo>
                  <a:lnTo>
                    <a:pt x="0" y="1219200"/>
                  </a:lnTo>
                  <a:close/>
                </a:path>
              </a:pathLst>
            </a:custGeom>
            <a:blipFill>
              <a:blip r:embed="rId3">
                <a:alphaModFix amt="0"/>
              </a:blip>
              <a:stretch>
                <a:fillRect l="0" t="-300730" r="0" b="-300730"/>
              </a:stretch>
            </a:blipFill>
          </p:spPr>
        </p:sp>
        <p:sp>
          <p:nvSpPr>
            <p:cNvPr name="TextBox 19" id="19"/>
            <p:cNvSpPr txBox="true"/>
            <p:nvPr/>
          </p:nvSpPr>
          <p:spPr>
            <a:xfrm>
              <a:off x="0" y="-38100"/>
              <a:ext cx="21945600" cy="1257300"/>
            </a:xfrm>
            <a:prstGeom prst="rect">
              <a:avLst/>
            </a:prstGeom>
          </p:spPr>
          <p:txBody>
            <a:bodyPr anchor="ctr" rtlCol="false" tIns="0" lIns="0" bIns="0" rIns="0"/>
            <a:lstStyle/>
            <a:p>
              <a:pPr algn="ctr">
                <a:lnSpc>
                  <a:spcPts val="2879"/>
                </a:lnSpc>
              </a:pPr>
              <a:r>
                <a:rPr lang="en-US" sz="2400">
                  <a:solidFill>
                    <a:srgbClr val="CCFBF1"/>
                  </a:solidFill>
                  <a:latin typeface="Calibri (MS)"/>
                  <a:ea typeface="Calibri (MS)"/>
                  <a:cs typeface="Calibri (MS)"/>
                  <a:sym typeface="Calibri (MS)"/>
                </a:rPr>
                <a:t>Polls  ·  Quizzes  ·  Whiteboards  ·  Magic Activities  ·  LMS Integration  ·  100% FREE</a:t>
              </a:r>
            </a:p>
          </p:txBody>
        </p:sp>
      </p:gr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9FAFB"/>
        </a:solidFill>
      </p:bgPr>
    </p:bg>
    <p:spTree>
      <p:nvGrpSpPr>
        <p:cNvPr id="1" name=""/>
        <p:cNvGrpSpPr/>
        <p:nvPr/>
      </p:nvGrpSpPr>
      <p:grpSpPr>
        <a:xfrm>
          <a:off x="0" y="0"/>
          <a:ext cx="0" cy="0"/>
          <a:chOff x="0" y="0"/>
          <a:chExt cx="0" cy="0"/>
        </a:xfrm>
      </p:grpSpPr>
      <p:grpSp>
        <p:nvGrpSpPr>
          <p:cNvPr name="Group 2" id="2"/>
          <p:cNvGrpSpPr/>
          <p:nvPr/>
        </p:nvGrpSpPr>
        <p:grpSpPr>
          <a:xfrm rot="0">
            <a:off x="-12697" y="-12697"/>
            <a:ext cx="18313403" cy="354587"/>
            <a:chOff x="0" y="0"/>
            <a:chExt cx="24417871" cy="472783"/>
          </a:xfrm>
        </p:grpSpPr>
        <p:sp>
          <p:nvSpPr>
            <p:cNvPr name="Freeform 3" id="3"/>
            <p:cNvSpPr/>
            <p:nvPr/>
          </p:nvSpPr>
          <p:spPr>
            <a:xfrm flipH="false" flipV="false" rot="0">
              <a:off x="0" y="0"/>
              <a:ext cx="24417910" cy="472821"/>
            </a:xfrm>
            <a:custGeom>
              <a:avLst/>
              <a:gdLst/>
              <a:ahLst/>
              <a:cxnLst/>
              <a:rect r="r" b="b" t="t" l="l"/>
              <a:pathLst>
                <a:path h="472821" w="24417910">
                  <a:moveTo>
                    <a:pt x="0" y="0"/>
                  </a:moveTo>
                  <a:lnTo>
                    <a:pt x="24417910" y="0"/>
                  </a:lnTo>
                  <a:lnTo>
                    <a:pt x="24417910" y="472821"/>
                  </a:lnTo>
                  <a:lnTo>
                    <a:pt x="0" y="472821"/>
                  </a:lnTo>
                  <a:close/>
                </a:path>
              </a:pathLst>
            </a:custGeom>
            <a:solidFill>
              <a:srgbClr val="059669"/>
            </a:solidFill>
            <a:ln w="25400" cap="sq">
              <a:solidFill>
                <a:srgbClr val="059669"/>
              </a:solidFill>
              <a:prstDash val="solid"/>
              <a:miter/>
            </a:ln>
          </p:spPr>
        </p:sp>
      </p:grpSp>
      <p:grpSp>
        <p:nvGrpSpPr>
          <p:cNvPr name="Group 4" id="4"/>
          <p:cNvGrpSpPr/>
          <p:nvPr/>
        </p:nvGrpSpPr>
        <p:grpSpPr>
          <a:xfrm rot="0">
            <a:off x="731520" y="548640"/>
            <a:ext cx="16824960" cy="1280160"/>
            <a:chOff x="0" y="0"/>
            <a:chExt cx="22433280" cy="1706880"/>
          </a:xfrm>
        </p:grpSpPr>
        <p:sp>
          <p:nvSpPr>
            <p:cNvPr name="Freeform 5" id="5"/>
            <p:cNvSpPr/>
            <p:nvPr/>
          </p:nvSpPr>
          <p:spPr>
            <a:xfrm flipH="false" flipV="false" rot="0">
              <a:off x="0" y="0"/>
              <a:ext cx="22433280" cy="1706880"/>
            </a:xfrm>
            <a:custGeom>
              <a:avLst/>
              <a:gdLst/>
              <a:ahLst/>
              <a:cxnLst/>
              <a:rect r="r" b="b" t="t" l="l"/>
              <a:pathLst>
                <a:path h="1706880" w="22433280">
                  <a:moveTo>
                    <a:pt x="0" y="0"/>
                  </a:moveTo>
                  <a:lnTo>
                    <a:pt x="22433280" y="0"/>
                  </a:lnTo>
                  <a:lnTo>
                    <a:pt x="22433280" y="1706880"/>
                  </a:lnTo>
                  <a:lnTo>
                    <a:pt x="0" y="1706880"/>
                  </a:lnTo>
                  <a:close/>
                </a:path>
              </a:pathLst>
            </a:custGeom>
            <a:blipFill>
              <a:blip r:embed="rId3">
                <a:alphaModFix amt="0"/>
              </a:blip>
              <a:stretch>
                <a:fillRect l="0" t="-206089" r="0" b="-206089"/>
              </a:stretch>
            </a:blipFill>
          </p:spPr>
        </p:sp>
        <p:sp>
          <p:nvSpPr>
            <p:cNvPr name="TextBox 6" id="6"/>
            <p:cNvSpPr txBox="true"/>
            <p:nvPr/>
          </p:nvSpPr>
          <p:spPr>
            <a:xfrm>
              <a:off x="0" y="-9525"/>
              <a:ext cx="22433280" cy="1716405"/>
            </a:xfrm>
            <a:prstGeom prst="rect">
              <a:avLst/>
            </a:prstGeom>
          </p:spPr>
          <p:txBody>
            <a:bodyPr anchor="ctr" rtlCol="false" tIns="0" lIns="0" bIns="0" rIns="0"/>
            <a:lstStyle/>
            <a:p>
              <a:pPr algn="l">
                <a:lnSpc>
                  <a:spcPts val="6240"/>
                </a:lnSpc>
              </a:pPr>
              <a:r>
                <a:rPr lang="en-US" sz="5200" b="true">
                  <a:solidFill>
                    <a:srgbClr val="1E1B4B"/>
                  </a:solidFill>
                  <a:latin typeface="Georgia Bold"/>
                  <a:ea typeface="Georgia Bold"/>
                  <a:cs typeface="Georgia Bold"/>
                  <a:sym typeface="Georgia Bold"/>
                </a:rPr>
                <a:t>📊 Polls &amp; Quizzes — Real-Time Classroom Engagement</a:t>
              </a:r>
            </a:p>
          </p:txBody>
        </p:sp>
      </p:grpSp>
      <p:grpSp>
        <p:nvGrpSpPr>
          <p:cNvPr name="Group 7" id="7"/>
          <p:cNvGrpSpPr/>
          <p:nvPr/>
        </p:nvGrpSpPr>
        <p:grpSpPr>
          <a:xfrm rot="0">
            <a:off x="731520" y="1737360"/>
            <a:ext cx="16824960" cy="731520"/>
            <a:chOff x="0" y="0"/>
            <a:chExt cx="22433280" cy="975360"/>
          </a:xfrm>
        </p:grpSpPr>
        <p:sp>
          <p:nvSpPr>
            <p:cNvPr name="Freeform 8" id="8"/>
            <p:cNvSpPr/>
            <p:nvPr/>
          </p:nvSpPr>
          <p:spPr>
            <a:xfrm flipH="false" flipV="false" rot="0">
              <a:off x="0" y="0"/>
              <a:ext cx="22433280" cy="975360"/>
            </a:xfrm>
            <a:custGeom>
              <a:avLst/>
              <a:gdLst/>
              <a:ahLst/>
              <a:cxnLst/>
              <a:rect r="r" b="b" t="t" l="l"/>
              <a:pathLst>
                <a:path h="975360" w="22433280">
                  <a:moveTo>
                    <a:pt x="0" y="0"/>
                  </a:moveTo>
                  <a:lnTo>
                    <a:pt x="22433280" y="0"/>
                  </a:lnTo>
                  <a:lnTo>
                    <a:pt x="22433280" y="975360"/>
                  </a:lnTo>
                  <a:lnTo>
                    <a:pt x="0" y="975360"/>
                  </a:lnTo>
                  <a:close/>
                </a:path>
              </a:pathLst>
            </a:custGeom>
            <a:blipFill>
              <a:blip r:embed="rId3">
                <a:alphaModFix amt="0"/>
              </a:blip>
              <a:stretch>
                <a:fillRect l="0" t="-398155" r="0" b="-398155"/>
              </a:stretch>
            </a:blipFill>
          </p:spPr>
        </p:sp>
        <p:sp>
          <p:nvSpPr>
            <p:cNvPr name="TextBox 9" id="9"/>
            <p:cNvSpPr txBox="true"/>
            <p:nvPr/>
          </p:nvSpPr>
          <p:spPr>
            <a:xfrm>
              <a:off x="0" y="-57150"/>
              <a:ext cx="22433280" cy="1032510"/>
            </a:xfrm>
            <a:prstGeom prst="rect">
              <a:avLst/>
            </a:prstGeom>
          </p:spPr>
          <p:txBody>
            <a:bodyPr anchor="ctr" rtlCol="false" tIns="0" lIns="0" bIns="0" rIns="0"/>
            <a:lstStyle/>
            <a:p>
              <a:pPr algn="l">
                <a:lnSpc>
                  <a:spcPts val="3120"/>
                </a:lnSpc>
              </a:pPr>
              <a:r>
                <a:rPr lang="en-US" sz="2600" i="true">
                  <a:solidFill>
                    <a:srgbClr val="6B7280"/>
                  </a:solidFill>
                  <a:latin typeface="Calibri (MS) Italics"/>
                  <a:ea typeface="Calibri (MS) Italics"/>
                  <a:cs typeface="Calibri (MS) Italics"/>
                  <a:sym typeface="Calibri (MS) Italics"/>
                </a:rPr>
                <a:t>Check understanding, gamify lessons, and adapt teaching on the fly — without leaving Canva</a:t>
              </a:r>
            </a:p>
          </p:txBody>
        </p:sp>
      </p:grpSp>
      <p:grpSp>
        <p:nvGrpSpPr>
          <p:cNvPr name="Group 10" id="10"/>
          <p:cNvGrpSpPr/>
          <p:nvPr/>
        </p:nvGrpSpPr>
        <p:grpSpPr>
          <a:xfrm rot="0">
            <a:off x="718823" y="2730503"/>
            <a:ext cx="5336081" cy="5838101"/>
            <a:chOff x="0" y="0"/>
            <a:chExt cx="8054355" cy="8812111"/>
          </a:xfrm>
        </p:grpSpPr>
        <p:sp>
          <p:nvSpPr>
            <p:cNvPr name="Freeform 11" id="11"/>
            <p:cNvSpPr/>
            <p:nvPr/>
          </p:nvSpPr>
          <p:spPr>
            <a:xfrm flipH="false" flipV="false" rot="0">
              <a:off x="0" y="0"/>
              <a:ext cx="8054393" cy="8812149"/>
            </a:xfrm>
            <a:custGeom>
              <a:avLst/>
              <a:gdLst/>
              <a:ahLst/>
              <a:cxnLst/>
              <a:rect r="r" b="b" t="t" l="l"/>
              <a:pathLst>
                <a:path h="8812149" w="8054393">
                  <a:moveTo>
                    <a:pt x="0" y="0"/>
                  </a:moveTo>
                  <a:lnTo>
                    <a:pt x="8054393" y="0"/>
                  </a:lnTo>
                  <a:lnTo>
                    <a:pt x="8054393" y="8812149"/>
                  </a:lnTo>
                  <a:lnTo>
                    <a:pt x="0" y="8812149"/>
                  </a:lnTo>
                  <a:close/>
                </a:path>
              </a:pathLst>
            </a:custGeom>
            <a:solidFill>
              <a:srgbClr val="FFFFFF"/>
            </a:solidFill>
            <a:ln w="25400" cap="sq">
              <a:solidFill>
                <a:srgbClr val="E5E7EB"/>
              </a:solidFill>
              <a:prstDash val="solid"/>
              <a:miter/>
            </a:ln>
          </p:spPr>
        </p:sp>
      </p:grpSp>
      <p:grpSp>
        <p:nvGrpSpPr>
          <p:cNvPr name="Group 12" id="12"/>
          <p:cNvGrpSpPr/>
          <p:nvPr/>
        </p:nvGrpSpPr>
        <p:grpSpPr>
          <a:xfrm rot="0">
            <a:off x="718823" y="2730503"/>
            <a:ext cx="5336081" cy="910944"/>
            <a:chOff x="0" y="0"/>
            <a:chExt cx="8054355" cy="1374991"/>
          </a:xfrm>
        </p:grpSpPr>
        <p:sp>
          <p:nvSpPr>
            <p:cNvPr name="Freeform 13" id="13"/>
            <p:cNvSpPr/>
            <p:nvPr/>
          </p:nvSpPr>
          <p:spPr>
            <a:xfrm flipH="false" flipV="false" rot="0">
              <a:off x="0" y="0"/>
              <a:ext cx="8054393" cy="1375029"/>
            </a:xfrm>
            <a:custGeom>
              <a:avLst/>
              <a:gdLst/>
              <a:ahLst/>
              <a:cxnLst/>
              <a:rect r="r" b="b" t="t" l="l"/>
              <a:pathLst>
                <a:path h="1375029" w="8054393">
                  <a:moveTo>
                    <a:pt x="0" y="0"/>
                  </a:moveTo>
                  <a:lnTo>
                    <a:pt x="8054393" y="0"/>
                  </a:lnTo>
                  <a:lnTo>
                    <a:pt x="8054393" y="1375029"/>
                  </a:lnTo>
                  <a:lnTo>
                    <a:pt x="0" y="1375029"/>
                  </a:lnTo>
                  <a:close/>
                </a:path>
              </a:pathLst>
            </a:custGeom>
            <a:solidFill>
              <a:srgbClr val="059669"/>
            </a:solidFill>
            <a:ln w="25400" cap="sq">
              <a:solidFill>
                <a:srgbClr val="059669"/>
              </a:solidFill>
              <a:prstDash val="solid"/>
              <a:miter/>
            </a:ln>
          </p:spPr>
        </p:sp>
      </p:grpSp>
      <p:grpSp>
        <p:nvGrpSpPr>
          <p:cNvPr name="Group 14" id="14"/>
          <p:cNvGrpSpPr/>
          <p:nvPr/>
        </p:nvGrpSpPr>
        <p:grpSpPr>
          <a:xfrm rot="0">
            <a:off x="727411" y="2741719"/>
            <a:ext cx="5318899" cy="888504"/>
            <a:chOff x="0" y="0"/>
            <a:chExt cx="8028420" cy="1341120"/>
          </a:xfrm>
        </p:grpSpPr>
        <p:sp>
          <p:nvSpPr>
            <p:cNvPr name="Freeform 15" id="15"/>
            <p:cNvSpPr/>
            <p:nvPr/>
          </p:nvSpPr>
          <p:spPr>
            <a:xfrm flipH="false" flipV="false" rot="0">
              <a:off x="0" y="0"/>
              <a:ext cx="8028419" cy="1341120"/>
            </a:xfrm>
            <a:custGeom>
              <a:avLst/>
              <a:gdLst/>
              <a:ahLst/>
              <a:cxnLst/>
              <a:rect r="r" b="b" t="t" l="l"/>
              <a:pathLst>
                <a:path h="1341120" w="8028419">
                  <a:moveTo>
                    <a:pt x="0" y="0"/>
                  </a:moveTo>
                  <a:lnTo>
                    <a:pt x="8028419" y="0"/>
                  </a:lnTo>
                  <a:lnTo>
                    <a:pt x="8028419" y="1341120"/>
                  </a:lnTo>
                  <a:lnTo>
                    <a:pt x="0" y="1341120"/>
                  </a:lnTo>
                  <a:close/>
                </a:path>
              </a:pathLst>
            </a:custGeom>
            <a:blipFill>
              <a:blip r:embed="rId3">
                <a:alphaModFix amt="0"/>
              </a:blip>
              <a:stretch>
                <a:fillRect l="0" t="-102337" r="-30600" b="-102337"/>
              </a:stretch>
            </a:blipFill>
          </p:spPr>
        </p:sp>
        <p:sp>
          <p:nvSpPr>
            <p:cNvPr name="TextBox 16" id="16"/>
            <p:cNvSpPr txBox="true"/>
            <p:nvPr/>
          </p:nvSpPr>
          <p:spPr>
            <a:xfrm>
              <a:off x="0" y="-66675"/>
              <a:ext cx="8028420" cy="1407795"/>
            </a:xfrm>
            <a:prstGeom prst="rect">
              <a:avLst/>
            </a:prstGeom>
          </p:spPr>
          <p:txBody>
            <a:bodyPr anchor="ctr" rtlCol="false" tIns="0" lIns="0" bIns="0" rIns="0"/>
            <a:lstStyle/>
            <a:p>
              <a:pPr algn="ctr">
                <a:lnSpc>
                  <a:spcPts val="4079"/>
                </a:lnSpc>
              </a:pPr>
              <a:r>
                <a:rPr lang="en-US" sz="3400" b="true">
                  <a:solidFill>
                    <a:srgbClr val="FFFFFF"/>
                  </a:solidFill>
                  <a:latin typeface="Calibri (MS) Bold"/>
                  <a:ea typeface="Calibri (MS) Bold"/>
                  <a:cs typeface="Calibri (MS) Bold"/>
                  <a:sym typeface="Calibri (MS) Bold"/>
                </a:rPr>
                <a:t>📊 Polls</a:t>
              </a:r>
            </a:p>
          </p:txBody>
        </p:sp>
      </p:grpSp>
      <p:grpSp>
        <p:nvGrpSpPr>
          <p:cNvPr name="Group 17" id="17"/>
          <p:cNvGrpSpPr/>
          <p:nvPr/>
        </p:nvGrpSpPr>
        <p:grpSpPr>
          <a:xfrm rot="0">
            <a:off x="912954" y="3749040"/>
            <a:ext cx="4947813" cy="3737818"/>
            <a:chOff x="0" y="0"/>
            <a:chExt cx="7468298" cy="5641915"/>
          </a:xfrm>
        </p:grpSpPr>
        <p:sp>
          <p:nvSpPr>
            <p:cNvPr name="Freeform 18" id="18"/>
            <p:cNvSpPr/>
            <p:nvPr/>
          </p:nvSpPr>
          <p:spPr>
            <a:xfrm flipH="false" flipV="false" rot="0">
              <a:off x="0" y="0"/>
              <a:ext cx="7468298" cy="5641915"/>
            </a:xfrm>
            <a:custGeom>
              <a:avLst/>
              <a:gdLst/>
              <a:ahLst/>
              <a:cxnLst/>
              <a:rect r="r" b="b" t="t" l="l"/>
              <a:pathLst>
                <a:path h="5641915" w="7468298">
                  <a:moveTo>
                    <a:pt x="0" y="0"/>
                  </a:moveTo>
                  <a:lnTo>
                    <a:pt x="7468298" y="0"/>
                  </a:lnTo>
                  <a:lnTo>
                    <a:pt x="7468298" y="5641915"/>
                  </a:lnTo>
                  <a:lnTo>
                    <a:pt x="0" y="5641915"/>
                  </a:lnTo>
                  <a:close/>
                </a:path>
              </a:pathLst>
            </a:custGeom>
            <a:blipFill>
              <a:blip r:embed="rId3">
                <a:alphaModFix amt="0"/>
              </a:blip>
              <a:stretch>
                <a:fillRect l="-51995" t="0" r="-82595" b="-21014"/>
              </a:stretch>
            </a:blipFill>
          </p:spPr>
        </p:sp>
        <p:sp>
          <p:nvSpPr>
            <p:cNvPr name="TextBox 19" id="19"/>
            <p:cNvSpPr txBox="true"/>
            <p:nvPr/>
          </p:nvSpPr>
          <p:spPr>
            <a:xfrm>
              <a:off x="0" y="-38100"/>
              <a:ext cx="7468298" cy="5680015"/>
            </a:xfrm>
            <a:prstGeom prst="rect">
              <a:avLst/>
            </a:prstGeom>
          </p:spPr>
          <p:txBody>
            <a:bodyPr anchor="ctr" rtlCol="false" tIns="0" lIns="0" bIns="0" rIns="0"/>
            <a:lstStyle/>
            <a:p>
              <a:pPr algn="l" marL="579120" indent="-289560" lvl="1">
                <a:lnSpc>
                  <a:spcPts val="2879"/>
                </a:lnSpc>
                <a:buFont typeface="Arial"/>
                <a:buChar char="•"/>
              </a:pPr>
              <a:r>
                <a:rPr lang="en-US" sz="2400">
                  <a:solidFill>
                    <a:srgbClr val="1E1B4B"/>
                  </a:solidFill>
                  <a:latin typeface="Calibri (MS)"/>
                  <a:ea typeface="Calibri (MS)"/>
                  <a:cs typeface="Calibri (MS)"/>
                  <a:sym typeface="Calibri (MS)"/>
                </a:rPr>
                <a:t>Embed polls directly into any presentation slide</a:t>
              </a:r>
            </a:p>
            <a:p>
              <a:pPr algn="l" marL="579120" indent="-289560" lvl="1">
                <a:lnSpc>
                  <a:spcPts val="2879"/>
                </a:lnSpc>
                <a:buFont typeface="Arial"/>
                <a:buChar char="•"/>
              </a:pPr>
              <a:r>
                <a:rPr lang="en-US" sz="2400">
                  <a:solidFill>
                    <a:srgbClr val="1E1B4B"/>
                  </a:solidFill>
                  <a:latin typeface="Calibri (MS)"/>
                  <a:ea typeface="Calibri (MS)"/>
                  <a:cs typeface="Calibri (MS)"/>
                  <a:sym typeface="Calibri (MS)"/>
                </a:rPr>
                <a:t>Students respond on their own device instantly</a:t>
              </a:r>
            </a:p>
            <a:p>
              <a:pPr algn="l" marL="579120" indent="-289560" lvl="1">
                <a:lnSpc>
                  <a:spcPts val="2879"/>
                </a:lnSpc>
                <a:buFont typeface="Arial"/>
                <a:buChar char="•"/>
              </a:pPr>
              <a:r>
                <a:rPr lang="en-US" sz="2400">
                  <a:solidFill>
                    <a:srgbClr val="1E1B4B"/>
                  </a:solidFill>
                  <a:latin typeface="Calibri (MS)"/>
                  <a:ea typeface="Calibri (MS)"/>
                  <a:cs typeface="Calibri (MS)"/>
                  <a:sym typeface="Calibri (MS)"/>
                </a:rPr>
                <a:t>See live results as they come in — no waiting</a:t>
              </a:r>
            </a:p>
            <a:p>
              <a:pPr algn="l" marL="579120" indent="-289560" lvl="1">
                <a:lnSpc>
                  <a:spcPts val="2879"/>
                </a:lnSpc>
                <a:buFont typeface="Arial"/>
                <a:buChar char="•"/>
              </a:pPr>
              <a:r>
                <a:rPr lang="en-US" sz="2400">
                  <a:solidFill>
                    <a:srgbClr val="1E1B4B"/>
                  </a:solidFill>
                  <a:latin typeface="Calibri (MS)"/>
                  <a:ea typeface="Calibri (MS)"/>
                  <a:cs typeface="Calibri (MS)"/>
                  <a:sym typeface="Calibri (MS)"/>
                </a:rPr>
                <a:t>Spark classroom discussions and debates</a:t>
              </a:r>
            </a:p>
            <a:p>
              <a:pPr algn="l" marL="579120" indent="-289560" lvl="1">
                <a:lnSpc>
                  <a:spcPts val="2879"/>
                </a:lnSpc>
                <a:buFont typeface="Arial"/>
                <a:buChar char="•"/>
              </a:pPr>
              <a:r>
                <a:rPr lang="en-US" sz="2400">
                  <a:solidFill>
                    <a:srgbClr val="1E1B4B"/>
                  </a:solidFill>
                  <a:latin typeface="Calibri (MS)"/>
                  <a:ea typeface="Calibri (MS)"/>
                  <a:cs typeface="Calibri (MS)"/>
                  <a:sym typeface="Calibri (MS)"/>
                </a:rPr>
                <a:t>Multiple choice, word cloud, open-ended formats</a:t>
              </a:r>
            </a:p>
          </p:txBody>
        </p:sp>
      </p:grpSp>
      <p:grpSp>
        <p:nvGrpSpPr>
          <p:cNvPr name="Group 20" id="20"/>
          <p:cNvGrpSpPr/>
          <p:nvPr/>
        </p:nvGrpSpPr>
        <p:grpSpPr>
          <a:xfrm rot="0">
            <a:off x="11090043" y="2730503"/>
            <a:ext cx="6479143" cy="4409743"/>
            <a:chOff x="0" y="0"/>
            <a:chExt cx="8638858" cy="5879658"/>
          </a:xfrm>
        </p:grpSpPr>
        <p:sp>
          <p:nvSpPr>
            <p:cNvPr name="Freeform 21" id="21"/>
            <p:cNvSpPr/>
            <p:nvPr/>
          </p:nvSpPr>
          <p:spPr>
            <a:xfrm flipH="false" flipV="false" rot="0">
              <a:off x="0" y="0"/>
              <a:ext cx="8638896" cy="5879696"/>
            </a:xfrm>
            <a:custGeom>
              <a:avLst/>
              <a:gdLst/>
              <a:ahLst/>
              <a:cxnLst/>
              <a:rect r="r" b="b" t="t" l="l"/>
              <a:pathLst>
                <a:path h="5879696" w="8638896">
                  <a:moveTo>
                    <a:pt x="0" y="0"/>
                  </a:moveTo>
                  <a:lnTo>
                    <a:pt x="8638896" y="0"/>
                  </a:lnTo>
                  <a:lnTo>
                    <a:pt x="8638896" y="5879696"/>
                  </a:lnTo>
                  <a:lnTo>
                    <a:pt x="0" y="5879696"/>
                  </a:lnTo>
                  <a:close/>
                </a:path>
              </a:pathLst>
            </a:custGeom>
            <a:solidFill>
              <a:srgbClr val="FFFFFF"/>
            </a:solidFill>
            <a:ln w="25400" cap="sq">
              <a:solidFill>
                <a:srgbClr val="E5E7EB"/>
              </a:solidFill>
              <a:prstDash val="solid"/>
              <a:miter/>
            </a:ln>
          </p:spPr>
        </p:sp>
      </p:grpSp>
      <p:grpSp>
        <p:nvGrpSpPr>
          <p:cNvPr name="Group 22" id="22"/>
          <p:cNvGrpSpPr/>
          <p:nvPr/>
        </p:nvGrpSpPr>
        <p:grpSpPr>
          <a:xfrm rot="0">
            <a:off x="11090043" y="2730503"/>
            <a:ext cx="6479143" cy="1031243"/>
            <a:chOff x="0" y="0"/>
            <a:chExt cx="8638858" cy="1374991"/>
          </a:xfrm>
        </p:grpSpPr>
        <p:sp>
          <p:nvSpPr>
            <p:cNvPr name="Freeform 23" id="23"/>
            <p:cNvSpPr/>
            <p:nvPr/>
          </p:nvSpPr>
          <p:spPr>
            <a:xfrm flipH="false" flipV="false" rot="0">
              <a:off x="0" y="0"/>
              <a:ext cx="8638896" cy="1375029"/>
            </a:xfrm>
            <a:custGeom>
              <a:avLst/>
              <a:gdLst/>
              <a:ahLst/>
              <a:cxnLst/>
              <a:rect r="r" b="b" t="t" l="l"/>
              <a:pathLst>
                <a:path h="1375029" w="8638896">
                  <a:moveTo>
                    <a:pt x="0" y="0"/>
                  </a:moveTo>
                  <a:lnTo>
                    <a:pt x="8638896" y="0"/>
                  </a:lnTo>
                  <a:lnTo>
                    <a:pt x="8638896" y="1375029"/>
                  </a:lnTo>
                  <a:lnTo>
                    <a:pt x="0" y="1375029"/>
                  </a:lnTo>
                  <a:close/>
                </a:path>
              </a:pathLst>
            </a:custGeom>
            <a:solidFill>
              <a:srgbClr val="7C3AED"/>
            </a:solidFill>
            <a:ln w="25400" cap="sq">
              <a:solidFill>
                <a:srgbClr val="7C3AED"/>
              </a:solidFill>
              <a:prstDash val="solid"/>
              <a:miter/>
            </a:ln>
          </p:spPr>
        </p:sp>
      </p:grpSp>
      <p:grpSp>
        <p:nvGrpSpPr>
          <p:cNvPr name="Group 24" id="24"/>
          <p:cNvGrpSpPr/>
          <p:nvPr/>
        </p:nvGrpSpPr>
        <p:grpSpPr>
          <a:xfrm rot="0">
            <a:off x="11090043" y="2743200"/>
            <a:ext cx="6466437" cy="1005840"/>
            <a:chOff x="0" y="0"/>
            <a:chExt cx="8621916" cy="1341120"/>
          </a:xfrm>
        </p:grpSpPr>
        <p:sp>
          <p:nvSpPr>
            <p:cNvPr name="Freeform 25" id="25"/>
            <p:cNvSpPr/>
            <p:nvPr/>
          </p:nvSpPr>
          <p:spPr>
            <a:xfrm flipH="false" flipV="false" rot="0">
              <a:off x="0" y="0"/>
              <a:ext cx="8621916" cy="1341120"/>
            </a:xfrm>
            <a:custGeom>
              <a:avLst/>
              <a:gdLst/>
              <a:ahLst/>
              <a:cxnLst/>
              <a:rect r="r" b="b" t="t" l="l"/>
              <a:pathLst>
                <a:path h="1341120" w="8621916">
                  <a:moveTo>
                    <a:pt x="0" y="0"/>
                  </a:moveTo>
                  <a:lnTo>
                    <a:pt x="8621916" y="0"/>
                  </a:lnTo>
                  <a:lnTo>
                    <a:pt x="8621916" y="1341120"/>
                  </a:lnTo>
                  <a:lnTo>
                    <a:pt x="0" y="1341120"/>
                  </a:lnTo>
                  <a:close/>
                </a:path>
              </a:pathLst>
            </a:custGeom>
            <a:blipFill>
              <a:blip r:embed="rId3">
                <a:alphaModFix amt="0"/>
              </a:blip>
              <a:stretch>
                <a:fillRect l="0" t="-102337" r="-21610" b="-102337"/>
              </a:stretch>
            </a:blipFill>
          </p:spPr>
        </p:sp>
        <p:sp>
          <p:nvSpPr>
            <p:cNvPr name="TextBox 26" id="26"/>
            <p:cNvSpPr txBox="true"/>
            <p:nvPr/>
          </p:nvSpPr>
          <p:spPr>
            <a:xfrm>
              <a:off x="0" y="-66675"/>
              <a:ext cx="8621916" cy="1407795"/>
            </a:xfrm>
            <a:prstGeom prst="rect">
              <a:avLst/>
            </a:prstGeom>
          </p:spPr>
          <p:txBody>
            <a:bodyPr anchor="ctr" rtlCol="false" tIns="0" lIns="0" bIns="0" rIns="0"/>
            <a:lstStyle/>
            <a:p>
              <a:pPr algn="ctr">
                <a:lnSpc>
                  <a:spcPts val="4079"/>
                </a:lnSpc>
              </a:pPr>
              <a:r>
                <a:rPr lang="en-US" sz="3400" b="true">
                  <a:solidFill>
                    <a:srgbClr val="FFFFFF"/>
                  </a:solidFill>
                  <a:latin typeface="Calibri (MS) Bold"/>
                  <a:ea typeface="Calibri (MS) Bold"/>
                  <a:cs typeface="Calibri (MS) Bold"/>
                  <a:sym typeface="Calibri (MS) Bold"/>
                </a:rPr>
                <a:t>❓ Quizzes</a:t>
              </a:r>
            </a:p>
          </p:txBody>
        </p:sp>
      </p:grpSp>
      <p:grpSp>
        <p:nvGrpSpPr>
          <p:cNvPr name="Group 27" id="27"/>
          <p:cNvGrpSpPr/>
          <p:nvPr/>
        </p:nvGrpSpPr>
        <p:grpSpPr>
          <a:xfrm rot="0">
            <a:off x="11090043" y="3866367"/>
            <a:ext cx="6192117" cy="3013918"/>
            <a:chOff x="0" y="0"/>
            <a:chExt cx="8256156" cy="4018558"/>
          </a:xfrm>
        </p:grpSpPr>
        <p:sp>
          <p:nvSpPr>
            <p:cNvPr name="Freeform 28" id="28"/>
            <p:cNvSpPr/>
            <p:nvPr/>
          </p:nvSpPr>
          <p:spPr>
            <a:xfrm flipH="false" flipV="false" rot="0">
              <a:off x="0" y="0"/>
              <a:ext cx="8256156" cy="4018558"/>
            </a:xfrm>
            <a:custGeom>
              <a:avLst/>
              <a:gdLst/>
              <a:ahLst/>
              <a:cxnLst/>
              <a:rect r="r" b="b" t="t" l="l"/>
              <a:pathLst>
                <a:path h="4018558" w="8256156">
                  <a:moveTo>
                    <a:pt x="0" y="0"/>
                  </a:moveTo>
                  <a:lnTo>
                    <a:pt x="8256156" y="0"/>
                  </a:lnTo>
                  <a:lnTo>
                    <a:pt x="8256156" y="4018558"/>
                  </a:lnTo>
                  <a:lnTo>
                    <a:pt x="0" y="4018558"/>
                  </a:lnTo>
                  <a:close/>
                </a:path>
              </a:pathLst>
            </a:custGeom>
            <a:blipFill>
              <a:blip r:embed="rId3">
                <a:alphaModFix amt="0"/>
              </a:blip>
              <a:stretch>
                <a:fillRect l="-47033" t="0" r="-65170" b="-69899"/>
              </a:stretch>
            </a:blipFill>
          </p:spPr>
        </p:sp>
        <p:sp>
          <p:nvSpPr>
            <p:cNvPr name="TextBox 29" id="29"/>
            <p:cNvSpPr txBox="true"/>
            <p:nvPr/>
          </p:nvSpPr>
          <p:spPr>
            <a:xfrm>
              <a:off x="0" y="-38100"/>
              <a:ext cx="8256156" cy="4056658"/>
            </a:xfrm>
            <a:prstGeom prst="rect">
              <a:avLst/>
            </a:prstGeom>
          </p:spPr>
          <p:txBody>
            <a:bodyPr anchor="ctr" rtlCol="false" tIns="0" lIns="0" bIns="0" rIns="0"/>
            <a:lstStyle/>
            <a:p>
              <a:pPr algn="l" marL="579120" indent="-289560" lvl="1">
                <a:lnSpc>
                  <a:spcPts val="2879"/>
                </a:lnSpc>
                <a:buFont typeface="Arial"/>
                <a:buChar char="•"/>
              </a:pPr>
              <a:r>
                <a:rPr lang="en-US" sz="2400">
                  <a:solidFill>
                    <a:srgbClr val="1E1B4B"/>
                  </a:solidFill>
                  <a:latin typeface="Calibri (MS)"/>
                  <a:ea typeface="Calibri (MS)"/>
                  <a:cs typeface="Calibri (MS)"/>
                  <a:sym typeface="Calibri (MS)"/>
                </a:rPr>
                <a:t>Create pop quizzes in seconds from your lesson content</a:t>
              </a:r>
            </a:p>
            <a:p>
              <a:pPr algn="l" marL="579120" indent="-289560" lvl="1">
                <a:lnSpc>
                  <a:spcPts val="2879"/>
                </a:lnSpc>
                <a:buFont typeface="Arial"/>
                <a:buChar char="•"/>
              </a:pPr>
              <a:r>
                <a:rPr lang="en-US" sz="2400">
                  <a:solidFill>
                    <a:srgbClr val="1E1B4B"/>
                  </a:solidFill>
                  <a:latin typeface="Calibri (MS)"/>
                  <a:ea typeface="Calibri (MS)"/>
                  <a:cs typeface="Calibri (MS)"/>
                  <a:sym typeface="Calibri (MS)"/>
                </a:rPr>
                <a:t>Gamified experience students actually enjoy</a:t>
              </a:r>
            </a:p>
            <a:p>
              <a:pPr algn="l" marL="579120" indent="-289560" lvl="1">
                <a:lnSpc>
                  <a:spcPts val="2879"/>
                </a:lnSpc>
                <a:buFont typeface="Arial"/>
                <a:buChar char="•"/>
              </a:pPr>
              <a:r>
                <a:rPr lang="en-US" sz="2400">
                  <a:solidFill>
                    <a:srgbClr val="1E1B4B"/>
                  </a:solidFill>
                  <a:latin typeface="Calibri (MS)"/>
                  <a:ea typeface="Calibri (MS)"/>
                  <a:cs typeface="Calibri (MS)"/>
                  <a:sym typeface="Calibri (MS)"/>
                </a:rPr>
                <a:t>Timed questions, multiple choice, true/false</a:t>
              </a:r>
            </a:p>
            <a:p>
              <a:pPr algn="l" marL="579120" indent="-289560" lvl="1">
                <a:lnSpc>
                  <a:spcPts val="2879"/>
                </a:lnSpc>
                <a:buFont typeface="Arial"/>
                <a:buChar char="•"/>
              </a:pPr>
              <a:r>
                <a:rPr lang="en-US" sz="2400">
                  <a:solidFill>
                    <a:srgbClr val="1E1B4B"/>
                  </a:solidFill>
                  <a:latin typeface="Calibri (MS)"/>
                  <a:ea typeface="Calibri (MS)"/>
                  <a:cs typeface="Calibri (MS)"/>
                  <a:sym typeface="Calibri (MS)"/>
                </a:rPr>
                <a:t>Instant results — see where students need support</a:t>
              </a:r>
            </a:p>
            <a:p>
              <a:pPr algn="l" marL="579120" indent="-289560" lvl="1">
                <a:lnSpc>
                  <a:spcPts val="2879"/>
                </a:lnSpc>
                <a:buFont typeface="Arial"/>
                <a:buChar char="•"/>
              </a:pPr>
              <a:r>
                <a:rPr lang="en-US" sz="2400">
                  <a:solidFill>
                    <a:srgbClr val="1E1B4B"/>
                  </a:solidFill>
                  <a:latin typeface="Calibri (MS)"/>
                  <a:ea typeface="Calibri (MS)"/>
                  <a:cs typeface="Calibri (MS)"/>
                  <a:sym typeface="Calibri (MS)"/>
                </a:rPr>
                <a:t>Adapt your lesson in real-time based on responses</a:t>
              </a:r>
            </a:p>
          </p:txBody>
        </p:sp>
      </p:grpSp>
      <p:sp>
        <p:nvSpPr>
          <p:cNvPr name="Freeform 30" id="30"/>
          <p:cNvSpPr/>
          <p:nvPr/>
        </p:nvSpPr>
        <p:spPr>
          <a:xfrm flipH="false" flipV="false" rot="0">
            <a:off x="7165605" y="2468880"/>
            <a:ext cx="2813738" cy="7815925"/>
          </a:xfrm>
          <a:custGeom>
            <a:avLst/>
            <a:gdLst/>
            <a:ahLst/>
            <a:cxnLst/>
            <a:rect r="r" b="b" t="t" l="l"/>
            <a:pathLst>
              <a:path h="7815925" w="2813738">
                <a:moveTo>
                  <a:pt x="0" y="0"/>
                </a:moveTo>
                <a:lnTo>
                  <a:pt x="2813738" y="0"/>
                </a:lnTo>
                <a:lnTo>
                  <a:pt x="2813738" y="7815925"/>
                </a:lnTo>
                <a:lnTo>
                  <a:pt x="0" y="7815925"/>
                </a:lnTo>
                <a:lnTo>
                  <a:pt x="0" y="0"/>
                </a:lnTo>
                <a:close/>
              </a:path>
            </a:pathLst>
          </a:custGeom>
          <a:blipFill>
            <a:blip r:embed="rId4"/>
            <a:stretch>
              <a:fillRect l="0" t="0" r="0" b="0"/>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4C1D95"/>
        </a:solidFill>
      </p:bgPr>
    </p:bg>
    <p:spTree>
      <p:nvGrpSpPr>
        <p:cNvPr id="1" name=""/>
        <p:cNvGrpSpPr/>
        <p:nvPr/>
      </p:nvGrpSpPr>
      <p:grpSpPr>
        <a:xfrm>
          <a:off x="0" y="0"/>
          <a:ext cx="0" cy="0"/>
          <a:chOff x="0" y="0"/>
          <a:chExt cx="0" cy="0"/>
        </a:xfrm>
      </p:grpSpPr>
      <p:grpSp>
        <p:nvGrpSpPr>
          <p:cNvPr name="Group 2" id="2"/>
          <p:cNvGrpSpPr/>
          <p:nvPr/>
        </p:nvGrpSpPr>
        <p:grpSpPr>
          <a:xfrm rot="0">
            <a:off x="15532103" y="-927097"/>
            <a:ext cx="4597403" cy="4597403"/>
            <a:chOff x="0" y="0"/>
            <a:chExt cx="6129871" cy="6129871"/>
          </a:xfrm>
        </p:grpSpPr>
        <p:sp>
          <p:nvSpPr>
            <p:cNvPr name="Freeform 3" id="3"/>
            <p:cNvSpPr/>
            <p:nvPr/>
          </p:nvSpPr>
          <p:spPr>
            <a:xfrm flipH="false" flipV="false" rot="0">
              <a:off x="0" y="0"/>
              <a:ext cx="6129909" cy="6129909"/>
            </a:xfrm>
            <a:custGeom>
              <a:avLst/>
              <a:gdLst/>
              <a:ahLst/>
              <a:cxnLst/>
              <a:rect r="r" b="b" t="t" l="l"/>
              <a:pathLst>
                <a:path h="6129909" w="6129909">
                  <a:moveTo>
                    <a:pt x="0" y="3064891"/>
                  </a:moveTo>
                  <a:cubicBezTo>
                    <a:pt x="0" y="1372235"/>
                    <a:pt x="1372235" y="0"/>
                    <a:pt x="3064891" y="0"/>
                  </a:cubicBezTo>
                  <a:cubicBezTo>
                    <a:pt x="4757547" y="0"/>
                    <a:pt x="6129909" y="1372235"/>
                    <a:pt x="6129909" y="3064891"/>
                  </a:cubicBezTo>
                  <a:cubicBezTo>
                    <a:pt x="6129909" y="4757547"/>
                    <a:pt x="4757674" y="6129909"/>
                    <a:pt x="3064891" y="6129909"/>
                  </a:cubicBezTo>
                  <a:cubicBezTo>
                    <a:pt x="1372108" y="6129909"/>
                    <a:pt x="0" y="4757674"/>
                    <a:pt x="0" y="3064891"/>
                  </a:cubicBezTo>
                  <a:close/>
                </a:path>
              </a:pathLst>
            </a:custGeom>
            <a:solidFill>
              <a:srgbClr val="0D9488">
                <a:alpha val="15686"/>
              </a:srgbClr>
            </a:solidFill>
            <a:ln w="25400" cap="sq">
              <a:solidFill>
                <a:srgbClr val="0D9488"/>
              </a:solidFill>
              <a:prstDash val="solid"/>
              <a:miter/>
            </a:ln>
          </p:spPr>
        </p:sp>
      </p:grpSp>
      <p:grpSp>
        <p:nvGrpSpPr>
          <p:cNvPr name="Group 4" id="4"/>
          <p:cNvGrpSpPr/>
          <p:nvPr/>
        </p:nvGrpSpPr>
        <p:grpSpPr>
          <a:xfrm rot="0">
            <a:off x="914400" y="365760"/>
            <a:ext cx="16459200" cy="1371600"/>
            <a:chOff x="0" y="0"/>
            <a:chExt cx="21945600" cy="1828800"/>
          </a:xfrm>
        </p:grpSpPr>
        <p:sp>
          <p:nvSpPr>
            <p:cNvPr name="Freeform 5" id="5"/>
            <p:cNvSpPr/>
            <p:nvPr/>
          </p:nvSpPr>
          <p:spPr>
            <a:xfrm flipH="false" flipV="false" rot="0">
              <a:off x="0" y="0"/>
              <a:ext cx="21945600" cy="1828800"/>
            </a:xfrm>
            <a:custGeom>
              <a:avLst/>
              <a:gdLst/>
              <a:ahLst/>
              <a:cxnLst/>
              <a:rect r="r" b="b" t="t" l="l"/>
              <a:pathLst>
                <a:path h="1828800" w="21945600">
                  <a:moveTo>
                    <a:pt x="0" y="0"/>
                  </a:moveTo>
                  <a:lnTo>
                    <a:pt x="21945600" y="0"/>
                  </a:lnTo>
                  <a:lnTo>
                    <a:pt x="21945600" y="1828800"/>
                  </a:lnTo>
                  <a:lnTo>
                    <a:pt x="0" y="1828800"/>
                  </a:lnTo>
                  <a:close/>
                </a:path>
              </a:pathLst>
            </a:custGeom>
            <a:blipFill>
              <a:blip r:embed="rId3">
                <a:alphaModFix amt="0"/>
              </a:blip>
              <a:stretch>
                <a:fillRect l="0" t="-183820" r="0" b="-183820"/>
              </a:stretch>
            </a:blipFill>
          </p:spPr>
        </p:sp>
        <p:sp>
          <p:nvSpPr>
            <p:cNvPr name="TextBox 6" id="6"/>
            <p:cNvSpPr txBox="true"/>
            <p:nvPr/>
          </p:nvSpPr>
          <p:spPr>
            <a:xfrm>
              <a:off x="0" y="-9525"/>
              <a:ext cx="21945600" cy="1838325"/>
            </a:xfrm>
            <a:prstGeom prst="rect">
              <a:avLst/>
            </a:prstGeom>
          </p:spPr>
          <p:txBody>
            <a:bodyPr anchor="ctr" rtlCol="false" tIns="0" lIns="0" bIns="0" rIns="0"/>
            <a:lstStyle/>
            <a:p>
              <a:pPr algn="l">
                <a:lnSpc>
                  <a:spcPts val="6719"/>
                </a:lnSpc>
              </a:pPr>
              <a:r>
                <a:rPr lang="en-US" sz="5599" b="true">
                  <a:solidFill>
                    <a:srgbClr val="FFFFFF"/>
                  </a:solidFill>
                  <a:latin typeface="Georgia Bold"/>
                  <a:ea typeface="Georgia Bold"/>
                  <a:cs typeface="Georgia Bold"/>
                  <a:sym typeface="Georgia Bold"/>
                </a:rPr>
                <a:t>✨ Magic Activities &amp; Student Creativity Tools</a:t>
              </a:r>
            </a:p>
          </p:txBody>
        </p:sp>
      </p:grpSp>
      <p:grpSp>
        <p:nvGrpSpPr>
          <p:cNvPr name="Group 7" id="7"/>
          <p:cNvGrpSpPr/>
          <p:nvPr/>
        </p:nvGrpSpPr>
        <p:grpSpPr>
          <a:xfrm rot="0">
            <a:off x="914400" y="1645920"/>
            <a:ext cx="16459200" cy="731520"/>
            <a:chOff x="0" y="0"/>
            <a:chExt cx="21945600" cy="975360"/>
          </a:xfrm>
        </p:grpSpPr>
        <p:sp>
          <p:nvSpPr>
            <p:cNvPr name="Freeform 8" id="8"/>
            <p:cNvSpPr/>
            <p:nvPr/>
          </p:nvSpPr>
          <p:spPr>
            <a:xfrm flipH="false" flipV="false" rot="0">
              <a:off x="0" y="0"/>
              <a:ext cx="21945600" cy="975360"/>
            </a:xfrm>
            <a:custGeom>
              <a:avLst/>
              <a:gdLst/>
              <a:ahLst/>
              <a:cxnLst/>
              <a:rect r="r" b="b" t="t" l="l"/>
              <a:pathLst>
                <a:path h="975360" w="21945600">
                  <a:moveTo>
                    <a:pt x="0" y="0"/>
                  </a:moveTo>
                  <a:lnTo>
                    <a:pt x="21945600" y="0"/>
                  </a:lnTo>
                  <a:lnTo>
                    <a:pt x="21945600" y="975360"/>
                  </a:lnTo>
                  <a:lnTo>
                    <a:pt x="0" y="975360"/>
                  </a:lnTo>
                  <a:close/>
                </a:path>
              </a:pathLst>
            </a:custGeom>
            <a:blipFill>
              <a:blip r:embed="rId3">
                <a:alphaModFix amt="0"/>
              </a:blip>
              <a:stretch>
                <a:fillRect l="0" t="-388413" r="0" b="-388413"/>
              </a:stretch>
            </a:blipFill>
          </p:spPr>
        </p:sp>
        <p:sp>
          <p:nvSpPr>
            <p:cNvPr name="TextBox 9" id="9"/>
            <p:cNvSpPr txBox="true"/>
            <p:nvPr/>
          </p:nvSpPr>
          <p:spPr>
            <a:xfrm>
              <a:off x="0" y="-47625"/>
              <a:ext cx="21945600" cy="1022985"/>
            </a:xfrm>
            <a:prstGeom prst="rect">
              <a:avLst/>
            </a:prstGeom>
          </p:spPr>
          <p:txBody>
            <a:bodyPr anchor="ctr" rtlCol="false" tIns="0" lIns="0" bIns="0" rIns="0"/>
            <a:lstStyle/>
            <a:p>
              <a:pPr algn="l">
                <a:lnSpc>
                  <a:spcPts val="3359"/>
                </a:lnSpc>
              </a:pPr>
              <a:r>
                <a:rPr lang="en-US" sz="2799" i="true">
                  <a:solidFill>
                    <a:srgbClr val="EDE9FE"/>
                  </a:solidFill>
                  <a:latin typeface="Calibri (MS) Italics"/>
                  <a:ea typeface="Calibri (MS) Italics"/>
                  <a:cs typeface="Calibri (MS) Italics"/>
                  <a:sym typeface="Calibri (MS) Italics"/>
                </a:rPr>
                <a:t>Hands-on, fun tools that turn students into active creators</a:t>
              </a:r>
            </a:p>
          </p:txBody>
        </p:sp>
      </p:grpSp>
      <p:grpSp>
        <p:nvGrpSpPr>
          <p:cNvPr name="Group 10" id="10"/>
          <p:cNvGrpSpPr/>
          <p:nvPr/>
        </p:nvGrpSpPr>
        <p:grpSpPr>
          <a:xfrm rot="0">
            <a:off x="718823" y="2730503"/>
            <a:ext cx="5237483" cy="3042923"/>
            <a:chOff x="0" y="0"/>
            <a:chExt cx="6983311" cy="4057231"/>
          </a:xfrm>
        </p:grpSpPr>
        <p:sp>
          <p:nvSpPr>
            <p:cNvPr name="Freeform 11" id="11"/>
            <p:cNvSpPr/>
            <p:nvPr/>
          </p:nvSpPr>
          <p:spPr>
            <a:xfrm flipH="false" flipV="false" rot="0">
              <a:off x="0" y="0"/>
              <a:ext cx="6983349" cy="4057269"/>
            </a:xfrm>
            <a:custGeom>
              <a:avLst/>
              <a:gdLst/>
              <a:ahLst/>
              <a:cxnLst/>
              <a:rect r="r" b="b" t="t" l="l"/>
              <a:pathLst>
                <a:path h="4057269" w="6983349">
                  <a:moveTo>
                    <a:pt x="0" y="0"/>
                  </a:moveTo>
                  <a:lnTo>
                    <a:pt x="6983349" y="0"/>
                  </a:lnTo>
                  <a:lnTo>
                    <a:pt x="6983349" y="4057269"/>
                  </a:lnTo>
                  <a:lnTo>
                    <a:pt x="0" y="4057269"/>
                  </a:lnTo>
                  <a:close/>
                </a:path>
              </a:pathLst>
            </a:custGeom>
            <a:solidFill>
              <a:srgbClr val="7C3AED"/>
            </a:solidFill>
            <a:ln w="25400" cap="sq">
              <a:solidFill>
                <a:srgbClr val="7C3AED"/>
              </a:solidFill>
              <a:prstDash val="solid"/>
              <a:miter/>
            </a:ln>
          </p:spPr>
        </p:sp>
      </p:grpSp>
      <p:grpSp>
        <p:nvGrpSpPr>
          <p:cNvPr name="Group 12" id="12"/>
          <p:cNvGrpSpPr/>
          <p:nvPr/>
        </p:nvGrpSpPr>
        <p:grpSpPr>
          <a:xfrm rot="0">
            <a:off x="914400" y="2926080"/>
            <a:ext cx="4846320" cy="731520"/>
            <a:chOff x="0" y="0"/>
            <a:chExt cx="6461760" cy="975360"/>
          </a:xfrm>
        </p:grpSpPr>
        <p:sp>
          <p:nvSpPr>
            <p:cNvPr name="Freeform 13" id="13"/>
            <p:cNvSpPr/>
            <p:nvPr/>
          </p:nvSpPr>
          <p:spPr>
            <a:xfrm flipH="false" flipV="false" rot="0">
              <a:off x="0" y="0"/>
              <a:ext cx="6461760" cy="975360"/>
            </a:xfrm>
            <a:custGeom>
              <a:avLst/>
              <a:gdLst/>
              <a:ahLst/>
              <a:cxnLst/>
              <a:rect r="r" b="b" t="t" l="l"/>
              <a:pathLst>
                <a:path h="975360" w="6461760">
                  <a:moveTo>
                    <a:pt x="0" y="0"/>
                  </a:moveTo>
                  <a:lnTo>
                    <a:pt x="6461760" y="0"/>
                  </a:lnTo>
                  <a:lnTo>
                    <a:pt x="6461760" y="975360"/>
                  </a:lnTo>
                  <a:lnTo>
                    <a:pt x="0" y="975360"/>
                  </a:lnTo>
                  <a:close/>
                </a:path>
              </a:pathLst>
            </a:custGeom>
            <a:blipFill>
              <a:blip r:embed="rId3">
                <a:alphaModFix amt="0"/>
              </a:blip>
              <a:stretch>
                <a:fillRect l="0" t="-79088" r="0" b="-79088"/>
              </a:stretch>
            </a:blipFill>
          </p:spPr>
        </p:sp>
        <p:sp>
          <p:nvSpPr>
            <p:cNvPr name="TextBox 14" id="14"/>
            <p:cNvSpPr txBox="true"/>
            <p:nvPr/>
          </p:nvSpPr>
          <p:spPr>
            <a:xfrm>
              <a:off x="0" y="-38100"/>
              <a:ext cx="6461760" cy="1013460"/>
            </a:xfrm>
            <a:prstGeom prst="rect">
              <a:avLst/>
            </a:prstGeom>
          </p:spPr>
          <p:txBody>
            <a:bodyPr anchor="ctr" rtlCol="false" tIns="0" lIns="0" bIns="0" rIns="0"/>
            <a:lstStyle/>
            <a:p>
              <a:pPr algn="l">
                <a:lnSpc>
                  <a:spcPts val="2879"/>
                </a:lnSpc>
              </a:pPr>
              <a:r>
                <a:rPr lang="en-US" sz="2400" b="true">
                  <a:solidFill>
                    <a:srgbClr val="FCD34D"/>
                  </a:solidFill>
                  <a:latin typeface="Calibri (MS) Bold"/>
                  <a:ea typeface="Calibri (MS) Bold"/>
                  <a:cs typeface="Calibri (MS) Bold"/>
                  <a:sym typeface="Calibri (MS) Bold"/>
                </a:rPr>
                <a:t>🪄  Magic Activities</a:t>
              </a:r>
            </a:p>
          </p:txBody>
        </p:sp>
      </p:grpSp>
      <p:grpSp>
        <p:nvGrpSpPr>
          <p:cNvPr name="Group 15" id="15"/>
          <p:cNvGrpSpPr/>
          <p:nvPr/>
        </p:nvGrpSpPr>
        <p:grpSpPr>
          <a:xfrm rot="0">
            <a:off x="914400" y="3749040"/>
            <a:ext cx="4846320" cy="1737360"/>
            <a:chOff x="0" y="0"/>
            <a:chExt cx="6461760" cy="2316480"/>
          </a:xfrm>
        </p:grpSpPr>
        <p:sp>
          <p:nvSpPr>
            <p:cNvPr name="Freeform 16" id="16"/>
            <p:cNvSpPr/>
            <p:nvPr/>
          </p:nvSpPr>
          <p:spPr>
            <a:xfrm flipH="false" flipV="false" rot="0">
              <a:off x="0" y="0"/>
              <a:ext cx="6461760" cy="2316480"/>
            </a:xfrm>
            <a:custGeom>
              <a:avLst/>
              <a:gdLst/>
              <a:ahLst/>
              <a:cxnLst/>
              <a:rect r="r" b="b" t="t" l="l"/>
              <a:pathLst>
                <a:path h="2316480" w="6461760">
                  <a:moveTo>
                    <a:pt x="0" y="0"/>
                  </a:moveTo>
                  <a:lnTo>
                    <a:pt x="6461760" y="0"/>
                  </a:lnTo>
                  <a:lnTo>
                    <a:pt x="6461760" y="2316480"/>
                  </a:lnTo>
                  <a:lnTo>
                    <a:pt x="0" y="2316480"/>
                  </a:lnTo>
                  <a:close/>
                </a:path>
              </a:pathLst>
            </a:custGeom>
            <a:blipFill>
              <a:blip r:embed="rId3">
                <a:alphaModFix amt="0"/>
              </a:blip>
              <a:stretch>
                <a:fillRect l="0" t="-4353" r="0" b="-4353"/>
              </a:stretch>
            </a:blipFill>
          </p:spPr>
        </p:sp>
        <p:sp>
          <p:nvSpPr>
            <p:cNvPr name="TextBox 17" id="17"/>
            <p:cNvSpPr txBox="true"/>
            <p:nvPr/>
          </p:nvSpPr>
          <p:spPr>
            <a:xfrm>
              <a:off x="0" y="-38100"/>
              <a:ext cx="6461760" cy="2354580"/>
            </a:xfrm>
            <a:prstGeom prst="rect">
              <a:avLst/>
            </a:prstGeom>
          </p:spPr>
          <p:txBody>
            <a:bodyPr anchor="ctr" rtlCol="false" tIns="0" lIns="0" bIns="0" rIns="0"/>
            <a:lstStyle/>
            <a:p>
              <a:pPr algn="l">
                <a:lnSpc>
                  <a:spcPts val="2400"/>
                </a:lnSpc>
              </a:pPr>
              <a:r>
                <a:rPr lang="en-US" sz="2000">
                  <a:solidFill>
                    <a:srgbClr val="EDE9FE"/>
                  </a:solidFill>
                  <a:latin typeface="Calibri (MS)"/>
                  <a:ea typeface="Calibri (MS)"/>
                  <a:cs typeface="Calibri (MS)"/>
                  <a:sym typeface="Calibri (MS)"/>
                </a:rPr>
                <a:t>AI generates ready-to-use classroom activities tailored to your topic — worksheets, sorting tasks, fill-in-the-blanks, and more in seconds</a:t>
              </a:r>
            </a:p>
          </p:txBody>
        </p:sp>
      </p:grpSp>
      <p:grpSp>
        <p:nvGrpSpPr>
          <p:cNvPr name="Group 18" id="18"/>
          <p:cNvGrpSpPr/>
          <p:nvPr/>
        </p:nvGrpSpPr>
        <p:grpSpPr>
          <a:xfrm rot="0">
            <a:off x="6388103" y="2730503"/>
            <a:ext cx="5237483" cy="3042923"/>
            <a:chOff x="0" y="0"/>
            <a:chExt cx="6983311" cy="4057231"/>
          </a:xfrm>
        </p:grpSpPr>
        <p:sp>
          <p:nvSpPr>
            <p:cNvPr name="Freeform 19" id="19"/>
            <p:cNvSpPr/>
            <p:nvPr/>
          </p:nvSpPr>
          <p:spPr>
            <a:xfrm flipH="false" flipV="false" rot="0">
              <a:off x="0" y="0"/>
              <a:ext cx="6983349" cy="4057269"/>
            </a:xfrm>
            <a:custGeom>
              <a:avLst/>
              <a:gdLst/>
              <a:ahLst/>
              <a:cxnLst/>
              <a:rect r="r" b="b" t="t" l="l"/>
              <a:pathLst>
                <a:path h="4057269" w="6983349">
                  <a:moveTo>
                    <a:pt x="0" y="0"/>
                  </a:moveTo>
                  <a:lnTo>
                    <a:pt x="6983349" y="0"/>
                  </a:lnTo>
                  <a:lnTo>
                    <a:pt x="6983349" y="4057269"/>
                  </a:lnTo>
                  <a:lnTo>
                    <a:pt x="0" y="4057269"/>
                  </a:lnTo>
                  <a:close/>
                </a:path>
              </a:pathLst>
            </a:custGeom>
            <a:solidFill>
              <a:srgbClr val="7C3AED"/>
            </a:solidFill>
            <a:ln w="25400" cap="sq">
              <a:solidFill>
                <a:srgbClr val="7C3AED"/>
              </a:solidFill>
              <a:prstDash val="solid"/>
              <a:miter/>
            </a:ln>
          </p:spPr>
        </p:sp>
      </p:grpSp>
      <p:grpSp>
        <p:nvGrpSpPr>
          <p:cNvPr name="Group 20" id="20"/>
          <p:cNvGrpSpPr/>
          <p:nvPr/>
        </p:nvGrpSpPr>
        <p:grpSpPr>
          <a:xfrm rot="0">
            <a:off x="6583680" y="2926080"/>
            <a:ext cx="4846320" cy="731520"/>
            <a:chOff x="0" y="0"/>
            <a:chExt cx="6461760" cy="975360"/>
          </a:xfrm>
        </p:grpSpPr>
        <p:sp>
          <p:nvSpPr>
            <p:cNvPr name="Freeform 21" id="21"/>
            <p:cNvSpPr/>
            <p:nvPr/>
          </p:nvSpPr>
          <p:spPr>
            <a:xfrm flipH="false" flipV="false" rot="0">
              <a:off x="0" y="0"/>
              <a:ext cx="6461760" cy="975360"/>
            </a:xfrm>
            <a:custGeom>
              <a:avLst/>
              <a:gdLst/>
              <a:ahLst/>
              <a:cxnLst/>
              <a:rect r="r" b="b" t="t" l="l"/>
              <a:pathLst>
                <a:path h="975360" w="6461760">
                  <a:moveTo>
                    <a:pt x="0" y="0"/>
                  </a:moveTo>
                  <a:lnTo>
                    <a:pt x="6461760" y="0"/>
                  </a:lnTo>
                  <a:lnTo>
                    <a:pt x="6461760" y="975360"/>
                  </a:lnTo>
                  <a:lnTo>
                    <a:pt x="0" y="975360"/>
                  </a:lnTo>
                  <a:close/>
                </a:path>
              </a:pathLst>
            </a:custGeom>
            <a:blipFill>
              <a:blip r:embed="rId3">
                <a:alphaModFix amt="0"/>
              </a:blip>
              <a:stretch>
                <a:fillRect l="0" t="-79088" r="0" b="-79088"/>
              </a:stretch>
            </a:blipFill>
          </p:spPr>
        </p:sp>
        <p:sp>
          <p:nvSpPr>
            <p:cNvPr name="TextBox 22" id="22"/>
            <p:cNvSpPr txBox="true"/>
            <p:nvPr/>
          </p:nvSpPr>
          <p:spPr>
            <a:xfrm>
              <a:off x="0" y="-38100"/>
              <a:ext cx="6461760" cy="1013460"/>
            </a:xfrm>
            <a:prstGeom prst="rect">
              <a:avLst/>
            </a:prstGeom>
          </p:spPr>
          <p:txBody>
            <a:bodyPr anchor="ctr" rtlCol="false" tIns="0" lIns="0" bIns="0" rIns="0"/>
            <a:lstStyle/>
            <a:p>
              <a:pPr algn="l">
                <a:lnSpc>
                  <a:spcPts val="2879"/>
                </a:lnSpc>
              </a:pPr>
              <a:r>
                <a:rPr lang="en-US" sz="2400" b="true">
                  <a:solidFill>
                    <a:srgbClr val="FCD34D"/>
                  </a:solidFill>
                  <a:latin typeface="Calibri (MS) Bold"/>
                  <a:ea typeface="Calibri (MS) Bold"/>
                  <a:cs typeface="Calibri (MS) Bold"/>
                  <a:sym typeface="Calibri (MS) Bold"/>
                </a:rPr>
                <a:t>🎮  Canva Code in Class</a:t>
              </a:r>
            </a:p>
          </p:txBody>
        </p:sp>
      </p:grpSp>
      <p:grpSp>
        <p:nvGrpSpPr>
          <p:cNvPr name="Group 23" id="23"/>
          <p:cNvGrpSpPr/>
          <p:nvPr/>
        </p:nvGrpSpPr>
        <p:grpSpPr>
          <a:xfrm rot="0">
            <a:off x="6583680" y="3749040"/>
            <a:ext cx="4846320" cy="1737360"/>
            <a:chOff x="0" y="0"/>
            <a:chExt cx="6461760" cy="2316480"/>
          </a:xfrm>
        </p:grpSpPr>
        <p:sp>
          <p:nvSpPr>
            <p:cNvPr name="Freeform 24" id="24"/>
            <p:cNvSpPr/>
            <p:nvPr/>
          </p:nvSpPr>
          <p:spPr>
            <a:xfrm flipH="false" flipV="false" rot="0">
              <a:off x="0" y="0"/>
              <a:ext cx="6461760" cy="2316480"/>
            </a:xfrm>
            <a:custGeom>
              <a:avLst/>
              <a:gdLst/>
              <a:ahLst/>
              <a:cxnLst/>
              <a:rect r="r" b="b" t="t" l="l"/>
              <a:pathLst>
                <a:path h="2316480" w="6461760">
                  <a:moveTo>
                    <a:pt x="0" y="0"/>
                  </a:moveTo>
                  <a:lnTo>
                    <a:pt x="6461760" y="0"/>
                  </a:lnTo>
                  <a:lnTo>
                    <a:pt x="6461760" y="2316480"/>
                  </a:lnTo>
                  <a:lnTo>
                    <a:pt x="0" y="2316480"/>
                  </a:lnTo>
                  <a:close/>
                </a:path>
              </a:pathLst>
            </a:custGeom>
            <a:blipFill>
              <a:blip r:embed="rId3">
                <a:alphaModFix amt="0"/>
              </a:blip>
              <a:stretch>
                <a:fillRect l="0" t="-4353" r="0" b="-4353"/>
              </a:stretch>
            </a:blipFill>
          </p:spPr>
        </p:sp>
        <p:sp>
          <p:nvSpPr>
            <p:cNvPr name="TextBox 25" id="25"/>
            <p:cNvSpPr txBox="true"/>
            <p:nvPr/>
          </p:nvSpPr>
          <p:spPr>
            <a:xfrm>
              <a:off x="0" y="-38100"/>
              <a:ext cx="6461760" cy="2354580"/>
            </a:xfrm>
            <a:prstGeom prst="rect">
              <a:avLst/>
            </a:prstGeom>
          </p:spPr>
          <p:txBody>
            <a:bodyPr anchor="ctr" rtlCol="false" tIns="0" lIns="0" bIns="0" rIns="0"/>
            <a:lstStyle/>
            <a:p>
              <a:pPr algn="l">
                <a:lnSpc>
                  <a:spcPts val="2400"/>
                </a:lnSpc>
              </a:pPr>
              <a:r>
                <a:rPr lang="en-US" sz="2000">
                  <a:solidFill>
                    <a:srgbClr val="EDE9FE"/>
                  </a:solidFill>
                  <a:latin typeface="Calibri (MS)"/>
                  <a:ea typeface="Calibri (MS)"/>
                  <a:cs typeface="Calibri (MS)"/>
                  <a:sym typeface="Calibri (MS)"/>
                </a:rPr>
                <a:t>Students build their own interactive projects: mini-games, calculators, and digital art — no coding experience needed</a:t>
              </a:r>
            </a:p>
          </p:txBody>
        </p:sp>
      </p:grpSp>
      <p:grpSp>
        <p:nvGrpSpPr>
          <p:cNvPr name="Group 26" id="26"/>
          <p:cNvGrpSpPr/>
          <p:nvPr/>
        </p:nvGrpSpPr>
        <p:grpSpPr>
          <a:xfrm rot="0">
            <a:off x="12057383" y="2730503"/>
            <a:ext cx="5237483" cy="3042923"/>
            <a:chOff x="0" y="0"/>
            <a:chExt cx="6983311" cy="4057231"/>
          </a:xfrm>
        </p:grpSpPr>
        <p:sp>
          <p:nvSpPr>
            <p:cNvPr name="Freeform 27" id="27"/>
            <p:cNvSpPr/>
            <p:nvPr/>
          </p:nvSpPr>
          <p:spPr>
            <a:xfrm flipH="false" flipV="false" rot="0">
              <a:off x="0" y="0"/>
              <a:ext cx="6983349" cy="4057269"/>
            </a:xfrm>
            <a:custGeom>
              <a:avLst/>
              <a:gdLst/>
              <a:ahLst/>
              <a:cxnLst/>
              <a:rect r="r" b="b" t="t" l="l"/>
              <a:pathLst>
                <a:path h="4057269" w="6983349">
                  <a:moveTo>
                    <a:pt x="0" y="0"/>
                  </a:moveTo>
                  <a:lnTo>
                    <a:pt x="6983349" y="0"/>
                  </a:lnTo>
                  <a:lnTo>
                    <a:pt x="6983349" y="4057269"/>
                  </a:lnTo>
                  <a:lnTo>
                    <a:pt x="0" y="4057269"/>
                  </a:lnTo>
                  <a:close/>
                </a:path>
              </a:pathLst>
            </a:custGeom>
            <a:solidFill>
              <a:srgbClr val="7C3AED"/>
            </a:solidFill>
            <a:ln w="25400" cap="sq">
              <a:solidFill>
                <a:srgbClr val="7C3AED"/>
              </a:solidFill>
              <a:prstDash val="solid"/>
              <a:miter/>
            </a:ln>
          </p:spPr>
        </p:sp>
      </p:grpSp>
      <p:grpSp>
        <p:nvGrpSpPr>
          <p:cNvPr name="Group 28" id="28"/>
          <p:cNvGrpSpPr/>
          <p:nvPr/>
        </p:nvGrpSpPr>
        <p:grpSpPr>
          <a:xfrm rot="0">
            <a:off x="12252960" y="2926080"/>
            <a:ext cx="4846320" cy="731520"/>
            <a:chOff x="0" y="0"/>
            <a:chExt cx="6461760" cy="975360"/>
          </a:xfrm>
        </p:grpSpPr>
        <p:sp>
          <p:nvSpPr>
            <p:cNvPr name="Freeform 29" id="29"/>
            <p:cNvSpPr/>
            <p:nvPr/>
          </p:nvSpPr>
          <p:spPr>
            <a:xfrm flipH="false" flipV="false" rot="0">
              <a:off x="0" y="0"/>
              <a:ext cx="6461760" cy="975360"/>
            </a:xfrm>
            <a:custGeom>
              <a:avLst/>
              <a:gdLst/>
              <a:ahLst/>
              <a:cxnLst/>
              <a:rect r="r" b="b" t="t" l="l"/>
              <a:pathLst>
                <a:path h="975360" w="6461760">
                  <a:moveTo>
                    <a:pt x="0" y="0"/>
                  </a:moveTo>
                  <a:lnTo>
                    <a:pt x="6461760" y="0"/>
                  </a:lnTo>
                  <a:lnTo>
                    <a:pt x="6461760" y="975360"/>
                  </a:lnTo>
                  <a:lnTo>
                    <a:pt x="0" y="975360"/>
                  </a:lnTo>
                  <a:close/>
                </a:path>
              </a:pathLst>
            </a:custGeom>
            <a:blipFill>
              <a:blip r:embed="rId3">
                <a:alphaModFix amt="0"/>
              </a:blip>
              <a:stretch>
                <a:fillRect l="0" t="-79088" r="0" b="-79088"/>
              </a:stretch>
            </a:blipFill>
          </p:spPr>
        </p:sp>
        <p:sp>
          <p:nvSpPr>
            <p:cNvPr name="TextBox 30" id="30"/>
            <p:cNvSpPr txBox="true"/>
            <p:nvPr/>
          </p:nvSpPr>
          <p:spPr>
            <a:xfrm>
              <a:off x="0" y="-38100"/>
              <a:ext cx="6461760" cy="1013460"/>
            </a:xfrm>
            <a:prstGeom prst="rect">
              <a:avLst/>
            </a:prstGeom>
          </p:spPr>
          <p:txBody>
            <a:bodyPr anchor="ctr" rtlCol="false" tIns="0" lIns="0" bIns="0" rIns="0"/>
            <a:lstStyle/>
            <a:p>
              <a:pPr algn="l">
                <a:lnSpc>
                  <a:spcPts val="2879"/>
                </a:lnSpc>
              </a:pPr>
              <a:r>
                <a:rPr lang="en-US" sz="2400" b="true">
                  <a:solidFill>
                    <a:srgbClr val="FCD34D"/>
                  </a:solidFill>
                  <a:latin typeface="Calibri (MS) Bold"/>
                  <a:ea typeface="Calibri (MS) Bold"/>
                  <a:cs typeface="Calibri (MS) Bold"/>
                  <a:sym typeface="Calibri (MS) Bold"/>
                </a:rPr>
                <a:t>🎨  Student Design Projects</a:t>
              </a:r>
            </a:p>
          </p:txBody>
        </p:sp>
      </p:grpSp>
      <p:grpSp>
        <p:nvGrpSpPr>
          <p:cNvPr name="Group 31" id="31"/>
          <p:cNvGrpSpPr/>
          <p:nvPr/>
        </p:nvGrpSpPr>
        <p:grpSpPr>
          <a:xfrm rot="0">
            <a:off x="12252960" y="3749040"/>
            <a:ext cx="4846320" cy="1737360"/>
            <a:chOff x="0" y="0"/>
            <a:chExt cx="6461760" cy="2316480"/>
          </a:xfrm>
        </p:grpSpPr>
        <p:sp>
          <p:nvSpPr>
            <p:cNvPr name="Freeform 32" id="32"/>
            <p:cNvSpPr/>
            <p:nvPr/>
          </p:nvSpPr>
          <p:spPr>
            <a:xfrm flipH="false" flipV="false" rot="0">
              <a:off x="0" y="0"/>
              <a:ext cx="6461760" cy="2316480"/>
            </a:xfrm>
            <a:custGeom>
              <a:avLst/>
              <a:gdLst/>
              <a:ahLst/>
              <a:cxnLst/>
              <a:rect r="r" b="b" t="t" l="l"/>
              <a:pathLst>
                <a:path h="2316480" w="6461760">
                  <a:moveTo>
                    <a:pt x="0" y="0"/>
                  </a:moveTo>
                  <a:lnTo>
                    <a:pt x="6461760" y="0"/>
                  </a:lnTo>
                  <a:lnTo>
                    <a:pt x="6461760" y="2316480"/>
                  </a:lnTo>
                  <a:lnTo>
                    <a:pt x="0" y="2316480"/>
                  </a:lnTo>
                  <a:close/>
                </a:path>
              </a:pathLst>
            </a:custGeom>
            <a:blipFill>
              <a:blip r:embed="rId3">
                <a:alphaModFix amt="0"/>
              </a:blip>
              <a:stretch>
                <a:fillRect l="0" t="-4353" r="0" b="-4353"/>
              </a:stretch>
            </a:blipFill>
          </p:spPr>
        </p:sp>
        <p:sp>
          <p:nvSpPr>
            <p:cNvPr name="TextBox 33" id="33"/>
            <p:cNvSpPr txBox="true"/>
            <p:nvPr/>
          </p:nvSpPr>
          <p:spPr>
            <a:xfrm>
              <a:off x="0" y="-38100"/>
              <a:ext cx="6461760" cy="2354580"/>
            </a:xfrm>
            <a:prstGeom prst="rect">
              <a:avLst/>
            </a:prstGeom>
          </p:spPr>
          <p:txBody>
            <a:bodyPr anchor="ctr" rtlCol="false" tIns="0" lIns="0" bIns="0" rIns="0"/>
            <a:lstStyle/>
            <a:p>
              <a:pPr algn="l">
                <a:lnSpc>
                  <a:spcPts val="2400"/>
                </a:lnSpc>
              </a:pPr>
              <a:r>
                <a:rPr lang="en-US" sz="2000">
                  <a:solidFill>
                    <a:srgbClr val="EDE9FE"/>
                  </a:solidFill>
                  <a:latin typeface="Calibri (MS)"/>
                  <a:ea typeface="Calibri (MS)"/>
                  <a:cs typeface="Calibri (MS)"/>
                  <a:sym typeface="Calibri (MS)"/>
                </a:rPr>
                <a:t>Assign creative projects — infographics, posters, presentations, videos — using Canva's full design toolkit</a:t>
              </a:r>
            </a:p>
          </p:txBody>
        </p:sp>
      </p:grpSp>
      <p:grpSp>
        <p:nvGrpSpPr>
          <p:cNvPr name="Group 34" id="34"/>
          <p:cNvGrpSpPr/>
          <p:nvPr/>
        </p:nvGrpSpPr>
        <p:grpSpPr>
          <a:xfrm rot="0">
            <a:off x="718823" y="6113783"/>
            <a:ext cx="5237483" cy="3042923"/>
            <a:chOff x="0" y="0"/>
            <a:chExt cx="6983311" cy="4057231"/>
          </a:xfrm>
        </p:grpSpPr>
        <p:sp>
          <p:nvSpPr>
            <p:cNvPr name="Freeform 35" id="35"/>
            <p:cNvSpPr/>
            <p:nvPr/>
          </p:nvSpPr>
          <p:spPr>
            <a:xfrm flipH="false" flipV="false" rot="0">
              <a:off x="0" y="0"/>
              <a:ext cx="6983349" cy="4057269"/>
            </a:xfrm>
            <a:custGeom>
              <a:avLst/>
              <a:gdLst/>
              <a:ahLst/>
              <a:cxnLst/>
              <a:rect r="r" b="b" t="t" l="l"/>
              <a:pathLst>
                <a:path h="4057269" w="6983349">
                  <a:moveTo>
                    <a:pt x="0" y="0"/>
                  </a:moveTo>
                  <a:lnTo>
                    <a:pt x="6983349" y="0"/>
                  </a:lnTo>
                  <a:lnTo>
                    <a:pt x="6983349" y="4057269"/>
                  </a:lnTo>
                  <a:lnTo>
                    <a:pt x="0" y="4057269"/>
                  </a:lnTo>
                  <a:close/>
                </a:path>
              </a:pathLst>
            </a:custGeom>
            <a:solidFill>
              <a:srgbClr val="7C3AED"/>
            </a:solidFill>
            <a:ln w="25400" cap="sq">
              <a:solidFill>
                <a:srgbClr val="7C3AED"/>
              </a:solidFill>
              <a:prstDash val="solid"/>
              <a:miter/>
            </a:ln>
          </p:spPr>
        </p:sp>
      </p:grpSp>
      <p:grpSp>
        <p:nvGrpSpPr>
          <p:cNvPr name="Group 36" id="36"/>
          <p:cNvGrpSpPr/>
          <p:nvPr/>
        </p:nvGrpSpPr>
        <p:grpSpPr>
          <a:xfrm rot="0">
            <a:off x="914400" y="6309360"/>
            <a:ext cx="4846320" cy="731520"/>
            <a:chOff x="0" y="0"/>
            <a:chExt cx="6461760" cy="975360"/>
          </a:xfrm>
        </p:grpSpPr>
        <p:sp>
          <p:nvSpPr>
            <p:cNvPr name="Freeform 37" id="37"/>
            <p:cNvSpPr/>
            <p:nvPr/>
          </p:nvSpPr>
          <p:spPr>
            <a:xfrm flipH="false" flipV="false" rot="0">
              <a:off x="0" y="0"/>
              <a:ext cx="6461760" cy="975360"/>
            </a:xfrm>
            <a:custGeom>
              <a:avLst/>
              <a:gdLst/>
              <a:ahLst/>
              <a:cxnLst/>
              <a:rect r="r" b="b" t="t" l="l"/>
              <a:pathLst>
                <a:path h="975360" w="6461760">
                  <a:moveTo>
                    <a:pt x="0" y="0"/>
                  </a:moveTo>
                  <a:lnTo>
                    <a:pt x="6461760" y="0"/>
                  </a:lnTo>
                  <a:lnTo>
                    <a:pt x="6461760" y="975360"/>
                  </a:lnTo>
                  <a:lnTo>
                    <a:pt x="0" y="975360"/>
                  </a:lnTo>
                  <a:close/>
                </a:path>
              </a:pathLst>
            </a:custGeom>
            <a:blipFill>
              <a:blip r:embed="rId3">
                <a:alphaModFix amt="0"/>
              </a:blip>
              <a:stretch>
                <a:fillRect l="0" t="-79088" r="0" b="-79088"/>
              </a:stretch>
            </a:blipFill>
          </p:spPr>
        </p:sp>
        <p:sp>
          <p:nvSpPr>
            <p:cNvPr name="TextBox 38" id="38"/>
            <p:cNvSpPr txBox="true"/>
            <p:nvPr/>
          </p:nvSpPr>
          <p:spPr>
            <a:xfrm>
              <a:off x="0" y="-38100"/>
              <a:ext cx="6461760" cy="1013460"/>
            </a:xfrm>
            <a:prstGeom prst="rect">
              <a:avLst/>
            </a:prstGeom>
          </p:spPr>
          <p:txBody>
            <a:bodyPr anchor="ctr" rtlCol="false" tIns="0" lIns="0" bIns="0" rIns="0"/>
            <a:lstStyle/>
            <a:p>
              <a:pPr algn="l">
                <a:lnSpc>
                  <a:spcPts val="2879"/>
                </a:lnSpc>
              </a:pPr>
              <a:r>
                <a:rPr lang="en-US" sz="2400" b="true">
                  <a:solidFill>
                    <a:srgbClr val="FCD34D"/>
                  </a:solidFill>
                  <a:latin typeface="Calibri (MS) Bold"/>
                  <a:ea typeface="Calibri (MS) Bold"/>
                  <a:cs typeface="Calibri (MS) Bold"/>
                  <a:sym typeface="Calibri (MS) Bold"/>
                </a:rPr>
                <a:t>🖊️  Collaborative Whiteboards</a:t>
              </a:r>
            </a:p>
          </p:txBody>
        </p:sp>
      </p:grpSp>
      <p:grpSp>
        <p:nvGrpSpPr>
          <p:cNvPr name="Group 39" id="39"/>
          <p:cNvGrpSpPr/>
          <p:nvPr/>
        </p:nvGrpSpPr>
        <p:grpSpPr>
          <a:xfrm rot="0">
            <a:off x="914400" y="7132320"/>
            <a:ext cx="4846320" cy="1737360"/>
            <a:chOff x="0" y="0"/>
            <a:chExt cx="6461760" cy="2316480"/>
          </a:xfrm>
        </p:grpSpPr>
        <p:sp>
          <p:nvSpPr>
            <p:cNvPr name="Freeform 40" id="40"/>
            <p:cNvSpPr/>
            <p:nvPr/>
          </p:nvSpPr>
          <p:spPr>
            <a:xfrm flipH="false" flipV="false" rot="0">
              <a:off x="0" y="0"/>
              <a:ext cx="6461760" cy="2316480"/>
            </a:xfrm>
            <a:custGeom>
              <a:avLst/>
              <a:gdLst/>
              <a:ahLst/>
              <a:cxnLst/>
              <a:rect r="r" b="b" t="t" l="l"/>
              <a:pathLst>
                <a:path h="2316480" w="6461760">
                  <a:moveTo>
                    <a:pt x="0" y="0"/>
                  </a:moveTo>
                  <a:lnTo>
                    <a:pt x="6461760" y="0"/>
                  </a:lnTo>
                  <a:lnTo>
                    <a:pt x="6461760" y="2316480"/>
                  </a:lnTo>
                  <a:lnTo>
                    <a:pt x="0" y="2316480"/>
                  </a:lnTo>
                  <a:close/>
                </a:path>
              </a:pathLst>
            </a:custGeom>
            <a:blipFill>
              <a:blip r:embed="rId3">
                <a:alphaModFix amt="0"/>
              </a:blip>
              <a:stretch>
                <a:fillRect l="0" t="-4353" r="0" b="-4353"/>
              </a:stretch>
            </a:blipFill>
          </p:spPr>
        </p:sp>
        <p:sp>
          <p:nvSpPr>
            <p:cNvPr name="TextBox 41" id="41"/>
            <p:cNvSpPr txBox="true"/>
            <p:nvPr/>
          </p:nvSpPr>
          <p:spPr>
            <a:xfrm>
              <a:off x="0" y="-38100"/>
              <a:ext cx="6461760" cy="2354580"/>
            </a:xfrm>
            <a:prstGeom prst="rect">
              <a:avLst/>
            </a:prstGeom>
          </p:spPr>
          <p:txBody>
            <a:bodyPr anchor="ctr" rtlCol="false" tIns="0" lIns="0" bIns="0" rIns="0"/>
            <a:lstStyle/>
            <a:p>
              <a:pPr algn="l">
                <a:lnSpc>
                  <a:spcPts val="2400"/>
                </a:lnSpc>
              </a:pPr>
              <a:r>
                <a:rPr lang="en-US" sz="2000">
                  <a:solidFill>
                    <a:srgbClr val="EDE9FE"/>
                  </a:solidFill>
                  <a:latin typeface="Calibri (MS)"/>
                  <a:ea typeface="Calibri (MS)"/>
                  <a:cs typeface="Calibri (MS)"/>
                  <a:sym typeface="Calibri (MS)"/>
                </a:rPr>
                <a:t>Whole-class brainstorming on an infinite canvas. Students contribute sticky notes, drawings, and ideas simultaneously</a:t>
              </a:r>
            </a:p>
          </p:txBody>
        </p:sp>
      </p:grpSp>
      <p:grpSp>
        <p:nvGrpSpPr>
          <p:cNvPr name="Group 42" id="42"/>
          <p:cNvGrpSpPr/>
          <p:nvPr/>
        </p:nvGrpSpPr>
        <p:grpSpPr>
          <a:xfrm rot="0">
            <a:off x="6388103" y="6113783"/>
            <a:ext cx="5237483" cy="3042923"/>
            <a:chOff x="0" y="0"/>
            <a:chExt cx="6983311" cy="4057231"/>
          </a:xfrm>
        </p:grpSpPr>
        <p:sp>
          <p:nvSpPr>
            <p:cNvPr name="Freeform 43" id="43"/>
            <p:cNvSpPr/>
            <p:nvPr/>
          </p:nvSpPr>
          <p:spPr>
            <a:xfrm flipH="false" flipV="false" rot="0">
              <a:off x="0" y="0"/>
              <a:ext cx="6983349" cy="4057269"/>
            </a:xfrm>
            <a:custGeom>
              <a:avLst/>
              <a:gdLst/>
              <a:ahLst/>
              <a:cxnLst/>
              <a:rect r="r" b="b" t="t" l="l"/>
              <a:pathLst>
                <a:path h="4057269" w="6983349">
                  <a:moveTo>
                    <a:pt x="0" y="0"/>
                  </a:moveTo>
                  <a:lnTo>
                    <a:pt x="6983349" y="0"/>
                  </a:lnTo>
                  <a:lnTo>
                    <a:pt x="6983349" y="4057269"/>
                  </a:lnTo>
                  <a:lnTo>
                    <a:pt x="0" y="4057269"/>
                  </a:lnTo>
                  <a:close/>
                </a:path>
              </a:pathLst>
            </a:custGeom>
            <a:solidFill>
              <a:srgbClr val="7C3AED"/>
            </a:solidFill>
            <a:ln w="25400" cap="sq">
              <a:solidFill>
                <a:srgbClr val="7C3AED"/>
              </a:solidFill>
              <a:prstDash val="solid"/>
              <a:miter/>
            </a:ln>
          </p:spPr>
        </p:sp>
      </p:grpSp>
      <p:grpSp>
        <p:nvGrpSpPr>
          <p:cNvPr name="Group 44" id="44"/>
          <p:cNvGrpSpPr/>
          <p:nvPr/>
        </p:nvGrpSpPr>
        <p:grpSpPr>
          <a:xfrm rot="0">
            <a:off x="6583680" y="6309360"/>
            <a:ext cx="4846320" cy="731520"/>
            <a:chOff x="0" y="0"/>
            <a:chExt cx="6461760" cy="975360"/>
          </a:xfrm>
        </p:grpSpPr>
        <p:sp>
          <p:nvSpPr>
            <p:cNvPr name="Freeform 45" id="45"/>
            <p:cNvSpPr/>
            <p:nvPr/>
          </p:nvSpPr>
          <p:spPr>
            <a:xfrm flipH="false" flipV="false" rot="0">
              <a:off x="0" y="0"/>
              <a:ext cx="6461760" cy="975360"/>
            </a:xfrm>
            <a:custGeom>
              <a:avLst/>
              <a:gdLst/>
              <a:ahLst/>
              <a:cxnLst/>
              <a:rect r="r" b="b" t="t" l="l"/>
              <a:pathLst>
                <a:path h="975360" w="6461760">
                  <a:moveTo>
                    <a:pt x="0" y="0"/>
                  </a:moveTo>
                  <a:lnTo>
                    <a:pt x="6461760" y="0"/>
                  </a:lnTo>
                  <a:lnTo>
                    <a:pt x="6461760" y="975360"/>
                  </a:lnTo>
                  <a:lnTo>
                    <a:pt x="0" y="975360"/>
                  </a:lnTo>
                  <a:close/>
                </a:path>
              </a:pathLst>
            </a:custGeom>
            <a:blipFill>
              <a:blip r:embed="rId3">
                <a:alphaModFix amt="0"/>
              </a:blip>
              <a:stretch>
                <a:fillRect l="0" t="-79088" r="0" b="-79088"/>
              </a:stretch>
            </a:blipFill>
          </p:spPr>
        </p:sp>
        <p:sp>
          <p:nvSpPr>
            <p:cNvPr name="TextBox 46" id="46"/>
            <p:cNvSpPr txBox="true"/>
            <p:nvPr/>
          </p:nvSpPr>
          <p:spPr>
            <a:xfrm>
              <a:off x="0" y="-38100"/>
              <a:ext cx="6461760" cy="1013460"/>
            </a:xfrm>
            <a:prstGeom prst="rect">
              <a:avLst/>
            </a:prstGeom>
          </p:spPr>
          <p:txBody>
            <a:bodyPr anchor="ctr" rtlCol="false" tIns="0" lIns="0" bIns="0" rIns="0"/>
            <a:lstStyle/>
            <a:p>
              <a:pPr algn="l">
                <a:lnSpc>
                  <a:spcPts val="2879"/>
                </a:lnSpc>
              </a:pPr>
              <a:r>
                <a:rPr lang="en-US" sz="2400" b="true">
                  <a:solidFill>
                    <a:srgbClr val="FCD34D"/>
                  </a:solidFill>
                  <a:latin typeface="Calibri (MS) Bold"/>
                  <a:ea typeface="Calibri (MS) Bold"/>
                  <a:cs typeface="Calibri (MS) Bold"/>
                  <a:sym typeface="Calibri (MS) Bold"/>
                </a:rPr>
                <a:t>📋  Choice Boards</a:t>
              </a:r>
            </a:p>
          </p:txBody>
        </p:sp>
      </p:grpSp>
      <p:grpSp>
        <p:nvGrpSpPr>
          <p:cNvPr name="Group 47" id="47"/>
          <p:cNvGrpSpPr/>
          <p:nvPr/>
        </p:nvGrpSpPr>
        <p:grpSpPr>
          <a:xfrm rot="0">
            <a:off x="6583680" y="7132320"/>
            <a:ext cx="4846320" cy="1737360"/>
            <a:chOff x="0" y="0"/>
            <a:chExt cx="6461760" cy="2316480"/>
          </a:xfrm>
        </p:grpSpPr>
        <p:sp>
          <p:nvSpPr>
            <p:cNvPr name="Freeform 48" id="48"/>
            <p:cNvSpPr/>
            <p:nvPr/>
          </p:nvSpPr>
          <p:spPr>
            <a:xfrm flipH="false" flipV="false" rot="0">
              <a:off x="0" y="0"/>
              <a:ext cx="6461760" cy="2316480"/>
            </a:xfrm>
            <a:custGeom>
              <a:avLst/>
              <a:gdLst/>
              <a:ahLst/>
              <a:cxnLst/>
              <a:rect r="r" b="b" t="t" l="l"/>
              <a:pathLst>
                <a:path h="2316480" w="6461760">
                  <a:moveTo>
                    <a:pt x="0" y="0"/>
                  </a:moveTo>
                  <a:lnTo>
                    <a:pt x="6461760" y="0"/>
                  </a:lnTo>
                  <a:lnTo>
                    <a:pt x="6461760" y="2316480"/>
                  </a:lnTo>
                  <a:lnTo>
                    <a:pt x="0" y="2316480"/>
                  </a:lnTo>
                  <a:close/>
                </a:path>
              </a:pathLst>
            </a:custGeom>
            <a:blipFill>
              <a:blip r:embed="rId3">
                <a:alphaModFix amt="0"/>
              </a:blip>
              <a:stretch>
                <a:fillRect l="0" t="-4353" r="0" b="-4353"/>
              </a:stretch>
            </a:blipFill>
          </p:spPr>
        </p:sp>
        <p:sp>
          <p:nvSpPr>
            <p:cNvPr name="TextBox 49" id="49"/>
            <p:cNvSpPr txBox="true"/>
            <p:nvPr/>
          </p:nvSpPr>
          <p:spPr>
            <a:xfrm>
              <a:off x="0" y="-38100"/>
              <a:ext cx="6461760" cy="2354580"/>
            </a:xfrm>
            <a:prstGeom prst="rect">
              <a:avLst/>
            </a:prstGeom>
          </p:spPr>
          <p:txBody>
            <a:bodyPr anchor="ctr" rtlCol="false" tIns="0" lIns="0" bIns="0" rIns="0"/>
            <a:lstStyle/>
            <a:p>
              <a:pPr algn="l">
                <a:lnSpc>
                  <a:spcPts val="2400"/>
                </a:lnSpc>
              </a:pPr>
              <a:r>
                <a:rPr lang="en-US" sz="2000">
                  <a:solidFill>
                    <a:srgbClr val="EDE9FE"/>
                  </a:solidFill>
                  <a:latin typeface="Calibri (MS)"/>
                  <a:ea typeface="Calibri (MS)"/>
                  <a:cs typeface="Calibri (MS)"/>
                  <a:sym typeface="Calibri (MS)"/>
                </a:rPr>
                <a:t>Create differentiated learning menus where students choose how they engage with content — great for UDL classrooms</a:t>
              </a:r>
            </a:p>
          </p:txBody>
        </p:sp>
      </p:grpSp>
      <p:grpSp>
        <p:nvGrpSpPr>
          <p:cNvPr name="Group 50" id="50"/>
          <p:cNvGrpSpPr/>
          <p:nvPr/>
        </p:nvGrpSpPr>
        <p:grpSpPr>
          <a:xfrm rot="0">
            <a:off x="12057383" y="6113783"/>
            <a:ext cx="5237483" cy="3042923"/>
            <a:chOff x="0" y="0"/>
            <a:chExt cx="6983311" cy="4057231"/>
          </a:xfrm>
        </p:grpSpPr>
        <p:sp>
          <p:nvSpPr>
            <p:cNvPr name="Freeform 51" id="51"/>
            <p:cNvSpPr/>
            <p:nvPr/>
          </p:nvSpPr>
          <p:spPr>
            <a:xfrm flipH="false" flipV="false" rot="0">
              <a:off x="0" y="0"/>
              <a:ext cx="6983349" cy="4057269"/>
            </a:xfrm>
            <a:custGeom>
              <a:avLst/>
              <a:gdLst/>
              <a:ahLst/>
              <a:cxnLst/>
              <a:rect r="r" b="b" t="t" l="l"/>
              <a:pathLst>
                <a:path h="4057269" w="6983349">
                  <a:moveTo>
                    <a:pt x="0" y="0"/>
                  </a:moveTo>
                  <a:lnTo>
                    <a:pt x="6983349" y="0"/>
                  </a:lnTo>
                  <a:lnTo>
                    <a:pt x="6983349" y="4057269"/>
                  </a:lnTo>
                  <a:lnTo>
                    <a:pt x="0" y="4057269"/>
                  </a:lnTo>
                  <a:close/>
                </a:path>
              </a:pathLst>
            </a:custGeom>
            <a:solidFill>
              <a:srgbClr val="7C3AED"/>
            </a:solidFill>
            <a:ln w="25400" cap="sq">
              <a:solidFill>
                <a:srgbClr val="7C3AED"/>
              </a:solidFill>
              <a:prstDash val="solid"/>
              <a:miter/>
            </a:ln>
          </p:spPr>
        </p:sp>
      </p:grpSp>
      <p:grpSp>
        <p:nvGrpSpPr>
          <p:cNvPr name="Group 52" id="52"/>
          <p:cNvGrpSpPr/>
          <p:nvPr/>
        </p:nvGrpSpPr>
        <p:grpSpPr>
          <a:xfrm rot="0">
            <a:off x="12252960" y="6309360"/>
            <a:ext cx="4846320" cy="731520"/>
            <a:chOff x="0" y="0"/>
            <a:chExt cx="6461760" cy="975360"/>
          </a:xfrm>
        </p:grpSpPr>
        <p:sp>
          <p:nvSpPr>
            <p:cNvPr name="Freeform 53" id="53"/>
            <p:cNvSpPr/>
            <p:nvPr/>
          </p:nvSpPr>
          <p:spPr>
            <a:xfrm flipH="false" flipV="false" rot="0">
              <a:off x="0" y="0"/>
              <a:ext cx="6461760" cy="975360"/>
            </a:xfrm>
            <a:custGeom>
              <a:avLst/>
              <a:gdLst/>
              <a:ahLst/>
              <a:cxnLst/>
              <a:rect r="r" b="b" t="t" l="l"/>
              <a:pathLst>
                <a:path h="975360" w="6461760">
                  <a:moveTo>
                    <a:pt x="0" y="0"/>
                  </a:moveTo>
                  <a:lnTo>
                    <a:pt x="6461760" y="0"/>
                  </a:lnTo>
                  <a:lnTo>
                    <a:pt x="6461760" y="975360"/>
                  </a:lnTo>
                  <a:lnTo>
                    <a:pt x="0" y="975360"/>
                  </a:lnTo>
                  <a:close/>
                </a:path>
              </a:pathLst>
            </a:custGeom>
            <a:blipFill>
              <a:blip r:embed="rId3">
                <a:alphaModFix amt="0"/>
              </a:blip>
              <a:stretch>
                <a:fillRect l="0" t="-79088" r="0" b="-79088"/>
              </a:stretch>
            </a:blipFill>
          </p:spPr>
        </p:sp>
        <p:sp>
          <p:nvSpPr>
            <p:cNvPr name="TextBox 54" id="54"/>
            <p:cNvSpPr txBox="true"/>
            <p:nvPr/>
          </p:nvSpPr>
          <p:spPr>
            <a:xfrm>
              <a:off x="0" y="-38100"/>
              <a:ext cx="6461760" cy="1013460"/>
            </a:xfrm>
            <a:prstGeom prst="rect">
              <a:avLst/>
            </a:prstGeom>
          </p:spPr>
          <p:txBody>
            <a:bodyPr anchor="ctr" rtlCol="false" tIns="0" lIns="0" bIns="0" rIns="0"/>
            <a:lstStyle/>
            <a:p>
              <a:pPr algn="l">
                <a:lnSpc>
                  <a:spcPts val="2879"/>
                </a:lnSpc>
              </a:pPr>
              <a:r>
                <a:rPr lang="en-US" sz="2400" b="true">
                  <a:solidFill>
                    <a:srgbClr val="FCD34D"/>
                  </a:solidFill>
                  <a:latin typeface="Calibri (MS) Bold"/>
                  <a:ea typeface="Calibri (MS) Bold"/>
                  <a:cs typeface="Calibri (MS) Bold"/>
                  <a:sym typeface="Calibri (MS) Bold"/>
                </a:rPr>
                <a:t>🤖  Safe AI Tools for Students</a:t>
              </a:r>
            </a:p>
          </p:txBody>
        </p:sp>
      </p:grpSp>
      <p:grpSp>
        <p:nvGrpSpPr>
          <p:cNvPr name="Group 55" id="55"/>
          <p:cNvGrpSpPr/>
          <p:nvPr/>
        </p:nvGrpSpPr>
        <p:grpSpPr>
          <a:xfrm rot="0">
            <a:off x="12252960" y="7132320"/>
            <a:ext cx="4846320" cy="1737360"/>
            <a:chOff x="0" y="0"/>
            <a:chExt cx="6461760" cy="2316480"/>
          </a:xfrm>
        </p:grpSpPr>
        <p:sp>
          <p:nvSpPr>
            <p:cNvPr name="Freeform 56" id="56"/>
            <p:cNvSpPr/>
            <p:nvPr/>
          </p:nvSpPr>
          <p:spPr>
            <a:xfrm flipH="false" flipV="false" rot="0">
              <a:off x="0" y="0"/>
              <a:ext cx="6461760" cy="2316480"/>
            </a:xfrm>
            <a:custGeom>
              <a:avLst/>
              <a:gdLst/>
              <a:ahLst/>
              <a:cxnLst/>
              <a:rect r="r" b="b" t="t" l="l"/>
              <a:pathLst>
                <a:path h="2316480" w="6461760">
                  <a:moveTo>
                    <a:pt x="0" y="0"/>
                  </a:moveTo>
                  <a:lnTo>
                    <a:pt x="6461760" y="0"/>
                  </a:lnTo>
                  <a:lnTo>
                    <a:pt x="6461760" y="2316480"/>
                  </a:lnTo>
                  <a:lnTo>
                    <a:pt x="0" y="2316480"/>
                  </a:lnTo>
                  <a:close/>
                </a:path>
              </a:pathLst>
            </a:custGeom>
            <a:blipFill>
              <a:blip r:embed="rId3">
                <a:alphaModFix amt="0"/>
              </a:blip>
              <a:stretch>
                <a:fillRect l="0" t="-4353" r="0" b="-4353"/>
              </a:stretch>
            </a:blipFill>
          </p:spPr>
        </p:sp>
        <p:sp>
          <p:nvSpPr>
            <p:cNvPr name="TextBox 57" id="57"/>
            <p:cNvSpPr txBox="true"/>
            <p:nvPr/>
          </p:nvSpPr>
          <p:spPr>
            <a:xfrm>
              <a:off x="0" y="-38100"/>
              <a:ext cx="6461760" cy="2354580"/>
            </a:xfrm>
            <a:prstGeom prst="rect">
              <a:avLst/>
            </a:prstGeom>
          </p:spPr>
          <p:txBody>
            <a:bodyPr anchor="ctr" rtlCol="false" tIns="0" lIns="0" bIns="0" rIns="0"/>
            <a:lstStyle/>
            <a:p>
              <a:pPr algn="l">
                <a:lnSpc>
                  <a:spcPts val="2400"/>
                </a:lnSpc>
              </a:pPr>
              <a:r>
                <a:rPr lang="en-US" sz="2000">
                  <a:solidFill>
                    <a:srgbClr val="EDE9FE"/>
                  </a:solidFill>
                  <a:latin typeface="Calibri (MS)"/>
                  <a:ea typeface="Calibri (MS)"/>
                  <a:cs typeface="Calibri (MS)"/>
                  <a:sym typeface="Calibri (MS)"/>
                </a:rPr>
                <a:t>Age-appropriate, teacher-controlled AI tools with built-in protections and transparent guardrails for student use</a:t>
              </a:r>
            </a:p>
          </p:txBody>
        </p:sp>
      </p:gr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697" y="-12697"/>
            <a:ext cx="18313403" cy="2037083"/>
            <a:chOff x="0" y="0"/>
            <a:chExt cx="24417871" cy="2716111"/>
          </a:xfrm>
        </p:grpSpPr>
        <p:sp>
          <p:nvSpPr>
            <p:cNvPr name="Freeform 3" id="3"/>
            <p:cNvSpPr/>
            <p:nvPr/>
          </p:nvSpPr>
          <p:spPr>
            <a:xfrm flipH="false" flipV="false" rot="0">
              <a:off x="0" y="0"/>
              <a:ext cx="24417910" cy="2716149"/>
            </a:xfrm>
            <a:custGeom>
              <a:avLst/>
              <a:gdLst/>
              <a:ahLst/>
              <a:cxnLst/>
              <a:rect r="r" b="b" t="t" l="l"/>
              <a:pathLst>
                <a:path h="2716149" w="24417910">
                  <a:moveTo>
                    <a:pt x="0" y="0"/>
                  </a:moveTo>
                  <a:lnTo>
                    <a:pt x="24417910" y="0"/>
                  </a:lnTo>
                  <a:lnTo>
                    <a:pt x="24417910" y="2716149"/>
                  </a:lnTo>
                  <a:lnTo>
                    <a:pt x="0" y="2716149"/>
                  </a:lnTo>
                  <a:close/>
                </a:path>
              </a:pathLst>
            </a:custGeom>
            <a:solidFill>
              <a:srgbClr val="065F46"/>
            </a:solidFill>
            <a:ln w="25400" cap="sq">
              <a:solidFill>
                <a:srgbClr val="065F46"/>
              </a:solidFill>
              <a:prstDash val="solid"/>
              <a:miter/>
            </a:ln>
          </p:spPr>
        </p:sp>
      </p:grpSp>
      <p:grpSp>
        <p:nvGrpSpPr>
          <p:cNvPr name="Group 4" id="4"/>
          <p:cNvGrpSpPr/>
          <p:nvPr/>
        </p:nvGrpSpPr>
        <p:grpSpPr>
          <a:xfrm rot="0">
            <a:off x="731520" y="182880"/>
            <a:ext cx="16824960" cy="1645920"/>
            <a:chOff x="0" y="0"/>
            <a:chExt cx="22433280" cy="2194560"/>
          </a:xfrm>
        </p:grpSpPr>
        <p:sp>
          <p:nvSpPr>
            <p:cNvPr name="Freeform 5" id="5"/>
            <p:cNvSpPr/>
            <p:nvPr/>
          </p:nvSpPr>
          <p:spPr>
            <a:xfrm flipH="false" flipV="false" rot="0">
              <a:off x="0" y="0"/>
              <a:ext cx="22433280" cy="2194560"/>
            </a:xfrm>
            <a:custGeom>
              <a:avLst/>
              <a:gdLst/>
              <a:ahLst/>
              <a:cxnLst/>
              <a:rect r="r" b="b" t="t" l="l"/>
              <a:pathLst>
                <a:path h="2194560" w="22433280">
                  <a:moveTo>
                    <a:pt x="0" y="0"/>
                  </a:moveTo>
                  <a:lnTo>
                    <a:pt x="22433280" y="0"/>
                  </a:lnTo>
                  <a:lnTo>
                    <a:pt x="22433280" y="2194560"/>
                  </a:lnTo>
                  <a:lnTo>
                    <a:pt x="0" y="2194560"/>
                  </a:lnTo>
                  <a:close/>
                </a:path>
              </a:pathLst>
            </a:custGeom>
            <a:blipFill>
              <a:blip r:embed="rId3">
                <a:alphaModFix amt="0"/>
              </a:blip>
              <a:stretch>
                <a:fillRect l="0" t="-149180" r="0" b="-149180"/>
              </a:stretch>
            </a:blipFill>
          </p:spPr>
        </p:sp>
        <p:sp>
          <p:nvSpPr>
            <p:cNvPr name="TextBox 6" id="6"/>
            <p:cNvSpPr txBox="true"/>
            <p:nvPr/>
          </p:nvSpPr>
          <p:spPr>
            <a:xfrm>
              <a:off x="0" y="-9525"/>
              <a:ext cx="22433280" cy="2204085"/>
            </a:xfrm>
            <a:prstGeom prst="rect">
              <a:avLst/>
            </a:prstGeom>
          </p:spPr>
          <p:txBody>
            <a:bodyPr anchor="ctr" rtlCol="false" tIns="0" lIns="0" bIns="0" rIns="0"/>
            <a:lstStyle/>
            <a:p>
              <a:pPr algn="l">
                <a:lnSpc>
                  <a:spcPts val="6240"/>
                </a:lnSpc>
              </a:pPr>
              <a:r>
                <a:rPr lang="en-US" sz="5200" b="true">
                  <a:solidFill>
                    <a:srgbClr val="FFFFFF"/>
                  </a:solidFill>
                  <a:latin typeface="Georgia Bold"/>
                  <a:ea typeface="Georgia Bold"/>
                  <a:cs typeface="Georgia Bold"/>
                  <a:sym typeface="Georgia Bold"/>
                </a:rPr>
                <a:t>🏫 LMS Integration &amp; Teacher Workflow Tools</a:t>
              </a:r>
            </a:p>
          </p:txBody>
        </p:sp>
      </p:grpSp>
      <p:grpSp>
        <p:nvGrpSpPr>
          <p:cNvPr name="Group 7" id="7"/>
          <p:cNvGrpSpPr/>
          <p:nvPr/>
        </p:nvGrpSpPr>
        <p:grpSpPr>
          <a:xfrm rot="0">
            <a:off x="731520" y="2286000"/>
            <a:ext cx="16824960" cy="731520"/>
            <a:chOff x="0" y="0"/>
            <a:chExt cx="22433280" cy="975360"/>
          </a:xfrm>
        </p:grpSpPr>
        <p:sp>
          <p:nvSpPr>
            <p:cNvPr name="Freeform 8" id="8"/>
            <p:cNvSpPr/>
            <p:nvPr/>
          </p:nvSpPr>
          <p:spPr>
            <a:xfrm flipH="false" flipV="false" rot="0">
              <a:off x="0" y="0"/>
              <a:ext cx="22433280" cy="975360"/>
            </a:xfrm>
            <a:custGeom>
              <a:avLst/>
              <a:gdLst/>
              <a:ahLst/>
              <a:cxnLst/>
              <a:rect r="r" b="b" t="t" l="l"/>
              <a:pathLst>
                <a:path h="975360" w="22433280">
                  <a:moveTo>
                    <a:pt x="0" y="0"/>
                  </a:moveTo>
                  <a:lnTo>
                    <a:pt x="22433280" y="0"/>
                  </a:lnTo>
                  <a:lnTo>
                    <a:pt x="22433280" y="975360"/>
                  </a:lnTo>
                  <a:lnTo>
                    <a:pt x="0" y="975360"/>
                  </a:lnTo>
                  <a:close/>
                </a:path>
              </a:pathLst>
            </a:custGeom>
            <a:blipFill>
              <a:blip r:embed="rId3">
                <a:alphaModFix amt="0"/>
              </a:blip>
              <a:stretch>
                <a:fillRect l="0" t="-398155" r="0" b="-398155"/>
              </a:stretch>
            </a:blipFill>
          </p:spPr>
        </p:sp>
        <p:sp>
          <p:nvSpPr>
            <p:cNvPr name="TextBox 9" id="9"/>
            <p:cNvSpPr txBox="true"/>
            <p:nvPr/>
          </p:nvSpPr>
          <p:spPr>
            <a:xfrm>
              <a:off x="0" y="-47625"/>
              <a:ext cx="22433280" cy="1022985"/>
            </a:xfrm>
            <a:prstGeom prst="rect">
              <a:avLst/>
            </a:prstGeom>
          </p:spPr>
          <p:txBody>
            <a:bodyPr anchor="ctr" rtlCol="false" tIns="0" lIns="0" bIns="0" rIns="0"/>
            <a:lstStyle/>
            <a:p>
              <a:pPr algn="l">
                <a:lnSpc>
                  <a:spcPts val="3359"/>
                </a:lnSpc>
              </a:pPr>
              <a:r>
                <a:rPr lang="en-US" sz="2799" i="true">
                  <a:solidFill>
                    <a:srgbClr val="6B7280"/>
                  </a:solidFill>
                  <a:latin typeface="Calibri (MS) Italics"/>
                  <a:ea typeface="Calibri (MS) Italics"/>
                  <a:cs typeface="Calibri (MS) Italics"/>
                  <a:sym typeface="Calibri (MS) Italics"/>
                </a:rPr>
                <a:t>Canva connects seamlessly with the tools you already use</a:t>
              </a:r>
            </a:p>
          </p:txBody>
        </p:sp>
      </p:grpSp>
      <p:grpSp>
        <p:nvGrpSpPr>
          <p:cNvPr name="Group 10" id="10"/>
          <p:cNvGrpSpPr/>
          <p:nvPr/>
        </p:nvGrpSpPr>
        <p:grpSpPr>
          <a:xfrm rot="0">
            <a:off x="718823" y="3187703"/>
            <a:ext cx="16850363" cy="1945643"/>
            <a:chOff x="0" y="0"/>
            <a:chExt cx="22467151" cy="2594191"/>
          </a:xfrm>
        </p:grpSpPr>
        <p:sp>
          <p:nvSpPr>
            <p:cNvPr name="Freeform 11" id="11"/>
            <p:cNvSpPr/>
            <p:nvPr/>
          </p:nvSpPr>
          <p:spPr>
            <a:xfrm flipH="false" flipV="false" rot="0">
              <a:off x="0" y="0"/>
              <a:ext cx="22467188" cy="2594229"/>
            </a:xfrm>
            <a:custGeom>
              <a:avLst/>
              <a:gdLst/>
              <a:ahLst/>
              <a:cxnLst/>
              <a:rect r="r" b="b" t="t" l="l"/>
              <a:pathLst>
                <a:path h="2594229" w="22467188">
                  <a:moveTo>
                    <a:pt x="0" y="0"/>
                  </a:moveTo>
                  <a:lnTo>
                    <a:pt x="22467188" y="0"/>
                  </a:lnTo>
                  <a:lnTo>
                    <a:pt x="22467188" y="2594229"/>
                  </a:lnTo>
                  <a:lnTo>
                    <a:pt x="0" y="2594229"/>
                  </a:lnTo>
                  <a:close/>
                </a:path>
              </a:pathLst>
            </a:custGeom>
            <a:solidFill>
              <a:srgbClr val="CCFBF1"/>
            </a:solidFill>
            <a:ln w="25400" cap="sq">
              <a:solidFill>
                <a:srgbClr val="CCFBF1"/>
              </a:solidFill>
              <a:prstDash val="solid"/>
              <a:miter/>
            </a:ln>
          </p:spPr>
        </p:sp>
      </p:grpSp>
      <p:grpSp>
        <p:nvGrpSpPr>
          <p:cNvPr name="Group 12" id="12"/>
          <p:cNvGrpSpPr/>
          <p:nvPr/>
        </p:nvGrpSpPr>
        <p:grpSpPr>
          <a:xfrm rot="0">
            <a:off x="914400" y="3383280"/>
            <a:ext cx="16459200" cy="1371600"/>
            <a:chOff x="0" y="0"/>
            <a:chExt cx="21945600" cy="1828800"/>
          </a:xfrm>
        </p:grpSpPr>
        <p:sp>
          <p:nvSpPr>
            <p:cNvPr name="Freeform 13" id="13"/>
            <p:cNvSpPr/>
            <p:nvPr/>
          </p:nvSpPr>
          <p:spPr>
            <a:xfrm flipH="false" flipV="false" rot="0">
              <a:off x="0" y="0"/>
              <a:ext cx="21945600" cy="1828800"/>
            </a:xfrm>
            <a:custGeom>
              <a:avLst/>
              <a:gdLst/>
              <a:ahLst/>
              <a:cxnLst/>
              <a:rect r="r" b="b" t="t" l="l"/>
              <a:pathLst>
                <a:path h="1828800" w="21945600">
                  <a:moveTo>
                    <a:pt x="0" y="0"/>
                  </a:moveTo>
                  <a:lnTo>
                    <a:pt x="21945600" y="0"/>
                  </a:lnTo>
                  <a:lnTo>
                    <a:pt x="21945600" y="1828800"/>
                  </a:lnTo>
                  <a:lnTo>
                    <a:pt x="0" y="1828800"/>
                  </a:lnTo>
                  <a:close/>
                </a:path>
              </a:pathLst>
            </a:custGeom>
            <a:blipFill>
              <a:blip r:embed="rId3">
                <a:alphaModFix amt="0"/>
              </a:blip>
              <a:stretch>
                <a:fillRect l="0" t="-183820" r="0" b="-183820"/>
              </a:stretch>
            </a:blipFill>
          </p:spPr>
        </p:sp>
        <p:sp>
          <p:nvSpPr>
            <p:cNvPr name="TextBox 14" id="14"/>
            <p:cNvSpPr txBox="true"/>
            <p:nvPr/>
          </p:nvSpPr>
          <p:spPr>
            <a:xfrm>
              <a:off x="0" y="-47625"/>
              <a:ext cx="21945600" cy="1876425"/>
            </a:xfrm>
            <a:prstGeom prst="rect">
              <a:avLst/>
            </a:prstGeom>
          </p:spPr>
          <p:txBody>
            <a:bodyPr anchor="ctr" rtlCol="false" tIns="0" lIns="0" bIns="0" rIns="0"/>
            <a:lstStyle/>
            <a:p>
              <a:pPr algn="ctr">
                <a:lnSpc>
                  <a:spcPts val="2999"/>
                </a:lnSpc>
              </a:pPr>
              <a:r>
                <a:rPr lang="en-US" sz="2499" b="true">
                  <a:solidFill>
                    <a:srgbClr val="065F46"/>
                  </a:solidFill>
                  <a:latin typeface="Calibri (MS) Bold"/>
                  <a:ea typeface="Calibri (MS) Bold"/>
                  <a:cs typeface="Calibri (MS) Bold"/>
                  <a:sym typeface="Calibri (MS) Bold"/>
                </a:rPr>
                <a:t>✅ Integrates with: Google Classroom  ·  Canvas LMS  ·  Schoology  ·  Classlink  ·  PowerSchool  ·  Infinite Campus  ·  Skyward  ·  Aeries</a:t>
              </a:r>
            </a:p>
          </p:txBody>
        </p:sp>
      </p:grpSp>
      <p:grpSp>
        <p:nvGrpSpPr>
          <p:cNvPr name="Group 15" id="15"/>
          <p:cNvGrpSpPr/>
          <p:nvPr/>
        </p:nvGrpSpPr>
        <p:grpSpPr>
          <a:xfrm rot="0">
            <a:off x="718823" y="5382263"/>
            <a:ext cx="3865883" cy="4231643"/>
            <a:chOff x="0" y="0"/>
            <a:chExt cx="5154511" cy="5642191"/>
          </a:xfrm>
        </p:grpSpPr>
        <p:sp>
          <p:nvSpPr>
            <p:cNvPr name="Freeform 16" id="16"/>
            <p:cNvSpPr/>
            <p:nvPr/>
          </p:nvSpPr>
          <p:spPr>
            <a:xfrm flipH="false" flipV="false" rot="0">
              <a:off x="0" y="0"/>
              <a:ext cx="5154549" cy="5642229"/>
            </a:xfrm>
            <a:custGeom>
              <a:avLst/>
              <a:gdLst/>
              <a:ahLst/>
              <a:cxnLst/>
              <a:rect r="r" b="b" t="t" l="l"/>
              <a:pathLst>
                <a:path h="5642229" w="5154549">
                  <a:moveTo>
                    <a:pt x="0" y="0"/>
                  </a:moveTo>
                  <a:lnTo>
                    <a:pt x="5154549" y="0"/>
                  </a:lnTo>
                  <a:lnTo>
                    <a:pt x="5154549" y="5642229"/>
                  </a:lnTo>
                  <a:lnTo>
                    <a:pt x="0" y="5642229"/>
                  </a:lnTo>
                  <a:close/>
                </a:path>
              </a:pathLst>
            </a:custGeom>
            <a:solidFill>
              <a:srgbClr val="F9FAFB"/>
            </a:solidFill>
            <a:ln w="25400" cap="sq">
              <a:solidFill>
                <a:srgbClr val="E5E7EB"/>
              </a:solidFill>
              <a:prstDash val="solid"/>
              <a:miter/>
            </a:ln>
          </p:spPr>
        </p:sp>
      </p:grpSp>
      <p:grpSp>
        <p:nvGrpSpPr>
          <p:cNvPr name="Group 17" id="17"/>
          <p:cNvGrpSpPr/>
          <p:nvPr/>
        </p:nvGrpSpPr>
        <p:grpSpPr>
          <a:xfrm rot="0">
            <a:off x="731520" y="5577840"/>
            <a:ext cx="3840480" cy="914400"/>
            <a:chOff x="0" y="0"/>
            <a:chExt cx="5120640" cy="1219200"/>
          </a:xfrm>
        </p:grpSpPr>
        <p:sp>
          <p:nvSpPr>
            <p:cNvPr name="Freeform 18" id="18"/>
            <p:cNvSpPr/>
            <p:nvPr/>
          </p:nvSpPr>
          <p:spPr>
            <a:xfrm flipH="false" flipV="false" rot="0">
              <a:off x="0" y="0"/>
              <a:ext cx="5120640" cy="1219200"/>
            </a:xfrm>
            <a:custGeom>
              <a:avLst/>
              <a:gdLst/>
              <a:ahLst/>
              <a:cxnLst/>
              <a:rect r="r" b="b" t="t" l="l"/>
              <a:pathLst>
                <a:path h="1219200" w="5120640">
                  <a:moveTo>
                    <a:pt x="0" y="0"/>
                  </a:moveTo>
                  <a:lnTo>
                    <a:pt x="5120640" y="0"/>
                  </a:lnTo>
                  <a:lnTo>
                    <a:pt x="5120640" y="1219200"/>
                  </a:lnTo>
                  <a:lnTo>
                    <a:pt x="0" y="1219200"/>
                  </a:lnTo>
                  <a:close/>
                </a:path>
              </a:pathLst>
            </a:custGeom>
            <a:blipFill>
              <a:blip r:embed="rId3">
                <a:alphaModFix amt="0"/>
              </a:blip>
              <a:stretch>
                <a:fillRect l="0" t="-31837" r="0" b="-31837"/>
              </a:stretch>
            </a:blipFill>
          </p:spPr>
        </p:sp>
        <p:sp>
          <p:nvSpPr>
            <p:cNvPr name="TextBox 19" id="19"/>
            <p:cNvSpPr txBox="true"/>
            <p:nvPr/>
          </p:nvSpPr>
          <p:spPr>
            <a:xfrm>
              <a:off x="0" y="-76200"/>
              <a:ext cx="5120640" cy="1295400"/>
            </a:xfrm>
            <a:prstGeom prst="rect">
              <a:avLst/>
            </a:prstGeom>
          </p:spPr>
          <p:txBody>
            <a:bodyPr anchor="ctr" rtlCol="false" tIns="0" lIns="0" bIns="0" rIns="0"/>
            <a:lstStyle/>
            <a:p>
              <a:pPr algn="ctr">
                <a:lnSpc>
                  <a:spcPts val="5280"/>
                </a:lnSpc>
              </a:pPr>
              <a:r>
                <a:rPr lang="en-US" sz="4400">
                  <a:solidFill>
                    <a:srgbClr val="000000"/>
                  </a:solidFill>
                  <a:latin typeface="Calibri (MS)"/>
                  <a:ea typeface="Calibri (MS)"/>
                  <a:cs typeface="Calibri (MS)"/>
                  <a:sym typeface="Calibri (MS)"/>
                </a:rPr>
                <a:t>📌</a:t>
              </a:r>
            </a:p>
          </p:txBody>
        </p:sp>
      </p:grpSp>
      <p:grpSp>
        <p:nvGrpSpPr>
          <p:cNvPr name="Group 20" id="20"/>
          <p:cNvGrpSpPr/>
          <p:nvPr/>
        </p:nvGrpSpPr>
        <p:grpSpPr>
          <a:xfrm rot="0">
            <a:off x="914400" y="6492240"/>
            <a:ext cx="3474720" cy="822960"/>
            <a:chOff x="0" y="0"/>
            <a:chExt cx="4632960" cy="1097280"/>
          </a:xfrm>
        </p:grpSpPr>
        <p:sp>
          <p:nvSpPr>
            <p:cNvPr name="Freeform 21" id="21"/>
            <p:cNvSpPr/>
            <p:nvPr/>
          </p:nvSpPr>
          <p:spPr>
            <a:xfrm flipH="false" flipV="false" rot="0">
              <a:off x="0" y="0"/>
              <a:ext cx="4632960" cy="1097280"/>
            </a:xfrm>
            <a:custGeom>
              <a:avLst/>
              <a:gdLst/>
              <a:ahLst/>
              <a:cxnLst/>
              <a:rect r="r" b="b" t="t" l="l"/>
              <a:pathLst>
                <a:path h="1097280" w="4632960">
                  <a:moveTo>
                    <a:pt x="0" y="0"/>
                  </a:moveTo>
                  <a:lnTo>
                    <a:pt x="4632960" y="0"/>
                  </a:lnTo>
                  <a:lnTo>
                    <a:pt x="4632960" y="1097280"/>
                  </a:lnTo>
                  <a:lnTo>
                    <a:pt x="0" y="1097280"/>
                  </a:lnTo>
                  <a:close/>
                </a:path>
              </a:pathLst>
            </a:custGeom>
            <a:blipFill>
              <a:blip r:embed="rId3">
                <a:alphaModFix amt="0"/>
              </a:blip>
              <a:stretch>
                <a:fillRect l="0" t="-32270" r="0" b="-32270"/>
              </a:stretch>
            </a:blipFill>
          </p:spPr>
        </p:sp>
        <p:sp>
          <p:nvSpPr>
            <p:cNvPr name="TextBox 22" id="22"/>
            <p:cNvSpPr txBox="true"/>
            <p:nvPr/>
          </p:nvSpPr>
          <p:spPr>
            <a:xfrm>
              <a:off x="0" y="-38100"/>
              <a:ext cx="4632960" cy="1135380"/>
            </a:xfrm>
            <a:prstGeom prst="rect">
              <a:avLst/>
            </a:prstGeom>
          </p:spPr>
          <p:txBody>
            <a:bodyPr anchor="ctr" rtlCol="false" tIns="0" lIns="0" bIns="0" rIns="0"/>
            <a:lstStyle/>
            <a:p>
              <a:pPr algn="ctr">
                <a:lnSpc>
                  <a:spcPts val="2879"/>
                </a:lnSpc>
              </a:pPr>
              <a:r>
                <a:rPr lang="en-US" sz="2400" b="true">
                  <a:solidFill>
                    <a:srgbClr val="065F46"/>
                  </a:solidFill>
                  <a:latin typeface="Calibri (MS) Bold"/>
                  <a:ea typeface="Calibri (MS) Bold"/>
                  <a:cs typeface="Calibri (MS) Bold"/>
                  <a:sym typeface="Calibri (MS) Bold"/>
                </a:rPr>
                <a:t>Assign &amp; Track</a:t>
              </a:r>
            </a:p>
          </p:txBody>
        </p:sp>
      </p:grpSp>
      <p:grpSp>
        <p:nvGrpSpPr>
          <p:cNvPr name="Group 23" id="23"/>
          <p:cNvGrpSpPr/>
          <p:nvPr/>
        </p:nvGrpSpPr>
        <p:grpSpPr>
          <a:xfrm rot="0">
            <a:off x="914400" y="7315200"/>
            <a:ext cx="3474720" cy="2011680"/>
            <a:chOff x="0" y="0"/>
            <a:chExt cx="4632960" cy="2682240"/>
          </a:xfrm>
        </p:grpSpPr>
        <p:sp>
          <p:nvSpPr>
            <p:cNvPr name="Freeform 24" id="24"/>
            <p:cNvSpPr/>
            <p:nvPr/>
          </p:nvSpPr>
          <p:spPr>
            <a:xfrm flipH="false" flipV="false" rot="0">
              <a:off x="0" y="0"/>
              <a:ext cx="4632960" cy="2682240"/>
            </a:xfrm>
            <a:custGeom>
              <a:avLst/>
              <a:gdLst/>
              <a:ahLst/>
              <a:cxnLst/>
              <a:rect r="r" b="b" t="t" l="l"/>
              <a:pathLst>
                <a:path h="2682240" w="4632960">
                  <a:moveTo>
                    <a:pt x="0" y="0"/>
                  </a:moveTo>
                  <a:lnTo>
                    <a:pt x="4632960" y="0"/>
                  </a:lnTo>
                  <a:lnTo>
                    <a:pt x="4632960" y="2682240"/>
                  </a:lnTo>
                  <a:lnTo>
                    <a:pt x="0" y="2682240"/>
                  </a:lnTo>
                  <a:close/>
                </a:path>
              </a:pathLst>
            </a:custGeom>
            <a:blipFill>
              <a:blip r:embed="rId3">
                <a:alphaModFix amt="0"/>
              </a:blip>
              <a:stretch>
                <a:fillRect l="-24281" t="0" r="-24281" b="0"/>
              </a:stretch>
            </a:blipFill>
          </p:spPr>
        </p:sp>
        <p:sp>
          <p:nvSpPr>
            <p:cNvPr name="TextBox 25" id="25"/>
            <p:cNvSpPr txBox="true"/>
            <p:nvPr/>
          </p:nvSpPr>
          <p:spPr>
            <a:xfrm>
              <a:off x="0" y="-38100"/>
              <a:ext cx="4632960" cy="2720340"/>
            </a:xfrm>
            <a:prstGeom prst="rect">
              <a:avLst/>
            </a:prstGeom>
          </p:spPr>
          <p:txBody>
            <a:bodyPr anchor="ctr" rtlCol="false" tIns="0" lIns="0" bIns="0" rIns="0"/>
            <a:lstStyle/>
            <a:p>
              <a:pPr algn="l">
                <a:lnSpc>
                  <a:spcPts val="2400"/>
                </a:lnSpc>
              </a:pPr>
              <a:r>
                <a:rPr lang="en-US" sz="2000">
                  <a:solidFill>
                    <a:srgbClr val="6B7280"/>
                  </a:solidFill>
                  <a:latin typeface="Calibri (MS)"/>
                  <a:ea typeface="Calibri (MS)"/>
                  <a:cs typeface="Calibri (MS)"/>
                  <a:sym typeface="Calibri (MS)"/>
                </a:rPr>
                <a:t>Assign Canva tasks directly in your LMS. Monitor student progress and review submissions from one dashboard.</a:t>
              </a:r>
            </a:p>
          </p:txBody>
        </p:sp>
      </p:grpSp>
      <p:grpSp>
        <p:nvGrpSpPr>
          <p:cNvPr name="Group 26" id="26"/>
          <p:cNvGrpSpPr/>
          <p:nvPr/>
        </p:nvGrpSpPr>
        <p:grpSpPr>
          <a:xfrm rot="0">
            <a:off x="4925063" y="5382263"/>
            <a:ext cx="3865883" cy="4231643"/>
            <a:chOff x="0" y="0"/>
            <a:chExt cx="5154511" cy="5642191"/>
          </a:xfrm>
        </p:grpSpPr>
        <p:sp>
          <p:nvSpPr>
            <p:cNvPr name="Freeform 27" id="27"/>
            <p:cNvSpPr/>
            <p:nvPr/>
          </p:nvSpPr>
          <p:spPr>
            <a:xfrm flipH="false" flipV="false" rot="0">
              <a:off x="0" y="0"/>
              <a:ext cx="5154549" cy="5642229"/>
            </a:xfrm>
            <a:custGeom>
              <a:avLst/>
              <a:gdLst/>
              <a:ahLst/>
              <a:cxnLst/>
              <a:rect r="r" b="b" t="t" l="l"/>
              <a:pathLst>
                <a:path h="5642229" w="5154549">
                  <a:moveTo>
                    <a:pt x="0" y="0"/>
                  </a:moveTo>
                  <a:lnTo>
                    <a:pt x="5154549" y="0"/>
                  </a:lnTo>
                  <a:lnTo>
                    <a:pt x="5154549" y="5642229"/>
                  </a:lnTo>
                  <a:lnTo>
                    <a:pt x="0" y="5642229"/>
                  </a:lnTo>
                  <a:close/>
                </a:path>
              </a:pathLst>
            </a:custGeom>
            <a:solidFill>
              <a:srgbClr val="F9FAFB"/>
            </a:solidFill>
            <a:ln w="25400" cap="sq">
              <a:solidFill>
                <a:srgbClr val="E5E7EB"/>
              </a:solidFill>
              <a:prstDash val="solid"/>
              <a:miter/>
            </a:ln>
          </p:spPr>
        </p:sp>
      </p:grpSp>
      <p:grpSp>
        <p:nvGrpSpPr>
          <p:cNvPr name="Group 28" id="28"/>
          <p:cNvGrpSpPr/>
          <p:nvPr/>
        </p:nvGrpSpPr>
        <p:grpSpPr>
          <a:xfrm rot="0">
            <a:off x="4937760" y="5577840"/>
            <a:ext cx="3840480" cy="914400"/>
            <a:chOff x="0" y="0"/>
            <a:chExt cx="5120640" cy="1219200"/>
          </a:xfrm>
        </p:grpSpPr>
        <p:sp>
          <p:nvSpPr>
            <p:cNvPr name="Freeform 29" id="29"/>
            <p:cNvSpPr/>
            <p:nvPr/>
          </p:nvSpPr>
          <p:spPr>
            <a:xfrm flipH="false" flipV="false" rot="0">
              <a:off x="0" y="0"/>
              <a:ext cx="5120640" cy="1219200"/>
            </a:xfrm>
            <a:custGeom>
              <a:avLst/>
              <a:gdLst/>
              <a:ahLst/>
              <a:cxnLst/>
              <a:rect r="r" b="b" t="t" l="l"/>
              <a:pathLst>
                <a:path h="1219200" w="5120640">
                  <a:moveTo>
                    <a:pt x="0" y="0"/>
                  </a:moveTo>
                  <a:lnTo>
                    <a:pt x="5120640" y="0"/>
                  </a:lnTo>
                  <a:lnTo>
                    <a:pt x="5120640" y="1219200"/>
                  </a:lnTo>
                  <a:lnTo>
                    <a:pt x="0" y="1219200"/>
                  </a:lnTo>
                  <a:close/>
                </a:path>
              </a:pathLst>
            </a:custGeom>
            <a:blipFill>
              <a:blip r:embed="rId3">
                <a:alphaModFix amt="0"/>
              </a:blip>
              <a:stretch>
                <a:fillRect l="0" t="-31837" r="0" b="-31837"/>
              </a:stretch>
            </a:blipFill>
          </p:spPr>
        </p:sp>
        <p:sp>
          <p:nvSpPr>
            <p:cNvPr name="TextBox 30" id="30"/>
            <p:cNvSpPr txBox="true"/>
            <p:nvPr/>
          </p:nvSpPr>
          <p:spPr>
            <a:xfrm>
              <a:off x="0" y="-76200"/>
              <a:ext cx="5120640" cy="1295400"/>
            </a:xfrm>
            <a:prstGeom prst="rect">
              <a:avLst/>
            </a:prstGeom>
          </p:spPr>
          <p:txBody>
            <a:bodyPr anchor="ctr" rtlCol="false" tIns="0" lIns="0" bIns="0" rIns="0"/>
            <a:lstStyle/>
            <a:p>
              <a:pPr algn="ctr">
                <a:lnSpc>
                  <a:spcPts val="5280"/>
                </a:lnSpc>
              </a:pPr>
              <a:r>
                <a:rPr lang="en-US" sz="4400">
                  <a:solidFill>
                    <a:srgbClr val="000000"/>
                  </a:solidFill>
                  <a:latin typeface="Calibri (MS)"/>
                  <a:ea typeface="Calibri (MS)"/>
                  <a:cs typeface="Calibri (MS)"/>
                  <a:sym typeface="Calibri (MS)"/>
                </a:rPr>
                <a:t>📂</a:t>
              </a:r>
            </a:p>
          </p:txBody>
        </p:sp>
      </p:grpSp>
      <p:grpSp>
        <p:nvGrpSpPr>
          <p:cNvPr name="Group 31" id="31"/>
          <p:cNvGrpSpPr/>
          <p:nvPr/>
        </p:nvGrpSpPr>
        <p:grpSpPr>
          <a:xfrm rot="0">
            <a:off x="5120640" y="6492240"/>
            <a:ext cx="3474720" cy="822960"/>
            <a:chOff x="0" y="0"/>
            <a:chExt cx="4632960" cy="1097280"/>
          </a:xfrm>
        </p:grpSpPr>
        <p:sp>
          <p:nvSpPr>
            <p:cNvPr name="Freeform 32" id="32"/>
            <p:cNvSpPr/>
            <p:nvPr/>
          </p:nvSpPr>
          <p:spPr>
            <a:xfrm flipH="false" flipV="false" rot="0">
              <a:off x="0" y="0"/>
              <a:ext cx="4632960" cy="1097280"/>
            </a:xfrm>
            <a:custGeom>
              <a:avLst/>
              <a:gdLst/>
              <a:ahLst/>
              <a:cxnLst/>
              <a:rect r="r" b="b" t="t" l="l"/>
              <a:pathLst>
                <a:path h="1097280" w="4632960">
                  <a:moveTo>
                    <a:pt x="0" y="0"/>
                  </a:moveTo>
                  <a:lnTo>
                    <a:pt x="4632960" y="0"/>
                  </a:lnTo>
                  <a:lnTo>
                    <a:pt x="4632960" y="1097280"/>
                  </a:lnTo>
                  <a:lnTo>
                    <a:pt x="0" y="1097280"/>
                  </a:lnTo>
                  <a:close/>
                </a:path>
              </a:pathLst>
            </a:custGeom>
            <a:blipFill>
              <a:blip r:embed="rId3">
                <a:alphaModFix amt="0"/>
              </a:blip>
              <a:stretch>
                <a:fillRect l="0" t="-32270" r="0" b="-32270"/>
              </a:stretch>
            </a:blipFill>
          </p:spPr>
        </p:sp>
        <p:sp>
          <p:nvSpPr>
            <p:cNvPr name="TextBox 33" id="33"/>
            <p:cNvSpPr txBox="true"/>
            <p:nvPr/>
          </p:nvSpPr>
          <p:spPr>
            <a:xfrm>
              <a:off x="0" y="-38100"/>
              <a:ext cx="4632960" cy="1135380"/>
            </a:xfrm>
            <a:prstGeom prst="rect">
              <a:avLst/>
            </a:prstGeom>
          </p:spPr>
          <p:txBody>
            <a:bodyPr anchor="ctr" rtlCol="false" tIns="0" lIns="0" bIns="0" rIns="0"/>
            <a:lstStyle/>
            <a:p>
              <a:pPr algn="ctr">
                <a:lnSpc>
                  <a:spcPts val="2879"/>
                </a:lnSpc>
              </a:pPr>
              <a:r>
                <a:rPr lang="en-US" sz="2400" b="true">
                  <a:solidFill>
                    <a:srgbClr val="065F46"/>
                  </a:solidFill>
                  <a:latin typeface="Calibri (MS) Bold"/>
                  <a:ea typeface="Calibri (MS) Bold"/>
                  <a:cs typeface="Calibri (MS) Bold"/>
                  <a:sym typeface="Calibri (MS) Bold"/>
                </a:rPr>
                <a:t>Class Management</a:t>
              </a:r>
            </a:p>
          </p:txBody>
        </p:sp>
      </p:grpSp>
      <p:grpSp>
        <p:nvGrpSpPr>
          <p:cNvPr name="Group 34" id="34"/>
          <p:cNvGrpSpPr/>
          <p:nvPr/>
        </p:nvGrpSpPr>
        <p:grpSpPr>
          <a:xfrm rot="0">
            <a:off x="5120640" y="7315200"/>
            <a:ext cx="3474720" cy="2011680"/>
            <a:chOff x="0" y="0"/>
            <a:chExt cx="4632960" cy="2682240"/>
          </a:xfrm>
        </p:grpSpPr>
        <p:sp>
          <p:nvSpPr>
            <p:cNvPr name="Freeform 35" id="35"/>
            <p:cNvSpPr/>
            <p:nvPr/>
          </p:nvSpPr>
          <p:spPr>
            <a:xfrm flipH="false" flipV="false" rot="0">
              <a:off x="0" y="0"/>
              <a:ext cx="4632960" cy="2682240"/>
            </a:xfrm>
            <a:custGeom>
              <a:avLst/>
              <a:gdLst/>
              <a:ahLst/>
              <a:cxnLst/>
              <a:rect r="r" b="b" t="t" l="l"/>
              <a:pathLst>
                <a:path h="2682240" w="4632960">
                  <a:moveTo>
                    <a:pt x="0" y="0"/>
                  </a:moveTo>
                  <a:lnTo>
                    <a:pt x="4632960" y="0"/>
                  </a:lnTo>
                  <a:lnTo>
                    <a:pt x="4632960" y="2682240"/>
                  </a:lnTo>
                  <a:lnTo>
                    <a:pt x="0" y="2682240"/>
                  </a:lnTo>
                  <a:close/>
                </a:path>
              </a:pathLst>
            </a:custGeom>
            <a:blipFill>
              <a:blip r:embed="rId3">
                <a:alphaModFix amt="0"/>
              </a:blip>
              <a:stretch>
                <a:fillRect l="-24281" t="0" r="-24281" b="0"/>
              </a:stretch>
            </a:blipFill>
          </p:spPr>
        </p:sp>
        <p:sp>
          <p:nvSpPr>
            <p:cNvPr name="TextBox 36" id="36"/>
            <p:cNvSpPr txBox="true"/>
            <p:nvPr/>
          </p:nvSpPr>
          <p:spPr>
            <a:xfrm>
              <a:off x="0" y="-38100"/>
              <a:ext cx="4632960" cy="2720340"/>
            </a:xfrm>
            <a:prstGeom prst="rect">
              <a:avLst/>
            </a:prstGeom>
          </p:spPr>
          <p:txBody>
            <a:bodyPr anchor="ctr" rtlCol="false" tIns="0" lIns="0" bIns="0" rIns="0"/>
            <a:lstStyle/>
            <a:p>
              <a:pPr algn="l">
                <a:lnSpc>
                  <a:spcPts val="2400"/>
                </a:lnSpc>
              </a:pPr>
              <a:r>
                <a:rPr lang="en-US" sz="2000">
                  <a:solidFill>
                    <a:srgbClr val="6B7280"/>
                  </a:solidFill>
                  <a:latin typeface="Calibri (MS)"/>
                  <a:ea typeface="Calibri (MS)"/>
                  <a:cs typeface="Calibri (MS)"/>
                  <a:sym typeface="Calibri (MS)"/>
                </a:rPr>
                <a:t>Invite students with school email — no extra accounts. Set permissions and control what students can access.</a:t>
              </a:r>
            </a:p>
          </p:txBody>
        </p:sp>
      </p:grpSp>
      <p:grpSp>
        <p:nvGrpSpPr>
          <p:cNvPr name="Group 37" id="37"/>
          <p:cNvGrpSpPr/>
          <p:nvPr/>
        </p:nvGrpSpPr>
        <p:grpSpPr>
          <a:xfrm rot="0">
            <a:off x="9131303" y="5382263"/>
            <a:ext cx="3865883" cy="4231643"/>
            <a:chOff x="0" y="0"/>
            <a:chExt cx="5154511" cy="5642191"/>
          </a:xfrm>
        </p:grpSpPr>
        <p:sp>
          <p:nvSpPr>
            <p:cNvPr name="Freeform 38" id="38"/>
            <p:cNvSpPr/>
            <p:nvPr/>
          </p:nvSpPr>
          <p:spPr>
            <a:xfrm flipH="false" flipV="false" rot="0">
              <a:off x="0" y="0"/>
              <a:ext cx="5154549" cy="5642229"/>
            </a:xfrm>
            <a:custGeom>
              <a:avLst/>
              <a:gdLst/>
              <a:ahLst/>
              <a:cxnLst/>
              <a:rect r="r" b="b" t="t" l="l"/>
              <a:pathLst>
                <a:path h="5642229" w="5154549">
                  <a:moveTo>
                    <a:pt x="0" y="0"/>
                  </a:moveTo>
                  <a:lnTo>
                    <a:pt x="5154549" y="0"/>
                  </a:lnTo>
                  <a:lnTo>
                    <a:pt x="5154549" y="5642229"/>
                  </a:lnTo>
                  <a:lnTo>
                    <a:pt x="0" y="5642229"/>
                  </a:lnTo>
                  <a:close/>
                </a:path>
              </a:pathLst>
            </a:custGeom>
            <a:solidFill>
              <a:srgbClr val="F9FAFB"/>
            </a:solidFill>
            <a:ln w="25400" cap="sq">
              <a:solidFill>
                <a:srgbClr val="E5E7EB"/>
              </a:solidFill>
              <a:prstDash val="solid"/>
              <a:miter/>
            </a:ln>
          </p:spPr>
        </p:sp>
      </p:grpSp>
      <p:grpSp>
        <p:nvGrpSpPr>
          <p:cNvPr name="Group 39" id="39"/>
          <p:cNvGrpSpPr/>
          <p:nvPr/>
        </p:nvGrpSpPr>
        <p:grpSpPr>
          <a:xfrm rot="0">
            <a:off x="9144000" y="5577840"/>
            <a:ext cx="3840480" cy="914400"/>
            <a:chOff x="0" y="0"/>
            <a:chExt cx="5120640" cy="1219200"/>
          </a:xfrm>
        </p:grpSpPr>
        <p:sp>
          <p:nvSpPr>
            <p:cNvPr name="Freeform 40" id="40"/>
            <p:cNvSpPr/>
            <p:nvPr/>
          </p:nvSpPr>
          <p:spPr>
            <a:xfrm flipH="false" flipV="false" rot="0">
              <a:off x="0" y="0"/>
              <a:ext cx="5120640" cy="1219200"/>
            </a:xfrm>
            <a:custGeom>
              <a:avLst/>
              <a:gdLst/>
              <a:ahLst/>
              <a:cxnLst/>
              <a:rect r="r" b="b" t="t" l="l"/>
              <a:pathLst>
                <a:path h="1219200" w="5120640">
                  <a:moveTo>
                    <a:pt x="0" y="0"/>
                  </a:moveTo>
                  <a:lnTo>
                    <a:pt x="5120640" y="0"/>
                  </a:lnTo>
                  <a:lnTo>
                    <a:pt x="5120640" y="1219200"/>
                  </a:lnTo>
                  <a:lnTo>
                    <a:pt x="0" y="1219200"/>
                  </a:lnTo>
                  <a:close/>
                </a:path>
              </a:pathLst>
            </a:custGeom>
            <a:blipFill>
              <a:blip r:embed="rId3">
                <a:alphaModFix amt="0"/>
              </a:blip>
              <a:stretch>
                <a:fillRect l="0" t="-31837" r="0" b="-31837"/>
              </a:stretch>
            </a:blipFill>
          </p:spPr>
        </p:sp>
        <p:sp>
          <p:nvSpPr>
            <p:cNvPr name="TextBox 41" id="41"/>
            <p:cNvSpPr txBox="true"/>
            <p:nvPr/>
          </p:nvSpPr>
          <p:spPr>
            <a:xfrm>
              <a:off x="0" y="-76200"/>
              <a:ext cx="5120640" cy="1295400"/>
            </a:xfrm>
            <a:prstGeom prst="rect">
              <a:avLst/>
            </a:prstGeom>
          </p:spPr>
          <p:txBody>
            <a:bodyPr anchor="ctr" rtlCol="false" tIns="0" lIns="0" bIns="0" rIns="0"/>
            <a:lstStyle/>
            <a:p>
              <a:pPr algn="ctr">
                <a:lnSpc>
                  <a:spcPts val="5280"/>
                </a:lnSpc>
              </a:pPr>
              <a:r>
                <a:rPr lang="en-US" sz="4400">
                  <a:solidFill>
                    <a:srgbClr val="000000"/>
                  </a:solidFill>
                  <a:latin typeface="Calibri (MS)"/>
                  <a:ea typeface="Calibri (MS)"/>
                  <a:cs typeface="Calibri (MS)"/>
                  <a:sym typeface="Calibri (MS)"/>
                </a:rPr>
                <a:t>🔒</a:t>
              </a:r>
            </a:p>
          </p:txBody>
        </p:sp>
      </p:grpSp>
      <p:grpSp>
        <p:nvGrpSpPr>
          <p:cNvPr name="Group 42" id="42"/>
          <p:cNvGrpSpPr/>
          <p:nvPr/>
        </p:nvGrpSpPr>
        <p:grpSpPr>
          <a:xfrm rot="0">
            <a:off x="9326880" y="6492240"/>
            <a:ext cx="3474720" cy="822960"/>
            <a:chOff x="0" y="0"/>
            <a:chExt cx="4632960" cy="1097280"/>
          </a:xfrm>
        </p:grpSpPr>
        <p:sp>
          <p:nvSpPr>
            <p:cNvPr name="Freeform 43" id="43"/>
            <p:cNvSpPr/>
            <p:nvPr/>
          </p:nvSpPr>
          <p:spPr>
            <a:xfrm flipH="false" flipV="false" rot="0">
              <a:off x="0" y="0"/>
              <a:ext cx="4632960" cy="1097280"/>
            </a:xfrm>
            <a:custGeom>
              <a:avLst/>
              <a:gdLst/>
              <a:ahLst/>
              <a:cxnLst/>
              <a:rect r="r" b="b" t="t" l="l"/>
              <a:pathLst>
                <a:path h="1097280" w="4632960">
                  <a:moveTo>
                    <a:pt x="0" y="0"/>
                  </a:moveTo>
                  <a:lnTo>
                    <a:pt x="4632960" y="0"/>
                  </a:lnTo>
                  <a:lnTo>
                    <a:pt x="4632960" y="1097280"/>
                  </a:lnTo>
                  <a:lnTo>
                    <a:pt x="0" y="1097280"/>
                  </a:lnTo>
                  <a:close/>
                </a:path>
              </a:pathLst>
            </a:custGeom>
            <a:blipFill>
              <a:blip r:embed="rId3">
                <a:alphaModFix amt="0"/>
              </a:blip>
              <a:stretch>
                <a:fillRect l="0" t="-32270" r="0" b="-32270"/>
              </a:stretch>
            </a:blipFill>
          </p:spPr>
        </p:sp>
        <p:sp>
          <p:nvSpPr>
            <p:cNvPr name="TextBox 44" id="44"/>
            <p:cNvSpPr txBox="true"/>
            <p:nvPr/>
          </p:nvSpPr>
          <p:spPr>
            <a:xfrm>
              <a:off x="0" y="-38100"/>
              <a:ext cx="4632960" cy="1135380"/>
            </a:xfrm>
            <a:prstGeom prst="rect">
              <a:avLst/>
            </a:prstGeom>
          </p:spPr>
          <p:txBody>
            <a:bodyPr anchor="ctr" rtlCol="false" tIns="0" lIns="0" bIns="0" rIns="0"/>
            <a:lstStyle/>
            <a:p>
              <a:pPr algn="ctr">
                <a:lnSpc>
                  <a:spcPts val="2879"/>
                </a:lnSpc>
              </a:pPr>
              <a:r>
                <a:rPr lang="en-US" sz="2400" b="true">
                  <a:solidFill>
                    <a:srgbClr val="065F46"/>
                  </a:solidFill>
                  <a:latin typeface="Calibri (MS) Bold"/>
                  <a:ea typeface="Calibri (MS) Bold"/>
                  <a:cs typeface="Calibri (MS) Bold"/>
                  <a:sym typeface="Calibri (MS) Bold"/>
                </a:rPr>
                <a:t>Privacy &amp; Safety</a:t>
              </a:r>
            </a:p>
          </p:txBody>
        </p:sp>
      </p:grpSp>
      <p:grpSp>
        <p:nvGrpSpPr>
          <p:cNvPr name="Group 45" id="45"/>
          <p:cNvGrpSpPr/>
          <p:nvPr/>
        </p:nvGrpSpPr>
        <p:grpSpPr>
          <a:xfrm rot="0">
            <a:off x="9326880" y="7315200"/>
            <a:ext cx="3474720" cy="2011680"/>
            <a:chOff x="0" y="0"/>
            <a:chExt cx="4632960" cy="2682240"/>
          </a:xfrm>
        </p:grpSpPr>
        <p:sp>
          <p:nvSpPr>
            <p:cNvPr name="Freeform 46" id="46"/>
            <p:cNvSpPr/>
            <p:nvPr/>
          </p:nvSpPr>
          <p:spPr>
            <a:xfrm flipH="false" flipV="false" rot="0">
              <a:off x="0" y="0"/>
              <a:ext cx="4632960" cy="2682240"/>
            </a:xfrm>
            <a:custGeom>
              <a:avLst/>
              <a:gdLst/>
              <a:ahLst/>
              <a:cxnLst/>
              <a:rect r="r" b="b" t="t" l="l"/>
              <a:pathLst>
                <a:path h="2682240" w="4632960">
                  <a:moveTo>
                    <a:pt x="0" y="0"/>
                  </a:moveTo>
                  <a:lnTo>
                    <a:pt x="4632960" y="0"/>
                  </a:lnTo>
                  <a:lnTo>
                    <a:pt x="4632960" y="2682240"/>
                  </a:lnTo>
                  <a:lnTo>
                    <a:pt x="0" y="2682240"/>
                  </a:lnTo>
                  <a:close/>
                </a:path>
              </a:pathLst>
            </a:custGeom>
            <a:blipFill>
              <a:blip r:embed="rId3">
                <a:alphaModFix amt="0"/>
              </a:blip>
              <a:stretch>
                <a:fillRect l="-24281" t="0" r="-24281" b="0"/>
              </a:stretch>
            </a:blipFill>
          </p:spPr>
        </p:sp>
        <p:sp>
          <p:nvSpPr>
            <p:cNvPr name="TextBox 47" id="47"/>
            <p:cNvSpPr txBox="true"/>
            <p:nvPr/>
          </p:nvSpPr>
          <p:spPr>
            <a:xfrm>
              <a:off x="0" y="-38100"/>
              <a:ext cx="4632960" cy="2720340"/>
            </a:xfrm>
            <a:prstGeom prst="rect">
              <a:avLst/>
            </a:prstGeom>
          </p:spPr>
          <p:txBody>
            <a:bodyPr anchor="ctr" rtlCol="false" tIns="0" lIns="0" bIns="0" rIns="0"/>
            <a:lstStyle/>
            <a:p>
              <a:pPr algn="l">
                <a:lnSpc>
                  <a:spcPts val="2400"/>
                </a:lnSpc>
              </a:pPr>
              <a:r>
                <a:rPr lang="en-US" sz="2000">
                  <a:solidFill>
                    <a:srgbClr val="6B7280"/>
                  </a:solidFill>
                  <a:latin typeface="Calibri (MS)"/>
                  <a:ea typeface="Calibri (MS)"/>
                  <a:cs typeface="Calibri (MS)"/>
                  <a:sym typeface="Calibri (MS)"/>
                </a:rPr>
                <a:t>FERPA and COPPA compliant. Signatory of the US National Data Privacy Agreement. GDPR-compliant Data Processing.</a:t>
              </a:r>
            </a:p>
          </p:txBody>
        </p:sp>
      </p:grpSp>
      <p:grpSp>
        <p:nvGrpSpPr>
          <p:cNvPr name="Group 48" id="48"/>
          <p:cNvGrpSpPr/>
          <p:nvPr/>
        </p:nvGrpSpPr>
        <p:grpSpPr>
          <a:xfrm rot="0">
            <a:off x="13337543" y="5382263"/>
            <a:ext cx="3865883" cy="4231643"/>
            <a:chOff x="0" y="0"/>
            <a:chExt cx="5154511" cy="5642191"/>
          </a:xfrm>
        </p:grpSpPr>
        <p:sp>
          <p:nvSpPr>
            <p:cNvPr name="Freeform 49" id="49"/>
            <p:cNvSpPr/>
            <p:nvPr/>
          </p:nvSpPr>
          <p:spPr>
            <a:xfrm flipH="false" flipV="false" rot="0">
              <a:off x="0" y="0"/>
              <a:ext cx="5154549" cy="5642229"/>
            </a:xfrm>
            <a:custGeom>
              <a:avLst/>
              <a:gdLst/>
              <a:ahLst/>
              <a:cxnLst/>
              <a:rect r="r" b="b" t="t" l="l"/>
              <a:pathLst>
                <a:path h="5642229" w="5154549">
                  <a:moveTo>
                    <a:pt x="0" y="0"/>
                  </a:moveTo>
                  <a:lnTo>
                    <a:pt x="5154549" y="0"/>
                  </a:lnTo>
                  <a:lnTo>
                    <a:pt x="5154549" y="5642229"/>
                  </a:lnTo>
                  <a:lnTo>
                    <a:pt x="0" y="5642229"/>
                  </a:lnTo>
                  <a:close/>
                </a:path>
              </a:pathLst>
            </a:custGeom>
            <a:solidFill>
              <a:srgbClr val="F9FAFB"/>
            </a:solidFill>
            <a:ln w="25400" cap="sq">
              <a:solidFill>
                <a:srgbClr val="E5E7EB"/>
              </a:solidFill>
              <a:prstDash val="solid"/>
              <a:miter/>
            </a:ln>
          </p:spPr>
        </p:sp>
      </p:grpSp>
      <p:grpSp>
        <p:nvGrpSpPr>
          <p:cNvPr name="Group 50" id="50"/>
          <p:cNvGrpSpPr/>
          <p:nvPr/>
        </p:nvGrpSpPr>
        <p:grpSpPr>
          <a:xfrm rot="0">
            <a:off x="13350240" y="5577840"/>
            <a:ext cx="3840480" cy="914400"/>
            <a:chOff x="0" y="0"/>
            <a:chExt cx="5120640" cy="1219200"/>
          </a:xfrm>
        </p:grpSpPr>
        <p:sp>
          <p:nvSpPr>
            <p:cNvPr name="Freeform 51" id="51"/>
            <p:cNvSpPr/>
            <p:nvPr/>
          </p:nvSpPr>
          <p:spPr>
            <a:xfrm flipH="false" flipV="false" rot="0">
              <a:off x="0" y="0"/>
              <a:ext cx="5120640" cy="1219200"/>
            </a:xfrm>
            <a:custGeom>
              <a:avLst/>
              <a:gdLst/>
              <a:ahLst/>
              <a:cxnLst/>
              <a:rect r="r" b="b" t="t" l="l"/>
              <a:pathLst>
                <a:path h="1219200" w="5120640">
                  <a:moveTo>
                    <a:pt x="0" y="0"/>
                  </a:moveTo>
                  <a:lnTo>
                    <a:pt x="5120640" y="0"/>
                  </a:lnTo>
                  <a:lnTo>
                    <a:pt x="5120640" y="1219200"/>
                  </a:lnTo>
                  <a:lnTo>
                    <a:pt x="0" y="1219200"/>
                  </a:lnTo>
                  <a:close/>
                </a:path>
              </a:pathLst>
            </a:custGeom>
            <a:blipFill>
              <a:blip r:embed="rId3">
                <a:alphaModFix amt="0"/>
              </a:blip>
              <a:stretch>
                <a:fillRect l="0" t="-31837" r="0" b="-31837"/>
              </a:stretch>
            </a:blipFill>
          </p:spPr>
        </p:sp>
        <p:sp>
          <p:nvSpPr>
            <p:cNvPr name="TextBox 52" id="52"/>
            <p:cNvSpPr txBox="true"/>
            <p:nvPr/>
          </p:nvSpPr>
          <p:spPr>
            <a:xfrm>
              <a:off x="0" y="-76200"/>
              <a:ext cx="5120640" cy="1295400"/>
            </a:xfrm>
            <a:prstGeom prst="rect">
              <a:avLst/>
            </a:prstGeom>
          </p:spPr>
          <p:txBody>
            <a:bodyPr anchor="ctr" rtlCol="false" tIns="0" lIns="0" bIns="0" rIns="0"/>
            <a:lstStyle/>
            <a:p>
              <a:pPr algn="ctr">
                <a:lnSpc>
                  <a:spcPts val="5280"/>
                </a:lnSpc>
              </a:pPr>
              <a:r>
                <a:rPr lang="en-US" sz="4400">
                  <a:solidFill>
                    <a:srgbClr val="000000"/>
                  </a:solidFill>
                  <a:latin typeface="Calibri (MS)"/>
                  <a:ea typeface="Calibri (MS)"/>
                  <a:cs typeface="Calibri (MS)"/>
                  <a:sym typeface="Calibri (MS)"/>
                </a:rPr>
                <a:t>📚</a:t>
              </a:r>
            </a:p>
          </p:txBody>
        </p:sp>
      </p:grpSp>
      <p:grpSp>
        <p:nvGrpSpPr>
          <p:cNvPr name="Group 53" id="53"/>
          <p:cNvGrpSpPr/>
          <p:nvPr/>
        </p:nvGrpSpPr>
        <p:grpSpPr>
          <a:xfrm rot="0">
            <a:off x="13533120" y="6492240"/>
            <a:ext cx="3474720" cy="822960"/>
            <a:chOff x="0" y="0"/>
            <a:chExt cx="4632960" cy="1097280"/>
          </a:xfrm>
        </p:grpSpPr>
        <p:sp>
          <p:nvSpPr>
            <p:cNvPr name="Freeform 54" id="54"/>
            <p:cNvSpPr/>
            <p:nvPr/>
          </p:nvSpPr>
          <p:spPr>
            <a:xfrm flipH="false" flipV="false" rot="0">
              <a:off x="0" y="0"/>
              <a:ext cx="4632960" cy="1097280"/>
            </a:xfrm>
            <a:custGeom>
              <a:avLst/>
              <a:gdLst/>
              <a:ahLst/>
              <a:cxnLst/>
              <a:rect r="r" b="b" t="t" l="l"/>
              <a:pathLst>
                <a:path h="1097280" w="4632960">
                  <a:moveTo>
                    <a:pt x="0" y="0"/>
                  </a:moveTo>
                  <a:lnTo>
                    <a:pt x="4632960" y="0"/>
                  </a:lnTo>
                  <a:lnTo>
                    <a:pt x="4632960" y="1097280"/>
                  </a:lnTo>
                  <a:lnTo>
                    <a:pt x="0" y="1097280"/>
                  </a:lnTo>
                  <a:close/>
                </a:path>
              </a:pathLst>
            </a:custGeom>
            <a:blipFill>
              <a:blip r:embed="rId3">
                <a:alphaModFix amt="0"/>
              </a:blip>
              <a:stretch>
                <a:fillRect l="0" t="-32270" r="0" b="-32270"/>
              </a:stretch>
            </a:blipFill>
          </p:spPr>
        </p:sp>
        <p:sp>
          <p:nvSpPr>
            <p:cNvPr name="TextBox 55" id="55"/>
            <p:cNvSpPr txBox="true"/>
            <p:nvPr/>
          </p:nvSpPr>
          <p:spPr>
            <a:xfrm>
              <a:off x="0" y="-38100"/>
              <a:ext cx="4632960" cy="1135380"/>
            </a:xfrm>
            <a:prstGeom prst="rect">
              <a:avLst/>
            </a:prstGeom>
          </p:spPr>
          <p:txBody>
            <a:bodyPr anchor="ctr" rtlCol="false" tIns="0" lIns="0" bIns="0" rIns="0"/>
            <a:lstStyle/>
            <a:p>
              <a:pPr algn="ctr">
                <a:lnSpc>
                  <a:spcPts val="2879"/>
                </a:lnSpc>
              </a:pPr>
              <a:r>
                <a:rPr lang="en-US" sz="2400" b="true">
                  <a:solidFill>
                    <a:srgbClr val="065F46"/>
                  </a:solidFill>
                  <a:latin typeface="Calibri (MS) Bold"/>
                  <a:ea typeface="Calibri (MS) Bold"/>
                  <a:cs typeface="Calibri (MS) Bold"/>
                  <a:sym typeface="Calibri (MS) Bold"/>
                </a:rPr>
                <a:t>Resource Library</a:t>
              </a:r>
            </a:p>
          </p:txBody>
        </p:sp>
      </p:grpSp>
      <p:grpSp>
        <p:nvGrpSpPr>
          <p:cNvPr name="Group 56" id="56"/>
          <p:cNvGrpSpPr/>
          <p:nvPr/>
        </p:nvGrpSpPr>
        <p:grpSpPr>
          <a:xfrm rot="0">
            <a:off x="13533120" y="7315200"/>
            <a:ext cx="3474720" cy="2011680"/>
            <a:chOff x="0" y="0"/>
            <a:chExt cx="4632960" cy="2682240"/>
          </a:xfrm>
        </p:grpSpPr>
        <p:sp>
          <p:nvSpPr>
            <p:cNvPr name="Freeform 57" id="57"/>
            <p:cNvSpPr/>
            <p:nvPr/>
          </p:nvSpPr>
          <p:spPr>
            <a:xfrm flipH="false" flipV="false" rot="0">
              <a:off x="0" y="0"/>
              <a:ext cx="4632960" cy="2682240"/>
            </a:xfrm>
            <a:custGeom>
              <a:avLst/>
              <a:gdLst/>
              <a:ahLst/>
              <a:cxnLst/>
              <a:rect r="r" b="b" t="t" l="l"/>
              <a:pathLst>
                <a:path h="2682240" w="4632960">
                  <a:moveTo>
                    <a:pt x="0" y="0"/>
                  </a:moveTo>
                  <a:lnTo>
                    <a:pt x="4632960" y="0"/>
                  </a:lnTo>
                  <a:lnTo>
                    <a:pt x="4632960" y="2682240"/>
                  </a:lnTo>
                  <a:lnTo>
                    <a:pt x="0" y="2682240"/>
                  </a:lnTo>
                  <a:close/>
                </a:path>
              </a:pathLst>
            </a:custGeom>
            <a:blipFill>
              <a:blip r:embed="rId3">
                <a:alphaModFix amt="0"/>
              </a:blip>
              <a:stretch>
                <a:fillRect l="-24281" t="0" r="-24281" b="0"/>
              </a:stretch>
            </a:blipFill>
          </p:spPr>
        </p:sp>
        <p:sp>
          <p:nvSpPr>
            <p:cNvPr name="TextBox 58" id="58"/>
            <p:cNvSpPr txBox="true"/>
            <p:nvPr/>
          </p:nvSpPr>
          <p:spPr>
            <a:xfrm>
              <a:off x="0" y="-38100"/>
              <a:ext cx="4632960" cy="2720340"/>
            </a:xfrm>
            <a:prstGeom prst="rect">
              <a:avLst/>
            </a:prstGeom>
          </p:spPr>
          <p:txBody>
            <a:bodyPr anchor="ctr" rtlCol="false" tIns="0" lIns="0" bIns="0" rIns="0"/>
            <a:lstStyle/>
            <a:p>
              <a:pPr algn="l">
                <a:lnSpc>
                  <a:spcPts val="2400"/>
                </a:lnSpc>
              </a:pPr>
              <a:r>
                <a:rPr lang="en-US" sz="2000">
                  <a:solidFill>
                    <a:srgbClr val="6B7280"/>
                  </a:solidFill>
                  <a:latin typeface="Calibri (MS)"/>
                  <a:ea typeface="Calibri (MS)"/>
                  <a:cs typeface="Calibri (MS)"/>
                  <a:sym typeface="Calibri (MS)"/>
                </a:rPr>
                <a:t>Access thousands of pre-made educational templates — lesson plans, worksheets, syllabi, newsletters, rubrics.</a:t>
              </a:r>
            </a:p>
          </p:txBody>
        </p:sp>
      </p:grpSp>
      <p:grpSp>
        <p:nvGrpSpPr>
          <p:cNvPr name="Group 59" id="59"/>
          <p:cNvGrpSpPr/>
          <p:nvPr/>
        </p:nvGrpSpPr>
        <p:grpSpPr>
          <a:xfrm rot="0">
            <a:off x="-12697" y="9222743"/>
            <a:ext cx="18313403" cy="1076963"/>
            <a:chOff x="0" y="0"/>
            <a:chExt cx="24417871" cy="1435951"/>
          </a:xfrm>
        </p:grpSpPr>
        <p:sp>
          <p:nvSpPr>
            <p:cNvPr name="Freeform 60" id="60"/>
            <p:cNvSpPr/>
            <p:nvPr/>
          </p:nvSpPr>
          <p:spPr>
            <a:xfrm flipH="false" flipV="false" rot="0">
              <a:off x="0" y="0"/>
              <a:ext cx="24417910" cy="1435989"/>
            </a:xfrm>
            <a:custGeom>
              <a:avLst/>
              <a:gdLst/>
              <a:ahLst/>
              <a:cxnLst/>
              <a:rect r="r" b="b" t="t" l="l"/>
              <a:pathLst>
                <a:path h="1435989" w="24417910">
                  <a:moveTo>
                    <a:pt x="0" y="0"/>
                  </a:moveTo>
                  <a:lnTo>
                    <a:pt x="24417910" y="0"/>
                  </a:lnTo>
                  <a:lnTo>
                    <a:pt x="24417910" y="1435989"/>
                  </a:lnTo>
                  <a:lnTo>
                    <a:pt x="0" y="1435989"/>
                  </a:lnTo>
                  <a:close/>
                </a:path>
              </a:pathLst>
            </a:custGeom>
            <a:solidFill>
              <a:srgbClr val="059669"/>
            </a:solidFill>
            <a:ln w="25400" cap="sq">
              <a:solidFill>
                <a:srgbClr val="059669"/>
              </a:solidFill>
              <a:prstDash val="solid"/>
              <a:miter/>
            </a:ln>
          </p:spPr>
        </p:sp>
      </p:grpSp>
      <p:grpSp>
        <p:nvGrpSpPr>
          <p:cNvPr name="Group 61" id="61"/>
          <p:cNvGrpSpPr/>
          <p:nvPr/>
        </p:nvGrpSpPr>
        <p:grpSpPr>
          <a:xfrm rot="0">
            <a:off x="731520" y="9326880"/>
            <a:ext cx="16824960" cy="822960"/>
            <a:chOff x="0" y="0"/>
            <a:chExt cx="22433280" cy="1097280"/>
          </a:xfrm>
        </p:grpSpPr>
        <p:sp>
          <p:nvSpPr>
            <p:cNvPr name="Freeform 62" id="62"/>
            <p:cNvSpPr/>
            <p:nvPr/>
          </p:nvSpPr>
          <p:spPr>
            <a:xfrm flipH="false" flipV="false" rot="0">
              <a:off x="0" y="0"/>
              <a:ext cx="22433280" cy="1097280"/>
            </a:xfrm>
            <a:custGeom>
              <a:avLst/>
              <a:gdLst/>
              <a:ahLst/>
              <a:cxnLst/>
              <a:rect r="r" b="b" t="t" l="l"/>
              <a:pathLst>
                <a:path h="1097280" w="22433280">
                  <a:moveTo>
                    <a:pt x="0" y="0"/>
                  </a:moveTo>
                  <a:lnTo>
                    <a:pt x="22433280" y="0"/>
                  </a:lnTo>
                  <a:lnTo>
                    <a:pt x="22433280" y="1097280"/>
                  </a:lnTo>
                  <a:lnTo>
                    <a:pt x="0" y="1097280"/>
                  </a:lnTo>
                  <a:close/>
                </a:path>
              </a:pathLst>
            </a:custGeom>
            <a:blipFill>
              <a:blip r:embed="rId3">
                <a:alphaModFix amt="0"/>
              </a:blip>
              <a:stretch>
                <a:fillRect l="0" t="-348360" r="0" b="-348360"/>
              </a:stretch>
            </a:blipFill>
          </p:spPr>
        </p:sp>
        <p:sp>
          <p:nvSpPr>
            <p:cNvPr name="TextBox 63" id="63"/>
            <p:cNvSpPr txBox="true"/>
            <p:nvPr/>
          </p:nvSpPr>
          <p:spPr>
            <a:xfrm>
              <a:off x="0" y="-47625"/>
              <a:ext cx="22433280" cy="1144905"/>
            </a:xfrm>
            <a:prstGeom prst="rect">
              <a:avLst/>
            </a:prstGeom>
          </p:spPr>
          <p:txBody>
            <a:bodyPr anchor="ctr" rtlCol="false" tIns="0" lIns="0" bIns="0" rIns="0"/>
            <a:lstStyle/>
            <a:p>
              <a:pPr algn="ctr">
                <a:lnSpc>
                  <a:spcPts val="3359"/>
                </a:lnSpc>
              </a:pPr>
              <a:r>
                <a:rPr lang="en-US" sz="2799" b="true">
                  <a:solidFill>
                    <a:srgbClr val="FFFFFF"/>
                  </a:solidFill>
                  <a:latin typeface="Calibri (MS) Bold"/>
                  <a:ea typeface="Calibri (MS) Bold"/>
                  <a:cs typeface="Calibri (MS) Bold"/>
                  <a:sym typeface="Calibri (MS) Bold"/>
                </a:rPr>
                <a:t>🎓 100% FREE for all K-12 teachers, students, and eligible schools worldwide</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9FAFB"/>
        </a:solidFill>
      </p:bgPr>
    </p:bg>
    <p:spTree>
      <p:nvGrpSpPr>
        <p:cNvPr id="1" name=""/>
        <p:cNvGrpSpPr/>
        <p:nvPr/>
      </p:nvGrpSpPr>
      <p:grpSpPr>
        <a:xfrm>
          <a:off x="0" y="0"/>
          <a:ext cx="0" cy="0"/>
          <a:chOff x="0" y="0"/>
          <a:chExt cx="0" cy="0"/>
        </a:xfrm>
      </p:grpSpPr>
      <p:grpSp>
        <p:nvGrpSpPr>
          <p:cNvPr name="Group 2" id="2"/>
          <p:cNvGrpSpPr/>
          <p:nvPr/>
        </p:nvGrpSpPr>
        <p:grpSpPr>
          <a:xfrm rot="0">
            <a:off x="914400" y="457200"/>
            <a:ext cx="16459200" cy="1188720"/>
            <a:chOff x="0" y="0"/>
            <a:chExt cx="21945600" cy="1584960"/>
          </a:xfrm>
        </p:grpSpPr>
        <p:sp>
          <p:nvSpPr>
            <p:cNvPr name="Freeform 3" id="3"/>
            <p:cNvSpPr/>
            <p:nvPr/>
          </p:nvSpPr>
          <p:spPr>
            <a:xfrm flipH="false" flipV="false" rot="0">
              <a:off x="0" y="0"/>
              <a:ext cx="21945600" cy="1584960"/>
            </a:xfrm>
            <a:custGeom>
              <a:avLst/>
              <a:gdLst/>
              <a:ahLst/>
              <a:cxnLst/>
              <a:rect r="r" b="b" t="t" l="l"/>
              <a:pathLst>
                <a:path h="1584960" w="21945600">
                  <a:moveTo>
                    <a:pt x="0" y="0"/>
                  </a:moveTo>
                  <a:lnTo>
                    <a:pt x="21945600" y="0"/>
                  </a:lnTo>
                  <a:lnTo>
                    <a:pt x="21945600" y="1584960"/>
                  </a:lnTo>
                  <a:lnTo>
                    <a:pt x="0" y="1584960"/>
                  </a:lnTo>
                  <a:close/>
                </a:path>
              </a:pathLst>
            </a:custGeom>
            <a:blipFill>
              <a:blip r:embed="rId3">
                <a:alphaModFix amt="0"/>
              </a:blip>
              <a:stretch>
                <a:fillRect l="0" t="-219792" r="0" b="-219792"/>
              </a:stretch>
            </a:blipFill>
          </p:spPr>
        </p:sp>
        <p:sp>
          <p:nvSpPr>
            <p:cNvPr name="TextBox 4" id="4"/>
            <p:cNvSpPr txBox="true"/>
            <p:nvPr/>
          </p:nvSpPr>
          <p:spPr>
            <a:xfrm>
              <a:off x="0" y="0"/>
              <a:ext cx="21945600" cy="1584960"/>
            </a:xfrm>
            <a:prstGeom prst="rect">
              <a:avLst/>
            </a:prstGeom>
          </p:spPr>
          <p:txBody>
            <a:bodyPr anchor="ctr" rtlCol="false" tIns="0" lIns="0" bIns="0" rIns="0"/>
            <a:lstStyle/>
            <a:p>
              <a:pPr algn="l">
                <a:lnSpc>
                  <a:spcPts val="7680"/>
                </a:lnSpc>
              </a:pPr>
              <a:r>
                <a:rPr lang="en-US" sz="6400" b="true">
                  <a:solidFill>
                    <a:srgbClr val="1E1B4B"/>
                  </a:solidFill>
                  <a:latin typeface="Georgia Bold"/>
                  <a:ea typeface="Georgia Bold"/>
                  <a:cs typeface="Georgia Bold"/>
                  <a:sym typeface="Georgia Bold"/>
                </a:rPr>
                <a:t>What We'll Cover Today</a:t>
              </a:r>
            </a:p>
          </p:txBody>
        </p:sp>
      </p:grpSp>
      <p:grpSp>
        <p:nvGrpSpPr>
          <p:cNvPr name="Group 5" id="5"/>
          <p:cNvGrpSpPr/>
          <p:nvPr/>
        </p:nvGrpSpPr>
        <p:grpSpPr>
          <a:xfrm rot="0">
            <a:off x="901703" y="1633223"/>
            <a:ext cx="7889243" cy="6974843"/>
            <a:chOff x="0" y="0"/>
            <a:chExt cx="10518991" cy="9299791"/>
          </a:xfrm>
        </p:grpSpPr>
        <p:sp>
          <p:nvSpPr>
            <p:cNvPr name="Freeform 6" id="6"/>
            <p:cNvSpPr/>
            <p:nvPr/>
          </p:nvSpPr>
          <p:spPr>
            <a:xfrm flipH="false" flipV="false" rot="0">
              <a:off x="0" y="0"/>
              <a:ext cx="10519029" cy="9299829"/>
            </a:xfrm>
            <a:custGeom>
              <a:avLst/>
              <a:gdLst/>
              <a:ahLst/>
              <a:cxnLst/>
              <a:rect r="r" b="b" t="t" l="l"/>
              <a:pathLst>
                <a:path h="9299829" w="10519029">
                  <a:moveTo>
                    <a:pt x="0" y="0"/>
                  </a:moveTo>
                  <a:lnTo>
                    <a:pt x="10519029" y="0"/>
                  </a:lnTo>
                  <a:lnTo>
                    <a:pt x="10519029" y="9299829"/>
                  </a:lnTo>
                  <a:lnTo>
                    <a:pt x="0" y="9299829"/>
                  </a:lnTo>
                  <a:close/>
                </a:path>
              </a:pathLst>
            </a:custGeom>
            <a:solidFill>
              <a:srgbClr val="4C1D95"/>
            </a:solidFill>
            <a:ln w="25400" cap="sq">
              <a:solidFill>
                <a:srgbClr val="4C1D95"/>
              </a:solidFill>
              <a:prstDash val="solid"/>
              <a:miter/>
            </a:ln>
          </p:spPr>
        </p:sp>
      </p:grpSp>
      <p:grpSp>
        <p:nvGrpSpPr>
          <p:cNvPr name="Group 7" id="7"/>
          <p:cNvGrpSpPr/>
          <p:nvPr/>
        </p:nvGrpSpPr>
        <p:grpSpPr>
          <a:xfrm rot="0">
            <a:off x="1005840" y="1828800"/>
            <a:ext cx="7680960" cy="822960"/>
            <a:chOff x="0" y="0"/>
            <a:chExt cx="10241280" cy="1097280"/>
          </a:xfrm>
        </p:grpSpPr>
        <p:sp>
          <p:nvSpPr>
            <p:cNvPr name="Freeform 8" id="8"/>
            <p:cNvSpPr/>
            <p:nvPr/>
          </p:nvSpPr>
          <p:spPr>
            <a:xfrm flipH="false" flipV="false" rot="0">
              <a:off x="0" y="0"/>
              <a:ext cx="10241280" cy="1097280"/>
            </a:xfrm>
            <a:custGeom>
              <a:avLst/>
              <a:gdLst/>
              <a:ahLst/>
              <a:cxnLst/>
              <a:rect r="r" b="b" t="t" l="l"/>
              <a:pathLst>
                <a:path h="1097280" w="10241280">
                  <a:moveTo>
                    <a:pt x="0" y="0"/>
                  </a:moveTo>
                  <a:lnTo>
                    <a:pt x="10241280" y="0"/>
                  </a:lnTo>
                  <a:lnTo>
                    <a:pt x="10241280" y="1097280"/>
                  </a:lnTo>
                  <a:lnTo>
                    <a:pt x="0" y="1097280"/>
                  </a:lnTo>
                  <a:close/>
                </a:path>
              </a:pathLst>
            </a:custGeom>
            <a:blipFill>
              <a:blip r:embed="rId3">
                <a:alphaModFix amt="0"/>
              </a:blip>
              <a:stretch>
                <a:fillRect l="0" t="-131860" r="0" b="-131860"/>
              </a:stretch>
            </a:blipFill>
          </p:spPr>
        </p:sp>
        <p:sp>
          <p:nvSpPr>
            <p:cNvPr name="TextBox 9" id="9"/>
            <p:cNvSpPr txBox="true"/>
            <p:nvPr/>
          </p:nvSpPr>
          <p:spPr>
            <a:xfrm>
              <a:off x="0" y="-57150"/>
              <a:ext cx="10241280" cy="1154430"/>
            </a:xfrm>
            <a:prstGeom prst="rect">
              <a:avLst/>
            </a:prstGeom>
          </p:spPr>
          <p:txBody>
            <a:bodyPr anchor="ctr" rtlCol="false" tIns="0" lIns="0" bIns="0" rIns="0"/>
            <a:lstStyle/>
            <a:p>
              <a:pPr algn="ctr">
                <a:lnSpc>
                  <a:spcPts val="3120"/>
                </a:lnSpc>
              </a:pPr>
              <a:r>
                <a:rPr lang="en-US" b="true" sz="2600" spc="600">
                  <a:solidFill>
                    <a:srgbClr val="FCD34D"/>
                  </a:solidFill>
                  <a:latin typeface="Calibri (MS) Bold"/>
                  <a:ea typeface="Calibri (MS) Bold"/>
                  <a:cs typeface="Calibri (MS) Bold"/>
                  <a:sym typeface="Calibri (MS) Bold"/>
                </a:rPr>
                <a:t>🎨 PART 1</a:t>
              </a:r>
            </a:p>
          </p:txBody>
        </p:sp>
      </p:grpSp>
      <p:grpSp>
        <p:nvGrpSpPr>
          <p:cNvPr name="Group 10" id="10"/>
          <p:cNvGrpSpPr/>
          <p:nvPr/>
        </p:nvGrpSpPr>
        <p:grpSpPr>
          <a:xfrm rot="0">
            <a:off x="1005840" y="2651760"/>
            <a:ext cx="7680960" cy="1828800"/>
            <a:chOff x="0" y="0"/>
            <a:chExt cx="10241280" cy="2438400"/>
          </a:xfrm>
        </p:grpSpPr>
        <p:sp>
          <p:nvSpPr>
            <p:cNvPr name="Freeform 11" id="11"/>
            <p:cNvSpPr/>
            <p:nvPr/>
          </p:nvSpPr>
          <p:spPr>
            <a:xfrm flipH="false" flipV="false" rot="0">
              <a:off x="0" y="0"/>
              <a:ext cx="10241280" cy="2438400"/>
            </a:xfrm>
            <a:custGeom>
              <a:avLst/>
              <a:gdLst/>
              <a:ahLst/>
              <a:cxnLst/>
              <a:rect r="r" b="b" t="t" l="l"/>
              <a:pathLst>
                <a:path h="2438400" w="10241280">
                  <a:moveTo>
                    <a:pt x="0" y="0"/>
                  </a:moveTo>
                  <a:lnTo>
                    <a:pt x="10241280" y="0"/>
                  </a:lnTo>
                  <a:lnTo>
                    <a:pt x="10241280" y="2438400"/>
                  </a:lnTo>
                  <a:lnTo>
                    <a:pt x="0" y="2438400"/>
                  </a:lnTo>
                  <a:close/>
                </a:path>
              </a:pathLst>
            </a:custGeom>
            <a:blipFill>
              <a:blip r:embed="rId3">
                <a:alphaModFix amt="0"/>
              </a:blip>
              <a:stretch>
                <a:fillRect l="0" t="-31837" r="0" b="-31837"/>
              </a:stretch>
            </a:blipFill>
          </p:spPr>
        </p:sp>
        <p:sp>
          <p:nvSpPr>
            <p:cNvPr name="TextBox 12" id="12"/>
            <p:cNvSpPr txBox="true"/>
            <p:nvPr/>
          </p:nvSpPr>
          <p:spPr>
            <a:xfrm>
              <a:off x="0" y="-9525"/>
              <a:ext cx="10241280" cy="2447925"/>
            </a:xfrm>
            <a:prstGeom prst="rect">
              <a:avLst/>
            </a:prstGeom>
          </p:spPr>
          <p:txBody>
            <a:bodyPr anchor="ctr" rtlCol="false" tIns="0" lIns="0" bIns="0" rIns="0"/>
            <a:lstStyle/>
            <a:p>
              <a:pPr algn="ctr">
                <a:lnSpc>
                  <a:spcPts val="6240"/>
                </a:lnSpc>
              </a:pPr>
              <a:r>
                <a:rPr lang="en-US" sz="5200" b="true">
                  <a:solidFill>
                    <a:srgbClr val="FFFFFF"/>
                  </a:solidFill>
                  <a:latin typeface="Georgia Bold"/>
                  <a:ea typeface="Georgia Bold"/>
                  <a:cs typeface="Georgia Bold"/>
                  <a:sym typeface="Georgia Bold"/>
                </a:rPr>
                <a:t>Meet Canva's</a:t>
              </a:r>
            </a:p>
            <a:p>
              <a:pPr algn="ctr">
                <a:lnSpc>
                  <a:spcPts val="6240"/>
                </a:lnSpc>
              </a:pPr>
              <a:r>
                <a:rPr lang="en-US" sz="5200" b="true">
                  <a:solidFill>
                    <a:srgbClr val="FFFFFF"/>
                  </a:solidFill>
                  <a:latin typeface="Georgia Bold"/>
                  <a:ea typeface="Georgia Bold"/>
                  <a:cs typeface="Georgia Bold"/>
                  <a:sym typeface="Georgia Bold"/>
                </a:rPr>
                <a:t>Visual Suite</a:t>
              </a:r>
            </a:p>
          </p:txBody>
        </p:sp>
      </p:grpSp>
      <p:grpSp>
        <p:nvGrpSpPr>
          <p:cNvPr name="Group 13" id="13"/>
          <p:cNvGrpSpPr/>
          <p:nvPr/>
        </p:nvGrpSpPr>
        <p:grpSpPr>
          <a:xfrm rot="0">
            <a:off x="1280160" y="4663440"/>
            <a:ext cx="7315200" cy="2114542"/>
            <a:chOff x="0" y="0"/>
            <a:chExt cx="9753600" cy="2819389"/>
          </a:xfrm>
        </p:grpSpPr>
        <p:sp>
          <p:nvSpPr>
            <p:cNvPr name="Freeform 14" id="14"/>
            <p:cNvSpPr/>
            <p:nvPr/>
          </p:nvSpPr>
          <p:spPr>
            <a:xfrm flipH="false" flipV="false" rot="0">
              <a:off x="0" y="0"/>
              <a:ext cx="9753600" cy="2819389"/>
            </a:xfrm>
            <a:custGeom>
              <a:avLst/>
              <a:gdLst/>
              <a:ahLst/>
              <a:cxnLst/>
              <a:rect r="r" b="b" t="t" l="l"/>
              <a:pathLst>
                <a:path h="2819389" w="9753600">
                  <a:moveTo>
                    <a:pt x="0" y="0"/>
                  </a:moveTo>
                  <a:lnTo>
                    <a:pt x="9753600" y="0"/>
                  </a:lnTo>
                  <a:lnTo>
                    <a:pt x="9753600" y="2819389"/>
                  </a:lnTo>
                  <a:lnTo>
                    <a:pt x="0" y="2819389"/>
                  </a:lnTo>
                  <a:close/>
                </a:path>
              </a:pathLst>
            </a:custGeom>
            <a:blipFill>
              <a:blip r:embed="rId3">
                <a:alphaModFix amt="0"/>
              </a:blip>
              <a:stretch>
                <a:fillRect l="-14151" t="0" r="-14151" b="-72973"/>
              </a:stretch>
            </a:blipFill>
          </p:spPr>
        </p:sp>
        <p:sp>
          <p:nvSpPr>
            <p:cNvPr name="TextBox 15" id="15"/>
            <p:cNvSpPr txBox="true"/>
            <p:nvPr/>
          </p:nvSpPr>
          <p:spPr>
            <a:xfrm>
              <a:off x="0" y="-38100"/>
              <a:ext cx="9753600" cy="2857489"/>
            </a:xfrm>
            <a:prstGeom prst="rect">
              <a:avLst/>
            </a:prstGeom>
          </p:spPr>
          <p:txBody>
            <a:bodyPr anchor="ctr" rtlCol="false" tIns="0" lIns="0" bIns="0" rIns="0"/>
            <a:lstStyle/>
            <a:p>
              <a:pPr algn="l" marL="579120" indent="-289560" lvl="1">
                <a:lnSpc>
                  <a:spcPts val="2879"/>
                </a:lnSpc>
                <a:buFont typeface="Arial"/>
                <a:buChar char="•"/>
              </a:pPr>
              <a:r>
                <a:rPr lang="en-US" sz="2400">
                  <a:solidFill>
                    <a:srgbClr val="CCFBF1"/>
                  </a:solidFill>
                  <a:latin typeface="Calibri (MS)"/>
                  <a:ea typeface="Calibri (MS)"/>
                  <a:cs typeface="Calibri (MS)"/>
                  <a:sym typeface="Calibri (MS)"/>
                </a:rPr>
                <a:t>Visual Suite 2.0 – One format for everything</a:t>
              </a:r>
            </a:p>
            <a:p>
              <a:pPr algn="l" marL="579120" indent="-289560" lvl="1">
                <a:lnSpc>
                  <a:spcPts val="2879"/>
                </a:lnSpc>
                <a:buFont typeface="Arial"/>
                <a:buChar char="•"/>
              </a:pPr>
              <a:r>
                <a:rPr lang="en-US" sz="2400">
                  <a:solidFill>
                    <a:srgbClr val="CCFBF1"/>
                  </a:solidFill>
                  <a:latin typeface="Calibri (MS)"/>
                  <a:ea typeface="Calibri (MS)"/>
                  <a:cs typeface="Calibri (MS)"/>
                  <a:sym typeface="Calibri (MS)"/>
                </a:rPr>
                <a:t>Canva Docs, Presentations &amp; Whiteboards</a:t>
              </a:r>
            </a:p>
            <a:p>
              <a:pPr algn="l" marL="579120" indent="-289560" lvl="1">
                <a:lnSpc>
                  <a:spcPts val="2879"/>
                </a:lnSpc>
                <a:buFont typeface="Arial"/>
                <a:buChar char="•"/>
              </a:pPr>
              <a:r>
                <a:rPr lang="en-US" sz="2400">
                  <a:solidFill>
                    <a:srgbClr val="CCFBF1"/>
                  </a:solidFill>
                  <a:latin typeface="Calibri (MS)"/>
                  <a:ea typeface="Calibri (MS)"/>
                  <a:cs typeface="Calibri (MS)"/>
                  <a:sym typeface="Calibri (MS)"/>
                </a:rPr>
                <a:t>Canva AI &amp; Magic Studio</a:t>
              </a:r>
            </a:p>
            <a:p>
              <a:pPr algn="l" marL="579120" indent="-289560" lvl="1">
                <a:lnSpc>
                  <a:spcPts val="2879"/>
                </a:lnSpc>
                <a:buFont typeface="Arial"/>
                <a:buChar char="•"/>
              </a:pPr>
              <a:r>
                <a:rPr lang="en-US" sz="2400">
                  <a:solidFill>
                    <a:srgbClr val="CCFBF1"/>
                  </a:solidFill>
                  <a:latin typeface="Calibri (MS)"/>
                  <a:ea typeface="Calibri (MS)"/>
                  <a:cs typeface="Calibri (MS)"/>
                  <a:sym typeface="Calibri (MS)"/>
                </a:rPr>
                <a:t>Canva Sheets &amp; Magic Charts</a:t>
              </a:r>
            </a:p>
            <a:p>
              <a:pPr algn="l" marL="579120" indent="-289560" lvl="1">
                <a:lnSpc>
                  <a:spcPts val="2879"/>
                </a:lnSpc>
                <a:buFont typeface="Arial"/>
                <a:buChar char="•"/>
              </a:pPr>
              <a:r>
                <a:rPr lang="en-US" sz="2400">
                  <a:solidFill>
                    <a:srgbClr val="CCFBF1"/>
                  </a:solidFill>
                  <a:latin typeface="Calibri (MS)"/>
                  <a:ea typeface="Calibri (MS)"/>
                  <a:cs typeface="Calibri (MS)"/>
                  <a:sym typeface="Calibri (MS)"/>
                </a:rPr>
                <a:t>Canva Code &amp; Video Editor</a:t>
              </a:r>
            </a:p>
          </p:txBody>
        </p:sp>
      </p:grpSp>
      <p:grpSp>
        <p:nvGrpSpPr>
          <p:cNvPr name="Group 16" id="16"/>
          <p:cNvGrpSpPr/>
          <p:nvPr/>
        </p:nvGrpSpPr>
        <p:grpSpPr>
          <a:xfrm rot="0">
            <a:off x="9497063" y="1633223"/>
            <a:ext cx="7889243" cy="6974843"/>
            <a:chOff x="0" y="0"/>
            <a:chExt cx="10518991" cy="9299791"/>
          </a:xfrm>
        </p:grpSpPr>
        <p:sp>
          <p:nvSpPr>
            <p:cNvPr name="Freeform 17" id="17"/>
            <p:cNvSpPr/>
            <p:nvPr/>
          </p:nvSpPr>
          <p:spPr>
            <a:xfrm flipH="false" flipV="false" rot="0">
              <a:off x="0" y="0"/>
              <a:ext cx="10519029" cy="9299829"/>
            </a:xfrm>
            <a:custGeom>
              <a:avLst/>
              <a:gdLst/>
              <a:ahLst/>
              <a:cxnLst/>
              <a:rect r="r" b="b" t="t" l="l"/>
              <a:pathLst>
                <a:path h="9299829" w="10519029">
                  <a:moveTo>
                    <a:pt x="0" y="0"/>
                  </a:moveTo>
                  <a:lnTo>
                    <a:pt x="10519029" y="0"/>
                  </a:lnTo>
                  <a:lnTo>
                    <a:pt x="10519029" y="9299829"/>
                  </a:lnTo>
                  <a:lnTo>
                    <a:pt x="0" y="9299829"/>
                  </a:lnTo>
                  <a:close/>
                </a:path>
              </a:pathLst>
            </a:custGeom>
            <a:solidFill>
              <a:srgbClr val="0D9488"/>
            </a:solidFill>
            <a:ln w="25400" cap="sq">
              <a:solidFill>
                <a:srgbClr val="0D9488"/>
              </a:solidFill>
              <a:prstDash val="solid"/>
              <a:miter/>
            </a:ln>
          </p:spPr>
        </p:sp>
      </p:grpSp>
      <p:grpSp>
        <p:nvGrpSpPr>
          <p:cNvPr name="Group 18" id="18"/>
          <p:cNvGrpSpPr/>
          <p:nvPr/>
        </p:nvGrpSpPr>
        <p:grpSpPr>
          <a:xfrm rot="0">
            <a:off x="9601200" y="1828800"/>
            <a:ext cx="7680960" cy="822960"/>
            <a:chOff x="0" y="0"/>
            <a:chExt cx="10241280" cy="1097280"/>
          </a:xfrm>
        </p:grpSpPr>
        <p:sp>
          <p:nvSpPr>
            <p:cNvPr name="Freeform 19" id="19"/>
            <p:cNvSpPr/>
            <p:nvPr/>
          </p:nvSpPr>
          <p:spPr>
            <a:xfrm flipH="false" flipV="false" rot="0">
              <a:off x="0" y="0"/>
              <a:ext cx="10241280" cy="1097280"/>
            </a:xfrm>
            <a:custGeom>
              <a:avLst/>
              <a:gdLst/>
              <a:ahLst/>
              <a:cxnLst/>
              <a:rect r="r" b="b" t="t" l="l"/>
              <a:pathLst>
                <a:path h="1097280" w="10241280">
                  <a:moveTo>
                    <a:pt x="0" y="0"/>
                  </a:moveTo>
                  <a:lnTo>
                    <a:pt x="10241280" y="0"/>
                  </a:lnTo>
                  <a:lnTo>
                    <a:pt x="10241280" y="1097280"/>
                  </a:lnTo>
                  <a:lnTo>
                    <a:pt x="0" y="1097280"/>
                  </a:lnTo>
                  <a:close/>
                </a:path>
              </a:pathLst>
            </a:custGeom>
            <a:blipFill>
              <a:blip r:embed="rId3">
                <a:alphaModFix amt="0"/>
              </a:blip>
              <a:stretch>
                <a:fillRect l="0" t="-131860" r="0" b="-131860"/>
              </a:stretch>
            </a:blipFill>
          </p:spPr>
        </p:sp>
        <p:sp>
          <p:nvSpPr>
            <p:cNvPr name="TextBox 20" id="20"/>
            <p:cNvSpPr txBox="true"/>
            <p:nvPr/>
          </p:nvSpPr>
          <p:spPr>
            <a:xfrm>
              <a:off x="0" y="-57150"/>
              <a:ext cx="10241280" cy="1154430"/>
            </a:xfrm>
            <a:prstGeom prst="rect">
              <a:avLst/>
            </a:prstGeom>
          </p:spPr>
          <p:txBody>
            <a:bodyPr anchor="ctr" rtlCol="false" tIns="0" lIns="0" bIns="0" rIns="0"/>
            <a:lstStyle/>
            <a:p>
              <a:pPr algn="ctr">
                <a:lnSpc>
                  <a:spcPts val="3120"/>
                </a:lnSpc>
              </a:pPr>
              <a:r>
                <a:rPr lang="en-US" b="true" sz="2600" spc="600">
                  <a:solidFill>
                    <a:srgbClr val="FCD34D"/>
                  </a:solidFill>
                  <a:latin typeface="Calibri (MS) Bold"/>
                  <a:ea typeface="Calibri (MS) Bold"/>
                  <a:cs typeface="Calibri (MS) Bold"/>
                  <a:sym typeface="Calibri (MS) Bold"/>
                </a:rPr>
                <a:t>🎓 PART 2</a:t>
              </a:r>
            </a:p>
          </p:txBody>
        </p:sp>
      </p:grpSp>
      <p:grpSp>
        <p:nvGrpSpPr>
          <p:cNvPr name="Group 21" id="21"/>
          <p:cNvGrpSpPr/>
          <p:nvPr/>
        </p:nvGrpSpPr>
        <p:grpSpPr>
          <a:xfrm rot="0">
            <a:off x="9601200" y="2651760"/>
            <a:ext cx="7680960" cy="1828800"/>
            <a:chOff x="0" y="0"/>
            <a:chExt cx="10241280" cy="2438400"/>
          </a:xfrm>
        </p:grpSpPr>
        <p:sp>
          <p:nvSpPr>
            <p:cNvPr name="Freeform 22" id="22"/>
            <p:cNvSpPr/>
            <p:nvPr/>
          </p:nvSpPr>
          <p:spPr>
            <a:xfrm flipH="false" flipV="false" rot="0">
              <a:off x="0" y="0"/>
              <a:ext cx="10241280" cy="2438400"/>
            </a:xfrm>
            <a:custGeom>
              <a:avLst/>
              <a:gdLst/>
              <a:ahLst/>
              <a:cxnLst/>
              <a:rect r="r" b="b" t="t" l="l"/>
              <a:pathLst>
                <a:path h="2438400" w="10241280">
                  <a:moveTo>
                    <a:pt x="0" y="0"/>
                  </a:moveTo>
                  <a:lnTo>
                    <a:pt x="10241280" y="0"/>
                  </a:lnTo>
                  <a:lnTo>
                    <a:pt x="10241280" y="2438400"/>
                  </a:lnTo>
                  <a:lnTo>
                    <a:pt x="0" y="2438400"/>
                  </a:lnTo>
                  <a:close/>
                </a:path>
              </a:pathLst>
            </a:custGeom>
            <a:blipFill>
              <a:blip r:embed="rId3">
                <a:alphaModFix amt="0"/>
              </a:blip>
              <a:stretch>
                <a:fillRect l="0" t="-31837" r="0" b="-31837"/>
              </a:stretch>
            </a:blipFill>
          </p:spPr>
        </p:sp>
        <p:sp>
          <p:nvSpPr>
            <p:cNvPr name="TextBox 23" id="23"/>
            <p:cNvSpPr txBox="true"/>
            <p:nvPr/>
          </p:nvSpPr>
          <p:spPr>
            <a:xfrm>
              <a:off x="0" y="-9525"/>
              <a:ext cx="10241280" cy="2447925"/>
            </a:xfrm>
            <a:prstGeom prst="rect">
              <a:avLst/>
            </a:prstGeom>
          </p:spPr>
          <p:txBody>
            <a:bodyPr anchor="ctr" rtlCol="false" tIns="0" lIns="0" bIns="0" rIns="0"/>
            <a:lstStyle/>
            <a:p>
              <a:pPr algn="ctr">
                <a:lnSpc>
                  <a:spcPts val="6240"/>
                </a:lnSpc>
              </a:pPr>
              <a:r>
                <a:rPr lang="en-US" sz="5200" b="true">
                  <a:solidFill>
                    <a:srgbClr val="FFFFFF"/>
                  </a:solidFill>
                  <a:latin typeface="Georgia Bold"/>
                  <a:ea typeface="Georgia Bold"/>
                  <a:cs typeface="Georgia Bold"/>
                  <a:sym typeface="Georgia Bold"/>
                </a:rPr>
                <a:t>Engage Students</a:t>
              </a:r>
            </a:p>
            <a:p>
              <a:pPr algn="ctr">
                <a:lnSpc>
                  <a:spcPts val="6240"/>
                </a:lnSpc>
              </a:pPr>
              <a:r>
                <a:rPr lang="en-US" sz="5200" b="true">
                  <a:solidFill>
                    <a:srgbClr val="FFFFFF"/>
                  </a:solidFill>
                  <a:latin typeface="Georgia Bold"/>
                  <a:ea typeface="Georgia Bold"/>
                  <a:cs typeface="Georgia Bold"/>
                  <a:sym typeface="Georgia Bold"/>
                </a:rPr>
                <a:t>with Canva</a:t>
              </a:r>
            </a:p>
          </p:txBody>
        </p:sp>
      </p:grpSp>
      <p:grpSp>
        <p:nvGrpSpPr>
          <p:cNvPr name="Group 24" id="24"/>
          <p:cNvGrpSpPr/>
          <p:nvPr/>
        </p:nvGrpSpPr>
        <p:grpSpPr>
          <a:xfrm rot="0">
            <a:off x="9784080" y="4663440"/>
            <a:ext cx="7315200" cy="2114542"/>
            <a:chOff x="0" y="0"/>
            <a:chExt cx="9753600" cy="2819389"/>
          </a:xfrm>
        </p:grpSpPr>
        <p:sp>
          <p:nvSpPr>
            <p:cNvPr name="Freeform 25" id="25"/>
            <p:cNvSpPr/>
            <p:nvPr/>
          </p:nvSpPr>
          <p:spPr>
            <a:xfrm flipH="false" flipV="false" rot="0">
              <a:off x="0" y="0"/>
              <a:ext cx="9753600" cy="2819389"/>
            </a:xfrm>
            <a:custGeom>
              <a:avLst/>
              <a:gdLst/>
              <a:ahLst/>
              <a:cxnLst/>
              <a:rect r="r" b="b" t="t" l="l"/>
              <a:pathLst>
                <a:path h="2819389" w="9753600">
                  <a:moveTo>
                    <a:pt x="0" y="0"/>
                  </a:moveTo>
                  <a:lnTo>
                    <a:pt x="9753600" y="0"/>
                  </a:lnTo>
                  <a:lnTo>
                    <a:pt x="9753600" y="2819389"/>
                  </a:lnTo>
                  <a:lnTo>
                    <a:pt x="0" y="2819389"/>
                  </a:lnTo>
                  <a:close/>
                </a:path>
              </a:pathLst>
            </a:custGeom>
            <a:blipFill>
              <a:blip r:embed="rId3">
                <a:alphaModFix amt="0"/>
              </a:blip>
              <a:stretch>
                <a:fillRect l="-14151" t="0" r="-14151" b="-72973"/>
              </a:stretch>
            </a:blipFill>
          </p:spPr>
        </p:sp>
        <p:sp>
          <p:nvSpPr>
            <p:cNvPr name="TextBox 26" id="26"/>
            <p:cNvSpPr txBox="true"/>
            <p:nvPr/>
          </p:nvSpPr>
          <p:spPr>
            <a:xfrm>
              <a:off x="0" y="-38100"/>
              <a:ext cx="9753600" cy="2857489"/>
            </a:xfrm>
            <a:prstGeom prst="rect">
              <a:avLst/>
            </a:prstGeom>
          </p:spPr>
          <p:txBody>
            <a:bodyPr anchor="ctr" rtlCol="false" tIns="0" lIns="0" bIns="0" rIns="0"/>
            <a:lstStyle/>
            <a:p>
              <a:pPr algn="l" marL="579120" indent="-289560" lvl="1">
                <a:lnSpc>
                  <a:spcPts val="2879"/>
                </a:lnSpc>
                <a:buFont typeface="Arial"/>
                <a:buChar char="•"/>
              </a:pPr>
              <a:r>
                <a:rPr lang="en-US" sz="2400">
                  <a:solidFill>
                    <a:srgbClr val="CCFBF1"/>
                  </a:solidFill>
                  <a:latin typeface="Calibri (MS)"/>
                  <a:ea typeface="Calibri (MS)"/>
                  <a:cs typeface="Calibri (MS)"/>
                  <a:sym typeface="Calibri (MS)"/>
                </a:rPr>
                <a:t>Polls &amp; Quizzes for real-time feedback</a:t>
              </a:r>
            </a:p>
            <a:p>
              <a:pPr algn="l" marL="579120" indent="-289560" lvl="1">
                <a:lnSpc>
                  <a:spcPts val="2879"/>
                </a:lnSpc>
                <a:buFont typeface="Arial"/>
                <a:buChar char="•"/>
              </a:pPr>
              <a:r>
                <a:rPr lang="en-US" sz="2400">
                  <a:solidFill>
                    <a:srgbClr val="CCFBF1"/>
                  </a:solidFill>
                  <a:latin typeface="Calibri (MS)"/>
                  <a:ea typeface="Calibri (MS)"/>
                  <a:cs typeface="Calibri (MS)"/>
                  <a:sym typeface="Calibri (MS)"/>
                </a:rPr>
                <a:t>Interactive Whiteboards</a:t>
              </a:r>
            </a:p>
            <a:p>
              <a:pPr algn="l" marL="579120" indent="-289560" lvl="1">
                <a:lnSpc>
                  <a:spcPts val="2879"/>
                </a:lnSpc>
                <a:buFont typeface="Arial"/>
                <a:buChar char="•"/>
              </a:pPr>
              <a:r>
                <a:rPr lang="en-US" sz="2400">
                  <a:solidFill>
                    <a:srgbClr val="CCFBF1"/>
                  </a:solidFill>
                  <a:latin typeface="Calibri (MS)"/>
                  <a:ea typeface="Calibri (MS)"/>
                  <a:cs typeface="Calibri (MS)"/>
                  <a:sym typeface="Calibri (MS)"/>
                </a:rPr>
                <a:t>Magic Activities &amp; student creativity</a:t>
              </a:r>
            </a:p>
            <a:p>
              <a:pPr algn="l" marL="579120" indent="-289560" lvl="1">
                <a:lnSpc>
                  <a:spcPts val="2879"/>
                </a:lnSpc>
                <a:buFont typeface="Arial"/>
                <a:buChar char="•"/>
              </a:pPr>
              <a:r>
                <a:rPr lang="en-US" sz="2400">
                  <a:solidFill>
                    <a:srgbClr val="CCFBF1"/>
                  </a:solidFill>
                  <a:latin typeface="Calibri (MS)"/>
                  <a:ea typeface="Calibri (MS)"/>
                  <a:cs typeface="Calibri (MS)"/>
                  <a:sym typeface="Calibri (MS)"/>
                </a:rPr>
                <a:t>LMS integration (Google Classroom, Canvas…)</a:t>
              </a:r>
            </a:p>
            <a:p>
              <a:pPr algn="l" marL="579120" indent="-289560" lvl="1">
                <a:lnSpc>
                  <a:spcPts val="2879"/>
                </a:lnSpc>
                <a:buFont typeface="Arial"/>
                <a:buChar char="•"/>
              </a:pPr>
              <a:r>
                <a:rPr lang="en-US" sz="2400">
                  <a:solidFill>
                    <a:srgbClr val="CCFBF1"/>
                  </a:solidFill>
                  <a:latin typeface="Calibri (MS)"/>
                  <a:ea typeface="Calibri (MS)"/>
                  <a:cs typeface="Calibri (MS)"/>
                  <a:sym typeface="Calibri (MS)"/>
                </a:rPr>
                <a:t>Free for K-12 teachers &amp; students</a:t>
              </a:r>
            </a:p>
          </p:txBody>
        </p:sp>
      </p:grpSp>
      <p:grpSp>
        <p:nvGrpSpPr>
          <p:cNvPr name="Group 27" id="27"/>
          <p:cNvGrpSpPr/>
          <p:nvPr/>
        </p:nvGrpSpPr>
        <p:grpSpPr>
          <a:xfrm rot="0">
            <a:off x="914400" y="8961120"/>
            <a:ext cx="16459200" cy="822960"/>
            <a:chOff x="0" y="0"/>
            <a:chExt cx="21945600" cy="1097280"/>
          </a:xfrm>
        </p:grpSpPr>
        <p:sp>
          <p:nvSpPr>
            <p:cNvPr name="Freeform 28" id="28"/>
            <p:cNvSpPr/>
            <p:nvPr/>
          </p:nvSpPr>
          <p:spPr>
            <a:xfrm flipH="false" flipV="false" rot="0">
              <a:off x="0" y="0"/>
              <a:ext cx="21945600" cy="1097280"/>
            </a:xfrm>
            <a:custGeom>
              <a:avLst/>
              <a:gdLst/>
              <a:ahLst/>
              <a:cxnLst/>
              <a:rect r="r" b="b" t="t" l="l"/>
              <a:pathLst>
                <a:path h="1097280" w="21945600">
                  <a:moveTo>
                    <a:pt x="0" y="0"/>
                  </a:moveTo>
                  <a:lnTo>
                    <a:pt x="21945600" y="0"/>
                  </a:lnTo>
                  <a:lnTo>
                    <a:pt x="21945600" y="1097280"/>
                  </a:lnTo>
                  <a:lnTo>
                    <a:pt x="0" y="1097280"/>
                  </a:lnTo>
                  <a:close/>
                </a:path>
              </a:pathLst>
            </a:custGeom>
            <a:blipFill>
              <a:blip r:embed="rId3">
                <a:alphaModFix amt="0"/>
              </a:blip>
              <a:stretch>
                <a:fillRect l="0" t="-339700" r="0" b="-339700"/>
              </a:stretch>
            </a:blipFill>
          </p:spPr>
        </p:sp>
        <p:sp>
          <p:nvSpPr>
            <p:cNvPr name="TextBox 29" id="29"/>
            <p:cNvSpPr txBox="true"/>
            <p:nvPr/>
          </p:nvSpPr>
          <p:spPr>
            <a:xfrm>
              <a:off x="0" y="-57150"/>
              <a:ext cx="21945600" cy="1154430"/>
            </a:xfrm>
            <a:prstGeom prst="rect">
              <a:avLst/>
            </a:prstGeom>
          </p:spPr>
          <p:txBody>
            <a:bodyPr anchor="ctr" rtlCol="false" tIns="0" lIns="0" bIns="0" rIns="0"/>
            <a:lstStyle/>
            <a:p>
              <a:pPr algn="ctr">
                <a:lnSpc>
                  <a:spcPts val="3120"/>
                </a:lnSpc>
              </a:pPr>
              <a:r>
                <a:rPr lang="en-US" sz="2600" i="true">
                  <a:solidFill>
                    <a:srgbClr val="6B7280"/>
                  </a:solidFill>
                  <a:latin typeface="Calibri (MS) Italics"/>
                  <a:ea typeface="Calibri (MS) Italics"/>
                  <a:cs typeface="Calibri (MS) Italics"/>
                  <a:sym typeface="Calibri (MS) Italics"/>
                </a:rPr>
                <a:t>Two powerful sections. One game-changing platform.</a:t>
              </a:r>
            </a:p>
          </p:txBody>
        </p:sp>
      </p:gr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9FAFB"/>
        </a:solidFill>
      </p:bgPr>
    </p:bg>
    <p:spTree>
      <p:nvGrpSpPr>
        <p:cNvPr id="1" name=""/>
        <p:cNvGrpSpPr/>
        <p:nvPr/>
      </p:nvGrpSpPr>
      <p:grpSpPr>
        <a:xfrm>
          <a:off x="0" y="0"/>
          <a:ext cx="0" cy="0"/>
          <a:chOff x="0" y="0"/>
          <a:chExt cx="0" cy="0"/>
        </a:xfrm>
      </p:grpSpPr>
      <p:grpSp>
        <p:nvGrpSpPr>
          <p:cNvPr name="Group 2" id="2"/>
          <p:cNvGrpSpPr/>
          <p:nvPr/>
        </p:nvGrpSpPr>
        <p:grpSpPr>
          <a:xfrm rot="0">
            <a:off x="-12697" y="-12697"/>
            <a:ext cx="18313403" cy="354587"/>
            <a:chOff x="0" y="0"/>
            <a:chExt cx="24417871" cy="472783"/>
          </a:xfrm>
        </p:grpSpPr>
        <p:sp>
          <p:nvSpPr>
            <p:cNvPr name="Freeform 3" id="3"/>
            <p:cNvSpPr/>
            <p:nvPr/>
          </p:nvSpPr>
          <p:spPr>
            <a:xfrm flipH="false" flipV="false" rot="0">
              <a:off x="0" y="0"/>
              <a:ext cx="24417910" cy="472821"/>
            </a:xfrm>
            <a:custGeom>
              <a:avLst/>
              <a:gdLst/>
              <a:ahLst/>
              <a:cxnLst/>
              <a:rect r="r" b="b" t="t" l="l"/>
              <a:pathLst>
                <a:path h="472821" w="24417910">
                  <a:moveTo>
                    <a:pt x="0" y="0"/>
                  </a:moveTo>
                  <a:lnTo>
                    <a:pt x="24417910" y="0"/>
                  </a:lnTo>
                  <a:lnTo>
                    <a:pt x="24417910" y="472821"/>
                  </a:lnTo>
                  <a:lnTo>
                    <a:pt x="0" y="472821"/>
                  </a:lnTo>
                  <a:close/>
                </a:path>
              </a:pathLst>
            </a:custGeom>
            <a:solidFill>
              <a:srgbClr val="7C3AED"/>
            </a:solidFill>
            <a:ln w="25400" cap="sq">
              <a:solidFill>
                <a:srgbClr val="7C3AED"/>
              </a:solidFill>
              <a:prstDash val="solid"/>
              <a:miter/>
            </a:ln>
          </p:spPr>
        </p:sp>
      </p:grpSp>
      <p:grpSp>
        <p:nvGrpSpPr>
          <p:cNvPr name="Group 4" id="4"/>
          <p:cNvGrpSpPr/>
          <p:nvPr/>
        </p:nvGrpSpPr>
        <p:grpSpPr>
          <a:xfrm rot="0">
            <a:off x="731520" y="548640"/>
            <a:ext cx="16459200" cy="1188720"/>
            <a:chOff x="0" y="0"/>
            <a:chExt cx="21945600" cy="1584960"/>
          </a:xfrm>
        </p:grpSpPr>
        <p:sp>
          <p:nvSpPr>
            <p:cNvPr name="Freeform 5" id="5"/>
            <p:cNvSpPr/>
            <p:nvPr/>
          </p:nvSpPr>
          <p:spPr>
            <a:xfrm flipH="false" flipV="false" rot="0">
              <a:off x="0" y="0"/>
              <a:ext cx="21945600" cy="1584960"/>
            </a:xfrm>
            <a:custGeom>
              <a:avLst/>
              <a:gdLst/>
              <a:ahLst/>
              <a:cxnLst/>
              <a:rect r="r" b="b" t="t" l="l"/>
              <a:pathLst>
                <a:path h="1584960" w="21945600">
                  <a:moveTo>
                    <a:pt x="0" y="0"/>
                  </a:moveTo>
                  <a:lnTo>
                    <a:pt x="21945600" y="0"/>
                  </a:lnTo>
                  <a:lnTo>
                    <a:pt x="21945600" y="1584960"/>
                  </a:lnTo>
                  <a:lnTo>
                    <a:pt x="0" y="1584960"/>
                  </a:lnTo>
                  <a:close/>
                </a:path>
              </a:pathLst>
            </a:custGeom>
            <a:blipFill>
              <a:blip r:embed="rId3">
                <a:alphaModFix amt="0"/>
              </a:blip>
              <a:stretch>
                <a:fillRect l="0" t="-219792" r="0" b="-219792"/>
              </a:stretch>
            </a:blipFill>
          </p:spPr>
        </p:sp>
        <p:sp>
          <p:nvSpPr>
            <p:cNvPr name="TextBox 6" id="6"/>
            <p:cNvSpPr txBox="true"/>
            <p:nvPr/>
          </p:nvSpPr>
          <p:spPr>
            <a:xfrm>
              <a:off x="0" y="0"/>
              <a:ext cx="21945600" cy="1584960"/>
            </a:xfrm>
            <a:prstGeom prst="rect">
              <a:avLst/>
            </a:prstGeom>
          </p:spPr>
          <p:txBody>
            <a:bodyPr anchor="ctr" rtlCol="false" tIns="0" lIns="0" bIns="0" rIns="0"/>
            <a:lstStyle/>
            <a:p>
              <a:pPr algn="l">
                <a:lnSpc>
                  <a:spcPts val="7680"/>
                </a:lnSpc>
              </a:pPr>
              <a:r>
                <a:rPr lang="en-US" sz="6400" b="true">
                  <a:solidFill>
                    <a:srgbClr val="1E1B4B"/>
                  </a:solidFill>
                  <a:latin typeface="Georgia Bold"/>
                  <a:ea typeface="Georgia Bold"/>
                  <a:cs typeface="Georgia Bold"/>
                  <a:sym typeface="Georgia Bold"/>
                </a:rPr>
                <a:t>Why Canva for Education?</a:t>
              </a:r>
            </a:p>
          </p:txBody>
        </p:sp>
      </p:grpSp>
      <p:grpSp>
        <p:nvGrpSpPr>
          <p:cNvPr name="Group 7" id="7"/>
          <p:cNvGrpSpPr/>
          <p:nvPr/>
        </p:nvGrpSpPr>
        <p:grpSpPr>
          <a:xfrm rot="0">
            <a:off x="901703" y="1998983"/>
            <a:ext cx="3500123" cy="3500123"/>
            <a:chOff x="0" y="0"/>
            <a:chExt cx="4666831" cy="4666831"/>
          </a:xfrm>
        </p:grpSpPr>
        <p:sp>
          <p:nvSpPr>
            <p:cNvPr name="Freeform 8" id="8"/>
            <p:cNvSpPr/>
            <p:nvPr/>
          </p:nvSpPr>
          <p:spPr>
            <a:xfrm flipH="false" flipV="false" rot="0">
              <a:off x="0" y="0"/>
              <a:ext cx="4666869" cy="4666869"/>
            </a:xfrm>
            <a:custGeom>
              <a:avLst/>
              <a:gdLst/>
              <a:ahLst/>
              <a:cxnLst/>
              <a:rect r="r" b="b" t="t" l="l"/>
              <a:pathLst>
                <a:path h="4666869" w="4666869">
                  <a:moveTo>
                    <a:pt x="0" y="2333371"/>
                  </a:moveTo>
                  <a:cubicBezTo>
                    <a:pt x="0" y="1044702"/>
                    <a:pt x="1044702" y="0"/>
                    <a:pt x="2333371" y="0"/>
                  </a:cubicBezTo>
                  <a:cubicBezTo>
                    <a:pt x="3622040" y="0"/>
                    <a:pt x="4666869" y="1044702"/>
                    <a:pt x="4666869" y="2333371"/>
                  </a:cubicBezTo>
                  <a:cubicBezTo>
                    <a:pt x="4666869" y="3622040"/>
                    <a:pt x="3622167" y="4666869"/>
                    <a:pt x="2333371" y="4666869"/>
                  </a:cubicBezTo>
                  <a:cubicBezTo>
                    <a:pt x="1044575" y="4666869"/>
                    <a:pt x="0" y="3622167"/>
                    <a:pt x="0" y="2333371"/>
                  </a:cubicBezTo>
                  <a:close/>
                </a:path>
              </a:pathLst>
            </a:custGeom>
            <a:solidFill>
              <a:srgbClr val="7C3AED"/>
            </a:solidFill>
            <a:ln w="25400" cap="sq">
              <a:solidFill>
                <a:srgbClr val="7C3AED"/>
              </a:solidFill>
              <a:prstDash val="solid"/>
              <a:miter/>
            </a:ln>
          </p:spPr>
        </p:sp>
      </p:grpSp>
      <p:grpSp>
        <p:nvGrpSpPr>
          <p:cNvPr name="Group 9" id="9"/>
          <p:cNvGrpSpPr/>
          <p:nvPr/>
        </p:nvGrpSpPr>
        <p:grpSpPr>
          <a:xfrm rot="0">
            <a:off x="914400" y="2011680"/>
            <a:ext cx="3474720" cy="3474720"/>
            <a:chOff x="0" y="0"/>
            <a:chExt cx="4632960" cy="4632960"/>
          </a:xfrm>
        </p:grpSpPr>
        <p:sp>
          <p:nvSpPr>
            <p:cNvPr name="Freeform 10" id="10"/>
            <p:cNvSpPr/>
            <p:nvPr/>
          </p:nvSpPr>
          <p:spPr>
            <a:xfrm flipH="false" flipV="false" rot="0">
              <a:off x="0" y="0"/>
              <a:ext cx="4632960" cy="4632960"/>
            </a:xfrm>
            <a:custGeom>
              <a:avLst/>
              <a:gdLst/>
              <a:ahLst/>
              <a:cxnLst/>
              <a:rect r="r" b="b" t="t" l="l"/>
              <a:pathLst>
                <a:path h="4632960" w="4632960">
                  <a:moveTo>
                    <a:pt x="0" y="0"/>
                  </a:moveTo>
                  <a:lnTo>
                    <a:pt x="4632960" y="0"/>
                  </a:lnTo>
                  <a:lnTo>
                    <a:pt x="4632960" y="4632960"/>
                  </a:lnTo>
                  <a:lnTo>
                    <a:pt x="0" y="4632960"/>
                  </a:lnTo>
                  <a:close/>
                </a:path>
              </a:pathLst>
            </a:custGeom>
            <a:blipFill>
              <a:blip r:embed="rId3">
                <a:alphaModFix amt="0"/>
              </a:blip>
              <a:stretch>
                <a:fillRect l="-78303" t="0" r="-78303" b="0"/>
              </a:stretch>
            </a:blipFill>
          </p:spPr>
        </p:sp>
        <p:sp>
          <p:nvSpPr>
            <p:cNvPr name="TextBox 11" id="11"/>
            <p:cNvSpPr txBox="true"/>
            <p:nvPr/>
          </p:nvSpPr>
          <p:spPr>
            <a:xfrm>
              <a:off x="0" y="-76200"/>
              <a:ext cx="4632960" cy="4709160"/>
            </a:xfrm>
            <a:prstGeom prst="rect">
              <a:avLst/>
            </a:prstGeom>
          </p:spPr>
          <p:txBody>
            <a:bodyPr anchor="ctr" rtlCol="false" tIns="0" lIns="0" bIns="0" rIns="0"/>
            <a:lstStyle/>
            <a:p>
              <a:pPr algn="ctr">
                <a:lnSpc>
                  <a:spcPts val="5280"/>
                </a:lnSpc>
              </a:pPr>
              <a:r>
                <a:rPr lang="en-US" sz="4400" b="true">
                  <a:solidFill>
                    <a:srgbClr val="FFFFFF"/>
                  </a:solidFill>
                  <a:latin typeface="Calibri (MS) Bold"/>
                  <a:ea typeface="Calibri (MS) Bold"/>
                  <a:cs typeface="Calibri (MS) Bold"/>
                  <a:sym typeface="Calibri (MS) Bold"/>
                </a:rPr>
                <a:t>90M+</a:t>
              </a:r>
            </a:p>
            <a:p>
              <a:pPr algn="ctr">
                <a:lnSpc>
                  <a:spcPts val="2160"/>
                </a:lnSpc>
              </a:pPr>
              <a:r>
                <a:rPr lang="en-US" sz="1800">
                  <a:solidFill>
                    <a:srgbClr val="FFFFFF"/>
                  </a:solidFill>
                  <a:latin typeface="Calibri (MS)"/>
                  <a:ea typeface="Calibri (MS)"/>
                  <a:cs typeface="Calibri (MS)"/>
                  <a:sym typeface="Calibri (MS)"/>
                </a:rPr>
                <a:t>Students &amp;</a:t>
              </a:r>
            </a:p>
            <a:p>
              <a:pPr algn="ctr">
                <a:lnSpc>
                  <a:spcPts val="2160"/>
                </a:lnSpc>
              </a:pPr>
              <a:r>
                <a:rPr lang="en-US" sz="1800">
                  <a:solidFill>
                    <a:srgbClr val="FFFFFF"/>
                  </a:solidFill>
                  <a:latin typeface="Calibri (MS)"/>
                  <a:ea typeface="Calibri (MS)"/>
                  <a:cs typeface="Calibri (MS)"/>
                  <a:sym typeface="Calibri (MS)"/>
                </a:rPr>
                <a:t>teachers globally</a:t>
              </a:r>
            </a:p>
          </p:txBody>
        </p:sp>
      </p:grpSp>
      <p:grpSp>
        <p:nvGrpSpPr>
          <p:cNvPr name="Group 12" id="12"/>
          <p:cNvGrpSpPr/>
          <p:nvPr/>
        </p:nvGrpSpPr>
        <p:grpSpPr>
          <a:xfrm rot="0">
            <a:off x="5107943" y="1998983"/>
            <a:ext cx="3500123" cy="3500123"/>
            <a:chOff x="0" y="0"/>
            <a:chExt cx="4666831" cy="4666831"/>
          </a:xfrm>
        </p:grpSpPr>
        <p:sp>
          <p:nvSpPr>
            <p:cNvPr name="Freeform 13" id="13"/>
            <p:cNvSpPr/>
            <p:nvPr/>
          </p:nvSpPr>
          <p:spPr>
            <a:xfrm flipH="false" flipV="false" rot="0">
              <a:off x="0" y="0"/>
              <a:ext cx="4666869" cy="4666869"/>
            </a:xfrm>
            <a:custGeom>
              <a:avLst/>
              <a:gdLst/>
              <a:ahLst/>
              <a:cxnLst/>
              <a:rect r="r" b="b" t="t" l="l"/>
              <a:pathLst>
                <a:path h="4666869" w="4666869">
                  <a:moveTo>
                    <a:pt x="0" y="2333371"/>
                  </a:moveTo>
                  <a:cubicBezTo>
                    <a:pt x="0" y="1044702"/>
                    <a:pt x="1044702" y="0"/>
                    <a:pt x="2333371" y="0"/>
                  </a:cubicBezTo>
                  <a:cubicBezTo>
                    <a:pt x="3622040" y="0"/>
                    <a:pt x="4666869" y="1044702"/>
                    <a:pt x="4666869" y="2333371"/>
                  </a:cubicBezTo>
                  <a:cubicBezTo>
                    <a:pt x="4666869" y="3622040"/>
                    <a:pt x="3622167" y="4666869"/>
                    <a:pt x="2333371" y="4666869"/>
                  </a:cubicBezTo>
                  <a:cubicBezTo>
                    <a:pt x="1044575" y="4666869"/>
                    <a:pt x="0" y="3622167"/>
                    <a:pt x="0" y="2333371"/>
                  </a:cubicBezTo>
                  <a:close/>
                </a:path>
              </a:pathLst>
            </a:custGeom>
            <a:solidFill>
              <a:srgbClr val="059669"/>
            </a:solidFill>
            <a:ln w="25400" cap="sq">
              <a:solidFill>
                <a:srgbClr val="059669"/>
              </a:solidFill>
              <a:prstDash val="solid"/>
              <a:miter/>
            </a:ln>
          </p:spPr>
        </p:sp>
      </p:grpSp>
      <p:grpSp>
        <p:nvGrpSpPr>
          <p:cNvPr name="Group 14" id="14"/>
          <p:cNvGrpSpPr/>
          <p:nvPr/>
        </p:nvGrpSpPr>
        <p:grpSpPr>
          <a:xfrm rot="0">
            <a:off x="5120640" y="2011680"/>
            <a:ext cx="3474720" cy="3474720"/>
            <a:chOff x="0" y="0"/>
            <a:chExt cx="4632960" cy="4632960"/>
          </a:xfrm>
        </p:grpSpPr>
        <p:sp>
          <p:nvSpPr>
            <p:cNvPr name="Freeform 15" id="15"/>
            <p:cNvSpPr/>
            <p:nvPr/>
          </p:nvSpPr>
          <p:spPr>
            <a:xfrm flipH="false" flipV="false" rot="0">
              <a:off x="0" y="0"/>
              <a:ext cx="4632960" cy="4632960"/>
            </a:xfrm>
            <a:custGeom>
              <a:avLst/>
              <a:gdLst/>
              <a:ahLst/>
              <a:cxnLst/>
              <a:rect r="r" b="b" t="t" l="l"/>
              <a:pathLst>
                <a:path h="4632960" w="4632960">
                  <a:moveTo>
                    <a:pt x="0" y="0"/>
                  </a:moveTo>
                  <a:lnTo>
                    <a:pt x="4632960" y="0"/>
                  </a:lnTo>
                  <a:lnTo>
                    <a:pt x="4632960" y="4632960"/>
                  </a:lnTo>
                  <a:lnTo>
                    <a:pt x="0" y="4632960"/>
                  </a:lnTo>
                  <a:close/>
                </a:path>
              </a:pathLst>
            </a:custGeom>
            <a:blipFill>
              <a:blip r:embed="rId3">
                <a:alphaModFix amt="0"/>
              </a:blip>
              <a:stretch>
                <a:fillRect l="-78303" t="0" r="-78303" b="0"/>
              </a:stretch>
            </a:blipFill>
          </p:spPr>
        </p:sp>
        <p:sp>
          <p:nvSpPr>
            <p:cNvPr name="TextBox 16" id="16"/>
            <p:cNvSpPr txBox="true"/>
            <p:nvPr/>
          </p:nvSpPr>
          <p:spPr>
            <a:xfrm>
              <a:off x="0" y="-76200"/>
              <a:ext cx="4632960" cy="4709160"/>
            </a:xfrm>
            <a:prstGeom prst="rect">
              <a:avLst/>
            </a:prstGeom>
          </p:spPr>
          <p:txBody>
            <a:bodyPr anchor="ctr" rtlCol="false" tIns="0" lIns="0" bIns="0" rIns="0"/>
            <a:lstStyle/>
            <a:p>
              <a:pPr algn="ctr">
                <a:lnSpc>
                  <a:spcPts val="5280"/>
                </a:lnSpc>
              </a:pPr>
              <a:r>
                <a:rPr lang="en-US" sz="4400" b="true">
                  <a:solidFill>
                    <a:srgbClr val="FFFFFF"/>
                  </a:solidFill>
                  <a:latin typeface="Calibri (MS) Bold"/>
                  <a:ea typeface="Calibri (MS) Bold"/>
                  <a:cs typeface="Calibri (MS) Bold"/>
                  <a:sym typeface="Calibri (MS) Bold"/>
                </a:rPr>
                <a:t>100%</a:t>
              </a:r>
            </a:p>
            <a:p>
              <a:pPr algn="ctr">
                <a:lnSpc>
                  <a:spcPts val="2160"/>
                </a:lnSpc>
              </a:pPr>
              <a:r>
                <a:rPr lang="en-US" sz="1800">
                  <a:solidFill>
                    <a:srgbClr val="FFFFFF"/>
                  </a:solidFill>
                  <a:latin typeface="Calibri (MS)"/>
                  <a:ea typeface="Calibri (MS)"/>
                  <a:cs typeface="Calibri (MS)"/>
                  <a:sym typeface="Calibri (MS)"/>
                </a:rPr>
                <a:t>FREE for</a:t>
              </a:r>
            </a:p>
            <a:p>
              <a:pPr algn="ctr">
                <a:lnSpc>
                  <a:spcPts val="2160"/>
                </a:lnSpc>
              </a:pPr>
              <a:r>
                <a:rPr lang="en-US" sz="1800">
                  <a:solidFill>
                    <a:srgbClr val="FFFFFF"/>
                  </a:solidFill>
                  <a:latin typeface="Calibri (MS)"/>
                  <a:ea typeface="Calibri (MS)"/>
                  <a:cs typeface="Calibri (MS)"/>
                  <a:sym typeface="Calibri (MS)"/>
                </a:rPr>
                <a:t>K-12 verified</a:t>
              </a:r>
            </a:p>
          </p:txBody>
        </p:sp>
      </p:grpSp>
      <p:grpSp>
        <p:nvGrpSpPr>
          <p:cNvPr name="Group 17" id="17"/>
          <p:cNvGrpSpPr/>
          <p:nvPr/>
        </p:nvGrpSpPr>
        <p:grpSpPr>
          <a:xfrm rot="0">
            <a:off x="9314183" y="1998983"/>
            <a:ext cx="3500123" cy="3500123"/>
            <a:chOff x="0" y="0"/>
            <a:chExt cx="4666831" cy="4666831"/>
          </a:xfrm>
        </p:grpSpPr>
        <p:sp>
          <p:nvSpPr>
            <p:cNvPr name="Freeform 18" id="18"/>
            <p:cNvSpPr/>
            <p:nvPr/>
          </p:nvSpPr>
          <p:spPr>
            <a:xfrm flipH="false" flipV="false" rot="0">
              <a:off x="0" y="0"/>
              <a:ext cx="4666869" cy="4666869"/>
            </a:xfrm>
            <a:custGeom>
              <a:avLst/>
              <a:gdLst/>
              <a:ahLst/>
              <a:cxnLst/>
              <a:rect r="r" b="b" t="t" l="l"/>
              <a:pathLst>
                <a:path h="4666869" w="4666869">
                  <a:moveTo>
                    <a:pt x="0" y="2333371"/>
                  </a:moveTo>
                  <a:cubicBezTo>
                    <a:pt x="0" y="1044702"/>
                    <a:pt x="1044702" y="0"/>
                    <a:pt x="2333371" y="0"/>
                  </a:cubicBezTo>
                  <a:cubicBezTo>
                    <a:pt x="3622040" y="0"/>
                    <a:pt x="4666869" y="1044702"/>
                    <a:pt x="4666869" y="2333371"/>
                  </a:cubicBezTo>
                  <a:cubicBezTo>
                    <a:pt x="4666869" y="3622040"/>
                    <a:pt x="3622167" y="4666869"/>
                    <a:pt x="2333371" y="4666869"/>
                  </a:cubicBezTo>
                  <a:cubicBezTo>
                    <a:pt x="1044575" y="4666869"/>
                    <a:pt x="0" y="3622167"/>
                    <a:pt x="0" y="2333371"/>
                  </a:cubicBezTo>
                  <a:close/>
                </a:path>
              </a:pathLst>
            </a:custGeom>
            <a:solidFill>
              <a:srgbClr val="0D9488"/>
            </a:solidFill>
            <a:ln w="25400" cap="sq">
              <a:solidFill>
                <a:srgbClr val="0D9488"/>
              </a:solidFill>
              <a:prstDash val="solid"/>
              <a:miter/>
            </a:ln>
          </p:spPr>
        </p:sp>
      </p:grpSp>
      <p:grpSp>
        <p:nvGrpSpPr>
          <p:cNvPr name="Group 19" id="19"/>
          <p:cNvGrpSpPr/>
          <p:nvPr/>
        </p:nvGrpSpPr>
        <p:grpSpPr>
          <a:xfrm rot="0">
            <a:off x="9326880" y="2011680"/>
            <a:ext cx="3474720" cy="3474720"/>
            <a:chOff x="0" y="0"/>
            <a:chExt cx="4632960" cy="4632960"/>
          </a:xfrm>
        </p:grpSpPr>
        <p:sp>
          <p:nvSpPr>
            <p:cNvPr name="Freeform 20" id="20"/>
            <p:cNvSpPr/>
            <p:nvPr/>
          </p:nvSpPr>
          <p:spPr>
            <a:xfrm flipH="false" flipV="false" rot="0">
              <a:off x="0" y="0"/>
              <a:ext cx="4632960" cy="4632960"/>
            </a:xfrm>
            <a:custGeom>
              <a:avLst/>
              <a:gdLst/>
              <a:ahLst/>
              <a:cxnLst/>
              <a:rect r="r" b="b" t="t" l="l"/>
              <a:pathLst>
                <a:path h="4632960" w="4632960">
                  <a:moveTo>
                    <a:pt x="0" y="0"/>
                  </a:moveTo>
                  <a:lnTo>
                    <a:pt x="4632960" y="0"/>
                  </a:lnTo>
                  <a:lnTo>
                    <a:pt x="4632960" y="4632960"/>
                  </a:lnTo>
                  <a:lnTo>
                    <a:pt x="0" y="4632960"/>
                  </a:lnTo>
                  <a:close/>
                </a:path>
              </a:pathLst>
            </a:custGeom>
            <a:blipFill>
              <a:blip r:embed="rId3">
                <a:alphaModFix amt="0"/>
              </a:blip>
              <a:stretch>
                <a:fillRect l="-78303" t="0" r="-78303" b="0"/>
              </a:stretch>
            </a:blipFill>
          </p:spPr>
        </p:sp>
        <p:sp>
          <p:nvSpPr>
            <p:cNvPr name="TextBox 21" id="21"/>
            <p:cNvSpPr txBox="true"/>
            <p:nvPr/>
          </p:nvSpPr>
          <p:spPr>
            <a:xfrm>
              <a:off x="0" y="-76200"/>
              <a:ext cx="4632960" cy="4709160"/>
            </a:xfrm>
            <a:prstGeom prst="rect">
              <a:avLst/>
            </a:prstGeom>
          </p:spPr>
          <p:txBody>
            <a:bodyPr anchor="ctr" rtlCol="false" tIns="0" lIns="0" bIns="0" rIns="0"/>
            <a:lstStyle/>
            <a:p>
              <a:pPr algn="ctr">
                <a:lnSpc>
                  <a:spcPts val="5280"/>
                </a:lnSpc>
              </a:pPr>
              <a:r>
                <a:rPr lang="en-US" sz="4400" b="true">
                  <a:solidFill>
                    <a:srgbClr val="FFFFFF"/>
                  </a:solidFill>
                  <a:latin typeface="Calibri (MS) Bold"/>
                  <a:ea typeface="Calibri (MS) Bold"/>
                  <a:cs typeface="Calibri (MS) Bold"/>
                  <a:sym typeface="Calibri (MS) Bold"/>
                </a:rPr>
                <a:t>250K+</a:t>
              </a:r>
            </a:p>
            <a:p>
              <a:pPr algn="ctr">
                <a:lnSpc>
                  <a:spcPts val="2160"/>
                </a:lnSpc>
              </a:pPr>
              <a:r>
                <a:rPr lang="en-US" sz="1800">
                  <a:solidFill>
                    <a:srgbClr val="FFFFFF"/>
                  </a:solidFill>
                  <a:latin typeface="Calibri (MS)"/>
                  <a:ea typeface="Calibri (MS)"/>
                  <a:cs typeface="Calibri (MS)"/>
                  <a:sym typeface="Calibri (MS)"/>
                </a:rPr>
                <a:t>Ready-to-use</a:t>
              </a:r>
            </a:p>
            <a:p>
              <a:pPr algn="ctr">
                <a:lnSpc>
                  <a:spcPts val="2160"/>
                </a:lnSpc>
              </a:pPr>
              <a:r>
                <a:rPr lang="en-US" sz="1800">
                  <a:solidFill>
                    <a:srgbClr val="FFFFFF"/>
                  </a:solidFill>
                  <a:latin typeface="Calibri (MS)"/>
                  <a:ea typeface="Calibri (MS)"/>
                  <a:cs typeface="Calibri (MS)"/>
                  <a:sym typeface="Calibri (MS)"/>
                </a:rPr>
                <a:t>templates</a:t>
              </a:r>
            </a:p>
          </p:txBody>
        </p:sp>
      </p:grpSp>
      <p:grpSp>
        <p:nvGrpSpPr>
          <p:cNvPr name="Group 22" id="22"/>
          <p:cNvGrpSpPr/>
          <p:nvPr/>
        </p:nvGrpSpPr>
        <p:grpSpPr>
          <a:xfrm rot="0">
            <a:off x="13520423" y="1998983"/>
            <a:ext cx="3500123" cy="3500123"/>
            <a:chOff x="0" y="0"/>
            <a:chExt cx="4666831" cy="4666831"/>
          </a:xfrm>
        </p:grpSpPr>
        <p:sp>
          <p:nvSpPr>
            <p:cNvPr name="Freeform 23" id="23"/>
            <p:cNvSpPr/>
            <p:nvPr/>
          </p:nvSpPr>
          <p:spPr>
            <a:xfrm flipH="false" flipV="false" rot="0">
              <a:off x="0" y="0"/>
              <a:ext cx="4666869" cy="4666869"/>
            </a:xfrm>
            <a:custGeom>
              <a:avLst/>
              <a:gdLst/>
              <a:ahLst/>
              <a:cxnLst/>
              <a:rect r="r" b="b" t="t" l="l"/>
              <a:pathLst>
                <a:path h="4666869" w="4666869">
                  <a:moveTo>
                    <a:pt x="0" y="2333371"/>
                  </a:moveTo>
                  <a:cubicBezTo>
                    <a:pt x="0" y="1044702"/>
                    <a:pt x="1044702" y="0"/>
                    <a:pt x="2333371" y="0"/>
                  </a:cubicBezTo>
                  <a:cubicBezTo>
                    <a:pt x="3622040" y="0"/>
                    <a:pt x="4666869" y="1044702"/>
                    <a:pt x="4666869" y="2333371"/>
                  </a:cubicBezTo>
                  <a:cubicBezTo>
                    <a:pt x="4666869" y="3622040"/>
                    <a:pt x="3622167" y="4666869"/>
                    <a:pt x="2333371" y="4666869"/>
                  </a:cubicBezTo>
                  <a:cubicBezTo>
                    <a:pt x="1044575" y="4666869"/>
                    <a:pt x="0" y="3622167"/>
                    <a:pt x="0" y="2333371"/>
                  </a:cubicBezTo>
                  <a:close/>
                </a:path>
              </a:pathLst>
            </a:custGeom>
            <a:solidFill>
              <a:srgbClr val="D97706"/>
            </a:solidFill>
            <a:ln w="25400" cap="sq">
              <a:solidFill>
                <a:srgbClr val="D97706"/>
              </a:solidFill>
              <a:prstDash val="solid"/>
              <a:miter/>
            </a:ln>
          </p:spPr>
        </p:sp>
      </p:grpSp>
      <p:grpSp>
        <p:nvGrpSpPr>
          <p:cNvPr name="Group 24" id="24"/>
          <p:cNvGrpSpPr/>
          <p:nvPr/>
        </p:nvGrpSpPr>
        <p:grpSpPr>
          <a:xfrm rot="0">
            <a:off x="13533120" y="2011680"/>
            <a:ext cx="3474720" cy="3474720"/>
            <a:chOff x="0" y="0"/>
            <a:chExt cx="4632960" cy="4632960"/>
          </a:xfrm>
        </p:grpSpPr>
        <p:sp>
          <p:nvSpPr>
            <p:cNvPr name="Freeform 25" id="25"/>
            <p:cNvSpPr/>
            <p:nvPr/>
          </p:nvSpPr>
          <p:spPr>
            <a:xfrm flipH="false" flipV="false" rot="0">
              <a:off x="0" y="0"/>
              <a:ext cx="4632960" cy="4632960"/>
            </a:xfrm>
            <a:custGeom>
              <a:avLst/>
              <a:gdLst/>
              <a:ahLst/>
              <a:cxnLst/>
              <a:rect r="r" b="b" t="t" l="l"/>
              <a:pathLst>
                <a:path h="4632960" w="4632960">
                  <a:moveTo>
                    <a:pt x="0" y="0"/>
                  </a:moveTo>
                  <a:lnTo>
                    <a:pt x="4632960" y="0"/>
                  </a:lnTo>
                  <a:lnTo>
                    <a:pt x="4632960" y="4632960"/>
                  </a:lnTo>
                  <a:lnTo>
                    <a:pt x="0" y="4632960"/>
                  </a:lnTo>
                  <a:close/>
                </a:path>
              </a:pathLst>
            </a:custGeom>
            <a:blipFill>
              <a:blip r:embed="rId3">
                <a:alphaModFix amt="0"/>
              </a:blip>
              <a:stretch>
                <a:fillRect l="-78303" t="0" r="-78303" b="0"/>
              </a:stretch>
            </a:blipFill>
          </p:spPr>
        </p:sp>
        <p:sp>
          <p:nvSpPr>
            <p:cNvPr name="TextBox 26" id="26"/>
            <p:cNvSpPr txBox="true"/>
            <p:nvPr/>
          </p:nvSpPr>
          <p:spPr>
            <a:xfrm>
              <a:off x="0" y="-76200"/>
              <a:ext cx="4632960" cy="4709160"/>
            </a:xfrm>
            <a:prstGeom prst="rect">
              <a:avLst/>
            </a:prstGeom>
          </p:spPr>
          <p:txBody>
            <a:bodyPr anchor="ctr" rtlCol="false" tIns="0" lIns="0" bIns="0" rIns="0"/>
            <a:lstStyle/>
            <a:p>
              <a:pPr algn="ctr">
                <a:lnSpc>
                  <a:spcPts val="5280"/>
                </a:lnSpc>
              </a:pPr>
              <a:r>
                <a:rPr lang="en-US" sz="4400" b="true">
                  <a:solidFill>
                    <a:srgbClr val="FFFFFF"/>
                  </a:solidFill>
                  <a:latin typeface="Calibri (MS) Bold"/>
                  <a:ea typeface="Calibri (MS) Bold"/>
                  <a:cs typeface="Calibri (MS) Bold"/>
                  <a:sym typeface="Calibri (MS) Bold"/>
                </a:rPr>
                <a:t>190+</a:t>
              </a:r>
            </a:p>
            <a:p>
              <a:pPr algn="ctr">
                <a:lnSpc>
                  <a:spcPts val="2160"/>
                </a:lnSpc>
              </a:pPr>
              <a:r>
                <a:rPr lang="en-US" sz="1800">
                  <a:solidFill>
                    <a:srgbClr val="FFFFFF"/>
                  </a:solidFill>
                  <a:latin typeface="Calibri (MS)"/>
                  <a:ea typeface="Calibri (MS)"/>
                  <a:cs typeface="Calibri (MS)"/>
                  <a:sym typeface="Calibri (MS)"/>
                </a:rPr>
                <a:t>Countries</a:t>
              </a:r>
            </a:p>
            <a:p>
              <a:pPr algn="ctr">
                <a:lnSpc>
                  <a:spcPts val="2160"/>
                </a:lnSpc>
              </a:pPr>
              <a:r>
                <a:rPr lang="en-US" sz="1800">
                  <a:solidFill>
                    <a:srgbClr val="FFFFFF"/>
                  </a:solidFill>
                  <a:latin typeface="Calibri (MS)"/>
                  <a:ea typeface="Calibri (MS)"/>
                  <a:cs typeface="Calibri (MS)"/>
                  <a:sym typeface="Calibri (MS)"/>
                </a:rPr>
                <a:t>worldwide</a:t>
              </a:r>
            </a:p>
          </p:txBody>
        </p:sp>
      </p:grpSp>
      <p:grpSp>
        <p:nvGrpSpPr>
          <p:cNvPr name="Group 27" id="27"/>
          <p:cNvGrpSpPr/>
          <p:nvPr/>
        </p:nvGrpSpPr>
        <p:grpSpPr>
          <a:xfrm rot="0">
            <a:off x="731520" y="5760720"/>
            <a:ext cx="16459200" cy="822960"/>
            <a:chOff x="0" y="0"/>
            <a:chExt cx="21945600" cy="1097280"/>
          </a:xfrm>
        </p:grpSpPr>
        <p:sp>
          <p:nvSpPr>
            <p:cNvPr name="Freeform 28" id="28"/>
            <p:cNvSpPr/>
            <p:nvPr/>
          </p:nvSpPr>
          <p:spPr>
            <a:xfrm flipH="false" flipV="false" rot="0">
              <a:off x="0" y="0"/>
              <a:ext cx="21945600" cy="1097280"/>
            </a:xfrm>
            <a:custGeom>
              <a:avLst/>
              <a:gdLst/>
              <a:ahLst/>
              <a:cxnLst/>
              <a:rect r="r" b="b" t="t" l="l"/>
              <a:pathLst>
                <a:path h="1097280" w="21945600">
                  <a:moveTo>
                    <a:pt x="0" y="0"/>
                  </a:moveTo>
                  <a:lnTo>
                    <a:pt x="21945600" y="0"/>
                  </a:lnTo>
                  <a:lnTo>
                    <a:pt x="21945600" y="1097280"/>
                  </a:lnTo>
                  <a:lnTo>
                    <a:pt x="0" y="1097280"/>
                  </a:lnTo>
                  <a:close/>
                </a:path>
              </a:pathLst>
            </a:custGeom>
            <a:blipFill>
              <a:blip r:embed="rId3">
                <a:alphaModFix amt="0"/>
              </a:blip>
              <a:stretch>
                <a:fillRect l="0" t="-339700" r="0" b="-339700"/>
              </a:stretch>
            </a:blipFill>
          </p:spPr>
        </p:sp>
        <p:sp>
          <p:nvSpPr>
            <p:cNvPr name="TextBox 29" id="29"/>
            <p:cNvSpPr txBox="true"/>
            <p:nvPr/>
          </p:nvSpPr>
          <p:spPr>
            <a:xfrm>
              <a:off x="0" y="-9525"/>
              <a:ext cx="21945600" cy="1106805"/>
            </a:xfrm>
            <a:prstGeom prst="rect">
              <a:avLst/>
            </a:prstGeom>
          </p:spPr>
          <p:txBody>
            <a:bodyPr anchor="ctr" rtlCol="false" tIns="0" lIns="0" bIns="0" rIns="0"/>
            <a:lstStyle/>
            <a:p>
              <a:pPr algn="l">
                <a:lnSpc>
                  <a:spcPts val="4320"/>
                </a:lnSpc>
              </a:pPr>
              <a:r>
                <a:rPr lang="en-US" sz="3600" b="true">
                  <a:solidFill>
                    <a:srgbClr val="1E1B4B"/>
                  </a:solidFill>
                  <a:latin typeface="Georgia Bold"/>
                  <a:ea typeface="Georgia Bold"/>
                  <a:cs typeface="Georgia Bold"/>
                  <a:sym typeface="Georgia Bold"/>
                </a:rPr>
                <a:t>How to Get Started:</a:t>
              </a:r>
            </a:p>
          </p:txBody>
        </p:sp>
      </p:grpSp>
      <p:grpSp>
        <p:nvGrpSpPr>
          <p:cNvPr name="Group 30" id="30"/>
          <p:cNvGrpSpPr/>
          <p:nvPr/>
        </p:nvGrpSpPr>
        <p:grpSpPr>
          <a:xfrm rot="0">
            <a:off x="718823" y="6717287"/>
            <a:ext cx="720347" cy="720347"/>
            <a:chOff x="0" y="0"/>
            <a:chExt cx="960463" cy="960463"/>
          </a:xfrm>
        </p:grpSpPr>
        <p:sp>
          <p:nvSpPr>
            <p:cNvPr name="Freeform 31" id="31"/>
            <p:cNvSpPr/>
            <p:nvPr/>
          </p:nvSpPr>
          <p:spPr>
            <a:xfrm flipH="false" flipV="false" rot="0">
              <a:off x="0" y="0"/>
              <a:ext cx="960501" cy="960501"/>
            </a:xfrm>
            <a:custGeom>
              <a:avLst/>
              <a:gdLst/>
              <a:ahLst/>
              <a:cxnLst/>
              <a:rect r="r" b="b" t="t" l="l"/>
              <a:pathLst>
                <a:path h="960501" w="960501">
                  <a:moveTo>
                    <a:pt x="0" y="480187"/>
                  </a:moveTo>
                  <a:cubicBezTo>
                    <a:pt x="0" y="215011"/>
                    <a:pt x="215011" y="0"/>
                    <a:pt x="480187" y="0"/>
                  </a:cubicBezTo>
                  <a:cubicBezTo>
                    <a:pt x="745363" y="0"/>
                    <a:pt x="960501" y="215011"/>
                    <a:pt x="960501" y="480187"/>
                  </a:cubicBezTo>
                  <a:cubicBezTo>
                    <a:pt x="960501" y="745363"/>
                    <a:pt x="745490" y="960501"/>
                    <a:pt x="480187" y="960501"/>
                  </a:cubicBezTo>
                  <a:cubicBezTo>
                    <a:pt x="214884" y="960501"/>
                    <a:pt x="0" y="745490"/>
                    <a:pt x="0" y="480187"/>
                  </a:cubicBezTo>
                  <a:close/>
                </a:path>
              </a:pathLst>
            </a:custGeom>
            <a:solidFill>
              <a:srgbClr val="7C3AED"/>
            </a:solidFill>
            <a:ln w="25400" cap="sq">
              <a:solidFill>
                <a:srgbClr val="7C3AED"/>
              </a:solidFill>
              <a:prstDash val="solid"/>
              <a:miter/>
            </a:ln>
          </p:spPr>
        </p:sp>
      </p:grpSp>
      <p:grpSp>
        <p:nvGrpSpPr>
          <p:cNvPr name="Group 32" id="32"/>
          <p:cNvGrpSpPr/>
          <p:nvPr/>
        </p:nvGrpSpPr>
        <p:grpSpPr>
          <a:xfrm rot="0">
            <a:off x="731520" y="6729984"/>
            <a:ext cx="694944" cy="694944"/>
            <a:chOff x="0" y="0"/>
            <a:chExt cx="926592" cy="926592"/>
          </a:xfrm>
        </p:grpSpPr>
        <p:sp>
          <p:nvSpPr>
            <p:cNvPr name="Freeform 33" id="33"/>
            <p:cNvSpPr/>
            <p:nvPr/>
          </p:nvSpPr>
          <p:spPr>
            <a:xfrm flipH="false" flipV="false" rot="0">
              <a:off x="0" y="0"/>
              <a:ext cx="926592" cy="926592"/>
            </a:xfrm>
            <a:custGeom>
              <a:avLst/>
              <a:gdLst/>
              <a:ahLst/>
              <a:cxnLst/>
              <a:rect r="r" b="b" t="t" l="l"/>
              <a:pathLst>
                <a:path h="926592" w="926592">
                  <a:moveTo>
                    <a:pt x="0" y="0"/>
                  </a:moveTo>
                  <a:lnTo>
                    <a:pt x="926592" y="0"/>
                  </a:lnTo>
                  <a:lnTo>
                    <a:pt x="926592" y="926592"/>
                  </a:lnTo>
                  <a:lnTo>
                    <a:pt x="0" y="926592"/>
                  </a:lnTo>
                  <a:close/>
                </a:path>
              </a:pathLst>
            </a:custGeom>
            <a:blipFill>
              <a:blip r:embed="rId3">
                <a:alphaModFix amt="0"/>
              </a:blip>
              <a:stretch>
                <a:fillRect l="-78303" t="0" r="-78303" b="0"/>
              </a:stretch>
            </a:blipFill>
          </p:spPr>
        </p:sp>
        <p:sp>
          <p:nvSpPr>
            <p:cNvPr name="TextBox 34" id="34"/>
            <p:cNvSpPr txBox="true"/>
            <p:nvPr/>
          </p:nvSpPr>
          <p:spPr>
            <a:xfrm>
              <a:off x="0" y="-57150"/>
              <a:ext cx="926592" cy="983742"/>
            </a:xfrm>
            <a:prstGeom prst="rect">
              <a:avLst/>
            </a:prstGeom>
          </p:spPr>
          <p:txBody>
            <a:bodyPr anchor="ctr" rtlCol="false" tIns="0" lIns="0" bIns="0" rIns="0"/>
            <a:lstStyle/>
            <a:p>
              <a:pPr algn="ctr">
                <a:lnSpc>
                  <a:spcPts val="3120"/>
                </a:lnSpc>
              </a:pPr>
              <a:r>
                <a:rPr lang="en-US" sz="2600" b="true">
                  <a:solidFill>
                    <a:srgbClr val="FFFFFF"/>
                  </a:solidFill>
                  <a:latin typeface="Calibri (MS) Bold"/>
                  <a:ea typeface="Calibri (MS) Bold"/>
                  <a:cs typeface="Calibri (MS) Bold"/>
                  <a:sym typeface="Calibri (MS) Bold"/>
                </a:rPr>
                <a:t>1</a:t>
              </a:r>
            </a:p>
          </p:txBody>
        </p:sp>
      </p:grpSp>
      <p:grpSp>
        <p:nvGrpSpPr>
          <p:cNvPr name="Group 35" id="35"/>
          <p:cNvGrpSpPr/>
          <p:nvPr/>
        </p:nvGrpSpPr>
        <p:grpSpPr>
          <a:xfrm rot="0">
            <a:off x="1645920" y="6766560"/>
            <a:ext cx="15727680" cy="640080"/>
            <a:chOff x="0" y="0"/>
            <a:chExt cx="20970240" cy="853440"/>
          </a:xfrm>
        </p:grpSpPr>
        <p:sp>
          <p:nvSpPr>
            <p:cNvPr name="Freeform 36" id="36"/>
            <p:cNvSpPr/>
            <p:nvPr/>
          </p:nvSpPr>
          <p:spPr>
            <a:xfrm flipH="false" flipV="false" rot="0">
              <a:off x="0" y="0"/>
              <a:ext cx="20970239" cy="853440"/>
            </a:xfrm>
            <a:custGeom>
              <a:avLst/>
              <a:gdLst/>
              <a:ahLst/>
              <a:cxnLst/>
              <a:rect r="r" b="b" t="t" l="l"/>
              <a:pathLst>
                <a:path h="853440" w="20970239">
                  <a:moveTo>
                    <a:pt x="0" y="0"/>
                  </a:moveTo>
                  <a:lnTo>
                    <a:pt x="20970239" y="0"/>
                  </a:lnTo>
                  <a:lnTo>
                    <a:pt x="20970239" y="853440"/>
                  </a:lnTo>
                  <a:lnTo>
                    <a:pt x="0" y="853440"/>
                  </a:lnTo>
                  <a:close/>
                </a:path>
              </a:pathLst>
            </a:custGeom>
            <a:blipFill>
              <a:blip r:embed="rId3">
                <a:alphaModFix amt="0"/>
              </a:blip>
              <a:stretch>
                <a:fillRect l="0" t="-428775" r="0" b="-428775"/>
              </a:stretch>
            </a:blipFill>
          </p:spPr>
        </p:sp>
        <p:sp>
          <p:nvSpPr>
            <p:cNvPr name="TextBox 37" id="37"/>
            <p:cNvSpPr txBox="true"/>
            <p:nvPr/>
          </p:nvSpPr>
          <p:spPr>
            <a:xfrm>
              <a:off x="0" y="-38100"/>
              <a:ext cx="20970240" cy="891540"/>
            </a:xfrm>
            <a:prstGeom prst="rect">
              <a:avLst/>
            </a:prstGeom>
          </p:spPr>
          <p:txBody>
            <a:bodyPr anchor="ctr" rtlCol="false" tIns="0" lIns="0" bIns="0" rIns="0"/>
            <a:lstStyle/>
            <a:p>
              <a:pPr algn="l">
                <a:lnSpc>
                  <a:spcPts val="2879"/>
                </a:lnSpc>
              </a:pPr>
              <a:r>
                <a:rPr lang="en-US" sz="2400">
                  <a:solidFill>
                    <a:srgbClr val="1E1B4B"/>
                  </a:solidFill>
                  <a:latin typeface="Calibri (MS)"/>
                  <a:ea typeface="Calibri (MS)"/>
                  <a:cs typeface="Calibri (MS)"/>
                  <a:sym typeface="Calibri (MS)"/>
                </a:rPr>
                <a:t>Visit canva.com/education and sign up with your school email address</a:t>
              </a:r>
            </a:p>
          </p:txBody>
        </p:sp>
      </p:grpSp>
      <p:grpSp>
        <p:nvGrpSpPr>
          <p:cNvPr name="Group 38" id="38"/>
          <p:cNvGrpSpPr/>
          <p:nvPr/>
        </p:nvGrpSpPr>
        <p:grpSpPr>
          <a:xfrm rot="0">
            <a:off x="718823" y="7540247"/>
            <a:ext cx="720347" cy="720347"/>
            <a:chOff x="0" y="0"/>
            <a:chExt cx="960463" cy="960463"/>
          </a:xfrm>
        </p:grpSpPr>
        <p:sp>
          <p:nvSpPr>
            <p:cNvPr name="Freeform 39" id="39"/>
            <p:cNvSpPr/>
            <p:nvPr/>
          </p:nvSpPr>
          <p:spPr>
            <a:xfrm flipH="false" flipV="false" rot="0">
              <a:off x="0" y="0"/>
              <a:ext cx="960501" cy="960501"/>
            </a:xfrm>
            <a:custGeom>
              <a:avLst/>
              <a:gdLst/>
              <a:ahLst/>
              <a:cxnLst/>
              <a:rect r="r" b="b" t="t" l="l"/>
              <a:pathLst>
                <a:path h="960501" w="960501">
                  <a:moveTo>
                    <a:pt x="0" y="480187"/>
                  </a:moveTo>
                  <a:cubicBezTo>
                    <a:pt x="0" y="215011"/>
                    <a:pt x="215011" y="0"/>
                    <a:pt x="480187" y="0"/>
                  </a:cubicBezTo>
                  <a:cubicBezTo>
                    <a:pt x="745363" y="0"/>
                    <a:pt x="960501" y="215011"/>
                    <a:pt x="960501" y="480187"/>
                  </a:cubicBezTo>
                  <a:cubicBezTo>
                    <a:pt x="960501" y="745363"/>
                    <a:pt x="745490" y="960501"/>
                    <a:pt x="480187" y="960501"/>
                  </a:cubicBezTo>
                  <a:cubicBezTo>
                    <a:pt x="214884" y="960501"/>
                    <a:pt x="0" y="745490"/>
                    <a:pt x="0" y="480187"/>
                  </a:cubicBezTo>
                  <a:close/>
                </a:path>
              </a:pathLst>
            </a:custGeom>
            <a:solidFill>
              <a:srgbClr val="7C3AED"/>
            </a:solidFill>
            <a:ln w="25400" cap="sq">
              <a:solidFill>
                <a:srgbClr val="7C3AED"/>
              </a:solidFill>
              <a:prstDash val="solid"/>
              <a:miter/>
            </a:ln>
          </p:spPr>
        </p:sp>
      </p:grpSp>
      <p:grpSp>
        <p:nvGrpSpPr>
          <p:cNvPr name="Group 40" id="40"/>
          <p:cNvGrpSpPr/>
          <p:nvPr/>
        </p:nvGrpSpPr>
        <p:grpSpPr>
          <a:xfrm rot="0">
            <a:off x="731520" y="7552944"/>
            <a:ext cx="694944" cy="694944"/>
            <a:chOff x="0" y="0"/>
            <a:chExt cx="926592" cy="926592"/>
          </a:xfrm>
        </p:grpSpPr>
        <p:sp>
          <p:nvSpPr>
            <p:cNvPr name="Freeform 41" id="41"/>
            <p:cNvSpPr/>
            <p:nvPr/>
          </p:nvSpPr>
          <p:spPr>
            <a:xfrm flipH="false" flipV="false" rot="0">
              <a:off x="0" y="0"/>
              <a:ext cx="926592" cy="926592"/>
            </a:xfrm>
            <a:custGeom>
              <a:avLst/>
              <a:gdLst/>
              <a:ahLst/>
              <a:cxnLst/>
              <a:rect r="r" b="b" t="t" l="l"/>
              <a:pathLst>
                <a:path h="926592" w="926592">
                  <a:moveTo>
                    <a:pt x="0" y="0"/>
                  </a:moveTo>
                  <a:lnTo>
                    <a:pt x="926592" y="0"/>
                  </a:lnTo>
                  <a:lnTo>
                    <a:pt x="926592" y="926592"/>
                  </a:lnTo>
                  <a:lnTo>
                    <a:pt x="0" y="926592"/>
                  </a:lnTo>
                  <a:close/>
                </a:path>
              </a:pathLst>
            </a:custGeom>
            <a:blipFill>
              <a:blip r:embed="rId3">
                <a:alphaModFix amt="0"/>
              </a:blip>
              <a:stretch>
                <a:fillRect l="-78303" t="0" r="-78303" b="0"/>
              </a:stretch>
            </a:blipFill>
          </p:spPr>
        </p:sp>
        <p:sp>
          <p:nvSpPr>
            <p:cNvPr name="TextBox 42" id="42"/>
            <p:cNvSpPr txBox="true"/>
            <p:nvPr/>
          </p:nvSpPr>
          <p:spPr>
            <a:xfrm>
              <a:off x="0" y="-57150"/>
              <a:ext cx="926592" cy="983742"/>
            </a:xfrm>
            <a:prstGeom prst="rect">
              <a:avLst/>
            </a:prstGeom>
          </p:spPr>
          <p:txBody>
            <a:bodyPr anchor="ctr" rtlCol="false" tIns="0" lIns="0" bIns="0" rIns="0"/>
            <a:lstStyle/>
            <a:p>
              <a:pPr algn="ctr">
                <a:lnSpc>
                  <a:spcPts val="3120"/>
                </a:lnSpc>
              </a:pPr>
              <a:r>
                <a:rPr lang="en-US" sz="2600" b="true">
                  <a:solidFill>
                    <a:srgbClr val="FFFFFF"/>
                  </a:solidFill>
                  <a:latin typeface="Calibri (MS) Bold"/>
                  <a:ea typeface="Calibri (MS) Bold"/>
                  <a:cs typeface="Calibri (MS) Bold"/>
                  <a:sym typeface="Calibri (MS) Bold"/>
                </a:rPr>
                <a:t>2</a:t>
              </a:r>
            </a:p>
          </p:txBody>
        </p:sp>
      </p:grpSp>
      <p:grpSp>
        <p:nvGrpSpPr>
          <p:cNvPr name="Group 43" id="43"/>
          <p:cNvGrpSpPr/>
          <p:nvPr/>
        </p:nvGrpSpPr>
        <p:grpSpPr>
          <a:xfrm rot="0">
            <a:off x="1645920" y="7589520"/>
            <a:ext cx="15727680" cy="640080"/>
            <a:chOff x="0" y="0"/>
            <a:chExt cx="20970240" cy="853440"/>
          </a:xfrm>
        </p:grpSpPr>
        <p:sp>
          <p:nvSpPr>
            <p:cNvPr name="Freeform 44" id="44"/>
            <p:cNvSpPr/>
            <p:nvPr/>
          </p:nvSpPr>
          <p:spPr>
            <a:xfrm flipH="false" flipV="false" rot="0">
              <a:off x="0" y="0"/>
              <a:ext cx="20970239" cy="853440"/>
            </a:xfrm>
            <a:custGeom>
              <a:avLst/>
              <a:gdLst/>
              <a:ahLst/>
              <a:cxnLst/>
              <a:rect r="r" b="b" t="t" l="l"/>
              <a:pathLst>
                <a:path h="853440" w="20970239">
                  <a:moveTo>
                    <a:pt x="0" y="0"/>
                  </a:moveTo>
                  <a:lnTo>
                    <a:pt x="20970239" y="0"/>
                  </a:lnTo>
                  <a:lnTo>
                    <a:pt x="20970239" y="853440"/>
                  </a:lnTo>
                  <a:lnTo>
                    <a:pt x="0" y="853440"/>
                  </a:lnTo>
                  <a:close/>
                </a:path>
              </a:pathLst>
            </a:custGeom>
            <a:blipFill>
              <a:blip r:embed="rId3">
                <a:alphaModFix amt="0"/>
              </a:blip>
              <a:stretch>
                <a:fillRect l="0" t="-428775" r="0" b="-428775"/>
              </a:stretch>
            </a:blipFill>
          </p:spPr>
        </p:sp>
        <p:sp>
          <p:nvSpPr>
            <p:cNvPr name="TextBox 45" id="45"/>
            <p:cNvSpPr txBox="true"/>
            <p:nvPr/>
          </p:nvSpPr>
          <p:spPr>
            <a:xfrm>
              <a:off x="0" y="-38100"/>
              <a:ext cx="20970240" cy="891540"/>
            </a:xfrm>
            <a:prstGeom prst="rect">
              <a:avLst/>
            </a:prstGeom>
          </p:spPr>
          <p:txBody>
            <a:bodyPr anchor="ctr" rtlCol="false" tIns="0" lIns="0" bIns="0" rIns="0"/>
            <a:lstStyle/>
            <a:p>
              <a:pPr algn="l">
                <a:lnSpc>
                  <a:spcPts val="2879"/>
                </a:lnSpc>
              </a:pPr>
              <a:r>
                <a:rPr lang="en-US" sz="2400">
                  <a:solidFill>
                    <a:srgbClr val="1E1B4B"/>
                  </a:solidFill>
                  <a:latin typeface="Calibri (MS)"/>
                  <a:ea typeface="Calibri (MS)"/>
                  <a:cs typeface="Calibri (MS)"/>
                  <a:sym typeface="Calibri (MS)"/>
                </a:rPr>
                <a:t>Get verified within 1-2 days — or sign up instantly via Google Workspace for Education</a:t>
              </a:r>
            </a:p>
          </p:txBody>
        </p:sp>
      </p:grpSp>
      <p:grpSp>
        <p:nvGrpSpPr>
          <p:cNvPr name="Group 46" id="46"/>
          <p:cNvGrpSpPr/>
          <p:nvPr/>
        </p:nvGrpSpPr>
        <p:grpSpPr>
          <a:xfrm rot="0">
            <a:off x="718823" y="8363207"/>
            <a:ext cx="720347" cy="720347"/>
            <a:chOff x="0" y="0"/>
            <a:chExt cx="960463" cy="960463"/>
          </a:xfrm>
        </p:grpSpPr>
        <p:sp>
          <p:nvSpPr>
            <p:cNvPr name="Freeform 47" id="47"/>
            <p:cNvSpPr/>
            <p:nvPr/>
          </p:nvSpPr>
          <p:spPr>
            <a:xfrm flipH="false" flipV="false" rot="0">
              <a:off x="0" y="0"/>
              <a:ext cx="960501" cy="960501"/>
            </a:xfrm>
            <a:custGeom>
              <a:avLst/>
              <a:gdLst/>
              <a:ahLst/>
              <a:cxnLst/>
              <a:rect r="r" b="b" t="t" l="l"/>
              <a:pathLst>
                <a:path h="960501" w="960501">
                  <a:moveTo>
                    <a:pt x="0" y="480187"/>
                  </a:moveTo>
                  <a:cubicBezTo>
                    <a:pt x="0" y="215011"/>
                    <a:pt x="215011" y="0"/>
                    <a:pt x="480187" y="0"/>
                  </a:cubicBezTo>
                  <a:cubicBezTo>
                    <a:pt x="745363" y="0"/>
                    <a:pt x="960501" y="215011"/>
                    <a:pt x="960501" y="480187"/>
                  </a:cubicBezTo>
                  <a:cubicBezTo>
                    <a:pt x="960501" y="745363"/>
                    <a:pt x="745490" y="960501"/>
                    <a:pt x="480187" y="960501"/>
                  </a:cubicBezTo>
                  <a:cubicBezTo>
                    <a:pt x="214884" y="960501"/>
                    <a:pt x="0" y="745490"/>
                    <a:pt x="0" y="480187"/>
                  </a:cubicBezTo>
                  <a:close/>
                </a:path>
              </a:pathLst>
            </a:custGeom>
            <a:solidFill>
              <a:srgbClr val="7C3AED"/>
            </a:solidFill>
            <a:ln w="25400" cap="sq">
              <a:solidFill>
                <a:srgbClr val="7C3AED"/>
              </a:solidFill>
              <a:prstDash val="solid"/>
              <a:miter/>
            </a:ln>
          </p:spPr>
        </p:sp>
      </p:grpSp>
      <p:grpSp>
        <p:nvGrpSpPr>
          <p:cNvPr name="Group 48" id="48"/>
          <p:cNvGrpSpPr/>
          <p:nvPr/>
        </p:nvGrpSpPr>
        <p:grpSpPr>
          <a:xfrm rot="0">
            <a:off x="731520" y="8375904"/>
            <a:ext cx="694944" cy="694944"/>
            <a:chOff x="0" y="0"/>
            <a:chExt cx="926592" cy="926592"/>
          </a:xfrm>
        </p:grpSpPr>
        <p:sp>
          <p:nvSpPr>
            <p:cNvPr name="Freeform 49" id="49"/>
            <p:cNvSpPr/>
            <p:nvPr/>
          </p:nvSpPr>
          <p:spPr>
            <a:xfrm flipH="false" flipV="false" rot="0">
              <a:off x="0" y="0"/>
              <a:ext cx="926592" cy="926592"/>
            </a:xfrm>
            <a:custGeom>
              <a:avLst/>
              <a:gdLst/>
              <a:ahLst/>
              <a:cxnLst/>
              <a:rect r="r" b="b" t="t" l="l"/>
              <a:pathLst>
                <a:path h="926592" w="926592">
                  <a:moveTo>
                    <a:pt x="0" y="0"/>
                  </a:moveTo>
                  <a:lnTo>
                    <a:pt x="926592" y="0"/>
                  </a:lnTo>
                  <a:lnTo>
                    <a:pt x="926592" y="926592"/>
                  </a:lnTo>
                  <a:lnTo>
                    <a:pt x="0" y="926592"/>
                  </a:lnTo>
                  <a:close/>
                </a:path>
              </a:pathLst>
            </a:custGeom>
            <a:blipFill>
              <a:blip r:embed="rId3">
                <a:alphaModFix amt="0"/>
              </a:blip>
              <a:stretch>
                <a:fillRect l="-78303" t="0" r="-78303" b="0"/>
              </a:stretch>
            </a:blipFill>
          </p:spPr>
        </p:sp>
        <p:sp>
          <p:nvSpPr>
            <p:cNvPr name="TextBox 50" id="50"/>
            <p:cNvSpPr txBox="true"/>
            <p:nvPr/>
          </p:nvSpPr>
          <p:spPr>
            <a:xfrm>
              <a:off x="0" y="-57150"/>
              <a:ext cx="926592" cy="983742"/>
            </a:xfrm>
            <a:prstGeom prst="rect">
              <a:avLst/>
            </a:prstGeom>
          </p:spPr>
          <p:txBody>
            <a:bodyPr anchor="ctr" rtlCol="false" tIns="0" lIns="0" bIns="0" rIns="0"/>
            <a:lstStyle/>
            <a:p>
              <a:pPr algn="ctr">
                <a:lnSpc>
                  <a:spcPts val="3120"/>
                </a:lnSpc>
              </a:pPr>
              <a:r>
                <a:rPr lang="en-US" sz="2600" b="true">
                  <a:solidFill>
                    <a:srgbClr val="FFFFFF"/>
                  </a:solidFill>
                  <a:latin typeface="Calibri (MS) Bold"/>
                  <a:ea typeface="Calibri (MS) Bold"/>
                  <a:cs typeface="Calibri (MS) Bold"/>
                  <a:sym typeface="Calibri (MS) Bold"/>
                </a:rPr>
                <a:t>3</a:t>
              </a:r>
            </a:p>
          </p:txBody>
        </p:sp>
      </p:grpSp>
      <p:grpSp>
        <p:nvGrpSpPr>
          <p:cNvPr name="Group 51" id="51"/>
          <p:cNvGrpSpPr/>
          <p:nvPr/>
        </p:nvGrpSpPr>
        <p:grpSpPr>
          <a:xfrm rot="0">
            <a:off x="1645920" y="8412480"/>
            <a:ext cx="15727680" cy="640080"/>
            <a:chOff x="0" y="0"/>
            <a:chExt cx="20970240" cy="853440"/>
          </a:xfrm>
        </p:grpSpPr>
        <p:sp>
          <p:nvSpPr>
            <p:cNvPr name="Freeform 52" id="52"/>
            <p:cNvSpPr/>
            <p:nvPr/>
          </p:nvSpPr>
          <p:spPr>
            <a:xfrm flipH="false" flipV="false" rot="0">
              <a:off x="0" y="0"/>
              <a:ext cx="20970239" cy="853440"/>
            </a:xfrm>
            <a:custGeom>
              <a:avLst/>
              <a:gdLst/>
              <a:ahLst/>
              <a:cxnLst/>
              <a:rect r="r" b="b" t="t" l="l"/>
              <a:pathLst>
                <a:path h="853440" w="20970239">
                  <a:moveTo>
                    <a:pt x="0" y="0"/>
                  </a:moveTo>
                  <a:lnTo>
                    <a:pt x="20970239" y="0"/>
                  </a:lnTo>
                  <a:lnTo>
                    <a:pt x="20970239" y="853440"/>
                  </a:lnTo>
                  <a:lnTo>
                    <a:pt x="0" y="853440"/>
                  </a:lnTo>
                  <a:close/>
                </a:path>
              </a:pathLst>
            </a:custGeom>
            <a:blipFill>
              <a:blip r:embed="rId3">
                <a:alphaModFix amt="0"/>
              </a:blip>
              <a:stretch>
                <a:fillRect l="0" t="-428775" r="0" b="-428775"/>
              </a:stretch>
            </a:blipFill>
          </p:spPr>
        </p:sp>
        <p:sp>
          <p:nvSpPr>
            <p:cNvPr name="TextBox 53" id="53"/>
            <p:cNvSpPr txBox="true"/>
            <p:nvPr/>
          </p:nvSpPr>
          <p:spPr>
            <a:xfrm>
              <a:off x="0" y="-38100"/>
              <a:ext cx="20970240" cy="891540"/>
            </a:xfrm>
            <a:prstGeom prst="rect">
              <a:avLst/>
            </a:prstGeom>
          </p:spPr>
          <p:txBody>
            <a:bodyPr anchor="ctr" rtlCol="false" tIns="0" lIns="0" bIns="0" rIns="0"/>
            <a:lstStyle/>
            <a:p>
              <a:pPr algn="l">
                <a:lnSpc>
                  <a:spcPts val="2879"/>
                </a:lnSpc>
              </a:pPr>
              <a:r>
                <a:rPr lang="en-US" sz="2400">
                  <a:solidFill>
                    <a:srgbClr val="1E1B4B"/>
                  </a:solidFill>
                  <a:latin typeface="Calibri (MS)"/>
                  <a:ea typeface="Calibri (MS)"/>
                  <a:cs typeface="Calibri (MS)"/>
                  <a:sym typeface="Calibri (MS)"/>
                </a:rPr>
                <a:t>Invite your students — they join with their school email, no extra software needed</a:t>
              </a:r>
            </a:p>
          </p:txBody>
        </p:sp>
      </p:grpSp>
      <p:grpSp>
        <p:nvGrpSpPr>
          <p:cNvPr name="Group 54" id="54"/>
          <p:cNvGrpSpPr/>
          <p:nvPr/>
        </p:nvGrpSpPr>
        <p:grpSpPr>
          <a:xfrm rot="0">
            <a:off x="718823" y="9186167"/>
            <a:ext cx="720347" cy="720347"/>
            <a:chOff x="0" y="0"/>
            <a:chExt cx="960463" cy="960463"/>
          </a:xfrm>
        </p:grpSpPr>
        <p:sp>
          <p:nvSpPr>
            <p:cNvPr name="Freeform 55" id="55"/>
            <p:cNvSpPr/>
            <p:nvPr/>
          </p:nvSpPr>
          <p:spPr>
            <a:xfrm flipH="false" flipV="false" rot="0">
              <a:off x="0" y="0"/>
              <a:ext cx="960501" cy="960501"/>
            </a:xfrm>
            <a:custGeom>
              <a:avLst/>
              <a:gdLst/>
              <a:ahLst/>
              <a:cxnLst/>
              <a:rect r="r" b="b" t="t" l="l"/>
              <a:pathLst>
                <a:path h="960501" w="960501">
                  <a:moveTo>
                    <a:pt x="0" y="480187"/>
                  </a:moveTo>
                  <a:cubicBezTo>
                    <a:pt x="0" y="215011"/>
                    <a:pt x="215011" y="0"/>
                    <a:pt x="480187" y="0"/>
                  </a:cubicBezTo>
                  <a:cubicBezTo>
                    <a:pt x="745363" y="0"/>
                    <a:pt x="960501" y="215011"/>
                    <a:pt x="960501" y="480187"/>
                  </a:cubicBezTo>
                  <a:cubicBezTo>
                    <a:pt x="960501" y="745363"/>
                    <a:pt x="745490" y="960501"/>
                    <a:pt x="480187" y="960501"/>
                  </a:cubicBezTo>
                  <a:cubicBezTo>
                    <a:pt x="214884" y="960501"/>
                    <a:pt x="0" y="745490"/>
                    <a:pt x="0" y="480187"/>
                  </a:cubicBezTo>
                  <a:close/>
                </a:path>
              </a:pathLst>
            </a:custGeom>
            <a:solidFill>
              <a:srgbClr val="7C3AED"/>
            </a:solidFill>
            <a:ln w="25400" cap="sq">
              <a:solidFill>
                <a:srgbClr val="7C3AED"/>
              </a:solidFill>
              <a:prstDash val="solid"/>
              <a:miter/>
            </a:ln>
          </p:spPr>
        </p:sp>
      </p:grpSp>
      <p:grpSp>
        <p:nvGrpSpPr>
          <p:cNvPr name="Group 56" id="56"/>
          <p:cNvGrpSpPr/>
          <p:nvPr/>
        </p:nvGrpSpPr>
        <p:grpSpPr>
          <a:xfrm rot="0">
            <a:off x="731520" y="9198864"/>
            <a:ext cx="694944" cy="694944"/>
            <a:chOff x="0" y="0"/>
            <a:chExt cx="926592" cy="926592"/>
          </a:xfrm>
        </p:grpSpPr>
        <p:sp>
          <p:nvSpPr>
            <p:cNvPr name="Freeform 57" id="57"/>
            <p:cNvSpPr/>
            <p:nvPr/>
          </p:nvSpPr>
          <p:spPr>
            <a:xfrm flipH="false" flipV="false" rot="0">
              <a:off x="0" y="0"/>
              <a:ext cx="926592" cy="926592"/>
            </a:xfrm>
            <a:custGeom>
              <a:avLst/>
              <a:gdLst/>
              <a:ahLst/>
              <a:cxnLst/>
              <a:rect r="r" b="b" t="t" l="l"/>
              <a:pathLst>
                <a:path h="926592" w="926592">
                  <a:moveTo>
                    <a:pt x="0" y="0"/>
                  </a:moveTo>
                  <a:lnTo>
                    <a:pt x="926592" y="0"/>
                  </a:lnTo>
                  <a:lnTo>
                    <a:pt x="926592" y="926592"/>
                  </a:lnTo>
                  <a:lnTo>
                    <a:pt x="0" y="926592"/>
                  </a:lnTo>
                  <a:close/>
                </a:path>
              </a:pathLst>
            </a:custGeom>
            <a:blipFill>
              <a:blip r:embed="rId3">
                <a:alphaModFix amt="0"/>
              </a:blip>
              <a:stretch>
                <a:fillRect l="-78303" t="0" r="-78303" b="0"/>
              </a:stretch>
            </a:blipFill>
          </p:spPr>
        </p:sp>
        <p:sp>
          <p:nvSpPr>
            <p:cNvPr name="TextBox 58" id="58"/>
            <p:cNvSpPr txBox="true"/>
            <p:nvPr/>
          </p:nvSpPr>
          <p:spPr>
            <a:xfrm>
              <a:off x="0" y="-57150"/>
              <a:ext cx="926592" cy="983742"/>
            </a:xfrm>
            <a:prstGeom prst="rect">
              <a:avLst/>
            </a:prstGeom>
          </p:spPr>
          <p:txBody>
            <a:bodyPr anchor="ctr" rtlCol="false" tIns="0" lIns="0" bIns="0" rIns="0"/>
            <a:lstStyle/>
            <a:p>
              <a:pPr algn="ctr">
                <a:lnSpc>
                  <a:spcPts val="3120"/>
                </a:lnSpc>
              </a:pPr>
              <a:r>
                <a:rPr lang="en-US" sz="2600" b="true">
                  <a:solidFill>
                    <a:srgbClr val="FFFFFF"/>
                  </a:solidFill>
                  <a:latin typeface="Calibri (MS) Bold"/>
                  <a:ea typeface="Calibri (MS) Bold"/>
                  <a:cs typeface="Calibri (MS) Bold"/>
                  <a:sym typeface="Calibri (MS) Bold"/>
                </a:rPr>
                <a:t>4</a:t>
              </a:r>
            </a:p>
          </p:txBody>
        </p:sp>
      </p:grpSp>
      <p:grpSp>
        <p:nvGrpSpPr>
          <p:cNvPr name="Group 59" id="59"/>
          <p:cNvGrpSpPr/>
          <p:nvPr/>
        </p:nvGrpSpPr>
        <p:grpSpPr>
          <a:xfrm rot="0">
            <a:off x="1645920" y="9235440"/>
            <a:ext cx="15727680" cy="640080"/>
            <a:chOff x="0" y="0"/>
            <a:chExt cx="20970240" cy="853440"/>
          </a:xfrm>
        </p:grpSpPr>
        <p:sp>
          <p:nvSpPr>
            <p:cNvPr name="Freeform 60" id="60"/>
            <p:cNvSpPr/>
            <p:nvPr/>
          </p:nvSpPr>
          <p:spPr>
            <a:xfrm flipH="false" flipV="false" rot="0">
              <a:off x="0" y="0"/>
              <a:ext cx="20970239" cy="853440"/>
            </a:xfrm>
            <a:custGeom>
              <a:avLst/>
              <a:gdLst/>
              <a:ahLst/>
              <a:cxnLst/>
              <a:rect r="r" b="b" t="t" l="l"/>
              <a:pathLst>
                <a:path h="853440" w="20970239">
                  <a:moveTo>
                    <a:pt x="0" y="0"/>
                  </a:moveTo>
                  <a:lnTo>
                    <a:pt x="20970239" y="0"/>
                  </a:lnTo>
                  <a:lnTo>
                    <a:pt x="20970239" y="853440"/>
                  </a:lnTo>
                  <a:lnTo>
                    <a:pt x="0" y="853440"/>
                  </a:lnTo>
                  <a:close/>
                </a:path>
              </a:pathLst>
            </a:custGeom>
            <a:blipFill>
              <a:blip r:embed="rId3">
                <a:alphaModFix amt="0"/>
              </a:blip>
              <a:stretch>
                <a:fillRect l="0" t="-428775" r="0" b="-428775"/>
              </a:stretch>
            </a:blipFill>
          </p:spPr>
        </p:sp>
        <p:sp>
          <p:nvSpPr>
            <p:cNvPr name="TextBox 61" id="61"/>
            <p:cNvSpPr txBox="true"/>
            <p:nvPr/>
          </p:nvSpPr>
          <p:spPr>
            <a:xfrm>
              <a:off x="0" y="-38100"/>
              <a:ext cx="20970240" cy="891540"/>
            </a:xfrm>
            <a:prstGeom prst="rect">
              <a:avLst/>
            </a:prstGeom>
          </p:spPr>
          <p:txBody>
            <a:bodyPr anchor="ctr" rtlCol="false" tIns="0" lIns="0" bIns="0" rIns="0"/>
            <a:lstStyle/>
            <a:p>
              <a:pPr algn="l">
                <a:lnSpc>
                  <a:spcPts val="2879"/>
                </a:lnSpc>
              </a:pPr>
              <a:r>
                <a:rPr lang="en-US" sz="2400">
                  <a:solidFill>
                    <a:srgbClr val="1E1B4B"/>
                  </a:solidFill>
                  <a:latin typeface="Calibri (MS)"/>
                  <a:ea typeface="Calibri (MS)"/>
                  <a:cs typeface="Calibri (MS)"/>
                  <a:sym typeface="Calibri (MS)"/>
                </a:rPr>
                <a:t>Start from a template or design from scratch — full access to all premium tools, free</a:t>
              </a:r>
            </a:p>
          </p:txBody>
        </p:sp>
      </p:gr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4C1D95"/>
        </a:solidFill>
      </p:bgPr>
    </p:bg>
    <p:spTree>
      <p:nvGrpSpPr>
        <p:cNvPr id="1" name=""/>
        <p:cNvGrpSpPr/>
        <p:nvPr/>
      </p:nvGrpSpPr>
      <p:grpSpPr>
        <a:xfrm>
          <a:off x="0" y="0"/>
          <a:ext cx="0" cy="0"/>
          <a:chOff x="0" y="0"/>
          <a:chExt cx="0" cy="0"/>
        </a:xfrm>
      </p:grpSpPr>
      <p:grpSp>
        <p:nvGrpSpPr>
          <p:cNvPr name="Group 2" id="2"/>
          <p:cNvGrpSpPr/>
          <p:nvPr/>
        </p:nvGrpSpPr>
        <p:grpSpPr>
          <a:xfrm rot="0">
            <a:off x="-1475737" y="6388103"/>
            <a:ext cx="5511803" cy="5511803"/>
            <a:chOff x="0" y="0"/>
            <a:chExt cx="7349071" cy="7349071"/>
          </a:xfrm>
        </p:grpSpPr>
        <p:sp>
          <p:nvSpPr>
            <p:cNvPr name="Freeform 3" id="3"/>
            <p:cNvSpPr/>
            <p:nvPr/>
          </p:nvSpPr>
          <p:spPr>
            <a:xfrm flipH="false" flipV="false" rot="0">
              <a:off x="0" y="0"/>
              <a:ext cx="7349109" cy="7349109"/>
            </a:xfrm>
            <a:custGeom>
              <a:avLst/>
              <a:gdLst/>
              <a:ahLst/>
              <a:cxnLst/>
              <a:rect r="r" b="b" t="t" l="l"/>
              <a:pathLst>
                <a:path h="7349109" w="7349109">
                  <a:moveTo>
                    <a:pt x="0" y="3674491"/>
                  </a:moveTo>
                  <a:cubicBezTo>
                    <a:pt x="0" y="1645158"/>
                    <a:pt x="1645158" y="0"/>
                    <a:pt x="3674491" y="0"/>
                  </a:cubicBezTo>
                  <a:cubicBezTo>
                    <a:pt x="5703824" y="0"/>
                    <a:pt x="7349109" y="1645158"/>
                    <a:pt x="7349109" y="3674491"/>
                  </a:cubicBezTo>
                  <a:cubicBezTo>
                    <a:pt x="7349109" y="5703824"/>
                    <a:pt x="5703951" y="7349109"/>
                    <a:pt x="3674491" y="7349109"/>
                  </a:cubicBezTo>
                  <a:cubicBezTo>
                    <a:pt x="1645031" y="7349109"/>
                    <a:pt x="0" y="5703951"/>
                    <a:pt x="0" y="3674491"/>
                  </a:cubicBezTo>
                  <a:close/>
                </a:path>
              </a:pathLst>
            </a:custGeom>
            <a:solidFill>
              <a:srgbClr val="7C3AED">
                <a:alpha val="20000"/>
              </a:srgbClr>
            </a:solidFill>
            <a:ln w="25400" cap="sq">
              <a:solidFill>
                <a:srgbClr val="7C3AED"/>
              </a:solidFill>
              <a:prstDash val="solid"/>
              <a:miter/>
            </a:ln>
          </p:spPr>
        </p:sp>
      </p:grpSp>
      <p:grpSp>
        <p:nvGrpSpPr>
          <p:cNvPr name="Group 4" id="4"/>
          <p:cNvGrpSpPr/>
          <p:nvPr/>
        </p:nvGrpSpPr>
        <p:grpSpPr>
          <a:xfrm rot="0">
            <a:off x="15532103" y="-927097"/>
            <a:ext cx="4597403" cy="4597403"/>
            <a:chOff x="0" y="0"/>
            <a:chExt cx="6129871" cy="6129871"/>
          </a:xfrm>
        </p:grpSpPr>
        <p:sp>
          <p:nvSpPr>
            <p:cNvPr name="Freeform 5" id="5"/>
            <p:cNvSpPr/>
            <p:nvPr/>
          </p:nvSpPr>
          <p:spPr>
            <a:xfrm flipH="false" flipV="false" rot="0">
              <a:off x="0" y="0"/>
              <a:ext cx="6129909" cy="6129909"/>
            </a:xfrm>
            <a:custGeom>
              <a:avLst/>
              <a:gdLst/>
              <a:ahLst/>
              <a:cxnLst/>
              <a:rect r="r" b="b" t="t" l="l"/>
              <a:pathLst>
                <a:path h="6129909" w="6129909">
                  <a:moveTo>
                    <a:pt x="0" y="3064891"/>
                  </a:moveTo>
                  <a:cubicBezTo>
                    <a:pt x="0" y="1372235"/>
                    <a:pt x="1372235" y="0"/>
                    <a:pt x="3064891" y="0"/>
                  </a:cubicBezTo>
                  <a:cubicBezTo>
                    <a:pt x="4757547" y="0"/>
                    <a:pt x="6129909" y="1372235"/>
                    <a:pt x="6129909" y="3064891"/>
                  </a:cubicBezTo>
                  <a:cubicBezTo>
                    <a:pt x="6129909" y="4757547"/>
                    <a:pt x="4757674" y="6129909"/>
                    <a:pt x="3064891" y="6129909"/>
                  </a:cubicBezTo>
                  <a:cubicBezTo>
                    <a:pt x="1372108" y="6129909"/>
                    <a:pt x="0" y="4757674"/>
                    <a:pt x="0" y="3064891"/>
                  </a:cubicBezTo>
                  <a:close/>
                </a:path>
              </a:pathLst>
            </a:custGeom>
            <a:solidFill>
              <a:srgbClr val="0D9488">
                <a:alpha val="20000"/>
              </a:srgbClr>
            </a:solidFill>
            <a:ln w="25400" cap="sq">
              <a:solidFill>
                <a:srgbClr val="0D9488"/>
              </a:solidFill>
              <a:prstDash val="solid"/>
              <a:miter/>
            </a:ln>
          </p:spPr>
        </p:sp>
      </p:grpSp>
      <p:grpSp>
        <p:nvGrpSpPr>
          <p:cNvPr name="Group 6" id="6"/>
          <p:cNvGrpSpPr/>
          <p:nvPr/>
        </p:nvGrpSpPr>
        <p:grpSpPr>
          <a:xfrm rot="0">
            <a:off x="12788903" y="7302503"/>
            <a:ext cx="2768603" cy="2768603"/>
            <a:chOff x="0" y="0"/>
            <a:chExt cx="3691471" cy="3691471"/>
          </a:xfrm>
        </p:grpSpPr>
        <p:sp>
          <p:nvSpPr>
            <p:cNvPr name="Freeform 7" id="7"/>
            <p:cNvSpPr/>
            <p:nvPr/>
          </p:nvSpPr>
          <p:spPr>
            <a:xfrm flipH="false" flipV="false" rot="0">
              <a:off x="0" y="0"/>
              <a:ext cx="3691509" cy="3691509"/>
            </a:xfrm>
            <a:custGeom>
              <a:avLst/>
              <a:gdLst/>
              <a:ahLst/>
              <a:cxnLst/>
              <a:rect r="r" b="b" t="t" l="l"/>
              <a:pathLst>
                <a:path h="3691509" w="3691509">
                  <a:moveTo>
                    <a:pt x="0" y="1845691"/>
                  </a:moveTo>
                  <a:cubicBezTo>
                    <a:pt x="0" y="826389"/>
                    <a:pt x="826389" y="0"/>
                    <a:pt x="1845691" y="0"/>
                  </a:cubicBezTo>
                  <a:cubicBezTo>
                    <a:pt x="2864993" y="0"/>
                    <a:pt x="3691509" y="826389"/>
                    <a:pt x="3691509" y="1845691"/>
                  </a:cubicBezTo>
                  <a:cubicBezTo>
                    <a:pt x="3691509" y="2864993"/>
                    <a:pt x="2865120" y="3691509"/>
                    <a:pt x="1845691" y="3691509"/>
                  </a:cubicBezTo>
                  <a:cubicBezTo>
                    <a:pt x="826262" y="3691509"/>
                    <a:pt x="0" y="2865120"/>
                    <a:pt x="0" y="1845691"/>
                  </a:cubicBezTo>
                  <a:close/>
                </a:path>
              </a:pathLst>
            </a:custGeom>
            <a:solidFill>
              <a:srgbClr val="FCD34D">
                <a:alpha val="15686"/>
              </a:srgbClr>
            </a:solidFill>
            <a:ln w="25400" cap="sq">
              <a:solidFill>
                <a:srgbClr val="FCD34D"/>
              </a:solidFill>
              <a:prstDash val="solid"/>
              <a:miter/>
            </a:ln>
          </p:spPr>
        </p:sp>
      </p:grpSp>
      <p:grpSp>
        <p:nvGrpSpPr>
          <p:cNvPr name="Group 8" id="8"/>
          <p:cNvGrpSpPr/>
          <p:nvPr/>
        </p:nvGrpSpPr>
        <p:grpSpPr>
          <a:xfrm rot="0">
            <a:off x="914400" y="731520"/>
            <a:ext cx="16459200" cy="1371600"/>
            <a:chOff x="0" y="0"/>
            <a:chExt cx="21945600" cy="1828800"/>
          </a:xfrm>
        </p:grpSpPr>
        <p:sp>
          <p:nvSpPr>
            <p:cNvPr name="Freeform 9" id="9"/>
            <p:cNvSpPr/>
            <p:nvPr/>
          </p:nvSpPr>
          <p:spPr>
            <a:xfrm flipH="false" flipV="false" rot="0">
              <a:off x="0" y="0"/>
              <a:ext cx="21945600" cy="1828800"/>
            </a:xfrm>
            <a:custGeom>
              <a:avLst/>
              <a:gdLst/>
              <a:ahLst/>
              <a:cxnLst/>
              <a:rect r="r" b="b" t="t" l="l"/>
              <a:pathLst>
                <a:path h="1828800" w="21945600">
                  <a:moveTo>
                    <a:pt x="0" y="0"/>
                  </a:moveTo>
                  <a:lnTo>
                    <a:pt x="21945600" y="0"/>
                  </a:lnTo>
                  <a:lnTo>
                    <a:pt x="21945600" y="1828800"/>
                  </a:lnTo>
                  <a:lnTo>
                    <a:pt x="0" y="1828800"/>
                  </a:lnTo>
                  <a:close/>
                </a:path>
              </a:pathLst>
            </a:custGeom>
            <a:blipFill>
              <a:blip r:embed="rId3">
                <a:alphaModFix amt="0"/>
              </a:blip>
              <a:stretch>
                <a:fillRect l="0" t="-183820" r="0" b="-183820"/>
              </a:stretch>
            </a:blipFill>
          </p:spPr>
        </p:sp>
        <p:sp>
          <p:nvSpPr>
            <p:cNvPr name="TextBox 10" id="10"/>
            <p:cNvSpPr txBox="true"/>
            <p:nvPr/>
          </p:nvSpPr>
          <p:spPr>
            <a:xfrm>
              <a:off x="0" y="-19050"/>
              <a:ext cx="21945600" cy="1847850"/>
            </a:xfrm>
            <a:prstGeom prst="rect">
              <a:avLst/>
            </a:prstGeom>
          </p:spPr>
          <p:txBody>
            <a:bodyPr anchor="ctr" rtlCol="false" tIns="0" lIns="0" bIns="0" rIns="0"/>
            <a:lstStyle/>
            <a:p>
              <a:pPr algn="ctr">
                <a:lnSpc>
                  <a:spcPts val="9120"/>
                </a:lnSpc>
              </a:pPr>
              <a:r>
                <a:rPr lang="en-US" sz="7600" b="true">
                  <a:solidFill>
                    <a:srgbClr val="FFFFFF"/>
                  </a:solidFill>
                  <a:latin typeface="Georgia Bold"/>
                  <a:ea typeface="Georgia Bold"/>
                  <a:cs typeface="Georgia Bold"/>
                  <a:sym typeface="Georgia Bold"/>
                </a:rPr>
                <a:t>So... Wait, Canva Does</a:t>
              </a:r>
            </a:p>
          </p:txBody>
        </p:sp>
      </p:grpSp>
      <p:grpSp>
        <p:nvGrpSpPr>
          <p:cNvPr name="Group 11" id="11"/>
          <p:cNvGrpSpPr/>
          <p:nvPr/>
        </p:nvGrpSpPr>
        <p:grpSpPr>
          <a:xfrm rot="0">
            <a:off x="914400" y="2011680"/>
            <a:ext cx="16459200" cy="2194560"/>
            <a:chOff x="0" y="0"/>
            <a:chExt cx="21945600" cy="2926080"/>
          </a:xfrm>
        </p:grpSpPr>
        <p:sp>
          <p:nvSpPr>
            <p:cNvPr name="Freeform 12" id="12"/>
            <p:cNvSpPr/>
            <p:nvPr/>
          </p:nvSpPr>
          <p:spPr>
            <a:xfrm flipH="false" flipV="false" rot="0">
              <a:off x="0" y="0"/>
              <a:ext cx="21945600" cy="2926080"/>
            </a:xfrm>
            <a:custGeom>
              <a:avLst/>
              <a:gdLst/>
              <a:ahLst/>
              <a:cxnLst/>
              <a:rect r="r" b="b" t="t" l="l"/>
              <a:pathLst>
                <a:path h="2926080" w="21945600">
                  <a:moveTo>
                    <a:pt x="0" y="0"/>
                  </a:moveTo>
                  <a:lnTo>
                    <a:pt x="21945600" y="0"/>
                  </a:lnTo>
                  <a:lnTo>
                    <a:pt x="21945600" y="2926080"/>
                  </a:lnTo>
                  <a:lnTo>
                    <a:pt x="0" y="2926080"/>
                  </a:lnTo>
                  <a:close/>
                </a:path>
              </a:pathLst>
            </a:custGeom>
            <a:blipFill>
              <a:blip r:embed="rId3">
                <a:alphaModFix amt="0"/>
              </a:blip>
              <a:stretch>
                <a:fillRect l="0" t="-96137" r="0" b="-96137"/>
              </a:stretch>
            </a:blipFill>
          </p:spPr>
        </p:sp>
        <p:sp>
          <p:nvSpPr>
            <p:cNvPr name="TextBox 13" id="13"/>
            <p:cNvSpPr txBox="true"/>
            <p:nvPr/>
          </p:nvSpPr>
          <p:spPr>
            <a:xfrm>
              <a:off x="0" y="-57150"/>
              <a:ext cx="21945600" cy="2983230"/>
            </a:xfrm>
            <a:prstGeom prst="rect">
              <a:avLst/>
            </a:prstGeom>
          </p:spPr>
          <p:txBody>
            <a:bodyPr anchor="ctr" rtlCol="false" tIns="0" lIns="0" bIns="0" rIns="0"/>
            <a:lstStyle/>
            <a:p>
              <a:pPr algn="ctr">
                <a:lnSpc>
                  <a:spcPts val="15840"/>
                </a:lnSpc>
              </a:pPr>
              <a:r>
                <a:rPr lang="en-US" sz="13200" b="true">
                  <a:solidFill>
                    <a:srgbClr val="FCD34D"/>
                  </a:solidFill>
                  <a:latin typeface="Arial Bold"/>
                  <a:ea typeface="Arial Bold"/>
                  <a:cs typeface="Arial Bold"/>
                  <a:sym typeface="Arial Bold"/>
                </a:rPr>
                <a:t>ALL of THAT?!</a:t>
              </a:r>
            </a:p>
          </p:txBody>
        </p:sp>
      </p:grpSp>
      <p:grpSp>
        <p:nvGrpSpPr>
          <p:cNvPr name="Group 14" id="14"/>
          <p:cNvGrpSpPr/>
          <p:nvPr/>
        </p:nvGrpSpPr>
        <p:grpSpPr>
          <a:xfrm rot="0">
            <a:off x="1828800" y="4572000"/>
            <a:ext cx="14630400" cy="1188720"/>
            <a:chOff x="0" y="0"/>
            <a:chExt cx="19507200" cy="1584960"/>
          </a:xfrm>
        </p:grpSpPr>
        <p:sp>
          <p:nvSpPr>
            <p:cNvPr name="Freeform 15" id="15"/>
            <p:cNvSpPr/>
            <p:nvPr/>
          </p:nvSpPr>
          <p:spPr>
            <a:xfrm flipH="false" flipV="false" rot="0">
              <a:off x="0" y="0"/>
              <a:ext cx="19507200" cy="1584960"/>
            </a:xfrm>
            <a:custGeom>
              <a:avLst/>
              <a:gdLst/>
              <a:ahLst/>
              <a:cxnLst/>
              <a:rect r="r" b="b" t="t" l="l"/>
              <a:pathLst>
                <a:path h="1584960" w="19507200">
                  <a:moveTo>
                    <a:pt x="0" y="0"/>
                  </a:moveTo>
                  <a:lnTo>
                    <a:pt x="19507200" y="0"/>
                  </a:lnTo>
                  <a:lnTo>
                    <a:pt x="19507200" y="1584960"/>
                  </a:lnTo>
                  <a:lnTo>
                    <a:pt x="0" y="1584960"/>
                  </a:lnTo>
                  <a:close/>
                </a:path>
              </a:pathLst>
            </a:custGeom>
            <a:blipFill>
              <a:blip r:embed="rId3">
                <a:alphaModFix amt="0"/>
              </a:blip>
              <a:stretch>
                <a:fillRect l="0" t="-189815" r="0" b="-189815"/>
              </a:stretch>
            </a:blipFill>
          </p:spPr>
        </p:sp>
        <p:sp>
          <p:nvSpPr>
            <p:cNvPr name="TextBox 16" id="16"/>
            <p:cNvSpPr txBox="true"/>
            <p:nvPr/>
          </p:nvSpPr>
          <p:spPr>
            <a:xfrm>
              <a:off x="0" y="-9525"/>
              <a:ext cx="19507200" cy="1594485"/>
            </a:xfrm>
            <a:prstGeom prst="rect">
              <a:avLst/>
            </a:prstGeom>
          </p:spPr>
          <p:txBody>
            <a:bodyPr anchor="ctr" rtlCol="false" tIns="0" lIns="0" bIns="0" rIns="0"/>
            <a:lstStyle/>
            <a:p>
              <a:pPr algn="ctr">
                <a:lnSpc>
                  <a:spcPts val="6240"/>
                </a:lnSpc>
              </a:pPr>
              <a:r>
                <a:rPr lang="en-US" sz="5200" i="true">
                  <a:solidFill>
                    <a:srgbClr val="FFFFFF"/>
                  </a:solidFill>
                  <a:latin typeface="Georgia Italics"/>
                  <a:ea typeface="Georgia Italics"/>
                  <a:cs typeface="Georgia Italics"/>
                  <a:sym typeface="Georgia Italics"/>
                </a:rPr>
                <a:t>Yes. Yes it does. 🎉</a:t>
              </a:r>
            </a:p>
          </p:txBody>
        </p:sp>
      </p:grpSp>
      <p:grpSp>
        <p:nvGrpSpPr>
          <p:cNvPr name="Group 17" id="17"/>
          <p:cNvGrpSpPr/>
          <p:nvPr/>
        </p:nvGrpSpPr>
        <p:grpSpPr>
          <a:xfrm rot="0">
            <a:off x="901703" y="6022343"/>
            <a:ext cx="3865883" cy="848363"/>
            <a:chOff x="0" y="0"/>
            <a:chExt cx="5154511" cy="1131151"/>
          </a:xfrm>
        </p:grpSpPr>
        <p:sp>
          <p:nvSpPr>
            <p:cNvPr name="Freeform 18" id="18"/>
            <p:cNvSpPr/>
            <p:nvPr/>
          </p:nvSpPr>
          <p:spPr>
            <a:xfrm flipH="false" flipV="false" rot="0">
              <a:off x="0" y="0"/>
              <a:ext cx="5154422" cy="1131062"/>
            </a:xfrm>
            <a:custGeom>
              <a:avLst/>
              <a:gdLst/>
              <a:ahLst/>
              <a:cxnLst/>
              <a:rect r="r" b="b" t="t" l="l"/>
              <a:pathLst>
                <a:path h="1131062" w="5154422">
                  <a:moveTo>
                    <a:pt x="0" y="251333"/>
                  </a:moveTo>
                  <a:cubicBezTo>
                    <a:pt x="0" y="112522"/>
                    <a:pt x="112522" y="0"/>
                    <a:pt x="251333" y="0"/>
                  </a:cubicBezTo>
                  <a:lnTo>
                    <a:pt x="4903089" y="0"/>
                  </a:lnTo>
                  <a:cubicBezTo>
                    <a:pt x="5041900" y="0"/>
                    <a:pt x="5154422" y="112522"/>
                    <a:pt x="5154422" y="251333"/>
                  </a:cubicBezTo>
                  <a:lnTo>
                    <a:pt x="5154422" y="879729"/>
                  </a:lnTo>
                  <a:cubicBezTo>
                    <a:pt x="5154422" y="1018540"/>
                    <a:pt x="5041900" y="1131062"/>
                    <a:pt x="4903089" y="1131062"/>
                  </a:cubicBezTo>
                  <a:lnTo>
                    <a:pt x="251333" y="1131062"/>
                  </a:lnTo>
                  <a:cubicBezTo>
                    <a:pt x="112522" y="1131189"/>
                    <a:pt x="0" y="1018667"/>
                    <a:pt x="0" y="879729"/>
                  </a:cubicBezTo>
                  <a:close/>
                </a:path>
              </a:pathLst>
            </a:custGeom>
            <a:solidFill>
              <a:srgbClr val="7C3AED"/>
            </a:solidFill>
            <a:ln w="25400" cap="sq">
              <a:solidFill>
                <a:srgbClr val="7C3AED"/>
              </a:solidFill>
              <a:prstDash val="solid"/>
              <a:miter/>
            </a:ln>
          </p:spPr>
        </p:sp>
      </p:grpSp>
      <p:grpSp>
        <p:nvGrpSpPr>
          <p:cNvPr name="Group 19" id="19"/>
          <p:cNvGrpSpPr/>
          <p:nvPr/>
        </p:nvGrpSpPr>
        <p:grpSpPr>
          <a:xfrm rot="0">
            <a:off x="914400" y="6035040"/>
            <a:ext cx="3840480" cy="822960"/>
            <a:chOff x="0" y="0"/>
            <a:chExt cx="5120640" cy="1097280"/>
          </a:xfrm>
        </p:grpSpPr>
        <p:sp>
          <p:nvSpPr>
            <p:cNvPr name="Freeform 20" id="20"/>
            <p:cNvSpPr/>
            <p:nvPr/>
          </p:nvSpPr>
          <p:spPr>
            <a:xfrm flipH="false" flipV="false" rot="0">
              <a:off x="0" y="0"/>
              <a:ext cx="5120640" cy="1097280"/>
            </a:xfrm>
            <a:custGeom>
              <a:avLst/>
              <a:gdLst/>
              <a:ahLst/>
              <a:cxnLst/>
              <a:rect r="r" b="b" t="t" l="l"/>
              <a:pathLst>
                <a:path h="1097280" w="5120640">
                  <a:moveTo>
                    <a:pt x="0" y="0"/>
                  </a:moveTo>
                  <a:lnTo>
                    <a:pt x="5120640" y="0"/>
                  </a:lnTo>
                  <a:lnTo>
                    <a:pt x="5120640" y="1097280"/>
                  </a:lnTo>
                  <a:lnTo>
                    <a:pt x="0" y="1097280"/>
                  </a:lnTo>
                  <a:close/>
                </a:path>
              </a:pathLst>
            </a:custGeom>
            <a:blipFill>
              <a:blip r:embed="rId3">
                <a:alphaModFix amt="0"/>
              </a:blip>
              <a:stretch>
                <a:fillRect l="0" t="-40930" r="0" b="-40930"/>
              </a:stretch>
            </a:blipFill>
          </p:spPr>
        </p:sp>
        <p:sp>
          <p:nvSpPr>
            <p:cNvPr name="TextBox 21" id="21"/>
            <p:cNvSpPr txBox="true"/>
            <p:nvPr/>
          </p:nvSpPr>
          <p:spPr>
            <a:xfrm>
              <a:off x="0" y="-38100"/>
              <a:ext cx="5120640" cy="1135380"/>
            </a:xfrm>
            <a:prstGeom prst="rect">
              <a:avLst/>
            </a:prstGeom>
          </p:spPr>
          <p:txBody>
            <a:bodyPr anchor="ctr" rtlCol="false" tIns="0" lIns="0" bIns="0" rIns="0"/>
            <a:lstStyle/>
            <a:p>
              <a:pPr algn="ctr">
                <a:lnSpc>
                  <a:spcPts val="2400"/>
                </a:lnSpc>
              </a:pPr>
              <a:r>
                <a:rPr lang="en-US" sz="2000" b="true">
                  <a:solidFill>
                    <a:srgbClr val="FFFFFF"/>
                  </a:solidFill>
                  <a:latin typeface="Calibri (MS) Bold"/>
                  <a:ea typeface="Calibri (MS) Bold"/>
                  <a:cs typeface="Calibri (MS) Bold"/>
                  <a:sym typeface="Calibri (MS) Bold"/>
                </a:rPr>
                <a:t>Visual Suite 2.0</a:t>
              </a:r>
            </a:p>
          </p:txBody>
        </p:sp>
      </p:grpSp>
      <p:grpSp>
        <p:nvGrpSpPr>
          <p:cNvPr name="Group 22" id="22"/>
          <p:cNvGrpSpPr/>
          <p:nvPr/>
        </p:nvGrpSpPr>
        <p:grpSpPr>
          <a:xfrm rot="0">
            <a:off x="5016503" y="6022343"/>
            <a:ext cx="3865883" cy="848363"/>
            <a:chOff x="0" y="0"/>
            <a:chExt cx="5154511" cy="1131151"/>
          </a:xfrm>
        </p:grpSpPr>
        <p:sp>
          <p:nvSpPr>
            <p:cNvPr name="Freeform 23" id="23"/>
            <p:cNvSpPr/>
            <p:nvPr/>
          </p:nvSpPr>
          <p:spPr>
            <a:xfrm flipH="false" flipV="false" rot="0">
              <a:off x="0" y="0"/>
              <a:ext cx="5154422" cy="1131062"/>
            </a:xfrm>
            <a:custGeom>
              <a:avLst/>
              <a:gdLst/>
              <a:ahLst/>
              <a:cxnLst/>
              <a:rect r="r" b="b" t="t" l="l"/>
              <a:pathLst>
                <a:path h="1131062" w="5154422">
                  <a:moveTo>
                    <a:pt x="0" y="251333"/>
                  </a:moveTo>
                  <a:cubicBezTo>
                    <a:pt x="0" y="112522"/>
                    <a:pt x="112522" y="0"/>
                    <a:pt x="251333" y="0"/>
                  </a:cubicBezTo>
                  <a:lnTo>
                    <a:pt x="4903089" y="0"/>
                  </a:lnTo>
                  <a:cubicBezTo>
                    <a:pt x="5041900" y="0"/>
                    <a:pt x="5154422" y="112522"/>
                    <a:pt x="5154422" y="251333"/>
                  </a:cubicBezTo>
                  <a:lnTo>
                    <a:pt x="5154422" y="879729"/>
                  </a:lnTo>
                  <a:cubicBezTo>
                    <a:pt x="5154422" y="1018540"/>
                    <a:pt x="5041900" y="1131062"/>
                    <a:pt x="4903089" y="1131062"/>
                  </a:cubicBezTo>
                  <a:lnTo>
                    <a:pt x="251333" y="1131062"/>
                  </a:lnTo>
                  <a:cubicBezTo>
                    <a:pt x="112522" y="1131189"/>
                    <a:pt x="0" y="1018667"/>
                    <a:pt x="0" y="879729"/>
                  </a:cubicBezTo>
                  <a:close/>
                </a:path>
              </a:pathLst>
            </a:custGeom>
            <a:solidFill>
              <a:srgbClr val="7C3AED"/>
            </a:solidFill>
            <a:ln w="25400" cap="sq">
              <a:solidFill>
                <a:srgbClr val="7C3AED"/>
              </a:solidFill>
              <a:prstDash val="solid"/>
              <a:miter/>
            </a:ln>
          </p:spPr>
        </p:sp>
      </p:grpSp>
      <p:grpSp>
        <p:nvGrpSpPr>
          <p:cNvPr name="Group 24" id="24"/>
          <p:cNvGrpSpPr/>
          <p:nvPr/>
        </p:nvGrpSpPr>
        <p:grpSpPr>
          <a:xfrm rot="0">
            <a:off x="5029200" y="6035040"/>
            <a:ext cx="3840480" cy="822960"/>
            <a:chOff x="0" y="0"/>
            <a:chExt cx="5120640" cy="1097280"/>
          </a:xfrm>
        </p:grpSpPr>
        <p:sp>
          <p:nvSpPr>
            <p:cNvPr name="Freeform 25" id="25"/>
            <p:cNvSpPr/>
            <p:nvPr/>
          </p:nvSpPr>
          <p:spPr>
            <a:xfrm flipH="false" flipV="false" rot="0">
              <a:off x="0" y="0"/>
              <a:ext cx="5120640" cy="1097280"/>
            </a:xfrm>
            <a:custGeom>
              <a:avLst/>
              <a:gdLst/>
              <a:ahLst/>
              <a:cxnLst/>
              <a:rect r="r" b="b" t="t" l="l"/>
              <a:pathLst>
                <a:path h="1097280" w="5120640">
                  <a:moveTo>
                    <a:pt x="0" y="0"/>
                  </a:moveTo>
                  <a:lnTo>
                    <a:pt x="5120640" y="0"/>
                  </a:lnTo>
                  <a:lnTo>
                    <a:pt x="5120640" y="1097280"/>
                  </a:lnTo>
                  <a:lnTo>
                    <a:pt x="0" y="1097280"/>
                  </a:lnTo>
                  <a:close/>
                </a:path>
              </a:pathLst>
            </a:custGeom>
            <a:blipFill>
              <a:blip r:embed="rId3">
                <a:alphaModFix amt="0"/>
              </a:blip>
              <a:stretch>
                <a:fillRect l="0" t="-40930" r="0" b="-40930"/>
              </a:stretch>
            </a:blipFill>
          </p:spPr>
        </p:sp>
        <p:sp>
          <p:nvSpPr>
            <p:cNvPr name="TextBox 26" id="26"/>
            <p:cNvSpPr txBox="true"/>
            <p:nvPr/>
          </p:nvSpPr>
          <p:spPr>
            <a:xfrm>
              <a:off x="0" y="-38100"/>
              <a:ext cx="5120640" cy="1135380"/>
            </a:xfrm>
            <a:prstGeom prst="rect">
              <a:avLst/>
            </a:prstGeom>
          </p:spPr>
          <p:txBody>
            <a:bodyPr anchor="ctr" rtlCol="false" tIns="0" lIns="0" bIns="0" rIns="0"/>
            <a:lstStyle/>
            <a:p>
              <a:pPr algn="ctr">
                <a:lnSpc>
                  <a:spcPts val="2400"/>
                </a:lnSpc>
              </a:pPr>
              <a:r>
                <a:rPr lang="en-US" sz="2000" b="true">
                  <a:solidFill>
                    <a:srgbClr val="FFFFFF"/>
                  </a:solidFill>
                  <a:latin typeface="Calibri (MS) Bold"/>
                  <a:ea typeface="Calibri (MS) Bold"/>
                  <a:cs typeface="Calibri (MS) Bold"/>
                  <a:sym typeface="Calibri (MS) Bold"/>
                </a:rPr>
                <a:t>Canva AI</a:t>
              </a:r>
            </a:p>
          </p:txBody>
        </p:sp>
      </p:grpSp>
      <p:grpSp>
        <p:nvGrpSpPr>
          <p:cNvPr name="Group 27" id="27"/>
          <p:cNvGrpSpPr/>
          <p:nvPr/>
        </p:nvGrpSpPr>
        <p:grpSpPr>
          <a:xfrm rot="0">
            <a:off x="9131303" y="6022343"/>
            <a:ext cx="3865883" cy="848363"/>
            <a:chOff x="0" y="0"/>
            <a:chExt cx="5154511" cy="1131151"/>
          </a:xfrm>
        </p:grpSpPr>
        <p:sp>
          <p:nvSpPr>
            <p:cNvPr name="Freeform 28" id="28"/>
            <p:cNvSpPr/>
            <p:nvPr/>
          </p:nvSpPr>
          <p:spPr>
            <a:xfrm flipH="false" flipV="false" rot="0">
              <a:off x="0" y="0"/>
              <a:ext cx="5154422" cy="1131062"/>
            </a:xfrm>
            <a:custGeom>
              <a:avLst/>
              <a:gdLst/>
              <a:ahLst/>
              <a:cxnLst/>
              <a:rect r="r" b="b" t="t" l="l"/>
              <a:pathLst>
                <a:path h="1131062" w="5154422">
                  <a:moveTo>
                    <a:pt x="0" y="251333"/>
                  </a:moveTo>
                  <a:cubicBezTo>
                    <a:pt x="0" y="112522"/>
                    <a:pt x="112522" y="0"/>
                    <a:pt x="251333" y="0"/>
                  </a:cubicBezTo>
                  <a:lnTo>
                    <a:pt x="4903089" y="0"/>
                  </a:lnTo>
                  <a:cubicBezTo>
                    <a:pt x="5041900" y="0"/>
                    <a:pt x="5154422" y="112522"/>
                    <a:pt x="5154422" y="251333"/>
                  </a:cubicBezTo>
                  <a:lnTo>
                    <a:pt x="5154422" y="879729"/>
                  </a:lnTo>
                  <a:cubicBezTo>
                    <a:pt x="5154422" y="1018540"/>
                    <a:pt x="5041900" y="1131062"/>
                    <a:pt x="4903089" y="1131062"/>
                  </a:cubicBezTo>
                  <a:lnTo>
                    <a:pt x="251333" y="1131062"/>
                  </a:lnTo>
                  <a:cubicBezTo>
                    <a:pt x="112522" y="1131189"/>
                    <a:pt x="0" y="1018667"/>
                    <a:pt x="0" y="879729"/>
                  </a:cubicBezTo>
                  <a:close/>
                </a:path>
              </a:pathLst>
            </a:custGeom>
            <a:solidFill>
              <a:srgbClr val="7C3AED"/>
            </a:solidFill>
            <a:ln w="25400" cap="sq">
              <a:solidFill>
                <a:srgbClr val="7C3AED"/>
              </a:solidFill>
              <a:prstDash val="solid"/>
              <a:miter/>
            </a:ln>
          </p:spPr>
        </p:sp>
      </p:grpSp>
      <p:grpSp>
        <p:nvGrpSpPr>
          <p:cNvPr name="Group 29" id="29"/>
          <p:cNvGrpSpPr/>
          <p:nvPr/>
        </p:nvGrpSpPr>
        <p:grpSpPr>
          <a:xfrm rot="0">
            <a:off x="9144000" y="6035040"/>
            <a:ext cx="3840480" cy="822960"/>
            <a:chOff x="0" y="0"/>
            <a:chExt cx="5120640" cy="1097280"/>
          </a:xfrm>
        </p:grpSpPr>
        <p:sp>
          <p:nvSpPr>
            <p:cNvPr name="Freeform 30" id="30"/>
            <p:cNvSpPr/>
            <p:nvPr/>
          </p:nvSpPr>
          <p:spPr>
            <a:xfrm flipH="false" flipV="false" rot="0">
              <a:off x="0" y="0"/>
              <a:ext cx="5120640" cy="1097280"/>
            </a:xfrm>
            <a:custGeom>
              <a:avLst/>
              <a:gdLst/>
              <a:ahLst/>
              <a:cxnLst/>
              <a:rect r="r" b="b" t="t" l="l"/>
              <a:pathLst>
                <a:path h="1097280" w="5120640">
                  <a:moveTo>
                    <a:pt x="0" y="0"/>
                  </a:moveTo>
                  <a:lnTo>
                    <a:pt x="5120640" y="0"/>
                  </a:lnTo>
                  <a:lnTo>
                    <a:pt x="5120640" y="1097280"/>
                  </a:lnTo>
                  <a:lnTo>
                    <a:pt x="0" y="1097280"/>
                  </a:lnTo>
                  <a:close/>
                </a:path>
              </a:pathLst>
            </a:custGeom>
            <a:blipFill>
              <a:blip r:embed="rId3">
                <a:alphaModFix amt="0"/>
              </a:blip>
              <a:stretch>
                <a:fillRect l="0" t="-40930" r="0" b="-40930"/>
              </a:stretch>
            </a:blipFill>
          </p:spPr>
        </p:sp>
        <p:sp>
          <p:nvSpPr>
            <p:cNvPr name="TextBox 31" id="31"/>
            <p:cNvSpPr txBox="true"/>
            <p:nvPr/>
          </p:nvSpPr>
          <p:spPr>
            <a:xfrm>
              <a:off x="0" y="-38100"/>
              <a:ext cx="5120640" cy="1135380"/>
            </a:xfrm>
            <a:prstGeom prst="rect">
              <a:avLst/>
            </a:prstGeom>
          </p:spPr>
          <p:txBody>
            <a:bodyPr anchor="ctr" rtlCol="false" tIns="0" lIns="0" bIns="0" rIns="0"/>
            <a:lstStyle/>
            <a:p>
              <a:pPr algn="ctr">
                <a:lnSpc>
                  <a:spcPts val="2400"/>
                </a:lnSpc>
              </a:pPr>
              <a:r>
                <a:rPr lang="en-US" sz="2000" b="true">
                  <a:solidFill>
                    <a:srgbClr val="FFFFFF"/>
                  </a:solidFill>
                  <a:latin typeface="Calibri (MS) Bold"/>
                  <a:ea typeface="Calibri (MS) Bold"/>
                  <a:cs typeface="Calibri (MS) Bold"/>
                  <a:sym typeface="Calibri (MS) Bold"/>
                </a:rPr>
                <a:t>Magic Charts</a:t>
              </a:r>
            </a:p>
          </p:txBody>
        </p:sp>
      </p:grpSp>
      <p:grpSp>
        <p:nvGrpSpPr>
          <p:cNvPr name="Group 32" id="32"/>
          <p:cNvGrpSpPr/>
          <p:nvPr/>
        </p:nvGrpSpPr>
        <p:grpSpPr>
          <a:xfrm rot="0">
            <a:off x="13246103" y="6022343"/>
            <a:ext cx="3865883" cy="848363"/>
            <a:chOff x="0" y="0"/>
            <a:chExt cx="5154511" cy="1131151"/>
          </a:xfrm>
        </p:grpSpPr>
        <p:sp>
          <p:nvSpPr>
            <p:cNvPr name="Freeform 33" id="33"/>
            <p:cNvSpPr/>
            <p:nvPr/>
          </p:nvSpPr>
          <p:spPr>
            <a:xfrm flipH="false" flipV="false" rot="0">
              <a:off x="0" y="0"/>
              <a:ext cx="5154422" cy="1131062"/>
            </a:xfrm>
            <a:custGeom>
              <a:avLst/>
              <a:gdLst/>
              <a:ahLst/>
              <a:cxnLst/>
              <a:rect r="r" b="b" t="t" l="l"/>
              <a:pathLst>
                <a:path h="1131062" w="5154422">
                  <a:moveTo>
                    <a:pt x="0" y="251333"/>
                  </a:moveTo>
                  <a:cubicBezTo>
                    <a:pt x="0" y="112522"/>
                    <a:pt x="112522" y="0"/>
                    <a:pt x="251333" y="0"/>
                  </a:cubicBezTo>
                  <a:lnTo>
                    <a:pt x="4903089" y="0"/>
                  </a:lnTo>
                  <a:cubicBezTo>
                    <a:pt x="5041900" y="0"/>
                    <a:pt x="5154422" y="112522"/>
                    <a:pt x="5154422" y="251333"/>
                  </a:cubicBezTo>
                  <a:lnTo>
                    <a:pt x="5154422" y="879729"/>
                  </a:lnTo>
                  <a:cubicBezTo>
                    <a:pt x="5154422" y="1018540"/>
                    <a:pt x="5041900" y="1131062"/>
                    <a:pt x="4903089" y="1131062"/>
                  </a:cubicBezTo>
                  <a:lnTo>
                    <a:pt x="251333" y="1131062"/>
                  </a:lnTo>
                  <a:cubicBezTo>
                    <a:pt x="112522" y="1131189"/>
                    <a:pt x="0" y="1018667"/>
                    <a:pt x="0" y="879729"/>
                  </a:cubicBezTo>
                  <a:close/>
                </a:path>
              </a:pathLst>
            </a:custGeom>
            <a:solidFill>
              <a:srgbClr val="7C3AED"/>
            </a:solidFill>
            <a:ln w="25400" cap="sq">
              <a:solidFill>
                <a:srgbClr val="7C3AED"/>
              </a:solidFill>
              <a:prstDash val="solid"/>
              <a:miter/>
            </a:ln>
          </p:spPr>
        </p:sp>
      </p:grpSp>
      <p:grpSp>
        <p:nvGrpSpPr>
          <p:cNvPr name="Group 34" id="34"/>
          <p:cNvGrpSpPr/>
          <p:nvPr/>
        </p:nvGrpSpPr>
        <p:grpSpPr>
          <a:xfrm rot="0">
            <a:off x="13258800" y="6035040"/>
            <a:ext cx="3840480" cy="822960"/>
            <a:chOff x="0" y="0"/>
            <a:chExt cx="5120640" cy="1097280"/>
          </a:xfrm>
        </p:grpSpPr>
        <p:sp>
          <p:nvSpPr>
            <p:cNvPr name="Freeform 35" id="35"/>
            <p:cNvSpPr/>
            <p:nvPr/>
          </p:nvSpPr>
          <p:spPr>
            <a:xfrm flipH="false" flipV="false" rot="0">
              <a:off x="0" y="0"/>
              <a:ext cx="5120640" cy="1097280"/>
            </a:xfrm>
            <a:custGeom>
              <a:avLst/>
              <a:gdLst/>
              <a:ahLst/>
              <a:cxnLst/>
              <a:rect r="r" b="b" t="t" l="l"/>
              <a:pathLst>
                <a:path h="1097280" w="5120640">
                  <a:moveTo>
                    <a:pt x="0" y="0"/>
                  </a:moveTo>
                  <a:lnTo>
                    <a:pt x="5120640" y="0"/>
                  </a:lnTo>
                  <a:lnTo>
                    <a:pt x="5120640" y="1097280"/>
                  </a:lnTo>
                  <a:lnTo>
                    <a:pt x="0" y="1097280"/>
                  </a:lnTo>
                  <a:close/>
                </a:path>
              </a:pathLst>
            </a:custGeom>
            <a:blipFill>
              <a:blip r:embed="rId3">
                <a:alphaModFix amt="0"/>
              </a:blip>
              <a:stretch>
                <a:fillRect l="0" t="-40930" r="0" b="-40930"/>
              </a:stretch>
            </a:blipFill>
          </p:spPr>
        </p:sp>
        <p:sp>
          <p:nvSpPr>
            <p:cNvPr name="TextBox 36" id="36"/>
            <p:cNvSpPr txBox="true"/>
            <p:nvPr/>
          </p:nvSpPr>
          <p:spPr>
            <a:xfrm>
              <a:off x="0" y="-38100"/>
              <a:ext cx="5120640" cy="1135380"/>
            </a:xfrm>
            <a:prstGeom prst="rect">
              <a:avLst/>
            </a:prstGeom>
          </p:spPr>
          <p:txBody>
            <a:bodyPr anchor="ctr" rtlCol="false" tIns="0" lIns="0" bIns="0" rIns="0"/>
            <a:lstStyle/>
            <a:p>
              <a:pPr algn="ctr">
                <a:lnSpc>
                  <a:spcPts val="2400"/>
                </a:lnSpc>
              </a:pPr>
              <a:r>
                <a:rPr lang="en-US" sz="2000" b="true">
                  <a:solidFill>
                    <a:srgbClr val="FFFFFF"/>
                  </a:solidFill>
                  <a:latin typeface="Calibri (MS) Bold"/>
                  <a:ea typeface="Calibri (MS) Bold"/>
                  <a:cs typeface="Calibri (MS) Bold"/>
                  <a:sym typeface="Calibri (MS) Bold"/>
                </a:rPr>
                <a:t>Canva Code</a:t>
              </a:r>
            </a:p>
          </p:txBody>
        </p:sp>
      </p:grpSp>
      <p:grpSp>
        <p:nvGrpSpPr>
          <p:cNvPr name="Group 37" id="37"/>
          <p:cNvGrpSpPr/>
          <p:nvPr/>
        </p:nvGrpSpPr>
        <p:grpSpPr>
          <a:xfrm rot="0">
            <a:off x="901703" y="7156199"/>
            <a:ext cx="3865883" cy="848363"/>
            <a:chOff x="0" y="0"/>
            <a:chExt cx="5154511" cy="1131151"/>
          </a:xfrm>
        </p:grpSpPr>
        <p:sp>
          <p:nvSpPr>
            <p:cNvPr name="Freeform 38" id="38"/>
            <p:cNvSpPr/>
            <p:nvPr/>
          </p:nvSpPr>
          <p:spPr>
            <a:xfrm flipH="false" flipV="false" rot="0">
              <a:off x="0" y="0"/>
              <a:ext cx="5154422" cy="1131062"/>
            </a:xfrm>
            <a:custGeom>
              <a:avLst/>
              <a:gdLst/>
              <a:ahLst/>
              <a:cxnLst/>
              <a:rect r="r" b="b" t="t" l="l"/>
              <a:pathLst>
                <a:path h="1131062" w="5154422">
                  <a:moveTo>
                    <a:pt x="0" y="251333"/>
                  </a:moveTo>
                  <a:cubicBezTo>
                    <a:pt x="0" y="112522"/>
                    <a:pt x="112522" y="0"/>
                    <a:pt x="251333" y="0"/>
                  </a:cubicBezTo>
                  <a:lnTo>
                    <a:pt x="4903089" y="0"/>
                  </a:lnTo>
                  <a:cubicBezTo>
                    <a:pt x="5041900" y="0"/>
                    <a:pt x="5154422" y="112522"/>
                    <a:pt x="5154422" y="251333"/>
                  </a:cubicBezTo>
                  <a:lnTo>
                    <a:pt x="5154422" y="879729"/>
                  </a:lnTo>
                  <a:cubicBezTo>
                    <a:pt x="5154422" y="1018540"/>
                    <a:pt x="5041900" y="1131062"/>
                    <a:pt x="4903089" y="1131062"/>
                  </a:cubicBezTo>
                  <a:lnTo>
                    <a:pt x="251333" y="1131062"/>
                  </a:lnTo>
                  <a:cubicBezTo>
                    <a:pt x="112522" y="1131189"/>
                    <a:pt x="0" y="1018667"/>
                    <a:pt x="0" y="879729"/>
                  </a:cubicBezTo>
                  <a:close/>
                </a:path>
              </a:pathLst>
            </a:custGeom>
            <a:solidFill>
              <a:srgbClr val="7C3AED"/>
            </a:solidFill>
            <a:ln w="25400" cap="sq">
              <a:solidFill>
                <a:srgbClr val="7C3AED"/>
              </a:solidFill>
              <a:prstDash val="solid"/>
              <a:miter/>
            </a:ln>
          </p:spPr>
        </p:sp>
      </p:grpSp>
      <p:grpSp>
        <p:nvGrpSpPr>
          <p:cNvPr name="Group 39" id="39"/>
          <p:cNvGrpSpPr/>
          <p:nvPr/>
        </p:nvGrpSpPr>
        <p:grpSpPr>
          <a:xfrm rot="0">
            <a:off x="914400" y="7168896"/>
            <a:ext cx="3840480" cy="822960"/>
            <a:chOff x="0" y="0"/>
            <a:chExt cx="5120640" cy="1097280"/>
          </a:xfrm>
        </p:grpSpPr>
        <p:sp>
          <p:nvSpPr>
            <p:cNvPr name="Freeform 40" id="40"/>
            <p:cNvSpPr/>
            <p:nvPr/>
          </p:nvSpPr>
          <p:spPr>
            <a:xfrm flipH="false" flipV="false" rot="0">
              <a:off x="0" y="0"/>
              <a:ext cx="5120640" cy="1097280"/>
            </a:xfrm>
            <a:custGeom>
              <a:avLst/>
              <a:gdLst/>
              <a:ahLst/>
              <a:cxnLst/>
              <a:rect r="r" b="b" t="t" l="l"/>
              <a:pathLst>
                <a:path h="1097280" w="5120640">
                  <a:moveTo>
                    <a:pt x="0" y="0"/>
                  </a:moveTo>
                  <a:lnTo>
                    <a:pt x="5120640" y="0"/>
                  </a:lnTo>
                  <a:lnTo>
                    <a:pt x="5120640" y="1097280"/>
                  </a:lnTo>
                  <a:lnTo>
                    <a:pt x="0" y="1097280"/>
                  </a:lnTo>
                  <a:close/>
                </a:path>
              </a:pathLst>
            </a:custGeom>
            <a:blipFill>
              <a:blip r:embed="rId3">
                <a:alphaModFix amt="0"/>
              </a:blip>
              <a:stretch>
                <a:fillRect l="0" t="-40930" r="0" b="-40930"/>
              </a:stretch>
            </a:blipFill>
          </p:spPr>
        </p:sp>
        <p:sp>
          <p:nvSpPr>
            <p:cNvPr name="TextBox 41" id="41"/>
            <p:cNvSpPr txBox="true"/>
            <p:nvPr/>
          </p:nvSpPr>
          <p:spPr>
            <a:xfrm>
              <a:off x="0" y="-38100"/>
              <a:ext cx="5120640" cy="1135380"/>
            </a:xfrm>
            <a:prstGeom prst="rect">
              <a:avLst/>
            </a:prstGeom>
          </p:spPr>
          <p:txBody>
            <a:bodyPr anchor="ctr" rtlCol="false" tIns="0" lIns="0" bIns="0" rIns="0"/>
            <a:lstStyle/>
            <a:p>
              <a:pPr algn="ctr">
                <a:lnSpc>
                  <a:spcPts val="2400"/>
                </a:lnSpc>
              </a:pPr>
              <a:r>
                <a:rPr lang="en-US" sz="2000" b="true">
                  <a:solidFill>
                    <a:srgbClr val="FFFFFF"/>
                  </a:solidFill>
                  <a:latin typeface="Calibri (MS) Bold"/>
                  <a:ea typeface="Calibri (MS) Bold"/>
                  <a:cs typeface="Calibri (MS) Bold"/>
                  <a:sym typeface="Calibri (MS) Bold"/>
                </a:rPr>
                <a:t>Polls &amp; Quizzes</a:t>
              </a:r>
            </a:p>
          </p:txBody>
        </p:sp>
      </p:grpSp>
      <p:grpSp>
        <p:nvGrpSpPr>
          <p:cNvPr name="Group 42" id="42"/>
          <p:cNvGrpSpPr/>
          <p:nvPr/>
        </p:nvGrpSpPr>
        <p:grpSpPr>
          <a:xfrm rot="0">
            <a:off x="5016503" y="7156199"/>
            <a:ext cx="3865883" cy="848363"/>
            <a:chOff x="0" y="0"/>
            <a:chExt cx="5154511" cy="1131151"/>
          </a:xfrm>
        </p:grpSpPr>
        <p:sp>
          <p:nvSpPr>
            <p:cNvPr name="Freeform 43" id="43"/>
            <p:cNvSpPr/>
            <p:nvPr/>
          </p:nvSpPr>
          <p:spPr>
            <a:xfrm flipH="false" flipV="false" rot="0">
              <a:off x="0" y="0"/>
              <a:ext cx="5154422" cy="1131062"/>
            </a:xfrm>
            <a:custGeom>
              <a:avLst/>
              <a:gdLst/>
              <a:ahLst/>
              <a:cxnLst/>
              <a:rect r="r" b="b" t="t" l="l"/>
              <a:pathLst>
                <a:path h="1131062" w="5154422">
                  <a:moveTo>
                    <a:pt x="0" y="251333"/>
                  </a:moveTo>
                  <a:cubicBezTo>
                    <a:pt x="0" y="112522"/>
                    <a:pt x="112522" y="0"/>
                    <a:pt x="251333" y="0"/>
                  </a:cubicBezTo>
                  <a:lnTo>
                    <a:pt x="4903089" y="0"/>
                  </a:lnTo>
                  <a:cubicBezTo>
                    <a:pt x="5041900" y="0"/>
                    <a:pt x="5154422" y="112522"/>
                    <a:pt x="5154422" y="251333"/>
                  </a:cubicBezTo>
                  <a:lnTo>
                    <a:pt x="5154422" y="879729"/>
                  </a:lnTo>
                  <a:cubicBezTo>
                    <a:pt x="5154422" y="1018540"/>
                    <a:pt x="5041900" y="1131062"/>
                    <a:pt x="4903089" y="1131062"/>
                  </a:cubicBezTo>
                  <a:lnTo>
                    <a:pt x="251333" y="1131062"/>
                  </a:lnTo>
                  <a:cubicBezTo>
                    <a:pt x="112522" y="1131189"/>
                    <a:pt x="0" y="1018667"/>
                    <a:pt x="0" y="879729"/>
                  </a:cubicBezTo>
                  <a:close/>
                </a:path>
              </a:pathLst>
            </a:custGeom>
            <a:solidFill>
              <a:srgbClr val="7C3AED"/>
            </a:solidFill>
            <a:ln w="25400" cap="sq">
              <a:solidFill>
                <a:srgbClr val="7C3AED"/>
              </a:solidFill>
              <a:prstDash val="solid"/>
              <a:miter/>
            </a:ln>
          </p:spPr>
        </p:sp>
      </p:grpSp>
      <p:grpSp>
        <p:nvGrpSpPr>
          <p:cNvPr name="Group 44" id="44"/>
          <p:cNvGrpSpPr/>
          <p:nvPr/>
        </p:nvGrpSpPr>
        <p:grpSpPr>
          <a:xfrm rot="0">
            <a:off x="5029200" y="7168896"/>
            <a:ext cx="3840480" cy="822960"/>
            <a:chOff x="0" y="0"/>
            <a:chExt cx="5120640" cy="1097280"/>
          </a:xfrm>
        </p:grpSpPr>
        <p:sp>
          <p:nvSpPr>
            <p:cNvPr name="Freeform 45" id="45"/>
            <p:cNvSpPr/>
            <p:nvPr/>
          </p:nvSpPr>
          <p:spPr>
            <a:xfrm flipH="false" flipV="false" rot="0">
              <a:off x="0" y="0"/>
              <a:ext cx="5120640" cy="1097280"/>
            </a:xfrm>
            <a:custGeom>
              <a:avLst/>
              <a:gdLst/>
              <a:ahLst/>
              <a:cxnLst/>
              <a:rect r="r" b="b" t="t" l="l"/>
              <a:pathLst>
                <a:path h="1097280" w="5120640">
                  <a:moveTo>
                    <a:pt x="0" y="0"/>
                  </a:moveTo>
                  <a:lnTo>
                    <a:pt x="5120640" y="0"/>
                  </a:lnTo>
                  <a:lnTo>
                    <a:pt x="5120640" y="1097280"/>
                  </a:lnTo>
                  <a:lnTo>
                    <a:pt x="0" y="1097280"/>
                  </a:lnTo>
                  <a:close/>
                </a:path>
              </a:pathLst>
            </a:custGeom>
            <a:blipFill>
              <a:blip r:embed="rId3">
                <a:alphaModFix amt="0"/>
              </a:blip>
              <a:stretch>
                <a:fillRect l="0" t="-40930" r="0" b="-40930"/>
              </a:stretch>
            </a:blipFill>
          </p:spPr>
        </p:sp>
        <p:sp>
          <p:nvSpPr>
            <p:cNvPr name="TextBox 46" id="46"/>
            <p:cNvSpPr txBox="true"/>
            <p:nvPr/>
          </p:nvSpPr>
          <p:spPr>
            <a:xfrm>
              <a:off x="0" y="-38100"/>
              <a:ext cx="5120640" cy="1135380"/>
            </a:xfrm>
            <a:prstGeom prst="rect">
              <a:avLst/>
            </a:prstGeom>
          </p:spPr>
          <p:txBody>
            <a:bodyPr anchor="ctr" rtlCol="false" tIns="0" lIns="0" bIns="0" rIns="0"/>
            <a:lstStyle/>
            <a:p>
              <a:pPr algn="ctr">
                <a:lnSpc>
                  <a:spcPts val="2400"/>
                </a:lnSpc>
              </a:pPr>
              <a:r>
                <a:rPr lang="en-US" sz="2000" b="true">
                  <a:solidFill>
                    <a:srgbClr val="FFFFFF"/>
                  </a:solidFill>
                  <a:latin typeface="Calibri (MS) Bold"/>
                  <a:ea typeface="Calibri (MS) Bold"/>
                  <a:cs typeface="Calibri (MS) Bold"/>
                  <a:sym typeface="Calibri (MS) Bold"/>
                </a:rPr>
                <a:t>Magic Activities</a:t>
              </a:r>
            </a:p>
          </p:txBody>
        </p:sp>
      </p:grpSp>
      <p:grpSp>
        <p:nvGrpSpPr>
          <p:cNvPr name="Group 47" id="47"/>
          <p:cNvGrpSpPr/>
          <p:nvPr/>
        </p:nvGrpSpPr>
        <p:grpSpPr>
          <a:xfrm rot="0">
            <a:off x="9131303" y="7156199"/>
            <a:ext cx="3865883" cy="848363"/>
            <a:chOff x="0" y="0"/>
            <a:chExt cx="5154511" cy="1131151"/>
          </a:xfrm>
        </p:grpSpPr>
        <p:sp>
          <p:nvSpPr>
            <p:cNvPr name="Freeform 48" id="48"/>
            <p:cNvSpPr/>
            <p:nvPr/>
          </p:nvSpPr>
          <p:spPr>
            <a:xfrm flipH="false" flipV="false" rot="0">
              <a:off x="0" y="0"/>
              <a:ext cx="5154422" cy="1131062"/>
            </a:xfrm>
            <a:custGeom>
              <a:avLst/>
              <a:gdLst/>
              <a:ahLst/>
              <a:cxnLst/>
              <a:rect r="r" b="b" t="t" l="l"/>
              <a:pathLst>
                <a:path h="1131062" w="5154422">
                  <a:moveTo>
                    <a:pt x="0" y="251333"/>
                  </a:moveTo>
                  <a:cubicBezTo>
                    <a:pt x="0" y="112522"/>
                    <a:pt x="112522" y="0"/>
                    <a:pt x="251333" y="0"/>
                  </a:cubicBezTo>
                  <a:lnTo>
                    <a:pt x="4903089" y="0"/>
                  </a:lnTo>
                  <a:cubicBezTo>
                    <a:pt x="5041900" y="0"/>
                    <a:pt x="5154422" y="112522"/>
                    <a:pt x="5154422" y="251333"/>
                  </a:cubicBezTo>
                  <a:lnTo>
                    <a:pt x="5154422" y="879729"/>
                  </a:lnTo>
                  <a:cubicBezTo>
                    <a:pt x="5154422" y="1018540"/>
                    <a:pt x="5041900" y="1131062"/>
                    <a:pt x="4903089" y="1131062"/>
                  </a:cubicBezTo>
                  <a:lnTo>
                    <a:pt x="251333" y="1131062"/>
                  </a:lnTo>
                  <a:cubicBezTo>
                    <a:pt x="112522" y="1131189"/>
                    <a:pt x="0" y="1018667"/>
                    <a:pt x="0" y="879729"/>
                  </a:cubicBezTo>
                  <a:close/>
                </a:path>
              </a:pathLst>
            </a:custGeom>
            <a:solidFill>
              <a:srgbClr val="7C3AED"/>
            </a:solidFill>
            <a:ln w="25400" cap="sq">
              <a:solidFill>
                <a:srgbClr val="7C3AED"/>
              </a:solidFill>
              <a:prstDash val="solid"/>
              <a:miter/>
            </a:ln>
          </p:spPr>
        </p:sp>
      </p:grpSp>
      <p:grpSp>
        <p:nvGrpSpPr>
          <p:cNvPr name="Group 49" id="49"/>
          <p:cNvGrpSpPr/>
          <p:nvPr/>
        </p:nvGrpSpPr>
        <p:grpSpPr>
          <a:xfrm rot="0">
            <a:off x="9144000" y="7168896"/>
            <a:ext cx="3840480" cy="822960"/>
            <a:chOff x="0" y="0"/>
            <a:chExt cx="5120640" cy="1097280"/>
          </a:xfrm>
        </p:grpSpPr>
        <p:sp>
          <p:nvSpPr>
            <p:cNvPr name="Freeform 50" id="50"/>
            <p:cNvSpPr/>
            <p:nvPr/>
          </p:nvSpPr>
          <p:spPr>
            <a:xfrm flipH="false" flipV="false" rot="0">
              <a:off x="0" y="0"/>
              <a:ext cx="5120640" cy="1097280"/>
            </a:xfrm>
            <a:custGeom>
              <a:avLst/>
              <a:gdLst/>
              <a:ahLst/>
              <a:cxnLst/>
              <a:rect r="r" b="b" t="t" l="l"/>
              <a:pathLst>
                <a:path h="1097280" w="5120640">
                  <a:moveTo>
                    <a:pt x="0" y="0"/>
                  </a:moveTo>
                  <a:lnTo>
                    <a:pt x="5120640" y="0"/>
                  </a:lnTo>
                  <a:lnTo>
                    <a:pt x="5120640" y="1097280"/>
                  </a:lnTo>
                  <a:lnTo>
                    <a:pt x="0" y="1097280"/>
                  </a:lnTo>
                  <a:close/>
                </a:path>
              </a:pathLst>
            </a:custGeom>
            <a:blipFill>
              <a:blip r:embed="rId3">
                <a:alphaModFix amt="0"/>
              </a:blip>
              <a:stretch>
                <a:fillRect l="0" t="-40930" r="0" b="-40930"/>
              </a:stretch>
            </a:blipFill>
          </p:spPr>
        </p:sp>
        <p:sp>
          <p:nvSpPr>
            <p:cNvPr name="TextBox 51" id="51"/>
            <p:cNvSpPr txBox="true"/>
            <p:nvPr/>
          </p:nvSpPr>
          <p:spPr>
            <a:xfrm>
              <a:off x="0" y="-38100"/>
              <a:ext cx="5120640" cy="1135380"/>
            </a:xfrm>
            <a:prstGeom prst="rect">
              <a:avLst/>
            </a:prstGeom>
          </p:spPr>
          <p:txBody>
            <a:bodyPr anchor="ctr" rtlCol="false" tIns="0" lIns="0" bIns="0" rIns="0"/>
            <a:lstStyle/>
            <a:p>
              <a:pPr algn="ctr">
                <a:lnSpc>
                  <a:spcPts val="2400"/>
                </a:lnSpc>
              </a:pPr>
              <a:r>
                <a:rPr lang="en-US" sz="2000" b="true">
                  <a:solidFill>
                    <a:srgbClr val="FFFFFF"/>
                  </a:solidFill>
                  <a:latin typeface="Calibri (MS) Bold"/>
                  <a:ea typeface="Calibri (MS) Bold"/>
                  <a:cs typeface="Calibri (MS) Bold"/>
                  <a:sym typeface="Calibri (MS) Bold"/>
                </a:rPr>
                <a:t>LMS Integration</a:t>
              </a:r>
            </a:p>
          </p:txBody>
        </p:sp>
      </p:grpSp>
      <p:grpSp>
        <p:nvGrpSpPr>
          <p:cNvPr name="Group 52" id="52"/>
          <p:cNvGrpSpPr/>
          <p:nvPr/>
        </p:nvGrpSpPr>
        <p:grpSpPr>
          <a:xfrm rot="0">
            <a:off x="13246103" y="7156199"/>
            <a:ext cx="3865883" cy="848363"/>
            <a:chOff x="0" y="0"/>
            <a:chExt cx="5154511" cy="1131151"/>
          </a:xfrm>
        </p:grpSpPr>
        <p:sp>
          <p:nvSpPr>
            <p:cNvPr name="Freeform 53" id="53"/>
            <p:cNvSpPr/>
            <p:nvPr/>
          </p:nvSpPr>
          <p:spPr>
            <a:xfrm flipH="false" flipV="false" rot="0">
              <a:off x="0" y="0"/>
              <a:ext cx="5154422" cy="1131062"/>
            </a:xfrm>
            <a:custGeom>
              <a:avLst/>
              <a:gdLst/>
              <a:ahLst/>
              <a:cxnLst/>
              <a:rect r="r" b="b" t="t" l="l"/>
              <a:pathLst>
                <a:path h="1131062" w="5154422">
                  <a:moveTo>
                    <a:pt x="0" y="251333"/>
                  </a:moveTo>
                  <a:cubicBezTo>
                    <a:pt x="0" y="112522"/>
                    <a:pt x="112522" y="0"/>
                    <a:pt x="251333" y="0"/>
                  </a:cubicBezTo>
                  <a:lnTo>
                    <a:pt x="4903089" y="0"/>
                  </a:lnTo>
                  <a:cubicBezTo>
                    <a:pt x="5041900" y="0"/>
                    <a:pt x="5154422" y="112522"/>
                    <a:pt x="5154422" y="251333"/>
                  </a:cubicBezTo>
                  <a:lnTo>
                    <a:pt x="5154422" y="879729"/>
                  </a:lnTo>
                  <a:cubicBezTo>
                    <a:pt x="5154422" y="1018540"/>
                    <a:pt x="5041900" y="1131062"/>
                    <a:pt x="4903089" y="1131062"/>
                  </a:cubicBezTo>
                  <a:lnTo>
                    <a:pt x="251333" y="1131062"/>
                  </a:lnTo>
                  <a:cubicBezTo>
                    <a:pt x="112522" y="1131189"/>
                    <a:pt x="0" y="1018667"/>
                    <a:pt x="0" y="879729"/>
                  </a:cubicBezTo>
                  <a:close/>
                </a:path>
              </a:pathLst>
            </a:custGeom>
            <a:solidFill>
              <a:srgbClr val="7C3AED"/>
            </a:solidFill>
            <a:ln w="25400" cap="sq">
              <a:solidFill>
                <a:srgbClr val="7C3AED"/>
              </a:solidFill>
              <a:prstDash val="solid"/>
              <a:miter/>
            </a:ln>
          </p:spPr>
        </p:sp>
      </p:grpSp>
      <p:grpSp>
        <p:nvGrpSpPr>
          <p:cNvPr name="Group 54" id="54"/>
          <p:cNvGrpSpPr/>
          <p:nvPr/>
        </p:nvGrpSpPr>
        <p:grpSpPr>
          <a:xfrm rot="0">
            <a:off x="13258800" y="7168896"/>
            <a:ext cx="3840480" cy="822960"/>
            <a:chOff x="0" y="0"/>
            <a:chExt cx="5120640" cy="1097280"/>
          </a:xfrm>
        </p:grpSpPr>
        <p:sp>
          <p:nvSpPr>
            <p:cNvPr name="Freeform 55" id="55"/>
            <p:cNvSpPr/>
            <p:nvPr/>
          </p:nvSpPr>
          <p:spPr>
            <a:xfrm flipH="false" flipV="false" rot="0">
              <a:off x="0" y="0"/>
              <a:ext cx="5120640" cy="1097280"/>
            </a:xfrm>
            <a:custGeom>
              <a:avLst/>
              <a:gdLst/>
              <a:ahLst/>
              <a:cxnLst/>
              <a:rect r="r" b="b" t="t" l="l"/>
              <a:pathLst>
                <a:path h="1097280" w="5120640">
                  <a:moveTo>
                    <a:pt x="0" y="0"/>
                  </a:moveTo>
                  <a:lnTo>
                    <a:pt x="5120640" y="0"/>
                  </a:lnTo>
                  <a:lnTo>
                    <a:pt x="5120640" y="1097280"/>
                  </a:lnTo>
                  <a:lnTo>
                    <a:pt x="0" y="1097280"/>
                  </a:lnTo>
                  <a:close/>
                </a:path>
              </a:pathLst>
            </a:custGeom>
            <a:blipFill>
              <a:blip r:embed="rId3">
                <a:alphaModFix amt="0"/>
              </a:blip>
              <a:stretch>
                <a:fillRect l="0" t="-40930" r="0" b="-40930"/>
              </a:stretch>
            </a:blipFill>
          </p:spPr>
        </p:sp>
        <p:sp>
          <p:nvSpPr>
            <p:cNvPr name="TextBox 56" id="56"/>
            <p:cNvSpPr txBox="true"/>
            <p:nvPr/>
          </p:nvSpPr>
          <p:spPr>
            <a:xfrm>
              <a:off x="0" y="-38100"/>
              <a:ext cx="5120640" cy="1135380"/>
            </a:xfrm>
            <a:prstGeom prst="rect">
              <a:avLst/>
            </a:prstGeom>
          </p:spPr>
          <p:txBody>
            <a:bodyPr anchor="ctr" rtlCol="false" tIns="0" lIns="0" bIns="0" rIns="0"/>
            <a:lstStyle/>
            <a:p>
              <a:pPr algn="ctr">
                <a:lnSpc>
                  <a:spcPts val="2400"/>
                </a:lnSpc>
              </a:pPr>
              <a:r>
                <a:rPr lang="en-US" sz="2000" b="true">
                  <a:solidFill>
                    <a:srgbClr val="FFFFFF"/>
                  </a:solidFill>
                  <a:latin typeface="Calibri (MS) Bold"/>
                  <a:ea typeface="Calibri (MS) Bold"/>
                  <a:cs typeface="Calibri (MS) Bold"/>
                  <a:sym typeface="Calibri (MS) Bold"/>
                </a:rPr>
                <a:t>100% Free for K-12</a:t>
              </a:r>
            </a:p>
          </p:txBody>
        </p:sp>
      </p:grpSp>
      <p:grpSp>
        <p:nvGrpSpPr>
          <p:cNvPr name="Group 57" id="57"/>
          <p:cNvGrpSpPr/>
          <p:nvPr/>
        </p:nvGrpSpPr>
        <p:grpSpPr>
          <a:xfrm rot="0">
            <a:off x="914400" y="9326880"/>
            <a:ext cx="16459200" cy="694944"/>
            <a:chOff x="0" y="0"/>
            <a:chExt cx="21945600" cy="926592"/>
          </a:xfrm>
        </p:grpSpPr>
        <p:sp>
          <p:nvSpPr>
            <p:cNvPr name="Freeform 58" id="58"/>
            <p:cNvSpPr/>
            <p:nvPr/>
          </p:nvSpPr>
          <p:spPr>
            <a:xfrm flipH="false" flipV="false" rot="0">
              <a:off x="0" y="0"/>
              <a:ext cx="21945600" cy="926592"/>
            </a:xfrm>
            <a:custGeom>
              <a:avLst/>
              <a:gdLst/>
              <a:ahLst/>
              <a:cxnLst/>
              <a:rect r="r" b="b" t="t" l="l"/>
              <a:pathLst>
                <a:path h="926592" w="21945600">
                  <a:moveTo>
                    <a:pt x="0" y="0"/>
                  </a:moveTo>
                  <a:lnTo>
                    <a:pt x="21945600" y="0"/>
                  </a:lnTo>
                  <a:lnTo>
                    <a:pt x="21945600" y="926592"/>
                  </a:lnTo>
                  <a:lnTo>
                    <a:pt x="0" y="926592"/>
                  </a:lnTo>
                  <a:close/>
                </a:path>
              </a:pathLst>
            </a:custGeom>
            <a:blipFill>
              <a:blip r:embed="rId3">
                <a:alphaModFix amt="0"/>
              </a:blip>
              <a:stretch>
                <a:fillRect l="0" t="-411487" r="0" b="-411487"/>
              </a:stretch>
            </a:blipFill>
          </p:spPr>
        </p:sp>
        <p:sp>
          <p:nvSpPr>
            <p:cNvPr name="TextBox 59" id="59"/>
            <p:cNvSpPr txBox="true"/>
            <p:nvPr/>
          </p:nvSpPr>
          <p:spPr>
            <a:xfrm>
              <a:off x="0" y="-38100"/>
              <a:ext cx="21945600" cy="964692"/>
            </a:xfrm>
            <a:prstGeom prst="rect">
              <a:avLst/>
            </a:prstGeom>
          </p:spPr>
          <p:txBody>
            <a:bodyPr anchor="ctr" rtlCol="false" tIns="0" lIns="0" bIns="0" rIns="0"/>
            <a:lstStyle/>
            <a:p>
              <a:pPr algn="ctr">
                <a:lnSpc>
                  <a:spcPts val="2879"/>
                </a:lnSpc>
              </a:pPr>
              <a:r>
                <a:rPr lang="en-US" sz="2400" i="true">
                  <a:solidFill>
                    <a:srgbClr val="CCFBF1"/>
                  </a:solidFill>
                  <a:latin typeface="Calibri (MS) Italics"/>
                  <a:ea typeface="Calibri (MS) Italics"/>
                  <a:cs typeface="Calibri (MS) Italics"/>
                  <a:sym typeface="Calibri (MS) Italics"/>
                </a:rPr>
                <a:t>canva.com/education  ·  canva.com/design-school</a:t>
              </a:r>
            </a:p>
          </p:txBody>
        </p:sp>
      </p:gr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97905" y="-1900514"/>
            <a:ext cx="20283810" cy="14088028"/>
          </a:xfrm>
          <a:custGeom>
            <a:avLst/>
            <a:gdLst/>
            <a:ahLst/>
            <a:cxnLst/>
            <a:rect r="r" b="b" t="t" l="l"/>
            <a:pathLst>
              <a:path h="14088028" w="20283810">
                <a:moveTo>
                  <a:pt x="0" y="0"/>
                </a:moveTo>
                <a:lnTo>
                  <a:pt x="20283810" y="0"/>
                </a:lnTo>
                <a:lnTo>
                  <a:pt x="20283810" y="14088028"/>
                </a:lnTo>
                <a:lnTo>
                  <a:pt x="0" y="1408802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398816" y="3655149"/>
            <a:ext cx="3044265" cy="1599623"/>
          </a:xfrm>
          <a:custGeom>
            <a:avLst/>
            <a:gdLst/>
            <a:ahLst/>
            <a:cxnLst/>
            <a:rect r="r" b="b" t="t" l="l"/>
            <a:pathLst>
              <a:path h="1599623" w="3044265">
                <a:moveTo>
                  <a:pt x="0" y="0"/>
                </a:moveTo>
                <a:lnTo>
                  <a:pt x="3044265" y="0"/>
                </a:lnTo>
                <a:lnTo>
                  <a:pt x="3044265" y="1599623"/>
                </a:lnTo>
                <a:lnTo>
                  <a:pt x="0" y="159962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263348" y="793077"/>
            <a:ext cx="7315200" cy="2862072"/>
          </a:xfrm>
          <a:custGeom>
            <a:avLst/>
            <a:gdLst/>
            <a:ahLst/>
            <a:cxnLst/>
            <a:rect r="r" b="b" t="t" l="l"/>
            <a:pathLst>
              <a:path h="2862072" w="7315200">
                <a:moveTo>
                  <a:pt x="0" y="0"/>
                </a:moveTo>
                <a:lnTo>
                  <a:pt x="7315200" y="0"/>
                </a:lnTo>
                <a:lnTo>
                  <a:pt x="7315200" y="2862072"/>
                </a:lnTo>
                <a:lnTo>
                  <a:pt x="0" y="286207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323850" y="1014007"/>
            <a:ext cx="2991667" cy="8481529"/>
          </a:xfrm>
          <a:custGeom>
            <a:avLst/>
            <a:gdLst/>
            <a:ahLst/>
            <a:cxnLst/>
            <a:rect r="r" b="b" t="t" l="l"/>
            <a:pathLst>
              <a:path h="8481529" w="2991667">
                <a:moveTo>
                  <a:pt x="0" y="0"/>
                </a:moveTo>
                <a:lnTo>
                  <a:pt x="2991667" y="0"/>
                </a:lnTo>
                <a:lnTo>
                  <a:pt x="2991667" y="8481529"/>
                </a:lnTo>
                <a:lnTo>
                  <a:pt x="0" y="848152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6" id="6"/>
          <p:cNvSpPr txBox="true"/>
          <p:nvPr/>
        </p:nvSpPr>
        <p:spPr>
          <a:xfrm rot="0">
            <a:off x="3649973" y="1045299"/>
            <a:ext cx="4267233" cy="1657350"/>
          </a:xfrm>
          <a:prstGeom prst="rect">
            <a:avLst/>
          </a:prstGeom>
        </p:spPr>
        <p:txBody>
          <a:bodyPr anchor="t" rtlCol="false" tIns="0" lIns="0" bIns="0" rIns="0">
            <a:spAutoFit/>
          </a:bodyPr>
          <a:lstStyle/>
          <a:p>
            <a:pPr algn="l" marL="0" indent="0" lvl="0">
              <a:lnSpc>
                <a:spcPts val="13199"/>
              </a:lnSpc>
              <a:spcBef>
                <a:spcPct val="0"/>
              </a:spcBef>
            </a:pPr>
            <a:r>
              <a:rPr lang="en-US" b="true" sz="10999">
                <a:solidFill>
                  <a:srgbClr val="4F3022"/>
                </a:solidFill>
                <a:latin typeface="Comic Sans Bold"/>
                <a:ea typeface="Comic Sans Bold"/>
                <a:cs typeface="Comic Sans Bold"/>
                <a:sym typeface="Comic Sans Bold"/>
              </a:rPr>
              <a:t>FAQ</a:t>
            </a:r>
          </a:p>
        </p:txBody>
      </p:sp>
      <p:grpSp>
        <p:nvGrpSpPr>
          <p:cNvPr name="Group 7" id="7"/>
          <p:cNvGrpSpPr/>
          <p:nvPr/>
        </p:nvGrpSpPr>
        <p:grpSpPr>
          <a:xfrm rot="0">
            <a:off x="3484888" y="7988298"/>
            <a:ext cx="4597403" cy="4597403"/>
            <a:chOff x="0" y="0"/>
            <a:chExt cx="6129871" cy="6129871"/>
          </a:xfrm>
        </p:grpSpPr>
        <p:sp>
          <p:nvSpPr>
            <p:cNvPr name="Freeform 8" id="8"/>
            <p:cNvSpPr/>
            <p:nvPr/>
          </p:nvSpPr>
          <p:spPr>
            <a:xfrm flipH="false" flipV="false" rot="0">
              <a:off x="0" y="0"/>
              <a:ext cx="6129909" cy="6129909"/>
            </a:xfrm>
            <a:custGeom>
              <a:avLst/>
              <a:gdLst/>
              <a:ahLst/>
              <a:cxnLst/>
              <a:rect r="r" b="b" t="t" l="l"/>
              <a:pathLst>
                <a:path h="6129909" w="6129909">
                  <a:moveTo>
                    <a:pt x="0" y="3064891"/>
                  </a:moveTo>
                  <a:cubicBezTo>
                    <a:pt x="0" y="1372235"/>
                    <a:pt x="1372235" y="0"/>
                    <a:pt x="3064891" y="0"/>
                  </a:cubicBezTo>
                  <a:cubicBezTo>
                    <a:pt x="4757547" y="0"/>
                    <a:pt x="6129909" y="1372235"/>
                    <a:pt x="6129909" y="3064891"/>
                  </a:cubicBezTo>
                  <a:cubicBezTo>
                    <a:pt x="6129909" y="4757547"/>
                    <a:pt x="4757674" y="6129909"/>
                    <a:pt x="3064891" y="6129909"/>
                  </a:cubicBezTo>
                  <a:cubicBezTo>
                    <a:pt x="1372108" y="6129909"/>
                    <a:pt x="0" y="4757674"/>
                    <a:pt x="0" y="3064891"/>
                  </a:cubicBezTo>
                  <a:close/>
                </a:path>
              </a:pathLst>
            </a:custGeom>
            <a:solidFill>
              <a:srgbClr val="0D9488">
                <a:alpha val="20000"/>
              </a:srgbClr>
            </a:solidFill>
            <a:ln w="25400" cap="sq">
              <a:solidFill>
                <a:srgbClr val="0D9488"/>
              </a:solidFill>
              <a:prstDash val="solid"/>
              <a:miter/>
            </a:ln>
          </p:spPr>
        </p:sp>
      </p:grpSp>
      <p:grpSp>
        <p:nvGrpSpPr>
          <p:cNvPr name="Group 9" id="9"/>
          <p:cNvGrpSpPr/>
          <p:nvPr/>
        </p:nvGrpSpPr>
        <p:grpSpPr>
          <a:xfrm rot="0">
            <a:off x="-1060452" y="-1120741"/>
            <a:ext cx="2768603" cy="2768603"/>
            <a:chOff x="0" y="0"/>
            <a:chExt cx="3691471" cy="3691471"/>
          </a:xfrm>
        </p:grpSpPr>
        <p:sp>
          <p:nvSpPr>
            <p:cNvPr name="Freeform 10" id="10"/>
            <p:cNvSpPr/>
            <p:nvPr/>
          </p:nvSpPr>
          <p:spPr>
            <a:xfrm flipH="false" flipV="false" rot="0">
              <a:off x="0" y="0"/>
              <a:ext cx="3691509" cy="3691509"/>
            </a:xfrm>
            <a:custGeom>
              <a:avLst/>
              <a:gdLst/>
              <a:ahLst/>
              <a:cxnLst/>
              <a:rect r="r" b="b" t="t" l="l"/>
              <a:pathLst>
                <a:path h="3691509" w="3691509">
                  <a:moveTo>
                    <a:pt x="0" y="1845691"/>
                  </a:moveTo>
                  <a:cubicBezTo>
                    <a:pt x="0" y="826389"/>
                    <a:pt x="826389" y="0"/>
                    <a:pt x="1845691" y="0"/>
                  </a:cubicBezTo>
                  <a:cubicBezTo>
                    <a:pt x="2864993" y="0"/>
                    <a:pt x="3691509" y="826389"/>
                    <a:pt x="3691509" y="1845691"/>
                  </a:cubicBezTo>
                  <a:cubicBezTo>
                    <a:pt x="3691509" y="2864993"/>
                    <a:pt x="2865120" y="3691509"/>
                    <a:pt x="1845691" y="3691509"/>
                  </a:cubicBezTo>
                  <a:cubicBezTo>
                    <a:pt x="826262" y="3691509"/>
                    <a:pt x="0" y="2865120"/>
                    <a:pt x="0" y="1845691"/>
                  </a:cubicBezTo>
                  <a:close/>
                </a:path>
              </a:pathLst>
            </a:custGeom>
            <a:solidFill>
              <a:srgbClr val="FCD34D">
                <a:alpha val="15686"/>
              </a:srgbClr>
            </a:solidFill>
            <a:ln w="25400" cap="sq">
              <a:solidFill>
                <a:srgbClr val="FCD34D"/>
              </a:solidFill>
              <a:prstDash val="solid"/>
              <a:miter/>
            </a:ln>
          </p:spPr>
        </p:sp>
      </p:grpSp>
      <p:grpSp>
        <p:nvGrpSpPr>
          <p:cNvPr name="Group 11" id="11"/>
          <p:cNvGrpSpPr/>
          <p:nvPr/>
        </p:nvGrpSpPr>
        <p:grpSpPr>
          <a:xfrm rot="0">
            <a:off x="14795044" y="-1720128"/>
            <a:ext cx="5511803" cy="5511803"/>
            <a:chOff x="0" y="0"/>
            <a:chExt cx="7349071" cy="7349071"/>
          </a:xfrm>
        </p:grpSpPr>
        <p:sp>
          <p:nvSpPr>
            <p:cNvPr name="Freeform 12" id="12"/>
            <p:cNvSpPr/>
            <p:nvPr/>
          </p:nvSpPr>
          <p:spPr>
            <a:xfrm flipH="false" flipV="false" rot="0">
              <a:off x="0" y="0"/>
              <a:ext cx="7349109" cy="7349109"/>
            </a:xfrm>
            <a:custGeom>
              <a:avLst/>
              <a:gdLst/>
              <a:ahLst/>
              <a:cxnLst/>
              <a:rect r="r" b="b" t="t" l="l"/>
              <a:pathLst>
                <a:path h="7349109" w="7349109">
                  <a:moveTo>
                    <a:pt x="0" y="3674491"/>
                  </a:moveTo>
                  <a:cubicBezTo>
                    <a:pt x="0" y="1645158"/>
                    <a:pt x="1645158" y="0"/>
                    <a:pt x="3674491" y="0"/>
                  </a:cubicBezTo>
                  <a:cubicBezTo>
                    <a:pt x="5703824" y="0"/>
                    <a:pt x="7349109" y="1645158"/>
                    <a:pt x="7349109" y="3674491"/>
                  </a:cubicBezTo>
                  <a:cubicBezTo>
                    <a:pt x="7349109" y="5703824"/>
                    <a:pt x="5703951" y="7349109"/>
                    <a:pt x="3674491" y="7349109"/>
                  </a:cubicBezTo>
                  <a:cubicBezTo>
                    <a:pt x="1645031" y="7349109"/>
                    <a:pt x="0" y="5703951"/>
                    <a:pt x="0" y="3674491"/>
                  </a:cubicBezTo>
                  <a:close/>
                </a:path>
              </a:pathLst>
            </a:custGeom>
            <a:solidFill>
              <a:srgbClr val="0284C7">
                <a:alpha val="20000"/>
              </a:srgbClr>
            </a:solidFill>
            <a:ln w="25400" cap="sq">
              <a:solidFill>
                <a:srgbClr val="0076A9"/>
              </a:solidFill>
              <a:prstDash val="solid"/>
              <a:miter/>
            </a:ln>
          </p:spPr>
        </p:sp>
      </p:grpSp>
      <p:sp>
        <p:nvSpPr>
          <p:cNvPr name="TextBox 13" id="13"/>
          <p:cNvSpPr txBox="true"/>
          <p:nvPr/>
        </p:nvSpPr>
        <p:spPr>
          <a:xfrm rot="0">
            <a:off x="8990054" y="225461"/>
            <a:ext cx="9141429" cy="9797978"/>
          </a:xfrm>
          <a:prstGeom prst="rect">
            <a:avLst/>
          </a:prstGeom>
        </p:spPr>
        <p:txBody>
          <a:bodyPr anchor="t" rtlCol="false" tIns="0" lIns="0" bIns="0" rIns="0">
            <a:spAutoFit/>
          </a:bodyPr>
          <a:lstStyle/>
          <a:p>
            <a:pPr algn="l">
              <a:lnSpc>
                <a:spcPts val="2108"/>
              </a:lnSpc>
            </a:pPr>
            <a:r>
              <a:rPr lang="en-US" sz="1405">
                <a:solidFill>
                  <a:srgbClr val="FFFFFF"/>
                </a:solidFill>
                <a:latin typeface="Comic Sans"/>
                <a:ea typeface="Comic Sans"/>
                <a:cs typeface="Comic Sans"/>
                <a:sym typeface="Comic Sans"/>
              </a:rPr>
              <a:t>Q: Is it really completely free?</a:t>
            </a:r>
          </a:p>
          <a:p>
            <a:pPr algn="l">
              <a:lnSpc>
                <a:spcPts val="2108"/>
              </a:lnSpc>
            </a:pPr>
            <a:r>
              <a:rPr lang="en-US" sz="1405">
                <a:solidFill>
                  <a:srgbClr val="FFFFFF"/>
                </a:solidFill>
                <a:latin typeface="Comic Sans"/>
                <a:ea typeface="Comic Sans"/>
                <a:cs typeface="Comic Sans"/>
                <a:sym typeface="Comic Sans"/>
              </a:rPr>
              <a:t>A: Yes — Canva for Education is 100% free for verified K-12 teachers and students. All premium features are unlocked. You just need to verify your teaching status at canva.com/education.</a:t>
            </a:r>
          </a:p>
          <a:p>
            <a:pPr algn="l">
              <a:lnSpc>
                <a:spcPts val="2108"/>
              </a:lnSpc>
            </a:pPr>
          </a:p>
          <a:p>
            <a:pPr algn="l">
              <a:lnSpc>
                <a:spcPts val="2108"/>
              </a:lnSpc>
            </a:pPr>
            <a:r>
              <a:rPr lang="en-US" sz="1405">
                <a:solidFill>
                  <a:srgbClr val="FFFFFF"/>
                </a:solidFill>
                <a:latin typeface="Comic Sans"/>
                <a:ea typeface="Comic Sans"/>
                <a:cs typeface="Comic Sans"/>
                <a:sym typeface="Comic Sans"/>
              </a:rPr>
              <a:t>Q: What devices does it work on?</a:t>
            </a:r>
          </a:p>
          <a:p>
            <a:pPr algn="l">
              <a:lnSpc>
                <a:spcPts val="2108"/>
              </a:lnSpc>
            </a:pPr>
            <a:r>
              <a:rPr lang="en-US" sz="1405">
                <a:solidFill>
                  <a:srgbClr val="FFFFFF"/>
                </a:solidFill>
                <a:latin typeface="Comic Sans"/>
                <a:ea typeface="Comic Sans"/>
                <a:cs typeface="Comic Sans"/>
                <a:sym typeface="Comic Sans"/>
              </a:rPr>
              <a:t>A: Canva works in any web browser, so Chromebooks, Windows, Mac, iPad, and even smartphones. There are also dedicated iOS and Android apps. No software to install.</a:t>
            </a:r>
          </a:p>
          <a:p>
            <a:pPr algn="l">
              <a:lnSpc>
                <a:spcPts val="2108"/>
              </a:lnSpc>
            </a:pPr>
          </a:p>
          <a:p>
            <a:pPr algn="l">
              <a:lnSpc>
                <a:spcPts val="2108"/>
              </a:lnSpc>
            </a:pPr>
            <a:r>
              <a:rPr lang="en-US" sz="1405">
                <a:solidFill>
                  <a:srgbClr val="FFFFFF"/>
                </a:solidFill>
                <a:latin typeface="Comic Sans"/>
                <a:ea typeface="Comic Sans"/>
                <a:cs typeface="Comic Sans"/>
                <a:sym typeface="Comic Sans"/>
              </a:rPr>
              <a:t>Q: Does it work offline?</a:t>
            </a:r>
          </a:p>
          <a:p>
            <a:pPr algn="l">
              <a:lnSpc>
                <a:spcPts val="2108"/>
              </a:lnSpc>
            </a:pPr>
            <a:r>
              <a:rPr lang="en-US" sz="1405">
                <a:solidFill>
                  <a:srgbClr val="FFFFFF"/>
                </a:solidFill>
                <a:latin typeface="Comic Sans"/>
                <a:ea typeface="Comic Sans"/>
                <a:cs typeface="Comic Sans"/>
                <a:sym typeface="Comic Sans"/>
              </a:rPr>
              <a:t>A: Canva requires internet access for most features. For offline work, you can download designs as PDFs or PowerPoint files to use locally.</a:t>
            </a:r>
          </a:p>
          <a:p>
            <a:pPr algn="l">
              <a:lnSpc>
                <a:spcPts val="2108"/>
              </a:lnSpc>
            </a:pPr>
          </a:p>
          <a:p>
            <a:pPr algn="l">
              <a:lnSpc>
                <a:spcPts val="2108"/>
              </a:lnSpc>
            </a:pPr>
            <a:r>
              <a:rPr lang="en-US" sz="1405">
                <a:solidFill>
                  <a:srgbClr val="FFFFFF"/>
                </a:solidFill>
                <a:latin typeface="Comic Sans"/>
                <a:ea typeface="Comic Sans"/>
                <a:cs typeface="Comic Sans"/>
                <a:sym typeface="Comic Sans"/>
              </a:rPr>
              <a:t>Q: Can I control what students can see or do?</a:t>
            </a:r>
          </a:p>
          <a:p>
            <a:pPr algn="l">
              <a:lnSpc>
                <a:spcPts val="2108"/>
              </a:lnSpc>
            </a:pPr>
            <a:r>
              <a:rPr lang="en-US" sz="1405">
                <a:solidFill>
                  <a:srgbClr val="FFFFFF"/>
                </a:solidFill>
                <a:latin typeface="Comic Sans"/>
                <a:ea typeface="Comic Sans"/>
                <a:cs typeface="Comic Sans"/>
                <a:sym typeface="Comic Sans"/>
              </a:rPr>
              <a:t>A: Yes. As the teacher admin, you can control student permissions, restrict certain features, and manage what content students can access. The student experience has built-in content filters.</a:t>
            </a:r>
          </a:p>
          <a:p>
            <a:pPr algn="l">
              <a:lnSpc>
                <a:spcPts val="2108"/>
              </a:lnSpc>
            </a:pPr>
          </a:p>
          <a:p>
            <a:pPr algn="l">
              <a:lnSpc>
                <a:spcPts val="2108"/>
              </a:lnSpc>
            </a:pPr>
            <a:r>
              <a:rPr lang="en-US" sz="1405">
                <a:solidFill>
                  <a:srgbClr val="FFFFFF"/>
                </a:solidFill>
                <a:latin typeface="Comic Sans"/>
                <a:ea typeface="Comic Sans"/>
                <a:cs typeface="Comic Sans"/>
                <a:sym typeface="Comic Sans"/>
              </a:rPr>
              <a:t>Q: Is student data safe?</a:t>
            </a:r>
          </a:p>
          <a:p>
            <a:pPr algn="l">
              <a:lnSpc>
                <a:spcPts val="2108"/>
              </a:lnSpc>
            </a:pPr>
            <a:r>
              <a:rPr lang="en-US" sz="1405">
                <a:solidFill>
                  <a:srgbClr val="FFFFFF"/>
                </a:solidFill>
                <a:latin typeface="Comic Sans"/>
                <a:ea typeface="Comic Sans"/>
                <a:cs typeface="Comic Sans"/>
                <a:sym typeface="Comic Sans"/>
              </a:rPr>
              <a:t>A: Canva for Education is FERPA and COPPA compliant, and a signatory of the US National Data Privacy Agreement. Student data is not used for advertising.</a:t>
            </a:r>
          </a:p>
          <a:p>
            <a:pPr algn="l">
              <a:lnSpc>
                <a:spcPts val="2108"/>
              </a:lnSpc>
            </a:pPr>
          </a:p>
          <a:p>
            <a:pPr algn="l">
              <a:lnSpc>
                <a:spcPts val="2108"/>
              </a:lnSpc>
            </a:pPr>
            <a:r>
              <a:rPr lang="en-US" sz="1405">
                <a:solidFill>
                  <a:srgbClr val="FFFFFF"/>
                </a:solidFill>
                <a:latin typeface="Comic Sans"/>
                <a:ea typeface="Comic Sans"/>
                <a:cs typeface="Comic Sans"/>
                <a:sym typeface="Comic Sans"/>
              </a:rPr>
              <a:t>Q: What if my school doesn't have Google Workspace?</a:t>
            </a:r>
          </a:p>
          <a:p>
            <a:pPr algn="l">
              <a:lnSpc>
                <a:spcPts val="2108"/>
              </a:lnSpc>
            </a:pPr>
            <a:r>
              <a:rPr lang="en-US" sz="1405">
                <a:solidFill>
                  <a:srgbClr val="FFFFFF"/>
                </a:solidFill>
                <a:latin typeface="Comic Sans"/>
                <a:ea typeface="Comic Sans"/>
                <a:cs typeface="Comic Sans"/>
                <a:sym typeface="Comic Sans"/>
              </a:rPr>
              <a:t>A: You can still sign up directly at canva.com/education using your school email address. Verification usually takes 1-2 days.</a:t>
            </a:r>
          </a:p>
          <a:p>
            <a:pPr algn="l">
              <a:lnSpc>
                <a:spcPts val="2108"/>
              </a:lnSpc>
            </a:pPr>
          </a:p>
          <a:p>
            <a:pPr algn="l">
              <a:lnSpc>
                <a:spcPts val="2108"/>
              </a:lnSpc>
            </a:pPr>
            <a:r>
              <a:rPr lang="en-US" sz="1405">
                <a:solidFill>
                  <a:srgbClr val="FFFFFF"/>
                </a:solidFill>
                <a:latin typeface="Comic Sans"/>
                <a:ea typeface="Comic Sans"/>
                <a:cs typeface="Comic Sans"/>
                <a:sym typeface="Comic Sans"/>
              </a:rPr>
              <a:t>Q: Can students work together on the same design?</a:t>
            </a:r>
          </a:p>
          <a:p>
            <a:pPr algn="l">
              <a:lnSpc>
                <a:spcPts val="2108"/>
              </a:lnSpc>
            </a:pPr>
            <a:r>
              <a:rPr lang="en-US" sz="1405">
                <a:solidFill>
                  <a:srgbClr val="FFFFFF"/>
                </a:solidFill>
                <a:latin typeface="Comic Sans"/>
                <a:ea typeface="Comic Sans"/>
                <a:cs typeface="Comic Sans"/>
                <a:sym typeface="Comic Sans"/>
              </a:rPr>
              <a:t>A: Yes — real-time collaboration is built in. Multiple students can work on the same design simultaneously, just like Google Docs.</a:t>
            </a:r>
          </a:p>
          <a:p>
            <a:pPr algn="l">
              <a:lnSpc>
                <a:spcPts val="2108"/>
              </a:lnSpc>
            </a:pPr>
          </a:p>
          <a:p>
            <a:pPr algn="l">
              <a:lnSpc>
                <a:spcPts val="2108"/>
              </a:lnSpc>
            </a:pPr>
            <a:r>
              <a:rPr lang="en-US" sz="1405">
                <a:solidFill>
                  <a:srgbClr val="FFFFFF"/>
                </a:solidFill>
                <a:latin typeface="Comic Sans"/>
                <a:ea typeface="Comic Sans"/>
                <a:cs typeface="Comic Sans"/>
                <a:sym typeface="Comic Sans"/>
              </a:rPr>
              <a:t>Q: Does this replace PowerPoint or Google Slides?</a:t>
            </a:r>
          </a:p>
          <a:p>
            <a:pPr algn="l">
              <a:lnSpc>
                <a:spcPts val="2108"/>
              </a:lnSpc>
            </a:pPr>
            <a:r>
              <a:rPr lang="en-US" sz="1405">
                <a:solidFill>
                  <a:srgbClr val="FFFFFF"/>
                </a:solidFill>
                <a:latin typeface="Comic Sans"/>
                <a:ea typeface="Comic Sans"/>
                <a:cs typeface="Comic Sans"/>
                <a:sym typeface="Comic Sans"/>
              </a:rPr>
              <a:t>A: It can, but it doesn't have to. Canva exports to .pptx format, so you can always move designs into PowerPoint. It also imports PowerPoint files. You can use it as much or as little as you want.</a:t>
            </a:r>
          </a:p>
          <a:p>
            <a:pPr algn="l">
              <a:lnSpc>
                <a:spcPts val="2108"/>
              </a:lnSpc>
            </a:pPr>
          </a:p>
          <a:p>
            <a:pPr algn="l">
              <a:lnSpc>
                <a:spcPts val="2108"/>
              </a:lnSpc>
            </a:pPr>
            <a:r>
              <a:rPr lang="en-US" sz="1405">
                <a:solidFill>
                  <a:srgbClr val="FFFFFF"/>
                </a:solidFill>
                <a:latin typeface="Comic Sans"/>
                <a:ea typeface="Comic Sans"/>
                <a:cs typeface="Comic Sans"/>
                <a:sym typeface="Comic Sans"/>
              </a:rPr>
              <a:t>Q: How do I find time to learn this?</a:t>
            </a:r>
          </a:p>
          <a:p>
            <a:pPr algn="l" marL="0" indent="0" lvl="0">
              <a:lnSpc>
                <a:spcPts val="2108"/>
              </a:lnSpc>
              <a:spcBef>
                <a:spcPct val="0"/>
              </a:spcBef>
            </a:pPr>
            <a:r>
              <a:rPr lang="en-US" sz="1405">
                <a:solidFill>
                  <a:srgbClr val="FFFFFF"/>
                </a:solidFill>
                <a:latin typeface="Comic Sans"/>
                <a:ea typeface="Comic Sans"/>
                <a:cs typeface="Comic Sans"/>
                <a:sym typeface="Comic Sans"/>
              </a:rPr>
              <a:t>A: Canva's Design School has free, short tutorials specifically for educators. Most teachers feel comfortable in 20-30 minutes of self-guided exploration. And the templates mean you don't have to start from scratch — ever.</a:t>
            </a:r>
          </a:p>
          <a:p>
            <a:pPr algn="l" marL="0" indent="0" lvl="0">
              <a:lnSpc>
                <a:spcPts val="2108"/>
              </a:lnSpc>
              <a:spcBef>
                <a:spcPct val="0"/>
              </a:spcBef>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7C3AED"/>
        </a:solidFill>
      </p:bgPr>
    </p:bg>
    <p:spTree>
      <p:nvGrpSpPr>
        <p:cNvPr id="1" name=""/>
        <p:cNvGrpSpPr/>
        <p:nvPr/>
      </p:nvGrpSpPr>
      <p:grpSpPr>
        <a:xfrm>
          <a:off x="0" y="0"/>
          <a:ext cx="0" cy="0"/>
          <a:chOff x="0" y="0"/>
          <a:chExt cx="0" cy="0"/>
        </a:xfrm>
      </p:grpSpPr>
      <p:grpSp>
        <p:nvGrpSpPr>
          <p:cNvPr name="Group 2" id="2"/>
          <p:cNvGrpSpPr/>
          <p:nvPr/>
        </p:nvGrpSpPr>
        <p:grpSpPr>
          <a:xfrm rot="0">
            <a:off x="-12697" y="-12697"/>
            <a:ext cx="18313403" cy="4048763"/>
            <a:chOff x="0" y="0"/>
            <a:chExt cx="24417871" cy="5398351"/>
          </a:xfrm>
        </p:grpSpPr>
        <p:sp>
          <p:nvSpPr>
            <p:cNvPr name="Freeform 3" id="3"/>
            <p:cNvSpPr/>
            <p:nvPr/>
          </p:nvSpPr>
          <p:spPr>
            <a:xfrm flipH="false" flipV="false" rot="0">
              <a:off x="0" y="0"/>
              <a:ext cx="24417910" cy="5398389"/>
            </a:xfrm>
            <a:custGeom>
              <a:avLst/>
              <a:gdLst/>
              <a:ahLst/>
              <a:cxnLst/>
              <a:rect r="r" b="b" t="t" l="l"/>
              <a:pathLst>
                <a:path h="5398389" w="24417910">
                  <a:moveTo>
                    <a:pt x="0" y="0"/>
                  </a:moveTo>
                  <a:lnTo>
                    <a:pt x="24417910" y="0"/>
                  </a:lnTo>
                  <a:lnTo>
                    <a:pt x="24417910" y="5398389"/>
                  </a:lnTo>
                  <a:lnTo>
                    <a:pt x="0" y="5398389"/>
                  </a:lnTo>
                  <a:close/>
                </a:path>
              </a:pathLst>
            </a:custGeom>
            <a:solidFill>
              <a:srgbClr val="4C1D95"/>
            </a:solidFill>
            <a:ln w="25400" cap="sq">
              <a:solidFill>
                <a:srgbClr val="4C1D95"/>
              </a:solidFill>
              <a:prstDash val="solid"/>
              <a:miter/>
            </a:ln>
          </p:spPr>
        </p:sp>
      </p:grpSp>
      <p:grpSp>
        <p:nvGrpSpPr>
          <p:cNvPr name="Group 4" id="4"/>
          <p:cNvGrpSpPr/>
          <p:nvPr/>
        </p:nvGrpSpPr>
        <p:grpSpPr>
          <a:xfrm rot="0">
            <a:off x="13703303" y="4559303"/>
            <a:ext cx="5511803" cy="5511803"/>
            <a:chOff x="0" y="0"/>
            <a:chExt cx="7349071" cy="7349071"/>
          </a:xfrm>
        </p:grpSpPr>
        <p:sp>
          <p:nvSpPr>
            <p:cNvPr name="Freeform 5" id="5"/>
            <p:cNvSpPr/>
            <p:nvPr/>
          </p:nvSpPr>
          <p:spPr>
            <a:xfrm flipH="false" flipV="false" rot="0">
              <a:off x="0" y="0"/>
              <a:ext cx="7349109" cy="7349109"/>
            </a:xfrm>
            <a:custGeom>
              <a:avLst/>
              <a:gdLst/>
              <a:ahLst/>
              <a:cxnLst/>
              <a:rect r="r" b="b" t="t" l="l"/>
              <a:pathLst>
                <a:path h="7349109" w="7349109">
                  <a:moveTo>
                    <a:pt x="0" y="3674491"/>
                  </a:moveTo>
                  <a:cubicBezTo>
                    <a:pt x="0" y="1645158"/>
                    <a:pt x="1645158" y="0"/>
                    <a:pt x="3674491" y="0"/>
                  </a:cubicBezTo>
                  <a:cubicBezTo>
                    <a:pt x="5703824" y="0"/>
                    <a:pt x="7349109" y="1645158"/>
                    <a:pt x="7349109" y="3674491"/>
                  </a:cubicBezTo>
                  <a:cubicBezTo>
                    <a:pt x="7349109" y="5703824"/>
                    <a:pt x="5703951" y="7349109"/>
                    <a:pt x="3674491" y="7349109"/>
                  </a:cubicBezTo>
                  <a:cubicBezTo>
                    <a:pt x="1645031" y="7349109"/>
                    <a:pt x="0" y="5703951"/>
                    <a:pt x="0" y="3674491"/>
                  </a:cubicBezTo>
                  <a:close/>
                </a:path>
              </a:pathLst>
            </a:custGeom>
            <a:solidFill>
              <a:srgbClr val="F472B6">
                <a:alpha val="12157"/>
              </a:srgbClr>
            </a:solidFill>
            <a:ln w="25400" cap="sq">
              <a:solidFill>
                <a:srgbClr val="F472B6"/>
              </a:solidFill>
              <a:prstDash val="solid"/>
              <a:miter/>
            </a:ln>
          </p:spPr>
        </p:sp>
      </p:grpSp>
      <p:grpSp>
        <p:nvGrpSpPr>
          <p:cNvPr name="Group 6" id="6"/>
          <p:cNvGrpSpPr/>
          <p:nvPr/>
        </p:nvGrpSpPr>
        <p:grpSpPr>
          <a:xfrm rot="0">
            <a:off x="914400" y="640080"/>
            <a:ext cx="16459200" cy="914400"/>
            <a:chOff x="0" y="0"/>
            <a:chExt cx="21945600" cy="1219200"/>
          </a:xfrm>
        </p:grpSpPr>
        <p:sp>
          <p:nvSpPr>
            <p:cNvPr name="Freeform 7" id="7"/>
            <p:cNvSpPr/>
            <p:nvPr/>
          </p:nvSpPr>
          <p:spPr>
            <a:xfrm flipH="false" flipV="false" rot="0">
              <a:off x="0" y="0"/>
              <a:ext cx="21945600" cy="1219200"/>
            </a:xfrm>
            <a:custGeom>
              <a:avLst/>
              <a:gdLst/>
              <a:ahLst/>
              <a:cxnLst/>
              <a:rect r="r" b="b" t="t" l="l"/>
              <a:pathLst>
                <a:path h="1219200" w="21945600">
                  <a:moveTo>
                    <a:pt x="0" y="0"/>
                  </a:moveTo>
                  <a:lnTo>
                    <a:pt x="21945600" y="0"/>
                  </a:lnTo>
                  <a:lnTo>
                    <a:pt x="21945600" y="1219200"/>
                  </a:lnTo>
                  <a:lnTo>
                    <a:pt x="0" y="1219200"/>
                  </a:lnTo>
                  <a:close/>
                </a:path>
              </a:pathLst>
            </a:custGeom>
            <a:blipFill>
              <a:blip r:embed="rId3">
                <a:alphaModFix amt="0"/>
              </a:blip>
              <a:stretch>
                <a:fillRect l="0" t="-300730" r="0" b="-300730"/>
              </a:stretch>
            </a:blipFill>
          </p:spPr>
        </p:sp>
        <p:sp>
          <p:nvSpPr>
            <p:cNvPr name="TextBox 8" id="8"/>
            <p:cNvSpPr txBox="true"/>
            <p:nvPr/>
          </p:nvSpPr>
          <p:spPr>
            <a:xfrm>
              <a:off x="0" y="-47625"/>
              <a:ext cx="21945600" cy="1266825"/>
            </a:xfrm>
            <a:prstGeom prst="rect">
              <a:avLst/>
            </a:prstGeom>
          </p:spPr>
          <p:txBody>
            <a:bodyPr anchor="ctr" rtlCol="false" tIns="0" lIns="0" bIns="0" rIns="0"/>
            <a:lstStyle/>
            <a:p>
              <a:pPr algn="ctr">
                <a:lnSpc>
                  <a:spcPts val="3359"/>
                </a:lnSpc>
              </a:pPr>
              <a:r>
                <a:rPr lang="en-US" b="true" sz="2799" spc="1000">
                  <a:solidFill>
                    <a:srgbClr val="FCD34D"/>
                  </a:solidFill>
                  <a:latin typeface="Calibri (MS) Bold"/>
                  <a:ea typeface="Calibri (MS) Bold"/>
                  <a:cs typeface="Calibri (MS) Bold"/>
                  <a:sym typeface="Calibri (MS) Bold"/>
                </a:rPr>
                <a:t>PART 1</a:t>
              </a:r>
            </a:p>
          </p:txBody>
        </p:sp>
      </p:grpSp>
      <p:grpSp>
        <p:nvGrpSpPr>
          <p:cNvPr name="Group 9" id="9"/>
          <p:cNvGrpSpPr/>
          <p:nvPr/>
        </p:nvGrpSpPr>
        <p:grpSpPr>
          <a:xfrm rot="0">
            <a:off x="914400" y="1463040"/>
            <a:ext cx="16459200" cy="2743200"/>
            <a:chOff x="0" y="0"/>
            <a:chExt cx="21945600" cy="3657600"/>
          </a:xfrm>
        </p:grpSpPr>
        <p:sp>
          <p:nvSpPr>
            <p:cNvPr name="Freeform 10" id="10"/>
            <p:cNvSpPr/>
            <p:nvPr/>
          </p:nvSpPr>
          <p:spPr>
            <a:xfrm flipH="false" flipV="false" rot="0">
              <a:off x="0" y="0"/>
              <a:ext cx="21945600" cy="3657600"/>
            </a:xfrm>
            <a:custGeom>
              <a:avLst/>
              <a:gdLst/>
              <a:ahLst/>
              <a:cxnLst/>
              <a:rect r="r" b="b" t="t" l="l"/>
              <a:pathLst>
                <a:path h="3657600" w="21945600">
                  <a:moveTo>
                    <a:pt x="0" y="0"/>
                  </a:moveTo>
                  <a:lnTo>
                    <a:pt x="21945600" y="0"/>
                  </a:lnTo>
                  <a:lnTo>
                    <a:pt x="21945600" y="3657600"/>
                  </a:lnTo>
                  <a:lnTo>
                    <a:pt x="0" y="3657600"/>
                  </a:lnTo>
                  <a:close/>
                </a:path>
              </a:pathLst>
            </a:custGeom>
            <a:blipFill>
              <a:blip r:embed="rId3">
                <a:alphaModFix amt="0"/>
              </a:blip>
              <a:stretch>
                <a:fillRect l="0" t="-66910" r="0" b="-66910"/>
              </a:stretch>
            </a:blipFill>
          </p:spPr>
        </p:sp>
        <p:sp>
          <p:nvSpPr>
            <p:cNvPr name="TextBox 11" id="11"/>
            <p:cNvSpPr txBox="true"/>
            <p:nvPr/>
          </p:nvSpPr>
          <p:spPr>
            <a:xfrm>
              <a:off x="0" y="0"/>
              <a:ext cx="21945600" cy="3657600"/>
            </a:xfrm>
            <a:prstGeom prst="rect">
              <a:avLst/>
            </a:prstGeom>
          </p:spPr>
          <p:txBody>
            <a:bodyPr anchor="ctr" rtlCol="false" tIns="0" lIns="0" bIns="0" rIns="0"/>
            <a:lstStyle/>
            <a:p>
              <a:pPr algn="ctr">
                <a:lnSpc>
                  <a:spcPts val="11519"/>
                </a:lnSpc>
              </a:pPr>
              <a:r>
                <a:rPr lang="en-US" sz="9600" b="true">
                  <a:solidFill>
                    <a:srgbClr val="FFFFFF"/>
                  </a:solidFill>
                  <a:latin typeface="Georgia Bold"/>
                  <a:ea typeface="Georgia Bold"/>
                  <a:cs typeface="Georgia Bold"/>
                  <a:sym typeface="Georgia Bold"/>
                </a:rPr>
                <a:t>🎨 Meet Canva's</a:t>
              </a:r>
            </a:p>
            <a:p>
              <a:pPr algn="ctr">
                <a:lnSpc>
                  <a:spcPts val="11519"/>
                </a:lnSpc>
              </a:pPr>
              <a:r>
                <a:rPr lang="en-US" sz="9600" b="true">
                  <a:solidFill>
                    <a:srgbClr val="FFFFFF"/>
                  </a:solidFill>
                  <a:latin typeface="Georgia Bold"/>
                  <a:ea typeface="Georgia Bold"/>
                  <a:cs typeface="Georgia Bold"/>
                  <a:sym typeface="Georgia Bold"/>
                </a:rPr>
                <a:t>Visual Suite</a:t>
              </a:r>
            </a:p>
          </p:txBody>
        </p:sp>
      </p:grpSp>
      <p:grpSp>
        <p:nvGrpSpPr>
          <p:cNvPr name="Group 12" id="12"/>
          <p:cNvGrpSpPr/>
          <p:nvPr/>
        </p:nvGrpSpPr>
        <p:grpSpPr>
          <a:xfrm rot="0">
            <a:off x="1828800" y="5852160"/>
            <a:ext cx="14630400" cy="1280160"/>
            <a:chOff x="0" y="0"/>
            <a:chExt cx="19507200" cy="1706880"/>
          </a:xfrm>
        </p:grpSpPr>
        <p:sp>
          <p:nvSpPr>
            <p:cNvPr name="Freeform 13" id="13"/>
            <p:cNvSpPr/>
            <p:nvPr/>
          </p:nvSpPr>
          <p:spPr>
            <a:xfrm flipH="false" flipV="false" rot="0">
              <a:off x="0" y="0"/>
              <a:ext cx="19507200" cy="1706880"/>
            </a:xfrm>
            <a:custGeom>
              <a:avLst/>
              <a:gdLst/>
              <a:ahLst/>
              <a:cxnLst/>
              <a:rect r="r" b="b" t="t" l="l"/>
              <a:pathLst>
                <a:path h="1706880" w="19507200">
                  <a:moveTo>
                    <a:pt x="0" y="0"/>
                  </a:moveTo>
                  <a:lnTo>
                    <a:pt x="19507200" y="0"/>
                  </a:lnTo>
                  <a:lnTo>
                    <a:pt x="19507200" y="1706880"/>
                  </a:lnTo>
                  <a:lnTo>
                    <a:pt x="0" y="1706880"/>
                  </a:lnTo>
                  <a:close/>
                </a:path>
              </a:pathLst>
            </a:custGeom>
            <a:blipFill>
              <a:blip r:embed="rId3">
                <a:alphaModFix amt="0"/>
              </a:blip>
              <a:stretch>
                <a:fillRect l="0" t="-172686" r="0" b="-172686"/>
              </a:stretch>
            </a:blipFill>
          </p:spPr>
        </p:sp>
        <p:sp>
          <p:nvSpPr>
            <p:cNvPr name="TextBox 14" id="14"/>
            <p:cNvSpPr txBox="true"/>
            <p:nvPr/>
          </p:nvSpPr>
          <p:spPr>
            <a:xfrm>
              <a:off x="0" y="-76200"/>
              <a:ext cx="19507200" cy="1783080"/>
            </a:xfrm>
            <a:prstGeom prst="rect">
              <a:avLst/>
            </a:prstGeom>
          </p:spPr>
          <p:txBody>
            <a:bodyPr anchor="ctr" rtlCol="false" tIns="0" lIns="0" bIns="0" rIns="0"/>
            <a:lstStyle/>
            <a:p>
              <a:pPr algn="ctr">
                <a:lnSpc>
                  <a:spcPts val="5280"/>
                </a:lnSpc>
              </a:pPr>
              <a:r>
                <a:rPr lang="en-US" sz="4400" i="true">
                  <a:solidFill>
                    <a:srgbClr val="EDE9FE"/>
                  </a:solidFill>
                  <a:latin typeface="Calibri (MS) Italics"/>
                  <a:ea typeface="Calibri (MS) Italics"/>
                  <a:cs typeface="Calibri (MS) Italics"/>
                  <a:sym typeface="Calibri (MS) Italics"/>
                </a:rPr>
                <a:t>From design tool to creative operating system</a:t>
              </a:r>
            </a:p>
          </p:txBody>
        </p:sp>
      </p:grpSp>
      <p:grpSp>
        <p:nvGrpSpPr>
          <p:cNvPr name="Group 15" id="15"/>
          <p:cNvGrpSpPr/>
          <p:nvPr/>
        </p:nvGrpSpPr>
        <p:grpSpPr>
          <a:xfrm rot="0">
            <a:off x="914400" y="7680960"/>
            <a:ext cx="16459200" cy="914400"/>
            <a:chOff x="0" y="0"/>
            <a:chExt cx="21945600" cy="1219200"/>
          </a:xfrm>
        </p:grpSpPr>
        <p:sp>
          <p:nvSpPr>
            <p:cNvPr name="Freeform 16" id="16"/>
            <p:cNvSpPr/>
            <p:nvPr/>
          </p:nvSpPr>
          <p:spPr>
            <a:xfrm flipH="false" flipV="false" rot="0">
              <a:off x="0" y="0"/>
              <a:ext cx="21945600" cy="1219200"/>
            </a:xfrm>
            <a:custGeom>
              <a:avLst/>
              <a:gdLst/>
              <a:ahLst/>
              <a:cxnLst/>
              <a:rect r="r" b="b" t="t" l="l"/>
              <a:pathLst>
                <a:path h="1219200" w="21945600">
                  <a:moveTo>
                    <a:pt x="0" y="0"/>
                  </a:moveTo>
                  <a:lnTo>
                    <a:pt x="21945600" y="0"/>
                  </a:lnTo>
                  <a:lnTo>
                    <a:pt x="21945600" y="1219200"/>
                  </a:lnTo>
                  <a:lnTo>
                    <a:pt x="0" y="1219200"/>
                  </a:lnTo>
                  <a:close/>
                </a:path>
              </a:pathLst>
            </a:custGeom>
            <a:blipFill>
              <a:blip r:embed="rId3">
                <a:alphaModFix amt="0"/>
              </a:blip>
              <a:stretch>
                <a:fillRect l="0" t="-300730" r="0" b="-300730"/>
              </a:stretch>
            </a:blipFill>
          </p:spPr>
        </p:sp>
        <p:sp>
          <p:nvSpPr>
            <p:cNvPr name="TextBox 17" id="17"/>
            <p:cNvSpPr txBox="true"/>
            <p:nvPr/>
          </p:nvSpPr>
          <p:spPr>
            <a:xfrm>
              <a:off x="0" y="-38100"/>
              <a:ext cx="21945600" cy="1257300"/>
            </a:xfrm>
            <a:prstGeom prst="rect">
              <a:avLst/>
            </a:prstGeom>
          </p:spPr>
          <p:txBody>
            <a:bodyPr anchor="ctr" rtlCol="false" tIns="0" lIns="0" bIns="0" rIns="0"/>
            <a:lstStyle/>
            <a:p>
              <a:pPr algn="ctr">
                <a:lnSpc>
                  <a:spcPts val="2879"/>
                </a:lnSpc>
              </a:pPr>
              <a:r>
                <a:rPr lang="en-US" sz="2400">
                  <a:solidFill>
                    <a:srgbClr val="CCFBF1"/>
                  </a:solidFill>
                  <a:latin typeface="Calibri (MS)"/>
                  <a:ea typeface="Calibri (MS)"/>
                  <a:cs typeface="Calibri (MS)"/>
                  <a:sym typeface="Calibri (MS)"/>
                </a:rPr>
                <a:t>Docs  ·  Presentations  ·  Whiteboards  ·  Websites  ·  AI  ·  Sheets  ·  Code</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697" y="-12697"/>
            <a:ext cx="18313403" cy="2037083"/>
            <a:chOff x="0" y="0"/>
            <a:chExt cx="24417871" cy="2716111"/>
          </a:xfrm>
        </p:grpSpPr>
        <p:sp>
          <p:nvSpPr>
            <p:cNvPr name="Freeform 3" id="3"/>
            <p:cNvSpPr/>
            <p:nvPr/>
          </p:nvSpPr>
          <p:spPr>
            <a:xfrm flipH="false" flipV="false" rot="0">
              <a:off x="0" y="0"/>
              <a:ext cx="24417910" cy="2716149"/>
            </a:xfrm>
            <a:custGeom>
              <a:avLst/>
              <a:gdLst/>
              <a:ahLst/>
              <a:cxnLst/>
              <a:rect r="r" b="b" t="t" l="l"/>
              <a:pathLst>
                <a:path h="2716149" w="24417910">
                  <a:moveTo>
                    <a:pt x="0" y="0"/>
                  </a:moveTo>
                  <a:lnTo>
                    <a:pt x="24417910" y="0"/>
                  </a:lnTo>
                  <a:lnTo>
                    <a:pt x="24417910" y="2716149"/>
                  </a:lnTo>
                  <a:lnTo>
                    <a:pt x="0" y="2716149"/>
                  </a:lnTo>
                  <a:close/>
                </a:path>
              </a:pathLst>
            </a:custGeom>
            <a:solidFill>
              <a:srgbClr val="4C1D95"/>
            </a:solidFill>
            <a:ln w="25400" cap="sq">
              <a:solidFill>
                <a:srgbClr val="4C1D95"/>
              </a:solidFill>
              <a:prstDash val="solid"/>
              <a:miter/>
            </a:ln>
          </p:spPr>
        </p:sp>
      </p:grpSp>
      <p:grpSp>
        <p:nvGrpSpPr>
          <p:cNvPr name="Group 4" id="4"/>
          <p:cNvGrpSpPr/>
          <p:nvPr/>
        </p:nvGrpSpPr>
        <p:grpSpPr>
          <a:xfrm rot="0">
            <a:off x="731520" y="182880"/>
            <a:ext cx="16824960" cy="1645920"/>
            <a:chOff x="0" y="0"/>
            <a:chExt cx="22433280" cy="2194560"/>
          </a:xfrm>
        </p:grpSpPr>
        <p:sp>
          <p:nvSpPr>
            <p:cNvPr name="Freeform 5" id="5"/>
            <p:cNvSpPr/>
            <p:nvPr/>
          </p:nvSpPr>
          <p:spPr>
            <a:xfrm flipH="false" flipV="false" rot="0">
              <a:off x="0" y="0"/>
              <a:ext cx="22433280" cy="2194560"/>
            </a:xfrm>
            <a:custGeom>
              <a:avLst/>
              <a:gdLst/>
              <a:ahLst/>
              <a:cxnLst/>
              <a:rect r="r" b="b" t="t" l="l"/>
              <a:pathLst>
                <a:path h="2194560" w="22433280">
                  <a:moveTo>
                    <a:pt x="0" y="0"/>
                  </a:moveTo>
                  <a:lnTo>
                    <a:pt x="22433280" y="0"/>
                  </a:lnTo>
                  <a:lnTo>
                    <a:pt x="22433280" y="2194560"/>
                  </a:lnTo>
                  <a:lnTo>
                    <a:pt x="0" y="2194560"/>
                  </a:lnTo>
                  <a:close/>
                </a:path>
              </a:pathLst>
            </a:custGeom>
            <a:blipFill>
              <a:blip r:embed="rId3">
                <a:alphaModFix amt="0"/>
              </a:blip>
              <a:stretch>
                <a:fillRect l="0" t="-149180" r="0" b="-149180"/>
              </a:stretch>
            </a:blipFill>
          </p:spPr>
        </p:sp>
        <p:sp>
          <p:nvSpPr>
            <p:cNvPr name="TextBox 6" id="6"/>
            <p:cNvSpPr txBox="true"/>
            <p:nvPr/>
          </p:nvSpPr>
          <p:spPr>
            <a:xfrm>
              <a:off x="0" y="-9525"/>
              <a:ext cx="22433280" cy="2204085"/>
            </a:xfrm>
            <a:prstGeom prst="rect">
              <a:avLst/>
            </a:prstGeom>
          </p:spPr>
          <p:txBody>
            <a:bodyPr anchor="ctr" rtlCol="false" tIns="0" lIns="0" bIns="0" rIns="0"/>
            <a:lstStyle/>
            <a:p>
              <a:pPr algn="l">
                <a:lnSpc>
                  <a:spcPts val="6240"/>
                </a:lnSpc>
              </a:pPr>
              <a:r>
                <a:rPr lang="en-US" sz="5200" b="true">
                  <a:solidFill>
                    <a:srgbClr val="FFFFFF"/>
                  </a:solidFill>
                  <a:latin typeface="Georgia Bold"/>
                  <a:ea typeface="Georgia Bold"/>
                  <a:cs typeface="Georgia Bold"/>
                  <a:sym typeface="Georgia Bold"/>
                </a:rPr>
                <a:t>Visual Suite 2.0: One Format for Everything</a:t>
              </a:r>
            </a:p>
          </p:txBody>
        </p:sp>
      </p:grpSp>
      <p:grpSp>
        <p:nvGrpSpPr>
          <p:cNvPr name="Group 7" id="7"/>
          <p:cNvGrpSpPr/>
          <p:nvPr/>
        </p:nvGrpSpPr>
        <p:grpSpPr>
          <a:xfrm rot="0">
            <a:off x="718823" y="2364743"/>
            <a:ext cx="4048763" cy="4048763"/>
            <a:chOff x="0" y="0"/>
            <a:chExt cx="5398351" cy="5398351"/>
          </a:xfrm>
        </p:grpSpPr>
        <p:sp>
          <p:nvSpPr>
            <p:cNvPr name="Freeform 8" id="8"/>
            <p:cNvSpPr/>
            <p:nvPr/>
          </p:nvSpPr>
          <p:spPr>
            <a:xfrm flipH="false" flipV="false" rot="0">
              <a:off x="0" y="0"/>
              <a:ext cx="5398389" cy="5398389"/>
            </a:xfrm>
            <a:custGeom>
              <a:avLst/>
              <a:gdLst/>
              <a:ahLst/>
              <a:cxnLst/>
              <a:rect r="r" b="b" t="t" l="l"/>
              <a:pathLst>
                <a:path h="5398389" w="5398389">
                  <a:moveTo>
                    <a:pt x="0" y="2699131"/>
                  </a:moveTo>
                  <a:cubicBezTo>
                    <a:pt x="0" y="1208405"/>
                    <a:pt x="1208405" y="0"/>
                    <a:pt x="2699131" y="0"/>
                  </a:cubicBezTo>
                  <a:cubicBezTo>
                    <a:pt x="4189857" y="0"/>
                    <a:pt x="5398389" y="1208405"/>
                    <a:pt x="5398389" y="2699131"/>
                  </a:cubicBezTo>
                  <a:cubicBezTo>
                    <a:pt x="5398389" y="4189857"/>
                    <a:pt x="4189857" y="5398389"/>
                    <a:pt x="2699131" y="5398389"/>
                  </a:cubicBezTo>
                  <a:cubicBezTo>
                    <a:pt x="1208405" y="5398389"/>
                    <a:pt x="0" y="4189857"/>
                    <a:pt x="0" y="2699131"/>
                  </a:cubicBezTo>
                  <a:close/>
                </a:path>
              </a:pathLst>
            </a:custGeom>
            <a:solidFill>
              <a:srgbClr val="EDE9FE"/>
            </a:solidFill>
            <a:ln w="25400" cap="sq">
              <a:solidFill>
                <a:srgbClr val="7C3AED"/>
              </a:solidFill>
              <a:prstDash val="solid"/>
              <a:miter/>
            </a:ln>
          </p:spPr>
        </p:sp>
      </p:grpSp>
      <p:grpSp>
        <p:nvGrpSpPr>
          <p:cNvPr name="Group 9" id="9"/>
          <p:cNvGrpSpPr/>
          <p:nvPr/>
        </p:nvGrpSpPr>
        <p:grpSpPr>
          <a:xfrm rot="0">
            <a:off x="731520" y="2834640"/>
            <a:ext cx="4023360" cy="3108960"/>
            <a:chOff x="0" y="0"/>
            <a:chExt cx="5364480" cy="4145280"/>
          </a:xfrm>
        </p:grpSpPr>
        <p:sp>
          <p:nvSpPr>
            <p:cNvPr name="Freeform 10" id="10"/>
            <p:cNvSpPr/>
            <p:nvPr/>
          </p:nvSpPr>
          <p:spPr>
            <a:xfrm flipH="false" flipV="false" rot="0">
              <a:off x="0" y="0"/>
              <a:ext cx="5364480" cy="4145280"/>
            </a:xfrm>
            <a:custGeom>
              <a:avLst/>
              <a:gdLst/>
              <a:ahLst/>
              <a:cxnLst/>
              <a:rect r="r" b="b" t="t" l="l"/>
              <a:pathLst>
                <a:path h="4145280" w="5364480">
                  <a:moveTo>
                    <a:pt x="0" y="0"/>
                  </a:moveTo>
                  <a:lnTo>
                    <a:pt x="5364480" y="0"/>
                  </a:lnTo>
                  <a:lnTo>
                    <a:pt x="5364480" y="4145280"/>
                  </a:lnTo>
                  <a:lnTo>
                    <a:pt x="0" y="4145280"/>
                  </a:lnTo>
                  <a:close/>
                </a:path>
              </a:pathLst>
            </a:custGeom>
            <a:blipFill>
              <a:blip r:embed="rId3">
                <a:alphaModFix amt="0"/>
              </a:blip>
              <a:stretch>
                <a:fillRect l="-49143" t="0" r="-49143" b="0"/>
              </a:stretch>
            </a:blipFill>
          </p:spPr>
        </p:sp>
        <p:sp>
          <p:nvSpPr>
            <p:cNvPr name="TextBox 11" id="11"/>
            <p:cNvSpPr txBox="true"/>
            <p:nvPr/>
          </p:nvSpPr>
          <p:spPr>
            <a:xfrm>
              <a:off x="0" y="-104775"/>
              <a:ext cx="5364480" cy="4250055"/>
            </a:xfrm>
            <a:prstGeom prst="rect">
              <a:avLst/>
            </a:prstGeom>
          </p:spPr>
          <p:txBody>
            <a:bodyPr anchor="ctr" rtlCol="false" tIns="0" lIns="0" bIns="0" rIns="0"/>
            <a:lstStyle/>
            <a:p>
              <a:pPr algn="ctr">
                <a:lnSpc>
                  <a:spcPts val="6240"/>
                </a:lnSpc>
              </a:pPr>
              <a:r>
                <a:rPr lang="en-US" sz="5200" b="true">
                  <a:solidFill>
                    <a:srgbClr val="4C1D95"/>
                  </a:solidFill>
                  <a:latin typeface="Calibri (MS) Bold"/>
                  <a:ea typeface="Calibri (MS) Bold"/>
                  <a:cs typeface="Calibri (MS) Bold"/>
                  <a:sym typeface="Calibri (MS) Bold"/>
                </a:rPr>
                <a:t>230M+</a:t>
              </a:r>
            </a:p>
            <a:p>
              <a:pPr algn="ctr">
                <a:lnSpc>
                  <a:spcPts val="2640"/>
                </a:lnSpc>
              </a:pPr>
              <a:r>
                <a:rPr lang="en-US" sz="2200">
                  <a:solidFill>
                    <a:srgbClr val="6B7280"/>
                  </a:solidFill>
                  <a:latin typeface="Calibri (MS)"/>
                  <a:ea typeface="Calibri (MS)"/>
                  <a:cs typeface="Calibri (MS)"/>
                  <a:sym typeface="Calibri (MS)"/>
                </a:rPr>
                <a:t>monthly</a:t>
              </a:r>
            </a:p>
            <a:p>
              <a:pPr algn="ctr">
                <a:lnSpc>
                  <a:spcPts val="2640"/>
                </a:lnSpc>
              </a:pPr>
              <a:r>
                <a:rPr lang="en-US" sz="2200">
                  <a:solidFill>
                    <a:srgbClr val="6B7280"/>
                  </a:solidFill>
                  <a:latin typeface="Calibri (MS)"/>
                  <a:ea typeface="Calibri (MS)"/>
                  <a:cs typeface="Calibri (MS)"/>
                  <a:sym typeface="Calibri (MS)"/>
                </a:rPr>
                <a:t>users</a:t>
              </a:r>
            </a:p>
          </p:txBody>
        </p:sp>
      </p:grpSp>
      <p:grpSp>
        <p:nvGrpSpPr>
          <p:cNvPr name="Group 12" id="12"/>
          <p:cNvGrpSpPr/>
          <p:nvPr/>
        </p:nvGrpSpPr>
        <p:grpSpPr>
          <a:xfrm rot="0">
            <a:off x="5303520" y="2286000"/>
            <a:ext cx="12252960" cy="1280160"/>
            <a:chOff x="0" y="0"/>
            <a:chExt cx="16337280" cy="1706880"/>
          </a:xfrm>
        </p:grpSpPr>
        <p:sp>
          <p:nvSpPr>
            <p:cNvPr name="Freeform 13" id="13"/>
            <p:cNvSpPr/>
            <p:nvPr/>
          </p:nvSpPr>
          <p:spPr>
            <a:xfrm flipH="false" flipV="false" rot="0">
              <a:off x="0" y="0"/>
              <a:ext cx="16337280" cy="1706880"/>
            </a:xfrm>
            <a:custGeom>
              <a:avLst/>
              <a:gdLst/>
              <a:ahLst/>
              <a:cxnLst/>
              <a:rect r="r" b="b" t="t" l="l"/>
              <a:pathLst>
                <a:path h="1706880" w="16337280">
                  <a:moveTo>
                    <a:pt x="0" y="0"/>
                  </a:moveTo>
                  <a:lnTo>
                    <a:pt x="16337280" y="0"/>
                  </a:lnTo>
                  <a:lnTo>
                    <a:pt x="16337280" y="1706880"/>
                  </a:lnTo>
                  <a:lnTo>
                    <a:pt x="0" y="1706880"/>
                  </a:lnTo>
                  <a:close/>
                </a:path>
              </a:pathLst>
            </a:custGeom>
            <a:blipFill>
              <a:blip r:embed="rId3">
                <a:alphaModFix amt="0"/>
              </a:blip>
              <a:stretch>
                <a:fillRect l="0" t="-136499" r="0" b="-136499"/>
              </a:stretch>
            </a:blipFill>
          </p:spPr>
        </p:sp>
        <p:sp>
          <p:nvSpPr>
            <p:cNvPr name="TextBox 14" id="14"/>
            <p:cNvSpPr txBox="true"/>
            <p:nvPr/>
          </p:nvSpPr>
          <p:spPr>
            <a:xfrm>
              <a:off x="0" y="-57150"/>
              <a:ext cx="16337280" cy="1764030"/>
            </a:xfrm>
            <a:prstGeom prst="rect">
              <a:avLst/>
            </a:prstGeom>
          </p:spPr>
          <p:txBody>
            <a:bodyPr anchor="ctr" rtlCol="false" tIns="0" lIns="0" bIns="0" rIns="0"/>
            <a:lstStyle/>
            <a:p>
              <a:pPr algn="l">
                <a:lnSpc>
                  <a:spcPts val="3840"/>
                </a:lnSpc>
              </a:pPr>
              <a:r>
                <a:rPr lang="en-US" sz="3200" b="true">
                  <a:solidFill>
                    <a:srgbClr val="1E1B4B"/>
                  </a:solidFill>
                  <a:latin typeface="Calibri (MS) Bold"/>
                  <a:ea typeface="Calibri (MS) Bold"/>
                  <a:cs typeface="Calibri (MS) Bold"/>
                  <a:sym typeface="Calibri (MS) Bold"/>
                </a:rPr>
                <a:t>A world-first: design anything from docs to websites in ONE unified format</a:t>
              </a:r>
            </a:p>
          </p:txBody>
        </p:sp>
      </p:grpSp>
      <p:grpSp>
        <p:nvGrpSpPr>
          <p:cNvPr name="Group 15" id="15"/>
          <p:cNvGrpSpPr/>
          <p:nvPr/>
        </p:nvGrpSpPr>
        <p:grpSpPr>
          <a:xfrm rot="0">
            <a:off x="5290823" y="3827783"/>
            <a:ext cx="3683003" cy="1397003"/>
            <a:chOff x="0" y="0"/>
            <a:chExt cx="4910671" cy="1862671"/>
          </a:xfrm>
        </p:grpSpPr>
        <p:sp>
          <p:nvSpPr>
            <p:cNvPr name="Freeform 16" id="16"/>
            <p:cNvSpPr/>
            <p:nvPr/>
          </p:nvSpPr>
          <p:spPr>
            <a:xfrm flipH="false" flipV="false" rot="0">
              <a:off x="0" y="0"/>
              <a:ext cx="4910709" cy="1862709"/>
            </a:xfrm>
            <a:custGeom>
              <a:avLst/>
              <a:gdLst/>
              <a:ahLst/>
              <a:cxnLst/>
              <a:rect r="r" b="b" t="t" l="l"/>
              <a:pathLst>
                <a:path h="1862709" w="4910709">
                  <a:moveTo>
                    <a:pt x="0" y="248412"/>
                  </a:moveTo>
                  <a:cubicBezTo>
                    <a:pt x="0" y="111252"/>
                    <a:pt x="111252" y="0"/>
                    <a:pt x="248412" y="0"/>
                  </a:cubicBezTo>
                  <a:lnTo>
                    <a:pt x="4662297" y="0"/>
                  </a:lnTo>
                  <a:cubicBezTo>
                    <a:pt x="4799457" y="0"/>
                    <a:pt x="4910709" y="111252"/>
                    <a:pt x="4910709" y="248412"/>
                  </a:cubicBezTo>
                  <a:lnTo>
                    <a:pt x="4910709" y="1614297"/>
                  </a:lnTo>
                  <a:cubicBezTo>
                    <a:pt x="4910709" y="1751457"/>
                    <a:pt x="4799457" y="1862709"/>
                    <a:pt x="4662297" y="1862709"/>
                  </a:cubicBezTo>
                  <a:lnTo>
                    <a:pt x="248412" y="1862709"/>
                  </a:lnTo>
                  <a:cubicBezTo>
                    <a:pt x="111252" y="1862709"/>
                    <a:pt x="0" y="1751457"/>
                    <a:pt x="0" y="1614297"/>
                  </a:cubicBezTo>
                  <a:close/>
                </a:path>
              </a:pathLst>
            </a:custGeom>
            <a:solidFill>
              <a:srgbClr val="7C3AED"/>
            </a:solidFill>
            <a:ln w="25400" cap="sq">
              <a:solidFill>
                <a:srgbClr val="7C3AED"/>
              </a:solidFill>
              <a:prstDash val="solid"/>
              <a:miter/>
            </a:ln>
          </p:spPr>
        </p:sp>
      </p:grpSp>
      <p:grpSp>
        <p:nvGrpSpPr>
          <p:cNvPr name="Group 17" id="17"/>
          <p:cNvGrpSpPr/>
          <p:nvPr/>
        </p:nvGrpSpPr>
        <p:grpSpPr>
          <a:xfrm rot="0">
            <a:off x="5303520" y="3840480"/>
            <a:ext cx="3657600" cy="1371600"/>
            <a:chOff x="0" y="0"/>
            <a:chExt cx="4876800" cy="1828800"/>
          </a:xfrm>
        </p:grpSpPr>
        <p:sp>
          <p:nvSpPr>
            <p:cNvPr name="Freeform 18" id="18"/>
            <p:cNvSpPr/>
            <p:nvPr/>
          </p:nvSpPr>
          <p:spPr>
            <a:xfrm flipH="false" flipV="false" rot="0">
              <a:off x="0" y="0"/>
              <a:ext cx="4876800" cy="1828800"/>
            </a:xfrm>
            <a:custGeom>
              <a:avLst/>
              <a:gdLst/>
              <a:ahLst/>
              <a:cxnLst/>
              <a:rect r="r" b="b" t="t" l="l"/>
              <a:pathLst>
                <a:path h="1828800" w="4876800">
                  <a:moveTo>
                    <a:pt x="0" y="0"/>
                  </a:moveTo>
                  <a:lnTo>
                    <a:pt x="4876800" y="0"/>
                  </a:lnTo>
                  <a:lnTo>
                    <a:pt x="4876800" y="1828800"/>
                  </a:lnTo>
                  <a:lnTo>
                    <a:pt x="0" y="1828800"/>
                  </a:lnTo>
                  <a:close/>
                </a:path>
              </a:pathLst>
            </a:custGeom>
            <a:blipFill>
              <a:blip r:embed="rId3">
                <a:alphaModFix amt="0"/>
              </a:blip>
              <a:stretch>
                <a:fillRect l="0" t="-1960" r="0" b="-1960"/>
              </a:stretch>
            </a:blipFill>
          </p:spPr>
        </p:sp>
        <p:sp>
          <p:nvSpPr>
            <p:cNvPr name="TextBox 19" id="19"/>
            <p:cNvSpPr txBox="true"/>
            <p:nvPr/>
          </p:nvSpPr>
          <p:spPr>
            <a:xfrm>
              <a:off x="0" y="-57150"/>
              <a:ext cx="4876800" cy="1885950"/>
            </a:xfrm>
            <a:prstGeom prst="rect">
              <a:avLst/>
            </a:prstGeom>
          </p:spPr>
          <p:txBody>
            <a:bodyPr anchor="ctr" rtlCol="false" tIns="0" lIns="0" bIns="0" rIns="0"/>
            <a:lstStyle/>
            <a:p>
              <a:pPr algn="ctr">
                <a:lnSpc>
                  <a:spcPts val="3120"/>
                </a:lnSpc>
              </a:pPr>
              <a:r>
                <a:rPr lang="en-US" sz="2600" b="true">
                  <a:solidFill>
                    <a:srgbClr val="FFFFFF"/>
                  </a:solidFill>
                  <a:latin typeface="Calibri (MS) Bold"/>
                  <a:ea typeface="Calibri (MS) Bold"/>
                  <a:cs typeface="Calibri (MS) Bold"/>
                  <a:sym typeface="Calibri (MS) Bold"/>
                </a:rPr>
                <a:t>📄 Docs</a:t>
              </a:r>
            </a:p>
          </p:txBody>
        </p:sp>
      </p:grpSp>
      <p:grpSp>
        <p:nvGrpSpPr>
          <p:cNvPr name="Group 20" id="20"/>
          <p:cNvGrpSpPr/>
          <p:nvPr/>
        </p:nvGrpSpPr>
        <p:grpSpPr>
          <a:xfrm rot="0">
            <a:off x="9314183" y="3827783"/>
            <a:ext cx="3683003" cy="1397003"/>
            <a:chOff x="0" y="0"/>
            <a:chExt cx="4910671" cy="1862671"/>
          </a:xfrm>
        </p:grpSpPr>
        <p:sp>
          <p:nvSpPr>
            <p:cNvPr name="Freeform 21" id="21"/>
            <p:cNvSpPr/>
            <p:nvPr/>
          </p:nvSpPr>
          <p:spPr>
            <a:xfrm flipH="false" flipV="false" rot="0">
              <a:off x="0" y="0"/>
              <a:ext cx="4910709" cy="1862709"/>
            </a:xfrm>
            <a:custGeom>
              <a:avLst/>
              <a:gdLst/>
              <a:ahLst/>
              <a:cxnLst/>
              <a:rect r="r" b="b" t="t" l="l"/>
              <a:pathLst>
                <a:path h="1862709" w="4910709">
                  <a:moveTo>
                    <a:pt x="0" y="248412"/>
                  </a:moveTo>
                  <a:cubicBezTo>
                    <a:pt x="0" y="111252"/>
                    <a:pt x="111252" y="0"/>
                    <a:pt x="248412" y="0"/>
                  </a:cubicBezTo>
                  <a:lnTo>
                    <a:pt x="4662297" y="0"/>
                  </a:lnTo>
                  <a:cubicBezTo>
                    <a:pt x="4799457" y="0"/>
                    <a:pt x="4910709" y="111252"/>
                    <a:pt x="4910709" y="248412"/>
                  </a:cubicBezTo>
                  <a:lnTo>
                    <a:pt x="4910709" y="1614297"/>
                  </a:lnTo>
                  <a:cubicBezTo>
                    <a:pt x="4910709" y="1751457"/>
                    <a:pt x="4799457" y="1862709"/>
                    <a:pt x="4662297" y="1862709"/>
                  </a:cubicBezTo>
                  <a:lnTo>
                    <a:pt x="248412" y="1862709"/>
                  </a:lnTo>
                  <a:cubicBezTo>
                    <a:pt x="111252" y="1862709"/>
                    <a:pt x="0" y="1751457"/>
                    <a:pt x="0" y="1614297"/>
                  </a:cubicBezTo>
                  <a:close/>
                </a:path>
              </a:pathLst>
            </a:custGeom>
            <a:solidFill>
              <a:srgbClr val="0D9488"/>
            </a:solidFill>
            <a:ln w="25400" cap="sq">
              <a:solidFill>
                <a:srgbClr val="0D9488"/>
              </a:solidFill>
              <a:prstDash val="solid"/>
              <a:miter/>
            </a:ln>
          </p:spPr>
        </p:sp>
      </p:grpSp>
      <p:grpSp>
        <p:nvGrpSpPr>
          <p:cNvPr name="Group 22" id="22"/>
          <p:cNvGrpSpPr/>
          <p:nvPr/>
        </p:nvGrpSpPr>
        <p:grpSpPr>
          <a:xfrm rot="0">
            <a:off x="9326880" y="3840480"/>
            <a:ext cx="3657600" cy="1371600"/>
            <a:chOff x="0" y="0"/>
            <a:chExt cx="4876800" cy="1828800"/>
          </a:xfrm>
        </p:grpSpPr>
        <p:sp>
          <p:nvSpPr>
            <p:cNvPr name="Freeform 23" id="23"/>
            <p:cNvSpPr/>
            <p:nvPr/>
          </p:nvSpPr>
          <p:spPr>
            <a:xfrm flipH="false" flipV="false" rot="0">
              <a:off x="0" y="0"/>
              <a:ext cx="4876800" cy="1828800"/>
            </a:xfrm>
            <a:custGeom>
              <a:avLst/>
              <a:gdLst/>
              <a:ahLst/>
              <a:cxnLst/>
              <a:rect r="r" b="b" t="t" l="l"/>
              <a:pathLst>
                <a:path h="1828800" w="4876800">
                  <a:moveTo>
                    <a:pt x="0" y="0"/>
                  </a:moveTo>
                  <a:lnTo>
                    <a:pt x="4876800" y="0"/>
                  </a:lnTo>
                  <a:lnTo>
                    <a:pt x="4876800" y="1828800"/>
                  </a:lnTo>
                  <a:lnTo>
                    <a:pt x="0" y="1828800"/>
                  </a:lnTo>
                  <a:close/>
                </a:path>
              </a:pathLst>
            </a:custGeom>
            <a:blipFill>
              <a:blip r:embed="rId3">
                <a:alphaModFix amt="0"/>
              </a:blip>
              <a:stretch>
                <a:fillRect l="0" t="-1960" r="0" b="-1960"/>
              </a:stretch>
            </a:blipFill>
          </p:spPr>
        </p:sp>
        <p:sp>
          <p:nvSpPr>
            <p:cNvPr name="TextBox 24" id="24"/>
            <p:cNvSpPr txBox="true"/>
            <p:nvPr/>
          </p:nvSpPr>
          <p:spPr>
            <a:xfrm>
              <a:off x="0" y="-57150"/>
              <a:ext cx="4876800" cy="1885950"/>
            </a:xfrm>
            <a:prstGeom prst="rect">
              <a:avLst/>
            </a:prstGeom>
          </p:spPr>
          <p:txBody>
            <a:bodyPr anchor="ctr" rtlCol="false" tIns="0" lIns="0" bIns="0" rIns="0"/>
            <a:lstStyle/>
            <a:p>
              <a:pPr algn="ctr">
                <a:lnSpc>
                  <a:spcPts val="3120"/>
                </a:lnSpc>
              </a:pPr>
              <a:r>
                <a:rPr lang="en-US" sz="2600" b="true">
                  <a:solidFill>
                    <a:srgbClr val="FFFFFF"/>
                  </a:solidFill>
                  <a:latin typeface="Calibri (MS) Bold"/>
                  <a:ea typeface="Calibri (MS) Bold"/>
                  <a:cs typeface="Calibri (MS) Bold"/>
                  <a:sym typeface="Calibri (MS) Bold"/>
                </a:rPr>
                <a:t>📊 Presentations</a:t>
              </a:r>
            </a:p>
          </p:txBody>
        </p:sp>
      </p:grpSp>
      <p:grpSp>
        <p:nvGrpSpPr>
          <p:cNvPr name="Group 25" id="25"/>
          <p:cNvGrpSpPr/>
          <p:nvPr/>
        </p:nvGrpSpPr>
        <p:grpSpPr>
          <a:xfrm rot="0">
            <a:off x="13337543" y="3827783"/>
            <a:ext cx="3683003" cy="1397003"/>
            <a:chOff x="0" y="0"/>
            <a:chExt cx="4910671" cy="1862671"/>
          </a:xfrm>
        </p:grpSpPr>
        <p:sp>
          <p:nvSpPr>
            <p:cNvPr name="Freeform 26" id="26"/>
            <p:cNvSpPr/>
            <p:nvPr/>
          </p:nvSpPr>
          <p:spPr>
            <a:xfrm flipH="false" flipV="false" rot="0">
              <a:off x="0" y="0"/>
              <a:ext cx="4910709" cy="1862709"/>
            </a:xfrm>
            <a:custGeom>
              <a:avLst/>
              <a:gdLst/>
              <a:ahLst/>
              <a:cxnLst/>
              <a:rect r="r" b="b" t="t" l="l"/>
              <a:pathLst>
                <a:path h="1862709" w="4910709">
                  <a:moveTo>
                    <a:pt x="0" y="248412"/>
                  </a:moveTo>
                  <a:cubicBezTo>
                    <a:pt x="0" y="111252"/>
                    <a:pt x="111252" y="0"/>
                    <a:pt x="248412" y="0"/>
                  </a:cubicBezTo>
                  <a:lnTo>
                    <a:pt x="4662297" y="0"/>
                  </a:lnTo>
                  <a:cubicBezTo>
                    <a:pt x="4799457" y="0"/>
                    <a:pt x="4910709" y="111252"/>
                    <a:pt x="4910709" y="248412"/>
                  </a:cubicBezTo>
                  <a:lnTo>
                    <a:pt x="4910709" y="1614297"/>
                  </a:lnTo>
                  <a:cubicBezTo>
                    <a:pt x="4910709" y="1751457"/>
                    <a:pt x="4799457" y="1862709"/>
                    <a:pt x="4662297" y="1862709"/>
                  </a:cubicBezTo>
                  <a:lnTo>
                    <a:pt x="248412" y="1862709"/>
                  </a:lnTo>
                  <a:cubicBezTo>
                    <a:pt x="111252" y="1862709"/>
                    <a:pt x="0" y="1751457"/>
                    <a:pt x="0" y="1614297"/>
                  </a:cubicBezTo>
                  <a:close/>
                </a:path>
              </a:pathLst>
            </a:custGeom>
            <a:solidFill>
              <a:srgbClr val="E11D48"/>
            </a:solidFill>
            <a:ln w="25400" cap="sq">
              <a:solidFill>
                <a:srgbClr val="E11D48"/>
              </a:solidFill>
              <a:prstDash val="solid"/>
              <a:miter/>
            </a:ln>
          </p:spPr>
        </p:sp>
      </p:grpSp>
      <p:grpSp>
        <p:nvGrpSpPr>
          <p:cNvPr name="Group 27" id="27"/>
          <p:cNvGrpSpPr/>
          <p:nvPr/>
        </p:nvGrpSpPr>
        <p:grpSpPr>
          <a:xfrm rot="0">
            <a:off x="13350240" y="3840480"/>
            <a:ext cx="3657600" cy="1371600"/>
            <a:chOff x="0" y="0"/>
            <a:chExt cx="4876800" cy="1828800"/>
          </a:xfrm>
        </p:grpSpPr>
        <p:sp>
          <p:nvSpPr>
            <p:cNvPr name="Freeform 28" id="28"/>
            <p:cNvSpPr/>
            <p:nvPr/>
          </p:nvSpPr>
          <p:spPr>
            <a:xfrm flipH="false" flipV="false" rot="0">
              <a:off x="0" y="0"/>
              <a:ext cx="4876800" cy="1828800"/>
            </a:xfrm>
            <a:custGeom>
              <a:avLst/>
              <a:gdLst/>
              <a:ahLst/>
              <a:cxnLst/>
              <a:rect r="r" b="b" t="t" l="l"/>
              <a:pathLst>
                <a:path h="1828800" w="4876800">
                  <a:moveTo>
                    <a:pt x="0" y="0"/>
                  </a:moveTo>
                  <a:lnTo>
                    <a:pt x="4876800" y="0"/>
                  </a:lnTo>
                  <a:lnTo>
                    <a:pt x="4876800" y="1828800"/>
                  </a:lnTo>
                  <a:lnTo>
                    <a:pt x="0" y="1828800"/>
                  </a:lnTo>
                  <a:close/>
                </a:path>
              </a:pathLst>
            </a:custGeom>
            <a:blipFill>
              <a:blip r:embed="rId3">
                <a:alphaModFix amt="0"/>
              </a:blip>
              <a:stretch>
                <a:fillRect l="0" t="-1960" r="0" b="-1960"/>
              </a:stretch>
            </a:blipFill>
          </p:spPr>
        </p:sp>
        <p:sp>
          <p:nvSpPr>
            <p:cNvPr name="TextBox 29" id="29"/>
            <p:cNvSpPr txBox="true"/>
            <p:nvPr/>
          </p:nvSpPr>
          <p:spPr>
            <a:xfrm>
              <a:off x="0" y="-57150"/>
              <a:ext cx="4876800" cy="1885950"/>
            </a:xfrm>
            <a:prstGeom prst="rect">
              <a:avLst/>
            </a:prstGeom>
          </p:spPr>
          <p:txBody>
            <a:bodyPr anchor="ctr" rtlCol="false" tIns="0" lIns="0" bIns="0" rIns="0"/>
            <a:lstStyle/>
            <a:p>
              <a:pPr algn="ctr">
                <a:lnSpc>
                  <a:spcPts val="3120"/>
                </a:lnSpc>
              </a:pPr>
              <a:r>
                <a:rPr lang="en-US" sz="2600" b="true">
                  <a:solidFill>
                    <a:srgbClr val="FFFFFF"/>
                  </a:solidFill>
                  <a:latin typeface="Calibri (MS) Bold"/>
                  <a:ea typeface="Calibri (MS) Bold"/>
                  <a:cs typeface="Calibri (MS) Bold"/>
                  <a:sym typeface="Calibri (MS) Bold"/>
                </a:rPr>
                <a:t>🎬 Video</a:t>
              </a:r>
            </a:p>
          </p:txBody>
        </p:sp>
      </p:grpSp>
      <p:grpSp>
        <p:nvGrpSpPr>
          <p:cNvPr name="Group 30" id="30"/>
          <p:cNvGrpSpPr/>
          <p:nvPr/>
        </p:nvGrpSpPr>
        <p:grpSpPr>
          <a:xfrm rot="0">
            <a:off x="5290823" y="5839463"/>
            <a:ext cx="3683003" cy="1397003"/>
            <a:chOff x="0" y="0"/>
            <a:chExt cx="4910671" cy="1862671"/>
          </a:xfrm>
        </p:grpSpPr>
        <p:sp>
          <p:nvSpPr>
            <p:cNvPr name="Freeform 31" id="31"/>
            <p:cNvSpPr/>
            <p:nvPr/>
          </p:nvSpPr>
          <p:spPr>
            <a:xfrm flipH="false" flipV="false" rot="0">
              <a:off x="0" y="0"/>
              <a:ext cx="4910709" cy="1862709"/>
            </a:xfrm>
            <a:custGeom>
              <a:avLst/>
              <a:gdLst/>
              <a:ahLst/>
              <a:cxnLst/>
              <a:rect r="r" b="b" t="t" l="l"/>
              <a:pathLst>
                <a:path h="1862709" w="4910709">
                  <a:moveTo>
                    <a:pt x="0" y="248412"/>
                  </a:moveTo>
                  <a:cubicBezTo>
                    <a:pt x="0" y="111252"/>
                    <a:pt x="111252" y="0"/>
                    <a:pt x="248412" y="0"/>
                  </a:cubicBezTo>
                  <a:lnTo>
                    <a:pt x="4662297" y="0"/>
                  </a:lnTo>
                  <a:cubicBezTo>
                    <a:pt x="4799457" y="0"/>
                    <a:pt x="4910709" y="111252"/>
                    <a:pt x="4910709" y="248412"/>
                  </a:cubicBezTo>
                  <a:lnTo>
                    <a:pt x="4910709" y="1614297"/>
                  </a:lnTo>
                  <a:cubicBezTo>
                    <a:pt x="4910709" y="1751457"/>
                    <a:pt x="4799457" y="1862709"/>
                    <a:pt x="4662297" y="1862709"/>
                  </a:cubicBezTo>
                  <a:lnTo>
                    <a:pt x="248412" y="1862709"/>
                  </a:lnTo>
                  <a:cubicBezTo>
                    <a:pt x="111252" y="1862709"/>
                    <a:pt x="0" y="1751457"/>
                    <a:pt x="0" y="1614297"/>
                  </a:cubicBezTo>
                  <a:close/>
                </a:path>
              </a:pathLst>
            </a:custGeom>
            <a:solidFill>
              <a:srgbClr val="0284C7"/>
            </a:solidFill>
            <a:ln w="25400" cap="sq">
              <a:solidFill>
                <a:srgbClr val="0284C7"/>
              </a:solidFill>
              <a:prstDash val="solid"/>
              <a:miter/>
            </a:ln>
          </p:spPr>
        </p:sp>
      </p:grpSp>
      <p:grpSp>
        <p:nvGrpSpPr>
          <p:cNvPr name="Group 32" id="32"/>
          <p:cNvGrpSpPr/>
          <p:nvPr/>
        </p:nvGrpSpPr>
        <p:grpSpPr>
          <a:xfrm rot="0">
            <a:off x="5303520" y="5852160"/>
            <a:ext cx="3657600" cy="1371600"/>
            <a:chOff x="0" y="0"/>
            <a:chExt cx="4876800" cy="1828800"/>
          </a:xfrm>
        </p:grpSpPr>
        <p:sp>
          <p:nvSpPr>
            <p:cNvPr name="Freeform 33" id="33"/>
            <p:cNvSpPr/>
            <p:nvPr/>
          </p:nvSpPr>
          <p:spPr>
            <a:xfrm flipH="false" flipV="false" rot="0">
              <a:off x="0" y="0"/>
              <a:ext cx="4876800" cy="1828800"/>
            </a:xfrm>
            <a:custGeom>
              <a:avLst/>
              <a:gdLst/>
              <a:ahLst/>
              <a:cxnLst/>
              <a:rect r="r" b="b" t="t" l="l"/>
              <a:pathLst>
                <a:path h="1828800" w="4876800">
                  <a:moveTo>
                    <a:pt x="0" y="0"/>
                  </a:moveTo>
                  <a:lnTo>
                    <a:pt x="4876800" y="0"/>
                  </a:lnTo>
                  <a:lnTo>
                    <a:pt x="4876800" y="1828800"/>
                  </a:lnTo>
                  <a:lnTo>
                    <a:pt x="0" y="1828800"/>
                  </a:lnTo>
                  <a:close/>
                </a:path>
              </a:pathLst>
            </a:custGeom>
            <a:blipFill>
              <a:blip r:embed="rId3">
                <a:alphaModFix amt="0"/>
              </a:blip>
              <a:stretch>
                <a:fillRect l="0" t="-1960" r="0" b="-1960"/>
              </a:stretch>
            </a:blipFill>
          </p:spPr>
        </p:sp>
        <p:sp>
          <p:nvSpPr>
            <p:cNvPr name="TextBox 34" id="34"/>
            <p:cNvSpPr txBox="true"/>
            <p:nvPr/>
          </p:nvSpPr>
          <p:spPr>
            <a:xfrm>
              <a:off x="0" y="-57150"/>
              <a:ext cx="4876800" cy="1885950"/>
            </a:xfrm>
            <a:prstGeom prst="rect">
              <a:avLst/>
            </a:prstGeom>
          </p:spPr>
          <p:txBody>
            <a:bodyPr anchor="ctr" rtlCol="false" tIns="0" lIns="0" bIns="0" rIns="0"/>
            <a:lstStyle/>
            <a:p>
              <a:pPr algn="ctr">
                <a:lnSpc>
                  <a:spcPts val="3120"/>
                </a:lnSpc>
              </a:pPr>
              <a:r>
                <a:rPr lang="en-US" sz="2600" b="true">
                  <a:solidFill>
                    <a:srgbClr val="FFFFFF"/>
                  </a:solidFill>
                  <a:latin typeface="Calibri (MS) Bold"/>
                  <a:ea typeface="Calibri (MS) Bold"/>
                  <a:cs typeface="Calibri (MS) Bold"/>
                  <a:sym typeface="Calibri (MS) Bold"/>
                </a:rPr>
                <a:t>🌐 Websites</a:t>
              </a:r>
            </a:p>
          </p:txBody>
        </p:sp>
      </p:grpSp>
      <p:grpSp>
        <p:nvGrpSpPr>
          <p:cNvPr name="Group 35" id="35"/>
          <p:cNvGrpSpPr/>
          <p:nvPr/>
        </p:nvGrpSpPr>
        <p:grpSpPr>
          <a:xfrm rot="0">
            <a:off x="9314183" y="5839463"/>
            <a:ext cx="3683003" cy="1397003"/>
            <a:chOff x="0" y="0"/>
            <a:chExt cx="4910671" cy="1862671"/>
          </a:xfrm>
        </p:grpSpPr>
        <p:sp>
          <p:nvSpPr>
            <p:cNvPr name="Freeform 36" id="36"/>
            <p:cNvSpPr/>
            <p:nvPr/>
          </p:nvSpPr>
          <p:spPr>
            <a:xfrm flipH="false" flipV="false" rot="0">
              <a:off x="0" y="0"/>
              <a:ext cx="4910709" cy="1862709"/>
            </a:xfrm>
            <a:custGeom>
              <a:avLst/>
              <a:gdLst/>
              <a:ahLst/>
              <a:cxnLst/>
              <a:rect r="r" b="b" t="t" l="l"/>
              <a:pathLst>
                <a:path h="1862709" w="4910709">
                  <a:moveTo>
                    <a:pt x="0" y="248412"/>
                  </a:moveTo>
                  <a:cubicBezTo>
                    <a:pt x="0" y="111252"/>
                    <a:pt x="111252" y="0"/>
                    <a:pt x="248412" y="0"/>
                  </a:cubicBezTo>
                  <a:lnTo>
                    <a:pt x="4662297" y="0"/>
                  </a:lnTo>
                  <a:cubicBezTo>
                    <a:pt x="4799457" y="0"/>
                    <a:pt x="4910709" y="111252"/>
                    <a:pt x="4910709" y="248412"/>
                  </a:cubicBezTo>
                  <a:lnTo>
                    <a:pt x="4910709" y="1614297"/>
                  </a:lnTo>
                  <a:cubicBezTo>
                    <a:pt x="4910709" y="1751457"/>
                    <a:pt x="4799457" y="1862709"/>
                    <a:pt x="4662297" y="1862709"/>
                  </a:cubicBezTo>
                  <a:lnTo>
                    <a:pt x="248412" y="1862709"/>
                  </a:lnTo>
                  <a:cubicBezTo>
                    <a:pt x="111252" y="1862709"/>
                    <a:pt x="0" y="1751457"/>
                    <a:pt x="0" y="1614297"/>
                  </a:cubicBezTo>
                  <a:close/>
                </a:path>
              </a:pathLst>
            </a:custGeom>
            <a:solidFill>
              <a:srgbClr val="059669"/>
            </a:solidFill>
            <a:ln w="25400" cap="sq">
              <a:solidFill>
                <a:srgbClr val="059669"/>
              </a:solidFill>
              <a:prstDash val="solid"/>
              <a:miter/>
            </a:ln>
          </p:spPr>
        </p:sp>
      </p:grpSp>
      <p:grpSp>
        <p:nvGrpSpPr>
          <p:cNvPr name="Group 37" id="37"/>
          <p:cNvGrpSpPr/>
          <p:nvPr/>
        </p:nvGrpSpPr>
        <p:grpSpPr>
          <a:xfrm rot="0">
            <a:off x="9326880" y="5852160"/>
            <a:ext cx="3657600" cy="1371600"/>
            <a:chOff x="0" y="0"/>
            <a:chExt cx="4876800" cy="1828800"/>
          </a:xfrm>
        </p:grpSpPr>
        <p:sp>
          <p:nvSpPr>
            <p:cNvPr name="Freeform 38" id="38"/>
            <p:cNvSpPr/>
            <p:nvPr/>
          </p:nvSpPr>
          <p:spPr>
            <a:xfrm flipH="false" flipV="false" rot="0">
              <a:off x="0" y="0"/>
              <a:ext cx="4876800" cy="1828800"/>
            </a:xfrm>
            <a:custGeom>
              <a:avLst/>
              <a:gdLst/>
              <a:ahLst/>
              <a:cxnLst/>
              <a:rect r="r" b="b" t="t" l="l"/>
              <a:pathLst>
                <a:path h="1828800" w="4876800">
                  <a:moveTo>
                    <a:pt x="0" y="0"/>
                  </a:moveTo>
                  <a:lnTo>
                    <a:pt x="4876800" y="0"/>
                  </a:lnTo>
                  <a:lnTo>
                    <a:pt x="4876800" y="1828800"/>
                  </a:lnTo>
                  <a:lnTo>
                    <a:pt x="0" y="1828800"/>
                  </a:lnTo>
                  <a:close/>
                </a:path>
              </a:pathLst>
            </a:custGeom>
            <a:blipFill>
              <a:blip r:embed="rId3">
                <a:alphaModFix amt="0"/>
              </a:blip>
              <a:stretch>
                <a:fillRect l="0" t="-1960" r="0" b="-1960"/>
              </a:stretch>
            </a:blipFill>
          </p:spPr>
        </p:sp>
        <p:sp>
          <p:nvSpPr>
            <p:cNvPr name="TextBox 39" id="39"/>
            <p:cNvSpPr txBox="true"/>
            <p:nvPr/>
          </p:nvSpPr>
          <p:spPr>
            <a:xfrm>
              <a:off x="0" y="-57150"/>
              <a:ext cx="4876800" cy="1885950"/>
            </a:xfrm>
            <a:prstGeom prst="rect">
              <a:avLst/>
            </a:prstGeom>
          </p:spPr>
          <p:txBody>
            <a:bodyPr anchor="ctr" rtlCol="false" tIns="0" lIns="0" bIns="0" rIns="0"/>
            <a:lstStyle/>
            <a:p>
              <a:pPr algn="ctr">
                <a:lnSpc>
                  <a:spcPts val="3120"/>
                </a:lnSpc>
              </a:pPr>
              <a:r>
                <a:rPr lang="en-US" sz="2600" b="true">
                  <a:solidFill>
                    <a:srgbClr val="FFFFFF"/>
                  </a:solidFill>
                  <a:latin typeface="Calibri (MS) Bold"/>
                  <a:ea typeface="Calibri (MS) Bold"/>
                  <a:cs typeface="Calibri (MS) Bold"/>
                  <a:sym typeface="Calibri (MS) Bold"/>
                </a:rPr>
                <a:t>📋 Whiteboards</a:t>
              </a:r>
            </a:p>
          </p:txBody>
        </p:sp>
      </p:grpSp>
      <p:grpSp>
        <p:nvGrpSpPr>
          <p:cNvPr name="Group 40" id="40"/>
          <p:cNvGrpSpPr/>
          <p:nvPr/>
        </p:nvGrpSpPr>
        <p:grpSpPr>
          <a:xfrm rot="0">
            <a:off x="13337543" y="5839463"/>
            <a:ext cx="3683003" cy="1397003"/>
            <a:chOff x="0" y="0"/>
            <a:chExt cx="4910671" cy="1862671"/>
          </a:xfrm>
        </p:grpSpPr>
        <p:sp>
          <p:nvSpPr>
            <p:cNvPr name="Freeform 41" id="41"/>
            <p:cNvSpPr/>
            <p:nvPr/>
          </p:nvSpPr>
          <p:spPr>
            <a:xfrm flipH="false" flipV="false" rot="0">
              <a:off x="0" y="0"/>
              <a:ext cx="4910709" cy="1862709"/>
            </a:xfrm>
            <a:custGeom>
              <a:avLst/>
              <a:gdLst/>
              <a:ahLst/>
              <a:cxnLst/>
              <a:rect r="r" b="b" t="t" l="l"/>
              <a:pathLst>
                <a:path h="1862709" w="4910709">
                  <a:moveTo>
                    <a:pt x="0" y="248412"/>
                  </a:moveTo>
                  <a:cubicBezTo>
                    <a:pt x="0" y="111252"/>
                    <a:pt x="111252" y="0"/>
                    <a:pt x="248412" y="0"/>
                  </a:cubicBezTo>
                  <a:lnTo>
                    <a:pt x="4662297" y="0"/>
                  </a:lnTo>
                  <a:cubicBezTo>
                    <a:pt x="4799457" y="0"/>
                    <a:pt x="4910709" y="111252"/>
                    <a:pt x="4910709" y="248412"/>
                  </a:cubicBezTo>
                  <a:lnTo>
                    <a:pt x="4910709" y="1614297"/>
                  </a:lnTo>
                  <a:cubicBezTo>
                    <a:pt x="4910709" y="1751457"/>
                    <a:pt x="4799457" y="1862709"/>
                    <a:pt x="4662297" y="1862709"/>
                  </a:cubicBezTo>
                  <a:lnTo>
                    <a:pt x="248412" y="1862709"/>
                  </a:lnTo>
                  <a:cubicBezTo>
                    <a:pt x="111252" y="1862709"/>
                    <a:pt x="0" y="1751457"/>
                    <a:pt x="0" y="1614297"/>
                  </a:cubicBezTo>
                  <a:close/>
                </a:path>
              </a:pathLst>
            </a:custGeom>
            <a:solidFill>
              <a:srgbClr val="D97706"/>
            </a:solidFill>
            <a:ln w="25400" cap="sq">
              <a:solidFill>
                <a:srgbClr val="D97706"/>
              </a:solidFill>
              <a:prstDash val="solid"/>
              <a:miter/>
            </a:ln>
          </p:spPr>
        </p:sp>
      </p:grpSp>
      <p:grpSp>
        <p:nvGrpSpPr>
          <p:cNvPr name="Group 42" id="42"/>
          <p:cNvGrpSpPr/>
          <p:nvPr/>
        </p:nvGrpSpPr>
        <p:grpSpPr>
          <a:xfrm rot="0">
            <a:off x="13350240" y="5852160"/>
            <a:ext cx="3657600" cy="1371600"/>
            <a:chOff x="0" y="0"/>
            <a:chExt cx="4876800" cy="1828800"/>
          </a:xfrm>
        </p:grpSpPr>
        <p:sp>
          <p:nvSpPr>
            <p:cNvPr name="Freeform 43" id="43"/>
            <p:cNvSpPr/>
            <p:nvPr/>
          </p:nvSpPr>
          <p:spPr>
            <a:xfrm flipH="false" flipV="false" rot="0">
              <a:off x="0" y="0"/>
              <a:ext cx="4876800" cy="1828800"/>
            </a:xfrm>
            <a:custGeom>
              <a:avLst/>
              <a:gdLst/>
              <a:ahLst/>
              <a:cxnLst/>
              <a:rect r="r" b="b" t="t" l="l"/>
              <a:pathLst>
                <a:path h="1828800" w="4876800">
                  <a:moveTo>
                    <a:pt x="0" y="0"/>
                  </a:moveTo>
                  <a:lnTo>
                    <a:pt x="4876800" y="0"/>
                  </a:lnTo>
                  <a:lnTo>
                    <a:pt x="4876800" y="1828800"/>
                  </a:lnTo>
                  <a:lnTo>
                    <a:pt x="0" y="1828800"/>
                  </a:lnTo>
                  <a:close/>
                </a:path>
              </a:pathLst>
            </a:custGeom>
            <a:blipFill>
              <a:blip r:embed="rId3">
                <a:alphaModFix amt="0"/>
              </a:blip>
              <a:stretch>
                <a:fillRect l="0" t="-1960" r="0" b="-1960"/>
              </a:stretch>
            </a:blipFill>
          </p:spPr>
        </p:sp>
        <p:sp>
          <p:nvSpPr>
            <p:cNvPr name="TextBox 44" id="44"/>
            <p:cNvSpPr txBox="true"/>
            <p:nvPr/>
          </p:nvSpPr>
          <p:spPr>
            <a:xfrm>
              <a:off x="0" y="-57150"/>
              <a:ext cx="4876800" cy="1885950"/>
            </a:xfrm>
            <a:prstGeom prst="rect">
              <a:avLst/>
            </a:prstGeom>
          </p:spPr>
          <p:txBody>
            <a:bodyPr anchor="ctr" rtlCol="false" tIns="0" lIns="0" bIns="0" rIns="0"/>
            <a:lstStyle/>
            <a:p>
              <a:pPr algn="ctr">
                <a:lnSpc>
                  <a:spcPts val="3120"/>
                </a:lnSpc>
              </a:pPr>
              <a:r>
                <a:rPr lang="en-US" sz="2600" b="true">
                  <a:solidFill>
                    <a:srgbClr val="FFFFFF"/>
                  </a:solidFill>
                  <a:latin typeface="Calibri (MS) Bold"/>
                  <a:ea typeface="Calibri (MS) Bold"/>
                  <a:cs typeface="Calibri (MS) Bold"/>
                  <a:sym typeface="Calibri (MS) Bold"/>
                </a:rPr>
                <a:t>📱 Social Media</a:t>
              </a:r>
            </a:p>
          </p:txBody>
        </p:sp>
      </p:grpSp>
      <p:grpSp>
        <p:nvGrpSpPr>
          <p:cNvPr name="Group 45" id="45"/>
          <p:cNvGrpSpPr/>
          <p:nvPr/>
        </p:nvGrpSpPr>
        <p:grpSpPr>
          <a:xfrm rot="0">
            <a:off x="731520" y="8778240"/>
            <a:ext cx="16824960" cy="914400"/>
            <a:chOff x="0" y="0"/>
            <a:chExt cx="22433280" cy="1219200"/>
          </a:xfrm>
        </p:grpSpPr>
        <p:sp>
          <p:nvSpPr>
            <p:cNvPr name="Freeform 46" id="46"/>
            <p:cNvSpPr/>
            <p:nvPr/>
          </p:nvSpPr>
          <p:spPr>
            <a:xfrm flipH="false" flipV="false" rot="0">
              <a:off x="0" y="0"/>
              <a:ext cx="22433280" cy="1219200"/>
            </a:xfrm>
            <a:custGeom>
              <a:avLst/>
              <a:gdLst/>
              <a:ahLst/>
              <a:cxnLst/>
              <a:rect r="r" b="b" t="t" l="l"/>
              <a:pathLst>
                <a:path h="1219200" w="22433280">
                  <a:moveTo>
                    <a:pt x="0" y="0"/>
                  </a:moveTo>
                  <a:lnTo>
                    <a:pt x="22433280" y="0"/>
                  </a:lnTo>
                  <a:lnTo>
                    <a:pt x="22433280" y="1219200"/>
                  </a:lnTo>
                  <a:lnTo>
                    <a:pt x="0" y="1219200"/>
                  </a:lnTo>
                  <a:close/>
                </a:path>
              </a:pathLst>
            </a:custGeom>
            <a:blipFill>
              <a:blip r:embed="rId3">
                <a:alphaModFix amt="0"/>
              </a:blip>
              <a:stretch>
                <a:fillRect l="0" t="-308524" r="0" b="-308524"/>
              </a:stretch>
            </a:blipFill>
          </p:spPr>
        </p:sp>
        <p:sp>
          <p:nvSpPr>
            <p:cNvPr name="TextBox 47" id="47"/>
            <p:cNvSpPr txBox="true"/>
            <p:nvPr/>
          </p:nvSpPr>
          <p:spPr>
            <a:xfrm>
              <a:off x="0" y="-38100"/>
              <a:ext cx="22433280" cy="1257300"/>
            </a:xfrm>
            <a:prstGeom prst="rect">
              <a:avLst/>
            </a:prstGeom>
          </p:spPr>
          <p:txBody>
            <a:bodyPr anchor="ctr" rtlCol="false" tIns="0" lIns="0" bIns="0" rIns="0"/>
            <a:lstStyle/>
            <a:p>
              <a:pPr algn="ctr">
                <a:lnSpc>
                  <a:spcPts val="2879"/>
                </a:lnSpc>
              </a:pPr>
              <a:r>
                <a:rPr lang="en-US" sz="2400" i="true">
                  <a:solidFill>
                    <a:srgbClr val="6B7280"/>
                  </a:solidFill>
                  <a:latin typeface="Calibri (MS) Italics"/>
                  <a:ea typeface="Calibri (MS) Italics"/>
                  <a:cs typeface="Calibri (MS) Italics"/>
                  <a:sym typeface="Calibri (MS) Italics"/>
                </a:rPr>
                <a:t>"Canva's most ambitious update — a full creative operating system"</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9FAFB"/>
        </a:solidFill>
      </p:bgPr>
    </p:bg>
    <p:spTree>
      <p:nvGrpSpPr>
        <p:cNvPr id="1" name=""/>
        <p:cNvGrpSpPr/>
        <p:nvPr/>
      </p:nvGrpSpPr>
      <p:grpSpPr>
        <a:xfrm>
          <a:off x="0" y="0"/>
          <a:ext cx="0" cy="0"/>
          <a:chOff x="0" y="0"/>
          <a:chExt cx="0" cy="0"/>
        </a:xfrm>
      </p:grpSpPr>
      <p:grpSp>
        <p:nvGrpSpPr>
          <p:cNvPr name="Group 2" id="2"/>
          <p:cNvGrpSpPr/>
          <p:nvPr/>
        </p:nvGrpSpPr>
        <p:grpSpPr>
          <a:xfrm rot="0">
            <a:off x="-42573" y="-12697"/>
            <a:ext cx="2412630" cy="11181298"/>
            <a:chOff x="0" y="0"/>
            <a:chExt cx="2966861" cy="13749871"/>
          </a:xfrm>
        </p:grpSpPr>
        <p:sp>
          <p:nvSpPr>
            <p:cNvPr name="Freeform 3" id="3"/>
            <p:cNvSpPr/>
            <p:nvPr/>
          </p:nvSpPr>
          <p:spPr>
            <a:xfrm flipH="false" flipV="false" rot="0">
              <a:off x="0" y="0"/>
              <a:ext cx="2966899" cy="13749910"/>
            </a:xfrm>
            <a:custGeom>
              <a:avLst/>
              <a:gdLst/>
              <a:ahLst/>
              <a:cxnLst/>
              <a:rect r="r" b="b" t="t" l="l"/>
              <a:pathLst>
                <a:path h="13749910" w="2966899">
                  <a:moveTo>
                    <a:pt x="0" y="0"/>
                  </a:moveTo>
                  <a:lnTo>
                    <a:pt x="2966899" y="0"/>
                  </a:lnTo>
                  <a:lnTo>
                    <a:pt x="2966899" y="13749910"/>
                  </a:lnTo>
                  <a:lnTo>
                    <a:pt x="0" y="13749910"/>
                  </a:lnTo>
                  <a:close/>
                </a:path>
              </a:pathLst>
            </a:custGeom>
            <a:solidFill>
              <a:srgbClr val="7C3AED"/>
            </a:solidFill>
            <a:ln w="25400" cap="sq">
              <a:solidFill>
                <a:srgbClr val="7C3AED"/>
              </a:solidFill>
              <a:prstDash val="solid"/>
              <a:miter/>
            </a:ln>
          </p:spPr>
        </p:sp>
      </p:grpSp>
      <p:grpSp>
        <p:nvGrpSpPr>
          <p:cNvPr name="Group 4" id="4"/>
          <p:cNvGrpSpPr/>
          <p:nvPr/>
        </p:nvGrpSpPr>
        <p:grpSpPr>
          <a:xfrm rot="0">
            <a:off x="2370057" y="348981"/>
            <a:ext cx="16459200" cy="1141363"/>
            <a:chOff x="0" y="0"/>
            <a:chExt cx="21945600" cy="1521817"/>
          </a:xfrm>
        </p:grpSpPr>
        <p:sp>
          <p:nvSpPr>
            <p:cNvPr name="Freeform 5" id="5"/>
            <p:cNvSpPr/>
            <p:nvPr/>
          </p:nvSpPr>
          <p:spPr>
            <a:xfrm flipH="false" flipV="false" rot="0">
              <a:off x="0" y="0"/>
              <a:ext cx="21945600" cy="1521817"/>
            </a:xfrm>
            <a:custGeom>
              <a:avLst/>
              <a:gdLst/>
              <a:ahLst/>
              <a:cxnLst/>
              <a:rect r="r" b="b" t="t" l="l"/>
              <a:pathLst>
                <a:path h="1521817" w="21945600">
                  <a:moveTo>
                    <a:pt x="0" y="0"/>
                  </a:moveTo>
                  <a:lnTo>
                    <a:pt x="21945600" y="0"/>
                  </a:lnTo>
                  <a:lnTo>
                    <a:pt x="21945600" y="1521817"/>
                  </a:lnTo>
                  <a:lnTo>
                    <a:pt x="0" y="1521817"/>
                  </a:lnTo>
                  <a:close/>
                </a:path>
              </a:pathLst>
            </a:custGeom>
            <a:blipFill>
              <a:blip r:embed="rId3">
                <a:alphaModFix amt="0"/>
              </a:blip>
              <a:stretch>
                <a:fillRect l="0" t="-232918" r="0" b="-229055"/>
              </a:stretch>
            </a:blipFill>
          </p:spPr>
        </p:sp>
        <p:sp>
          <p:nvSpPr>
            <p:cNvPr name="TextBox 6" id="6"/>
            <p:cNvSpPr txBox="true"/>
            <p:nvPr/>
          </p:nvSpPr>
          <p:spPr>
            <a:xfrm>
              <a:off x="0" y="-9525"/>
              <a:ext cx="21945600" cy="1531342"/>
            </a:xfrm>
            <a:prstGeom prst="rect">
              <a:avLst/>
            </a:prstGeom>
          </p:spPr>
          <p:txBody>
            <a:bodyPr anchor="ctr" rtlCol="false" tIns="0" lIns="0" bIns="0" rIns="0"/>
            <a:lstStyle/>
            <a:p>
              <a:pPr algn="l">
                <a:lnSpc>
                  <a:spcPts val="7200"/>
                </a:lnSpc>
              </a:pPr>
              <a:r>
                <a:rPr lang="en-US" sz="6000" b="true">
                  <a:solidFill>
                    <a:srgbClr val="1E1B4B"/>
                  </a:solidFill>
                  <a:latin typeface="Georgia Bold"/>
                  <a:ea typeface="Georgia Bold"/>
                  <a:cs typeface="Georgia Bold"/>
                  <a:sym typeface="Georgia Bold"/>
                </a:rPr>
                <a:t>Canva Docs </a:t>
              </a:r>
            </a:p>
          </p:txBody>
        </p:sp>
      </p:grpSp>
      <p:grpSp>
        <p:nvGrpSpPr>
          <p:cNvPr name="Group 7" id="7"/>
          <p:cNvGrpSpPr/>
          <p:nvPr/>
        </p:nvGrpSpPr>
        <p:grpSpPr>
          <a:xfrm rot="0">
            <a:off x="7045006" y="684981"/>
            <a:ext cx="16459200" cy="687437"/>
            <a:chOff x="0" y="0"/>
            <a:chExt cx="21945600" cy="916583"/>
          </a:xfrm>
        </p:grpSpPr>
        <p:sp>
          <p:nvSpPr>
            <p:cNvPr name="Freeform 8" id="8"/>
            <p:cNvSpPr/>
            <p:nvPr/>
          </p:nvSpPr>
          <p:spPr>
            <a:xfrm flipH="false" flipV="false" rot="0">
              <a:off x="0" y="0"/>
              <a:ext cx="21945600" cy="916583"/>
            </a:xfrm>
            <a:custGeom>
              <a:avLst/>
              <a:gdLst/>
              <a:ahLst/>
              <a:cxnLst/>
              <a:rect r="r" b="b" t="t" l="l"/>
              <a:pathLst>
                <a:path h="916583" w="21945600">
                  <a:moveTo>
                    <a:pt x="0" y="0"/>
                  </a:moveTo>
                  <a:lnTo>
                    <a:pt x="21945600" y="0"/>
                  </a:lnTo>
                  <a:lnTo>
                    <a:pt x="21945600" y="916583"/>
                  </a:lnTo>
                  <a:lnTo>
                    <a:pt x="0" y="916583"/>
                  </a:lnTo>
                  <a:close/>
                </a:path>
              </a:pathLst>
            </a:custGeom>
            <a:blipFill>
              <a:blip r:embed="rId3">
                <a:alphaModFix amt="0"/>
              </a:blip>
              <a:stretch>
                <a:fillRect l="0" t="-413320" r="0" b="-419733"/>
              </a:stretch>
            </a:blipFill>
          </p:spPr>
        </p:sp>
        <p:sp>
          <p:nvSpPr>
            <p:cNvPr name="TextBox 9" id="9"/>
            <p:cNvSpPr txBox="true"/>
            <p:nvPr/>
          </p:nvSpPr>
          <p:spPr>
            <a:xfrm>
              <a:off x="0" y="-47625"/>
              <a:ext cx="21945600" cy="964208"/>
            </a:xfrm>
            <a:prstGeom prst="rect">
              <a:avLst/>
            </a:prstGeom>
          </p:spPr>
          <p:txBody>
            <a:bodyPr anchor="ctr" rtlCol="false" tIns="0" lIns="0" bIns="0" rIns="0"/>
            <a:lstStyle/>
            <a:p>
              <a:pPr algn="l">
                <a:lnSpc>
                  <a:spcPts val="3359"/>
                </a:lnSpc>
              </a:pPr>
              <a:r>
                <a:rPr lang="en-US" sz="2799" i="true">
                  <a:solidFill>
                    <a:srgbClr val="6B7280"/>
                  </a:solidFill>
                  <a:latin typeface="Calibri (MS) Italics"/>
                  <a:ea typeface="Calibri (MS) Italics"/>
                  <a:cs typeface="Calibri (MS) Italics"/>
                  <a:sym typeface="Calibri (MS) Italics"/>
                </a:rPr>
                <a:t>Beautiful documents and slides — no design skills required</a:t>
              </a:r>
            </a:p>
          </p:txBody>
        </p:sp>
      </p:grpSp>
      <p:grpSp>
        <p:nvGrpSpPr>
          <p:cNvPr name="Group 10" id="10"/>
          <p:cNvGrpSpPr/>
          <p:nvPr/>
        </p:nvGrpSpPr>
        <p:grpSpPr>
          <a:xfrm rot="0">
            <a:off x="9923353" y="1747518"/>
            <a:ext cx="7889243" cy="6791963"/>
            <a:chOff x="0" y="0"/>
            <a:chExt cx="10518991" cy="9055951"/>
          </a:xfrm>
        </p:grpSpPr>
        <p:sp>
          <p:nvSpPr>
            <p:cNvPr name="Freeform 11" id="11"/>
            <p:cNvSpPr/>
            <p:nvPr/>
          </p:nvSpPr>
          <p:spPr>
            <a:xfrm flipH="false" flipV="false" rot="0">
              <a:off x="0" y="0"/>
              <a:ext cx="10519029" cy="9055989"/>
            </a:xfrm>
            <a:custGeom>
              <a:avLst/>
              <a:gdLst/>
              <a:ahLst/>
              <a:cxnLst/>
              <a:rect r="r" b="b" t="t" l="l"/>
              <a:pathLst>
                <a:path h="9055989" w="10519029">
                  <a:moveTo>
                    <a:pt x="0" y="0"/>
                  </a:moveTo>
                  <a:lnTo>
                    <a:pt x="10519029" y="0"/>
                  </a:lnTo>
                  <a:lnTo>
                    <a:pt x="10519029" y="9055989"/>
                  </a:lnTo>
                  <a:lnTo>
                    <a:pt x="0" y="9055989"/>
                  </a:lnTo>
                  <a:close/>
                </a:path>
              </a:pathLst>
            </a:custGeom>
            <a:solidFill>
              <a:srgbClr val="FFFFFF"/>
            </a:solidFill>
            <a:ln w="25400" cap="sq">
              <a:solidFill>
                <a:srgbClr val="E5E7EB"/>
              </a:solidFill>
              <a:prstDash val="solid"/>
              <a:miter/>
            </a:ln>
          </p:spPr>
        </p:sp>
      </p:grpSp>
      <p:grpSp>
        <p:nvGrpSpPr>
          <p:cNvPr name="Group 12" id="12"/>
          <p:cNvGrpSpPr/>
          <p:nvPr/>
        </p:nvGrpSpPr>
        <p:grpSpPr>
          <a:xfrm rot="0">
            <a:off x="9923353" y="1747518"/>
            <a:ext cx="7889243" cy="1031243"/>
            <a:chOff x="0" y="0"/>
            <a:chExt cx="10518991" cy="1374991"/>
          </a:xfrm>
        </p:grpSpPr>
        <p:sp>
          <p:nvSpPr>
            <p:cNvPr name="Freeform 13" id="13"/>
            <p:cNvSpPr/>
            <p:nvPr/>
          </p:nvSpPr>
          <p:spPr>
            <a:xfrm flipH="false" flipV="false" rot="0">
              <a:off x="0" y="0"/>
              <a:ext cx="10519029" cy="1375029"/>
            </a:xfrm>
            <a:custGeom>
              <a:avLst/>
              <a:gdLst/>
              <a:ahLst/>
              <a:cxnLst/>
              <a:rect r="r" b="b" t="t" l="l"/>
              <a:pathLst>
                <a:path h="1375029" w="10519029">
                  <a:moveTo>
                    <a:pt x="0" y="0"/>
                  </a:moveTo>
                  <a:lnTo>
                    <a:pt x="10519029" y="0"/>
                  </a:lnTo>
                  <a:lnTo>
                    <a:pt x="10519029" y="1375029"/>
                  </a:lnTo>
                  <a:lnTo>
                    <a:pt x="0" y="1375029"/>
                  </a:lnTo>
                  <a:close/>
                </a:path>
              </a:pathLst>
            </a:custGeom>
            <a:solidFill>
              <a:srgbClr val="7C3AED"/>
            </a:solidFill>
            <a:ln w="25400" cap="sq">
              <a:solidFill>
                <a:srgbClr val="7C3AED"/>
              </a:solidFill>
              <a:prstDash val="solid"/>
              <a:miter/>
            </a:ln>
          </p:spPr>
        </p:sp>
      </p:grpSp>
      <p:grpSp>
        <p:nvGrpSpPr>
          <p:cNvPr name="Group 14" id="14"/>
          <p:cNvGrpSpPr/>
          <p:nvPr/>
        </p:nvGrpSpPr>
        <p:grpSpPr>
          <a:xfrm rot="0">
            <a:off x="9923353" y="1772922"/>
            <a:ext cx="7863840" cy="1005840"/>
            <a:chOff x="0" y="0"/>
            <a:chExt cx="10485120" cy="1341120"/>
          </a:xfrm>
        </p:grpSpPr>
        <p:sp>
          <p:nvSpPr>
            <p:cNvPr name="Freeform 15" id="15"/>
            <p:cNvSpPr/>
            <p:nvPr/>
          </p:nvSpPr>
          <p:spPr>
            <a:xfrm flipH="false" flipV="false" rot="0">
              <a:off x="0" y="0"/>
              <a:ext cx="10485120" cy="1341120"/>
            </a:xfrm>
            <a:custGeom>
              <a:avLst/>
              <a:gdLst/>
              <a:ahLst/>
              <a:cxnLst/>
              <a:rect r="r" b="b" t="t" l="l"/>
              <a:pathLst>
                <a:path h="1341120" w="10485120">
                  <a:moveTo>
                    <a:pt x="0" y="0"/>
                  </a:moveTo>
                  <a:lnTo>
                    <a:pt x="10485120" y="0"/>
                  </a:lnTo>
                  <a:lnTo>
                    <a:pt x="10485120" y="1341120"/>
                  </a:lnTo>
                  <a:lnTo>
                    <a:pt x="0" y="1341120"/>
                  </a:lnTo>
                  <a:close/>
                </a:path>
              </a:pathLst>
            </a:custGeom>
            <a:blipFill>
              <a:blip r:embed="rId3">
                <a:alphaModFix amt="0"/>
              </a:blip>
              <a:stretch>
                <a:fillRect l="0" t="-102337" r="0" b="-102337"/>
              </a:stretch>
            </a:blipFill>
          </p:spPr>
        </p:sp>
        <p:sp>
          <p:nvSpPr>
            <p:cNvPr name="TextBox 16" id="16"/>
            <p:cNvSpPr txBox="true"/>
            <p:nvPr/>
          </p:nvSpPr>
          <p:spPr>
            <a:xfrm>
              <a:off x="0" y="-57150"/>
              <a:ext cx="10485120" cy="1398270"/>
            </a:xfrm>
            <a:prstGeom prst="rect">
              <a:avLst/>
            </a:prstGeom>
          </p:spPr>
          <p:txBody>
            <a:bodyPr anchor="ctr" rtlCol="false" tIns="0" lIns="0" bIns="0" rIns="0"/>
            <a:lstStyle/>
            <a:p>
              <a:pPr algn="ctr">
                <a:lnSpc>
                  <a:spcPts val="3840"/>
                </a:lnSpc>
              </a:pPr>
              <a:r>
                <a:rPr lang="en-US" sz="3200" b="true">
                  <a:solidFill>
                    <a:srgbClr val="FFFFFF"/>
                  </a:solidFill>
                  <a:latin typeface="Calibri (MS) Bold"/>
                  <a:ea typeface="Calibri (MS) Bold"/>
                  <a:cs typeface="Calibri (MS) Bold"/>
                  <a:sym typeface="Calibri (MS) Bold"/>
                </a:rPr>
                <a:t>📄  Canva Docs</a:t>
              </a:r>
            </a:p>
          </p:txBody>
        </p:sp>
      </p:grpSp>
      <p:grpSp>
        <p:nvGrpSpPr>
          <p:cNvPr name="Group 17" id="17"/>
          <p:cNvGrpSpPr/>
          <p:nvPr/>
        </p:nvGrpSpPr>
        <p:grpSpPr>
          <a:xfrm rot="0">
            <a:off x="10210370" y="3040375"/>
            <a:ext cx="7315200" cy="5212080"/>
            <a:chOff x="0" y="0"/>
            <a:chExt cx="9753600" cy="6949440"/>
          </a:xfrm>
        </p:grpSpPr>
        <p:sp>
          <p:nvSpPr>
            <p:cNvPr name="Freeform 18" id="18"/>
            <p:cNvSpPr/>
            <p:nvPr/>
          </p:nvSpPr>
          <p:spPr>
            <a:xfrm flipH="false" flipV="false" rot="0">
              <a:off x="0" y="0"/>
              <a:ext cx="9753600" cy="6949440"/>
            </a:xfrm>
            <a:custGeom>
              <a:avLst/>
              <a:gdLst/>
              <a:ahLst/>
              <a:cxnLst/>
              <a:rect r="r" b="b" t="t" l="l"/>
              <a:pathLst>
                <a:path h="6949440" w="9753600">
                  <a:moveTo>
                    <a:pt x="0" y="0"/>
                  </a:moveTo>
                  <a:lnTo>
                    <a:pt x="9753600" y="0"/>
                  </a:lnTo>
                  <a:lnTo>
                    <a:pt x="9753600" y="6949440"/>
                  </a:lnTo>
                  <a:lnTo>
                    <a:pt x="0" y="6949440"/>
                  </a:lnTo>
                  <a:close/>
                </a:path>
              </a:pathLst>
            </a:custGeom>
            <a:blipFill>
              <a:blip r:embed="rId3">
                <a:alphaModFix amt="0"/>
              </a:blip>
              <a:stretch>
                <a:fillRect l="-41416" t="0" r="-41416" b="0"/>
              </a:stretch>
            </a:blipFill>
          </p:spPr>
        </p:sp>
        <p:sp>
          <p:nvSpPr>
            <p:cNvPr name="TextBox 19" id="19"/>
            <p:cNvSpPr txBox="true"/>
            <p:nvPr/>
          </p:nvSpPr>
          <p:spPr>
            <a:xfrm>
              <a:off x="0" y="-38100"/>
              <a:ext cx="9753600" cy="6987540"/>
            </a:xfrm>
            <a:prstGeom prst="rect">
              <a:avLst/>
            </a:prstGeom>
          </p:spPr>
          <p:txBody>
            <a:bodyPr anchor="ctr" rtlCol="false" tIns="0" lIns="0" bIns="0" rIns="0"/>
            <a:lstStyle/>
            <a:p>
              <a:pPr algn="l" marL="579120" indent="-289560" lvl="1">
                <a:lnSpc>
                  <a:spcPts val="2879"/>
                </a:lnSpc>
                <a:buFont typeface="Arial"/>
                <a:buChar char="•"/>
              </a:pPr>
              <a:r>
                <a:rPr lang="en-US" sz="2400">
                  <a:solidFill>
                    <a:srgbClr val="1E1B4B"/>
                  </a:solidFill>
                  <a:latin typeface="Calibri (MS)"/>
                  <a:ea typeface="Calibri (MS)"/>
                  <a:cs typeface="Calibri (MS)"/>
                  <a:sym typeface="Calibri (MS)"/>
                </a:rPr>
                <a:t>Rich text editing with drag-and-drop design elements</a:t>
              </a:r>
            </a:p>
            <a:p>
              <a:pPr algn="l" marL="579120" indent="-289560" lvl="1">
                <a:lnSpc>
                  <a:spcPts val="2879"/>
                </a:lnSpc>
                <a:buFont typeface="Arial"/>
                <a:buChar char="•"/>
              </a:pPr>
              <a:r>
                <a:rPr lang="en-US" sz="2400">
                  <a:solidFill>
                    <a:srgbClr val="1E1B4B"/>
                  </a:solidFill>
                  <a:latin typeface="Calibri (MS)"/>
                  <a:ea typeface="Calibri (MS)"/>
                  <a:cs typeface="Calibri (MS)"/>
                  <a:sym typeface="Calibri (MS)"/>
                </a:rPr>
                <a:t>Embed charts, images, and videos inline</a:t>
              </a:r>
            </a:p>
            <a:p>
              <a:pPr algn="l" marL="579120" indent="-289560" lvl="1">
                <a:lnSpc>
                  <a:spcPts val="2879"/>
                </a:lnSpc>
                <a:buFont typeface="Arial"/>
                <a:buChar char="•"/>
              </a:pPr>
              <a:r>
                <a:rPr lang="en-US" sz="2400">
                  <a:solidFill>
                    <a:srgbClr val="1E1B4B"/>
                  </a:solidFill>
                  <a:latin typeface="Calibri (MS)"/>
                  <a:ea typeface="Calibri (MS)"/>
                  <a:cs typeface="Calibri (MS)"/>
                  <a:sym typeface="Calibri (MS)"/>
                </a:rPr>
                <a:t>Real-time collaboration with comments</a:t>
              </a:r>
            </a:p>
            <a:p>
              <a:pPr algn="l" marL="579120" indent="-289560" lvl="1">
                <a:lnSpc>
                  <a:spcPts val="2879"/>
                </a:lnSpc>
                <a:buFont typeface="Arial"/>
                <a:buChar char="•"/>
              </a:pPr>
              <a:r>
                <a:rPr lang="en-US" sz="2400">
                  <a:solidFill>
                    <a:srgbClr val="1E1B4B"/>
                  </a:solidFill>
                  <a:latin typeface="Calibri (MS)"/>
                  <a:ea typeface="Calibri (MS)"/>
                  <a:cs typeface="Calibri (MS)"/>
                  <a:sym typeface="Calibri (MS)"/>
                </a:rPr>
                <a:t>Share as link, PDF, or publish as website</a:t>
              </a:r>
            </a:p>
            <a:p>
              <a:pPr algn="l" marL="579120" indent="-289560" lvl="1">
                <a:lnSpc>
                  <a:spcPts val="2879"/>
                </a:lnSpc>
                <a:buFont typeface="Arial"/>
                <a:buChar char="•"/>
              </a:pPr>
              <a:r>
                <a:rPr lang="en-US" sz="2400">
                  <a:solidFill>
                    <a:srgbClr val="1E1B4B"/>
                  </a:solidFill>
                  <a:latin typeface="Calibri (MS)"/>
                  <a:ea typeface="Calibri (MS)"/>
                  <a:cs typeface="Calibri (MS)"/>
                  <a:sym typeface="Calibri (MS)"/>
                </a:rPr>
                <a:t>Templates for lesson plans, reports, newsletters &amp; more</a:t>
              </a:r>
            </a:p>
          </p:txBody>
        </p:sp>
      </p:grpSp>
    </p:spTree>
  </p:cSld>
  <p:clrMapOvr>
    <a:masterClrMapping/>
  </p:clrMapOvr>
</p:sld>
</file>

<file path=ppt/slides/slide6.xml><?xml version="1.0" encoding="utf-8"?>
<p:sld xmlns:p="http://schemas.openxmlformats.org/presentationml/2006/main" xmlns:a="http://schemas.openxmlformats.org/drawingml/2006/main">
  <p:cSld>
    <p:bg>
      <p:bgPr>
        <a:solidFill>
          <a:srgbClr val="F9FAFB"/>
        </a:solidFill>
      </p:bgPr>
    </p:bg>
    <p:spTree>
      <p:nvGrpSpPr>
        <p:cNvPr id="1" name=""/>
        <p:cNvGrpSpPr/>
        <p:nvPr/>
      </p:nvGrpSpPr>
      <p:grpSpPr>
        <a:xfrm>
          <a:off x="0" y="0"/>
          <a:ext cx="0" cy="0"/>
          <a:chOff x="0" y="0"/>
          <a:chExt cx="0" cy="0"/>
        </a:xfrm>
      </p:grpSpPr>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4C1D95"/>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278734"/>
            <a:chOff x="0" y="0"/>
            <a:chExt cx="4816593" cy="336786"/>
          </a:xfrm>
        </p:grpSpPr>
        <p:sp>
          <p:nvSpPr>
            <p:cNvPr name="Freeform 3" id="3"/>
            <p:cNvSpPr/>
            <p:nvPr/>
          </p:nvSpPr>
          <p:spPr>
            <a:xfrm flipH="false" flipV="false" rot="0">
              <a:off x="0" y="0"/>
              <a:ext cx="4816592" cy="336786"/>
            </a:xfrm>
            <a:custGeom>
              <a:avLst/>
              <a:gdLst/>
              <a:ahLst/>
              <a:cxnLst/>
              <a:rect r="r" b="b" t="t" l="l"/>
              <a:pathLst>
                <a:path h="336786" w="4816592">
                  <a:moveTo>
                    <a:pt x="7197" y="0"/>
                  </a:moveTo>
                  <a:lnTo>
                    <a:pt x="4809396" y="0"/>
                  </a:lnTo>
                  <a:cubicBezTo>
                    <a:pt x="4811304" y="0"/>
                    <a:pt x="4813135" y="758"/>
                    <a:pt x="4814484" y="2108"/>
                  </a:cubicBezTo>
                  <a:cubicBezTo>
                    <a:pt x="4815834" y="3457"/>
                    <a:pt x="4816592" y="5288"/>
                    <a:pt x="4816592" y="7197"/>
                  </a:cubicBezTo>
                  <a:lnTo>
                    <a:pt x="4816592" y="329589"/>
                  </a:lnTo>
                  <a:cubicBezTo>
                    <a:pt x="4816592" y="333564"/>
                    <a:pt x="4813371" y="336786"/>
                    <a:pt x="4809396" y="336786"/>
                  </a:cubicBezTo>
                  <a:lnTo>
                    <a:pt x="7197" y="336786"/>
                  </a:lnTo>
                  <a:cubicBezTo>
                    <a:pt x="3222" y="336786"/>
                    <a:pt x="0" y="333564"/>
                    <a:pt x="0" y="329589"/>
                  </a:cubicBezTo>
                  <a:lnTo>
                    <a:pt x="0" y="7197"/>
                  </a:lnTo>
                  <a:cubicBezTo>
                    <a:pt x="0" y="3222"/>
                    <a:pt x="3222" y="0"/>
                    <a:pt x="7197" y="0"/>
                  </a:cubicBezTo>
                  <a:close/>
                </a:path>
              </a:pathLst>
            </a:custGeom>
            <a:solidFill>
              <a:srgbClr val="E11D48"/>
            </a:solidFill>
          </p:spPr>
        </p:sp>
        <p:sp>
          <p:nvSpPr>
            <p:cNvPr name="TextBox 4" id="4"/>
            <p:cNvSpPr txBox="true"/>
            <p:nvPr/>
          </p:nvSpPr>
          <p:spPr>
            <a:xfrm>
              <a:off x="0" y="-38100"/>
              <a:ext cx="4816593" cy="374886"/>
            </a:xfrm>
            <a:prstGeom prst="rect">
              <a:avLst/>
            </a:prstGeom>
          </p:spPr>
          <p:txBody>
            <a:bodyPr anchor="ctr" rtlCol="false" tIns="50800" lIns="50800" bIns="50800" rIns="50800"/>
            <a:lstStyle/>
            <a:p>
              <a:pPr algn="ctr">
                <a:lnSpc>
                  <a:spcPts val="2879"/>
                </a:lnSpc>
              </a:pPr>
            </a:p>
          </p:txBody>
        </p:sp>
      </p:grpSp>
      <p:grpSp>
        <p:nvGrpSpPr>
          <p:cNvPr name="Group 5" id="5"/>
          <p:cNvGrpSpPr/>
          <p:nvPr/>
        </p:nvGrpSpPr>
        <p:grpSpPr>
          <a:xfrm rot="0">
            <a:off x="515325" y="1571832"/>
            <a:ext cx="7914808" cy="3571668"/>
            <a:chOff x="0" y="0"/>
            <a:chExt cx="10553078" cy="4762224"/>
          </a:xfrm>
        </p:grpSpPr>
        <p:grpSp>
          <p:nvGrpSpPr>
            <p:cNvPr name="Group 6" id="6"/>
            <p:cNvGrpSpPr/>
            <p:nvPr/>
          </p:nvGrpSpPr>
          <p:grpSpPr>
            <a:xfrm rot="0">
              <a:off x="0" y="0"/>
              <a:ext cx="10518991" cy="4762224"/>
              <a:chOff x="0" y="0"/>
              <a:chExt cx="10518991" cy="4762224"/>
            </a:xfrm>
          </p:grpSpPr>
          <p:sp>
            <p:nvSpPr>
              <p:cNvPr name="Freeform 7" id="7"/>
              <p:cNvSpPr/>
              <p:nvPr/>
            </p:nvSpPr>
            <p:spPr>
              <a:xfrm flipH="false" flipV="false" rot="0">
                <a:off x="0" y="0"/>
                <a:ext cx="10519029" cy="4762262"/>
              </a:xfrm>
              <a:custGeom>
                <a:avLst/>
                <a:gdLst/>
                <a:ahLst/>
                <a:cxnLst/>
                <a:rect r="r" b="b" t="t" l="l"/>
                <a:pathLst>
                  <a:path h="4762262" w="10519029">
                    <a:moveTo>
                      <a:pt x="0" y="0"/>
                    </a:moveTo>
                    <a:lnTo>
                      <a:pt x="10519029" y="0"/>
                    </a:lnTo>
                    <a:lnTo>
                      <a:pt x="10519029" y="4762262"/>
                    </a:lnTo>
                    <a:lnTo>
                      <a:pt x="0" y="4762262"/>
                    </a:lnTo>
                    <a:close/>
                  </a:path>
                </a:pathLst>
              </a:custGeom>
              <a:solidFill>
                <a:srgbClr val="FFFFFF"/>
              </a:solidFill>
              <a:ln w="25400" cap="sq">
                <a:solidFill>
                  <a:srgbClr val="4C1D95"/>
                </a:solidFill>
                <a:prstDash val="solid"/>
                <a:miter/>
              </a:ln>
            </p:spPr>
          </p:sp>
        </p:grpSp>
        <p:grpSp>
          <p:nvGrpSpPr>
            <p:cNvPr name="Group 8" id="8"/>
            <p:cNvGrpSpPr/>
            <p:nvPr/>
          </p:nvGrpSpPr>
          <p:grpSpPr>
            <a:xfrm rot="0">
              <a:off x="34087" y="0"/>
              <a:ext cx="10518991" cy="1374991"/>
              <a:chOff x="0" y="0"/>
              <a:chExt cx="10518991" cy="1374991"/>
            </a:xfrm>
          </p:grpSpPr>
          <p:sp>
            <p:nvSpPr>
              <p:cNvPr name="Freeform 9" id="9"/>
              <p:cNvSpPr/>
              <p:nvPr/>
            </p:nvSpPr>
            <p:spPr>
              <a:xfrm flipH="false" flipV="false" rot="0">
                <a:off x="0" y="0"/>
                <a:ext cx="10519029" cy="1375029"/>
              </a:xfrm>
              <a:custGeom>
                <a:avLst/>
                <a:gdLst/>
                <a:ahLst/>
                <a:cxnLst/>
                <a:rect r="r" b="b" t="t" l="l"/>
                <a:pathLst>
                  <a:path h="1375029" w="10519029">
                    <a:moveTo>
                      <a:pt x="0" y="0"/>
                    </a:moveTo>
                    <a:lnTo>
                      <a:pt x="10519029" y="0"/>
                    </a:lnTo>
                    <a:lnTo>
                      <a:pt x="10519029" y="1375029"/>
                    </a:lnTo>
                    <a:lnTo>
                      <a:pt x="0" y="1375029"/>
                    </a:lnTo>
                    <a:close/>
                  </a:path>
                </a:pathLst>
              </a:custGeom>
              <a:solidFill>
                <a:srgbClr val="7C3AED"/>
              </a:solidFill>
              <a:ln w="25400" cap="sq">
                <a:solidFill>
                  <a:srgbClr val="7C3AED"/>
                </a:solidFill>
                <a:prstDash val="solid"/>
                <a:miter/>
              </a:ln>
            </p:spPr>
          </p:sp>
        </p:grpSp>
        <p:grpSp>
          <p:nvGrpSpPr>
            <p:cNvPr name="Group 10" id="10"/>
            <p:cNvGrpSpPr/>
            <p:nvPr/>
          </p:nvGrpSpPr>
          <p:grpSpPr>
            <a:xfrm rot="0">
              <a:off x="51016" y="16929"/>
              <a:ext cx="10485120" cy="1341120"/>
              <a:chOff x="0" y="0"/>
              <a:chExt cx="10485120" cy="1341120"/>
            </a:xfrm>
          </p:grpSpPr>
          <p:sp>
            <p:nvSpPr>
              <p:cNvPr name="Freeform 11" id="11"/>
              <p:cNvSpPr/>
              <p:nvPr/>
            </p:nvSpPr>
            <p:spPr>
              <a:xfrm flipH="false" flipV="false" rot="0">
                <a:off x="0" y="0"/>
                <a:ext cx="10485120" cy="1341120"/>
              </a:xfrm>
              <a:custGeom>
                <a:avLst/>
                <a:gdLst/>
                <a:ahLst/>
                <a:cxnLst/>
                <a:rect r="r" b="b" t="t" l="l"/>
                <a:pathLst>
                  <a:path h="1341120" w="10485120">
                    <a:moveTo>
                      <a:pt x="0" y="0"/>
                    </a:moveTo>
                    <a:lnTo>
                      <a:pt x="10485120" y="0"/>
                    </a:lnTo>
                    <a:lnTo>
                      <a:pt x="10485120" y="1341120"/>
                    </a:lnTo>
                    <a:lnTo>
                      <a:pt x="0" y="1341120"/>
                    </a:lnTo>
                    <a:close/>
                  </a:path>
                </a:pathLst>
              </a:custGeom>
              <a:blipFill>
                <a:blip r:embed="rId3">
                  <a:alphaModFix amt="0"/>
                </a:blip>
                <a:stretch>
                  <a:fillRect l="0" t="-102337" r="0" b="-102337"/>
                </a:stretch>
              </a:blipFill>
            </p:spPr>
          </p:sp>
          <p:sp>
            <p:nvSpPr>
              <p:cNvPr name="TextBox 12" id="12"/>
              <p:cNvSpPr txBox="true"/>
              <p:nvPr/>
            </p:nvSpPr>
            <p:spPr>
              <a:xfrm>
                <a:off x="0" y="-57150"/>
                <a:ext cx="10485120" cy="1398270"/>
              </a:xfrm>
              <a:prstGeom prst="rect">
                <a:avLst/>
              </a:prstGeom>
            </p:spPr>
            <p:txBody>
              <a:bodyPr anchor="ctr" rtlCol="false" tIns="0" lIns="0" bIns="0" rIns="0"/>
              <a:lstStyle/>
              <a:p>
                <a:pPr algn="ctr">
                  <a:lnSpc>
                    <a:spcPts val="3840"/>
                  </a:lnSpc>
                </a:pPr>
                <a:r>
                  <a:rPr lang="en-US" sz="3200" b="true">
                    <a:solidFill>
                      <a:srgbClr val="FFFFFF"/>
                    </a:solidFill>
                    <a:latin typeface="Calibri (MS) Bold"/>
                    <a:ea typeface="Calibri (MS) Bold"/>
                    <a:cs typeface="Calibri (MS) Bold"/>
                    <a:sym typeface="Calibri (MS) Bold"/>
                  </a:rPr>
                  <a:t>📊  Presentations</a:t>
                </a:r>
              </a:p>
            </p:txBody>
          </p:sp>
        </p:grpSp>
        <p:grpSp>
          <p:nvGrpSpPr>
            <p:cNvPr name="Group 13" id="13"/>
            <p:cNvGrpSpPr/>
            <p:nvPr/>
          </p:nvGrpSpPr>
          <p:grpSpPr>
            <a:xfrm rot="0">
              <a:off x="51016" y="1374991"/>
              <a:ext cx="10502062" cy="3152985"/>
              <a:chOff x="0" y="0"/>
              <a:chExt cx="10502062" cy="3152985"/>
            </a:xfrm>
          </p:grpSpPr>
          <p:sp>
            <p:nvSpPr>
              <p:cNvPr name="Freeform 14" id="14"/>
              <p:cNvSpPr/>
              <p:nvPr/>
            </p:nvSpPr>
            <p:spPr>
              <a:xfrm flipH="false" flipV="false" rot="0">
                <a:off x="0" y="0"/>
                <a:ext cx="10502062" cy="3152985"/>
              </a:xfrm>
              <a:custGeom>
                <a:avLst/>
                <a:gdLst/>
                <a:ahLst/>
                <a:cxnLst/>
                <a:rect r="r" b="b" t="t" l="l"/>
                <a:pathLst>
                  <a:path h="3152985" w="10502062">
                    <a:moveTo>
                      <a:pt x="0" y="0"/>
                    </a:moveTo>
                    <a:lnTo>
                      <a:pt x="10502062" y="0"/>
                    </a:lnTo>
                    <a:lnTo>
                      <a:pt x="10502062" y="3152985"/>
                    </a:lnTo>
                    <a:lnTo>
                      <a:pt x="0" y="3152985"/>
                    </a:lnTo>
                    <a:close/>
                  </a:path>
                </a:pathLst>
              </a:custGeom>
              <a:blipFill>
                <a:blip r:embed="rId3">
                  <a:alphaModFix amt="0"/>
                </a:blip>
                <a:stretch>
                  <a:fillRect l="-38464" t="0" r="-31337" b="-120408"/>
                </a:stretch>
              </a:blipFill>
            </p:spPr>
          </p:sp>
          <p:sp>
            <p:nvSpPr>
              <p:cNvPr name="TextBox 15" id="15"/>
              <p:cNvSpPr txBox="true"/>
              <p:nvPr/>
            </p:nvSpPr>
            <p:spPr>
              <a:xfrm>
                <a:off x="0" y="-38100"/>
                <a:ext cx="10502062" cy="3191085"/>
              </a:xfrm>
              <a:prstGeom prst="rect">
                <a:avLst/>
              </a:prstGeom>
            </p:spPr>
            <p:txBody>
              <a:bodyPr anchor="ctr" rtlCol="false" tIns="0" lIns="0" bIns="0" rIns="0"/>
              <a:lstStyle/>
              <a:p>
                <a:pPr algn="l" marL="579120" indent="-289560" lvl="1">
                  <a:lnSpc>
                    <a:spcPts val="2879"/>
                  </a:lnSpc>
                  <a:buFont typeface="Arial"/>
                  <a:buChar char="•"/>
                </a:pPr>
                <a:r>
                  <a:rPr lang="en-US" sz="2400">
                    <a:solidFill>
                      <a:srgbClr val="1E1B4B"/>
                    </a:solidFill>
                    <a:latin typeface="Calibri (MS)"/>
                    <a:ea typeface="Calibri (MS)"/>
                    <a:cs typeface="Calibri (MS)"/>
                    <a:sym typeface="Calibri (MS)"/>
                  </a:rPr>
                  <a:t>Thousands of professionally-designed templates</a:t>
                </a:r>
              </a:p>
              <a:p>
                <a:pPr algn="l" marL="579120" indent="-289560" lvl="1">
                  <a:lnSpc>
                    <a:spcPts val="2879"/>
                  </a:lnSpc>
                  <a:buFont typeface="Arial"/>
                  <a:buChar char="•"/>
                </a:pPr>
                <a:r>
                  <a:rPr lang="en-US" sz="2400">
                    <a:solidFill>
                      <a:srgbClr val="1E1B4B"/>
                    </a:solidFill>
                    <a:latin typeface="Calibri (MS)"/>
                    <a:ea typeface="Calibri (MS)"/>
                    <a:cs typeface="Calibri (MS)"/>
                    <a:sym typeface="Calibri (MS)"/>
                  </a:rPr>
                  <a:t>Presenter mode with notes &amp; timer</a:t>
                </a:r>
              </a:p>
              <a:p>
                <a:pPr algn="l" marL="579120" indent="-289560" lvl="1">
                  <a:lnSpc>
                    <a:spcPts val="2879"/>
                  </a:lnSpc>
                  <a:buFont typeface="Arial"/>
                  <a:buChar char="•"/>
                </a:pPr>
                <a:r>
                  <a:rPr lang="en-US" sz="2400">
                    <a:solidFill>
                      <a:srgbClr val="1E1B4B"/>
                    </a:solidFill>
                    <a:latin typeface="Calibri (MS)"/>
                    <a:ea typeface="Calibri (MS)"/>
                    <a:cs typeface="Calibri (MS)"/>
                    <a:sym typeface="Calibri (MS)"/>
                  </a:rPr>
                  <a:t>Present live or share as a link</a:t>
                </a:r>
              </a:p>
              <a:p>
                <a:pPr algn="l" marL="579120" indent="-289560" lvl="1">
                  <a:lnSpc>
                    <a:spcPts val="2879"/>
                  </a:lnSpc>
                  <a:buFont typeface="Arial"/>
                  <a:buChar char="•"/>
                </a:pPr>
                <a:r>
                  <a:rPr lang="en-US" sz="2400">
                    <a:solidFill>
                      <a:srgbClr val="1E1B4B"/>
                    </a:solidFill>
                    <a:latin typeface="Calibri (MS)"/>
                    <a:ea typeface="Calibri (MS)"/>
                    <a:cs typeface="Calibri (MS)"/>
                    <a:sym typeface="Calibri (MS)"/>
                  </a:rPr>
                  <a:t>Embed polls, quizzes &amp; animations</a:t>
                </a:r>
              </a:p>
              <a:p>
                <a:pPr algn="l" marL="579120" indent="-289560" lvl="1">
                  <a:lnSpc>
                    <a:spcPts val="2879"/>
                  </a:lnSpc>
                  <a:buFont typeface="Arial"/>
                  <a:buChar char="•"/>
                </a:pPr>
                <a:r>
                  <a:rPr lang="en-US" sz="2400">
                    <a:solidFill>
                      <a:srgbClr val="1E1B4B"/>
                    </a:solidFill>
                    <a:latin typeface="Calibri (MS)"/>
                    <a:ea typeface="Calibri (MS)"/>
                    <a:cs typeface="Calibri (MS)"/>
                    <a:sym typeface="Calibri (MS)"/>
                  </a:rPr>
                  <a:t>Export to PowerPoint, PDF, or MP4 video</a:t>
                </a:r>
              </a:p>
            </p:txBody>
          </p:sp>
        </p:grpSp>
      </p:grpSp>
      <p:grpSp>
        <p:nvGrpSpPr>
          <p:cNvPr name="Group 16" id="16"/>
          <p:cNvGrpSpPr/>
          <p:nvPr/>
        </p:nvGrpSpPr>
        <p:grpSpPr>
          <a:xfrm rot="0">
            <a:off x="351346" y="137371"/>
            <a:ext cx="16459200" cy="1141363"/>
            <a:chOff x="0" y="0"/>
            <a:chExt cx="21945600" cy="1521817"/>
          </a:xfrm>
        </p:grpSpPr>
        <p:sp>
          <p:nvSpPr>
            <p:cNvPr name="Freeform 17" id="17"/>
            <p:cNvSpPr/>
            <p:nvPr/>
          </p:nvSpPr>
          <p:spPr>
            <a:xfrm flipH="false" flipV="false" rot="0">
              <a:off x="0" y="0"/>
              <a:ext cx="21945600" cy="1521817"/>
            </a:xfrm>
            <a:custGeom>
              <a:avLst/>
              <a:gdLst/>
              <a:ahLst/>
              <a:cxnLst/>
              <a:rect r="r" b="b" t="t" l="l"/>
              <a:pathLst>
                <a:path h="1521817" w="21945600">
                  <a:moveTo>
                    <a:pt x="0" y="0"/>
                  </a:moveTo>
                  <a:lnTo>
                    <a:pt x="21945600" y="0"/>
                  </a:lnTo>
                  <a:lnTo>
                    <a:pt x="21945600" y="1521817"/>
                  </a:lnTo>
                  <a:lnTo>
                    <a:pt x="0" y="1521817"/>
                  </a:lnTo>
                  <a:close/>
                </a:path>
              </a:pathLst>
            </a:custGeom>
            <a:blipFill>
              <a:blip r:embed="rId3">
                <a:alphaModFix amt="0"/>
              </a:blip>
              <a:stretch>
                <a:fillRect l="0" t="-232918" r="0" b="-229055"/>
              </a:stretch>
            </a:blipFill>
          </p:spPr>
        </p:sp>
        <p:sp>
          <p:nvSpPr>
            <p:cNvPr name="TextBox 18" id="18"/>
            <p:cNvSpPr txBox="true"/>
            <p:nvPr/>
          </p:nvSpPr>
          <p:spPr>
            <a:xfrm>
              <a:off x="0" y="-9525"/>
              <a:ext cx="21945600" cy="1531342"/>
            </a:xfrm>
            <a:prstGeom prst="rect">
              <a:avLst/>
            </a:prstGeom>
          </p:spPr>
          <p:txBody>
            <a:bodyPr anchor="ctr" rtlCol="false" tIns="0" lIns="0" bIns="0" rIns="0"/>
            <a:lstStyle/>
            <a:p>
              <a:pPr algn="l">
                <a:lnSpc>
                  <a:spcPts val="7200"/>
                </a:lnSpc>
              </a:pPr>
              <a:r>
                <a:rPr lang="en-US" b="true" sz="6000">
                  <a:solidFill>
                    <a:srgbClr val="FFFFFF"/>
                  </a:solidFill>
                  <a:latin typeface="Georgia Bold"/>
                  <a:ea typeface="Georgia Bold"/>
                  <a:cs typeface="Georgia Bold"/>
                  <a:sym typeface="Georgia Bold"/>
                </a:rPr>
                <a:t>Canva Presentations</a:t>
              </a:r>
            </a:p>
          </p:txBody>
        </p:sp>
      </p:grpSp>
      <p:sp>
        <p:nvSpPr>
          <p:cNvPr name="Freeform 19" id="19"/>
          <p:cNvSpPr/>
          <p:nvPr/>
        </p:nvSpPr>
        <p:spPr>
          <a:xfrm flipH="false" flipV="false" rot="0">
            <a:off x="8580946" y="3463044"/>
            <a:ext cx="9191216" cy="5572935"/>
          </a:xfrm>
          <a:custGeom>
            <a:avLst/>
            <a:gdLst/>
            <a:ahLst/>
            <a:cxnLst/>
            <a:rect r="r" b="b" t="t" l="l"/>
            <a:pathLst>
              <a:path h="5572935" w="9191216">
                <a:moveTo>
                  <a:pt x="0" y="0"/>
                </a:moveTo>
                <a:lnTo>
                  <a:pt x="9191216" y="0"/>
                </a:lnTo>
                <a:lnTo>
                  <a:pt x="9191216" y="5572935"/>
                </a:lnTo>
                <a:lnTo>
                  <a:pt x="0" y="5572935"/>
                </a:lnTo>
                <a:lnTo>
                  <a:pt x="0" y="0"/>
                </a:lnTo>
                <a:close/>
              </a:path>
            </a:pathLst>
          </a:custGeom>
          <a:blipFill>
            <a:blip r:embed="rId4"/>
            <a:stretch>
              <a:fillRect l="0" t="0" r="-24057" b="0"/>
            </a:stretch>
          </a:blipFill>
        </p:spPr>
      </p:sp>
      <p:sp>
        <p:nvSpPr>
          <p:cNvPr name="Freeform 20" id="20"/>
          <p:cNvSpPr/>
          <p:nvPr/>
        </p:nvSpPr>
        <p:spPr>
          <a:xfrm flipH="false" flipV="false" rot="3177293">
            <a:off x="2856866" y="6172200"/>
            <a:ext cx="5352585" cy="4114800"/>
          </a:xfrm>
          <a:custGeom>
            <a:avLst/>
            <a:gdLst/>
            <a:ahLst/>
            <a:cxnLst/>
            <a:rect r="r" b="b" t="t" l="l"/>
            <a:pathLst>
              <a:path h="4114800" w="5352585">
                <a:moveTo>
                  <a:pt x="0" y="0"/>
                </a:moveTo>
                <a:lnTo>
                  <a:pt x="5352586" y="0"/>
                </a:lnTo>
                <a:lnTo>
                  <a:pt x="535258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4C1D95"/>
        </a:solidFill>
      </p:bgPr>
    </p:bg>
    <p:spTree>
      <p:nvGrpSpPr>
        <p:cNvPr id="1" name=""/>
        <p:cNvGrpSpPr/>
        <p:nvPr/>
      </p:nvGrpSpPr>
      <p:grpSpPr>
        <a:xfrm>
          <a:off x="0" y="0"/>
          <a:ext cx="0" cy="0"/>
          <a:chOff x="0" y="0"/>
          <a:chExt cx="0" cy="0"/>
        </a:xfrm>
      </p:grpSpPr>
      <p:grpSp>
        <p:nvGrpSpPr>
          <p:cNvPr name="Group 2" id="2"/>
          <p:cNvGrpSpPr/>
          <p:nvPr/>
        </p:nvGrpSpPr>
        <p:grpSpPr>
          <a:xfrm rot="0">
            <a:off x="-927097" y="5473703"/>
            <a:ext cx="4597403" cy="4597403"/>
            <a:chOff x="0" y="0"/>
            <a:chExt cx="6129871" cy="6129871"/>
          </a:xfrm>
        </p:grpSpPr>
        <p:sp>
          <p:nvSpPr>
            <p:cNvPr name="Freeform 3" id="3"/>
            <p:cNvSpPr/>
            <p:nvPr/>
          </p:nvSpPr>
          <p:spPr>
            <a:xfrm flipH="false" flipV="false" rot="0">
              <a:off x="0" y="0"/>
              <a:ext cx="6129909" cy="6129909"/>
            </a:xfrm>
            <a:custGeom>
              <a:avLst/>
              <a:gdLst/>
              <a:ahLst/>
              <a:cxnLst/>
              <a:rect r="r" b="b" t="t" l="l"/>
              <a:pathLst>
                <a:path h="6129909" w="6129909">
                  <a:moveTo>
                    <a:pt x="0" y="3064891"/>
                  </a:moveTo>
                  <a:cubicBezTo>
                    <a:pt x="0" y="1372235"/>
                    <a:pt x="1372235" y="0"/>
                    <a:pt x="3064891" y="0"/>
                  </a:cubicBezTo>
                  <a:cubicBezTo>
                    <a:pt x="4757547" y="0"/>
                    <a:pt x="6129909" y="1372235"/>
                    <a:pt x="6129909" y="3064891"/>
                  </a:cubicBezTo>
                  <a:cubicBezTo>
                    <a:pt x="6129909" y="4757547"/>
                    <a:pt x="4757674" y="6129909"/>
                    <a:pt x="3064891" y="6129909"/>
                  </a:cubicBezTo>
                  <a:cubicBezTo>
                    <a:pt x="1372108" y="6129909"/>
                    <a:pt x="0" y="4757674"/>
                    <a:pt x="0" y="3064891"/>
                  </a:cubicBezTo>
                  <a:close/>
                </a:path>
              </a:pathLst>
            </a:custGeom>
            <a:solidFill>
              <a:srgbClr val="7C3AED">
                <a:alpha val="20000"/>
              </a:srgbClr>
            </a:solidFill>
            <a:ln w="25400" cap="sq">
              <a:solidFill>
                <a:srgbClr val="7C3AED"/>
              </a:solidFill>
              <a:prstDash val="solid"/>
              <a:miter/>
            </a:ln>
          </p:spPr>
        </p:sp>
      </p:grpSp>
      <p:grpSp>
        <p:nvGrpSpPr>
          <p:cNvPr name="Group 4" id="4"/>
          <p:cNvGrpSpPr/>
          <p:nvPr/>
        </p:nvGrpSpPr>
        <p:grpSpPr>
          <a:xfrm rot="0">
            <a:off x="914400" y="365760"/>
            <a:ext cx="16459200" cy="1371600"/>
            <a:chOff x="0" y="0"/>
            <a:chExt cx="21945600" cy="1828800"/>
          </a:xfrm>
        </p:grpSpPr>
        <p:sp>
          <p:nvSpPr>
            <p:cNvPr name="Freeform 5" id="5"/>
            <p:cNvSpPr/>
            <p:nvPr/>
          </p:nvSpPr>
          <p:spPr>
            <a:xfrm flipH="false" flipV="false" rot="0">
              <a:off x="0" y="0"/>
              <a:ext cx="21945600" cy="1828800"/>
            </a:xfrm>
            <a:custGeom>
              <a:avLst/>
              <a:gdLst/>
              <a:ahLst/>
              <a:cxnLst/>
              <a:rect r="r" b="b" t="t" l="l"/>
              <a:pathLst>
                <a:path h="1828800" w="21945600">
                  <a:moveTo>
                    <a:pt x="0" y="0"/>
                  </a:moveTo>
                  <a:lnTo>
                    <a:pt x="21945600" y="0"/>
                  </a:lnTo>
                  <a:lnTo>
                    <a:pt x="21945600" y="1828800"/>
                  </a:lnTo>
                  <a:lnTo>
                    <a:pt x="0" y="1828800"/>
                  </a:lnTo>
                  <a:close/>
                </a:path>
              </a:pathLst>
            </a:custGeom>
            <a:blipFill>
              <a:blip r:embed="rId3">
                <a:alphaModFix amt="0"/>
              </a:blip>
              <a:stretch>
                <a:fillRect l="0" t="-183820" r="0" b="-183820"/>
              </a:stretch>
            </a:blipFill>
          </p:spPr>
        </p:sp>
        <p:sp>
          <p:nvSpPr>
            <p:cNvPr name="TextBox 6" id="6"/>
            <p:cNvSpPr txBox="true"/>
            <p:nvPr/>
          </p:nvSpPr>
          <p:spPr>
            <a:xfrm>
              <a:off x="0" y="0"/>
              <a:ext cx="21945600" cy="1828800"/>
            </a:xfrm>
            <a:prstGeom prst="rect">
              <a:avLst/>
            </a:prstGeom>
          </p:spPr>
          <p:txBody>
            <a:bodyPr anchor="ctr" rtlCol="false" tIns="0" lIns="0" bIns="0" rIns="0"/>
            <a:lstStyle/>
            <a:p>
              <a:pPr algn="l">
                <a:lnSpc>
                  <a:spcPts val="7680"/>
                </a:lnSpc>
              </a:pPr>
              <a:r>
                <a:rPr lang="en-US" sz="6400" b="true">
                  <a:solidFill>
                    <a:srgbClr val="FFFFFF"/>
                  </a:solidFill>
                  <a:latin typeface="Georgia Bold"/>
                  <a:ea typeface="Georgia Bold"/>
                  <a:cs typeface="Georgia Bold"/>
                  <a:sym typeface="Georgia Bold"/>
                </a:rPr>
                <a:t>✨  Canva AI &amp; Magic Studio</a:t>
              </a:r>
            </a:p>
          </p:txBody>
        </p:sp>
      </p:grpSp>
      <p:grpSp>
        <p:nvGrpSpPr>
          <p:cNvPr name="Group 7" id="7"/>
          <p:cNvGrpSpPr/>
          <p:nvPr/>
        </p:nvGrpSpPr>
        <p:grpSpPr>
          <a:xfrm rot="0">
            <a:off x="914400" y="1645920"/>
            <a:ext cx="16459200" cy="731520"/>
            <a:chOff x="0" y="0"/>
            <a:chExt cx="21945600" cy="975360"/>
          </a:xfrm>
        </p:grpSpPr>
        <p:sp>
          <p:nvSpPr>
            <p:cNvPr name="Freeform 8" id="8"/>
            <p:cNvSpPr/>
            <p:nvPr/>
          </p:nvSpPr>
          <p:spPr>
            <a:xfrm flipH="false" flipV="false" rot="0">
              <a:off x="0" y="0"/>
              <a:ext cx="21945600" cy="975360"/>
            </a:xfrm>
            <a:custGeom>
              <a:avLst/>
              <a:gdLst/>
              <a:ahLst/>
              <a:cxnLst/>
              <a:rect r="r" b="b" t="t" l="l"/>
              <a:pathLst>
                <a:path h="975360" w="21945600">
                  <a:moveTo>
                    <a:pt x="0" y="0"/>
                  </a:moveTo>
                  <a:lnTo>
                    <a:pt x="21945600" y="0"/>
                  </a:lnTo>
                  <a:lnTo>
                    <a:pt x="21945600" y="975360"/>
                  </a:lnTo>
                  <a:lnTo>
                    <a:pt x="0" y="975360"/>
                  </a:lnTo>
                  <a:close/>
                </a:path>
              </a:pathLst>
            </a:custGeom>
            <a:blipFill>
              <a:blip r:embed="rId3">
                <a:alphaModFix amt="0"/>
              </a:blip>
              <a:stretch>
                <a:fillRect l="0" t="-388413" r="0" b="-388413"/>
              </a:stretch>
            </a:blipFill>
          </p:spPr>
        </p:sp>
        <p:sp>
          <p:nvSpPr>
            <p:cNvPr name="TextBox 9" id="9"/>
            <p:cNvSpPr txBox="true"/>
            <p:nvPr/>
          </p:nvSpPr>
          <p:spPr>
            <a:xfrm>
              <a:off x="0" y="-47625"/>
              <a:ext cx="21945600" cy="1022985"/>
            </a:xfrm>
            <a:prstGeom prst="rect">
              <a:avLst/>
            </a:prstGeom>
          </p:spPr>
          <p:txBody>
            <a:bodyPr anchor="ctr" rtlCol="false" tIns="0" lIns="0" bIns="0" rIns="0"/>
            <a:lstStyle/>
            <a:p>
              <a:pPr algn="l">
                <a:lnSpc>
                  <a:spcPts val="3359"/>
                </a:lnSpc>
              </a:pPr>
              <a:r>
                <a:rPr lang="en-US" sz="2799" i="true">
                  <a:solidFill>
                    <a:srgbClr val="EDE9FE"/>
                  </a:solidFill>
                  <a:latin typeface="Calibri (MS) Italics"/>
                  <a:ea typeface="Calibri (MS) Italics"/>
                  <a:cs typeface="Calibri (MS) Italics"/>
                  <a:sym typeface="Calibri (MS) Italics"/>
                </a:rPr>
                <a:t>Design at the speed of conversation — generate and edit in seconds</a:t>
              </a:r>
            </a:p>
          </p:txBody>
        </p:sp>
      </p:grpSp>
      <p:grpSp>
        <p:nvGrpSpPr>
          <p:cNvPr name="Group 10" id="10"/>
          <p:cNvGrpSpPr/>
          <p:nvPr/>
        </p:nvGrpSpPr>
        <p:grpSpPr>
          <a:xfrm rot="0">
            <a:off x="718823" y="2730503"/>
            <a:ext cx="5237483" cy="2860043"/>
            <a:chOff x="0" y="0"/>
            <a:chExt cx="6983311" cy="3813391"/>
          </a:xfrm>
        </p:grpSpPr>
        <p:sp>
          <p:nvSpPr>
            <p:cNvPr name="Freeform 11" id="11"/>
            <p:cNvSpPr/>
            <p:nvPr/>
          </p:nvSpPr>
          <p:spPr>
            <a:xfrm flipH="false" flipV="false" rot="0">
              <a:off x="0" y="0"/>
              <a:ext cx="6983349" cy="3813429"/>
            </a:xfrm>
            <a:custGeom>
              <a:avLst/>
              <a:gdLst/>
              <a:ahLst/>
              <a:cxnLst/>
              <a:rect r="r" b="b" t="t" l="l"/>
              <a:pathLst>
                <a:path h="3813429" w="6983349">
                  <a:moveTo>
                    <a:pt x="0" y="0"/>
                  </a:moveTo>
                  <a:lnTo>
                    <a:pt x="6983349" y="0"/>
                  </a:lnTo>
                  <a:lnTo>
                    <a:pt x="6983349" y="3813429"/>
                  </a:lnTo>
                  <a:lnTo>
                    <a:pt x="0" y="3813429"/>
                  </a:lnTo>
                  <a:close/>
                </a:path>
              </a:pathLst>
            </a:custGeom>
            <a:solidFill>
              <a:srgbClr val="7C3AED"/>
            </a:solidFill>
            <a:ln w="25400" cap="sq">
              <a:solidFill>
                <a:srgbClr val="7C3AED"/>
              </a:solidFill>
              <a:prstDash val="solid"/>
              <a:miter/>
            </a:ln>
          </p:spPr>
        </p:sp>
      </p:grpSp>
      <p:grpSp>
        <p:nvGrpSpPr>
          <p:cNvPr name="Group 12" id="12"/>
          <p:cNvGrpSpPr/>
          <p:nvPr/>
        </p:nvGrpSpPr>
        <p:grpSpPr>
          <a:xfrm rot="0">
            <a:off x="914400" y="2926080"/>
            <a:ext cx="4846320" cy="822960"/>
            <a:chOff x="0" y="0"/>
            <a:chExt cx="6461760" cy="1097280"/>
          </a:xfrm>
        </p:grpSpPr>
        <p:sp>
          <p:nvSpPr>
            <p:cNvPr name="Freeform 13" id="13"/>
            <p:cNvSpPr/>
            <p:nvPr/>
          </p:nvSpPr>
          <p:spPr>
            <a:xfrm flipH="false" flipV="false" rot="0">
              <a:off x="0" y="0"/>
              <a:ext cx="6461760" cy="1097280"/>
            </a:xfrm>
            <a:custGeom>
              <a:avLst/>
              <a:gdLst/>
              <a:ahLst/>
              <a:cxnLst/>
              <a:rect r="r" b="b" t="t" l="l"/>
              <a:pathLst>
                <a:path h="1097280" w="6461760">
                  <a:moveTo>
                    <a:pt x="0" y="0"/>
                  </a:moveTo>
                  <a:lnTo>
                    <a:pt x="6461760" y="0"/>
                  </a:lnTo>
                  <a:lnTo>
                    <a:pt x="6461760" y="1097280"/>
                  </a:lnTo>
                  <a:lnTo>
                    <a:pt x="0" y="1097280"/>
                  </a:lnTo>
                  <a:close/>
                </a:path>
              </a:pathLst>
            </a:custGeom>
            <a:blipFill>
              <a:blip r:embed="rId3">
                <a:alphaModFix amt="0"/>
              </a:blip>
              <a:stretch>
                <a:fillRect l="0" t="-64745" r="0" b="-64745"/>
              </a:stretch>
            </a:blipFill>
          </p:spPr>
        </p:sp>
        <p:sp>
          <p:nvSpPr>
            <p:cNvPr name="TextBox 14" id="14"/>
            <p:cNvSpPr txBox="true"/>
            <p:nvPr/>
          </p:nvSpPr>
          <p:spPr>
            <a:xfrm>
              <a:off x="0" y="-38100"/>
              <a:ext cx="6461760" cy="1135380"/>
            </a:xfrm>
            <a:prstGeom prst="rect">
              <a:avLst/>
            </a:prstGeom>
          </p:spPr>
          <p:txBody>
            <a:bodyPr anchor="ctr" rtlCol="false" tIns="0" lIns="0" bIns="0" rIns="0"/>
            <a:lstStyle/>
            <a:p>
              <a:pPr algn="l">
                <a:lnSpc>
                  <a:spcPts val="2879"/>
                </a:lnSpc>
              </a:pPr>
              <a:r>
                <a:rPr lang="en-US" sz="2400" b="true">
                  <a:solidFill>
                    <a:srgbClr val="FCD34D"/>
                  </a:solidFill>
                  <a:latin typeface="Calibri (MS) Bold"/>
                  <a:ea typeface="Calibri (MS) Bold"/>
                  <a:cs typeface="Calibri (MS) Bold"/>
                  <a:sym typeface="Calibri (MS) Bold"/>
                </a:rPr>
                <a:t>🤖  Canva AI Design Partner</a:t>
              </a:r>
            </a:p>
          </p:txBody>
        </p:sp>
      </p:grpSp>
      <p:grpSp>
        <p:nvGrpSpPr>
          <p:cNvPr name="Group 15" id="15"/>
          <p:cNvGrpSpPr/>
          <p:nvPr/>
        </p:nvGrpSpPr>
        <p:grpSpPr>
          <a:xfrm rot="0">
            <a:off x="914400" y="3749040"/>
            <a:ext cx="4846320" cy="1554480"/>
            <a:chOff x="0" y="0"/>
            <a:chExt cx="6461760" cy="2072640"/>
          </a:xfrm>
        </p:grpSpPr>
        <p:sp>
          <p:nvSpPr>
            <p:cNvPr name="Freeform 16" id="16"/>
            <p:cNvSpPr/>
            <p:nvPr/>
          </p:nvSpPr>
          <p:spPr>
            <a:xfrm flipH="false" flipV="false" rot="0">
              <a:off x="0" y="0"/>
              <a:ext cx="6461760" cy="2072640"/>
            </a:xfrm>
            <a:custGeom>
              <a:avLst/>
              <a:gdLst/>
              <a:ahLst/>
              <a:cxnLst/>
              <a:rect r="r" b="b" t="t" l="l"/>
              <a:pathLst>
                <a:path h="2072640" w="6461760">
                  <a:moveTo>
                    <a:pt x="0" y="0"/>
                  </a:moveTo>
                  <a:lnTo>
                    <a:pt x="6461760" y="0"/>
                  </a:lnTo>
                  <a:lnTo>
                    <a:pt x="6461760" y="2072640"/>
                  </a:lnTo>
                  <a:lnTo>
                    <a:pt x="0" y="2072640"/>
                  </a:lnTo>
                  <a:close/>
                </a:path>
              </a:pathLst>
            </a:custGeom>
            <a:blipFill>
              <a:blip r:embed="rId3">
                <a:alphaModFix amt="0"/>
              </a:blip>
              <a:stretch>
                <a:fillRect l="0" t="-10747" r="0" b="-10747"/>
              </a:stretch>
            </a:blipFill>
          </p:spPr>
        </p:sp>
        <p:sp>
          <p:nvSpPr>
            <p:cNvPr name="TextBox 17" id="17"/>
            <p:cNvSpPr txBox="true"/>
            <p:nvPr/>
          </p:nvSpPr>
          <p:spPr>
            <a:xfrm>
              <a:off x="0" y="-38100"/>
              <a:ext cx="6461760" cy="2110740"/>
            </a:xfrm>
            <a:prstGeom prst="rect">
              <a:avLst/>
            </a:prstGeom>
          </p:spPr>
          <p:txBody>
            <a:bodyPr anchor="ctr" rtlCol="false" tIns="0" lIns="0" bIns="0" rIns="0"/>
            <a:lstStyle/>
            <a:p>
              <a:pPr algn="l">
                <a:lnSpc>
                  <a:spcPts val="2400"/>
                </a:lnSpc>
              </a:pPr>
              <a:r>
                <a:rPr lang="en-US" sz="2000">
                  <a:solidFill>
                    <a:srgbClr val="EDE9FE"/>
                  </a:solidFill>
                  <a:latin typeface="Calibri (MS)"/>
                  <a:ea typeface="Calibri (MS)"/>
                  <a:cs typeface="Calibri (MS)"/>
                  <a:sym typeface="Calibri (MS)"/>
                </a:rPr>
                <a:t>Describe what you need — Canva generates full designs, layouts, and text for you</a:t>
              </a:r>
            </a:p>
          </p:txBody>
        </p:sp>
      </p:grpSp>
      <p:grpSp>
        <p:nvGrpSpPr>
          <p:cNvPr name="Group 18" id="18"/>
          <p:cNvGrpSpPr/>
          <p:nvPr/>
        </p:nvGrpSpPr>
        <p:grpSpPr>
          <a:xfrm rot="0">
            <a:off x="6388103" y="2730503"/>
            <a:ext cx="5237483" cy="2860043"/>
            <a:chOff x="0" y="0"/>
            <a:chExt cx="6983311" cy="3813391"/>
          </a:xfrm>
        </p:grpSpPr>
        <p:sp>
          <p:nvSpPr>
            <p:cNvPr name="Freeform 19" id="19"/>
            <p:cNvSpPr/>
            <p:nvPr/>
          </p:nvSpPr>
          <p:spPr>
            <a:xfrm flipH="false" flipV="false" rot="0">
              <a:off x="0" y="0"/>
              <a:ext cx="6983349" cy="3813429"/>
            </a:xfrm>
            <a:custGeom>
              <a:avLst/>
              <a:gdLst/>
              <a:ahLst/>
              <a:cxnLst/>
              <a:rect r="r" b="b" t="t" l="l"/>
              <a:pathLst>
                <a:path h="3813429" w="6983349">
                  <a:moveTo>
                    <a:pt x="0" y="0"/>
                  </a:moveTo>
                  <a:lnTo>
                    <a:pt x="6983349" y="0"/>
                  </a:lnTo>
                  <a:lnTo>
                    <a:pt x="6983349" y="3813429"/>
                  </a:lnTo>
                  <a:lnTo>
                    <a:pt x="0" y="3813429"/>
                  </a:lnTo>
                  <a:close/>
                </a:path>
              </a:pathLst>
            </a:custGeom>
            <a:solidFill>
              <a:srgbClr val="7C3AED"/>
            </a:solidFill>
            <a:ln w="25400" cap="sq">
              <a:solidFill>
                <a:srgbClr val="7C3AED"/>
              </a:solidFill>
              <a:prstDash val="solid"/>
              <a:miter/>
            </a:ln>
          </p:spPr>
        </p:sp>
      </p:grpSp>
      <p:grpSp>
        <p:nvGrpSpPr>
          <p:cNvPr name="Group 20" id="20"/>
          <p:cNvGrpSpPr/>
          <p:nvPr/>
        </p:nvGrpSpPr>
        <p:grpSpPr>
          <a:xfrm rot="0">
            <a:off x="6583680" y="2926080"/>
            <a:ext cx="4846320" cy="822960"/>
            <a:chOff x="0" y="0"/>
            <a:chExt cx="6461760" cy="1097280"/>
          </a:xfrm>
        </p:grpSpPr>
        <p:sp>
          <p:nvSpPr>
            <p:cNvPr name="Freeform 21" id="21"/>
            <p:cNvSpPr/>
            <p:nvPr/>
          </p:nvSpPr>
          <p:spPr>
            <a:xfrm flipH="false" flipV="false" rot="0">
              <a:off x="0" y="0"/>
              <a:ext cx="6461760" cy="1097280"/>
            </a:xfrm>
            <a:custGeom>
              <a:avLst/>
              <a:gdLst/>
              <a:ahLst/>
              <a:cxnLst/>
              <a:rect r="r" b="b" t="t" l="l"/>
              <a:pathLst>
                <a:path h="1097280" w="6461760">
                  <a:moveTo>
                    <a:pt x="0" y="0"/>
                  </a:moveTo>
                  <a:lnTo>
                    <a:pt x="6461760" y="0"/>
                  </a:lnTo>
                  <a:lnTo>
                    <a:pt x="6461760" y="1097280"/>
                  </a:lnTo>
                  <a:lnTo>
                    <a:pt x="0" y="1097280"/>
                  </a:lnTo>
                  <a:close/>
                </a:path>
              </a:pathLst>
            </a:custGeom>
            <a:blipFill>
              <a:blip r:embed="rId3">
                <a:alphaModFix amt="0"/>
              </a:blip>
              <a:stretch>
                <a:fillRect l="0" t="-64745" r="0" b="-64745"/>
              </a:stretch>
            </a:blipFill>
          </p:spPr>
        </p:sp>
        <p:sp>
          <p:nvSpPr>
            <p:cNvPr name="TextBox 22" id="22"/>
            <p:cNvSpPr txBox="true"/>
            <p:nvPr/>
          </p:nvSpPr>
          <p:spPr>
            <a:xfrm>
              <a:off x="0" y="-38100"/>
              <a:ext cx="6461760" cy="1135380"/>
            </a:xfrm>
            <a:prstGeom prst="rect">
              <a:avLst/>
            </a:prstGeom>
          </p:spPr>
          <p:txBody>
            <a:bodyPr anchor="ctr" rtlCol="false" tIns="0" lIns="0" bIns="0" rIns="0"/>
            <a:lstStyle/>
            <a:p>
              <a:pPr algn="l">
                <a:lnSpc>
                  <a:spcPts val="2879"/>
                </a:lnSpc>
              </a:pPr>
              <a:r>
                <a:rPr lang="en-US" sz="2400" b="true">
                  <a:solidFill>
                    <a:srgbClr val="FCD34D"/>
                  </a:solidFill>
                  <a:latin typeface="Calibri (MS) Bold"/>
                  <a:ea typeface="Calibri (MS) Bold"/>
                  <a:cs typeface="Calibri (MS) Bold"/>
                  <a:sym typeface="Calibri (MS) Bold"/>
                </a:rPr>
                <a:t>🖼️  Magic Media</a:t>
              </a:r>
            </a:p>
          </p:txBody>
        </p:sp>
      </p:grpSp>
      <p:grpSp>
        <p:nvGrpSpPr>
          <p:cNvPr name="Group 23" id="23"/>
          <p:cNvGrpSpPr/>
          <p:nvPr/>
        </p:nvGrpSpPr>
        <p:grpSpPr>
          <a:xfrm rot="0">
            <a:off x="6583680" y="3749040"/>
            <a:ext cx="4846320" cy="1554480"/>
            <a:chOff x="0" y="0"/>
            <a:chExt cx="6461760" cy="2072640"/>
          </a:xfrm>
        </p:grpSpPr>
        <p:sp>
          <p:nvSpPr>
            <p:cNvPr name="Freeform 24" id="24"/>
            <p:cNvSpPr/>
            <p:nvPr/>
          </p:nvSpPr>
          <p:spPr>
            <a:xfrm flipH="false" flipV="false" rot="0">
              <a:off x="0" y="0"/>
              <a:ext cx="6461760" cy="2072640"/>
            </a:xfrm>
            <a:custGeom>
              <a:avLst/>
              <a:gdLst/>
              <a:ahLst/>
              <a:cxnLst/>
              <a:rect r="r" b="b" t="t" l="l"/>
              <a:pathLst>
                <a:path h="2072640" w="6461760">
                  <a:moveTo>
                    <a:pt x="0" y="0"/>
                  </a:moveTo>
                  <a:lnTo>
                    <a:pt x="6461760" y="0"/>
                  </a:lnTo>
                  <a:lnTo>
                    <a:pt x="6461760" y="2072640"/>
                  </a:lnTo>
                  <a:lnTo>
                    <a:pt x="0" y="2072640"/>
                  </a:lnTo>
                  <a:close/>
                </a:path>
              </a:pathLst>
            </a:custGeom>
            <a:blipFill>
              <a:blip r:embed="rId3">
                <a:alphaModFix amt="0"/>
              </a:blip>
              <a:stretch>
                <a:fillRect l="0" t="-10747" r="0" b="-10747"/>
              </a:stretch>
            </a:blipFill>
          </p:spPr>
        </p:sp>
        <p:sp>
          <p:nvSpPr>
            <p:cNvPr name="TextBox 25" id="25"/>
            <p:cNvSpPr txBox="true"/>
            <p:nvPr/>
          </p:nvSpPr>
          <p:spPr>
            <a:xfrm>
              <a:off x="0" y="-38100"/>
              <a:ext cx="6461760" cy="2110740"/>
            </a:xfrm>
            <a:prstGeom prst="rect">
              <a:avLst/>
            </a:prstGeom>
          </p:spPr>
          <p:txBody>
            <a:bodyPr anchor="ctr" rtlCol="false" tIns="0" lIns="0" bIns="0" rIns="0"/>
            <a:lstStyle/>
            <a:p>
              <a:pPr algn="l">
                <a:lnSpc>
                  <a:spcPts val="2400"/>
                </a:lnSpc>
              </a:pPr>
              <a:r>
                <a:rPr lang="en-US" sz="2000">
                  <a:solidFill>
                    <a:srgbClr val="EDE9FE"/>
                  </a:solidFill>
                  <a:latin typeface="Calibri (MS)"/>
                  <a:ea typeface="Calibri (MS)"/>
                  <a:cs typeface="Calibri (MS)"/>
                  <a:sym typeface="Calibri (MS)"/>
                </a:rPr>
                <a:t>Generate images and videos from text prompts directly inside your design</a:t>
              </a:r>
            </a:p>
          </p:txBody>
        </p:sp>
      </p:grpSp>
      <p:grpSp>
        <p:nvGrpSpPr>
          <p:cNvPr name="Group 26" id="26"/>
          <p:cNvGrpSpPr/>
          <p:nvPr/>
        </p:nvGrpSpPr>
        <p:grpSpPr>
          <a:xfrm rot="0">
            <a:off x="12057383" y="2730503"/>
            <a:ext cx="5237483" cy="2860043"/>
            <a:chOff x="0" y="0"/>
            <a:chExt cx="6983311" cy="3813391"/>
          </a:xfrm>
        </p:grpSpPr>
        <p:sp>
          <p:nvSpPr>
            <p:cNvPr name="Freeform 27" id="27"/>
            <p:cNvSpPr/>
            <p:nvPr/>
          </p:nvSpPr>
          <p:spPr>
            <a:xfrm flipH="false" flipV="false" rot="0">
              <a:off x="0" y="0"/>
              <a:ext cx="6983349" cy="3813429"/>
            </a:xfrm>
            <a:custGeom>
              <a:avLst/>
              <a:gdLst/>
              <a:ahLst/>
              <a:cxnLst/>
              <a:rect r="r" b="b" t="t" l="l"/>
              <a:pathLst>
                <a:path h="3813429" w="6983349">
                  <a:moveTo>
                    <a:pt x="0" y="0"/>
                  </a:moveTo>
                  <a:lnTo>
                    <a:pt x="6983349" y="0"/>
                  </a:lnTo>
                  <a:lnTo>
                    <a:pt x="6983349" y="3813429"/>
                  </a:lnTo>
                  <a:lnTo>
                    <a:pt x="0" y="3813429"/>
                  </a:lnTo>
                  <a:close/>
                </a:path>
              </a:pathLst>
            </a:custGeom>
            <a:solidFill>
              <a:srgbClr val="7C3AED"/>
            </a:solidFill>
            <a:ln w="25400" cap="sq">
              <a:solidFill>
                <a:srgbClr val="7C3AED"/>
              </a:solidFill>
              <a:prstDash val="solid"/>
              <a:miter/>
            </a:ln>
          </p:spPr>
        </p:sp>
      </p:grpSp>
      <p:grpSp>
        <p:nvGrpSpPr>
          <p:cNvPr name="Group 28" id="28"/>
          <p:cNvGrpSpPr/>
          <p:nvPr/>
        </p:nvGrpSpPr>
        <p:grpSpPr>
          <a:xfrm rot="0">
            <a:off x="12252960" y="2926080"/>
            <a:ext cx="4846320" cy="822960"/>
            <a:chOff x="0" y="0"/>
            <a:chExt cx="6461760" cy="1097280"/>
          </a:xfrm>
        </p:grpSpPr>
        <p:sp>
          <p:nvSpPr>
            <p:cNvPr name="Freeform 29" id="29"/>
            <p:cNvSpPr/>
            <p:nvPr/>
          </p:nvSpPr>
          <p:spPr>
            <a:xfrm flipH="false" flipV="false" rot="0">
              <a:off x="0" y="0"/>
              <a:ext cx="6461760" cy="1097280"/>
            </a:xfrm>
            <a:custGeom>
              <a:avLst/>
              <a:gdLst/>
              <a:ahLst/>
              <a:cxnLst/>
              <a:rect r="r" b="b" t="t" l="l"/>
              <a:pathLst>
                <a:path h="1097280" w="6461760">
                  <a:moveTo>
                    <a:pt x="0" y="0"/>
                  </a:moveTo>
                  <a:lnTo>
                    <a:pt x="6461760" y="0"/>
                  </a:lnTo>
                  <a:lnTo>
                    <a:pt x="6461760" y="1097280"/>
                  </a:lnTo>
                  <a:lnTo>
                    <a:pt x="0" y="1097280"/>
                  </a:lnTo>
                  <a:close/>
                </a:path>
              </a:pathLst>
            </a:custGeom>
            <a:blipFill>
              <a:blip r:embed="rId3">
                <a:alphaModFix amt="0"/>
              </a:blip>
              <a:stretch>
                <a:fillRect l="0" t="-64745" r="0" b="-64745"/>
              </a:stretch>
            </a:blipFill>
          </p:spPr>
        </p:sp>
        <p:sp>
          <p:nvSpPr>
            <p:cNvPr name="TextBox 30" id="30"/>
            <p:cNvSpPr txBox="true"/>
            <p:nvPr/>
          </p:nvSpPr>
          <p:spPr>
            <a:xfrm>
              <a:off x="0" y="-38100"/>
              <a:ext cx="6461760" cy="1135380"/>
            </a:xfrm>
            <a:prstGeom prst="rect">
              <a:avLst/>
            </a:prstGeom>
          </p:spPr>
          <p:txBody>
            <a:bodyPr anchor="ctr" rtlCol="false" tIns="0" lIns="0" bIns="0" rIns="0"/>
            <a:lstStyle/>
            <a:p>
              <a:pPr algn="l">
                <a:lnSpc>
                  <a:spcPts val="2879"/>
                </a:lnSpc>
              </a:pPr>
              <a:r>
                <a:rPr lang="en-US" sz="2400" b="true">
                  <a:solidFill>
                    <a:srgbClr val="FCD34D"/>
                  </a:solidFill>
                  <a:latin typeface="Calibri (MS) Bold"/>
                  <a:ea typeface="Calibri (MS) Bold"/>
                  <a:cs typeface="Calibri (MS) Bold"/>
                  <a:sym typeface="Calibri (MS) Bold"/>
                </a:rPr>
                <a:t>✍️  Magic Write</a:t>
              </a:r>
            </a:p>
          </p:txBody>
        </p:sp>
      </p:grpSp>
      <p:grpSp>
        <p:nvGrpSpPr>
          <p:cNvPr name="Group 31" id="31"/>
          <p:cNvGrpSpPr/>
          <p:nvPr/>
        </p:nvGrpSpPr>
        <p:grpSpPr>
          <a:xfrm rot="0">
            <a:off x="12252960" y="3749040"/>
            <a:ext cx="4846320" cy="1554480"/>
            <a:chOff x="0" y="0"/>
            <a:chExt cx="6461760" cy="2072640"/>
          </a:xfrm>
        </p:grpSpPr>
        <p:sp>
          <p:nvSpPr>
            <p:cNvPr name="Freeform 32" id="32"/>
            <p:cNvSpPr/>
            <p:nvPr/>
          </p:nvSpPr>
          <p:spPr>
            <a:xfrm flipH="false" flipV="false" rot="0">
              <a:off x="0" y="0"/>
              <a:ext cx="6461760" cy="2072640"/>
            </a:xfrm>
            <a:custGeom>
              <a:avLst/>
              <a:gdLst/>
              <a:ahLst/>
              <a:cxnLst/>
              <a:rect r="r" b="b" t="t" l="l"/>
              <a:pathLst>
                <a:path h="2072640" w="6461760">
                  <a:moveTo>
                    <a:pt x="0" y="0"/>
                  </a:moveTo>
                  <a:lnTo>
                    <a:pt x="6461760" y="0"/>
                  </a:lnTo>
                  <a:lnTo>
                    <a:pt x="6461760" y="2072640"/>
                  </a:lnTo>
                  <a:lnTo>
                    <a:pt x="0" y="2072640"/>
                  </a:lnTo>
                  <a:close/>
                </a:path>
              </a:pathLst>
            </a:custGeom>
            <a:blipFill>
              <a:blip r:embed="rId3">
                <a:alphaModFix amt="0"/>
              </a:blip>
              <a:stretch>
                <a:fillRect l="0" t="-10747" r="0" b="-10747"/>
              </a:stretch>
            </a:blipFill>
          </p:spPr>
        </p:sp>
        <p:sp>
          <p:nvSpPr>
            <p:cNvPr name="TextBox 33" id="33"/>
            <p:cNvSpPr txBox="true"/>
            <p:nvPr/>
          </p:nvSpPr>
          <p:spPr>
            <a:xfrm>
              <a:off x="0" y="-38100"/>
              <a:ext cx="6461760" cy="2110740"/>
            </a:xfrm>
            <a:prstGeom prst="rect">
              <a:avLst/>
            </a:prstGeom>
          </p:spPr>
          <p:txBody>
            <a:bodyPr anchor="ctr" rtlCol="false" tIns="0" lIns="0" bIns="0" rIns="0"/>
            <a:lstStyle/>
            <a:p>
              <a:pPr algn="l">
                <a:lnSpc>
                  <a:spcPts val="2400"/>
                </a:lnSpc>
              </a:pPr>
              <a:r>
                <a:rPr lang="en-US" sz="2000">
                  <a:solidFill>
                    <a:srgbClr val="EDE9FE"/>
                  </a:solidFill>
                  <a:latin typeface="Calibri (MS)"/>
                  <a:ea typeface="Calibri (MS)"/>
                  <a:cs typeface="Calibri (MS)"/>
                  <a:sym typeface="Calibri (MS)"/>
                </a:rPr>
                <a:t>AI-powered copywriting: headlines, captions, summaries — instantly</a:t>
              </a:r>
            </a:p>
          </p:txBody>
        </p:sp>
      </p:grpSp>
      <p:grpSp>
        <p:nvGrpSpPr>
          <p:cNvPr name="Group 34" id="34"/>
          <p:cNvGrpSpPr/>
          <p:nvPr/>
        </p:nvGrpSpPr>
        <p:grpSpPr>
          <a:xfrm rot="0">
            <a:off x="718823" y="5930903"/>
            <a:ext cx="5237483" cy="2860043"/>
            <a:chOff x="0" y="0"/>
            <a:chExt cx="6983311" cy="3813391"/>
          </a:xfrm>
        </p:grpSpPr>
        <p:sp>
          <p:nvSpPr>
            <p:cNvPr name="Freeform 35" id="35"/>
            <p:cNvSpPr/>
            <p:nvPr/>
          </p:nvSpPr>
          <p:spPr>
            <a:xfrm flipH="false" flipV="false" rot="0">
              <a:off x="0" y="0"/>
              <a:ext cx="6983349" cy="3813429"/>
            </a:xfrm>
            <a:custGeom>
              <a:avLst/>
              <a:gdLst/>
              <a:ahLst/>
              <a:cxnLst/>
              <a:rect r="r" b="b" t="t" l="l"/>
              <a:pathLst>
                <a:path h="3813429" w="6983349">
                  <a:moveTo>
                    <a:pt x="0" y="0"/>
                  </a:moveTo>
                  <a:lnTo>
                    <a:pt x="6983349" y="0"/>
                  </a:lnTo>
                  <a:lnTo>
                    <a:pt x="6983349" y="3813429"/>
                  </a:lnTo>
                  <a:lnTo>
                    <a:pt x="0" y="3813429"/>
                  </a:lnTo>
                  <a:close/>
                </a:path>
              </a:pathLst>
            </a:custGeom>
            <a:solidFill>
              <a:srgbClr val="7C3AED"/>
            </a:solidFill>
            <a:ln w="25400" cap="sq">
              <a:solidFill>
                <a:srgbClr val="7C3AED"/>
              </a:solidFill>
              <a:prstDash val="solid"/>
              <a:miter/>
            </a:ln>
          </p:spPr>
        </p:sp>
      </p:grpSp>
      <p:grpSp>
        <p:nvGrpSpPr>
          <p:cNvPr name="Group 36" id="36"/>
          <p:cNvGrpSpPr/>
          <p:nvPr/>
        </p:nvGrpSpPr>
        <p:grpSpPr>
          <a:xfrm rot="0">
            <a:off x="914400" y="6126480"/>
            <a:ext cx="4846320" cy="822960"/>
            <a:chOff x="0" y="0"/>
            <a:chExt cx="6461760" cy="1097280"/>
          </a:xfrm>
        </p:grpSpPr>
        <p:sp>
          <p:nvSpPr>
            <p:cNvPr name="Freeform 37" id="37"/>
            <p:cNvSpPr/>
            <p:nvPr/>
          </p:nvSpPr>
          <p:spPr>
            <a:xfrm flipH="false" flipV="false" rot="0">
              <a:off x="0" y="0"/>
              <a:ext cx="6461760" cy="1097280"/>
            </a:xfrm>
            <a:custGeom>
              <a:avLst/>
              <a:gdLst/>
              <a:ahLst/>
              <a:cxnLst/>
              <a:rect r="r" b="b" t="t" l="l"/>
              <a:pathLst>
                <a:path h="1097280" w="6461760">
                  <a:moveTo>
                    <a:pt x="0" y="0"/>
                  </a:moveTo>
                  <a:lnTo>
                    <a:pt x="6461760" y="0"/>
                  </a:lnTo>
                  <a:lnTo>
                    <a:pt x="6461760" y="1097280"/>
                  </a:lnTo>
                  <a:lnTo>
                    <a:pt x="0" y="1097280"/>
                  </a:lnTo>
                  <a:close/>
                </a:path>
              </a:pathLst>
            </a:custGeom>
            <a:blipFill>
              <a:blip r:embed="rId3">
                <a:alphaModFix amt="0"/>
              </a:blip>
              <a:stretch>
                <a:fillRect l="0" t="-64745" r="0" b="-64745"/>
              </a:stretch>
            </a:blipFill>
          </p:spPr>
        </p:sp>
        <p:sp>
          <p:nvSpPr>
            <p:cNvPr name="TextBox 38" id="38"/>
            <p:cNvSpPr txBox="true"/>
            <p:nvPr/>
          </p:nvSpPr>
          <p:spPr>
            <a:xfrm>
              <a:off x="0" y="-38100"/>
              <a:ext cx="6461760" cy="1135380"/>
            </a:xfrm>
            <a:prstGeom prst="rect">
              <a:avLst/>
            </a:prstGeom>
          </p:spPr>
          <p:txBody>
            <a:bodyPr anchor="ctr" rtlCol="false" tIns="0" lIns="0" bIns="0" rIns="0"/>
            <a:lstStyle/>
            <a:p>
              <a:pPr algn="l">
                <a:lnSpc>
                  <a:spcPts val="2879"/>
                </a:lnSpc>
              </a:pPr>
              <a:r>
                <a:rPr lang="en-US" sz="2400" b="true">
                  <a:solidFill>
                    <a:srgbClr val="FCD34D"/>
                  </a:solidFill>
                  <a:latin typeface="Calibri (MS) Bold"/>
                  <a:ea typeface="Calibri (MS) Bold"/>
                  <a:cs typeface="Calibri (MS) Bold"/>
                  <a:sym typeface="Calibri (MS) Bold"/>
                </a:rPr>
                <a:t>🔄  Magic Resize</a:t>
              </a:r>
            </a:p>
          </p:txBody>
        </p:sp>
      </p:grpSp>
      <p:grpSp>
        <p:nvGrpSpPr>
          <p:cNvPr name="Group 39" id="39"/>
          <p:cNvGrpSpPr/>
          <p:nvPr/>
        </p:nvGrpSpPr>
        <p:grpSpPr>
          <a:xfrm rot="0">
            <a:off x="914400" y="6949440"/>
            <a:ext cx="4846320" cy="1554480"/>
            <a:chOff x="0" y="0"/>
            <a:chExt cx="6461760" cy="2072640"/>
          </a:xfrm>
        </p:grpSpPr>
        <p:sp>
          <p:nvSpPr>
            <p:cNvPr name="Freeform 40" id="40"/>
            <p:cNvSpPr/>
            <p:nvPr/>
          </p:nvSpPr>
          <p:spPr>
            <a:xfrm flipH="false" flipV="false" rot="0">
              <a:off x="0" y="0"/>
              <a:ext cx="6461760" cy="2072640"/>
            </a:xfrm>
            <a:custGeom>
              <a:avLst/>
              <a:gdLst/>
              <a:ahLst/>
              <a:cxnLst/>
              <a:rect r="r" b="b" t="t" l="l"/>
              <a:pathLst>
                <a:path h="2072640" w="6461760">
                  <a:moveTo>
                    <a:pt x="0" y="0"/>
                  </a:moveTo>
                  <a:lnTo>
                    <a:pt x="6461760" y="0"/>
                  </a:lnTo>
                  <a:lnTo>
                    <a:pt x="6461760" y="2072640"/>
                  </a:lnTo>
                  <a:lnTo>
                    <a:pt x="0" y="2072640"/>
                  </a:lnTo>
                  <a:close/>
                </a:path>
              </a:pathLst>
            </a:custGeom>
            <a:blipFill>
              <a:blip r:embed="rId3">
                <a:alphaModFix amt="0"/>
              </a:blip>
              <a:stretch>
                <a:fillRect l="0" t="-10747" r="0" b="-10747"/>
              </a:stretch>
            </a:blipFill>
          </p:spPr>
        </p:sp>
        <p:sp>
          <p:nvSpPr>
            <p:cNvPr name="TextBox 41" id="41"/>
            <p:cNvSpPr txBox="true"/>
            <p:nvPr/>
          </p:nvSpPr>
          <p:spPr>
            <a:xfrm>
              <a:off x="0" y="-38100"/>
              <a:ext cx="6461760" cy="2110740"/>
            </a:xfrm>
            <a:prstGeom prst="rect">
              <a:avLst/>
            </a:prstGeom>
          </p:spPr>
          <p:txBody>
            <a:bodyPr anchor="ctr" rtlCol="false" tIns="0" lIns="0" bIns="0" rIns="0"/>
            <a:lstStyle/>
            <a:p>
              <a:pPr algn="l">
                <a:lnSpc>
                  <a:spcPts val="2400"/>
                </a:lnSpc>
              </a:pPr>
              <a:r>
                <a:rPr lang="en-US" sz="2000">
                  <a:solidFill>
                    <a:srgbClr val="EDE9FE"/>
                  </a:solidFill>
                  <a:latin typeface="Calibri (MS)"/>
                  <a:ea typeface="Calibri (MS)"/>
                  <a:cs typeface="Calibri (MS)"/>
                  <a:sym typeface="Calibri (MS)"/>
                </a:rPr>
                <a:t>Instantly resize any design to fit any format or platform with one click</a:t>
              </a:r>
            </a:p>
          </p:txBody>
        </p:sp>
      </p:grpSp>
      <p:grpSp>
        <p:nvGrpSpPr>
          <p:cNvPr name="Group 42" id="42"/>
          <p:cNvGrpSpPr/>
          <p:nvPr/>
        </p:nvGrpSpPr>
        <p:grpSpPr>
          <a:xfrm rot="0">
            <a:off x="6388103" y="5930903"/>
            <a:ext cx="5237483" cy="2860043"/>
            <a:chOff x="0" y="0"/>
            <a:chExt cx="6983311" cy="3813391"/>
          </a:xfrm>
        </p:grpSpPr>
        <p:sp>
          <p:nvSpPr>
            <p:cNvPr name="Freeform 43" id="43"/>
            <p:cNvSpPr/>
            <p:nvPr/>
          </p:nvSpPr>
          <p:spPr>
            <a:xfrm flipH="false" flipV="false" rot="0">
              <a:off x="0" y="0"/>
              <a:ext cx="6983349" cy="3813429"/>
            </a:xfrm>
            <a:custGeom>
              <a:avLst/>
              <a:gdLst/>
              <a:ahLst/>
              <a:cxnLst/>
              <a:rect r="r" b="b" t="t" l="l"/>
              <a:pathLst>
                <a:path h="3813429" w="6983349">
                  <a:moveTo>
                    <a:pt x="0" y="0"/>
                  </a:moveTo>
                  <a:lnTo>
                    <a:pt x="6983349" y="0"/>
                  </a:lnTo>
                  <a:lnTo>
                    <a:pt x="6983349" y="3813429"/>
                  </a:lnTo>
                  <a:lnTo>
                    <a:pt x="0" y="3813429"/>
                  </a:lnTo>
                  <a:close/>
                </a:path>
              </a:pathLst>
            </a:custGeom>
            <a:solidFill>
              <a:srgbClr val="7C3AED"/>
            </a:solidFill>
            <a:ln w="25400" cap="sq">
              <a:solidFill>
                <a:srgbClr val="7C3AED"/>
              </a:solidFill>
              <a:prstDash val="solid"/>
              <a:miter/>
            </a:ln>
          </p:spPr>
        </p:sp>
      </p:grpSp>
      <p:grpSp>
        <p:nvGrpSpPr>
          <p:cNvPr name="Group 44" id="44"/>
          <p:cNvGrpSpPr/>
          <p:nvPr/>
        </p:nvGrpSpPr>
        <p:grpSpPr>
          <a:xfrm rot="0">
            <a:off x="6583680" y="6126480"/>
            <a:ext cx="4846320" cy="822960"/>
            <a:chOff x="0" y="0"/>
            <a:chExt cx="6461760" cy="1097280"/>
          </a:xfrm>
        </p:grpSpPr>
        <p:sp>
          <p:nvSpPr>
            <p:cNvPr name="Freeform 45" id="45"/>
            <p:cNvSpPr/>
            <p:nvPr/>
          </p:nvSpPr>
          <p:spPr>
            <a:xfrm flipH="false" flipV="false" rot="0">
              <a:off x="0" y="0"/>
              <a:ext cx="6461760" cy="1097280"/>
            </a:xfrm>
            <a:custGeom>
              <a:avLst/>
              <a:gdLst/>
              <a:ahLst/>
              <a:cxnLst/>
              <a:rect r="r" b="b" t="t" l="l"/>
              <a:pathLst>
                <a:path h="1097280" w="6461760">
                  <a:moveTo>
                    <a:pt x="0" y="0"/>
                  </a:moveTo>
                  <a:lnTo>
                    <a:pt x="6461760" y="0"/>
                  </a:lnTo>
                  <a:lnTo>
                    <a:pt x="6461760" y="1097280"/>
                  </a:lnTo>
                  <a:lnTo>
                    <a:pt x="0" y="1097280"/>
                  </a:lnTo>
                  <a:close/>
                </a:path>
              </a:pathLst>
            </a:custGeom>
            <a:blipFill>
              <a:blip r:embed="rId3">
                <a:alphaModFix amt="0"/>
              </a:blip>
              <a:stretch>
                <a:fillRect l="0" t="-64745" r="0" b="-64745"/>
              </a:stretch>
            </a:blipFill>
          </p:spPr>
        </p:sp>
        <p:sp>
          <p:nvSpPr>
            <p:cNvPr name="TextBox 46" id="46"/>
            <p:cNvSpPr txBox="true"/>
            <p:nvPr/>
          </p:nvSpPr>
          <p:spPr>
            <a:xfrm>
              <a:off x="0" y="-38100"/>
              <a:ext cx="6461760" cy="1135380"/>
            </a:xfrm>
            <a:prstGeom prst="rect">
              <a:avLst/>
            </a:prstGeom>
          </p:spPr>
          <p:txBody>
            <a:bodyPr anchor="ctr" rtlCol="false" tIns="0" lIns="0" bIns="0" rIns="0"/>
            <a:lstStyle/>
            <a:p>
              <a:pPr algn="l">
                <a:lnSpc>
                  <a:spcPts val="2879"/>
                </a:lnSpc>
              </a:pPr>
              <a:r>
                <a:rPr lang="en-US" sz="2400" b="true">
                  <a:solidFill>
                    <a:srgbClr val="FCD34D"/>
                  </a:solidFill>
                  <a:latin typeface="Calibri (MS) Bold"/>
                  <a:ea typeface="Calibri (MS) Bold"/>
                  <a:cs typeface="Calibri (MS) Bold"/>
                  <a:sym typeface="Calibri (MS) Bold"/>
                </a:rPr>
                <a:t>📦  Bulk Create</a:t>
              </a:r>
            </a:p>
          </p:txBody>
        </p:sp>
      </p:grpSp>
      <p:grpSp>
        <p:nvGrpSpPr>
          <p:cNvPr name="Group 47" id="47"/>
          <p:cNvGrpSpPr/>
          <p:nvPr/>
        </p:nvGrpSpPr>
        <p:grpSpPr>
          <a:xfrm rot="0">
            <a:off x="6583680" y="6949440"/>
            <a:ext cx="4846320" cy="1554480"/>
            <a:chOff x="0" y="0"/>
            <a:chExt cx="6461760" cy="2072640"/>
          </a:xfrm>
        </p:grpSpPr>
        <p:sp>
          <p:nvSpPr>
            <p:cNvPr name="Freeform 48" id="48"/>
            <p:cNvSpPr/>
            <p:nvPr/>
          </p:nvSpPr>
          <p:spPr>
            <a:xfrm flipH="false" flipV="false" rot="0">
              <a:off x="0" y="0"/>
              <a:ext cx="6461760" cy="2072640"/>
            </a:xfrm>
            <a:custGeom>
              <a:avLst/>
              <a:gdLst/>
              <a:ahLst/>
              <a:cxnLst/>
              <a:rect r="r" b="b" t="t" l="l"/>
              <a:pathLst>
                <a:path h="2072640" w="6461760">
                  <a:moveTo>
                    <a:pt x="0" y="0"/>
                  </a:moveTo>
                  <a:lnTo>
                    <a:pt x="6461760" y="0"/>
                  </a:lnTo>
                  <a:lnTo>
                    <a:pt x="6461760" y="2072640"/>
                  </a:lnTo>
                  <a:lnTo>
                    <a:pt x="0" y="2072640"/>
                  </a:lnTo>
                  <a:close/>
                </a:path>
              </a:pathLst>
            </a:custGeom>
            <a:blipFill>
              <a:blip r:embed="rId3">
                <a:alphaModFix amt="0"/>
              </a:blip>
              <a:stretch>
                <a:fillRect l="0" t="-10747" r="0" b="-10747"/>
              </a:stretch>
            </a:blipFill>
          </p:spPr>
        </p:sp>
        <p:sp>
          <p:nvSpPr>
            <p:cNvPr name="TextBox 49" id="49"/>
            <p:cNvSpPr txBox="true"/>
            <p:nvPr/>
          </p:nvSpPr>
          <p:spPr>
            <a:xfrm>
              <a:off x="0" y="-38100"/>
              <a:ext cx="6461760" cy="2110740"/>
            </a:xfrm>
            <a:prstGeom prst="rect">
              <a:avLst/>
            </a:prstGeom>
          </p:spPr>
          <p:txBody>
            <a:bodyPr anchor="ctr" rtlCol="false" tIns="0" lIns="0" bIns="0" rIns="0"/>
            <a:lstStyle/>
            <a:p>
              <a:pPr algn="l">
                <a:lnSpc>
                  <a:spcPts val="2400"/>
                </a:lnSpc>
              </a:pPr>
              <a:r>
                <a:rPr lang="en-US" sz="2000">
                  <a:solidFill>
                    <a:srgbClr val="EDE9FE"/>
                  </a:solidFill>
                  <a:latin typeface="Calibri (MS)"/>
                  <a:ea typeface="Calibri (MS)"/>
                  <a:cs typeface="Calibri (MS)"/>
                  <a:sym typeface="Calibri (MS)"/>
                </a:rPr>
                <a:t>Personalize hundreds of designs at once by connecting to spreadsheet data</a:t>
              </a:r>
            </a:p>
          </p:txBody>
        </p:sp>
      </p:grpSp>
      <p:grpSp>
        <p:nvGrpSpPr>
          <p:cNvPr name="Group 50" id="50"/>
          <p:cNvGrpSpPr/>
          <p:nvPr/>
        </p:nvGrpSpPr>
        <p:grpSpPr>
          <a:xfrm rot="0">
            <a:off x="12057383" y="5930903"/>
            <a:ext cx="5237483" cy="2860043"/>
            <a:chOff x="0" y="0"/>
            <a:chExt cx="6983311" cy="3813391"/>
          </a:xfrm>
        </p:grpSpPr>
        <p:sp>
          <p:nvSpPr>
            <p:cNvPr name="Freeform 51" id="51"/>
            <p:cNvSpPr/>
            <p:nvPr/>
          </p:nvSpPr>
          <p:spPr>
            <a:xfrm flipH="false" flipV="false" rot="0">
              <a:off x="0" y="0"/>
              <a:ext cx="6983349" cy="3813429"/>
            </a:xfrm>
            <a:custGeom>
              <a:avLst/>
              <a:gdLst/>
              <a:ahLst/>
              <a:cxnLst/>
              <a:rect r="r" b="b" t="t" l="l"/>
              <a:pathLst>
                <a:path h="3813429" w="6983349">
                  <a:moveTo>
                    <a:pt x="0" y="0"/>
                  </a:moveTo>
                  <a:lnTo>
                    <a:pt x="6983349" y="0"/>
                  </a:lnTo>
                  <a:lnTo>
                    <a:pt x="6983349" y="3813429"/>
                  </a:lnTo>
                  <a:lnTo>
                    <a:pt x="0" y="3813429"/>
                  </a:lnTo>
                  <a:close/>
                </a:path>
              </a:pathLst>
            </a:custGeom>
            <a:solidFill>
              <a:srgbClr val="7C3AED"/>
            </a:solidFill>
            <a:ln w="25400" cap="sq">
              <a:solidFill>
                <a:srgbClr val="7C3AED"/>
              </a:solidFill>
              <a:prstDash val="solid"/>
              <a:miter/>
            </a:ln>
          </p:spPr>
        </p:sp>
      </p:grpSp>
      <p:grpSp>
        <p:nvGrpSpPr>
          <p:cNvPr name="Group 52" id="52"/>
          <p:cNvGrpSpPr/>
          <p:nvPr/>
        </p:nvGrpSpPr>
        <p:grpSpPr>
          <a:xfrm rot="0">
            <a:off x="12252960" y="6126480"/>
            <a:ext cx="4846320" cy="822960"/>
            <a:chOff x="0" y="0"/>
            <a:chExt cx="6461760" cy="1097280"/>
          </a:xfrm>
        </p:grpSpPr>
        <p:sp>
          <p:nvSpPr>
            <p:cNvPr name="Freeform 53" id="53"/>
            <p:cNvSpPr/>
            <p:nvPr/>
          </p:nvSpPr>
          <p:spPr>
            <a:xfrm flipH="false" flipV="false" rot="0">
              <a:off x="0" y="0"/>
              <a:ext cx="6461760" cy="1097280"/>
            </a:xfrm>
            <a:custGeom>
              <a:avLst/>
              <a:gdLst/>
              <a:ahLst/>
              <a:cxnLst/>
              <a:rect r="r" b="b" t="t" l="l"/>
              <a:pathLst>
                <a:path h="1097280" w="6461760">
                  <a:moveTo>
                    <a:pt x="0" y="0"/>
                  </a:moveTo>
                  <a:lnTo>
                    <a:pt x="6461760" y="0"/>
                  </a:lnTo>
                  <a:lnTo>
                    <a:pt x="6461760" y="1097280"/>
                  </a:lnTo>
                  <a:lnTo>
                    <a:pt x="0" y="1097280"/>
                  </a:lnTo>
                  <a:close/>
                </a:path>
              </a:pathLst>
            </a:custGeom>
            <a:blipFill>
              <a:blip r:embed="rId3">
                <a:alphaModFix amt="0"/>
              </a:blip>
              <a:stretch>
                <a:fillRect l="0" t="-64745" r="0" b="-64745"/>
              </a:stretch>
            </a:blipFill>
          </p:spPr>
        </p:sp>
        <p:sp>
          <p:nvSpPr>
            <p:cNvPr name="TextBox 54" id="54"/>
            <p:cNvSpPr txBox="true"/>
            <p:nvPr/>
          </p:nvSpPr>
          <p:spPr>
            <a:xfrm>
              <a:off x="0" y="-38100"/>
              <a:ext cx="6461760" cy="1135380"/>
            </a:xfrm>
            <a:prstGeom prst="rect">
              <a:avLst/>
            </a:prstGeom>
          </p:spPr>
          <p:txBody>
            <a:bodyPr anchor="ctr" rtlCol="false" tIns="0" lIns="0" bIns="0" rIns="0"/>
            <a:lstStyle/>
            <a:p>
              <a:pPr algn="l">
                <a:lnSpc>
                  <a:spcPts val="2879"/>
                </a:lnSpc>
              </a:pPr>
              <a:r>
                <a:rPr lang="en-US" sz="2400" b="true">
                  <a:solidFill>
                    <a:srgbClr val="FCD34D"/>
                  </a:solidFill>
                  <a:latin typeface="Calibri (MS) Bold"/>
                  <a:ea typeface="Calibri (MS) Bold"/>
                  <a:cs typeface="Calibri (MS) Bold"/>
                  <a:sym typeface="Calibri (MS) Bold"/>
                </a:rPr>
                <a:t>🌍  Bulk Localization</a:t>
              </a:r>
            </a:p>
          </p:txBody>
        </p:sp>
      </p:grpSp>
      <p:grpSp>
        <p:nvGrpSpPr>
          <p:cNvPr name="Group 55" id="55"/>
          <p:cNvGrpSpPr/>
          <p:nvPr/>
        </p:nvGrpSpPr>
        <p:grpSpPr>
          <a:xfrm rot="0">
            <a:off x="12252960" y="6949440"/>
            <a:ext cx="4846320" cy="1554480"/>
            <a:chOff x="0" y="0"/>
            <a:chExt cx="6461760" cy="2072640"/>
          </a:xfrm>
        </p:grpSpPr>
        <p:sp>
          <p:nvSpPr>
            <p:cNvPr name="Freeform 56" id="56"/>
            <p:cNvSpPr/>
            <p:nvPr/>
          </p:nvSpPr>
          <p:spPr>
            <a:xfrm flipH="false" flipV="false" rot="0">
              <a:off x="0" y="0"/>
              <a:ext cx="6461760" cy="2072640"/>
            </a:xfrm>
            <a:custGeom>
              <a:avLst/>
              <a:gdLst/>
              <a:ahLst/>
              <a:cxnLst/>
              <a:rect r="r" b="b" t="t" l="l"/>
              <a:pathLst>
                <a:path h="2072640" w="6461760">
                  <a:moveTo>
                    <a:pt x="0" y="0"/>
                  </a:moveTo>
                  <a:lnTo>
                    <a:pt x="6461760" y="0"/>
                  </a:lnTo>
                  <a:lnTo>
                    <a:pt x="6461760" y="2072640"/>
                  </a:lnTo>
                  <a:lnTo>
                    <a:pt x="0" y="2072640"/>
                  </a:lnTo>
                  <a:close/>
                </a:path>
              </a:pathLst>
            </a:custGeom>
            <a:blipFill>
              <a:blip r:embed="rId3">
                <a:alphaModFix amt="0"/>
              </a:blip>
              <a:stretch>
                <a:fillRect l="0" t="-10747" r="0" b="-10747"/>
              </a:stretch>
            </a:blipFill>
          </p:spPr>
        </p:sp>
        <p:sp>
          <p:nvSpPr>
            <p:cNvPr name="TextBox 57" id="57"/>
            <p:cNvSpPr txBox="true"/>
            <p:nvPr/>
          </p:nvSpPr>
          <p:spPr>
            <a:xfrm>
              <a:off x="0" y="-38100"/>
              <a:ext cx="6461760" cy="2110740"/>
            </a:xfrm>
            <a:prstGeom prst="rect">
              <a:avLst/>
            </a:prstGeom>
          </p:spPr>
          <p:txBody>
            <a:bodyPr anchor="ctr" rtlCol="false" tIns="0" lIns="0" bIns="0" rIns="0"/>
            <a:lstStyle/>
            <a:p>
              <a:pPr algn="l">
                <a:lnSpc>
                  <a:spcPts val="2400"/>
                </a:lnSpc>
              </a:pPr>
              <a:r>
                <a:rPr lang="en-US" sz="2000">
                  <a:solidFill>
                    <a:srgbClr val="EDE9FE"/>
                  </a:solidFill>
                  <a:latin typeface="Calibri (MS)"/>
                  <a:ea typeface="Calibri (MS)"/>
                  <a:cs typeface="Calibri (MS)"/>
                  <a:sym typeface="Calibri (MS)"/>
                </a:rPr>
                <a:t>Translate and adapt content at scale for multiple languages and audiences</a:t>
              </a: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697" y="-12697"/>
            <a:ext cx="18313403" cy="2128523"/>
            <a:chOff x="0" y="0"/>
            <a:chExt cx="24417871" cy="2838031"/>
          </a:xfrm>
        </p:grpSpPr>
        <p:sp>
          <p:nvSpPr>
            <p:cNvPr name="Freeform 3" id="3"/>
            <p:cNvSpPr/>
            <p:nvPr/>
          </p:nvSpPr>
          <p:spPr>
            <a:xfrm flipH="false" flipV="false" rot="0">
              <a:off x="0" y="0"/>
              <a:ext cx="24417910" cy="2838069"/>
            </a:xfrm>
            <a:custGeom>
              <a:avLst/>
              <a:gdLst/>
              <a:ahLst/>
              <a:cxnLst/>
              <a:rect r="r" b="b" t="t" l="l"/>
              <a:pathLst>
                <a:path h="2838069" w="24417910">
                  <a:moveTo>
                    <a:pt x="0" y="0"/>
                  </a:moveTo>
                  <a:lnTo>
                    <a:pt x="24417910" y="0"/>
                  </a:lnTo>
                  <a:lnTo>
                    <a:pt x="24417910" y="2838069"/>
                  </a:lnTo>
                  <a:lnTo>
                    <a:pt x="0" y="2838069"/>
                  </a:lnTo>
                  <a:close/>
                </a:path>
              </a:pathLst>
            </a:custGeom>
            <a:solidFill>
              <a:srgbClr val="0D9488"/>
            </a:solidFill>
            <a:ln w="25400" cap="sq">
              <a:solidFill>
                <a:srgbClr val="0D9488"/>
              </a:solidFill>
              <a:prstDash val="solid"/>
              <a:miter/>
            </a:ln>
          </p:spPr>
        </p:sp>
      </p:grpSp>
      <p:grpSp>
        <p:nvGrpSpPr>
          <p:cNvPr name="Group 4" id="4"/>
          <p:cNvGrpSpPr/>
          <p:nvPr/>
        </p:nvGrpSpPr>
        <p:grpSpPr>
          <a:xfrm rot="0">
            <a:off x="731520" y="182880"/>
            <a:ext cx="16824960" cy="1737360"/>
            <a:chOff x="0" y="0"/>
            <a:chExt cx="22433280" cy="2316480"/>
          </a:xfrm>
        </p:grpSpPr>
        <p:sp>
          <p:nvSpPr>
            <p:cNvPr name="Freeform 5" id="5"/>
            <p:cNvSpPr/>
            <p:nvPr/>
          </p:nvSpPr>
          <p:spPr>
            <a:xfrm flipH="false" flipV="false" rot="0">
              <a:off x="0" y="0"/>
              <a:ext cx="22433280" cy="2316480"/>
            </a:xfrm>
            <a:custGeom>
              <a:avLst/>
              <a:gdLst/>
              <a:ahLst/>
              <a:cxnLst/>
              <a:rect r="r" b="b" t="t" l="l"/>
              <a:pathLst>
                <a:path h="2316480" w="22433280">
                  <a:moveTo>
                    <a:pt x="0" y="0"/>
                  </a:moveTo>
                  <a:lnTo>
                    <a:pt x="22433280" y="0"/>
                  </a:lnTo>
                  <a:lnTo>
                    <a:pt x="22433280" y="2316480"/>
                  </a:lnTo>
                  <a:lnTo>
                    <a:pt x="0" y="2316480"/>
                  </a:lnTo>
                  <a:close/>
                </a:path>
              </a:pathLst>
            </a:custGeom>
            <a:blipFill>
              <a:blip r:embed="rId3">
                <a:alphaModFix amt="0"/>
              </a:blip>
              <a:stretch>
                <a:fillRect l="0" t="-138697" r="0" b="-138697"/>
              </a:stretch>
            </a:blipFill>
          </p:spPr>
        </p:sp>
        <p:sp>
          <p:nvSpPr>
            <p:cNvPr name="TextBox 6" id="6"/>
            <p:cNvSpPr txBox="true"/>
            <p:nvPr/>
          </p:nvSpPr>
          <p:spPr>
            <a:xfrm>
              <a:off x="0" y="-9525"/>
              <a:ext cx="22433280" cy="2326005"/>
            </a:xfrm>
            <a:prstGeom prst="rect">
              <a:avLst/>
            </a:prstGeom>
          </p:spPr>
          <p:txBody>
            <a:bodyPr anchor="ctr" rtlCol="false" tIns="0" lIns="0" bIns="0" rIns="0"/>
            <a:lstStyle/>
            <a:p>
              <a:pPr algn="l">
                <a:lnSpc>
                  <a:spcPts val="6719"/>
                </a:lnSpc>
              </a:pPr>
              <a:r>
                <a:rPr lang="en-US" sz="5599" b="true">
                  <a:solidFill>
                    <a:srgbClr val="FFFFFF"/>
                  </a:solidFill>
                  <a:latin typeface="Georgia Bold"/>
                  <a:ea typeface="Georgia Bold"/>
                  <a:cs typeface="Georgia Bold"/>
                  <a:sym typeface="Georgia Bold"/>
                </a:rPr>
                <a:t>📊  Canva Sheets &amp; Magic Charts</a:t>
              </a:r>
            </a:p>
          </p:txBody>
        </p:sp>
      </p:grpSp>
      <p:grpSp>
        <p:nvGrpSpPr>
          <p:cNvPr name="Group 7" id="7"/>
          <p:cNvGrpSpPr/>
          <p:nvPr/>
        </p:nvGrpSpPr>
        <p:grpSpPr>
          <a:xfrm rot="0">
            <a:off x="9307830" y="3364230"/>
            <a:ext cx="38100" cy="5890260"/>
            <a:chOff x="0" y="0"/>
            <a:chExt cx="50800" cy="7853680"/>
          </a:xfrm>
        </p:grpSpPr>
        <p:sp>
          <p:nvSpPr>
            <p:cNvPr name="Freeform 8" id="8"/>
            <p:cNvSpPr/>
            <p:nvPr/>
          </p:nvSpPr>
          <p:spPr>
            <a:xfrm flipH="false" flipV="false" rot="0">
              <a:off x="0" y="0"/>
              <a:ext cx="50800" cy="7853680"/>
            </a:xfrm>
            <a:custGeom>
              <a:avLst/>
              <a:gdLst/>
              <a:ahLst/>
              <a:cxnLst/>
              <a:rect r="r" b="b" t="t" l="l"/>
              <a:pathLst>
                <a:path h="7853680" w="50800">
                  <a:moveTo>
                    <a:pt x="0" y="0"/>
                  </a:moveTo>
                  <a:lnTo>
                    <a:pt x="50800" y="7853680"/>
                  </a:lnTo>
                </a:path>
              </a:pathLst>
            </a:custGeom>
            <a:blipFill>
              <a:blip r:embed="rId3">
                <a:alphaModFix amt="0"/>
              </a:blip>
              <a:stretch>
                <a:fillRect l="-19785732" t="0" r="-19785732" b="0"/>
              </a:stretch>
            </a:blipFill>
            <a:ln w="38100" cap="sq">
              <a:solidFill>
                <a:srgbClr val="E5E7EB"/>
              </a:solidFill>
              <a:prstDash val="solid"/>
              <a:miter/>
            </a:ln>
          </p:spPr>
        </p:sp>
      </p:grpSp>
      <p:grpSp>
        <p:nvGrpSpPr>
          <p:cNvPr name="Group 9" id="9"/>
          <p:cNvGrpSpPr/>
          <p:nvPr/>
        </p:nvGrpSpPr>
        <p:grpSpPr>
          <a:xfrm rot="0">
            <a:off x="-12697" y="9131303"/>
            <a:ext cx="18313403" cy="1168403"/>
            <a:chOff x="0" y="0"/>
            <a:chExt cx="24417871" cy="1557871"/>
          </a:xfrm>
        </p:grpSpPr>
        <p:sp>
          <p:nvSpPr>
            <p:cNvPr name="Freeform 10" id="10"/>
            <p:cNvSpPr/>
            <p:nvPr/>
          </p:nvSpPr>
          <p:spPr>
            <a:xfrm flipH="false" flipV="false" rot="0">
              <a:off x="0" y="0"/>
              <a:ext cx="24417910" cy="1557909"/>
            </a:xfrm>
            <a:custGeom>
              <a:avLst/>
              <a:gdLst/>
              <a:ahLst/>
              <a:cxnLst/>
              <a:rect r="r" b="b" t="t" l="l"/>
              <a:pathLst>
                <a:path h="1557909" w="24417910">
                  <a:moveTo>
                    <a:pt x="0" y="0"/>
                  </a:moveTo>
                  <a:lnTo>
                    <a:pt x="24417910" y="0"/>
                  </a:lnTo>
                  <a:lnTo>
                    <a:pt x="24417910" y="1557909"/>
                  </a:lnTo>
                  <a:lnTo>
                    <a:pt x="0" y="1557909"/>
                  </a:lnTo>
                  <a:close/>
                </a:path>
              </a:pathLst>
            </a:custGeom>
            <a:solidFill>
              <a:srgbClr val="CCFBF1"/>
            </a:solidFill>
            <a:ln w="25400" cap="sq">
              <a:solidFill>
                <a:srgbClr val="CCFBF1"/>
              </a:solidFill>
              <a:prstDash val="solid"/>
              <a:miter/>
            </a:ln>
          </p:spPr>
        </p:sp>
      </p:grpSp>
      <p:grpSp>
        <p:nvGrpSpPr>
          <p:cNvPr name="Group 11" id="11"/>
          <p:cNvGrpSpPr/>
          <p:nvPr/>
        </p:nvGrpSpPr>
        <p:grpSpPr>
          <a:xfrm rot="0">
            <a:off x="731520" y="9235440"/>
            <a:ext cx="16824960" cy="914400"/>
            <a:chOff x="0" y="0"/>
            <a:chExt cx="22433280" cy="1219200"/>
          </a:xfrm>
        </p:grpSpPr>
        <p:sp>
          <p:nvSpPr>
            <p:cNvPr name="Freeform 12" id="12"/>
            <p:cNvSpPr/>
            <p:nvPr/>
          </p:nvSpPr>
          <p:spPr>
            <a:xfrm flipH="false" flipV="false" rot="0">
              <a:off x="0" y="0"/>
              <a:ext cx="22433280" cy="1219200"/>
            </a:xfrm>
            <a:custGeom>
              <a:avLst/>
              <a:gdLst/>
              <a:ahLst/>
              <a:cxnLst/>
              <a:rect r="r" b="b" t="t" l="l"/>
              <a:pathLst>
                <a:path h="1219200" w="22433280">
                  <a:moveTo>
                    <a:pt x="0" y="0"/>
                  </a:moveTo>
                  <a:lnTo>
                    <a:pt x="22433280" y="0"/>
                  </a:lnTo>
                  <a:lnTo>
                    <a:pt x="22433280" y="1219200"/>
                  </a:lnTo>
                  <a:lnTo>
                    <a:pt x="0" y="1219200"/>
                  </a:lnTo>
                  <a:close/>
                </a:path>
              </a:pathLst>
            </a:custGeom>
            <a:blipFill>
              <a:blip r:embed="rId3">
                <a:alphaModFix amt="0"/>
              </a:blip>
              <a:stretch>
                <a:fillRect l="0" t="-308524" r="0" b="-308524"/>
              </a:stretch>
            </a:blipFill>
          </p:spPr>
        </p:sp>
        <p:sp>
          <p:nvSpPr>
            <p:cNvPr name="TextBox 13" id="13"/>
            <p:cNvSpPr txBox="true"/>
            <p:nvPr/>
          </p:nvSpPr>
          <p:spPr>
            <a:xfrm>
              <a:off x="0" y="-57150"/>
              <a:ext cx="22433280" cy="1276350"/>
            </a:xfrm>
            <a:prstGeom prst="rect">
              <a:avLst/>
            </a:prstGeom>
          </p:spPr>
          <p:txBody>
            <a:bodyPr anchor="ctr" rtlCol="false" tIns="0" lIns="0" bIns="0" rIns="0"/>
            <a:lstStyle/>
            <a:p>
              <a:pPr algn="ctr">
                <a:lnSpc>
                  <a:spcPts val="3120"/>
                </a:lnSpc>
              </a:pPr>
              <a:r>
                <a:rPr lang="en-US" sz="2600" b="true">
                  <a:solidFill>
                    <a:srgbClr val="0D9488"/>
                  </a:solidFill>
                  <a:latin typeface="Calibri (MS) Bold"/>
                  <a:ea typeface="Calibri (MS) Bold"/>
                  <a:cs typeface="Calibri (MS) Bold"/>
                  <a:sym typeface="Calibri (MS) Bold"/>
                </a:rPr>
                <a:t>💡 No more switching between Excel, Tableau, and PowerPoint — it all lives in one place!</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DAHK9k4W9wE</dc:identifier>
  <dcterms:modified xsi:type="dcterms:W3CDTF">2011-08-01T06:04:30Z</dcterms:modified>
  <cp:revision>1</cp:revision>
  <dc:title>Wait_Canva_Does_THAT.pptx</dc:title>
</cp:coreProperties>
</file>