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DM Sans" pitchFamily="2" charset="77"/>
      <p:regular r:id="rId15"/>
      <p:bold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Medium" panose="00000600000000000000" pitchFamily="2" charset="77"/>
      <p:regular r:id="rId21"/>
      <p:italic r:id="rId22"/>
    </p:embeddedFont>
    <p:embeddedFont>
      <p:font typeface="Source Serif 4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eb2ed8d6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eb2ed8d6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eb2ed8d6d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eb2ed8d6d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e5093fd9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e5093fd9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eb2ed8d6d4_0_7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eb2ed8d6d4_0_7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eb2ed8d6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eb2ed8d6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eb2ed8d6d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eb2ed8d6d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eb2ed8d6d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eb2ed8d6d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b2ed8d6d4_0_5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eb2ed8d6d4_0_5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b2ed8d6d4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eb2ed8d6d4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eb2ed8d6d4_0_2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eb2ed8d6d4_0_2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eb2ed8d6d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eb2ed8d6d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eb2ed8d6d4_0_4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eb2ed8d6d4_0_4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361835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 rot="-5400000">
            <a:off x="4689300" y="690800"/>
            <a:ext cx="3062700" cy="5855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56050" y="3313175"/>
            <a:ext cx="23526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3"/>
          </p:nvPr>
        </p:nvSpPr>
        <p:spPr>
          <a:xfrm>
            <a:off x="256050" y="3800525"/>
            <a:ext cx="23526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4"/>
          </p:nvPr>
        </p:nvSpPr>
        <p:spPr>
          <a:xfrm>
            <a:off x="256050" y="256025"/>
            <a:ext cx="8631900" cy="11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3">
  <p:cSld name="BLANK_1_1_1_1_1_1_1_1_1_1_1_2_1_3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11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1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1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4">
  <p:cSld name="BLANK_1_1_1_1_1_1_1_1_1_1_1_2_1_3_1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12" name="Google Shape;112;p12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2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2"/>
          </p:nvPr>
        </p:nvSpPr>
        <p:spPr>
          <a:xfrm>
            <a:off x="444125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3"/>
          </p:nvPr>
        </p:nvSpPr>
        <p:spPr>
          <a:xfrm>
            <a:off x="3370950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"/>
          </p:nvPr>
        </p:nvSpPr>
        <p:spPr>
          <a:xfrm>
            <a:off x="6297725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title" idx="5"/>
          </p:nvPr>
        </p:nvSpPr>
        <p:spPr>
          <a:xfrm>
            <a:off x="444125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title" idx="6"/>
          </p:nvPr>
        </p:nvSpPr>
        <p:spPr>
          <a:xfrm>
            <a:off x="3370950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title" idx="7"/>
          </p:nvPr>
        </p:nvSpPr>
        <p:spPr>
          <a:xfrm>
            <a:off x="6297775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6">
  <p:cSld name="BLANK_1_1_1_1_1_1_1_1_1_1_1_2_1_2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7">
  <p:cSld name="BLANK_1_1_1_1_1_1_1_1_1_1_1_2_1_2_2_1"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4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4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4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2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3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4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5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6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7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8">
  <p:cSld name="BLANK_1_1_1_1_1_1_1_1_1_1_1_2_1_5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15"/>
          <p:cNvCxnSpPr>
            <a:stCxn id="154" idx="7"/>
            <a:endCxn id="151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5"/>
          <p:cNvCxnSpPr>
            <a:stCxn id="154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5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2"/>
          </p:nvPr>
        </p:nvSpPr>
        <p:spPr>
          <a:xfrm>
            <a:off x="112425" y="35229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3"/>
          </p:nvPr>
        </p:nvSpPr>
        <p:spPr>
          <a:xfrm>
            <a:off x="459075" y="4178725"/>
            <a:ext cx="12060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4"/>
          </p:nvPr>
        </p:nvSpPr>
        <p:spPr>
          <a:xfrm>
            <a:off x="4718600" y="35229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5"/>
          </p:nvPr>
        </p:nvSpPr>
        <p:spPr>
          <a:xfrm>
            <a:off x="5065250" y="4178725"/>
            <a:ext cx="12060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6"/>
          </p:nvPr>
        </p:nvSpPr>
        <p:spPr>
          <a:xfrm>
            <a:off x="6880375" y="3231050"/>
            <a:ext cx="20307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7"/>
          </p:nvPr>
        </p:nvSpPr>
        <p:spPr>
          <a:xfrm>
            <a:off x="6880375" y="2984750"/>
            <a:ext cx="20307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8"/>
          </p:nvPr>
        </p:nvSpPr>
        <p:spPr>
          <a:xfrm>
            <a:off x="2274000" y="2984750"/>
            <a:ext cx="20307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body" idx="9"/>
          </p:nvPr>
        </p:nvSpPr>
        <p:spPr>
          <a:xfrm>
            <a:off x="2274000" y="3231050"/>
            <a:ext cx="20307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9">
  <p:cSld name="BLANK_1_1_1_1_1_1_1_1_1_1_1_2_1_6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422609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2"/>
          </p:nvPr>
        </p:nvSpPr>
        <p:spPr>
          <a:xfrm>
            <a:off x="2614838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3"/>
          </p:nvPr>
        </p:nvSpPr>
        <p:spPr>
          <a:xfrm>
            <a:off x="4785550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4"/>
          </p:nvPr>
        </p:nvSpPr>
        <p:spPr>
          <a:xfrm>
            <a:off x="6956263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422609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 idx="5"/>
          </p:nvPr>
        </p:nvSpPr>
        <p:spPr>
          <a:xfrm>
            <a:off x="2614838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 idx="6"/>
          </p:nvPr>
        </p:nvSpPr>
        <p:spPr>
          <a:xfrm>
            <a:off x="4785550" y="3094675"/>
            <a:ext cx="1728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title" idx="7"/>
          </p:nvPr>
        </p:nvSpPr>
        <p:spPr>
          <a:xfrm>
            <a:off x="6956263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 idx="8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16"/>
          <p:cNvCxnSpPr>
            <a:stCxn id="182" idx="7"/>
            <a:endCxn id="179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6"/>
          <p:cNvCxnSpPr>
            <a:stCxn id="182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6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16"/>
          <p:cNvSpPr txBox="1">
            <a:spLocks noGrp="1"/>
          </p:cNvSpPr>
          <p:nvPr>
            <p:ph type="body" idx="9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4 content display">
  <p:cSld name="BLANK_1_1_1_1_1_1_1_1_1_1_1_2_1_2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cxnSp>
        <p:nvCxnSpPr>
          <p:cNvPr id="189" name="Google Shape;189;p17"/>
          <p:cNvCxnSpPr/>
          <p:nvPr/>
        </p:nvCxnSpPr>
        <p:spPr>
          <a:xfrm>
            <a:off x="0" y="12189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3"/>
          </p:nvPr>
        </p:nvSpPr>
        <p:spPr>
          <a:xfrm>
            <a:off x="3582350" y="3224900"/>
            <a:ext cx="36396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4"/>
          </p:nvPr>
        </p:nvSpPr>
        <p:spPr>
          <a:xfrm>
            <a:off x="3582350" y="2987900"/>
            <a:ext cx="36396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4" name="Google Shape;194;p17"/>
          <p:cNvSpPr>
            <a:spLocks noGrp="1"/>
          </p:cNvSpPr>
          <p:nvPr>
            <p:ph type="pic" idx="5"/>
          </p:nvPr>
        </p:nvSpPr>
        <p:spPr>
          <a:xfrm>
            <a:off x="256025" y="2987900"/>
            <a:ext cx="31764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17"/>
          <p:cNvSpPr txBox="1">
            <a:spLocks noGrp="1"/>
          </p:cNvSpPr>
          <p:nvPr>
            <p:ph type="subTitle" idx="6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splay with image">
  <p:cSld name="BLANK_1_1_1_1_1_1_1_1_1_1_1_2_1_2_1_1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8"/>
          <p:cNvSpPr>
            <a:spLocks noGrp="1"/>
          </p:cNvSpPr>
          <p:nvPr>
            <p:ph type="pic" idx="2"/>
          </p:nvPr>
        </p:nvSpPr>
        <p:spPr>
          <a:xfrm>
            <a:off x="6565675" y="6375"/>
            <a:ext cx="257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256600" y="167290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title" idx="3"/>
          </p:nvPr>
        </p:nvSpPr>
        <p:spPr>
          <a:xfrm>
            <a:off x="256600" y="138382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4"/>
          </p:nvPr>
        </p:nvSpPr>
        <p:spPr>
          <a:xfrm>
            <a:off x="256600" y="3630275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idx="5"/>
          </p:nvPr>
        </p:nvSpPr>
        <p:spPr>
          <a:xfrm>
            <a:off x="256600" y="3341200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6"/>
          </p:nvPr>
        </p:nvSpPr>
        <p:spPr>
          <a:xfrm>
            <a:off x="2582375" y="167290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7"/>
          </p:nvPr>
        </p:nvSpPr>
        <p:spPr>
          <a:xfrm>
            <a:off x="2582375" y="138382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BLANK_1_1_1_1_1_1_1_1_1_1_1_2_1_2_1_1_1"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07" name="Google Shape;207;p19"/>
          <p:cNvSpPr/>
          <p:nvPr/>
        </p:nvSpPr>
        <p:spPr>
          <a:xfrm rot="10800000" flipH="1">
            <a:off x="5434850" y="1434600"/>
            <a:ext cx="3709200" cy="3708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566475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2"/>
          </p:nvPr>
        </p:nvSpPr>
        <p:spPr>
          <a:xfrm>
            <a:off x="566475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3"/>
          </p:nvPr>
        </p:nvSpPr>
        <p:spPr>
          <a:xfrm>
            <a:off x="4937950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title" idx="4"/>
          </p:nvPr>
        </p:nvSpPr>
        <p:spPr>
          <a:xfrm>
            <a:off x="4937950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5"/>
          </p:nvPr>
        </p:nvSpPr>
        <p:spPr>
          <a:xfrm>
            <a:off x="4937925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title" idx="6"/>
          </p:nvPr>
        </p:nvSpPr>
        <p:spPr>
          <a:xfrm>
            <a:off x="4937925" y="3242950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7"/>
          </p:nvPr>
        </p:nvSpPr>
        <p:spPr>
          <a:xfrm>
            <a:off x="566500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title" idx="8"/>
          </p:nvPr>
        </p:nvSpPr>
        <p:spPr>
          <a:xfrm>
            <a:off x="566500" y="3242950"/>
            <a:ext cx="36396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9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BLANK_1_1_1_1_1_1_1_1_1_1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rot="10800000" flipH="1">
            <a:off x="6711875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1"/>
          </p:nvPr>
        </p:nvSpPr>
        <p:spPr>
          <a:xfrm>
            <a:off x="4994475" y="109350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2"/>
          </p:nvPr>
        </p:nvSpPr>
        <p:spPr>
          <a:xfrm>
            <a:off x="4994475" y="172137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3"/>
          </p:nvPr>
        </p:nvSpPr>
        <p:spPr>
          <a:xfrm>
            <a:off x="4994475" y="234925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4"/>
          </p:nvPr>
        </p:nvSpPr>
        <p:spPr>
          <a:xfrm>
            <a:off x="4994475" y="297712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5"/>
          </p:nvPr>
        </p:nvSpPr>
        <p:spPr>
          <a:xfrm>
            <a:off x="4994475" y="360500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6"/>
          </p:nvPr>
        </p:nvSpPr>
        <p:spPr>
          <a:xfrm>
            <a:off x="4994475" y="423287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>
            <a:spLocks noGrp="1"/>
          </p:cNvSpPr>
          <p:nvPr>
            <p:ph type="pic" idx="7"/>
          </p:nvPr>
        </p:nvSpPr>
        <p:spPr>
          <a:xfrm>
            <a:off x="50" y="1278300"/>
            <a:ext cx="4285500" cy="386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8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9"/>
          </p:nvPr>
        </p:nvSpPr>
        <p:spPr>
          <a:xfrm>
            <a:off x="5343675" y="109350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3"/>
          </p:nvPr>
        </p:nvSpPr>
        <p:spPr>
          <a:xfrm>
            <a:off x="5343675" y="172137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14"/>
          </p:nvPr>
        </p:nvSpPr>
        <p:spPr>
          <a:xfrm>
            <a:off x="5343675" y="234925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5"/>
          </p:nvPr>
        </p:nvSpPr>
        <p:spPr>
          <a:xfrm>
            <a:off x="5343675" y="297712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16"/>
          </p:nvPr>
        </p:nvSpPr>
        <p:spPr>
          <a:xfrm>
            <a:off x="5343675" y="360500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7"/>
          </p:nvPr>
        </p:nvSpPr>
        <p:spPr>
          <a:xfrm>
            <a:off x="5343675" y="423287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">
  <p:cSld name="BLANK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 alt">
  <p:cSld name="BLANK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256025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2"/>
          </p:nvPr>
        </p:nvSpPr>
        <p:spPr>
          <a:xfrm>
            <a:off x="3241424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3"/>
          </p:nvPr>
        </p:nvSpPr>
        <p:spPr>
          <a:xfrm>
            <a:off x="6226798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>
            <a:spLocks noGrp="1"/>
          </p:cNvSpPr>
          <p:nvPr>
            <p:ph type="pic" idx="4"/>
          </p:nvPr>
        </p:nvSpPr>
        <p:spPr>
          <a:xfrm>
            <a:off x="2560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1"/>
          <p:cNvSpPr>
            <a:spLocks noGrp="1"/>
          </p:cNvSpPr>
          <p:nvPr>
            <p:ph type="pic" idx="5"/>
          </p:nvPr>
        </p:nvSpPr>
        <p:spPr>
          <a:xfrm>
            <a:off x="32414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1"/>
          <p:cNvSpPr>
            <a:spLocks noGrp="1"/>
          </p:cNvSpPr>
          <p:nvPr>
            <p:ph type="pic" idx="6"/>
          </p:nvPr>
        </p:nvSpPr>
        <p:spPr>
          <a:xfrm>
            <a:off x="6226825" y="1588650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7"/>
          </p:nvPr>
        </p:nvSpPr>
        <p:spPr>
          <a:xfrm>
            <a:off x="2560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8"/>
          </p:nvPr>
        </p:nvSpPr>
        <p:spPr>
          <a:xfrm>
            <a:off x="32413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9"/>
          </p:nvPr>
        </p:nvSpPr>
        <p:spPr>
          <a:xfrm>
            <a:off x="62266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1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toryboards">
  <p:cSld name="BLANK_1_1_1_1_1_1_1_1_1_1_1_1_1_1_1_1_1_1_1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>
            <a:spLocks noGrp="1"/>
          </p:cNvSpPr>
          <p:nvPr>
            <p:ph type="pic" idx="2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22"/>
          <p:cNvSpPr>
            <a:spLocks noGrp="1"/>
          </p:cNvSpPr>
          <p:nvPr>
            <p:ph type="pic" idx="3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2"/>
          <p:cNvSpPr>
            <a:spLocks noGrp="1"/>
          </p:cNvSpPr>
          <p:nvPr>
            <p:ph type="pic" idx="4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" name="Google Shape;250;p22"/>
          <p:cNvSpPr>
            <a:spLocks noGrp="1"/>
          </p:cNvSpPr>
          <p:nvPr>
            <p:ph type="pic" idx="5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 idx="6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title" idx="7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 idx="8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 idx="9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 idx="13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title" idx="14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15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title" idx="16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1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toryboards - Alt 1">
  <p:cSld name="BLANK_1_1_1_1_1_1_1_1_1_1_1_1_1_1_1_1_1_1_1_2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>
            <a:spLocks noGrp="1"/>
          </p:cNvSpPr>
          <p:nvPr>
            <p:ph type="pic" idx="2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23"/>
          <p:cNvSpPr>
            <a:spLocks noGrp="1"/>
          </p:cNvSpPr>
          <p:nvPr>
            <p:ph type="pic" idx="3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3"/>
          <p:cNvSpPr>
            <a:spLocks noGrp="1"/>
          </p:cNvSpPr>
          <p:nvPr>
            <p:ph type="pic" idx="4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p23"/>
          <p:cNvSpPr>
            <a:spLocks noGrp="1"/>
          </p:cNvSpPr>
          <p:nvPr>
            <p:ph type="pic" idx="5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title" idx="6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title" idx="7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title" idx="8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 idx="9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 idx="13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title" idx="14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title" idx="15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title" idx="16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2432125" y="3851275"/>
            <a:ext cx="20850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17"/>
          </p:nvPr>
        </p:nvSpPr>
        <p:spPr>
          <a:xfrm>
            <a:off x="256025" y="3851275"/>
            <a:ext cx="20664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18"/>
          </p:nvPr>
        </p:nvSpPr>
        <p:spPr>
          <a:xfrm>
            <a:off x="6821675" y="3851275"/>
            <a:ext cx="20664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9"/>
          </p:nvPr>
        </p:nvSpPr>
        <p:spPr>
          <a:xfrm>
            <a:off x="4629100" y="3851275"/>
            <a:ext cx="20850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20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1_1_1_1_1_1_1_1_1_1_1_1_1_1_1_1_1_1_1_1_1_1">
    <p:bg>
      <p:bgPr>
        <a:solidFill>
          <a:schemeClr val="dk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>
            <a:off x="0" y="1182000"/>
            <a:ext cx="1873200" cy="3060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0" y="1182000"/>
            <a:ext cx="1873200" cy="187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1182000"/>
            <a:ext cx="1873200" cy="6837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0" y="0"/>
            <a:ext cx="1873200" cy="118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806250" y="1052675"/>
            <a:ext cx="260700" cy="26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0" y="4246550"/>
            <a:ext cx="9144000" cy="9012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chemeClr val="dk2"/>
              </a:gs>
              <a:gs pos="100000">
                <a:schemeClr val="dk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24"/>
          <p:cNvCxnSpPr/>
          <p:nvPr/>
        </p:nvCxnSpPr>
        <p:spPr>
          <a:xfrm>
            <a:off x="0" y="424442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4"/>
          <p:cNvCxnSpPr/>
          <p:nvPr/>
        </p:nvCxnSpPr>
        <p:spPr>
          <a:xfrm>
            <a:off x="1873325" y="0"/>
            <a:ext cx="0" cy="42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2322425" y="602225"/>
            <a:ext cx="6565800" cy="642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title" idx="2"/>
          </p:nvPr>
        </p:nvSpPr>
        <p:spPr>
          <a:xfrm>
            <a:off x="2322425" y="1389575"/>
            <a:ext cx="6565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- Alt 1">
  <p:cSld name="BLANK_1_1_1_1_1_1_1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572000" y="-6600"/>
            <a:ext cx="4572000" cy="51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4261200" cy="10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56025" y="1547275"/>
            <a:ext cx="36396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2"/>
          </p:nvPr>
        </p:nvSpPr>
        <p:spPr>
          <a:xfrm>
            <a:off x="6067500" y="4448600"/>
            <a:ext cx="1581000" cy="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3"/>
          </p:nvPr>
        </p:nvSpPr>
        <p:spPr>
          <a:xfrm>
            <a:off x="6067500" y="4621154"/>
            <a:ext cx="1581000" cy="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4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5"/>
          </p:nvPr>
        </p:nvSpPr>
        <p:spPr>
          <a:xfrm>
            <a:off x="5190600" y="1902000"/>
            <a:ext cx="3639600" cy="16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5pPr>
            <a:lvl6pPr marL="2743200" lvl="5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6pPr>
            <a:lvl7pPr marL="3200400" lvl="6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7pPr>
            <a:lvl8pPr marL="3657600" lvl="7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8pPr>
            <a:lvl9pPr marL="4114800" lvl="8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38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3">
  <p:cSld name="BLANK_1_1_1_1_1_1_1_1_1_1_1_5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5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5597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/>
          </p:nvPr>
        </p:nvSpPr>
        <p:spPr>
          <a:xfrm>
            <a:off x="25597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250612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250612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5"/>
          </p:nvPr>
        </p:nvSpPr>
        <p:spPr>
          <a:xfrm>
            <a:off x="475627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6"/>
          </p:nvPr>
        </p:nvSpPr>
        <p:spPr>
          <a:xfrm>
            <a:off x="475627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1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1" name="Google Shape;361;p42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2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42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4" name="Google Shape;36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2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9" name="Google Shape;369;p43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3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3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2" name="Google Shape;372;p43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3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45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45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5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5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45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5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45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45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sub-section 3 1">
  <p:cSld name="Activity sub-section 3 (g3eb2ed8d6d4_11_0)">
    <p:bg>
      <p:bgPr>
        <a:solidFill>
          <a:schemeClr val="dk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5836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46"/>
          <p:cNvSpPr txBox="1">
            <a:spLocks noGrp="1"/>
          </p:cNvSpPr>
          <p:nvPr>
            <p:ph type="body" idx="1"/>
          </p:nvPr>
        </p:nvSpPr>
        <p:spPr>
          <a:xfrm>
            <a:off x="2559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body" idx="2"/>
          </p:nvPr>
        </p:nvSpPr>
        <p:spPr>
          <a:xfrm>
            <a:off x="25061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395" name="Google Shape;395;p46"/>
          <p:cNvSpPr txBox="1">
            <a:spLocks noGrp="1"/>
          </p:cNvSpPr>
          <p:nvPr>
            <p:ph type="body" idx="3"/>
          </p:nvPr>
        </p:nvSpPr>
        <p:spPr>
          <a:xfrm>
            <a:off x="47563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396" name="Google Shape;396;p46"/>
          <p:cNvSpPr txBox="1">
            <a:spLocks noGrp="1"/>
          </p:cNvSpPr>
          <p:nvPr>
            <p:ph type="subTitle" idx="4"/>
          </p:nvPr>
        </p:nvSpPr>
        <p:spPr>
          <a:xfrm>
            <a:off x="255975" y="1548360"/>
            <a:ext cx="4131900" cy="2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1 1">
  <p:cSld name="Activity 1 (g3eb2ed8d6d4_48_0)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body" idx="1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title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title" idx="2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1">
  <p:cSld name="SWOT analysis (g3eb2ed8d6d4_55_0)">
    <p:bg>
      <p:bgPr>
        <a:solidFill>
          <a:schemeClr val="dk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566475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05" name="Google Shape;405;p48"/>
          <p:cNvSpPr txBox="1">
            <a:spLocks noGrp="1"/>
          </p:cNvSpPr>
          <p:nvPr>
            <p:ph type="title" idx="2"/>
          </p:nvPr>
        </p:nvSpPr>
        <p:spPr>
          <a:xfrm>
            <a:off x="566475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6" name="Google Shape;406;p48"/>
          <p:cNvSpPr txBox="1">
            <a:spLocks noGrp="1"/>
          </p:cNvSpPr>
          <p:nvPr>
            <p:ph type="body" idx="3"/>
          </p:nvPr>
        </p:nvSpPr>
        <p:spPr>
          <a:xfrm>
            <a:off x="4937950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8"/>
          <p:cNvSpPr txBox="1">
            <a:spLocks noGrp="1"/>
          </p:cNvSpPr>
          <p:nvPr>
            <p:ph type="title" idx="4"/>
          </p:nvPr>
        </p:nvSpPr>
        <p:spPr>
          <a:xfrm>
            <a:off x="4937950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8" name="Google Shape;408;p48"/>
          <p:cNvSpPr txBox="1">
            <a:spLocks noGrp="1"/>
          </p:cNvSpPr>
          <p:nvPr>
            <p:ph type="body" idx="5"/>
          </p:nvPr>
        </p:nvSpPr>
        <p:spPr>
          <a:xfrm>
            <a:off x="4937925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09" name="Google Shape;409;p48"/>
          <p:cNvSpPr txBox="1">
            <a:spLocks noGrp="1"/>
          </p:cNvSpPr>
          <p:nvPr>
            <p:ph type="title" idx="6"/>
          </p:nvPr>
        </p:nvSpPr>
        <p:spPr>
          <a:xfrm>
            <a:off x="4937925" y="3242950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0" name="Google Shape;410;p48"/>
          <p:cNvSpPr txBox="1">
            <a:spLocks noGrp="1"/>
          </p:cNvSpPr>
          <p:nvPr>
            <p:ph type="body" idx="7"/>
          </p:nvPr>
        </p:nvSpPr>
        <p:spPr>
          <a:xfrm>
            <a:off x="566500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48"/>
          <p:cNvSpPr txBox="1">
            <a:spLocks noGrp="1"/>
          </p:cNvSpPr>
          <p:nvPr>
            <p:ph type="title" idx="8"/>
          </p:nvPr>
        </p:nvSpPr>
        <p:spPr>
          <a:xfrm>
            <a:off x="566500" y="3242950"/>
            <a:ext cx="36396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2" name="Google Shape;412;p48"/>
          <p:cNvSpPr txBox="1">
            <a:spLocks noGrp="1"/>
          </p:cNvSpPr>
          <p:nvPr>
            <p:ph type="subTitle" idx="9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4 content display 1">
  <p:cSld name="Sub-section 4 content display (g3eb2ed8d6d4_77_0)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9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15" name="Google Shape;415;p49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16" name="Google Shape;416;p49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49"/>
          <p:cNvSpPr txBox="1">
            <a:spLocks noGrp="1"/>
          </p:cNvSpPr>
          <p:nvPr>
            <p:ph type="body" idx="3"/>
          </p:nvPr>
        </p:nvSpPr>
        <p:spPr>
          <a:xfrm>
            <a:off x="3582350" y="3224900"/>
            <a:ext cx="36396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18" name="Google Shape;418;p49"/>
          <p:cNvSpPr txBox="1">
            <a:spLocks noGrp="1"/>
          </p:cNvSpPr>
          <p:nvPr>
            <p:ph type="subTitle" idx="4"/>
          </p:nvPr>
        </p:nvSpPr>
        <p:spPr>
          <a:xfrm>
            <a:off x="3582350" y="2987900"/>
            <a:ext cx="36396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9" name="Google Shape;419;p49"/>
          <p:cNvSpPr>
            <a:spLocks noGrp="1"/>
          </p:cNvSpPr>
          <p:nvPr>
            <p:ph type="pic" idx="5"/>
          </p:nvPr>
        </p:nvSpPr>
        <p:spPr>
          <a:xfrm>
            <a:off x="256025" y="2987900"/>
            <a:ext cx="31764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49"/>
          <p:cNvSpPr txBox="1">
            <a:spLocks noGrp="1"/>
          </p:cNvSpPr>
          <p:nvPr>
            <p:ph type="subTitle" idx="6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3 1">
  <p:cSld name="Sub-section 3 (g3e537c44abf_26_0)">
    <p:bg>
      <p:bgPr>
        <a:solidFill>
          <a:schemeClr val="dk2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23" name="Google Shape;423;p50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24" name="Google Shape;424;p50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1">
  <p:cSld name="BLANK_1_1_1_1_1_1_1_1_1_1_1_4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75" y="10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 idx="2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2">
  <p:cSld name="BLANK_1_1_1_1_1_1_1_1_1_1_1_4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flipH="1">
            <a:off x="-25" y="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60540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 idx="2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sub-section 3">
  <p:cSld name="BLANK_1_1_1_1_1_1_1_1_1_1_1_4_1_1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5836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559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5061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47563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4"/>
          </p:nvPr>
        </p:nvSpPr>
        <p:spPr>
          <a:xfrm>
            <a:off x="255975" y="1548360"/>
            <a:ext cx="4131900" cy="2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8"/>
          <p:cNvCxnSpPr>
            <a:stCxn id="60" idx="2"/>
            <a:endCxn id="61" idx="6"/>
          </p:cNvCxnSpPr>
          <p:nvPr/>
        </p:nvCxnSpPr>
        <p:spPr>
          <a:xfrm>
            <a:off x="7312308" y="609469"/>
            <a:ext cx="1831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8"/>
          <p:cNvSpPr/>
          <p:nvPr/>
        </p:nvSpPr>
        <p:spPr>
          <a:xfrm>
            <a:off x="7925052" y="0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7503454" y="189104"/>
            <a:ext cx="840900" cy="8409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7312308" y="403669"/>
            <a:ext cx="411600" cy="4116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BLANK_1_1_1_1_1_1_1_1_1_1_1_3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5597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2"/>
          </p:nvPr>
        </p:nvSpPr>
        <p:spPr>
          <a:xfrm>
            <a:off x="25597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 rot="10800000" flipH="1">
            <a:off x="6692400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255862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5"/>
          </p:nvPr>
        </p:nvSpPr>
        <p:spPr>
          <a:xfrm>
            <a:off x="255862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6"/>
          </p:nvPr>
        </p:nvSpPr>
        <p:spPr>
          <a:xfrm>
            <a:off x="480877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7"/>
          </p:nvPr>
        </p:nvSpPr>
        <p:spPr>
          <a:xfrm>
            <a:off x="480877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8"/>
          </p:nvPr>
        </p:nvSpPr>
        <p:spPr>
          <a:xfrm>
            <a:off x="6821675" y="2023213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9"/>
          </p:nvPr>
        </p:nvSpPr>
        <p:spPr>
          <a:xfrm>
            <a:off x="705892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3"/>
          </p:nvPr>
        </p:nvSpPr>
        <p:spPr>
          <a:xfrm>
            <a:off x="25597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4"/>
          </p:nvPr>
        </p:nvSpPr>
        <p:spPr>
          <a:xfrm>
            <a:off x="255862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5"/>
          </p:nvPr>
        </p:nvSpPr>
        <p:spPr>
          <a:xfrm>
            <a:off x="480877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6"/>
          </p:nvPr>
        </p:nvSpPr>
        <p:spPr>
          <a:xfrm>
            <a:off x="705892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2 content display">
  <p:cSld name="BLANK_1_1_1_1_1_1_1_1_1_1_1_2_1_4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10"/>
          <p:cNvCxnSpPr>
            <a:stCxn id="86" idx="7"/>
            <a:endCxn id="83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0"/>
          <p:cNvCxnSpPr>
            <a:stCxn id="86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0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1994150" y="3231050"/>
            <a:ext cx="24585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>
            <a:spLocks noGrp="1"/>
          </p:cNvSpPr>
          <p:nvPr>
            <p:ph type="pic" idx="3"/>
          </p:nvPr>
        </p:nvSpPr>
        <p:spPr>
          <a:xfrm>
            <a:off x="255950" y="29831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0"/>
          <p:cNvSpPr txBox="1">
            <a:spLocks noGrp="1"/>
          </p:cNvSpPr>
          <p:nvPr>
            <p:ph type="subTitle" idx="4"/>
          </p:nvPr>
        </p:nvSpPr>
        <p:spPr>
          <a:xfrm>
            <a:off x="1994150" y="2994050"/>
            <a:ext cx="24585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5"/>
          </p:nvPr>
        </p:nvSpPr>
        <p:spPr>
          <a:xfrm>
            <a:off x="6429400" y="3231850"/>
            <a:ext cx="24585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>
            <a:spLocks noGrp="1"/>
          </p:cNvSpPr>
          <p:nvPr>
            <p:ph type="pic" idx="6"/>
          </p:nvPr>
        </p:nvSpPr>
        <p:spPr>
          <a:xfrm>
            <a:off x="4691200" y="29839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0"/>
          <p:cNvSpPr txBox="1">
            <a:spLocks noGrp="1"/>
          </p:cNvSpPr>
          <p:nvPr>
            <p:ph type="subTitle" idx="7"/>
          </p:nvPr>
        </p:nvSpPr>
        <p:spPr>
          <a:xfrm>
            <a:off x="6429400" y="2994850"/>
            <a:ext cx="24585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8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56025" y="499600"/>
            <a:ext cx="53667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564425" y="2634200"/>
            <a:ext cx="35652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61">
          <p15:clr>
            <a:srgbClr val="E46962"/>
          </p15:clr>
        </p15:guide>
        <p15:guide id="2" pos="5599">
          <p15:clr>
            <a:srgbClr val="E46962"/>
          </p15:clr>
        </p15:guide>
        <p15:guide id="3" orient="horz" pos="161">
          <p15:clr>
            <a:srgbClr val="E46962"/>
          </p15:clr>
        </p15:guide>
        <p15:guide id="4" orient="horz" pos="3079">
          <p15:clr>
            <a:srgbClr val="E46962"/>
          </p15:clr>
        </p15:guide>
        <p15:guide id="5" pos="1463">
          <p15:clr>
            <a:srgbClr val="E46962"/>
          </p15:clr>
        </p15:guide>
        <p15:guide id="6" pos="1532">
          <p15:clr>
            <a:srgbClr val="E46962"/>
          </p15:clr>
        </p15:guide>
        <p15:guide id="7" pos="2845">
          <p15:clr>
            <a:srgbClr val="E46962"/>
          </p15:clr>
        </p15:guide>
        <p15:guide id="8" pos="2916">
          <p15:clr>
            <a:srgbClr val="E46962"/>
          </p15:clr>
        </p15:guide>
        <p15:guide id="9" pos="4228">
          <p15:clr>
            <a:srgbClr val="E46962"/>
          </p15:clr>
        </p15:guide>
        <p15:guide id="10" pos="429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thomse@lp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eknoll2@un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drive.google.com/file/d/13mgWN5xe_rrp4eL9Anh5PJbBhP4GBCRf/view?usp=sharing" TargetMode="External"/><Relationship Id="rId4" Type="http://schemas.openxmlformats.org/officeDocument/2006/relationships/hyperlink" Target="https://docs.google.com/presentation/d/1-fjlUkbllBA7VEsw8UB0MPiKh5NZnKyVxNTn22queLE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>
            <a:spLocks noGrp="1"/>
          </p:cNvSpPr>
          <p:nvPr>
            <p:ph type="title" idx="4"/>
          </p:nvPr>
        </p:nvSpPr>
        <p:spPr>
          <a:xfrm>
            <a:off x="256050" y="256025"/>
            <a:ext cx="8631900" cy="11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/>
              <a:t>Cultivating the Next Generation of STS Educators</a:t>
            </a:r>
            <a:endParaRPr b="1"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430" name="Google Shape;430;p51"/>
          <p:cNvSpPr txBox="1">
            <a:spLocks noGrp="1"/>
          </p:cNvSpPr>
          <p:nvPr>
            <p:ph type="title" idx="3"/>
          </p:nvPr>
        </p:nvSpPr>
        <p:spPr>
          <a:xfrm>
            <a:off x="256050" y="3800525"/>
            <a:ext cx="42612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/>
              <a:t>Dr. Jason Thomsen &amp; Eric Knoll</a:t>
            </a:r>
            <a:endParaRPr sz="2000" b="1" i="0"/>
          </a:p>
        </p:txBody>
      </p:sp>
      <p:cxnSp>
        <p:nvCxnSpPr>
          <p:cNvPr id="431" name="Google Shape;431;p51"/>
          <p:cNvCxnSpPr/>
          <p:nvPr/>
        </p:nvCxnSpPr>
        <p:spPr>
          <a:xfrm>
            <a:off x="3297300" y="3618375"/>
            <a:ext cx="5846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51"/>
          <p:cNvSpPr/>
          <p:nvPr/>
        </p:nvSpPr>
        <p:spPr>
          <a:xfrm>
            <a:off x="6093575" y="2093150"/>
            <a:ext cx="3050400" cy="30504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51"/>
          <p:cNvSpPr/>
          <p:nvPr/>
        </p:nvSpPr>
        <p:spPr>
          <a:xfrm flipH="1">
            <a:off x="8338700" y="2810925"/>
            <a:ext cx="1614900" cy="1614900"/>
          </a:xfrm>
          <a:prstGeom prst="arc">
            <a:avLst>
              <a:gd name="adj1" fmla="val 16200000"/>
              <a:gd name="adj2" fmla="val 541383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4" name="Google Shape;4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575" y="2093150"/>
            <a:ext cx="3050400" cy="30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D211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6" name="Google Shape;586;p60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D2111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7" name="Google Shape;587;p60"/>
          <p:cNvPicPr preferRelativeResize="0"/>
          <p:nvPr/>
        </p:nvPicPr>
        <p:blipFill rotWithShape="1">
          <a:blip r:embed="rId4">
            <a:alphaModFix/>
          </a:blip>
          <a:srcRect t="6009" b="6017"/>
          <a:stretch/>
        </p:blipFill>
        <p:spPr>
          <a:xfrm>
            <a:off x="238125" y="1381125"/>
            <a:ext cx="2095500" cy="1428900"/>
          </a:xfrm>
          <a:prstGeom prst="roundRect">
            <a:avLst>
              <a:gd name="adj" fmla="val 8000"/>
            </a:avLst>
          </a:prstGeom>
          <a:noFill/>
          <a:ln>
            <a:noFill/>
          </a:ln>
        </p:spPr>
      </p:pic>
      <p:pic>
        <p:nvPicPr>
          <p:cNvPr id="588" name="Google Shape;588;p60"/>
          <p:cNvPicPr preferRelativeResize="0"/>
          <p:nvPr/>
        </p:nvPicPr>
        <p:blipFill rotWithShape="1">
          <a:blip r:embed="rId5">
            <a:alphaModFix/>
          </a:blip>
          <a:srcRect t="2812" b="2822"/>
          <a:stretch/>
        </p:blipFill>
        <p:spPr>
          <a:xfrm>
            <a:off x="238125" y="3000375"/>
            <a:ext cx="2095500" cy="1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0"/>
          <p:cNvPicPr preferRelativeResize="0"/>
          <p:nvPr/>
        </p:nvPicPr>
        <p:blipFill rotWithShape="1">
          <a:blip r:embed="rId6">
            <a:alphaModFix/>
          </a:blip>
          <a:srcRect l="10216" r="10216"/>
          <a:stretch/>
        </p:blipFill>
        <p:spPr>
          <a:xfrm>
            <a:off x="6810375" y="1381125"/>
            <a:ext cx="2095500" cy="1428900"/>
          </a:xfrm>
          <a:prstGeom prst="roundRect">
            <a:avLst>
              <a:gd name="adj" fmla="val 8000"/>
            </a:avLst>
          </a:prstGeom>
          <a:noFill/>
          <a:ln>
            <a:noFill/>
          </a:ln>
        </p:spPr>
      </p:pic>
      <p:pic>
        <p:nvPicPr>
          <p:cNvPr id="590" name="Google Shape;590;p60"/>
          <p:cNvPicPr preferRelativeResize="0"/>
          <p:nvPr/>
        </p:nvPicPr>
        <p:blipFill rotWithShape="1">
          <a:blip r:embed="rId7">
            <a:alphaModFix/>
          </a:blip>
          <a:srcRect t="3463" b="3453"/>
          <a:stretch/>
        </p:blipFill>
        <p:spPr>
          <a:xfrm>
            <a:off x="6810375" y="3000375"/>
            <a:ext cx="2095500" cy="1428900"/>
          </a:xfrm>
          <a:prstGeom prst="roundRect">
            <a:avLst>
              <a:gd name="adj" fmla="val 8000"/>
            </a:avLst>
          </a:prstGeom>
          <a:noFill/>
          <a:ln>
            <a:noFill/>
          </a:ln>
        </p:spPr>
      </p:pic>
      <p:grpSp>
        <p:nvGrpSpPr>
          <p:cNvPr id="591" name="Google Shape;591;p60"/>
          <p:cNvGrpSpPr/>
          <p:nvPr/>
        </p:nvGrpSpPr>
        <p:grpSpPr>
          <a:xfrm>
            <a:off x="2571750" y="1381125"/>
            <a:ext cx="4000500" cy="3048000"/>
            <a:chOff x="2571750" y="1381125"/>
            <a:chExt cx="4000500" cy="3048000"/>
          </a:xfrm>
        </p:grpSpPr>
        <p:sp>
          <p:nvSpPr>
            <p:cNvPr id="592" name="Google Shape;592;p60"/>
            <p:cNvSpPr/>
            <p:nvPr/>
          </p:nvSpPr>
          <p:spPr>
            <a:xfrm>
              <a:off x="2571750" y="1381125"/>
              <a:ext cx="4000500" cy="3048000"/>
            </a:xfrm>
            <a:prstGeom prst="roundRect">
              <a:avLst>
                <a:gd name="adj" fmla="val 4687"/>
              </a:avLst>
            </a:prstGeom>
            <a:solidFill>
              <a:srgbClr val="FFFFFF"/>
            </a:solidFill>
            <a:ln w="9525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0"/>
            <p:cNvSpPr txBox="1"/>
            <p:nvPr/>
          </p:nvSpPr>
          <p:spPr>
            <a:xfrm>
              <a:off x="2762250" y="1433200"/>
              <a:ext cx="3619500" cy="29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85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85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40" b="1" dirty="0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Campus Engagement</a:t>
              </a:r>
              <a:endParaRPr sz="1640" b="1" dirty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86 Students Attend The SCC &amp; UNL Field Trip</a:t>
              </a:r>
              <a:endParaRPr sz="1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1875"/>
                </a:spcBef>
                <a:spcAft>
                  <a:spcPts val="0"/>
                </a:spcAft>
                <a:buNone/>
              </a:pPr>
              <a:endParaRPr sz="1085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40" b="1" dirty="0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Family Night</a:t>
              </a:r>
              <a:endParaRPr sz="1640" b="1" dirty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Families Attend the UNL Family Night</a:t>
              </a:r>
              <a:endParaRPr sz="1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640" b="1" dirty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640" b="1" dirty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40" b="1" dirty="0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Future Planning</a:t>
              </a:r>
              <a:endParaRPr sz="1640" b="1" dirty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Several Students Plan on Entering the 2+2 Program After Graduation</a:t>
              </a:r>
              <a:endParaRPr sz="1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94" name="Google Shape;594;p6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57501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solidFill>
                  <a:srgbClr val="FBFAFA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Highlights</a:t>
            </a:r>
            <a:endParaRPr sz="4400" b="1" i="1">
              <a:solidFill>
                <a:srgbClr val="FBFAFA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5AA4A-D3AB-3053-5F26-97CA7FF2D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50" y="1527839"/>
            <a:ext cx="292425" cy="23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F3FD7-0198-630A-9D27-C4287641C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233" y="2403654"/>
            <a:ext cx="411695" cy="257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F2398-1746-273D-6DFC-DDA6E9D65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0030" y="3275817"/>
            <a:ext cx="546100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1"/>
          <p:cNvSpPr/>
          <p:nvPr/>
        </p:nvSpPr>
        <p:spPr>
          <a:xfrm>
            <a:off x="0" y="0"/>
            <a:ext cx="9144000" cy="1047900"/>
          </a:xfrm>
          <a:prstGeom prst="rect">
            <a:avLst/>
          </a:prstGeom>
          <a:solidFill>
            <a:srgbClr val="D211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1"/>
          <p:cNvSpPr txBox="1"/>
          <p:nvPr/>
        </p:nvSpPr>
        <p:spPr>
          <a:xfrm>
            <a:off x="381000" y="23812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1">
                <a:solidFill>
                  <a:srgbClr val="FBFAFA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Discussion</a:t>
            </a:r>
            <a:endParaRPr sz="3700" b="1" i="1">
              <a:solidFill>
                <a:srgbClr val="FBFAFA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grpSp>
        <p:nvGrpSpPr>
          <p:cNvPr id="601" name="Google Shape;601;p61"/>
          <p:cNvGrpSpPr/>
          <p:nvPr/>
        </p:nvGrpSpPr>
        <p:grpSpPr>
          <a:xfrm>
            <a:off x="381000" y="2000250"/>
            <a:ext cx="4095900" cy="1905000"/>
            <a:chOff x="381000" y="2000250"/>
            <a:chExt cx="4095900" cy="1905000"/>
          </a:xfrm>
        </p:grpSpPr>
        <p:sp>
          <p:nvSpPr>
            <p:cNvPr id="602" name="Google Shape;602;p61"/>
            <p:cNvSpPr/>
            <p:nvPr/>
          </p:nvSpPr>
          <p:spPr>
            <a:xfrm>
              <a:off x="381000" y="2000250"/>
              <a:ext cx="4095900" cy="1905000"/>
            </a:xfrm>
            <a:prstGeom prst="roundRect">
              <a:avLst>
                <a:gd name="adj" fmla="val 6000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1"/>
            <p:cNvSpPr txBox="1"/>
            <p:nvPr/>
          </p:nvSpPr>
          <p:spPr>
            <a:xfrm>
              <a:off x="571500" y="2667000"/>
              <a:ext cx="37149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Institutional Integration</a:t>
              </a:r>
              <a:endParaRPr sz="1800" b="1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600" b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 might pieces of this model be incorporated into your own school or situation?</a:t>
              </a:r>
              <a:endParaRPr sz="1600" b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05" name="Google Shape;605;p61"/>
          <p:cNvGrpSpPr/>
          <p:nvPr/>
        </p:nvGrpSpPr>
        <p:grpSpPr>
          <a:xfrm>
            <a:off x="4667250" y="2000250"/>
            <a:ext cx="4095900" cy="1905000"/>
            <a:chOff x="4667250" y="2000250"/>
            <a:chExt cx="4095900" cy="1905000"/>
          </a:xfrm>
        </p:grpSpPr>
        <p:sp>
          <p:nvSpPr>
            <p:cNvPr id="606" name="Google Shape;606;p61"/>
            <p:cNvSpPr/>
            <p:nvPr/>
          </p:nvSpPr>
          <p:spPr>
            <a:xfrm>
              <a:off x="4667250" y="2000250"/>
              <a:ext cx="4095900" cy="1905000"/>
            </a:xfrm>
            <a:prstGeom prst="roundRect">
              <a:avLst>
                <a:gd name="adj" fmla="val 6000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1"/>
            <p:cNvSpPr txBox="1"/>
            <p:nvPr/>
          </p:nvSpPr>
          <p:spPr>
            <a:xfrm>
              <a:off x="4857750" y="2667000"/>
              <a:ext cx="37149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Growth Strategies</a:t>
              </a:r>
              <a:endParaRPr sz="1800" b="1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600" b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Other thoughts or ideas on growing the STS teacher pool?</a:t>
              </a:r>
              <a:endParaRPr sz="1600" b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09" name="Google Shape;609;p61"/>
          <p:cNvGrpSpPr/>
          <p:nvPr/>
        </p:nvGrpSpPr>
        <p:grpSpPr>
          <a:xfrm>
            <a:off x="7996238" y="-52387"/>
            <a:ext cx="1147800" cy="1152600"/>
            <a:chOff x="7996238" y="-52387"/>
            <a:chExt cx="1147800" cy="1152600"/>
          </a:xfrm>
        </p:grpSpPr>
        <p:pic>
          <p:nvPicPr>
            <p:cNvPr id="610" name="Google Shape;610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96238" y="-52387"/>
              <a:ext cx="1147800" cy="115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6738" y="138113"/>
              <a:ext cx="771600" cy="7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p61"/>
            <p:cNvSpPr/>
            <p:nvPr/>
          </p:nvSpPr>
          <p:spPr>
            <a:xfrm>
              <a:off x="8524875" y="476250"/>
              <a:ext cx="95400" cy="95400"/>
            </a:xfrm>
            <a:prstGeom prst="ellipse">
              <a:avLst/>
            </a:prstGeom>
            <a:solidFill>
              <a:srgbClr val="FBFAF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C4C681-229D-3369-D63B-EACC45493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2299328"/>
            <a:ext cx="525256" cy="328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6715F-F263-611D-5F63-529640ACE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228357"/>
            <a:ext cx="460679" cy="399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2"/>
          <p:cNvSpPr txBox="1">
            <a:spLocks noGrp="1"/>
          </p:cNvSpPr>
          <p:nvPr>
            <p:ph type="title"/>
          </p:nvPr>
        </p:nvSpPr>
        <p:spPr>
          <a:xfrm>
            <a:off x="2322425" y="602225"/>
            <a:ext cx="6565800" cy="6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</a:t>
            </a:r>
            <a:endParaRPr/>
          </a:p>
        </p:txBody>
      </p:sp>
      <p:sp>
        <p:nvSpPr>
          <p:cNvPr id="618" name="Google Shape;618;p62"/>
          <p:cNvSpPr txBox="1">
            <a:spLocks noGrp="1"/>
          </p:cNvSpPr>
          <p:nvPr>
            <p:ph type="title" idx="2"/>
          </p:nvPr>
        </p:nvSpPr>
        <p:spPr>
          <a:xfrm>
            <a:off x="2322425" y="1389575"/>
            <a:ext cx="6565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</a:t>
            </a:r>
            <a:endParaRPr/>
          </a:p>
        </p:txBody>
      </p:sp>
      <p:sp>
        <p:nvSpPr>
          <p:cNvPr id="619" name="Google Shape;619;p62"/>
          <p:cNvSpPr txBox="1"/>
          <p:nvPr/>
        </p:nvSpPr>
        <p:spPr>
          <a:xfrm>
            <a:off x="1960075" y="3531850"/>
            <a:ext cx="700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Dr. Jason Thomsen: 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jthomse@lps.org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Eric Knoll: 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eknoll2@unl.edu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2"/>
          <p:cNvSpPr txBox="1">
            <a:spLocks noGrp="1"/>
          </p:cNvSpPr>
          <p:nvPr>
            <p:ph type="title"/>
          </p:nvPr>
        </p:nvSpPr>
        <p:spPr>
          <a:xfrm>
            <a:off x="5594575" y="660563"/>
            <a:ext cx="3293400" cy="33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sng"/>
              <a:t>Agenda</a:t>
            </a:r>
            <a:endParaRPr sz="4000" b="1" i="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0"/>
              <a:t>Speakers</a:t>
            </a:r>
            <a:endParaRPr sz="2000" b="1" i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0"/>
              <a:t>The Problem</a:t>
            </a:r>
            <a:endParaRPr sz="2000" b="1" i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0"/>
              <a:t>Brainstorm Solutions</a:t>
            </a:r>
            <a:endParaRPr sz="2000" b="1" i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0"/>
              <a:t>Develop a Plan</a:t>
            </a:r>
            <a:endParaRPr sz="2000" b="1" i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i="0"/>
              <a:t>Exposure Events</a:t>
            </a:r>
            <a:endParaRPr sz="2000" b="1" i="0"/>
          </a:p>
        </p:txBody>
      </p:sp>
      <p:pic>
        <p:nvPicPr>
          <p:cNvPr id="440" name="Google Shape;4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109037"/>
            <a:ext cx="5204525" cy="29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>
            <a:spLocks noGrp="1"/>
          </p:cNvSpPr>
          <p:nvPr>
            <p:ph type="title" idx="6"/>
          </p:nvPr>
        </p:nvSpPr>
        <p:spPr>
          <a:xfrm>
            <a:off x="256025" y="213150"/>
            <a:ext cx="5750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Speakers</a:t>
            </a:r>
            <a:endParaRPr sz="4000" b="1"/>
          </a:p>
        </p:txBody>
      </p:sp>
      <p:sp>
        <p:nvSpPr>
          <p:cNvPr id="446" name="Google Shape;446;p53"/>
          <p:cNvSpPr txBox="1">
            <a:spLocks noGrp="1"/>
          </p:cNvSpPr>
          <p:nvPr>
            <p:ph type="title"/>
          </p:nvPr>
        </p:nvSpPr>
        <p:spPr>
          <a:xfrm>
            <a:off x="1299000" y="3945500"/>
            <a:ext cx="2283900" cy="452400"/>
          </a:xfrm>
          <a:prstGeom prst="rect">
            <a:avLst/>
          </a:prstGeom>
        </p:spPr>
        <p:txBody>
          <a:bodyPr spcFirstLastPara="1" wrap="square" lIns="131900" tIns="131900" rIns="131900" bIns="13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31"/>
              <a:t>Dr. Jason Thomsen</a:t>
            </a:r>
            <a:endParaRPr sz="1631"/>
          </a:p>
        </p:txBody>
      </p:sp>
      <p:sp>
        <p:nvSpPr>
          <p:cNvPr id="447" name="Google Shape;447;p53"/>
          <p:cNvSpPr txBox="1">
            <a:spLocks noGrp="1"/>
          </p:cNvSpPr>
          <p:nvPr>
            <p:ph type="title" idx="7"/>
          </p:nvPr>
        </p:nvSpPr>
        <p:spPr>
          <a:xfrm>
            <a:off x="1144600" y="4397900"/>
            <a:ext cx="2540100" cy="710700"/>
          </a:xfrm>
          <a:prstGeom prst="rect">
            <a:avLst/>
          </a:prstGeom>
        </p:spPr>
        <p:txBody>
          <a:bodyPr spcFirstLastPara="1" wrap="square" lIns="131900" tIns="131900" rIns="131900" bIns="13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3"/>
              <a:t>Lincoln Public Schools</a:t>
            </a:r>
            <a:endParaRPr sz="1443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3"/>
              <a:t>CTE Curriculum Specialist</a:t>
            </a:r>
            <a:endParaRPr sz="1443"/>
          </a:p>
        </p:txBody>
      </p:sp>
      <p:cxnSp>
        <p:nvCxnSpPr>
          <p:cNvPr id="448" name="Google Shape;448;p53"/>
          <p:cNvCxnSpPr/>
          <p:nvPr/>
        </p:nvCxnSpPr>
        <p:spPr>
          <a:xfrm>
            <a:off x="0" y="12189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9" name="Google Shape;449;p53" title="Jas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000" y="1560950"/>
            <a:ext cx="2283900" cy="228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0" name="Google Shape;45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475" y="1510700"/>
            <a:ext cx="2384400" cy="238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1" name="Google Shape;451;p53"/>
          <p:cNvSpPr txBox="1">
            <a:spLocks noGrp="1"/>
          </p:cNvSpPr>
          <p:nvPr>
            <p:ph type="title"/>
          </p:nvPr>
        </p:nvSpPr>
        <p:spPr>
          <a:xfrm>
            <a:off x="5679725" y="3980400"/>
            <a:ext cx="2283900" cy="452400"/>
          </a:xfrm>
          <a:prstGeom prst="rect">
            <a:avLst/>
          </a:prstGeom>
        </p:spPr>
        <p:txBody>
          <a:bodyPr spcFirstLastPara="1" wrap="square" lIns="131900" tIns="131900" rIns="131900" bIns="13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31"/>
              <a:t>Eric Knoll</a:t>
            </a:r>
            <a:endParaRPr sz="1631"/>
          </a:p>
        </p:txBody>
      </p:sp>
      <p:sp>
        <p:nvSpPr>
          <p:cNvPr id="452" name="Google Shape;452;p53"/>
          <p:cNvSpPr txBox="1">
            <a:spLocks noGrp="1"/>
          </p:cNvSpPr>
          <p:nvPr>
            <p:ph type="title" idx="7"/>
          </p:nvPr>
        </p:nvSpPr>
        <p:spPr>
          <a:xfrm>
            <a:off x="4643562" y="4397900"/>
            <a:ext cx="4105163" cy="710700"/>
          </a:xfrm>
          <a:prstGeom prst="rect">
            <a:avLst/>
          </a:prstGeom>
        </p:spPr>
        <p:txBody>
          <a:bodyPr spcFirstLastPara="1" wrap="square" lIns="131900" tIns="131900" rIns="131900" bIns="13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3" dirty="0"/>
              <a:t>University of Nebraska - Lincoln</a:t>
            </a:r>
            <a:endParaRPr sz="1443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3" dirty="0"/>
              <a:t>Associate Professor of Practice - STS Teaching</a:t>
            </a:r>
            <a:endParaRPr sz="14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54"/>
          <p:cNvGrpSpPr/>
          <p:nvPr/>
        </p:nvGrpSpPr>
        <p:grpSpPr>
          <a:xfrm>
            <a:off x="381000" y="1238250"/>
            <a:ext cx="2667000" cy="3238650"/>
            <a:chOff x="381000" y="1238250"/>
            <a:chExt cx="2667000" cy="3238650"/>
          </a:xfrm>
        </p:grpSpPr>
        <p:pic>
          <p:nvPicPr>
            <p:cNvPr id="458" name="Google Shape;458;p54"/>
            <p:cNvPicPr preferRelativeResize="0"/>
            <p:nvPr/>
          </p:nvPicPr>
          <p:blipFill rotWithShape="1">
            <a:blip r:embed="rId3">
              <a:alphaModFix/>
            </a:blip>
            <a:srcRect t="5563" b="5572"/>
            <a:stretch/>
          </p:blipFill>
          <p:spPr>
            <a:xfrm>
              <a:off x="381000" y="1238250"/>
              <a:ext cx="2667000" cy="1714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459" name="Google Shape;459;p54"/>
            <p:cNvSpPr/>
            <p:nvPr/>
          </p:nvSpPr>
          <p:spPr>
            <a:xfrm>
              <a:off x="381000" y="3048000"/>
              <a:ext cx="2667000" cy="1428900"/>
            </a:xfrm>
            <a:prstGeom prst="roundRect">
              <a:avLst>
                <a:gd name="adj" fmla="val 8000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4"/>
            <p:cNvSpPr txBox="1"/>
            <p:nvPr/>
          </p:nvSpPr>
          <p:spPr>
            <a:xfrm>
              <a:off x="523875" y="3190875"/>
              <a:ext cx="2381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111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Aging STS Staff</a:t>
              </a:r>
              <a:endParaRPr sz="1600" b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B55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significant portion of current Skilled and Technical Sciences staff are approaching retirement age.</a:t>
              </a:r>
              <a:endParaRPr sz="1100">
                <a:solidFill>
                  <a:srgbClr val="4B556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1" name="Google Shape;461;p54"/>
          <p:cNvGrpSpPr/>
          <p:nvPr/>
        </p:nvGrpSpPr>
        <p:grpSpPr>
          <a:xfrm>
            <a:off x="3238500" y="1238250"/>
            <a:ext cx="2667000" cy="3238650"/>
            <a:chOff x="3238500" y="1238250"/>
            <a:chExt cx="2667000" cy="3238650"/>
          </a:xfrm>
        </p:grpSpPr>
        <p:pic>
          <p:nvPicPr>
            <p:cNvPr id="462" name="Google Shape;462;p54"/>
            <p:cNvPicPr preferRelativeResize="0"/>
            <p:nvPr/>
          </p:nvPicPr>
          <p:blipFill rotWithShape="1">
            <a:blip r:embed="rId4">
              <a:alphaModFix/>
            </a:blip>
            <a:srcRect t="1784" b="1784"/>
            <a:stretch/>
          </p:blipFill>
          <p:spPr>
            <a:xfrm>
              <a:off x="3238500" y="1238250"/>
              <a:ext cx="2667000" cy="1714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463" name="Google Shape;463;p54"/>
            <p:cNvSpPr/>
            <p:nvPr/>
          </p:nvSpPr>
          <p:spPr>
            <a:xfrm>
              <a:off x="3238500" y="3048000"/>
              <a:ext cx="2667000" cy="1428900"/>
            </a:xfrm>
            <a:prstGeom prst="roundRect">
              <a:avLst>
                <a:gd name="adj" fmla="val 8000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 txBox="1"/>
            <p:nvPr/>
          </p:nvSpPr>
          <p:spPr>
            <a:xfrm>
              <a:off x="3381375" y="3190875"/>
              <a:ext cx="2381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111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Filling Vacancies</a:t>
              </a:r>
              <a:endParaRPr sz="1600" b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B55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 is becoming increasingly difficult to find qualified candidates to fill open STS teaching positions.</a:t>
              </a:r>
              <a:endParaRPr sz="1100">
                <a:solidFill>
                  <a:srgbClr val="4B556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5" name="Google Shape;465;p54"/>
          <p:cNvGrpSpPr/>
          <p:nvPr/>
        </p:nvGrpSpPr>
        <p:grpSpPr>
          <a:xfrm>
            <a:off x="6096000" y="1238250"/>
            <a:ext cx="2667000" cy="3238650"/>
            <a:chOff x="6096000" y="1238250"/>
            <a:chExt cx="2667000" cy="3238650"/>
          </a:xfrm>
        </p:grpSpPr>
        <p:pic>
          <p:nvPicPr>
            <p:cNvPr id="466" name="Google Shape;466;p54"/>
            <p:cNvPicPr preferRelativeResize="0"/>
            <p:nvPr/>
          </p:nvPicPr>
          <p:blipFill rotWithShape="1">
            <a:blip r:embed="rId5">
              <a:alphaModFix/>
            </a:blip>
            <a:srcRect t="4103" b="4112"/>
            <a:stretch/>
          </p:blipFill>
          <p:spPr>
            <a:xfrm>
              <a:off x="6096000" y="1238250"/>
              <a:ext cx="2667000" cy="1714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467" name="Google Shape;467;p54"/>
            <p:cNvSpPr/>
            <p:nvPr/>
          </p:nvSpPr>
          <p:spPr>
            <a:xfrm>
              <a:off x="6096000" y="3048000"/>
              <a:ext cx="2667000" cy="1428900"/>
            </a:xfrm>
            <a:prstGeom prst="roundRect">
              <a:avLst>
                <a:gd name="adj" fmla="val 8000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4"/>
            <p:cNvSpPr txBox="1"/>
            <p:nvPr/>
          </p:nvSpPr>
          <p:spPr>
            <a:xfrm>
              <a:off x="6238875" y="3190875"/>
              <a:ext cx="2381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2111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Pipeline Deficit</a:t>
              </a:r>
              <a:endParaRPr sz="1600" b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B55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There are not enough students currently entering STS teacher preparation programs to meet demand.</a:t>
              </a:r>
              <a:endParaRPr sz="1100">
                <a:solidFill>
                  <a:srgbClr val="4B556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69" name="Google Shape;469;p54"/>
          <p:cNvSpPr txBox="1">
            <a:spLocks noGrp="1"/>
          </p:cNvSpPr>
          <p:nvPr>
            <p:ph type="title"/>
          </p:nvPr>
        </p:nvSpPr>
        <p:spPr>
          <a:xfrm>
            <a:off x="381000" y="285750"/>
            <a:ext cx="8382000" cy="609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solidFill>
                  <a:srgbClr val="D21117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The Problem</a:t>
            </a:r>
            <a:endParaRPr sz="4400" b="1" i="1">
              <a:solidFill>
                <a:srgbClr val="D21117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The Problem</a:t>
            </a:r>
            <a:r>
              <a:rPr lang="en"/>
              <a:t> </a:t>
            </a:r>
            <a:endParaRPr/>
          </a:p>
        </p:txBody>
      </p:sp>
      <p:sp>
        <p:nvSpPr>
          <p:cNvPr id="475" name="Google Shape;475;p55"/>
          <p:cNvSpPr txBox="1">
            <a:spLocks noGrp="1"/>
          </p:cNvSpPr>
          <p:nvPr>
            <p:ph type="body" idx="1"/>
          </p:nvPr>
        </p:nvSpPr>
        <p:spPr>
          <a:xfrm>
            <a:off x="225150" y="1478625"/>
            <a:ext cx="86937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/>
              <a:t>Unfilled Positions in Districts/Systems by Endorsement Area &amp; Region</a:t>
            </a:r>
            <a:endParaRPr sz="1800" b="1"/>
          </a:p>
        </p:txBody>
      </p:sp>
      <p:cxnSp>
        <p:nvCxnSpPr>
          <p:cNvPr id="476" name="Google Shape;476;p55"/>
          <p:cNvCxnSpPr/>
          <p:nvPr/>
        </p:nvCxnSpPr>
        <p:spPr>
          <a:xfrm>
            <a:off x="0" y="12189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7" name="Google Shape;477;p55" title="Screenshot 2026-05-27 at 11.16.5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38" y="2015475"/>
            <a:ext cx="8254524" cy="27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5"/>
          <p:cNvSpPr txBox="1"/>
          <p:nvPr/>
        </p:nvSpPr>
        <p:spPr>
          <a:xfrm>
            <a:off x="23075" y="4914225"/>
            <a:ext cx="53757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Source: NDE Teacher Vacancy Survey Report; 2025</a:t>
            </a:r>
            <a:endParaRPr sz="9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56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484" name="Google Shape;484;p5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D2111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6"/>
            <p:cNvSpPr txBox="1"/>
            <p:nvPr/>
          </p:nvSpPr>
          <p:spPr>
            <a:xfrm>
              <a:off x="381000" y="190500"/>
              <a:ext cx="8382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30" b="1" i="1">
                  <a:solidFill>
                    <a:srgbClr val="FBFAFA"/>
                  </a:solidFill>
                  <a:latin typeface="Source Serif 4"/>
                  <a:ea typeface="Source Serif 4"/>
                  <a:cs typeface="Source Serif 4"/>
                  <a:sym typeface="Source Serif 4"/>
                </a:rPr>
                <a:t>STS Advisory Group: Brainstorming Ideas</a:t>
              </a:r>
              <a:endParaRPr sz="3330" b="1" i="1">
                <a:solidFill>
                  <a:srgbClr val="FBFAFA"/>
                </a:solidFill>
                <a:latin typeface="Source Serif 4"/>
                <a:ea typeface="Source Serif 4"/>
                <a:cs typeface="Source Serif 4"/>
                <a:sym typeface="Source Serif 4"/>
              </a:endParaRPr>
            </a:p>
          </p:txBody>
        </p:sp>
      </p:grpSp>
      <p:grpSp>
        <p:nvGrpSpPr>
          <p:cNvPr id="486" name="Google Shape;486;p56"/>
          <p:cNvGrpSpPr/>
          <p:nvPr/>
        </p:nvGrpSpPr>
        <p:grpSpPr>
          <a:xfrm>
            <a:off x="381000" y="1333500"/>
            <a:ext cx="8382000" cy="3429150"/>
            <a:chOff x="381000" y="1333500"/>
            <a:chExt cx="8382000" cy="3429150"/>
          </a:xfrm>
        </p:grpSpPr>
        <p:grpSp>
          <p:nvGrpSpPr>
            <p:cNvPr id="487" name="Google Shape;487;p56"/>
            <p:cNvGrpSpPr/>
            <p:nvPr/>
          </p:nvGrpSpPr>
          <p:grpSpPr>
            <a:xfrm>
              <a:off x="381000" y="1333500"/>
              <a:ext cx="2667000" cy="1047900"/>
              <a:chOff x="381000" y="1333500"/>
              <a:chExt cx="2667000" cy="1047900"/>
            </a:xfrm>
          </p:grpSpPr>
          <p:sp>
            <p:nvSpPr>
              <p:cNvPr id="488" name="Google Shape;488;p56"/>
              <p:cNvSpPr/>
              <p:nvPr/>
            </p:nvSpPr>
            <p:spPr>
              <a:xfrm>
                <a:off x="381000" y="133350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56"/>
              <p:cNvSpPr txBox="1"/>
              <p:nvPr/>
            </p:nvSpPr>
            <p:spPr>
              <a:xfrm>
                <a:off x="523875" y="133350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Dual Ag &amp; STS Certification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490" name="Google Shape;490;p56"/>
            <p:cNvGrpSpPr/>
            <p:nvPr/>
          </p:nvGrpSpPr>
          <p:grpSpPr>
            <a:xfrm>
              <a:off x="3238500" y="1333500"/>
              <a:ext cx="2667000" cy="1047900"/>
              <a:chOff x="3238500" y="1333500"/>
              <a:chExt cx="2667000" cy="1047900"/>
            </a:xfrm>
          </p:grpSpPr>
          <p:sp>
            <p:nvSpPr>
              <p:cNvPr id="491" name="Google Shape;491;p56"/>
              <p:cNvSpPr/>
              <p:nvPr/>
            </p:nvSpPr>
            <p:spPr>
              <a:xfrm>
                <a:off x="3238500" y="133350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56"/>
              <p:cNvSpPr txBox="1"/>
              <p:nvPr/>
            </p:nvSpPr>
            <p:spPr>
              <a:xfrm>
                <a:off x="3381375" y="133350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Pay Student Teachers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493" name="Google Shape;493;p56"/>
            <p:cNvGrpSpPr/>
            <p:nvPr/>
          </p:nvGrpSpPr>
          <p:grpSpPr>
            <a:xfrm>
              <a:off x="6096000" y="1333500"/>
              <a:ext cx="2667000" cy="1047900"/>
              <a:chOff x="6096000" y="1333500"/>
              <a:chExt cx="2667000" cy="1047900"/>
            </a:xfrm>
          </p:grpSpPr>
          <p:sp>
            <p:nvSpPr>
              <p:cNvPr id="494" name="Google Shape;494;p56"/>
              <p:cNvSpPr/>
              <p:nvPr/>
            </p:nvSpPr>
            <p:spPr>
              <a:xfrm>
                <a:off x="6096000" y="133350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56"/>
              <p:cNvSpPr txBox="1"/>
              <p:nvPr/>
            </p:nvSpPr>
            <p:spPr>
              <a:xfrm>
                <a:off x="6238875" y="133350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State Scholarship Funds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496" name="Google Shape;496;p56"/>
            <p:cNvGrpSpPr/>
            <p:nvPr/>
          </p:nvGrpSpPr>
          <p:grpSpPr>
            <a:xfrm>
              <a:off x="381000" y="2524125"/>
              <a:ext cx="2667000" cy="1047900"/>
              <a:chOff x="381000" y="2524125"/>
              <a:chExt cx="2667000" cy="1047900"/>
            </a:xfrm>
          </p:grpSpPr>
          <p:sp>
            <p:nvSpPr>
              <p:cNvPr id="497" name="Google Shape;497;p56"/>
              <p:cNvSpPr/>
              <p:nvPr/>
            </p:nvSpPr>
            <p:spPr>
              <a:xfrm>
                <a:off x="381000" y="2524125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6"/>
              <p:cNvSpPr txBox="1"/>
              <p:nvPr/>
            </p:nvSpPr>
            <p:spPr>
              <a:xfrm>
                <a:off x="523875" y="2524125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Longevity Bonuses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499" name="Google Shape;499;p56"/>
            <p:cNvGrpSpPr/>
            <p:nvPr/>
          </p:nvGrpSpPr>
          <p:grpSpPr>
            <a:xfrm>
              <a:off x="3238500" y="2524125"/>
              <a:ext cx="2667000" cy="1047900"/>
              <a:chOff x="3238500" y="2524125"/>
              <a:chExt cx="2667000" cy="1047900"/>
            </a:xfrm>
          </p:grpSpPr>
          <p:sp>
            <p:nvSpPr>
              <p:cNvPr id="500" name="Google Shape;500;p56"/>
              <p:cNvSpPr/>
              <p:nvPr/>
            </p:nvSpPr>
            <p:spPr>
              <a:xfrm>
                <a:off x="3238500" y="2524125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6"/>
              <p:cNvSpPr txBox="1"/>
              <p:nvPr/>
            </p:nvSpPr>
            <p:spPr>
              <a:xfrm>
                <a:off x="3381375" y="2524125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Industry-Sponsored Scholarships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02" name="Google Shape;502;p56"/>
            <p:cNvGrpSpPr/>
            <p:nvPr/>
          </p:nvGrpSpPr>
          <p:grpSpPr>
            <a:xfrm>
              <a:off x="6096000" y="2524125"/>
              <a:ext cx="2667000" cy="1047900"/>
              <a:chOff x="6096000" y="2524125"/>
              <a:chExt cx="2667000" cy="1047900"/>
            </a:xfrm>
          </p:grpSpPr>
          <p:sp>
            <p:nvSpPr>
              <p:cNvPr id="503" name="Google Shape;503;p56"/>
              <p:cNvSpPr/>
              <p:nvPr/>
            </p:nvSpPr>
            <p:spPr>
              <a:xfrm>
                <a:off x="6096000" y="2524125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6"/>
              <p:cNvSpPr txBox="1"/>
              <p:nvPr/>
            </p:nvSpPr>
            <p:spPr>
              <a:xfrm>
                <a:off x="6238875" y="2524125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Loan Forgiveness</a:t>
                </a:r>
                <a:endParaRPr sz="14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05" name="Google Shape;505;p56"/>
            <p:cNvGrpSpPr/>
            <p:nvPr/>
          </p:nvGrpSpPr>
          <p:grpSpPr>
            <a:xfrm>
              <a:off x="381000" y="3714750"/>
              <a:ext cx="2667000" cy="1047900"/>
              <a:chOff x="381000" y="3714750"/>
              <a:chExt cx="2667000" cy="1047900"/>
            </a:xfrm>
          </p:grpSpPr>
          <p:sp>
            <p:nvSpPr>
              <p:cNvPr id="506" name="Google Shape;506;p56"/>
              <p:cNvSpPr/>
              <p:nvPr/>
            </p:nvSpPr>
            <p:spPr>
              <a:xfrm>
                <a:off x="381000" y="371475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6"/>
              <p:cNvSpPr txBox="1"/>
              <p:nvPr/>
            </p:nvSpPr>
            <p:spPr>
              <a:xfrm>
                <a:off x="523875" y="371475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Cross-Train Existing Teachers</a:t>
                </a:r>
                <a:endParaRPr sz="12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08" name="Google Shape;508;p56"/>
            <p:cNvGrpSpPr/>
            <p:nvPr/>
          </p:nvGrpSpPr>
          <p:grpSpPr>
            <a:xfrm>
              <a:off x="3238500" y="3714750"/>
              <a:ext cx="2667000" cy="1047900"/>
              <a:chOff x="3238500" y="3714750"/>
              <a:chExt cx="2667000" cy="1047900"/>
            </a:xfrm>
          </p:grpSpPr>
          <p:sp>
            <p:nvSpPr>
              <p:cNvPr id="509" name="Google Shape;509;p56"/>
              <p:cNvSpPr/>
              <p:nvPr/>
            </p:nvSpPr>
            <p:spPr>
              <a:xfrm>
                <a:off x="3238500" y="371475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6"/>
              <p:cNvSpPr txBox="1"/>
              <p:nvPr/>
            </p:nvSpPr>
            <p:spPr>
              <a:xfrm>
                <a:off x="3381375" y="371475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Ease Certification Requirements</a:t>
                </a:r>
                <a:endParaRPr sz="12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11" name="Google Shape;511;p56"/>
            <p:cNvGrpSpPr/>
            <p:nvPr/>
          </p:nvGrpSpPr>
          <p:grpSpPr>
            <a:xfrm>
              <a:off x="6096000" y="3714750"/>
              <a:ext cx="2667000" cy="1047900"/>
              <a:chOff x="6096000" y="3714750"/>
              <a:chExt cx="2667000" cy="1047900"/>
            </a:xfrm>
          </p:grpSpPr>
          <p:sp>
            <p:nvSpPr>
              <p:cNvPr id="512" name="Google Shape;512;p56"/>
              <p:cNvSpPr/>
              <p:nvPr/>
            </p:nvSpPr>
            <p:spPr>
              <a:xfrm>
                <a:off x="6096000" y="3714750"/>
                <a:ext cx="2667000" cy="1047900"/>
              </a:xfrm>
              <a:prstGeom prst="roundRect">
                <a:avLst>
                  <a:gd name="adj" fmla="val 7272"/>
                </a:avLst>
              </a:prstGeom>
              <a:solidFill>
                <a:srgbClr val="F6EEE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6"/>
              <p:cNvSpPr txBox="1"/>
              <p:nvPr/>
            </p:nvSpPr>
            <p:spPr>
              <a:xfrm>
                <a:off x="6238875" y="3714750"/>
                <a:ext cx="2381400" cy="10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" sz="12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Community College Teachers Teach High School</a:t>
                </a:r>
                <a:endParaRPr sz="1000" b="0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57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519" name="Google Shape;519;p57"/>
            <p:cNvSpPr/>
            <p:nvPr/>
          </p:nvSpPr>
          <p:spPr>
            <a:xfrm>
              <a:off x="0" y="0"/>
              <a:ext cx="9144000" cy="952500"/>
            </a:xfrm>
            <a:prstGeom prst="rect">
              <a:avLst/>
            </a:prstGeom>
            <a:solidFill>
              <a:srgbClr val="D2111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7"/>
            <p:cNvSpPr txBox="1"/>
            <p:nvPr/>
          </p:nvSpPr>
          <p:spPr>
            <a:xfrm>
              <a:off x="381000" y="190500"/>
              <a:ext cx="8382000" cy="571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i="1">
                  <a:solidFill>
                    <a:srgbClr val="FBFAFA"/>
                  </a:solidFill>
                  <a:latin typeface="Source Serif 4"/>
                  <a:ea typeface="Source Serif 4"/>
                  <a:cs typeface="Source Serif 4"/>
                  <a:sym typeface="Source Serif 4"/>
                </a:rPr>
                <a:t>STS Advisory Group: Brainstorming Ideas</a:t>
              </a:r>
              <a:endParaRPr sz="3200" b="1" i="1">
                <a:solidFill>
                  <a:srgbClr val="FBFAFA"/>
                </a:solidFill>
                <a:latin typeface="Source Serif 4"/>
                <a:ea typeface="Source Serif 4"/>
                <a:cs typeface="Source Serif 4"/>
                <a:sym typeface="Source Serif 4"/>
              </a:endParaRPr>
            </a:p>
          </p:txBody>
        </p:sp>
      </p:grpSp>
      <p:grpSp>
        <p:nvGrpSpPr>
          <p:cNvPr id="521" name="Google Shape;521;p57"/>
          <p:cNvGrpSpPr/>
          <p:nvPr/>
        </p:nvGrpSpPr>
        <p:grpSpPr>
          <a:xfrm>
            <a:off x="381000" y="1143000"/>
            <a:ext cx="8382000" cy="2762393"/>
            <a:chOff x="381000" y="1209116"/>
            <a:chExt cx="8382000" cy="3634249"/>
          </a:xfrm>
        </p:grpSpPr>
        <p:grpSp>
          <p:nvGrpSpPr>
            <p:cNvPr id="522" name="Google Shape;522;p57"/>
            <p:cNvGrpSpPr/>
            <p:nvPr/>
          </p:nvGrpSpPr>
          <p:grpSpPr>
            <a:xfrm>
              <a:off x="381000" y="1209116"/>
              <a:ext cx="2667000" cy="1128000"/>
              <a:chOff x="381000" y="1209116"/>
              <a:chExt cx="2667000" cy="1128000"/>
            </a:xfrm>
          </p:grpSpPr>
          <p:sp>
            <p:nvSpPr>
              <p:cNvPr id="523" name="Google Shape;523;p57"/>
              <p:cNvSpPr/>
              <p:nvPr/>
            </p:nvSpPr>
            <p:spPr>
              <a:xfrm>
                <a:off x="381000" y="1209116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7"/>
              <p:cNvSpPr txBox="1"/>
              <p:nvPr/>
            </p:nvSpPr>
            <p:spPr>
              <a:xfrm>
                <a:off x="571500" y="1334429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Dual Ag &amp; STS Certification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25" name="Google Shape;525;p57"/>
            <p:cNvGrpSpPr/>
            <p:nvPr/>
          </p:nvGrpSpPr>
          <p:grpSpPr>
            <a:xfrm>
              <a:off x="3238500" y="1209116"/>
              <a:ext cx="2667000" cy="1128000"/>
              <a:chOff x="3238500" y="1209116"/>
              <a:chExt cx="2667000" cy="1128000"/>
            </a:xfrm>
          </p:grpSpPr>
          <p:sp>
            <p:nvSpPr>
              <p:cNvPr id="526" name="Google Shape;526;p57"/>
              <p:cNvSpPr/>
              <p:nvPr/>
            </p:nvSpPr>
            <p:spPr>
              <a:xfrm>
                <a:off x="3238500" y="1209116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7"/>
              <p:cNvSpPr txBox="1"/>
              <p:nvPr/>
            </p:nvSpPr>
            <p:spPr>
              <a:xfrm>
                <a:off x="3429000" y="1334429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Pay Student Teachers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28" name="Google Shape;528;p57"/>
            <p:cNvGrpSpPr/>
            <p:nvPr/>
          </p:nvGrpSpPr>
          <p:grpSpPr>
            <a:xfrm>
              <a:off x="6096000" y="1209116"/>
              <a:ext cx="2667000" cy="1128000"/>
              <a:chOff x="6096000" y="1209116"/>
              <a:chExt cx="2667000" cy="1128000"/>
            </a:xfrm>
          </p:grpSpPr>
          <p:sp>
            <p:nvSpPr>
              <p:cNvPr id="529" name="Google Shape;529;p57"/>
              <p:cNvSpPr/>
              <p:nvPr/>
            </p:nvSpPr>
            <p:spPr>
              <a:xfrm>
                <a:off x="6096000" y="1209116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7"/>
              <p:cNvSpPr txBox="1"/>
              <p:nvPr/>
            </p:nvSpPr>
            <p:spPr>
              <a:xfrm>
                <a:off x="6286500" y="1334429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State Scholarship Funds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31" name="Google Shape;531;p57"/>
            <p:cNvGrpSpPr/>
            <p:nvPr/>
          </p:nvGrpSpPr>
          <p:grpSpPr>
            <a:xfrm>
              <a:off x="381000" y="2462241"/>
              <a:ext cx="2667000" cy="1128000"/>
              <a:chOff x="381000" y="2462241"/>
              <a:chExt cx="2667000" cy="1128000"/>
            </a:xfrm>
          </p:grpSpPr>
          <p:sp>
            <p:nvSpPr>
              <p:cNvPr id="532" name="Google Shape;532;p57"/>
              <p:cNvSpPr/>
              <p:nvPr/>
            </p:nvSpPr>
            <p:spPr>
              <a:xfrm>
                <a:off x="381000" y="2462241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7"/>
              <p:cNvSpPr txBox="1"/>
              <p:nvPr/>
            </p:nvSpPr>
            <p:spPr>
              <a:xfrm>
                <a:off x="571500" y="2587553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Longevity Bonuses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34" name="Google Shape;534;p57"/>
            <p:cNvGrpSpPr/>
            <p:nvPr/>
          </p:nvGrpSpPr>
          <p:grpSpPr>
            <a:xfrm>
              <a:off x="3238500" y="2462241"/>
              <a:ext cx="2667000" cy="1128000"/>
              <a:chOff x="3238500" y="2462241"/>
              <a:chExt cx="2667000" cy="1128000"/>
            </a:xfrm>
          </p:grpSpPr>
          <p:sp>
            <p:nvSpPr>
              <p:cNvPr id="535" name="Google Shape;535;p57"/>
              <p:cNvSpPr/>
              <p:nvPr/>
            </p:nvSpPr>
            <p:spPr>
              <a:xfrm>
                <a:off x="3238500" y="2462241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7"/>
              <p:cNvSpPr txBox="1"/>
              <p:nvPr/>
            </p:nvSpPr>
            <p:spPr>
              <a:xfrm>
                <a:off x="3429000" y="2587553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Industry-Sponsored Scholarships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37" name="Google Shape;537;p57"/>
            <p:cNvGrpSpPr/>
            <p:nvPr/>
          </p:nvGrpSpPr>
          <p:grpSpPr>
            <a:xfrm>
              <a:off x="6096000" y="2462241"/>
              <a:ext cx="2667000" cy="1128000"/>
              <a:chOff x="6096000" y="2462241"/>
              <a:chExt cx="2667000" cy="1128000"/>
            </a:xfrm>
          </p:grpSpPr>
          <p:sp>
            <p:nvSpPr>
              <p:cNvPr id="538" name="Google Shape;538;p57"/>
              <p:cNvSpPr/>
              <p:nvPr/>
            </p:nvSpPr>
            <p:spPr>
              <a:xfrm>
                <a:off x="6096000" y="2462241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7"/>
              <p:cNvSpPr txBox="1"/>
              <p:nvPr/>
            </p:nvSpPr>
            <p:spPr>
              <a:xfrm>
                <a:off x="6286500" y="2587553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Loan Forgiveness</a:t>
                </a:r>
                <a:endParaRPr sz="13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40" name="Google Shape;540;p57"/>
            <p:cNvGrpSpPr/>
            <p:nvPr/>
          </p:nvGrpSpPr>
          <p:grpSpPr>
            <a:xfrm>
              <a:off x="381000" y="3715365"/>
              <a:ext cx="2667000" cy="1128000"/>
              <a:chOff x="381000" y="3715365"/>
              <a:chExt cx="2667000" cy="1128000"/>
            </a:xfrm>
          </p:grpSpPr>
          <p:sp>
            <p:nvSpPr>
              <p:cNvPr id="541" name="Google Shape;541;p57"/>
              <p:cNvSpPr/>
              <p:nvPr/>
            </p:nvSpPr>
            <p:spPr>
              <a:xfrm>
                <a:off x="381000" y="3715365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7"/>
              <p:cNvSpPr txBox="1"/>
              <p:nvPr/>
            </p:nvSpPr>
            <p:spPr>
              <a:xfrm>
                <a:off x="571500" y="3840678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Cross-Train Existing Teachers</a:t>
                </a:r>
                <a:endParaRPr sz="11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43" name="Google Shape;543;p57"/>
            <p:cNvGrpSpPr/>
            <p:nvPr/>
          </p:nvGrpSpPr>
          <p:grpSpPr>
            <a:xfrm>
              <a:off x="3238500" y="3715365"/>
              <a:ext cx="2667000" cy="1128000"/>
              <a:chOff x="3238500" y="3715365"/>
              <a:chExt cx="2667000" cy="1128000"/>
            </a:xfrm>
          </p:grpSpPr>
          <p:sp>
            <p:nvSpPr>
              <p:cNvPr id="544" name="Google Shape;544;p57"/>
              <p:cNvSpPr/>
              <p:nvPr/>
            </p:nvSpPr>
            <p:spPr>
              <a:xfrm>
                <a:off x="3238500" y="3715365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7"/>
              <p:cNvSpPr txBox="1"/>
              <p:nvPr/>
            </p:nvSpPr>
            <p:spPr>
              <a:xfrm>
                <a:off x="3429000" y="3840678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Ease Certification Requirements</a:t>
                </a:r>
                <a:endParaRPr sz="11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46" name="Google Shape;546;p57"/>
            <p:cNvGrpSpPr/>
            <p:nvPr/>
          </p:nvGrpSpPr>
          <p:grpSpPr>
            <a:xfrm>
              <a:off x="6096000" y="3715365"/>
              <a:ext cx="2667000" cy="1128000"/>
              <a:chOff x="6096000" y="3715365"/>
              <a:chExt cx="2667000" cy="1128000"/>
            </a:xfrm>
          </p:grpSpPr>
          <p:sp>
            <p:nvSpPr>
              <p:cNvPr id="547" name="Google Shape;547;p57"/>
              <p:cNvSpPr/>
              <p:nvPr/>
            </p:nvSpPr>
            <p:spPr>
              <a:xfrm>
                <a:off x="6096000" y="3715365"/>
                <a:ext cx="2667000" cy="1128000"/>
              </a:xfrm>
              <a:prstGeom prst="roundRect">
                <a:avLst>
                  <a:gd name="adj" fmla="val 13333"/>
                </a:avLst>
              </a:prstGeom>
              <a:solidFill>
                <a:srgbClr val="FFFFFF"/>
              </a:solidFill>
              <a:ln w="9525" cap="flat" cmpd="sng">
                <a:solidFill>
                  <a:srgbClr val="E5E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7"/>
              <p:cNvSpPr txBox="1"/>
              <p:nvPr/>
            </p:nvSpPr>
            <p:spPr>
              <a:xfrm>
                <a:off x="6286500" y="3840678"/>
                <a:ext cx="2286000" cy="877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353635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Community College Teachers Teach High School</a:t>
                </a:r>
                <a:endParaRPr sz="1100" b="1">
                  <a:solidFill>
                    <a:srgbClr val="353635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549" name="Google Shape;549;p57"/>
          <p:cNvSpPr txBox="1"/>
          <p:nvPr/>
        </p:nvSpPr>
        <p:spPr>
          <a:xfrm>
            <a:off x="381000" y="4095900"/>
            <a:ext cx="8382000" cy="857100"/>
          </a:xfrm>
          <a:prstGeom prst="rect">
            <a:avLst/>
          </a:prstGeom>
          <a:solidFill>
            <a:srgbClr val="D21117"/>
          </a:solidFill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BFAFA"/>
                </a:solidFill>
                <a:latin typeface="Montserrat"/>
                <a:ea typeface="Montserrat"/>
                <a:cs typeface="Montserrat"/>
                <a:sym typeface="Montserrat"/>
              </a:rPr>
              <a:t>These things require systems level change - </a:t>
            </a:r>
            <a:endParaRPr sz="2400" b="1">
              <a:solidFill>
                <a:srgbClr val="FBFA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BFAFA"/>
                </a:solidFill>
                <a:latin typeface="Montserrat"/>
                <a:ea typeface="Montserrat"/>
                <a:cs typeface="Montserrat"/>
                <a:sym typeface="Montserrat"/>
              </a:rPr>
              <a:t>which we don’t control</a:t>
            </a:r>
            <a:endParaRPr sz="2400" b="1">
              <a:solidFill>
                <a:srgbClr val="FBFA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6EEE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5" name="Google Shape;555;p58"/>
          <p:cNvCxnSpPr/>
          <p:nvPr/>
        </p:nvCxnSpPr>
        <p:spPr>
          <a:xfrm>
            <a:off x="0" y="1143000"/>
            <a:ext cx="4572000" cy="0"/>
          </a:xfrm>
          <a:prstGeom prst="straightConnector1">
            <a:avLst/>
          </a:prstGeom>
          <a:solidFill>
            <a:srgbClr val="FFFFFF"/>
          </a:solidFill>
          <a:ln w="19050" cap="flat" cmpd="sng">
            <a:solidFill>
              <a:srgbClr val="D2111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58"/>
          <p:cNvSpPr txBox="1"/>
          <p:nvPr/>
        </p:nvSpPr>
        <p:spPr>
          <a:xfrm>
            <a:off x="194375" y="285750"/>
            <a:ext cx="4251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0" b="1" i="1">
                <a:solidFill>
                  <a:srgbClr val="D21117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What Can We Do Locally?</a:t>
            </a:r>
            <a:endParaRPr sz="2680" b="1" i="1">
              <a:solidFill>
                <a:srgbClr val="D21117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557" name="Google Shape;557;p58"/>
          <p:cNvSpPr txBox="1"/>
          <p:nvPr/>
        </p:nvSpPr>
        <p:spPr>
          <a:xfrm>
            <a:off x="381000" y="1524000"/>
            <a:ext cx="3954300" cy="3479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>
                <a:solidFill>
                  <a:srgbClr val="353635"/>
                </a:solidFill>
                <a:latin typeface="DM Sans"/>
                <a:ea typeface="DM Sans"/>
                <a:cs typeface="DM Sans"/>
                <a:sym typeface="DM Sans"/>
              </a:rPr>
              <a:t>Wanted to move beyond the negative stereotypes of teaching...</a:t>
            </a:r>
            <a:endParaRPr sz="2600" b="0">
              <a:solidFill>
                <a:srgbClr val="35363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D21117"/>
                </a:solidFill>
                <a:latin typeface="DM Sans"/>
                <a:ea typeface="DM Sans"/>
                <a:cs typeface="DM Sans"/>
                <a:sym typeface="DM Sans"/>
              </a:rPr>
              <a:t>...to celebrate the impact, creativity, and fulfillment of being a Skilled &amp; Technical Sciences educator.</a:t>
            </a:r>
            <a:endParaRPr sz="2600" b="1">
              <a:solidFill>
                <a:srgbClr val="D2111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8" name="Google Shape;558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514350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8"/>
          <p:cNvPicPr preferRelativeResize="0"/>
          <p:nvPr/>
        </p:nvPicPr>
        <p:blipFill rotWithShape="1">
          <a:blip r:embed="rId5">
            <a:alphaModFix/>
          </a:blip>
          <a:srcRect t="140" b="150"/>
          <a:stretch/>
        </p:blipFill>
        <p:spPr>
          <a:xfrm>
            <a:off x="4857750" y="571500"/>
            <a:ext cx="4000500" cy="400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9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D211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9"/>
          <p:cNvSpPr txBox="1">
            <a:spLocks noGrp="1"/>
          </p:cNvSpPr>
          <p:nvPr>
            <p:ph type="title"/>
          </p:nvPr>
        </p:nvSpPr>
        <p:spPr>
          <a:xfrm>
            <a:off x="381000" y="190500"/>
            <a:ext cx="8382000" cy="44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>
                <a:solidFill>
                  <a:srgbClr val="FBFAFA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Career Exposure Plan</a:t>
            </a:r>
            <a:endParaRPr sz="3200" b="1" i="1">
              <a:solidFill>
                <a:srgbClr val="FBFAFA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566" name="Google Shape;566;p59"/>
          <p:cNvSpPr/>
          <p:nvPr/>
        </p:nvSpPr>
        <p:spPr>
          <a:xfrm>
            <a:off x="285750" y="1238250"/>
            <a:ext cx="2730600" cy="1714500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9"/>
          <p:cNvSpPr/>
          <p:nvPr/>
        </p:nvSpPr>
        <p:spPr>
          <a:xfrm>
            <a:off x="3206753" y="1238250"/>
            <a:ext cx="2730600" cy="1714500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9"/>
          <p:cNvSpPr/>
          <p:nvPr/>
        </p:nvSpPr>
        <p:spPr>
          <a:xfrm>
            <a:off x="6127747" y="1238250"/>
            <a:ext cx="2730600" cy="1714500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9"/>
          <p:cNvSpPr/>
          <p:nvPr/>
        </p:nvSpPr>
        <p:spPr>
          <a:xfrm>
            <a:off x="285750" y="3143250"/>
            <a:ext cx="4191000" cy="1714500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9"/>
          <p:cNvSpPr/>
          <p:nvPr/>
        </p:nvSpPr>
        <p:spPr>
          <a:xfrm>
            <a:off x="4667250" y="3143250"/>
            <a:ext cx="4191000" cy="1714500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E5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9"/>
          <p:cNvSpPr txBox="1">
            <a:spLocks noGrp="1"/>
          </p:cNvSpPr>
          <p:nvPr>
            <p:ph type="title" idx="2"/>
          </p:nvPr>
        </p:nvSpPr>
        <p:spPr>
          <a:xfrm>
            <a:off x="428625" y="1381125"/>
            <a:ext cx="23814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5" b="1" i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rPr>
              <a:t>Authentic Teacher Stories</a:t>
            </a:r>
            <a:endParaRPr sz="1295" b="1" i="1">
              <a:solidFill>
                <a:srgbClr val="D211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59"/>
          <p:cNvSpPr txBox="1">
            <a:spLocks noGrp="1"/>
          </p:cNvSpPr>
          <p:nvPr>
            <p:ph type="body" idx="1"/>
          </p:nvPr>
        </p:nvSpPr>
        <p:spPr>
          <a:xfrm>
            <a:off x="428625" y="1666875"/>
            <a:ext cx="2381400" cy="856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53635"/>
              </a:buClr>
              <a:buSzPts val="1100"/>
              <a:buFont typeface="Montserrat"/>
              <a:buChar char="●"/>
            </a:pPr>
            <a:r>
              <a:rPr lang="en" sz="1100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Why They Chose Teaching</a:t>
            </a:r>
            <a:endParaRPr sz="1100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Clr>
                <a:srgbClr val="353635"/>
              </a:buClr>
              <a:buSzPts val="1100"/>
              <a:buFont typeface="Montserrat"/>
              <a:buChar char="●"/>
            </a:pPr>
            <a:r>
              <a:rPr lang="en" sz="1100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Their Journey to Teaching</a:t>
            </a:r>
            <a:endParaRPr sz="1100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Clr>
                <a:srgbClr val="353635"/>
              </a:buClr>
              <a:buSzPts val="1100"/>
              <a:buFont typeface="Montserrat"/>
              <a:buChar char="●"/>
            </a:pPr>
            <a:r>
              <a:rPr lang="en" sz="1100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What They Enjoy About Teaching</a:t>
            </a:r>
            <a:endParaRPr sz="1100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59"/>
          <p:cNvSpPr txBox="1">
            <a:spLocks noGrp="1"/>
          </p:cNvSpPr>
          <p:nvPr>
            <p:ph type="title" idx="4"/>
          </p:nvPr>
        </p:nvSpPr>
        <p:spPr>
          <a:xfrm>
            <a:off x="3343275" y="1381125"/>
            <a:ext cx="23814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rPr>
              <a:t>STS Teacher Program</a:t>
            </a:r>
            <a:endParaRPr sz="1400" b="1" i="1">
              <a:solidFill>
                <a:srgbClr val="D211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p59"/>
          <p:cNvSpPr txBox="1">
            <a:spLocks noGrp="1"/>
          </p:cNvSpPr>
          <p:nvPr>
            <p:ph type="title" idx="8"/>
          </p:nvPr>
        </p:nvSpPr>
        <p:spPr>
          <a:xfrm>
            <a:off x="476250" y="3286125"/>
            <a:ext cx="38100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rPr>
              <a:t>Field Trip</a:t>
            </a:r>
            <a:endParaRPr sz="1600" b="1" i="1">
              <a:solidFill>
                <a:srgbClr val="D211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p59"/>
          <p:cNvSpPr txBox="1">
            <a:spLocks noGrp="1"/>
          </p:cNvSpPr>
          <p:nvPr>
            <p:ph type="body" idx="3"/>
          </p:nvPr>
        </p:nvSpPr>
        <p:spPr>
          <a:xfrm>
            <a:off x="3343275" y="1666875"/>
            <a:ext cx="2381400" cy="774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3211" algn="l" rtl="0">
              <a:spcBef>
                <a:spcPts val="0"/>
              </a:spcBef>
              <a:spcAft>
                <a:spcPts val="0"/>
              </a:spcAft>
              <a:buClr>
                <a:srgbClr val="353635"/>
              </a:buClr>
              <a:buSzPts val="1018"/>
              <a:buFont typeface="Montserrat"/>
              <a:buChar char="●"/>
            </a:pPr>
            <a:r>
              <a:rPr lang="en" sz="1018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Expose Students to UNL’s 2+2 Program</a:t>
            </a:r>
            <a:endParaRPr sz="1018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3211" algn="l" rtl="0">
              <a:spcBef>
                <a:spcPts val="400"/>
              </a:spcBef>
              <a:spcAft>
                <a:spcPts val="0"/>
              </a:spcAft>
              <a:buClr>
                <a:srgbClr val="353635"/>
              </a:buClr>
              <a:buSzPts val="1018"/>
              <a:buFont typeface="Montserrat"/>
              <a:buChar char="○"/>
            </a:pPr>
            <a:r>
              <a:rPr lang="en" sz="1018" b="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UNL Presentation</a:t>
            </a:r>
            <a:r>
              <a:rPr lang="en" sz="1018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18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3211" algn="l" rtl="0">
              <a:spcBef>
                <a:spcPts val="200"/>
              </a:spcBef>
              <a:spcAft>
                <a:spcPts val="400"/>
              </a:spcAft>
              <a:buClr>
                <a:srgbClr val="353635"/>
              </a:buClr>
              <a:buSzPts val="1018"/>
              <a:buFont typeface="Montserrat"/>
              <a:buChar char="○"/>
            </a:pPr>
            <a:r>
              <a:rPr lang="en" sz="1018" b="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UNL STS Promo Video</a:t>
            </a:r>
            <a:endParaRPr sz="1018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59"/>
          <p:cNvSpPr txBox="1">
            <a:spLocks noGrp="1"/>
          </p:cNvSpPr>
          <p:nvPr>
            <p:ph type="body" idx="7"/>
          </p:nvPr>
        </p:nvSpPr>
        <p:spPr>
          <a:xfrm>
            <a:off x="476250" y="3619500"/>
            <a:ext cx="3810000" cy="1039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5911" algn="l" rtl="0">
              <a:spcBef>
                <a:spcPts val="0"/>
              </a:spcBef>
              <a:spcAft>
                <a:spcPts val="0"/>
              </a:spcAft>
              <a:buClr>
                <a:srgbClr val="353635"/>
              </a:buClr>
              <a:buSzPts val="1218"/>
              <a:buFont typeface="Montserrat"/>
              <a:buChar char="●"/>
            </a:pPr>
            <a:r>
              <a:rPr lang="en" sz="1218">
                <a:solidFill>
                  <a:srgbClr val="353635"/>
                </a:solidFill>
              </a:rPr>
              <a:t>SCC</a:t>
            </a:r>
            <a:r>
              <a:rPr lang="en" sz="1218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 &amp; UNL Tour</a:t>
            </a:r>
            <a:endParaRPr sz="1218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5911" algn="l" rtl="0">
              <a:spcBef>
                <a:spcPts val="800"/>
              </a:spcBef>
              <a:spcAft>
                <a:spcPts val="0"/>
              </a:spcAft>
              <a:buClr>
                <a:srgbClr val="353635"/>
              </a:buClr>
              <a:buSzPts val="1218"/>
              <a:buFont typeface="Montserrat"/>
              <a:buChar char="●"/>
            </a:pPr>
            <a:r>
              <a:rPr lang="en" sz="1218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Hear From </a:t>
            </a:r>
            <a:r>
              <a:rPr lang="en" sz="1218">
                <a:solidFill>
                  <a:srgbClr val="353635"/>
                </a:solidFill>
              </a:rPr>
              <a:t>UNL Students and Program Directors</a:t>
            </a:r>
            <a:r>
              <a:rPr lang="en" sz="1218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18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5911" algn="l" rtl="0">
              <a:spcBef>
                <a:spcPts val="800"/>
              </a:spcBef>
              <a:spcAft>
                <a:spcPts val="0"/>
              </a:spcAft>
              <a:buClr>
                <a:srgbClr val="353635"/>
              </a:buClr>
              <a:buSzPts val="1218"/>
              <a:buFont typeface="Montserrat"/>
              <a:buChar char="●"/>
            </a:pPr>
            <a:r>
              <a:rPr lang="en" sz="1218">
                <a:solidFill>
                  <a:srgbClr val="353635"/>
                </a:solidFill>
              </a:rPr>
              <a:t>Discuss Benefits of Teaching</a:t>
            </a:r>
            <a:endParaRPr sz="1218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59"/>
          <p:cNvSpPr txBox="1"/>
          <p:nvPr/>
        </p:nvSpPr>
        <p:spPr>
          <a:xfrm>
            <a:off x="6267450" y="1666875"/>
            <a:ext cx="2381400" cy="104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53635"/>
              </a:buClr>
              <a:buSzPts val="1100"/>
              <a:buFont typeface="Montserrat"/>
              <a:buChar char="●"/>
            </a:pPr>
            <a:r>
              <a:rPr lang="en" sz="1100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Teachers Identify Students That Enjoy Helping Others</a:t>
            </a:r>
            <a:endParaRPr sz="1100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400"/>
              </a:spcBef>
              <a:spcAft>
                <a:spcPts val="0"/>
              </a:spcAft>
              <a:buClr>
                <a:srgbClr val="353635"/>
              </a:buClr>
              <a:buSzPts val="1100"/>
              <a:buFont typeface="Montserrat"/>
              <a:buChar char="●"/>
            </a:pPr>
            <a:r>
              <a:rPr lang="en" sz="1100" b="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Individual Conversations With Those Students About Becoming a Teacher</a:t>
            </a:r>
            <a:endParaRPr sz="1100" b="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59"/>
          <p:cNvSpPr txBox="1">
            <a:spLocks noGrp="1"/>
          </p:cNvSpPr>
          <p:nvPr>
            <p:ph type="title" idx="6"/>
          </p:nvPr>
        </p:nvSpPr>
        <p:spPr>
          <a:xfrm>
            <a:off x="4857750" y="3286125"/>
            <a:ext cx="38100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rPr>
              <a:t>Family Information Night</a:t>
            </a:r>
            <a:endParaRPr sz="1600" b="1" i="1">
              <a:solidFill>
                <a:srgbClr val="D211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p59"/>
          <p:cNvSpPr txBox="1">
            <a:spLocks noGrp="1"/>
          </p:cNvSpPr>
          <p:nvPr>
            <p:ph type="body" idx="5"/>
          </p:nvPr>
        </p:nvSpPr>
        <p:spPr>
          <a:xfrm>
            <a:off x="4857750" y="3619500"/>
            <a:ext cx="3810000" cy="1095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53635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Invite Students &amp; Parents</a:t>
            </a:r>
            <a:endParaRPr sz="130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rgbClr val="353635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353635"/>
                </a:solidFill>
                <a:latin typeface="Montserrat"/>
                <a:ea typeface="Montserrat"/>
                <a:cs typeface="Montserrat"/>
                <a:sym typeface="Montserrat"/>
              </a:rPr>
              <a:t>Free Meal</a:t>
            </a:r>
            <a:endParaRPr sz="130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rgbClr val="353635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353635"/>
                </a:solidFill>
              </a:rPr>
              <a:t>Open Discussion About STS Teaching &amp; the 2+2 Program</a:t>
            </a:r>
            <a:endParaRPr sz="1300">
              <a:solidFill>
                <a:srgbClr val="3536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0" name="Google Shape;580;p59"/>
          <p:cNvSpPr txBox="1">
            <a:spLocks noGrp="1"/>
          </p:cNvSpPr>
          <p:nvPr>
            <p:ph type="title" idx="4"/>
          </p:nvPr>
        </p:nvSpPr>
        <p:spPr>
          <a:xfrm>
            <a:off x="6257925" y="1381125"/>
            <a:ext cx="23814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D21117"/>
                </a:solidFill>
                <a:latin typeface="Montserrat"/>
                <a:ea typeface="Montserrat"/>
                <a:cs typeface="Montserrat"/>
                <a:sym typeface="Montserrat"/>
              </a:rPr>
              <a:t>TAG 1</a:t>
            </a:r>
            <a:endParaRPr sz="1400" b="1" i="1">
              <a:solidFill>
                <a:srgbClr val="D211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rterly Planning Meeting">
  <a:themeElements>
    <a:clrScheme name="Simple Light">
      <a:dk1>
        <a:srgbClr val="D21117"/>
      </a:dk1>
      <a:lt1>
        <a:srgbClr val="F6EEEB"/>
      </a:lt1>
      <a:dk2>
        <a:srgbClr val="ECECEC"/>
      </a:dk2>
      <a:lt2>
        <a:srgbClr val="353635"/>
      </a:lt2>
      <a:accent1>
        <a:srgbClr val="B9DFFF"/>
      </a:accent1>
      <a:accent2>
        <a:srgbClr val="006CE9"/>
      </a:accent2>
      <a:accent3>
        <a:srgbClr val="FBFAFA"/>
      </a:accent3>
      <a:accent4>
        <a:srgbClr val="686868"/>
      </a:accent4>
      <a:accent5>
        <a:srgbClr val="C5C5C5"/>
      </a:accent5>
      <a:accent6>
        <a:srgbClr val="FFC1C3"/>
      </a:accent6>
      <a:hlink>
        <a:srgbClr val="006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Macintosh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Montserrat Medium</vt:lpstr>
      <vt:lpstr>Arial</vt:lpstr>
      <vt:lpstr>DM Sans</vt:lpstr>
      <vt:lpstr>Source Serif 4</vt:lpstr>
      <vt:lpstr>Quarterly Planning Meeting</vt:lpstr>
      <vt:lpstr>Cultivating the Next Generation of STS Educators</vt:lpstr>
      <vt:lpstr>Agenda  Speakers  The Problem  Brainstorm Solutions  Develop a Plan  Exposure Events</vt:lpstr>
      <vt:lpstr>Speakers</vt:lpstr>
      <vt:lpstr>The Problem</vt:lpstr>
      <vt:lpstr>The Problem </vt:lpstr>
      <vt:lpstr>PowerPoint Presentation</vt:lpstr>
      <vt:lpstr>PowerPoint Presentation</vt:lpstr>
      <vt:lpstr>PowerPoint Presentation</vt:lpstr>
      <vt:lpstr>Career Exposure Plan</vt:lpstr>
      <vt:lpstr>Highlights</vt:lpstr>
      <vt:lpstr>PowerPoint Presentation</vt:lpstr>
      <vt:lpstr>Thank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Thomsen</cp:lastModifiedBy>
  <cp:revision>1</cp:revision>
  <dcterms:modified xsi:type="dcterms:W3CDTF">2026-06-01T15:27:15Z</dcterms:modified>
</cp:coreProperties>
</file>