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78" r:id="rId3"/>
    <p:sldId id="257" r:id="rId4"/>
    <p:sldId id="258" r:id="rId5"/>
    <p:sldId id="261" r:id="rId6"/>
    <p:sldId id="259" r:id="rId7"/>
    <p:sldId id="260" r:id="rId8"/>
    <p:sldId id="262" r:id="rId9"/>
    <p:sldId id="264" r:id="rId10"/>
    <p:sldId id="279" r:id="rId11"/>
    <p:sldId id="273" r:id="rId12"/>
    <p:sldId id="277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81" r:id="rId22"/>
    <p:sldId id="263" r:id="rId23"/>
    <p:sldId id="280" r:id="rId24"/>
    <p:sldId id="275" r:id="rId25"/>
    <p:sldId id="282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53" autoAdjust="0"/>
    <p:restoredTop sz="94660"/>
  </p:normalViewPr>
  <p:slideViewPr>
    <p:cSldViewPr snapToGrid="0">
      <p:cViewPr varScale="1">
        <p:scale>
          <a:sx n="64" d="100"/>
          <a:sy n="64" d="100"/>
        </p:scale>
        <p:origin x="200" y="1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80D8B-CECE-40D1-A589-1478DFFA3539}" type="datetimeFigureOut">
              <a:rPr lang="en-US" smtClean="0"/>
              <a:t>5/28/26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CFB0CF-DB98-4A3D-A584-C3BDFEF92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9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171" b="333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4800" y="685801"/>
            <a:ext cx="6197600" cy="2946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Eras Demi IT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5054600"/>
            <a:ext cx="5283200" cy="1320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Eras Demi ITC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8D64-1EB6-42B5-A458-BE742F4EF6C6}" type="datetimeFigureOut">
              <a:rPr lang="en-US" smtClean="0"/>
              <a:t>5/28/26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2C24B-3F15-44C1-996A-EF033A678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4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8D64-1EB6-42B5-A458-BE742F4EF6C6}" type="datetimeFigureOut">
              <a:rPr lang="en-US" smtClean="0"/>
              <a:t>5/28/26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2C24B-3F15-44C1-996A-EF033A678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8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8D64-1EB6-42B5-A458-BE742F4EF6C6}" type="datetimeFigureOut">
              <a:rPr lang="en-US" smtClean="0"/>
              <a:t>5/28/26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2C24B-3F15-44C1-996A-EF033A678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05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8D64-1EB6-42B5-A458-BE742F4EF6C6}" type="datetimeFigureOut">
              <a:rPr lang="en-US" smtClean="0"/>
              <a:t>5/28/26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2C24B-3F15-44C1-996A-EF033A678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1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8D64-1EB6-42B5-A458-BE742F4EF6C6}" type="datetimeFigureOut">
              <a:rPr lang="en-US" smtClean="0"/>
              <a:t>5/28/26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2C24B-3F15-44C1-996A-EF033A678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85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8D64-1EB6-42B5-A458-BE742F4EF6C6}" type="datetimeFigureOut">
              <a:rPr lang="en-US" smtClean="0"/>
              <a:t>5/28/26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2C24B-3F15-44C1-996A-EF033A678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35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8D64-1EB6-42B5-A458-BE742F4EF6C6}" type="datetimeFigureOut">
              <a:rPr lang="en-US" smtClean="0"/>
              <a:t>5/28/26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2C24B-3F15-44C1-996A-EF033A678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15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8D64-1EB6-42B5-A458-BE742F4EF6C6}" type="datetimeFigureOut">
              <a:rPr lang="en-US" smtClean="0"/>
              <a:t>5/28/26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2C24B-3F15-44C1-996A-EF033A678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8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8D64-1EB6-42B5-A458-BE742F4EF6C6}" type="datetimeFigureOut">
              <a:rPr lang="en-US" smtClean="0"/>
              <a:t>5/28/26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2C24B-3F15-44C1-996A-EF033A678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10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8D64-1EB6-42B5-A458-BE742F4EF6C6}" type="datetimeFigureOut">
              <a:rPr lang="en-US" smtClean="0"/>
              <a:t>5/28/26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2C24B-3F15-44C1-996A-EF033A678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7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8D64-1EB6-42B5-A458-BE742F4EF6C6}" type="datetimeFigureOut">
              <a:rPr lang="en-US" smtClean="0"/>
              <a:t>5/28/26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2C24B-3F15-44C1-996A-EF033A678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7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ee the source image"/>
          <p:cNvPicPr>
            <a:picLocks noChangeAspect="1" noChangeArrowheads="1"/>
          </p:cNvPicPr>
          <p:nvPr/>
        </p:nvPicPr>
        <p:blipFill rotWithShape="1"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1" b="333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14000"/>
                </a:schemeClr>
              </a:gs>
              <a:gs pos="10000">
                <a:schemeClr val="bg1">
                  <a:alpha val="90000"/>
                </a:schemeClr>
              </a:gs>
              <a:gs pos="42000">
                <a:schemeClr val="bg1">
                  <a:alpha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38D64-1EB6-42B5-A458-BE742F4EF6C6}" type="datetimeFigureOut">
              <a:rPr lang="en-US" smtClean="0"/>
              <a:t>5/28/26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2C24B-3F15-44C1-996A-EF033A678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1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Eras Demi ITC" pitchFamily="34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Eras Medium ITC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Eras Medium ITC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Eras Medium ITC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Eras Medium ITC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Eras Medium ITC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B87C0-544B-4458-8F08-FBECD55C20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Nebraska Manufacturing Credential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AC7E73-EB57-4ED1-8E5B-34AF9CF891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Building a Talent Pipeline</a:t>
            </a:r>
          </a:p>
        </p:txBody>
      </p:sp>
    </p:spTree>
    <p:extLst>
      <p:ext uri="{BB962C8B-B14F-4D97-AF65-F5344CB8AC3E}">
        <p14:creationId xmlns:p14="http://schemas.microsoft.com/office/powerpoint/2010/main" val="1795627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A10A3-F126-486C-BBDE-98759FA47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Nebraska Manufacturing Credential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49D96-C3B0-47EB-B67F-6C65BD286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66" dirty="0"/>
              <a:t>Examined best practices in other industries.</a:t>
            </a:r>
          </a:p>
          <a:p>
            <a:r>
              <a:rPr lang="en-US" sz="2666" dirty="0"/>
              <a:t>Created core competencies for Manufacturing in Nebraska.</a:t>
            </a:r>
          </a:p>
          <a:p>
            <a:r>
              <a:rPr lang="en-US" sz="2666" dirty="0"/>
              <a:t>Followed Six Regions-One Nebraska model.  </a:t>
            </a:r>
          </a:p>
          <a:p>
            <a:r>
              <a:rPr lang="en-US" sz="2666" dirty="0"/>
              <a:t>This engage all Community Colleges and allow for local regional effort with a consistent statewide curriculum.</a:t>
            </a:r>
          </a:p>
          <a:p>
            <a:r>
              <a:rPr lang="en-US" sz="2666" dirty="0"/>
              <a:t>Three Major Pathways</a:t>
            </a:r>
          </a:p>
          <a:p>
            <a:r>
              <a:rPr lang="en-US" sz="2666" dirty="0"/>
              <a:t>Adult Learning</a:t>
            </a:r>
          </a:p>
          <a:p>
            <a:r>
              <a:rPr lang="en-US" sz="2666" dirty="0"/>
              <a:t>Immigrants/Refugees</a:t>
            </a:r>
          </a:p>
          <a:p>
            <a:r>
              <a:rPr lang="en-US" sz="2666" dirty="0"/>
              <a:t>High School/Middle School</a:t>
            </a:r>
          </a:p>
          <a:p>
            <a:r>
              <a:rPr lang="en-US" sz="2666" dirty="0"/>
              <a:t>Partners so far: NDOL, NDE, </a:t>
            </a:r>
            <a:r>
              <a:rPr lang="en-US" sz="2666" dirty="0" err="1"/>
              <a:t>NeMAC</a:t>
            </a:r>
            <a:r>
              <a:rPr lang="en-US" sz="2666" dirty="0"/>
              <a:t>, CC’s and </a:t>
            </a:r>
            <a:r>
              <a:rPr lang="en-US" sz="2600" b="1" dirty="0"/>
              <a:t>hopefully, Educators!</a:t>
            </a:r>
          </a:p>
          <a:p>
            <a:pPr marL="0" indent="0">
              <a:buNone/>
            </a:pPr>
            <a:endParaRPr lang="en-US" sz="2666" dirty="0"/>
          </a:p>
        </p:txBody>
      </p:sp>
    </p:spTree>
    <p:extLst>
      <p:ext uri="{BB962C8B-B14F-4D97-AF65-F5344CB8AC3E}">
        <p14:creationId xmlns:p14="http://schemas.microsoft.com/office/powerpoint/2010/main" val="2449061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F9B57-70A1-46B9-BC25-A85B6903A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on the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BFB36-F813-46B3-8DFF-007039C7D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Nebraska Manufacturing Credential</a:t>
            </a:r>
          </a:p>
          <a:p>
            <a:pPr lvl="1"/>
            <a:r>
              <a:rPr lang="en-US" dirty="0"/>
              <a:t>Developed with </a:t>
            </a:r>
            <a:r>
              <a:rPr lang="en-US" dirty="0" err="1"/>
              <a:t>NeMAC</a:t>
            </a:r>
            <a:r>
              <a:rPr lang="en-US" dirty="0"/>
              <a:t> leadership</a:t>
            </a:r>
          </a:p>
          <a:p>
            <a:pPr lvl="1"/>
            <a:r>
              <a:rPr lang="en-US" dirty="0"/>
              <a:t>Aligned with Nebraska’s industry expectations</a:t>
            </a:r>
          </a:p>
          <a:p>
            <a:pPr lvl="1"/>
            <a:r>
              <a:rPr lang="en-US" dirty="0"/>
              <a:t>Enhances Skilled and Technical Science Instruction</a:t>
            </a:r>
          </a:p>
          <a:p>
            <a:pPr lvl="1"/>
            <a:r>
              <a:rPr lang="en-US" dirty="0"/>
              <a:t>Strengthens pathways to high demand careers</a:t>
            </a:r>
          </a:p>
        </p:txBody>
      </p:sp>
    </p:spTree>
    <p:extLst>
      <p:ext uri="{BB962C8B-B14F-4D97-AF65-F5344CB8AC3E}">
        <p14:creationId xmlns:p14="http://schemas.microsoft.com/office/powerpoint/2010/main" val="2786510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A10A3-F126-486C-BBDE-98759FA47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Nebraska Manufacturing Credential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49D96-C3B0-47EB-B67F-6C65BD286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Module 1- </a:t>
            </a:r>
            <a:r>
              <a:rPr lang="en-US" sz="2800" b="1" dirty="0"/>
              <a:t>Workplace Safety and OSHA Concepts</a:t>
            </a:r>
          </a:p>
          <a:p>
            <a:r>
              <a:rPr lang="en-US" sz="2800" dirty="0"/>
              <a:t>Module 2- </a:t>
            </a:r>
            <a:r>
              <a:rPr lang="en-US" sz="2800" b="1" dirty="0"/>
              <a:t>Quality Control and Defect Identification</a:t>
            </a:r>
          </a:p>
          <a:p>
            <a:r>
              <a:rPr lang="en-US" sz="2800" dirty="0"/>
              <a:t>Module 3- </a:t>
            </a:r>
            <a:r>
              <a:rPr lang="en-US" sz="2800" b="1" dirty="0"/>
              <a:t>Daily Readiness and Personal Responsibility</a:t>
            </a:r>
          </a:p>
          <a:p>
            <a:r>
              <a:rPr lang="en-US" sz="2800" dirty="0"/>
              <a:t>Module 4- </a:t>
            </a:r>
            <a:r>
              <a:rPr lang="en-US" sz="2800" b="1" dirty="0"/>
              <a:t>Introduction to Manufacturing Metrics</a:t>
            </a:r>
          </a:p>
          <a:p>
            <a:r>
              <a:rPr lang="en-US" sz="2800" dirty="0"/>
              <a:t>Module 5- </a:t>
            </a:r>
            <a:r>
              <a:rPr lang="en-US" sz="2800" b="1" dirty="0"/>
              <a:t>Tool Use, Gauging, Basic Metrics and Print Reading</a:t>
            </a:r>
          </a:p>
          <a:p>
            <a:r>
              <a:rPr lang="en-US" sz="2800" dirty="0"/>
              <a:t>Module 6- </a:t>
            </a:r>
            <a:r>
              <a:rPr lang="en-US" sz="2800" b="1" dirty="0"/>
              <a:t>Workplace Communication and Teamwork</a:t>
            </a:r>
          </a:p>
          <a:p>
            <a:r>
              <a:rPr lang="en-US" sz="2800" dirty="0"/>
              <a:t>Module 7- </a:t>
            </a:r>
            <a:r>
              <a:rPr lang="en-US" sz="2800" b="1" dirty="0"/>
              <a:t>Problem Solving and Critical Thinking</a:t>
            </a:r>
          </a:p>
          <a:p>
            <a:r>
              <a:rPr lang="en-US" sz="2800" dirty="0"/>
              <a:t>Module 8- </a:t>
            </a:r>
            <a:r>
              <a:rPr lang="en-US" sz="2800" b="1" dirty="0"/>
              <a:t>Foundations of Lean Manufacturing</a:t>
            </a:r>
          </a:p>
          <a:p>
            <a:endParaRPr lang="en-US" sz="2666" dirty="0"/>
          </a:p>
        </p:txBody>
      </p:sp>
    </p:spTree>
    <p:extLst>
      <p:ext uri="{BB962C8B-B14F-4D97-AF65-F5344CB8AC3E}">
        <p14:creationId xmlns:p14="http://schemas.microsoft.com/office/powerpoint/2010/main" val="2464895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A10A3-F126-486C-BBDE-98759FA47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Nebraska Manufacturing Credential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49D96-C3B0-47EB-B67F-6C65BD286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Module 1-Workplace Safety and OSHA Concepts</a:t>
            </a:r>
          </a:p>
          <a:p>
            <a:pPr lvl="1"/>
            <a:r>
              <a:rPr lang="en-US" sz="2666" dirty="0"/>
              <a:t>OSHA and Worker Rights</a:t>
            </a:r>
          </a:p>
          <a:p>
            <a:pPr lvl="1"/>
            <a:r>
              <a:rPr lang="en-US" sz="2666" dirty="0"/>
              <a:t>Hazard Identification</a:t>
            </a:r>
          </a:p>
          <a:p>
            <a:pPr lvl="1"/>
            <a:r>
              <a:rPr lang="en-US" sz="2666" dirty="0"/>
              <a:t>PPE Selection and Use</a:t>
            </a:r>
          </a:p>
          <a:p>
            <a:pPr lvl="1"/>
            <a:r>
              <a:rPr lang="en-US" sz="2666" dirty="0" err="1"/>
              <a:t>HazCom</a:t>
            </a:r>
            <a:r>
              <a:rPr lang="en-US" sz="2666" dirty="0"/>
              <a:t> and SDS Basics</a:t>
            </a:r>
          </a:p>
          <a:p>
            <a:pPr lvl="1"/>
            <a:r>
              <a:rPr lang="en-US" sz="2666" dirty="0"/>
              <a:t>Lockout-Tagout and Machine Guarding</a:t>
            </a:r>
          </a:p>
          <a:p>
            <a:pPr lvl="1"/>
            <a:r>
              <a:rPr lang="en-US" sz="2666" dirty="0"/>
              <a:t>Fire Safety/Emergency Response</a:t>
            </a:r>
          </a:p>
          <a:p>
            <a:pPr lvl="1"/>
            <a:r>
              <a:rPr lang="en-US" sz="2666" dirty="0"/>
              <a:t>Ergonomics and Safe Work Practices</a:t>
            </a:r>
          </a:p>
          <a:p>
            <a:pPr lvl="1"/>
            <a:r>
              <a:rPr lang="en-US" sz="2666" dirty="0"/>
              <a:t>Safety Culture, Near Miss and Incident Reporting</a:t>
            </a:r>
          </a:p>
        </p:txBody>
      </p:sp>
    </p:spTree>
    <p:extLst>
      <p:ext uri="{BB962C8B-B14F-4D97-AF65-F5344CB8AC3E}">
        <p14:creationId xmlns:p14="http://schemas.microsoft.com/office/powerpoint/2010/main" val="1899590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FF713-02E9-44CB-81B9-87C0EF3E1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prstClr val="black"/>
                </a:solidFill>
              </a:rPr>
              <a:t>Nebraska Manufacturing Credential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1DE45-05AE-4A0E-951F-0194AD3F4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Module 2-Quality Control and Defect Identification</a:t>
            </a:r>
          </a:p>
          <a:p>
            <a:pPr lvl="1"/>
            <a:r>
              <a:rPr lang="en-US" sz="2666" dirty="0"/>
              <a:t>Introduction to Quality Concepts</a:t>
            </a:r>
          </a:p>
          <a:p>
            <a:pPr lvl="1"/>
            <a:r>
              <a:rPr lang="en-US" sz="2666" dirty="0"/>
              <a:t>Measuring Tools: Calipers</a:t>
            </a:r>
          </a:p>
          <a:p>
            <a:pPr lvl="1"/>
            <a:r>
              <a:rPr lang="en-US" sz="2666" dirty="0"/>
              <a:t>Measuring Tools: Micrometers</a:t>
            </a:r>
          </a:p>
          <a:p>
            <a:pPr lvl="1"/>
            <a:r>
              <a:rPr lang="en-US" sz="2666" dirty="0"/>
              <a:t>Tolerances and Specifications</a:t>
            </a:r>
          </a:p>
          <a:p>
            <a:pPr lvl="1"/>
            <a:r>
              <a:rPr lang="en-US" sz="2666" dirty="0"/>
              <a:t>Defect Tracking and Logs</a:t>
            </a:r>
          </a:p>
          <a:p>
            <a:pPr lvl="1"/>
            <a:r>
              <a:rPr lang="en-US" sz="2666" dirty="0"/>
              <a:t>Quality Control Procedures</a:t>
            </a:r>
          </a:p>
          <a:p>
            <a:pPr lvl="1"/>
            <a:r>
              <a:rPr lang="en-US" sz="2666" dirty="0"/>
              <a:t>Practical Lab</a:t>
            </a:r>
          </a:p>
          <a:p>
            <a:pPr lvl="1"/>
            <a:r>
              <a:rPr lang="en-US" sz="2666" dirty="0"/>
              <a:t>Review and Assessment</a:t>
            </a:r>
          </a:p>
        </p:txBody>
      </p:sp>
    </p:spTree>
    <p:extLst>
      <p:ext uri="{BB962C8B-B14F-4D97-AF65-F5344CB8AC3E}">
        <p14:creationId xmlns:p14="http://schemas.microsoft.com/office/powerpoint/2010/main" val="898857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EF8F7-5665-4FB8-9C6A-5CB4FA3BE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prstClr val="black"/>
                </a:solidFill>
              </a:rPr>
              <a:t>Nebraska Manufacturing Credential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0BD25-35C9-4ED2-BD94-A5683D16B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Module 3-Daily Readiness and Personal Responsibility</a:t>
            </a:r>
          </a:p>
          <a:p>
            <a:pPr lvl="1"/>
            <a:r>
              <a:rPr lang="en-US" sz="2666" dirty="0"/>
              <a:t>Workplace Expectations and Professional Conduct</a:t>
            </a:r>
          </a:p>
          <a:p>
            <a:pPr lvl="1"/>
            <a:r>
              <a:rPr lang="en-US" sz="2666" dirty="0"/>
              <a:t>Attendance, Punctuality and Dependability</a:t>
            </a:r>
          </a:p>
          <a:p>
            <a:pPr lvl="1"/>
            <a:r>
              <a:rPr lang="en-US" sz="2666" dirty="0"/>
              <a:t>Time Management in Manufacturing</a:t>
            </a:r>
          </a:p>
          <a:p>
            <a:pPr lvl="1"/>
            <a:r>
              <a:rPr lang="en-US" sz="2666" dirty="0"/>
              <a:t>Organization and Clean Work Habits</a:t>
            </a:r>
          </a:p>
          <a:p>
            <a:pPr lvl="1"/>
            <a:r>
              <a:rPr lang="en-US" sz="2666" dirty="0"/>
              <a:t>Accountability and Following Directions</a:t>
            </a:r>
          </a:p>
          <a:p>
            <a:pPr lvl="1"/>
            <a:r>
              <a:rPr lang="en-US" sz="2666" dirty="0"/>
              <a:t>Self-Assessment and Continuous Improvement</a:t>
            </a:r>
          </a:p>
          <a:p>
            <a:pPr lvl="1"/>
            <a:r>
              <a:rPr lang="en-US" sz="2666" dirty="0"/>
              <a:t>Managing Stress and Maintaining Focus</a:t>
            </a:r>
          </a:p>
          <a:p>
            <a:pPr lvl="1"/>
            <a:r>
              <a:rPr lang="en-US" sz="2666" dirty="0"/>
              <a:t>Reflection and Readiness Assessment</a:t>
            </a:r>
          </a:p>
        </p:txBody>
      </p:sp>
    </p:spTree>
    <p:extLst>
      <p:ext uri="{BB962C8B-B14F-4D97-AF65-F5344CB8AC3E}">
        <p14:creationId xmlns:p14="http://schemas.microsoft.com/office/powerpoint/2010/main" val="3313912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13995-F293-42B2-B1BD-87C2641B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prstClr val="black"/>
                </a:solidFill>
              </a:rPr>
              <a:t>Nebraska Manufacturing Credential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BE86E-5297-4BA7-ABB6-A3065F6E4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Module 4- Introduction to Manufacturing Metrics</a:t>
            </a:r>
          </a:p>
          <a:p>
            <a:pPr lvl="1"/>
            <a:r>
              <a:rPr lang="en-US" sz="2666" dirty="0"/>
              <a:t>Introduction to Workplace Safety</a:t>
            </a:r>
          </a:p>
          <a:p>
            <a:pPr lvl="1"/>
            <a:r>
              <a:rPr lang="en-US" sz="2666" dirty="0"/>
              <a:t>Hazard Identification and Control</a:t>
            </a:r>
          </a:p>
          <a:p>
            <a:pPr lvl="1"/>
            <a:r>
              <a:rPr lang="en-US" sz="2666" dirty="0"/>
              <a:t>PPE and Safe Equipment Operation</a:t>
            </a:r>
          </a:p>
          <a:p>
            <a:pPr lvl="1"/>
            <a:r>
              <a:rPr lang="en-US" sz="2666" dirty="0"/>
              <a:t>Emergency Procedures and Incident Response</a:t>
            </a:r>
          </a:p>
          <a:p>
            <a:pPr lvl="1"/>
            <a:r>
              <a:rPr lang="en-US" sz="2666" dirty="0"/>
              <a:t>Environmental Stewardship</a:t>
            </a:r>
          </a:p>
          <a:p>
            <a:pPr lvl="1"/>
            <a:r>
              <a:rPr lang="en-US" sz="2666" dirty="0"/>
              <a:t>Safety Documentation and Communication</a:t>
            </a:r>
          </a:p>
          <a:p>
            <a:pPr lvl="1"/>
            <a:r>
              <a:rPr lang="en-US" sz="2666" dirty="0"/>
              <a:t>Teamwork and Professional Communication</a:t>
            </a:r>
          </a:p>
          <a:p>
            <a:pPr lvl="1"/>
            <a:r>
              <a:rPr lang="en-US" sz="2666" dirty="0"/>
              <a:t>Integrated Safety Lab and Review</a:t>
            </a:r>
          </a:p>
        </p:txBody>
      </p:sp>
    </p:spTree>
    <p:extLst>
      <p:ext uri="{BB962C8B-B14F-4D97-AF65-F5344CB8AC3E}">
        <p14:creationId xmlns:p14="http://schemas.microsoft.com/office/powerpoint/2010/main" val="2840305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9AB32-2AC8-4874-B4DA-5D3FCDA38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prstClr val="black"/>
                </a:solidFill>
              </a:rPr>
              <a:t>Nebraska Manufacturing Credential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1B5B4-3DF4-46BA-89FE-A95DBE9BE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Module 5- Tool Use, Gauging, Basic Metrics and Print Reading</a:t>
            </a:r>
          </a:p>
          <a:p>
            <a:pPr lvl="1"/>
            <a:r>
              <a:rPr lang="en-US" sz="2666" dirty="0"/>
              <a:t>Introduction to tools and Safety</a:t>
            </a:r>
          </a:p>
          <a:p>
            <a:pPr lvl="1"/>
            <a:r>
              <a:rPr lang="en-US" sz="2666" dirty="0"/>
              <a:t>Measurement Fundamentals and Units</a:t>
            </a:r>
          </a:p>
          <a:p>
            <a:pPr lvl="1"/>
            <a:r>
              <a:rPr lang="en-US" sz="2666" dirty="0"/>
              <a:t>Using Steel Rules and Calipers</a:t>
            </a:r>
          </a:p>
          <a:p>
            <a:pPr lvl="1"/>
            <a:r>
              <a:rPr lang="en-US" sz="2666" dirty="0"/>
              <a:t>Micrometers and Precision Measuring</a:t>
            </a:r>
          </a:p>
          <a:p>
            <a:pPr lvl="1"/>
            <a:r>
              <a:rPr lang="en-US" sz="2666" dirty="0"/>
              <a:t>Math for Manufacturing Applications</a:t>
            </a:r>
          </a:p>
          <a:p>
            <a:pPr lvl="1"/>
            <a:r>
              <a:rPr lang="en-US" sz="2666" dirty="0"/>
              <a:t>Interpreting Tolerances and Fit Decisions</a:t>
            </a:r>
          </a:p>
          <a:p>
            <a:pPr lvl="1"/>
            <a:r>
              <a:rPr lang="en-US" sz="2666" dirty="0"/>
              <a:t>Gauging and Inspection Tools</a:t>
            </a:r>
          </a:p>
          <a:p>
            <a:pPr lvl="1"/>
            <a:r>
              <a:rPr lang="en-US" sz="2666" dirty="0"/>
              <a:t>Quality Verification Capstone</a:t>
            </a:r>
          </a:p>
        </p:txBody>
      </p:sp>
    </p:spTree>
    <p:extLst>
      <p:ext uri="{BB962C8B-B14F-4D97-AF65-F5344CB8AC3E}">
        <p14:creationId xmlns:p14="http://schemas.microsoft.com/office/powerpoint/2010/main" val="838018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F52B5-6738-4B96-B477-0B40FD1C6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prstClr val="black"/>
                </a:solidFill>
              </a:rPr>
              <a:t>Nebraska Manufacturing Credential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19092-4043-4DB2-B273-B4A1C5443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Module 6- Workplace Communication and Teamwork</a:t>
            </a:r>
          </a:p>
          <a:p>
            <a:pPr lvl="1"/>
            <a:r>
              <a:rPr lang="en-US" sz="2666" dirty="0"/>
              <a:t>Foundations of Effective Workplace Communication</a:t>
            </a:r>
          </a:p>
          <a:p>
            <a:pPr lvl="1"/>
            <a:r>
              <a:rPr lang="en-US" sz="2666" dirty="0"/>
              <a:t>Listening and Feedback Skills</a:t>
            </a:r>
          </a:p>
          <a:p>
            <a:pPr lvl="1"/>
            <a:r>
              <a:rPr lang="en-US" sz="2666" dirty="0"/>
              <a:t>Team Roles and Collaboration Dynamics</a:t>
            </a:r>
          </a:p>
          <a:p>
            <a:pPr lvl="1"/>
            <a:r>
              <a:rPr lang="en-US" sz="2666" dirty="0"/>
              <a:t>Written and Digital Communication</a:t>
            </a:r>
          </a:p>
          <a:p>
            <a:pPr lvl="1"/>
            <a:r>
              <a:rPr lang="en-US" sz="2666" dirty="0"/>
              <a:t>Conflict Resolution and Problem Dialogue</a:t>
            </a:r>
          </a:p>
          <a:p>
            <a:pPr lvl="1"/>
            <a:r>
              <a:rPr lang="en-US" sz="2666" dirty="0"/>
              <a:t>Team Decision Making and Consensus</a:t>
            </a:r>
          </a:p>
          <a:p>
            <a:pPr lvl="1"/>
            <a:r>
              <a:rPr lang="en-US" sz="2666" dirty="0"/>
              <a:t>Communicating for Continuous Improvement</a:t>
            </a:r>
          </a:p>
          <a:p>
            <a:pPr lvl="1"/>
            <a:r>
              <a:rPr lang="en-US" sz="2666" dirty="0"/>
              <a:t>Team Project and Peer Evaluation</a:t>
            </a:r>
          </a:p>
        </p:txBody>
      </p:sp>
    </p:spTree>
    <p:extLst>
      <p:ext uri="{BB962C8B-B14F-4D97-AF65-F5344CB8AC3E}">
        <p14:creationId xmlns:p14="http://schemas.microsoft.com/office/powerpoint/2010/main" val="2237360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6DD40-A8F7-4489-9730-E7E153E20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prstClr val="black"/>
                </a:solidFill>
              </a:rPr>
              <a:t>Nebraska Manufacturing Credential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2B903-94BA-4C58-9725-772B65ADB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Module 7- Problem Solving and Critical Thinking</a:t>
            </a:r>
          </a:p>
          <a:p>
            <a:pPr lvl="1"/>
            <a:r>
              <a:rPr lang="en-US" sz="2666" dirty="0"/>
              <a:t>Introduction to Problem Solving and Kaizen</a:t>
            </a:r>
          </a:p>
          <a:p>
            <a:pPr lvl="1"/>
            <a:r>
              <a:rPr lang="en-US" sz="2666" dirty="0"/>
              <a:t>Understanding the PDCA Cycle</a:t>
            </a:r>
          </a:p>
          <a:p>
            <a:pPr lvl="1"/>
            <a:r>
              <a:rPr lang="en-US" sz="2666" dirty="0"/>
              <a:t>Root Cause Analysis Tools (5 Whys and Fishbone)</a:t>
            </a:r>
          </a:p>
          <a:p>
            <a:pPr lvl="1"/>
            <a:r>
              <a:rPr lang="en-US" sz="2666" dirty="0"/>
              <a:t>Observation and Data Collection</a:t>
            </a:r>
          </a:p>
          <a:p>
            <a:pPr lvl="1"/>
            <a:r>
              <a:rPr lang="en-US" sz="2666" dirty="0"/>
              <a:t>Generating and Selecting Solutions</a:t>
            </a:r>
          </a:p>
          <a:p>
            <a:pPr lvl="1"/>
            <a:r>
              <a:rPr lang="en-US" sz="2666" dirty="0"/>
              <a:t>Implementing Change Safely</a:t>
            </a:r>
          </a:p>
          <a:p>
            <a:pPr lvl="1"/>
            <a:r>
              <a:rPr lang="en-US" sz="2666" dirty="0"/>
              <a:t>Evaluating Results and Standardizing</a:t>
            </a:r>
          </a:p>
          <a:p>
            <a:pPr lvl="1"/>
            <a:r>
              <a:rPr lang="en-US" sz="2666" dirty="0"/>
              <a:t>Kaizen Capstone Project</a:t>
            </a:r>
          </a:p>
        </p:txBody>
      </p:sp>
    </p:spTree>
    <p:extLst>
      <p:ext uri="{BB962C8B-B14F-4D97-AF65-F5344CB8AC3E}">
        <p14:creationId xmlns:p14="http://schemas.microsoft.com/office/powerpoint/2010/main" val="988429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BEEF9-2D6A-4579-B69E-A324F2466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2024 Nebraska Manufacturing Workforce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D7E36-041D-4B01-AA37-9C72B91986C1}"/>
              </a:ext>
            </a:extLst>
          </p:cNvPr>
          <p:cNvSpPr txBox="1"/>
          <p:nvPr/>
        </p:nvSpPr>
        <p:spPr>
          <a:xfrm>
            <a:off x="4487091" y="6429472"/>
            <a:ext cx="3217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Eras Light ITC" panose="020B0402030504020804" pitchFamily="34" charset="0"/>
              </a:rPr>
              <a:t>UNO Center for Public Affairs Research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729E73-7B4B-4B10-B41A-A759643FC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What are the top two industries by GDP in Nebraska?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486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B1C65-3947-468F-AD05-B1FF534B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prstClr val="black"/>
                </a:solidFill>
              </a:rPr>
              <a:t>Nebraska Manufacturing Credential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7AC8D-B07B-4019-8095-13805FDCE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Module 8- Foundations of Lean Manufacturing</a:t>
            </a:r>
          </a:p>
          <a:p>
            <a:pPr lvl="1"/>
            <a:r>
              <a:rPr lang="en-US" sz="2666" dirty="0"/>
              <a:t>Introduction to Lean Thinking</a:t>
            </a:r>
          </a:p>
          <a:p>
            <a:pPr lvl="1"/>
            <a:r>
              <a:rPr lang="en-US" sz="2666" dirty="0"/>
              <a:t>The Eight Wastes (Muda)</a:t>
            </a:r>
          </a:p>
          <a:p>
            <a:pPr lvl="1"/>
            <a:r>
              <a:rPr lang="en-US" sz="2666" dirty="0"/>
              <a:t>Value vs. Non-Value Activity</a:t>
            </a:r>
          </a:p>
          <a:p>
            <a:pPr lvl="1"/>
            <a:r>
              <a:rPr lang="en-US" sz="2666" dirty="0"/>
              <a:t>Standardized Work</a:t>
            </a:r>
          </a:p>
          <a:p>
            <a:pPr lvl="1"/>
            <a:r>
              <a:rPr lang="en-US" sz="2666" dirty="0"/>
              <a:t>Visual Management and 5S Revisited</a:t>
            </a:r>
          </a:p>
          <a:p>
            <a:pPr lvl="1"/>
            <a:r>
              <a:rPr lang="en-US" sz="2666" dirty="0"/>
              <a:t>Flow and Pull Systems (Kanban Basics)</a:t>
            </a:r>
          </a:p>
          <a:p>
            <a:pPr lvl="1"/>
            <a:r>
              <a:rPr lang="en-US" sz="2666" dirty="0"/>
              <a:t>Measuring Lean Performance</a:t>
            </a:r>
          </a:p>
          <a:p>
            <a:pPr lvl="1"/>
            <a:r>
              <a:rPr lang="en-US" sz="2666" dirty="0"/>
              <a:t>Lean Simulation and Capstone</a:t>
            </a:r>
          </a:p>
        </p:txBody>
      </p:sp>
    </p:spTree>
    <p:extLst>
      <p:ext uri="{BB962C8B-B14F-4D97-AF65-F5344CB8AC3E}">
        <p14:creationId xmlns:p14="http://schemas.microsoft.com/office/powerpoint/2010/main" val="117316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B1C65-3947-468F-AD05-B1FF534B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prstClr val="black"/>
                </a:solidFill>
              </a:rPr>
              <a:t>Nebraska Manufacturing Credential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7AC8D-B07B-4019-8095-13805FDCE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66" dirty="0"/>
              <a:t>Current Results:</a:t>
            </a:r>
          </a:p>
          <a:p>
            <a:r>
              <a:rPr lang="en-US" sz="2666" dirty="0"/>
              <a:t>4 Community Colleges have completed or have began1 or 2 cohorts (Metro, Southeast, Central, Northeast)</a:t>
            </a:r>
          </a:p>
          <a:p>
            <a:r>
              <a:rPr lang="en-US" sz="2666" dirty="0"/>
              <a:t>An estimated 40+ people earning credentials by Fall 2026</a:t>
            </a:r>
          </a:p>
          <a:p>
            <a:r>
              <a:rPr lang="en-US" sz="2666" dirty="0"/>
              <a:t>Level 2 Apprenticeship Pilot will be launching in Fall 2026.</a:t>
            </a:r>
          </a:p>
          <a:p>
            <a:r>
              <a:rPr lang="en-US" sz="2666" dirty="0"/>
              <a:t>Full time jobs are the expected outcome.  We estimate ?? of the 4+ people have already.</a:t>
            </a:r>
          </a:p>
          <a:p>
            <a:r>
              <a:rPr lang="en-US" sz="2666" dirty="0"/>
              <a:t>All 6 Community Colleges are participating.</a:t>
            </a:r>
          </a:p>
          <a:p>
            <a:r>
              <a:rPr lang="en-US" sz="2666" dirty="0"/>
              <a:t>NE Dept of Ed is working on launch process for Level 1 Credential to be earned in your classrooms.</a:t>
            </a:r>
          </a:p>
        </p:txBody>
      </p:sp>
    </p:spTree>
    <p:extLst>
      <p:ext uri="{BB962C8B-B14F-4D97-AF65-F5344CB8AC3E}">
        <p14:creationId xmlns:p14="http://schemas.microsoft.com/office/powerpoint/2010/main" val="150983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B17FC-73D3-4695-AD7D-5886922DE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Business Innovation Headwinds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9C5A6-BDED-4FEE-9A49-A143860BE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612571"/>
            <a:ext cx="10972800" cy="3513593"/>
          </a:xfrm>
        </p:spPr>
        <p:txBody>
          <a:bodyPr>
            <a:normAutofit/>
          </a:bodyPr>
          <a:lstStyle/>
          <a:p>
            <a:pPr marL="342900" lvl="0" indent="-342900" defTabSz="914400">
              <a:spcBef>
                <a:spcPts val="0"/>
              </a:spcBef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  <a:cs typeface="Arial" panose="020B0604020202020204" pitchFamily="34" charset="0"/>
              </a:rPr>
              <a:t>Don’t have in-house skills</a:t>
            </a:r>
          </a:p>
          <a:p>
            <a:pPr marL="342900" lvl="0" indent="-342900" defTabSz="914400">
              <a:spcBef>
                <a:spcPts val="0"/>
              </a:spcBef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  <a:cs typeface="Arial" panose="020B0604020202020204" pitchFamily="34" charset="0"/>
              </a:rPr>
              <a:t>Difficult to deeply understand the technology</a:t>
            </a:r>
          </a:p>
          <a:p>
            <a:pPr marL="342900" lvl="0" indent="-342900" defTabSz="914400">
              <a:spcBef>
                <a:spcPts val="0"/>
              </a:spcBef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  <a:cs typeface="Arial" panose="020B0604020202020204" pitchFamily="34" charset="0"/>
              </a:rPr>
              <a:t>Difficult to get started</a:t>
            </a:r>
          </a:p>
          <a:p>
            <a:pPr marL="342900" lvl="0" indent="-342900" defTabSz="914400">
              <a:spcBef>
                <a:spcPts val="0"/>
              </a:spcBef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  <a:cs typeface="Arial" panose="020B0604020202020204" pitchFamily="34" charset="0"/>
              </a:rPr>
              <a:t>Difficult to select projects</a:t>
            </a:r>
          </a:p>
          <a:p>
            <a:pPr marL="342900" lvl="0" indent="-342900" defTabSz="914400">
              <a:spcBef>
                <a:spcPts val="0"/>
              </a:spcBef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  <a:cs typeface="Arial" panose="020B0604020202020204" pitchFamily="34" charset="0"/>
              </a:rPr>
              <a:t>Difficult to maintain the technology</a:t>
            </a:r>
          </a:p>
          <a:p>
            <a:pPr marL="342900" lvl="0" indent="-342900" defTabSz="914400">
              <a:spcBef>
                <a:spcPts val="0"/>
              </a:spcBef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  <a:cs typeface="Arial" panose="020B0604020202020204" pitchFamily="34" charset="0"/>
              </a:rPr>
              <a:t>Too much risk, can’t sell to stakeholders</a:t>
            </a:r>
          </a:p>
          <a:p>
            <a:pPr marL="342900" lvl="0" indent="-342900" defTabSz="914400">
              <a:spcBef>
                <a:spcPts val="0"/>
              </a:spcBef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  <a:cs typeface="Arial" panose="020B0604020202020204" pitchFamily="34" charset="0"/>
              </a:rPr>
              <a:t>No local support, dependent on consultants</a:t>
            </a:r>
          </a:p>
          <a:p>
            <a:pPr marL="342900" lvl="0" indent="-342900" defTabSz="914400">
              <a:spcBef>
                <a:spcPts val="0"/>
              </a:spcBef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  <a:cs typeface="Arial" panose="020B0604020202020204" pitchFamily="34" charset="0"/>
              </a:rPr>
              <a:t>Too expensive, low ROI </a:t>
            </a:r>
            <a:r>
              <a:rPr lang="en-US" sz="2800" dirty="0">
                <a:solidFill>
                  <a:prstClr val="black"/>
                </a:solidFill>
              </a:rPr>
              <a:t>		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A8351F-22A2-4C29-B02B-9C541BA8A8A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357" y="1277867"/>
            <a:ext cx="1438781" cy="13107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19AB42-F6C6-4C48-B7FE-F971AA774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769" y="1329688"/>
            <a:ext cx="1316850" cy="11461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ECFBEE-5176-4079-B988-C822F62E2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2443" y="1329688"/>
            <a:ext cx="1207113" cy="1207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1F21A3-E537-45E1-B110-7054C880ED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380" y="1229096"/>
            <a:ext cx="1207113" cy="13473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163EFA-56D3-4E54-A540-FB38775216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8317" y="1417639"/>
            <a:ext cx="1463911" cy="11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40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5D587-2CF7-4710-86EB-BC26635EA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prstClr val="black"/>
                </a:solidFill>
              </a:rPr>
              <a:t>Nebraska Manufacturing Credential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303EB-DD4E-4A21-A639-87D86BE0B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/>
              <a:t>Level-2</a:t>
            </a:r>
          </a:p>
          <a:p>
            <a:r>
              <a:rPr lang="en-US" dirty="0"/>
              <a:t>Tied to apprenticeship (NDOL Office of Apprenticeships/Community College Apprenticeship Offices)</a:t>
            </a:r>
          </a:p>
          <a:p>
            <a:pPr lvl="1"/>
            <a:r>
              <a:rPr lang="en-US" dirty="0"/>
              <a:t>State-wide pathway to advanced manufacturing careers</a:t>
            </a:r>
          </a:p>
          <a:p>
            <a:pPr lvl="1"/>
            <a:r>
              <a:rPr lang="en-US" dirty="0"/>
              <a:t>Customized to meet individual needs</a:t>
            </a:r>
          </a:p>
          <a:p>
            <a:r>
              <a:rPr lang="en-US" dirty="0"/>
              <a:t>Pathways technology/automation driven</a:t>
            </a:r>
          </a:p>
          <a:p>
            <a:r>
              <a:rPr lang="en-US" dirty="0"/>
              <a:t>Both Kawasaki and Collins Aerospace are deploying apprenticeship</a:t>
            </a:r>
          </a:p>
          <a:p>
            <a:r>
              <a:rPr lang="en-US" dirty="0"/>
              <a:t>Watch for updates from NDE</a:t>
            </a:r>
          </a:p>
        </p:txBody>
      </p:sp>
    </p:spTree>
    <p:extLst>
      <p:ext uri="{BB962C8B-B14F-4D97-AF65-F5344CB8AC3E}">
        <p14:creationId xmlns:p14="http://schemas.microsoft.com/office/powerpoint/2010/main" val="3280992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B1C65-3947-468F-AD05-B1FF534B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prstClr val="black"/>
                </a:solidFill>
              </a:rPr>
              <a:t>Nebraska Manufacturing Credential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7AC8D-B07B-4019-8095-13805FDCE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33897"/>
            <a:ext cx="10972800" cy="3792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/>
              <a:t>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3C5A37-5D4B-4041-96F3-15B3612A1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7778" l="10000" r="90000">
                        <a14:foregroundMark x1="46852" y1="84444" x2="65370" y2="90000"/>
                        <a14:foregroundMark x1="65370" y1="90000" x2="74815" y2="90556"/>
                        <a14:foregroundMark x1="74815" y1="90556" x2="55000" y2="9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89072" y="2612209"/>
            <a:ext cx="6368687" cy="424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67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B1C65-3947-468F-AD05-B1FF534B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prstClr val="black"/>
                </a:solidFill>
              </a:rPr>
              <a:t>Nebraska Manufacturing Credential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7AC8D-B07B-4019-8095-13805FDCE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431"/>
            <a:ext cx="10972800" cy="130677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8800" dirty="0"/>
              <a:t>Contact Info: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9D90A12-0139-4E41-99BF-A465434673CB}"/>
              </a:ext>
            </a:extLst>
          </p:cNvPr>
          <p:cNvSpPr txBox="1">
            <a:spLocks/>
          </p:cNvSpPr>
          <p:nvPr/>
        </p:nvSpPr>
        <p:spPr>
          <a:xfrm>
            <a:off x="2366993" y="2538047"/>
            <a:ext cx="10972800" cy="1306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Eras Medium ITC" pitchFamily="34" charset="0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Eras Medium ITC" pitchFamily="34" charset="0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Eras Medium ITC" pitchFamily="34" charset="0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Eras Medium ITC" pitchFamily="34" charset="0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Eras Medium ITC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800" dirty="0"/>
              <a:t>Doug Rood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7FDE04-4137-43DF-B057-533B843B320C}"/>
              </a:ext>
            </a:extLst>
          </p:cNvPr>
          <p:cNvSpPr txBox="1">
            <a:spLocks/>
          </p:cNvSpPr>
          <p:nvPr/>
        </p:nvSpPr>
        <p:spPr>
          <a:xfrm>
            <a:off x="-2234242" y="2524865"/>
            <a:ext cx="10972800" cy="1306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Eras Medium ITC" pitchFamily="34" charset="0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Eras Medium ITC" pitchFamily="34" charset="0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Eras Medium ITC" pitchFamily="34" charset="0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Eras Medium ITC" pitchFamily="34" charset="0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Eras Medium ITC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800" dirty="0"/>
              <a:t>Jim Townsend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9F262A5-E814-463E-A4CF-BFE163DC5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543" y="3344821"/>
            <a:ext cx="3221700" cy="32144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1049FA-19D0-4B86-AE78-6DD86A48A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308" y="3424815"/>
            <a:ext cx="3236115" cy="321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72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BEEF9-2D6A-4579-B69E-A324F2466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2024 Nebraska Gross Domestic Product by Industry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090F867-6841-49DB-9F7E-884BA6FBE2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0374" y="1589770"/>
            <a:ext cx="8891250" cy="46675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8D7E36-041D-4B01-AA37-9C72B91986C1}"/>
              </a:ext>
            </a:extLst>
          </p:cNvPr>
          <p:cNvSpPr txBox="1"/>
          <p:nvPr/>
        </p:nvSpPr>
        <p:spPr>
          <a:xfrm>
            <a:off x="4487091" y="6429472"/>
            <a:ext cx="3217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Eras Light ITC" panose="020B0402030504020804" pitchFamily="34" charset="0"/>
              </a:rPr>
              <a:t>UNO Center for Public Affairs Research</a:t>
            </a:r>
          </a:p>
        </p:txBody>
      </p:sp>
    </p:spTree>
    <p:extLst>
      <p:ext uri="{BB962C8B-B14F-4D97-AF65-F5344CB8AC3E}">
        <p14:creationId xmlns:p14="http://schemas.microsoft.com/office/powerpoint/2010/main" val="314430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6B0C3-775C-4D4F-BBAE-0EB8E5BB8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defTabSz="914400">
              <a:spcBef>
                <a:spcPts val="0"/>
              </a:spcBef>
            </a:pPr>
            <a:r>
              <a:rPr lang="en-US" altLang="ja-JP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Arial" panose="020B0604020202020204" pitchFamily="34" charset="0"/>
              </a:rPr>
              <a:t>Nebraska Chamber Foundation Workforce Study 1/30/24 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C60F66-4219-43B5-9A17-2E47E35FC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77" y="1541052"/>
            <a:ext cx="5102156" cy="2569394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E9CFA8-9309-4CB3-B509-D66165017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438" y="1541052"/>
            <a:ext cx="5378985" cy="25693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A06E31-F7EE-467F-95DE-D8DE01BD0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32" y="4289682"/>
            <a:ext cx="2708966" cy="24279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F7E5FF-DDEC-4D68-AB2A-0A4EE00636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3329" y="4289682"/>
            <a:ext cx="3789669" cy="24279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496F59-939A-4784-944E-2E09D3BC6F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0629" y="4289682"/>
            <a:ext cx="4286794" cy="242798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89A1AF-8A9E-453E-B862-1C082961E582}"/>
              </a:ext>
            </a:extLst>
          </p:cNvPr>
          <p:cNvCxnSpPr>
            <a:cxnSpLocks/>
          </p:cNvCxnSpPr>
          <p:nvPr/>
        </p:nvCxnSpPr>
        <p:spPr>
          <a:xfrm>
            <a:off x="1105989" y="4685211"/>
            <a:ext cx="885941" cy="153325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A1E1E13-8C2D-426F-8950-B03791AD00AE}"/>
              </a:ext>
            </a:extLst>
          </p:cNvPr>
          <p:cNvSpPr txBox="1"/>
          <p:nvPr/>
        </p:nvSpPr>
        <p:spPr>
          <a:xfrm>
            <a:off x="2117133" y="5825596"/>
            <a:ext cx="8240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≤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= 49%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B4D3EF-1BA8-4DAE-A55D-A02F6FA2D31E}"/>
              </a:ext>
            </a:extLst>
          </p:cNvPr>
          <p:cNvSpPr txBox="1"/>
          <p:nvPr/>
        </p:nvSpPr>
        <p:spPr>
          <a:xfrm>
            <a:off x="1283204" y="6337140"/>
            <a:ext cx="8240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≥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= 51%</a:t>
            </a:r>
          </a:p>
        </p:txBody>
      </p:sp>
    </p:spTree>
    <p:extLst>
      <p:ext uri="{BB962C8B-B14F-4D97-AF65-F5344CB8AC3E}">
        <p14:creationId xmlns:p14="http://schemas.microsoft.com/office/powerpoint/2010/main" val="2126289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D68A7-4FF8-46A7-A153-3F97BC15B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Nebraska’s Workforce Problem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8D9AC4-CCDB-482F-8815-395CA4423313}"/>
              </a:ext>
            </a:extLst>
          </p:cNvPr>
          <p:cNvGrpSpPr/>
          <p:nvPr/>
        </p:nvGrpSpPr>
        <p:grpSpPr>
          <a:xfrm>
            <a:off x="805543" y="1591810"/>
            <a:ext cx="10580914" cy="4242932"/>
            <a:chOff x="228600" y="1047750"/>
            <a:chExt cx="8735410" cy="29718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403F3E3-D65A-4A69-A5C6-3CABF851B7B4}"/>
                </a:ext>
              </a:extLst>
            </p:cNvPr>
            <p:cNvSpPr/>
            <p:nvPr/>
          </p:nvSpPr>
          <p:spPr>
            <a:xfrm>
              <a:off x="3276600" y="1047750"/>
              <a:ext cx="2667000" cy="1066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Eras Medium ITC" panose="020B0602030504020804" pitchFamily="34" charset="0"/>
                  <a:cs typeface="Arial" panose="020B0604020202020204" pitchFamily="34" charset="0"/>
                </a:rPr>
                <a:t>Workforce Shortages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EACB30D-729F-420E-9DA0-246262BB0599}"/>
                </a:ext>
              </a:extLst>
            </p:cNvPr>
            <p:cNvSpPr/>
            <p:nvPr/>
          </p:nvSpPr>
          <p:spPr>
            <a:xfrm>
              <a:off x="228600" y="2952750"/>
              <a:ext cx="2667000" cy="1066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Eras Medium ITC" panose="020B0602030504020804" pitchFamily="34" charset="0"/>
                  <a:cs typeface="Arial" panose="020B0604020202020204" pitchFamily="34" charset="0"/>
                </a:rPr>
                <a:t>Limit Business Growth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61677F0-D147-4080-A064-2FB22902670D}"/>
                </a:ext>
              </a:extLst>
            </p:cNvPr>
            <p:cNvSpPr/>
            <p:nvPr/>
          </p:nvSpPr>
          <p:spPr>
            <a:xfrm>
              <a:off x="3276600" y="2952750"/>
              <a:ext cx="2667000" cy="1066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Eras Medium ITC" panose="020B0602030504020804" pitchFamily="34" charset="0"/>
                  <a:cs typeface="Arial" panose="020B0604020202020204" pitchFamily="34" charset="0"/>
                </a:rPr>
                <a:t>Limit GDP Growth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87DACEE-AE3E-4F24-93D3-E282F0917553}"/>
                </a:ext>
              </a:extLst>
            </p:cNvPr>
            <p:cNvSpPr/>
            <p:nvPr/>
          </p:nvSpPr>
          <p:spPr>
            <a:xfrm>
              <a:off x="6297010" y="2952750"/>
              <a:ext cx="2667000" cy="1066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Eras Medium ITC" panose="020B0602030504020804" pitchFamily="34" charset="0"/>
                  <a:cs typeface="Arial" panose="020B0604020202020204" pitchFamily="34" charset="0"/>
                </a:rPr>
                <a:t>Limit Tax Revenue Growth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E0ADA1E-8E08-448B-A2A7-1C2D242C9415}"/>
                </a:ext>
              </a:extLst>
            </p:cNvPr>
            <p:cNvCxnSpPr>
              <a:stCxn id="4" idx="4"/>
              <a:endCxn id="6" idx="0"/>
            </p:cNvCxnSpPr>
            <p:nvPr/>
          </p:nvCxnSpPr>
          <p:spPr>
            <a:xfrm>
              <a:off x="4610100" y="2114550"/>
              <a:ext cx="0" cy="838200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4764ED1-E6D6-4437-9C1C-512622EF2706}"/>
                </a:ext>
              </a:extLst>
            </p:cNvPr>
            <p:cNvCxnSpPr>
              <a:stCxn id="4" idx="3"/>
              <a:endCxn id="5" idx="7"/>
            </p:cNvCxnSpPr>
            <p:nvPr/>
          </p:nvCxnSpPr>
          <p:spPr>
            <a:xfrm flipH="1">
              <a:off x="2505027" y="1958321"/>
              <a:ext cx="1162146" cy="11506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9B6DAC7-1409-4B9B-BCED-3E567459C6E1}"/>
                </a:ext>
              </a:extLst>
            </p:cNvPr>
            <p:cNvCxnSpPr>
              <a:stCxn id="4" idx="5"/>
              <a:endCxn id="7" idx="1"/>
            </p:cNvCxnSpPr>
            <p:nvPr/>
          </p:nvCxnSpPr>
          <p:spPr>
            <a:xfrm>
              <a:off x="5553027" y="1958321"/>
              <a:ext cx="1134556" cy="11506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8525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B2BE7-F9E9-4321-99B1-10C8EF063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2026 Omaha Center for Public Affairs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B8B35-B4A1-4FC3-BFA2-DF4DBCF75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8869"/>
            <a:ext cx="10972800" cy="5207725"/>
          </a:xfrm>
        </p:spPr>
        <p:txBody>
          <a:bodyPr>
            <a:noAutofit/>
          </a:bodyPr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sz="2400" b="1" u="sng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Nebraska’s Workforce</a:t>
            </a:r>
          </a:p>
          <a:p>
            <a:pPr marL="257175" lvl="0" indent="-257175" defTabSz="914400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Total Population Growth – </a:t>
            </a:r>
            <a:r>
              <a:rPr lang="en-US" sz="2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r>
              <a:rPr lang="en-US" sz="2400" baseline="30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2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(nationally)</a:t>
            </a:r>
          </a:p>
          <a:p>
            <a:pPr marL="257175" lvl="0" indent="-257175" defTabSz="914400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International Migration Rate – </a:t>
            </a:r>
            <a:r>
              <a:rPr lang="en-US" sz="2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en-US" sz="2400" baseline="30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endParaRPr lang="en-US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lvl="0" indent="-257175" defTabSz="914400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Domestic Migration Population Loss – </a:t>
            </a:r>
            <a:r>
              <a:rPr lang="en-US" sz="2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35</a:t>
            </a:r>
            <a:r>
              <a:rPr lang="en-US" sz="2400" baseline="30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endParaRPr lang="en-US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lvl="0" indent="-257175" defTabSz="914400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Share of Residents in Prime Working Ages – </a:t>
            </a:r>
            <a:r>
              <a:rPr lang="en-US" sz="2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48</a:t>
            </a:r>
            <a:r>
              <a:rPr lang="en-US" sz="2400" baseline="30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endParaRPr lang="en-US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lvl="0" indent="-257175" defTabSz="914400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Full-Time Employment Rate – </a:t>
            </a:r>
            <a:r>
              <a:rPr lang="en-US" sz="2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400" baseline="30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endParaRPr lang="en-US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lvl="0" indent="-257175" defTabSz="914400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Labor Force Participation Rate – </a:t>
            </a:r>
            <a:r>
              <a:rPr lang="en-US" sz="2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baseline="30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</a:p>
          <a:p>
            <a:pPr marL="257175" lvl="0" indent="-257175" defTabSz="914400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Labor Force Participation, Parents of Young Children – </a:t>
            </a:r>
            <a:r>
              <a:rPr lang="en-US" sz="2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400" baseline="30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lvl="0" indent="0" defTabSz="914400">
              <a:spcBef>
                <a:spcPts val="0"/>
              </a:spcBef>
              <a:buNone/>
            </a:pPr>
            <a:endParaRPr lang="en-US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400" b="1" u="sng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Nebraska’s Innovation</a:t>
            </a:r>
          </a:p>
          <a:p>
            <a:pPr marL="257175" lvl="0" indent="-257175" defTabSz="914400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Density of High-Skill, High-Wage Jobs – </a:t>
            </a:r>
            <a:r>
              <a:rPr lang="en-US" sz="2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31</a:t>
            </a:r>
            <a:r>
              <a:rPr lang="en-US" sz="2400" baseline="30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endParaRPr lang="en-US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lvl="0" indent="-257175" defTabSz="914400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Adults With Science and Engineering Degrees – </a:t>
            </a:r>
            <a:r>
              <a:rPr lang="en-US" sz="2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49</a:t>
            </a:r>
            <a:r>
              <a:rPr lang="en-US" sz="2400" baseline="30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</a:p>
          <a:p>
            <a:pPr marL="257175" lvl="0" indent="-257175" defTabSz="914400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Business R&amp;D Spending – </a:t>
            </a:r>
            <a:r>
              <a:rPr lang="en-US" sz="2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34</a:t>
            </a:r>
            <a:r>
              <a:rPr lang="en-US" sz="2400" baseline="30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57175" lvl="0" indent="-257175" defTabSz="914400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Patents Per Capita – </a:t>
            </a:r>
            <a:r>
              <a:rPr lang="en-US" sz="2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41</a:t>
            </a:r>
            <a:r>
              <a:rPr lang="en-US" sz="2400" baseline="30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429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D80B0-6873-4DFC-A636-10F91CFE5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/>
              <a:t>Nebraska Chamber Foundation</a:t>
            </a:r>
            <a:br>
              <a:rPr lang="en-US" dirty="0"/>
            </a:br>
            <a:r>
              <a:rPr lang="en-US" sz="3200" dirty="0"/>
              <a:t>Manufacturing Study 1/30/2024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FEFC56-55CC-4B75-8CD9-38113DC78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171" y="1711491"/>
            <a:ext cx="7271657" cy="495091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307EF70-6727-450A-8529-1DA6DE26BA63}"/>
              </a:ext>
            </a:extLst>
          </p:cNvPr>
          <p:cNvSpPr/>
          <p:nvPr/>
        </p:nvSpPr>
        <p:spPr>
          <a:xfrm>
            <a:off x="2460171" y="4781007"/>
            <a:ext cx="7188926" cy="6008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302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499F7-B8AD-4806-AA9E-F4005445F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Nebraska’s Productivity Problem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3CC5CD-134D-476A-9A7E-28D9370DF2B2}"/>
              </a:ext>
            </a:extLst>
          </p:cNvPr>
          <p:cNvGrpSpPr/>
          <p:nvPr/>
        </p:nvGrpSpPr>
        <p:grpSpPr>
          <a:xfrm>
            <a:off x="931817" y="1709600"/>
            <a:ext cx="10328365" cy="4229645"/>
            <a:chOff x="228600" y="1047750"/>
            <a:chExt cx="8735410" cy="29718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8D5E35E-0C99-435F-ADA5-D9A21847B974}"/>
                </a:ext>
              </a:extLst>
            </p:cNvPr>
            <p:cNvSpPr/>
            <p:nvPr/>
          </p:nvSpPr>
          <p:spPr>
            <a:xfrm>
              <a:off x="3200400" y="1047750"/>
              <a:ext cx="2819400" cy="1066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Eras Medium ITC" panose="020B0602030504020804" pitchFamily="34" charset="0"/>
                  <a:cs typeface="Arial" panose="020B0604020202020204" pitchFamily="34" charset="0"/>
                </a:rPr>
                <a:t>Low Productivity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7887436-CF6E-4E64-8DE2-E4A26AF48FAA}"/>
                </a:ext>
              </a:extLst>
            </p:cNvPr>
            <p:cNvSpPr/>
            <p:nvPr/>
          </p:nvSpPr>
          <p:spPr>
            <a:xfrm>
              <a:off x="228600" y="2952750"/>
              <a:ext cx="2667000" cy="1066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Eras Medium ITC" panose="020B0602030504020804" pitchFamily="34" charset="0"/>
                  <a:cs typeface="Arial" panose="020B0604020202020204" pitchFamily="34" charset="0"/>
                </a:rPr>
                <a:t>More Workers Required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56B0D05-5859-4D10-935D-E22CAF2CB75A}"/>
                </a:ext>
              </a:extLst>
            </p:cNvPr>
            <p:cNvSpPr/>
            <p:nvPr/>
          </p:nvSpPr>
          <p:spPr>
            <a:xfrm>
              <a:off x="3276600" y="2952750"/>
              <a:ext cx="2667000" cy="1066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Eras Medium ITC" panose="020B0602030504020804" pitchFamily="34" charset="0"/>
                  <a:cs typeface="Arial" panose="020B0604020202020204" pitchFamily="34" charset="0"/>
                </a:rPr>
                <a:t>Doing Lower Level Jobs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517285C-0AC0-49F6-BB26-075064469A33}"/>
                </a:ext>
              </a:extLst>
            </p:cNvPr>
            <p:cNvSpPr/>
            <p:nvPr/>
          </p:nvSpPr>
          <p:spPr>
            <a:xfrm>
              <a:off x="6297010" y="2952750"/>
              <a:ext cx="2667000" cy="1066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Eras Medium ITC" panose="020B0602030504020804" pitchFamily="34" charset="0"/>
                  <a:cs typeface="Arial" panose="020B0604020202020204" pitchFamily="34" charset="0"/>
                </a:rPr>
                <a:t>Not as Competitive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EEFE2C5-4712-42FE-B8E6-D970DDAF2030}"/>
                </a:ext>
              </a:extLst>
            </p:cNvPr>
            <p:cNvCxnSpPr>
              <a:cxnSpLocks/>
              <a:stCxn id="4" idx="4"/>
              <a:endCxn id="6" idx="0"/>
            </p:cNvCxnSpPr>
            <p:nvPr/>
          </p:nvCxnSpPr>
          <p:spPr>
            <a:xfrm>
              <a:off x="4610100" y="2114550"/>
              <a:ext cx="0" cy="838200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3FED391-B3ED-4CA9-9D71-0169A7A719CA}"/>
                </a:ext>
              </a:extLst>
            </p:cNvPr>
            <p:cNvCxnSpPr>
              <a:stCxn id="4" idx="3"/>
              <a:endCxn id="5" idx="7"/>
            </p:cNvCxnSpPr>
            <p:nvPr/>
          </p:nvCxnSpPr>
          <p:spPr>
            <a:xfrm flipH="1">
              <a:off x="2505027" y="1958321"/>
              <a:ext cx="1108265" cy="11506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24735C2-59A3-46E8-98FD-73D7BD27FC9E}"/>
                </a:ext>
              </a:extLst>
            </p:cNvPr>
            <p:cNvCxnSpPr>
              <a:stCxn id="4" idx="5"/>
              <a:endCxn id="7" idx="1"/>
            </p:cNvCxnSpPr>
            <p:nvPr/>
          </p:nvCxnSpPr>
          <p:spPr>
            <a:xfrm>
              <a:off x="5606908" y="1958321"/>
              <a:ext cx="1080675" cy="11506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3086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B17FC-73D3-4695-AD7D-5886922DE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Talent Pipeline Headwinds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9C5A6-BDED-4FEE-9A49-A143860BE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612571"/>
            <a:ext cx="10972800" cy="3513593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cs typeface="Arial" panose="020B0604020202020204" pitchFamily="34" charset="0"/>
              </a:rPr>
              <a:t>Manufacturing not a desired career path – the 3 D’s remain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cs typeface="Arial" panose="020B0604020202020204" pitchFamily="34" charset="0"/>
              </a:rPr>
              <a:t>Only successful if going to college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cs typeface="Arial" panose="020B0604020202020204" pitchFamily="34" charset="0"/>
              </a:rPr>
              <a:t>Don’t know about </a:t>
            </a:r>
            <a:r>
              <a:rPr lang="en-US" sz="2400" u="sng" dirty="0">
                <a:cs typeface="Arial" panose="020B0604020202020204" pitchFamily="34" charset="0"/>
              </a:rPr>
              <a:t>local</a:t>
            </a:r>
            <a:r>
              <a:rPr lang="en-US" sz="2400" dirty="0">
                <a:cs typeface="Arial" panose="020B0604020202020204" pitchFamily="34" charset="0"/>
              </a:rPr>
              <a:t> tech careers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cs typeface="Arial" panose="020B0604020202020204" pitchFamily="34" charset="0"/>
              </a:rPr>
              <a:t>Don’t know about “hands on” opportunities or not available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cs typeface="Arial" panose="020B0604020202020204" pitchFamily="34" charset="0"/>
              </a:rPr>
              <a:t>Don’t know about the cool things we work 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cs typeface="Arial" panose="020B0604020202020204" pitchFamily="34" charset="0"/>
              </a:rPr>
              <a:t>School tech/shop classes may not be available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cs typeface="Arial" panose="020B0604020202020204" pitchFamily="34" charset="0"/>
              </a:rPr>
              <a:t>School class times don’t align with personal schedules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cs typeface="Arial" panose="020B0604020202020204" pitchFamily="34" charset="0"/>
              </a:rPr>
              <a:t>Can’t afford school beyond high school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cs typeface="Arial" panose="020B0604020202020204" pitchFamily="34" charset="0"/>
              </a:rPr>
              <a:t>Not enough Career and Technical Education (CTE) teachers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A8351F-22A2-4C29-B02B-9C541BA8A8A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357" y="1277867"/>
            <a:ext cx="1438781" cy="13107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19AB42-F6C6-4C48-B7FE-F971AA774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769" y="1329688"/>
            <a:ext cx="1316850" cy="11461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ECFBEE-5176-4079-B988-C822F62E2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2443" y="1329688"/>
            <a:ext cx="1207113" cy="1207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1F21A3-E537-45E1-B110-7054C880ED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380" y="1229096"/>
            <a:ext cx="1207113" cy="13473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163EFA-56D3-4E54-A540-FB38775216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8317" y="1417639"/>
            <a:ext cx="1463911" cy="11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17239"/>
      </p:ext>
    </p:extLst>
  </p:cSld>
  <p:clrMapOvr>
    <a:masterClrMapping/>
  </p:clrMapOvr>
</p:sld>
</file>

<file path=ppt/theme/theme1.xml><?xml version="1.0" encoding="utf-8"?>
<a:theme xmlns:a="http://schemas.openxmlformats.org/drawingml/2006/main" name="Print-Gear-Calip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nt-Gear-Caliper" id="{18DB8E36-0F4B-47BC-91DB-2154DCF6E2E9}" vid="{830FEB8E-1876-4EDF-B4DC-195AF25D22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Print-Gear-Caliper</Template>
  <TotalTime>605</TotalTime>
  <Words>979</Words>
  <Application>Microsoft Macintosh PowerPoint</Application>
  <PresentationFormat>Widescreen</PresentationFormat>
  <Paragraphs>183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ＭＳ Ｐゴシック</vt:lpstr>
      <vt:lpstr>Arial</vt:lpstr>
      <vt:lpstr>Calibri</vt:lpstr>
      <vt:lpstr>Eras Demi ITC</vt:lpstr>
      <vt:lpstr>Eras Light ITC</vt:lpstr>
      <vt:lpstr>Eras Medium ITC</vt:lpstr>
      <vt:lpstr>Print-Gear-Caliper</vt:lpstr>
      <vt:lpstr>Nebraska Manufacturing Credential</vt:lpstr>
      <vt:lpstr>2024 Nebraska Manufacturing Workforce</vt:lpstr>
      <vt:lpstr>2024 Nebraska Gross Domestic Product by Industry</vt:lpstr>
      <vt:lpstr>Nebraska Chamber Foundation Workforce Study 1/30/24 </vt:lpstr>
      <vt:lpstr>Nebraska’s Workforce Problem</vt:lpstr>
      <vt:lpstr>2026 Omaha Center for Public Affairs Research</vt:lpstr>
      <vt:lpstr>Nebraska Chamber Foundation Manufacturing Study 1/30/2024</vt:lpstr>
      <vt:lpstr>Nebraska’s Productivity Problem</vt:lpstr>
      <vt:lpstr>Talent Pipeline Headwinds</vt:lpstr>
      <vt:lpstr>Nebraska Manufacturing Credential</vt:lpstr>
      <vt:lpstr>Taking on the Challenge</vt:lpstr>
      <vt:lpstr>Nebraska Manufacturing Credential</vt:lpstr>
      <vt:lpstr>Nebraska Manufacturing Credential</vt:lpstr>
      <vt:lpstr>Nebraska Manufacturing Credential</vt:lpstr>
      <vt:lpstr>Nebraska Manufacturing Credential</vt:lpstr>
      <vt:lpstr>Nebraska Manufacturing Credential</vt:lpstr>
      <vt:lpstr>Nebraska Manufacturing Credential</vt:lpstr>
      <vt:lpstr>Nebraska Manufacturing Credential</vt:lpstr>
      <vt:lpstr>Nebraska Manufacturing Credential</vt:lpstr>
      <vt:lpstr>Nebraska Manufacturing Credential</vt:lpstr>
      <vt:lpstr>Nebraska Manufacturing Credential</vt:lpstr>
      <vt:lpstr>Business Innovation Headwinds</vt:lpstr>
      <vt:lpstr>Nebraska Manufacturing Credential</vt:lpstr>
      <vt:lpstr>Nebraska Manufacturing Credential</vt:lpstr>
      <vt:lpstr>Nebraska Manufacturing Credential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Mattran</dc:creator>
  <cp:lastModifiedBy>Chastain, Jeannie</cp:lastModifiedBy>
  <cp:revision>42</cp:revision>
  <cp:lastPrinted>2026-05-20T14:54:01Z</cp:lastPrinted>
  <dcterms:created xsi:type="dcterms:W3CDTF">2026-05-08T15:37:22Z</dcterms:created>
  <dcterms:modified xsi:type="dcterms:W3CDTF">2026-05-28T14:12:09Z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aff96f3-febb-4d97-abce-da8759adbf29_Enabled">
    <vt:lpwstr>true</vt:lpwstr>
  </property>
  <property fmtid="{D5CDD505-2E9C-101B-9397-08002B2CF9AE}" pid="3" name="MSIP_Label_7aff96f3-febb-4d97-abce-da8759adbf29_SetDate">
    <vt:lpwstr>2026-05-28T14:12:09Z</vt:lpwstr>
  </property>
  <property fmtid="{D5CDD505-2E9C-101B-9397-08002B2CF9AE}" pid="4" name="MSIP_Label_7aff96f3-febb-4d97-abce-da8759adbf29_Method">
    <vt:lpwstr>Standard</vt:lpwstr>
  </property>
  <property fmtid="{D5CDD505-2E9C-101B-9397-08002B2CF9AE}" pid="5" name="MSIP_Label_7aff96f3-febb-4d97-abce-da8759adbf29_Name">
    <vt:lpwstr>Confidential</vt:lpwstr>
  </property>
  <property fmtid="{D5CDD505-2E9C-101B-9397-08002B2CF9AE}" pid="6" name="MSIP_Label_7aff96f3-febb-4d97-abce-da8759adbf29_SiteId">
    <vt:lpwstr>9981678a-3c4d-40f7-9624-f41a08565121</vt:lpwstr>
  </property>
  <property fmtid="{D5CDD505-2E9C-101B-9397-08002B2CF9AE}" pid="7" name="MSIP_Label_7aff96f3-febb-4d97-abce-da8759adbf29_ActionId">
    <vt:lpwstr>dc846bcb-53c5-48d5-b883-a43c039f5107</vt:lpwstr>
  </property>
  <property fmtid="{D5CDD505-2E9C-101B-9397-08002B2CF9AE}" pid="8" name="MSIP_Label_7aff96f3-febb-4d97-abce-da8759adbf29_ContentBits">
    <vt:lpwstr>0</vt:lpwstr>
  </property>
  <property fmtid="{D5CDD505-2E9C-101B-9397-08002B2CF9AE}" pid="9" name="MSIP_Label_7aff96f3-febb-4d97-abce-da8759adbf29_Tag">
    <vt:lpwstr>50, 3, 0, 1</vt:lpwstr>
  </property>
</Properties>
</file>