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8" r:id="rId5"/>
    <p:sldId id="269" r:id="rId6"/>
    <p:sldId id="305" r:id="rId7"/>
    <p:sldId id="323" r:id="rId8"/>
    <p:sldId id="294" r:id="rId9"/>
    <p:sldId id="307" r:id="rId10"/>
    <p:sldId id="306" r:id="rId11"/>
    <p:sldId id="287" r:id="rId12"/>
    <p:sldId id="282" r:id="rId13"/>
    <p:sldId id="298" r:id="rId14"/>
    <p:sldId id="320" r:id="rId15"/>
    <p:sldId id="308" r:id="rId16"/>
    <p:sldId id="310" r:id="rId17"/>
    <p:sldId id="321" r:id="rId18"/>
    <p:sldId id="313" r:id="rId19"/>
    <p:sldId id="317" r:id="rId20"/>
    <p:sldId id="316" r:id="rId21"/>
    <p:sldId id="314" r:id="rId22"/>
    <p:sldId id="318" r:id="rId23"/>
    <p:sldId id="309" r:id="rId24"/>
    <p:sldId id="312" r:id="rId25"/>
    <p:sldId id="311" r:id="rId26"/>
    <p:sldId id="315" r:id="rId27"/>
    <p:sldId id="319" r:id="rId28"/>
    <p:sldId id="291" r:id="rId29"/>
    <p:sldId id="267"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CEE27-CD53-3C54-AC7E-9B60BAFFB034}" v="311" dt="2026-06-08T20:36:42.966"/>
    <p1510:client id="{651596ED-CC86-373B-A25A-89F18E900929}" v="261" dt="2026-06-09T02:14:14.338"/>
    <p1510:client id="{EA617781-BE3A-5F41-BDB4-FE5AB0913006}" v="490" dt="2026-06-09T18:45:13.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87C78-EEEA-49ED-9EAF-6369C7C45E52}"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27D02-5D32-4F9F-87D8-B305AC1BB25B}" type="slidenum">
              <a:rPr lang="en-US" smtClean="0"/>
              <a:t>‹#›</a:t>
            </a:fld>
            <a:endParaRPr lang="en-US"/>
          </a:p>
        </p:txBody>
      </p:sp>
    </p:spTree>
    <p:extLst>
      <p:ext uri="{BB962C8B-B14F-4D97-AF65-F5344CB8AC3E}">
        <p14:creationId xmlns:p14="http://schemas.microsoft.com/office/powerpoint/2010/main" val="40657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A27D02-5D32-4F9F-87D8-B305AC1BB25B}" type="slidenum">
              <a:rPr lang="en-US" smtClean="0"/>
              <a:t>1</a:t>
            </a:fld>
            <a:endParaRPr lang="en-US"/>
          </a:p>
        </p:txBody>
      </p:sp>
    </p:spTree>
    <p:extLst>
      <p:ext uri="{BB962C8B-B14F-4D97-AF65-F5344CB8AC3E}">
        <p14:creationId xmlns:p14="http://schemas.microsoft.com/office/powerpoint/2010/main" val="421408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8827D-89BF-5EF5-E647-D7B632368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1DEA9-3B52-9885-F149-772C91269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9F1BE-7E64-A3BD-D1EB-B5B4ECA9C3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3E7A05-5191-604C-A20C-D3F1F6942A0D}"/>
              </a:ext>
            </a:extLst>
          </p:cNvPr>
          <p:cNvSpPr>
            <a:spLocks noGrp="1"/>
          </p:cNvSpPr>
          <p:nvPr>
            <p:ph type="sldNum" sz="quarter" idx="5"/>
          </p:nvPr>
        </p:nvSpPr>
        <p:spPr/>
        <p:txBody>
          <a:bodyPr/>
          <a:lstStyle/>
          <a:p>
            <a:fld id="{4DA27D02-5D32-4F9F-87D8-B305AC1BB25B}" type="slidenum">
              <a:rPr lang="en-US" smtClean="0"/>
              <a:t>3</a:t>
            </a:fld>
            <a:endParaRPr lang="en-US"/>
          </a:p>
        </p:txBody>
      </p:sp>
    </p:spTree>
    <p:extLst>
      <p:ext uri="{BB962C8B-B14F-4D97-AF65-F5344CB8AC3E}">
        <p14:creationId xmlns:p14="http://schemas.microsoft.com/office/powerpoint/2010/main" val="346787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A4361-2E47-2998-94D2-8D0507B47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5C2DE-67A8-F423-0E77-EB181052E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059A6-D2F5-429A-1F30-A0F5B06D5C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CAB736-5392-44D9-E20F-99801CFCA00D}"/>
              </a:ext>
            </a:extLst>
          </p:cNvPr>
          <p:cNvSpPr>
            <a:spLocks noGrp="1"/>
          </p:cNvSpPr>
          <p:nvPr>
            <p:ph type="sldNum" sz="quarter" idx="5"/>
          </p:nvPr>
        </p:nvSpPr>
        <p:spPr/>
        <p:txBody>
          <a:bodyPr/>
          <a:lstStyle/>
          <a:p>
            <a:fld id="{4DA27D02-5D32-4F9F-87D8-B305AC1BB25B}" type="slidenum">
              <a:rPr lang="en-US" smtClean="0"/>
              <a:t>4</a:t>
            </a:fld>
            <a:endParaRPr lang="en-US"/>
          </a:p>
        </p:txBody>
      </p:sp>
    </p:spTree>
    <p:extLst>
      <p:ext uri="{BB962C8B-B14F-4D97-AF65-F5344CB8AC3E}">
        <p14:creationId xmlns:p14="http://schemas.microsoft.com/office/powerpoint/2010/main" val="267906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74C6-D30A-7204-6B41-7FDEE20BF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090C3-AE4B-97C2-06CC-764D1F191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21882-081C-245A-6FC3-CB9802DDE3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4A229E-0D21-9C8F-0165-A540BD6D62B4}"/>
              </a:ext>
            </a:extLst>
          </p:cNvPr>
          <p:cNvSpPr>
            <a:spLocks noGrp="1"/>
          </p:cNvSpPr>
          <p:nvPr>
            <p:ph type="sldNum" sz="quarter" idx="5"/>
          </p:nvPr>
        </p:nvSpPr>
        <p:spPr/>
        <p:txBody>
          <a:bodyPr/>
          <a:lstStyle/>
          <a:p>
            <a:fld id="{4DA27D02-5D32-4F9F-87D8-B305AC1BB25B}" type="slidenum">
              <a:rPr lang="en-US" smtClean="0"/>
              <a:t>5</a:t>
            </a:fld>
            <a:endParaRPr lang="en-US"/>
          </a:p>
        </p:txBody>
      </p:sp>
    </p:spTree>
    <p:extLst>
      <p:ext uri="{BB962C8B-B14F-4D97-AF65-F5344CB8AC3E}">
        <p14:creationId xmlns:p14="http://schemas.microsoft.com/office/powerpoint/2010/main" val="97956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 levels of inquiry-based learning (confirmation, structured, guided and open), defined by Banchi and Bell (2008)</a:t>
            </a:r>
          </a:p>
          <a:p>
            <a:endParaRPr lang="en-US"/>
          </a:p>
          <a:p>
            <a:r>
              <a:rPr lang="en-US"/>
              <a:t>Image source:</a:t>
            </a:r>
          </a:p>
          <a:p>
            <a:r>
              <a:rPr lang="en-US"/>
              <a:t>Kruger, Donnavan &amp; </a:t>
            </a:r>
            <a:r>
              <a:rPr lang="en-US" err="1"/>
              <a:t>Werlen</a:t>
            </a:r>
            <a:r>
              <a:rPr lang="en-US"/>
              <a:t>, Egon &amp; </a:t>
            </a:r>
            <a:r>
              <a:rPr lang="en-US" err="1"/>
              <a:t>Bergamin</a:t>
            </a:r>
            <a:r>
              <a:rPr lang="en-US"/>
              <a:t>, Per. (2022). Curiosity killed the cat, but satisfaction brought it back: Inquiry-based learning in blended environments to promote self-directed learning. 10.4102/aosis.2022.BK366.02. </a:t>
            </a:r>
          </a:p>
        </p:txBody>
      </p:sp>
      <p:sp>
        <p:nvSpPr>
          <p:cNvPr id="4" name="Slide Number Placeholder 3"/>
          <p:cNvSpPr>
            <a:spLocks noGrp="1"/>
          </p:cNvSpPr>
          <p:nvPr>
            <p:ph type="sldNum" sz="quarter" idx="5"/>
          </p:nvPr>
        </p:nvSpPr>
        <p:spPr/>
        <p:txBody>
          <a:bodyPr/>
          <a:lstStyle/>
          <a:p>
            <a:fld id="{4DA27D02-5D32-4F9F-87D8-B305AC1BB25B}" type="slidenum">
              <a:rPr lang="en-US" smtClean="0"/>
              <a:t>6</a:t>
            </a:fld>
            <a:endParaRPr lang="en-US"/>
          </a:p>
        </p:txBody>
      </p:sp>
    </p:spTree>
    <p:extLst>
      <p:ext uri="{BB962C8B-B14F-4D97-AF65-F5344CB8AC3E}">
        <p14:creationId xmlns:p14="http://schemas.microsoft.com/office/powerpoint/2010/main" val="151718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B303-57C5-82C4-11E8-E4BF66D1C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676AF-0FB9-D093-0A80-A55373AC7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DA5BE-A5F5-6B60-860F-E32762D08D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BF88F6-9EA3-C029-6D64-4B5C670CB798}"/>
              </a:ext>
            </a:extLst>
          </p:cNvPr>
          <p:cNvSpPr>
            <a:spLocks noGrp="1"/>
          </p:cNvSpPr>
          <p:nvPr>
            <p:ph type="sldNum" sz="quarter" idx="5"/>
          </p:nvPr>
        </p:nvSpPr>
        <p:spPr/>
        <p:txBody>
          <a:bodyPr/>
          <a:lstStyle/>
          <a:p>
            <a:fld id="{4DA27D02-5D32-4F9F-87D8-B305AC1BB25B}" type="slidenum">
              <a:rPr lang="en-US" smtClean="0"/>
              <a:t>7</a:t>
            </a:fld>
            <a:endParaRPr lang="en-US"/>
          </a:p>
        </p:txBody>
      </p:sp>
    </p:spTree>
    <p:extLst>
      <p:ext uri="{BB962C8B-B14F-4D97-AF65-F5344CB8AC3E}">
        <p14:creationId xmlns:p14="http://schemas.microsoft.com/office/powerpoint/2010/main" val="389834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DA27D02-5D32-4F9F-87D8-B305AC1BB25B}" type="slidenum">
              <a:rPr lang="en-US" smtClean="0"/>
              <a:t>9</a:t>
            </a:fld>
            <a:endParaRPr lang="en-US"/>
          </a:p>
        </p:txBody>
      </p:sp>
    </p:spTree>
    <p:extLst>
      <p:ext uri="{BB962C8B-B14F-4D97-AF65-F5344CB8AC3E}">
        <p14:creationId xmlns:p14="http://schemas.microsoft.com/office/powerpoint/2010/main" val="236289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NSTA – National Science Teaching Association</a:t>
            </a:r>
          </a:p>
        </p:txBody>
      </p:sp>
      <p:sp>
        <p:nvSpPr>
          <p:cNvPr id="4" name="Slide Number Placeholder 3"/>
          <p:cNvSpPr>
            <a:spLocks noGrp="1"/>
          </p:cNvSpPr>
          <p:nvPr>
            <p:ph type="sldNum" sz="quarter" idx="5"/>
          </p:nvPr>
        </p:nvSpPr>
        <p:spPr/>
        <p:txBody>
          <a:bodyPr/>
          <a:lstStyle/>
          <a:p>
            <a:fld id="{4DA27D02-5D32-4F9F-87D8-B305AC1BB25B}" type="slidenum">
              <a:rPr lang="en-US" smtClean="0"/>
              <a:t>10</a:t>
            </a:fld>
            <a:endParaRPr lang="en-US"/>
          </a:p>
        </p:txBody>
      </p:sp>
    </p:spTree>
    <p:extLst>
      <p:ext uri="{BB962C8B-B14F-4D97-AF65-F5344CB8AC3E}">
        <p14:creationId xmlns:p14="http://schemas.microsoft.com/office/powerpoint/2010/main" val="209138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Image: US DHHS, National Institute of Health</a:t>
            </a:r>
          </a:p>
        </p:txBody>
      </p:sp>
      <p:sp>
        <p:nvSpPr>
          <p:cNvPr id="4" name="Slide Number Placeholder 3"/>
          <p:cNvSpPr>
            <a:spLocks noGrp="1"/>
          </p:cNvSpPr>
          <p:nvPr>
            <p:ph type="sldNum" sz="quarter" idx="5"/>
          </p:nvPr>
        </p:nvSpPr>
        <p:spPr/>
        <p:txBody>
          <a:bodyPr/>
          <a:lstStyle/>
          <a:p>
            <a:fld id="{4DA27D02-5D32-4F9F-87D8-B305AC1BB25B}" type="slidenum">
              <a:rPr lang="en-US" smtClean="0"/>
              <a:t>16</a:t>
            </a:fld>
            <a:endParaRPr lang="en-US"/>
          </a:p>
        </p:txBody>
      </p:sp>
    </p:spTree>
    <p:extLst>
      <p:ext uri="{BB962C8B-B14F-4D97-AF65-F5344CB8AC3E}">
        <p14:creationId xmlns:p14="http://schemas.microsoft.com/office/powerpoint/2010/main" val="101684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CC3A-D30D-6F35-B0A8-82543AB8E9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87F07-6F71-7723-DCD8-FBE7C7FA1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47EB7-85C3-668C-39C8-D334C197A48F}"/>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5" name="Footer Placeholder 4">
            <a:extLst>
              <a:ext uri="{FF2B5EF4-FFF2-40B4-BE49-F238E27FC236}">
                <a16:creationId xmlns:a16="http://schemas.microsoft.com/office/drawing/2014/main" id="{61662465-DBBA-6290-3FA0-3CF2AD9AB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C6E5A-D6C8-F4C0-9E1E-D85DC0A3E417}"/>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153202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39D4-0F96-9304-AB00-D2E24AD268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7B03C-4673-DB23-27C3-FC04C484D5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DCB58-B08F-6620-0559-8C11F290C1BD}"/>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5" name="Footer Placeholder 4">
            <a:extLst>
              <a:ext uri="{FF2B5EF4-FFF2-40B4-BE49-F238E27FC236}">
                <a16:creationId xmlns:a16="http://schemas.microsoft.com/office/drawing/2014/main" id="{FBE34329-C681-880A-C84B-17AF852DE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6AF9C-E151-D02B-CB32-1CB5A642CC9C}"/>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353947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9EB7A-BD52-1EC1-C689-DC4499309C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E4A11-BB7B-CF16-2884-ECFC4A87A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E1ED8-3C66-22BC-CEEC-3393F76C2391}"/>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5" name="Footer Placeholder 4">
            <a:extLst>
              <a:ext uri="{FF2B5EF4-FFF2-40B4-BE49-F238E27FC236}">
                <a16:creationId xmlns:a16="http://schemas.microsoft.com/office/drawing/2014/main" id="{FFFA8121-9361-632E-DA2E-A6CCFA87A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2B17C-603D-5713-416B-0E24A419F08D}"/>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21931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68D7-D1DB-0EBF-9E4D-E7AD7D6F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8A82B4-2B26-9A7C-32E5-F793E54EEC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B6F1D-D2EA-F622-FE13-F8C583638C94}"/>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5" name="Footer Placeholder 4">
            <a:extLst>
              <a:ext uri="{FF2B5EF4-FFF2-40B4-BE49-F238E27FC236}">
                <a16:creationId xmlns:a16="http://schemas.microsoft.com/office/drawing/2014/main" id="{EF1B155C-5ED7-3764-ED14-D7D7E8DA9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FD06B-B9C0-42CB-E2CE-8AAD82D15B41}"/>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404503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BD14-7055-15B3-73FB-5688C5BDB7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492EA-D2F5-D212-D014-D75C2F80EF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7770F2-3C5C-3CC8-C663-FC498191AD20}"/>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5" name="Footer Placeholder 4">
            <a:extLst>
              <a:ext uri="{FF2B5EF4-FFF2-40B4-BE49-F238E27FC236}">
                <a16:creationId xmlns:a16="http://schemas.microsoft.com/office/drawing/2014/main" id="{8AAABC1B-DAA5-5AD3-C56E-0115B8F3F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A0E76-244A-9861-8C1E-DEB7985CD3E8}"/>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39288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4919-161D-D1C4-C3D4-AE71964BB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5F98B-D362-DF13-3934-9517BAB84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D1BF4-22DF-0E42-2602-38078A2EC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93B3F-CE30-B7F7-C8D3-700D7E7BD6F8}"/>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6" name="Footer Placeholder 5">
            <a:extLst>
              <a:ext uri="{FF2B5EF4-FFF2-40B4-BE49-F238E27FC236}">
                <a16:creationId xmlns:a16="http://schemas.microsoft.com/office/drawing/2014/main" id="{CCA96976-9C2C-1243-4259-F00903566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4DF4E-E973-DFA8-6214-A001FF054400}"/>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112274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C457-5BE6-D323-13FC-4958DE4682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CF2C3D-0CAB-F576-FEB7-77C0A45C2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747975-A344-76B2-5DDE-D8062B0DD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00BA5-33A0-154A-546C-9D81AD7B9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36608-3EC1-82B0-BF20-A5A887ACC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EF186-E47C-B0FA-CA53-B3529B5C215B}"/>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8" name="Footer Placeholder 7">
            <a:extLst>
              <a:ext uri="{FF2B5EF4-FFF2-40B4-BE49-F238E27FC236}">
                <a16:creationId xmlns:a16="http://schemas.microsoft.com/office/drawing/2014/main" id="{EC52A161-962C-7C8E-9992-F06CFB4A8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4D6BA0-000D-EC53-7E72-A7BF6019B784}"/>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366273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EF3B-73AB-B382-E7BE-94974F61CB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EB80A-5999-FABA-23E6-362CC5CF6DB4}"/>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4" name="Footer Placeholder 3">
            <a:extLst>
              <a:ext uri="{FF2B5EF4-FFF2-40B4-BE49-F238E27FC236}">
                <a16:creationId xmlns:a16="http://schemas.microsoft.com/office/drawing/2014/main" id="{1B4A8BF0-3EEE-D9EB-3133-62E5211B9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2252D-7D62-CE54-1598-255CFAB002BE}"/>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42052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18242-FB14-26D1-F3B3-A51894458D8F}"/>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3" name="Footer Placeholder 2">
            <a:extLst>
              <a:ext uri="{FF2B5EF4-FFF2-40B4-BE49-F238E27FC236}">
                <a16:creationId xmlns:a16="http://schemas.microsoft.com/office/drawing/2014/main" id="{49B97B4E-FC65-6D06-DA16-F8DD74A06D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4CFC6D-0919-A0E0-5A9D-E343BC985F01}"/>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116375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1698-6379-6594-68F0-6DB15F104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A8E0B-75D9-0E3B-8A15-1FD40C2C4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BF35AA-139E-B4AE-709A-CED419A3F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537ED-DE40-F9BC-BCBD-B31768E9B4D0}"/>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6" name="Footer Placeholder 5">
            <a:extLst>
              <a:ext uri="{FF2B5EF4-FFF2-40B4-BE49-F238E27FC236}">
                <a16:creationId xmlns:a16="http://schemas.microsoft.com/office/drawing/2014/main" id="{093069C1-CE9E-8CC4-0FFE-E398F7302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91544-625E-2189-CEFA-F45E8AC7768A}"/>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254283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4739-35AC-2386-D8F1-AC34C48F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FA797F-4741-1B59-E1FD-BBEBA292E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E5949D-9058-BB03-2AC5-CB533BC86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A1A27-5FE0-EF94-CE59-A6E998B07C9B}"/>
              </a:ext>
            </a:extLst>
          </p:cNvPr>
          <p:cNvSpPr>
            <a:spLocks noGrp="1"/>
          </p:cNvSpPr>
          <p:nvPr>
            <p:ph type="dt" sz="half" idx="10"/>
          </p:nvPr>
        </p:nvSpPr>
        <p:spPr/>
        <p:txBody>
          <a:bodyPr/>
          <a:lstStyle/>
          <a:p>
            <a:fld id="{74BE421F-6942-442A-98C6-7CCEEA1E2394}" type="datetimeFigureOut">
              <a:rPr lang="en-US" smtClean="0"/>
              <a:t>6/9/2026</a:t>
            </a:fld>
            <a:endParaRPr lang="en-US"/>
          </a:p>
        </p:txBody>
      </p:sp>
      <p:sp>
        <p:nvSpPr>
          <p:cNvPr id="6" name="Footer Placeholder 5">
            <a:extLst>
              <a:ext uri="{FF2B5EF4-FFF2-40B4-BE49-F238E27FC236}">
                <a16:creationId xmlns:a16="http://schemas.microsoft.com/office/drawing/2014/main" id="{2DFB2CF6-DB2A-FE9C-8D81-A77B9D461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77F0-C952-7022-AE0C-DE581903AE15}"/>
              </a:ext>
            </a:extLst>
          </p:cNvPr>
          <p:cNvSpPr>
            <a:spLocks noGrp="1"/>
          </p:cNvSpPr>
          <p:nvPr>
            <p:ph type="sldNum" sz="quarter" idx="12"/>
          </p:nvPr>
        </p:nvSpPr>
        <p:spPr/>
        <p:txBody>
          <a:bodyPr/>
          <a:lstStyle/>
          <a:p>
            <a:fld id="{B186EE66-4520-41D2-B6C0-8103CDCC0AA4}" type="slidenum">
              <a:rPr lang="en-US" smtClean="0"/>
              <a:t>‹#›</a:t>
            </a:fld>
            <a:endParaRPr lang="en-US"/>
          </a:p>
        </p:txBody>
      </p:sp>
    </p:spTree>
    <p:extLst>
      <p:ext uri="{BB962C8B-B14F-4D97-AF65-F5344CB8AC3E}">
        <p14:creationId xmlns:p14="http://schemas.microsoft.com/office/powerpoint/2010/main" val="239893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0308D-5840-76B4-3E26-521C39580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F49B2-3B94-466E-87B3-AFD5FB2B1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0E427-6A1E-E6C0-9B15-AB747C55F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BE421F-6942-442A-98C6-7CCEEA1E2394}" type="datetimeFigureOut">
              <a:rPr lang="en-US" smtClean="0"/>
              <a:t>6/9/2026</a:t>
            </a:fld>
            <a:endParaRPr lang="en-US"/>
          </a:p>
        </p:txBody>
      </p:sp>
      <p:sp>
        <p:nvSpPr>
          <p:cNvPr id="5" name="Footer Placeholder 4">
            <a:extLst>
              <a:ext uri="{FF2B5EF4-FFF2-40B4-BE49-F238E27FC236}">
                <a16:creationId xmlns:a16="http://schemas.microsoft.com/office/drawing/2014/main" id="{5D24B9E1-6BE0-E4A4-8B4F-0AE564205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A38C37-555C-F3AB-1507-B00C4ED7B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86EE66-4520-41D2-B6C0-8103CDCC0AA4}" type="slidenum">
              <a:rPr lang="en-US" smtClean="0"/>
              <a:t>‹#›</a:t>
            </a:fld>
            <a:endParaRPr lang="en-US"/>
          </a:p>
        </p:txBody>
      </p:sp>
    </p:spTree>
    <p:extLst>
      <p:ext uri="{BB962C8B-B14F-4D97-AF65-F5344CB8AC3E}">
        <p14:creationId xmlns:p14="http://schemas.microsoft.com/office/powerpoint/2010/main" val="2436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nsta.org/case-studies/all?field_case_study_subject%5bPhysiology%5d=Physiology&amp;srsltid=AfmBOoozzqZsUqsklHe1soakz4RF-9XrmeYiy2DVmgqe1vjJU589kPDM&amp;page=0"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www.nsta.org/ncss-case-study/feeling-pressure#ta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https://www.nsta.org/ncss-case-study/feeling-pressure#ta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www.education.ne.gov/nce/state-model-programs-of-study/#1640285431681-5fdca41e-82a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2.gif"/><Relationship Id="rId5" Type="http://schemas.openxmlformats.org/officeDocument/2006/relationships/hyperlink" Target="https://www.teachengineering.org/lessons/view/van_heartvalves_lesson02"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www.education.ne.gov/nce/careerreadinessstandard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hosa.org/guidelin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docs.google.com/document/d/1OmluBJY4TBF_9jTpVDeEdC5XdoeU54qaf8PA6ePljqk/edit?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www.unmc.edu/familymed/education/ahec/programs/careers-in-health-care-book.html" TargetMode="External"/><Relationship Id="rId5" Type="http://schemas.openxmlformats.org/officeDocument/2006/relationships/hyperlink" Target="https://www.education.ne.gov/nce/nontraditional-special-populations/#1596128325010-90adcc2a-48f4" TargetMode="External"/><Relationship Id="rId4" Type="http://schemas.openxmlformats.org/officeDocument/2006/relationships/hyperlink" Target="mailto:jamelyn.denny@nebrask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8C16B249-F1D3-E2DE-F2B9-37E923AD3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5FC12-3FFF-58CB-D55E-7BE42F58BA01}"/>
              </a:ext>
            </a:extLst>
          </p:cNvPr>
          <p:cNvSpPr>
            <a:spLocks noGrp="1"/>
          </p:cNvSpPr>
          <p:nvPr>
            <p:ph type="title"/>
          </p:nvPr>
        </p:nvSpPr>
        <p:spPr>
          <a:xfrm>
            <a:off x="634313" y="5332541"/>
            <a:ext cx="9308757" cy="1325563"/>
          </a:xfrm>
        </p:spPr>
        <p:txBody>
          <a:bodyPr>
            <a:noAutofit/>
          </a:bodyPr>
          <a:lstStyle/>
          <a:p>
            <a:pPr algn="ctr"/>
            <a:r>
              <a:rPr lang="en-US" sz="3600" dirty="0">
                <a:solidFill>
                  <a:schemeClr val="accent2"/>
                </a:solidFill>
              </a:rPr>
              <a:t>Creating Classroom-Ready Case Studies </a:t>
            </a:r>
            <a:r>
              <a:rPr lang="en-US" sz="3600">
                <a:solidFill>
                  <a:schemeClr val="accent2"/>
                </a:solidFill>
              </a:rPr>
              <a:t>for Health Science Courses</a:t>
            </a:r>
            <a:endParaRPr lang="en-US" sz="3600" dirty="0">
              <a:solidFill>
                <a:schemeClr val="accent2"/>
              </a:solidFill>
            </a:endParaRPr>
          </a:p>
        </p:txBody>
      </p:sp>
      <p:sp>
        <p:nvSpPr>
          <p:cNvPr id="4" name="Title 1">
            <a:extLst>
              <a:ext uri="{FF2B5EF4-FFF2-40B4-BE49-F238E27FC236}">
                <a16:creationId xmlns:a16="http://schemas.microsoft.com/office/drawing/2014/main" id="{C0E7433D-655D-719B-B421-CA9BB9F99793}"/>
              </a:ext>
            </a:extLst>
          </p:cNvPr>
          <p:cNvSpPr txBox="1">
            <a:spLocks/>
          </p:cNvSpPr>
          <p:nvPr/>
        </p:nvSpPr>
        <p:spPr>
          <a:xfrm>
            <a:off x="634313" y="105633"/>
            <a:ext cx="930875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chemeClr val="accent2"/>
                </a:solidFill>
              </a:rPr>
              <a:t>Welcome!</a:t>
            </a:r>
          </a:p>
        </p:txBody>
      </p:sp>
    </p:spTree>
    <p:custDataLst>
      <p:tags r:id="rId1"/>
    </p:custDataLst>
    <p:extLst>
      <p:ext uri="{BB962C8B-B14F-4D97-AF65-F5344CB8AC3E}">
        <p14:creationId xmlns:p14="http://schemas.microsoft.com/office/powerpoint/2010/main" val="357753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7247C217-4C70-816C-FE56-849E24538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FE483-1513-6FC0-F635-135F11274DB8}"/>
              </a:ext>
            </a:extLst>
          </p:cNvPr>
          <p:cNvSpPr>
            <a:spLocks noGrp="1"/>
          </p:cNvSpPr>
          <p:nvPr>
            <p:ph type="title"/>
          </p:nvPr>
        </p:nvSpPr>
        <p:spPr/>
        <p:txBody>
          <a:bodyPr/>
          <a:lstStyle/>
          <a:p>
            <a:r>
              <a:rPr lang="en-US"/>
              <a:t>Case Studies by NSTA</a:t>
            </a:r>
          </a:p>
        </p:txBody>
      </p:sp>
      <p:sp>
        <p:nvSpPr>
          <p:cNvPr id="3" name="Content Placeholder 2">
            <a:extLst>
              <a:ext uri="{FF2B5EF4-FFF2-40B4-BE49-F238E27FC236}">
                <a16:creationId xmlns:a16="http://schemas.microsoft.com/office/drawing/2014/main" id="{8F24DAB5-0421-DF86-A652-79E109F7D141}"/>
              </a:ext>
            </a:extLst>
          </p:cNvPr>
          <p:cNvSpPr>
            <a:spLocks noGrp="1"/>
          </p:cNvSpPr>
          <p:nvPr>
            <p:ph idx="1"/>
          </p:nvPr>
        </p:nvSpPr>
        <p:spPr/>
        <p:txBody>
          <a:bodyPr vert="horz" lIns="91440" tIns="45720" rIns="91440" bIns="45720" rtlCol="0" anchor="t">
            <a:normAutofit/>
          </a:bodyPr>
          <a:lstStyle/>
          <a:p>
            <a:r>
              <a:rPr lang="en-US" dirty="0">
                <a:cs typeface="Arial"/>
                <a:hlinkClick r:id="rId5"/>
              </a:rPr>
              <a:t>Collection</a:t>
            </a:r>
            <a:endParaRPr lang="en-US">
              <a:cs typeface="Arial"/>
            </a:endParaRPr>
          </a:p>
          <a:p>
            <a:pPr lvl="1">
              <a:buFont typeface="Courier New" panose="020B0604020202020204" pitchFamily="34" charset="0"/>
              <a:buChar char="o"/>
            </a:pPr>
            <a:r>
              <a:rPr lang="en-US">
                <a:cs typeface="Arial"/>
              </a:rPr>
              <a:t>Anatomy</a:t>
            </a:r>
            <a:endParaRPr lang="en-US" dirty="0">
              <a:cs typeface="Arial"/>
            </a:endParaRPr>
          </a:p>
          <a:p>
            <a:pPr lvl="1">
              <a:buFont typeface="Courier New" panose="020B0604020202020204" pitchFamily="34" charset="0"/>
              <a:buChar char="o"/>
            </a:pPr>
            <a:r>
              <a:rPr lang="en-US">
                <a:cs typeface="Arial"/>
              </a:rPr>
              <a:t>Physiology</a:t>
            </a:r>
            <a:endParaRPr lang="en-US" dirty="0">
              <a:cs typeface="Arial"/>
            </a:endParaRPr>
          </a:p>
          <a:p>
            <a:pPr lvl="1">
              <a:buFont typeface="Courier New" panose="020B0604020202020204" pitchFamily="34" charset="0"/>
              <a:buChar char="o"/>
            </a:pPr>
            <a:r>
              <a:rPr lang="en-US">
                <a:cs typeface="Arial"/>
              </a:rPr>
              <a:t>Public Health</a:t>
            </a:r>
          </a:p>
          <a:p>
            <a:pPr lvl="1">
              <a:buFont typeface="Courier New" panose="020B0604020202020204" pitchFamily="34" charset="0"/>
              <a:buChar char="o"/>
            </a:pPr>
            <a:r>
              <a:rPr lang="en-US">
                <a:cs typeface="Arial"/>
              </a:rPr>
              <a:t>Nursing</a:t>
            </a:r>
          </a:p>
          <a:p>
            <a:pPr lvl="1">
              <a:buFont typeface="Courier New" panose="020B0604020202020204" pitchFamily="34" charset="0"/>
              <a:buChar char="o"/>
            </a:pPr>
            <a:r>
              <a:rPr lang="en-US">
                <a:cs typeface="Arial"/>
              </a:rPr>
              <a:t>Sports Science</a:t>
            </a:r>
          </a:p>
          <a:p>
            <a:pPr lvl="1">
              <a:buFont typeface="Courier New" panose="020B0604020202020204" pitchFamily="34" charset="0"/>
              <a:buChar char="o"/>
            </a:pPr>
            <a:endParaRPr lang="en-US" dirty="0">
              <a:cs typeface="Arial"/>
            </a:endParaRPr>
          </a:p>
          <a:p>
            <a:r>
              <a:rPr lang="en-US">
                <a:cs typeface="Arial"/>
              </a:rPr>
              <a:t>Cases are freely accessible.</a:t>
            </a:r>
          </a:p>
          <a:p>
            <a:r>
              <a:rPr lang="en-US" dirty="0">
                <a:cs typeface="Arial"/>
              </a:rPr>
              <a:t>Type "high </a:t>
            </a:r>
            <a:r>
              <a:rPr lang="en-US">
                <a:cs typeface="Arial"/>
              </a:rPr>
              <a:t>school" as a keyword to narrow results.</a:t>
            </a:r>
            <a:endParaRPr lang="en-US" dirty="0">
              <a:cs typeface="Arial"/>
            </a:endParaRPr>
          </a:p>
        </p:txBody>
      </p:sp>
    </p:spTree>
    <p:custDataLst>
      <p:tags r:id="rId1"/>
    </p:custDataLst>
    <p:extLst>
      <p:ext uri="{BB962C8B-B14F-4D97-AF65-F5344CB8AC3E}">
        <p14:creationId xmlns:p14="http://schemas.microsoft.com/office/powerpoint/2010/main" val="383970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DABA43-6887-B324-C53C-5F315C5EE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E110F-4628-9025-A81C-323DC3537685}"/>
              </a:ext>
            </a:extLst>
          </p:cNvPr>
          <p:cNvSpPr>
            <a:spLocks noGrp="1"/>
          </p:cNvSpPr>
          <p:nvPr>
            <p:ph type="title"/>
          </p:nvPr>
        </p:nvSpPr>
        <p:spPr/>
        <p:txBody>
          <a:bodyPr/>
          <a:lstStyle/>
          <a:p>
            <a:r>
              <a:rPr lang="en-US" dirty="0">
                <a:hlinkClick r:id="rId4"/>
              </a:rPr>
              <a:t>"Feeling the Pressure"</a:t>
            </a:r>
            <a:r>
              <a:rPr lang="en-US"/>
              <a:t> case study</a:t>
            </a:r>
          </a:p>
        </p:txBody>
      </p:sp>
      <p:sp>
        <p:nvSpPr>
          <p:cNvPr id="3" name="Content Placeholder 2">
            <a:extLst>
              <a:ext uri="{FF2B5EF4-FFF2-40B4-BE49-F238E27FC236}">
                <a16:creationId xmlns:a16="http://schemas.microsoft.com/office/drawing/2014/main" id="{BAE22D8B-CA3B-17B4-8029-ED5DDAED5893}"/>
              </a:ext>
            </a:extLst>
          </p:cNvPr>
          <p:cNvSpPr>
            <a:spLocks noGrp="1"/>
          </p:cNvSpPr>
          <p:nvPr>
            <p:ph idx="1"/>
          </p:nvPr>
        </p:nvSpPr>
        <p:spPr>
          <a:xfrm>
            <a:off x="838200" y="1489983"/>
            <a:ext cx="10515600" cy="4686980"/>
          </a:xfrm>
        </p:spPr>
        <p:txBody>
          <a:bodyPr vert="horz" lIns="91440" tIns="45720" rIns="91440" bIns="45720" rtlCol="0" anchor="t">
            <a:noAutofit/>
          </a:bodyPr>
          <a:lstStyle/>
          <a:p>
            <a:pPr marL="0" indent="0">
              <a:buNone/>
            </a:pPr>
            <a:r>
              <a:rPr lang="en-US" sz="2000">
                <a:solidFill>
                  <a:srgbClr val="4A4A4A"/>
                </a:solidFill>
                <a:highlight>
                  <a:srgbClr val="FFFFFF"/>
                </a:highlight>
                <a:ea typeface="+mn-lt"/>
                <a:cs typeface="+mn-lt"/>
              </a:rPr>
              <a:t>Objectives:</a:t>
            </a:r>
          </a:p>
          <a:p>
            <a:r>
              <a:rPr lang="en-US" sz="2000">
                <a:solidFill>
                  <a:srgbClr val="4A4A4A"/>
                </a:solidFill>
                <a:highlight>
                  <a:srgbClr val="FFFFFF"/>
                </a:highlight>
                <a:ea typeface="+mn-lt"/>
                <a:cs typeface="+mn-lt"/>
              </a:rPr>
              <a:t>Define the following terms related to blood pressure: pulse pressure, mean arterial pressure (MAP), cardiac output, flow rate, flow velocity, vessel compliance, resistance, vasodilation, vasoconstriction.</a:t>
            </a:r>
            <a:endParaRPr lang="en-US" sz="2000">
              <a:cs typeface="Arial"/>
            </a:endParaRPr>
          </a:p>
          <a:p>
            <a:r>
              <a:rPr lang="en-US" sz="2000">
                <a:solidFill>
                  <a:srgbClr val="4A4A4A"/>
                </a:solidFill>
                <a:highlight>
                  <a:srgbClr val="FFFFFF"/>
                </a:highlight>
                <a:ea typeface="+mn-lt"/>
                <a:cs typeface="+mn-lt"/>
              </a:rPr>
              <a:t>Review the current American Heart Association definitions for hypotension and hypertension.</a:t>
            </a:r>
            <a:endParaRPr lang="en-US" sz="2000">
              <a:cs typeface="Arial"/>
            </a:endParaRPr>
          </a:p>
          <a:p>
            <a:r>
              <a:rPr lang="en-US" sz="2000">
                <a:solidFill>
                  <a:srgbClr val="4A4A4A"/>
                </a:solidFill>
                <a:highlight>
                  <a:srgbClr val="FFFFFF"/>
                </a:highlight>
                <a:ea typeface="+mn-lt"/>
                <a:cs typeface="+mn-lt"/>
              </a:rPr>
              <a:t>List the health complications associated with chronic hypertension.</a:t>
            </a:r>
            <a:endParaRPr lang="en-US" sz="2000">
              <a:cs typeface="Arial"/>
            </a:endParaRPr>
          </a:p>
          <a:p>
            <a:r>
              <a:rPr lang="en-US" sz="2000">
                <a:solidFill>
                  <a:srgbClr val="4A4A4A"/>
                </a:solidFill>
                <a:highlight>
                  <a:srgbClr val="FFFFFF"/>
                </a:highlight>
                <a:ea typeface="+mn-lt"/>
                <a:cs typeface="+mn-lt"/>
              </a:rPr>
              <a:t>Describe how physiological changes that occur with pregnancy can produce alterations in maternal blood pressure.</a:t>
            </a:r>
            <a:endParaRPr lang="en-US" sz="2000">
              <a:cs typeface="Arial"/>
            </a:endParaRPr>
          </a:p>
          <a:p>
            <a:r>
              <a:rPr lang="en-US" sz="2000">
                <a:solidFill>
                  <a:srgbClr val="4A4A4A"/>
                </a:solidFill>
                <a:highlight>
                  <a:srgbClr val="FFFFFF"/>
                </a:highlight>
                <a:ea typeface="+mn-lt"/>
                <a:cs typeface="+mn-lt"/>
              </a:rPr>
              <a:t>Describe proper techniques for assessment of blood pressure.</a:t>
            </a:r>
            <a:endParaRPr lang="en-US" sz="2000">
              <a:cs typeface="Arial"/>
            </a:endParaRPr>
          </a:p>
          <a:p>
            <a:r>
              <a:rPr lang="en-US" sz="2000">
                <a:solidFill>
                  <a:srgbClr val="4A4A4A"/>
                </a:solidFill>
                <a:highlight>
                  <a:srgbClr val="FFFFFF"/>
                </a:highlight>
                <a:ea typeface="+mn-lt"/>
                <a:cs typeface="+mn-lt"/>
              </a:rPr>
              <a:t>Define and briefly describe the current understanding of the pathophysiology of preeclampsia.</a:t>
            </a:r>
            <a:endParaRPr lang="en-US" sz="2000">
              <a:cs typeface="Arial"/>
            </a:endParaRPr>
          </a:p>
          <a:p>
            <a:r>
              <a:rPr lang="en-US" sz="2000">
                <a:solidFill>
                  <a:srgbClr val="4A4A4A"/>
                </a:solidFill>
                <a:highlight>
                  <a:srgbClr val="FFFFFF"/>
                </a:highlight>
                <a:ea typeface="+mn-lt"/>
                <a:cs typeface="+mn-lt"/>
              </a:rPr>
              <a:t>Explain danger signs or risk factors related to preeclampsia.</a:t>
            </a:r>
            <a:endParaRPr lang="en-US" sz="2000"/>
          </a:p>
        </p:txBody>
      </p:sp>
    </p:spTree>
    <p:custDataLst>
      <p:tags r:id="rId1"/>
    </p:custDataLst>
    <p:extLst>
      <p:ext uri="{BB962C8B-B14F-4D97-AF65-F5344CB8AC3E}">
        <p14:creationId xmlns:p14="http://schemas.microsoft.com/office/powerpoint/2010/main" val="171160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91C6D24-E998-8628-78D4-958BFBEB968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C538A92-3787-3CF9-CBD8-FD983A01626B}"/>
              </a:ext>
            </a:extLst>
          </p:cNvPr>
          <p:cNvSpPr txBox="1"/>
          <p:nvPr/>
        </p:nvSpPr>
        <p:spPr>
          <a:xfrm>
            <a:off x="225778" y="294690"/>
            <a:ext cx="9708444" cy="707886"/>
          </a:xfrm>
          <a:prstGeom prst="rect">
            <a:avLst/>
          </a:prstGeom>
          <a:noFill/>
        </p:spPr>
        <p:txBody>
          <a:bodyPr wrap="square" lIns="91440" tIns="45720" rIns="91440" bIns="45720" anchor="t">
            <a:spAutoFit/>
          </a:bodyPr>
          <a:lstStyle/>
          <a:p>
            <a:r>
              <a:rPr lang="en-US" sz="4000" dirty="0">
                <a:solidFill>
                  <a:schemeClr val="bg1"/>
                </a:solidFill>
                <a:latin typeface="+mj-lt"/>
                <a:hlinkClick r:id="rId4"/>
              </a:rPr>
              <a:t>"Feeling the Pressure"</a:t>
            </a:r>
            <a:r>
              <a:rPr lang="en-US" sz="4000">
                <a:solidFill>
                  <a:schemeClr val="bg1"/>
                </a:solidFill>
                <a:latin typeface="+mj-lt"/>
              </a:rPr>
              <a:t> case study</a:t>
            </a:r>
            <a:endParaRPr lang="en-US">
              <a:solidFill>
                <a:schemeClr val="bg1"/>
              </a:solidFill>
            </a:endParaRPr>
          </a:p>
        </p:txBody>
      </p:sp>
      <p:sp>
        <p:nvSpPr>
          <p:cNvPr id="13" name="TextBox 12">
            <a:extLst>
              <a:ext uri="{FF2B5EF4-FFF2-40B4-BE49-F238E27FC236}">
                <a16:creationId xmlns:a16="http://schemas.microsoft.com/office/drawing/2014/main" id="{5C0C7CEC-E799-91A5-837C-CA44E71F5B55}"/>
              </a:ext>
            </a:extLst>
          </p:cNvPr>
          <p:cNvSpPr txBox="1"/>
          <p:nvPr/>
        </p:nvSpPr>
        <p:spPr>
          <a:xfrm>
            <a:off x="585054" y="1600040"/>
            <a:ext cx="3160889" cy="3139321"/>
          </a:xfrm>
          <a:prstGeom prst="rect">
            <a:avLst/>
          </a:prstGeom>
          <a:noFill/>
        </p:spPr>
        <p:txBody>
          <a:bodyPr wrap="square" lIns="91440" tIns="45720" rIns="91440" bIns="45720" anchor="t">
            <a:spAutoFit/>
          </a:bodyPr>
          <a:lstStyle/>
          <a:p>
            <a:pPr algn="ctr"/>
            <a:r>
              <a:rPr lang="en-US" b="1">
                <a:cs typeface="Arial"/>
              </a:rPr>
              <a:t>1. Take 2 minutes to skim through </a:t>
            </a:r>
            <a:r>
              <a:rPr lang="en-US" b="1" dirty="0">
                <a:cs typeface="Arial"/>
              </a:rPr>
              <a:t>what is included. ​</a:t>
            </a:r>
          </a:p>
          <a:p>
            <a:pPr algn="ctr"/>
            <a:endParaRPr lang="en-US" b="1">
              <a:cs typeface="Arial"/>
            </a:endParaRPr>
          </a:p>
          <a:p>
            <a:pPr algn="ctr"/>
            <a:r>
              <a:rPr lang="en-US" b="1">
                <a:cs typeface="Arial"/>
              </a:rPr>
              <a:t>Part I – Something is Wrong</a:t>
            </a:r>
            <a:endParaRPr lang="en-US" b="1" dirty="0">
              <a:cs typeface="Arial"/>
            </a:endParaRPr>
          </a:p>
          <a:p>
            <a:pPr algn="ctr"/>
            <a:r>
              <a:rPr lang="en-US" b="1">
                <a:cs typeface="Arial"/>
              </a:rPr>
              <a:t>Part II - What is Blood Pressure?</a:t>
            </a:r>
            <a:endParaRPr lang="en-US" b="1" dirty="0">
              <a:cs typeface="Arial"/>
            </a:endParaRPr>
          </a:p>
          <a:p>
            <a:pPr algn="ctr"/>
            <a:r>
              <a:rPr lang="en-US" b="1">
                <a:cs typeface="Arial"/>
              </a:rPr>
              <a:t>Part III – Medical Tests</a:t>
            </a:r>
            <a:endParaRPr lang="en-US" b="1" dirty="0">
              <a:cs typeface="Arial"/>
            </a:endParaRPr>
          </a:p>
          <a:p>
            <a:pPr algn="ctr"/>
            <a:r>
              <a:rPr lang="en-US" b="1">
                <a:cs typeface="Arial"/>
              </a:rPr>
              <a:t>Part IV – The Diagnosis</a:t>
            </a:r>
            <a:endParaRPr lang="en-US" b="1" dirty="0">
              <a:cs typeface="Arial"/>
            </a:endParaRPr>
          </a:p>
          <a:p>
            <a:pPr algn="ctr"/>
            <a:r>
              <a:rPr lang="en-US" b="1">
                <a:cs typeface="Arial"/>
              </a:rPr>
              <a:t>Part V – Conclusion </a:t>
            </a:r>
            <a:endParaRPr lang="en-US" b="1" dirty="0">
              <a:cs typeface="Arial"/>
            </a:endParaRPr>
          </a:p>
          <a:p>
            <a:pPr marL="285750" indent="-285750" algn="ctr">
              <a:buFont typeface="Calibri"/>
              <a:buChar char="-"/>
            </a:pPr>
            <a:endParaRPr lang="en-US">
              <a:cs typeface="Arial"/>
            </a:endParaRPr>
          </a:p>
        </p:txBody>
      </p:sp>
      <p:sp>
        <p:nvSpPr>
          <p:cNvPr id="14" name="TextBox 13">
            <a:extLst>
              <a:ext uri="{FF2B5EF4-FFF2-40B4-BE49-F238E27FC236}">
                <a16:creationId xmlns:a16="http://schemas.microsoft.com/office/drawing/2014/main" id="{0BF784B7-2704-A59B-A1D3-051D97163F1A}"/>
              </a:ext>
            </a:extLst>
          </p:cNvPr>
          <p:cNvSpPr txBox="1"/>
          <p:nvPr/>
        </p:nvSpPr>
        <p:spPr>
          <a:xfrm>
            <a:off x="4369654" y="1600040"/>
            <a:ext cx="3516489" cy="2215991"/>
          </a:xfrm>
          <a:prstGeom prst="rect">
            <a:avLst/>
          </a:prstGeom>
          <a:noFill/>
        </p:spPr>
        <p:txBody>
          <a:bodyPr wrap="square" lIns="91440" tIns="45720" rIns="91440" bIns="45720" anchor="t">
            <a:spAutoFit/>
          </a:bodyPr>
          <a:lstStyle/>
          <a:p>
            <a:pPr algn="ctr"/>
            <a:r>
              <a:rPr lang="en-US" b="1">
                <a:cs typeface="Arial"/>
              </a:rPr>
              <a:t>2. First impressions?</a:t>
            </a:r>
            <a:endParaRPr lang="en-US"/>
          </a:p>
          <a:p>
            <a:pPr algn="ctr"/>
            <a:endParaRPr lang="en-US" b="1" dirty="0">
              <a:cs typeface="Arial"/>
            </a:endParaRPr>
          </a:p>
          <a:p>
            <a:pPr marL="285750" indent="-285750" algn="ctr">
              <a:buFont typeface="Calibri"/>
              <a:buChar char="-"/>
            </a:pPr>
            <a:r>
              <a:rPr lang="en-US" b="1">
                <a:cs typeface="Arial"/>
              </a:rPr>
              <a:t>Level?</a:t>
            </a:r>
            <a:endParaRPr lang="en-US">
              <a:cs typeface="Arial"/>
            </a:endParaRPr>
          </a:p>
          <a:p>
            <a:pPr marL="285750" indent="-285750" algn="ctr">
              <a:buFont typeface="Calibri"/>
              <a:buChar char="-"/>
            </a:pPr>
            <a:r>
              <a:rPr lang="en-US" b="1">
                <a:cs typeface="Arial"/>
              </a:rPr>
              <a:t>​Adaptations needed?</a:t>
            </a:r>
            <a:endParaRPr lang="en-US">
              <a:cs typeface="Arial"/>
            </a:endParaRPr>
          </a:p>
          <a:p>
            <a:pPr marL="285750" indent="-285750" algn="ctr">
              <a:buFont typeface="Calibri"/>
              <a:buChar char="-"/>
            </a:pPr>
            <a:r>
              <a:rPr lang="en-US" b="1">
                <a:cs typeface="Arial"/>
              </a:rPr>
              <a:t>Engaging?</a:t>
            </a:r>
            <a:endParaRPr lang="en-US" b="1" dirty="0">
              <a:cs typeface="Arial"/>
            </a:endParaRPr>
          </a:p>
          <a:p>
            <a:pPr marL="285750" indent="-285750" algn="ctr">
              <a:buFont typeface="Calibri"/>
              <a:buChar char="-"/>
            </a:pPr>
            <a:r>
              <a:rPr lang="en-US" b="1">
                <a:cs typeface="Arial"/>
              </a:rPr>
              <a:t>Background knowledge needed?</a:t>
            </a:r>
            <a:endParaRPr lang="en-US" b="1" dirty="0">
              <a:cs typeface="Arial"/>
            </a:endParaRPr>
          </a:p>
          <a:p>
            <a:pPr algn="ctr"/>
            <a:endParaRPr lang="en-US" sz="1200">
              <a:cs typeface="Arial"/>
            </a:endParaRPr>
          </a:p>
        </p:txBody>
      </p:sp>
      <p:sp>
        <p:nvSpPr>
          <p:cNvPr id="15" name="TextBox 14">
            <a:extLst>
              <a:ext uri="{FF2B5EF4-FFF2-40B4-BE49-F238E27FC236}">
                <a16:creationId xmlns:a16="http://schemas.microsoft.com/office/drawing/2014/main" id="{7B0D1361-B7C5-910E-C0B8-16A99C0FD26A}"/>
              </a:ext>
            </a:extLst>
          </p:cNvPr>
          <p:cNvSpPr txBox="1"/>
          <p:nvPr/>
        </p:nvSpPr>
        <p:spPr>
          <a:xfrm>
            <a:off x="8355810" y="1600040"/>
            <a:ext cx="3516488" cy="1477328"/>
          </a:xfrm>
          <a:prstGeom prst="rect">
            <a:avLst/>
          </a:prstGeom>
          <a:noFill/>
        </p:spPr>
        <p:txBody>
          <a:bodyPr wrap="square" lIns="91440" tIns="45720" rIns="91440" bIns="45720" anchor="t">
            <a:spAutoFit/>
          </a:bodyPr>
          <a:lstStyle/>
          <a:p>
            <a:pPr algn="ctr"/>
            <a:r>
              <a:rPr lang="en-US" b="1">
                <a:cs typeface="Arial"/>
              </a:rPr>
              <a:t>3. Reflections</a:t>
            </a:r>
            <a:endParaRPr lang="en-US"/>
          </a:p>
          <a:p>
            <a:pPr algn="ctr"/>
            <a:endParaRPr lang="en-US" b="1" dirty="0">
              <a:cs typeface="Arial"/>
            </a:endParaRPr>
          </a:p>
          <a:p>
            <a:pPr marL="285750" indent="-285750" algn="ctr">
              <a:buFont typeface="Calibri"/>
              <a:buChar char="-"/>
            </a:pPr>
            <a:r>
              <a:rPr lang="en-US" b="1" dirty="0">
                <a:cs typeface="Arial"/>
              </a:rPr>
              <a:t>Sharing one way to modify and build off this example case study</a:t>
            </a:r>
            <a:endParaRPr lang="en-US" dirty="0">
              <a:cs typeface="Arial"/>
            </a:endParaRPr>
          </a:p>
        </p:txBody>
      </p:sp>
    </p:spTree>
    <p:custDataLst>
      <p:tags r:id="rId1"/>
    </p:custDataLst>
    <p:extLst>
      <p:ext uri="{BB962C8B-B14F-4D97-AF65-F5344CB8AC3E}">
        <p14:creationId xmlns:p14="http://schemas.microsoft.com/office/powerpoint/2010/main" val="264718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79F3453-CF43-0726-0AF1-4F3CE1F7F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6990B-DEB7-9825-518B-6E6295F497BB}"/>
              </a:ext>
            </a:extLst>
          </p:cNvPr>
          <p:cNvSpPr>
            <a:spLocks noGrp="1"/>
          </p:cNvSpPr>
          <p:nvPr>
            <p:ph type="title"/>
          </p:nvPr>
        </p:nvSpPr>
        <p:spPr/>
        <p:txBody>
          <a:bodyPr/>
          <a:lstStyle/>
          <a:p>
            <a:r>
              <a:rPr lang="en-US"/>
              <a:t>Adapting the case study</a:t>
            </a:r>
            <a:endParaRPr lang="en-US" dirty="0"/>
          </a:p>
        </p:txBody>
      </p:sp>
      <p:sp>
        <p:nvSpPr>
          <p:cNvPr id="3" name="Content Placeholder 2">
            <a:extLst>
              <a:ext uri="{FF2B5EF4-FFF2-40B4-BE49-F238E27FC236}">
                <a16:creationId xmlns:a16="http://schemas.microsoft.com/office/drawing/2014/main" id="{E1D90C13-AA22-C4AC-09FC-9D0D1DFE3735}"/>
              </a:ext>
            </a:extLst>
          </p:cNvPr>
          <p:cNvSpPr>
            <a:spLocks noGrp="1"/>
          </p:cNvSpPr>
          <p:nvPr>
            <p:ph idx="1"/>
          </p:nvPr>
        </p:nvSpPr>
        <p:spPr>
          <a:xfrm>
            <a:off x="838200" y="1591304"/>
            <a:ext cx="10515600" cy="5118919"/>
          </a:xfrm>
        </p:spPr>
        <p:txBody>
          <a:bodyPr vert="horz" lIns="91440" tIns="45720" rIns="91440" bIns="45720" rtlCol="0" anchor="t">
            <a:normAutofit/>
          </a:bodyPr>
          <a:lstStyle/>
          <a:p>
            <a:r>
              <a:rPr lang="en-US">
                <a:cs typeface="Arial"/>
              </a:rPr>
              <a:t>Standards alignment</a:t>
            </a:r>
            <a:endParaRPr lang="en-US" dirty="0">
              <a:cs typeface="Arial"/>
            </a:endParaRPr>
          </a:p>
          <a:p>
            <a:pPr lvl="1">
              <a:buFont typeface="Courier New" panose="020B0604020202020204" pitchFamily="34" charset="0"/>
              <a:buChar char="o"/>
            </a:pPr>
            <a:r>
              <a:rPr lang="en-US" dirty="0">
                <a:cs typeface="Arial"/>
                <a:hlinkClick r:id="rId4"/>
              </a:rPr>
              <a:t>NE Health Science course standards</a:t>
            </a:r>
            <a:r>
              <a:rPr lang="en-US">
                <a:cs typeface="Arial"/>
              </a:rPr>
              <a:t> alignment:</a:t>
            </a:r>
          </a:p>
          <a:p>
            <a:pPr lvl="2">
              <a:buFont typeface="Wingdings" panose="020B0604020202020204" pitchFamily="34" charset="0"/>
              <a:buChar char="§"/>
            </a:pPr>
            <a:r>
              <a:rPr lang="en-US">
                <a:cs typeface="Arial"/>
              </a:rPr>
              <a:t>HS.HS.6.4, HS.HS.7.2, HS.HS.7.4, HS.HS.8.1, HS.HS.8.3</a:t>
            </a:r>
          </a:p>
          <a:p>
            <a:r>
              <a:rPr lang="en-US" dirty="0">
                <a:cs typeface="Arial"/>
              </a:rPr>
              <a:t>Strengths: Storyline, objectives, identification of high-quality resources, case is broken up into sections</a:t>
            </a:r>
            <a:endParaRPr lang="en-US" dirty="0"/>
          </a:p>
          <a:p>
            <a:r>
              <a:rPr lang="en-US" dirty="0">
                <a:cs typeface="Arial"/>
              </a:rPr>
              <a:t>Weaknesses: Reduce amount of the self-directed learning to </a:t>
            </a:r>
            <a:r>
              <a:rPr lang="en-US">
                <a:cs typeface="Arial"/>
              </a:rPr>
              <a:t>reduce amount of time online; currently set up for some students to rush through &amp; others to struggle to begin</a:t>
            </a:r>
          </a:p>
          <a:p>
            <a:r>
              <a:rPr lang="en-US">
                <a:cs typeface="Arial"/>
              </a:rPr>
              <a:t>Beginning or end of a unit?</a:t>
            </a:r>
            <a:endParaRPr lang="en-US"/>
          </a:p>
          <a:p>
            <a:pPr lvl="1">
              <a:buFont typeface="Courier New" panose="020B0604020202020204" pitchFamily="34" charset="0"/>
              <a:buChar char="o"/>
            </a:pPr>
            <a:r>
              <a:rPr lang="en-US" dirty="0">
                <a:cs typeface="Arial"/>
              </a:rPr>
              <a:t>My instinct is to put this at the beginning to grab students' </a:t>
            </a:r>
            <a:endParaRPr lang="en-US"/>
          </a:p>
          <a:p>
            <a:pPr marL="457200" lvl="1" indent="0">
              <a:buNone/>
            </a:pPr>
            <a:r>
              <a:rPr lang="en-US">
                <a:cs typeface="Arial"/>
              </a:rPr>
              <a:t>attention &amp; pique their curiosity, then continue to build over unit</a:t>
            </a:r>
            <a:endParaRPr lang="en-US" dirty="0">
              <a:cs typeface="Arial"/>
            </a:endParaRPr>
          </a:p>
        </p:txBody>
      </p:sp>
      <p:sp>
        <p:nvSpPr>
          <p:cNvPr id="5" name="Cloud 4">
            <a:extLst>
              <a:ext uri="{FF2B5EF4-FFF2-40B4-BE49-F238E27FC236}">
                <a16:creationId xmlns:a16="http://schemas.microsoft.com/office/drawing/2014/main" id="{536A2D31-E2BB-A10B-5FC2-BFDB17999070}"/>
              </a:ext>
              <a:ext uri="{C183D7F6-B498-43B3-948B-1728B52AA6E4}">
                <adec:decorative xmlns:adec="http://schemas.microsoft.com/office/drawing/2017/decorative" val="1"/>
              </a:ext>
            </a:extLst>
          </p:cNvPr>
          <p:cNvSpPr/>
          <p:nvPr/>
        </p:nvSpPr>
        <p:spPr>
          <a:xfrm>
            <a:off x="7474856" y="63500"/>
            <a:ext cx="3301998" cy="1523999"/>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0DA42D-F8D5-7409-7369-98B54FB4E675}"/>
              </a:ext>
            </a:extLst>
          </p:cNvPr>
          <p:cNvSpPr txBox="1"/>
          <p:nvPr/>
        </p:nvSpPr>
        <p:spPr>
          <a:xfrm>
            <a:off x="7882116" y="281213"/>
            <a:ext cx="25853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These are my reflections, but there is not one "correct" way </a:t>
            </a:r>
            <a:r>
              <a:rPr lang="en-US">
                <a:cs typeface="Arial"/>
              </a:rPr>
              <a:t>to adapt.</a:t>
            </a:r>
            <a:endParaRPr lang="en-US"/>
          </a:p>
        </p:txBody>
      </p:sp>
    </p:spTree>
    <p:custDataLst>
      <p:tags r:id="rId1"/>
    </p:custDataLst>
    <p:extLst>
      <p:ext uri="{BB962C8B-B14F-4D97-AF65-F5344CB8AC3E}">
        <p14:creationId xmlns:p14="http://schemas.microsoft.com/office/powerpoint/2010/main" val="41183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FFB713E-19F7-016B-8AB2-885ABA9B1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ACE86-C37F-8787-6EED-E0C7E2EFAD96}"/>
              </a:ext>
            </a:extLst>
          </p:cNvPr>
          <p:cNvSpPr>
            <a:spLocks noGrp="1"/>
          </p:cNvSpPr>
          <p:nvPr>
            <p:ph type="title"/>
          </p:nvPr>
        </p:nvSpPr>
        <p:spPr/>
        <p:txBody>
          <a:bodyPr/>
          <a:lstStyle/>
          <a:p>
            <a:r>
              <a:rPr lang="en-US"/>
              <a:t>Adapting the case study</a:t>
            </a:r>
            <a:endParaRPr lang="en-US" dirty="0"/>
          </a:p>
        </p:txBody>
      </p:sp>
      <p:sp>
        <p:nvSpPr>
          <p:cNvPr id="3" name="Content Placeholder 2">
            <a:extLst>
              <a:ext uri="{FF2B5EF4-FFF2-40B4-BE49-F238E27FC236}">
                <a16:creationId xmlns:a16="http://schemas.microsoft.com/office/drawing/2014/main" id="{41A7CF5C-FE6F-1D19-B013-51D5AB9E1E69}"/>
              </a:ext>
            </a:extLst>
          </p:cNvPr>
          <p:cNvSpPr>
            <a:spLocks noGrp="1"/>
          </p:cNvSpPr>
          <p:nvPr>
            <p:ph idx="1"/>
          </p:nvPr>
        </p:nvSpPr>
        <p:spPr>
          <a:xfrm>
            <a:off x="838200" y="1591304"/>
            <a:ext cx="10515600" cy="5118919"/>
          </a:xfrm>
        </p:spPr>
        <p:txBody>
          <a:bodyPr vert="horz" lIns="91440" tIns="45720" rIns="91440" bIns="45720" rtlCol="0" anchor="t">
            <a:normAutofit/>
          </a:bodyPr>
          <a:lstStyle/>
          <a:p>
            <a:r>
              <a:rPr lang="en-US">
                <a:cs typeface="Arial"/>
              </a:rPr>
              <a:t>Additions: </a:t>
            </a:r>
            <a:endParaRPr lang="en-US" dirty="0">
              <a:cs typeface="Arial"/>
            </a:endParaRPr>
          </a:p>
          <a:p>
            <a:pPr lvl="1">
              <a:buFont typeface="Courier New" panose="020B0604020202020204" pitchFamily="34" charset="0"/>
              <a:buChar char="o"/>
            </a:pPr>
            <a:r>
              <a:rPr lang="en-US">
                <a:cs typeface="Arial"/>
              </a:rPr>
              <a:t>CTE for All</a:t>
            </a:r>
            <a:endParaRPr lang="en-US" dirty="0">
              <a:cs typeface="Arial"/>
            </a:endParaRPr>
          </a:p>
          <a:p>
            <a:pPr lvl="2">
              <a:buFont typeface="Wingdings" panose="020B0604020202020204" pitchFamily="34" charset="0"/>
              <a:buChar char="§"/>
            </a:pPr>
            <a:r>
              <a:rPr lang="en-US">
                <a:cs typeface="Arial"/>
              </a:rPr>
              <a:t>Chunking the content</a:t>
            </a:r>
          </a:p>
          <a:p>
            <a:pPr lvl="2">
              <a:buFont typeface="Wingdings" panose="020B0604020202020204" pitchFamily="34" charset="0"/>
              <a:buChar char="§"/>
            </a:pPr>
            <a:r>
              <a:rPr lang="en-US">
                <a:cs typeface="Arial"/>
              </a:rPr>
              <a:t>Model building</a:t>
            </a:r>
            <a:endParaRPr lang="en-US" dirty="0">
              <a:cs typeface="Arial"/>
            </a:endParaRPr>
          </a:p>
          <a:p>
            <a:pPr lvl="1">
              <a:buFont typeface="Courier New" panose="020B0604020202020204" pitchFamily="34" charset="0"/>
              <a:buChar char="o"/>
            </a:pPr>
            <a:r>
              <a:rPr lang="en-US">
                <a:cs typeface="Arial"/>
              </a:rPr>
              <a:t>Integrating career readiness skills</a:t>
            </a:r>
            <a:endParaRPr lang="en-US" dirty="0">
              <a:cs typeface="Arial"/>
            </a:endParaRPr>
          </a:p>
          <a:p>
            <a:pPr lvl="2">
              <a:buFont typeface="Wingdings" panose="020B0604020202020204" pitchFamily="34" charset="0"/>
              <a:buChar char="§"/>
            </a:pPr>
            <a:r>
              <a:rPr lang="en-US">
                <a:cs typeface="Arial"/>
              </a:rPr>
              <a:t>Academic &amp; technical skills</a:t>
            </a:r>
          </a:p>
          <a:p>
            <a:pPr lvl="3"/>
            <a:r>
              <a:rPr lang="en-US">
                <a:cs typeface="Arial"/>
              </a:rPr>
              <a:t>Defining the medical terms</a:t>
            </a:r>
          </a:p>
          <a:p>
            <a:pPr lvl="3"/>
            <a:r>
              <a:rPr lang="en-US">
                <a:cs typeface="Arial"/>
              </a:rPr>
              <a:t>Calling out the healthcare careers</a:t>
            </a:r>
          </a:p>
          <a:p>
            <a:pPr lvl="3"/>
            <a:r>
              <a:rPr lang="en-US">
                <a:cs typeface="Arial"/>
              </a:rPr>
              <a:t>Bringing in a connection across body systems</a:t>
            </a:r>
          </a:p>
          <a:p>
            <a:pPr lvl="1">
              <a:buFont typeface="Courier New" panose="020B0604020202020204" pitchFamily="34" charset="0"/>
              <a:buChar char="o"/>
            </a:pPr>
            <a:r>
              <a:rPr lang="en-US">
                <a:cs typeface="Arial"/>
              </a:rPr>
              <a:t>HOSA connections</a:t>
            </a:r>
            <a:endParaRPr lang="en-US"/>
          </a:p>
        </p:txBody>
      </p:sp>
    </p:spTree>
    <p:custDataLst>
      <p:tags r:id="rId1"/>
    </p:custDataLst>
    <p:extLst>
      <p:ext uri="{BB962C8B-B14F-4D97-AF65-F5344CB8AC3E}">
        <p14:creationId xmlns:p14="http://schemas.microsoft.com/office/powerpoint/2010/main" val="204117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CE9CFA6-1DDB-D89F-E7B6-F12011626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0A154-0209-2920-CB8F-54FCFCFF1E20}"/>
              </a:ext>
            </a:extLst>
          </p:cNvPr>
          <p:cNvSpPr>
            <a:spLocks noGrp="1"/>
          </p:cNvSpPr>
          <p:nvPr>
            <p:ph type="title"/>
          </p:nvPr>
        </p:nvSpPr>
        <p:spPr/>
        <p:txBody>
          <a:bodyPr/>
          <a:lstStyle/>
          <a:p>
            <a:r>
              <a:rPr lang="en-US"/>
              <a:t>Model-Building</a:t>
            </a:r>
          </a:p>
        </p:txBody>
      </p:sp>
      <p:sp>
        <p:nvSpPr>
          <p:cNvPr id="3" name="Content Placeholder 2">
            <a:extLst>
              <a:ext uri="{FF2B5EF4-FFF2-40B4-BE49-F238E27FC236}">
                <a16:creationId xmlns:a16="http://schemas.microsoft.com/office/drawing/2014/main" id="{909C8ADF-ACCB-39B2-17A0-A336743DCAE0}"/>
              </a:ext>
            </a:extLst>
          </p:cNvPr>
          <p:cNvSpPr>
            <a:spLocks noGrp="1"/>
          </p:cNvSpPr>
          <p:nvPr>
            <p:ph idx="1"/>
          </p:nvPr>
        </p:nvSpPr>
        <p:spPr>
          <a:xfrm>
            <a:off x="838200" y="1437089"/>
            <a:ext cx="5247964" cy="4639567"/>
          </a:xfrm>
        </p:spPr>
        <p:txBody>
          <a:bodyPr vert="horz" lIns="91440" tIns="45720" rIns="91440" bIns="45720" rtlCol="0" anchor="t">
            <a:normAutofit fontScale="92500" lnSpcReduction="10000"/>
          </a:bodyPr>
          <a:lstStyle/>
          <a:p>
            <a:pPr marL="457200" indent="-457200">
              <a:buFont typeface="Calibri" panose="020B0604020202020204" pitchFamily="34" charset="0"/>
              <a:buChar char="-"/>
            </a:pPr>
            <a:r>
              <a:rPr lang="en-US">
                <a:cs typeface="Arial"/>
              </a:rPr>
              <a:t>As students are reading </a:t>
            </a:r>
            <a:r>
              <a:rPr lang="en-US" b="1">
                <a:cs typeface="Arial"/>
              </a:rPr>
              <a:t>part I</a:t>
            </a:r>
            <a:r>
              <a:rPr lang="en-US">
                <a:cs typeface="Arial"/>
              </a:rPr>
              <a:t>, they will:</a:t>
            </a:r>
            <a:endParaRPr lang="en-US" dirty="0">
              <a:cs typeface="Arial"/>
            </a:endParaRPr>
          </a:p>
          <a:p>
            <a:pPr lvl="1">
              <a:buFont typeface="Courier New" panose="020B0604020202020204" pitchFamily="34" charset="0"/>
              <a:buChar char="o"/>
            </a:pPr>
            <a:r>
              <a:rPr lang="en-US" dirty="0">
                <a:cs typeface="Arial"/>
              </a:rPr>
              <a:t>Underline any medical terms and include these on the model. Option to add a vocabulary strategy.</a:t>
            </a:r>
          </a:p>
          <a:p>
            <a:pPr lvl="1">
              <a:buFont typeface="Courier New" panose="020B0604020202020204" pitchFamily="34" charset="0"/>
              <a:buChar char="o"/>
            </a:pPr>
            <a:r>
              <a:rPr lang="en-US">
                <a:cs typeface="Arial"/>
              </a:rPr>
              <a:t>Circle any health careers mentioned</a:t>
            </a:r>
          </a:p>
          <a:p>
            <a:pPr>
              <a:buFont typeface="Calibri" panose="020B0604020202020204" pitchFamily="34" charset="0"/>
              <a:buChar char="-"/>
            </a:pPr>
            <a:r>
              <a:rPr lang="en-US" dirty="0">
                <a:cs typeface="Arial"/>
              </a:rPr>
              <a:t>Make a mo</a:t>
            </a:r>
            <a:r>
              <a:rPr lang="en-US">
                <a:cs typeface="Arial"/>
              </a:rPr>
              <a:t>del on butcher paper</a:t>
            </a:r>
            <a:endParaRPr lang="en-US" dirty="0">
              <a:cs typeface="Arial"/>
            </a:endParaRPr>
          </a:p>
          <a:p>
            <a:pPr>
              <a:buFont typeface="Calibri" panose="020B0604020202020204" pitchFamily="34" charset="0"/>
              <a:buChar char="-"/>
            </a:pPr>
            <a:r>
              <a:rPr lang="en-US">
                <a:cs typeface="Arial"/>
              </a:rPr>
              <a:t>Write a list of questions as a class.</a:t>
            </a:r>
            <a:endParaRPr lang="en-US"/>
          </a:p>
          <a:p>
            <a:pPr>
              <a:buFont typeface="Calibri" panose="020B0604020202020204" pitchFamily="34" charset="0"/>
              <a:buChar char="-"/>
            </a:pPr>
            <a:r>
              <a:rPr lang="en-US" dirty="0">
                <a:cs typeface="Arial"/>
              </a:rPr>
              <a:t>Add to model as you learn </a:t>
            </a:r>
            <a:r>
              <a:rPr lang="en-US">
                <a:cs typeface="Arial"/>
              </a:rPr>
              <a:t>more, including connections to other organs &amp; body systems</a:t>
            </a:r>
            <a:endParaRPr lang="en-US" dirty="0">
              <a:cs typeface="Arial"/>
            </a:endParaRPr>
          </a:p>
        </p:txBody>
      </p:sp>
      <p:pic>
        <p:nvPicPr>
          <p:cNvPr id="4" name="Picture 3" descr="Printable Outline Of A Body : Blank Diagram Anatomy Anatomical Position  Outlines Cuerpo Doc Corps...">
            <a:extLst>
              <a:ext uri="{FF2B5EF4-FFF2-40B4-BE49-F238E27FC236}">
                <a16:creationId xmlns:a16="http://schemas.microsoft.com/office/drawing/2014/main" id="{620B6ABF-FA9A-4C3F-0741-68D8CE0E3A2E}"/>
              </a:ext>
            </a:extLst>
          </p:cNvPr>
          <p:cNvPicPr>
            <a:picLocks noChangeAspect="1"/>
          </p:cNvPicPr>
          <p:nvPr/>
        </p:nvPicPr>
        <p:blipFill>
          <a:blip r:embed="rId4"/>
          <a:srcRect l="3564" t="1171" r="1333" b="1171"/>
          <a:stretch>
            <a:fillRect/>
          </a:stretch>
        </p:blipFill>
        <p:spPr>
          <a:xfrm>
            <a:off x="6095035" y="950906"/>
            <a:ext cx="2619652" cy="5108387"/>
          </a:xfrm>
          <a:prstGeom prst="rect">
            <a:avLst/>
          </a:prstGeom>
        </p:spPr>
      </p:pic>
      <p:sp>
        <p:nvSpPr>
          <p:cNvPr id="6" name="Cloud 5">
            <a:extLst>
              <a:ext uri="{FF2B5EF4-FFF2-40B4-BE49-F238E27FC236}">
                <a16:creationId xmlns:a16="http://schemas.microsoft.com/office/drawing/2014/main" id="{8F565D36-0E52-2616-0B18-F101F1BC620F}"/>
              </a:ext>
              <a:ext uri="{C183D7F6-B498-43B3-948B-1728B52AA6E4}">
                <adec:decorative xmlns:adec="http://schemas.microsoft.com/office/drawing/2017/decorative" val="1"/>
              </a:ext>
            </a:extLst>
          </p:cNvPr>
          <p:cNvSpPr/>
          <p:nvPr/>
        </p:nvSpPr>
        <p:spPr>
          <a:xfrm>
            <a:off x="8210119" y="290763"/>
            <a:ext cx="3301998" cy="1523999"/>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2996A8-0516-237C-6F4A-2A344642A13D}"/>
              </a:ext>
            </a:extLst>
          </p:cNvPr>
          <p:cNvSpPr txBox="1"/>
          <p:nvPr/>
        </p:nvSpPr>
        <p:spPr>
          <a:xfrm>
            <a:off x="8617379" y="508476"/>
            <a:ext cx="25853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Connections to NGSS Science &amp; Engineering </a:t>
            </a:r>
            <a:r>
              <a:rPr lang="en-US">
                <a:cs typeface="Arial"/>
              </a:rPr>
              <a:t>Practices</a:t>
            </a:r>
            <a:endParaRPr lang="en-US" dirty="0">
              <a:cs typeface="Arial"/>
            </a:endParaRPr>
          </a:p>
        </p:txBody>
      </p:sp>
    </p:spTree>
    <p:custDataLst>
      <p:tags r:id="rId1"/>
    </p:custDataLst>
    <p:extLst>
      <p:ext uri="{BB962C8B-B14F-4D97-AF65-F5344CB8AC3E}">
        <p14:creationId xmlns:p14="http://schemas.microsoft.com/office/powerpoint/2010/main" val="184888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EA99D4F-DCE1-4E09-74BF-C13ED3838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F7038-E01C-5242-A74C-48F1BF72A2A2}"/>
              </a:ext>
            </a:extLst>
          </p:cNvPr>
          <p:cNvSpPr>
            <a:spLocks noGrp="1"/>
          </p:cNvSpPr>
          <p:nvPr>
            <p:ph type="title"/>
          </p:nvPr>
        </p:nvSpPr>
        <p:spPr/>
        <p:txBody>
          <a:bodyPr/>
          <a:lstStyle/>
          <a:p>
            <a:r>
              <a:rPr lang="en-US"/>
              <a:t>Technical Skills &amp; Terms</a:t>
            </a:r>
          </a:p>
        </p:txBody>
      </p:sp>
      <p:sp>
        <p:nvSpPr>
          <p:cNvPr id="3" name="Content Placeholder 2">
            <a:extLst>
              <a:ext uri="{FF2B5EF4-FFF2-40B4-BE49-F238E27FC236}">
                <a16:creationId xmlns:a16="http://schemas.microsoft.com/office/drawing/2014/main" id="{21CA59CF-EBE7-9B2C-A064-8CEC4BA422E3}"/>
              </a:ext>
            </a:extLst>
          </p:cNvPr>
          <p:cNvSpPr>
            <a:spLocks noGrp="1"/>
          </p:cNvSpPr>
          <p:nvPr>
            <p:ph idx="1"/>
          </p:nvPr>
        </p:nvSpPr>
        <p:spPr>
          <a:xfrm>
            <a:off x="838200" y="1437089"/>
            <a:ext cx="4900386" cy="4719777"/>
          </a:xfrm>
        </p:spPr>
        <p:txBody>
          <a:bodyPr vert="horz" lIns="91440" tIns="45720" rIns="91440" bIns="45720" rtlCol="0" anchor="t">
            <a:normAutofit/>
          </a:bodyPr>
          <a:lstStyle/>
          <a:p>
            <a:pPr marL="457200" indent="-457200">
              <a:buFont typeface="Calibri" panose="020B0604020202020204" pitchFamily="34" charset="0"/>
              <a:buChar char="-"/>
            </a:pPr>
            <a:r>
              <a:rPr lang="en-US" dirty="0">
                <a:cs typeface="Arial"/>
                <a:hlinkClick r:id="rId5"/>
              </a:rPr>
              <a:t>Blood Pressure Basics</a:t>
            </a:r>
            <a:endParaRPr lang="en-US">
              <a:cs typeface="Arial"/>
            </a:endParaRPr>
          </a:p>
          <a:p>
            <a:pPr marL="914400" lvl="1" indent="-457200">
              <a:buFont typeface="Courier New" panose="020B0604020202020204" pitchFamily="34" charset="0"/>
              <a:buChar char="o"/>
            </a:pPr>
            <a:r>
              <a:rPr lang="en-US" dirty="0">
                <a:cs typeface="Arial"/>
              </a:rPr>
              <a:t>An opportunity to learn or </a:t>
            </a:r>
            <a:r>
              <a:rPr lang="en-US">
                <a:cs typeface="Arial"/>
              </a:rPr>
              <a:t>practice measuring a vital sign</a:t>
            </a:r>
          </a:p>
          <a:p>
            <a:pPr marL="457200">
              <a:buFont typeface="Calibri" panose="020B0604020202020204" pitchFamily="34" charset="0"/>
              <a:buChar char="-"/>
            </a:pPr>
            <a:r>
              <a:rPr lang="en-US">
                <a:cs typeface="Arial"/>
              </a:rPr>
              <a:t>Introducing the definition of blood pressure &amp; associated terms (pg. 2). </a:t>
            </a:r>
            <a:endParaRPr lang="en-US" dirty="0">
              <a:cs typeface="Arial"/>
            </a:endParaRPr>
          </a:p>
          <a:p>
            <a:pPr marL="914400" lvl="1" indent="-457200">
              <a:buFont typeface="Courier New" panose="020B0604020202020204" pitchFamily="34" charset="0"/>
              <a:buChar char="o"/>
            </a:pPr>
            <a:r>
              <a:rPr lang="en-US">
                <a:cs typeface="Arial"/>
              </a:rPr>
              <a:t>Lecture or following instructions as written</a:t>
            </a:r>
          </a:p>
        </p:txBody>
      </p:sp>
      <p:pic>
        <p:nvPicPr>
          <p:cNvPr id="5" name="Picture 4" descr="Photo shows a person sitting in a chair having her blood pressure check by another person using a pressure cuff.">
            <a:extLst>
              <a:ext uri="{FF2B5EF4-FFF2-40B4-BE49-F238E27FC236}">
                <a16:creationId xmlns:a16="http://schemas.microsoft.com/office/drawing/2014/main" id="{9C84E0C5-137A-CDC1-9151-D489F3D3F6DF}"/>
              </a:ext>
            </a:extLst>
          </p:cNvPr>
          <p:cNvPicPr>
            <a:picLocks noChangeAspect="1"/>
          </p:cNvPicPr>
          <p:nvPr/>
        </p:nvPicPr>
        <p:blipFill>
          <a:blip r:embed="rId6"/>
          <a:stretch>
            <a:fillRect/>
          </a:stretch>
        </p:blipFill>
        <p:spPr>
          <a:xfrm>
            <a:off x="6450597" y="1917418"/>
            <a:ext cx="3722822" cy="3022330"/>
          </a:xfrm>
          <a:prstGeom prst="rect">
            <a:avLst/>
          </a:prstGeom>
        </p:spPr>
      </p:pic>
    </p:spTree>
    <p:custDataLst>
      <p:tags r:id="rId1"/>
    </p:custDataLst>
    <p:extLst>
      <p:ext uri="{BB962C8B-B14F-4D97-AF65-F5344CB8AC3E}">
        <p14:creationId xmlns:p14="http://schemas.microsoft.com/office/powerpoint/2010/main" val="56191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A3FADE-D92F-BAFE-3617-494B208A9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B5161-C4EB-C1CE-9F73-47F2C7FBBE6E}"/>
              </a:ext>
            </a:extLst>
          </p:cNvPr>
          <p:cNvSpPr>
            <a:spLocks noGrp="1"/>
          </p:cNvSpPr>
          <p:nvPr>
            <p:ph type="title"/>
          </p:nvPr>
        </p:nvSpPr>
        <p:spPr/>
        <p:txBody>
          <a:bodyPr/>
          <a:lstStyle/>
          <a:p>
            <a:r>
              <a:rPr lang="en-US"/>
              <a:t>Inquiry</a:t>
            </a:r>
          </a:p>
        </p:txBody>
      </p:sp>
      <p:sp>
        <p:nvSpPr>
          <p:cNvPr id="3" name="Content Placeholder 2">
            <a:extLst>
              <a:ext uri="{FF2B5EF4-FFF2-40B4-BE49-F238E27FC236}">
                <a16:creationId xmlns:a16="http://schemas.microsoft.com/office/drawing/2014/main" id="{22204B0C-3DB3-7259-E29D-82435CDB74FC}"/>
              </a:ext>
            </a:extLst>
          </p:cNvPr>
          <p:cNvSpPr>
            <a:spLocks noGrp="1"/>
          </p:cNvSpPr>
          <p:nvPr>
            <p:ph idx="1"/>
          </p:nvPr>
        </p:nvSpPr>
        <p:spPr>
          <a:xfrm>
            <a:off x="838200" y="1437089"/>
            <a:ext cx="4900386" cy="4719777"/>
          </a:xfrm>
        </p:spPr>
        <p:txBody>
          <a:bodyPr vert="horz" lIns="91440" tIns="45720" rIns="91440" bIns="45720" rtlCol="0" anchor="t">
            <a:normAutofit fontScale="92500" lnSpcReduction="20000"/>
          </a:bodyPr>
          <a:lstStyle/>
          <a:p>
            <a:pPr marL="457200" indent="-457200">
              <a:buFont typeface="Calibri" panose="020B0604020202020204" pitchFamily="34" charset="0"/>
              <a:buChar char="-"/>
            </a:pPr>
            <a:r>
              <a:rPr lang="en-US">
                <a:cs typeface="Arial"/>
              </a:rPr>
              <a:t>What are the factors affecting blood pressure?</a:t>
            </a:r>
          </a:p>
          <a:p>
            <a:pPr marL="914400" lvl="1" indent="-457200">
              <a:buFont typeface="Courier New" panose="020B0604020202020204" pitchFamily="34" charset="0"/>
              <a:buChar char="o"/>
            </a:pPr>
            <a:r>
              <a:rPr lang="en-US">
                <a:cs typeface="Arial"/>
              </a:rPr>
              <a:t>Blood vessel diameter</a:t>
            </a:r>
          </a:p>
          <a:p>
            <a:pPr marL="914400" lvl="1" indent="-457200">
              <a:buFont typeface="Courier New" panose="020B0604020202020204" pitchFamily="34" charset="0"/>
              <a:buChar char="o"/>
            </a:pPr>
            <a:r>
              <a:rPr lang="en-US">
                <a:cs typeface="Arial"/>
              </a:rPr>
              <a:t>Heart rate</a:t>
            </a:r>
            <a:endParaRPr lang="en-US" dirty="0">
              <a:cs typeface="Arial"/>
            </a:endParaRPr>
          </a:p>
          <a:p>
            <a:pPr marL="914400" lvl="1" indent="-457200">
              <a:buFont typeface="Courier New" panose="020B0604020202020204" pitchFamily="34" charset="0"/>
              <a:buChar char="o"/>
            </a:pPr>
            <a:r>
              <a:rPr lang="en-US">
                <a:cs typeface="Arial"/>
              </a:rPr>
              <a:t>Blood volume</a:t>
            </a:r>
          </a:p>
          <a:p>
            <a:pPr marL="914400" lvl="1" indent="-457200">
              <a:buFont typeface="Courier New" panose="020B0604020202020204" pitchFamily="34" charset="0"/>
              <a:buChar char="o"/>
            </a:pPr>
            <a:r>
              <a:rPr lang="en-US">
                <a:cs typeface="Arial"/>
              </a:rPr>
              <a:t>Blood viscosity</a:t>
            </a:r>
            <a:endParaRPr lang="en-US" dirty="0">
              <a:cs typeface="Arial"/>
            </a:endParaRPr>
          </a:p>
          <a:p>
            <a:pPr marL="914400" lvl="1" indent="-457200">
              <a:buFont typeface="Courier New" panose="020B0604020202020204" pitchFamily="34" charset="0"/>
              <a:buChar char="o"/>
            </a:pPr>
            <a:endParaRPr lang="en-US" dirty="0">
              <a:cs typeface="Arial"/>
            </a:endParaRPr>
          </a:p>
          <a:p>
            <a:pPr marL="457200">
              <a:buFont typeface="Calibri" panose="020B0604020202020204" pitchFamily="34" charset="0"/>
              <a:buChar char="-"/>
            </a:pPr>
            <a:r>
              <a:rPr lang="en-US">
                <a:cs typeface="Arial"/>
              </a:rPr>
              <a:t>Model:</a:t>
            </a:r>
            <a:endParaRPr lang="en-US" dirty="0">
              <a:cs typeface="Arial"/>
            </a:endParaRPr>
          </a:p>
          <a:p>
            <a:pPr marL="914400" lvl="1" indent="-457200">
              <a:buFont typeface="Courier New" panose="020B0604020202020204" pitchFamily="34" charset="0"/>
              <a:buChar char="o"/>
            </a:pPr>
            <a:r>
              <a:rPr lang="en-US">
                <a:cs typeface="Arial"/>
              </a:rPr>
              <a:t>Balloon</a:t>
            </a:r>
          </a:p>
          <a:p>
            <a:pPr marL="914400" lvl="1" indent="-457200">
              <a:buFont typeface="Courier New" panose="020B0604020202020204" pitchFamily="34" charset="0"/>
              <a:buChar char="o"/>
            </a:pPr>
            <a:r>
              <a:rPr lang="en-US">
                <a:cs typeface="Arial"/>
              </a:rPr>
              <a:t>Straw</a:t>
            </a:r>
          </a:p>
          <a:p>
            <a:pPr marL="914400" lvl="1" indent="-457200">
              <a:buFont typeface="Courier New" panose="020B0604020202020204" pitchFamily="34" charset="0"/>
              <a:buChar char="o"/>
            </a:pPr>
            <a:endParaRPr lang="en-US" dirty="0">
              <a:cs typeface="Arial"/>
            </a:endParaRPr>
          </a:p>
          <a:p>
            <a:pPr marL="457200">
              <a:buFont typeface="Calibri" panose="020B0604020202020204" pitchFamily="34" charset="0"/>
              <a:buChar char="-"/>
            </a:pPr>
            <a:r>
              <a:rPr lang="en-US">
                <a:cs typeface="Arial"/>
              </a:rPr>
              <a:t>Slowing down to build understanding/chunking the content</a:t>
            </a:r>
            <a:endParaRPr lang="en-US" dirty="0">
              <a:cs typeface="Arial"/>
            </a:endParaRPr>
          </a:p>
        </p:txBody>
      </p:sp>
      <p:pic>
        <p:nvPicPr>
          <p:cNvPr id="5" name="Picture 4" descr="Photo shows a person sitting in a chair having her blood pressure check by another person using a pressure cuff.">
            <a:extLst>
              <a:ext uri="{FF2B5EF4-FFF2-40B4-BE49-F238E27FC236}">
                <a16:creationId xmlns:a16="http://schemas.microsoft.com/office/drawing/2014/main" id="{00A4168D-9666-5376-DBBD-AFE95BCAFDE0}"/>
              </a:ext>
            </a:extLst>
          </p:cNvPr>
          <p:cNvPicPr>
            <a:picLocks noChangeAspect="1"/>
          </p:cNvPicPr>
          <p:nvPr/>
        </p:nvPicPr>
        <p:blipFill>
          <a:blip r:embed="rId4"/>
          <a:stretch>
            <a:fillRect/>
          </a:stretch>
        </p:blipFill>
        <p:spPr>
          <a:xfrm>
            <a:off x="6636826" y="1879088"/>
            <a:ext cx="3399940" cy="2776941"/>
          </a:xfrm>
          <a:prstGeom prst="rect">
            <a:avLst/>
          </a:prstGeom>
        </p:spPr>
      </p:pic>
    </p:spTree>
    <p:custDataLst>
      <p:tags r:id="rId1"/>
    </p:custDataLst>
    <p:extLst>
      <p:ext uri="{BB962C8B-B14F-4D97-AF65-F5344CB8AC3E}">
        <p14:creationId xmlns:p14="http://schemas.microsoft.com/office/powerpoint/2010/main" val="179798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57990FE-CA3C-F9AE-6212-12115C317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9B35E-C27D-7AC1-9018-7245C1601FD7}"/>
              </a:ext>
            </a:extLst>
          </p:cNvPr>
          <p:cNvSpPr>
            <a:spLocks noGrp="1"/>
          </p:cNvSpPr>
          <p:nvPr>
            <p:ph type="title"/>
          </p:nvPr>
        </p:nvSpPr>
        <p:spPr/>
        <p:txBody>
          <a:bodyPr/>
          <a:lstStyle/>
          <a:p>
            <a:r>
              <a:rPr lang="en-US"/>
              <a:t>Career Readiness Skills</a:t>
            </a:r>
          </a:p>
        </p:txBody>
      </p:sp>
      <p:sp>
        <p:nvSpPr>
          <p:cNvPr id="3" name="Content Placeholder 2">
            <a:extLst>
              <a:ext uri="{FF2B5EF4-FFF2-40B4-BE49-F238E27FC236}">
                <a16:creationId xmlns:a16="http://schemas.microsoft.com/office/drawing/2014/main" id="{FD22AFAE-E200-F27A-26D3-1F975BB7F334}"/>
              </a:ext>
            </a:extLst>
          </p:cNvPr>
          <p:cNvSpPr>
            <a:spLocks noGrp="1"/>
          </p:cNvSpPr>
          <p:nvPr>
            <p:ph idx="1"/>
          </p:nvPr>
        </p:nvSpPr>
        <p:spPr>
          <a:xfrm>
            <a:off x="838200" y="1437089"/>
            <a:ext cx="10515600" cy="4719777"/>
          </a:xfrm>
        </p:spPr>
        <p:txBody>
          <a:bodyPr vert="horz" lIns="91440" tIns="45720" rIns="91440" bIns="45720" rtlCol="0" anchor="t">
            <a:normAutofit/>
          </a:bodyPr>
          <a:lstStyle/>
          <a:p>
            <a:pPr>
              <a:buFont typeface="Calibri" panose="020B0604020202020204" pitchFamily="34" charset="0"/>
              <a:buChar char="-"/>
            </a:pPr>
            <a:r>
              <a:rPr lang="en-US">
                <a:cs typeface="Arial"/>
              </a:rPr>
              <a:t>"Communicates effectively and appropriately"</a:t>
            </a:r>
            <a:endParaRPr lang="en-US" dirty="0">
              <a:cs typeface="Arial"/>
            </a:endParaRPr>
          </a:p>
          <a:p>
            <a:pPr lvl="1" indent="-457200">
              <a:buFont typeface="Courier New" panose="020B0604020202020204" pitchFamily="34" charset="0"/>
              <a:buChar char="o"/>
            </a:pPr>
            <a:r>
              <a:rPr lang="en-US" dirty="0">
                <a:cs typeface="Arial"/>
              </a:rPr>
              <a:t>Option to add role-play of </a:t>
            </a:r>
            <a:r>
              <a:rPr lang="en-US">
                <a:cs typeface="Arial"/>
              </a:rPr>
              <a:t>patient-centered care or measuring, communicating, and recording blood pressure of "patient"</a:t>
            </a:r>
          </a:p>
          <a:p>
            <a:pPr>
              <a:buFont typeface="Calibri" panose="020B0604020202020204" pitchFamily="34" charset="0"/>
              <a:buChar char="-"/>
            </a:pPr>
            <a:r>
              <a:rPr lang="en-US">
                <a:cs typeface="Arial"/>
              </a:rPr>
              <a:t>"Applies </a:t>
            </a:r>
            <a:r>
              <a:rPr lang="en-US" dirty="0">
                <a:cs typeface="Arial"/>
              </a:rPr>
              <a:t>appropriate academic</a:t>
            </a:r>
            <a:r>
              <a:rPr lang="en-US">
                <a:cs typeface="Arial"/>
              </a:rPr>
              <a:t> and technical skills"</a:t>
            </a:r>
          </a:p>
          <a:p>
            <a:pPr lvl="1" indent="-457200">
              <a:buFont typeface="Courier New" panose="020B0604020202020204" pitchFamily="34" charset="0"/>
              <a:buChar char="o"/>
            </a:pPr>
            <a:r>
              <a:rPr lang="en-US">
                <a:cs typeface="Arial"/>
              </a:rPr>
              <a:t>Using medical terminology</a:t>
            </a:r>
          </a:p>
          <a:p>
            <a:pPr lvl="1" indent="-457200">
              <a:buFont typeface="Courier New" panose="020B0604020202020204" pitchFamily="34" charset="0"/>
              <a:buChar char="o"/>
            </a:pPr>
            <a:r>
              <a:rPr lang="en-US">
                <a:cs typeface="Arial"/>
              </a:rPr>
              <a:t>Measuring blood pressure</a:t>
            </a:r>
            <a:endParaRPr lang="en-US" dirty="0">
              <a:cs typeface="Arial"/>
            </a:endParaRPr>
          </a:p>
          <a:p>
            <a:pPr lvl="1" indent="-457200">
              <a:buFont typeface="Courier New" panose="020B0604020202020204" pitchFamily="34" charset="0"/>
              <a:buChar char="o"/>
            </a:pPr>
            <a:r>
              <a:rPr lang="en-US">
                <a:cs typeface="Arial"/>
              </a:rPr>
              <a:t>Gathering and analyzing data</a:t>
            </a:r>
            <a:endParaRPr lang="en-US" dirty="0">
              <a:cs typeface="Arial"/>
            </a:endParaRPr>
          </a:p>
          <a:p>
            <a:pPr marL="0" indent="0">
              <a:buNone/>
            </a:pPr>
            <a:endParaRPr lang="en-US" dirty="0">
              <a:cs typeface="Arial"/>
            </a:endParaRPr>
          </a:p>
          <a:p>
            <a:pPr marL="0" indent="0">
              <a:buNone/>
            </a:pPr>
            <a:r>
              <a:rPr lang="en-US">
                <a:cs typeface="Arial"/>
              </a:rPr>
              <a:t>Resource: </a:t>
            </a:r>
            <a:r>
              <a:rPr lang="en-US" dirty="0">
                <a:cs typeface="Arial"/>
                <a:hlinkClick r:id="rId4"/>
              </a:rPr>
              <a:t>Nebraska Career Readiness Standards</a:t>
            </a:r>
            <a:endParaRPr lang="en-US" dirty="0">
              <a:cs typeface="Arial"/>
            </a:endParaRPr>
          </a:p>
        </p:txBody>
      </p:sp>
    </p:spTree>
    <p:custDataLst>
      <p:tags r:id="rId1"/>
    </p:custDataLst>
    <p:extLst>
      <p:ext uri="{BB962C8B-B14F-4D97-AF65-F5344CB8AC3E}">
        <p14:creationId xmlns:p14="http://schemas.microsoft.com/office/powerpoint/2010/main" val="401697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DEB86F-7A30-6329-0437-17867A73C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96012-0E25-1928-FE3A-BDAB19D9D249}"/>
              </a:ext>
            </a:extLst>
          </p:cNvPr>
          <p:cNvSpPr>
            <a:spLocks noGrp="1"/>
          </p:cNvSpPr>
          <p:nvPr>
            <p:ph type="title"/>
          </p:nvPr>
        </p:nvSpPr>
        <p:spPr/>
        <p:txBody>
          <a:bodyPr/>
          <a:lstStyle/>
          <a:p>
            <a:r>
              <a:rPr lang="en-US"/>
              <a:t>HOSA Alignment – extend learning</a:t>
            </a:r>
          </a:p>
        </p:txBody>
      </p:sp>
      <p:sp>
        <p:nvSpPr>
          <p:cNvPr id="3" name="Content Placeholder 2">
            <a:extLst>
              <a:ext uri="{FF2B5EF4-FFF2-40B4-BE49-F238E27FC236}">
                <a16:creationId xmlns:a16="http://schemas.microsoft.com/office/drawing/2014/main" id="{584E1970-27B8-0B1C-3F10-57F21AB4D508}"/>
              </a:ext>
            </a:extLst>
          </p:cNvPr>
          <p:cNvSpPr>
            <a:spLocks noGrp="1"/>
          </p:cNvSpPr>
          <p:nvPr>
            <p:ph idx="1"/>
          </p:nvPr>
        </p:nvSpPr>
        <p:spPr>
          <a:xfrm>
            <a:off x="838200" y="1437089"/>
            <a:ext cx="10515600" cy="4719777"/>
          </a:xfrm>
        </p:spPr>
        <p:txBody>
          <a:bodyPr vert="horz" lIns="91440" tIns="45720" rIns="91440" bIns="45720" rtlCol="0" anchor="t">
            <a:normAutofit/>
          </a:bodyPr>
          <a:lstStyle/>
          <a:p>
            <a:pPr>
              <a:buFont typeface="Calibri" panose="020B0604020202020204" pitchFamily="34" charset="0"/>
              <a:buChar char="-"/>
            </a:pPr>
            <a:r>
              <a:rPr lang="en-US">
                <a:cs typeface="Arial"/>
              </a:rPr>
              <a:t>Medical Terminology</a:t>
            </a:r>
            <a:endParaRPr lang="en-US" dirty="0">
              <a:cs typeface="Arial"/>
            </a:endParaRPr>
          </a:p>
          <a:p>
            <a:pPr>
              <a:buFont typeface="Calibri" panose="020B0604020202020204" pitchFamily="34" charset="0"/>
              <a:buChar char="-"/>
            </a:pPr>
            <a:r>
              <a:rPr lang="en-US">
                <a:cs typeface="Arial"/>
              </a:rPr>
              <a:t>Anatomy &amp; Physiology</a:t>
            </a:r>
            <a:endParaRPr lang="en-US" dirty="0">
              <a:cs typeface="Arial"/>
            </a:endParaRPr>
          </a:p>
          <a:p>
            <a:pPr>
              <a:buFont typeface="Calibri" panose="020B0604020202020204" pitchFamily="34" charset="0"/>
              <a:buChar char="-"/>
            </a:pPr>
            <a:r>
              <a:rPr lang="en-US">
                <a:cs typeface="Arial"/>
              </a:rPr>
              <a:t>Nursing Assisting (Skill VII: Measure &amp; Record Vital Signs)</a:t>
            </a:r>
            <a:endParaRPr lang="en-US" dirty="0">
              <a:cs typeface="Arial"/>
            </a:endParaRPr>
          </a:p>
          <a:p>
            <a:pPr marL="0" indent="0">
              <a:buNone/>
            </a:pPr>
            <a:endParaRPr lang="en-US" dirty="0">
              <a:cs typeface="Arial"/>
            </a:endParaRPr>
          </a:p>
          <a:p>
            <a:pPr marL="0" indent="0">
              <a:buNone/>
            </a:pPr>
            <a:r>
              <a:rPr lang="en-US">
                <a:cs typeface="Arial"/>
              </a:rPr>
              <a:t>Resource: </a:t>
            </a:r>
            <a:r>
              <a:rPr lang="en-US" dirty="0">
                <a:cs typeface="Arial"/>
                <a:hlinkClick r:id="rId4"/>
              </a:rPr>
              <a:t>HOSA Competitive Event Guidelines</a:t>
            </a:r>
            <a:endParaRPr lang="en-US" dirty="0">
              <a:cs typeface="Arial"/>
            </a:endParaRPr>
          </a:p>
        </p:txBody>
      </p:sp>
    </p:spTree>
    <p:custDataLst>
      <p:tags r:id="rId1"/>
    </p:custDataLst>
    <p:extLst>
      <p:ext uri="{BB962C8B-B14F-4D97-AF65-F5344CB8AC3E}">
        <p14:creationId xmlns:p14="http://schemas.microsoft.com/office/powerpoint/2010/main" val="379655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748DB95-DB53-FE74-1EF7-6511F5914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21392-4E40-70EF-5254-6882CD2374E5}"/>
              </a:ext>
            </a:extLst>
          </p:cNvPr>
          <p:cNvSpPr>
            <a:spLocks noGrp="1"/>
          </p:cNvSpPr>
          <p:nvPr>
            <p:ph type="ctrTitle"/>
          </p:nvPr>
        </p:nvSpPr>
        <p:spPr>
          <a:xfrm>
            <a:off x="1524000" y="1672280"/>
            <a:ext cx="9144000" cy="3616411"/>
          </a:xfrm>
        </p:spPr>
        <p:txBody>
          <a:bodyPr anchor="ctr"/>
          <a:lstStyle/>
          <a:p>
            <a:r>
              <a:rPr lang="en-US">
                <a:solidFill>
                  <a:schemeClr val="bg1"/>
                </a:solidFill>
              </a:rPr>
              <a:t>Background</a:t>
            </a:r>
          </a:p>
        </p:txBody>
      </p:sp>
    </p:spTree>
    <p:custDataLst>
      <p:tags r:id="rId1"/>
    </p:custDataLst>
    <p:extLst>
      <p:ext uri="{BB962C8B-B14F-4D97-AF65-F5344CB8AC3E}">
        <p14:creationId xmlns:p14="http://schemas.microsoft.com/office/powerpoint/2010/main" val="153877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B9A24A6-4624-1976-ADD1-32D07E8D0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D8CDF-2AD3-B81A-3784-CB985CDFBE4F}"/>
              </a:ext>
            </a:extLst>
          </p:cNvPr>
          <p:cNvSpPr>
            <a:spLocks noGrp="1"/>
          </p:cNvSpPr>
          <p:nvPr>
            <p:ph type="title"/>
          </p:nvPr>
        </p:nvSpPr>
        <p:spPr/>
        <p:txBody>
          <a:bodyPr/>
          <a:lstStyle/>
          <a:p>
            <a:r>
              <a:rPr lang="en-US"/>
              <a:t>Input from the group</a:t>
            </a:r>
          </a:p>
        </p:txBody>
      </p:sp>
      <p:sp>
        <p:nvSpPr>
          <p:cNvPr id="3" name="Content Placeholder 2">
            <a:extLst>
              <a:ext uri="{FF2B5EF4-FFF2-40B4-BE49-F238E27FC236}">
                <a16:creationId xmlns:a16="http://schemas.microsoft.com/office/drawing/2014/main" id="{504E47F3-5D6F-07BF-CAD9-BA19415DDC23}"/>
              </a:ext>
            </a:extLst>
          </p:cNvPr>
          <p:cNvSpPr>
            <a:spLocks noGrp="1"/>
          </p:cNvSpPr>
          <p:nvPr>
            <p:ph idx="1"/>
          </p:nvPr>
        </p:nvSpPr>
        <p:spPr/>
        <p:txBody>
          <a:bodyPr vert="horz" lIns="91440" tIns="45720" rIns="91440" bIns="45720" rtlCol="0" anchor="t">
            <a:normAutofit/>
          </a:bodyPr>
          <a:lstStyle/>
          <a:p>
            <a:r>
              <a:rPr lang="en-US">
                <a:cs typeface="Arial"/>
              </a:rPr>
              <a:t>How would you adapt this case study for a course that you teach?</a:t>
            </a:r>
            <a:endParaRPr lang="en-US"/>
          </a:p>
        </p:txBody>
      </p:sp>
    </p:spTree>
    <p:custDataLst>
      <p:tags r:id="rId1"/>
    </p:custDataLst>
    <p:extLst>
      <p:ext uri="{BB962C8B-B14F-4D97-AF65-F5344CB8AC3E}">
        <p14:creationId xmlns:p14="http://schemas.microsoft.com/office/powerpoint/2010/main" val="91868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FAF8C6-157A-D301-4DCF-0DEA9CECB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FE2446-81F4-4661-D724-4210034EB32A}"/>
              </a:ext>
            </a:extLst>
          </p:cNvPr>
          <p:cNvSpPr>
            <a:spLocks noGrp="1"/>
          </p:cNvSpPr>
          <p:nvPr>
            <p:ph type="ctrTitle"/>
          </p:nvPr>
        </p:nvSpPr>
        <p:spPr>
          <a:xfrm>
            <a:off x="1524000" y="1672280"/>
            <a:ext cx="9144000" cy="3616411"/>
          </a:xfrm>
        </p:spPr>
        <p:txBody>
          <a:bodyPr anchor="ctr"/>
          <a:lstStyle/>
          <a:p>
            <a:r>
              <a:rPr lang="en-US">
                <a:solidFill>
                  <a:schemeClr val="bg1"/>
                </a:solidFill>
              </a:rPr>
              <a:t>Building or Modifying a Case Study</a:t>
            </a:r>
          </a:p>
        </p:txBody>
      </p:sp>
    </p:spTree>
    <p:custDataLst>
      <p:tags r:id="rId1"/>
    </p:custDataLst>
    <p:extLst>
      <p:ext uri="{BB962C8B-B14F-4D97-AF65-F5344CB8AC3E}">
        <p14:creationId xmlns:p14="http://schemas.microsoft.com/office/powerpoint/2010/main" val="411852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2DF4B4C-E752-4248-1457-15C6705D3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B004A-FCBF-E87C-352C-667D9819D408}"/>
              </a:ext>
            </a:extLst>
          </p:cNvPr>
          <p:cNvSpPr>
            <a:spLocks noGrp="1"/>
          </p:cNvSpPr>
          <p:nvPr>
            <p:ph type="title"/>
          </p:nvPr>
        </p:nvSpPr>
        <p:spPr/>
        <p:txBody>
          <a:bodyPr/>
          <a:lstStyle/>
          <a:p>
            <a:r>
              <a:rPr lang="en-US"/>
              <a:t>Your turn!</a:t>
            </a:r>
          </a:p>
        </p:txBody>
      </p:sp>
      <p:sp>
        <p:nvSpPr>
          <p:cNvPr id="3" name="Content Placeholder 2">
            <a:extLst>
              <a:ext uri="{FF2B5EF4-FFF2-40B4-BE49-F238E27FC236}">
                <a16:creationId xmlns:a16="http://schemas.microsoft.com/office/drawing/2014/main" id="{199BE29A-3ADF-8769-73FB-9DDC3011CAAC}"/>
              </a:ext>
            </a:extLst>
          </p:cNvPr>
          <p:cNvSpPr>
            <a:spLocks noGrp="1"/>
          </p:cNvSpPr>
          <p:nvPr>
            <p:ph idx="1"/>
          </p:nvPr>
        </p:nvSpPr>
        <p:spPr>
          <a:xfrm>
            <a:off x="838200" y="1591164"/>
            <a:ext cx="10515600" cy="4158745"/>
          </a:xfrm>
        </p:spPr>
        <p:txBody>
          <a:bodyPr vert="horz" lIns="91440" tIns="45720" rIns="91440" bIns="45720" rtlCol="0" anchor="t">
            <a:normAutofit/>
          </a:bodyPr>
          <a:lstStyle/>
          <a:p>
            <a:r>
              <a:rPr lang="en-US">
                <a:cs typeface="Arial"/>
              </a:rPr>
              <a:t>In groups of 2, pick one of the following:</a:t>
            </a:r>
          </a:p>
          <a:p>
            <a:pPr marL="914400" lvl="1" indent="-457200">
              <a:buAutoNum type="arabicPeriod"/>
            </a:pPr>
            <a:r>
              <a:rPr lang="en-US">
                <a:cs typeface="Arial"/>
              </a:rPr>
              <a:t>Select a case study already written in the NSTA case studies collection (hint: use "high school" or "middle school" as a key term)</a:t>
            </a:r>
          </a:p>
          <a:p>
            <a:pPr marL="914400" lvl="1" indent="-457200">
              <a:buAutoNum type="arabicPeriod"/>
            </a:pPr>
            <a:r>
              <a:rPr lang="en-US">
                <a:cs typeface="Arial"/>
              </a:rPr>
              <a:t>A group member who already uses a case study</a:t>
            </a:r>
            <a:r>
              <a:rPr lang="en-US" dirty="0">
                <a:cs typeface="Arial"/>
              </a:rPr>
              <a:t> </a:t>
            </a:r>
            <a:r>
              <a:rPr lang="en-US">
                <a:cs typeface="Arial"/>
              </a:rPr>
              <a:t>accesses it using their laptop</a:t>
            </a:r>
            <a:endParaRPr lang="en-US" dirty="0">
              <a:cs typeface="Arial"/>
            </a:endParaRPr>
          </a:p>
          <a:p>
            <a:pPr marL="457200" lvl="1" indent="0">
              <a:buNone/>
            </a:pPr>
            <a:endParaRPr lang="en-US" dirty="0">
              <a:cs typeface="Arial"/>
            </a:endParaRPr>
          </a:p>
          <a:p>
            <a:pPr marL="457200" lvl="1" indent="0">
              <a:buNone/>
            </a:pPr>
            <a:endParaRPr lang="en-US" dirty="0">
              <a:cs typeface="Arial"/>
            </a:endParaRPr>
          </a:p>
          <a:p>
            <a:pPr marL="457200" lvl="1" indent="0">
              <a:buNone/>
            </a:pPr>
            <a:r>
              <a:rPr lang="en-US" i="1">
                <a:cs typeface="Arial"/>
              </a:rPr>
              <a:t>Five minutes for this step.</a:t>
            </a:r>
            <a:endParaRPr lang="en-US" i="1" dirty="0">
              <a:cs typeface="Arial"/>
            </a:endParaRPr>
          </a:p>
        </p:txBody>
      </p:sp>
    </p:spTree>
    <p:custDataLst>
      <p:tags r:id="rId1"/>
    </p:custDataLst>
    <p:extLst>
      <p:ext uri="{BB962C8B-B14F-4D97-AF65-F5344CB8AC3E}">
        <p14:creationId xmlns:p14="http://schemas.microsoft.com/office/powerpoint/2010/main" val="228962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ED8EAB-7B12-3E1F-4394-3A42B1E21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3B7D4-0417-32E5-3063-13DDAA391670}"/>
              </a:ext>
            </a:extLst>
          </p:cNvPr>
          <p:cNvSpPr>
            <a:spLocks noGrp="1"/>
          </p:cNvSpPr>
          <p:nvPr>
            <p:ph type="title"/>
          </p:nvPr>
        </p:nvSpPr>
        <p:spPr/>
        <p:txBody>
          <a:bodyPr/>
          <a:lstStyle/>
          <a:p>
            <a:r>
              <a:rPr lang="en-US"/>
              <a:t>Preparing the case study</a:t>
            </a:r>
          </a:p>
        </p:txBody>
      </p:sp>
      <p:sp>
        <p:nvSpPr>
          <p:cNvPr id="3" name="Content Placeholder 2">
            <a:extLst>
              <a:ext uri="{FF2B5EF4-FFF2-40B4-BE49-F238E27FC236}">
                <a16:creationId xmlns:a16="http://schemas.microsoft.com/office/drawing/2014/main" id="{F6A8FC32-6397-72E9-4180-0A8CCF0D010C}"/>
              </a:ext>
            </a:extLst>
          </p:cNvPr>
          <p:cNvSpPr>
            <a:spLocks noGrp="1"/>
          </p:cNvSpPr>
          <p:nvPr>
            <p:ph idx="1"/>
          </p:nvPr>
        </p:nvSpPr>
        <p:spPr>
          <a:xfrm>
            <a:off x="838200" y="1591164"/>
            <a:ext cx="10515600" cy="4158745"/>
          </a:xfrm>
        </p:spPr>
        <p:txBody>
          <a:bodyPr vert="horz" lIns="91440" tIns="45720" rIns="91440" bIns="45720" rtlCol="0" anchor="t">
            <a:normAutofit lnSpcReduction="10000"/>
          </a:bodyPr>
          <a:lstStyle/>
          <a:p>
            <a:pPr marL="0" indent="0">
              <a:buNone/>
            </a:pPr>
            <a:endParaRPr lang="en-US" dirty="0">
              <a:cs typeface="Arial"/>
            </a:endParaRPr>
          </a:p>
          <a:p>
            <a:pPr marL="457200" indent="-457200">
              <a:buFont typeface="Arial"/>
              <a:buChar char="•"/>
            </a:pPr>
            <a:r>
              <a:rPr lang="en-US">
                <a:cs typeface="Arial"/>
              </a:rPr>
              <a:t>Using the case study selected, your group will either:</a:t>
            </a:r>
            <a:endParaRPr lang="en-US" dirty="0">
              <a:cs typeface="Arial"/>
            </a:endParaRPr>
          </a:p>
          <a:p>
            <a:pPr marL="914400" lvl="1" indent="-457200">
              <a:buAutoNum type="arabicPeriod"/>
            </a:pPr>
            <a:r>
              <a:rPr lang="en-US">
                <a:cs typeface="Arial"/>
              </a:rPr>
              <a:t>Modify the case study to how YOU would use it in the classroom in an existing unit, or</a:t>
            </a:r>
          </a:p>
          <a:p>
            <a:pPr marL="914400" lvl="1" indent="-457200">
              <a:buAutoNum type="arabicPeriod"/>
            </a:pPr>
            <a:r>
              <a:rPr lang="en-US" dirty="0">
                <a:cs typeface="Arial"/>
              </a:rPr>
              <a:t>Reflect on how you have used the case study and modify it to extend learning opportunities</a:t>
            </a:r>
          </a:p>
          <a:p>
            <a:pPr marL="457200" lvl="1" indent="0">
              <a:buNone/>
            </a:pPr>
            <a:endParaRPr lang="en-US" dirty="0">
              <a:cs typeface="Arial"/>
            </a:endParaRPr>
          </a:p>
          <a:p>
            <a:pPr marL="457200" lvl="1" indent="0">
              <a:buNone/>
            </a:pPr>
            <a:endParaRPr lang="en-US" dirty="0">
              <a:cs typeface="Arial"/>
            </a:endParaRPr>
          </a:p>
          <a:p>
            <a:pPr marL="457200" lvl="1" indent="0">
              <a:buNone/>
            </a:pPr>
            <a:r>
              <a:rPr lang="en-US" i="1">
                <a:cs typeface="Arial"/>
              </a:rPr>
              <a:t>Be ready to share your ideas and work with the group in ___ minutes. I have a case study lesson </a:t>
            </a:r>
            <a:r>
              <a:rPr lang="en-US" i="1" dirty="0">
                <a:cs typeface="Arial"/>
                <a:hlinkClick r:id="rId4"/>
              </a:rPr>
              <a:t>template</a:t>
            </a:r>
            <a:r>
              <a:rPr lang="en-US" i="1">
                <a:cs typeface="Arial"/>
              </a:rPr>
              <a:t> if you want to write down an original case study.</a:t>
            </a:r>
          </a:p>
        </p:txBody>
      </p:sp>
    </p:spTree>
    <p:custDataLst>
      <p:tags r:id="rId1"/>
    </p:custDataLst>
    <p:extLst>
      <p:ext uri="{BB962C8B-B14F-4D97-AF65-F5344CB8AC3E}">
        <p14:creationId xmlns:p14="http://schemas.microsoft.com/office/powerpoint/2010/main" val="2236853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4C513A-8419-06BA-724A-F5971E3DF0F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E551D5B-B3AE-EF81-073C-5C6D76875934}"/>
              </a:ext>
            </a:extLst>
          </p:cNvPr>
          <p:cNvSpPr txBox="1"/>
          <p:nvPr/>
        </p:nvSpPr>
        <p:spPr>
          <a:xfrm>
            <a:off x="225778" y="294690"/>
            <a:ext cx="9708444" cy="707886"/>
          </a:xfrm>
          <a:prstGeom prst="rect">
            <a:avLst/>
          </a:prstGeom>
          <a:noFill/>
        </p:spPr>
        <p:txBody>
          <a:bodyPr wrap="square" lIns="91440" tIns="45720" rIns="91440" bIns="45720" anchor="t">
            <a:spAutoFit/>
          </a:bodyPr>
          <a:lstStyle/>
          <a:p>
            <a:r>
              <a:rPr lang="en-US" sz="4000">
                <a:solidFill>
                  <a:schemeClr val="bg1"/>
                </a:solidFill>
                <a:latin typeface="+mj-lt"/>
              </a:rPr>
              <a:t>Sharing with the group</a:t>
            </a:r>
            <a:endParaRPr lang="en-US">
              <a:solidFill>
                <a:schemeClr val="bg1"/>
              </a:solidFill>
            </a:endParaRPr>
          </a:p>
        </p:txBody>
      </p:sp>
      <p:sp>
        <p:nvSpPr>
          <p:cNvPr id="13" name="TextBox 12">
            <a:extLst>
              <a:ext uri="{FF2B5EF4-FFF2-40B4-BE49-F238E27FC236}">
                <a16:creationId xmlns:a16="http://schemas.microsoft.com/office/drawing/2014/main" id="{C2C19BDB-C918-CC36-2248-8890F5F265AF}"/>
              </a:ext>
            </a:extLst>
          </p:cNvPr>
          <p:cNvSpPr txBox="1"/>
          <p:nvPr/>
        </p:nvSpPr>
        <p:spPr>
          <a:xfrm>
            <a:off x="585054" y="1600040"/>
            <a:ext cx="3160889" cy="923330"/>
          </a:xfrm>
          <a:prstGeom prst="rect">
            <a:avLst/>
          </a:prstGeom>
          <a:noFill/>
        </p:spPr>
        <p:txBody>
          <a:bodyPr wrap="square" lIns="91440" tIns="45720" rIns="91440" bIns="45720" anchor="t">
            <a:spAutoFit/>
          </a:bodyPr>
          <a:lstStyle/>
          <a:p>
            <a:pPr algn="ctr"/>
            <a:r>
              <a:rPr lang="en-US" b="1">
                <a:cs typeface="Arial"/>
              </a:rPr>
              <a:t>Group 1:</a:t>
            </a:r>
            <a:endParaRPr lang="en-US"/>
          </a:p>
          <a:p>
            <a:pPr algn="ctr"/>
            <a:endParaRPr lang="en-US" b="1" dirty="0">
              <a:cs typeface="Arial"/>
            </a:endParaRPr>
          </a:p>
          <a:p>
            <a:pPr marL="285750" indent="-285750" algn="ctr">
              <a:buFont typeface="Calibri"/>
              <a:buChar char="-"/>
            </a:pPr>
            <a:endParaRPr lang="en-US">
              <a:cs typeface="Arial"/>
            </a:endParaRPr>
          </a:p>
        </p:txBody>
      </p:sp>
      <p:sp>
        <p:nvSpPr>
          <p:cNvPr id="14" name="TextBox 13">
            <a:extLst>
              <a:ext uri="{FF2B5EF4-FFF2-40B4-BE49-F238E27FC236}">
                <a16:creationId xmlns:a16="http://schemas.microsoft.com/office/drawing/2014/main" id="{16474492-D5C0-9069-BE79-876270F76526}"/>
              </a:ext>
            </a:extLst>
          </p:cNvPr>
          <p:cNvSpPr txBox="1"/>
          <p:nvPr/>
        </p:nvSpPr>
        <p:spPr>
          <a:xfrm>
            <a:off x="4369654" y="1600040"/>
            <a:ext cx="3516489" cy="553998"/>
          </a:xfrm>
          <a:prstGeom prst="rect">
            <a:avLst/>
          </a:prstGeom>
          <a:noFill/>
        </p:spPr>
        <p:txBody>
          <a:bodyPr wrap="square" lIns="91440" tIns="45720" rIns="91440" bIns="45720" anchor="t">
            <a:spAutoFit/>
          </a:bodyPr>
          <a:lstStyle/>
          <a:p>
            <a:pPr algn="ctr"/>
            <a:r>
              <a:rPr lang="en-US" b="1">
                <a:cs typeface="Arial"/>
              </a:rPr>
              <a:t>Group 2:</a:t>
            </a:r>
            <a:endParaRPr lang="en-US"/>
          </a:p>
          <a:p>
            <a:pPr algn="ctr"/>
            <a:endParaRPr lang="en-US" sz="1200">
              <a:cs typeface="Arial"/>
            </a:endParaRPr>
          </a:p>
        </p:txBody>
      </p:sp>
      <p:sp>
        <p:nvSpPr>
          <p:cNvPr id="15" name="TextBox 14">
            <a:extLst>
              <a:ext uri="{FF2B5EF4-FFF2-40B4-BE49-F238E27FC236}">
                <a16:creationId xmlns:a16="http://schemas.microsoft.com/office/drawing/2014/main" id="{9199BB48-BDA6-8D44-72DF-0519537ED762}"/>
              </a:ext>
            </a:extLst>
          </p:cNvPr>
          <p:cNvSpPr txBox="1"/>
          <p:nvPr/>
        </p:nvSpPr>
        <p:spPr>
          <a:xfrm>
            <a:off x="8355810" y="1600040"/>
            <a:ext cx="3516488" cy="369332"/>
          </a:xfrm>
          <a:prstGeom prst="rect">
            <a:avLst/>
          </a:prstGeom>
          <a:noFill/>
        </p:spPr>
        <p:txBody>
          <a:bodyPr wrap="square" lIns="91440" tIns="45720" rIns="91440" bIns="45720" anchor="t">
            <a:spAutoFit/>
          </a:bodyPr>
          <a:lstStyle/>
          <a:p>
            <a:pPr algn="ctr"/>
            <a:r>
              <a:rPr lang="en-US" b="1">
                <a:cs typeface="Arial"/>
              </a:rPr>
              <a:t>Group 3: ​</a:t>
            </a:r>
          </a:p>
        </p:txBody>
      </p:sp>
    </p:spTree>
    <p:custDataLst>
      <p:tags r:id="rId1"/>
    </p:custDataLst>
    <p:extLst>
      <p:ext uri="{BB962C8B-B14F-4D97-AF65-F5344CB8AC3E}">
        <p14:creationId xmlns:p14="http://schemas.microsoft.com/office/powerpoint/2010/main" val="279381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29613B3-127C-60A8-B356-BB6116AE4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0FD58-96EC-DCE6-A6DD-1A16CBDF5BAB}"/>
              </a:ext>
            </a:extLst>
          </p:cNvPr>
          <p:cNvSpPr>
            <a:spLocks noGrp="1"/>
          </p:cNvSpPr>
          <p:nvPr>
            <p:ph type="title"/>
          </p:nvPr>
        </p:nvSpPr>
        <p:spPr/>
        <p:txBody>
          <a:bodyPr/>
          <a:lstStyle/>
          <a:p>
            <a:r>
              <a:rPr lang="en-US" dirty="0"/>
              <a:t>That's a wrap!</a:t>
            </a:r>
          </a:p>
        </p:txBody>
      </p:sp>
      <p:sp>
        <p:nvSpPr>
          <p:cNvPr id="3" name="Content Placeholder 2">
            <a:extLst>
              <a:ext uri="{FF2B5EF4-FFF2-40B4-BE49-F238E27FC236}">
                <a16:creationId xmlns:a16="http://schemas.microsoft.com/office/drawing/2014/main" id="{1FE02ED5-B096-832C-2BDD-3B781DD6B085}"/>
              </a:ext>
            </a:extLst>
          </p:cNvPr>
          <p:cNvSpPr>
            <a:spLocks noGrp="1"/>
          </p:cNvSpPr>
          <p:nvPr>
            <p:ph idx="1"/>
          </p:nvPr>
        </p:nvSpPr>
        <p:spPr/>
        <p:txBody>
          <a:bodyPr vert="horz" lIns="91440" tIns="45720" rIns="91440" bIns="45720" rtlCol="0" anchor="t">
            <a:normAutofit/>
          </a:bodyPr>
          <a:lstStyle/>
          <a:p>
            <a:pPr>
              <a:buFont typeface="Calibri" panose="020B0604020202020204" pitchFamily="34" charset="0"/>
              <a:buChar char="-"/>
            </a:pPr>
            <a:r>
              <a:rPr lang="en-US">
                <a:cs typeface="Arial"/>
              </a:rPr>
              <a:t>Questions or need to be added to the Health Sciences listserv?</a:t>
            </a:r>
            <a:endParaRPr lang="en-US"/>
          </a:p>
          <a:p>
            <a:pPr lvl="1" indent="-457200">
              <a:buFont typeface="Courier New" panose="020B0604020202020204" pitchFamily="34" charset="0"/>
              <a:buChar char="o"/>
            </a:pPr>
            <a:r>
              <a:rPr lang="en-US">
                <a:cs typeface="Arial"/>
              </a:rPr>
              <a:t>Email Jami Denny at </a:t>
            </a:r>
            <a:r>
              <a:rPr lang="en-US" dirty="0">
                <a:cs typeface="Arial"/>
                <a:hlinkClick r:id="rId4"/>
              </a:rPr>
              <a:t>jamelyn.denny@nebraska.gov</a:t>
            </a:r>
            <a:r>
              <a:rPr lang="en-US" dirty="0">
                <a:cs typeface="Arial"/>
              </a:rPr>
              <a:t> </a:t>
            </a:r>
          </a:p>
          <a:p>
            <a:pPr lvl="1" indent="-457200">
              <a:buFont typeface="Courier New" panose="020B0604020202020204" pitchFamily="34" charset="0"/>
              <a:buChar char="o"/>
            </a:pPr>
            <a:endParaRPr lang="en-US" dirty="0">
              <a:cs typeface="Arial"/>
            </a:endParaRPr>
          </a:p>
          <a:p>
            <a:pPr>
              <a:buFont typeface="Calibri" panose="020B0604020202020204" pitchFamily="34" charset="0"/>
              <a:buChar char="-"/>
            </a:pPr>
            <a:r>
              <a:rPr lang="en-US">
                <a:cs typeface="Arial"/>
              </a:rPr>
              <a:t>I will post this to SCHED with our notes.</a:t>
            </a:r>
          </a:p>
          <a:p>
            <a:pPr>
              <a:buFont typeface="Calibri" panose="020B0604020202020204" pitchFamily="34" charset="0"/>
              <a:buChar char="-"/>
            </a:pPr>
            <a:endParaRPr lang="en-US" dirty="0">
              <a:cs typeface="Arial"/>
            </a:endParaRPr>
          </a:p>
          <a:p>
            <a:pPr>
              <a:buFont typeface="Calibri" panose="020B0604020202020204" pitchFamily="34" charset="0"/>
              <a:buChar char="-"/>
            </a:pPr>
            <a:r>
              <a:rPr lang="en-US">
                <a:cs typeface="Arial"/>
              </a:rPr>
              <a:t>More resources:</a:t>
            </a:r>
          </a:p>
          <a:p>
            <a:pPr lvl="1">
              <a:buFont typeface="Courier New" panose="020B0604020202020204" pitchFamily="34" charset="0"/>
              <a:buChar char="o"/>
            </a:pPr>
            <a:r>
              <a:rPr lang="en-US" dirty="0">
                <a:cs typeface="Arial"/>
                <a:hlinkClick r:id="rId5"/>
              </a:rPr>
              <a:t>Strategies for special populations success</a:t>
            </a:r>
            <a:endParaRPr lang="en-US" dirty="0">
              <a:cs typeface="Arial"/>
            </a:endParaRPr>
          </a:p>
          <a:p>
            <a:pPr lvl="1">
              <a:buFont typeface="Courier New" panose="020B0604020202020204" pitchFamily="34" charset="0"/>
              <a:buChar char="o"/>
            </a:pPr>
            <a:r>
              <a:rPr lang="en-US" dirty="0">
                <a:cs typeface="Arial"/>
                <a:hlinkClick r:id="rId6"/>
              </a:rPr>
              <a:t>Careers in Healthcare book</a:t>
            </a:r>
            <a:endParaRPr lang="en-US" dirty="0">
              <a:cs typeface="Arial"/>
            </a:endParaRPr>
          </a:p>
        </p:txBody>
      </p:sp>
    </p:spTree>
    <p:custDataLst>
      <p:tags r:id="rId1"/>
    </p:custDataLst>
    <p:extLst>
      <p:ext uri="{BB962C8B-B14F-4D97-AF65-F5344CB8AC3E}">
        <p14:creationId xmlns:p14="http://schemas.microsoft.com/office/powerpoint/2010/main" val="3692738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7901AC3-AF0C-CAA8-433A-67E4DE6CB543}"/>
            </a:ext>
          </a:extLst>
        </p:cNvPr>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6755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1030EDE-90B1-9ACF-51C7-38D0233D987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6DB7AD-66B3-2067-7F51-445D498DA9A8}"/>
              </a:ext>
            </a:extLst>
          </p:cNvPr>
          <p:cNvSpPr txBox="1"/>
          <p:nvPr/>
        </p:nvSpPr>
        <p:spPr>
          <a:xfrm>
            <a:off x="4155582" y="643621"/>
            <a:ext cx="3580176" cy="2763834"/>
          </a:xfrm>
          <a:prstGeom prst="rect">
            <a:avLst/>
          </a:prstGeom>
          <a:noFill/>
        </p:spPr>
        <p:txBody>
          <a:bodyPr wrap="square" lIns="91440" tIns="45720" rIns="91440" bIns="45720" anchor="t">
            <a:spAutoFit/>
          </a:bodyPr>
          <a:lstStyle/>
          <a:p>
            <a:pPr marL="342900" indent="-228600">
              <a:lnSpc>
                <a:spcPct val="90000"/>
              </a:lnSpc>
              <a:spcAft>
                <a:spcPts val="600"/>
              </a:spcAft>
              <a:buFont typeface="Arial,Sans-Serif"/>
              <a:buChar char="•"/>
            </a:pPr>
            <a:r>
              <a:rPr lang="en-US" sz="2200">
                <a:cs typeface="Arial"/>
              </a:rPr>
              <a:t>Science, Biology</a:t>
            </a:r>
          </a:p>
          <a:p>
            <a:pPr marL="342900" indent="-228600">
              <a:lnSpc>
                <a:spcPct val="90000"/>
              </a:lnSpc>
              <a:spcAft>
                <a:spcPts val="600"/>
              </a:spcAft>
              <a:buFont typeface="Arial,Sans-Serif"/>
              <a:buChar char="•"/>
            </a:pPr>
            <a:r>
              <a:rPr lang="en-US" sz="2200" dirty="0">
                <a:cs typeface="Arial"/>
              </a:rPr>
              <a:t>NGSS &amp; NE College &amp; Career Ready </a:t>
            </a:r>
            <a:r>
              <a:rPr lang="en-US" sz="2200">
                <a:cs typeface="Arial"/>
              </a:rPr>
              <a:t>Standards for</a:t>
            </a:r>
            <a:r>
              <a:rPr lang="en-US" sz="2200" dirty="0">
                <a:cs typeface="Arial"/>
              </a:rPr>
              <a:t> Science</a:t>
            </a:r>
            <a:endParaRPr lang="en-US" dirty="0"/>
          </a:p>
          <a:p>
            <a:pPr marL="342900" indent="-228600">
              <a:lnSpc>
                <a:spcPct val="90000"/>
              </a:lnSpc>
              <a:spcAft>
                <a:spcPts val="600"/>
              </a:spcAft>
              <a:buFont typeface="Arial,Sans-Serif"/>
              <a:buChar char="•"/>
            </a:pPr>
            <a:r>
              <a:rPr lang="en-US" sz="2200" dirty="0">
                <a:cs typeface="Arial"/>
              </a:rPr>
              <a:t>Phenomena &amp; storyline-driven units in biology &amp; health </a:t>
            </a:r>
            <a:r>
              <a:rPr lang="en-US" sz="2200">
                <a:cs typeface="Arial"/>
              </a:rPr>
              <a:t>science courses</a:t>
            </a:r>
            <a:endParaRPr lang="en-US" sz="2200" dirty="0">
              <a:cs typeface="Arial"/>
            </a:endParaRPr>
          </a:p>
          <a:p>
            <a:endParaRPr lang="en-US" sz="2000">
              <a:cs typeface="Arial"/>
            </a:endParaRPr>
          </a:p>
        </p:txBody>
      </p:sp>
      <p:sp>
        <p:nvSpPr>
          <p:cNvPr id="4" name="Title 1">
            <a:extLst>
              <a:ext uri="{FF2B5EF4-FFF2-40B4-BE49-F238E27FC236}">
                <a16:creationId xmlns:a16="http://schemas.microsoft.com/office/drawing/2014/main" id="{91E88CE3-202F-84EC-98FA-5D54B5FE7B47}"/>
              </a:ext>
            </a:extLst>
          </p:cNvPr>
          <p:cNvSpPr txBox="1">
            <a:spLocks noGrp="1"/>
          </p:cNvSpPr>
          <p:nvPr>
            <p:ph type="title" idx="4294967295"/>
          </p:nvPr>
        </p:nvSpPr>
        <p:spPr>
          <a:xfrm>
            <a:off x="0" y="1620794"/>
            <a:ext cx="3611105" cy="36164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a:lnSpc>
                <a:spcPct val="90000"/>
              </a:lnSpc>
              <a:spcBef>
                <a:spcPct val="0"/>
              </a:spcBef>
              <a:spcAft>
                <a:spcPts val="0"/>
              </a:spcAft>
              <a:buNone/>
              <a:tabLst/>
              <a:defRPr/>
            </a:pPr>
            <a:r>
              <a:rPr lang="en-US">
                <a:solidFill>
                  <a:schemeClr val="bg1"/>
                </a:solidFill>
              </a:rPr>
              <a:t>Background</a:t>
            </a:r>
            <a:endParaRPr lang="en-US">
              <a:ea typeface="+mj-ea"/>
              <a:cs typeface="+mj-cs"/>
            </a:endParaRPr>
          </a:p>
        </p:txBody>
      </p:sp>
      <p:pic>
        <p:nvPicPr>
          <p:cNvPr id="2" name="Picture 1" descr="A table with text on it&#10;&#10;AI-generated content may be incorrect.">
            <a:extLst>
              <a:ext uri="{FF2B5EF4-FFF2-40B4-BE49-F238E27FC236}">
                <a16:creationId xmlns:a16="http://schemas.microsoft.com/office/drawing/2014/main" id="{F720C3E0-DD98-7CD1-870D-E0928CE45CE1}"/>
              </a:ext>
            </a:extLst>
          </p:cNvPr>
          <p:cNvPicPr>
            <a:picLocks noChangeAspect="1"/>
          </p:cNvPicPr>
          <p:nvPr/>
        </p:nvPicPr>
        <p:blipFill>
          <a:blip r:embed="rId5"/>
          <a:srcRect r="134"/>
          <a:stretch>
            <a:fillRect/>
          </a:stretch>
        </p:blipFill>
        <p:spPr>
          <a:xfrm>
            <a:off x="3623676" y="3427343"/>
            <a:ext cx="8562776" cy="3234626"/>
          </a:xfrm>
          <a:prstGeom prst="rect">
            <a:avLst/>
          </a:prstGeom>
        </p:spPr>
      </p:pic>
      <p:pic>
        <p:nvPicPr>
          <p:cNvPr id="5" name="Picture 4" descr="Nebraska-Science-Standards_12-17-24-Update-003">
            <a:extLst>
              <a:ext uri="{FF2B5EF4-FFF2-40B4-BE49-F238E27FC236}">
                <a16:creationId xmlns:a16="http://schemas.microsoft.com/office/drawing/2014/main" id="{C777138B-065F-D95A-4E70-357C65DE156A}"/>
              </a:ext>
            </a:extLst>
          </p:cNvPr>
          <p:cNvPicPr>
            <a:picLocks noChangeAspect="1"/>
          </p:cNvPicPr>
          <p:nvPr/>
        </p:nvPicPr>
        <p:blipFill>
          <a:blip r:embed="rId6"/>
          <a:srcRect r="-327" b="422"/>
          <a:stretch>
            <a:fillRect/>
          </a:stretch>
        </p:blipFill>
        <p:spPr>
          <a:xfrm>
            <a:off x="7735914" y="249183"/>
            <a:ext cx="3784226" cy="2911837"/>
          </a:xfrm>
          <a:prstGeom prst="rect">
            <a:avLst/>
          </a:prstGeom>
        </p:spPr>
      </p:pic>
    </p:spTree>
    <p:custDataLst>
      <p:tags r:id="rId1"/>
    </p:custDataLst>
    <p:extLst>
      <p:ext uri="{BB962C8B-B14F-4D97-AF65-F5344CB8AC3E}">
        <p14:creationId xmlns:p14="http://schemas.microsoft.com/office/powerpoint/2010/main" val="36227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98E81AB-509B-DE77-27A6-04091CC6C0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F83E81-7711-B8EF-3127-AC81CD77FCF6}"/>
              </a:ext>
            </a:extLst>
          </p:cNvPr>
          <p:cNvSpPr txBox="1"/>
          <p:nvPr/>
        </p:nvSpPr>
        <p:spPr>
          <a:xfrm>
            <a:off x="4155582" y="643621"/>
            <a:ext cx="7095208" cy="5324535"/>
          </a:xfrm>
          <a:prstGeom prst="rect">
            <a:avLst/>
          </a:prstGeom>
          <a:noFill/>
        </p:spPr>
        <p:txBody>
          <a:bodyPr wrap="square" lIns="91440" tIns="45720" rIns="91440" bIns="45720" anchor="t">
            <a:spAutoFit/>
          </a:bodyPr>
          <a:lstStyle/>
          <a:p>
            <a:pPr marL="342900" indent="-342900">
              <a:buFont typeface="Calibri"/>
              <a:buChar char="-"/>
            </a:pPr>
            <a:r>
              <a:rPr lang="en-US" sz="3200" dirty="0">
                <a:cs typeface="Arial"/>
              </a:rPr>
              <a:t>Identify key elements of an effective high school-appropriate health sciences case study</a:t>
            </a:r>
          </a:p>
          <a:p>
            <a:pPr marL="342900" indent="-342900">
              <a:buFont typeface="Calibri"/>
              <a:buChar char="-"/>
            </a:pPr>
            <a:r>
              <a:rPr lang="en-US" sz="3200">
                <a:cs typeface="Arial"/>
              </a:rPr>
              <a:t>Analyze and refine case studies for use in the classroom.</a:t>
            </a:r>
            <a:endParaRPr lang="en-US" sz="3200" dirty="0">
              <a:cs typeface="Arial"/>
            </a:endParaRPr>
          </a:p>
          <a:p>
            <a:pPr marL="342900" indent="-342900">
              <a:buFont typeface="Calibri"/>
              <a:buChar char="-"/>
            </a:pPr>
            <a:r>
              <a:rPr lang="en-US" sz="3200">
                <a:cs typeface="Arial"/>
              </a:rPr>
              <a:t>Collaborate with peers to build a shared bank of adaptable case studies.</a:t>
            </a:r>
            <a:endParaRPr lang="en-US" sz="3200" dirty="0">
              <a:cs typeface="Arial"/>
            </a:endParaRPr>
          </a:p>
          <a:p>
            <a:pPr marL="342900" indent="-342900">
              <a:buFont typeface="Calibri"/>
              <a:buChar char="-"/>
            </a:pPr>
            <a:r>
              <a:rPr lang="en-US" sz="3200">
                <a:cs typeface="Arial"/>
              </a:rPr>
              <a:t>Leave with multiple vetted case studies ready for classroom use.</a:t>
            </a:r>
          </a:p>
          <a:p>
            <a:endParaRPr lang="en-US" sz="2000">
              <a:cs typeface="Arial"/>
            </a:endParaRPr>
          </a:p>
        </p:txBody>
      </p:sp>
      <p:sp>
        <p:nvSpPr>
          <p:cNvPr id="4" name="Title 1">
            <a:extLst>
              <a:ext uri="{FF2B5EF4-FFF2-40B4-BE49-F238E27FC236}">
                <a16:creationId xmlns:a16="http://schemas.microsoft.com/office/drawing/2014/main" id="{2E74B3F8-1B70-E8FA-8429-D40018954BAC}"/>
              </a:ext>
            </a:extLst>
          </p:cNvPr>
          <p:cNvSpPr txBox="1">
            <a:spLocks noGrp="1"/>
          </p:cNvSpPr>
          <p:nvPr>
            <p:ph type="title" idx="4294967295"/>
          </p:nvPr>
        </p:nvSpPr>
        <p:spPr>
          <a:xfrm>
            <a:off x="0" y="1620794"/>
            <a:ext cx="3611105" cy="36164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j-lt"/>
                <a:ea typeface="+mj-ea"/>
                <a:cs typeface="+mj-cs"/>
              </a:rPr>
              <a:t>Session Objectives</a:t>
            </a:r>
          </a:p>
        </p:txBody>
      </p:sp>
    </p:spTree>
    <p:custDataLst>
      <p:tags r:id="rId1"/>
    </p:custDataLst>
    <p:extLst>
      <p:ext uri="{BB962C8B-B14F-4D97-AF65-F5344CB8AC3E}">
        <p14:creationId xmlns:p14="http://schemas.microsoft.com/office/powerpoint/2010/main" val="214314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1B1CDCF-37AD-BC2C-63C3-B38A29C998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8EE6FD-D23C-CCC3-4EF2-C876AEB40273}"/>
              </a:ext>
            </a:extLst>
          </p:cNvPr>
          <p:cNvSpPr txBox="1"/>
          <p:nvPr/>
        </p:nvSpPr>
        <p:spPr>
          <a:xfrm>
            <a:off x="4038351" y="149577"/>
            <a:ext cx="7095208" cy="6786473"/>
          </a:xfrm>
          <a:prstGeom prst="rect">
            <a:avLst/>
          </a:prstGeom>
          <a:noFill/>
        </p:spPr>
        <p:txBody>
          <a:bodyPr wrap="square" lIns="91440" tIns="45720" rIns="91440" bIns="45720" anchor="t">
            <a:spAutoFit/>
          </a:bodyPr>
          <a:lstStyle/>
          <a:p>
            <a:r>
              <a:rPr lang="en-US" sz="2000">
                <a:cs typeface="Arial"/>
              </a:rPr>
              <a:t>The authors of the paper cited propose the definition:</a:t>
            </a:r>
          </a:p>
          <a:p>
            <a:r>
              <a:rPr lang="en-US" sz="2000">
                <a:cs typeface="Arial"/>
              </a:rPr>
              <a:t>"</a:t>
            </a:r>
            <a:r>
              <a:rPr lang="en-US" sz="2000">
                <a:ea typeface="+mn-lt"/>
                <a:cs typeface="+mn-lt"/>
              </a:rPr>
              <a:t>The goal of Case-Based Learning (CBL) is to prepare students for clinical practice, through the use of authentic clinical cases. It links theory to practice, through the application of knowledge to the cases, using inquiry-based learning methods."</a:t>
            </a:r>
          </a:p>
          <a:p>
            <a:endParaRPr lang="en-US" sz="2000">
              <a:cs typeface="Arial"/>
            </a:endParaRPr>
          </a:p>
          <a:p>
            <a:r>
              <a:rPr lang="en-US" sz="2000">
                <a:ea typeface="+mn-lt"/>
                <a:cs typeface="+mn-lt"/>
              </a:rPr>
              <a:t>"Teachers enjoy CBL. As well as potentially making better use of teaching time available, more engaged and motivated students make for a more enjoyable teaching experience." </a:t>
            </a:r>
            <a:endParaRPr lang="en-US">
              <a:ea typeface="+mn-lt"/>
              <a:cs typeface="+mn-lt"/>
            </a:endParaRPr>
          </a:p>
          <a:p>
            <a:endParaRPr lang="en-US" sz="2000">
              <a:ea typeface="+mn-lt"/>
              <a:cs typeface="+mn-lt"/>
            </a:endParaRPr>
          </a:p>
          <a:p>
            <a:r>
              <a:rPr lang="en-US" sz="2000">
                <a:ea typeface="+mn-lt"/>
                <a:cs typeface="+mn-lt"/>
              </a:rPr>
              <a:t>"CBL appears to foster effective learning in small groups, possibly through the effect of having more engaged learners, but perhaps also through having more structured learning activities closely linked to authentic clinical practice scenarios."</a:t>
            </a:r>
            <a:endParaRPr lang="en-US">
              <a:cs typeface="Arial"/>
            </a:endParaRPr>
          </a:p>
          <a:p>
            <a:endParaRPr lang="en-US" sz="2000">
              <a:cs typeface="Arial"/>
            </a:endParaRPr>
          </a:p>
          <a:p>
            <a:r>
              <a:rPr lang="en-US" sz="1100">
                <a:cs typeface="Arial"/>
              </a:rPr>
              <a:t>Source:</a:t>
            </a:r>
          </a:p>
          <a:p>
            <a:r>
              <a:rPr lang="en-US" sz="1100" dirty="0">
                <a:ea typeface="+mn-lt"/>
                <a:cs typeface="+mn-lt"/>
              </a:rPr>
              <a:t>Jill Elizabeth Thistlethwaite, David Davies, Samilia Ekeocha, Jane M. Kidd, Colin MacDougall, Paul Matthews, Judith Purkis &amp; Diane Clay (2012) The effectiveness of </a:t>
            </a:r>
            <a:r>
              <a:rPr lang="en-US" sz="1100" dirty="0" err="1">
                <a:ea typeface="+mn-lt"/>
                <a:cs typeface="+mn-lt"/>
              </a:rPr>
              <a:t>casebased</a:t>
            </a:r>
            <a:r>
              <a:rPr lang="en-US" sz="1100" dirty="0">
                <a:ea typeface="+mn-lt"/>
                <a:cs typeface="+mn-lt"/>
              </a:rPr>
              <a:t> learning in health professional education. A BEME systematic review: BEME Guide No. 23, Medical Teacher, 34:6, e421-e444, DOI: 10.3109/0142159X.2012.680939</a:t>
            </a:r>
            <a:endParaRPr lang="en-US" sz="1100" dirty="0">
              <a:cs typeface="Arial"/>
            </a:endParaRPr>
          </a:p>
          <a:p>
            <a:endParaRPr lang="en-US" sz="2000">
              <a:cs typeface="Arial"/>
            </a:endParaRPr>
          </a:p>
          <a:p>
            <a:endParaRPr lang="en-US" sz="2000">
              <a:cs typeface="Arial"/>
            </a:endParaRPr>
          </a:p>
        </p:txBody>
      </p:sp>
      <p:sp>
        <p:nvSpPr>
          <p:cNvPr id="4" name="Title 1">
            <a:extLst>
              <a:ext uri="{FF2B5EF4-FFF2-40B4-BE49-F238E27FC236}">
                <a16:creationId xmlns:a16="http://schemas.microsoft.com/office/drawing/2014/main" id="{9215E50A-26F3-9016-F90C-23E9BE07BDAC}"/>
              </a:ext>
            </a:extLst>
          </p:cNvPr>
          <p:cNvSpPr txBox="1">
            <a:spLocks noGrp="1"/>
          </p:cNvSpPr>
          <p:nvPr>
            <p:ph type="title" idx="4294967295"/>
          </p:nvPr>
        </p:nvSpPr>
        <p:spPr>
          <a:xfrm>
            <a:off x="0" y="1620794"/>
            <a:ext cx="3611105" cy="36164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j-lt"/>
                <a:ea typeface="+mj-ea"/>
                <a:cs typeface="+mj-cs"/>
              </a:rPr>
              <a:t>"Case-Based Learning"</a:t>
            </a:r>
          </a:p>
        </p:txBody>
      </p:sp>
    </p:spTree>
    <p:custDataLst>
      <p:tags r:id="rId1"/>
    </p:custDataLst>
    <p:extLst>
      <p:ext uri="{BB962C8B-B14F-4D97-AF65-F5344CB8AC3E}">
        <p14:creationId xmlns:p14="http://schemas.microsoft.com/office/powerpoint/2010/main" val="180507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4676CA7-E616-1BBA-42F5-CEF660AD99DD}"/>
            </a:ext>
          </a:extLst>
        </p:cNvPr>
        <p:cNvGrpSpPr/>
        <p:nvPr/>
      </p:nvGrpSpPr>
      <p:grpSpPr>
        <a:xfrm>
          <a:off x="0" y="0"/>
          <a:ext cx="0" cy="0"/>
          <a:chOff x="0" y="0"/>
          <a:chExt cx="0" cy="0"/>
        </a:xfrm>
      </p:grpSpPr>
      <p:pic>
        <p:nvPicPr>
          <p:cNvPr id="2" name="Picture 1" descr="Inquiry-">
            <a:extLst>
              <a:ext uri="{FF2B5EF4-FFF2-40B4-BE49-F238E27FC236}">
                <a16:creationId xmlns:a16="http://schemas.microsoft.com/office/drawing/2014/main" id="{6616B83C-FBAE-38C9-DBEB-CA1F1F5BBCB5}"/>
              </a:ext>
            </a:extLst>
          </p:cNvPr>
          <p:cNvPicPr>
            <a:picLocks noChangeAspect="1"/>
          </p:cNvPicPr>
          <p:nvPr/>
        </p:nvPicPr>
        <p:blipFill>
          <a:blip r:embed="rId5"/>
          <a:stretch>
            <a:fillRect/>
          </a:stretch>
        </p:blipFill>
        <p:spPr>
          <a:xfrm>
            <a:off x="1511095" y="569089"/>
            <a:ext cx="9179457" cy="5729469"/>
          </a:xfrm>
          <a:prstGeom prst="rect">
            <a:avLst/>
          </a:prstGeom>
        </p:spPr>
      </p:pic>
    </p:spTree>
    <p:custDataLst>
      <p:tags r:id="rId1"/>
    </p:custDataLst>
    <p:extLst>
      <p:ext uri="{BB962C8B-B14F-4D97-AF65-F5344CB8AC3E}">
        <p14:creationId xmlns:p14="http://schemas.microsoft.com/office/powerpoint/2010/main" val="44165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D4DB855F-E72F-E984-7526-6CC9FC93E0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39B290-F205-7A4B-62FE-AC221487B451}"/>
              </a:ext>
            </a:extLst>
          </p:cNvPr>
          <p:cNvSpPr txBox="1"/>
          <p:nvPr/>
        </p:nvSpPr>
        <p:spPr>
          <a:xfrm>
            <a:off x="4237922" y="1619148"/>
            <a:ext cx="7095208" cy="4031873"/>
          </a:xfrm>
          <a:prstGeom prst="rect">
            <a:avLst/>
          </a:prstGeom>
          <a:noFill/>
        </p:spPr>
        <p:txBody>
          <a:bodyPr wrap="square" lIns="91440" tIns="45720" rIns="91440" bIns="45720" anchor="t">
            <a:spAutoFit/>
          </a:bodyPr>
          <a:lstStyle/>
          <a:p>
            <a:r>
              <a:rPr lang="en-US" sz="2000">
                <a:ea typeface="+mn-lt"/>
                <a:cs typeface="+mn-lt"/>
              </a:rPr>
              <a:t>McLean. Case-Based Learning and its Application in Medical and Health-Care Fields: A Review of Worldwide Literature. Journal of Medical Education and Curricular Development 2016:3 39–49.</a:t>
            </a:r>
          </a:p>
          <a:p>
            <a:endParaRPr lang="en-US" sz="2000">
              <a:cs typeface="Arial"/>
            </a:endParaRPr>
          </a:p>
          <a:p>
            <a:r>
              <a:rPr lang="en-US" sz="2000" err="1">
                <a:ea typeface="+mn-lt"/>
                <a:cs typeface="+mn-lt"/>
              </a:rPr>
              <a:t>Wijnia</a:t>
            </a:r>
            <a:r>
              <a:rPr lang="en-US" sz="2000">
                <a:ea typeface="+mn-lt"/>
                <a:cs typeface="+mn-lt"/>
              </a:rPr>
              <a:t>, L., Noordzij, G., Arends, L.R. et al. The Effects of Problem-Based, Project-Based, and Case-Based Learning on Students’ Motivation: a Meta-Analysis. </a:t>
            </a:r>
            <a:r>
              <a:rPr lang="en-US" sz="2000" i="1">
                <a:ea typeface="+mn-lt"/>
                <a:cs typeface="+mn-lt"/>
              </a:rPr>
              <a:t>Educ Psychol Rev </a:t>
            </a:r>
            <a:r>
              <a:rPr lang="en-US" sz="2000">
                <a:ea typeface="+mn-lt"/>
                <a:cs typeface="+mn-lt"/>
              </a:rPr>
              <a:t>36, 29 (2024).</a:t>
            </a:r>
          </a:p>
          <a:p>
            <a:br>
              <a:rPr lang="en-US"/>
            </a:br>
            <a:endParaRPr lang="en-US"/>
          </a:p>
          <a:p>
            <a:endParaRPr lang="en-US" sz="2000">
              <a:cs typeface="Arial"/>
            </a:endParaRPr>
          </a:p>
          <a:p>
            <a:endParaRPr lang="en-US" sz="2000">
              <a:cs typeface="Arial"/>
            </a:endParaRPr>
          </a:p>
        </p:txBody>
      </p:sp>
      <p:sp>
        <p:nvSpPr>
          <p:cNvPr id="4" name="Title 1">
            <a:extLst>
              <a:ext uri="{FF2B5EF4-FFF2-40B4-BE49-F238E27FC236}">
                <a16:creationId xmlns:a16="http://schemas.microsoft.com/office/drawing/2014/main" id="{1FB6E5FD-FBF9-141E-A7FB-8AAFF197BC70}"/>
              </a:ext>
            </a:extLst>
          </p:cNvPr>
          <p:cNvSpPr txBox="1">
            <a:spLocks noGrp="1"/>
          </p:cNvSpPr>
          <p:nvPr>
            <p:ph type="title" idx="4294967295"/>
          </p:nvPr>
        </p:nvSpPr>
        <p:spPr>
          <a:xfrm>
            <a:off x="0" y="1620794"/>
            <a:ext cx="3611105" cy="36164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j-lt"/>
                <a:ea typeface="+mj-ea"/>
                <a:cs typeface="+mj-cs"/>
              </a:rPr>
              <a:t>More Reading on CBL:</a:t>
            </a:r>
          </a:p>
        </p:txBody>
      </p:sp>
    </p:spTree>
    <p:custDataLst>
      <p:tags r:id="rId1"/>
    </p:custDataLst>
    <p:extLst>
      <p:ext uri="{BB962C8B-B14F-4D97-AF65-F5344CB8AC3E}">
        <p14:creationId xmlns:p14="http://schemas.microsoft.com/office/powerpoint/2010/main" val="161473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A12B7EE-2C5A-BF6D-590E-DA101CBA1C5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A0CA491-6FE4-2703-EA5F-E885D2E3614B}"/>
              </a:ext>
            </a:extLst>
          </p:cNvPr>
          <p:cNvSpPr txBox="1">
            <a:spLocks noGrp="1"/>
          </p:cNvSpPr>
          <p:nvPr>
            <p:ph type="title" idx="4294967295"/>
          </p:nvPr>
        </p:nvSpPr>
        <p:spPr>
          <a:xfrm>
            <a:off x="225778" y="294690"/>
            <a:ext cx="970844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n-ea"/>
                <a:cs typeface="+mn-cs"/>
              </a:rPr>
              <a:t>Questions for the </a:t>
            </a:r>
            <a:r>
              <a:rPr kumimoji="0" lang="en-US" sz="4000" b="0" i="0" u="none" strike="noStrike" kern="1200" cap="none" spc="0" normalizeH="0" baseline="0" noProof="0">
                <a:ln>
                  <a:noFill/>
                </a:ln>
                <a:solidFill>
                  <a:schemeClr val="bg1"/>
                </a:solidFill>
                <a:effectLst/>
                <a:uLnTx/>
                <a:uFillTx/>
                <a:latin typeface="+mj-lt"/>
                <a:ea typeface="+mn-ea"/>
                <a:cs typeface="+mn-cs"/>
              </a:rPr>
              <a:t>group</a:t>
            </a:r>
            <a:endParaRPr kumimoji="0" lang="en-US" sz="1800" b="0" i="0" u="none" strike="noStrike" kern="1200" cap="none" spc="0" normalizeH="0" baseline="0" noProof="0">
              <a:ln>
                <a:noFill/>
              </a:ln>
              <a:solidFill>
                <a:schemeClr val="bg1"/>
              </a:solidFill>
              <a:effectLst/>
              <a:uLnTx/>
              <a:uFillTx/>
              <a:latin typeface="+mn-lt"/>
              <a:ea typeface="+mn-ea"/>
              <a:cs typeface="Arial"/>
            </a:endParaRPr>
          </a:p>
        </p:txBody>
      </p:sp>
      <p:sp>
        <p:nvSpPr>
          <p:cNvPr id="13" name="TextBox 12">
            <a:extLst>
              <a:ext uri="{FF2B5EF4-FFF2-40B4-BE49-F238E27FC236}">
                <a16:creationId xmlns:a16="http://schemas.microsoft.com/office/drawing/2014/main" id="{B0819080-2AD5-ED63-6A4A-08B596B44688}"/>
              </a:ext>
            </a:extLst>
          </p:cNvPr>
          <p:cNvSpPr txBox="1"/>
          <p:nvPr/>
        </p:nvSpPr>
        <p:spPr>
          <a:xfrm>
            <a:off x="585054" y="1600040"/>
            <a:ext cx="3160889" cy="1200329"/>
          </a:xfrm>
          <a:prstGeom prst="rect">
            <a:avLst/>
          </a:prstGeom>
          <a:noFill/>
        </p:spPr>
        <p:txBody>
          <a:bodyPr wrap="square" lIns="91440" tIns="45720" rIns="91440" bIns="45720" anchor="t">
            <a:spAutoFit/>
          </a:bodyPr>
          <a:lstStyle/>
          <a:p>
            <a:pPr algn="ctr"/>
            <a:r>
              <a:rPr lang="en-US" b="1" dirty="0">
                <a:cs typeface="Arial"/>
              </a:rPr>
              <a:t>Introductions </a:t>
            </a:r>
            <a:r>
              <a:rPr lang="en-US" b="1">
                <a:cs typeface="Arial"/>
              </a:rPr>
              <a:t> &amp; background</a:t>
            </a:r>
            <a:endParaRPr lang="en-US" b="1" dirty="0">
              <a:cs typeface="Arial"/>
            </a:endParaRPr>
          </a:p>
          <a:p>
            <a:pPr algn="ctr"/>
            <a:endParaRPr lang="en-US" b="1">
              <a:cs typeface="Arial"/>
            </a:endParaRPr>
          </a:p>
          <a:p>
            <a:pPr marL="285750" indent="-285750" algn="ctr">
              <a:buFont typeface="Calibri"/>
              <a:buChar char="-"/>
            </a:pPr>
            <a:endParaRPr lang="en-US">
              <a:cs typeface="Arial"/>
            </a:endParaRPr>
          </a:p>
        </p:txBody>
      </p:sp>
      <p:sp>
        <p:nvSpPr>
          <p:cNvPr id="14" name="TextBox 13">
            <a:extLst>
              <a:ext uri="{FF2B5EF4-FFF2-40B4-BE49-F238E27FC236}">
                <a16:creationId xmlns:a16="http://schemas.microsoft.com/office/drawing/2014/main" id="{E1FDD230-76BC-3598-F025-3508673483D9}"/>
              </a:ext>
            </a:extLst>
          </p:cNvPr>
          <p:cNvSpPr txBox="1"/>
          <p:nvPr/>
        </p:nvSpPr>
        <p:spPr>
          <a:xfrm>
            <a:off x="4369654" y="1600040"/>
            <a:ext cx="3516489" cy="1107996"/>
          </a:xfrm>
          <a:prstGeom prst="rect">
            <a:avLst/>
          </a:prstGeom>
          <a:noFill/>
        </p:spPr>
        <p:txBody>
          <a:bodyPr wrap="square" lIns="91440" tIns="45720" rIns="91440" bIns="45720" anchor="t">
            <a:spAutoFit/>
          </a:bodyPr>
          <a:lstStyle/>
          <a:p>
            <a:pPr algn="ctr"/>
            <a:r>
              <a:rPr lang="en-US" b="1" dirty="0">
                <a:cs typeface="Arial"/>
              </a:rPr>
              <a:t>How do you currently use case studies in your </a:t>
            </a:r>
            <a:r>
              <a:rPr lang="en-US" b="1">
                <a:cs typeface="Arial"/>
              </a:rPr>
              <a:t>classroom?​</a:t>
            </a:r>
            <a:endParaRPr lang="en-US" b="1" dirty="0">
              <a:cs typeface="Arial"/>
            </a:endParaRPr>
          </a:p>
          <a:p>
            <a:pPr algn="ctr"/>
            <a:endParaRPr lang="en-US" sz="1200"/>
          </a:p>
        </p:txBody>
      </p:sp>
      <p:sp>
        <p:nvSpPr>
          <p:cNvPr id="15" name="TextBox 14">
            <a:extLst>
              <a:ext uri="{FF2B5EF4-FFF2-40B4-BE49-F238E27FC236}">
                <a16:creationId xmlns:a16="http://schemas.microsoft.com/office/drawing/2014/main" id="{54F016A0-8B3B-67F6-AFEE-EA3EEA317A73}"/>
              </a:ext>
            </a:extLst>
          </p:cNvPr>
          <p:cNvSpPr txBox="1"/>
          <p:nvPr/>
        </p:nvSpPr>
        <p:spPr>
          <a:xfrm>
            <a:off x="8355810" y="1600040"/>
            <a:ext cx="3516488" cy="923330"/>
          </a:xfrm>
          <a:prstGeom prst="rect">
            <a:avLst/>
          </a:prstGeom>
          <a:noFill/>
        </p:spPr>
        <p:txBody>
          <a:bodyPr wrap="square" lIns="91440" tIns="45720" rIns="91440" bIns="45720" anchor="t">
            <a:spAutoFit/>
          </a:bodyPr>
          <a:lstStyle/>
          <a:p>
            <a:pPr algn="ctr"/>
            <a:r>
              <a:rPr lang="en-US" b="1" dirty="0">
                <a:cs typeface="Arial"/>
              </a:rPr>
              <a:t>What are opportunities to utilize an additional</a:t>
            </a:r>
            <a:r>
              <a:rPr lang="en-US" b="1">
                <a:cs typeface="Arial"/>
              </a:rPr>
              <a:t> case study?</a:t>
            </a:r>
          </a:p>
        </p:txBody>
      </p:sp>
    </p:spTree>
    <p:custDataLst>
      <p:tags r:id="rId1"/>
    </p:custDataLst>
    <p:extLst>
      <p:ext uri="{BB962C8B-B14F-4D97-AF65-F5344CB8AC3E}">
        <p14:creationId xmlns:p14="http://schemas.microsoft.com/office/powerpoint/2010/main" val="103546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79530A57-F0B6-EC12-527F-02EF2D7DB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3BB7D-7F08-C27C-E2DB-8CCB3FE2CAF2}"/>
              </a:ext>
            </a:extLst>
          </p:cNvPr>
          <p:cNvSpPr>
            <a:spLocks noGrp="1"/>
          </p:cNvSpPr>
          <p:nvPr>
            <p:ph type="ctrTitle"/>
          </p:nvPr>
        </p:nvSpPr>
        <p:spPr>
          <a:xfrm>
            <a:off x="1524000" y="1672280"/>
            <a:ext cx="9144000" cy="3616411"/>
          </a:xfrm>
        </p:spPr>
        <p:txBody>
          <a:bodyPr anchor="ctr"/>
          <a:lstStyle/>
          <a:p>
            <a:r>
              <a:rPr lang="en-US">
                <a:solidFill>
                  <a:schemeClr val="bg1"/>
                </a:solidFill>
              </a:rPr>
              <a:t>Example 1 from NSTA</a:t>
            </a:r>
          </a:p>
        </p:txBody>
      </p:sp>
    </p:spTree>
    <p:custDataLst>
      <p:tags r:id="rId1"/>
    </p:custDataLst>
    <p:extLst>
      <p:ext uri="{BB962C8B-B14F-4D97-AF65-F5344CB8AC3E}">
        <p14:creationId xmlns:p14="http://schemas.microsoft.com/office/powerpoint/2010/main" val="1430509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pHzQHKr"/>
  <p:tag name="ARTICULATE_PROJECT_OPEN" val="0"/>
  <p:tag name="ARTICULATE_SLIDE_COUNT" val="37"/>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2026 NCE Conf">
      <a:dk1>
        <a:srgbClr val="000000"/>
      </a:dk1>
      <a:lt1>
        <a:sysClr val="window" lastClr="FFFFFF"/>
      </a:lt1>
      <a:dk2>
        <a:srgbClr val="000000"/>
      </a:dk2>
      <a:lt2>
        <a:srgbClr val="FFF9EB"/>
      </a:lt2>
      <a:accent1>
        <a:srgbClr val="013046"/>
      </a:accent1>
      <a:accent2>
        <a:srgbClr val="116884"/>
      </a:accent2>
      <a:accent3>
        <a:srgbClr val="F1582A"/>
      </a:accent3>
      <a:accent4>
        <a:srgbClr val="0F9ED5"/>
      </a:accent4>
      <a:accent5>
        <a:srgbClr val="FAA41C"/>
      </a:accent5>
      <a:accent6>
        <a:srgbClr val="FFC534"/>
      </a:accent6>
      <a:hlink>
        <a:srgbClr val="239FBF"/>
      </a:hlink>
      <a:folHlink>
        <a:srgbClr val="239FBF"/>
      </a:folHlink>
    </a:clrScheme>
    <a:fontScheme name="2026 NC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A9F623FE4F34EBADA13EAA466B1AA" ma:contentTypeVersion="10" ma:contentTypeDescription="Create a new document." ma:contentTypeScope="" ma:versionID="bc06aa0a2503df0bc9d5c573a9a76354">
  <xsd:schema xmlns:xsd="http://www.w3.org/2001/XMLSchema" xmlns:xs="http://www.w3.org/2001/XMLSchema" xmlns:p="http://schemas.microsoft.com/office/2006/metadata/properties" xmlns:ns2="e9abb00d-360d-4fb4-a82c-dfc5804ce0c8" xmlns:ns3="1ccfb62b-f304-43f3-9a92-b7a7807b87de" targetNamespace="http://schemas.microsoft.com/office/2006/metadata/properties" ma:root="true" ma:fieldsID="94509200332651e763b60193e35a017a" ns2:_="" ns3:_="">
    <xsd:import namespace="e9abb00d-360d-4fb4-a82c-dfc5804ce0c8"/>
    <xsd:import namespace="1ccfb62b-f304-43f3-9a92-b7a7807b87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bb00d-360d-4fb4-a82c-dfc5804ce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dbaca4-0a10-4075-9d26-b5ffa51738b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cfb62b-f304-43f3-9a92-b7a7807b87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d03635-6223-4f33-a3fa-11105353306a}" ma:internalName="TaxCatchAll" ma:showField="CatchAllData" ma:web="1ccfb62b-f304-43f3-9a92-b7a7807b8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abb00d-360d-4fb4-a82c-dfc5804ce0c8">
      <Terms xmlns="http://schemas.microsoft.com/office/infopath/2007/PartnerControls"/>
    </lcf76f155ced4ddcb4097134ff3c332f>
    <TaxCatchAll xmlns="1ccfb62b-f304-43f3-9a92-b7a7807b87de" xsi:nil="true"/>
  </documentManagement>
</p:properties>
</file>

<file path=customXml/itemProps1.xml><?xml version="1.0" encoding="utf-8"?>
<ds:datastoreItem xmlns:ds="http://schemas.openxmlformats.org/officeDocument/2006/customXml" ds:itemID="{9AE471E8-82E6-4ACB-9590-FE5AC46712C7}">
  <ds:schemaRefs>
    <ds:schemaRef ds:uri="1ccfb62b-f304-43f3-9a92-b7a7807b87de"/>
    <ds:schemaRef ds:uri="e9abb00d-360d-4fb4-a82c-dfc5804ce0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FF457B-7200-4D97-A06A-D881969CCA40}">
  <ds:schemaRefs>
    <ds:schemaRef ds:uri="http://schemas.microsoft.com/sharepoint/v3/contenttype/forms"/>
  </ds:schemaRefs>
</ds:datastoreItem>
</file>

<file path=customXml/itemProps3.xml><?xml version="1.0" encoding="utf-8"?>
<ds:datastoreItem xmlns:ds="http://schemas.openxmlformats.org/officeDocument/2006/customXml" ds:itemID="{40710E82-8AF3-4831-BDAD-E804EE622A46}">
  <ds:schemaRefs>
    <ds:schemaRef ds:uri="1ccfb62b-f304-43f3-9a92-b7a7807b87de"/>
    <ds:schemaRef ds:uri="e9abb00d-360d-4fb4-a82c-dfc5804ce0c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9</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Creating Classroom-Ready Case Studies for Health Science Courses</vt:lpstr>
      <vt:lpstr>Background</vt:lpstr>
      <vt:lpstr>Background</vt:lpstr>
      <vt:lpstr>Session Objectives</vt:lpstr>
      <vt:lpstr>"Case-Based Learning"</vt:lpstr>
      <vt:lpstr>PowerPoint Presentation</vt:lpstr>
      <vt:lpstr>More Reading on CBL:</vt:lpstr>
      <vt:lpstr>Questions for the group</vt:lpstr>
      <vt:lpstr>Example 1 from NSTA</vt:lpstr>
      <vt:lpstr>Case Studies by NSTA</vt:lpstr>
      <vt:lpstr>"Feeling the Pressure" case study</vt:lpstr>
      <vt:lpstr>PowerPoint Presentation</vt:lpstr>
      <vt:lpstr>Adapting the case study</vt:lpstr>
      <vt:lpstr>Adapting the case study</vt:lpstr>
      <vt:lpstr>Model-Building</vt:lpstr>
      <vt:lpstr>Technical Skills &amp; Terms</vt:lpstr>
      <vt:lpstr>Inquiry</vt:lpstr>
      <vt:lpstr>Career Readiness Skills</vt:lpstr>
      <vt:lpstr>HOSA Alignment – extend learning</vt:lpstr>
      <vt:lpstr>Input from the group</vt:lpstr>
      <vt:lpstr>Building or Modifying a Case Study</vt:lpstr>
      <vt:lpstr>Your turn!</vt:lpstr>
      <vt:lpstr>Preparing the case study</vt:lpstr>
      <vt:lpstr>PowerPoint Presentation</vt:lpstr>
      <vt:lpstr>That's a wrap!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Bright, Miranda</dc:creator>
  <cp:revision>601</cp:revision>
  <dcterms:created xsi:type="dcterms:W3CDTF">2026-06-01T18:48:24Z</dcterms:created>
  <dcterms:modified xsi:type="dcterms:W3CDTF">2026-06-09T18:48:02Z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463987E1-EA2E-420C-9833-F9652068601D</vt:lpwstr>
  </property>
  <property fmtid="{D5CDD505-2E9C-101B-9397-08002B2CF9AE}" pid="3" name="ArticulatePath">
    <vt:lpwstr>Presentation1</vt:lpwstr>
  </property>
  <property fmtid="{D5CDD505-2E9C-101B-9397-08002B2CF9AE}" pid="4" name="MSIP_Label_7aff96f3-febb-4d97-abce-da8759adbf29_Enabled">
    <vt:lpwstr>true</vt:lpwstr>
  </property>
  <property fmtid="{D5CDD505-2E9C-101B-9397-08002B2CF9AE}" pid="5" name="MSIP_Label_7aff96f3-febb-4d97-abce-da8759adbf29_SetDate">
    <vt:lpwstr>2026-06-01T18:54:08Z</vt:lpwstr>
  </property>
  <property fmtid="{D5CDD505-2E9C-101B-9397-08002B2CF9AE}" pid="6" name="MSIP_Label_7aff96f3-febb-4d97-abce-da8759adbf29_Method">
    <vt:lpwstr>Standard</vt:lpwstr>
  </property>
  <property fmtid="{D5CDD505-2E9C-101B-9397-08002B2CF9AE}" pid="7" name="MSIP_Label_7aff96f3-febb-4d97-abce-da8759adbf29_Name">
    <vt:lpwstr>Confidential</vt:lpwstr>
  </property>
  <property fmtid="{D5CDD505-2E9C-101B-9397-08002B2CF9AE}" pid="8" name="MSIP_Label_7aff96f3-febb-4d97-abce-da8759adbf29_SiteId">
    <vt:lpwstr>9981678a-3c4d-40f7-9624-f41a08565121</vt:lpwstr>
  </property>
  <property fmtid="{D5CDD505-2E9C-101B-9397-08002B2CF9AE}" pid="9" name="MSIP_Label_7aff96f3-febb-4d97-abce-da8759adbf29_ActionId">
    <vt:lpwstr>735c3151-3c45-46f9-bca2-324c2491da75</vt:lpwstr>
  </property>
  <property fmtid="{D5CDD505-2E9C-101B-9397-08002B2CF9AE}" pid="10" name="MSIP_Label_7aff96f3-febb-4d97-abce-da8759adbf29_ContentBits">
    <vt:lpwstr>0</vt:lpwstr>
  </property>
  <property fmtid="{D5CDD505-2E9C-101B-9397-08002B2CF9AE}" pid="11" name="MSIP_Label_7aff96f3-febb-4d97-abce-da8759adbf29_Tag">
    <vt:lpwstr>10, 3, 0, 1</vt:lpwstr>
  </property>
  <property fmtid="{D5CDD505-2E9C-101B-9397-08002B2CF9AE}" pid="12" name="ContentTypeId">
    <vt:lpwstr>0x010100A2FA9F623FE4F34EBADA13EAA466B1AA</vt:lpwstr>
  </property>
  <property fmtid="{D5CDD505-2E9C-101B-9397-08002B2CF9AE}" pid="13" name="MediaServiceImageTags">
    <vt:lpwstr/>
  </property>
</Properties>
</file>