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5143500" cx="9144000"/>
  <p:notesSz cx="6858000" cy="9144000"/>
  <p:embeddedFontLst>
    <p:embeddedFont>
      <p:font typeface="Roboto"/>
      <p:regular r:id="rId54"/>
      <p:bold r:id="rId55"/>
      <p:italic r:id="rId56"/>
      <p:boldItalic r:id="rId57"/>
    </p:embeddedFont>
    <p:embeddedFont>
      <p:font typeface="Merriweather"/>
      <p:regular r:id="rId58"/>
      <p:bold r:id="rId59"/>
      <p:italic r:id="rId60"/>
      <p:boldItalic r:id="rId61"/>
    </p:embeddedFont>
    <p:embeddedFont>
      <p:font typeface="Karla"/>
      <p:regular r:id="rId62"/>
      <p:bold r:id="rId63"/>
      <p:italic r:id="rId64"/>
      <p:boldItalic r:id="rId65"/>
    </p:embeddedFont>
    <p:embeddedFont>
      <p:font typeface="Open Sans"/>
      <p:regular r:id="rId66"/>
      <p:bold r:id="rId67"/>
      <p:italic r:id="rId68"/>
      <p:boldItalic r:id="rId69"/>
    </p:embeddedFont>
    <p:embeddedFont>
      <p:font typeface="Century Gothic"/>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2CACC80-F339-47EA-90FF-9723B1A0BCC7}">
  <a:tblStyle styleId="{B2CACC80-F339-47EA-90FF-9723B1A0BCC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73B8E95-E325-4292-8F5B-A18F7C10FB26}"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CenturyGothic-boldItalic.fntdata"/><Relationship Id="rId72" Type="http://schemas.openxmlformats.org/officeDocument/2006/relationships/font" Target="fonts/CenturyGothic-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CenturyGothic-bold.fntdata"/><Relationship Id="rId70" Type="http://schemas.openxmlformats.org/officeDocument/2006/relationships/font" Target="fonts/CenturyGothic-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Karla-regular.fntdata"/><Relationship Id="rId61" Type="http://schemas.openxmlformats.org/officeDocument/2006/relationships/font" Target="fonts/Merriweather-boldItalic.fntdata"/><Relationship Id="rId20" Type="http://schemas.openxmlformats.org/officeDocument/2006/relationships/slide" Target="slides/slide14.xml"/><Relationship Id="rId64" Type="http://schemas.openxmlformats.org/officeDocument/2006/relationships/font" Target="fonts/Karla-italic.fntdata"/><Relationship Id="rId63" Type="http://schemas.openxmlformats.org/officeDocument/2006/relationships/font" Target="fonts/Karla-bold.fntdata"/><Relationship Id="rId22" Type="http://schemas.openxmlformats.org/officeDocument/2006/relationships/slide" Target="slides/slide16.xml"/><Relationship Id="rId66" Type="http://schemas.openxmlformats.org/officeDocument/2006/relationships/font" Target="fonts/OpenSans-regular.fntdata"/><Relationship Id="rId21" Type="http://schemas.openxmlformats.org/officeDocument/2006/relationships/slide" Target="slides/slide15.xml"/><Relationship Id="rId65" Type="http://schemas.openxmlformats.org/officeDocument/2006/relationships/font" Target="fonts/Karla-boldItalic.fntdata"/><Relationship Id="rId24" Type="http://schemas.openxmlformats.org/officeDocument/2006/relationships/slide" Target="slides/slide18.xml"/><Relationship Id="rId68" Type="http://schemas.openxmlformats.org/officeDocument/2006/relationships/font" Target="fonts/OpenSans-italic.fntdata"/><Relationship Id="rId23" Type="http://schemas.openxmlformats.org/officeDocument/2006/relationships/slide" Target="slides/slide17.xml"/><Relationship Id="rId67" Type="http://schemas.openxmlformats.org/officeDocument/2006/relationships/font" Target="fonts/OpenSans-bold.fntdata"/><Relationship Id="rId60" Type="http://schemas.openxmlformats.org/officeDocument/2006/relationships/font" Target="fonts/Merriweather-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OpenSans-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Roboto-bold.fntdata"/><Relationship Id="rId10" Type="http://schemas.openxmlformats.org/officeDocument/2006/relationships/slide" Target="slides/slide4.xml"/><Relationship Id="rId54" Type="http://schemas.openxmlformats.org/officeDocument/2006/relationships/font" Target="fonts/Roboto-regular.fntdata"/><Relationship Id="rId13" Type="http://schemas.openxmlformats.org/officeDocument/2006/relationships/slide" Target="slides/slide7.xml"/><Relationship Id="rId57" Type="http://schemas.openxmlformats.org/officeDocument/2006/relationships/font" Target="fonts/Roboto-boldItalic.fntdata"/><Relationship Id="rId12" Type="http://schemas.openxmlformats.org/officeDocument/2006/relationships/slide" Target="slides/slide6.xml"/><Relationship Id="rId56" Type="http://schemas.openxmlformats.org/officeDocument/2006/relationships/font" Target="fonts/Roboto-italic.fntdata"/><Relationship Id="rId15" Type="http://schemas.openxmlformats.org/officeDocument/2006/relationships/slide" Target="slides/slide9.xml"/><Relationship Id="rId59" Type="http://schemas.openxmlformats.org/officeDocument/2006/relationships/font" Target="fonts/Merriweather-bold.fntdata"/><Relationship Id="rId14" Type="http://schemas.openxmlformats.org/officeDocument/2006/relationships/slide" Target="slides/slide8.xml"/><Relationship Id="rId58" Type="http://schemas.openxmlformats.org/officeDocument/2006/relationships/font" Target="fonts/Merriweather-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ducation.ne.gov/nce/career-clusters/" TargetMode="External"/><Relationship Id="rId3" Type="http://schemas.openxmlformats.org/officeDocument/2006/relationships/hyperlink" Target="http://h3.ne.gov/"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0907968ef8_0_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p:txBody>
      </p:sp>
      <p:sp>
        <p:nvSpPr>
          <p:cNvPr id="150" name="Google Shape;150;g20907968ef8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c50b4a3518_0_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c50b4a3518_0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a:p>
            <a:pPr indent="0" lvl="0" marL="0" rtl="0" algn="l">
              <a:spcBef>
                <a:spcPts val="0"/>
              </a:spcBef>
              <a:spcAft>
                <a:spcPts val="0"/>
              </a:spcAft>
              <a:buNone/>
            </a:pPr>
            <a:r>
              <a:rPr lang="en"/>
              <a:t># of Staff</a:t>
            </a:r>
            <a:endParaRPr/>
          </a:p>
          <a:p>
            <a:pPr indent="0" lvl="0" marL="0" rtl="0" algn="l">
              <a:spcBef>
                <a:spcPts val="0"/>
              </a:spcBef>
              <a:spcAft>
                <a:spcPts val="0"/>
              </a:spcAft>
              <a:buNone/>
            </a:pPr>
            <a:r>
              <a:rPr lang="en"/>
              <a:t># of students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c50b4a3518_0_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c50b4a3518_0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e99e1cddb3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e99e1cddb3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c50b4a3518_0_2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p:txBody>
      </p:sp>
      <p:sp>
        <p:nvSpPr>
          <p:cNvPr id="182" name="Google Shape;182;g3c50b4a3518_0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c50b4a3518_0_2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p:txBody>
      </p:sp>
      <p:sp>
        <p:nvSpPr>
          <p:cNvPr id="217" name="Google Shape;217;g3c50b4a3518_0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3efa7bb330_1_7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3efa7bb330_1_7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595959"/>
              </a:buClr>
              <a:buSzPts val="1800"/>
              <a:buChar char="●"/>
            </a:pPr>
            <a:r>
              <a:rPr lang="en" sz="1800">
                <a:solidFill>
                  <a:srgbClr val="595959"/>
                </a:solidFill>
              </a:rPr>
              <a:t>CK</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Academies linked to the Nebraska Career Education Model </a:t>
            </a:r>
            <a:r>
              <a:rPr lang="en" sz="1400">
                <a:solidFill>
                  <a:srgbClr val="595959"/>
                </a:solidFill>
              </a:rPr>
              <a:t>(</a:t>
            </a:r>
            <a:r>
              <a:rPr lang="en" sz="1400" u="sng">
                <a:solidFill>
                  <a:srgbClr val="0097A7"/>
                </a:solidFill>
                <a:hlinkClick r:id="rId2">
                  <a:extLst>
                    <a:ext uri="{A12FA001-AC4F-418D-AE19-62706E023703}">
                      <ahyp:hlinkClr val="tx"/>
                    </a:ext>
                  </a:extLst>
                </a:hlinkClick>
              </a:rPr>
              <a:t>https://www.education.ne.gov/nce/career-clusters/</a:t>
            </a:r>
            <a:r>
              <a:rPr lang="en" sz="1400">
                <a:solidFill>
                  <a:srgbClr val="595959"/>
                </a:solidFill>
              </a:rPr>
              <a:t>)</a:t>
            </a:r>
            <a:endParaRPr sz="14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Closely aligned with local industry--offering what matches with H3: HIgh Skill, High Wage, High Demand in our area </a:t>
            </a:r>
            <a:r>
              <a:rPr lang="en" sz="1400">
                <a:solidFill>
                  <a:srgbClr val="595959"/>
                </a:solidFill>
              </a:rPr>
              <a:t>(</a:t>
            </a:r>
            <a:r>
              <a:rPr lang="en" sz="1400" u="sng">
                <a:solidFill>
                  <a:srgbClr val="0097A7"/>
                </a:solidFill>
                <a:hlinkClick r:id="rId3">
                  <a:extLst>
                    <a:ext uri="{A12FA001-AC4F-418D-AE19-62706E023703}">
                      <ahyp:hlinkClr val="tx"/>
                    </a:ext>
                  </a:extLst>
                </a:hlinkClick>
              </a:rPr>
              <a:t>http://h3.ne.gov/</a:t>
            </a:r>
            <a:r>
              <a:rPr lang="en" sz="1400">
                <a:solidFill>
                  <a:srgbClr val="595959"/>
                </a:solidFill>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c50b4a3518_0_1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g3c50b4a3518_0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MH</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e99e1cddb3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e99e1cddb3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3efa7bb330_1_2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3efa7bb330_1_2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p:txBody>
      </p:sp>
      <p:sp>
        <p:nvSpPr>
          <p:cNvPr id="301" name="Google Shape;301;g23efa7bb330_1_26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36fde0905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36fde0905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c50b4a3518_0_2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CK</a:t>
            </a:r>
            <a:endParaRPr/>
          </a:p>
        </p:txBody>
      </p:sp>
      <p:sp>
        <p:nvSpPr>
          <p:cNvPr id="308" name="Google Shape;308;g3c50b4a3518_0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3efa7bb330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3efa7bb330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CK</a:t>
            </a:r>
            <a:endParaRPr/>
          </a:p>
          <a:p>
            <a:pPr indent="0" lvl="0" marL="0" rtl="0" algn="l">
              <a:spcBef>
                <a:spcPts val="0"/>
              </a:spcBef>
              <a:spcAft>
                <a:spcPts val="0"/>
              </a:spcAft>
              <a:buNone/>
            </a:pPr>
            <a:r>
              <a:rPr lang="en"/>
              <a:t>One Pathway class each year 10-12. This still leaves room for 6 electives a year, 3 each semester which can be fine arts, PE, world language, etc.</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3efa7bb330_1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3efa7bb330_1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CK</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3efa7bb330_1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CK</a:t>
            </a:r>
            <a:endParaRPr/>
          </a:p>
        </p:txBody>
      </p:sp>
      <p:sp>
        <p:nvSpPr>
          <p:cNvPr id="382" name="Google Shape;382;g23efa7bb330_1_6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e99e1cddb3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e99e1cddb3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CK</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e9b265156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e9b265156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CK</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36fde0905d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136fde0905d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CK</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e9b265156a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e9b265156a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CK Currently have 46 partners representing all 10 pathways.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136fde0905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136fde0905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CK Where it all begins!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01a8e48392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01a8e48392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CK</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c50b4a3518_0_1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p:txBody>
      </p:sp>
      <p:sp>
        <p:nvSpPr>
          <p:cNvPr id="90" name="Google Shape;90;g3c50b4a3518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01a8e48392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301a8e48392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01a8e48392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301a8e48392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01a8e48392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301a8e48392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e99e1cddb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3e99e1cddb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e99e1cdd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3e99e1cddb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CK</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e99e1cddb3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e99e1cddb3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CK</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e99e1cddb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3e99e1cddb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e9b265156a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e9b265156a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3efa7bb330_1_5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p:txBody>
      </p:sp>
      <p:sp>
        <p:nvSpPr>
          <p:cNvPr id="500" name="Google Shape;500;g23efa7bb330_1_5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c50b4a3518_0_3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p:txBody>
      </p:sp>
      <p:sp>
        <p:nvSpPr>
          <p:cNvPr id="508" name="Google Shape;508;g3c50b4a3518_0_3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c50b4a3518_0_1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CK</a:t>
            </a:r>
            <a:endParaRPr/>
          </a:p>
        </p:txBody>
      </p:sp>
      <p:sp>
        <p:nvSpPr>
          <p:cNvPr id="97" name="Google Shape;97;g3c50b4a3518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c50b4a3518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3c50b4a3518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222222"/>
                </a:solidFill>
                <a:highlight>
                  <a:srgbClr val="FFFFFF"/>
                </a:highlight>
              </a:rPr>
              <a:t>MH</a:t>
            </a:r>
            <a:endParaRPr>
              <a:solidFill>
                <a:srgbClr val="222222"/>
              </a:solidFill>
              <a:highlight>
                <a:srgbClr val="FFFFFF"/>
              </a:highlight>
            </a:endParaRPr>
          </a:p>
          <a:p>
            <a:pPr indent="0" lvl="0" marL="0" rtl="0" algn="l">
              <a:lnSpc>
                <a:spcPct val="115000"/>
              </a:lnSpc>
              <a:spcBef>
                <a:spcPts val="1200"/>
              </a:spcBef>
              <a:spcAft>
                <a:spcPts val="1200"/>
              </a:spcAft>
              <a:buClr>
                <a:schemeClr val="dk1"/>
              </a:buClr>
              <a:buSzPts val="1100"/>
              <a:buFont typeface="Arial"/>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e99e1cddb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3e99e1cddb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c50b4a3518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3c50b4a3518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CK</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e99e1cddb3_0_9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3e99e1cddb3_0_9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c50b4a3518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3c50b4a3518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3c50b4a3518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3c50b4a3518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c50b4a3518_0_3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p:txBody>
      </p:sp>
      <p:sp>
        <p:nvSpPr>
          <p:cNvPr id="562" name="Google Shape;562;g3c50b4a3518_0_3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3e99e1cddb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3e99e1cddb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c50b4a3518_0_1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CK</a:t>
            </a:r>
            <a:endParaRPr/>
          </a:p>
        </p:txBody>
      </p:sp>
      <p:sp>
        <p:nvSpPr>
          <p:cNvPr id="107" name="Google Shape;107;g3c50b4a3518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c50b4a3518_0_1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CK</a:t>
            </a:r>
            <a:endParaRPr/>
          </a:p>
        </p:txBody>
      </p:sp>
      <p:sp>
        <p:nvSpPr>
          <p:cNvPr id="115" name="Google Shape;115;g3c50b4a3518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c50b4a3518_0_1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CK</a:t>
            </a:r>
            <a:endParaRPr/>
          </a:p>
        </p:txBody>
      </p:sp>
      <p:sp>
        <p:nvSpPr>
          <p:cNvPr id="123" name="Google Shape;123;g3c50b4a3518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c50b4a3518_0_1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CK</a:t>
            </a:r>
            <a:endParaRPr/>
          </a:p>
        </p:txBody>
      </p:sp>
      <p:sp>
        <p:nvSpPr>
          <p:cNvPr id="131" name="Google Shape;131;g3c50b4a3518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c50b4a3518_0_1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MH</a:t>
            </a:r>
            <a:endParaRPr/>
          </a:p>
        </p:txBody>
      </p:sp>
      <p:sp>
        <p:nvSpPr>
          <p:cNvPr id="140" name="Google Shape;140;g3c50b4a3518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b="1" i="0">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dk1"/>
              </a:buClr>
              <a:buSzPts val="2100"/>
              <a:buChar char="●"/>
              <a:defRPr b="0" i="0">
                <a:latin typeface="Arial"/>
                <a:ea typeface="Arial"/>
                <a:cs typeface="Arial"/>
                <a:sym typeface="Arial"/>
              </a:defRPr>
            </a:lvl1pPr>
            <a:lvl2pPr indent="-342900" lvl="1" marL="914400" algn="l">
              <a:lnSpc>
                <a:spcPct val="90000"/>
              </a:lnSpc>
              <a:spcBef>
                <a:spcPts val="1200"/>
              </a:spcBef>
              <a:spcAft>
                <a:spcPts val="0"/>
              </a:spcAft>
              <a:buClr>
                <a:schemeClr val="dk1"/>
              </a:buClr>
              <a:buSzPts val="1800"/>
              <a:buChar char="○"/>
              <a:defRPr b="0" i="0">
                <a:latin typeface="Arial"/>
                <a:ea typeface="Arial"/>
                <a:cs typeface="Arial"/>
                <a:sym typeface="Arial"/>
              </a:defRPr>
            </a:lvl2pPr>
            <a:lvl3pPr indent="-323850" lvl="2" marL="1371600" algn="l">
              <a:lnSpc>
                <a:spcPct val="90000"/>
              </a:lnSpc>
              <a:spcBef>
                <a:spcPts val="1200"/>
              </a:spcBef>
              <a:spcAft>
                <a:spcPts val="0"/>
              </a:spcAft>
              <a:buClr>
                <a:schemeClr val="dk1"/>
              </a:buClr>
              <a:buSzPts val="1500"/>
              <a:buChar char="■"/>
              <a:defRPr b="0" i="0">
                <a:latin typeface="Arial"/>
                <a:ea typeface="Arial"/>
                <a:cs typeface="Arial"/>
                <a:sym typeface="Arial"/>
              </a:defRPr>
            </a:lvl3pPr>
            <a:lvl4pPr indent="-317500" lvl="3" marL="1828800" algn="l">
              <a:lnSpc>
                <a:spcPct val="90000"/>
              </a:lnSpc>
              <a:spcBef>
                <a:spcPts val="1200"/>
              </a:spcBef>
              <a:spcAft>
                <a:spcPts val="0"/>
              </a:spcAft>
              <a:buClr>
                <a:schemeClr val="dk1"/>
              </a:buClr>
              <a:buSzPts val="1400"/>
              <a:buChar char="●"/>
              <a:defRPr b="0" i="0">
                <a:latin typeface="Arial"/>
                <a:ea typeface="Arial"/>
                <a:cs typeface="Arial"/>
                <a:sym typeface="Arial"/>
              </a:defRPr>
            </a:lvl4pPr>
            <a:lvl5pPr indent="-317500" lvl="4" marL="2286000" algn="l">
              <a:lnSpc>
                <a:spcPct val="90000"/>
              </a:lnSpc>
              <a:spcBef>
                <a:spcPts val="1200"/>
              </a:spcBef>
              <a:spcAft>
                <a:spcPts val="0"/>
              </a:spcAft>
              <a:buClr>
                <a:schemeClr val="dk1"/>
              </a:buClr>
              <a:buSzPts val="1400"/>
              <a:buChar char="○"/>
              <a:defRPr b="0" i="0">
                <a:latin typeface="Arial"/>
                <a:ea typeface="Arial"/>
                <a:cs typeface="Arial"/>
                <a:sym typeface="Arial"/>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56" name="Shape 56"/>
        <p:cNvGrpSpPr/>
        <p:nvPr/>
      </p:nvGrpSpPr>
      <p:grpSpPr>
        <a:xfrm>
          <a:off x="0" y="0"/>
          <a:ext cx="0" cy="0"/>
          <a:chOff x="0" y="0"/>
          <a:chExt cx="0" cy="0"/>
        </a:xfrm>
      </p:grpSpPr>
      <p:sp>
        <p:nvSpPr>
          <p:cNvPr id="57" name="Google Shape;57;p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b="1" i="0">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8" name="Google Shape;58;p1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dk1"/>
              </a:buClr>
              <a:buSzPts val="2100"/>
              <a:buChar char="●"/>
              <a:defRPr b="0" i="0">
                <a:latin typeface="Arial"/>
                <a:ea typeface="Arial"/>
                <a:cs typeface="Arial"/>
                <a:sym typeface="Arial"/>
              </a:defRPr>
            </a:lvl1pPr>
            <a:lvl2pPr indent="-342900" lvl="1" marL="914400" algn="l">
              <a:lnSpc>
                <a:spcPct val="90000"/>
              </a:lnSpc>
              <a:spcBef>
                <a:spcPts val="1200"/>
              </a:spcBef>
              <a:spcAft>
                <a:spcPts val="0"/>
              </a:spcAft>
              <a:buClr>
                <a:schemeClr val="dk1"/>
              </a:buClr>
              <a:buSzPts val="1800"/>
              <a:buChar char="○"/>
              <a:defRPr b="0" i="0">
                <a:latin typeface="Arial"/>
                <a:ea typeface="Arial"/>
                <a:cs typeface="Arial"/>
                <a:sym typeface="Arial"/>
              </a:defRPr>
            </a:lvl2pPr>
            <a:lvl3pPr indent="-323850" lvl="2" marL="1371600" algn="l">
              <a:lnSpc>
                <a:spcPct val="90000"/>
              </a:lnSpc>
              <a:spcBef>
                <a:spcPts val="1200"/>
              </a:spcBef>
              <a:spcAft>
                <a:spcPts val="0"/>
              </a:spcAft>
              <a:buClr>
                <a:schemeClr val="dk1"/>
              </a:buClr>
              <a:buSzPts val="1500"/>
              <a:buChar char="■"/>
              <a:defRPr b="0" i="0">
                <a:latin typeface="Arial"/>
                <a:ea typeface="Arial"/>
                <a:cs typeface="Arial"/>
                <a:sym typeface="Arial"/>
              </a:defRPr>
            </a:lvl3pPr>
            <a:lvl4pPr indent="-317500" lvl="3" marL="1828800" algn="l">
              <a:lnSpc>
                <a:spcPct val="90000"/>
              </a:lnSpc>
              <a:spcBef>
                <a:spcPts val="1200"/>
              </a:spcBef>
              <a:spcAft>
                <a:spcPts val="0"/>
              </a:spcAft>
              <a:buClr>
                <a:schemeClr val="dk1"/>
              </a:buClr>
              <a:buSzPts val="1400"/>
              <a:buChar char="●"/>
              <a:defRPr b="0" i="0">
                <a:latin typeface="Arial"/>
                <a:ea typeface="Arial"/>
                <a:cs typeface="Arial"/>
                <a:sym typeface="Arial"/>
              </a:defRPr>
            </a:lvl4pPr>
            <a:lvl5pPr indent="-317500" lvl="4" marL="2286000" algn="l">
              <a:lnSpc>
                <a:spcPct val="90000"/>
              </a:lnSpc>
              <a:spcBef>
                <a:spcPts val="1200"/>
              </a:spcBef>
              <a:spcAft>
                <a:spcPts val="0"/>
              </a:spcAft>
              <a:buClr>
                <a:schemeClr val="dk1"/>
              </a:buClr>
              <a:buSzPts val="1400"/>
              <a:buChar char="○"/>
              <a:defRPr b="0" i="0">
                <a:latin typeface="Arial"/>
                <a:ea typeface="Arial"/>
                <a:cs typeface="Arial"/>
                <a:sym typeface="Arial"/>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2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dk1"/>
              </a:buClr>
              <a:buSzPts val="3600"/>
              <a:buFont typeface="Arial"/>
              <a:buNone/>
              <a:defRPr b="1" i="0" sz="3600">
                <a:solidFill>
                  <a:schemeClr val="dk1"/>
                </a:solidFill>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4" name="Google Shape;64;p15"/>
          <p:cNvSpPr txBox="1"/>
          <p:nvPr>
            <p:ph idx="1" type="body"/>
          </p:nvPr>
        </p:nvSpPr>
        <p:spPr>
          <a:xfrm>
            <a:off x="596596" y="1801496"/>
            <a:ext cx="3084600" cy="249300"/>
          </a:xfrm>
          <a:prstGeom prst="rect">
            <a:avLst/>
          </a:prstGeom>
          <a:noFill/>
          <a:ln>
            <a:noFill/>
          </a:ln>
        </p:spPr>
        <p:txBody>
          <a:bodyPr anchorCtr="0" anchor="t" bIns="0" lIns="0" spcFirstLastPara="1" rIns="0" wrap="square" tIns="0">
            <a:spAutoFit/>
          </a:bodyPr>
          <a:lstStyle>
            <a:lvl1pPr indent="-342900" lvl="0" marL="457200" algn="l">
              <a:lnSpc>
                <a:spcPct val="90000"/>
              </a:lnSpc>
              <a:spcBef>
                <a:spcPts val="800"/>
              </a:spcBef>
              <a:spcAft>
                <a:spcPts val="0"/>
              </a:spcAft>
              <a:buClr>
                <a:schemeClr val="lt1"/>
              </a:buClr>
              <a:buSzPts val="1800"/>
              <a:buChar char="●"/>
              <a:defRPr b="1" i="0" sz="1800">
                <a:solidFill>
                  <a:schemeClr val="lt1"/>
                </a:solidFill>
                <a:latin typeface="Arial"/>
                <a:ea typeface="Arial"/>
                <a:cs typeface="Arial"/>
                <a:sym typeface="Arial"/>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65" name="Google Shape;65;p15"/>
          <p:cNvSpPr txBox="1"/>
          <p:nvPr>
            <p:ph idx="2" type="body"/>
          </p:nvPr>
        </p:nvSpPr>
        <p:spPr>
          <a:xfrm>
            <a:off x="4709160" y="1183005"/>
            <a:ext cx="3977700" cy="291000"/>
          </a:xfrm>
          <a:prstGeom prst="rect">
            <a:avLst/>
          </a:prstGeom>
          <a:noFill/>
          <a:ln>
            <a:noFill/>
          </a:ln>
        </p:spPr>
        <p:txBody>
          <a:bodyPr anchorCtr="0" anchor="t" bIns="0" lIns="0" spcFirstLastPara="1" rIns="0" wrap="square" tIns="0">
            <a:spAutoFit/>
          </a:bodyPr>
          <a:lstStyle>
            <a:lvl1pPr indent="-361950" lvl="0" marL="457200" algn="l">
              <a:lnSpc>
                <a:spcPct val="90000"/>
              </a:lnSpc>
              <a:spcBef>
                <a:spcPts val="800"/>
              </a:spcBef>
              <a:spcAft>
                <a:spcPts val="0"/>
              </a:spcAft>
              <a:buClr>
                <a:schemeClr val="dk1"/>
              </a:buClr>
              <a:buSzPts val="21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0" lIns="0" spcFirstLastPara="1" rIns="0" wrap="square" tIns="0">
            <a:noAutofit/>
          </a:bodyPr>
          <a:lstStyle>
            <a:lvl1pPr lvl="0" algn="ctr">
              <a:spcBef>
                <a:spcPts val="0"/>
              </a:spcBef>
              <a:spcAft>
                <a:spcPts val="0"/>
              </a:spcAft>
              <a:buSzPts val="1100"/>
              <a:buNone/>
              <a:defRPr sz="1100">
                <a:solidFill>
                  <a:srgbClr val="888888"/>
                </a:solidFill>
              </a:defRPr>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67" name="Google Shape;67;p15"/>
          <p:cNvSpPr txBox="1"/>
          <p:nvPr>
            <p:ph idx="10" type="dt"/>
          </p:nvPr>
        </p:nvSpPr>
        <p:spPr>
          <a:xfrm>
            <a:off x="628650" y="4767263"/>
            <a:ext cx="2057400" cy="2739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sz="1100">
                <a:solidFill>
                  <a:srgbClr val="888888"/>
                </a:solidFill>
              </a:defRPr>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68" name="Google Shape;68;p15"/>
          <p:cNvSpPr txBox="1"/>
          <p:nvPr>
            <p:ph idx="12" type="sldNum"/>
          </p:nvPr>
        </p:nvSpPr>
        <p:spPr>
          <a:xfrm>
            <a:off x="6457950" y="4767263"/>
            <a:ext cx="2057400" cy="273900"/>
          </a:xfrm>
          <a:prstGeom prst="rect">
            <a:avLst/>
          </a:prstGeom>
          <a:noFill/>
          <a:ln>
            <a:noFill/>
          </a:ln>
        </p:spPr>
        <p:txBody>
          <a:bodyPr anchorCtr="0" anchor="ctr" bIns="0" lIns="0" spcFirstLastPara="1" rIns="0" wrap="square" tIns="0">
            <a:norm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900">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9" name="Shape 69"/>
        <p:cNvGrpSpPr/>
        <p:nvPr/>
      </p:nvGrpSpPr>
      <p:grpSpPr>
        <a:xfrm>
          <a:off x="0" y="0"/>
          <a:ext cx="0" cy="0"/>
          <a:chOff x="0" y="0"/>
          <a:chExt cx="0" cy="0"/>
        </a:xfrm>
      </p:grpSpPr>
      <p:sp>
        <p:nvSpPr>
          <p:cNvPr id="70" name="Google Shape;70;p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1" name="Google Shape;71;p16"/>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72" name="Google Shape;72;p16"/>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73" name="Google Shape;73;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hyperlink" Target="http://www.youtube.com/watch?v=KxDkmDRDP2o" TargetMode="Externa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docs.google.com/document/d/128xIRoGPFSaEk86CAf1NLJAnUeMm46g7/edit" TargetMode="External"/><Relationship Id="rId4" Type="http://schemas.openxmlformats.org/officeDocument/2006/relationships/hyperlink" Target="https://docs.google.com/document/d/128xIRoGPFSaEk86CAf1NLJAnUeMm46g7/edit" TargetMode="External"/><Relationship Id="rId5"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s://docs.google.com/document/d/1NfdtnBaAZfc6nzjS2H0Ot9OMXRjVTQFzfBNE2iUMKJI/edit" TargetMode="External"/><Relationship Id="rId4" Type="http://schemas.openxmlformats.org/officeDocument/2006/relationships/image" Target="../media/image4.png"/><Relationship Id="rId5" Type="http://schemas.openxmlformats.org/officeDocument/2006/relationships/hyperlink" Target="https://docs.google.com/document/d/1BO5O5I0pPkDVgR0-0Lg8gdnWAVnykhFBrl7srQJpuNk/edit?tab=t.0" TargetMode="External"/><Relationship Id="rId6"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58.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9.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1.jpg"/><Relationship Id="rId4" Type="http://schemas.openxmlformats.org/officeDocument/2006/relationships/image" Target="../media/image43.jpg"/><Relationship Id="rId5" Type="http://schemas.openxmlformats.org/officeDocument/2006/relationships/image" Target="../media/image38.jpg"/><Relationship Id="rId6" Type="http://schemas.openxmlformats.org/officeDocument/2006/relationships/image" Target="../media/image40.jpg"/><Relationship Id="rId7" Type="http://schemas.openxmlformats.org/officeDocument/2006/relationships/image" Target="../media/image4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5.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0.png"/><Relationship Id="rId4" Type="http://schemas.openxmlformats.org/officeDocument/2006/relationships/image" Target="../media/image24.jpg"/><Relationship Id="rId5"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drive.google.com/file/d/1R3DT3fAp2h7xKUQia6QXn-Mt_MB9p4v-/view" TargetMode="External"/><Relationship Id="rId4" Type="http://schemas.openxmlformats.org/officeDocument/2006/relationships/image" Target="../media/image2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drive.google.com/drive/folders/1a9DCFnXWPd4EmLzqBNGZ8u46LLLfFbe3?usp=drive_link"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1.jpg"/><Relationship Id="rId4" Type="http://schemas.openxmlformats.org/officeDocument/2006/relationships/image" Target="../media/image45.jpg"/><Relationship Id="rId9" Type="http://schemas.openxmlformats.org/officeDocument/2006/relationships/image" Target="../media/image50.jpg"/><Relationship Id="rId5" Type="http://schemas.openxmlformats.org/officeDocument/2006/relationships/image" Target="../media/image42.jpg"/><Relationship Id="rId6" Type="http://schemas.openxmlformats.org/officeDocument/2006/relationships/image" Target="../media/image47.jpg"/><Relationship Id="rId7" Type="http://schemas.openxmlformats.org/officeDocument/2006/relationships/image" Target="../media/image36.png"/><Relationship Id="rId8" Type="http://schemas.openxmlformats.org/officeDocument/2006/relationships/image" Target="../media/image5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8.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5.png"/><Relationship Id="rId4" Type="http://schemas.openxmlformats.org/officeDocument/2006/relationships/image" Target="../media/image29.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5.jpg"/><Relationship Id="rId4" Type="http://schemas.openxmlformats.org/officeDocument/2006/relationships/image" Target="../media/image53.jpg"/><Relationship Id="rId9" Type="http://schemas.openxmlformats.org/officeDocument/2006/relationships/image" Target="../media/image52.png"/><Relationship Id="rId5" Type="http://schemas.openxmlformats.org/officeDocument/2006/relationships/image" Target="../media/image57.jpg"/><Relationship Id="rId6" Type="http://schemas.openxmlformats.org/officeDocument/2006/relationships/image" Target="../media/image46.png"/><Relationship Id="rId7" Type="http://schemas.openxmlformats.org/officeDocument/2006/relationships/image" Target="../media/image44.png"/><Relationship Id="rId8"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54.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 name="Shape 79"/>
        <p:cNvGrpSpPr/>
        <p:nvPr/>
      </p:nvGrpSpPr>
      <p:grpSpPr>
        <a:xfrm>
          <a:off x="0" y="0"/>
          <a:ext cx="0" cy="0"/>
          <a:chOff x="0" y="0"/>
          <a:chExt cx="0" cy="0"/>
        </a:xfrm>
      </p:grpSpPr>
      <p:sp>
        <p:nvSpPr>
          <p:cNvPr id="80" name="Google Shape;80;p17"/>
          <p:cNvSpPr txBox="1"/>
          <p:nvPr>
            <p:ph type="ctrTitle"/>
          </p:nvPr>
        </p:nvSpPr>
        <p:spPr>
          <a:xfrm>
            <a:off x="0" y="0"/>
            <a:ext cx="9144000" cy="5143500"/>
          </a:xfrm>
          <a:prstGeom prst="rect">
            <a:avLst/>
          </a:prstGeom>
        </p:spPr>
        <p:txBody>
          <a:bodyPr anchorCtr="0" anchor="b" bIns="91425" lIns="91425" spcFirstLastPara="1" rIns="91425" wrap="square" tIns="91425">
            <a:noAutofit/>
          </a:bodyPr>
          <a:lstStyle/>
          <a:p>
            <a:pPr indent="0" lvl="0" marL="0" rtl="0" algn="ctr">
              <a:lnSpc>
                <a:spcPct val="150000"/>
              </a:lnSpc>
              <a:spcBef>
                <a:spcPts val="0"/>
              </a:spcBef>
              <a:spcAft>
                <a:spcPts val="0"/>
              </a:spcAft>
              <a:buNone/>
            </a:pPr>
            <a:r>
              <a:rPr b="1" lang="en" sz="2400">
                <a:solidFill>
                  <a:srgbClr val="344054"/>
                </a:solidFill>
                <a:latin typeface="Arial"/>
                <a:ea typeface="Arial"/>
                <a:cs typeface="Arial"/>
                <a:sym typeface="Arial"/>
              </a:rPr>
              <a:t>Empowering Education: Creating High School College and Career Academies in Small Schools Under 1000 Students</a:t>
            </a:r>
            <a:endParaRPr b="1" sz="2400">
              <a:solidFill>
                <a:srgbClr val="344054"/>
              </a:solidFill>
              <a:latin typeface="Arial"/>
              <a:ea typeface="Arial"/>
              <a:cs typeface="Arial"/>
              <a:sym typeface="Arial"/>
            </a:endParaRPr>
          </a:p>
          <a:p>
            <a:pPr indent="0" lvl="0" marL="0" rtl="0" algn="ctr">
              <a:lnSpc>
                <a:spcPct val="150000"/>
              </a:lnSpc>
              <a:spcBef>
                <a:spcPts val="0"/>
              </a:spcBef>
              <a:spcAft>
                <a:spcPts val="0"/>
              </a:spcAft>
              <a:buNone/>
            </a:pPr>
            <a:r>
              <a:t/>
            </a:r>
            <a:endParaRPr b="1" sz="2500">
              <a:solidFill>
                <a:srgbClr val="344054"/>
              </a:solidFill>
            </a:endParaRPr>
          </a:p>
          <a:p>
            <a:pPr indent="0" lvl="0" marL="0" rtl="0" algn="ctr">
              <a:lnSpc>
                <a:spcPct val="150000"/>
              </a:lnSpc>
              <a:spcBef>
                <a:spcPts val="0"/>
              </a:spcBef>
              <a:spcAft>
                <a:spcPts val="0"/>
              </a:spcAft>
              <a:buNone/>
            </a:pPr>
            <a:r>
              <a:t/>
            </a:r>
            <a:endParaRPr b="1" sz="2500">
              <a:solidFill>
                <a:srgbClr val="344054"/>
              </a:solidFill>
            </a:endParaRPr>
          </a:p>
          <a:p>
            <a:pPr indent="0" lvl="0" marL="0" rtl="0" algn="ctr">
              <a:lnSpc>
                <a:spcPct val="150000"/>
              </a:lnSpc>
              <a:spcBef>
                <a:spcPts val="0"/>
              </a:spcBef>
              <a:spcAft>
                <a:spcPts val="0"/>
              </a:spcAft>
              <a:buNone/>
            </a:pPr>
            <a:r>
              <a:t/>
            </a:r>
            <a:endParaRPr b="1" sz="2500">
              <a:solidFill>
                <a:srgbClr val="344054"/>
              </a:solidFill>
            </a:endParaRPr>
          </a:p>
          <a:p>
            <a:pPr indent="0" lvl="0" marL="0" rtl="0" algn="ctr">
              <a:lnSpc>
                <a:spcPct val="150000"/>
              </a:lnSpc>
              <a:spcBef>
                <a:spcPts val="0"/>
              </a:spcBef>
              <a:spcAft>
                <a:spcPts val="0"/>
              </a:spcAft>
              <a:buNone/>
            </a:pPr>
            <a:r>
              <a:t/>
            </a:r>
            <a:endParaRPr b="1" sz="2500">
              <a:solidFill>
                <a:srgbClr val="344054"/>
              </a:solidFill>
            </a:endParaRPr>
          </a:p>
          <a:p>
            <a:pPr indent="0" lvl="0" marL="0" rtl="0" algn="ctr">
              <a:lnSpc>
                <a:spcPct val="150000"/>
              </a:lnSpc>
              <a:spcBef>
                <a:spcPts val="0"/>
              </a:spcBef>
              <a:spcAft>
                <a:spcPts val="0"/>
              </a:spcAft>
              <a:buNone/>
            </a:pPr>
            <a:r>
              <a:rPr b="1" lang="en" sz="2500">
                <a:solidFill>
                  <a:srgbClr val="344054"/>
                </a:solidFill>
              </a:rPr>
              <a:t>Presenters:</a:t>
            </a:r>
            <a:endParaRPr b="1" sz="2500">
              <a:solidFill>
                <a:srgbClr val="344054"/>
              </a:solidFill>
            </a:endParaRPr>
          </a:p>
          <a:p>
            <a:pPr indent="0" lvl="0" marL="0" rtl="0" algn="ctr">
              <a:lnSpc>
                <a:spcPct val="150000"/>
              </a:lnSpc>
              <a:spcBef>
                <a:spcPts val="0"/>
              </a:spcBef>
              <a:spcAft>
                <a:spcPts val="0"/>
              </a:spcAft>
              <a:buNone/>
            </a:pPr>
            <a:r>
              <a:rPr b="1" lang="en" sz="2500">
                <a:solidFill>
                  <a:srgbClr val="344054"/>
                </a:solidFill>
              </a:rPr>
              <a:t>Marcy Harrifeld- Assistant Principal/Academy Coordinator</a:t>
            </a:r>
            <a:endParaRPr b="1" sz="2500">
              <a:solidFill>
                <a:srgbClr val="344054"/>
              </a:solidFill>
            </a:endParaRPr>
          </a:p>
          <a:p>
            <a:pPr indent="0" lvl="0" marL="0" rtl="0" algn="ctr">
              <a:lnSpc>
                <a:spcPct val="150000"/>
              </a:lnSpc>
              <a:spcBef>
                <a:spcPts val="0"/>
              </a:spcBef>
              <a:spcAft>
                <a:spcPts val="0"/>
              </a:spcAft>
              <a:buNone/>
            </a:pPr>
            <a:r>
              <a:rPr b="1" lang="en" sz="2500">
                <a:solidFill>
                  <a:srgbClr val="344054"/>
                </a:solidFill>
              </a:rPr>
              <a:t>Camelle Kinney- Academy Business Partner Liaison</a:t>
            </a:r>
            <a:endParaRPr b="1" sz="2500">
              <a:solidFill>
                <a:srgbClr val="344054"/>
              </a:solidFill>
            </a:endParaRPr>
          </a:p>
        </p:txBody>
      </p:sp>
      <p:pic>
        <p:nvPicPr>
          <p:cNvPr descr="a logo for academy with a brain and a graduation cap (Provided by Tenor)" id="81" name="Google Shape;81;p17"/>
          <p:cNvPicPr preferRelativeResize="0"/>
          <p:nvPr/>
        </p:nvPicPr>
        <p:blipFill>
          <a:blip r:embed="rId3">
            <a:alphaModFix amt="40000"/>
          </a:blip>
          <a:stretch>
            <a:fillRect/>
          </a:stretch>
        </p:blipFill>
        <p:spPr>
          <a:xfrm>
            <a:off x="0" y="22100"/>
            <a:ext cx="9144000" cy="5099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102E"/>
        </a:solidFill>
      </p:bgPr>
    </p:bg>
    <p:spTree>
      <p:nvGrpSpPr>
        <p:cNvPr id="151" name="Shape 151"/>
        <p:cNvGrpSpPr/>
        <p:nvPr/>
      </p:nvGrpSpPr>
      <p:grpSpPr>
        <a:xfrm>
          <a:off x="0" y="0"/>
          <a:ext cx="0" cy="0"/>
          <a:chOff x="0" y="0"/>
          <a:chExt cx="0" cy="0"/>
        </a:xfrm>
      </p:grpSpPr>
      <p:pic>
        <p:nvPicPr>
          <p:cNvPr id="152" name="Google Shape;152;p26" title="NCAC - Introduction to Career Academies">
            <a:hlinkClick r:id="rId3"/>
          </p:cNvPr>
          <p:cNvPicPr preferRelativeResize="0"/>
          <p:nvPr/>
        </p:nvPicPr>
        <p:blipFill>
          <a:blip r:embed="rId4">
            <a:alphaModFix/>
          </a:blip>
          <a:stretch>
            <a:fillRect/>
          </a:stretch>
        </p:blipFill>
        <p:spPr>
          <a:xfrm>
            <a:off x="566250" y="493575"/>
            <a:ext cx="7750175" cy="4281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7"/>
          <p:cNvSpPr txBox="1"/>
          <p:nvPr>
            <p:ph type="title"/>
          </p:nvPr>
        </p:nvSpPr>
        <p:spPr>
          <a:xfrm>
            <a:off x="162300" y="1225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Building Overview</a:t>
            </a:r>
            <a:endParaRPr/>
          </a:p>
        </p:txBody>
      </p:sp>
      <p:sp>
        <p:nvSpPr>
          <p:cNvPr id="158" name="Google Shape;158;p27"/>
          <p:cNvSpPr txBox="1"/>
          <p:nvPr>
            <p:ph idx="1" type="body"/>
          </p:nvPr>
        </p:nvSpPr>
        <p:spPr>
          <a:xfrm>
            <a:off x="162300" y="924400"/>
            <a:ext cx="426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Total Enrollment: 722</a:t>
            </a:r>
            <a:r>
              <a:rPr lang="en"/>
              <a:t> </a:t>
            </a:r>
            <a:endParaRPr/>
          </a:p>
          <a:p>
            <a:pPr indent="0" lvl="0" marL="0" rtl="0" algn="l">
              <a:spcBef>
                <a:spcPts val="1200"/>
              </a:spcBef>
              <a:spcAft>
                <a:spcPts val="0"/>
              </a:spcAft>
              <a:buNone/>
            </a:pPr>
            <a:r>
              <a:rPr b="1" lang="en"/>
              <a:t>9th Grade:</a:t>
            </a:r>
            <a:r>
              <a:rPr lang="en"/>
              <a:t> 211</a:t>
            </a:r>
            <a:endParaRPr/>
          </a:p>
          <a:p>
            <a:pPr indent="0" lvl="0" marL="0" rtl="0" algn="l">
              <a:spcBef>
                <a:spcPts val="1200"/>
              </a:spcBef>
              <a:spcAft>
                <a:spcPts val="0"/>
              </a:spcAft>
              <a:buNone/>
            </a:pPr>
            <a:r>
              <a:rPr b="1" lang="en"/>
              <a:t>10th Grade:</a:t>
            </a:r>
            <a:r>
              <a:rPr lang="en"/>
              <a:t> 179</a:t>
            </a:r>
            <a:endParaRPr/>
          </a:p>
          <a:p>
            <a:pPr indent="0" lvl="0" marL="0" rtl="0" algn="l">
              <a:spcBef>
                <a:spcPts val="1200"/>
              </a:spcBef>
              <a:spcAft>
                <a:spcPts val="0"/>
              </a:spcAft>
              <a:buNone/>
            </a:pPr>
            <a:r>
              <a:rPr b="1" lang="en"/>
              <a:t>11th Grade: </a:t>
            </a:r>
            <a:r>
              <a:rPr lang="en"/>
              <a:t>169</a:t>
            </a:r>
            <a:endParaRPr/>
          </a:p>
          <a:p>
            <a:pPr indent="0" lvl="0" marL="0" rtl="0" algn="l">
              <a:spcBef>
                <a:spcPts val="1200"/>
              </a:spcBef>
              <a:spcAft>
                <a:spcPts val="0"/>
              </a:spcAft>
              <a:buNone/>
            </a:pPr>
            <a:r>
              <a:rPr b="1" lang="en"/>
              <a:t>12th Grade: </a:t>
            </a:r>
            <a:r>
              <a:rPr lang="en"/>
              <a:t>163</a:t>
            </a:r>
            <a:endParaRPr/>
          </a:p>
          <a:p>
            <a:pPr indent="0" lvl="0" marL="0" rtl="0" algn="l">
              <a:spcBef>
                <a:spcPts val="1200"/>
              </a:spcBef>
              <a:spcAft>
                <a:spcPts val="1200"/>
              </a:spcAft>
              <a:buNone/>
            </a:pPr>
            <a:r>
              <a:t/>
            </a:r>
            <a:endParaRPr/>
          </a:p>
        </p:txBody>
      </p:sp>
      <p:sp>
        <p:nvSpPr>
          <p:cNvPr id="159" name="Google Shape;159;p27"/>
          <p:cNvSpPr txBox="1"/>
          <p:nvPr/>
        </p:nvSpPr>
        <p:spPr>
          <a:xfrm>
            <a:off x="2458550" y="2355775"/>
            <a:ext cx="2547000" cy="268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chemeClr val="dk2"/>
                </a:solidFill>
              </a:rPr>
              <a:t>Total Staff:</a:t>
            </a:r>
            <a:r>
              <a:rPr lang="en" sz="1800">
                <a:solidFill>
                  <a:schemeClr val="dk2"/>
                </a:solidFill>
              </a:rPr>
              <a:t> 82</a:t>
            </a:r>
            <a:endParaRPr sz="1800">
              <a:solidFill>
                <a:schemeClr val="dk2"/>
              </a:solidFill>
            </a:endParaRPr>
          </a:p>
          <a:p>
            <a:pPr indent="0" lvl="0" marL="0" rtl="0" algn="l">
              <a:lnSpc>
                <a:spcPct val="115000"/>
              </a:lnSpc>
              <a:spcBef>
                <a:spcPts val="1200"/>
              </a:spcBef>
              <a:spcAft>
                <a:spcPts val="0"/>
              </a:spcAft>
              <a:buNone/>
            </a:pPr>
            <a:r>
              <a:rPr b="1" lang="en" sz="1800">
                <a:solidFill>
                  <a:schemeClr val="dk2"/>
                </a:solidFill>
              </a:rPr>
              <a:t>Certified:</a:t>
            </a:r>
            <a:r>
              <a:rPr lang="en" sz="1800">
                <a:solidFill>
                  <a:schemeClr val="dk2"/>
                </a:solidFill>
              </a:rPr>
              <a:t> 52</a:t>
            </a:r>
            <a:endParaRPr sz="1800">
              <a:solidFill>
                <a:schemeClr val="dk2"/>
              </a:solidFill>
            </a:endParaRPr>
          </a:p>
          <a:p>
            <a:pPr indent="0" lvl="0" marL="0" rtl="0" algn="l">
              <a:lnSpc>
                <a:spcPct val="115000"/>
              </a:lnSpc>
              <a:spcBef>
                <a:spcPts val="1200"/>
              </a:spcBef>
              <a:spcAft>
                <a:spcPts val="1200"/>
              </a:spcAft>
              <a:buNone/>
            </a:pPr>
            <a:r>
              <a:rPr b="1" lang="en" sz="1800">
                <a:solidFill>
                  <a:schemeClr val="dk2"/>
                </a:solidFill>
              </a:rPr>
              <a:t>Classified: </a:t>
            </a:r>
            <a:r>
              <a:rPr lang="en" sz="1800">
                <a:solidFill>
                  <a:schemeClr val="dk2"/>
                </a:solidFill>
              </a:rPr>
              <a:t>30 (paras, secretaries, custodians, kitchen staff, nurse, Teammates, CCLC)</a:t>
            </a:r>
            <a:endParaRPr/>
          </a:p>
        </p:txBody>
      </p:sp>
      <p:graphicFrame>
        <p:nvGraphicFramePr>
          <p:cNvPr id="160" name="Google Shape;160;p27"/>
          <p:cNvGraphicFramePr/>
          <p:nvPr/>
        </p:nvGraphicFramePr>
        <p:xfrm>
          <a:off x="4911250" y="523250"/>
          <a:ext cx="3000000" cy="3000000"/>
        </p:xfrm>
        <a:graphic>
          <a:graphicData uri="http://schemas.openxmlformats.org/drawingml/2006/table">
            <a:tbl>
              <a:tblPr>
                <a:noFill/>
                <a:tableStyleId>{B2CACC80-F339-47EA-90FF-9723B1A0BCC7}</a:tableStyleId>
              </a:tblPr>
              <a:tblGrid>
                <a:gridCol w="1343725"/>
                <a:gridCol w="1343725"/>
                <a:gridCol w="1343725"/>
              </a:tblGrid>
              <a:tr h="407325">
                <a:tc>
                  <a:txBody>
                    <a:bodyPr/>
                    <a:lstStyle/>
                    <a:p>
                      <a:pPr indent="0" lvl="0" marL="0" rtl="0" algn="l">
                        <a:spcBef>
                          <a:spcPts val="0"/>
                        </a:spcBef>
                        <a:spcAft>
                          <a:spcPts val="0"/>
                        </a:spcAft>
                        <a:buNone/>
                      </a:pPr>
                      <a:r>
                        <a:t/>
                      </a:r>
                      <a:endParaRPr sz="1700"/>
                    </a:p>
                  </a:txBody>
                  <a:tcPr marT="91425" marB="91425" marR="91425" marL="91425"/>
                </a:tc>
                <a:tc>
                  <a:txBody>
                    <a:bodyPr/>
                    <a:lstStyle/>
                    <a:p>
                      <a:pPr indent="0" lvl="0" marL="0" rtl="0" algn="l">
                        <a:spcBef>
                          <a:spcPts val="0"/>
                        </a:spcBef>
                        <a:spcAft>
                          <a:spcPts val="0"/>
                        </a:spcAft>
                        <a:buNone/>
                      </a:pPr>
                      <a:r>
                        <a:rPr lang="en" sz="1700"/>
                        <a:t>Last Year</a:t>
                      </a:r>
                      <a:endParaRPr sz="1700"/>
                    </a:p>
                  </a:txBody>
                  <a:tcPr marT="91425" marB="91425" marR="91425" marL="91425"/>
                </a:tc>
                <a:tc>
                  <a:txBody>
                    <a:bodyPr/>
                    <a:lstStyle/>
                    <a:p>
                      <a:pPr indent="0" lvl="0" marL="0" rtl="0" algn="l">
                        <a:spcBef>
                          <a:spcPts val="0"/>
                        </a:spcBef>
                        <a:spcAft>
                          <a:spcPts val="0"/>
                        </a:spcAft>
                        <a:buNone/>
                      </a:pPr>
                      <a:r>
                        <a:rPr lang="en" sz="1700"/>
                        <a:t>This year</a:t>
                      </a:r>
                      <a:endParaRPr sz="1700"/>
                    </a:p>
                  </a:txBody>
                  <a:tcPr marT="91425" marB="91425" marR="91425" marL="91425"/>
                </a:tc>
              </a:tr>
              <a:tr h="407325">
                <a:tc>
                  <a:txBody>
                    <a:bodyPr/>
                    <a:lstStyle/>
                    <a:p>
                      <a:pPr indent="0" lvl="0" marL="0" rtl="0" algn="l">
                        <a:spcBef>
                          <a:spcPts val="0"/>
                        </a:spcBef>
                        <a:spcAft>
                          <a:spcPts val="0"/>
                        </a:spcAft>
                        <a:buNone/>
                      </a:pPr>
                      <a:r>
                        <a:rPr lang="en" sz="1700"/>
                        <a:t>9th Grade</a:t>
                      </a:r>
                      <a:endParaRPr sz="1700"/>
                    </a:p>
                  </a:txBody>
                  <a:tcPr marT="91425" marB="91425" marR="91425" marL="91425"/>
                </a:tc>
                <a:tc>
                  <a:txBody>
                    <a:bodyPr/>
                    <a:lstStyle/>
                    <a:p>
                      <a:pPr indent="0" lvl="0" marL="0" rtl="0" algn="l">
                        <a:spcBef>
                          <a:spcPts val="0"/>
                        </a:spcBef>
                        <a:spcAft>
                          <a:spcPts val="0"/>
                        </a:spcAft>
                        <a:buNone/>
                      </a:pPr>
                      <a:r>
                        <a:rPr lang="en" sz="1700"/>
                        <a:t>93.00%</a:t>
                      </a:r>
                      <a:endParaRPr sz="1700"/>
                    </a:p>
                  </a:txBody>
                  <a:tcPr marT="91425" marB="91425" marR="91425" marL="91425"/>
                </a:tc>
                <a:tc>
                  <a:txBody>
                    <a:bodyPr/>
                    <a:lstStyle/>
                    <a:p>
                      <a:pPr indent="0" lvl="0" marL="0" rtl="0" algn="l">
                        <a:spcBef>
                          <a:spcPts val="0"/>
                        </a:spcBef>
                        <a:spcAft>
                          <a:spcPts val="0"/>
                        </a:spcAft>
                        <a:buNone/>
                      </a:pPr>
                      <a:r>
                        <a:rPr lang="en" sz="1700">
                          <a:highlight>
                            <a:srgbClr val="6D9EEB"/>
                          </a:highlight>
                        </a:rPr>
                        <a:t>94.08%</a:t>
                      </a:r>
                      <a:endParaRPr sz="1700">
                        <a:highlight>
                          <a:srgbClr val="6D9EEB"/>
                        </a:highlight>
                      </a:endParaRPr>
                    </a:p>
                  </a:txBody>
                  <a:tcPr marT="91425" marB="91425" marR="91425" marL="91425"/>
                </a:tc>
              </a:tr>
              <a:tr h="407325">
                <a:tc>
                  <a:txBody>
                    <a:bodyPr/>
                    <a:lstStyle/>
                    <a:p>
                      <a:pPr indent="0" lvl="0" marL="0" rtl="0" algn="l">
                        <a:spcBef>
                          <a:spcPts val="0"/>
                        </a:spcBef>
                        <a:spcAft>
                          <a:spcPts val="0"/>
                        </a:spcAft>
                        <a:buNone/>
                      </a:pPr>
                      <a:r>
                        <a:rPr lang="en" sz="1700"/>
                        <a:t>10th Grade</a:t>
                      </a:r>
                      <a:endParaRPr sz="1700"/>
                    </a:p>
                  </a:txBody>
                  <a:tcPr marT="91425" marB="91425" marR="91425" marL="91425"/>
                </a:tc>
                <a:tc>
                  <a:txBody>
                    <a:bodyPr/>
                    <a:lstStyle/>
                    <a:p>
                      <a:pPr indent="0" lvl="0" marL="0" rtl="0" algn="l">
                        <a:spcBef>
                          <a:spcPts val="0"/>
                        </a:spcBef>
                        <a:spcAft>
                          <a:spcPts val="0"/>
                        </a:spcAft>
                        <a:buNone/>
                      </a:pPr>
                      <a:r>
                        <a:rPr lang="en" sz="1700"/>
                        <a:t>93.41%</a:t>
                      </a:r>
                      <a:endParaRPr sz="1700"/>
                    </a:p>
                  </a:txBody>
                  <a:tcPr marT="91425" marB="91425" marR="91425" marL="91425"/>
                </a:tc>
                <a:tc>
                  <a:txBody>
                    <a:bodyPr/>
                    <a:lstStyle/>
                    <a:p>
                      <a:pPr indent="0" lvl="0" marL="0" rtl="0" algn="l">
                        <a:spcBef>
                          <a:spcPts val="0"/>
                        </a:spcBef>
                        <a:spcAft>
                          <a:spcPts val="0"/>
                        </a:spcAft>
                        <a:buNone/>
                      </a:pPr>
                      <a:r>
                        <a:rPr lang="en" sz="1700">
                          <a:highlight>
                            <a:srgbClr val="6D9EEB"/>
                          </a:highlight>
                        </a:rPr>
                        <a:t>94.55%</a:t>
                      </a:r>
                      <a:endParaRPr sz="1700">
                        <a:highlight>
                          <a:srgbClr val="6D9EEB"/>
                        </a:highlight>
                      </a:endParaRPr>
                    </a:p>
                  </a:txBody>
                  <a:tcPr marT="91425" marB="91425" marR="91425" marL="91425"/>
                </a:tc>
              </a:tr>
              <a:tr h="407325">
                <a:tc>
                  <a:txBody>
                    <a:bodyPr/>
                    <a:lstStyle/>
                    <a:p>
                      <a:pPr indent="0" lvl="0" marL="0" rtl="0" algn="l">
                        <a:spcBef>
                          <a:spcPts val="0"/>
                        </a:spcBef>
                        <a:spcAft>
                          <a:spcPts val="0"/>
                        </a:spcAft>
                        <a:buNone/>
                      </a:pPr>
                      <a:r>
                        <a:rPr lang="en" sz="1700"/>
                        <a:t>11th Grade</a:t>
                      </a:r>
                      <a:endParaRPr sz="1700"/>
                    </a:p>
                  </a:txBody>
                  <a:tcPr marT="91425" marB="91425" marR="91425" marL="91425"/>
                </a:tc>
                <a:tc>
                  <a:txBody>
                    <a:bodyPr/>
                    <a:lstStyle/>
                    <a:p>
                      <a:pPr indent="0" lvl="0" marL="0" rtl="0" algn="l">
                        <a:spcBef>
                          <a:spcPts val="0"/>
                        </a:spcBef>
                        <a:spcAft>
                          <a:spcPts val="0"/>
                        </a:spcAft>
                        <a:buNone/>
                      </a:pPr>
                      <a:r>
                        <a:rPr lang="en" sz="1700"/>
                        <a:t>91.69%</a:t>
                      </a:r>
                      <a:endParaRPr sz="1700"/>
                    </a:p>
                  </a:txBody>
                  <a:tcPr marT="91425" marB="91425" marR="91425" marL="91425"/>
                </a:tc>
                <a:tc>
                  <a:txBody>
                    <a:bodyPr/>
                    <a:lstStyle/>
                    <a:p>
                      <a:pPr indent="0" lvl="0" marL="0" rtl="0" algn="l">
                        <a:spcBef>
                          <a:spcPts val="0"/>
                        </a:spcBef>
                        <a:spcAft>
                          <a:spcPts val="0"/>
                        </a:spcAft>
                        <a:buNone/>
                      </a:pPr>
                      <a:r>
                        <a:rPr lang="en" sz="1700">
                          <a:highlight>
                            <a:srgbClr val="6D9EEB"/>
                          </a:highlight>
                        </a:rPr>
                        <a:t>93.60%</a:t>
                      </a:r>
                      <a:endParaRPr sz="1700">
                        <a:highlight>
                          <a:srgbClr val="6D9EEB"/>
                        </a:highlight>
                      </a:endParaRPr>
                    </a:p>
                  </a:txBody>
                  <a:tcPr marT="91425" marB="91425" marR="91425" marL="91425"/>
                </a:tc>
              </a:tr>
              <a:tr h="407325">
                <a:tc>
                  <a:txBody>
                    <a:bodyPr/>
                    <a:lstStyle/>
                    <a:p>
                      <a:pPr indent="0" lvl="0" marL="0" rtl="0" algn="l">
                        <a:spcBef>
                          <a:spcPts val="0"/>
                        </a:spcBef>
                        <a:spcAft>
                          <a:spcPts val="0"/>
                        </a:spcAft>
                        <a:buNone/>
                      </a:pPr>
                      <a:r>
                        <a:rPr lang="en" sz="1700"/>
                        <a:t>12th Grade</a:t>
                      </a:r>
                      <a:endParaRPr sz="1700"/>
                    </a:p>
                  </a:txBody>
                  <a:tcPr marT="91425" marB="91425" marR="91425" marL="91425"/>
                </a:tc>
                <a:tc>
                  <a:txBody>
                    <a:bodyPr/>
                    <a:lstStyle/>
                    <a:p>
                      <a:pPr indent="0" lvl="0" marL="0" rtl="0" algn="l">
                        <a:spcBef>
                          <a:spcPts val="0"/>
                        </a:spcBef>
                        <a:spcAft>
                          <a:spcPts val="0"/>
                        </a:spcAft>
                        <a:buNone/>
                      </a:pPr>
                      <a:r>
                        <a:rPr lang="en" sz="1700"/>
                        <a:t>92.50%</a:t>
                      </a:r>
                      <a:endParaRPr sz="1700"/>
                    </a:p>
                  </a:txBody>
                  <a:tcPr marT="91425" marB="91425" marR="91425" marL="91425"/>
                </a:tc>
                <a:tc>
                  <a:txBody>
                    <a:bodyPr/>
                    <a:lstStyle/>
                    <a:p>
                      <a:pPr indent="0" lvl="0" marL="0" rtl="0" algn="l">
                        <a:spcBef>
                          <a:spcPts val="0"/>
                        </a:spcBef>
                        <a:spcAft>
                          <a:spcPts val="0"/>
                        </a:spcAft>
                        <a:buNone/>
                      </a:pPr>
                      <a:r>
                        <a:rPr lang="en" sz="1700">
                          <a:highlight>
                            <a:srgbClr val="6D9EEB"/>
                          </a:highlight>
                        </a:rPr>
                        <a:t>94.22%</a:t>
                      </a:r>
                      <a:endParaRPr sz="1700">
                        <a:highlight>
                          <a:srgbClr val="6D9EEB"/>
                        </a:highlight>
                      </a:endParaRPr>
                    </a:p>
                  </a:txBody>
                  <a:tcPr marT="91425" marB="91425" marR="91425" marL="91425"/>
                </a:tc>
              </a:tr>
            </a:tbl>
          </a:graphicData>
        </a:graphic>
      </p:graphicFrame>
      <p:sp>
        <p:nvSpPr>
          <p:cNvPr id="161" name="Google Shape;161;p27"/>
          <p:cNvSpPr txBox="1"/>
          <p:nvPr/>
        </p:nvSpPr>
        <p:spPr>
          <a:xfrm>
            <a:off x="5395375" y="64850"/>
            <a:ext cx="3000000" cy="45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rPr>
              <a:t>Attendance- 1st Semester</a:t>
            </a:r>
            <a:endParaRPr b="1" sz="1800">
              <a:solidFill>
                <a:schemeClr val="dk2"/>
              </a:solidFill>
            </a:endParaRPr>
          </a:p>
        </p:txBody>
      </p:sp>
      <p:pic>
        <p:nvPicPr>
          <p:cNvPr id="162" name="Google Shape;162;p27"/>
          <p:cNvPicPr preferRelativeResize="0"/>
          <p:nvPr/>
        </p:nvPicPr>
        <p:blipFill>
          <a:blip r:embed="rId3">
            <a:alphaModFix/>
          </a:blip>
          <a:stretch>
            <a:fillRect/>
          </a:stretch>
        </p:blipFill>
        <p:spPr>
          <a:xfrm>
            <a:off x="6587350" y="2876725"/>
            <a:ext cx="1619250" cy="2095500"/>
          </a:xfrm>
          <a:prstGeom prst="rect">
            <a:avLst/>
          </a:prstGeom>
          <a:noFill/>
          <a:ln cap="flat" cmpd="sng" w="38100">
            <a:solidFill>
              <a:srgbClr val="004887"/>
            </a:solidFill>
            <a:prstDash val="solid"/>
            <a:round/>
            <a:headEnd len="sm" w="sm" type="none"/>
            <a:tailEnd len="sm" w="sm" type="none"/>
          </a:ln>
        </p:spPr>
      </p:pic>
      <p:pic>
        <p:nvPicPr>
          <p:cNvPr id="163" name="Google Shape;163;p27"/>
          <p:cNvPicPr preferRelativeResize="0"/>
          <p:nvPr/>
        </p:nvPicPr>
        <p:blipFill>
          <a:blip r:embed="rId4">
            <a:alphaModFix/>
          </a:blip>
          <a:stretch>
            <a:fillRect/>
          </a:stretch>
        </p:blipFill>
        <p:spPr>
          <a:xfrm>
            <a:off x="1745" y="0"/>
            <a:ext cx="9140511"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8"/>
          <p:cNvSpPr txBox="1"/>
          <p:nvPr>
            <p:ph type="title"/>
          </p:nvPr>
        </p:nvSpPr>
        <p:spPr>
          <a:xfrm>
            <a:off x="107225" y="439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Building Vision</a:t>
            </a:r>
            <a:endParaRPr/>
          </a:p>
        </p:txBody>
      </p:sp>
      <p:sp>
        <p:nvSpPr>
          <p:cNvPr id="169" name="Google Shape;169;p28"/>
          <p:cNvSpPr txBox="1"/>
          <p:nvPr>
            <p:ph idx="1" type="body"/>
          </p:nvPr>
        </p:nvSpPr>
        <p:spPr>
          <a:xfrm>
            <a:off x="311700" y="616650"/>
            <a:ext cx="8520600" cy="9879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1200"/>
              </a:spcAft>
              <a:buClr>
                <a:schemeClr val="dk1"/>
              </a:buClr>
              <a:buSzPts val="1100"/>
              <a:buFont typeface="Arial"/>
              <a:buNone/>
            </a:pPr>
            <a:r>
              <a:rPr b="1" lang="en">
                <a:solidFill>
                  <a:srgbClr val="C8102E"/>
                </a:solidFill>
                <a:latin typeface="Open Sans"/>
                <a:ea typeface="Open Sans"/>
                <a:cs typeface="Open Sans"/>
                <a:sym typeface="Open Sans"/>
              </a:rPr>
              <a:t>Crete High School is a place where students, families and staff are connected, supported, and empowered to thrive in a global community with skills and values to make a meaningful impact on society.</a:t>
            </a:r>
            <a:endParaRPr b="1"/>
          </a:p>
        </p:txBody>
      </p:sp>
      <p:sp>
        <p:nvSpPr>
          <p:cNvPr id="170" name="Google Shape;170;p28"/>
          <p:cNvSpPr txBox="1"/>
          <p:nvPr/>
        </p:nvSpPr>
        <p:spPr>
          <a:xfrm>
            <a:off x="6181650" y="1604550"/>
            <a:ext cx="2708400" cy="21549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b="1" lang="en" sz="2400">
                <a:solidFill>
                  <a:srgbClr val="C8102E"/>
                </a:solidFill>
                <a:latin typeface="Open Sans"/>
                <a:ea typeface="Open Sans"/>
                <a:cs typeface="Open Sans"/>
                <a:sym typeface="Open Sans"/>
              </a:rPr>
              <a:t>Business and Human Sciences Academy Mission Statement:</a:t>
            </a:r>
            <a:endParaRPr b="1" sz="2400">
              <a:solidFill>
                <a:srgbClr val="C8102E"/>
              </a:solidFill>
              <a:latin typeface="Open Sans"/>
              <a:ea typeface="Open Sans"/>
              <a:cs typeface="Open Sans"/>
              <a:sym typeface="Open Sans"/>
            </a:endParaRPr>
          </a:p>
          <a:p>
            <a:pPr indent="0" lvl="0" marL="0" rtl="0" algn="l">
              <a:lnSpc>
                <a:spcPct val="115000"/>
              </a:lnSpc>
              <a:spcBef>
                <a:spcPts val="0"/>
              </a:spcBef>
              <a:spcAft>
                <a:spcPts val="0"/>
              </a:spcAft>
              <a:buNone/>
            </a:pPr>
            <a:r>
              <a:rPr lang="en" sz="1800">
                <a:solidFill>
                  <a:srgbClr val="C8102E"/>
                </a:solidFill>
                <a:latin typeface="Open Sans"/>
                <a:ea typeface="Open Sans"/>
                <a:cs typeface="Open Sans"/>
                <a:sym typeface="Open Sans"/>
              </a:rPr>
              <a:t>The Business and Human Sciences Academy will engage learners with real-world experiences, create connections, and provide support to prepare students for college and career success.</a:t>
            </a:r>
            <a:r>
              <a:rPr lang="en" sz="1800">
                <a:solidFill>
                  <a:srgbClr val="004887"/>
                </a:solidFill>
                <a:highlight>
                  <a:srgbClr val="FFFFFF"/>
                </a:highlight>
              </a:rPr>
              <a:t> </a:t>
            </a:r>
            <a:endParaRPr sz="1800">
              <a:solidFill>
                <a:srgbClr val="C8102E"/>
              </a:solidFill>
              <a:latin typeface="Open Sans"/>
              <a:ea typeface="Open Sans"/>
              <a:cs typeface="Open Sans"/>
              <a:sym typeface="Open Sans"/>
            </a:endParaRPr>
          </a:p>
        </p:txBody>
      </p:sp>
      <p:sp>
        <p:nvSpPr>
          <p:cNvPr id="171" name="Google Shape;171;p28"/>
          <p:cNvSpPr txBox="1"/>
          <p:nvPr/>
        </p:nvSpPr>
        <p:spPr>
          <a:xfrm>
            <a:off x="217350" y="1604550"/>
            <a:ext cx="2708400" cy="21549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b="1" lang="en" sz="1600">
                <a:solidFill>
                  <a:srgbClr val="C8102E"/>
                </a:solidFill>
                <a:latin typeface="Open Sans"/>
                <a:ea typeface="Open Sans"/>
                <a:cs typeface="Open Sans"/>
                <a:sym typeface="Open Sans"/>
              </a:rPr>
              <a:t>Freshman Academy Mission Statement:</a:t>
            </a:r>
            <a:endParaRPr b="1" sz="1600">
              <a:solidFill>
                <a:srgbClr val="C8102E"/>
              </a:solidFill>
              <a:latin typeface="Open Sans"/>
              <a:ea typeface="Open Sans"/>
              <a:cs typeface="Open Sans"/>
              <a:sym typeface="Open Sans"/>
            </a:endParaRPr>
          </a:p>
          <a:p>
            <a:pPr indent="0" lvl="0" marL="0" rtl="0" algn="l">
              <a:spcBef>
                <a:spcPts val="0"/>
              </a:spcBef>
              <a:spcAft>
                <a:spcPts val="0"/>
              </a:spcAft>
              <a:buNone/>
            </a:pPr>
            <a:r>
              <a:rPr lang="en" sz="1250">
                <a:solidFill>
                  <a:srgbClr val="C8102E"/>
                </a:solidFill>
                <a:latin typeface="Open Sans"/>
                <a:ea typeface="Open Sans"/>
                <a:cs typeface="Open Sans"/>
                <a:sym typeface="Open Sans"/>
              </a:rPr>
              <a:t>The Freshman Academy cultivates a network of support that engages all students and builds resiliency by providing practical experiences, fostering positive relationships, and connecting academic and career goals. </a:t>
            </a:r>
            <a:endParaRPr sz="1250">
              <a:solidFill>
                <a:srgbClr val="6F7271"/>
              </a:solidFill>
              <a:latin typeface="Open Sans"/>
              <a:ea typeface="Open Sans"/>
              <a:cs typeface="Open Sans"/>
              <a:sym typeface="Open Sans"/>
            </a:endParaRPr>
          </a:p>
        </p:txBody>
      </p:sp>
      <p:sp>
        <p:nvSpPr>
          <p:cNvPr id="172" name="Google Shape;172;p28"/>
          <p:cNvSpPr txBox="1"/>
          <p:nvPr/>
        </p:nvSpPr>
        <p:spPr>
          <a:xfrm>
            <a:off x="2999238" y="1604550"/>
            <a:ext cx="3108900" cy="21549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rmAutofit fontScale="70000" lnSpcReduction="10000"/>
          </a:bodyPr>
          <a:lstStyle/>
          <a:p>
            <a:pPr indent="0" lvl="0" marL="0" rtl="0" algn="l">
              <a:spcBef>
                <a:spcPts val="0"/>
              </a:spcBef>
              <a:spcAft>
                <a:spcPts val="0"/>
              </a:spcAft>
              <a:buNone/>
            </a:pPr>
            <a:r>
              <a:rPr b="1" lang="en" sz="2400">
                <a:solidFill>
                  <a:srgbClr val="C8102E"/>
                </a:solidFill>
                <a:latin typeface="Open Sans"/>
                <a:ea typeface="Open Sans"/>
                <a:cs typeface="Open Sans"/>
                <a:sym typeface="Open Sans"/>
              </a:rPr>
              <a:t>Technical Sciences Academy Mission Statement:</a:t>
            </a:r>
            <a:endParaRPr b="1" sz="2400">
              <a:solidFill>
                <a:srgbClr val="C8102E"/>
              </a:solidFill>
              <a:latin typeface="Open Sans"/>
              <a:ea typeface="Open Sans"/>
              <a:cs typeface="Open Sans"/>
              <a:sym typeface="Open Sans"/>
            </a:endParaRPr>
          </a:p>
          <a:p>
            <a:pPr indent="0" lvl="0" marL="0" rtl="0" algn="l">
              <a:lnSpc>
                <a:spcPct val="115000"/>
              </a:lnSpc>
              <a:spcBef>
                <a:spcPts val="0"/>
              </a:spcBef>
              <a:spcAft>
                <a:spcPts val="0"/>
              </a:spcAft>
              <a:buNone/>
            </a:pPr>
            <a:r>
              <a:rPr lang="en" sz="1800">
                <a:solidFill>
                  <a:srgbClr val="C8102E"/>
                </a:solidFill>
                <a:latin typeface="Open Sans"/>
                <a:ea typeface="Open Sans"/>
                <a:cs typeface="Open Sans"/>
                <a:sym typeface="Open Sans"/>
              </a:rPr>
              <a:t>The Technical Sciences Academy will prepare all students for college and career success through industry connection(s), certifications, or experiential learning in a supportive and safe environment.</a:t>
            </a:r>
            <a:endParaRPr sz="1800">
              <a:solidFill>
                <a:srgbClr val="C8102E"/>
              </a:solidFill>
              <a:latin typeface="Open Sans"/>
              <a:ea typeface="Open Sans"/>
              <a:cs typeface="Open Sans"/>
              <a:sym typeface="Open Sans"/>
            </a:endParaRPr>
          </a:p>
        </p:txBody>
      </p:sp>
      <p:pic>
        <p:nvPicPr>
          <p:cNvPr id="173" name="Google Shape;173;p28"/>
          <p:cNvPicPr preferRelativeResize="0"/>
          <p:nvPr/>
        </p:nvPicPr>
        <p:blipFill rotWithShape="1">
          <a:blip r:embed="rId3">
            <a:alphaModFix/>
          </a:blip>
          <a:srcRect b="0" l="0" r="0" t="0"/>
          <a:stretch/>
        </p:blipFill>
        <p:spPr>
          <a:xfrm>
            <a:off x="8712" y="0"/>
            <a:ext cx="9126575" cy="51434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9"/>
          <p:cNvSpPr txBox="1"/>
          <p:nvPr>
            <p:ph type="ctrTitle"/>
          </p:nvPr>
        </p:nvSpPr>
        <p:spPr>
          <a:xfrm>
            <a:off x="311700" y="539725"/>
            <a:ext cx="8776500" cy="1282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u="sng">
                <a:solidFill>
                  <a:srgbClr val="000000"/>
                </a:solidFill>
                <a:hlinkClick r:id="rId3">
                  <a:extLst>
                    <a:ext uri="{A12FA001-AC4F-418D-AE19-62706E023703}">
                      <ahyp:hlinkClr val="tx"/>
                    </a:ext>
                  </a:extLst>
                </a:hlinkClick>
              </a:rPr>
              <a:t>Crete High School </a:t>
            </a:r>
            <a:endParaRPr b="1">
              <a:solidFill>
                <a:srgbClr val="000000"/>
              </a:solidFill>
            </a:endParaRPr>
          </a:p>
          <a:p>
            <a:pPr indent="0" lvl="0" marL="0" rtl="0" algn="ctr">
              <a:spcBef>
                <a:spcPts val="0"/>
              </a:spcBef>
              <a:spcAft>
                <a:spcPts val="0"/>
              </a:spcAft>
              <a:buNone/>
            </a:pPr>
            <a:r>
              <a:rPr b="1" lang="en" u="sng">
                <a:solidFill>
                  <a:srgbClr val="000000"/>
                </a:solidFill>
                <a:hlinkClick r:id="rId4">
                  <a:extLst>
                    <a:ext uri="{A12FA001-AC4F-418D-AE19-62706E023703}">
                      <ahyp:hlinkClr val="tx"/>
                    </a:ext>
                  </a:extLst>
                </a:hlinkClick>
              </a:rPr>
              <a:t>Action Plan</a:t>
            </a:r>
            <a:endParaRPr b="1">
              <a:solidFill>
                <a:srgbClr val="000000"/>
              </a:solidFill>
              <a:highlight>
                <a:schemeClr val="dk1"/>
              </a:highlight>
            </a:endParaRPr>
          </a:p>
        </p:txBody>
      </p:sp>
      <p:pic>
        <p:nvPicPr>
          <p:cNvPr id="179" name="Google Shape;179;p29"/>
          <p:cNvPicPr preferRelativeResize="0"/>
          <p:nvPr/>
        </p:nvPicPr>
        <p:blipFill>
          <a:blip r:embed="rId5">
            <a:alphaModFix/>
          </a:blip>
          <a:stretch>
            <a:fillRect/>
          </a:stretch>
        </p:blipFill>
        <p:spPr>
          <a:xfrm>
            <a:off x="3469375" y="1564625"/>
            <a:ext cx="2461149" cy="35788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3" name="Shape 183"/>
        <p:cNvGrpSpPr/>
        <p:nvPr/>
      </p:nvGrpSpPr>
      <p:grpSpPr>
        <a:xfrm>
          <a:off x="0" y="0"/>
          <a:ext cx="0" cy="0"/>
          <a:chOff x="0" y="0"/>
          <a:chExt cx="0" cy="0"/>
        </a:xfrm>
      </p:grpSpPr>
      <p:sp>
        <p:nvSpPr>
          <p:cNvPr id="184" name="Google Shape;184;p30"/>
          <p:cNvSpPr txBox="1"/>
          <p:nvPr>
            <p:ph type="title"/>
          </p:nvPr>
        </p:nvSpPr>
        <p:spPr>
          <a:xfrm>
            <a:off x="702125" y="255868"/>
            <a:ext cx="78867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Arial"/>
              <a:buNone/>
            </a:pPr>
            <a:r>
              <a:rPr lang="en">
                <a:solidFill>
                  <a:srgbClr val="C00000"/>
                </a:solidFill>
                <a:latin typeface="Arial"/>
                <a:ea typeface="Arial"/>
                <a:cs typeface="Arial"/>
                <a:sym typeface="Arial"/>
              </a:rPr>
              <a:t>THREE YEARS IN THE MAKING</a:t>
            </a:r>
            <a:endParaRPr>
              <a:solidFill>
                <a:srgbClr val="C00000"/>
              </a:solidFill>
            </a:endParaRPr>
          </a:p>
        </p:txBody>
      </p:sp>
      <p:sp>
        <p:nvSpPr>
          <p:cNvPr id="185" name="Google Shape;185;p30"/>
          <p:cNvSpPr/>
          <p:nvPr/>
        </p:nvSpPr>
        <p:spPr>
          <a:xfrm>
            <a:off x="0" y="1393372"/>
            <a:ext cx="9144000" cy="1752600"/>
          </a:xfrm>
          <a:prstGeom prst="rect">
            <a:avLst/>
          </a:prstGeom>
          <a:solidFill>
            <a:srgbClr val="1D428A"/>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6" name="Google Shape;186;p30"/>
          <p:cNvSpPr/>
          <p:nvPr/>
        </p:nvSpPr>
        <p:spPr>
          <a:xfrm>
            <a:off x="0" y="3158290"/>
            <a:ext cx="9144000" cy="180600"/>
          </a:xfrm>
          <a:prstGeom prst="rect">
            <a:avLst/>
          </a:prstGeom>
          <a:solidFill>
            <a:srgbClr val="00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7" name="Google Shape;187;p30"/>
          <p:cNvSpPr/>
          <p:nvPr/>
        </p:nvSpPr>
        <p:spPr>
          <a:xfrm>
            <a:off x="0" y="3351081"/>
            <a:ext cx="9144000" cy="1752600"/>
          </a:xfrm>
          <a:prstGeom prst="rect">
            <a:avLst/>
          </a:prstGeom>
          <a:solidFill>
            <a:srgbClr val="C8102E"/>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8" name="Google Shape;188;p30"/>
          <p:cNvSpPr/>
          <p:nvPr/>
        </p:nvSpPr>
        <p:spPr>
          <a:xfrm>
            <a:off x="255812" y="1921304"/>
            <a:ext cx="1012200" cy="598800"/>
          </a:xfrm>
          <a:prstGeom prst="rect">
            <a:avLst/>
          </a:prstGeom>
          <a:solidFill>
            <a:srgbClr val="00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100">
                <a:solidFill>
                  <a:schemeClr val="lt1"/>
                </a:solidFill>
                <a:latin typeface="Arial"/>
                <a:ea typeface="Arial"/>
                <a:cs typeface="Arial"/>
                <a:sym typeface="Arial"/>
              </a:rPr>
              <a:t>VISITED ACADEMY SCHOOLS</a:t>
            </a:r>
            <a:endParaRPr sz="1100"/>
          </a:p>
        </p:txBody>
      </p:sp>
      <p:sp>
        <p:nvSpPr>
          <p:cNvPr id="189" name="Google Shape;189;p30"/>
          <p:cNvSpPr/>
          <p:nvPr/>
        </p:nvSpPr>
        <p:spPr>
          <a:xfrm>
            <a:off x="489854" y="2663349"/>
            <a:ext cx="424500" cy="470700"/>
          </a:xfrm>
          <a:prstGeom prst="triangle">
            <a:avLst>
              <a:gd fmla="val 50000" name="adj"/>
            </a:avLst>
          </a:prstGeom>
          <a:solidFill>
            <a:srgbClr val="00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0" name="Google Shape;190;p30"/>
          <p:cNvSpPr txBox="1"/>
          <p:nvPr/>
        </p:nvSpPr>
        <p:spPr>
          <a:xfrm>
            <a:off x="187101" y="3133434"/>
            <a:ext cx="1338900" cy="238500"/>
          </a:xfrm>
          <a:prstGeom prst="rect">
            <a:avLst/>
          </a:prstGeom>
          <a:solidFill>
            <a:srgbClr val="000000"/>
          </a:solidFill>
          <a:ln cap="flat" cmpd="sng" w="9525">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lt1"/>
                </a:solidFill>
                <a:latin typeface="Arial"/>
                <a:ea typeface="Arial"/>
                <a:cs typeface="Arial"/>
                <a:sym typeface="Arial"/>
              </a:rPr>
              <a:t>MAR 2021</a:t>
            </a:r>
            <a:endParaRPr sz="1100">
              <a:solidFill>
                <a:schemeClr val="lt1"/>
              </a:solidFill>
            </a:endParaRPr>
          </a:p>
        </p:txBody>
      </p:sp>
      <p:sp>
        <p:nvSpPr>
          <p:cNvPr id="191" name="Google Shape;191;p30"/>
          <p:cNvSpPr/>
          <p:nvPr/>
        </p:nvSpPr>
        <p:spPr>
          <a:xfrm>
            <a:off x="769489" y="3872520"/>
            <a:ext cx="1273800" cy="598800"/>
          </a:xfrm>
          <a:prstGeom prst="rect">
            <a:avLst/>
          </a:prstGeom>
          <a:solidFill>
            <a:srgbClr val="00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100">
                <a:solidFill>
                  <a:schemeClr val="lt1"/>
                </a:solidFill>
                <a:latin typeface="Arial"/>
                <a:ea typeface="Arial"/>
                <a:cs typeface="Arial"/>
                <a:sym typeface="Arial"/>
              </a:rPr>
              <a:t>NCAC</a:t>
            </a:r>
            <a:endParaRPr sz="1100"/>
          </a:p>
          <a:p>
            <a:pPr indent="0" lvl="0" marL="0" marR="0" rtl="0" algn="ctr">
              <a:spcBef>
                <a:spcPts val="0"/>
              </a:spcBef>
              <a:spcAft>
                <a:spcPts val="0"/>
              </a:spcAft>
              <a:buNone/>
            </a:pPr>
            <a:r>
              <a:rPr lang="en" sz="1100">
                <a:solidFill>
                  <a:schemeClr val="lt1"/>
                </a:solidFill>
                <a:latin typeface="Arial"/>
                <a:ea typeface="Arial"/>
                <a:cs typeface="Arial"/>
                <a:sym typeface="Arial"/>
              </a:rPr>
              <a:t>CONFERENCE</a:t>
            </a:r>
            <a:endParaRPr sz="1100"/>
          </a:p>
        </p:txBody>
      </p:sp>
      <p:sp>
        <p:nvSpPr>
          <p:cNvPr id="192" name="Google Shape;192;p30"/>
          <p:cNvSpPr/>
          <p:nvPr/>
        </p:nvSpPr>
        <p:spPr>
          <a:xfrm rot="10800000">
            <a:off x="1250868" y="3352699"/>
            <a:ext cx="424500" cy="470700"/>
          </a:xfrm>
          <a:prstGeom prst="triangle">
            <a:avLst>
              <a:gd fmla="val 50000" name="adj"/>
            </a:avLst>
          </a:prstGeom>
          <a:solidFill>
            <a:srgbClr val="00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3" name="Google Shape;193;p30"/>
          <p:cNvSpPr txBox="1"/>
          <p:nvPr/>
        </p:nvSpPr>
        <p:spPr>
          <a:xfrm>
            <a:off x="969135" y="3130864"/>
            <a:ext cx="10410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lt1"/>
                </a:solidFill>
                <a:latin typeface="Arial"/>
                <a:ea typeface="Arial"/>
                <a:cs typeface="Arial"/>
                <a:sym typeface="Arial"/>
              </a:rPr>
              <a:t>NOV 2021</a:t>
            </a:r>
            <a:endParaRPr sz="1100">
              <a:solidFill>
                <a:schemeClr val="lt1"/>
              </a:solidFill>
            </a:endParaRPr>
          </a:p>
        </p:txBody>
      </p:sp>
      <p:sp>
        <p:nvSpPr>
          <p:cNvPr id="194" name="Google Shape;194;p30"/>
          <p:cNvSpPr/>
          <p:nvPr/>
        </p:nvSpPr>
        <p:spPr>
          <a:xfrm>
            <a:off x="1651070" y="1938014"/>
            <a:ext cx="1205700" cy="598800"/>
          </a:xfrm>
          <a:prstGeom prst="rect">
            <a:avLst/>
          </a:prstGeom>
          <a:solidFill>
            <a:srgbClr val="00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100">
                <a:solidFill>
                  <a:schemeClr val="lt1"/>
                </a:solidFill>
                <a:latin typeface="Arial"/>
                <a:ea typeface="Arial"/>
                <a:cs typeface="Arial"/>
                <a:sym typeface="Arial"/>
              </a:rPr>
              <a:t>SCHOOL BOARD PRESENTATION</a:t>
            </a:r>
            <a:endParaRPr sz="1100"/>
          </a:p>
        </p:txBody>
      </p:sp>
      <p:sp>
        <p:nvSpPr>
          <p:cNvPr id="195" name="Google Shape;195;p30"/>
          <p:cNvSpPr/>
          <p:nvPr/>
        </p:nvSpPr>
        <p:spPr>
          <a:xfrm>
            <a:off x="2017265" y="2637765"/>
            <a:ext cx="424500" cy="470700"/>
          </a:xfrm>
          <a:prstGeom prst="triangle">
            <a:avLst>
              <a:gd fmla="val 50000" name="adj"/>
            </a:avLst>
          </a:prstGeom>
          <a:solidFill>
            <a:srgbClr val="00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6" name="Google Shape;196;p30"/>
          <p:cNvSpPr txBox="1"/>
          <p:nvPr/>
        </p:nvSpPr>
        <p:spPr>
          <a:xfrm>
            <a:off x="1836440" y="3130358"/>
            <a:ext cx="993300" cy="238500"/>
          </a:xfrm>
          <a:prstGeom prst="rect">
            <a:avLst/>
          </a:prstGeom>
          <a:solidFill>
            <a:srgbClr val="000000"/>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lt1"/>
                </a:solidFill>
                <a:latin typeface="Arial"/>
                <a:ea typeface="Arial"/>
                <a:cs typeface="Arial"/>
                <a:sym typeface="Arial"/>
              </a:rPr>
              <a:t>DEC 2021</a:t>
            </a:r>
            <a:endParaRPr sz="1100">
              <a:solidFill>
                <a:schemeClr val="lt1"/>
              </a:solidFill>
            </a:endParaRPr>
          </a:p>
        </p:txBody>
      </p:sp>
      <p:sp>
        <p:nvSpPr>
          <p:cNvPr id="197" name="Google Shape;197;p30"/>
          <p:cNvSpPr/>
          <p:nvPr/>
        </p:nvSpPr>
        <p:spPr>
          <a:xfrm>
            <a:off x="2322061" y="3883405"/>
            <a:ext cx="1476300" cy="598800"/>
          </a:xfrm>
          <a:prstGeom prst="rect">
            <a:avLst/>
          </a:prstGeom>
          <a:solidFill>
            <a:srgbClr val="00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100">
                <a:solidFill>
                  <a:schemeClr val="lt1"/>
                </a:solidFill>
                <a:latin typeface="Arial"/>
                <a:ea typeface="Arial"/>
                <a:cs typeface="Arial"/>
                <a:sym typeface="Arial"/>
              </a:rPr>
              <a:t>IMPLEMENTATION TEAM FORMED</a:t>
            </a:r>
            <a:endParaRPr sz="1100"/>
          </a:p>
        </p:txBody>
      </p:sp>
      <p:sp>
        <p:nvSpPr>
          <p:cNvPr id="198" name="Google Shape;198;p30"/>
          <p:cNvSpPr/>
          <p:nvPr/>
        </p:nvSpPr>
        <p:spPr>
          <a:xfrm rot="10800000">
            <a:off x="2896281" y="3364658"/>
            <a:ext cx="424500" cy="470700"/>
          </a:xfrm>
          <a:prstGeom prst="triangle">
            <a:avLst>
              <a:gd fmla="val 50000" name="adj"/>
            </a:avLst>
          </a:prstGeom>
          <a:solidFill>
            <a:srgbClr val="00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9" name="Google Shape;199;p30"/>
          <p:cNvSpPr txBox="1"/>
          <p:nvPr/>
        </p:nvSpPr>
        <p:spPr>
          <a:xfrm>
            <a:off x="2717880" y="3119510"/>
            <a:ext cx="1023300" cy="238500"/>
          </a:xfrm>
          <a:prstGeom prst="rect">
            <a:avLst/>
          </a:prstGeom>
          <a:solidFill>
            <a:srgbClr val="000000"/>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lt1"/>
                </a:solidFill>
                <a:latin typeface="Arial"/>
                <a:ea typeface="Arial"/>
                <a:cs typeface="Arial"/>
                <a:sym typeface="Arial"/>
              </a:rPr>
              <a:t>JAN 2022</a:t>
            </a:r>
            <a:endParaRPr sz="1100">
              <a:solidFill>
                <a:schemeClr val="lt1"/>
              </a:solidFill>
            </a:endParaRPr>
          </a:p>
        </p:txBody>
      </p:sp>
      <p:sp>
        <p:nvSpPr>
          <p:cNvPr id="200" name="Google Shape;200;p30"/>
          <p:cNvSpPr/>
          <p:nvPr/>
        </p:nvSpPr>
        <p:spPr>
          <a:xfrm>
            <a:off x="3451150" y="1938014"/>
            <a:ext cx="1455900" cy="598800"/>
          </a:xfrm>
          <a:prstGeom prst="rect">
            <a:avLst/>
          </a:prstGeom>
          <a:solidFill>
            <a:srgbClr val="00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100">
                <a:solidFill>
                  <a:srgbClr val="FF0000"/>
                </a:solidFill>
              </a:rPr>
              <a:t>$100,000 REVISION GRANT AWARDED</a:t>
            </a:r>
            <a:endParaRPr b="1" sz="1100">
              <a:solidFill>
                <a:srgbClr val="FF0000"/>
              </a:solidFill>
            </a:endParaRPr>
          </a:p>
        </p:txBody>
      </p:sp>
      <p:sp>
        <p:nvSpPr>
          <p:cNvPr id="201" name="Google Shape;201;p30"/>
          <p:cNvSpPr/>
          <p:nvPr/>
        </p:nvSpPr>
        <p:spPr>
          <a:xfrm>
            <a:off x="3945413" y="2670942"/>
            <a:ext cx="424500" cy="470700"/>
          </a:xfrm>
          <a:prstGeom prst="triangle">
            <a:avLst>
              <a:gd fmla="val 50000" name="adj"/>
            </a:avLst>
          </a:prstGeom>
          <a:solidFill>
            <a:srgbClr val="00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2" name="Google Shape;202;p30"/>
          <p:cNvSpPr txBox="1"/>
          <p:nvPr/>
        </p:nvSpPr>
        <p:spPr>
          <a:xfrm>
            <a:off x="3779438" y="3139760"/>
            <a:ext cx="993300" cy="238500"/>
          </a:xfrm>
          <a:prstGeom prst="rect">
            <a:avLst/>
          </a:prstGeom>
          <a:solidFill>
            <a:srgbClr val="000000"/>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lt1"/>
                </a:solidFill>
                <a:latin typeface="Arial"/>
                <a:ea typeface="Arial"/>
                <a:cs typeface="Arial"/>
                <a:sym typeface="Arial"/>
              </a:rPr>
              <a:t>AUG 2022</a:t>
            </a:r>
            <a:endParaRPr sz="1100">
              <a:solidFill>
                <a:schemeClr val="lt1"/>
              </a:solidFill>
            </a:endParaRPr>
          </a:p>
        </p:txBody>
      </p:sp>
      <p:sp>
        <p:nvSpPr>
          <p:cNvPr id="203" name="Google Shape;203;p30"/>
          <p:cNvSpPr/>
          <p:nvPr/>
        </p:nvSpPr>
        <p:spPr>
          <a:xfrm>
            <a:off x="4365986" y="3888758"/>
            <a:ext cx="1373700" cy="598800"/>
          </a:xfrm>
          <a:prstGeom prst="rect">
            <a:avLst/>
          </a:prstGeom>
          <a:solidFill>
            <a:srgbClr val="00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100">
                <a:solidFill>
                  <a:schemeClr val="lt1"/>
                </a:solidFill>
                <a:latin typeface="Arial"/>
                <a:ea typeface="Arial"/>
                <a:cs typeface="Arial"/>
                <a:sym typeface="Arial"/>
              </a:rPr>
              <a:t>PARTNERED WITH STEELE DYNAMICS</a:t>
            </a:r>
            <a:endParaRPr sz="1100"/>
          </a:p>
        </p:txBody>
      </p:sp>
      <p:sp>
        <p:nvSpPr>
          <p:cNvPr id="204" name="Google Shape;204;p30"/>
          <p:cNvSpPr/>
          <p:nvPr/>
        </p:nvSpPr>
        <p:spPr>
          <a:xfrm rot="10800000">
            <a:off x="4846178" y="3366216"/>
            <a:ext cx="424500" cy="470700"/>
          </a:xfrm>
          <a:prstGeom prst="triangle">
            <a:avLst>
              <a:gd fmla="val 50000" name="adj"/>
            </a:avLst>
          </a:prstGeom>
          <a:solidFill>
            <a:srgbClr val="00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5" name="Google Shape;205;p30"/>
          <p:cNvSpPr txBox="1"/>
          <p:nvPr/>
        </p:nvSpPr>
        <p:spPr>
          <a:xfrm>
            <a:off x="4668144" y="3130394"/>
            <a:ext cx="1023300" cy="238500"/>
          </a:xfrm>
          <a:prstGeom prst="rect">
            <a:avLst/>
          </a:prstGeom>
          <a:solidFill>
            <a:srgbClr val="000000"/>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lt1"/>
                </a:solidFill>
                <a:latin typeface="Arial"/>
                <a:ea typeface="Arial"/>
                <a:cs typeface="Arial"/>
                <a:sym typeface="Arial"/>
              </a:rPr>
              <a:t>SEPT 2022</a:t>
            </a:r>
            <a:endParaRPr sz="1100">
              <a:solidFill>
                <a:schemeClr val="lt1"/>
              </a:solidFill>
            </a:endParaRPr>
          </a:p>
        </p:txBody>
      </p:sp>
      <p:sp>
        <p:nvSpPr>
          <p:cNvPr id="206" name="Google Shape;206;p30"/>
          <p:cNvSpPr/>
          <p:nvPr/>
        </p:nvSpPr>
        <p:spPr>
          <a:xfrm>
            <a:off x="5360494" y="1926486"/>
            <a:ext cx="1662000" cy="598800"/>
          </a:xfrm>
          <a:prstGeom prst="rect">
            <a:avLst/>
          </a:prstGeom>
          <a:solidFill>
            <a:srgbClr val="00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100">
                <a:solidFill>
                  <a:schemeClr val="lt1"/>
                </a:solidFill>
                <a:latin typeface="Arial"/>
                <a:ea typeface="Arial"/>
                <a:cs typeface="Arial"/>
                <a:sym typeface="Arial"/>
              </a:rPr>
              <a:t>STUDENT AMBASSADORS SELECTED</a:t>
            </a:r>
            <a:endParaRPr sz="1100"/>
          </a:p>
        </p:txBody>
      </p:sp>
      <p:sp>
        <p:nvSpPr>
          <p:cNvPr id="207" name="Google Shape;207;p30"/>
          <p:cNvSpPr/>
          <p:nvPr/>
        </p:nvSpPr>
        <p:spPr>
          <a:xfrm>
            <a:off x="5975191" y="2656155"/>
            <a:ext cx="424500" cy="470700"/>
          </a:xfrm>
          <a:prstGeom prst="triangle">
            <a:avLst>
              <a:gd fmla="val 50000" name="adj"/>
            </a:avLst>
          </a:prstGeom>
          <a:solidFill>
            <a:srgbClr val="00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8" name="Google Shape;208;p30"/>
          <p:cNvSpPr txBox="1"/>
          <p:nvPr/>
        </p:nvSpPr>
        <p:spPr>
          <a:xfrm>
            <a:off x="5812256" y="3137699"/>
            <a:ext cx="993300" cy="238500"/>
          </a:xfrm>
          <a:prstGeom prst="rect">
            <a:avLst/>
          </a:prstGeom>
          <a:solidFill>
            <a:srgbClr val="000000"/>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lt1"/>
                </a:solidFill>
                <a:latin typeface="Arial"/>
                <a:ea typeface="Arial"/>
                <a:cs typeface="Arial"/>
                <a:sym typeface="Arial"/>
              </a:rPr>
              <a:t>FEB  2023</a:t>
            </a:r>
            <a:endParaRPr sz="1100">
              <a:solidFill>
                <a:schemeClr val="lt1"/>
              </a:solidFill>
            </a:endParaRPr>
          </a:p>
        </p:txBody>
      </p:sp>
      <p:sp>
        <p:nvSpPr>
          <p:cNvPr id="209" name="Google Shape;209;p30"/>
          <p:cNvSpPr/>
          <p:nvPr/>
        </p:nvSpPr>
        <p:spPr>
          <a:xfrm rot="10800000">
            <a:off x="6902907" y="3362354"/>
            <a:ext cx="424500" cy="470700"/>
          </a:xfrm>
          <a:prstGeom prst="triangle">
            <a:avLst>
              <a:gd fmla="val 50000" name="adj"/>
            </a:avLst>
          </a:prstGeom>
          <a:solidFill>
            <a:srgbClr val="00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0" name="Google Shape;210;p30"/>
          <p:cNvSpPr txBox="1"/>
          <p:nvPr/>
        </p:nvSpPr>
        <p:spPr>
          <a:xfrm>
            <a:off x="6724873" y="3137417"/>
            <a:ext cx="1023300" cy="238500"/>
          </a:xfrm>
          <a:prstGeom prst="rect">
            <a:avLst/>
          </a:prstGeom>
          <a:solidFill>
            <a:srgbClr val="000000"/>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lt1"/>
                </a:solidFill>
                <a:latin typeface="Arial"/>
                <a:ea typeface="Arial"/>
                <a:cs typeface="Arial"/>
                <a:sym typeface="Arial"/>
              </a:rPr>
              <a:t>MAR 2023</a:t>
            </a:r>
            <a:endParaRPr sz="1100">
              <a:solidFill>
                <a:schemeClr val="lt1"/>
              </a:solidFill>
            </a:endParaRPr>
          </a:p>
        </p:txBody>
      </p:sp>
      <p:sp>
        <p:nvSpPr>
          <p:cNvPr id="211" name="Google Shape;211;p30"/>
          <p:cNvSpPr/>
          <p:nvPr/>
        </p:nvSpPr>
        <p:spPr>
          <a:xfrm>
            <a:off x="6430131" y="3888758"/>
            <a:ext cx="1373700" cy="598800"/>
          </a:xfrm>
          <a:prstGeom prst="rect">
            <a:avLst/>
          </a:prstGeom>
          <a:solidFill>
            <a:srgbClr val="00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100">
                <a:solidFill>
                  <a:schemeClr val="lt1"/>
                </a:solidFill>
                <a:latin typeface="Arial"/>
                <a:ea typeface="Arial"/>
                <a:cs typeface="Arial"/>
                <a:sym typeface="Arial"/>
              </a:rPr>
              <a:t>KICK OFF</a:t>
            </a:r>
            <a:endParaRPr sz="1100"/>
          </a:p>
          <a:p>
            <a:pPr indent="0" lvl="0" marL="0" marR="0" rtl="0" algn="ctr">
              <a:spcBef>
                <a:spcPts val="0"/>
              </a:spcBef>
              <a:spcAft>
                <a:spcPts val="0"/>
              </a:spcAft>
              <a:buNone/>
            </a:pPr>
            <a:r>
              <a:rPr lang="en" sz="1100">
                <a:solidFill>
                  <a:schemeClr val="lt1"/>
                </a:solidFill>
                <a:latin typeface="Arial"/>
                <a:ea typeface="Arial"/>
                <a:cs typeface="Arial"/>
                <a:sym typeface="Arial"/>
              </a:rPr>
              <a:t>8</a:t>
            </a:r>
            <a:r>
              <a:rPr baseline="30000" lang="en" sz="1100">
                <a:solidFill>
                  <a:schemeClr val="lt1"/>
                </a:solidFill>
                <a:latin typeface="Arial"/>
                <a:ea typeface="Arial"/>
                <a:cs typeface="Arial"/>
                <a:sym typeface="Arial"/>
              </a:rPr>
              <a:t>TH</a:t>
            </a:r>
            <a:r>
              <a:rPr lang="en" sz="1100">
                <a:solidFill>
                  <a:schemeClr val="lt1"/>
                </a:solidFill>
                <a:latin typeface="Arial"/>
                <a:ea typeface="Arial"/>
                <a:cs typeface="Arial"/>
                <a:sym typeface="Arial"/>
              </a:rPr>
              <a:t> GRADERS &amp; PARENTS</a:t>
            </a:r>
            <a:endParaRPr sz="1100"/>
          </a:p>
        </p:txBody>
      </p:sp>
      <p:sp>
        <p:nvSpPr>
          <p:cNvPr id="212" name="Google Shape;212;p30"/>
          <p:cNvSpPr/>
          <p:nvPr/>
        </p:nvSpPr>
        <p:spPr>
          <a:xfrm>
            <a:off x="7346675" y="1831899"/>
            <a:ext cx="1662000" cy="688200"/>
          </a:xfrm>
          <a:prstGeom prst="rect">
            <a:avLst/>
          </a:prstGeom>
          <a:solidFill>
            <a:srgbClr val="00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100">
                <a:solidFill>
                  <a:schemeClr val="lt1"/>
                </a:solidFill>
                <a:latin typeface="Arial"/>
                <a:ea typeface="Arial"/>
                <a:cs typeface="Arial"/>
                <a:sym typeface="Arial"/>
              </a:rPr>
              <a:t>FRESHMAN EXPLORATION</a:t>
            </a:r>
            <a:endParaRPr sz="1100">
              <a:solidFill>
                <a:schemeClr val="lt1"/>
              </a:solidFill>
              <a:latin typeface="Arial"/>
              <a:ea typeface="Arial"/>
              <a:cs typeface="Arial"/>
              <a:sym typeface="Arial"/>
            </a:endParaRPr>
          </a:p>
          <a:p>
            <a:pPr indent="0" lvl="0" marL="0" marR="0" rtl="0" algn="ctr">
              <a:spcBef>
                <a:spcPts val="0"/>
              </a:spcBef>
              <a:spcAft>
                <a:spcPts val="0"/>
              </a:spcAft>
              <a:buNone/>
            </a:pPr>
            <a:r>
              <a:rPr lang="en" sz="1100">
                <a:solidFill>
                  <a:schemeClr val="lt1"/>
                </a:solidFill>
              </a:rPr>
              <a:t>ACADEMY</a:t>
            </a:r>
            <a:endParaRPr sz="1100">
              <a:solidFill>
                <a:schemeClr val="lt1"/>
              </a:solidFill>
            </a:endParaRPr>
          </a:p>
          <a:p>
            <a:pPr indent="0" lvl="0" marL="0" marR="0" rtl="0" algn="ctr">
              <a:spcBef>
                <a:spcPts val="0"/>
              </a:spcBef>
              <a:spcAft>
                <a:spcPts val="0"/>
              </a:spcAft>
              <a:buNone/>
            </a:pPr>
            <a:r>
              <a:rPr lang="en" sz="1100">
                <a:solidFill>
                  <a:schemeClr val="lt1"/>
                </a:solidFill>
              </a:rPr>
              <a:t>BEGINS</a:t>
            </a:r>
            <a:endParaRPr sz="1100">
              <a:solidFill>
                <a:schemeClr val="lt1"/>
              </a:solidFill>
            </a:endParaRPr>
          </a:p>
        </p:txBody>
      </p:sp>
      <p:sp>
        <p:nvSpPr>
          <p:cNvPr id="213" name="Google Shape;213;p30"/>
          <p:cNvSpPr/>
          <p:nvPr/>
        </p:nvSpPr>
        <p:spPr>
          <a:xfrm>
            <a:off x="7961362" y="2650973"/>
            <a:ext cx="424500" cy="470700"/>
          </a:xfrm>
          <a:prstGeom prst="triangle">
            <a:avLst>
              <a:gd fmla="val 50000" name="adj"/>
            </a:avLst>
          </a:prstGeom>
          <a:solidFill>
            <a:srgbClr val="00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4" name="Google Shape;214;p30"/>
          <p:cNvSpPr txBox="1"/>
          <p:nvPr/>
        </p:nvSpPr>
        <p:spPr>
          <a:xfrm>
            <a:off x="7798427" y="3132516"/>
            <a:ext cx="9933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lt1"/>
                </a:solidFill>
                <a:latin typeface="Arial"/>
                <a:ea typeface="Arial"/>
                <a:cs typeface="Arial"/>
                <a:sym typeface="Arial"/>
              </a:rPr>
              <a:t>AUG  2023</a:t>
            </a:r>
            <a:endParaRPr sz="110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1"/>
          <p:cNvSpPr txBox="1"/>
          <p:nvPr>
            <p:ph type="title"/>
          </p:nvPr>
        </p:nvSpPr>
        <p:spPr>
          <a:xfrm>
            <a:off x="702125" y="255868"/>
            <a:ext cx="78867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Arial"/>
              <a:buNone/>
            </a:pPr>
            <a:r>
              <a:rPr lang="en">
                <a:latin typeface="Arial"/>
                <a:ea typeface="Arial"/>
                <a:cs typeface="Arial"/>
                <a:sym typeface="Arial"/>
              </a:rPr>
              <a:t>TH</a:t>
            </a:r>
            <a:r>
              <a:rPr lang="en"/>
              <a:t>IRD YEAR OF IMPLEMENTATION</a:t>
            </a:r>
            <a:endParaRPr/>
          </a:p>
        </p:txBody>
      </p:sp>
      <p:sp>
        <p:nvSpPr>
          <p:cNvPr id="220" name="Google Shape;220;p31"/>
          <p:cNvSpPr/>
          <p:nvPr/>
        </p:nvSpPr>
        <p:spPr>
          <a:xfrm>
            <a:off x="0" y="1393372"/>
            <a:ext cx="9144000" cy="1752600"/>
          </a:xfrm>
          <a:prstGeom prst="rect">
            <a:avLst/>
          </a:prstGeom>
          <a:solidFill>
            <a:srgbClr val="1D428A"/>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1" name="Google Shape;221;p31"/>
          <p:cNvSpPr/>
          <p:nvPr/>
        </p:nvSpPr>
        <p:spPr>
          <a:xfrm>
            <a:off x="0" y="3158290"/>
            <a:ext cx="9144000" cy="180600"/>
          </a:xfrm>
          <a:prstGeom prst="rect">
            <a:avLst/>
          </a:prstGeom>
          <a:solidFill>
            <a:schemeClr val="dk1"/>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2" name="Google Shape;222;p31"/>
          <p:cNvSpPr/>
          <p:nvPr/>
        </p:nvSpPr>
        <p:spPr>
          <a:xfrm>
            <a:off x="0" y="3351081"/>
            <a:ext cx="9144000" cy="1752600"/>
          </a:xfrm>
          <a:prstGeom prst="rect">
            <a:avLst/>
          </a:prstGeom>
          <a:solidFill>
            <a:srgbClr val="C8102E"/>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3" name="Google Shape;223;p31"/>
          <p:cNvSpPr txBox="1"/>
          <p:nvPr/>
        </p:nvSpPr>
        <p:spPr>
          <a:xfrm>
            <a:off x="187101" y="3133434"/>
            <a:ext cx="1338900" cy="238500"/>
          </a:xfrm>
          <a:prstGeom prst="rect">
            <a:avLst/>
          </a:prstGeom>
          <a:noFill/>
          <a:ln cap="flat" cmpd="sng" w="9525">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lt1"/>
                </a:solidFill>
              </a:rPr>
              <a:t> </a:t>
            </a:r>
            <a:endParaRPr sz="1100">
              <a:solidFill>
                <a:schemeClr val="lt1"/>
              </a:solidFill>
            </a:endParaRPr>
          </a:p>
        </p:txBody>
      </p:sp>
      <p:sp>
        <p:nvSpPr>
          <p:cNvPr id="224" name="Google Shape;224;p31"/>
          <p:cNvSpPr/>
          <p:nvPr/>
        </p:nvSpPr>
        <p:spPr>
          <a:xfrm>
            <a:off x="381300" y="3872525"/>
            <a:ext cx="1662000" cy="834900"/>
          </a:xfrm>
          <a:prstGeom prst="rect">
            <a:avLst/>
          </a:prstGeom>
          <a:solidFill>
            <a:schemeClr val="accent1"/>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100">
                <a:solidFill>
                  <a:schemeClr val="lt1"/>
                </a:solidFill>
                <a:latin typeface="Arial"/>
                <a:ea typeface="Arial"/>
                <a:cs typeface="Arial"/>
                <a:sym typeface="Arial"/>
              </a:rPr>
              <a:t>NCAC</a:t>
            </a:r>
            <a:endParaRPr sz="1100"/>
          </a:p>
          <a:p>
            <a:pPr indent="0" lvl="0" marL="0" marR="0" rtl="0" algn="ctr">
              <a:spcBef>
                <a:spcPts val="0"/>
              </a:spcBef>
              <a:spcAft>
                <a:spcPts val="0"/>
              </a:spcAft>
              <a:buNone/>
            </a:pPr>
            <a:r>
              <a:rPr lang="en" sz="1100">
                <a:solidFill>
                  <a:schemeClr val="lt1"/>
                </a:solidFill>
                <a:latin typeface="Arial"/>
                <a:ea typeface="Arial"/>
                <a:cs typeface="Arial"/>
                <a:sym typeface="Arial"/>
              </a:rPr>
              <a:t>CONFERENCE ARIZONA/ FELLOWS</a:t>
            </a:r>
            <a:endParaRPr sz="1100"/>
          </a:p>
        </p:txBody>
      </p:sp>
      <p:sp>
        <p:nvSpPr>
          <p:cNvPr id="225" name="Google Shape;225;p31"/>
          <p:cNvSpPr/>
          <p:nvPr/>
        </p:nvSpPr>
        <p:spPr>
          <a:xfrm rot="10800000">
            <a:off x="1250868" y="3352699"/>
            <a:ext cx="424500" cy="470700"/>
          </a:xfrm>
          <a:prstGeom prst="triangle">
            <a:avLst>
              <a:gd fmla="val 50000" name="adj"/>
            </a:avLst>
          </a:prstGeom>
          <a:solidFill>
            <a:schemeClr val="dk1"/>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6" name="Google Shape;226;p31"/>
          <p:cNvSpPr txBox="1"/>
          <p:nvPr/>
        </p:nvSpPr>
        <p:spPr>
          <a:xfrm>
            <a:off x="969125" y="3130874"/>
            <a:ext cx="1041000" cy="408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lt1"/>
                </a:solidFill>
              </a:rPr>
              <a:t>   NOV 2023</a:t>
            </a:r>
            <a:endParaRPr b="1" sz="1100">
              <a:solidFill>
                <a:schemeClr val="lt1"/>
              </a:solidFill>
            </a:endParaRPr>
          </a:p>
          <a:p>
            <a:pPr indent="0" lvl="0" marL="0" marR="0" rtl="0" algn="l">
              <a:spcBef>
                <a:spcPts val="0"/>
              </a:spcBef>
              <a:spcAft>
                <a:spcPts val="0"/>
              </a:spcAft>
              <a:buNone/>
            </a:pPr>
            <a:r>
              <a:t/>
            </a:r>
            <a:endParaRPr b="1" sz="1100">
              <a:solidFill>
                <a:schemeClr val="lt1"/>
              </a:solidFill>
            </a:endParaRPr>
          </a:p>
        </p:txBody>
      </p:sp>
      <p:sp>
        <p:nvSpPr>
          <p:cNvPr id="227" name="Google Shape;227;p31"/>
          <p:cNvSpPr/>
          <p:nvPr/>
        </p:nvSpPr>
        <p:spPr>
          <a:xfrm>
            <a:off x="1651075" y="1938026"/>
            <a:ext cx="1205700" cy="716400"/>
          </a:xfrm>
          <a:prstGeom prst="rect">
            <a:avLst/>
          </a:prstGeom>
          <a:solidFill>
            <a:schemeClr val="accent1"/>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100">
                <a:solidFill>
                  <a:schemeClr val="lt1"/>
                </a:solidFill>
              </a:rPr>
              <a:t>PATHWAY SELECTION</a:t>
            </a:r>
            <a:endParaRPr sz="1100"/>
          </a:p>
        </p:txBody>
      </p:sp>
      <p:sp>
        <p:nvSpPr>
          <p:cNvPr id="228" name="Google Shape;228;p31"/>
          <p:cNvSpPr/>
          <p:nvPr/>
        </p:nvSpPr>
        <p:spPr>
          <a:xfrm>
            <a:off x="2017265" y="2637765"/>
            <a:ext cx="424500" cy="470700"/>
          </a:xfrm>
          <a:prstGeom prst="triangle">
            <a:avLst>
              <a:gd fmla="val 50000" name="adj"/>
            </a:avLst>
          </a:prstGeom>
          <a:solidFill>
            <a:schemeClr val="dk1"/>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9" name="Google Shape;229;p31"/>
          <p:cNvSpPr txBox="1"/>
          <p:nvPr/>
        </p:nvSpPr>
        <p:spPr>
          <a:xfrm>
            <a:off x="1836440" y="3130358"/>
            <a:ext cx="9933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lt1"/>
                </a:solidFill>
              </a:rPr>
              <a:t> APR  2023</a:t>
            </a:r>
            <a:endParaRPr sz="1100">
              <a:solidFill>
                <a:schemeClr val="lt1"/>
              </a:solidFill>
            </a:endParaRPr>
          </a:p>
        </p:txBody>
      </p:sp>
      <p:sp>
        <p:nvSpPr>
          <p:cNvPr id="230" name="Google Shape;230;p31"/>
          <p:cNvSpPr/>
          <p:nvPr/>
        </p:nvSpPr>
        <p:spPr>
          <a:xfrm>
            <a:off x="2322061" y="3883405"/>
            <a:ext cx="1476300" cy="598800"/>
          </a:xfrm>
          <a:prstGeom prst="rect">
            <a:avLst/>
          </a:prstGeom>
          <a:solidFill>
            <a:schemeClr val="accent1"/>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l">
              <a:spcBef>
                <a:spcPts val="0"/>
              </a:spcBef>
              <a:spcAft>
                <a:spcPts val="0"/>
              </a:spcAft>
              <a:buClr>
                <a:schemeClr val="dk1"/>
              </a:buClr>
              <a:buFont typeface="Arial"/>
              <a:buNone/>
            </a:pPr>
            <a:r>
              <a:rPr b="1" lang="en" sz="1100">
                <a:solidFill>
                  <a:srgbClr val="FF0000"/>
                </a:solidFill>
              </a:rPr>
              <a:t>100K REVISION GRANT AWARDED</a:t>
            </a:r>
            <a:endParaRPr b="1" sz="1100">
              <a:solidFill>
                <a:srgbClr val="FF0000"/>
              </a:solidFill>
            </a:endParaRPr>
          </a:p>
        </p:txBody>
      </p:sp>
      <p:sp>
        <p:nvSpPr>
          <p:cNvPr id="231" name="Google Shape;231;p31"/>
          <p:cNvSpPr/>
          <p:nvPr/>
        </p:nvSpPr>
        <p:spPr>
          <a:xfrm rot="10800000">
            <a:off x="2896281" y="3364658"/>
            <a:ext cx="424500" cy="470700"/>
          </a:xfrm>
          <a:prstGeom prst="triangle">
            <a:avLst>
              <a:gd fmla="val 50000" name="adj"/>
            </a:avLst>
          </a:prstGeom>
          <a:solidFill>
            <a:schemeClr val="dk1"/>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2" name="Google Shape;232;p31"/>
          <p:cNvSpPr txBox="1"/>
          <p:nvPr/>
        </p:nvSpPr>
        <p:spPr>
          <a:xfrm>
            <a:off x="2717880" y="3119510"/>
            <a:ext cx="1023300" cy="408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lt1"/>
                </a:solidFill>
              </a:rPr>
              <a:t>JULY  2024</a:t>
            </a:r>
            <a:endParaRPr b="1" sz="1100">
              <a:solidFill>
                <a:schemeClr val="lt1"/>
              </a:solidFill>
            </a:endParaRPr>
          </a:p>
          <a:p>
            <a:pPr indent="0" lvl="0" marL="0" marR="0" rtl="0" algn="l">
              <a:spcBef>
                <a:spcPts val="0"/>
              </a:spcBef>
              <a:spcAft>
                <a:spcPts val="0"/>
              </a:spcAft>
              <a:buNone/>
            </a:pPr>
            <a:r>
              <a:t/>
            </a:r>
            <a:endParaRPr b="1" sz="1100">
              <a:solidFill>
                <a:schemeClr val="lt1"/>
              </a:solidFill>
            </a:endParaRPr>
          </a:p>
        </p:txBody>
      </p:sp>
      <p:sp>
        <p:nvSpPr>
          <p:cNvPr id="233" name="Google Shape;233;p31"/>
          <p:cNvSpPr/>
          <p:nvPr/>
        </p:nvSpPr>
        <p:spPr>
          <a:xfrm>
            <a:off x="3451150" y="1820427"/>
            <a:ext cx="1455900" cy="716400"/>
          </a:xfrm>
          <a:prstGeom prst="rect">
            <a:avLst/>
          </a:prstGeom>
          <a:solidFill>
            <a:schemeClr val="accent1"/>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lang="en" sz="1100">
                <a:solidFill>
                  <a:schemeClr val="lt1"/>
                </a:solidFill>
              </a:rPr>
              <a:t>2ND YEAR PATHWAY CLASSES BEGIN</a:t>
            </a:r>
            <a:endParaRPr sz="1100">
              <a:solidFill>
                <a:schemeClr val="dk1"/>
              </a:solidFill>
            </a:endParaRPr>
          </a:p>
          <a:p>
            <a:pPr indent="0" lvl="0" marL="0" rtl="0" algn="l">
              <a:spcBef>
                <a:spcPts val="0"/>
              </a:spcBef>
              <a:spcAft>
                <a:spcPts val="0"/>
              </a:spcAft>
              <a:buClr>
                <a:schemeClr val="dk1"/>
              </a:buClr>
              <a:buFont typeface="Arial"/>
              <a:buNone/>
            </a:pPr>
            <a:r>
              <a:t/>
            </a:r>
            <a:endParaRPr sz="1100">
              <a:solidFill>
                <a:schemeClr val="lt1"/>
              </a:solidFill>
            </a:endParaRPr>
          </a:p>
        </p:txBody>
      </p:sp>
      <p:sp>
        <p:nvSpPr>
          <p:cNvPr id="234" name="Google Shape;234;p31"/>
          <p:cNvSpPr/>
          <p:nvPr/>
        </p:nvSpPr>
        <p:spPr>
          <a:xfrm>
            <a:off x="3945413" y="2670942"/>
            <a:ext cx="424500" cy="470700"/>
          </a:xfrm>
          <a:prstGeom prst="triangle">
            <a:avLst>
              <a:gd fmla="val 50000" name="adj"/>
            </a:avLst>
          </a:prstGeom>
          <a:solidFill>
            <a:schemeClr val="dk1"/>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5" name="Google Shape;235;p31"/>
          <p:cNvSpPr txBox="1"/>
          <p:nvPr/>
        </p:nvSpPr>
        <p:spPr>
          <a:xfrm>
            <a:off x="3779438" y="3139760"/>
            <a:ext cx="9933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lt1"/>
                </a:solidFill>
              </a:rPr>
              <a:t>AUG </a:t>
            </a:r>
            <a:r>
              <a:rPr b="1" lang="en" sz="1100">
                <a:solidFill>
                  <a:schemeClr val="lt1"/>
                </a:solidFill>
                <a:latin typeface="Arial"/>
                <a:ea typeface="Arial"/>
                <a:cs typeface="Arial"/>
                <a:sym typeface="Arial"/>
              </a:rPr>
              <a:t>202</a:t>
            </a:r>
            <a:r>
              <a:rPr b="1" lang="en" sz="1100">
                <a:solidFill>
                  <a:schemeClr val="lt1"/>
                </a:solidFill>
              </a:rPr>
              <a:t>4</a:t>
            </a:r>
            <a:endParaRPr sz="1100">
              <a:solidFill>
                <a:schemeClr val="lt1"/>
              </a:solidFill>
            </a:endParaRPr>
          </a:p>
        </p:txBody>
      </p:sp>
      <p:sp>
        <p:nvSpPr>
          <p:cNvPr id="236" name="Google Shape;236;p31"/>
          <p:cNvSpPr/>
          <p:nvPr/>
        </p:nvSpPr>
        <p:spPr>
          <a:xfrm>
            <a:off x="4089225" y="3888750"/>
            <a:ext cx="2015100" cy="1077600"/>
          </a:xfrm>
          <a:prstGeom prst="rect">
            <a:avLst/>
          </a:prstGeom>
          <a:solidFill>
            <a:schemeClr val="accent1"/>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rPr lang="en" sz="1100">
                <a:solidFill>
                  <a:schemeClr val="lt1"/>
                </a:solidFill>
              </a:rPr>
              <a:t>NCAC CONFERENCE IN CHICAGO WITH LEAD TEACHERS- HIRED ACADEMY BUSINESS PARTNER LIAISON WITH GRANT</a:t>
            </a:r>
            <a:endParaRPr sz="1100"/>
          </a:p>
        </p:txBody>
      </p:sp>
      <p:sp>
        <p:nvSpPr>
          <p:cNvPr id="237" name="Google Shape;237;p31"/>
          <p:cNvSpPr/>
          <p:nvPr/>
        </p:nvSpPr>
        <p:spPr>
          <a:xfrm rot="10800000">
            <a:off x="4846178" y="3366216"/>
            <a:ext cx="424500" cy="470700"/>
          </a:xfrm>
          <a:prstGeom prst="triangle">
            <a:avLst>
              <a:gd fmla="val 50000" name="adj"/>
            </a:avLst>
          </a:prstGeom>
          <a:solidFill>
            <a:schemeClr val="dk1"/>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8" name="Google Shape;238;p31"/>
          <p:cNvSpPr txBox="1"/>
          <p:nvPr/>
        </p:nvSpPr>
        <p:spPr>
          <a:xfrm>
            <a:off x="4668144" y="3130394"/>
            <a:ext cx="10233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lt1"/>
                </a:solidFill>
              </a:rPr>
              <a:t>NOV 2024</a:t>
            </a:r>
            <a:endParaRPr sz="1100">
              <a:solidFill>
                <a:schemeClr val="lt1"/>
              </a:solidFill>
            </a:endParaRPr>
          </a:p>
        </p:txBody>
      </p:sp>
      <p:sp>
        <p:nvSpPr>
          <p:cNvPr id="239" name="Google Shape;239;p31"/>
          <p:cNvSpPr/>
          <p:nvPr/>
        </p:nvSpPr>
        <p:spPr>
          <a:xfrm>
            <a:off x="5360494" y="1926486"/>
            <a:ext cx="1662000" cy="598800"/>
          </a:xfrm>
          <a:prstGeom prst="rect">
            <a:avLst/>
          </a:prstGeom>
          <a:solidFill>
            <a:schemeClr val="accent1"/>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Clr>
                <a:schemeClr val="dk1"/>
              </a:buClr>
              <a:buFont typeface="Arial"/>
              <a:buNone/>
            </a:pPr>
            <a:r>
              <a:rPr lang="en" sz="1100">
                <a:solidFill>
                  <a:schemeClr val="lt1"/>
                </a:solidFill>
              </a:rPr>
              <a:t>PATHWAY SELECTION- MOCK INTERVIEWS</a:t>
            </a:r>
            <a:endParaRPr sz="1100">
              <a:solidFill>
                <a:schemeClr val="dk1"/>
              </a:solidFill>
            </a:endParaRPr>
          </a:p>
        </p:txBody>
      </p:sp>
      <p:sp>
        <p:nvSpPr>
          <p:cNvPr id="240" name="Google Shape;240;p31"/>
          <p:cNvSpPr/>
          <p:nvPr/>
        </p:nvSpPr>
        <p:spPr>
          <a:xfrm>
            <a:off x="5975191" y="2656155"/>
            <a:ext cx="424500" cy="470700"/>
          </a:xfrm>
          <a:prstGeom prst="triangle">
            <a:avLst>
              <a:gd fmla="val 50000" name="adj"/>
            </a:avLst>
          </a:prstGeom>
          <a:solidFill>
            <a:schemeClr val="dk1"/>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41" name="Google Shape;241;p31"/>
          <p:cNvSpPr txBox="1"/>
          <p:nvPr/>
        </p:nvSpPr>
        <p:spPr>
          <a:xfrm>
            <a:off x="5812256" y="3137699"/>
            <a:ext cx="9933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lt1"/>
                </a:solidFill>
              </a:rPr>
              <a:t>APR 2024</a:t>
            </a:r>
            <a:endParaRPr sz="1100">
              <a:solidFill>
                <a:schemeClr val="lt1"/>
              </a:solidFill>
            </a:endParaRPr>
          </a:p>
        </p:txBody>
      </p:sp>
      <p:sp>
        <p:nvSpPr>
          <p:cNvPr id="242" name="Google Shape;242;p31"/>
          <p:cNvSpPr/>
          <p:nvPr/>
        </p:nvSpPr>
        <p:spPr>
          <a:xfrm rot="10800000">
            <a:off x="6902907" y="3362354"/>
            <a:ext cx="424500" cy="470700"/>
          </a:xfrm>
          <a:prstGeom prst="triangle">
            <a:avLst>
              <a:gd fmla="val 50000" name="adj"/>
            </a:avLst>
          </a:prstGeom>
          <a:solidFill>
            <a:schemeClr val="dk1"/>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43" name="Google Shape;243;p31"/>
          <p:cNvSpPr txBox="1"/>
          <p:nvPr/>
        </p:nvSpPr>
        <p:spPr>
          <a:xfrm>
            <a:off x="6724873" y="3137417"/>
            <a:ext cx="10233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lt1"/>
                </a:solidFill>
              </a:rPr>
              <a:t>AUG 2025</a:t>
            </a:r>
            <a:endParaRPr sz="1100">
              <a:solidFill>
                <a:schemeClr val="lt1"/>
              </a:solidFill>
            </a:endParaRPr>
          </a:p>
        </p:txBody>
      </p:sp>
      <p:sp>
        <p:nvSpPr>
          <p:cNvPr id="244" name="Google Shape;244;p31"/>
          <p:cNvSpPr/>
          <p:nvPr/>
        </p:nvSpPr>
        <p:spPr>
          <a:xfrm>
            <a:off x="6430125" y="3888750"/>
            <a:ext cx="1906200" cy="834900"/>
          </a:xfrm>
          <a:prstGeom prst="rect">
            <a:avLst/>
          </a:prstGeom>
          <a:solidFill>
            <a:schemeClr val="accent1"/>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100">
                <a:solidFill>
                  <a:srgbClr val="FF0000"/>
                </a:solidFill>
              </a:rPr>
              <a:t>100K REVISION GRANT AWARDED</a:t>
            </a:r>
            <a:r>
              <a:rPr lang="en" sz="1100">
                <a:solidFill>
                  <a:schemeClr val="lt1"/>
                </a:solidFill>
              </a:rPr>
              <a:t> &amp; 3RD YEAR PATHWAY BEGINS WITH INTERMEDIATE CLASSES</a:t>
            </a:r>
            <a:endParaRPr sz="1100"/>
          </a:p>
        </p:txBody>
      </p:sp>
      <p:sp>
        <p:nvSpPr>
          <p:cNvPr id="245" name="Google Shape;245;p31"/>
          <p:cNvSpPr/>
          <p:nvPr/>
        </p:nvSpPr>
        <p:spPr>
          <a:xfrm>
            <a:off x="7346675" y="1921299"/>
            <a:ext cx="1662000" cy="716400"/>
          </a:xfrm>
          <a:prstGeom prst="rect">
            <a:avLst/>
          </a:prstGeom>
          <a:solidFill>
            <a:schemeClr val="accent1"/>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100">
                <a:solidFill>
                  <a:schemeClr val="lt1"/>
                </a:solidFill>
              </a:rPr>
              <a:t>ANATOMAGE TABLE DELIVERY</a:t>
            </a:r>
            <a:endParaRPr sz="1100">
              <a:solidFill>
                <a:schemeClr val="lt1"/>
              </a:solidFill>
            </a:endParaRPr>
          </a:p>
        </p:txBody>
      </p:sp>
      <p:sp>
        <p:nvSpPr>
          <p:cNvPr id="246" name="Google Shape;246;p31"/>
          <p:cNvSpPr/>
          <p:nvPr/>
        </p:nvSpPr>
        <p:spPr>
          <a:xfrm>
            <a:off x="7961362" y="2650973"/>
            <a:ext cx="424500" cy="470700"/>
          </a:xfrm>
          <a:prstGeom prst="triangle">
            <a:avLst>
              <a:gd fmla="val 50000" name="adj"/>
            </a:avLst>
          </a:prstGeom>
          <a:solidFill>
            <a:schemeClr val="dk1"/>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47" name="Google Shape;247;p31"/>
          <p:cNvSpPr txBox="1"/>
          <p:nvPr/>
        </p:nvSpPr>
        <p:spPr>
          <a:xfrm>
            <a:off x="7798427" y="3132516"/>
            <a:ext cx="9933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lt1"/>
                </a:solidFill>
              </a:rPr>
              <a:t>SEPT</a:t>
            </a:r>
            <a:r>
              <a:rPr b="1" lang="en" sz="1100">
                <a:solidFill>
                  <a:schemeClr val="lt1"/>
                </a:solidFill>
                <a:latin typeface="Arial"/>
                <a:ea typeface="Arial"/>
                <a:cs typeface="Arial"/>
                <a:sym typeface="Arial"/>
              </a:rPr>
              <a:t> </a:t>
            </a:r>
            <a:r>
              <a:rPr b="1" lang="en" sz="1100">
                <a:solidFill>
                  <a:schemeClr val="lt1"/>
                </a:solidFill>
              </a:rPr>
              <a:t>2025</a:t>
            </a:r>
            <a:endParaRPr sz="11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2"/>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2"/>
          <p:cNvSpPr txBox="1"/>
          <p:nvPr>
            <p:ph type="title"/>
          </p:nvPr>
        </p:nvSpPr>
        <p:spPr>
          <a:xfrm>
            <a:off x="311700" y="235750"/>
            <a:ext cx="8520600" cy="4805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9600">
                <a:solidFill>
                  <a:srgbClr val="FFFFFF"/>
                </a:solidFill>
                <a:latin typeface="Trebuchet MS"/>
                <a:ea typeface="Trebuchet MS"/>
                <a:cs typeface="Trebuchet MS"/>
                <a:sym typeface="Trebuchet MS"/>
              </a:rPr>
              <a:t>HIGH SKILL</a:t>
            </a:r>
            <a:endParaRPr sz="9600">
              <a:solidFill>
                <a:srgbClr val="FFFFFF"/>
              </a:solidFill>
              <a:latin typeface="Trebuchet MS"/>
              <a:ea typeface="Trebuchet MS"/>
              <a:cs typeface="Trebuchet MS"/>
              <a:sym typeface="Trebuchet MS"/>
            </a:endParaRPr>
          </a:p>
          <a:p>
            <a:pPr indent="0" lvl="0" marL="0" rtl="0" algn="ctr">
              <a:spcBef>
                <a:spcPts val="0"/>
              </a:spcBef>
              <a:spcAft>
                <a:spcPts val="0"/>
              </a:spcAft>
              <a:buNone/>
            </a:pPr>
            <a:r>
              <a:rPr lang="en" sz="9600">
                <a:solidFill>
                  <a:srgbClr val="FFFFFF"/>
                </a:solidFill>
                <a:latin typeface="Trebuchet MS"/>
                <a:ea typeface="Trebuchet MS"/>
                <a:cs typeface="Trebuchet MS"/>
                <a:sym typeface="Trebuchet MS"/>
              </a:rPr>
              <a:t>HIGH WAGE</a:t>
            </a:r>
            <a:endParaRPr sz="9600">
              <a:solidFill>
                <a:srgbClr val="FFFFFF"/>
              </a:solidFill>
              <a:latin typeface="Trebuchet MS"/>
              <a:ea typeface="Trebuchet MS"/>
              <a:cs typeface="Trebuchet MS"/>
              <a:sym typeface="Trebuchet MS"/>
            </a:endParaRPr>
          </a:p>
          <a:p>
            <a:pPr indent="0" lvl="0" marL="0" rtl="0" algn="ctr">
              <a:spcBef>
                <a:spcPts val="0"/>
              </a:spcBef>
              <a:spcAft>
                <a:spcPts val="0"/>
              </a:spcAft>
              <a:buNone/>
            </a:pPr>
            <a:r>
              <a:rPr lang="en" sz="9600">
                <a:solidFill>
                  <a:srgbClr val="FFFFFF"/>
                </a:solidFill>
                <a:latin typeface="Trebuchet MS"/>
                <a:ea typeface="Trebuchet MS"/>
                <a:cs typeface="Trebuchet MS"/>
                <a:sym typeface="Trebuchet MS"/>
              </a:rPr>
              <a:t>HIGH DEMAND</a:t>
            </a:r>
            <a:endParaRPr sz="9600">
              <a:solidFill>
                <a:srgbClr val="FFFFFF"/>
              </a:solidFill>
              <a:latin typeface="Trebuchet MS"/>
              <a:ea typeface="Trebuchet MS"/>
              <a:cs typeface="Trebuchet MS"/>
              <a:sym typeface="Trebuchet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xEl>
                                              <p:pRg end="0" st="0"/>
                                            </p:txEl>
                                          </p:spTgt>
                                        </p:tgtEl>
                                        <p:attrNameLst>
                                          <p:attrName>style.visibility</p:attrName>
                                        </p:attrNameLst>
                                      </p:cBhvr>
                                      <p:to>
                                        <p:strVal val="visible"/>
                                      </p:to>
                                    </p:set>
                                    <p:animEffect filter="fade" transition="in">
                                      <p:cBhvr>
                                        <p:cTn dur="3000"/>
                                        <p:tgtEl>
                                          <p:spTgt spid="25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xEl>
                                              <p:pRg end="1" st="1"/>
                                            </p:txEl>
                                          </p:spTgt>
                                        </p:tgtEl>
                                        <p:attrNameLst>
                                          <p:attrName>style.visibility</p:attrName>
                                        </p:attrNameLst>
                                      </p:cBhvr>
                                      <p:to>
                                        <p:strVal val="visible"/>
                                      </p:to>
                                    </p:set>
                                    <p:animEffect filter="fade" transition="in">
                                      <p:cBhvr>
                                        <p:cTn dur="3000"/>
                                        <p:tgtEl>
                                          <p:spTgt spid="25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xEl>
                                              <p:pRg end="2" st="2"/>
                                            </p:txEl>
                                          </p:spTgt>
                                        </p:tgtEl>
                                        <p:attrNameLst>
                                          <p:attrName>style.visibility</p:attrName>
                                        </p:attrNameLst>
                                      </p:cBhvr>
                                      <p:to>
                                        <p:strVal val="visible"/>
                                      </p:to>
                                    </p:set>
                                    <p:animEffect filter="fade" transition="in">
                                      <p:cBhvr>
                                        <p:cTn dur="3000"/>
                                        <p:tgtEl>
                                          <p:spTgt spid="25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D4EA"/>
        </a:solidFill>
      </p:bgPr>
    </p:bg>
    <p:spTree>
      <p:nvGrpSpPr>
        <p:cNvPr id="257" name="Shape 257"/>
        <p:cNvGrpSpPr/>
        <p:nvPr/>
      </p:nvGrpSpPr>
      <p:grpSpPr>
        <a:xfrm>
          <a:off x="0" y="0"/>
          <a:ext cx="0" cy="0"/>
          <a:chOff x="0" y="0"/>
          <a:chExt cx="0" cy="0"/>
        </a:xfrm>
      </p:grpSpPr>
      <p:grpSp>
        <p:nvGrpSpPr>
          <p:cNvPr id="258" name="Google Shape;258;p33"/>
          <p:cNvGrpSpPr/>
          <p:nvPr/>
        </p:nvGrpSpPr>
        <p:grpSpPr>
          <a:xfrm>
            <a:off x="340295" y="60700"/>
            <a:ext cx="8463405" cy="5022125"/>
            <a:chOff x="364570" y="32575"/>
            <a:chExt cx="8463405" cy="5022125"/>
          </a:xfrm>
        </p:grpSpPr>
        <p:sp>
          <p:nvSpPr>
            <p:cNvPr id="259" name="Google Shape;259;p33"/>
            <p:cNvSpPr/>
            <p:nvPr/>
          </p:nvSpPr>
          <p:spPr>
            <a:xfrm>
              <a:off x="6323550" y="2554875"/>
              <a:ext cx="2466900" cy="496200"/>
            </a:xfrm>
            <a:prstGeom prst="roundRect">
              <a:avLst>
                <a:gd fmla="val 16667" name="adj"/>
              </a:avLst>
            </a:prstGeom>
            <a:solidFill>
              <a:srgbClr val="C8102E"/>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descr="Icon&#10;&#10;Description automatically generated" id="260" name="Google Shape;260;p33"/>
            <p:cNvPicPr preferRelativeResize="0"/>
            <p:nvPr/>
          </p:nvPicPr>
          <p:blipFill rotWithShape="1">
            <a:blip r:embed="rId3">
              <a:alphaModFix/>
            </a:blip>
            <a:srcRect b="0" l="0" r="0" t="0"/>
            <a:stretch/>
          </p:blipFill>
          <p:spPr>
            <a:xfrm>
              <a:off x="548039" y="1183467"/>
              <a:ext cx="2328864" cy="2328864"/>
            </a:xfrm>
            <a:prstGeom prst="rect">
              <a:avLst/>
            </a:prstGeom>
            <a:noFill/>
            <a:ln>
              <a:noFill/>
            </a:ln>
          </p:spPr>
        </p:pic>
        <p:sp>
          <p:nvSpPr>
            <p:cNvPr id="261" name="Google Shape;261;p33"/>
            <p:cNvSpPr txBox="1"/>
            <p:nvPr/>
          </p:nvSpPr>
          <p:spPr>
            <a:xfrm>
              <a:off x="364570" y="3629389"/>
              <a:ext cx="2630400" cy="254100"/>
            </a:xfrm>
            <a:prstGeom prst="rect">
              <a:avLst/>
            </a:prstGeom>
            <a:noFill/>
            <a:ln>
              <a:noFill/>
            </a:ln>
          </p:spPr>
          <p:txBody>
            <a:bodyPr anchorCtr="0" anchor="ctr" bIns="19050" lIns="19050" spcFirstLastPara="1" rIns="19050" wrap="square" tIns="19050">
              <a:spAutoFit/>
            </a:bodyPr>
            <a:lstStyle/>
            <a:p>
              <a:pPr indent="0" lvl="0" marL="0" marR="0" rtl="0" algn="ctr">
                <a:spcBef>
                  <a:spcPts val="0"/>
                </a:spcBef>
                <a:spcAft>
                  <a:spcPts val="0"/>
                </a:spcAft>
                <a:buNone/>
              </a:pPr>
              <a:r>
                <a:rPr b="1" lang="en" sz="1400" cap="none">
                  <a:solidFill>
                    <a:srgbClr val="C8102E"/>
                  </a:solidFill>
                  <a:latin typeface="Arial"/>
                  <a:ea typeface="Arial"/>
                  <a:cs typeface="Arial"/>
                  <a:sym typeface="Arial"/>
                </a:rPr>
                <a:t>CRETE HIGH SCHOOL</a:t>
              </a:r>
              <a:endParaRPr sz="1100"/>
            </a:p>
          </p:txBody>
        </p:sp>
        <p:cxnSp>
          <p:nvCxnSpPr>
            <p:cNvPr id="262" name="Google Shape;262;p33"/>
            <p:cNvCxnSpPr/>
            <p:nvPr/>
          </p:nvCxnSpPr>
          <p:spPr>
            <a:xfrm flipH="1" rot="10800000">
              <a:off x="3289697" y="1753641"/>
              <a:ext cx="590100" cy="400200"/>
            </a:xfrm>
            <a:prstGeom prst="straightConnector1">
              <a:avLst/>
            </a:prstGeom>
            <a:noFill/>
            <a:ln cap="flat" cmpd="sng" w="12700">
              <a:solidFill>
                <a:srgbClr val="C8102E"/>
              </a:solidFill>
              <a:prstDash val="solid"/>
              <a:miter lim="400000"/>
              <a:headEnd len="sm" w="sm" type="none"/>
              <a:tailEnd len="sm" w="sm" type="none"/>
            </a:ln>
          </p:spPr>
        </p:cxnSp>
        <p:cxnSp>
          <p:nvCxnSpPr>
            <p:cNvPr id="263" name="Google Shape;263;p33"/>
            <p:cNvCxnSpPr/>
            <p:nvPr/>
          </p:nvCxnSpPr>
          <p:spPr>
            <a:xfrm>
              <a:off x="3345954" y="3512330"/>
              <a:ext cx="590100" cy="178200"/>
            </a:xfrm>
            <a:prstGeom prst="straightConnector1">
              <a:avLst/>
            </a:prstGeom>
            <a:noFill/>
            <a:ln cap="flat" cmpd="sng" w="12700">
              <a:solidFill>
                <a:srgbClr val="0000FF"/>
              </a:solidFill>
              <a:prstDash val="solid"/>
              <a:miter lim="400000"/>
              <a:headEnd len="sm" w="sm" type="none"/>
              <a:tailEnd len="sm" w="sm" type="none"/>
            </a:ln>
          </p:spPr>
        </p:cxnSp>
        <p:cxnSp>
          <p:nvCxnSpPr>
            <p:cNvPr id="264" name="Google Shape;264;p33"/>
            <p:cNvCxnSpPr/>
            <p:nvPr/>
          </p:nvCxnSpPr>
          <p:spPr>
            <a:xfrm>
              <a:off x="5235086" y="1576964"/>
              <a:ext cx="767100" cy="0"/>
            </a:xfrm>
            <a:prstGeom prst="straightConnector1">
              <a:avLst/>
            </a:prstGeom>
            <a:noFill/>
            <a:ln cap="flat" cmpd="sng" w="12700">
              <a:solidFill>
                <a:srgbClr val="474B57"/>
              </a:solidFill>
              <a:prstDash val="solid"/>
              <a:miter lim="400000"/>
              <a:headEnd len="sm" w="sm" type="none"/>
              <a:tailEnd len="sm" w="sm" type="none"/>
            </a:ln>
          </p:spPr>
        </p:cxnSp>
        <p:grpSp>
          <p:nvGrpSpPr>
            <p:cNvPr id="265" name="Google Shape;265;p33"/>
            <p:cNvGrpSpPr/>
            <p:nvPr/>
          </p:nvGrpSpPr>
          <p:grpSpPr>
            <a:xfrm>
              <a:off x="6299384" y="32575"/>
              <a:ext cx="2515266" cy="1949350"/>
              <a:chOff x="-58480" y="-756053"/>
              <a:chExt cx="3353687" cy="2304197"/>
            </a:xfrm>
          </p:grpSpPr>
          <p:sp>
            <p:nvSpPr>
              <p:cNvPr id="266" name="Google Shape;266;p33"/>
              <p:cNvSpPr/>
              <p:nvPr/>
            </p:nvSpPr>
            <p:spPr>
              <a:xfrm>
                <a:off x="8" y="-756053"/>
                <a:ext cx="3295200" cy="525900"/>
              </a:xfrm>
              <a:prstGeom prst="roundRect">
                <a:avLst>
                  <a:gd fmla="val 16667" name="adj"/>
                </a:avLst>
              </a:prstGeom>
              <a:solidFill>
                <a:srgbClr val="0944A1"/>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7" name="Google Shape;267;p33"/>
              <p:cNvSpPr txBox="1"/>
              <p:nvPr/>
            </p:nvSpPr>
            <p:spPr>
              <a:xfrm>
                <a:off x="32108" y="-676236"/>
                <a:ext cx="3231000" cy="407100"/>
              </a:xfrm>
              <a:prstGeom prst="rect">
                <a:avLst/>
              </a:prstGeom>
              <a:noFill/>
              <a:ln>
                <a:noFill/>
              </a:ln>
            </p:spPr>
            <p:txBody>
              <a:bodyPr anchorCtr="0" anchor="ctr" bIns="51425" lIns="51425" spcFirstLastPara="1" rIns="51425" wrap="square" tIns="51425">
                <a:noAutofit/>
              </a:bodyPr>
              <a:lstStyle/>
              <a:p>
                <a:pPr indent="0" lvl="0" marL="0" marR="0" rtl="0" algn="ctr">
                  <a:lnSpc>
                    <a:spcPct val="90000"/>
                  </a:lnSpc>
                  <a:spcBef>
                    <a:spcPts val="0"/>
                  </a:spcBef>
                  <a:spcAft>
                    <a:spcPts val="0"/>
                  </a:spcAft>
                  <a:buClr>
                    <a:schemeClr val="lt1"/>
                  </a:buClr>
                  <a:buSzPts val="1400"/>
                  <a:buFont typeface="Arial"/>
                  <a:buNone/>
                </a:pPr>
                <a:r>
                  <a:rPr b="1" lang="en" sz="1400">
                    <a:solidFill>
                      <a:schemeClr val="lt1"/>
                    </a:solidFill>
                  </a:rPr>
                  <a:t>Business</a:t>
                </a:r>
                <a:endParaRPr b="1" i="0">
                  <a:solidFill>
                    <a:srgbClr val="000000"/>
                  </a:solidFill>
                  <a:latin typeface="Arial"/>
                  <a:ea typeface="Arial"/>
                  <a:cs typeface="Arial"/>
                  <a:sym typeface="Arial"/>
                </a:endParaRPr>
              </a:p>
            </p:txBody>
          </p:sp>
          <p:sp>
            <p:nvSpPr>
              <p:cNvPr id="268" name="Google Shape;268;p33"/>
              <p:cNvSpPr/>
              <p:nvPr/>
            </p:nvSpPr>
            <p:spPr>
              <a:xfrm>
                <a:off x="8" y="-163441"/>
                <a:ext cx="3295200" cy="525900"/>
              </a:xfrm>
              <a:prstGeom prst="roundRect">
                <a:avLst>
                  <a:gd fmla="val 16667" name="adj"/>
                </a:avLst>
              </a:prstGeom>
              <a:solidFill>
                <a:srgbClr val="0944A1"/>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9" name="Google Shape;269;p33"/>
              <p:cNvSpPr txBox="1"/>
              <p:nvPr/>
            </p:nvSpPr>
            <p:spPr>
              <a:xfrm>
                <a:off x="52491" y="-82826"/>
                <a:ext cx="3231000" cy="407100"/>
              </a:xfrm>
              <a:prstGeom prst="rect">
                <a:avLst/>
              </a:prstGeom>
              <a:noFill/>
              <a:ln>
                <a:noFill/>
              </a:ln>
            </p:spPr>
            <p:txBody>
              <a:bodyPr anchorCtr="0" anchor="ctr" bIns="54275" lIns="54275" spcFirstLastPara="1" rIns="54275" wrap="square" tIns="54275">
                <a:noAutofit/>
              </a:bodyPr>
              <a:lstStyle/>
              <a:p>
                <a:pPr indent="0" lvl="0" marL="0" marR="0" rtl="0" algn="ctr">
                  <a:lnSpc>
                    <a:spcPct val="90000"/>
                  </a:lnSpc>
                  <a:spcBef>
                    <a:spcPts val="0"/>
                  </a:spcBef>
                  <a:spcAft>
                    <a:spcPts val="0"/>
                  </a:spcAft>
                  <a:buClr>
                    <a:schemeClr val="lt1"/>
                  </a:buClr>
                  <a:buSzPts val="1400"/>
                  <a:buFont typeface="Arial"/>
                  <a:buNone/>
                </a:pPr>
                <a:r>
                  <a:rPr b="1" i="0" lang="en" sz="1400" u="none">
                    <a:solidFill>
                      <a:schemeClr val="lt1"/>
                    </a:solidFill>
                    <a:latin typeface="Arial"/>
                    <a:ea typeface="Arial"/>
                    <a:cs typeface="Arial"/>
                    <a:sym typeface="Arial"/>
                  </a:rPr>
                  <a:t>Health Sciences</a:t>
                </a:r>
                <a:endParaRPr b="1" i="0" sz="1400">
                  <a:solidFill>
                    <a:srgbClr val="000000"/>
                  </a:solidFill>
                  <a:latin typeface="Arial"/>
                  <a:ea typeface="Arial"/>
                  <a:cs typeface="Arial"/>
                  <a:sym typeface="Arial"/>
                </a:endParaRPr>
              </a:p>
            </p:txBody>
          </p:sp>
          <p:sp>
            <p:nvSpPr>
              <p:cNvPr id="270" name="Google Shape;270;p33"/>
              <p:cNvSpPr/>
              <p:nvPr/>
            </p:nvSpPr>
            <p:spPr>
              <a:xfrm>
                <a:off x="-14542" y="429160"/>
                <a:ext cx="3295200" cy="525900"/>
              </a:xfrm>
              <a:prstGeom prst="roundRect">
                <a:avLst>
                  <a:gd fmla="val 16667" name="adj"/>
                </a:avLst>
              </a:prstGeom>
              <a:solidFill>
                <a:srgbClr val="0944A1"/>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1" name="Google Shape;271;p33"/>
              <p:cNvSpPr txBox="1"/>
              <p:nvPr/>
            </p:nvSpPr>
            <p:spPr>
              <a:xfrm>
                <a:off x="-58480" y="395566"/>
                <a:ext cx="3231000" cy="593100"/>
              </a:xfrm>
              <a:prstGeom prst="rect">
                <a:avLst/>
              </a:prstGeom>
              <a:noFill/>
              <a:ln>
                <a:noFill/>
              </a:ln>
            </p:spPr>
            <p:txBody>
              <a:bodyPr anchorCtr="0" anchor="ctr" bIns="54275" lIns="54275" spcFirstLastPara="1" rIns="54275" wrap="square" tIns="54275">
                <a:noAutofit/>
              </a:bodyPr>
              <a:lstStyle/>
              <a:p>
                <a:pPr indent="0" lvl="0" marL="0" marR="0" rtl="0" algn="ctr">
                  <a:lnSpc>
                    <a:spcPct val="90000"/>
                  </a:lnSpc>
                  <a:spcBef>
                    <a:spcPts val="0"/>
                  </a:spcBef>
                  <a:spcAft>
                    <a:spcPts val="0"/>
                  </a:spcAft>
                  <a:buClr>
                    <a:schemeClr val="lt1"/>
                  </a:buClr>
                  <a:buSzPts val="1400"/>
                  <a:buFont typeface="Arial"/>
                  <a:buNone/>
                </a:pPr>
                <a:r>
                  <a:rPr b="1" i="0" lang="en" sz="1400" u="none">
                    <a:solidFill>
                      <a:schemeClr val="lt1"/>
                    </a:solidFill>
                    <a:latin typeface="Arial"/>
                    <a:ea typeface="Arial"/>
                    <a:cs typeface="Arial"/>
                    <a:sym typeface="Arial"/>
                  </a:rPr>
                  <a:t>Education</a:t>
                </a:r>
                <a:endParaRPr b="1" i="0" sz="1400">
                  <a:solidFill>
                    <a:srgbClr val="000000"/>
                  </a:solidFill>
                  <a:latin typeface="Arial"/>
                  <a:ea typeface="Arial"/>
                  <a:cs typeface="Arial"/>
                  <a:sym typeface="Arial"/>
                </a:endParaRPr>
              </a:p>
            </p:txBody>
          </p:sp>
          <p:sp>
            <p:nvSpPr>
              <p:cNvPr id="272" name="Google Shape;272;p33"/>
              <p:cNvSpPr/>
              <p:nvPr/>
            </p:nvSpPr>
            <p:spPr>
              <a:xfrm>
                <a:off x="-14726" y="1014678"/>
                <a:ext cx="3295200" cy="525900"/>
              </a:xfrm>
              <a:prstGeom prst="roundRect">
                <a:avLst>
                  <a:gd fmla="val 16667" name="adj"/>
                </a:avLst>
              </a:prstGeom>
              <a:solidFill>
                <a:srgbClr val="0944A1"/>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3" name="Google Shape;273;p33"/>
              <p:cNvSpPr txBox="1"/>
              <p:nvPr/>
            </p:nvSpPr>
            <p:spPr>
              <a:xfrm>
                <a:off x="17387" y="955043"/>
                <a:ext cx="3231000" cy="593100"/>
              </a:xfrm>
              <a:prstGeom prst="rect">
                <a:avLst/>
              </a:prstGeom>
              <a:noFill/>
              <a:ln>
                <a:noFill/>
              </a:ln>
            </p:spPr>
            <p:txBody>
              <a:bodyPr anchorCtr="0" anchor="ctr" bIns="54275" lIns="54275" spcFirstLastPara="1" rIns="54275" wrap="square" tIns="54275">
                <a:noAutofit/>
              </a:bodyPr>
              <a:lstStyle/>
              <a:p>
                <a:pPr indent="0" lvl="0" marL="0" marR="0" rtl="0" algn="ctr">
                  <a:lnSpc>
                    <a:spcPct val="90000"/>
                  </a:lnSpc>
                  <a:spcBef>
                    <a:spcPts val="0"/>
                  </a:spcBef>
                  <a:spcAft>
                    <a:spcPts val="0"/>
                  </a:spcAft>
                  <a:buClr>
                    <a:schemeClr val="lt1"/>
                  </a:buClr>
                  <a:buSzPts val="1400"/>
                  <a:buFont typeface="Arial"/>
                  <a:buNone/>
                </a:pPr>
                <a:r>
                  <a:rPr b="1" lang="en">
                    <a:solidFill>
                      <a:schemeClr val="lt1"/>
                    </a:solidFill>
                  </a:rPr>
                  <a:t>Multimedia Design</a:t>
                </a:r>
                <a:endParaRPr b="1" i="0" sz="1400">
                  <a:solidFill>
                    <a:schemeClr val="lt1"/>
                  </a:solidFill>
                  <a:latin typeface="Arial"/>
                  <a:ea typeface="Arial"/>
                  <a:cs typeface="Arial"/>
                  <a:sym typeface="Arial"/>
                </a:endParaRPr>
              </a:p>
            </p:txBody>
          </p:sp>
        </p:grpSp>
        <p:cxnSp>
          <p:nvCxnSpPr>
            <p:cNvPr id="274" name="Google Shape;274;p33"/>
            <p:cNvCxnSpPr/>
            <p:nvPr/>
          </p:nvCxnSpPr>
          <p:spPr>
            <a:xfrm>
              <a:off x="5235068" y="3692371"/>
              <a:ext cx="767100" cy="0"/>
            </a:xfrm>
            <a:prstGeom prst="straightConnector1">
              <a:avLst/>
            </a:prstGeom>
            <a:noFill/>
            <a:ln cap="flat" cmpd="sng" w="12700">
              <a:solidFill>
                <a:srgbClr val="474B57"/>
              </a:solidFill>
              <a:prstDash val="solid"/>
              <a:miter lim="400000"/>
              <a:headEnd len="sm" w="sm" type="none"/>
              <a:tailEnd len="sm" w="sm" type="none"/>
            </a:ln>
          </p:spPr>
        </p:cxnSp>
        <p:sp>
          <p:nvSpPr>
            <p:cNvPr id="275" name="Google Shape;275;p33"/>
            <p:cNvSpPr txBox="1"/>
            <p:nvPr/>
          </p:nvSpPr>
          <p:spPr>
            <a:xfrm>
              <a:off x="3540327" y="463132"/>
              <a:ext cx="2200800" cy="254100"/>
            </a:xfrm>
            <a:prstGeom prst="rect">
              <a:avLst/>
            </a:prstGeom>
            <a:noFill/>
            <a:ln>
              <a:noFill/>
            </a:ln>
          </p:spPr>
          <p:txBody>
            <a:bodyPr anchorCtr="0" anchor="ctr" bIns="19050" lIns="19050" spcFirstLastPara="1" rIns="19050" wrap="square" tIns="19050">
              <a:spAutoFit/>
            </a:bodyPr>
            <a:lstStyle/>
            <a:p>
              <a:pPr indent="0" lvl="0" marL="0" marR="0" rtl="0" algn="ctr">
                <a:spcBef>
                  <a:spcPts val="0"/>
                </a:spcBef>
                <a:spcAft>
                  <a:spcPts val="0"/>
                </a:spcAft>
                <a:buNone/>
              </a:pPr>
              <a:r>
                <a:rPr b="1" lang="en" sz="1400" cap="none">
                  <a:solidFill>
                    <a:srgbClr val="000000"/>
                  </a:solidFill>
                  <a:latin typeface="Arial"/>
                  <a:ea typeface="Arial"/>
                  <a:cs typeface="Arial"/>
                  <a:sym typeface="Arial"/>
                </a:rPr>
                <a:t>ACADEMY</a:t>
              </a:r>
              <a:endParaRPr sz="1100"/>
            </a:p>
          </p:txBody>
        </p:sp>
        <p:sp>
          <p:nvSpPr>
            <p:cNvPr id="276" name="Google Shape;276;p33"/>
            <p:cNvSpPr txBox="1"/>
            <p:nvPr/>
          </p:nvSpPr>
          <p:spPr>
            <a:xfrm rot="-5401719">
              <a:off x="4866333" y="2450950"/>
              <a:ext cx="2399700" cy="254100"/>
            </a:xfrm>
            <a:prstGeom prst="rect">
              <a:avLst/>
            </a:prstGeom>
            <a:noFill/>
            <a:ln>
              <a:noFill/>
            </a:ln>
          </p:spPr>
          <p:txBody>
            <a:bodyPr anchorCtr="0" anchor="ctr" bIns="19050" lIns="19050" spcFirstLastPara="1" rIns="19050" wrap="square" tIns="19050">
              <a:spAutoFit/>
            </a:bodyPr>
            <a:lstStyle/>
            <a:p>
              <a:pPr indent="0" lvl="0" marL="0" marR="0" rtl="0" algn="ctr">
                <a:spcBef>
                  <a:spcPts val="0"/>
                </a:spcBef>
                <a:spcAft>
                  <a:spcPts val="0"/>
                </a:spcAft>
                <a:buNone/>
              </a:pPr>
              <a:r>
                <a:rPr b="1" lang="en" sz="1400" cap="none">
                  <a:solidFill>
                    <a:srgbClr val="000000"/>
                  </a:solidFill>
                  <a:latin typeface="Arial"/>
                  <a:ea typeface="Arial"/>
                  <a:cs typeface="Arial"/>
                  <a:sym typeface="Arial"/>
                </a:rPr>
                <a:t>PATHWAYS</a:t>
              </a:r>
              <a:endParaRPr sz="1100"/>
            </a:p>
          </p:txBody>
        </p:sp>
        <p:sp>
          <p:nvSpPr>
            <p:cNvPr id="277" name="Google Shape;277;p33"/>
            <p:cNvSpPr/>
            <p:nvPr/>
          </p:nvSpPr>
          <p:spPr>
            <a:xfrm>
              <a:off x="6332362" y="3101713"/>
              <a:ext cx="2466900" cy="455700"/>
            </a:xfrm>
            <a:prstGeom prst="roundRect">
              <a:avLst>
                <a:gd fmla="val 16667" name="adj"/>
              </a:avLst>
            </a:prstGeom>
            <a:solidFill>
              <a:srgbClr val="C8102E"/>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8" name="Google Shape;278;p33"/>
            <p:cNvSpPr txBox="1"/>
            <p:nvPr/>
          </p:nvSpPr>
          <p:spPr>
            <a:xfrm>
              <a:off x="6404575" y="3127638"/>
              <a:ext cx="2423400" cy="400200"/>
            </a:xfrm>
            <a:prstGeom prst="rect">
              <a:avLst/>
            </a:prstGeom>
            <a:noFill/>
            <a:ln>
              <a:noFill/>
            </a:ln>
          </p:spPr>
          <p:txBody>
            <a:bodyPr anchorCtr="0" anchor="ctr" bIns="54275" lIns="54275" spcFirstLastPara="1" rIns="54275" wrap="square" tIns="54275">
              <a:noAutofit/>
            </a:bodyPr>
            <a:lstStyle/>
            <a:p>
              <a:pPr indent="0" lvl="0" marL="0" marR="0" rtl="0" algn="ctr">
                <a:lnSpc>
                  <a:spcPct val="90000"/>
                </a:lnSpc>
                <a:spcBef>
                  <a:spcPts val="0"/>
                </a:spcBef>
                <a:spcAft>
                  <a:spcPts val="0"/>
                </a:spcAft>
                <a:buClr>
                  <a:schemeClr val="lt1"/>
                </a:buClr>
                <a:buSzPts val="1400"/>
                <a:buFont typeface="Arial"/>
                <a:buNone/>
              </a:pPr>
              <a:r>
                <a:rPr b="1" i="0" lang="en" sz="1400">
                  <a:solidFill>
                    <a:schemeClr val="lt1"/>
                  </a:solidFill>
                  <a:latin typeface="Arial"/>
                  <a:ea typeface="Arial"/>
                  <a:cs typeface="Arial"/>
                  <a:sym typeface="Arial"/>
                </a:rPr>
                <a:t>Construction</a:t>
              </a:r>
              <a:endParaRPr sz="1100"/>
            </a:p>
          </p:txBody>
        </p:sp>
        <p:sp>
          <p:nvSpPr>
            <p:cNvPr id="279" name="Google Shape;279;p33"/>
            <p:cNvSpPr/>
            <p:nvPr/>
          </p:nvSpPr>
          <p:spPr>
            <a:xfrm>
              <a:off x="6332350" y="3604413"/>
              <a:ext cx="2466900" cy="455700"/>
            </a:xfrm>
            <a:prstGeom prst="roundRect">
              <a:avLst>
                <a:gd fmla="val 16667" name="adj"/>
              </a:avLst>
            </a:prstGeom>
            <a:solidFill>
              <a:srgbClr val="C8102E"/>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0" name="Google Shape;280;p33"/>
            <p:cNvSpPr/>
            <p:nvPr/>
          </p:nvSpPr>
          <p:spPr>
            <a:xfrm>
              <a:off x="6332350" y="4107125"/>
              <a:ext cx="2466900" cy="444900"/>
            </a:xfrm>
            <a:prstGeom prst="roundRect">
              <a:avLst>
                <a:gd fmla="val 16667" name="adj"/>
              </a:avLst>
            </a:prstGeom>
            <a:solidFill>
              <a:srgbClr val="C8102E"/>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1" name="Google Shape;281;p33"/>
            <p:cNvSpPr txBox="1"/>
            <p:nvPr/>
          </p:nvSpPr>
          <p:spPr>
            <a:xfrm>
              <a:off x="6366871" y="3589597"/>
              <a:ext cx="2380200" cy="455700"/>
            </a:xfrm>
            <a:prstGeom prst="rect">
              <a:avLst/>
            </a:prstGeom>
            <a:noFill/>
            <a:ln>
              <a:noFill/>
            </a:ln>
          </p:spPr>
          <p:txBody>
            <a:bodyPr anchorCtr="0" anchor="ctr" bIns="54275" lIns="54275" spcFirstLastPara="1" rIns="54275" wrap="square" tIns="54275">
              <a:noAutofit/>
            </a:bodyPr>
            <a:lstStyle/>
            <a:p>
              <a:pPr indent="0" lvl="0" marL="0" marR="0" rtl="0" algn="ctr">
                <a:lnSpc>
                  <a:spcPct val="90000"/>
                </a:lnSpc>
                <a:spcBef>
                  <a:spcPts val="0"/>
                </a:spcBef>
                <a:spcAft>
                  <a:spcPts val="0"/>
                </a:spcAft>
                <a:buClr>
                  <a:schemeClr val="lt1"/>
                </a:buClr>
                <a:buSzPts val="1400"/>
                <a:buFont typeface="Arial"/>
                <a:buNone/>
              </a:pPr>
              <a:r>
                <a:rPr b="1" i="0" lang="en" sz="1400">
                  <a:solidFill>
                    <a:schemeClr val="lt1"/>
                  </a:solidFill>
                  <a:latin typeface="Arial"/>
                  <a:ea typeface="Arial"/>
                  <a:cs typeface="Arial"/>
                  <a:sym typeface="Arial"/>
                </a:rPr>
                <a:t>Automotive</a:t>
              </a:r>
              <a:endParaRPr sz="1100"/>
            </a:p>
          </p:txBody>
        </p:sp>
        <p:sp>
          <p:nvSpPr>
            <p:cNvPr id="282" name="Google Shape;282;p33"/>
            <p:cNvSpPr txBox="1"/>
            <p:nvPr/>
          </p:nvSpPr>
          <p:spPr>
            <a:xfrm>
              <a:off x="6366863" y="4129488"/>
              <a:ext cx="2380200" cy="400200"/>
            </a:xfrm>
            <a:prstGeom prst="rect">
              <a:avLst/>
            </a:prstGeom>
            <a:noFill/>
            <a:ln>
              <a:noFill/>
            </a:ln>
          </p:spPr>
          <p:txBody>
            <a:bodyPr anchorCtr="0" anchor="ctr" bIns="54275" lIns="54275" spcFirstLastPara="1" rIns="54275" wrap="square" tIns="54275">
              <a:noAutofit/>
            </a:bodyPr>
            <a:lstStyle/>
            <a:p>
              <a:pPr indent="0" lvl="0" marL="0" marR="0" rtl="0" algn="ctr">
                <a:lnSpc>
                  <a:spcPct val="90000"/>
                </a:lnSpc>
                <a:spcBef>
                  <a:spcPts val="0"/>
                </a:spcBef>
                <a:spcAft>
                  <a:spcPts val="0"/>
                </a:spcAft>
                <a:buClr>
                  <a:schemeClr val="lt1"/>
                </a:buClr>
                <a:buSzPts val="1400"/>
                <a:buFont typeface="Arial"/>
                <a:buNone/>
              </a:pPr>
              <a:r>
                <a:rPr b="1" i="0" lang="en" sz="1400" u="none">
                  <a:solidFill>
                    <a:schemeClr val="lt1"/>
                  </a:solidFill>
                  <a:latin typeface="Arial"/>
                  <a:ea typeface="Arial"/>
                  <a:cs typeface="Arial"/>
                  <a:sym typeface="Arial"/>
                </a:rPr>
                <a:t>Engineering</a:t>
              </a:r>
              <a:r>
                <a:rPr b="1" lang="en">
                  <a:solidFill>
                    <a:schemeClr val="lt1"/>
                  </a:solidFill>
                </a:rPr>
                <a:t> </a:t>
              </a:r>
              <a:endParaRPr b="1" i="0" sz="1400">
                <a:solidFill>
                  <a:schemeClr val="lt1"/>
                </a:solidFill>
                <a:latin typeface="Arial"/>
                <a:ea typeface="Arial"/>
                <a:cs typeface="Arial"/>
                <a:sym typeface="Arial"/>
              </a:endParaRPr>
            </a:p>
          </p:txBody>
        </p:sp>
        <p:pic>
          <p:nvPicPr>
            <p:cNvPr id="283" name="Google Shape;283;p33"/>
            <p:cNvPicPr preferRelativeResize="0"/>
            <p:nvPr/>
          </p:nvPicPr>
          <p:blipFill>
            <a:blip r:embed="rId4">
              <a:alphaModFix/>
            </a:blip>
            <a:stretch>
              <a:fillRect/>
            </a:stretch>
          </p:blipFill>
          <p:spPr>
            <a:xfrm>
              <a:off x="1276350" y="1950975"/>
              <a:ext cx="872250" cy="1241549"/>
            </a:xfrm>
            <a:prstGeom prst="rect">
              <a:avLst/>
            </a:prstGeom>
            <a:noFill/>
            <a:ln>
              <a:noFill/>
            </a:ln>
          </p:spPr>
        </p:pic>
        <p:pic>
          <p:nvPicPr>
            <p:cNvPr id="284" name="Google Shape;284;p33"/>
            <p:cNvPicPr preferRelativeResize="0"/>
            <p:nvPr/>
          </p:nvPicPr>
          <p:blipFill>
            <a:blip r:embed="rId5">
              <a:alphaModFix/>
            </a:blip>
            <a:stretch>
              <a:fillRect/>
            </a:stretch>
          </p:blipFill>
          <p:spPr>
            <a:xfrm>
              <a:off x="4088449" y="855398"/>
              <a:ext cx="1078025" cy="1412585"/>
            </a:xfrm>
            <a:prstGeom prst="rect">
              <a:avLst/>
            </a:prstGeom>
            <a:noFill/>
            <a:ln>
              <a:noFill/>
            </a:ln>
          </p:spPr>
        </p:pic>
        <p:pic>
          <p:nvPicPr>
            <p:cNvPr id="285" name="Google Shape;285;p33"/>
            <p:cNvPicPr preferRelativeResize="0"/>
            <p:nvPr/>
          </p:nvPicPr>
          <p:blipFill>
            <a:blip r:embed="rId6">
              <a:alphaModFix/>
            </a:blip>
            <a:stretch>
              <a:fillRect/>
            </a:stretch>
          </p:blipFill>
          <p:spPr>
            <a:xfrm>
              <a:off x="4101726" y="2848018"/>
              <a:ext cx="1078025" cy="1386032"/>
            </a:xfrm>
            <a:prstGeom prst="rect">
              <a:avLst/>
            </a:prstGeom>
            <a:noFill/>
            <a:ln>
              <a:noFill/>
            </a:ln>
          </p:spPr>
        </p:pic>
        <p:sp>
          <p:nvSpPr>
            <p:cNvPr id="286" name="Google Shape;286;p33"/>
            <p:cNvSpPr/>
            <p:nvPr/>
          </p:nvSpPr>
          <p:spPr>
            <a:xfrm>
              <a:off x="6323550" y="2020300"/>
              <a:ext cx="2466900" cy="496200"/>
            </a:xfrm>
            <a:prstGeom prst="roundRect">
              <a:avLst>
                <a:gd fmla="val 16667" name="adj"/>
              </a:avLst>
            </a:prstGeom>
            <a:solidFill>
              <a:srgbClr val="C8102E"/>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ctr">
                <a:lnSpc>
                  <a:spcPct val="90000"/>
                </a:lnSpc>
                <a:spcBef>
                  <a:spcPts val="0"/>
                </a:spcBef>
                <a:spcAft>
                  <a:spcPts val="0"/>
                </a:spcAft>
                <a:buClr>
                  <a:schemeClr val="lt1"/>
                </a:buClr>
                <a:buSzPts val="1400"/>
                <a:buFont typeface="Arial"/>
                <a:buNone/>
              </a:pPr>
              <a:r>
                <a:rPr b="1" lang="en">
                  <a:solidFill>
                    <a:schemeClr val="lt1"/>
                  </a:solidFill>
                </a:rPr>
                <a:t>Agriculture</a:t>
              </a:r>
              <a:endParaRPr/>
            </a:p>
          </p:txBody>
        </p:sp>
        <p:sp>
          <p:nvSpPr>
            <p:cNvPr id="287" name="Google Shape;287;p33"/>
            <p:cNvSpPr txBox="1"/>
            <p:nvPr/>
          </p:nvSpPr>
          <p:spPr>
            <a:xfrm>
              <a:off x="6388425" y="2580525"/>
              <a:ext cx="2380200" cy="444900"/>
            </a:xfrm>
            <a:prstGeom prst="rect">
              <a:avLst/>
            </a:prstGeom>
            <a:noFill/>
            <a:ln>
              <a:noFill/>
            </a:ln>
          </p:spPr>
          <p:txBody>
            <a:bodyPr anchorCtr="0" anchor="ctr" bIns="54275" lIns="54275" spcFirstLastPara="1" rIns="54275" wrap="square" tIns="54275">
              <a:noAutofit/>
            </a:bodyPr>
            <a:lstStyle/>
            <a:p>
              <a:pPr indent="0" lvl="0" marL="0" marR="0" rtl="0" algn="ctr">
                <a:lnSpc>
                  <a:spcPct val="90000"/>
                </a:lnSpc>
                <a:spcBef>
                  <a:spcPts val="0"/>
                </a:spcBef>
                <a:spcAft>
                  <a:spcPts val="0"/>
                </a:spcAft>
                <a:buClr>
                  <a:schemeClr val="lt1"/>
                </a:buClr>
                <a:buSzPts val="1400"/>
                <a:buFont typeface="Arial"/>
                <a:buNone/>
              </a:pPr>
              <a:r>
                <a:rPr b="1" lang="en">
                  <a:solidFill>
                    <a:schemeClr val="lt1"/>
                  </a:solidFill>
                </a:rPr>
                <a:t>Information Technology</a:t>
              </a:r>
              <a:endParaRPr sz="1100"/>
            </a:p>
          </p:txBody>
        </p:sp>
        <p:sp>
          <p:nvSpPr>
            <p:cNvPr id="288" name="Google Shape;288;p33"/>
            <p:cNvSpPr/>
            <p:nvPr/>
          </p:nvSpPr>
          <p:spPr>
            <a:xfrm>
              <a:off x="6323550" y="4599000"/>
              <a:ext cx="2466900" cy="444900"/>
            </a:xfrm>
            <a:prstGeom prst="roundRect">
              <a:avLst>
                <a:gd fmla="val 16667" name="adj"/>
              </a:avLst>
            </a:prstGeom>
            <a:solidFill>
              <a:srgbClr val="C8102E"/>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9" name="Google Shape;289;p33"/>
            <p:cNvSpPr txBox="1"/>
            <p:nvPr/>
          </p:nvSpPr>
          <p:spPr>
            <a:xfrm>
              <a:off x="6401362" y="4599000"/>
              <a:ext cx="2328900" cy="455700"/>
            </a:xfrm>
            <a:prstGeom prst="rect">
              <a:avLst/>
            </a:prstGeom>
            <a:noFill/>
            <a:ln>
              <a:noFill/>
            </a:ln>
          </p:spPr>
          <p:txBody>
            <a:bodyPr anchorCtr="0" anchor="ctr" bIns="54275" lIns="54275" spcFirstLastPara="1" rIns="54275" wrap="square" tIns="54275">
              <a:noAutofit/>
            </a:bodyPr>
            <a:lstStyle/>
            <a:p>
              <a:pPr indent="0" lvl="0" marL="0" marR="0" rtl="0" algn="ctr">
                <a:lnSpc>
                  <a:spcPct val="90000"/>
                </a:lnSpc>
                <a:spcBef>
                  <a:spcPts val="0"/>
                </a:spcBef>
                <a:spcAft>
                  <a:spcPts val="0"/>
                </a:spcAft>
                <a:buClr>
                  <a:schemeClr val="lt1"/>
                </a:buClr>
                <a:buSzPts val="1400"/>
                <a:buFont typeface="Arial"/>
                <a:buNone/>
              </a:pPr>
              <a:r>
                <a:rPr b="1" i="0" lang="en" sz="1400">
                  <a:solidFill>
                    <a:schemeClr val="lt1"/>
                  </a:solidFill>
                  <a:latin typeface="Arial"/>
                  <a:ea typeface="Arial"/>
                  <a:cs typeface="Arial"/>
                  <a:sym typeface="Arial"/>
                </a:rPr>
                <a:t>Welding</a:t>
              </a:r>
              <a:endParaRPr sz="1100"/>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4"/>
          <p:cNvSpPr txBox="1"/>
          <p:nvPr/>
        </p:nvSpPr>
        <p:spPr>
          <a:xfrm>
            <a:off x="773625" y="397656"/>
            <a:ext cx="5397600" cy="1901100"/>
          </a:xfrm>
          <a:prstGeom prst="rect">
            <a:avLst/>
          </a:prstGeom>
          <a:solidFill>
            <a:schemeClr val="lt1"/>
          </a:solidFill>
          <a:ln cap="flat" cmpd="sng" w="9525">
            <a:solidFill>
              <a:srgbClr val="FF0000"/>
            </a:solidFill>
            <a:prstDash val="solid"/>
            <a:round/>
            <a:headEnd len="sm" w="sm" type="none"/>
            <a:tailEnd len="sm" w="sm" type="none"/>
          </a:ln>
        </p:spPr>
        <p:txBody>
          <a:bodyPr anchorCtr="0" anchor="t" bIns="68575" lIns="68575" spcFirstLastPara="1" rIns="68575" wrap="square" tIns="68575">
            <a:normAutofit/>
          </a:bodyPr>
          <a:lstStyle/>
          <a:p>
            <a:pPr indent="0" lvl="0" marL="0" rtl="0" algn="ctr">
              <a:spcBef>
                <a:spcPts val="0"/>
              </a:spcBef>
              <a:spcAft>
                <a:spcPts val="0"/>
              </a:spcAft>
              <a:buNone/>
            </a:pPr>
            <a:r>
              <a:rPr b="1" lang="en" sz="5700" u="sng">
                <a:solidFill>
                  <a:srgbClr val="0C58D3"/>
                </a:solidFill>
                <a:latin typeface="Merriweather"/>
                <a:ea typeface="Merriweather"/>
                <a:cs typeface="Merriweather"/>
                <a:sym typeface="Merriweather"/>
                <a:hlinkClick r:id="rId3">
                  <a:extLst>
                    <a:ext uri="{A12FA001-AC4F-418D-AE19-62706E023703}">
                      <ahyp:hlinkClr val="tx"/>
                    </a:ext>
                  </a:extLst>
                </a:hlinkClick>
              </a:rPr>
              <a:t>Programs of Study</a:t>
            </a:r>
            <a:r>
              <a:rPr b="1" lang="en" sz="5700">
                <a:solidFill>
                  <a:srgbClr val="0C58D3"/>
                </a:solidFill>
                <a:latin typeface="Merriweather"/>
                <a:ea typeface="Merriweather"/>
                <a:cs typeface="Merriweather"/>
                <a:sym typeface="Merriweather"/>
              </a:rPr>
              <a:t> </a:t>
            </a:r>
            <a:endParaRPr b="1" sz="5700">
              <a:solidFill>
                <a:srgbClr val="0C58D3"/>
              </a:solidFill>
              <a:latin typeface="Merriweather"/>
              <a:ea typeface="Merriweather"/>
              <a:cs typeface="Merriweather"/>
              <a:sym typeface="Merriweather"/>
            </a:endParaRPr>
          </a:p>
        </p:txBody>
      </p:sp>
      <p:pic>
        <p:nvPicPr>
          <p:cNvPr id="295" name="Google Shape;295;p34"/>
          <p:cNvPicPr preferRelativeResize="0"/>
          <p:nvPr/>
        </p:nvPicPr>
        <p:blipFill>
          <a:blip r:embed="rId4">
            <a:alphaModFix/>
          </a:blip>
          <a:stretch>
            <a:fillRect/>
          </a:stretch>
        </p:blipFill>
        <p:spPr>
          <a:xfrm>
            <a:off x="6635925" y="397651"/>
            <a:ext cx="1491125" cy="1953900"/>
          </a:xfrm>
          <a:prstGeom prst="rect">
            <a:avLst/>
          </a:prstGeom>
          <a:noFill/>
          <a:ln>
            <a:noFill/>
          </a:ln>
        </p:spPr>
      </p:pic>
      <p:sp>
        <p:nvSpPr>
          <p:cNvPr id="296" name="Google Shape;296;p34"/>
          <p:cNvSpPr txBox="1"/>
          <p:nvPr/>
        </p:nvSpPr>
        <p:spPr>
          <a:xfrm>
            <a:off x="817925" y="2760500"/>
            <a:ext cx="5442300" cy="1901100"/>
          </a:xfrm>
          <a:prstGeom prst="rect">
            <a:avLst/>
          </a:prstGeom>
          <a:noFill/>
          <a:ln cap="flat" cmpd="sng" w="9525">
            <a:solidFill>
              <a:srgbClr val="0C58D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5700" u="sng">
                <a:solidFill>
                  <a:srgbClr val="C00000"/>
                </a:solidFill>
                <a:latin typeface="Merriweather"/>
                <a:ea typeface="Merriweather"/>
                <a:cs typeface="Merriweather"/>
                <a:sym typeface="Merriweather"/>
                <a:hlinkClick r:id="rId5">
                  <a:extLst>
                    <a:ext uri="{A12FA001-AC4F-418D-AE19-62706E023703}">
                      <ahyp:hlinkClr val="tx"/>
                    </a:ext>
                  </a:extLst>
                </a:hlinkClick>
              </a:rPr>
              <a:t>Programs of Study</a:t>
            </a:r>
            <a:endParaRPr b="1" sz="5700">
              <a:solidFill>
                <a:srgbClr val="C00000"/>
              </a:solidFill>
              <a:latin typeface="Merriweather"/>
              <a:ea typeface="Merriweather"/>
              <a:cs typeface="Merriweather"/>
              <a:sym typeface="Merriweather"/>
            </a:endParaRPr>
          </a:p>
        </p:txBody>
      </p:sp>
      <p:pic>
        <p:nvPicPr>
          <p:cNvPr id="297" name="Google Shape;297;p34"/>
          <p:cNvPicPr preferRelativeResize="0"/>
          <p:nvPr/>
        </p:nvPicPr>
        <p:blipFill>
          <a:blip r:embed="rId6">
            <a:alphaModFix/>
          </a:blip>
          <a:stretch>
            <a:fillRect/>
          </a:stretch>
        </p:blipFill>
        <p:spPr>
          <a:xfrm>
            <a:off x="6578425" y="2760503"/>
            <a:ext cx="1491125" cy="19171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44A1"/>
        </a:solidFill>
      </p:bgPr>
    </p:bg>
    <p:spTree>
      <p:nvGrpSpPr>
        <p:cNvPr id="302" name="Shape 302"/>
        <p:cNvGrpSpPr/>
        <p:nvPr/>
      </p:nvGrpSpPr>
      <p:grpSpPr>
        <a:xfrm>
          <a:off x="0" y="0"/>
          <a:ext cx="0" cy="0"/>
          <a:chOff x="0" y="0"/>
          <a:chExt cx="0" cy="0"/>
        </a:xfrm>
      </p:grpSpPr>
      <p:sp>
        <p:nvSpPr>
          <p:cNvPr id="303" name="Google Shape;303;p35"/>
          <p:cNvSpPr/>
          <p:nvPr/>
        </p:nvSpPr>
        <p:spPr>
          <a:xfrm>
            <a:off x="62644" y="12"/>
            <a:ext cx="9081300" cy="5143500"/>
          </a:xfrm>
          <a:prstGeom prst="rect">
            <a:avLst/>
          </a:prstGeom>
          <a:solidFill>
            <a:schemeClr val="l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100"/>
          </a:p>
        </p:txBody>
      </p:sp>
      <p:pic>
        <p:nvPicPr>
          <p:cNvPr id="304" name="Google Shape;304;p35"/>
          <p:cNvPicPr preferRelativeResize="0"/>
          <p:nvPr/>
        </p:nvPicPr>
        <p:blipFill>
          <a:blip r:embed="rId3">
            <a:alphaModFix/>
          </a:blip>
          <a:stretch>
            <a:fillRect/>
          </a:stretch>
        </p:blipFill>
        <p:spPr>
          <a:xfrm>
            <a:off x="225450" y="81431"/>
            <a:ext cx="4955044" cy="4676816"/>
          </a:xfrm>
          <a:prstGeom prst="rect">
            <a:avLst/>
          </a:prstGeom>
          <a:noFill/>
          <a:ln cap="flat" cmpd="sng" w="9525">
            <a:solidFill>
              <a:srgbClr val="31538F"/>
            </a:solidFill>
            <a:prstDash val="solid"/>
            <a:miter lim="8000"/>
            <a:headEnd len="sm" w="sm" type="none"/>
            <a:tailEnd len="sm" w="sm" type="none"/>
          </a:ln>
        </p:spPr>
      </p:pic>
      <p:pic>
        <p:nvPicPr>
          <p:cNvPr id="305" name="Google Shape;305;p35"/>
          <p:cNvPicPr preferRelativeResize="0"/>
          <p:nvPr/>
        </p:nvPicPr>
        <p:blipFill>
          <a:blip r:embed="rId4">
            <a:alphaModFix/>
          </a:blip>
          <a:stretch>
            <a:fillRect/>
          </a:stretch>
        </p:blipFill>
        <p:spPr>
          <a:xfrm>
            <a:off x="5180500" y="81425"/>
            <a:ext cx="3893375" cy="4758225"/>
          </a:xfrm>
          <a:prstGeom prst="rect">
            <a:avLst/>
          </a:prstGeom>
          <a:noFill/>
          <a:ln cap="flat" cmpd="sng" w="12700">
            <a:solidFill>
              <a:srgbClr val="31538F"/>
            </a:solidFill>
            <a:prstDash val="solid"/>
            <a:miter lim="8000"/>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8"/>
          <p:cNvSpPr txBox="1"/>
          <p:nvPr/>
        </p:nvSpPr>
        <p:spPr>
          <a:xfrm>
            <a:off x="19650" y="432300"/>
            <a:ext cx="9104700" cy="4278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5000">
                <a:solidFill>
                  <a:srgbClr val="FF0000"/>
                </a:solidFill>
                <a:latin typeface="Arial"/>
                <a:ea typeface="Arial"/>
                <a:cs typeface="Arial"/>
                <a:sym typeface="Arial"/>
              </a:rPr>
              <a:t>A general high school d</a:t>
            </a:r>
            <a:r>
              <a:rPr b="1" lang="en" sz="5000">
                <a:solidFill>
                  <a:srgbClr val="FF0000"/>
                </a:solidFill>
              </a:rPr>
              <a:t>iploma</a:t>
            </a:r>
            <a:r>
              <a:rPr b="1" lang="en" sz="5000">
                <a:solidFill>
                  <a:srgbClr val="FF0000"/>
                </a:solidFill>
                <a:latin typeface="Arial"/>
                <a:ea typeface="Arial"/>
                <a:cs typeface="Arial"/>
                <a:sym typeface="Arial"/>
              </a:rPr>
              <a:t> is no longer enough to remain a competitive member of the workforce.</a:t>
            </a:r>
            <a:endParaRPr b="1" sz="3600">
              <a:solidFill>
                <a:srgbClr val="FF0000"/>
              </a:solidFill>
            </a:endParaRPr>
          </a:p>
          <a:p>
            <a:pPr indent="0" lvl="0" marL="0" marR="0" rtl="0" algn="ctr">
              <a:spcBef>
                <a:spcPts val="0"/>
              </a:spcBef>
              <a:spcAft>
                <a:spcPts val="0"/>
              </a:spcAft>
              <a:buNone/>
            </a:pPr>
            <a:r>
              <a:rPr b="1" lang="en" sz="3600">
                <a:solidFill>
                  <a:srgbClr val="FF0000"/>
                </a:solidFill>
                <a:latin typeface="Arial"/>
                <a:ea typeface="Arial"/>
                <a:cs typeface="Arial"/>
                <a:sym typeface="Arial"/>
              </a:rPr>
              <a:t>(Source: Bureau of Labor and Statistics)</a:t>
            </a:r>
            <a:endParaRPr b="1" sz="3600">
              <a:solidFill>
                <a:srgbClr val="FF0000"/>
              </a:solidFill>
            </a:endParaRPr>
          </a:p>
          <a:p>
            <a:pPr indent="0" lvl="0" marL="0" marR="0" rtl="0" algn="ctr">
              <a:spcBef>
                <a:spcPts val="0"/>
              </a:spcBef>
              <a:spcAft>
                <a:spcPts val="0"/>
              </a:spcAft>
              <a:buNone/>
            </a:pPr>
            <a:r>
              <a:t/>
            </a:r>
            <a:endParaRPr b="1" sz="3600">
              <a:solidFill>
                <a:srgbClr val="FF0000"/>
              </a:solidFill>
              <a:latin typeface="Arial"/>
              <a:ea typeface="Arial"/>
              <a:cs typeface="Arial"/>
              <a:sym typeface="Arial"/>
            </a:endParaRPr>
          </a:p>
        </p:txBody>
      </p:sp>
      <p:pic>
        <p:nvPicPr>
          <p:cNvPr descr="a diploma with a red ribbon on it (Provided by Tenor)" id="87" name="Google Shape;87;p18"/>
          <p:cNvPicPr preferRelativeResize="0"/>
          <p:nvPr/>
        </p:nvPicPr>
        <p:blipFill>
          <a:blip r:embed="rId3">
            <a:alphaModFix amt="22000"/>
          </a:blip>
          <a:stretch>
            <a:fillRect/>
          </a:stretch>
        </p:blipFill>
        <p:spPr>
          <a:xfrm>
            <a:off x="19650" y="1"/>
            <a:ext cx="9144000" cy="9144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6"/>
          <p:cNvSpPr/>
          <p:nvPr/>
        </p:nvSpPr>
        <p:spPr>
          <a:xfrm>
            <a:off x="5802515" y="0"/>
            <a:ext cx="3341400" cy="5143500"/>
          </a:xfrm>
          <a:prstGeom prst="rect">
            <a:avLst/>
          </a:prstGeom>
          <a:solidFill>
            <a:srgbClr val="1D428A"/>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11" name="Google Shape;311;p36"/>
          <p:cNvSpPr/>
          <p:nvPr/>
        </p:nvSpPr>
        <p:spPr>
          <a:xfrm>
            <a:off x="5548133" y="0"/>
            <a:ext cx="279600" cy="5143500"/>
          </a:xfrm>
          <a:prstGeom prst="rect">
            <a:avLst/>
          </a:prstGeom>
          <a:solidFill>
            <a:schemeClr val="dk1"/>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12" name="Google Shape;312;p36"/>
          <p:cNvSpPr/>
          <p:nvPr/>
        </p:nvSpPr>
        <p:spPr>
          <a:xfrm>
            <a:off x="0" y="0"/>
            <a:ext cx="5573400" cy="5143500"/>
          </a:xfrm>
          <a:prstGeom prst="rect">
            <a:avLst/>
          </a:prstGeom>
          <a:solidFill>
            <a:srgbClr val="C8102E"/>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13" name="Google Shape;313;p36"/>
          <p:cNvSpPr txBox="1"/>
          <p:nvPr>
            <p:ph type="title"/>
          </p:nvPr>
        </p:nvSpPr>
        <p:spPr>
          <a:xfrm>
            <a:off x="307993" y="384551"/>
            <a:ext cx="8681100" cy="567000"/>
          </a:xfrm>
          <a:prstGeom prst="rect">
            <a:avLst/>
          </a:prstGeom>
          <a:solidFill>
            <a:schemeClr val="lt1"/>
          </a:solidFill>
          <a:ln>
            <a:noFill/>
          </a:ln>
        </p:spPr>
        <p:txBody>
          <a:bodyPr anchorCtr="0" anchor="ctr" bIns="0" lIns="0" spcFirstLastPara="1" rIns="0" wrap="square" tIns="12700">
            <a:spAutoFit/>
          </a:bodyPr>
          <a:lstStyle/>
          <a:p>
            <a:pPr indent="0" lvl="0" marL="368300" rtl="0" algn="ctr">
              <a:lnSpc>
                <a:spcPct val="100000"/>
              </a:lnSpc>
              <a:spcBef>
                <a:spcPts val="0"/>
              </a:spcBef>
              <a:spcAft>
                <a:spcPts val="0"/>
              </a:spcAft>
              <a:buClr>
                <a:schemeClr val="dk1"/>
              </a:buClr>
              <a:buSzPts val="3600"/>
              <a:buFont typeface="Arial"/>
              <a:buNone/>
            </a:pPr>
            <a:r>
              <a:rPr b="0" lang="en">
                <a:latin typeface="Arial"/>
                <a:ea typeface="Arial"/>
                <a:cs typeface="Arial"/>
                <a:sym typeface="Arial"/>
              </a:rPr>
              <a:t>KEY COMPONENTS OF ACADEMIES</a:t>
            </a:r>
            <a:endParaRPr b="0">
              <a:latin typeface="Arial"/>
              <a:ea typeface="Arial"/>
              <a:cs typeface="Arial"/>
              <a:sym typeface="Arial"/>
            </a:endParaRPr>
          </a:p>
        </p:txBody>
      </p:sp>
      <p:sp>
        <p:nvSpPr>
          <p:cNvPr id="314" name="Google Shape;314;p36"/>
          <p:cNvSpPr/>
          <p:nvPr/>
        </p:nvSpPr>
        <p:spPr>
          <a:xfrm>
            <a:off x="275447" y="1211328"/>
            <a:ext cx="2424000" cy="3547500"/>
          </a:xfrm>
          <a:prstGeom prst="rect">
            <a:avLst/>
          </a:prstGeom>
          <a:solidFill>
            <a:schemeClr val="lt1"/>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15" name="Google Shape;315;p36"/>
          <p:cNvSpPr txBox="1"/>
          <p:nvPr/>
        </p:nvSpPr>
        <p:spPr>
          <a:xfrm>
            <a:off x="307993" y="1980674"/>
            <a:ext cx="2391300" cy="2108700"/>
          </a:xfrm>
          <a:prstGeom prst="rect">
            <a:avLst/>
          </a:prstGeom>
          <a:noFill/>
          <a:ln>
            <a:noFill/>
          </a:ln>
        </p:spPr>
        <p:txBody>
          <a:bodyPr anchorCtr="0" anchor="t" bIns="0" lIns="0" spcFirstLastPara="1" rIns="0" wrap="square" tIns="12700">
            <a:spAutoFit/>
          </a:bodyPr>
          <a:lstStyle/>
          <a:p>
            <a:pPr indent="0" lvl="0" marL="12700" marR="266700" rtl="0" algn="ctr">
              <a:spcBef>
                <a:spcPts val="0"/>
              </a:spcBef>
              <a:spcAft>
                <a:spcPts val="0"/>
              </a:spcAft>
              <a:buNone/>
            </a:pPr>
            <a:r>
              <a:rPr b="1" lang="en" sz="2400">
                <a:solidFill>
                  <a:srgbClr val="1D428A"/>
                </a:solidFill>
              </a:rPr>
              <a:t>SLC</a:t>
            </a:r>
            <a:endParaRPr b="1" sz="2400">
              <a:solidFill>
                <a:srgbClr val="1D428A"/>
              </a:solidFill>
            </a:endParaRPr>
          </a:p>
          <a:p>
            <a:pPr indent="0" lvl="0" marL="12700" marR="0" rtl="0" algn="ctr">
              <a:spcBef>
                <a:spcPts val="0"/>
              </a:spcBef>
              <a:spcAft>
                <a:spcPts val="0"/>
              </a:spcAft>
              <a:buNone/>
            </a:pPr>
            <a:r>
              <a:t/>
            </a:r>
            <a:endParaRPr b="1" sz="1000">
              <a:solidFill>
                <a:schemeClr val="dk2"/>
              </a:solidFill>
            </a:endParaRPr>
          </a:p>
          <a:p>
            <a:pPr indent="0" lvl="0" marL="12700" marR="0" rtl="0" algn="ctr">
              <a:spcBef>
                <a:spcPts val="500"/>
              </a:spcBef>
              <a:spcAft>
                <a:spcPts val="0"/>
              </a:spcAft>
              <a:buNone/>
            </a:pPr>
            <a:r>
              <a:rPr b="1" lang="en" sz="1400">
                <a:solidFill>
                  <a:schemeClr val="dk2"/>
                </a:solidFill>
              </a:rPr>
              <a:t>A small learning community comprised of a group of students  within the larger school that takes classes together and is taught by a team of teachers from different disciplines.</a:t>
            </a:r>
            <a:endParaRPr b="1" sz="1100"/>
          </a:p>
        </p:txBody>
      </p:sp>
      <p:sp>
        <p:nvSpPr>
          <p:cNvPr id="316" name="Google Shape;316;p36"/>
          <p:cNvSpPr txBox="1"/>
          <p:nvPr/>
        </p:nvSpPr>
        <p:spPr>
          <a:xfrm>
            <a:off x="308068" y="1227648"/>
            <a:ext cx="2391300" cy="438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200">
                <a:solidFill>
                  <a:schemeClr val="dk1"/>
                </a:solidFill>
              </a:rPr>
              <a:t>Transforming </a:t>
            </a:r>
            <a:endParaRPr b="1" sz="1100"/>
          </a:p>
          <a:p>
            <a:pPr indent="0" lvl="0" marL="0" marR="0" rtl="0" algn="ctr">
              <a:spcBef>
                <a:spcPts val="0"/>
              </a:spcBef>
              <a:spcAft>
                <a:spcPts val="0"/>
              </a:spcAft>
              <a:buNone/>
            </a:pPr>
            <a:r>
              <a:rPr b="1" lang="en" sz="1200">
                <a:solidFill>
                  <a:schemeClr val="dk1"/>
                </a:solidFill>
              </a:rPr>
              <a:t>School Design</a:t>
            </a:r>
            <a:endParaRPr b="1" sz="1200">
              <a:solidFill>
                <a:schemeClr val="dk1"/>
              </a:solidFill>
              <a:latin typeface="Calibri"/>
              <a:ea typeface="Calibri"/>
              <a:cs typeface="Calibri"/>
              <a:sym typeface="Calibri"/>
            </a:endParaRPr>
          </a:p>
        </p:txBody>
      </p:sp>
      <p:sp>
        <p:nvSpPr>
          <p:cNvPr id="317" name="Google Shape;317;p36"/>
          <p:cNvSpPr/>
          <p:nvPr/>
        </p:nvSpPr>
        <p:spPr>
          <a:xfrm>
            <a:off x="2911776" y="1211330"/>
            <a:ext cx="2424000" cy="3547500"/>
          </a:xfrm>
          <a:prstGeom prst="rect">
            <a:avLst/>
          </a:prstGeom>
          <a:solidFill>
            <a:schemeClr val="lt1"/>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18" name="Google Shape;318;p36"/>
          <p:cNvSpPr txBox="1"/>
          <p:nvPr/>
        </p:nvSpPr>
        <p:spPr>
          <a:xfrm>
            <a:off x="3010856" y="1752544"/>
            <a:ext cx="2225700" cy="2629500"/>
          </a:xfrm>
          <a:prstGeom prst="rect">
            <a:avLst/>
          </a:prstGeom>
          <a:noFill/>
          <a:ln>
            <a:noFill/>
          </a:ln>
        </p:spPr>
        <p:txBody>
          <a:bodyPr anchorCtr="0" anchor="t" bIns="0" lIns="0" spcFirstLastPara="1" rIns="0" wrap="square" tIns="12700">
            <a:spAutoFit/>
          </a:bodyPr>
          <a:lstStyle/>
          <a:p>
            <a:pPr indent="0" lvl="0" marL="12700" marR="0" rtl="0" algn="ctr">
              <a:spcBef>
                <a:spcPts val="0"/>
              </a:spcBef>
              <a:spcAft>
                <a:spcPts val="0"/>
              </a:spcAft>
              <a:buNone/>
            </a:pPr>
            <a:r>
              <a:rPr b="1" lang="en" sz="2400">
                <a:solidFill>
                  <a:srgbClr val="1D428A"/>
                </a:solidFill>
              </a:rPr>
              <a:t>CAREER THEME</a:t>
            </a:r>
            <a:endParaRPr b="1" sz="2400">
              <a:solidFill>
                <a:srgbClr val="1D428A"/>
              </a:solidFill>
            </a:endParaRPr>
          </a:p>
          <a:p>
            <a:pPr indent="0" lvl="0" marL="12700" marR="0" rtl="0" algn="ctr">
              <a:spcBef>
                <a:spcPts val="0"/>
              </a:spcBef>
              <a:spcAft>
                <a:spcPts val="0"/>
              </a:spcAft>
              <a:buNone/>
            </a:pPr>
            <a:r>
              <a:t/>
            </a:r>
            <a:endParaRPr b="1" sz="1000">
              <a:solidFill>
                <a:srgbClr val="1D428A"/>
              </a:solidFill>
            </a:endParaRPr>
          </a:p>
          <a:p>
            <a:pPr indent="0" lvl="0" marL="12700" marR="0" rtl="0" algn="ctr">
              <a:spcBef>
                <a:spcPts val="0"/>
              </a:spcBef>
              <a:spcAft>
                <a:spcPts val="0"/>
              </a:spcAft>
              <a:buNone/>
            </a:pPr>
            <a:r>
              <a:rPr b="1" lang="en" sz="1400">
                <a:solidFill>
                  <a:schemeClr val="dk2"/>
                </a:solidFill>
              </a:rPr>
              <a:t>A college prep curriculum with a career theme enabling students to see relationships and connections between academic subjects and their application to a broad field of work</a:t>
            </a:r>
            <a:endParaRPr b="1" sz="1400">
              <a:solidFill>
                <a:schemeClr val="dk1"/>
              </a:solidFill>
            </a:endParaRPr>
          </a:p>
        </p:txBody>
      </p:sp>
      <p:sp>
        <p:nvSpPr>
          <p:cNvPr id="319" name="Google Shape;319;p36"/>
          <p:cNvSpPr txBox="1"/>
          <p:nvPr/>
        </p:nvSpPr>
        <p:spPr>
          <a:xfrm>
            <a:off x="3109982" y="1227651"/>
            <a:ext cx="2424000" cy="438600"/>
          </a:xfrm>
          <a:prstGeom prst="rect">
            <a:avLst/>
          </a:prstGeom>
          <a:noFill/>
          <a:ln>
            <a:noFill/>
          </a:ln>
        </p:spPr>
        <p:txBody>
          <a:bodyPr anchorCtr="0" anchor="t" bIns="34275" lIns="68575" spcFirstLastPara="1" rIns="68575" wrap="square" tIns="34275">
            <a:spAutoFit/>
          </a:bodyPr>
          <a:lstStyle/>
          <a:p>
            <a:pPr indent="0" lvl="0" marL="12700" marR="0" rtl="0" algn="ctr">
              <a:spcBef>
                <a:spcPts val="0"/>
              </a:spcBef>
              <a:spcAft>
                <a:spcPts val="0"/>
              </a:spcAft>
              <a:buNone/>
            </a:pPr>
            <a:r>
              <a:rPr b="1" lang="en" sz="1200">
                <a:solidFill>
                  <a:schemeClr val="dk1"/>
                </a:solidFill>
              </a:rPr>
              <a:t>Transforming </a:t>
            </a:r>
            <a:endParaRPr b="1" sz="1100"/>
          </a:p>
          <a:p>
            <a:pPr indent="0" lvl="0" marL="12700" marR="0" rtl="0" algn="ctr">
              <a:spcBef>
                <a:spcPts val="0"/>
              </a:spcBef>
              <a:spcAft>
                <a:spcPts val="0"/>
              </a:spcAft>
              <a:buNone/>
            </a:pPr>
            <a:r>
              <a:rPr b="1" lang="en" sz="1200">
                <a:solidFill>
                  <a:schemeClr val="dk1"/>
                </a:solidFill>
              </a:rPr>
              <a:t>Teaching &amp; Learning</a:t>
            </a:r>
            <a:endParaRPr b="1" sz="1200">
              <a:solidFill>
                <a:schemeClr val="dk1"/>
              </a:solidFill>
              <a:latin typeface="Calibri"/>
              <a:ea typeface="Calibri"/>
              <a:cs typeface="Calibri"/>
              <a:sym typeface="Calibri"/>
            </a:endParaRPr>
          </a:p>
        </p:txBody>
      </p:sp>
      <p:sp>
        <p:nvSpPr>
          <p:cNvPr id="320" name="Google Shape;320;p36"/>
          <p:cNvSpPr/>
          <p:nvPr/>
        </p:nvSpPr>
        <p:spPr>
          <a:xfrm>
            <a:off x="6261328" y="1211329"/>
            <a:ext cx="2424000" cy="3547500"/>
          </a:xfrm>
          <a:prstGeom prst="rect">
            <a:avLst/>
          </a:prstGeom>
          <a:solidFill>
            <a:schemeClr val="lt1"/>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21" name="Google Shape;321;p36"/>
          <p:cNvSpPr txBox="1"/>
          <p:nvPr/>
        </p:nvSpPr>
        <p:spPr>
          <a:xfrm>
            <a:off x="6261290" y="1174430"/>
            <a:ext cx="2424000" cy="438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200">
                <a:solidFill>
                  <a:schemeClr val="dk1"/>
                </a:solidFill>
              </a:rPr>
              <a:t>Transforming </a:t>
            </a:r>
            <a:endParaRPr b="1" sz="1100"/>
          </a:p>
          <a:p>
            <a:pPr indent="0" lvl="0" marL="0" marR="0" rtl="0" algn="ctr">
              <a:spcBef>
                <a:spcPts val="0"/>
              </a:spcBef>
              <a:spcAft>
                <a:spcPts val="0"/>
              </a:spcAft>
              <a:buNone/>
            </a:pPr>
            <a:r>
              <a:rPr b="1" lang="en" sz="1200">
                <a:solidFill>
                  <a:schemeClr val="dk1"/>
                </a:solidFill>
              </a:rPr>
              <a:t>Business &amp; Civic Engagement</a:t>
            </a:r>
            <a:endParaRPr b="1" sz="1200">
              <a:solidFill>
                <a:schemeClr val="dk1"/>
              </a:solidFill>
              <a:latin typeface="Calibri"/>
              <a:ea typeface="Calibri"/>
              <a:cs typeface="Calibri"/>
              <a:sym typeface="Calibri"/>
            </a:endParaRPr>
          </a:p>
        </p:txBody>
      </p:sp>
      <p:sp>
        <p:nvSpPr>
          <p:cNvPr id="322" name="Google Shape;322;p36"/>
          <p:cNvSpPr txBox="1"/>
          <p:nvPr/>
        </p:nvSpPr>
        <p:spPr>
          <a:xfrm>
            <a:off x="6277649" y="1836272"/>
            <a:ext cx="2391300" cy="2685900"/>
          </a:xfrm>
          <a:prstGeom prst="rect">
            <a:avLst/>
          </a:prstGeom>
          <a:noFill/>
          <a:ln>
            <a:noFill/>
          </a:ln>
        </p:spPr>
        <p:txBody>
          <a:bodyPr anchorCtr="0" anchor="t" bIns="34275" lIns="68575" spcFirstLastPara="1" rIns="68575" wrap="square" tIns="34275">
            <a:spAutoFit/>
          </a:bodyPr>
          <a:lstStyle/>
          <a:p>
            <a:pPr indent="0" lvl="0" marL="12700" marR="0" rtl="0" algn="ctr">
              <a:spcBef>
                <a:spcPts val="0"/>
              </a:spcBef>
              <a:spcAft>
                <a:spcPts val="0"/>
              </a:spcAft>
              <a:buNone/>
            </a:pPr>
            <a:r>
              <a:rPr b="1" lang="en" sz="2400">
                <a:solidFill>
                  <a:srgbClr val="1D428A"/>
                </a:solidFill>
              </a:rPr>
              <a:t>COMMUNITY </a:t>
            </a:r>
            <a:endParaRPr b="1" sz="1100"/>
          </a:p>
          <a:p>
            <a:pPr indent="0" lvl="0" marL="12700" marR="0" rtl="0" algn="ctr">
              <a:spcBef>
                <a:spcPts val="0"/>
              </a:spcBef>
              <a:spcAft>
                <a:spcPts val="0"/>
              </a:spcAft>
              <a:buNone/>
            </a:pPr>
            <a:r>
              <a:rPr b="1" lang="en" sz="2400">
                <a:solidFill>
                  <a:srgbClr val="1D428A"/>
                </a:solidFill>
              </a:rPr>
              <a:t>ENGAGEMENT</a:t>
            </a:r>
            <a:endParaRPr b="1" sz="2400">
              <a:solidFill>
                <a:srgbClr val="1D428A"/>
              </a:solidFill>
            </a:endParaRPr>
          </a:p>
          <a:p>
            <a:pPr indent="0" lvl="0" marL="12700" marR="0" rtl="0" algn="ctr">
              <a:spcBef>
                <a:spcPts val="0"/>
              </a:spcBef>
              <a:spcAft>
                <a:spcPts val="0"/>
              </a:spcAft>
              <a:buNone/>
            </a:pPr>
            <a:r>
              <a:t/>
            </a:r>
            <a:endParaRPr b="1" sz="1000">
              <a:solidFill>
                <a:srgbClr val="1D428A"/>
              </a:solidFill>
            </a:endParaRPr>
          </a:p>
          <a:p>
            <a:pPr indent="0" lvl="0" marL="12700" marR="0" rtl="0" algn="ctr">
              <a:spcBef>
                <a:spcPts val="0"/>
              </a:spcBef>
              <a:spcAft>
                <a:spcPts val="0"/>
              </a:spcAft>
              <a:buNone/>
            </a:pPr>
            <a:r>
              <a:rPr b="1" lang="en" sz="1400">
                <a:solidFill>
                  <a:schemeClr val="dk2"/>
                </a:solidFill>
              </a:rPr>
              <a:t>Partnerships with employers, the community, and colleges bringing resources from outside the high school to improve student motivation and achievement…</a:t>
            </a:r>
            <a:endParaRPr b="1" sz="1100"/>
          </a:p>
        </p:txBody>
      </p:sp>
      <p:sp>
        <p:nvSpPr>
          <p:cNvPr id="323" name="Google Shape;323;p36"/>
          <p:cNvSpPr txBox="1"/>
          <p:nvPr/>
        </p:nvSpPr>
        <p:spPr>
          <a:xfrm>
            <a:off x="307987" y="4441369"/>
            <a:ext cx="87702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1" lang="en" sz="1400">
                <a:solidFill>
                  <a:srgbClr val="C8102E"/>
                </a:solidFill>
                <a:latin typeface="Arial"/>
                <a:ea typeface="Arial"/>
                <a:cs typeface="Arial"/>
                <a:sym typeface="Arial"/>
              </a:rPr>
              <a:t>       RELATIONSHIPS                                 RIGOR                                             RELEVANCE		</a:t>
            </a:r>
            <a:endParaRPr sz="11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00000"/>
        </a:solidFill>
      </p:bgPr>
    </p:bg>
    <p:spTree>
      <p:nvGrpSpPr>
        <p:cNvPr id="327" name="Shape 327"/>
        <p:cNvGrpSpPr/>
        <p:nvPr/>
      </p:nvGrpSpPr>
      <p:grpSpPr>
        <a:xfrm>
          <a:off x="0" y="0"/>
          <a:ext cx="0" cy="0"/>
          <a:chOff x="0" y="0"/>
          <a:chExt cx="0" cy="0"/>
        </a:xfrm>
      </p:grpSpPr>
      <p:sp>
        <p:nvSpPr>
          <p:cNvPr id="328" name="Google Shape;328;p37"/>
          <p:cNvSpPr/>
          <p:nvPr/>
        </p:nvSpPr>
        <p:spPr>
          <a:xfrm rot="-3266439">
            <a:off x="3877287" y="1878758"/>
            <a:ext cx="1382522" cy="1383783"/>
          </a:xfrm>
          <a:prstGeom prst="ellipse">
            <a:avLst/>
          </a:prstGeom>
          <a:solidFill>
            <a:srgbClr val="A1C3FA"/>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grpSp>
        <p:nvGrpSpPr>
          <p:cNvPr id="329" name="Google Shape;329;p37"/>
          <p:cNvGrpSpPr/>
          <p:nvPr/>
        </p:nvGrpSpPr>
        <p:grpSpPr>
          <a:xfrm>
            <a:off x="4166402" y="1480170"/>
            <a:ext cx="3108152" cy="3435888"/>
            <a:chOff x="4184863" y="1520198"/>
            <a:chExt cx="2958454" cy="3298347"/>
          </a:xfrm>
        </p:grpSpPr>
        <p:sp>
          <p:nvSpPr>
            <p:cNvPr id="330" name="Google Shape;330;p37"/>
            <p:cNvSpPr/>
            <p:nvPr/>
          </p:nvSpPr>
          <p:spPr>
            <a:xfrm rot="-3280088">
              <a:off x="4136321" y="2563569"/>
              <a:ext cx="3184127" cy="1211606"/>
            </a:xfrm>
            <a:custGeom>
              <a:rect b="b" l="l" r="r" t="t"/>
              <a:pathLst>
                <a:path extrusionOk="0" h="187" w="492">
                  <a:moveTo>
                    <a:pt x="457" y="0"/>
                  </a:moveTo>
                  <a:cubicBezTo>
                    <a:pt x="416" y="91"/>
                    <a:pt x="325" y="155"/>
                    <a:pt x="218" y="155"/>
                  </a:cubicBezTo>
                  <a:cubicBezTo>
                    <a:pt x="137" y="155"/>
                    <a:pt x="64" y="118"/>
                    <a:pt x="17" y="60"/>
                  </a:cubicBezTo>
                  <a:cubicBezTo>
                    <a:pt x="11" y="70"/>
                    <a:pt x="5" y="80"/>
                    <a:pt x="0" y="90"/>
                  </a:cubicBezTo>
                  <a:cubicBezTo>
                    <a:pt x="54" y="150"/>
                    <a:pt x="132" y="187"/>
                    <a:pt x="218" y="187"/>
                  </a:cubicBezTo>
                  <a:cubicBezTo>
                    <a:pt x="343" y="187"/>
                    <a:pt x="449" y="109"/>
                    <a:pt x="492" y="0"/>
                  </a:cubicBezTo>
                  <a:cubicBezTo>
                    <a:pt x="480" y="0"/>
                    <a:pt x="468" y="1"/>
                    <a:pt x="457" y="0"/>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37"/>
            <p:cNvSpPr/>
            <p:nvPr/>
          </p:nvSpPr>
          <p:spPr>
            <a:xfrm rot="-3280088">
              <a:off x="4100923" y="2460157"/>
              <a:ext cx="2729637" cy="1205146"/>
            </a:xfrm>
            <a:custGeom>
              <a:rect b="b" l="l" r="r" t="t"/>
              <a:pathLst>
                <a:path extrusionOk="0" h="194" w="44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rgbClr val="307BF3"/>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37"/>
            <p:cNvSpPr txBox="1"/>
            <p:nvPr/>
          </p:nvSpPr>
          <p:spPr>
            <a:xfrm rot="-3779206">
              <a:off x="4733052" y="2863735"/>
              <a:ext cx="1577952" cy="563236"/>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Vestibulum congue </a:t>
              </a:r>
              <a:endParaRPr sz="1000">
                <a:solidFill>
                  <a:srgbClr val="FFFFFF"/>
                </a:solidFill>
                <a:latin typeface="Roboto"/>
                <a:ea typeface="Roboto"/>
                <a:cs typeface="Roboto"/>
                <a:sym typeface="Roboto"/>
              </a:endParaRPr>
            </a:p>
          </p:txBody>
        </p:sp>
      </p:grpSp>
      <p:grpSp>
        <p:nvGrpSpPr>
          <p:cNvPr id="333" name="Google Shape;333;p37"/>
          <p:cNvGrpSpPr/>
          <p:nvPr/>
        </p:nvGrpSpPr>
        <p:grpSpPr>
          <a:xfrm>
            <a:off x="2772118" y="-177728"/>
            <a:ext cx="3460232" cy="3357311"/>
            <a:chOff x="2857731" y="-71332"/>
            <a:chExt cx="3293577" cy="3222916"/>
          </a:xfrm>
        </p:grpSpPr>
        <p:sp>
          <p:nvSpPr>
            <p:cNvPr id="334" name="Google Shape;334;p37"/>
            <p:cNvSpPr/>
            <p:nvPr/>
          </p:nvSpPr>
          <p:spPr>
            <a:xfrm rot="-3280089">
              <a:off x="3410337" y="297186"/>
              <a:ext cx="2188366" cy="2485879"/>
            </a:xfrm>
            <a:custGeom>
              <a:rect b="b" l="l" r="r" t="t"/>
              <a:pathLst>
                <a:path extrusionOk="0" h="384" w="338">
                  <a:moveTo>
                    <a:pt x="45" y="32"/>
                  </a:moveTo>
                  <a:cubicBezTo>
                    <a:pt x="189" y="32"/>
                    <a:pt x="306" y="148"/>
                    <a:pt x="306" y="292"/>
                  </a:cubicBezTo>
                  <a:cubicBezTo>
                    <a:pt x="306" y="325"/>
                    <a:pt x="300" y="355"/>
                    <a:pt x="289" y="384"/>
                  </a:cubicBezTo>
                  <a:cubicBezTo>
                    <a:pt x="301" y="384"/>
                    <a:pt x="312" y="384"/>
                    <a:pt x="324" y="383"/>
                  </a:cubicBezTo>
                  <a:cubicBezTo>
                    <a:pt x="333" y="354"/>
                    <a:pt x="338" y="324"/>
                    <a:pt x="338" y="292"/>
                  </a:cubicBezTo>
                  <a:cubicBezTo>
                    <a:pt x="338" y="131"/>
                    <a:pt x="207" y="0"/>
                    <a:pt x="45" y="0"/>
                  </a:cubicBezTo>
                  <a:cubicBezTo>
                    <a:pt x="30" y="0"/>
                    <a:pt x="15" y="1"/>
                    <a:pt x="0" y="3"/>
                  </a:cubicBezTo>
                  <a:cubicBezTo>
                    <a:pt x="6" y="13"/>
                    <a:pt x="12" y="23"/>
                    <a:pt x="18" y="33"/>
                  </a:cubicBezTo>
                  <a:cubicBezTo>
                    <a:pt x="27" y="32"/>
                    <a:pt x="36" y="32"/>
                    <a:pt x="45" y="32"/>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37"/>
            <p:cNvSpPr/>
            <p:nvPr/>
          </p:nvSpPr>
          <p:spPr>
            <a:xfrm rot="-3280088">
              <a:off x="3667674" y="581521"/>
              <a:ext cx="1790169" cy="2186080"/>
            </a:xfrm>
            <a:custGeom>
              <a:rect b="b" l="l" r="r" t="t"/>
              <a:pathLst>
                <a:path extrusionOk="0" h="352" w="288">
                  <a:moveTo>
                    <a:pt x="27" y="0"/>
                  </a:moveTo>
                  <a:cubicBezTo>
                    <a:pt x="18" y="0"/>
                    <a:pt x="9" y="0"/>
                    <a:pt x="0" y="1"/>
                  </a:cubicBezTo>
                  <a:cubicBezTo>
                    <a:pt x="21" y="43"/>
                    <a:pt x="34" y="90"/>
                    <a:pt x="35" y="140"/>
                  </a:cubicBezTo>
                  <a:cubicBezTo>
                    <a:pt x="74" y="142"/>
                    <a:pt x="111" y="163"/>
                    <a:pt x="132" y="200"/>
                  </a:cubicBezTo>
                  <a:cubicBezTo>
                    <a:pt x="153" y="236"/>
                    <a:pt x="153" y="279"/>
                    <a:pt x="136" y="315"/>
                  </a:cubicBezTo>
                  <a:cubicBezTo>
                    <a:pt x="179" y="339"/>
                    <a:pt x="225" y="351"/>
                    <a:pt x="271" y="352"/>
                  </a:cubicBezTo>
                  <a:cubicBezTo>
                    <a:pt x="282" y="323"/>
                    <a:pt x="288" y="293"/>
                    <a:pt x="288" y="260"/>
                  </a:cubicBezTo>
                  <a:cubicBezTo>
                    <a:pt x="288" y="116"/>
                    <a:pt x="171" y="0"/>
                    <a:pt x="27" y="0"/>
                  </a:cubicBezTo>
                  <a:close/>
                </a:path>
              </a:pathLst>
            </a:custGeom>
            <a:solidFill>
              <a:srgbClr val="0D5DDF"/>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37"/>
            <p:cNvSpPr txBox="1"/>
            <p:nvPr/>
          </p:nvSpPr>
          <p:spPr>
            <a:xfrm>
              <a:off x="3782825" y="1153125"/>
              <a:ext cx="1578000" cy="5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Vestibulum congue </a:t>
              </a:r>
              <a:endParaRPr sz="1000">
                <a:solidFill>
                  <a:srgbClr val="FFFFFF"/>
                </a:solidFill>
                <a:latin typeface="Roboto"/>
                <a:ea typeface="Roboto"/>
                <a:cs typeface="Roboto"/>
                <a:sym typeface="Roboto"/>
              </a:endParaRPr>
            </a:p>
          </p:txBody>
        </p:sp>
      </p:grpSp>
      <p:grpSp>
        <p:nvGrpSpPr>
          <p:cNvPr id="337" name="Google Shape;337;p37"/>
          <p:cNvGrpSpPr/>
          <p:nvPr/>
        </p:nvGrpSpPr>
        <p:grpSpPr>
          <a:xfrm>
            <a:off x="1828842" y="1651500"/>
            <a:ext cx="3597709" cy="3252478"/>
            <a:chOff x="1959887" y="1684671"/>
            <a:chExt cx="3424433" cy="3122279"/>
          </a:xfrm>
        </p:grpSpPr>
        <p:sp>
          <p:nvSpPr>
            <p:cNvPr id="338" name="Google Shape;338;p37"/>
            <p:cNvSpPr/>
            <p:nvPr/>
          </p:nvSpPr>
          <p:spPr>
            <a:xfrm rot="-3280088">
              <a:off x="2859669" y="1740600"/>
              <a:ext cx="1624870" cy="3045726"/>
            </a:xfrm>
            <a:custGeom>
              <a:rect b="b" l="l" r="r" t="t"/>
              <a:pathLst>
                <a:path extrusionOk="0" h="470" w="251">
                  <a:moveTo>
                    <a:pt x="32" y="286"/>
                  </a:moveTo>
                  <a:cubicBezTo>
                    <a:pt x="32" y="157"/>
                    <a:pt x="127" y="49"/>
                    <a:pt x="251" y="29"/>
                  </a:cubicBezTo>
                  <a:cubicBezTo>
                    <a:pt x="245" y="19"/>
                    <a:pt x="239" y="9"/>
                    <a:pt x="233" y="0"/>
                  </a:cubicBezTo>
                  <a:cubicBezTo>
                    <a:pt x="100" y="28"/>
                    <a:pt x="0" y="145"/>
                    <a:pt x="0" y="286"/>
                  </a:cubicBezTo>
                  <a:cubicBezTo>
                    <a:pt x="0" y="356"/>
                    <a:pt x="25" y="420"/>
                    <a:pt x="65" y="470"/>
                  </a:cubicBezTo>
                  <a:cubicBezTo>
                    <a:pt x="70" y="460"/>
                    <a:pt x="76" y="450"/>
                    <a:pt x="82" y="440"/>
                  </a:cubicBezTo>
                  <a:cubicBezTo>
                    <a:pt x="51" y="397"/>
                    <a:pt x="32" y="344"/>
                    <a:pt x="32" y="286"/>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37"/>
            <p:cNvSpPr/>
            <p:nvPr/>
          </p:nvSpPr>
          <p:spPr>
            <a:xfrm rot="-3280089">
              <a:off x="3037225" y="1789647"/>
              <a:ext cx="1575644" cy="2550423"/>
            </a:xfrm>
            <a:custGeom>
              <a:rect b="b" l="l" r="r" t="t"/>
              <a:pathLst>
                <a:path extrusionOk="0" h="411" w="254">
                  <a:moveTo>
                    <a:pt x="152" y="311"/>
                  </a:moveTo>
                  <a:cubicBezTo>
                    <a:pt x="124" y="254"/>
                    <a:pt x="145" y="185"/>
                    <a:pt x="200" y="153"/>
                  </a:cubicBezTo>
                  <a:cubicBezTo>
                    <a:pt x="217" y="143"/>
                    <a:pt x="236" y="137"/>
                    <a:pt x="254" y="136"/>
                  </a:cubicBezTo>
                  <a:cubicBezTo>
                    <a:pt x="253" y="87"/>
                    <a:pt x="241" y="41"/>
                    <a:pt x="219" y="0"/>
                  </a:cubicBezTo>
                  <a:cubicBezTo>
                    <a:pt x="95" y="20"/>
                    <a:pt x="0" y="128"/>
                    <a:pt x="0" y="257"/>
                  </a:cubicBezTo>
                  <a:cubicBezTo>
                    <a:pt x="0" y="315"/>
                    <a:pt x="19" y="368"/>
                    <a:pt x="50" y="411"/>
                  </a:cubicBezTo>
                  <a:cubicBezTo>
                    <a:pt x="75" y="371"/>
                    <a:pt x="110" y="337"/>
                    <a:pt x="152" y="311"/>
                  </a:cubicBezTo>
                  <a:close/>
                </a:path>
              </a:pathLst>
            </a:custGeom>
            <a:solidFill>
              <a:srgbClr val="0944A1"/>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grpSp>
      <p:sp>
        <p:nvSpPr>
          <p:cNvPr id="340" name="Google Shape;340;p37"/>
          <p:cNvSpPr/>
          <p:nvPr/>
        </p:nvSpPr>
        <p:spPr>
          <a:xfrm rot="-2068022">
            <a:off x="3883038" y="1879141"/>
            <a:ext cx="1386739" cy="1380022"/>
          </a:xfrm>
          <a:prstGeom prst="ellipse">
            <a:avLst/>
          </a:prstGeom>
          <a:solidFill>
            <a:srgbClr val="A1C3FA"/>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grpSp>
        <p:nvGrpSpPr>
          <p:cNvPr id="341" name="Google Shape;341;p37"/>
          <p:cNvGrpSpPr/>
          <p:nvPr/>
        </p:nvGrpSpPr>
        <p:grpSpPr>
          <a:xfrm>
            <a:off x="1848541" y="1148773"/>
            <a:ext cx="2528949" cy="2281753"/>
            <a:chOff x="1978637" y="1202068"/>
            <a:chExt cx="2407147" cy="2190413"/>
          </a:xfrm>
        </p:grpSpPr>
        <p:sp>
          <p:nvSpPr>
            <p:cNvPr id="342" name="Google Shape;342;p37"/>
            <p:cNvSpPr/>
            <p:nvPr/>
          </p:nvSpPr>
          <p:spPr>
            <a:xfrm rot="-2081187">
              <a:off x="2278971" y="1519484"/>
              <a:ext cx="1601327" cy="1555582"/>
            </a:xfrm>
            <a:custGeom>
              <a:rect b="b" l="l" r="r" t="t"/>
              <a:pathLst>
                <a:path extrusionOk="0" h="240" w="246">
                  <a:moveTo>
                    <a:pt x="246" y="29"/>
                  </a:moveTo>
                  <a:cubicBezTo>
                    <a:pt x="241" y="19"/>
                    <a:pt x="235" y="9"/>
                    <a:pt x="228" y="0"/>
                  </a:cubicBezTo>
                  <a:cubicBezTo>
                    <a:pt x="111" y="25"/>
                    <a:pt x="19" y="120"/>
                    <a:pt x="0" y="240"/>
                  </a:cubicBezTo>
                  <a:cubicBezTo>
                    <a:pt x="11" y="237"/>
                    <a:pt x="22" y="234"/>
                    <a:pt x="34" y="232"/>
                  </a:cubicBezTo>
                  <a:cubicBezTo>
                    <a:pt x="56" y="128"/>
                    <a:pt x="140" y="46"/>
                    <a:pt x="246" y="29"/>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37"/>
            <p:cNvSpPr/>
            <p:nvPr/>
          </p:nvSpPr>
          <p:spPr>
            <a:xfrm rot="-2081188">
              <a:off x="2605674" y="1601249"/>
              <a:ext cx="1541190" cy="1320966"/>
            </a:xfrm>
            <a:custGeom>
              <a:rect b="b" l="l" r="r" t="t"/>
              <a:pathLst>
                <a:path extrusionOk="0" h="213" w="248">
                  <a:moveTo>
                    <a:pt x="142" y="213"/>
                  </a:moveTo>
                  <a:cubicBezTo>
                    <a:pt x="152" y="188"/>
                    <a:pt x="170" y="167"/>
                    <a:pt x="194" y="153"/>
                  </a:cubicBezTo>
                  <a:cubicBezTo>
                    <a:pt x="211" y="143"/>
                    <a:pt x="230" y="137"/>
                    <a:pt x="248" y="136"/>
                  </a:cubicBezTo>
                  <a:cubicBezTo>
                    <a:pt x="247" y="87"/>
                    <a:pt x="234" y="41"/>
                    <a:pt x="212" y="0"/>
                  </a:cubicBezTo>
                  <a:cubicBezTo>
                    <a:pt x="106" y="17"/>
                    <a:pt x="22" y="99"/>
                    <a:pt x="0" y="203"/>
                  </a:cubicBezTo>
                  <a:cubicBezTo>
                    <a:pt x="46" y="195"/>
                    <a:pt x="95" y="198"/>
                    <a:pt x="142" y="213"/>
                  </a:cubicBezTo>
                  <a:close/>
                </a:path>
              </a:pathLst>
            </a:custGeom>
            <a:solidFill>
              <a:srgbClr val="0C58D3"/>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37"/>
            <p:cNvSpPr txBox="1"/>
            <p:nvPr/>
          </p:nvSpPr>
          <p:spPr>
            <a:xfrm rot="-4432199">
              <a:off x="2798390" y="1964894"/>
              <a:ext cx="1304451" cy="56253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Academy/Pathway/CTE</a:t>
              </a:r>
              <a:endParaRPr sz="1000">
                <a:solidFill>
                  <a:srgbClr val="FFFFFF"/>
                </a:solidFill>
                <a:latin typeface="Roboto"/>
                <a:ea typeface="Roboto"/>
                <a:cs typeface="Roboto"/>
                <a:sym typeface="Roboto"/>
              </a:endParaRPr>
            </a:p>
          </p:txBody>
        </p:sp>
      </p:grpSp>
      <p:grpSp>
        <p:nvGrpSpPr>
          <p:cNvPr id="345" name="Google Shape;345;p37"/>
          <p:cNvGrpSpPr/>
          <p:nvPr/>
        </p:nvGrpSpPr>
        <p:grpSpPr>
          <a:xfrm>
            <a:off x="2781973" y="2604923"/>
            <a:ext cx="2214671" cy="2538793"/>
            <a:chOff x="2867112" y="2599927"/>
            <a:chExt cx="2108006" cy="2437164"/>
          </a:xfrm>
        </p:grpSpPr>
        <p:sp>
          <p:nvSpPr>
            <p:cNvPr id="346" name="Google Shape;346;p37"/>
            <p:cNvSpPr/>
            <p:nvPr/>
          </p:nvSpPr>
          <p:spPr>
            <a:xfrm rot="-2081188">
              <a:off x="3325156" y="2966530"/>
              <a:ext cx="1061085" cy="1941128"/>
            </a:xfrm>
            <a:custGeom>
              <a:rect b="b" l="l" r="r" t="t"/>
              <a:pathLst>
                <a:path extrusionOk="0" h="300" w="163">
                  <a:moveTo>
                    <a:pt x="32" y="39"/>
                  </a:moveTo>
                  <a:cubicBezTo>
                    <a:pt x="32" y="26"/>
                    <a:pt x="33" y="13"/>
                    <a:pt x="35" y="0"/>
                  </a:cubicBezTo>
                  <a:cubicBezTo>
                    <a:pt x="24" y="2"/>
                    <a:pt x="13" y="5"/>
                    <a:pt x="2" y="8"/>
                  </a:cubicBezTo>
                  <a:cubicBezTo>
                    <a:pt x="1" y="19"/>
                    <a:pt x="0" y="29"/>
                    <a:pt x="0" y="39"/>
                  </a:cubicBezTo>
                  <a:cubicBezTo>
                    <a:pt x="0" y="153"/>
                    <a:pt x="65" y="252"/>
                    <a:pt x="160" y="300"/>
                  </a:cubicBezTo>
                  <a:cubicBezTo>
                    <a:pt x="160" y="289"/>
                    <a:pt x="161" y="277"/>
                    <a:pt x="163" y="265"/>
                  </a:cubicBezTo>
                  <a:cubicBezTo>
                    <a:pt x="85" y="220"/>
                    <a:pt x="32" y="136"/>
                    <a:pt x="32" y="39"/>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37"/>
            <p:cNvSpPr/>
            <p:nvPr/>
          </p:nvSpPr>
          <p:spPr>
            <a:xfrm rot="-2081187">
              <a:off x="3456358" y="2773799"/>
              <a:ext cx="1138968" cy="1690435"/>
            </a:xfrm>
            <a:custGeom>
              <a:rect b="b" l="l" r="r" t="t"/>
              <a:pathLst>
                <a:path extrusionOk="0" h="273" w="183">
                  <a:moveTo>
                    <a:pt x="156" y="108"/>
                  </a:moveTo>
                  <a:cubicBezTo>
                    <a:pt x="139" y="79"/>
                    <a:pt x="136" y="46"/>
                    <a:pt x="144" y="16"/>
                  </a:cubicBezTo>
                  <a:cubicBezTo>
                    <a:pt x="97" y="2"/>
                    <a:pt x="48" y="0"/>
                    <a:pt x="3" y="8"/>
                  </a:cubicBezTo>
                  <a:cubicBezTo>
                    <a:pt x="1" y="21"/>
                    <a:pt x="0" y="34"/>
                    <a:pt x="0" y="47"/>
                  </a:cubicBezTo>
                  <a:cubicBezTo>
                    <a:pt x="0" y="144"/>
                    <a:pt x="53" y="228"/>
                    <a:pt x="131" y="273"/>
                  </a:cubicBezTo>
                  <a:cubicBezTo>
                    <a:pt x="138" y="227"/>
                    <a:pt x="155" y="182"/>
                    <a:pt x="183" y="141"/>
                  </a:cubicBezTo>
                  <a:cubicBezTo>
                    <a:pt x="173" y="132"/>
                    <a:pt x="163" y="121"/>
                    <a:pt x="156" y="108"/>
                  </a:cubicBezTo>
                  <a:close/>
                </a:path>
              </a:pathLst>
            </a:custGeom>
            <a:solidFill>
              <a:srgbClr val="0D5DDF"/>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37"/>
            <p:cNvSpPr txBox="1"/>
            <p:nvPr/>
          </p:nvSpPr>
          <p:spPr>
            <a:xfrm rot="2156063">
              <a:off x="3231785" y="3231412"/>
              <a:ext cx="1304574" cy="562882"/>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Social Studies</a:t>
              </a:r>
              <a:endParaRPr sz="1000">
                <a:solidFill>
                  <a:srgbClr val="FFFFFF"/>
                </a:solidFill>
                <a:latin typeface="Roboto"/>
                <a:ea typeface="Roboto"/>
                <a:cs typeface="Roboto"/>
                <a:sym typeface="Roboto"/>
              </a:endParaRPr>
            </a:p>
          </p:txBody>
        </p:sp>
      </p:grpSp>
      <p:grpSp>
        <p:nvGrpSpPr>
          <p:cNvPr id="349" name="Google Shape;349;p37"/>
          <p:cNvGrpSpPr/>
          <p:nvPr/>
        </p:nvGrpSpPr>
        <p:grpSpPr>
          <a:xfrm>
            <a:off x="3197993" y="-29113"/>
            <a:ext cx="2462715" cy="2469526"/>
            <a:chOff x="3263096" y="71333"/>
            <a:chExt cx="2344104" cy="2370669"/>
          </a:xfrm>
        </p:grpSpPr>
        <p:sp>
          <p:nvSpPr>
            <p:cNvPr id="350" name="Google Shape;350;p37"/>
            <p:cNvSpPr/>
            <p:nvPr/>
          </p:nvSpPr>
          <p:spPr>
            <a:xfrm rot="-2081187">
              <a:off x="3407226" y="525393"/>
              <a:ext cx="1943480" cy="1113468"/>
            </a:xfrm>
            <a:custGeom>
              <a:rect b="b" l="l" r="r" t="t"/>
              <a:pathLst>
                <a:path extrusionOk="0" h="172" w="299">
                  <a:moveTo>
                    <a:pt x="45" y="32"/>
                  </a:moveTo>
                  <a:cubicBezTo>
                    <a:pt x="146" y="32"/>
                    <a:pt x="233" y="89"/>
                    <a:pt x="276" y="172"/>
                  </a:cubicBezTo>
                  <a:cubicBezTo>
                    <a:pt x="284" y="164"/>
                    <a:pt x="292" y="155"/>
                    <a:pt x="299" y="146"/>
                  </a:cubicBezTo>
                  <a:cubicBezTo>
                    <a:pt x="248" y="59"/>
                    <a:pt x="153" y="0"/>
                    <a:pt x="45" y="0"/>
                  </a:cubicBezTo>
                  <a:cubicBezTo>
                    <a:pt x="30" y="0"/>
                    <a:pt x="14" y="1"/>
                    <a:pt x="0" y="3"/>
                  </a:cubicBezTo>
                  <a:cubicBezTo>
                    <a:pt x="6" y="13"/>
                    <a:pt x="12" y="23"/>
                    <a:pt x="18" y="33"/>
                  </a:cubicBezTo>
                  <a:cubicBezTo>
                    <a:pt x="27" y="32"/>
                    <a:pt x="36" y="32"/>
                    <a:pt x="45" y="32"/>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37"/>
            <p:cNvSpPr/>
            <p:nvPr/>
          </p:nvSpPr>
          <p:spPr>
            <a:xfrm rot="-2081187">
              <a:off x="3761328" y="760580"/>
              <a:ext cx="1606237" cy="1343790"/>
            </a:xfrm>
            <a:custGeom>
              <a:rect b="b" l="l" r="r" t="t"/>
              <a:pathLst>
                <a:path extrusionOk="0" h="217" w="258">
                  <a:moveTo>
                    <a:pt x="132" y="200"/>
                  </a:moveTo>
                  <a:cubicBezTo>
                    <a:pt x="135" y="205"/>
                    <a:pt x="138" y="211"/>
                    <a:pt x="140" y="217"/>
                  </a:cubicBezTo>
                  <a:cubicBezTo>
                    <a:pt x="186" y="200"/>
                    <a:pt x="227" y="174"/>
                    <a:pt x="258" y="140"/>
                  </a:cubicBezTo>
                  <a:cubicBezTo>
                    <a:pt x="215" y="57"/>
                    <a:pt x="128" y="0"/>
                    <a:pt x="27" y="0"/>
                  </a:cubicBezTo>
                  <a:cubicBezTo>
                    <a:pt x="18" y="0"/>
                    <a:pt x="9" y="0"/>
                    <a:pt x="0" y="1"/>
                  </a:cubicBezTo>
                  <a:cubicBezTo>
                    <a:pt x="21" y="43"/>
                    <a:pt x="34" y="90"/>
                    <a:pt x="34" y="140"/>
                  </a:cubicBezTo>
                  <a:cubicBezTo>
                    <a:pt x="74" y="142"/>
                    <a:pt x="111" y="163"/>
                    <a:pt x="132" y="200"/>
                  </a:cubicBezTo>
                  <a:close/>
                </a:path>
              </a:pathLst>
            </a:custGeom>
            <a:solidFill>
              <a:srgbClr val="0944A1"/>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37"/>
            <p:cNvSpPr txBox="1"/>
            <p:nvPr/>
          </p:nvSpPr>
          <p:spPr>
            <a:xfrm>
              <a:off x="3919788" y="1123225"/>
              <a:ext cx="1304400" cy="5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English</a:t>
              </a:r>
              <a:endParaRPr sz="1000">
                <a:solidFill>
                  <a:srgbClr val="FFFFFF"/>
                </a:solidFill>
                <a:latin typeface="Roboto"/>
                <a:ea typeface="Roboto"/>
                <a:cs typeface="Roboto"/>
                <a:sym typeface="Roboto"/>
              </a:endParaRPr>
            </a:p>
          </p:txBody>
        </p:sp>
      </p:grpSp>
      <p:grpSp>
        <p:nvGrpSpPr>
          <p:cNvPr id="353" name="Google Shape;353;p37"/>
          <p:cNvGrpSpPr/>
          <p:nvPr/>
        </p:nvGrpSpPr>
        <p:grpSpPr>
          <a:xfrm>
            <a:off x="4595513" y="734498"/>
            <a:ext cx="2383540" cy="2545914"/>
            <a:chOff x="4593307" y="804376"/>
            <a:chExt cx="2268741" cy="2444000"/>
          </a:xfrm>
        </p:grpSpPr>
        <p:sp>
          <p:nvSpPr>
            <p:cNvPr id="354" name="Google Shape;354;p37"/>
            <p:cNvSpPr/>
            <p:nvPr/>
          </p:nvSpPr>
          <p:spPr>
            <a:xfrm rot="-2081188">
              <a:off x="5623193" y="814800"/>
              <a:ext cx="698156" cy="2118270"/>
            </a:xfrm>
            <a:custGeom>
              <a:rect b="b" l="l" r="r" t="t"/>
              <a:pathLst>
                <a:path extrusionOk="0" h="328" w="107">
                  <a:moveTo>
                    <a:pt x="52" y="26"/>
                  </a:moveTo>
                  <a:cubicBezTo>
                    <a:pt x="67" y="59"/>
                    <a:pt x="75" y="95"/>
                    <a:pt x="75" y="132"/>
                  </a:cubicBezTo>
                  <a:cubicBezTo>
                    <a:pt x="75" y="204"/>
                    <a:pt x="46" y="268"/>
                    <a:pt x="0" y="315"/>
                  </a:cubicBezTo>
                  <a:cubicBezTo>
                    <a:pt x="10" y="320"/>
                    <a:pt x="21" y="325"/>
                    <a:pt x="32" y="328"/>
                  </a:cubicBezTo>
                  <a:cubicBezTo>
                    <a:pt x="78" y="276"/>
                    <a:pt x="107" y="208"/>
                    <a:pt x="107" y="132"/>
                  </a:cubicBezTo>
                  <a:cubicBezTo>
                    <a:pt x="107" y="85"/>
                    <a:pt x="95" y="40"/>
                    <a:pt x="75" y="0"/>
                  </a:cubicBezTo>
                  <a:cubicBezTo>
                    <a:pt x="68" y="9"/>
                    <a:pt x="60" y="18"/>
                    <a:pt x="52" y="26"/>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37"/>
            <p:cNvSpPr/>
            <p:nvPr/>
          </p:nvSpPr>
          <p:spPr>
            <a:xfrm rot="-2081187">
              <a:off x="5001092" y="1289142"/>
              <a:ext cx="1148261" cy="1791718"/>
            </a:xfrm>
            <a:custGeom>
              <a:rect b="b" l="l" r="r" t="t"/>
              <a:pathLst>
                <a:path extrusionOk="0" h="289" w="184">
                  <a:moveTo>
                    <a:pt x="161" y="0"/>
                  </a:moveTo>
                  <a:cubicBezTo>
                    <a:pt x="128" y="34"/>
                    <a:pt x="87" y="60"/>
                    <a:pt x="40" y="76"/>
                  </a:cubicBezTo>
                  <a:cubicBezTo>
                    <a:pt x="52" y="121"/>
                    <a:pt x="36" y="170"/>
                    <a:pt x="0" y="200"/>
                  </a:cubicBezTo>
                  <a:cubicBezTo>
                    <a:pt x="29" y="240"/>
                    <a:pt x="67" y="270"/>
                    <a:pt x="109" y="289"/>
                  </a:cubicBezTo>
                  <a:cubicBezTo>
                    <a:pt x="155" y="242"/>
                    <a:pt x="184" y="178"/>
                    <a:pt x="184" y="106"/>
                  </a:cubicBezTo>
                  <a:cubicBezTo>
                    <a:pt x="184" y="69"/>
                    <a:pt x="176" y="33"/>
                    <a:pt x="161" y="0"/>
                  </a:cubicBezTo>
                  <a:close/>
                </a:path>
              </a:pathLst>
            </a:custGeom>
            <a:solidFill>
              <a:srgbClr val="307BF3"/>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37"/>
            <p:cNvSpPr txBox="1"/>
            <p:nvPr/>
          </p:nvSpPr>
          <p:spPr>
            <a:xfrm rot="4352156">
              <a:off x="5032997" y="1939707"/>
              <a:ext cx="1304532" cy="562935"/>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Math</a:t>
              </a:r>
              <a:endParaRPr sz="1000">
                <a:solidFill>
                  <a:srgbClr val="FFFFFF"/>
                </a:solidFill>
                <a:latin typeface="Roboto"/>
                <a:ea typeface="Roboto"/>
                <a:cs typeface="Roboto"/>
                <a:sym typeface="Roboto"/>
              </a:endParaRPr>
            </a:p>
          </p:txBody>
        </p:sp>
      </p:grpSp>
      <p:pic>
        <p:nvPicPr>
          <p:cNvPr id="357" name="Google Shape;357;p37"/>
          <p:cNvPicPr preferRelativeResize="0"/>
          <p:nvPr/>
        </p:nvPicPr>
        <p:blipFill>
          <a:blip r:embed="rId3">
            <a:alphaModFix/>
          </a:blip>
          <a:stretch>
            <a:fillRect/>
          </a:stretch>
        </p:blipFill>
        <p:spPr>
          <a:xfrm>
            <a:off x="4109300" y="1997650"/>
            <a:ext cx="934200" cy="1143000"/>
          </a:xfrm>
          <a:prstGeom prst="rect">
            <a:avLst/>
          </a:prstGeom>
          <a:noFill/>
          <a:ln>
            <a:noFill/>
          </a:ln>
        </p:spPr>
      </p:pic>
      <p:grpSp>
        <p:nvGrpSpPr>
          <p:cNvPr id="358" name="Google Shape;358;p37"/>
          <p:cNvGrpSpPr/>
          <p:nvPr/>
        </p:nvGrpSpPr>
        <p:grpSpPr>
          <a:xfrm>
            <a:off x="4326779" y="2463759"/>
            <a:ext cx="2547186" cy="2185010"/>
            <a:chOff x="4337515" y="2464414"/>
            <a:chExt cx="2424506" cy="2097542"/>
          </a:xfrm>
        </p:grpSpPr>
        <p:sp>
          <p:nvSpPr>
            <p:cNvPr id="359" name="Google Shape;359;p37"/>
            <p:cNvSpPr/>
            <p:nvPr/>
          </p:nvSpPr>
          <p:spPr>
            <a:xfrm rot="-2081187">
              <a:off x="4648818" y="3375680"/>
              <a:ext cx="2119401" cy="640096"/>
            </a:xfrm>
            <a:custGeom>
              <a:rect b="b" l="l" r="r" t="t"/>
              <a:pathLst>
                <a:path extrusionOk="0" h="99" w="326">
                  <a:moveTo>
                    <a:pt x="119" y="67"/>
                  </a:moveTo>
                  <a:cubicBezTo>
                    <a:pt x="77" y="67"/>
                    <a:pt x="37" y="57"/>
                    <a:pt x="2" y="40"/>
                  </a:cubicBezTo>
                  <a:cubicBezTo>
                    <a:pt x="1" y="51"/>
                    <a:pt x="0" y="63"/>
                    <a:pt x="0" y="74"/>
                  </a:cubicBezTo>
                  <a:cubicBezTo>
                    <a:pt x="36" y="90"/>
                    <a:pt x="76" y="99"/>
                    <a:pt x="119" y="99"/>
                  </a:cubicBezTo>
                  <a:cubicBezTo>
                    <a:pt x="200" y="99"/>
                    <a:pt x="273" y="67"/>
                    <a:pt x="326" y="14"/>
                  </a:cubicBezTo>
                  <a:cubicBezTo>
                    <a:pt x="315" y="10"/>
                    <a:pt x="304" y="5"/>
                    <a:pt x="294" y="0"/>
                  </a:cubicBezTo>
                  <a:cubicBezTo>
                    <a:pt x="247" y="42"/>
                    <a:pt x="186" y="67"/>
                    <a:pt x="119" y="67"/>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37"/>
            <p:cNvSpPr/>
            <p:nvPr/>
          </p:nvSpPr>
          <p:spPr>
            <a:xfrm rot="-2081187">
              <a:off x="4457034" y="2893418"/>
              <a:ext cx="1815979" cy="987157"/>
            </a:xfrm>
            <a:custGeom>
              <a:rect b="b" l="l" r="r" t="t"/>
              <a:pathLst>
                <a:path extrusionOk="0" h="159" w="292">
                  <a:moveTo>
                    <a:pt x="182" y="1"/>
                  </a:moveTo>
                  <a:cubicBezTo>
                    <a:pt x="181" y="2"/>
                    <a:pt x="179" y="3"/>
                    <a:pt x="177" y="4"/>
                  </a:cubicBezTo>
                  <a:cubicBezTo>
                    <a:pt x="137" y="27"/>
                    <a:pt x="88" y="24"/>
                    <a:pt x="51" y="0"/>
                  </a:cubicBezTo>
                  <a:cubicBezTo>
                    <a:pt x="23" y="41"/>
                    <a:pt x="6" y="86"/>
                    <a:pt x="0" y="132"/>
                  </a:cubicBezTo>
                  <a:cubicBezTo>
                    <a:pt x="35" y="149"/>
                    <a:pt x="75" y="159"/>
                    <a:pt x="117" y="159"/>
                  </a:cubicBezTo>
                  <a:cubicBezTo>
                    <a:pt x="184" y="159"/>
                    <a:pt x="245" y="134"/>
                    <a:pt x="292" y="92"/>
                  </a:cubicBezTo>
                  <a:cubicBezTo>
                    <a:pt x="250" y="71"/>
                    <a:pt x="212" y="41"/>
                    <a:pt x="182" y="1"/>
                  </a:cubicBezTo>
                  <a:close/>
                </a:path>
              </a:pathLst>
            </a:custGeom>
            <a:solidFill>
              <a:srgbClr val="0E65F0"/>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37"/>
            <p:cNvSpPr txBox="1"/>
            <p:nvPr/>
          </p:nvSpPr>
          <p:spPr>
            <a:xfrm rot="-2245873">
              <a:off x="4639442" y="3207930"/>
              <a:ext cx="1304523" cy="563064"/>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Science</a:t>
              </a:r>
              <a:endParaRPr sz="1000">
                <a:solidFill>
                  <a:srgbClr val="FFFFFF"/>
                </a:solidFill>
                <a:latin typeface="Roboto"/>
                <a:ea typeface="Roboto"/>
                <a:cs typeface="Roboto"/>
                <a:sym typeface="Roboto"/>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44A1"/>
        </a:solidFill>
      </p:bgPr>
    </p:bg>
    <p:spTree>
      <p:nvGrpSpPr>
        <p:cNvPr id="365" name="Shape 365"/>
        <p:cNvGrpSpPr/>
        <p:nvPr/>
      </p:nvGrpSpPr>
      <p:grpSpPr>
        <a:xfrm>
          <a:off x="0" y="0"/>
          <a:ext cx="0" cy="0"/>
          <a:chOff x="0" y="0"/>
          <a:chExt cx="0" cy="0"/>
        </a:xfrm>
      </p:grpSpPr>
      <p:sp>
        <p:nvSpPr>
          <p:cNvPr id="366" name="Google Shape;366;p38"/>
          <p:cNvSpPr/>
          <p:nvPr/>
        </p:nvSpPr>
        <p:spPr>
          <a:xfrm>
            <a:off x="2946934" y="248478"/>
            <a:ext cx="3501300" cy="3501300"/>
          </a:xfrm>
          <a:prstGeom prst="ellipse">
            <a:avLst/>
          </a:prstGeom>
          <a:solidFill>
            <a:srgbClr val="EDA2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7" name="Google Shape;367;p38"/>
          <p:cNvGrpSpPr/>
          <p:nvPr/>
        </p:nvGrpSpPr>
        <p:grpSpPr>
          <a:xfrm>
            <a:off x="3614576" y="76077"/>
            <a:ext cx="2166000" cy="2166000"/>
            <a:chOff x="3611776" y="414352"/>
            <a:chExt cx="2166000" cy="2166000"/>
          </a:xfrm>
        </p:grpSpPr>
        <p:sp>
          <p:nvSpPr>
            <p:cNvPr id="368" name="Google Shape;368;p38"/>
            <p:cNvSpPr/>
            <p:nvPr/>
          </p:nvSpPr>
          <p:spPr>
            <a:xfrm>
              <a:off x="3611776" y="414352"/>
              <a:ext cx="2166000" cy="2166000"/>
            </a:xfrm>
            <a:prstGeom prst="ellipse">
              <a:avLst/>
            </a:prstGeom>
            <a:solidFill>
              <a:srgbClr val="D838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8"/>
            <p:cNvSpPr txBox="1"/>
            <p:nvPr/>
          </p:nvSpPr>
          <p:spPr>
            <a:xfrm>
              <a:off x="3993609" y="858378"/>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FFFFFF"/>
                  </a:solidFill>
                  <a:latin typeface="Roboto"/>
                  <a:ea typeface="Roboto"/>
                  <a:cs typeface="Roboto"/>
                  <a:sym typeface="Roboto"/>
                </a:rPr>
                <a:t>COLLEGE</a:t>
              </a:r>
              <a:endParaRPr b="1" sz="1500">
                <a:solidFill>
                  <a:srgbClr val="FFFFFF"/>
                </a:solidFill>
                <a:latin typeface="Roboto"/>
                <a:ea typeface="Roboto"/>
                <a:cs typeface="Roboto"/>
                <a:sym typeface="Roboto"/>
              </a:endParaRPr>
            </a:p>
            <a:p>
              <a:pPr indent="0" lvl="0" marL="0" rtl="0" algn="ctr">
                <a:spcBef>
                  <a:spcPts val="0"/>
                </a:spcBef>
                <a:spcAft>
                  <a:spcPts val="0"/>
                </a:spcAft>
                <a:buNone/>
              </a:pPr>
              <a:r>
                <a:rPr b="1" lang="en" sz="1500">
                  <a:solidFill>
                    <a:srgbClr val="FFFFFF"/>
                  </a:solidFill>
                  <a:latin typeface="Roboto"/>
                  <a:ea typeface="Roboto"/>
                  <a:cs typeface="Roboto"/>
                  <a:sym typeface="Roboto"/>
                </a:rPr>
                <a:t>READY</a:t>
              </a:r>
              <a:endParaRPr b="1" sz="1500">
                <a:solidFill>
                  <a:srgbClr val="FFFFFF"/>
                </a:solidFill>
                <a:latin typeface="Roboto"/>
                <a:ea typeface="Roboto"/>
                <a:cs typeface="Roboto"/>
                <a:sym typeface="Roboto"/>
              </a:endParaRPr>
            </a:p>
          </p:txBody>
        </p:sp>
      </p:grpSp>
      <p:grpSp>
        <p:nvGrpSpPr>
          <p:cNvPr id="370" name="Google Shape;370;p38"/>
          <p:cNvGrpSpPr/>
          <p:nvPr/>
        </p:nvGrpSpPr>
        <p:grpSpPr>
          <a:xfrm>
            <a:off x="4572008" y="1386214"/>
            <a:ext cx="2166000" cy="2166000"/>
            <a:chOff x="4562258" y="2032864"/>
            <a:chExt cx="2166000" cy="2166000"/>
          </a:xfrm>
        </p:grpSpPr>
        <p:sp>
          <p:nvSpPr>
            <p:cNvPr id="371" name="Google Shape;371;p38"/>
            <p:cNvSpPr/>
            <p:nvPr/>
          </p:nvSpPr>
          <p:spPr>
            <a:xfrm>
              <a:off x="4562258" y="2032864"/>
              <a:ext cx="2166000" cy="2166000"/>
            </a:xfrm>
            <a:prstGeom prst="ellipse">
              <a:avLst/>
            </a:prstGeom>
            <a:solidFill>
              <a:srgbClr val="B02C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8"/>
            <p:cNvSpPr txBox="1"/>
            <p:nvPr/>
          </p:nvSpPr>
          <p:spPr>
            <a:xfrm>
              <a:off x="5079846" y="2834728"/>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FFFFFF"/>
                  </a:solidFill>
                  <a:latin typeface="Roboto"/>
                  <a:ea typeface="Roboto"/>
                  <a:cs typeface="Roboto"/>
                  <a:sym typeface="Roboto"/>
                </a:rPr>
                <a:t>CAREER</a:t>
              </a:r>
              <a:endParaRPr b="1" sz="1500">
                <a:solidFill>
                  <a:srgbClr val="FFFFFF"/>
                </a:solidFill>
                <a:latin typeface="Roboto"/>
                <a:ea typeface="Roboto"/>
                <a:cs typeface="Roboto"/>
                <a:sym typeface="Roboto"/>
              </a:endParaRPr>
            </a:p>
            <a:p>
              <a:pPr indent="0" lvl="0" marL="0" rtl="0" algn="ctr">
                <a:spcBef>
                  <a:spcPts val="0"/>
                </a:spcBef>
                <a:spcAft>
                  <a:spcPts val="0"/>
                </a:spcAft>
                <a:buNone/>
              </a:pPr>
              <a:r>
                <a:rPr b="1" lang="en" sz="1500">
                  <a:solidFill>
                    <a:srgbClr val="FFFFFF"/>
                  </a:solidFill>
                  <a:latin typeface="Roboto"/>
                  <a:ea typeface="Roboto"/>
                  <a:cs typeface="Roboto"/>
                  <a:sym typeface="Roboto"/>
                </a:rPr>
                <a:t>READY</a:t>
              </a:r>
              <a:endParaRPr b="1" sz="1500">
                <a:solidFill>
                  <a:srgbClr val="FFFFFF"/>
                </a:solidFill>
                <a:latin typeface="Roboto"/>
                <a:ea typeface="Roboto"/>
                <a:cs typeface="Roboto"/>
                <a:sym typeface="Roboto"/>
              </a:endParaRPr>
            </a:p>
          </p:txBody>
        </p:sp>
      </p:grpSp>
      <p:grpSp>
        <p:nvGrpSpPr>
          <p:cNvPr id="373" name="Google Shape;373;p38"/>
          <p:cNvGrpSpPr/>
          <p:nvPr/>
        </p:nvGrpSpPr>
        <p:grpSpPr>
          <a:xfrm>
            <a:off x="2702876" y="1488739"/>
            <a:ext cx="2166000" cy="2166000"/>
            <a:chOff x="2702876" y="2032864"/>
            <a:chExt cx="2166000" cy="2166000"/>
          </a:xfrm>
        </p:grpSpPr>
        <p:sp>
          <p:nvSpPr>
            <p:cNvPr id="374" name="Google Shape;374;p38"/>
            <p:cNvSpPr/>
            <p:nvPr/>
          </p:nvSpPr>
          <p:spPr>
            <a:xfrm>
              <a:off x="2702876" y="2032864"/>
              <a:ext cx="2166000" cy="2166000"/>
            </a:xfrm>
            <a:prstGeom prst="ellipse">
              <a:avLst/>
            </a:prstGeom>
            <a:solidFill>
              <a:srgbClr val="802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8"/>
            <p:cNvSpPr txBox="1"/>
            <p:nvPr/>
          </p:nvSpPr>
          <p:spPr>
            <a:xfrm>
              <a:off x="2855281" y="2834728"/>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FFFFFF"/>
                  </a:solidFill>
                  <a:latin typeface="Roboto"/>
                  <a:ea typeface="Roboto"/>
                  <a:cs typeface="Roboto"/>
                  <a:sym typeface="Roboto"/>
                </a:rPr>
                <a:t>MILITARY</a:t>
              </a:r>
              <a:endParaRPr b="1" sz="1500">
                <a:solidFill>
                  <a:srgbClr val="FFFFFF"/>
                </a:solidFill>
                <a:latin typeface="Roboto"/>
                <a:ea typeface="Roboto"/>
                <a:cs typeface="Roboto"/>
                <a:sym typeface="Roboto"/>
              </a:endParaRPr>
            </a:p>
            <a:p>
              <a:pPr indent="0" lvl="0" marL="0" rtl="0" algn="ctr">
                <a:spcBef>
                  <a:spcPts val="0"/>
                </a:spcBef>
                <a:spcAft>
                  <a:spcPts val="0"/>
                </a:spcAft>
                <a:buNone/>
              </a:pPr>
              <a:r>
                <a:rPr b="1" lang="en" sz="1500">
                  <a:solidFill>
                    <a:srgbClr val="FFFFFF"/>
                  </a:solidFill>
                  <a:latin typeface="Roboto"/>
                  <a:ea typeface="Roboto"/>
                  <a:cs typeface="Roboto"/>
                  <a:sym typeface="Roboto"/>
                </a:rPr>
                <a:t>READY</a:t>
              </a:r>
              <a:endParaRPr b="1" sz="1500">
                <a:solidFill>
                  <a:srgbClr val="FFFFFF"/>
                </a:solidFill>
                <a:latin typeface="Roboto"/>
                <a:ea typeface="Roboto"/>
                <a:cs typeface="Roboto"/>
                <a:sym typeface="Roboto"/>
              </a:endParaRPr>
            </a:p>
          </p:txBody>
        </p:sp>
      </p:grpSp>
      <p:sp>
        <p:nvSpPr>
          <p:cNvPr id="376" name="Google Shape;376;p38"/>
          <p:cNvSpPr/>
          <p:nvPr/>
        </p:nvSpPr>
        <p:spPr>
          <a:xfrm>
            <a:off x="4084680" y="1386216"/>
            <a:ext cx="1225800" cy="1225800"/>
          </a:xfrm>
          <a:prstGeom prst="ellipse">
            <a:avLst/>
          </a:prstGeom>
          <a:solidFill>
            <a:srgbClr val="EDA2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7" name="Google Shape;377;p38"/>
          <p:cNvPicPr preferRelativeResize="0"/>
          <p:nvPr/>
        </p:nvPicPr>
        <p:blipFill>
          <a:blip r:embed="rId3">
            <a:alphaModFix/>
          </a:blip>
          <a:stretch>
            <a:fillRect/>
          </a:stretch>
        </p:blipFill>
        <p:spPr>
          <a:xfrm>
            <a:off x="4364675" y="1534455"/>
            <a:ext cx="759576" cy="929345"/>
          </a:xfrm>
          <a:prstGeom prst="rect">
            <a:avLst/>
          </a:prstGeom>
          <a:noFill/>
          <a:ln>
            <a:noFill/>
          </a:ln>
        </p:spPr>
      </p:pic>
      <p:sp>
        <p:nvSpPr>
          <p:cNvPr id="378" name="Google Shape;378;p38"/>
          <p:cNvSpPr txBox="1"/>
          <p:nvPr/>
        </p:nvSpPr>
        <p:spPr>
          <a:xfrm>
            <a:off x="0" y="0"/>
            <a:ext cx="3429900" cy="21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p>
        </p:txBody>
      </p:sp>
      <p:sp>
        <p:nvSpPr>
          <p:cNvPr id="379" name="Google Shape;379;p38"/>
          <p:cNvSpPr txBox="1"/>
          <p:nvPr/>
        </p:nvSpPr>
        <p:spPr>
          <a:xfrm>
            <a:off x="0" y="3265800"/>
            <a:ext cx="91440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5500">
                <a:solidFill>
                  <a:schemeClr val="lt1"/>
                </a:solidFill>
                <a:latin typeface="Trebuchet MS"/>
                <a:ea typeface="Trebuchet MS"/>
                <a:cs typeface="Trebuchet MS"/>
                <a:sym typeface="Trebuchet MS"/>
              </a:rPr>
              <a:t>World Ready …</a:t>
            </a:r>
            <a:endParaRPr i="1" sz="5500">
              <a:solidFill>
                <a:schemeClr val="lt1"/>
              </a:solidFill>
              <a:latin typeface="Trebuchet MS"/>
              <a:ea typeface="Trebuchet MS"/>
              <a:cs typeface="Trebuchet MS"/>
              <a:sym typeface="Trebuchet MS"/>
            </a:endParaRPr>
          </a:p>
          <a:p>
            <a:pPr indent="0" lvl="0" marL="0" rtl="0" algn="l">
              <a:spcBef>
                <a:spcPts val="0"/>
              </a:spcBef>
              <a:spcAft>
                <a:spcPts val="0"/>
              </a:spcAft>
              <a:buNone/>
            </a:pPr>
            <a:r>
              <a:rPr i="1" lang="en" sz="5500">
                <a:solidFill>
                  <a:schemeClr val="lt1"/>
                </a:solidFill>
                <a:latin typeface="Trebuchet MS"/>
                <a:ea typeface="Trebuchet MS"/>
                <a:cs typeface="Trebuchet MS"/>
                <a:sym typeface="Trebuchet MS"/>
              </a:rPr>
              <a:t>     Students who THRIVE!</a:t>
            </a:r>
            <a:endParaRPr>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graphicFrame>
        <p:nvGraphicFramePr>
          <p:cNvPr id="384" name="Google Shape;384;p39"/>
          <p:cNvGraphicFramePr/>
          <p:nvPr/>
        </p:nvGraphicFramePr>
        <p:xfrm>
          <a:off x="653796" y="1582260"/>
          <a:ext cx="3000000" cy="3000000"/>
        </p:xfrm>
        <a:graphic>
          <a:graphicData uri="http://schemas.openxmlformats.org/drawingml/2006/table">
            <a:tbl>
              <a:tblPr bandRow="1" firstRow="1">
                <a:noFill/>
                <a:tableStyleId>{C73B8E95-E325-4292-8F5B-A18F7C10FB26}</a:tableStyleId>
              </a:tblPr>
              <a:tblGrid>
                <a:gridCol w="1959100"/>
                <a:gridCol w="1959100"/>
                <a:gridCol w="1959100"/>
                <a:gridCol w="1959100"/>
              </a:tblGrid>
              <a:tr h="278150">
                <a:tc>
                  <a:txBody>
                    <a:bodyPr/>
                    <a:lstStyle/>
                    <a:p>
                      <a:pPr indent="0" lvl="0" marL="0" marR="0" rtl="0" algn="l">
                        <a:lnSpc>
                          <a:spcPct val="100000"/>
                        </a:lnSpc>
                        <a:spcBef>
                          <a:spcPts val="0"/>
                        </a:spcBef>
                        <a:spcAft>
                          <a:spcPts val="0"/>
                        </a:spcAft>
                        <a:buClr>
                          <a:schemeClr val="dk1"/>
                        </a:buClr>
                        <a:buSzPts val="1100"/>
                        <a:buFont typeface="Avenir"/>
                        <a:buNone/>
                      </a:pPr>
                      <a:r>
                        <a:rPr b="0" i="0" lang="en" sz="1100" u="none" cap="none" strike="noStrike">
                          <a:latin typeface="Avenir"/>
                          <a:ea typeface="Avenir"/>
                          <a:cs typeface="Avenir"/>
                          <a:sym typeface="Avenir"/>
                        </a:rPr>
                        <a:t>Cardinal Academies ensure a supportive, inclusive learning environment that is endlessly relevant based on us and what we want to do. </a:t>
                      </a:r>
                      <a:endParaRPr sz="1100"/>
                    </a:p>
                  </a:txBody>
                  <a:tcPr marT="34300" marB="34300" marR="68600" marL="68600">
                    <a:solidFill>
                      <a:srgbClr val="C00000"/>
                    </a:solidFill>
                  </a:tcPr>
                </a:tc>
                <a:tc>
                  <a:txBody>
                    <a:bodyPr/>
                    <a:lstStyle/>
                    <a:p>
                      <a:pPr indent="0" lvl="0" marL="0" marR="0" rtl="0" algn="l">
                        <a:lnSpc>
                          <a:spcPct val="100000"/>
                        </a:lnSpc>
                        <a:spcBef>
                          <a:spcPts val="0"/>
                        </a:spcBef>
                        <a:spcAft>
                          <a:spcPts val="0"/>
                        </a:spcAft>
                        <a:buClr>
                          <a:schemeClr val="dk1"/>
                        </a:buClr>
                        <a:buSzPts val="1100"/>
                        <a:buFont typeface="Avenir"/>
                        <a:buNone/>
                      </a:pPr>
                      <a:r>
                        <a:rPr b="0" i="0" lang="en" sz="1100" u="none" cap="none" strike="noStrike">
                          <a:latin typeface="Avenir"/>
                          <a:ea typeface="Avenir"/>
                          <a:cs typeface="Avenir"/>
                          <a:sym typeface="Avenir"/>
                        </a:rPr>
                        <a:t>Our community is diverse where everyone has a place and a voice to speak about our passions. </a:t>
                      </a:r>
                      <a:endParaRPr b="0" i="0" sz="1100" u="none" cap="none" strike="noStrike">
                        <a:solidFill>
                          <a:schemeClr val="lt1"/>
                        </a:solidFill>
                        <a:latin typeface="Avenir"/>
                        <a:ea typeface="Avenir"/>
                        <a:cs typeface="Avenir"/>
                        <a:sym typeface="Avenir"/>
                      </a:endParaRPr>
                    </a:p>
                  </a:txBody>
                  <a:tcPr marT="34300" marB="34300" marR="68600" marL="68600">
                    <a:solidFill>
                      <a:srgbClr val="C00000"/>
                    </a:solidFill>
                  </a:tcPr>
                </a:tc>
                <a:tc>
                  <a:txBody>
                    <a:bodyPr/>
                    <a:lstStyle/>
                    <a:p>
                      <a:pPr indent="0" lvl="0" marL="0" marR="0" rtl="0" algn="l">
                        <a:lnSpc>
                          <a:spcPct val="100000"/>
                        </a:lnSpc>
                        <a:spcBef>
                          <a:spcPts val="0"/>
                        </a:spcBef>
                        <a:spcAft>
                          <a:spcPts val="0"/>
                        </a:spcAft>
                        <a:buClr>
                          <a:schemeClr val="dk1"/>
                        </a:buClr>
                        <a:buSzPts val="1100"/>
                        <a:buFont typeface="Avenir"/>
                        <a:buNone/>
                      </a:pPr>
                      <a:r>
                        <a:rPr b="0" i="0" lang="en" sz="1100" u="none" cap="none" strike="noStrike">
                          <a:latin typeface="Avenir"/>
                          <a:ea typeface="Avenir"/>
                          <a:cs typeface="Avenir"/>
                          <a:sym typeface="Avenir"/>
                        </a:rPr>
                        <a:t>Through diversity, we are proud of who we are and what we want to do.  We have ‘the want” to learn and with “the want” comes success</a:t>
                      </a:r>
                      <a:endParaRPr b="0" i="0" sz="1100" u="none" cap="none" strike="noStrike">
                        <a:solidFill>
                          <a:schemeClr val="lt1"/>
                        </a:solidFill>
                        <a:latin typeface="Avenir"/>
                        <a:ea typeface="Avenir"/>
                        <a:cs typeface="Avenir"/>
                        <a:sym typeface="Avenir"/>
                      </a:endParaRPr>
                    </a:p>
                  </a:txBody>
                  <a:tcPr marT="34300" marB="34300" marR="68600" marL="68600">
                    <a:solidFill>
                      <a:srgbClr val="C00000"/>
                    </a:solidFill>
                  </a:tcPr>
                </a:tc>
                <a:tc>
                  <a:txBody>
                    <a:bodyPr/>
                    <a:lstStyle/>
                    <a:p>
                      <a:pPr indent="0" lvl="0" marL="0" marR="0" rtl="0" algn="l">
                        <a:lnSpc>
                          <a:spcPct val="100000"/>
                        </a:lnSpc>
                        <a:spcBef>
                          <a:spcPts val="0"/>
                        </a:spcBef>
                        <a:spcAft>
                          <a:spcPts val="0"/>
                        </a:spcAft>
                        <a:buClr>
                          <a:schemeClr val="dk1"/>
                        </a:buClr>
                        <a:buSzPts val="1100"/>
                        <a:buFont typeface="Avenir"/>
                        <a:buNone/>
                      </a:pPr>
                      <a:r>
                        <a:rPr b="0" i="0" lang="en" sz="1100" u="none" cap="none" strike="noStrike">
                          <a:latin typeface="Avenir"/>
                          <a:ea typeface="Avenir"/>
                          <a:cs typeface="Avenir"/>
                          <a:sym typeface="Avenir"/>
                        </a:rPr>
                        <a:t>But most of all, we have enjoyable hands-on experiences that prepare us for life after high school.</a:t>
                      </a:r>
                      <a:endParaRPr b="0" i="0" sz="1100" u="none" cap="none" strike="noStrike">
                        <a:solidFill>
                          <a:schemeClr val="lt1"/>
                        </a:solidFill>
                        <a:latin typeface="Avenir"/>
                        <a:ea typeface="Avenir"/>
                        <a:cs typeface="Avenir"/>
                        <a:sym typeface="Avenir"/>
                      </a:endParaRPr>
                    </a:p>
                  </a:txBody>
                  <a:tcPr marT="34300" marB="34300" marR="68600" marL="68600">
                    <a:solidFill>
                      <a:srgbClr val="C00000"/>
                    </a:solidFill>
                  </a:tcPr>
                </a:tc>
              </a:tr>
              <a:tr h="278150">
                <a:tc>
                  <a:txBody>
                    <a:bodyPr/>
                    <a:lstStyle/>
                    <a:p>
                      <a:pPr indent="-88900" lvl="0" marL="88900" marR="0" rtl="0" algn="l">
                        <a:lnSpc>
                          <a:spcPct val="100000"/>
                        </a:lnSpc>
                        <a:spcBef>
                          <a:spcPts val="0"/>
                        </a:spcBef>
                        <a:spcAft>
                          <a:spcPts val="0"/>
                        </a:spcAft>
                        <a:buClr>
                          <a:srgbClr val="C00000"/>
                        </a:buClr>
                        <a:buSzPts val="1200"/>
                        <a:buFont typeface="Arial"/>
                        <a:buChar char="•"/>
                      </a:pPr>
                      <a:r>
                        <a:rPr b="0" i="0" lang="en" sz="1200" u="none" cap="none" strike="noStrike">
                          <a:solidFill>
                            <a:srgbClr val="C00000"/>
                          </a:solidFill>
                          <a:latin typeface="Avenir"/>
                          <a:ea typeface="Avenir"/>
                          <a:cs typeface="Avenir"/>
                          <a:sym typeface="Avenir"/>
                        </a:rPr>
                        <a:t>Supported</a:t>
                      </a:r>
                      <a:endParaRPr sz="1100"/>
                    </a:p>
                    <a:p>
                      <a:pPr indent="-88900" lvl="0" marL="889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Avenir"/>
                          <a:ea typeface="Avenir"/>
                          <a:cs typeface="Avenir"/>
                          <a:sym typeface="Avenir"/>
                        </a:rPr>
                        <a:t>Inclusive</a:t>
                      </a:r>
                      <a:endParaRPr sz="1100"/>
                    </a:p>
                    <a:p>
                      <a:pPr indent="-88900" lvl="0" marL="889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Avenir"/>
                          <a:ea typeface="Avenir"/>
                          <a:cs typeface="Avenir"/>
                          <a:sym typeface="Avenir"/>
                        </a:rPr>
                        <a:t>Relevancy</a:t>
                      </a:r>
                      <a:endParaRPr sz="1100"/>
                    </a:p>
                    <a:p>
                      <a:pPr indent="-88900" lvl="0" marL="889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Avenir"/>
                          <a:ea typeface="Avenir"/>
                          <a:cs typeface="Avenir"/>
                          <a:sym typeface="Avenir"/>
                        </a:rPr>
                        <a:t>You -based</a:t>
                      </a:r>
                      <a:endParaRPr sz="1100"/>
                    </a:p>
                    <a:p>
                      <a:pPr indent="-12700" lvl="0" marL="88900"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accent5"/>
                        </a:solidFill>
                        <a:latin typeface="Avenir"/>
                        <a:ea typeface="Avenir"/>
                        <a:cs typeface="Avenir"/>
                        <a:sym typeface="Avenir"/>
                      </a:endParaRPr>
                    </a:p>
                    <a:p>
                      <a:pPr indent="0" lvl="0" marL="0" marR="0" rtl="0" algn="l">
                        <a:spcBef>
                          <a:spcPts val="0"/>
                        </a:spcBef>
                        <a:spcAft>
                          <a:spcPts val="0"/>
                        </a:spcAft>
                        <a:buNone/>
                      </a:pPr>
                      <a:r>
                        <a:t/>
                      </a:r>
                      <a:endParaRPr b="0" i="0" sz="1200">
                        <a:latin typeface="Avenir"/>
                        <a:ea typeface="Avenir"/>
                        <a:cs typeface="Avenir"/>
                        <a:sym typeface="Avenir"/>
                      </a:endParaRPr>
                    </a:p>
                  </a:txBody>
                  <a:tcPr marT="34300" marB="34300" marR="68600" marL="68600">
                    <a:solidFill>
                      <a:schemeClr val="lt2"/>
                    </a:solidFill>
                  </a:tcPr>
                </a:tc>
                <a:tc>
                  <a:txBody>
                    <a:bodyPr/>
                    <a:lstStyle/>
                    <a:p>
                      <a:pPr indent="-88900" lvl="0" marL="889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Avenir"/>
                          <a:ea typeface="Avenir"/>
                          <a:cs typeface="Avenir"/>
                          <a:sym typeface="Avenir"/>
                        </a:rPr>
                        <a:t>Diversity</a:t>
                      </a:r>
                      <a:endParaRPr sz="1100"/>
                    </a:p>
                    <a:p>
                      <a:pPr indent="-88900" lvl="0" marL="88900" marR="0" rtl="0" algn="l">
                        <a:lnSpc>
                          <a:spcPct val="100000"/>
                        </a:lnSpc>
                        <a:spcBef>
                          <a:spcPts val="0"/>
                        </a:spcBef>
                        <a:spcAft>
                          <a:spcPts val="0"/>
                        </a:spcAft>
                        <a:buClr>
                          <a:srgbClr val="C00000"/>
                        </a:buClr>
                        <a:buSzPts val="1200"/>
                        <a:buFont typeface="Arial"/>
                        <a:buChar char="•"/>
                      </a:pPr>
                      <a:r>
                        <a:rPr b="0" i="0" lang="en" sz="1200" u="none" cap="none" strike="noStrike">
                          <a:solidFill>
                            <a:srgbClr val="C00000"/>
                          </a:solidFill>
                          <a:latin typeface="Avenir"/>
                          <a:ea typeface="Avenir"/>
                          <a:cs typeface="Avenir"/>
                          <a:sym typeface="Avenir"/>
                        </a:rPr>
                        <a:t>Everyone has a place</a:t>
                      </a:r>
                      <a:endParaRPr sz="1100"/>
                    </a:p>
                    <a:p>
                      <a:pPr indent="-88900" lvl="0" marL="88900" marR="0" rtl="0" algn="l">
                        <a:lnSpc>
                          <a:spcPct val="100000"/>
                        </a:lnSpc>
                        <a:spcBef>
                          <a:spcPts val="0"/>
                        </a:spcBef>
                        <a:spcAft>
                          <a:spcPts val="0"/>
                        </a:spcAft>
                        <a:buClr>
                          <a:srgbClr val="C00000"/>
                        </a:buClr>
                        <a:buSzPts val="1200"/>
                        <a:buFont typeface="Arial"/>
                        <a:buChar char="•"/>
                      </a:pPr>
                      <a:r>
                        <a:rPr b="0" i="0" lang="en" sz="1200" u="none" cap="none" strike="noStrike">
                          <a:solidFill>
                            <a:srgbClr val="C00000"/>
                          </a:solidFill>
                          <a:latin typeface="Avenir"/>
                          <a:ea typeface="Avenir"/>
                          <a:cs typeface="Avenir"/>
                          <a:sym typeface="Avenir"/>
                        </a:rPr>
                        <a:t>Student voice</a:t>
                      </a:r>
                      <a:endParaRPr sz="1100"/>
                    </a:p>
                    <a:p>
                      <a:pPr indent="0" lvl="0" marL="0" marR="0" rtl="0" algn="l">
                        <a:spcBef>
                          <a:spcPts val="0"/>
                        </a:spcBef>
                        <a:spcAft>
                          <a:spcPts val="0"/>
                        </a:spcAft>
                        <a:buNone/>
                      </a:pPr>
                      <a:r>
                        <a:t/>
                      </a:r>
                      <a:endParaRPr b="0" i="0" sz="1200">
                        <a:solidFill>
                          <a:schemeClr val="lt1"/>
                        </a:solidFill>
                        <a:latin typeface="Avenir"/>
                        <a:ea typeface="Avenir"/>
                        <a:cs typeface="Avenir"/>
                        <a:sym typeface="Avenir"/>
                      </a:endParaRPr>
                    </a:p>
                  </a:txBody>
                  <a:tcPr marT="34300" marB="34300" marR="68600" marL="68600">
                    <a:solidFill>
                      <a:schemeClr val="lt2"/>
                    </a:solidFill>
                  </a:tcPr>
                </a:tc>
                <a:tc>
                  <a:txBody>
                    <a:bodyPr/>
                    <a:lstStyle/>
                    <a:p>
                      <a:pPr indent="-88900" lvl="0" marL="88900" marR="0" rtl="0" algn="l">
                        <a:lnSpc>
                          <a:spcPct val="100000"/>
                        </a:lnSpc>
                        <a:spcBef>
                          <a:spcPts val="0"/>
                        </a:spcBef>
                        <a:spcAft>
                          <a:spcPts val="0"/>
                        </a:spcAft>
                        <a:buClr>
                          <a:srgbClr val="C00000"/>
                        </a:buClr>
                        <a:buSzPts val="1200"/>
                        <a:buFont typeface="Arial"/>
                        <a:buChar char="•"/>
                      </a:pPr>
                      <a:r>
                        <a:rPr b="0" i="0" lang="en" sz="1200" u="none" cap="none" strike="noStrike">
                          <a:solidFill>
                            <a:srgbClr val="C00000"/>
                          </a:solidFill>
                          <a:latin typeface="Avenir"/>
                          <a:ea typeface="Avenir"/>
                          <a:cs typeface="Avenir"/>
                          <a:sym typeface="Avenir"/>
                        </a:rPr>
                        <a:t>Pride in who we are</a:t>
                      </a:r>
                      <a:endParaRPr sz="1100"/>
                    </a:p>
                    <a:p>
                      <a:pPr indent="-88900" lvl="0" marL="88900" marR="0" rtl="0" algn="l">
                        <a:lnSpc>
                          <a:spcPct val="100000"/>
                        </a:lnSpc>
                        <a:spcBef>
                          <a:spcPts val="0"/>
                        </a:spcBef>
                        <a:spcAft>
                          <a:spcPts val="0"/>
                        </a:spcAft>
                        <a:buClr>
                          <a:srgbClr val="C00000"/>
                        </a:buClr>
                        <a:buSzPts val="1200"/>
                        <a:buFont typeface="Arial"/>
                        <a:buChar char="•"/>
                      </a:pPr>
                      <a:r>
                        <a:rPr b="0" i="0" lang="en" sz="1200" u="none" cap="none" strike="noStrike">
                          <a:solidFill>
                            <a:srgbClr val="C00000"/>
                          </a:solidFill>
                          <a:latin typeface="Avenir"/>
                          <a:ea typeface="Avenir"/>
                          <a:cs typeface="Avenir"/>
                          <a:sym typeface="Avenir"/>
                        </a:rPr>
                        <a:t>Want to learn</a:t>
                      </a:r>
                      <a:endParaRPr sz="1100"/>
                    </a:p>
                    <a:p>
                      <a:pPr indent="-88900" lvl="0" marL="88900" marR="0" rtl="0" algn="l">
                        <a:lnSpc>
                          <a:spcPct val="100000"/>
                        </a:lnSpc>
                        <a:spcBef>
                          <a:spcPts val="0"/>
                        </a:spcBef>
                        <a:spcAft>
                          <a:spcPts val="0"/>
                        </a:spcAft>
                        <a:buClr>
                          <a:srgbClr val="C00000"/>
                        </a:buClr>
                        <a:buSzPts val="1200"/>
                        <a:buFont typeface="Arial"/>
                        <a:buChar char="•"/>
                      </a:pPr>
                      <a:r>
                        <a:rPr b="0" i="0" lang="en" sz="1200" u="none" cap="none" strike="noStrike">
                          <a:solidFill>
                            <a:srgbClr val="C00000"/>
                          </a:solidFill>
                          <a:latin typeface="Avenir"/>
                          <a:ea typeface="Avenir"/>
                          <a:cs typeface="Avenir"/>
                          <a:sym typeface="Avenir"/>
                        </a:rPr>
                        <a:t>Success</a:t>
                      </a:r>
                      <a:endParaRPr sz="1100"/>
                    </a:p>
                    <a:p>
                      <a:pPr indent="-12700" lvl="0" marL="88900" marR="0" rtl="0" algn="l">
                        <a:lnSpc>
                          <a:spcPct val="100000"/>
                        </a:lnSpc>
                        <a:spcBef>
                          <a:spcPts val="0"/>
                        </a:spcBef>
                        <a:spcAft>
                          <a:spcPts val="0"/>
                        </a:spcAft>
                        <a:buClr>
                          <a:schemeClr val="dk1"/>
                        </a:buClr>
                        <a:buSzPts val="1200"/>
                        <a:buFont typeface="Arial"/>
                        <a:buNone/>
                      </a:pPr>
                      <a:r>
                        <a:t/>
                      </a:r>
                      <a:endParaRPr b="0" i="0" sz="1200" u="none" cap="none" strike="noStrike">
                        <a:solidFill>
                          <a:srgbClr val="C00000"/>
                        </a:solidFill>
                        <a:latin typeface="Avenir"/>
                        <a:ea typeface="Avenir"/>
                        <a:cs typeface="Avenir"/>
                        <a:sym typeface="Avenir"/>
                      </a:endParaRPr>
                    </a:p>
                    <a:p>
                      <a:pPr indent="0" lvl="0" marL="0" marR="0" rtl="0" algn="l">
                        <a:spcBef>
                          <a:spcPts val="0"/>
                        </a:spcBef>
                        <a:spcAft>
                          <a:spcPts val="0"/>
                        </a:spcAft>
                        <a:buNone/>
                      </a:pPr>
                      <a:r>
                        <a:t/>
                      </a:r>
                      <a:endParaRPr b="0" i="0" sz="1200">
                        <a:solidFill>
                          <a:schemeClr val="lt1"/>
                        </a:solidFill>
                        <a:latin typeface="Avenir"/>
                        <a:ea typeface="Avenir"/>
                        <a:cs typeface="Avenir"/>
                        <a:sym typeface="Avenir"/>
                      </a:endParaRPr>
                    </a:p>
                  </a:txBody>
                  <a:tcPr marT="34300" marB="34300" marR="68600" marL="68600">
                    <a:solidFill>
                      <a:schemeClr val="lt2"/>
                    </a:solidFill>
                  </a:tcPr>
                </a:tc>
                <a:tc>
                  <a:txBody>
                    <a:bodyPr/>
                    <a:lstStyle/>
                    <a:p>
                      <a:pPr indent="-88900" lvl="0" marL="889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Avenir"/>
                          <a:ea typeface="Avenir"/>
                          <a:cs typeface="Avenir"/>
                          <a:sym typeface="Avenir"/>
                        </a:rPr>
                        <a:t>Hands-on</a:t>
                      </a:r>
                      <a:endParaRPr sz="1100"/>
                    </a:p>
                    <a:p>
                      <a:pPr indent="-88900" lvl="0" marL="88900" marR="0" rtl="0" algn="l">
                        <a:lnSpc>
                          <a:spcPct val="100000"/>
                        </a:lnSpc>
                        <a:spcBef>
                          <a:spcPts val="0"/>
                        </a:spcBef>
                        <a:spcAft>
                          <a:spcPts val="0"/>
                        </a:spcAft>
                        <a:buClr>
                          <a:schemeClr val="dk1"/>
                        </a:buClr>
                        <a:buSzPts val="1200"/>
                        <a:buFont typeface="Arial"/>
                        <a:buChar char="•"/>
                      </a:pPr>
                      <a:r>
                        <a:rPr b="0" i="0" lang="en" sz="1200" u="none" cap="none" strike="noStrike">
                          <a:solidFill>
                            <a:schemeClr val="dk1"/>
                          </a:solidFill>
                          <a:latin typeface="Avenir"/>
                          <a:ea typeface="Avenir"/>
                          <a:cs typeface="Avenir"/>
                          <a:sym typeface="Avenir"/>
                        </a:rPr>
                        <a:t>Prepared</a:t>
                      </a:r>
                      <a:endParaRPr sz="1100"/>
                    </a:p>
                    <a:p>
                      <a:pPr indent="-88900" lvl="0" marL="88900" marR="0" rtl="0" algn="l">
                        <a:lnSpc>
                          <a:spcPct val="100000"/>
                        </a:lnSpc>
                        <a:spcBef>
                          <a:spcPts val="0"/>
                        </a:spcBef>
                        <a:spcAft>
                          <a:spcPts val="0"/>
                        </a:spcAft>
                        <a:buClr>
                          <a:srgbClr val="C00000"/>
                        </a:buClr>
                        <a:buSzPts val="1200"/>
                        <a:buFont typeface="Arial"/>
                        <a:buChar char="•"/>
                      </a:pPr>
                      <a:r>
                        <a:rPr b="0" i="0" lang="en" sz="1200" u="none" cap="none" strike="noStrike">
                          <a:solidFill>
                            <a:srgbClr val="C00000"/>
                          </a:solidFill>
                          <a:latin typeface="Avenir"/>
                          <a:ea typeface="Avenir"/>
                          <a:cs typeface="Avenir"/>
                          <a:sym typeface="Avenir"/>
                        </a:rPr>
                        <a:t>Fun</a:t>
                      </a:r>
                      <a:endParaRPr sz="1100"/>
                    </a:p>
                    <a:p>
                      <a:pPr indent="0" lvl="0" marL="0" marR="0" rtl="0" algn="l">
                        <a:spcBef>
                          <a:spcPts val="0"/>
                        </a:spcBef>
                        <a:spcAft>
                          <a:spcPts val="0"/>
                        </a:spcAft>
                        <a:buNone/>
                      </a:pPr>
                      <a:r>
                        <a:t/>
                      </a:r>
                      <a:endParaRPr b="0" i="0" sz="1200">
                        <a:solidFill>
                          <a:schemeClr val="lt1"/>
                        </a:solidFill>
                        <a:latin typeface="Avenir"/>
                        <a:ea typeface="Avenir"/>
                        <a:cs typeface="Avenir"/>
                        <a:sym typeface="Avenir"/>
                      </a:endParaRPr>
                    </a:p>
                  </a:txBody>
                  <a:tcPr marT="34300" marB="34300" marR="68600" marL="68600">
                    <a:solidFill>
                      <a:schemeClr val="lt2"/>
                    </a:solidFill>
                  </a:tcPr>
                </a:tc>
              </a:tr>
            </a:tbl>
          </a:graphicData>
        </a:graphic>
      </p:graphicFrame>
      <p:sp>
        <p:nvSpPr>
          <p:cNvPr id="385" name="Google Shape;385;p39"/>
          <p:cNvSpPr txBox="1"/>
          <p:nvPr/>
        </p:nvSpPr>
        <p:spPr>
          <a:xfrm>
            <a:off x="653796" y="128016"/>
            <a:ext cx="7836300" cy="145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500" u="none" cap="none" strike="noStrike">
                <a:solidFill>
                  <a:schemeClr val="dk1"/>
                </a:solidFill>
                <a:latin typeface="Calibri"/>
                <a:ea typeface="Calibri"/>
                <a:cs typeface="Calibri"/>
                <a:sym typeface="Calibri"/>
              </a:rPr>
              <a:t>Cardinal Academies ensure a inclusive learning environment that is endlessly relevant based on us and what we want to do. Our community is diverse where everyone has a place and a voice to speak about our passions. Through diversity, we are proud of who we are and what we want to do.  We have ‘the want” to learn and with “the want” comes success. But most of all, we have enjoyable hands-on experiences that prepare us for life after high school.</a:t>
            </a:r>
            <a:endParaRPr sz="1100"/>
          </a:p>
          <a:p>
            <a:pPr indent="0" lvl="0" marL="0" marR="0" rtl="0" algn="l">
              <a:spcBef>
                <a:spcPts val="0"/>
              </a:spcBef>
              <a:spcAft>
                <a:spcPts val="0"/>
              </a:spcAft>
              <a:buNone/>
            </a:pPr>
            <a:r>
              <a:t/>
            </a:r>
            <a:endParaRPr sz="1500">
              <a:solidFill>
                <a:schemeClr val="dk1"/>
              </a:solidFill>
              <a:latin typeface="Calibri"/>
              <a:ea typeface="Calibri"/>
              <a:cs typeface="Calibri"/>
              <a:sym typeface="Calibri"/>
            </a:endParaRPr>
          </a:p>
        </p:txBody>
      </p:sp>
      <p:sp>
        <p:nvSpPr>
          <p:cNvPr id="386" name="Google Shape;386;p39"/>
          <p:cNvSpPr txBox="1"/>
          <p:nvPr/>
        </p:nvSpPr>
        <p:spPr>
          <a:xfrm>
            <a:off x="754875" y="4003781"/>
            <a:ext cx="8185200" cy="1031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5800">
                <a:latin typeface="Calibri"/>
                <a:ea typeface="Calibri"/>
                <a:cs typeface="Calibri"/>
                <a:sym typeface="Calibri"/>
              </a:rPr>
              <a:t>STUDENT AMBASSADORS</a:t>
            </a:r>
            <a:endParaRPr sz="5800">
              <a:latin typeface="Calibri"/>
              <a:ea typeface="Calibri"/>
              <a:cs typeface="Calibri"/>
              <a:sym typeface="Calibri"/>
            </a:endParaRPr>
          </a:p>
        </p:txBody>
      </p:sp>
      <p:sp>
        <p:nvSpPr>
          <p:cNvPr id="387" name="Google Shape;387;p39"/>
          <p:cNvSpPr/>
          <p:nvPr/>
        </p:nvSpPr>
        <p:spPr>
          <a:xfrm rot="1326840">
            <a:off x="6693972" y="433544"/>
            <a:ext cx="2753285" cy="2302550"/>
          </a:xfrm>
          <a:prstGeom prst="irregularSeal1">
            <a:avLst/>
          </a:prstGeom>
          <a:solidFill>
            <a:srgbClr val="0C58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88" name="Google Shape;388;p39"/>
          <p:cNvSpPr txBox="1"/>
          <p:nvPr/>
        </p:nvSpPr>
        <p:spPr>
          <a:xfrm rot="1948316">
            <a:off x="7149587" y="1125782"/>
            <a:ext cx="1761266" cy="774895"/>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chemeClr val="lt1"/>
                </a:solidFill>
                <a:latin typeface="Calibri"/>
                <a:ea typeface="Calibri"/>
                <a:cs typeface="Calibri"/>
                <a:sym typeface="Calibri"/>
              </a:rPr>
              <a:t>Student Developed</a:t>
            </a:r>
            <a:endParaRPr b="1" sz="19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0"/>
          <p:cNvSpPr txBox="1"/>
          <p:nvPr>
            <p:ph type="ctrTitle"/>
          </p:nvPr>
        </p:nvSpPr>
        <p:spPr>
          <a:xfrm>
            <a:off x="391650" y="692050"/>
            <a:ext cx="8520600" cy="1066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Clr>
                <a:schemeClr val="dk1"/>
              </a:buClr>
              <a:buSzPts val="990"/>
              <a:buFont typeface="Arial"/>
              <a:buNone/>
            </a:pPr>
            <a:r>
              <a:rPr lang="en" sz="5800">
                <a:latin typeface="Calibri"/>
                <a:ea typeface="Calibri"/>
                <a:cs typeface="Calibri"/>
                <a:sym typeface="Calibri"/>
              </a:rPr>
              <a:t>STUDENT AMBASSADORS</a:t>
            </a:r>
            <a:endParaRPr sz="5800">
              <a:latin typeface="Calibri"/>
              <a:ea typeface="Calibri"/>
              <a:cs typeface="Calibri"/>
              <a:sym typeface="Calibri"/>
            </a:endParaRPr>
          </a:p>
          <a:p>
            <a:pPr indent="0" lvl="0" marL="0" rtl="0" algn="l">
              <a:spcBef>
                <a:spcPts val="0"/>
              </a:spcBef>
              <a:spcAft>
                <a:spcPts val="0"/>
              </a:spcAft>
              <a:buNone/>
            </a:pPr>
            <a:r>
              <a:t/>
            </a:r>
            <a:endParaRPr/>
          </a:p>
        </p:txBody>
      </p:sp>
      <p:sp>
        <p:nvSpPr>
          <p:cNvPr id="394" name="Google Shape;394;p40"/>
          <p:cNvSpPr txBox="1"/>
          <p:nvPr/>
        </p:nvSpPr>
        <p:spPr>
          <a:xfrm>
            <a:off x="145350" y="1026725"/>
            <a:ext cx="8853300" cy="2173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Currently about 40 students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After Re-Evaluation… this will shrink.</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Going forward: Students will apply mid sophomore year. </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Then it will be 2nd semester sophomores, juniors and seniors.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Currently: tours, Career Expo Day, </a:t>
            </a:r>
            <a:r>
              <a:rPr lang="en" sz="1800">
                <a:solidFill>
                  <a:schemeClr val="dk2"/>
                </a:solidFill>
              </a:rPr>
              <a:t>Cardinal</a:t>
            </a:r>
            <a:r>
              <a:rPr lang="en" sz="1800">
                <a:solidFill>
                  <a:schemeClr val="dk2"/>
                </a:solidFill>
              </a:rPr>
              <a:t> Kickoff in 8th grade classes, Cardinal Kickoff Night</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Goal: All pathways represented</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Goal: More student driven projects. Example: want to partner with StuCo on HOCO. Include each pathway in the spirit week, or include community business partners.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Goal: Student Swap with another school who has </a:t>
            </a:r>
            <a:r>
              <a:rPr lang="en" sz="1800">
                <a:solidFill>
                  <a:schemeClr val="dk2"/>
                </a:solidFill>
              </a:rPr>
              <a:t>Academies</a:t>
            </a:r>
            <a:r>
              <a:rPr lang="en" sz="1800">
                <a:solidFill>
                  <a:schemeClr val="dk2"/>
                </a:solidFill>
              </a:rPr>
              <a:t>. We visited Omaha North this spring, hoping they can come visit us next year.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41" title="IMG_1223 (2).jpeg"/>
          <p:cNvPicPr preferRelativeResize="0"/>
          <p:nvPr/>
        </p:nvPicPr>
        <p:blipFill>
          <a:blip r:embed="rId3">
            <a:alphaModFix/>
          </a:blip>
          <a:stretch>
            <a:fillRect/>
          </a:stretch>
        </p:blipFill>
        <p:spPr>
          <a:xfrm>
            <a:off x="6986293" y="117550"/>
            <a:ext cx="1939707" cy="2586276"/>
          </a:xfrm>
          <a:prstGeom prst="rect">
            <a:avLst/>
          </a:prstGeom>
          <a:noFill/>
          <a:ln>
            <a:noFill/>
          </a:ln>
        </p:spPr>
      </p:pic>
      <p:pic>
        <p:nvPicPr>
          <p:cNvPr id="400" name="Google Shape;400;p41" title="IMG_1524 (1).jpeg"/>
          <p:cNvPicPr preferRelativeResize="0"/>
          <p:nvPr/>
        </p:nvPicPr>
        <p:blipFill>
          <a:blip r:embed="rId4">
            <a:alphaModFix/>
          </a:blip>
          <a:stretch>
            <a:fillRect/>
          </a:stretch>
        </p:blipFill>
        <p:spPr>
          <a:xfrm>
            <a:off x="6437056" y="2894525"/>
            <a:ext cx="2658524" cy="1993901"/>
          </a:xfrm>
          <a:prstGeom prst="rect">
            <a:avLst/>
          </a:prstGeom>
          <a:noFill/>
          <a:ln>
            <a:noFill/>
          </a:ln>
        </p:spPr>
      </p:pic>
      <p:pic>
        <p:nvPicPr>
          <p:cNvPr id="401" name="Google Shape;401;p41" title="IMG_1564.jpeg"/>
          <p:cNvPicPr preferRelativeResize="0"/>
          <p:nvPr/>
        </p:nvPicPr>
        <p:blipFill>
          <a:blip r:embed="rId5">
            <a:alphaModFix/>
          </a:blip>
          <a:stretch>
            <a:fillRect/>
          </a:stretch>
        </p:blipFill>
        <p:spPr>
          <a:xfrm>
            <a:off x="249250" y="-55950"/>
            <a:ext cx="3087324" cy="2315501"/>
          </a:xfrm>
          <a:prstGeom prst="rect">
            <a:avLst/>
          </a:prstGeom>
          <a:noFill/>
          <a:ln>
            <a:noFill/>
          </a:ln>
        </p:spPr>
      </p:pic>
      <p:pic>
        <p:nvPicPr>
          <p:cNvPr id="402" name="Google Shape;402;p41" title="IMG_1578.jpeg"/>
          <p:cNvPicPr preferRelativeResize="0"/>
          <p:nvPr/>
        </p:nvPicPr>
        <p:blipFill>
          <a:blip r:embed="rId6">
            <a:alphaModFix/>
          </a:blip>
          <a:stretch>
            <a:fillRect/>
          </a:stretch>
        </p:blipFill>
        <p:spPr>
          <a:xfrm>
            <a:off x="249249" y="2781348"/>
            <a:ext cx="2960333" cy="2220250"/>
          </a:xfrm>
          <a:prstGeom prst="rect">
            <a:avLst/>
          </a:prstGeom>
          <a:noFill/>
          <a:ln>
            <a:noFill/>
          </a:ln>
        </p:spPr>
      </p:pic>
      <p:pic>
        <p:nvPicPr>
          <p:cNvPr id="403" name="Google Shape;403;p41" title="IMG_1226 (1).jpeg"/>
          <p:cNvPicPr preferRelativeResize="0"/>
          <p:nvPr/>
        </p:nvPicPr>
        <p:blipFill rotWithShape="1">
          <a:blip r:embed="rId7">
            <a:alphaModFix/>
          </a:blip>
          <a:srcRect b="12513" l="0" r="6420" t="12152"/>
          <a:stretch/>
        </p:blipFill>
        <p:spPr>
          <a:xfrm>
            <a:off x="2777625" y="825500"/>
            <a:ext cx="4283551" cy="25862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407" name="Shape 407"/>
        <p:cNvGrpSpPr/>
        <p:nvPr/>
      </p:nvGrpSpPr>
      <p:grpSpPr>
        <a:xfrm>
          <a:off x="0" y="0"/>
          <a:ext cx="0" cy="0"/>
          <a:chOff x="0" y="0"/>
          <a:chExt cx="0" cy="0"/>
        </a:xfrm>
      </p:grpSpPr>
      <p:sp>
        <p:nvSpPr>
          <p:cNvPr id="408" name="Google Shape;408;p42"/>
          <p:cNvSpPr txBox="1"/>
          <p:nvPr>
            <p:ph type="ctrTitle"/>
          </p:nvPr>
        </p:nvSpPr>
        <p:spPr>
          <a:xfrm>
            <a:off x="311700" y="71100"/>
            <a:ext cx="8520600" cy="829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a:solidFill>
                  <a:srgbClr val="000000"/>
                </a:solidFill>
              </a:rPr>
              <a:t>Advisory Board</a:t>
            </a:r>
            <a:endParaRPr b="1">
              <a:solidFill>
                <a:srgbClr val="000000"/>
              </a:solidFill>
            </a:endParaRPr>
          </a:p>
        </p:txBody>
      </p:sp>
      <p:sp>
        <p:nvSpPr>
          <p:cNvPr id="409" name="Google Shape;409;p42"/>
          <p:cNvSpPr txBox="1"/>
          <p:nvPr>
            <p:ph idx="1" type="subTitle"/>
          </p:nvPr>
        </p:nvSpPr>
        <p:spPr>
          <a:xfrm>
            <a:off x="44600" y="990000"/>
            <a:ext cx="8590800" cy="4153500"/>
          </a:xfrm>
          <a:prstGeom prst="rect">
            <a:avLst/>
          </a:prstGeom>
        </p:spPr>
        <p:txBody>
          <a:bodyPr anchorCtr="0" anchor="t" bIns="91425" lIns="91425" spcFirstLastPara="1" rIns="91425" wrap="square" tIns="91425">
            <a:normAutofit fontScale="47500" lnSpcReduction="10000"/>
          </a:bodyPr>
          <a:lstStyle/>
          <a:p>
            <a:pPr indent="-236220" lvl="0" marL="342900" rtl="0" algn="ctr">
              <a:spcBef>
                <a:spcPts val="0"/>
              </a:spcBef>
              <a:spcAft>
                <a:spcPts val="0"/>
              </a:spcAft>
              <a:buClr>
                <a:srgbClr val="000000"/>
              </a:buClr>
              <a:buSzPct val="100000"/>
              <a:buFont typeface="Arial"/>
              <a:buChar char="•"/>
            </a:pPr>
            <a:r>
              <a:rPr b="1" lang="en" sz="3200">
                <a:solidFill>
                  <a:srgbClr val="000000"/>
                </a:solidFill>
                <a:latin typeface="Century Gothic"/>
                <a:ea typeface="Century Gothic"/>
                <a:cs typeface="Century Gothic"/>
                <a:sym typeface="Century Gothic"/>
              </a:rPr>
              <a:t>Began this year </a:t>
            </a:r>
            <a:endParaRPr b="1" sz="3200">
              <a:solidFill>
                <a:srgbClr val="000000"/>
              </a:solidFill>
              <a:latin typeface="Century Gothic"/>
              <a:ea typeface="Century Gothic"/>
              <a:cs typeface="Century Gothic"/>
              <a:sym typeface="Century Gothic"/>
            </a:endParaRPr>
          </a:p>
          <a:p>
            <a:pPr indent="-325120" lvl="1" marL="914400" rtl="0" algn="ctr">
              <a:spcBef>
                <a:spcPts val="0"/>
              </a:spcBef>
              <a:spcAft>
                <a:spcPts val="0"/>
              </a:spcAft>
              <a:buClr>
                <a:srgbClr val="000000"/>
              </a:buClr>
              <a:buSzPct val="100000"/>
              <a:buFont typeface="Century Gothic"/>
              <a:buChar char="–"/>
            </a:pPr>
            <a:r>
              <a:rPr b="1" lang="en" sz="3200">
                <a:solidFill>
                  <a:srgbClr val="000000"/>
                </a:solidFill>
                <a:latin typeface="Century Gothic"/>
                <a:ea typeface="Century Gothic"/>
                <a:cs typeface="Century Gothic"/>
                <a:sym typeface="Century Gothic"/>
              </a:rPr>
              <a:t>Includes at least one representative from each pathway</a:t>
            </a:r>
            <a:endParaRPr b="1" sz="3200">
              <a:solidFill>
                <a:srgbClr val="000000"/>
              </a:solidFill>
              <a:latin typeface="Century Gothic"/>
              <a:ea typeface="Century Gothic"/>
              <a:cs typeface="Century Gothic"/>
              <a:sym typeface="Century Gothic"/>
            </a:endParaRPr>
          </a:p>
          <a:p>
            <a:pPr indent="-325120" lvl="1" marL="914400" rtl="0" algn="ctr">
              <a:spcBef>
                <a:spcPts val="0"/>
              </a:spcBef>
              <a:spcAft>
                <a:spcPts val="0"/>
              </a:spcAft>
              <a:buClr>
                <a:srgbClr val="000000"/>
              </a:buClr>
              <a:buSzPct val="100000"/>
              <a:buFont typeface="Century Gothic"/>
              <a:buChar char="–"/>
            </a:pPr>
            <a:r>
              <a:rPr b="1" lang="en" sz="3200">
                <a:solidFill>
                  <a:srgbClr val="000000"/>
                </a:solidFill>
                <a:latin typeface="Century Gothic"/>
                <a:ea typeface="Century Gothic"/>
                <a:cs typeface="Century Gothic"/>
                <a:sym typeface="Century Gothic"/>
              </a:rPr>
              <a:t>Tried to be culturally diverse</a:t>
            </a:r>
            <a:endParaRPr b="1" sz="3200">
              <a:solidFill>
                <a:srgbClr val="000000"/>
              </a:solidFill>
              <a:latin typeface="Century Gothic"/>
              <a:ea typeface="Century Gothic"/>
              <a:cs typeface="Century Gothic"/>
              <a:sym typeface="Century Gothic"/>
            </a:endParaRPr>
          </a:p>
          <a:p>
            <a:pPr indent="-325120" lvl="1" marL="914400" rtl="0" algn="ctr">
              <a:spcBef>
                <a:spcPts val="0"/>
              </a:spcBef>
              <a:spcAft>
                <a:spcPts val="0"/>
              </a:spcAft>
              <a:buClr>
                <a:srgbClr val="000000"/>
              </a:buClr>
              <a:buSzPct val="100000"/>
              <a:buFont typeface="Century Gothic"/>
              <a:buChar char="–"/>
            </a:pPr>
            <a:r>
              <a:rPr b="1" lang="en" sz="3200">
                <a:solidFill>
                  <a:srgbClr val="000000"/>
                </a:solidFill>
                <a:latin typeface="Century Gothic"/>
                <a:ea typeface="Century Gothic"/>
                <a:cs typeface="Century Gothic"/>
                <a:sym typeface="Century Gothic"/>
              </a:rPr>
              <a:t>Met 2x during the year</a:t>
            </a:r>
            <a:endParaRPr b="1" sz="3200">
              <a:solidFill>
                <a:srgbClr val="000000"/>
              </a:solidFill>
              <a:latin typeface="Century Gothic"/>
              <a:ea typeface="Century Gothic"/>
              <a:cs typeface="Century Gothic"/>
              <a:sym typeface="Century Gothic"/>
            </a:endParaRPr>
          </a:p>
          <a:p>
            <a:pPr indent="-325120" lvl="1" marL="914400" rtl="0" algn="ctr">
              <a:spcBef>
                <a:spcPts val="0"/>
              </a:spcBef>
              <a:spcAft>
                <a:spcPts val="0"/>
              </a:spcAft>
              <a:buClr>
                <a:srgbClr val="000000"/>
              </a:buClr>
              <a:buSzPct val="100000"/>
              <a:buFont typeface="Century Gothic"/>
              <a:buChar char="–"/>
            </a:pPr>
            <a:r>
              <a:rPr b="1" lang="en" sz="3200">
                <a:solidFill>
                  <a:srgbClr val="000000"/>
                </a:solidFill>
                <a:latin typeface="Century Gothic"/>
                <a:ea typeface="Century Gothic"/>
                <a:cs typeface="Century Gothic"/>
                <a:sym typeface="Century Gothic"/>
              </a:rPr>
              <a:t>Created a year end summary to share with them</a:t>
            </a:r>
            <a:endParaRPr b="1" sz="3200">
              <a:solidFill>
                <a:srgbClr val="000000"/>
              </a:solidFill>
              <a:latin typeface="Century Gothic"/>
              <a:ea typeface="Century Gothic"/>
              <a:cs typeface="Century Gothic"/>
              <a:sym typeface="Century Gothic"/>
            </a:endParaRPr>
          </a:p>
          <a:p>
            <a:pPr indent="-236220" lvl="0" marL="342900" rtl="0" algn="ctr">
              <a:spcBef>
                <a:spcPts val="640"/>
              </a:spcBef>
              <a:spcAft>
                <a:spcPts val="0"/>
              </a:spcAft>
              <a:buClr>
                <a:srgbClr val="000000"/>
              </a:buClr>
              <a:buSzPct val="100000"/>
              <a:buFont typeface="Arial"/>
              <a:buChar char="•"/>
            </a:pPr>
            <a:r>
              <a:rPr b="1" lang="en" sz="3200">
                <a:solidFill>
                  <a:srgbClr val="000000"/>
                </a:solidFill>
                <a:latin typeface="Century Gothic"/>
                <a:ea typeface="Century Gothic"/>
                <a:cs typeface="Century Gothic"/>
                <a:sym typeface="Century Gothic"/>
              </a:rPr>
              <a:t>College and Career Continuum</a:t>
            </a:r>
            <a:endParaRPr b="1" sz="3200">
              <a:solidFill>
                <a:srgbClr val="000000"/>
              </a:solidFill>
              <a:latin typeface="Century Gothic"/>
              <a:ea typeface="Century Gothic"/>
              <a:cs typeface="Century Gothic"/>
              <a:sym typeface="Century Gothic"/>
            </a:endParaRPr>
          </a:p>
          <a:p>
            <a:pPr indent="-236220" lvl="0" marL="342900" rtl="0" algn="ctr">
              <a:spcBef>
                <a:spcPts val="640"/>
              </a:spcBef>
              <a:spcAft>
                <a:spcPts val="0"/>
              </a:spcAft>
              <a:buClr>
                <a:srgbClr val="000000"/>
              </a:buClr>
              <a:buSzPct val="100000"/>
              <a:buFont typeface="Arial"/>
              <a:buChar char="•"/>
            </a:pPr>
            <a:r>
              <a:rPr b="1" lang="en" sz="3200">
                <a:solidFill>
                  <a:srgbClr val="000000"/>
                </a:solidFill>
                <a:latin typeface="Century Gothic"/>
                <a:ea typeface="Century Gothic"/>
                <a:cs typeface="Century Gothic"/>
                <a:sym typeface="Century Gothic"/>
              </a:rPr>
              <a:t>Connections with others in their industry</a:t>
            </a:r>
            <a:endParaRPr b="1" sz="3200">
              <a:solidFill>
                <a:srgbClr val="000000"/>
              </a:solidFill>
              <a:latin typeface="Century Gothic"/>
              <a:ea typeface="Century Gothic"/>
              <a:cs typeface="Century Gothic"/>
              <a:sym typeface="Century Gothic"/>
            </a:endParaRPr>
          </a:p>
          <a:p>
            <a:pPr indent="-236220" lvl="0" marL="342900" rtl="0" algn="ctr">
              <a:spcBef>
                <a:spcPts val="640"/>
              </a:spcBef>
              <a:spcAft>
                <a:spcPts val="0"/>
              </a:spcAft>
              <a:buClr>
                <a:srgbClr val="000000"/>
              </a:buClr>
              <a:buSzPct val="100000"/>
              <a:buFont typeface="Arial"/>
              <a:buChar char="•"/>
            </a:pPr>
            <a:r>
              <a:rPr b="1" lang="en" sz="3200">
                <a:solidFill>
                  <a:srgbClr val="000000"/>
                </a:solidFill>
                <a:latin typeface="Century Gothic"/>
                <a:ea typeface="Century Gothic"/>
                <a:cs typeface="Century Gothic"/>
                <a:sym typeface="Century Gothic"/>
              </a:rPr>
              <a:t>Teacher Externships</a:t>
            </a:r>
            <a:endParaRPr b="1" sz="3200">
              <a:solidFill>
                <a:srgbClr val="000000"/>
              </a:solidFill>
              <a:latin typeface="Century Gothic"/>
              <a:ea typeface="Century Gothic"/>
              <a:cs typeface="Century Gothic"/>
              <a:sym typeface="Century Gothic"/>
            </a:endParaRPr>
          </a:p>
          <a:p>
            <a:pPr indent="-236220" lvl="0" marL="342900" rtl="0" algn="ctr">
              <a:spcBef>
                <a:spcPts val="640"/>
              </a:spcBef>
              <a:spcAft>
                <a:spcPts val="0"/>
              </a:spcAft>
              <a:buClr>
                <a:srgbClr val="000000"/>
              </a:buClr>
              <a:buSzPct val="100000"/>
              <a:buFont typeface="Arial"/>
              <a:buChar char="•"/>
            </a:pPr>
            <a:r>
              <a:rPr b="1" lang="en" sz="3200">
                <a:solidFill>
                  <a:srgbClr val="000000"/>
                </a:solidFill>
                <a:latin typeface="Century Gothic"/>
                <a:ea typeface="Century Gothic"/>
                <a:cs typeface="Century Gothic"/>
                <a:sym typeface="Century Gothic"/>
              </a:rPr>
              <a:t>Student Experiences – </a:t>
            </a:r>
            <a:r>
              <a:rPr b="1" i="1" lang="en" sz="2400">
                <a:solidFill>
                  <a:srgbClr val="000000"/>
                </a:solidFill>
                <a:latin typeface="Century Gothic"/>
                <a:ea typeface="Century Gothic"/>
                <a:cs typeface="Century Gothic"/>
                <a:sym typeface="Century Gothic"/>
              </a:rPr>
              <a:t>Job Shadowing, Resume Writing, Internships, Field Trips, Research Opportunities, Authentic Projects, Student Competitions, College Classes, Apprenticeships, Student-based enterprises, and more</a:t>
            </a:r>
            <a:endParaRPr b="1" i="1" sz="2400">
              <a:solidFill>
                <a:srgbClr val="000000"/>
              </a:solidFill>
              <a:latin typeface="Century Gothic"/>
              <a:ea typeface="Century Gothic"/>
              <a:cs typeface="Century Gothic"/>
              <a:sym typeface="Century Gothic"/>
            </a:endParaRPr>
          </a:p>
          <a:p>
            <a:pPr indent="0" lvl="0" marL="0" rtl="0" algn="ctr">
              <a:spcBef>
                <a:spcPts val="640"/>
              </a:spcBef>
              <a:spcAft>
                <a:spcPts val="0"/>
              </a:spcAft>
              <a:buNone/>
            </a:pPr>
            <a:r>
              <a:t/>
            </a:r>
            <a:endParaRPr b="1" i="1" sz="2400">
              <a:solidFill>
                <a:srgbClr val="000000"/>
              </a:solidFill>
              <a:latin typeface="Century Gothic"/>
              <a:ea typeface="Century Gothic"/>
              <a:cs typeface="Century Gothic"/>
              <a:sym typeface="Century Gothic"/>
            </a:endParaRPr>
          </a:p>
          <a:p>
            <a:pPr indent="-326390" lvl="0" marL="457200" rtl="0" algn="ctr">
              <a:spcBef>
                <a:spcPts val="640"/>
              </a:spcBef>
              <a:spcAft>
                <a:spcPts val="0"/>
              </a:spcAft>
              <a:buClr>
                <a:srgbClr val="000000"/>
              </a:buClr>
              <a:buSzPct val="100000"/>
              <a:buFont typeface="Century Gothic"/>
              <a:buChar char="●"/>
            </a:pPr>
            <a:r>
              <a:rPr b="1" lang="en" sz="3242">
                <a:solidFill>
                  <a:srgbClr val="000000"/>
                </a:solidFill>
                <a:latin typeface="Century Gothic"/>
                <a:ea typeface="Century Gothic"/>
                <a:cs typeface="Century Gothic"/>
                <a:sym typeface="Century Gothic"/>
              </a:rPr>
              <a:t>Going forward: Adding the role of Advisory Board Chairperson, and Secretary.</a:t>
            </a:r>
            <a:endParaRPr b="1" sz="3242">
              <a:solidFill>
                <a:srgbClr val="000000"/>
              </a:solidFill>
              <a:latin typeface="Century Gothic"/>
              <a:ea typeface="Century Gothic"/>
              <a:cs typeface="Century Gothic"/>
              <a:sym typeface="Century Gothic"/>
            </a:endParaRPr>
          </a:p>
          <a:p>
            <a:pPr indent="-326390" lvl="0" marL="457200" rtl="0" algn="ctr">
              <a:spcBef>
                <a:spcPts val="0"/>
              </a:spcBef>
              <a:spcAft>
                <a:spcPts val="0"/>
              </a:spcAft>
              <a:buClr>
                <a:srgbClr val="000000"/>
              </a:buClr>
              <a:buSzPct val="100000"/>
              <a:buFont typeface="Century Gothic"/>
              <a:buChar char="●"/>
            </a:pPr>
            <a:r>
              <a:rPr b="1" lang="en" sz="3242">
                <a:solidFill>
                  <a:srgbClr val="000000"/>
                </a:solidFill>
                <a:latin typeface="Century Gothic"/>
                <a:ea typeface="Century Gothic"/>
                <a:cs typeface="Century Gothic"/>
                <a:sym typeface="Century Gothic"/>
              </a:rPr>
              <a:t>Going forward: Evaluating our curriculum with them to compare to current industry trends and standards. </a:t>
            </a:r>
            <a:endParaRPr b="1" sz="3242">
              <a:solidFill>
                <a:srgbClr val="000000"/>
              </a:solidFill>
              <a:latin typeface="Century Gothic"/>
              <a:ea typeface="Century Gothic"/>
              <a:cs typeface="Century Gothic"/>
              <a:sym typeface="Century Gothic"/>
            </a:endParaRPr>
          </a:p>
          <a:p>
            <a:pPr indent="0" lvl="0" marL="914400" rtl="0" algn="l">
              <a:spcBef>
                <a:spcPts val="0"/>
              </a:spcBef>
              <a:spcAft>
                <a:spcPts val="0"/>
              </a:spcAft>
              <a:buNone/>
            </a:pPr>
            <a:r>
              <a:t/>
            </a:r>
            <a:endParaRPr sz="6250">
              <a:solidFill>
                <a:schemeClr val="dk1"/>
              </a:solidFill>
            </a:endParaRPr>
          </a:p>
          <a:p>
            <a:pPr indent="0" lvl="0" marL="0" rtl="0" algn="l">
              <a:spcBef>
                <a:spcPts val="0"/>
              </a:spcBef>
              <a:spcAft>
                <a:spcPts val="0"/>
              </a:spcAft>
              <a:buNone/>
            </a:pPr>
            <a:r>
              <a:t/>
            </a:r>
            <a:endParaRPr/>
          </a:p>
        </p:txBody>
      </p:sp>
      <p:pic>
        <p:nvPicPr>
          <p:cNvPr descr="two blue figures shake hands on a puzzle piece (Provided by Tenor)" id="410" name="Google Shape;410;p42"/>
          <p:cNvPicPr preferRelativeResize="0"/>
          <p:nvPr/>
        </p:nvPicPr>
        <p:blipFill>
          <a:blip r:embed="rId3">
            <a:alphaModFix/>
          </a:blip>
          <a:stretch>
            <a:fillRect/>
          </a:stretch>
        </p:blipFill>
        <p:spPr>
          <a:xfrm>
            <a:off x="7463575" y="71100"/>
            <a:ext cx="1575550" cy="15755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4" name="Shape 414"/>
        <p:cNvGrpSpPr/>
        <p:nvPr/>
      </p:nvGrpSpPr>
      <p:grpSpPr>
        <a:xfrm>
          <a:off x="0" y="0"/>
          <a:ext cx="0" cy="0"/>
          <a:chOff x="0" y="0"/>
          <a:chExt cx="0" cy="0"/>
        </a:xfrm>
      </p:grpSpPr>
      <p:sp>
        <p:nvSpPr>
          <p:cNvPr id="415" name="Google Shape;415;p43"/>
          <p:cNvSpPr txBox="1"/>
          <p:nvPr>
            <p:ph type="ctrTitle"/>
          </p:nvPr>
        </p:nvSpPr>
        <p:spPr>
          <a:xfrm>
            <a:off x="647550" y="50700"/>
            <a:ext cx="7425300" cy="901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Business Partners </a:t>
            </a:r>
            <a:endParaRPr/>
          </a:p>
        </p:txBody>
      </p:sp>
      <p:sp>
        <p:nvSpPr>
          <p:cNvPr id="416" name="Google Shape;416;p43"/>
          <p:cNvSpPr txBox="1"/>
          <p:nvPr/>
        </p:nvSpPr>
        <p:spPr>
          <a:xfrm>
            <a:off x="375000" y="1043075"/>
            <a:ext cx="2576700" cy="323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t>ACE Hardware</a:t>
            </a:r>
            <a:endParaRPr sz="1000"/>
          </a:p>
          <a:p>
            <a:pPr indent="0" lvl="0" marL="0" rtl="0" algn="l">
              <a:lnSpc>
                <a:spcPct val="115000"/>
              </a:lnSpc>
              <a:spcBef>
                <a:spcPts val="0"/>
              </a:spcBef>
              <a:spcAft>
                <a:spcPts val="0"/>
              </a:spcAft>
              <a:buNone/>
            </a:pPr>
            <a:r>
              <a:rPr lang="en" sz="1000"/>
              <a:t>ACEC (American Council of Engineering </a:t>
            </a:r>
            <a:endParaRPr sz="1000"/>
          </a:p>
          <a:p>
            <a:pPr indent="0" lvl="0" marL="0" rtl="0" algn="l">
              <a:lnSpc>
                <a:spcPct val="115000"/>
              </a:lnSpc>
              <a:spcBef>
                <a:spcPts val="0"/>
              </a:spcBef>
              <a:spcAft>
                <a:spcPts val="0"/>
              </a:spcAft>
              <a:buNone/>
            </a:pPr>
            <a:r>
              <a:rPr lang="en" sz="1000"/>
              <a:t>Companies of NE)</a:t>
            </a:r>
            <a:endParaRPr sz="1000"/>
          </a:p>
          <a:p>
            <a:pPr indent="0" lvl="0" marL="0" rtl="0" algn="l">
              <a:lnSpc>
                <a:spcPct val="115000"/>
              </a:lnSpc>
              <a:spcBef>
                <a:spcPts val="0"/>
              </a:spcBef>
              <a:spcAft>
                <a:spcPts val="0"/>
              </a:spcAft>
              <a:buNone/>
            </a:pPr>
            <a:r>
              <a:rPr lang="en" sz="1000"/>
              <a:t>APT Interactive</a:t>
            </a:r>
            <a:endParaRPr sz="1000"/>
          </a:p>
          <a:p>
            <a:pPr indent="0" lvl="0" marL="0" rtl="0" algn="l">
              <a:lnSpc>
                <a:spcPct val="115000"/>
              </a:lnSpc>
              <a:spcBef>
                <a:spcPts val="0"/>
              </a:spcBef>
              <a:spcAft>
                <a:spcPts val="0"/>
              </a:spcAft>
              <a:buNone/>
            </a:pPr>
            <a:r>
              <a:rPr lang="en" sz="1000"/>
              <a:t>Air National Guard</a:t>
            </a:r>
            <a:endParaRPr sz="1000"/>
          </a:p>
          <a:p>
            <a:pPr indent="0" lvl="0" marL="0" rtl="0" algn="l">
              <a:lnSpc>
                <a:spcPct val="115000"/>
              </a:lnSpc>
              <a:spcBef>
                <a:spcPts val="0"/>
              </a:spcBef>
              <a:spcAft>
                <a:spcPts val="0"/>
              </a:spcAft>
              <a:buNone/>
            </a:pPr>
            <a:r>
              <a:rPr lang="en" sz="1000"/>
              <a:t>AKRS</a:t>
            </a:r>
            <a:endParaRPr sz="1000"/>
          </a:p>
          <a:p>
            <a:pPr indent="0" lvl="0" marL="0" rtl="0" algn="l">
              <a:lnSpc>
                <a:spcPct val="115000"/>
              </a:lnSpc>
              <a:spcBef>
                <a:spcPts val="0"/>
              </a:spcBef>
              <a:spcAft>
                <a:spcPts val="0"/>
              </a:spcAft>
              <a:buNone/>
            </a:pPr>
            <a:r>
              <a:rPr lang="en" sz="1000"/>
              <a:t>Angie Murry-Pate &amp; Associates</a:t>
            </a:r>
            <a:endParaRPr sz="1000"/>
          </a:p>
          <a:p>
            <a:pPr indent="0" lvl="0" marL="0" rtl="0" algn="l">
              <a:lnSpc>
                <a:spcPct val="115000"/>
              </a:lnSpc>
              <a:spcBef>
                <a:spcPts val="0"/>
              </a:spcBef>
              <a:spcAft>
                <a:spcPts val="0"/>
              </a:spcAft>
              <a:buNone/>
            </a:pPr>
            <a:r>
              <a:rPr lang="en" sz="1000"/>
              <a:t>BAYER Corp</a:t>
            </a:r>
            <a:endParaRPr sz="1000"/>
          </a:p>
          <a:p>
            <a:pPr indent="0" lvl="0" marL="0" rtl="0" algn="l">
              <a:lnSpc>
                <a:spcPct val="115000"/>
              </a:lnSpc>
              <a:spcBef>
                <a:spcPts val="0"/>
              </a:spcBef>
              <a:spcAft>
                <a:spcPts val="0"/>
              </a:spcAft>
              <a:buNone/>
            </a:pPr>
            <a:r>
              <a:rPr lang="en" sz="1000"/>
              <a:t>Benesch Engineering</a:t>
            </a:r>
            <a:endParaRPr sz="1000"/>
          </a:p>
          <a:p>
            <a:pPr indent="0" lvl="0" marL="0" rtl="0" algn="l">
              <a:lnSpc>
                <a:spcPct val="115000"/>
              </a:lnSpc>
              <a:spcBef>
                <a:spcPts val="0"/>
              </a:spcBef>
              <a:spcAft>
                <a:spcPts val="0"/>
              </a:spcAft>
              <a:buNone/>
            </a:pPr>
            <a:r>
              <a:rPr lang="en" sz="1000"/>
              <a:t>Blue River Arts Council</a:t>
            </a:r>
            <a:endParaRPr sz="1000"/>
          </a:p>
          <a:p>
            <a:pPr indent="0" lvl="0" marL="0" rtl="0" algn="l">
              <a:lnSpc>
                <a:spcPct val="115000"/>
              </a:lnSpc>
              <a:spcBef>
                <a:spcPts val="0"/>
              </a:spcBef>
              <a:spcAft>
                <a:spcPts val="0"/>
              </a:spcAft>
              <a:buNone/>
            </a:pPr>
            <a:r>
              <a:rPr lang="en" sz="1000"/>
              <a:t>CAMC</a:t>
            </a:r>
            <a:endParaRPr sz="1000"/>
          </a:p>
          <a:p>
            <a:pPr indent="0" lvl="0" marL="0" rtl="0" algn="l">
              <a:lnSpc>
                <a:spcPct val="115000"/>
              </a:lnSpc>
              <a:spcBef>
                <a:spcPts val="0"/>
              </a:spcBef>
              <a:spcAft>
                <a:spcPts val="0"/>
              </a:spcAft>
              <a:buNone/>
            </a:pPr>
            <a:r>
              <a:rPr lang="en" sz="1000"/>
              <a:t>City of Crete: Parks and Rec</a:t>
            </a:r>
            <a:endParaRPr sz="1000"/>
          </a:p>
          <a:p>
            <a:pPr indent="0" lvl="0" marL="0" rtl="0" algn="l">
              <a:lnSpc>
                <a:spcPct val="115000"/>
              </a:lnSpc>
              <a:spcBef>
                <a:spcPts val="0"/>
              </a:spcBef>
              <a:spcAft>
                <a:spcPts val="0"/>
              </a:spcAft>
              <a:buNone/>
            </a:pPr>
            <a:r>
              <a:rPr lang="en" sz="1000"/>
              <a:t>Crete Carrier Corporation</a:t>
            </a:r>
            <a:endParaRPr sz="1000"/>
          </a:p>
          <a:p>
            <a:pPr indent="0" lvl="0" marL="0" rtl="0" algn="l">
              <a:lnSpc>
                <a:spcPct val="115000"/>
              </a:lnSpc>
              <a:spcBef>
                <a:spcPts val="0"/>
              </a:spcBef>
              <a:spcAft>
                <a:spcPts val="0"/>
              </a:spcAft>
              <a:buNone/>
            </a:pPr>
            <a:r>
              <a:rPr lang="en" sz="1000"/>
              <a:t>Crete Nutrition</a:t>
            </a:r>
            <a:endParaRPr sz="1000"/>
          </a:p>
          <a:p>
            <a:pPr indent="0" lvl="0" marL="0" rtl="0" algn="l">
              <a:lnSpc>
                <a:spcPct val="115000"/>
              </a:lnSpc>
              <a:spcBef>
                <a:spcPts val="0"/>
              </a:spcBef>
              <a:spcAft>
                <a:spcPts val="0"/>
              </a:spcAft>
              <a:buNone/>
            </a:pPr>
            <a:r>
              <a:rPr lang="en" sz="1000"/>
              <a:t>Crete Lumber</a:t>
            </a:r>
            <a:endParaRPr sz="1000"/>
          </a:p>
          <a:p>
            <a:pPr indent="0" lvl="0" marL="0" rtl="0" algn="l">
              <a:lnSpc>
                <a:spcPct val="115000"/>
              </a:lnSpc>
              <a:spcBef>
                <a:spcPts val="0"/>
              </a:spcBef>
              <a:spcAft>
                <a:spcPts val="0"/>
              </a:spcAft>
              <a:buNone/>
            </a:pPr>
            <a:r>
              <a:rPr lang="en" sz="1000"/>
              <a:t>Crete Police Dept</a:t>
            </a:r>
            <a:endParaRPr sz="1000"/>
          </a:p>
          <a:p>
            <a:pPr indent="0" lvl="0" marL="0" rtl="0" algn="l">
              <a:lnSpc>
                <a:spcPct val="115000"/>
              </a:lnSpc>
              <a:spcBef>
                <a:spcPts val="0"/>
              </a:spcBef>
              <a:spcAft>
                <a:spcPts val="0"/>
              </a:spcAft>
              <a:buNone/>
            </a:pPr>
            <a:r>
              <a:rPr lang="en" sz="1000"/>
              <a:t>Cristina’s</a:t>
            </a:r>
            <a:endParaRPr sz="1000"/>
          </a:p>
          <a:p>
            <a:pPr indent="0" lvl="0" marL="0" rtl="0" algn="l">
              <a:lnSpc>
                <a:spcPct val="115000"/>
              </a:lnSpc>
              <a:spcBef>
                <a:spcPts val="0"/>
              </a:spcBef>
              <a:spcAft>
                <a:spcPts val="0"/>
              </a:spcAft>
              <a:buNone/>
            </a:pPr>
            <a:r>
              <a:rPr lang="en" sz="1000"/>
              <a:t>Crystal’s Bakery</a:t>
            </a:r>
            <a:endParaRPr sz="1000"/>
          </a:p>
          <a:p>
            <a:pPr indent="0" lvl="0" marL="0" rtl="0" algn="l">
              <a:lnSpc>
                <a:spcPct val="115000"/>
              </a:lnSpc>
              <a:spcBef>
                <a:spcPts val="0"/>
              </a:spcBef>
              <a:spcAft>
                <a:spcPts val="0"/>
              </a:spcAft>
              <a:buNone/>
            </a:pPr>
            <a:r>
              <a:rPr lang="en" sz="1000"/>
              <a:t>Cyclonaire</a:t>
            </a:r>
            <a:endParaRPr sz="1000"/>
          </a:p>
          <a:p>
            <a:pPr indent="0" lvl="0" marL="0" rtl="0" algn="l">
              <a:lnSpc>
                <a:spcPct val="115000"/>
              </a:lnSpc>
              <a:spcBef>
                <a:spcPts val="0"/>
              </a:spcBef>
              <a:spcAft>
                <a:spcPts val="0"/>
              </a:spcAft>
              <a:buNone/>
            </a:pPr>
            <a:r>
              <a:rPr lang="en" sz="1000"/>
              <a:t>Doane</a:t>
            </a:r>
            <a:endParaRPr sz="1000"/>
          </a:p>
          <a:p>
            <a:pPr indent="0" lvl="0" marL="0" rtl="0" algn="l">
              <a:lnSpc>
                <a:spcPct val="115000"/>
              </a:lnSpc>
              <a:spcBef>
                <a:spcPts val="0"/>
              </a:spcBef>
              <a:spcAft>
                <a:spcPts val="0"/>
              </a:spcAft>
              <a:buNone/>
            </a:pPr>
            <a:r>
              <a:t/>
            </a:r>
            <a:endParaRPr sz="1000"/>
          </a:p>
          <a:p>
            <a:pPr indent="0" lvl="0" marL="0" rtl="0" algn="l">
              <a:lnSpc>
                <a:spcPct val="115000"/>
              </a:lnSpc>
              <a:spcBef>
                <a:spcPts val="0"/>
              </a:spcBef>
              <a:spcAft>
                <a:spcPts val="0"/>
              </a:spcAft>
              <a:buNone/>
            </a:pPr>
            <a:r>
              <a:t/>
            </a:r>
            <a:endParaRPr sz="1000"/>
          </a:p>
          <a:p>
            <a:pPr indent="0" lvl="0" marL="0" rtl="0" algn="l">
              <a:spcBef>
                <a:spcPts val="0"/>
              </a:spcBef>
              <a:spcAft>
                <a:spcPts val="0"/>
              </a:spcAft>
              <a:buNone/>
            </a:pPr>
            <a:r>
              <a:t/>
            </a:r>
            <a:endParaRPr sz="1300">
              <a:solidFill>
                <a:schemeClr val="dk2"/>
              </a:solidFill>
              <a:latin typeface="Roboto"/>
              <a:ea typeface="Roboto"/>
              <a:cs typeface="Roboto"/>
              <a:sym typeface="Roboto"/>
            </a:endParaRPr>
          </a:p>
        </p:txBody>
      </p:sp>
      <p:sp>
        <p:nvSpPr>
          <p:cNvPr id="417" name="Google Shape;417;p43"/>
          <p:cNvSpPr txBox="1"/>
          <p:nvPr/>
        </p:nvSpPr>
        <p:spPr>
          <a:xfrm>
            <a:off x="3810750" y="952500"/>
            <a:ext cx="2253600" cy="300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t>Edward Jones</a:t>
            </a:r>
            <a:endParaRPr sz="1000"/>
          </a:p>
          <a:p>
            <a:pPr indent="0" lvl="0" marL="0" rtl="0" algn="l">
              <a:lnSpc>
                <a:spcPct val="115000"/>
              </a:lnSpc>
              <a:spcBef>
                <a:spcPts val="0"/>
              </a:spcBef>
              <a:spcAft>
                <a:spcPts val="0"/>
              </a:spcAft>
              <a:buNone/>
            </a:pPr>
            <a:r>
              <a:rPr lang="en" sz="1000"/>
              <a:t>Eventide</a:t>
            </a:r>
            <a:endParaRPr sz="1000"/>
          </a:p>
          <a:p>
            <a:pPr indent="0" lvl="0" marL="0" rtl="0" algn="l">
              <a:lnSpc>
                <a:spcPct val="115000"/>
              </a:lnSpc>
              <a:spcBef>
                <a:spcPts val="0"/>
              </a:spcBef>
              <a:spcAft>
                <a:spcPts val="0"/>
              </a:spcAft>
              <a:buNone/>
            </a:pPr>
            <a:r>
              <a:rPr lang="en" sz="1000"/>
              <a:t>Farmers Co-Op</a:t>
            </a:r>
            <a:endParaRPr sz="1000"/>
          </a:p>
          <a:p>
            <a:pPr indent="0" lvl="0" marL="0" rtl="0" algn="l">
              <a:lnSpc>
                <a:spcPct val="115000"/>
              </a:lnSpc>
              <a:spcBef>
                <a:spcPts val="0"/>
              </a:spcBef>
              <a:spcAft>
                <a:spcPts val="0"/>
              </a:spcAft>
              <a:buNone/>
            </a:pPr>
            <a:r>
              <a:rPr lang="en" sz="1000"/>
              <a:t>FoodMart</a:t>
            </a:r>
            <a:endParaRPr sz="1000"/>
          </a:p>
          <a:p>
            <a:pPr indent="0" lvl="0" marL="0" rtl="0" algn="l">
              <a:lnSpc>
                <a:spcPct val="115000"/>
              </a:lnSpc>
              <a:spcBef>
                <a:spcPts val="0"/>
              </a:spcBef>
              <a:spcAft>
                <a:spcPts val="0"/>
              </a:spcAft>
              <a:buNone/>
            </a:pPr>
            <a:r>
              <a:rPr lang="en" sz="1000"/>
              <a:t>Grain Craft</a:t>
            </a:r>
            <a:br>
              <a:rPr lang="en" sz="1000"/>
            </a:br>
            <a:r>
              <a:rPr lang="en" sz="1000"/>
              <a:t>Heath Sports &amp; Apparel</a:t>
            </a:r>
            <a:endParaRPr sz="1000"/>
          </a:p>
          <a:p>
            <a:pPr indent="0" lvl="0" marL="0" rtl="0" algn="l">
              <a:lnSpc>
                <a:spcPct val="115000"/>
              </a:lnSpc>
              <a:spcBef>
                <a:spcPts val="0"/>
              </a:spcBef>
              <a:spcAft>
                <a:spcPts val="0"/>
              </a:spcAft>
              <a:buNone/>
            </a:pPr>
            <a:r>
              <a:rPr lang="en" sz="1000"/>
              <a:t>Hillside Events</a:t>
            </a:r>
            <a:endParaRPr sz="1000"/>
          </a:p>
          <a:p>
            <a:pPr indent="0" lvl="0" marL="0" rtl="0" algn="l">
              <a:lnSpc>
                <a:spcPct val="115000"/>
              </a:lnSpc>
              <a:spcBef>
                <a:spcPts val="0"/>
              </a:spcBef>
              <a:spcAft>
                <a:spcPts val="0"/>
              </a:spcAft>
              <a:buNone/>
            </a:pPr>
            <a:r>
              <a:rPr lang="en" sz="1000"/>
              <a:t>Hilltop Fitness</a:t>
            </a:r>
            <a:endParaRPr sz="1000"/>
          </a:p>
          <a:p>
            <a:pPr indent="0" lvl="0" marL="0" rtl="0" algn="l">
              <a:lnSpc>
                <a:spcPct val="115000"/>
              </a:lnSpc>
              <a:spcBef>
                <a:spcPts val="0"/>
              </a:spcBef>
              <a:spcAft>
                <a:spcPts val="0"/>
              </a:spcAft>
              <a:buNone/>
            </a:pPr>
            <a:r>
              <a:rPr lang="en" sz="1000"/>
              <a:t>Horizontal Boring</a:t>
            </a:r>
            <a:endParaRPr sz="1000"/>
          </a:p>
          <a:p>
            <a:pPr indent="0" lvl="0" marL="0" rtl="0" algn="l">
              <a:lnSpc>
                <a:spcPct val="115000"/>
              </a:lnSpc>
              <a:spcBef>
                <a:spcPts val="0"/>
              </a:spcBef>
              <a:spcAft>
                <a:spcPts val="0"/>
              </a:spcAft>
              <a:buNone/>
            </a:pPr>
            <a:r>
              <a:rPr lang="en" sz="1000"/>
              <a:t>Hotworx</a:t>
            </a:r>
            <a:endParaRPr sz="1000"/>
          </a:p>
          <a:p>
            <a:pPr indent="0" lvl="0" marL="0" rtl="0" algn="l">
              <a:lnSpc>
                <a:spcPct val="115000"/>
              </a:lnSpc>
              <a:spcBef>
                <a:spcPts val="0"/>
              </a:spcBef>
              <a:spcAft>
                <a:spcPts val="0"/>
              </a:spcAft>
              <a:buNone/>
            </a:pPr>
            <a:r>
              <a:rPr lang="en" sz="1000"/>
              <a:t>ISIS Theater</a:t>
            </a:r>
            <a:endParaRPr sz="1000"/>
          </a:p>
          <a:p>
            <a:pPr indent="0" lvl="0" marL="0" rtl="0" algn="l">
              <a:lnSpc>
                <a:spcPct val="115000"/>
              </a:lnSpc>
              <a:spcBef>
                <a:spcPts val="0"/>
              </a:spcBef>
              <a:spcAft>
                <a:spcPts val="0"/>
              </a:spcAft>
              <a:buNone/>
            </a:pPr>
            <a:r>
              <a:rPr lang="en" sz="1000"/>
              <a:t>JEO Consulting</a:t>
            </a:r>
            <a:endParaRPr sz="1000"/>
          </a:p>
          <a:p>
            <a:pPr indent="0" lvl="0" marL="0" rtl="0" algn="l">
              <a:lnSpc>
                <a:spcPct val="115000"/>
              </a:lnSpc>
              <a:spcBef>
                <a:spcPts val="0"/>
              </a:spcBef>
              <a:spcAft>
                <a:spcPts val="0"/>
              </a:spcAft>
              <a:buNone/>
            </a:pPr>
            <a:r>
              <a:rPr lang="en" sz="1000"/>
              <a:t>Kathy's Cardinal Kids</a:t>
            </a:r>
            <a:endParaRPr sz="1000"/>
          </a:p>
          <a:p>
            <a:pPr indent="0" lvl="0" marL="0" rtl="0" algn="l">
              <a:lnSpc>
                <a:spcPct val="115000"/>
              </a:lnSpc>
              <a:spcBef>
                <a:spcPts val="0"/>
              </a:spcBef>
              <a:spcAft>
                <a:spcPts val="0"/>
              </a:spcAft>
              <a:buNone/>
            </a:pPr>
            <a:r>
              <a:rPr lang="en" sz="1000"/>
              <a:t>Legendary Travel NE</a:t>
            </a:r>
            <a:endParaRPr sz="1000"/>
          </a:p>
          <a:p>
            <a:pPr indent="0" lvl="0" marL="0" rtl="0" algn="l">
              <a:lnSpc>
                <a:spcPct val="115000"/>
              </a:lnSpc>
              <a:spcBef>
                <a:spcPts val="0"/>
              </a:spcBef>
              <a:spcAft>
                <a:spcPts val="0"/>
              </a:spcAft>
              <a:buNone/>
            </a:pPr>
            <a:r>
              <a:rPr lang="en" sz="1000"/>
              <a:t>LPD</a:t>
            </a:r>
            <a:endParaRPr sz="1000"/>
          </a:p>
          <a:p>
            <a:pPr indent="0" lvl="0" marL="0" rtl="0" algn="l">
              <a:lnSpc>
                <a:spcPct val="115000"/>
              </a:lnSpc>
              <a:spcBef>
                <a:spcPts val="0"/>
              </a:spcBef>
              <a:spcAft>
                <a:spcPts val="0"/>
              </a:spcAft>
              <a:buNone/>
            </a:pPr>
            <a:r>
              <a:rPr lang="en" sz="1000"/>
              <a:t>Nebraska Department of Corrections</a:t>
            </a:r>
            <a:endParaRPr sz="1000"/>
          </a:p>
          <a:p>
            <a:pPr indent="0" lvl="0" marL="0" rtl="0" algn="l">
              <a:lnSpc>
                <a:spcPct val="115000"/>
              </a:lnSpc>
              <a:spcBef>
                <a:spcPts val="0"/>
              </a:spcBef>
              <a:spcAft>
                <a:spcPts val="0"/>
              </a:spcAft>
              <a:buNone/>
            </a:pPr>
            <a:r>
              <a:rPr lang="en" sz="1000"/>
              <a:t>Nebraska Dept of Labor</a:t>
            </a:r>
            <a:endParaRPr sz="1000"/>
          </a:p>
          <a:p>
            <a:pPr indent="0" lvl="0" marL="0" rtl="0" algn="l">
              <a:lnSpc>
                <a:spcPct val="115000"/>
              </a:lnSpc>
              <a:spcBef>
                <a:spcPts val="0"/>
              </a:spcBef>
              <a:spcAft>
                <a:spcPts val="0"/>
              </a:spcAft>
              <a:buNone/>
            </a:pPr>
            <a:r>
              <a:rPr lang="en" sz="1000"/>
              <a:t>Nebraska Public Power</a:t>
            </a:r>
            <a:endParaRPr sz="1000"/>
          </a:p>
          <a:p>
            <a:pPr indent="0" lvl="0" marL="0" rtl="0" algn="l">
              <a:lnSpc>
                <a:spcPct val="115000"/>
              </a:lnSpc>
              <a:spcBef>
                <a:spcPts val="0"/>
              </a:spcBef>
              <a:spcAft>
                <a:spcPts val="0"/>
              </a:spcAft>
              <a:buNone/>
            </a:pPr>
            <a:r>
              <a:rPr lang="en" sz="1000"/>
              <a:t>Nestle Purina</a:t>
            </a:r>
            <a:endParaRPr sz="1000"/>
          </a:p>
          <a:p>
            <a:pPr indent="0" lvl="0" marL="0" rtl="0" algn="l">
              <a:lnSpc>
                <a:spcPct val="115000"/>
              </a:lnSpc>
              <a:spcBef>
                <a:spcPts val="0"/>
              </a:spcBef>
              <a:spcAft>
                <a:spcPts val="0"/>
              </a:spcAft>
              <a:buNone/>
            </a:pPr>
            <a:r>
              <a:rPr lang="en" sz="1000"/>
              <a:t>Pinnacle Bank</a:t>
            </a:r>
            <a:endParaRPr sz="1000"/>
          </a:p>
          <a:p>
            <a:pPr indent="0" lvl="0" marL="0" rtl="0" algn="l">
              <a:lnSpc>
                <a:spcPct val="115000"/>
              </a:lnSpc>
              <a:spcBef>
                <a:spcPts val="0"/>
              </a:spcBef>
              <a:spcAft>
                <a:spcPts val="0"/>
              </a:spcAft>
              <a:buNone/>
            </a:pPr>
            <a:r>
              <a:rPr lang="en" sz="1000"/>
              <a:t>Precision Dental</a:t>
            </a:r>
            <a:endParaRPr sz="1000"/>
          </a:p>
          <a:p>
            <a:pPr indent="0" lvl="0" marL="0" rtl="0" algn="l">
              <a:lnSpc>
                <a:spcPct val="115000"/>
              </a:lnSpc>
              <a:spcBef>
                <a:spcPts val="0"/>
              </a:spcBef>
              <a:spcAft>
                <a:spcPts val="0"/>
              </a:spcAft>
              <a:buNone/>
            </a:pPr>
            <a:r>
              <a:t/>
            </a:r>
            <a:endParaRPr sz="1000"/>
          </a:p>
          <a:p>
            <a:pPr indent="0" lvl="0" marL="0" rtl="0" algn="l">
              <a:spcBef>
                <a:spcPts val="0"/>
              </a:spcBef>
              <a:spcAft>
                <a:spcPts val="0"/>
              </a:spcAft>
              <a:buNone/>
            </a:pPr>
            <a:r>
              <a:t/>
            </a:r>
            <a:endParaRPr sz="1300">
              <a:solidFill>
                <a:schemeClr val="dk2"/>
              </a:solidFill>
              <a:latin typeface="Roboto"/>
              <a:ea typeface="Roboto"/>
              <a:cs typeface="Roboto"/>
              <a:sym typeface="Roboto"/>
            </a:endParaRPr>
          </a:p>
        </p:txBody>
      </p:sp>
      <p:sp>
        <p:nvSpPr>
          <p:cNvPr id="418" name="Google Shape;418;p43"/>
          <p:cNvSpPr txBox="1"/>
          <p:nvPr/>
        </p:nvSpPr>
        <p:spPr>
          <a:xfrm>
            <a:off x="6741250" y="1043075"/>
            <a:ext cx="2253600" cy="323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t>Public Health Solutions</a:t>
            </a:r>
            <a:endParaRPr sz="1000"/>
          </a:p>
          <a:p>
            <a:pPr indent="0" lvl="0" marL="0" rtl="0" algn="l">
              <a:lnSpc>
                <a:spcPct val="115000"/>
              </a:lnSpc>
              <a:spcBef>
                <a:spcPts val="0"/>
              </a:spcBef>
              <a:spcAft>
                <a:spcPts val="0"/>
              </a:spcAft>
              <a:buNone/>
            </a:pPr>
            <a:r>
              <a:rPr lang="en" sz="1000"/>
              <a:t>Rafa Roofing</a:t>
            </a:r>
            <a:endParaRPr sz="1000"/>
          </a:p>
          <a:p>
            <a:pPr indent="0" lvl="0" marL="0" rtl="0" algn="l">
              <a:lnSpc>
                <a:spcPct val="115000"/>
              </a:lnSpc>
              <a:spcBef>
                <a:spcPts val="0"/>
              </a:spcBef>
              <a:spcAft>
                <a:spcPts val="0"/>
              </a:spcAft>
              <a:buNone/>
            </a:pPr>
            <a:r>
              <a:rPr lang="en" sz="1000"/>
              <a:t>Ross Plumbing</a:t>
            </a:r>
            <a:endParaRPr sz="1000"/>
          </a:p>
          <a:p>
            <a:pPr indent="0" lvl="0" marL="0" rtl="0" algn="l">
              <a:lnSpc>
                <a:spcPct val="115000"/>
              </a:lnSpc>
              <a:spcBef>
                <a:spcPts val="0"/>
              </a:spcBef>
              <a:spcAft>
                <a:spcPts val="0"/>
              </a:spcAft>
              <a:buNone/>
            </a:pPr>
            <a:r>
              <a:rPr lang="en" sz="1000"/>
              <a:t>Sack Lumber</a:t>
            </a:r>
            <a:endParaRPr sz="1000"/>
          </a:p>
          <a:p>
            <a:pPr indent="0" lvl="0" marL="0" rtl="0" algn="l">
              <a:lnSpc>
                <a:spcPct val="115000"/>
              </a:lnSpc>
              <a:spcBef>
                <a:spcPts val="0"/>
              </a:spcBef>
              <a:spcAft>
                <a:spcPts val="0"/>
              </a:spcAft>
              <a:buNone/>
            </a:pPr>
            <a:r>
              <a:rPr lang="en" sz="1000"/>
              <a:t>Saline Medical Center</a:t>
            </a:r>
            <a:endParaRPr sz="1000"/>
          </a:p>
          <a:p>
            <a:pPr indent="0" lvl="0" marL="0" rtl="0" algn="l">
              <a:lnSpc>
                <a:spcPct val="115000"/>
              </a:lnSpc>
              <a:spcBef>
                <a:spcPts val="0"/>
              </a:spcBef>
              <a:spcAft>
                <a:spcPts val="0"/>
              </a:spcAft>
              <a:buNone/>
            </a:pPr>
            <a:r>
              <a:rPr lang="en" sz="1000"/>
              <a:t>Scooters Coffee</a:t>
            </a:r>
            <a:endParaRPr sz="1000"/>
          </a:p>
          <a:p>
            <a:pPr indent="0" lvl="0" marL="0" rtl="0" algn="l">
              <a:lnSpc>
                <a:spcPct val="115000"/>
              </a:lnSpc>
              <a:spcBef>
                <a:spcPts val="0"/>
              </a:spcBef>
              <a:spcAft>
                <a:spcPts val="0"/>
              </a:spcAft>
              <a:buNone/>
            </a:pPr>
            <a:r>
              <a:rPr lang="en" sz="1000"/>
              <a:t>Sid Dillon</a:t>
            </a:r>
            <a:endParaRPr sz="1000"/>
          </a:p>
          <a:p>
            <a:pPr indent="0" lvl="0" marL="0" rtl="0" algn="l">
              <a:lnSpc>
                <a:spcPct val="115000"/>
              </a:lnSpc>
              <a:spcBef>
                <a:spcPts val="0"/>
              </a:spcBef>
              <a:spcAft>
                <a:spcPts val="0"/>
              </a:spcAft>
              <a:buNone/>
            </a:pPr>
            <a:r>
              <a:rPr lang="en" sz="1000"/>
              <a:t>State Farm Insurance</a:t>
            </a:r>
            <a:endParaRPr sz="1000"/>
          </a:p>
          <a:p>
            <a:pPr indent="0" lvl="0" marL="0" rtl="0" algn="l">
              <a:lnSpc>
                <a:spcPct val="115000"/>
              </a:lnSpc>
              <a:spcBef>
                <a:spcPts val="0"/>
              </a:spcBef>
              <a:spcAft>
                <a:spcPts val="0"/>
              </a:spcAft>
              <a:buNone/>
            </a:pPr>
            <a:r>
              <a:rPr lang="en" sz="1000"/>
              <a:t>The Crete News</a:t>
            </a:r>
            <a:endParaRPr sz="1000"/>
          </a:p>
          <a:p>
            <a:pPr indent="0" lvl="0" marL="0" rtl="0" algn="l">
              <a:lnSpc>
                <a:spcPct val="115000"/>
              </a:lnSpc>
              <a:spcBef>
                <a:spcPts val="0"/>
              </a:spcBef>
              <a:spcAft>
                <a:spcPts val="0"/>
              </a:spcAft>
              <a:buNone/>
            </a:pPr>
            <a:r>
              <a:rPr lang="en" sz="1000"/>
              <a:t>TMCO</a:t>
            </a:r>
            <a:endParaRPr sz="1000"/>
          </a:p>
          <a:p>
            <a:pPr indent="0" lvl="0" marL="0" rtl="0" algn="l">
              <a:lnSpc>
                <a:spcPct val="115000"/>
              </a:lnSpc>
              <a:spcBef>
                <a:spcPts val="0"/>
              </a:spcBef>
              <a:spcAft>
                <a:spcPts val="0"/>
              </a:spcAft>
              <a:buNone/>
            </a:pPr>
            <a:r>
              <a:rPr lang="en" sz="1000"/>
              <a:t>Tuttle Industries</a:t>
            </a:r>
            <a:endParaRPr sz="1000"/>
          </a:p>
          <a:p>
            <a:pPr indent="0" lvl="0" marL="0" rtl="0" algn="l">
              <a:lnSpc>
                <a:spcPct val="115000"/>
              </a:lnSpc>
              <a:spcBef>
                <a:spcPts val="0"/>
              </a:spcBef>
              <a:spcAft>
                <a:spcPts val="0"/>
              </a:spcAft>
              <a:buNone/>
            </a:pPr>
            <a:r>
              <a:rPr lang="en" sz="1000"/>
              <a:t>US Army</a:t>
            </a:r>
            <a:endParaRPr sz="1000"/>
          </a:p>
          <a:p>
            <a:pPr indent="0" lvl="0" marL="0" rtl="0" algn="l">
              <a:lnSpc>
                <a:spcPct val="115000"/>
              </a:lnSpc>
              <a:spcBef>
                <a:spcPts val="0"/>
              </a:spcBef>
              <a:spcAft>
                <a:spcPts val="0"/>
              </a:spcAft>
              <a:buNone/>
            </a:pPr>
            <a:r>
              <a:rPr lang="en" sz="1000"/>
              <a:t>US Army National Guard</a:t>
            </a:r>
            <a:endParaRPr sz="1000"/>
          </a:p>
          <a:p>
            <a:pPr indent="0" lvl="0" marL="0" rtl="0" algn="l">
              <a:lnSpc>
                <a:spcPct val="115000"/>
              </a:lnSpc>
              <a:spcBef>
                <a:spcPts val="0"/>
              </a:spcBef>
              <a:spcAft>
                <a:spcPts val="0"/>
              </a:spcAft>
              <a:buNone/>
            </a:pPr>
            <a:r>
              <a:rPr lang="en" sz="1000"/>
              <a:t>US Navy</a:t>
            </a:r>
            <a:endParaRPr sz="1000"/>
          </a:p>
          <a:p>
            <a:pPr indent="0" lvl="0" marL="0" rtl="0" algn="l">
              <a:lnSpc>
                <a:spcPct val="115000"/>
              </a:lnSpc>
              <a:spcBef>
                <a:spcPts val="0"/>
              </a:spcBef>
              <a:spcAft>
                <a:spcPts val="0"/>
              </a:spcAft>
              <a:buNone/>
            </a:pPr>
            <a:r>
              <a:rPr lang="en" sz="1000"/>
              <a:t>Wackel's Machine Shop</a:t>
            </a:r>
            <a:endParaRPr sz="1000"/>
          </a:p>
          <a:p>
            <a:pPr indent="0" lvl="0" marL="0" rtl="0" algn="l">
              <a:lnSpc>
                <a:spcPct val="115000"/>
              </a:lnSpc>
              <a:spcBef>
                <a:spcPts val="0"/>
              </a:spcBef>
              <a:spcAft>
                <a:spcPts val="0"/>
              </a:spcAft>
              <a:buNone/>
            </a:pPr>
            <a:r>
              <a:rPr lang="en" sz="1000"/>
              <a:t>YMCA: Lincoln</a:t>
            </a:r>
            <a:endParaRPr sz="1000"/>
          </a:p>
          <a:p>
            <a:pPr indent="0" lvl="0" marL="0" rtl="0" algn="l">
              <a:lnSpc>
                <a:spcPct val="115000"/>
              </a:lnSpc>
              <a:spcBef>
                <a:spcPts val="0"/>
              </a:spcBef>
              <a:spcAft>
                <a:spcPts val="0"/>
              </a:spcAft>
              <a:buNone/>
            </a:pPr>
            <a:r>
              <a:rPr lang="en" sz="1000"/>
              <a:t>Yost Net Solutions</a:t>
            </a:r>
            <a:endParaRPr sz="1000"/>
          </a:p>
          <a:p>
            <a:pPr indent="0" lvl="0" marL="0" rtl="0" algn="l">
              <a:lnSpc>
                <a:spcPct val="115000"/>
              </a:lnSpc>
              <a:spcBef>
                <a:spcPts val="0"/>
              </a:spcBef>
              <a:spcAft>
                <a:spcPts val="0"/>
              </a:spcAft>
              <a:buNone/>
            </a:pPr>
            <a:r>
              <a:t/>
            </a:r>
            <a:endParaRPr sz="1000"/>
          </a:p>
          <a:p>
            <a:pPr indent="0" lvl="0" marL="0" rtl="0" algn="l">
              <a:spcBef>
                <a:spcPts val="0"/>
              </a:spcBef>
              <a:spcAft>
                <a:spcPts val="0"/>
              </a:spcAft>
              <a:buNone/>
            </a:pPr>
            <a:r>
              <a:t/>
            </a:r>
            <a:endParaRPr sz="1300">
              <a:solidFill>
                <a:schemeClr val="dk2"/>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CCC"/>
        </a:solidFill>
      </p:bgPr>
    </p:bg>
    <p:spTree>
      <p:nvGrpSpPr>
        <p:cNvPr id="422" name="Shape 422"/>
        <p:cNvGrpSpPr/>
        <p:nvPr/>
      </p:nvGrpSpPr>
      <p:grpSpPr>
        <a:xfrm>
          <a:off x="0" y="0"/>
          <a:ext cx="0" cy="0"/>
          <a:chOff x="0" y="0"/>
          <a:chExt cx="0" cy="0"/>
        </a:xfrm>
      </p:grpSpPr>
      <p:sp>
        <p:nvSpPr>
          <p:cNvPr id="423" name="Google Shape;423;p44"/>
          <p:cNvSpPr txBox="1"/>
          <p:nvPr>
            <p:ph type="ctrTitle"/>
          </p:nvPr>
        </p:nvSpPr>
        <p:spPr>
          <a:xfrm>
            <a:off x="215500" y="137725"/>
            <a:ext cx="8520600" cy="684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3840">
                <a:solidFill>
                  <a:srgbClr val="707372"/>
                </a:solidFill>
              </a:rPr>
              <a:t>Freshman Academy</a:t>
            </a:r>
            <a:endParaRPr b="1" sz="3840">
              <a:solidFill>
                <a:srgbClr val="707372"/>
              </a:solidFill>
            </a:endParaRPr>
          </a:p>
        </p:txBody>
      </p:sp>
      <p:sp>
        <p:nvSpPr>
          <p:cNvPr id="424" name="Google Shape;424;p44"/>
          <p:cNvSpPr txBox="1"/>
          <p:nvPr>
            <p:ph idx="1" type="subTitle"/>
          </p:nvPr>
        </p:nvSpPr>
        <p:spPr>
          <a:xfrm>
            <a:off x="273625" y="1183900"/>
            <a:ext cx="6556500" cy="3468300"/>
          </a:xfrm>
          <a:prstGeom prst="rect">
            <a:avLst/>
          </a:prstGeom>
        </p:spPr>
        <p:txBody>
          <a:bodyPr anchorCtr="0" anchor="t" bIns="91425" lIns="91425" spcFirstLastPara="1" rIns="91425" wrap="square" tIns="91425">
            <a:normAutofit fontScale="25000"/>
          </a:bodyPr>
          <a:lstStyle/>
          <a:p>
            <a:pPr indent="-323850" lvl="0" marL="457200" rtl="0" algn="ctr">
              <a:spcBef>
                <a:spcPts val="0"/>
              </a:spcBef>
              <a:spcAft>
                <a:spcPts val="0"/>
              </a:spcAft>
              <a:buClr>
                <a:srgbClr val="FF0000"/>
              </a:buClr>
              <a:buSzPct val="100000"/>
              <a:buFont typeface="Georgia"/>
              <a:buChar char="●"/>
            </a:pPr>
            <a:r>
              <a:rPr b="1" lang="en" sz="6000">
                <a:solidFill>
                  <a:srgbClr val="FF0000"/>
                </a:solidFill>
                <a:latin typeface="Georgia"/>
                <a:ea typeface="Georgia"/>
                <a:cs typeface="Georgia"/>
                <a:sym typeface="Georgia"/>
              </a:rPr>
              <a:t>All freshmen take Freshman Seminar</a:t>
            </a:r>
            <a:endParaRPr b="1" sz="6000">
              <a:solidFill>
                <a:srgbClr val="FF0000"/>
              </a:solidFill>
              <a:latin typeface="Georgia"/>
              <a:ea typeface="Georgia"/>
              <a:cs typeface="Georgia"/>
              <a:sym typeface="Georgia"/>
            </a:endParaRPr>
          </a:p>
          <a:p>
            <a:pPr indent="-323850" lvl="1" marL="914400" rtl="0" algn="ctr">
              <a:spcBef>
                <a:spcPts val="0"/>
              </a:spcBef>
              <a:spcAft>
                <a:spcPts val="0"/>
              </a:spcAft>
              <a:buClr>
                <a:srgbClr val="FF0000"/>
              </a:buClr>
              <a:buSzPct val="100000"/>
              <a:buFont typeface="Georgia"/>
              <a:buChar char="○"/>
            </a:pPr>
            <a:r>
              <a:rPr b="1" lang="en" sz="6000">
                <a:solidFill>
                  <a:srgbClr val="FF0000"/>
                </a:solidFill>
                <a:latin typeface="Georgia"/>
                <a:ea typeface="Georgia"/>
                <a:cs typeface="Georgia"/>
                <a:sym typeface="Georgia"/>
              </a:rPr>
              <a:t>Research</a:t>
            </a:r>
            <a:r>
              <a:rPr b="1" lang="en" sz="6000">
                <a:solidFill>
                  <a:srgbClr val="FF0000"/>
                </a:solidFill>
                <a:latin typeface="Georgia"/>
                <a:ea typeface="Georgia"/>
                <a:cs typeface="Georgia"/>
                <a:sym typeface="Georgia"/>
              </a:rPr>
              <a:t> each pathway</a:t>
            </a:r>
            <a:endParaRPr b="1" sz="6000">
              <a:solidFill>
                <a:srgbClr val="FF0000"/>
              </a:solidFill>
              <a:latin typeface="Georgia"/>
              <a:ea typeface="Georgia"/>
              <a:cs typeface="Georgia"/>
              <a:sym typeface="Georgia"/>
            </a:endParaRPr>
          </a:p>
          <a:p>
            <a:pPr indent="-323850" lvl="1" marL="914400" rtl="0" algn="ctr">
              <a:spcBef>
                <a:spcPts val="0"/>
              </a:spcBef>
              <a:spcAft>
                <a:spcPts val="0"/>
              </a:spcAft>
              <a:buClr>
                <a:srgbClr val="FF0000"/>
              </a:buClr>
              <a:buSzPct val="100000"/>
              <a:buFont typeface="Georgia"/>
              <a:buChar char="○"/>
            </a:pPr>
            <a:r>
              <a:rPr b="1" lang="en" sz="6000">
                <a:solidFill>
                  <a:srgbClr val="FF0000"/>
                </a:solidFill>
                <a:latin typeface="Georgia"/>
                <a:ea typeface="Georgia"/>
                <a:cs typeface="Georgia"/>
                <a:sym typeface="Georgia"/>
              </a:rPr>
              <a:t>Personality Inventories</a:t>
            </a:r>
            <a:endParaRPr b="1" sz="6000">
              <a:solidFill>
                <a:srgbClr val="FF0000"/>
              </a:solidFill>
              <a:latin typeface="Georgia"/>
              <a:ea typeface="Georgia"/>
              <a:cs typeface="Georgia"/>
              <a:sym typeface="Georgia"/>
            </a:endParaRPr>
          </a:p>
          <a:p>
            <a:pPr indent="-323850" lvl="1" marL="914400" rtl="0" algn="ctr">
              <a:spcBef>
                <a:spcPts val="0"/>
              </a:spcBef>
              <a:spcAft>
                <a:spcPts val="0"/>
              </a:spcAft>
              <a:buClr>
                <a:srgbClr val="FF0000"/>
              </a:buClr>
              <a:buSzPct val="100000"/>
              <a:buFont typeface="Georgia"/>
              <a:buChar char="○"/>
            </a:pPr>
            <a:r>
              <a:rPr b="1" lang="en" sz="6000">
                <a:solidFill>
                  <a:srgbClr val="FF0000"/>
                </a:solidFill>
                <a:latin typeface="Georgia"/>
                <a:ea typeface="Georgia"/>
                <a:cs typeface="Georgia"/>
                <a:sym typeface="Georgia"/>
              </a:rPr>
              <a:t>Field trip to Doane University</a:t>
            </a:r>
            <a:endParaRPr b="1" sz="6000">
              <a:solidFill>
                <a:srgbClr val="FF0000"/>
              </a:solidFill>
              <a:latin typeface="Georgia"/>
              <a:ea typeface="Georgia"/>
              <a:cs typeface="Georgia"/>
              <a:sym typeface="Georgia"/>
            </a:endParaRPr>
          </a:p>
          <a:p>
            <a:pPr indent="-323850" lvl="1" marL="914400" rtl="0" algn="ctr">
              <a:spcBef>
                <a:spcPts val="0"/>
              </a:spcBef>
              <a:spcAft>
                <a:spcPts val="0"/>
              </a:spcAft>
              <a:buClr>
                <a:srgbClr val="FF0000"/>
              </a:buClr>
              <a:buSzPct val="100000"/>
              <a:buFont typeface="Georgia"/>
              <a:buChar char="○"/>
            </a:pPr>
            <a:r>
              <a:rPr b="1" lang="en" sz="6000">
                <a:solidFill>
                  <a:srgbClr val="FF0000"/>
                </a:solidFill>
                <a:latin typeface="Georgia"/>
                <a:ea typeface="Georgia"/>
                <a:cs typeface="Georgia"/>
                <a:sym typeface="Georgia"/>
              </a:rPr>
              <a:t>Career Inventories</a:t>
            </a:r>
            <a:endParaRPr b="1" sz="6000">
              <a:solidFill>
                <a:srgbClr val="FF0000"/>
              </a:solidFill>
              <a:latin typeface="Georgia"/>
              <a:ea typeface="Georgia"/>
              <a:cs typeface="Georgia"/>
              <a:sym typeface="Georgia"/>
            </a:endParaRPr>
          </a:p>
          <a:p>
            <a:pPr indent="-323850" lvl="1" marL="914400" rtl="0" algn="ctr">
              <a:spcBef>
                <a:spcPts val="0"/>
              </a:spcBef>
              <a:spcAft>
                <a:spcPts val="0"/>
              </a:spcAft>
              <a:buClr>
                <a:srgbClr val="FF0000"/>
              </a:buClr>
              <a:buSzPct val="100000"/>
              <a:buFont typeface="Georgia"/>
              <a:buChar char="○"/>
            </a:pPr>
            <a:r>
              <a:rPr b="1" lang="en" sz="6000">
                <a:solidFill>
                  <a:srgbClr val="FF0000"/>
                </a:solidFill>
                <a:latin typeface="Georgia"/>
                <a:ea typeface="Georgia"/>
                <a:cs typeface="Georgia"/>
                <a:sym typeface="Georgia"/>
              </a:rPr>
              <a:t>Create Cover letter and Resume</a:t>
            </a:r>
            <a:endParaRPr b="1" sz="6000">
              <a:solidFill>
                <a:srgbClr val="FF0000"/>
              </a:solidFill>
              <a:latin typeface="Georgia"/>
              <a:ea typeface="Georgia"/>
              <a:cs typeface="Georgia"/>
              <a:sym typeface="Georgia"/>
            </a:endParaRPr>
          </a:p>
          <a:p>
            <a:pPr indent="-323850" lvl="1" marL="914400" rtl="0" algn="ctr">
              <a:spcBef>
                <a:spcPts val="0"/>
              </a:spcBef>
              <a:spcAft>
                <a:spcPts val="0"/>
              </a:spcAft>
              <a:buClr>
                <a:srgbClr val="FF0000"/>
              </a:buClr>
              <a:buSzPct val="100000"/>
              <a:buFont typeface="Georgia"/>
              <a:buChar char="○"/>
            </a:pPr>
            <a:r>
              <a:rPr b="1" lang="en" sz="6000">
                <a:solidFill>
                  <a:srgbClr val="FF0000"/>
                </a:solidFill>
                <a:latin typeface="Georgia"/>
                <a:ea typeface="Georgia"/>
                <a:cs typeface="Georgia"/>
                <a:sym typeface="Georgia"/>
              </a:rPr>
              <a:t>Start their Google Site that will be used all 4 years </a:t>
            </a:r>
            <a:endParaRPr b="1" sz="6000">
              <a:solidFill>
                <a:srgbClr val="FF0000"/>
              </a:solidFill>
              <a:latin typeface="Georgia"/>
              <a:ea typeface="Georgia"/>
              <a:cs typeface="Georgia"/>
              <a:sym typeface="Georgia"/>
            </a:endParaRPr>
          </a:p>
          <a:p>
            <a:pPr indent="-323850" lvl="1" marL="914400" rtl="0" algn="ctr">
              <a:spcBef>
                <a:spcPts val="0"/>
              </a:spcBef>
              <a:spcAft>
                <a:spcPts val="0"/>
              </a:spcAft>
              <a:buClr>
                <a:srgbClr val="FF0000"/>
              </a:buClr>
              <a:buSzPct val="100000"/>
              <a:buFont typeface="Georgia"/>
              <a:buChar char="○"/>
            </a:pPr>
            <a:r>
              <a:rPr b="1" lang="en" sz="6000">
                <a:solidFill>
                  <a:srgbClr val="FF0000"/>
                </a:solidFill>
                <a:latin typeface="Georgia"/>
                <a:ea typeface="Georgia"/>
                <a:cs typeface="Georgia"/>
                <a:sym typeface="Georgia"/>
              </a:rPr>
              <a:t>Select Pathway to be in using a software that will sort students into pathways based on student preference and spots available in the pathway, in an unbiased way.</a:t>
            </a:r>
            <a:endParaRPr b="1" sz="6000">
              <a:solidFill>
                <a:srgbClr val="FF0000"/>
              </a:solidFill>
              <a:latin typeface="Georgia"/>
              <a:ea typeface="Georgia"/>
              <a:cs typeface="Georgia"/>
              <a:sym typeface="Georgia"/>
            </a:endParaRPr>
          </a:p>
          <a:p>
            <a:pPr indent="-323850" lvl="1" marL="914400" rtl="0" algn="ctr">
              <a:spcBef>
                <a:spcPts val="0"/>
              </a:spcBef>
              <a:spcAft>
                <a:spcPts val="0"/>
              </a:spcAft>
              <a:buClr>
                <a:srgbClr val="FF0000"/>
              </a:buClr>
              <a:buSzPct val="100000"/>
              <a:buFont typeface="Georgia"/>
              <a:buChar char="○"/>
            </a:pPr>
            <a:r>
              <a:rPr b="1" lang="en" sz="6000">
                <a:solidFill>
                  <a:srgbClr val="FF0000"/>
                </a:solidFill>
                <a:latin typeface="Georgia"/>
                <a:ea typeface="Georgia"/>
                <a:cs typeface="Georgia"/>
                <a:sym typeface="Georgia"/>
              </a:rPr>
              <a:t>Participate in a Mock Interview with a community partner</a:t>
            </a:r>
            <a:endParaRPr b="1" sz="6000">
              <a:solidFill>
                <a:srgbClr val="FF0000"/>
              </a:solidFill>
              <a:latin typeface="Georgia"/>
              <a:ea typeface="Georgia"/>
              <a:cs typeface="Georgia"/>
              <a:sym typeface="Georgia"/>
            </a:endParaRPr>
          </a:p>
          <a:p>
            <a:pPr indent="0" lvl="0" marL="0" rtl="0" algn="ctr">
              <a:spcBef>
                <a:spcPts val="0"/>
              </a:spcBef>
              <a:spcAft>
                <a:spcPts val="0"/>
              </a:spcAft>
              <a:buNone/>
            </a:pPr>
            <a:r>
              <a:t/>
            </a:r>
            <a:endParaRPr b="1">
              <a:solidFill>
                <a:srgbClr val="FF0000"/>
              </a:solidFill>
              <a:latin typeface="Georgia"/>
              <a:ea typeface="Georgia"/>
              <a:cs typeface="Georgia"/>
              <a:sym typeface="Georgia"/>
            </a:endParaRPr>
          </a:p>
          <a:p>
            <a:pPr indent="0" lvl="0" marL="0" rtl="0" algn="ctr">
              <a:spcBef>
                <a:spcPts val="0"/>
              </a:spcBef>
              <a:spcAft>
                <a:spcPts val="0"/>
              </a:spcAft>
              <a:buNone/>
            </a:pPr>
            <a:r>
              <a:t/>
            </a:r>
            <a:endParaRPr b="1">
              <a:solidFill>
                <a:srgbClr val="FF0000"/>
              </a:solidFill>
              <a:latin typeface="Georgia"/>
              <a:ea typeface="Georgia"/>
              <a:cs typeface="Georgia"/>
              <a:sym typeface="Georgia"/>
            </a:endParaRPr>
          </a:p>
        </p:txBody>
      </p:sp>
      <p:pic>
        <p:nvPicPr>
          <p:cNvPr id="425" name="Google Shape;425;p44"/>
          <p:cNvPicPr preferRelativeResize="0"/>
          <p:nvPr/>
        </p:nvPicPr>
        <p:blipFill>
          <a:blip r:embed="rId3">
            <a:alphaModFix/>
          </a:blip>
          <a:stretch>
            <a:fillRect/>
          </a:stretch>
        </p:blipFill>
        <p:spPr>
          <a:xfrm>
            <a:off x="7125725" y="2508850"/>
            <a:ext cx="1562674" cy="2486151"/>
          </a:xfrm>
          <a:prstGeom prst="rect">
            <a:avLst/>
          </a:prstGeom>
          <a:noFill/>
          <a:ln>
            <a:noFill/>
          </a:ln>
        </p:spPr>
      </p:pic>
      <p:pic>
        <p:nvPicPr>
          <p:cNvPr id="426" name="Google Shape;426;p44"/>
          <p:cNvPicPr preferRelativeResize="0"/>
          <p:nvPr/>
        </p:nvPicPr>
        <p:blipFill>
          <a:blip r:embed="rId4">
            <a:alphaModFix/>
          </a:blip>
          <a:stretch>
            <a:fillRect/>
          </a:stretch>
        </p:blipFill>
        <p:spPr>
          <a:xfrm>
            <a:off x="7078025" y="667050"/>
            <a:ext cx="1658075" cy="16580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45"/>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720"/>
              <a:t>Academy Selection Ceremony</a:t>
            </a:r>
            <a:endParaRPr b="1" sz="2720"/>
          </a:p>
        </p:txBody>
      </p:sp>
      <p:sp>
        <p:nvSpPr>
          <p:cNvPr id="432" name="Google Shape;432;p45"/>
          <p:cNvSpPr txBox="1"/>
          <p:nvPr>
            <p:ph idx="1" type="body"/>
          </p:nvPr>
        </p:nvSpPr>
        <p:spPr>
          <a:xfrm>
            <a:off x="3129900" y="572625"/>
            <a:ext cx="4248600" cy="1999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Every student received an envelope with their pathway selection and they opened them at the same time and then went with their cardinal time teacher to do a team bonding activity!</a:t>
            </a:r>
            <a:endParaRPr/>
          </a:p>
        </p:txBody>
      </p:sp>
      <p:pic>
        <p:nvPicPr>
          <p:cNvPr id="433" name="Google Shape;433;p45"/>
          <p:cNvPicPr preferRelativeResize="0"/>
          <p:nvPr/>
        </p:nvPicPr>
        <p:blipFill>
          <a:blip r:embed="rId3">
            <a:alphaModFix/>
          </a:blip>
          <a:stretch>
            <a:fillRect/>
          </a:stretch>
        </p:blipFill>
        <p:spPr>
          <a:xfrm>
            <a:off x="205775" y="572700"/>
            <a:ext cx="2796077" cy="1999051"/>
          </a:xfrm>
          <a:prstGeom prst="rect">
            <a:avLst/>
          </a:prstGeom>
          <a:noFill/>
          <a:ln>
            <a:noFill/>
          </a:ln>
        </p:spPr>
      </p:pic>
      <p:pic>
        <p:nvPicPr>
          <p:cNvPr id="434" name="Google Shape;434;p45"/>
          <p:cNvPicPr preferRelativeResize="0"/>
          <p:nvPr/>
        </p:nvPicPr>
        <p:blipFill>
          <a:blip r:embed="rId4">
            <a:alphaModFix/>
          </a:blip>
          <a:stretch>
            <a:fillRect/>
          </a:stretch>
        </p:blipFill>
        <p:spPr>
          <a:xfrm>
            <a:off x="2364000" y="2748025"/>
            <a:ext cx="4415991" cy="2266875"/>
          </a:xfrm>
          <a:prstGeom prst="rect">
            <a:avLst/>
          </a:prstGeom>
          <a:noFill/>
          <a:ln>
            <a:noFill/>
          </a:ln>
        </p:spPr>
      </p:pic>
      <p:pic>
        <p:nvPicPr>
          <p:cNvPr id="435" name="Google Shape;435;p45"/>
          <p:cNvPicPr preferRelativeResize="0"/>
          <p:nvPr/>
        </p:nvPicPr>
        <p:blipFill>
          <a:blip r:embed="rId5">
            <a:alphaModFix/>
          </a:blip>
          <a:stretch>
            <a:fillRect/>
          </a:stretch>
        </p:blipFill>
        <p:spPr>
          <a:xfrm>
            <a:off x="7378500" y="1250001"/>
            <a:ext cx="1700213" cy="2266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9"/>
          <p:cNvSpPr/>
          <p:nvPr/>
        </p:nvSpPr>
        <p:spPr>
          <a:xfrm>
            <a:off x="0" y="0"/>
            <a:ext cx="9144000" cy="5143500"/>
          </a:xfrm>
          <a:prstGeom prst="rect">
            <a:avLst/>
          </a:prstGeom>
          <a:solidFill>
            <a:srgbClr val="C8102E"/>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3" name="Google Shape;93;p19"/>
          <p:cNvSpPr txBox="1"/>
          <p:nvPr>
            <p:ph idx="1" type="body"/>
          </p:nvPr>
        </p:nvSpPr>
        <p:spPr>
          <a:xfrm>
            <a:off x="133700" y="125824"/>
            <a:ext cx="8627700" cy="47346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2000"/>
              <a:buNone/>
            </a:pPr>
            <a:r>
              <a:t/>
            </a:r>
            <a:endParaRPr b="1" sz="3500">
              <a:latin typeface="Arial"/>
              <a:ea typeface="Arial"/>
              <a:cs typeface="Arial"/>
              <a:sym typeface="Arial"/>
            </a:endParaRPr>
          </a:p>
          <a:p>
            <a:pPr indent="0" lvl="0" marL="0" rtl="0" algn="ctr">
              <a:lnSpc>
                <a:spcPct val="90000"/>
              </a:lnSpc>
              <a:spcBef>
                <a:spcPts val="800"/>
              </a:spcBef>
              <a:spcAft>
                <a:spcPts val="0"/>
              </a:spcAft>
              <a:buClr>
                <a:schemeClr val="dk1"/>
              </a:buClr>
              <a:buSzPts val="2000"/>
              <a:buNone/>
            </a:pPr>
            <a:r>
              <a:rPr b="1" lang="en" sz="3500">
                <a:solidFill>
                  <a:schemeClr val="lt1"/>
                </a:solidFill>
                <a:latin typeface="Arial"/>
                <a:ea typeface="Arial"/>
                <a:cs typeface="Arial"/>
                <a:sym typeface="Arial"/>
              </a:rPr>
              <a:t>THE BIG QUESTION</a:t>
            </a:r>
            <a:endParaRPr sz="3300">
              <a:solidFill>
                <a:schemeClr val="lt1"/>
              </a:solidFill>
            </a:endParaRPr>
          </a:p>
          <a:p>
            <a:pPr indent="0" lvl="0" marL="0" rtl="0" algn="ctr">
              <a:lnSpc>
                <a:spcPct val="90000"/>
              </a:lnSpc>
              <a:spcBef>
                <a:spcPts val="800"/>
              </a:spcBef>
              <a:spcAft>
                <a:spcPts val="1200"/>
              </a:spcAft>
              <a:buClr>
                <a:schemeClr val="dk1"/>
              </a:buClr>
              <a:buSzPts val="3300"/>
              <a:buNone/>
            </a:pPr>
            <a:r>
              <a:rPr b="1" lang="en" sz="4800">
                <a:solidFill>
                  <a:schemeClr val="lt1"/>
                </a:solidFill>
                <a:latin typeface="Arial"/>
                <a:ea typeface="Arial"/>
                <a:cs typeface="Arial"/>
                <a:sym typeface="Arial"/>
              </a:rPr>
              <a:t>Are </a:t>
            </a:r>
            <a:r>
              <a:rPr b="1" lang="en" sz="4800">
                <a:solidFill>
                  <a:schemeClr val="lt1"/>
                </a:solidFill>
              </a:rPr>
              <a:t>W</a:t>
            </a:r>
            <a:r>
              <a:rPr b="1" lang="en" sz="4800">
                <a:solidFill>
                  <a:schemeClr val="lt1"/>
                </a:solidFill>
                <a:latin typeface="Arial"/>
                <a:ea typeface="Arial"/>
                <a:cs typeface="Arial"/>
                <a:sym typeface="Arial"/>
              </a:rPr>
              <a:t>e Preparing Students </a:t>
            </a:r>
            <a:r>
              <a:rPr b="1" lang="en" sz="4800">
                <a:solidFill>
                  <a:schemeClr val="lt1"/>
                </a:solidFill>
              </a:rPr>
              <a:t>W</a:t>
            </a:r>
            <a:r>
              <a:rPr b="1" lang="en" sz="4800">
                <a:solidFill>
                  <a:schemeClr val="lt1"/>
                </a:solidFill>
                <a:latin typeface="Arial"/>
                <a:ea typeface="Arial"/>
                <a:cs typeface="Arial"/>
                <a:sym typeface="Arial"/>
              </a:rPr>
              <a:t>ith </a:t>
            </a:r>
            <a:r>
              <a:rPr b="1" lang="en" sz="4800">
                <a:solidFill>
                  <a:schemeClr val="lt1"/>
                </a:solidFill>
              </a:rPr>
              <a:t>T</a:t>
            </a:r>
            <a:r>
              <a:rPr b="1" lang="en" sz="4800">
                <a:solidFill>
                  <a:schemeClr val="lt1"/>
                </a:solidFill>
                <a:latin typeface="Arial"/>
                <a:ea typeface="Arial"/>
                <a:cs typeface="Arial"/>
                <a:sym typeface="Arial"/>
              </a:rPr>
              <a:t>he Career and Skill Sets Needed for Their Future?</a:t>
            </a:r>
            <a:endParaRPr sz="3300">
              <a:solidFill>
                <a:schemeClr val="lt1"/>
              </a:solidFill>
            </a:endParaRPr>
          </a:p>
        </p:txBody>
      </p:sp>
      <p:sp>
        <p:nvSpPr>
          <p:cNvPr id="94" name="Google Shape;94;p19"/>
          <p:cNvSpPr/>
          <p:nvPr/>
        </p:nvSpPr>
        <p:spPr>
          <a:xfrm>
            <a:off x="8864266" y="0"/>
            <a:ext cx="279600" cy="5143500"/>
          </a:xfrm>
          <a:prstGeom prst="rect">
            <a:avLst/>
          </a:prstGeom>
          <a:solidFill>
            <a:srgbClr val="1D428A"/>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46"/>
          <p:cNvSpPr txBox="1"/>
          <p:nvPr>
            <p:ph type="title"/>
          </p:nvPr>
        </p:nvSpPr>
        <p:spPr>
          <a:xfrm>
            <a:off x="311700" y="-83500"/>
            <a:ext cx="8520600" cy="90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420"/>
              <a:t>Pathway Selection</a:t>
            </a:r>
            <a:endParaRPr b="1" sz="3420"/>
          </a:p>
        </p:txBody>
      </p:sp>
      <p:sp>
        <p:nvSpPr>
          <p:cNvPr id="441" name="Google Shape;441;p46"/>
          <p:cNvSpPr txBox="1"/>
          <p:nvPr/>
        </p:nvSpPr>
        <p:spPr>
          <a:xfrm rot="1497848">
            <a:off x="6737808" y="619028"/>
            <a:ext cx="2598028" cy="153424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00FF00"/>
                </a:solidFill>
              </a:rPr>
              <a:t>100</a:t>
            </a:r>
            <a:r>
              <a:rPr b="1" lang="en" sz="2400">
                <a:solidFill>
                  <a:srgbClr val="00FF00"/>
                </a:solidFill>
              </a:rPr>
              <a:t>% Top 3</a:t>
            </a:r>
            <a:endParaRPr b="1" sz="2400">
              <a:solidFill>
                <a:srgbClr val="00FF00"/>
              </a:solidFill>
            </a:endParaRPr>
          </a:p>
          <a:p>
            <a:pPr indent="0" lvl="0" marL="0" rtl="0" algn="l">
              <a:spcBef>
                <a:spcPts val="0"/>
              </a:spcBef>
              <a:spcAft>
                <a:spcPts val="0"/>
              </a:spcAft>
              <a:buNone/>
            </a:pPr>
            <a:r>
              <a:rPr b="1" lang="en" sz="2400">
                <a:solidFill>
                  <a:srgbClr val="F5E835"/>
                </a:solidFill>
              </a:rPr>
              <a:t>98.8% Top 2</a:t>
            </a:r>
            <a:endParaRPr b="1" sz="2400">
              <a:solidFill>
                <a:srgbClr val="F5E835"/>
              </a:solidFill>
            </a:endParaRPr>
          </a:p>
          <a:p>
            <a:pPr indent="0" lvl="0" marL="0" rtl="0" algn="l">
              <a:spcBef>
                <a:spcPts val="0"/>
              </a:spcBef>
              <a:spcAft>
                <a:spcPts val="0"/>
              </a:spcAft>
              <a:buNone/>
            </a:pPr>
            <a:r>
              <a:rPr b="1" lang="en" sz="2400">
                <a:solidFill>
                  <a:srgbClr val="C00000"/>
                </a:solidFill>
              </a:rPr>
              <a:t>93.2% Top 1</a:t>
            </a:r>
            <a:endParaRPr b="1" sz="2400">
              <a:solidFill>
                <a:srgbClr val="C00000"/>
              </a:solidFill>
            </a:endParaRPr>
          </a:p>
        </p:txBody>
      </p:sp>
      <p:sp>
        <p:nvSpPr>
          <p:cNvPr id="442" name="Google Shape;442;p46"/>
          <p:cNvSpPr txBox="1"/>
          <p:nvPr/>
        </p:nvSpPr>
        <p:spPr>
          <a:xfrm>
            <a:off x="977425" y="1281875"/>
            <a:ext cx="1906800" cy="44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443" name="Google Shape;443;p46"/>
          <p:cNvSpPr txBox="1"/>
          <p:nvPr>
            <p:ph idx="1" type="body"/>
          </p:nvPr>
        </p:nvSpPr>
        <p:spPr>
          <a:xfrm>
            <a:off x="5874900" y="3539100"/>
            <a:ext cx="3468300" cy="13293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Clr>
                <a:schemeClr val="accent1"/>
              </a:buClr>
              <a:buSzPts val="1900"/>
              <a:buChar char="●"/>
            </a:pPr>
            <a:r>
              <a:rPr b="1" lang="en" sz="1900">
                <a:solidFill>
                  <a:schemeClr val="accent1"/>
                </a:solidFill>
                <a:highlight>
                  <a:schemeClr val="lt1"/>
                </a:highlight>
              </a:rPr>
              <a:t>First Choice 151</a:t>
            </a:r>
            <a:endParaRPr b="1" sz="1900">
              <a:solidFill>
                <a:schemeClr val="accent1"/>
              </a:solidFill>
              <a:highlight>
                <a:schemeClr val="lt1"/>
              </a:highlight>
            </a:endParaRPr>
          </a:p>
          <a:p>
            <a:pPr indent="-349250" lvl="0" marL="457200" rtl="0" algn="l">
              <a:spcBef>
                <a:spcPts val="0"/>
              </a:spcBef>
              <a:spcAft>
                <a:spcPts val="0"/>
              </a:spcAft>
              <a:buClr>
                <a:srgbClr val="C00000"/>
              </a:buClr>
              <a:buSzPts val="1900"/>
              <a:buChar char="●"/>
            </a:pPr>
            <a:r>
              <a:rPr b="1" lang="en" sz="1900">
                <a:solidFill>
                  <a:srgbClr val="C00000"/>
                </a:solidFill>
                <a:highlight>
                  <a:schemeClr val="lt1"/>
                </a:highlight>
              </a:rPr>
              <a:t>Second Choice 9</a:t>
            </a:r>
            <a:endParaRPr b="1" sz="1900">
              <a:solidFill>
                <a:srgbClr val="C00000"/>
              </a:solidFill>
              <a:highlight>
                <a:schemeClr val="lt1"/>
              </a:highlight>
            </a:endParaRPr>
          </a:p>
          <a:p>
            <a:pPr indent="-349250" lvl="0" marL="457200" rtl="0" algn="l">
              <a:spcBef>
                <a:spcPts val="0"/>
              </a:spcBef>
              <a:spcAft>
                <a:spcPts val="0"/>
              </a:spcAft>
              <a:buClr>
                <a:srgbClr val="FFB500"/>
              </a:buClr>
              <a:buSzPts val="1900"/>
              <a:buChar char="●"/>
            </a:pPr>
            <a:r>
              <a:rPr b="1" lang="en" sz="1900">
                <a:solidFill>
                  <a:srgbClr val="FFB500"/>
                </a:solidFill>
                <a:highlight>
                  <a:schemeClr val="lt1"/>
                </a:highlight>
              </a:rPr>
              <a:t>Third Choice 2</a:t>
            </a:r>
            <a:endParaRPr b="1" sz="1900">
              <a:solidFill>
                <a:srgbClr val="FFB500"/>
              </a:solidFill>
              <a:highlight>
                <a:schemeClr val="lt1"/>
              </a:highlight>
            </a:endParaRPr>
          </a:p>
        </p:txBody>
      </p:sp>
      <p:pic>
        <p:nvPicPr>
          <p:cNvPr id="444" name="Google Shape;444;p46"/>
          <p:cNvPicPr preferRelativeResize="0"/>
          <p:nvPr/>
        </p:nvPicPr>
        <p:blipFill>
          <a:blip r:embed="rId3">
            <a:alphaModFix/>
          </a:blip>
          <a:stretch>
            <a:fillRect/>
          </a:stretch>
        </p:blipFill>
        <p:spPr>
          <a:xfrm>
            <a:off x="256199" y="825500"/>
            <a:ext cx="5618699" cy="347780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00000"/>
        </a:solidFill>
      </p:bgPr>
    </p:bg>
    <p:spTree>
      <p:nvGrpSpPr>
        <p:cNvPr id="448" name="Shape 448"/>
        <p:cNvGrpSpPr/>
        <p:nvPr/>
      </p:nvGrpSpPr>
      <p:grpSpPr>
        <a:xfrm>
          <a:off x="0" y="0"/>
          <a:ext cx="0" cy="0"/>
          <a:chOff x="0" y="0"/>
          <a:chExt cx="0" cy="0"/>
        </a:xfrm>
      </p:grpSpPr>
      <p:sp>
        <p:nvSpPr>
          <p:cNvPr id="449" name="Google Shape;449;p47"/>
          <p:cNvSpPr txBox="1"/>
          <p:nvPr>
            <p:ph type="title"/>
          </p:nvPr>
        </p:nvSpPr>
        <p:spPr>
          <a:xfrm>
            <a:off x="311700" y="1566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t>Pathway Numbers</a:t>
            </a:r>
            <a:endParaRPr b="1"/>
          </a:p>
        </p:txBody>
      </p:sp>
      <p:sp>
        <p:nvSpPr>
          <p:cNvPr id="450" name="Google Shape;450;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51" name="Google Shape;451;p47"/>
          <p:cNvPicPr preferRelativeResize="0"/>
          <p:nvPr/>
        </p:nvPicPr>
        <p:blipFill>
          <a:blip r:embed="rId3">
            <a:alphaModFix/>
          </a:blip>
          <a:stretch>
            <a:fillRect/>
          </a:stretch>
        </p:blipFill>
        <p:spPr>
          <a:xfrm>
            <a:off x="152400" y="729300"/>
            <a:ext cx="8884774" cy="4205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00000"/>
        </a:solidFill>
      </p:bgPr>
    </p:bg>
    <p:spTree>
      <p:nvGrpSpPr>
        <p:cNvPr id="455" name="Shape 455"/>
        <p:cNvGrpSpPr/>
        <p:nvPr/>
      </p:nvGrpSpPr>
      <p:grpSpPr>
        <a:xfrm>
          <a:off x="0" y="0"/>
          <a:ext cx="0" cy="0"/>
          <a:chOff x="0" y="0"/>
          <a:chExt cx="0" cy="0"/>
        </a:xfrm>
      </p:grpSpPr>
      <p:sp>
        <p:nvSpPr>
          <p:cNvPr id="456" name="Google Shape;456;p48"/>
          <p:cNvSpPr txBox="1"/>
          <p:nvPr>
            <p:ph type="title"/>
          </p:nvPr>
        </p:nvSpPr>
        <p:spPr>
          <a:xfrm>
            <a:off x="311700" y="925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t>Every Student Has a Defined Purpose</a:t>
            </a:r>
            <a:endParaRPr b="1"/>
          </a:p>
        </p:txBody>
      </p:sp>
      <p:pic>
        <p:nvPicPr>
          <p:cNvPr id="457" name="Google Shape;457;p48" title="IMG_2131.MOV">
            <a:hlinkClick r:id="rId3"/>
          </p:cNvPr>
          <p:cNvPicPr preferRelativeResize="0"/>
          <p:nvPr/>
        </p:nvPicPr>
        <p:blipFill>
          <a:blip r:embed="rId4">
            <a:alphaModFix/>
          </a:blip>
          <a:stretch>
            <a:fillRect/>
          </a:stretch>
        </p:blipFill>
        <p:spPr>
          <a:xfrm>
            <a:off x="155850" y="585100"/>
            <a:ext cx="8832301" cy="44782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1000"/>
                                        <p:tgtEl>
                                          <p:spTgt spid="4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49"/>
          <p:cNvSpPr txBox="1"/>
          <p:nvPr>
            <p:ph type="title"/>
          </p:nvPr>
        </p:nvSpPr>
        <p:spPr>
          <a:xfrm>
            <a:off x="170150" y="114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4320"/>
              <a:t>Sophomore Year</a:t>
            </a:r>
            <a:endParaRPr b="1" sz="4320"/>
          </a:p>
        </p:txBody>
      </p:sp>
      <p:sp>
        <p:nvSpPr>
          <p:cNvPr id="463" name="Google Shape;463;p49"/>
          <p:cNvSpPr txBox="1"/>
          <p:nvPr>
            <p:ph idx="1" type="body"/>
          </p:nvPr>
        </p:nvSpPr>
        <p:spPr>
          <a:xfrm>
            <a:off x="107225" y="863550"/>
            <a:ext cx="8756400" cy="3416400"/>
          </a:xfrm>
          <a:prstGeom prst="rect">
            <a:avLst/>
          </a:prstGeom>
        </p:spPr>
        <p:txBody>
          <a:bodyPr anchorCtr="0" anchor="t" bIns="91425" lIns="91425" spcFirstLastPara="1" rIns="91425" wrap="square" tIns="91425">
            <a:noAutofit/>
          </a:bodyPr>
          <a:lstStyle/>
          <a:p>
            <a:pPr indent="-354330" lvl="0" marL="457200" rtl="0" algn="l">
              <a:lnSpc>
                <a:spcPct val="80000"/>
              </a:lnSpc>
              <a:spcBef>
                <a:spcPts val="0"/>
              </a:spcBef>
              <a:spcAft>
                <a:spcPts val="0"/>
              </a:spcAft>
              <a:buClr>
                <a:srgbClr val="FF0000"/>
              </a:buClr>
              <a:buSzPts val="1980"/>
              <a:buFont typeface="Roboto"/>
              <a:buChar char="●"/>
            </a:pPr>
            <a:r>
              <a:rPr b="1" lang="en" sz="1980">
                <a:solidFill>
                  <a:srgbClr val="FF0000"/>
                </a:solidFill>
                <a:latin typeface="Roboto"/>
                <a:ea typeface="Roboto"/>
                <a:cs typeface="Roboto"/>
                <a:sym typeface="Roboto"/>
              </a:rPr>
              <a:t>First semester: Introduction to whatever their </a:t>
            </a:r>
            <a:r>
              <a:rPr b="1" lang="en" sz="1980" u="sng">
                <a:solidFill>
                  <a:srgbClr val="009384"/>
                </a:solidFill>
                <a:latin typeface="Roboto"/>
                <a:ea typeface="Roboto"/>
                <a:cs typeface="Roboto"/>
                <a:sym typeface="Roboto"/>
                <a:hlinkClick r:id="rId3">
                  <a:extLst>
                    <a:ext uri="{A12FA001-AC4F-418D-AE19-62706E023703}">
                      <ahyp:hlinkClr val="tx"/>
                    </a:ext>
                  </a:extLst>
                </a:hlinkClick>
              </a:rPr>
              <a:t>pathway</a:t>
            </a:r>
            <a:r>
              <a:rPr b="1" lang="en" sz="1980">
                <a:solidFill>
                  <a:srgbClr val="FF0000"/>
                </a:solidFill>
                <a:latin typeface="Roboto"/>
                <a:ea typeface="Roboto"/>
                <a:cs typeface="Roboto"/>
                <a:sym typeface="Roboto"/>
              </a:rPr>
              <a:t> is course. </a:t>
            </a:r>
            <a:endParaRPr b="1" sz="1980">
              <a:solidFill>
                <a:srgbClr val="FF0000"/>
              </a:solidFill>
              <a:latin typeface="Roboto"/>
              <a:ea typeface="Roboto"/>
              <a:cs typeface="Roboto"/>
              <a:sym typeface="Roboto"/>
            </a:endParaRPr>
          </a:p>
          <a:p>
            <a:pPr indent="-354330" lvl="1" marL="914400" rtl="0" algn="l">
              <a:lnSpc>
                <a:spcPct val="80000"/>
              </a:lnSpc>
              <a:spcBef>
                <a:spcPts val="0"/>
              </a:spcBef>
              <a:spcAft>
                <a:spcPts val="0"/>
              </a:spcAft>
              <a:buClr>
                <a:srgbClr val="FF0000"/>
              </a:buClr>
              <a:buSzPts val="1980"/>
              <a:buFont typeface="Roboto"/>
              <a:buChar char="○"/>
            </a:pPr>
            <a:r>
              <a:rPr b="1" lang="en" sz="1980">
                <a:solidFill>
                  <a:srgbClr val="FF0000"/>
                </a:solidFill>
                <a:latin typeface="Roboto"/>
                <a:ea typeface="Roboto"/>
                <a:cs typeface="Roboto"/>
                <a:sym typeface="Roboto"/>
              </a:rPr>
              <a:t>Intro to Business</a:t>
            </a:r>
            <a:endParaRPr b="1" sz="1980">
              <a:solidFill>
                <a:srgbClr val="FF0000"/>
              </a:solidFill>
              <a:latin typeface="Roboto"/>
              <a:ea typeface="Roboto"/>
              <a:cs typeface="Roboto"/>
              <a:sym typeface="Roboto"/>
            </a:endParaRPr>
          </a:p>
          <a:p>
            <a:pPr indent="-354330" lvl="1" marL="914400" rtl="0" algn="l">
              <a:lnSpc>
                <a:spcPct val="80000"/>
              </a:lnSpc>
              <a:spcBef>
                <a:spcPts val="0"/>
              </a:spcBef>
              <a:spcAft>
                <a:spcPts val="0"/>
              </a:spcAft>
              <a:buClr>
                <a:srgbClr val="FF0000"/>
              </a:buClr>
              <a:buSzPts val="1980"/>
              <a:buFont typeface="Roboto"/>
              <a:buChar char="○"/>
            </a:pPr>
            <a:r>
              <a:rPr b="1" lang="en" sz="1980">
                <a:solidFill>
                  <a:srgbClr val="FF0000"/>
                </a:solidFill>
                <a:latin typeface="Roboto"/>
                <a:ea typeface="Roboto"/>
                <a:cs typeface="Roboto"/>
                <a:sym typeface="Roboto"/>
              </a:rPr>
              <a:t>Intro to Health Science</a:t>
            </a:r>
            <a:endParaRPr b="1" sz="1980">
              <a:solidFill>
                <a:srgbClr val="FF0000"/>
              </a:solidFill>
              <a:latin typeface="Roboto"/>
              <a:ea typeface="Roboto"/>
              <a:cs typeface="Roboto"/>
              <a:sym typeface="Roboto"/>
            </a:endParaRPr>
          </a:p>
          <a:p>
            <a:pPr indent="-354330" lvl="1" marL="914400" rtl="0" algn="l">
              <a:lnSpc>
                <a:spcPct val="80000"/>
              </a:lnSpc>
              <a:spcBef>
                <a:spcPts val="0"/>
              </a:spcBef>
              <a:spcAft>
                <a:spcPts val="0"/>
              </a:spcAft>
              <a:buClr>
                <a:srgbClr val="FF0000"/>
              </a:buClr>
              <a:buSzPts val="1980"/>
              <a:buFont typeface="Roboto"/>
              <a:buChar char="○"/>
            </a:pPr>
            <a:r>
              <a:rPr b="1" lang="en" sz="1980">
                <a:solidFill>
                  <a:srgbClr val="FF0000"/>
                </a:solidFill>
                <a:latin typeface="Roboto"/>
                <a:ea typeface="Roboto"/>
                <a:cs typeface="Roboto"/>
                <a:sym typeface="Roboto"/>
              </a:rPr>
              <a:t>Construction Technical Sciences</a:t>
            </a:r>
            <a:endParaRPr b="1" sz="1980">
              <a:solidFill>
                <a:srgbClr val="FF0000"/>
              </a:solidFill>
              <a:latin typeface="Roboto"/>
              <a:ea typeface="Roboto"/>
              <a:cs typeface="Roboto"/>
              <a:sym typeface="Roboto"/>
            </a:endParaRPr>
          </a:p>
          <a:p>
            <a:pPr indent="-354330" lvl="0" marL="457200" rtl="0" algn="l">
              <a:lnSpc>
                <a:spcPct val="80000"/>
              </a:lnSpc>
              <a:spcBef>
                <a:spcPts val="0"/>
              </a:spcBef>
              <a:spcAft>
                <a:spcPts val="0"/>
              </a:spcAft>
              <a:buClr>
                <a:srgbClr val="FF0000"/>
              </a:buClr>
              <a:buSzPts val="1980"/>
              <a:buFont typeface="Roboto"/>
              <a:buChar char="●"/>
            </a:pPr>
            <a:r>
              <a:rPr b="1" lang="en" sz="1980">
                <a:solidFill>
                  <a:srgbClr val="FF0000"/>
                </a:solidFill>
                <a:latin typeface="Roboto"/>
                <a:ea typeface="Roboto"/>
                <a:cs typeface="Roboto"/>
                <a:sym typeface="Roboto"/>
              </a:rPr>
              <a:t>These classes are either a year long, or students take two classes, one each semester.</a:t>
            </a:r>
            <a:endParaRPr b="1" sz="1980">
              <a:solidFill>
                <a:srgbClr val="FF0000"/>
              </a:solidFill>
              <a:latin typeface="Roboto"/>
              <a:ea typeface="Roboto"/>
              <a:cs typeface="Roboto"/>
              <a:sym typeface="Roboto"/>
            </a:endParaRPr>
          </a:p>
          <a:p>
            <a:pPr indent="-354330" lvl="0" marL="457200" rtl="0" algn="l">
              <a:lnSpc>
                <a:spcPct val="80000"/>
              </a:lnSpc>
              <a:spcBef>
                <a:spcPts val="0"/>
              </a:spcBef>
              <a:spcAft>
                <a:spcPts val="0"/>
              </a:spcAft>
              <a:buClr>
                <a:srgbClr val="FF0000"/>
              </a:buClr>
              <a:buSzPts val="1980"/>
              <a:buFont typeface="Roboto"/>
              <a:buChar char="●"/>
            </a:pPr>
            <a:r>
              <a:rPr b="1" lang="en" sz="1980">
                <a:solidFill>
                  <a:srgbClr val="FF0000"/>
                </a:solidFill>
                <a:latin typeface="Roboto"/>
                <a:ea typeface="Roboto"/>
                <a:cs typeface="Roboto"/>
                <a:sym typeface="Roboto"/>
              </a:rPr>
              <a:t>All of these classes are taught by a CHS teacher</a:t>
            </a:r>
            <a:endParaRPr b="1" sz="1980">
              <a:solidFill>
                <a:srgbClr val="FF0000"/>
              </a:solidFill>
              <a:latin typeface="Roboto"/>
              <a:ea typeface="Roboto"/>
              <a:cs typeface="Roboto"/>
              <a:sym typeface="Roboto"/>
            </a:endParaRPr>
          </a:p>
          <a:p>
            <a:pPr indent="-354330" lvl="1" marL="914400" rtl="0" algn="l">
              <a:lnSpc>
                <a:spcPct val="80000"/>
              </a:lnSpc>
              <a:spcBef>
                <a:spcPts val="0"/>
              </a:spcBef>
              <a:spcAft>
                <a:spcPts val="0"/>
              </a:spcAft>
              <a:buClr>
                <a:srgbClr val="FF0000"/>
              </a:buClr>
              <a:buSzPts val="1980"/>
              <a:buFont typeface="Roboto"/>
              <a:buChar char="○"/>
            </a:pPr>
            <a:r>
              <a:rPr b="1" lang="en" sz="1980">
                <a:solidFill>
                  <a:srgbClr val="FF0000"/>
                </a:solidFill>
                <a:latin typeface="Roboto"/>
                <a:ea typeface="Roboto"/>
                <a:cs typeface="Roboto"/>
                <a:sym typeface="Roboto"/>
              </a:rPr>
              <a:t>We learned that sophomores really need the in person courses vs online or college level.</a:t>
            </a:r>
            <a:endParaRPr b="1" sz="1980">
              <a:solidFill>
                <a:srgbClr val="FF0000"/>
              </a:solidFill>
              <a:latin typeface="Roboto"/>
              <a:ea typeface="Roboto"/>
              <a:cs typeface="Roboto"/>
              <a:sym typeface="Roboto"/>
            </a:endParaRPr>
          </a:p>
          <a:p>
            <a:pPr indent="0" lvl="0" marL="914400" rtl="0" algn="l">
              <a:lnSpc>
                <a:spcPct val="80000"/>
              </a:lnSpc>
              <a:spcBef>
                <a:spcPts val="0"/>
              </a:spcBef>
              <a:spcAft>
                <a:spcPts val="0"/>
              </a:spcAft>
              <a:buNone/>
            </a:pPr>
            <a:r>
              <a:t/>
            </a:r>
            <a:endParaRPr b="1" sz="1980">
              <a:solidFill>
                <a:srgbClr val="FF0000"/>
              </a:solidFill>
              <a:latin typeface="Roboto"/>
              <a:ea typeface="Roboto"/>
              <a:cs typeface="Roboto"/>
              <a:sym typeface="Roboto"/>
            </a:endParaRPr>
          </a:p>
          <a:p>
            <a:pPr indent="-354330" lvl="0" marL="457200" rtl="0" algn="l">
              <a:lnSpc>
                <a:spcPct val="80000"/>
              </a:lnSpc>
              <a:spcBef>
                <a:spcPts val="0"/>
              </a:spcBef>
              <a:spcAft>
                <a:spcPts val="0"/>
              </a:spcAft>
              <a:buClr>
                <a:srgbClr val="FF0000"/>
              </a:buClr>
              <a:buSzPts val="1980"/>
              <a:buFont typeface="Roboto"/>
              <a:buChar char="●"/>
            </a:pPr>
            <a:r>
              <a:rPr b="1" lang="en" sz="1980">
                <a:solidFill>
                  <a:srgbClr val="FF0000"/>
                </a:solidFill>
                <a:latin typeface="Roboto"/>
                <a:ea typeface="Roboto"/>
                <a:cs typeface="Roboto"/>
                <a:sym typeface="Roboto"/>
              </a:rPr>
              <a:t>All sophomore pathway classes go on a Community College visit.  </a:t>
            </a:r>
            <a:endParaRPr b="1" sz="1980">
              <a:solidFill>
                <a:srgbClr val="FF0000"/>
              </a:solidFill>
              <a:latin typeface="Roboto"/>
              <a:ea typeface="Roboto"/>
              <a:cs typeface="Roboto"/>
              <a:sym typeface="Roboto"/>
            </a:endParaRPr>
          </a:p>
          <a:p>
            <a:pPr indent="-354330" lvl="1" marL="914400" rtl="0" algn="l">
              <a:lnSpc>
                <a:spcPct val="80000"/>
              </a:lnSpc>
              <a:spcBef>
                <a:spcPts val="0"/>
              </a:spcBef>
              <a:spcAft>
                <a:spcPts val="0"/>
              </a:spcAft>
              <a:buClr>
                <a:srgbClr val="FF0000"/>
              </a:buClr>
              <a:buSzPts val="1980"/>
              <a:buFont typeface="Roboto"/>
              <a:buChar char="○"/>
            </a:pPr>
            <a:r>
              <a:rPr b="1" lang="en" sz="1980">
                <a:solidFill>
                  <a:srgbClr val="FF0000"/>
                </a:solidFill>
                <a:latin typeface="Roboto"/>
                <a:ea typeface="Roboto"/>
                <a:cs typeface="Roboto"/>
                <a:sym typeface="Roboto"/>
              </a:rPr>
              <a:t>Visits are on the days SCC has set up for the specific pathway, if possible. </a:t>
            </a:r>
            <a:endParaRPr b="1" sz="1980">
              <a:solidFill>
                <a:srgbClr val="FF0000"/>
              </a:solidFill>
              <a:latin typeface="Roboto"/>
              <a:ea typeface="Roboto"/>
              <a:cs typeface="Roboto"/>
              <a:sym typeface="Roboto"/>
            </a:endParaRPr>
          </a:p>
          <a:p>
            <a:pPr indent="-354330" lvl="1" marL="914400" rtl="0" algn="l">
              <a:lnSpc>
                <a:spcPct val="80000"/>
              </a:lnSpc>
              <a:spcBef>
                <a:spcPts val="0"/>
              </a:spcBef>
              <a:spcAft>
                <a:spcPts val="0"/>
              </a:spcAft>
              <a:buClr>
                <a:srgbClr val="FF0000"/>
              </a:buClr>
              <a:buSzPts val="1980"/>
              <a:buFont typeface="Roboto"/>
              <a:buChar char="○"/>
            </a:pPr>
            <a:r>
              <a:rPr b="1" lang="en" sz="1980">
                <a:solidFill>
                  <a:srgbClr val="FF0000"/>
                </a:solidFill>
                <a:latin typeface="Roboto"/>
                <a:ea typeface="Roboto"/>
                <a:cs typeface="Roboto"/>
                <a:sym typeface="Roboto"/>
              </a:rPr>
              <a:t>Teachers can opt to go to CCC instead of SCC if they feel that might be a better option for their students. (Automotive this year went to Hastings CCC.)</a:t>
            </a:r>
            <a:endParaRPr b="1" sz="1980">
              <a:solidFill>
                <a:srgbClr val="FF0000"/>
              </a:solidFill>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50"/>
          <p:cNvSpPr txBox="1"/>
          <p:nvPr>
            <p:ph type="title"/>
          </p:nvPr>
        </p:nvSpPr>
        <p:spPr>
          <a:xfrm>
            <a:off x="60025" y="91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4520"/>
              <a:t>Junior Year</a:t>
            </a:r>
            <a:endParaRPr b="1" sz="4520"/>
          </a:p>
        </p:txBody>
      </p:sp>
      <p:sp>
        <p:nvSpPr>
          <p:cNvPr id="469" name="Google Shape;469;p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355600" lvl="0" marL="457200" rtl="0" algn="l">
              <a:spcBef>
                <a:spcPts val="0"/>
              </a:spcBef>
              <a:spcAft>
                <a:spcPts val="0"/>
              </a:spcAft>
              <a:buClr>
                <a:srgbClr val="FF0000"/>
              </a:buClr>
              <a:buSzPts val="2000"/>
              <a:buChar char="●"/>
            </a:pPr>
            <a:r>
              <a:rPr b="1" lang="en" sz="2000">
                <a:solidFill>
                  <a:srgbClr val="FF0000"/>
                </a:solidFill>
              </a:rPr>
              <a:t>More pathway classes. Again, one each semester, or a year long one.</a:t>
            </a:r>
            <a:endParaRPr b="1" sz="2000">
              <a:solidFill>
                <a:srgbClr val="FF0000"/>
              </a:solidFill>
            </a:endParaRPr>
          </a:p>
          <a:p>
            <a:pPr indent="-330200" lvl="1" marL="914400" rtl="0" algn="l">
              <a:spcBef>
                <a:spcPts val="0"/>
              </a:spcBef>
              <a:spcAft>
                <a:spcPts val="0"/>
              </a:spcAft>
              <a:buClr>
                <a:srgbClr val="FF0000"/>
              </a:buClr>
              <a:buSzPts val="1600"/>
              <a:buChar char="○"/>
            </a:pPr>
            <a:r>
              <a:rPr b="1" lang="en" sz="1600">
                <a:solidFill>
                  <a:srgbClr val="FF0000"/>
                </a:solidFill>
              </a:rPr>
              <a:t>Some of these are Doane </a:t>
            </a:r>
            <a:r>
              <a:rPr b="1" lang="en" sz="1600">
                <a:solidFill>
                  <a:srgbClr val="FF0000"/>
                </a:solidFill>
              </a:rPr>
              <a:t>University</a:t>
            </a:r>
            <a:r>
              <a:rPr b="1" lang="en" sz="1600">
                <a:solidFill>
                  <a:srgbClr val="FF0000"/>
                </a:solidFill>
              </a:rPr>
              <a:t> or SENCAP</a:t>
            </a:r>
            <a:endParaRPr b="1" sz="1600">
              <a:solidFill>
                <a:srgbClr val="FF0000"/>
              </a:solidFill>
            </a:endParaRPr>
          </a:p>
          <a:p>
            <a:pPr indent="-355600" lvl="0" marL="457200" rtl="0" algn="l">
              <a:spcBef>
                <a:spcPts val="0"/>
              </a:spcBef>
              <a:spcAft>
                <a:spcPts val="0"/>
              </a:spcAft>
              <a:buClr>
                <a:srgbClr val="FF0000"/>
              </a:buClr>
              <a:buSzPts val="2000"/>
              <a:buChar char="●"/>
            </a:pPr>
            <a:r>
              <a:rPr b="1" lang="en" sz="2000">
                <a:solidFill>
                  <a:srgbClr val="FF0000"/>
                </a:solidFill>
              </a:rPr>
              <a:t>CHS pays for these classes!!!</a:t>
            </a:r>
            <a:endParaRPr b="1" sz="2000">
              <a:solidFill>
                <a:srgbClr val="FF0000"/>
              </a:solidFill>
            </a:endParaRPr>
          </a:p>
          <a:p>
            <a:pPr indent="-355600" lvl="0" marL="457200" rtl="0" algn="l">
              <a:spcBef>
                <a:spcPts val="0"/>
              </a:spcBef>
              <a:spcAft>
                <a:spcPts val="0"/>
              </a:spcAft>
              <a:buClr>
                <a:srgbClr val="FF0000"/>
              </a:buClr>
              <a:buSzPts val="2000"/>
              <a:buChar char="●"/>
            </a:pPr>
            <a:r>
              <a:rPr b="1" lang="en" sz="2000">
                <a:solidFill>
                  <a:srgbClr val="FF0000"/>
                </a:solidFill>
              </a:rPr>
              <a:t>Students who want to change pathways, may do so, one time, at the end of their sophomore year. They have to complete a request, and we also have to have room for them in the pathway they want to move into. </a:t>
            </a:r>
            <a:endParaRPr b="1" sz="2000">
              <a:solidFill>
                <a:srgbClr val="FF0000"/>
              </a:solidFill>
            </a:endParaRPr>
          </a:p>
          <a:p>
            <a:pPr indent="-355600" lvl="0" marL="457200" rtl="0" algn="l">
              <a:lnSpc>
                <a:spcPct val="100000"/>
              </a:lnSpc>
              <a:spcBef>
                <a:spcPts val="0"/>
              </a:spcBef>
              <a:spcAft>
                <a:spcPts val="0"/>
              </a:spcAft>
              <a:buClr>
                <a:srgbClr val="FF0000"/>
              </a:buClr>
              <a:buSzPts val="2000"/>
              <a:buChar char="●"/>
            </a:pPr>
            <a:r>
              <a:rPr b="1" lang="en">
                <a:solidFill>
                  <a:srgbClr val="FF0000"/>
                </a:solidFill>
              </a:rPr>
              <a:t>Working on creating a common field trip for each pathway. Previously everyone went to UNO.</a:t>
            </a:r>
            <a:endParaRPr b="1" sz="2000">
              <a:solidFill>
                <a:srgbClr val="FF0000"/>
              </a:solidFill>
            </a:endParaRPr>
          </a:p>
          <a:p>
            <a:pPr indent="0" lvl="0" marL="457200" rtl="0" algn="l">
              <a:spcBef>
                <a:spcPts val="0"/>
              </a:spcBef>
              <a:spcAft>
                <a:spcPts val="1200"/>
              </a:spcAft>
              <a:buNone/>
            </a:pPr>
            <a:r>
              <a:t/>
            </a:r>
            <a:endParaRPr>
              <a:solidFill>
                <a:srgbClr val="FF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51"/>
          <p:cNvSpPr txBox="1"/>
          <p:nvPr>
            <p:ph type="ctrTitle"/>
          </p:nvPr>
        </p:nvSpPr>
        <p:spPr>
          <a:xfrm>
            <a:off x="311700" y="-277800"/>
            <a:ext cx="8520600" cy="884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sz="3600"/>
              <a:t>Pathway Experiences</a:t>
            </a:r>
            <a:endParaRPr b="1" sz="3600"/>
          </a:p>
        </p:txBody>
      </p:sp>
      <p:pic>
        <p:nvPicPr>
          <p:cNvPr id="475" name="Google Shape;475;p51" title="IMG_1697.jpg"/>
          <p:cNvPicPr preferRelativeResize="0"/>
          <p:nvPr/>
        </p:nvPicPr>
        <p:blipFill rotWithShape="1">
          <a:blip r:embed="rId3">
            <a:alphaModFix/>
          </a:blip>
          <a:srcRect b="-11" l="0" r="0" t="-8910"/>
          <a:stretch/>
        </p:blipFill>
        <p:spPr>
          <a:xfrm>
            <a:off x="240775" y="524599"/>
            <a:ext cx="2251277" cy="1688477"/>
          </a:xfrm>
          <a:prstGeom prst="rect">
            <a:avLst/>
          </a:prstGeom>
          <a:noFill/>
          <a:ln>
            <a:noFill/>
          </a:ln>
        </p:spPr>
      </p:pic>
      <p:pic>
        <p:nvPicPr>
          <p:cNvPr id="476" name="Google Shape;476;p51" title="IMG_3782.jpeg"/>
          <p:cNvPicPr preferRelativeResize="0"/>
          <p:nvPr/>
        </p:nvPicPr>
        <p:blipFill>
          <a:blip r:embed="rId4">
            <a:alphaModFix/>
          </a:blip>
          <a:stretch>
            <a:fillRect/>
          </a:stretch>
        </p:blipFill>
        <p:spPr>
          <a:xfrm>
            <a:off x="396596" y="2016887"/>
            <a:ext cx="2296051" cy="3061391"/>
          </a:xfrm>
          <a:prstGeom prst="rect">
            <a:avLst/>
          </a:prstGeom>
          <a:noFill/>
          <a:ln>
            <a:noFill/>
          </a:ln>
        </p:spPr>
      </p:pic>
      <p:pic>
        <p:nvPicPr>
          <p:cNvPr id="477" name="Google Shape;477;p51" title="IMG_3773 (1).jpeg"/>
          <p:cNvPicPr preferRelativeResize="0"/>
          <p:nvPr/>
        </p:nvPicPr>
        <p:blipFill>
          <a:blip r:embed="rId5">
            <a:alphaModFix/>
          </a:blip>
          <a:stretch>
            <a:fillRect/>
          </a:stretch>
        </p:blipFill>
        <p:spPr>
          <a:xfrm>
            <a:off x="6936575" y="647925"/>
            <a:ext cx="2031325" cy="2540600"/>
          </a:xfrm>
          <a:prstGeom prst="rect">
            <a:avLst/>
          </a:prstGeom>
          <a:noFill/>
          <a:ln>
            <a:noFill/>
          </a:ln>
        </p:spPr>
      </p:pic>
      <p:pic>
        <p:nvPicPr>
          <p:cNvPr id="478" name="Google Shape;478;p51" title="IMG_0899.jpeg"/>
          <p:cNvPicPr preferRelativeResize="0"/>
          <p:nvPr/>
        </p:nvPicPr>
        <p:blipFill>
          <a:blip r:embed="rId6">
            <a:alphaModFix/>
          </a:blip>
          <a:stretch>
            <a:fillRect/>
          </a:stretch>
        </p:blipFill>
        <p:spPr>
          <a:xfrm>
            <a:off x="2461450" y="662800"/>
            <a:ext cx="2296049" cy="1688475"/>
          </a:xfrm>
          <a:prstGeom prst="rect">
            <a:avLst/>
          </a:prstGeom>
          <a:noFill/>
          <a:ln>
            <a:noFill/>
          </a:ln>
        </p:spPr>
      </p:pic>
      <p:pic>
        <p:nvPicPr>
          <p:cNvPr id="479" name="Google Shape;479;p51"/>
          <p:cNvPicPr preferRelativeResize="0"/>
          <p:nvPr/>
        </p:nvPicPr>
        <p:blipFill>
          <a:blip r:embed="rId7">
            <a:alphaModFix/>
          </a:blip>
          <a:stretch>
            <a:fillRect/>
          </a:stretch>
        </p:blipFill>
        <p:spPr>
          <a:xfrm>
            <a:off x="2692650" y="2351281"/>
            <a:ext cx="2296050" cy="2704041"/>
          </a:xfrm>
          <a:prstGeom prst="rect">
            <a:avLst/>
          </a:prstGeom>
          <a:noFill/>
          <a:ln>
            <a:noFill/>
          </a:ln>
        </p:spPr>
      </p:pic>
      <p:pic>
        <p:nvPicPr>
          <p:cNvPr id="480" name="Google Shape;480;p51" title="IMG_5298.jpg"/>
          <p:cNvPicPr preferRelativeResize="0"/>
          <p:nvPr/>
        </p:nvPicPr>
        <p:blipFill>
          <a:blip r:embed="rId8">
            <a:alphaModFix/>
          </a:blip>
          <a:stretch>
            <a:fillRect/>
          </a:stretch>
        </p:blipFill>
        <p:spPr>
          <a:xfrm>
            <a:off x="4713325" y="647927"/>
            <a:ext cx="2296051" cy="3061376"/>
          </a:xfrm>
          <a:prstGeom prst="rect">
            <a:avLst/>
          </a:prstGeom>
          <a:noFill/>
          <a:ln>
            <a:noFill/>
          </a:ln>
        </p:spPr>
      </p:pic>
      <p:pic>
        <p:nvPicPr>
          <p:cNvPr id="481" name="Google Shape;481;p51" title="IMG_3159 (1).jpg"/>
          <p:cNvPicPr preferRelativeResize="0"/>
          <p:nvPr/>
        </p:nvPicPr>
        <p:blipFill>
          <a:blip r:embed="rId9">
            <a:alphaModFix/>
          </a:blip>
          <a:stretch>
            <a:fillRect/>
          </a:stretch>
        </p:blipFill>
        <p:spPr>
          <a:xfrm>
            <a:off x="4988701" y="2840350"/>
            <a:ext cx="2953298" cy="221497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52"/>
          <p:cNvSpPr txBox="1"/>
          <p:nvPr>
            <p:ph type="title"/>
          </p:nvPr>
        </p:nvSpPr>
        <p:spPr>
          <a:xfrm>
            <a:off x="2488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820"/>
              <a:t>Senior Year</a:t>
            </a:r>
            <a:endParaRPr b="1" sz="3820"/>
          </a:p>
        </p:txBody>
      </p:sp>
      <p:sp>
        <p:nvSpPr>
          <p:cNvPr id="487" name="Google Shape;487;p52"/>
          <p:cNvSpPr txBox="1"/>
          <p:nvPr>
            <p:ph idx="1" type="body"/>
          </p:nvPr>
        </p:nvSpPr>
        <p:spPr>
          <a:xfrm>
            <a:off x="52600" y="544600"/>
            <a:ext cx="9091500" cy="4536000"/>
          </a:xfrm>
          <a:prstGeom prst="rect">
            <a:avLst/>
          </a:prstGeom>
        </p:spPr>
        <p:txBody>
          <a:bodyPr anchorCtr="0" anchor="t" bIns="91425" lIns="91425" spcFirstLastPara="1" rIns="91425" wrap="square" tIns="91425">
            <a:normAutofit fontScale="55000" lnSpcReduction="10000"/>
          </a:bodyPr>
          <a:lstStyle/>
          <a:p>
            <a:pPr indent="-334009" lvl="0" marL="457200" rtl="0" algn="l">
              <a:spcBef>
                <a:spcPts val="0"/>
              </a:spcBef>
              <a:spcAft>
                <a:spcPts val="0"/>
              </a:spcAft>
              <a:buClr>
                <a:srgbClr val="FF0000"/>
              </a:buClr>
              <a:buSzPct val="100000"/>
              <a:buChar char="●"/>
            </a:pPr>
            <a:r>
              <a:rPr b="1" lang="en" sz="3018">
                <a:solidFill>
                  <a:srgbClr val="FF0000"/>
                </a:solidFill>
              </a:rPr>
              <a:t>BIG Year Ahead!</a:t>
            </a:r>
            <a:endParaRPr b="1" sz="3018">
              <a:solidFill>
                <a:srgbClr val="FF0000"/>
              </a:solidFill>
            </a:endParaRPr>
          </a:p>
          <a:p>
            <a:pPr indent="-320039" lvl="1" marL="914400" rtl="0" algn="l">
              <a:spcBef>
                <a:spcPts val="0"/>
              </a:spcBef>
              <a:spcAft>
                <a:spcPts val="0"/>
              </a:spcAft>
              <a:buClr>
                <a:srgbClr val="FF0000"/>
              </a:buClr>
              <a:buSzPct val="100000"/>
              <a:buChar char="○"/>
            </a:pPr>
            <a:r>
              <a:rPr b="1" lang="en" sz="2618">
                <a:solidFill>
                  <a:srgbClr val="FF0000"/>
                </a:solidFill>
              </a:rPr>
              <a:t>Graduating class of 2027 is our FIRST “Pathway Completer” class.</a:t>
            </a:r>
            <a:endParaRPr b="1" sz="2618">
              <a:solidFill>
                <a:srgbClr val="FF0000"/>
              </a:solidFill>
            </a:endParaRPr>
          </a:p>
          <a:p>
            <a:pPr indent="-320039" lvl="1" marL="914400" rtl="0" algn="l">
              <a:spcBef>
                <a:spcPts val="0"/>
              </a:spcBef>
              <a:spcAft>
                <a:spcPts val="0"/>
              </a:spcAft>
              <a:buClr>
                <a:srgbClr val="FF0000"/>
              </a:buClr>
              <a:buSzPct val="100000"/>
              <a:buChar char="○"/>
            </a:pPr>
            <a:r>
              <a:rPr b="1" lang="en" sz="2618">
                <a:solidFill>
                  <a:srgbClr val="FF0000"/>
                </a:solidFill>
              </a:rPr>
              <a:t>Will graduate with the title of “Diploma Plus” </a:t>
            </a:r>
            <a:endParaRPr b="1" sz="2618">
              <a:solidFill>
                <a:srgbClr val="FF0000"/>
              </a:solidFill>
            </a:endParaRPr>
          </a:p>
          <a:p>
            <a:pPr indent="-320039" lvl="2" marL="1371600" rtl="0" algn="l">
              <a:spcBef>
                <a:spcPts val="0"/>
              </a:spcBef>
              <a:spcAft>
                <a:spcPts val="0"/>
              </a:spcAft>
              <a:buClr>
                <a:srgbClr val="FF0000"/>
              </a:buClr>
              <a:buSzPct val="100000"/>
              <a:buChar char="■"/>
            </a:pPr>
            <a:r>
              <a:rPr b="1" lang="en" sz="2618">
                <a:solidFill>
                  <a:srgbClr val="FF0000"/>
                </a:solidFill>
              </a:rPr>
              <a:t>Still working on what that looks like. Seal on their diploma? Cord? Other? Ideas?</a:t>
            </a:r>
            <a:endParaRPr b="1" sz="2618">
              <a:solidFill>
                <a:srgbClr val="FF0000"/>
              </a:solidFill>
            </a:endParaRPr>
          </a:p>
          <a:p>
            <a:pPr indent="-320039" lvl="2" marL="1371600" rtl="0" algn="l">
              <a:spcBef>
                <a:spcPts val="0"/>
              </a:spcBef>
              <a:spcAft>
                <a:spcPts val="0"/>
              </a:spcAft>
              <a:buClr>
                <a:srgbClr val="FF0000"/>
              </a:buClr>
              <a:buSzPct val="100000"/>
              <a:buChar char="■"/>
            </a:pPr>
            <a:r>
              <a:rPr b="1" lang="en" sz="2618">
                <a:solidFill>
                  <a:srgbClr val="FF0000"/>
                </a:solidFill>
              </a:rPr>
              <a:t>All of our pathway completers will graduate with college credits and or industry certifications.</a:t>
            </a:r>
            <a:endParaRPr b="1" sz="2218">
              <a:solidFill>
                <a:srgbClr val="FF0000"/>
              </a:solidFill>
            </a:endParaRPr>
          </a:p>
          <a:p>
            <a:pPr indent="-320039" lvl="0" marL="457200" rtl="0" algn="l">
              <a:spcBef>
                <a:spcPts val="0"/>
              </a:spcBef>
              <a:spcAft>
                <a:spcPts val="0"/>
              </a:spcAft>
              <a:buClr>
                <a:srgbClr val="FF0000"/>
              </a:buClr>
              <a:buSzPct val="100000"/>
              <a:buChar char="●"/>
            </a:pPr>
            <a:r>
              <a:rPr b="1" lang="en" sz="2618">
                <a:solidFill>
                  <a:srgbClr val="FF0000"/>
                </a:solidFill>
              </a:rPr>
              <a:t>Capstone Project: Project, Paper, Presentation</a:t>
            </a:r>
            <a:endParaRPr b="1" sz="2618">
              <a:solidFill>
                <a:srgbClr val="FF0000"/>
              </a:solidFill>
            </a:endParaRPr>
          </a:p>
          <a:p>
            <a:pPr indent="-320039" lvl="1" marL="914400" rtl="0" algn="l">
              <a:spcBef>
                <a:spcPts val="0"/>
              </a:spcBef>
              <a:spcAft>
                <a:spcPts val="0"/>
              </a:spcAft>
              <a:buClr>
                <a:srgbClr val="FF0000"/>
              </a:buClr>
              <a:buSzPct val="100000"/>
              <a:buChar char="○"/>
            </a:pPr>
            <a:r>
              <a:rPr b="1" lang="en" sz="2618">
                <a:solidFill>
                  <a:srgbClr val="FF0000"/>
                </a:solidFill>
              </a:rPr>
              <a:t>Grades for the Paper and Presentation in their Senior English Class. Project graded by the pathway teacher and reviewed by business partners during Career Expo.</a:t>
            </a:r>
            <a:endParaRPr b="1" sz="2618">
              <a:solidFill>
                <a:srgbClr val="FF0000"/>
              </a:solidFill>
            </a:endParaRPr>
          </a:p>
          <a:p>
            <a:pPr indent="-320039" lvl="1" marL="914400" rtl="0" algn="l">
              <a:spcBef>
                <a:spcPts val="0"/>
              </a:spcBef>
              <a:spcAft>
                <a:spcPts val="0"/>
              </a:spcAft>
              <a:buClr>
                <a:srgbClr val="FF0000"/>
              </a:buClr>
              <a:buSzPct val="100000"/>
              <a:buChar char="○"/>
            </a:pPr>
            <a:r>
              <a:rPr b="1" lang="en" sz="2618">
                <a:solidFill>
                  <a:srgbClr val="FF0000"/>
                </a:solidFill>
              </a:rPr>
              <a:t>Proposal</a:t>
            </a:r>
            <a:r>
              <a:rPr b="1" lang="en" sz="2618">
                <a:solidFill>
                  <a:srgbClr val="FF0000"/>
                </a:solidFill>
              </a:rPr>
              <a:t> Due before summer of their senior year.</a:t>
            </a:r>
            <a:endParaRPr b="1" sz="2618">
              <a:solidFill>
                <a:srgbClr val="FF0000"/>
              </a:solidFill>
            </a:endParaRPr>
          </a:p>
          <a:p>
            <a:pPr indent="-320039" lvl="1" marL="914400" rtl="0" algn="l">
              <a:spcBef>
                <a:spcPts val="0"/>
              </a:spcBef>
              <a:spcAft>
                <a:spcPts val="0"/>
              </a:spcAft>
              <a:buClr>
                <a:srgbClr val="FF0000"/>
              </a:buClr>
              <a:buSzPct val="100000"/>
              <a:buChar char="○"/>
            </a:pPr>
            <a:r>
              <a:rPr b="1" lang="en" sz="2618">
                <a:solidFill>
                  <a:srgbClr val="FF0000"/>
                </a:solidFill>
              </a:rPr>
              <a:t>Project can be done with partners, but everyone has to do the paper independently, and participate in the presentation. </a:t>
            </a:r>
            <a:endParaRPr b="1" sz="2618">
              <a:solidFill>
                <a:srgbClr val="FF0000"/>
              </a:solidFill>
            </a:endParaRPr>
          </a:p>
          <a:p>
            <a:pPr indent="-320039" lvl="1" marL="914400" rtl="0" algn="l">
              <a:spcBef>
                <a:spcPts val="0"/>
              </a:spcBef>
              <a:spcAft>
                <a:spcPts val="0"/>
              </a:spcAft>
              <a:buClr>
                <a:srgbClr val="FF0000"/>
              </a:buClr>
              <a:buSzPct val="100000"/>
              <a:buChar char="○"/>
            </a:pPr>
            <a:r>
              <a:rPr b="1" lang="en" sz="2618">
                <a:solidFill>
                  <a:srgbClr val="FF0000"/>
                </a:solidFill>
              </a:rPr>
              <a:t>We will add a Capstone Project </a:t>
            </a:r>
            <a:r>
              <a:rPr b="1" lang="en" sz="2618">
                <a:solidFill>
                  <a:srgbClr val="FF0000"/>
                </a:solidFill>
              </a:rPr>
              <a:t>Presentation</a:t>
            </a:r>
            <a:r>
              <a:rPr b="1" lang="en" sz="2618">
                <a:solidFill>
                  <a:srgbClr val="FF0000"/>
                </a:solidFill>
              </a:rPr>
              <a:t> as a portion of our Career Expo.</a:t>
            </a:r>
            <a:endParaRPr b="1" sz="2618">
              <a:solidFill>
                <a:srgbClr val="FF0000"/>
              </a:solidFill>
            </a:endParaRPr>
          </a:p>
          <a:p>
            <a:pPr indent="-320039" lvl="1" marL="914400" rtl="0" algn="l">
              <a:lnSpc>
                <a:spcPct val="100000"/>
              </a:lnSpc>
              <a:spcBef>
                <a:spcPts val="0"/>
              </a:spcBef>
              <a:spcAft>
                <a:spcPts val="0"/>
              </a:spcAft>
              <a:buClr>
                <a:srgbClr val="FF0000"/>
              </a:buClr>
              <a:buSzPct val="100000"/>
              <a:buChar char="○"/>
            </a:pPr>
            <a:r>
              <a:rPr b="1" lang="en" sz="2618">
                <a:solidFill>
                  <a:srgbClr val="FF0000"/>
                </a:solidFill>
              </a:rPr>
              <a:t>Work Based Learning Experience</a:t>
            </a:r>
            <a:endParaRPr b="1" sz="2618">
              <a:solidFill>
                <a:srgbClr val="FF0000"/>
              </a:solidFill>
            </a:endParaRPr>
          </a:p>
          <a:p>
            <a:pPr indent="-320039" lvl="2" marL="1371600" rtl="0" algn="l">
              <a:lnSpc>
                <a:spcPct val="100000"/>
              </a:lnSpc>
              <a:spcBef>
                <a:spcPts val="0"/>
              </a:spcBef>
              <a:spcAft>
                <a:spcPts val="0"/>
              </a:spcAft>
              <a:buClr>
                <a:srgbClr val="FF0000"/>
              </a:buClr>
              <a:buSzPct val="100000"/>
              <a:buChar char="■"/>
            </a:pPr>
            <a:r>
              <a:rPr b="1" lang="en" sz="2618">
                <a:solidFill>
                  <a:srgbClr val="FF0000"/>
                </a:solidFill>
              </a:rPr>
              <a:t>All seniors will complete between May after junior year, and sometime during their senior year.</a:t>
            </a:r>
            <a:endParaRPr b="1" sz="2618">
              <a:solidFill>
                <a:srgbClr val="FF0000"/>
              </a:solidFill>
            </a:endParaRPr>
          </a:p>
          <a:p>
            <a:pPr indent="-320039" lvl="2" marL="1371600" rtl="0" algn="l">
              <a:lnSpc>
                <a:spcPct val="100000"/>
              </a:lnSpc>
              <a:spcBef>
                <a:spcPts val="0"/>
              </a:spcBef>
              <a:spcAft>
                <a:spcPts val="0"/>
              </a:spcAft>
              <a:buClr>
                <a:srgbClr val="FF0000"/>
              </a:buClr>
              <a:buSzPct val="100000"/>
              <a:buChar char="■"/>
            </a:pPr>
            <a:r>
              <a:rPr b="1" lang="en" sz="2618">
                <a:solidFill>
                  <a:srgbClr val="FF0000"/>
                </a:solidFill>
              </a:rPr>
              <a:t>Job Shadow, Apprenticeship, Internship, Hired part Time</a:t>
            </a:r>
            <a:endParaRPr b="1" sz="2618">
              <a:solidFill>
                <a:srgbClr val="FF0000"/>
              </a:solidFill>
            </a:endParaRPr>
          </a:p>
          <a:p>
            <a:pPr indent="-320039" lvl="3" marL="1828800" rtl="0" algn="l">
              <a:lnSpc>
                <a:spcPct val="100000"/>
              </a:lnSpc>
              <a:spcBef>
                <a:spcPts val="0"/>
              </a:spcBef>
              <a:spcAft>
                <a:spcPts val="0"/>
              </a:spcAft>
              <a:buClr>
                <a:srgbClr val="FF0000"/>
              </a:buClr>
              <a:buSzPct val="100000"/>
              <a:buChar char="●"/>
            </a:pPr>
            <a:r>
              <a:rPr b="1" lang="en" sz="2618">
                <a:solidFill>
                  <a:srgbClr val="FF0000"/>
                </a:solidFill>
              </a:rPr>
              <a:t>Must relate to pathway. </a:t>
            </a:r>
            <a:endParaRPr b="1" sz="2618">
              <a:solidFill>
                <a:srgbClr val="FF0000"/>
              </a:solidFill>
            </a:endParaRPr>
          </a:p>
          <a:p>
            <a:pPr indent="0" lvl="0" marL="457200" rtl="0" algn="l">
              <a:spcBef>
                <a:spcPts val="0"/>
              </a:spcBef>
              <a:spcAft>
                <a:spcPts val="1200"/>
              </a:spcAft>
              <a:buNone/>
            </a:pPr>
            <a:r>
              <a:t/>
            </a:r>
            <a:endParaRPr>
              <a:solidFill>
                <a:srgbClr val="FF0000"/>
              </a:solidFill>
            </a:endParaRPr>
          </a:p>
        </p:txBody>
      </p:sp>
      <p:pic>
        <p:nvPicPr>
          <p:cNvPr descr="a blue graduation cap that says graduation day (Provided by Tenor)" id="488" name="Google Shape;488;p52"/>
          <p:cNvPicPr preferRelativeResize="0"/>
          <p:nvPr/>
        </p:nvPicPr>
        <p:blipFill>
          <a:blip r:embed="rId3">
            <a:alphaModFix/>
          </a:blip>
          <a:stretch>
            <a:fillRect/>
          </a:stretch>
        </p:blipFill>
        <p:spPr>
          <a:xfrm rot="1266519">
            <a:off x="7689800" y="49825"/>
            <a:ext cx="1157950" cy="11579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53"/>
          <p:cNvSpPr txBox="1"/>
          <p:nvPr>
            <p:ph type="ctrTitle"/>
          </p:nvPr>
        </p:nvSpPr>
        <p:spPr>
          <a:xfrm>
            <a:off x="214425" y="78650"/>
            <a:ext cx="8520600" cy="1440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a:t>Kawasaki Paid Internship</a:t>
            </a:r>
            <a:endParaRPr b="1"/>
          </a:p>
          <a:p>
            <a:pPr indent="0" lvl="0" marL="0" rtl="0" algn="ctr">
              <a:spcBef>
                <a:spcPts val="0"/>
              </a:spcBef>
              <a:spcAft>
                <a:spcPts val="0"/>
              </a:spcAft>
              <a:buNone/>
            </a:pPr>
            <a:r>
              <a:rPr lang="en"/>
              <a:t> </a:t>
            </a:r>
            <a:endParaRPr/>
          </a:p>
        </p:txBody>
      </p:sp>
      <p:pic>
        <p:nvPicPr>
          <p:cNvPr id="494" name="Google Shape;494;p53"/>
          <p:cNvPicPr preferRelativeResize="0"/>
          <p:nvPr/>
        </p:nvPicPr>
        <p:blipFill>
          <a:blip r:embed="rId3">
            <a:alphaModFix/>
          </a:blip>
          <a:stretch>
            <a:fillRect/>
          </a:stretch>
        </p:blipFill>
        <p:spPr>
          <a:xfrm>
            <a:off x="5780550" y="1022575"/>
            <a:ext cx="2521800" cy="3362400"/>
          </a:xfrm>
          <a:prstGeom prst="rect">
            <a:avLst/>
          </a:prstGeom>
          <a:noFill/>
          <a:ln>
            <a:noFill/>
          </a:ln>
        </p:spPr>
      </p:pic>
      <p:sp>
        <p:nvSpPr>
          <p:cNvPr id="495" name="Google Shape;495;p53"/>
          <p:cNvSpPr txBox="1"/>
          <p:nvPr/>
        </p:nvSpPr>
        <p:spPr>
          <a:xfrm>
            <a:off x="384425" y="938625"/>
            <a:ext cx="4932000" cy="256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accent1"/>
                </a:solidFill>
                <a:latin typeface="Merriweather"/>
                <a:ea typeface="Merriweather"/>
                <a:cs typeface="Merriweather"/>
                <a:sym typeface="Merriweather"/>
              </a:rPr>
              <a:t>Two</a:t>
            </a:r>
            <a:r>
              <a:rPr lang="en" sz="2400">
                <a:solidFill>
                  <a:schemeClr val="accent1"/>
                </a:solidFill>
                <a:latin typeface="Merriweather"/>
                <a:ea typeface="Merriweather"/>
                <a:cs typeface="Merriweather"/>
                <a:sym typeface="Merriweather"/>
              </a:rPr>
              <a:t> of our Welding Pathway juniors were selected to be in the Summer Kawasaki Paid Internship Program! This will count as their Work Based Learning Experience!</a:t>
            </a:r>
            <a:endParaRPr sz="2400">
              <a:solidFill>
                <a:schemeClr val="dk2"/>
              </a:solidFill>
              <a:latin typeface="Roboto"/>
              <a:ea typeface="Roboto"/>
              <a:cs typeface="Roboto"/>
              <a:sym typeface="Roboto"/>
            </a:endParaRPr>
          </a:p>
        </p:txBody>
      </p:sp>
      <p:sp>
        <p:nvSpPr>
          <p:cNvPr id="496" name="Google Shape;496;p53"/>
          <p:cNvSpPr txBox="1"/>
          <p:nvPr/>
        </p:nvSpPr>
        <p:spPr>
          <a:xfrm>
            <a:off x="5608050" y="4384975"/>
            <a:ext cx="3229200" cy="54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t> Raul Escandon and Julian Lopez-Ochoa</a:t>
            </a:r>
            <a:endParaRPr sz="1200"/>
          </a:p>
          <a:p>
            <a:pPr indent="0" lvl="0" marL="0" rtl="0" algn="l">
              <a:spcBef>
                <a:spcPts val="1400"/>
              </a:spcBef>
              <a:spcAft>
                <a:spcPts val="0"/>
              </a:spcAft>
              <a:buNone/>
            </a:pPr>
            <a:r>
              <a:t/>
            </a:r>
            <a:endParaRPr sz="1300">
              <a:solidFill>
                <a:schemeClr val="dk2"/>
              </a:solidFill>
              <a:latin typeface="Roboto"/>
              <a:ea typeface="Roboto"/>
              <a:cs typeface="Roboto"/>
              <a:sym typeface="Roboto"/>
            </a:endParaRPr>
          </a:p>
        </p:txBody>
      </p:sp>
      <p:pic>
        <p:nvPicPr>
          <p:cNvPr descr="a smiley face giving a thumbs up with the words &quot; great job &quot; above it (Provided by Tenor)" id="497" name="Google Shape;497;p53"/>
          <p:cNvPicPr preferRelativeResize="0"/>
          <p:nvPr/>
        </p:nvPicPr>
        <p:blipFill>
          <a:blip r:embed="rId4">
            <a:alphaModFix/>
          </a:blip>
          <a:stretch>
            <a:fillRect/>
          </a:stretch>
        </p:blipFill>
        <p:spPr>
          <a:xfrm>
            <a:off x="3122275" y="3446950"/>
            <a:ext cx="2485775" cy="16965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4E5F5"/>
            </a:gs>
            <a:gs pos="100000">
              <a:srgbClr val="70A4D5"/>
            </a:gs>
          </a:gsLst>
          <a:path path="circle">
            <a:fillToRect b="50%" l="50%" r="50%" t="50%"/>
          </a:path>
          <a:tileRect/>
        </a:gradFill>
      </p:bgPr>
    </p:bg>
    <p:spTree>
      <p:nvGrpSpPr>
        <p:cNvPr id="501" name="Shape 501"/>
        <p:cNvGrpSpPr/>
        <p:nvPr/>
      </p:nvGrpSpPr>
      <p:grpSpPr>
        <a:xfrm>
          <a:off x="0" y="0"/>
          <a:ext cx="0" cy="0"/>
          <a:chOff x="0" y="0"/>
          <a:chExt cx="0" cy="0"/>
        </a:xfrm>
      </p:grpSpPr>
      <p:sp>
        <p:nvSpPr>
          <p:cNvPr id="502" name="Google Shape;502;p54"/>
          <p:cNvSpPr txBox="1"/>
          <p:nvPr>
            <p:ph type="title"/>
          </p:nvPr>
        </p:nvSpPr>
        <p:spPr>
          <a:xfrm>
            <a:off x="3724072" y="471951"/>
            <a:ext cx="4939800" cy="9645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100"/>
              <a:buFont typeface="Arial"/>
              <a:buNone/>
            </a:pPr>
            <a:r>
              <a:rPr lang="en" sz="3100"/>
              <a:t>Which result in…………</a:t>
            </a:r>
            <a:endParaRPr/>
          </a:p>
        </p:txBody>
      </p:sp>
      <p:sp>
        <p:nvSpPr>
          <p:cNvPr id="503" name="Google Shape;503;p54"/>
          <p:cNvSpPr txBox="1"/>
          <p:nvPr>
            <p:ph idx="1" type="body"/>
          </p:nvPr>
        </p:nvSpPr>
        <p:spPr>
          <a:xfrm>
            <a:off x="3724073" y="1828800"/>
            <a:ext cx="4939800" cy="2839200"/>
          </a:xfrm>
          <a:prstGeom prst="rect">
            <a:avLst/>
          </a:prstGeom>
          <a:noFill/>
          <a:ln>
            <a:noFill/>
          </a:ln>
        </p:spPr>
        <p:txBody>
          <a:bodyPr anchorCtr="0" anchor="t" bIns="34275" lIns="68575" spcFirstLastPara="1" rIns="68575" wrap="square" tIns="34275">
            <a:normAutofit/>
          </a:bodyPr>
          <a:lstStyle/>
          <a:p>
            <a:pPr indent="-203200" lvl="0" marL="177800" rtl="0" algn="l">
              <a:lnSpc>
                <a:spcPct val="90000"/>
              </a:lnSpc>
              <a:spcBef>
                <a:spcPts val="0"/>
              </a:spcBef>
              <a:spcAft>
                <a:spcPts val="0"/>
              </a:spcAft>
              <a:buClr>
                <a:srgbClr val="0944A1"/>
              </a:buClr>
              <a:buSzPts val="2000"/>
              <a:buChar char="•"/>
            </a:pPr>
            <a:r>
              <a:rPr b="1" lang="en" sz="2000">
                <a:solidFill>
                  <a:srgbClr val="0944A1"/>
                </a:solidFill>
              </a:rPr>
              <a:t>Increased Graduation Rate</a:t>
            </a:r>
            <a:endParaRPr b="1" sz="2600">
              <a:solidFill>
                <a:srgbClr val="0944A1"/>
              </a:solidFill>
            </a:endParaRPr>
          </a:p>
          <a:p>
            <a:pPr indent="-203200" lvl="0" marL="177800" rtl="0" algn="l">
              <a:lnSpc>
                <a:spcPct val="90000"/>
              </a:lnSpc>
              <a:spcBef>
                <a:spcPts val="800"/>
              </a:spcBef>
              <a:spcAft>
                <a:spcPts val="0"/>
              </a:spcAft>
              <a:buClr>
                <a:srgbClr val="0944A1"/>
              </a:buClr>
              <a:buSzPts val="2000"/>
              <a:buChar char="•"/>
            </a:pPr>
            <a:r>
              <a:rPr b="1" lang="en" sz="2000">
                <a:solidFill>
                  <a:srgbClr val="0944A1"/>
                </a:solidFill>
              </a:rPr>
              <a:t>Increased Daily Attendance Rate</a:t>
            </a:r>
            <a:endParaRPr b="1" sz="2600">
              <a:solidFill>
                <a:srgbClr val="0944A1"/>
              </a:solidFill>
            </a:endParaRPr>
          </a:p>
          <a:p>
            <a:pPr indent="-203200" lvl="0" marL="177800" rtl="0" algn="l">
              <a:lnSpc>
                <a:spcPct val="90000"/>
              </a:lnSpc>
              <a:spcBef>
                <a:spcPts val="800"/>
              </a:spcBef>
              <a:spcAft>
                <a:spcPts val="0"/>
              </a:spcAft>
              <a:buClr>
                <a:srgbClr val="0944A1"/>
              </a:buClr>
              <a:buSzPts val="2000"/>
              <a:buChar char="•"/>
            </a:pPr>
            <a:r>
              <a:rPr b="1" lang="en" sz="2000">
                <a:solidFill>
                  <a:srgbClr val="0944A1"/>
                </a:solidFill>
              </a:rPr>
              <a:t>Increased Student Achievement</a:t>
            </a:r>
            <a:endParaRPr b="1" sz="2600">
              <a:solidFill>
                <a:srgbClr val="0944A1"/>
              </a:solidFill>
            </a:endParaRPr>
          </a:p>
          <a:p>
            <a:pPr indent="-203200" lvl="0" marL="177800" rtl="0" algn="l">
              <a:lnSpc>
                <a:spcPct val="90000"/>
              </a:lnSpc>
              <a:spcBef>
                <a:spcPts val="800"/>
              </a:spcBef>
              <a:spcAft>
                <a:spcPts val="0"/>
              </a:spcAft>
              <a:buClr>
                <a:srgbClr val="0944A1"/>
              </a:buClr>
              <a:buSzPts val="2000"/>
              <a:buChar char="•"/>
            </a:pPr>
            <a:r>
              <a:rPr b="1" lang="en" sz="2000">
                <a:solidFill>
                  <a:srgbClr val="0944A1"/>
                </a:solidFill>
              </a:rPr>
              <a:t>Students Invested in the Community</a:t>
            </a:r>
            <a:endParaRPr b="1" sz="2600">
              <a:solidFill>
                <a:srgbClr val="0944A1"/>
              </a:solidFill>
            </a:endParaRPr>
          </a:p>
          <a:p>
            <a:pPr indent="-203200" lvl="0" marL="177800" rtl="0" algn="l">
              <a:lnSpc>
                <a:spcPct val="90000"/>
              </a:lnSpc>
              <a:spcBef>
                <a:spcPts val="800"/>
              </a:spcBef>
              <a:spcAft>
                <a:spcPts val="0"/>
              </a:spcAft>
              <a:buClr>
                <a:srgbClr val="0944A1"/>
              </a:buClr>
              <a:buSzPts val="2000"/>
              <a:buChar char="•"/>
            </a:pPr>
            <a:r>
              <a:rPr b="1" lang="en" sz="2000">
                <a:solidFill>
                  <a:srgbClr val="0944A1"/>
                </a:solidFill>
              </a:rPr>
              <a:t>Discipline Incidents Decrease</a:t>
            </a:r>
            <a:endParaRPr b="1" sz="2600">
              <a:solidFill>
                <a:srgbClr val="0944A1"/>
              </a:solidFill>
            </a:endParaRPr>
          </a:p>
          <a:p>
            <a:pPr indent="-203200" lvl="0" marL="177800" rtl="0" algn="l">
              <a:lnSpc>
                <a:spcPct val="90000"/>
              </a:lnSpc>
              <a:spcBef>
                <a:spcPts val="800"/>
              </a:spcBef>
              <a:spcAft>
                <a:spcPts val="0"/>
              </a:spcAft>
              <a:buClr>
                <a:srgbClr val="0944A1"/>
              </a:buClr>
              <a:buSzPts val="2000"/>
              <a:buChar char="•"/>
            </a:pPr>
            <a:r>
              <a:rPr b="1" lang="en" sz="2000">
                <a:solidFill>
                  <a:srgbClr val="0944A1"/>
                </a:solidFill>
              </a:rPr>
              <a:t>ACT Scores Rise</a:t>
            </a:r>
            <a:endParaRPr b="1" sz="2600">
              <a:solidFill>
                <a:srgbClr val="0944A1"/>
              </a:solidFill>
            </a:endParaRPr>
          </a:p>
          <a:p>
            <a:pPr indent="-203200" lvl="0" marL="177800" rtl="0" algn="l">
              <a:lnSpc>
                <a:spcPct val="90000"/>
              </a:lnSpc>
              <a:spcBef>
                <a:spcPts val="800"/>
              </a:spcBef>
              <a:spcAft>
                <a:spcPts val="1200"/>
              </a:spcAft>
              <a:buClr>
                <a:srgbClr val="0944A1"/>
              </a:buClr>
              <a:buSzPts val="2000"/>
              <a:buChar char="•"/>
            </a:pPr>
            <a:r>
              <a:rPr b="1" lang="en" sz="2000">
                <a:solidFill>
                  <a:srgbClr val="0944A1"/>
                </a:solidFill>
              </a:rPr>
              <a:t>Improved Teacher Efficacy</a:t>
            </a:r>
            <a:endParaRPr b="1" sz="2600">
              <a:solidFill>
                <a:srgbClr val="0944A1"/>
              </a:solidFill>
            </a:endParaRPr>
          </a:p>
        </p:txBody>
      </p:sp>
      <p:pic>
        <p:nvPicPr>
          <p:cNvPr descr="Icon&#10;&#10;Description automatically generated" id="504" name="Google Shape;504;p54"/>
          <p:cNvPicPr preferRelativeResize="0"/>
          <p:nvPr/>
        </p:nvPicPr>
        <p:blipFill rotWithShape="1">
          <a:blip r:embed="rId3">
            <a:alphaModFix/>
          </a:blip>
          <a:srcRect b="0" l="15607" r="16803" t="0"/>
          <a:stretch/>
        </p:blipFill>
        <p:spPr>
          <a:xfrm>
            <a:off x="10101" y="8"/>
            <a:ext cx="3476678" cy="5143493"/>
          </a:xfrm>
          <a:prstGeom prst="rect">
            <a:avLst/>
          </a:prstGeom>
          <a:noFill/>
          <a:ln>
            <a:noFill/>
          </a:ln>
        </p:spPr>
      </p:pic>
      <p:cxnSp>
        <p:nvCxnSpPr>
          <p:cNvPr id="505" name="Google Shape;505;p54"/>
          <p:cNvCxnSpPr/>
          <p:nvPr/>
        </p:nvCxnSpPr>
        <p:spPr>
          <a:xfrm>
            <a:off x="3810700" y="1586338"/>
            <a:ext cx="4731900" cy="0"/>
          </a:xfrm>
          <a:prstGeom prst="straightConnector1">
            <a:avLst/>
          </a:prstGeom>
          <a:noFill/>
          <a:ln cap="flat" cmpd="sng" w="19050">
            <a:solidFill>
              <a:srgbClr val="CC0039"/>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03">
                                            <p:txEl>
                                              <p:pRg end="0" st="0"/>
                                            </p:txEl>
                                          </p:spTgt>
                                        </p:tgtEl>
                                        <p:attrNameLst>
                                          <p:attrName>style.visibility</p:attrName>
                                        </p:attrNameLst>
                                      </p:cBhvr>
                                      <p:to>
                                        <p:strVal val="visible"/>
                                      </p:to>
                                    </p:set>
                                    <p:anim calcmode="lin" valueType="num">
                                      <p:cBhvr additive="base">
                                        <p:cTn dur="1000"/>
                                        <p:tgtEl>
                                          <p:spTgt spid="503">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03">
                                            <p:txEl>
                                              <p:pRg end="1" st="1"/>
                                            </p:txEl>
                                          </p:spTgt>
                                        </p:tgtEl>
                                        <p:attrNameLst>
                                          <p:attrName>style.visibility</p:attrName>
                                        </p:attrNameLst>
                                      </p:cBhvr>
                                      <p:to>
                                        <p:strVal val="visible"/>
                                      </p:to>
                                    </p:set>
                                    <p:anim calcmode="lin" valueType="num">
                                      <p:cBhvr additive="base">
                                        <p:cTn dur="1000"/>
                                        <p:tgtEl>
                                          <p:spTgt spid="503">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03">
                                            <p:txEl>
                                              <p:pRg end="2" st="2"/>
                                            </p:txEl>
                                          </p:spTgt>
                                        </p:tgtEl>
                                        <p:attrNameLst>
                                          <p:attrName>style.visibility</p:attrName>
                                        </p:attrNameLst>
                                      </p:cBhvr>
                                      <p:to>
                                        <p:strVal val="visible"/>
                                      </p:to>
                                    </p:set>
                                    <p:anim calcmode="lin" valueType="num">
                                      <p:cBhvr additive="base">
                                        <p:cTn dur="1000"/>
                                        <p:tgtEl>
                                          <p:spTgt spid="503">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03">
                                            <p:txEl>
                                              <p:pRg end="3" st="3"/>
                                            </p:txEl>
                                          </p:spTgt>
                                        </p:tgtEl>
                                        <p:attrNameLst>
                                          <p:attrName>style.visibility</p:attrName>
                                        </p:attrNameLst>
                                      </p:cBhvr>
                                      <p:to>
                                        <p:strVal val="visible"/>
                                      </p:to>
                                    </p:set>
                                    <p:anim calcmode="lin" valueType="num">
                                      <p:cBhvr additive="base">
                                        <p:cTn dur="1000"/>
                                        <p:tgtEl>
                                          <p:spTgt spid="503">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03">
                                            <p:txEl>
                                              <p:pRg end="4" st="4"/>
                                            </p:txEl>
                                          </p:spTgt>
                                        </p:tgtEl>
                                        <p:attrNameLst>
                                          <p:attrName>style.visibility</p:attrName>
                                        </p:attrNameLst>
                                      </p:cBhvr>
                                      <p:to>
                                        <p:strVal val="visible"/>
                                      </p:to>
                                    </p:set>
                                    <p:anim calcmode="lin" valueType="num">
                                      <p:cBhvr additive="base">
                                        <p:cTn dur="1000"/>
                                        <p:tgtEl>
                                          <p:spTgt spid="503">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03">
                                            <p:txEl>
                                              <p:pRg end="5" st="5"/>
                                            </p:txEl>
                                          </p:spTgt>
                                        </p:tgtEl>
                                        <p:attrNameLst>
                                          <p:attrName>style.visibility</p:attrName>
                                        </p:attrNameLst>
                                      </p:cBhvr>
                                      <p:to>
                                        <p:strVal val="visible"/>
                                      </p:to>
                                    </p:set>
                                    <p:anim calcmode="lin" valueType="num">
                                      <p:cBhvr additive="base">
                                        <p:cTn dur="1000"/>
                                        <p:tgtEl>
                                          <p:spTgt spid="503">
                                            <p:txEl>
                                              <p:pRg end="5" st="5"/>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03">
                                            <p:txEl>
                                              <p:pRg end="6" st="6"/>
                                            </p:txEl>
                                          </p:spTgt>
                                        </p:tgtEl>
                                        <p:attrNameLst>
                                          <p:attrName>style.visibility</p:attrName>
                                        </p:attrNameLst>
                                      </p:cBhvr>
                                      <p:to>
                                        <p:strVal val="visible"/>
                                      </p:to>
                                    </p:set>
                                    <p:anim calcmode="lin" valueType="num">
                                      <p:cBhvr additive="base">
                                        <p:cTn dur="1000"/>
                                        <p:tgtEl>
                                          <p:spTgt spid="503">
                                            <p:txEl>
                                              <p:pRg end="6" st="6"/>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55"/>
          <p:cNvSpPr/>
          <p:nvPr/>
        </p:nvSpPr>
        <p:spPr>
          <a:xfrm>
            <a:off x="8906509" y="0"/>
            <a:ext cx="279600" cy="5143500"/>
          </a:xfrm>
          <a:prstGeom prst="rect">
            <a:avLst/>
          </a:prstGeom>
          <a:solidFill>
            <a:srgbClr val="1D428A"/>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1" name="Google Shape;511;p55"/>
          <p:cNvSpPr/>
          <p:nvPr/>
        </p:nvSpPr>
        <p:spPr>
          <a:xfrm>
            <a:off x="-1" y="0"/>
            <a:ext cx="8906400" cy="5143500"/>
          </a:xfrm>
          <a:prstGeom prst="rect">
            <a:avLst/>
          </a:prstGeom>
          <a:solidFill>
            <a:srgbClr val="C8102E"/>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2" name="Google Shape;512;p55"/>
          <p:cNvSpPr txBox="1"/>
          <p:nvPr>
            <p:ph type="title"/>
          </p:nvPr>
        </p:nvSpPr>
        <p:spPr>
          <a:xfrm>
            <a:off x="76237" y="359485"/>
            <a:ext cx="8754000" cy="567000"/>
          </a:xfrm>
          <a:prstGeom prst="rect">
            <a:avLst/>
          </a:prstGeom>
          <a:noFill/>
          <a:ln>
            <a:noFill/>
          </a:ln>
        </p:spPr>
        <p:txBody>
          <a:bodyPr anchorCtr="0" anchor="ctr" bIns="0" lIns="0" spcFirstLastPara="1" rIns="0" wrap="square" tIns="12700">
            <a:spAutoFit/>
          </a:bodyPr>
          <a:lstStyle/>
          <a:p>
            <a:pPr indent="0" lvl="0" marL="266700" rtl="0" algn="ctr">
              <a:lnSpc>
                <a:spcPct val="100000"/>
              </a:lnSpc>
              <a:spcBef>
                <a:spcPts val="0"/>
              </a:spcBef>
              <a:spcAft>
                <a:spcPts val="0"/>
              </a:spcAft>
              <a:buClr>
                <a:schemeClr val="dk1"/>
              </a:buClr>
              <a:buSzPts val="3600"/>
              <a:buFont typeface="Arial"/>
              <a:buNone/>
            </a:pPr>
            <a:r>
              <a:rPr lang="en">
                <a:solidFill>
                  <a:schemeClr val="lt1"/>
                </a:solidFill>
                <a:latin typeface="Arial"/>
                <a:ea typeface="Arial"/>
                <a:cs typeface="Arial"/>
                <a:sym typeface="Arial"/>
              </a:rPr>
              <a:t>HOW WE WILL MEASURE SUCCESS</a:t>
            </a:r>
            <a:endParaRPr>
              <a:solidFill>
                <a:schemeClr val="lt1"/>
              </a:solidFill>
              <a:latin typeface="Arial"/>
              <a:ea typeface="Arial"/>
              <a:cs typeface="Arial"/>
              <a:sym typeface="Arial"/>
            </a:endParaRPr>
          </a:p>
        </p:txBody>
      </p:sp>
      <p:sp>
        <p:nvSpPr>
          <p:cNvPr id="513" name="Google Shape;513;p55"/>
          <p:cNvSpPr txBox="1"/>
          <p:nvPr/>
        </p:nvSpPr>
        <p:spPr>
          <a:xfrm>
            <a:off x="595430" y="1393745"/>
            <a:ext cx="4628700" cy="1675200"/>
          </a:xfrm>
          <a:prstGeom prst="rect">
            <a:avLst/>
          </a:prstGeom>
          <a:noFill/>
          <a:ln>
            <a:noFill/>
          </a:ln>
        </p:spPr>
        <p:txBody>
          <a:bodyPr anchorCtr="0" anchor="t" bIns="0" lIns="0" spcFirstLastPara="1" rIns="0" wrap="square" tIns="12700">
            <a:spAutoFit/>
          </a:bodyPr>
          <a:lstStyle/>
          <a:p>
            <a:pPr indent="0" lvl="0" marL="12700" marR="0" rtl="0" algn="l">
              <a:spcBef>
                <a:spcPts val="0"/>
              </a:spcBef>
              <a:spcAft>
                <a:spcPts val="0"/>
              </a:spcAft>
              <a:buNone/>
            </a:pPr>
            <a:r>
              <a:rPr b="1" lang="en" sz="2400">
                <a:solidFill>
                  <a:schemeClr val="lt1"/>
                </a:solidFill>
                <a:latin typeface="Arial"/>
                <a:ea typeface="Arial"/>
                <a:cs typeface="Arial"/>
                <a:sym typeface="Arial"/>
              </a:rPr>
              <a:t>PERFORMANCE</a:t>
            </a:r>
            <a:endParaRPr b="1" sz="1300">
              <a:solidFill>
                <a:schemeClr val="lt1"/>
              </a:solidFill>
              <a:latin typeface="Arial"/>
              <a:ea typeface="Arial"/>
              <a:cs typeface="Arial"/>
              <a:sym typeface="Arial"/>
            </a:endParaRPr>
          </a:p>
          <a:p>
            <a:pPr indent="-317500" lvl="0" marL="330200" marR="0" rtl="0" algn="l">
              <a:spcBef>
                <a:spcPts val="0"/>
              </a:spcBef>
              <a:spcAft>
                <a:spcPts val="0"/>
              </a:spcAft>
              <a:buClr>
                <a:schemeClr val="lt1"/>
              </a:buClr>
              <a:buSzPts val="1400"/>
              <a:buFont typeface="Times New Roman"/>
              <a:buChar char="○"/>
            </a:pPr>
            <a:r>
              <a:rPr b="1" lang="en" sz="1400">
                <a:solidFill>
                  <a:schemeClr val="lt1"/>
                </a:solidFill>
                <a:latin typeface="Arial"/>
                <a:ea typeface="Arial"/>
                <a:cs typeface="Arial"/>
                <a:sym typeface="Arial"/>
              </a:rPr>
              <a:t>Drop-out rates</a:t>
            </a:r>
            <a:endParaRPr b="1" sz="1400">
              <a:solidFill>
                <a:schemeClr val="lt1"/>
              </a:solidFill>
              <a:latin typeface="Arial"/>
              <a:ea typeface="Arial"/>
              <a:cs typeface="Arial"/>
              <a:sym typeface="Arial"/>
            </a:endParaRPr>
          </a:p>
          <a:p>
            <a:pPr indent="-317500" lvl="0" marL="330200" marR="0" rtl="0" algn="l">
              <a:spcBef>
                <a:spcPts val="0"/>
              </a:spcBef>
              <a:spcAft>
                <a:spcPts val="0"/>
              </a:spcAft>
              <a:buClr>
                <a:schemeClr val="lt1"/>
              </a:buClr>
              <a:buSzPts val="1400"/>
              <a:buFont typeface="Times New Roman"/>
              <a:buChar char="○"/>
            </a:pPr>
            <a:r>
              <a:rPr b="1" lang="en" sz="1400">
                <a:solidFill>
                  <a:schemeClr val="lt1"/>
                </a:solidFill>
                <a:latin typeface="Arial"/>
                <a:ea typeface="Arial"/>
                <a:cs typeface="Arial"/>
                <a:sym typeface="Arial"/>
              </a:rPr>
              <a:t>Attendance</a:t>
            </a:r>
            <a:endParaRPr b="1" sz="1400">
              <a:solidFill>
                <a:schemeClr val="lt1"/>
              </a:solidFill>
              <a:latin typeface="Arial"/>
              <a:ea typeface="Arial"/>
              <a:cs typeface="Arial"/>
              <a:sym typeface="Arial"/>
            </a:endParaRPr>
          </a:p>
          <a:p>
            <a:pPr indent="-317500" lvl="0" marL="330200" marR="0" rtl="0" algn="l">
              <a:spcBef>
                <a:spcPts val="0"/>
              </a:spcBef>
              <a:spcAft>
                <a:spcPts val="0"/>
              </a:spcAft>
              <a:buClr>
                <a:schemeClr val="lt1"/>
              </a:buClr>
              <a:buSzPts val="1400"/>
              <a:buFont typeface="Times New Roman"/>
              <a:buChar char="○"/>
            </a:pPr>
            <a:r>
              <a:rPr b="1" lang="en" sz="1400">
                <a:solidFill>
                  <a:schemeClr val="lt1"/>
                </a:solidFill>
                <a:latin typeface="Arial"/>
                <a:ea typeface="Arial"/>
                <a:cs typeface="Arial"/>
                <a:sym typeface="Arial"/>
              </a:rPr>
              <a:t>Course Failure Rates</a:t>
            </a:r>
            <a:endParaRPr b="1" sz="1400">
              <a:solidFill>
                <a:schemeClr val="lt1"/>
              </a:solidFill>
              <a:latin typeface="Arial"/>
              <a:ea typeface="Arial"/>
              <a:cs typeface="Arial"/>
              <a:sym typeface="Arial"/>
            </a:endParaRPr>
          </a:p>
          <a:p>
            <a:pPr indent="-317500" lvl="0" marL="330200" marR="914400" rtl="0" algn="l">
              <a:spcBef>
                <a:spcPts val="0"/>
              </a:spcBef>
              <a:spcAft>
                <a:spcPts val="0"/>
              </a:spcAft>
              <a:buClr>
                <a:schemeClr val="lt1"/>
              </a:buClr>
              <a:buSzPts val="1400"/>
              <a:buFont typeface="Times New Roman"/>
              <a:buChar char="○"/>
            </a:pPr>
            <a:r>
              <a:rPr b="1" lang="en" sz="1400">
                <a:solidFill>
                  <a:schemeClr val="lt1"/>
                </a:solidFill>
                <a:latin typeface="Arial"/>
                <a:ea typeface="Arial"/>
                <a:cs typeface="Arial"/>
                <a:sym typeface="Arial"/>
              </a:rPr>
              <a:t>5-year Historical  Freshman Data</a:t>
            </a:r>
            <a:endParaRPr b="1" sz="1400">
              <a:solidFill>
                <a:schemeClr val="lt1"/>
              </a:solidFill>
              <a:latin typeface="Arial"/>
              <a:ea typeface="Arial"/>
              <a:cs typeface="Arial"/>
              <a:sym typeface="Arial"/>
            </a:endParaRPr>
          </a:p>
          <a:p>
            <a:pPr indent="-317500" lvl="0" marL="330200" marR="0" rtl="0" algn="l">
              <a:spcBef>
                <a:spcPts val="0"/>
              </a:spcBef>
              <a:spcAft>
                <a:spcPts val="0"/>
              </a:spcAft>
              <a:buClr>
                <a:schemeClr val="lt1"/>
              </a:buClr>
              <a:buSzPts val="1400"/>
              <a:buFont typeface="Times New Roman"/>
              <a:buChar char="○"/>
            </a:pPr>
            <a:r>
              <a:rPr b="1" lang="en" sz="1400">
                <a:solidFill>
                  <a:schemeClr val="lt1"/>
                </a:solidFill>
                <a:latin typeface="Arial"/>
                <a:ea typeface="Arial"/>
                <a:cs typeface="Arial"/>
                <a:sym typeface="Arial"/>
              </a:rPr>
              <a:t>College and Career Metrics</a:t>
            </a:r>
            <a:endParaRPr b="1" sz="1400">
              <a:solidFill>
                <a:schemeClr val="lt1"/>
              </a:solidFill>
              <a:latin typeface="Arial"/>
              <a:ea typeface="Arial"/>
              <a:cs typeface="Arial"/>
              <a:sym typeface="Arial"/>
            </a:endParaRPr>
          </a:p>
          <a:p>
            <a:pPr indent="0" lvl="0" marL="12700" marR="0" rtl="0" algn="l">
              <a:spcBef>
                <a:spcPts val="0"/>
              </a:spcBef>
              <a:spcAft>
                <a:spcPts val="0"/>
              </a:spcAft>
              <a:buNone/>
            </a:pPr>
            <a:r>
              <a:t/>
            </a:r>
            <a:endParaRPr b="1" sz="1400">
              <a:solidFill>
                <a:schemeClr val="dk1"/>
              </a:solidFill>
              <a:latin typeface="Arial"/>
              <a:ea typeface="Arial"/>
              <a:cs typeface="Arial"/>
              <a:sym typeface="Arial"/>
            </a:endParaRPr>
          </a:p>
        </p:txBody>
      </p:sp>
      <p:sp>
        <p:nvSpPr>
          <p:cNvPr id="514" name="Google Shape;514;p55"/>
          <p:cNvSpPr txBox="1"/>
          <p:nvPr/>
        </p:nvSpPr>
        <p:spPr>
          <a:xfrm>
            <a:off x="4453254" y="1384687"/>
            <a:ext cx="4095300" cy="1498200"/>
          </a:xfrm>
          <a:prstGeom prst="rect">
            <a:avLst/>
          </a:prstGeom>
          <a:noFill/>
          <a:ln>
            <a:noFill/>
          </a:ln>
        </p:spPr>
        <p:txBody>
          <a:bodyPr anchorCtr="0" anchor="t" bIns="0" lIns="0" spcFirstLastPara="1" rIns="0" wrap="square" tIns="50800">
            <a:spAutoFit/>
          </a:bodyPr>
          <a:lstStyle/>
          <a:p>
            <a:pPr indent="0" lvl="0" marL="12700" marR="0" rtl="0" algn="l">
              <a:spcBef>
                <a:spcPts val="0"/>
              </a:spcBef>
              <a:spcAft>
                <a:spcPts val="0"/>
              </a:spcAft>
              <a:buNone/>
            </a:pPr>
            <a:r>
              <a:rPr b="1" lang="en" sz="2400">
                <a:solidFill>
                  <a:schemeClr val="lt1"/>
                </a:solidFill>
                <a:latin typeface="Arial"/>
                <a:ea typeface="Arial"/>
                <a:cs typeface="Arial"/>
                <a:sym typeface="Arial"/>
              </a:rPr>
              <a:t>FEEDBACK</a:t>
            </a:r>
            <a:endParaRPr b="1" sz="1600">
              <a:solidFill>
                <a:schemeClr val="lt1"/>
              </a:solidFill>
              <a:latin typeface="Arial"/>
              <a:ea typeface="Arial"/>
              <a:cs typeface="Arial"/>
              <a:sym typeface="Arial"/>
            </a:endParaRPr>
          </a:p>
          <a:p>
            <a:pPr indent="-317500" lvl="0" marL="444500" marR="0" rtl="0" algn="l">
              <a:spcBef>
                <a:spcPts val="0"/>
              </a:spcBef>
              <a:spcAft>
                <a:spcPts val="0"/>
              </a:spcAft>
              <a:buClr>
                <a:schemeClr val="lt1"/>
              </a:buClr>
              <a:buSzPts val="1400"/>
              <a:buFont typeface="Times New Roman"/>
              <a:buChar char="○"/>
            </a:pPr>
            <a:r>
              <a:rPr b="1" lang="en" sz="1400">
                <a:solidFill>
                  <a:schemeClr val="lt1"/>
                </a:solidFill>
                <a:latin typeface="Arial"/>
                <a:ea typeface="Arial"/>
                <a:cs typeface="Arial"/>
                <a:sym typeface="Arial"/>
              </a:rPr>
              <a:t>Student Engagement</a:t>
            </a:r>
            <a:endParaRPr b="1" sz="1400">
              <a:solidFill>
                <a:schemeClr val="lt1"/>
              </a:solidFill>
              <a:latin typeface="Arial"/>
              <a:ea typeface="Arial"/>
              <a:cs typeface="Arial"/>
              <a:sym typeface="Arial"/>
            </a:endParaRPr>
          </a:p>
          <a:p>
            <a:pPr indent="-317500" lvl="0" marL="444500" marR="0" rtl="0" algn="l">
              <a:spcBef>
                <a:spcPts val="0"/>
              </a:spcBef>
              <a:spcAft>
                <a:spcPts val="0"/>
              </a:spcAft>
              <a:buClr>
                <a:schemeClr val="lt1"/>
              </a:buClr>
              <a:buSzPts val="1400"/>
              <a:buFont typeface="Times New Roman"/>
              <a:buChar char="○"/>
            </a:pPr>
            <a:r>
              <a:rPr b="1" lang="en" sz="1400">
                <a:solidFill>
                  <a:schemeClr val="lt1"/>
                </a:solidFill>
                <a:latin typeface="Arial"/>
                <a:ea typeface="Arial"/>
                <a:cs typeface="Arial"/>
                <a:sym typeface="Arial"/>
              </a:rPr>
              <a:t>Teacher-Student Relationships</a:t>
            </a:r>
            <a:endParaRPr b="1" sz="1400">
              <a:solidFill>
                <a:schemeClr val="lt1"/>
              </a:solidFill>
              <a:latin typeface="Arial"/>
              <a:ea typeface="Arial"/>
              <a:cs typeface="Arial"/>
              <a:sym typeface="Arial"/>
            </a:endParaRPr>
          </a:p>
          <a:p>
            <a:pPr indent="-317500" lvl="0" marL="444500" marR="774700" rtl="0" algn="l">
              <a:spcBef>
                <a:spcPts val="0"/>
              </a:spcBef>
              <a:spcAft>
                <a:spcPts val="0"/>
              </a:spcAft>
              <a:buClr>
                <a:schemeClr val="lt1"/>
              </a:buClr>
              <a:buSzPts val="1400"/>
              <a:buFont typeface="Times New Roman"/>
              <a:buChar char="○"/>
            </a:pPr>
            <a:r>
              <a:rPr b="1" lang="en" sz="1400">
                <a:solidFill>
                  <a:schemeClr val="lt1"/>
                </a:solidFill>
                <a:latin typeface="Arial"/>
                <a:ea typeface="Arial"/>
                <a:cs typeface="Arial"/>
                <a:sym typeface="Arial"/>
              </a:rPr>
              <a:t>Community Partner Feedback</a:t>
            </a:r>
            <a:endParaRPr b="1" sz="1400">
              <a:solidFill>
                <a:schemeClr val="lt1"/>
              </a:solidFill>
              <a:latin typeface="Arial"/>
              <a:ea typeface="Arial"/>
              <a:cs typeface="Arial"/>
              <a:sym typeface="Arial"/>
            </a:endParaRPr>
          </a:p>
          <a:p>
            <a:pPr indent="-317500" lvl="0" marL="444500" marR="0" rtl="0" algn="l">
              <a:spcBef>
                <a:spcPts val="0"/>
              </a:spcBef>
              <a:spcAft>
                <a:spcPts val="0"/>
              </a:spcAft>
              <a:buClr>
                <a:schemeClr val="lt1"/>
              </a:buClr>
              <a:buSzPts val="1400"/>
              <a:buFont typeface="Times New Roman"/>
              <a:buChar char="○"/>
            </a:pPr>
            <a:r>
              <a:rPr b="1" lang="en" sz="1400">
                <a:solidFill>
                  <a:schemeClr val="lt1"/>
                </a:solidFill>
                <a:latin typeface="Arial"/>
                <a:ea typeface="Arial"/>
                <a:cs typeface="Arial"/>
                <a:sym typeface="Arial"/>
              </a:rPr>
              <a:t>Stakeholder Feedback</a:t>
            </a:r>
            <a:endParaRPr b="1" sz="1400">
              <a:solidFill>
                <a:schemeClr val="lt1"/>
              </a:solidFill>
              <a:latin typeface="Arial"/>
              <a:ea typeface="Arial"/>
              <a:cs typeface="Arial"/>
              <a:sym typeface="Arial"/>
            </a:endParaRPr>
          </a:p>
          <a:p>
            <a:pPr indent="-317500" lvl="0" marL="444500" marR="0" rtl="0" algn="l">
              <a:spcBef>
                <a:spcPts val="0"/>
              </a:spcBef>
              <a:spcAft>
                <a:spcPts val="0"/>
              </a:spcAft>
              <a:buClr>
                <a:schemeClr val="lt1"/>
              </a:buClr>
              <a:buSzPts val="1400"/>
              <a:buFont typeface="Times New Roman"/>
              <a:buChar char="○"/>
            </a:pPr>
            <a:r>
              <a:rPr b="1" lang="en" sz="1400">
                <a:solidFill>
                  <a:schemeClr val="lt1"/>
                </a:solidFill>
                <a:latin typeface="Arial"/>
                <a:ea typeface="Arial"/>
                <a:cs typeface="Arial"/>
                <a:sym typeface="Arial"/>
              </a:rPr>
              <a:t>Increased Teacher Collaboration</a:t>
            </a:r>
            <a:endParaRPr b="1" sz="1400">
              <a:solidFill>
                <a:schemeClr val="lt1"/>
              </a:solidFill>
              <a:latin typeface="Arial"/>
              <a:ea typeface="Arial"/>
              <a:cs typeface="Arial"/>
              <a:sym typeface="Arial"/>
            </a:endParaRPr>
          </a:p>
        </p:txBody>
      </p:sp>
      <p:sp>
        <p:nvSpPr>
          <p:cNvPr id="515" name="Google Shape;515;p55"/>
          <p:cNvSpPr txBox="1"/>
          <p:nvPr/>
        </p:nvSpPr>
        <p:spPr>
          <a:xfrm>
            <a:off x="1690281" y="3341154"/>
            <a:ext cx="5300700" cy="1459800"/>
          </a:xfrm>
          <a:prstGeom prst="rect">
            <a:avLst/>
          </a:prstGeom>
          <a:noFill/>
          <a:ln>
            <a:noFill/>
          </a:ln>
        </p:spPr>
        <p:txBody>
          <a:bodyPr anchorCtr="0" anchor="t" bIns="0" lIns="0" spcFirstLastPara="1" rIns="0" wrap="square" tIns="12700">
            <a:spAutoFit/>
          </a:bodyPr>
          <a:lstStyle/>
          <a:p>
            <a:pPr indent="0" lvl="0" marL="12700" marR="0" rtl="0" algn="l">
              <a:spcBef>
                <a:spcPts val="0"/>
              </a:spcBef>
              <a:spcAft>
                <a:spcPts val="0"/>
              </a:spcAft>
              <a:buNone/>
            </a:pPr>
            <a:r>
              <a:rPr b="1" lang="en" sz="2400">
                <a:solidFill>
                  <a:schemeClr val="lt1"/>
                </a:solidFill>
                <a:latin typeface="Arial"/>
                <a:ea typeface="Arial"/>
                <a:cs typeface="Arial"/>
                <a:sym typeface="Arial"/>
              </a:rPr>
              <a:t>LONG-TERM PATHWAY ME</a:t>
            </a:r>
            <a:r>
              <a:rPr b="1" lang="en" sz="2400">
                <a:solidFill>
                  <a:schemeClr val="lt1"/>
                </a:solidFill>
              </a:rPr>
              <a:t>A</a:t>
            </a:r>
            <a:r>
              <a:rPr b="1" lang="en" sz="2400">
                <a:solidFill>
                  <a:schemeClr val="lt1"/>
                </a:solidFill>
                <a:latin typeface="Arial"/>
                <a:ea typeface="Arial"/>
                <a:cs typeface="Arial"/>
                <a:sym typeface="Arial"/>
              </a:rPr>
              <a:t>SURES</a:t>
            </a:r>
            <a:endParaRPr b="1" sz="2400">
              <a:solidFill>
                <a:schemeClr val="lt1"/>
              </a:solidFill>
              <a:latin typeface="Arial"/>
              <a:ea typeface="Arial"/>
              <a:cs typeface="Arial"/>
              <a:sym typeface="Arial"/>
            </a:endParaRPr>
          </a:p>
          <a:p>
            <a:pPr indent="-317500" lvl="0" marL="406400" marR="0" rtl="0" algn="l">
              <a:spcBef>
                <a:spcPts val="0"/>
              </a:spcBef>
              <a:spcAft>
                <a:spcPts val="0"/>
              </a:spcAft>
              <a:buClr>
                <a:schemeClr val="lt1"/>
              </a:buClr>
              <a:buSzPts val="1400"/>
              <a:buFont typeface="Times New Roman"/>
              <a:buChar char="○"/>
            </a:pPr>
            <a:r>
              <a:rPr b="1" lang="en" sz="1400">
                <a:solidFill>
                  <a:schemeClr val="lt1"/>
                </a:solidFill>
                <a:latin typeface="Arial"/>
                <a:ea typeface="Arial"/>
                <a:cs typeface="Arial"/>
                <a:sym typeface="Arial"/>
              </a:rPr>
              <a:t>Industry Certifications</a:t>
            </a:r>
            <a:endParaRPr b="1" sz="1400">
              <a:solidFill>
                <a:schemeClr val="lt1"/>
              </a:solidFill>
              <a:latin typeface="Arial"/>
              <a:ea typeface="Arial"/>
              <a:cs typeface="Arial"/>
              <a:sym typeface="Arial"/>
            </a:endParaRPr>
          </a:p>
          <a:p>
            <a:pPr indent="-317500" lvl="0" marL="406400" marR="254000" rtl="0" algn="l">
              <a:spcBef>
                <a:spcPts val="0"/>
              </a:spcBef>
              <a:spcAft>
                <a:spcPts val="0"/>
              </a:spcAft>
              <a:buClr>
                <a:schemeClr val="lt1"/>
              </a:buClr>
              <a:buSzPts val="1400"/>
              <a:buFont typeface="Times New Roman"/>
              <a:buChar char="○"/>
            </a:pPr>
            <a:r>
              <a:rPr b="1" lang="en" sz="1400">
                <a:solidFill>
                  <a:schemeClr val="lt1"/>
                </a:solidFill>
                <a:latin typeface="Arial"/>
                <a:ea typeface="Arial"/>
                <a:cs typeface="Arial"/>
                <a:sym typeface="Arial"/>
              </a:rPr>
              <a:t>Course Failure and credit deficiencies decline</a:t>
            </a:r>
            <a:endParaRPr b="1" sz="1400">
              <a:solidFill>
                <a:schemeClr val="lt1"/>
              </a:solidFill>
              <a:latin typeface="Arial"/>
              <a:ea typeface="Arial"/>
              <a:cs typeface="Arial"/>
              <a:sym typeface="Arial"/>
            </a:endParaRPr>
          </a:p>
          <a:p>
            <a:pPr indent="-317500" lvl="0" marL="406400" marR="0" rtl="0" algn="l">
              <a:spcBef>
                <a:spcPts val="0"/>
              </a:spcBef>
              <a:spcAft>
                <a:spcPts val="0"/>
              </a:spcAft>
              <a:buClr>
                <a:schemeClr val="lt1"/>
              </a:buClr>
              <a:buSzPts val="1400"/>
              <a:buFont typeface="Times New Roman"/>
              <a:buChar char="○"/>
            </a:pPr>
            <a:r>
              <a:rPr b="1" lang="en" sz="1400">
                <a:solidFill>
                  <a:schemeClr val="lt1"/>
                </a:solidFill>
                <a:latin typeface="Arial"/>
                <a:ea typeface="Arial"/>
                <a:cs typeface="Arial"/>
                <a:sym typeface="Arial"/>
              </a:rPr>
              <a:t>Dropout rate decline</a:t>
            </a:r>
            <a:endParaRPr b="1" sz="1400">
              <a:solidFill>
                <a:schemeClr val="lt1"/>
              </a:solidFill>
              <a:latin typeface="Arial"/>
              <a:ea typeface="Arial"/>
              <a:cs typeface="Arial"/>
              <a:sym typeface="Arial"/>
            </a:endParaRPr>
          </a:p>
          <a:p>
            <a:pPr indent="-317500" lvl="0" marL="406400" marR="0" rtl="0" algn="l">
              <a:spcBef>
                <a:spcPts val="0"/>
              </a:spcBef>
              <a:spcAft>
                <a:spcPts val="0"/>
              </a:spcAft>
              <a:buClr>
                <a:schemeClr val="lt1"/>
              </a:buClr>
              <a:buSzPts val="1400"/>
              <a:buFont typeface="Times New Roman"/>
              <a:buChar char="○"/>
            </a:pPr>
            <a:r>
              <a:rPr b="1" lang="en" sz="1400">
                <a:solidFill>
                  <a:schemeClr val="lt1"/>
                </a:solidFill>
                <a:latin typeface="Arial"/>
                <a:ea typeface="Arial"/>
                <a:cs typeface="Arial"/>
                <a:sym typeface="Arial"/>
              </a:rPr>
              <a:t>Graduation rate increase</a:t>
            </a:r>
            <a:endParaRPr b="1" sz="1400">
              <a:solidFill>
                <a:schemeClr val="lt1"/>
              </a:solidFill>
              <a:latin typeface="Arial"/>
              <a:ea typeface="Arial"/>
              <a:cs typeface="Arial"/>
              <a:sym typeface="Arial"/>
            </a:endParaRPr>
          </a:p>
          <a:p>
            <a:pPr indent="-317500" lvl="0" marL="406400" marR="0" rtl="0" algn="l">
              <a:spcBef>
                <a:spcPts val="0"/>
              </a:spcBef>
              <a:spcAft>
                <a:spcPts val="0"/>
              </a:spcAft>
              <a:buClr>
                <a:schemeClr val="lt1"/>
              </a:buClr>
              <a:buSzPts val="1400"/>
              <a:buFont typeface="Times New Roman"/>
              <a:buChar char="○"/>
            </a:pPr>
            <a:r>
              <a:rPr b="1" lang="en" sz="1400">
                <a:solidFill>
                  <a:schemeClr val="lt1"/>
                </a:solidFill>
                <a:latin typeface="Arial"/>
                <a:ea typeface="Arial"/>
                <a:cs typeface="Arial"/>
                <a:sym typeface="Arial"/>
              </a:rPr>
              <a:t>Student and graduate placement in the workforce</a:t>
            </a:r>
            <a:endParaRPr b="1" sz="1400">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 name="Shape 98"/>
        <p:cNvGrpSpPr/>
        <p:nvPr/>
      </p:nvGrpSpPr>
      <p:grpSpPr>
        <a:xfrm>
          <a:off x="0" y="0"/>
          <a:ext cx="0" cy="0"/>
          <a:chOff x="0" y="0"/>
          <a:chExt cx="0" cy="0"/>
        </a:xfrm>
      </p:grpSpPr>
      <p:sp>
        <p:nvSpPr>
          <p:cNvPr id="99" name="Google Shape;99;p20"/>
          <p:cNvSpPr txBox="1"/>
          <p:nvPr>
            <p:ph type="title"/>
          </p:nvPr>
        </p:nvSpPr>
        <p:spPr>
          <a:xfrm>
            <a:off x="3706747" y="530926"/>
            <a:ext cx="4939800" cy="964500"/>
          </a:xfrm>
          <a:prstGeom prst="rect">
            <a:avLst/>
          </a:prstGeom>
          <a:noFill/>
          <a:ln>
            <a:noFill/>
          </a:ln>
        </p:spPr>
        <p:txBody>
          <a:bodyPr anchorCtr="0" anchor="b"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79079"/>
              <a:buFont typeface="Arial"/>
              <a:buNone/>
            </a:pPr>
            <a:r>
              <a:rPr b="1" lang="en" sz="2656"/>
              <a:t>Top three skill sets workers will need to secure the best careers for their future:</a:t>
            </a:r>
            <a:br>
              <a:rPr b="1" lang="en" sz="2100"/>
            </a:br>
            <a:endParaRPr sz="2100"/>
          </a:p>
        </p:txBody>
      </p:sp>
      <p:sp>
        <p:nvSpPr>
          <p:cNvPr id="100" name="Google Shape;100;p20"/>
          <p:cNvSpPr txBox="1"/>
          <p:nvPr>
            <p:ph idx="1" type="body"/>
          </p:nvPr>
        </p:nvSpPr>
        <p:spPr>
          <a:xfrm>
            <a:off x="3724073" y="1828800"/>
            <a:ext cx="5093400" cy="2839200"/>
          </a:xfrm>
          <a:prstGeom prst="rect">
            <a:avLst/>
          </a:prstGeom>
          <a:noFill/>
          <a:ln>
            <a:noFill/>
          </a:ln>
        </p:spPr>
        <p:txBody>
          <a:bodyPr anchorCtr="0" anchor="t" bIns="34275" lIns="68575" spcFirstLastPara="1" rIns="68575" wrap="square" tIns="34275">
            <a:normAutofit/>
          </a:bodyPr>
          <a:lstStyle/>
          <a:p>
            <a:pPr indent="-254000" lvl="0" marL="254000" rtl="0" algn="l">
              <a:lnSpc>
                <a:spcPct val="90000"/>
              </a:lnSpc>
              <a:spcBef>
                <a:spcPts val="0"/>
              </a:spcBef>
              <a:spcAft>
                <a:spcPts val="0"/>
              </a:spcAft>
              <a:buClr>
                <a:schemeClr val="dk1"/>
              </a:buClr>
              <a:buSzPts val="3600"/>
              <a:buAutoNum type="arabicPeriod"/>
            </a:pPr>
            <a:r>
              <a:rPr lang="en" sz="3600">
                <a:latin typeface="Karla"/>
                <a:ea typeface="Karla"/>
                <a:cs typeface="Karla"/>
                <a:sym typeface="Karla"/>
              </a:rPr>
              <a:t>Higher Cognitive                                                                                                                                                                               </a:t>
            </a:r>
            <a:endParaRPr/>
          </a:p>
          <a:p>
            <a:pPr indent="-254000" lvl="0" marL="254000" rtl="0" algn="l">
              <a:lnSpc>
                <a:spcPct val="90000"/>
              </a:lnSpc>
              <a:spcBef>
                <a:spcPts val="800"/>
              </a:spcBef>
              <a:spcAft>
                <a:spcPts val="0"/>
              </a:spcAft>
              <a:buClr>
                <a:schemeClr val="dk1"/>
              </a:buClr>
              <a:buSzPts val="3600"/>
              <a:buAutoNum type="arabicPeriod"/>
            </a:pPr>
            <a:r>
              <a:rPr lang="en" sz="3600">
                <a:latin typeface="Karla"/>
                <a:ea typeface="Karla"/>
                <a:cs typeface="Karla"/>
                <a:sym typeface="Karla"/>
              </a:rPr>
              <a:t>Social and Emotional</a:t>
            </a:r>
            <a:endParaRPr/>
          </a:p>
          <a:p>
            <a:pPr indent="-254000" lvl="0" marL="254000" rtl="0" algn="l">
              <a:lnSpc>
                <a:spcPct val="90000"/>
              </a:lnSpc>
              <a:spcBef>
                <a:spcPts val="800"/>
              </a:spcBef>
              <a:spcAft>
                <a:spcPts val="1200"/>
              </a:spcAft>
              <a:buClr>
                <a:schemeClr val="dk1"/>
              </a:buClr>
              <a:buSzPts val="3600"/>
              <a:buAutoNum type="arabicPeriod"/>
            </a:pPr>
            <a:r>
              <a:rPr lang="en" sz="3600">
                <a:latin typeface="Karla"/>
                <a:ea typeface="Karla"/>
                <a:cs typeface="Karla"/>
                <a:sym typeface="Karla"/>
              </a:rPr>
              <a:t>Technological</a:t>
            </a:r>
            <a:endParaRPr/>
          </a:p>
        </p:txBody>
      </p:sp>
      <p:cxnSp>
        <p:nvCxnSpPr>
          <p:cNvPr id="101" name="Google Shape;101;p20"/>
          <p:cNvCxnSpPr/>
          <p:nvPr/>
        </p:nvCxnSpPr>
        <p:spPr>
          <a:xfrm>
            <a:off x="3810700" y="1586338"/>
            <a:ext cx="4731900" cy="0"/>
          </a:xfrm>
          <a:prstGeom prst="straightConnector1">
            <a:avLst/>
          </a:prstGeom>
          <a:noFill/>
          <a:ln cap="flat" cmpd="sng" w="14300">
            <a:solidFill>
              <a:srgbClr val="F5E835"/>
            </a:solidFill>
            <a:prstDash val="solid"/>
            <a:miter lim="800000"/>
            <a:headEnd len="sm" w="sm" type="none"/>
            <a:tailEnd len="sm" w="sm" type="none"/>
          </a:ln>
        </p:spPr>
      </p:cxnSp>
      <p:sp>
        <p:nvSpPr>
          <p:cNvPr id="102" name="Google Shape;102;p20"/>
          <p:cNvSpPr/>
          <p:nvPr/>
        </p:nvSpPr>
        <p:spPr>
          <a:xfrm>
            <a:off x="0" y="0"/>
            <a:ext cx="3483600" cy="5143500"/>
          </a:xfrm>
          <a:prstGeom prst="rect">
            <a:avLst/>
          </a:prstGeom>
          <a:solidFill>
            <a:schemeClr val="dk1"/>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Icon&#10;&#10;Description automatically generated" id="103" name="Google Shape;103;p20"/>
          <p:cNvPicPr preferRelativeResize="0"/>
          <p:nvPr/>
        </p:nvPicPr>
        <p:blipFill rotWithShape="1">
          <a:blip r:embed="rId3">
            <a:alphaModFix/>
          </a:blip>
          <a:srcRect b="0" l="0" r="0" t="0"/>
          <a:stretch/>
        </p:blipFill>
        <p:spPr>
          <a:xfrm>
            <a:off x="186418" y="808264"/>
            <a:ext cx="3110589" cy="3110589"/>
          </a:xfrm>
          <a:prstGeom prst="rect">
            <a:avLst/>
          </a:prstGeom>
          <a:noFill/>
          <a:ln>
            <a:noFill/>
          </a:ln>
        </p:spPr>
      </p:pic>
      <p:sp>
        <p:nvSpPr>
          <p:cNvPr id="104" name="Google Shape;104;p20"/>
          <p:cNvSpPr txBox="1"/>
          <p:nvPr/>
        </p:nvSpPr>
        <p:spPr>
          <a:xfrm>
            <a:off x="405217" y="4658752"/>
            <a:ext cx="28062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400" u="none" cap="none" strike="noStrike">
                <a:solidFill>
                  <a:schemeClr val="dk1"/>
                </a:solidFill>
                <a:latin typeface="Arial"/>
                <a:ea typeface="Arial"/>
                <a:cs typeface="Arial"/>
                <a:sym typeface="Arial"/>
              </a:rPr>
              <a:t>Source: McKinsey Global Institute</a:t>
            </a:r>
            <a:endParaRPr sz="1100"/>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56"/>
          <p:cNvSpPr txBox="1"/>
          <p:nvPr>
            <p:ph type="title"/>
          </p:nvPr>
        </p:nvSpPr>
        <p:spPr>
          <a:xfrm>
            <a:off x="26850" y="158125"/>
            <a:ext cx="9090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120"/>
              <a:t>Great Things Happening at Crete High School</a:t>
            </a:r>
            <a:endParaRPr b="1" sz="3320"/>
          </a:p>
        </p:txBody>
      </p:sp>
      <p:sp>
        <p:nvSpPr>
          <p:cNvPr id="521" name="Google Shape;521;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Leveraging revision grant funding to design and implement innovative College and Career Academies that prepare Crete High School students for future success.</a:t>
            </a:r>
            <a:endParaRPr/>
          </a:p>
        </p:txBody>
      </p:sp>
      <p:pic>
        <p:nvPicPr>
          <p:cNvPr id="522" name="Google Shape;522;p56" title="MasterAcademyLogo.png"/>
          <p:cNvPicPr preferRelativeResize="0"/>
          <p:nvPr/>
        </p:nvPicPr>
        <p:blipFill>
          <a:blip r:embed="rId3">
            <a:alphaModFix/>
          </a:blip>
          <a:stretch>
            <a:fillRect/>
          </a:stretch>
        </p:blipFill>
        <p:spPr>
          <a:xfrm>
            <a:off x="3092300" y="2040875"/>
            <a:ext cx="2275351" cy="28430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Funding your academy</a:t>
            </a:r>
            <a:endParaRPr/>
          </a:p>
          <a:p>
            <a:pPr indent="0" lvl="0" marL="0" rtl="0" algn="l">
              <a:spcBef>
                <a:spcPts val="0"/>
              </a:spcBef>
              <a:spcAft>
                <a:spcPts val="0"/>
              </a:spcAft>
              <a:buNone/>
            </a:pPr>
            <a:r>
              <a:t/>
            </a:r>
            <a:endParaRPr/>
          </a:p>
        </p:txBody>
      </p:sp>
      <p:sp>
        <p:nvSpPr>
          <p:cNvPr id="528" name="Google Shape;528;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Perkins</a:t>
            </a:r>
            <a:endParaRPr/>
          </a:p>
          <a:p>
            <a:pPr indent="0" lvl="0" marL="0" rtl="0" algn="l">
              <a:spcBef>
                <a:spcPts val="1200"/>
              </a:spcBef>
              <a:spcAft>
                <a:spcPts val="0"/>
              </a:spcAft>
              <a:buNone/>
            </a:pPr>
            <a:r>
              <a:rPr lang="en"/>
              <a:t>Revision</a:t>
            </a:r>
            <a:endParaRPr/>
          </a:p>
          <a:p>
            <a:pPr indent="0" lvl="0" marL="0" rtl="0" algn="l">
              <a:spcBef>
                <a:spcPts val="1200"/>
              </a:spcBef>
              <a:spcAft>
                <a:spcPts val="0"/>
              </a:spcAft>
              <a:buNone/>
            </a:pPr>
            <a:r>
              <a:rPr lang="en"/>
              <a:t>Local businesses</a:t>
            </a:r>
            <a:endParaRPr/>
          </a:p>
          <a:p>
            <a:pPr indent="0" lvl="0" marL="0" rtl="0" algn="l">
              <a:spcBef>
                <a:spcPts val="1200"/>
              </a:spcBef>
              <a:spcAft>
                <a:spcPts val="0"/>
              </a:spcAft>
              <a:buNone/>
            </a:pPr>
            <a:r>
              <a:rPr lang="en"/>
              <a:t>Foundations</a:t>
            </a:r>
            <a:endParaRPr/>
          </a:p>
          <a:p>
            <a:pPr indent="0" lvl="0" marL="0" rtl="0" algn="l">
              <a:spcBef>
                <a:spcPts val="1200"/>
              </a:spcBef>
              <a:spcAft>
                <a:spcPts val="120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58"/>
          <p:cNvSpPr txBox="1"/>
          <p:nvPr>
            <p:ph type="ctrTitle"/>
          </p:nvPr>
        </p:nvSpPr>
        <p:spPr>
          <a:xfrm>
            <a:off x="394000" y="0"/>
            <a:ext cx="8495100" cy="849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3756"/>
              <a:t>New </a:t>
            </a:r>
            <a:r>
              <a:rPr lang="en" sz="3756"/>
              <a:t>Equipment</a:t>
            </a:r>
            <a:endParaRPr/>
          </a:p>
        </p:txBody>
      </p:sp>
      <p:sp>
        <p:nvSpPr>
          <p:cNvPr id="534" name="Google Shape;534;p58"/>
          <p:cNvSpPr txBox="1"/>
          <p:nvPr/>
        </p:nvSpPr>
        <p:spPr>
          <a:xfrm>
            <a:off x="394000" y="1358400"/>
            <a:ext cx="7533300" cy="2292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NCAC Professional Development for entire staff on transitioning to the academy model.</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Welding equipment, Construction equipment, SnapOn Tools tool boxes, robots, drones, medical devices, cameras.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Field trips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8th grade transition nights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Student ambassador training.</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Grand Island HS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Omaha North HS</a:t>
            </a:r>
            <a:endParaRPr sz="1800">
              <a:solidFill>
                <a:schemeClr val="dk2"/>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59"/>
          <p:cNvSpPr txBox="1"/>
          <p:nvPr>
            <p:ph type="ctrTitle"/>
          </p:nvPr>
        </p:nvSpPr>
        <p:spPr>
          <a:xfrm>
            <a:off x="311700" y="112500"/>
            <a:ext cx="8520600" cy="79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HURCO CNC MILL</a:t>
            </a:r>
            <a:endParaRPr/>
          </a:p>
        </p:txBody>
      </p:sp>
      <p:sp>
        <p:nvSpPr>
          <p:cNvPr id="540" name="Google Shape;540;p59"/>
          <p:cNvSpPr txBox="1"/>
          <p:nvPr>
            <p:ph idx="1" type="subTitle"/>
          </p:nvPr>
        </p:nvSpPr>
        <p:spPr>
          <a:xfrm>
            <a:off x="311700" y="813475"/>
            <a:ext cx="6857700" cy="4259400"/>
          </a:xfrm>
          <a:prstGeom prst="rect">
            <a:avLst/>
          </a:prstGeom>
        </p:spPr>
        <p:txBody>
          <a:bodyPr anchorCtr="0" anchor="t" bIns="91425" lIns="91425" spcFirstLastPara="1" rIns="91425" wrap="square" tIns="91425">
            <a:normAutofit fontScale="25000" lnSpcReduction="20000"/>
          </a:bodyPr>
          <a:lstStyle/>
          <a:p>
            <a:pPr indent="-342900" lvl="0" marL="457200" rtl="0" algn="l">
              <a:lnSpc>
                <a:spcPct val="115000"/>
              </a:lnSpc>
              <a:spcBef>
                <a:spcPts val="1200"/>
              </a:spcBef>
              <a:spcAft>
                <a:spcPts val="0"/>
              </a:spcAft>
              <a:buClr>
                <a:schemeClr val="dk1"/>
              </a:buClr>
              <a:buSzPct val="100000"/>
              <a:buChar char="●"/>
            </a:pPr>
            <a:r>
              <a:rPr lang="en" sz="7200">
                <a:solidFill>
                  <a:schemeClr val="dk1"/>
                </a:solidFill>
              </a:rPr>
              <a:t>Real-world experience in machining and manufacturing</a:t>
            </a:r>
            <a:endParaRPr sz="7200">
              <a:solidFill>
                <a:schemeClr val="dk1"/>
              </a:solidFill>
            </a:endParaRPr>
          </a:p>
          <a:p>
            <a:pPr indent="-342900" lvl="0" marL="457200" rtl="0" algn="l">
              <a:lnSpc>
                <a:spcPct val="115000"/>
              </a:lnSpc>
              <a:spcBef>
                <a:spcPts val="0"/>
              </a:spcBef>
              <a:spcAft>
                <a:spcPts val="0"/>
              </a:spcAft>
              <a:buClr>
                <a:schemeClr val="dk1"/>
              </a:buClr>
              <a:buSzPct val="100000"/>
              <a:buChar char="●"/>
            </a:pPr>
            <a:r>
              <a:rPr lang="en" sz="7200">
                <a:solidFill>
                  <a:schemeClr val="dk1"/>
                </a:solidFill>
              </a:rPr>
              <a:t>Hands-on STEM learning through math, engineering, and technology applications</a:t>
            </a:r>
            <a:endParaRPr sz="7200">
              <a:solidFill>
                <a:schemeClr val="dk1"/>
              </a:solidFill>
            </a:endParaRPr>
          </a:p>
          <a:p>
            <a:pPr indent="-342900" lvl="0" marL="457200" rtl="0" algn="l">
              <a:lnSpc>
                <a:spcPct val="115000"/>
              </a:lnSpc>
              <a:spcBef>
                <a:spcPts val="0"/>
              </a:spcBef>
              <a:spcAft>
                <a:spcPts val="0"/>
              </a:spcAft>
              <a:buClr>
                <a:schemeClr val="dk1"/>
              </a:buClr>
              <a:buSzPct val="100000"/>
              <a:buChar char="●"/>
            </a:pPr>
            <a:r>
              <a:rPr lang="en" sz="7200">
                <a:solidFill>
                  <a:schemeClr val="dk1"/>
                </a:solidFill>
              </a:rPr>
              <a:t>Preparation for careers in welding, machining, robotics, engineering, and industrial technology</a:t>
            </a:r>
            <a:endParaRPr sz="7200">
              <a:solidFill>
                <a:schemeClr val="dk1"/>
              </a:solidFill>
            </a:endParaRPr>
          </a:p>
          <a:p>
            <a:pPr indent="-342900" lvl="0" marL="457200" rtl="0" algn="l">
              <a:lnSpc>
                <a:spcPct val="115000"/>
              </a:lnSpc>
              <a:spcBef>
                <a:spcPts val="0"/>
              </a:spcBef>
              <a:spcAft>
                <a:spcPts val="0"/>
              </a:spcAft>
              <a:buClr>
                <a:schemeClr val="dk1"/>
              </a:buClr>
              <a:buSzPct val="100000"/>
              <a:buChar char="●"/>
            </a:pPr>
            <a:r>
              <a:rPr lang="en" sz="7200">
                <a:solidFill>
                  <a:schemeClr val="dk1"/>
                </a:solidFill>
              </a:rPr>
              <a:t>Workforce readiness skills such as problem-solving, precision, teamwork, and safety</a:t>
            </a:r>
            <a:endParaRPr sz="7200">
              <a:solidFill>
                <a:schemeClr val="dk1"/>
              </a:solidFill>
            </a:endParaRPr>
          </a:p>
          <a:p>
            <a:pPr indent="-342900" lvl="0" marL="457200" rtl="0" algn="l">
              <a:lnSpc>
                <a:spcPct val="115000"/>
              </a:lnSpc>
              <a:spcBef>
                <a:spcPts val="0"/>
              </a:spcBef>
              <a:spcAft>
                <a:spcPts val="0"/>
              </a:spcAft>
              <a:buClr>
                <a:schemeClr val="dk1"/>
              </a:buClr>
              <a:buSzPct val="100000"/>
              <a:buChar char="●"/>
            </a:pPr>
            <a:r>
              <a:rPr lang="en" sz="7200">
                <a:solidFill>
                  <a:schemeClr val="dk1"/>
                </a:solidFill>
              </a:rPr>
              <a:t>Exposure to college, apprenticeship, and certification opportunities in technical fields</a:t>
            </a:r>
            <a:endParaRPr sz="7200">
              <a:solidFill>
                <a:schemeClr val="dk1"/>
              </a:solidFill>
            </a:endParaRPr>
          </a:p>
          <a:p>
            <a:pPr indent="-342900" lvl="0" marL="457200" rtl="0" algn="l">
              <a:lnSpc>
                <a:spcPct val="115000"/>
              </a:lnSpc>
              <a:spcBef>
                <a:spcPts val="0"/>
              </a:spcBef>
              <a:spcAft>
                <a:spcPts val="0"/>
              </a:spcAft>
              <a:buClr>
                <a:schemeClr val="dk1"/>
              </a:buClr>
              <a:buSzPct val="100000"/>
              <a:buChar char="●"/>
            </a:pPr>
            <a:r>
              <a:rPr lang="en" sz="7200">
                <a:solidFill>
                  <a:schemeClr val="dk1"/>
                </a:solidFill>
              </a:rPr>
              <a:t>Project-based learning that allows students to create </a:t>
            </a:r>
            <a:endParaRPr sz="7200">
              <a:solidFill>
                <a:schemeClr val="dk1"/>
              </a:solidFill>
            </a:endParaRPr>
          </a:p>
          <a:p>
            <a:pPr indent="-342900" lvl="0" marL="457200" rtl="0" algn="l">
              <a:lnSpc>
                <a:spcPct val="115000"/>
              </a:lnSpc>
              <a:spcBef>
                <a:spcPts val="0"/>
              </a:spcBef>
              <a:spcAft>
                <a:spcPts val="0"/>
              </a:spcAft>
              <a:buClr>
                <a:schemeClr val="dk1"/>
              </a:buClr>
              <a:buSzPct val="100000"/>
              <a:buChar char="●"/>
            </a:pPr>
            <a:r>
              <a:rPr lang="en" sz="7200">
                <a:solidFill>
                  <a:schemeClr val="dk1"/>
                </a:solidFill>
              </a:rPr>
              <a:t>real products and pro</a:t>
            </a:r>
            <a:r>
              <a:rPr lang="en" sz="7200">
                <a:solidFill>
                  <a:schemeClr val="dk1"/>
                </a:solidFill>
              </a:rPr>
              <a:t>totypes</a:t>
            </a:r>
            <a:endParaRPr sz="7200">
              <a:solidFill>
                <a:schemeClr val="dk1"/>
              </a:solidFill>
            </a:endParaRPr>
          </a:p>
          <a:p>
            <a:pPr indent="0" lvl="0" marL="0" rtl="0" algn="l">
              <a:lnSpc>
                <a:spcPct val="115000"/>
              </a:lnSpc>
              <a:spcBef>
                <a:spcPts val="1200"/>
              </a:spcBef>
              <a:spcAft>
                <a:spcPts val="1200"/>
              </a:spcAft>
              <a:buClr>
                <a:schemeClr val="dk1"/>
              </a:buClr>
              <a:buSzPts val="275"/>
              <a:buFont typeface="Arial"/>
              <a:buNone/>
            </a:pPr>
            <a:r>
              <a:rPr lang="en" sz="7200">
                <a:solidFill>
                  <a:schemeClr val="dk1"/>
                </a:solidFill>
              </a:rPr>
              <a:t>The machine helps bridge classroom learning with high-de</a:t>
            </a:r>
            <a:r>
              <a:rPr lang="en" sz="7200">
                <a:solidFill>
                  <a:schemeClr val="dk1"/>
                </a:solidFill>
              </a:rPr>
              <a:t>m</a:t>
            </a:r>
            <a:r>
              <a:rPr lang="en" sz="7200">
                <a:solidFill>
                  <a:schemeClr val="dk1"/>
                </a:solidFill>
              </a:rPr>
              <a:t>and career pathways and provides students with opportunities that mirror modern manufacturing environments.</a:t>
            </a:r>
            <a:endParaRPr sz="7200"/>
          </a:p>
        </p:txBody>
      </p:sp>
      <p:pic>
        <p:nvPicPr>
          <p:cNvPr id="541" name="Google Shape;541;p59"/>
          <p:cNvPicPr preferRelativeResize="0"/>
          <p:nvPr/>
        </p:nvPicPr>
        <p:blipFill rotWithShape="1">
          <a:blip r:embed="rId3">
            <a:alphaModFix/>
          </a:blip>
          <a:srcRect b="27796" l="0" r="0" t="17128"/>
          <a:stretch/>
        </p:blipFill>
        <p:spPr>
          <a:xfrm>
            <a:off x="6472625" y="1533625"/>
            <a:ext cx="2671374" cy="2160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60"/>
          <p:cNvSpPr txBox="1"/>
          <p:nvPr>
            <p:ph type="ctrTitle"/>
          </p:nvPr>
        </p:nvSpPr>
        <p:spPr>
          <a:xfrm>
            <a:off x="311700" y="-215575"/>
            <a:ext cx="8520600" cy="2047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Anatomage Table</a:t>
            </a:r>
            <a:endParaRPr/>
          </a:p>
          <a:p>
            <a:pPr indent="0" lvl="0" marL="0" rtl="0" algn="l">
              <a:spcBef>
                <a:spcPts val="0"/>
              </a:spcBef>
              <a:spcAft>
                <a:spcPts val="0"/>
              </a:spcAft>
              <a:buNone/>
            </a:pPr>
            <a:r>
              <a:t/>
            </a:r>
            <a:endParaRPr/>
          </a:p>
        </p:txBody>
      </p:sp>
      <p:sp>
        <p:nvSpPr>
          <p:cNvPr id="547" name="Google Shape;547;p60"/>
          <p:cNvSpPr txBox="1"/>
          <p:nvPr/>
        </p:nvSpPr>
        <p:spPr>
          <a:xfrm>
            <a:off x="254250" y="981950"/>
            <a:ext cx="6419100" cy="2047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Technology for Health Science Pathway and Agriculture Pathway (Vet Sciences).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Hands on, Industry relevant learning experiences.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Strengthens delivery of instructions and student engagement.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Ensures that ALL learners no matter their status are fully engaged in CTE programming.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Prepares our students for college level science courses. </a:t>
            </a:r>
            <a:endParaRPr sz="1800">
              <a:solidFill>
                <a:schemeClr val="dk2"/>
              </a:solidFill>
            </a:endParaRPr>
          </a:p>
        </p:txBody>
      </p:sp>
      <p:pic>
        <p:nvPicPr>
          <p:cNvPr id="548" name="Google Shape;548;p60"/>
          <p:cNvPicPr preferRelativeResize="0"/>
          <p:nvPr/>
        </p:nvPicPr>
        <p:blipFill>
          <a:blip r:embed="rId3">
            <a:alphaModFix/>
          </a:blip>
          <a:stretch>
            <a:fillRect/>
          </a:stretch>
        </p:blipFill>
        <p:spPr>
          <a:xfrm>
            <a:off x="6673352" y="1817886"/>
            <a:ext cx="2470648" cy="329418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id="553" name="Google Shape;553;p61" title="IMG_6500.JPG"/>
          <p:cNvPicPr preferRelativeResize="0"/>
          <p:nvPr/>
        </p:nvPicPr>
        <p:blipFill rotWithShape="1">
          <a:blip r:embed="rId3">
            <a:alphaModFix/>
          </a:blip>
          <a:srcRect b="26928" l="0" r="12671" t="28732"/>
          <a:stretch/>
        </p:blipFill>
        <p:spPr>
          <a:xfrm>
            <a:off x="2433850" y="42300"/>
            <a:ext cx="2776873" cy="1057452"/>
          </a:xfrm>
          <a:prstGeom prst="rect">
            <a:avLst/>
          </a:prstGeom>
          <a:noFill/>
          <a:ln>
            <a:noFill/>
          </a:ln>
        </p:spPr>
      </p:pic>
      <p:pic>
        <p:nvPicPr>
          <p:cNvPr id="554" name="Google Shape;554;p61" title="IMG_8784.JPG"/>
          <p:cNvPicPr preferRelativeResize="0"/>
          <p:nvPr/>
        </p:nvPicPr>
        <p:blipFill>
          <a:blip r:embed="rId4">
            <a:alphaModFix/>
          </a:blip>
          <a:stretch>
            <a:fillRect/>
          </a:stretch>
        </p:blipFill>
        <p:spPr>
          <a:xfrm>
            <a:off x="86925" y="1498300"/>
            <a:ext cx="1243388" cy="1657851"/>
          </a:xfrm>
          <a:prstGeom prst="rect">
            <a:avLst/>
          </a:prstGeom>
          <a:noFill/>
          <a:ln>
            <a:noFill/>
          </a:ln>
        </p:spPr>
      </p:pic>
      <p:pic>
        <p:nvPicPr>
          <p:cNvPr id="555" name="Google Shape;555;p61" title="Image_20251001_145239_466.jpeg"/>
          <p:cNvPicPr preferRelativeResize="0"/>
          <p:nvPr/>
        </p:nvPicPr>
        <p:blipFill rotWithShape="1">
          <a:blip r:embed="rId5">
            <a:alphaModFix/>
          </a:blip>
          <a:srcRect b="15736" l="0" r="0" t="10665"/>
          <a:stretch/>
        </p:blipFill>
        <p:spPr>
          <a:xfrm>
            <a:off x="5905000" y="1962650"/>
            <a:ext cx="3163542" cy="3104701"/>
          </a:xfrm>
          <a:prstGeom prst="rect">
            <a:avLst/>
          </a:prstGeom>
          <a:noFill/>
          <a:ln>
            <a:noFill/>
          </a:ln>
        </p:spPr>
      </p:pic>
      <p:pic>
        <p:nvPicPr>
          <p:cNvPr id="556" name="Google Shape;556;p61"/>
          <p:cNvPicPr preferRelativeResize="0"/>
          <p:nvPr/>
        </p:nvPicPr>
        <p:blipFill>
          <a:blip r:embed="rId6">
            <a:alphaModFix/>
          </a:blip>
          <a:stretch>
            <a:fillRect/>
          </a:stretch>
        </p:blipFill>
        <p:spPr>
          <a:xfrm>
            <a:off x="36163" y="3242700"/>
            <a:ext cx="1412625" cy="1824650"/>
          </a:xfrm>
          <a:prstGeom prst="rect">
            <a:avLst/>
          </a:prstGeom>
          <a:noFill/>
          <a:ln>
            <a:noFill/>
          </a:ln>
        </p:spPr>
      </p:pic>
      <p:pic>
        <p:nvPicPr>
          <p:cNvPr id="557" name="Google Shape;557;p61"/>
          <p:cNvPicPr preferRelativeResize="0"/>
          <p:nvPr/>
        </p:nvPicPr>
        <p:blipFill>
          <a:blip r:embed="rId7">
            <a:alphaModFix/>
          </a:blip>
          <a:stretch>
            <a:fillRect/>
          </a:stretch>
        </p:blipFill>
        <p:spPr>
          <a:xfrm>
            <a:off x="6218000" y="152400"/>
            <a:ext cx="2607525" cy="1657850"/>
          </a:xfrm>
          <a:prstGeom prst="rect">
            <a:avLst/>
          </a:prstGeom>
          <a:noFill/>
          <a:ln>
            <a:noFill/>
          </a:ln>
        </p:spPr>
      </p:pic>
      <p:pic>
        <p:nvPicPr>
          <p:cNvPr id="558" name="Google Shape;558;p61"/>
          <p:cNvPicPr preferRelativeResize="0"/>
          <p:nvPr/>
        </p:nvPicPr>
        <p:blipFill>
          <a:blip r:embed="rId8">
            <a:alphaModFix/>
          </a:blip>
          <a:stretch>
            <a:fillRect/>
          </a:stretch>
        </p:blipFill>
        <p:spPr>
          <a:xfrm>
            <a:off x="1621113" y="1195550"/>
            <a:ext cx="4233138" cy="3947946"/>
          </a:xfrm>
          <a:prstGeom prst="rect">
            <a:avLst/>
          </a:prstGeom>
          <a:noFill/>
          <a:ln>
            <a:noFill/>
          </a:ln>
        </p:spPr>
      </p:pic>
      <p:pic>
        <p:nvPicPr>
          <p:cNvPr id="559" name="Google Shape;559;p61"/>
          <p:cNvPicPr preferRelativeResize="0"/>
          <p:nvPr/>
        </p:nvPicPr>
        <p:blipFill>
          <a:blip r:embed="rId9">
            <a:alphaModFix/>
          </a:blip>
          <a:stretch>
            <a:fillRect/>
          </a:stretch>
        </p:blipFill>
        <p:spPr>
          <a:xfrm>
            <a:off x="0" y="0"/>
            <a:ext cx="2267200" cy="11496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62"/>
          <p:cNvSpPr/>
          <p:nvPr/>
        </p:nvSpPr>
        <p:spPr>
          <a:xfrm>
            <a:off x="8906509" y="0"/>
            <a:ext cx="279600" cy="5143500"/>
          </a:xfrm>
          <a:prstGeom prst="rect">
            <a:avLst/>
          </a:prstGeom>
          <a:solidFill>
            <a:srgbClr val="C8102E"/>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65" name="Google Shape;565;p62"/>
          <p:cNvSpPr/>
          <p:nvPr/>
        </p:nvSpPr>
        <p:spPr>
          <a:xfrm>
            <a:off x="-1" y="0"/>
            <a:ext cx="8906400" cy="5143500"/>
          </a:xfrm>
          <a:prstGeom prst="rect">
            <a:avLst/>
          </a:prstGeom>
          <a:solidFill>
            <a:srgbClr val="1D428A"/>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i="1" sz="3000">
              <a:solidFill>
                <a:schemeClr val="lt1"/>
              </a:solidFill>
              <a:latin typeface="Arial"/>
              <a:ea typeface="Arial"/>
              <a:cs typeface="Arial"/>
              <a:sym typeface="Arial"/>
            </a:endParaRPr>
          </a:p>
          <a:p>
            <a:pPr indent="0" lvl="0" marL="0" marR="0" rtl="0" algn="ctr">
              <a:spcBef>
                <a:spcPts val="0"/>
              </a:spcBef>
              <a:spcAft>
                <a:spcPts val="0"/>
              </a:spcAft>
              <a:buNone/>
            </a:pPr>
            <a:r>
              <a:t/>
            </a:r>
            <a:endParaRPr b="1" i="1" sz="3000">
              <a:solidFill>
                <a:schemeClr val="lt1"/>
              </a:solidFill>
              <a:latin typeface="Arial"/>
              <a:ea typeface="Arial"/>
              <a:cs typeface="Arial"/>
              <a:sym typeface="Arial"/>
            </a:endParaRPr>
          </a:p>
          <a:p>
            <a:pPr indent="0" lvl="0" marL="0" marR="0" rtl="0" algn="ctr">
              <a:spcBef>
                <a:spcPts val="0"/>
              </a:spcBef>
              <a:spcAft>
                <a:spcPts val="0"/>
              </a:spcAft>
              <a:buNone/>
            </a:pPr>
            <a:r>
              <a:t/>
            </a:r>
            <a:endParaRPr b="1" i="1" sz="3000">
              <a:solidFill>
                <a:schemeClr val="lt1"/>
              </a:solidFill>
              <a:latin typeface="Arial"/>
              <a:ea typeface="Arial"/>
              <a:cs typeface="Arial"/>
              <a:sym typeface="Arial"/>
            </a:endParaRPr>
          </a:p>
          <a:p>
            <a:pPr indent="0" lvl="0" marL="0" marR="0" rtl="0" algn="ctr">
              <a:spcBef>
                <a:spcPts val="0"/>
              </a:spcBef>
              <a:spcAft>
                <a:spcPts val="0"/>
              </a:spcAft>
              <a:buNone/>
            </a:pPr>
            <a:r>
              <a:t/>
            </a:r>
            <a:endParaRPr b="1" i="1" sz="3000">
              <a:solidFill>
                <a:schemeClr val="lt1"/>
              </a:solidFill>
              <a:latin typeface="Arial"/>
              <a:ea typeface="Arial"/>
              <a:cs typeface="Arial"/>
              <a:sym typeface="Arial"/>
            </a:endParaRPr>
          </a:p>
          <a:p>
            <a:pPr indent="0" lvl="0" marL="0" marR="0" rtl="0" algn="ctr">
              <a:spcBef>
                <a:spcPts val="0"/>
              </a:spcBef>
              <a:spcAft>
                <a:spcPts val="0"/>
              </a:spcAft>
              <a:buNone/>
            </a:pPr>
            <a:r>
              <a:t/>
            </a:r>
            <a:endParaRPr b="1" i="1" sz="3000">
              <a:solidFill>
                <a:schemeClr val="lt1"/>
              </a:solidFill>
              <a:latin typeface="Arial"/>
              <a:ea typeface="Arial"/>
              <a:cs typeface="Arial"/>
              <a:sym typeface="Arial"/>
            </a:endParaRPr>
          </a:p>
          <a:p>
            <a:pPr indent="0" lvl="0" marL="0" marR="0" rtl="0" algn="ctr">
              <a:spcBef>
                <a:spcPts val="0"/>
              </a:spcBef>
              <a:spcAft>
                <a:spcPts val="0"/>
              </a:spcAft>
              <a:buNone/>
            </a:pPr>
            <a:r>
              <a:t/>
            </a:r>
            <a:endParaRPr b="1" i="1" sz="3000">
              <a:solidFill>
                <a:schemeClr val="lt1"/>
              </a:solidFill>
              <a:latin typeface="Arial"/>
              <a:ea typeface="Arial"/>
              <a:cs typeface="Arial"/>
              <a:sym typeface="Arial"/>
            </a:endParaRPr>
          </a:p>
          <a:p>
            <a:pPr indent="0" lvl="0" marL="0" marR="0" rtl="0" algn="ctr">
              <a:spcBef>
                <a:spcPts val="0"/>
              </a:spcBef>
              <a:spcAft>
                <a:spcPts val="0"/>
              </a:spcAft>
              <a:buNone/>
            </a:pPr>
            <a:r>
              <a:t/>
            </a:r>
            <a:endParaRPr b="1" i="1" sz="3000">
              <a:solidFill>
                <a:schemeClr val="lt1"/>
              </a:solidFill>
              <a:latin typeface="Arial"/>
              <a:ea typeface="Arial"/>
              <a:cs typeface="Arial"/>
              <a:sym typeface="Arial"/>
            </a:endParaRPr>
          </a:p>
          <a:p>
            <a:pPr indent="0" lvl="0" marL="0" marR="0" rtl="0" algn="ctr">
              <a:spcBef>
                <a:spcPts val="0"/>
              </a:spcBef>
              <a:spcAft>
                <a:spcPts val="0"/>
              </a:spcAft>
              <a:buNone/>
            </a:pPr>
            <a:r>
              <a:t/>
            </a:r>
            <a:endParaRPr b="1" i="1" sz="3000">
              <a:solidFill>
                <a:schemeClr val="lt1"/>
              </a:solidFill>
              <a:latin typeface="Arial"/>
              <a:ea typeface="Arial"/>
              <a:cs typeface="Arial"/>
              <a:sym typeface="Arial"/>
            </a:endParaRPr>
          </a:p>
          <a:p>
            <a:pPr indent="0" lvl="0" marL="0" marR="0" rtl="0" algn="ctr">
              <a:spcBef>
                <a:spcPts val="0"/>
              </a:spcBef>
              <a:spcAft>
                <a:spcPts val="0"/>
              </a:spcAft>
              <a:buNone/>
            </a:pPr>
            <a:r>
              <a:rPr b="1" i="1" lang="en" sz="3000">
                <a:solidFill>
                  <a:schemeClr val="lt1"/>
                </a:solidFill>
                <a:latin typeface="Arial"/>
                <a:ea typeface="Arial"/>
                <a:cs typeface="Arial"/>
                <a:sym typeface="Arial"/>
              </a:rPr>
              <a:t>READY FOR COLLEGE, CAREER AND LIFE!</a:t>
            </a:r>
            <a:endParaRPr sz="1100"/>
          </a:p>
        </p:txBody>
      </p:sp>
      <p:sp>
        <p:nvSpPr>
          <p:cNvPr id="566" name="Google Shape;566;p62"/>
          <p:cNvSpPr txBox="1"/>
          <p:nvPr>
            <p:ph type="title"/>
          </p:nvPr>
        </p:nvSpPr>
        <p:spPr>
          <a:xfrm>
            <a:off x="76237" y="359485"/>
            <a:ext cx="8754000" cy="567000"/>
          </a:xfrm>
          <a:prstGeom prst="rect">
            <a:avLst/>
          </a:prstGeom>
          <a:noFill/>
          <a:ln>
            <a:noFill/>
          </a:ln>
        </p:spPr>
        <p:txBody>
          <a:bodyPr anchorCtr="0" anchor="ctr" bIns="0" lIns="0" spcFirstLastPara="1" rIns="0" wrap="square" tIns="12700">
            <a:spAutoFit/>
          </a:bodyPr>
          <a:lstStyle/>
          <a:p>
            <a:pPr indent="0" lvl="0" marL="266700" rtl="0" algn="ctr">
              <a:lnSpc>
                <a:spcPct val="100000"/>
              </a:lnSpc>
              <a:spcBef>
                <a:spcPts val="0"/>
              </a:spcBef>
              <a:spcAft>
                <a:spcPts val="0"/>
              </a:spcAft>
              <a:buClr>
                <a:schemeClr val="dk1"/>
              </a:buClr>
              <a:buSzPts val="3600"/>
              <a:buFont typeface="Arial"/>
              <a:buNone/>
            </a:pPr>
            <a:r>
              <a:rPr lang="en">
                <a:latin typeface="Arial"/>
                <a:ea typeface="Arial"/>
                <a:cs typeface="Arial"/>
                <a:sym typeface="Arial"/>
              </a:rPr>
              <a:t>ALL GRADUATES</a:t>
            </a:r>
            <a:endParaRPr>
              <a:latin typeface="Arial"/>
              <a:ea typeface="Arial"/>
              <a:cs typeface="Arial"/>
              <a:sym typeface="Arial"/>
            </a:endParaRPr>
          </a:p>
        </p:txBody>
      </p:sp>
      <p:pic>
        <p:nvPicPr>
          <p:cNvPr id="567" name="Google Shape;567;p62"/>
          <p:cNvPicPr preferRelativeResize="0"/>
          <p:nvPr/>
        </p:nvPicPr>
        <p:blipFill rotWithShape="1">
          <a:blip r:embed="rId3">
            <a:alphaModFix/>
          </a:blip>
          <a:srcRect b="0" l="0" r="0" t="0"/>
          <a:stretch/>
        </p:blipFill>
        <p:spPr>
          <a:xfrm>
            <a:off x="2581889" y="642896"/>
            <a:ext cx="3429000" cy="3429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63"/>
          <p:cNvSpPr txBox="1"/>
          <p:nvPr>
            <p:ph type="title"/>
          </p:nvPr>
        </p:nvSpPr>
        <p:spPr>
          <a:xfrm>
            <a:off x="180375" y="108694"/>
            <a:ext cx="7886700" cy="9942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
              <a:t>SO NOW WHAT?</a:t>
            </a:r>
            <a:endParaRPr/>
          </a:p>
        </p:txBody>
      </p:sp>
      <p:sp>
        <p:nvSpPr>
          <p:cNvPr id="573" name="Google Shape;573;p63"/>
          <p:cNvSpPr txBox="1"/>
          <p:nvPr>
            <p:ph idx="2" type="body"/>
          </p:nvPr>
        </p:nvSpPr>
        <p:spPr>
          <a:xfrm>
            <a:off x="314077" y="1010000"/>
            <a:ext cx="8963700" cy="804900"/>
          </a:xfrm>
          <a:prstGeom prst="rect">
            <a:avLst/>
          </a:prstGeom>
        </p:spPr>
        <p:txBody>
          <a:bodyPr anchorCtr="0" anchor="t" bIns="0" lIns="0" spcFirstLastPara="1" rIns="0" wrap="square" tIns="0">
            <a:spAutoFit/>
          </a:bodyPr>
          <a:lstStyle/>
          <a:p>
            <a:pPr indent="0" lvl="0" marL="0" rtl="0" algn="l">
              <a:spcBef>
                <a:spcPts val="800"/>
              </a:spcBef>
              <a:spcAft>
                <a:spcPts val="0"/>
              </a:spcAft>
              <a:buNone/>
            </a:pPr>
            <a:r>
              <a:rPr b="1" lang="en" sz="2900">
                <a:solidFill>
                  <a:srgbClr val="C00000"/>
                </a:solidFill>
              </a:rPr>
              <a:t>How can you get started at your school?</a:t>
            </a:r>
            <a:endParaRPr b="1" sz="2900">
              <a:solidFill>
                <a:srgbClr val="C00000"/>
              </a:solidFill>
            </a:endParaRPr>
          </a:p>
          <a:p>
            <a:pPr indent="0" lvl="0" marL="0" rtl="0" algn="l">
              <a:spcBef>
                <a:spcPts val="1200"/>
              </a:spcBef>
              <a:spcAft>
                <a:spcPts val="1200"/>
              </a:spcAft>
              <a:buNone/>
            </a:pPr>
            <a:r>
              <a:t/>
            </a:r>
            <a:endParaRPr/>
          </a:p>
        </p:txBody>
      </p:sp>
      <p:pic>
        <p:nvPicPr>
          <p:cNvPr descr="a poster that says i have so many questions with a cartoon character (Provided by Tenor)" id="574" name="Google Shape;574;p63"/>
          <p:cNvPicPr preferRelativeResize="0"/>
          <p:nvPr/>
        </p:nvPicPr>
        <p:blipFill>
          <a:blip r:embed="rId3">
            <a:alphaModFix/>
          </a:blip>
          <a:stretch>
            <a:fillRect/>
          </a:stretch>
        </p:blipFill>
        <p:spPr>
          <a:xfrm>
            <a:off x="2999425" y="1629950"/>
            <a:ext cx="3150750" cy="3208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1"/>
          <p:cNvSpPr txBox="1"/>
          <p:nvPr>
            <p:ph type="title"/>
          </p:nvPr>
        </p:nvSpPr>
        <p:spPr>
          <a:xfrm>
            <a:off x="221665" y="623551"/>
            <a:ext cx="5601600" cy="5064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17857"/>
              <a:buFont typeface="Arial"/>
              <a:buNone/>
            </a:pPr>
            <a:r>
              <a:rPr b="1" lang="en"/>
              <a:t>Higher Cognitive</a:t>
            </a:r>
            <a:br>
              <a:rPr lang="en"/>
            </a:br>
            <a:endParaRPr/>
          </a:p>
        </p:txBody>
      </p:sp>
      <p:sp>
        <p:nvSpPr>
          <p:cNvPr id="110" name="Google Shape;110;p21"/>
          <p:cNvSpPr txBox="1"/>
          <p:nvPr>
            <p:ph idx="1" type="body"/>
          </p:nvPr>
        </p:nvSpPr>
        <p:spPr>
          <a:xfrm>
            <a:off x="221665" y="1355697"/>
            <a:ext cx="5439000" cy="22038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b="1" lang="en" sz="1800"/>
              <a:t>Skills: </a:t>
            </a:r>
            <a:r>
              <a:rPr lang="en" sz="1800"/>
              <a:t>These include advanced literacy and writing, critical thinking, and quantitative and statistical analysis.</a:t>
            </a:r>
            <a:endParaRPr/>
          </a:p>
          <a:p>
            <a:pPr indent="0" lvl="0" marL="0" rtl="0" algn="l">
              <a:lnSpc>
                <a:spcPct val="90000"/>
              </a:lnSpc>
              <a:spcBef>
                <a:spcPts val="800"/>
              </a:spcBef>
              <a:spcAft>
                <a:spcPts val="0"/>
              </a:spcAft>
              <a:buClr>
                <a:schemeClr val="dk1"/>
              </a:buClr>
              <a:buSzPts val="1800"/>
              <a:buNone/>
            </a:pPr>
            <a:r>
              <a:t/>
            </a:r>
            <a:endParaRPr sz="1800"/>
          </a:p>
          <a:p>
            <a:pPr indent="0" lvl="0" marL="0" rtl="0" algn="l">
              <a:lnSpc>
                <a:spcPct val="90000"/>
              </a:lnSpc>
              <a:spcBef>
                <a:spcPts val="800"/>
              </a:spcBef>
              <a:spcAft>
                <a:spcPts val="1200"/>
              </a:spcAft>
              <a:buClr>
                <a:schemeClr val="dk1"/>
              </a:buClr>
              <a:buSzPts val="1800"/>
              <a:buNone/>
            </a:pPr>
            <a:r>
              <a:rPr b="1" lang="en" sz="1800"/>
              <a:t>Careers: </a:t>
            </a:r>
            <a:r>
              <a:rPr lang="en" sz="1800"/>
              <a:t>Health Care, Business/Finance, Science/Research, Engineering/Programming</a:t>
            </a:r>
            <a:endParaRPr/>
          </a:p>
        </p:txBody>
      </p:sp>
      <p:sp>
        <p:nvSpPr>
          <p:cNvPr id="111" name="Google Shape;111;p21"/>
          <p:cNvSpPr/>
          <p:nvPr/>
        </p:nvSpPr>
        <p:spPr>
          <a:xfrm>
            <a:off x="5660572" y="0"/>
            <a:ext cx="3483600" cy="5143500"/>
          </a:xfrm>
          <a:prstGeom prst="rect">
            <a:avLst/>
          </a:prstGeom>
          <a:solidFill>
            <a:srgbClr val="1D428A"/>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12" name="Google Shape;112;p21"/>
          <p:cNvPicPr preferRelativeResize="0"/>
          <p:nvPr/>
        </p:nvPicPr>
        <p:blipFill rotWithShape="1">
          <a:blip r:embed="rId3">
            <a:alphaModFix/>
          </a:blip>
          <a:srcRect b="0" l="0" r="0" t="0"/>
          <a:stretch/>
        </p:blipFill>
        <p:spPr>
          <a:xfrm>
            <a:off x="5901418" y="876708"/>
            <a:ext cx="3001736" cy="300173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2"/>
          <p:cNvSpPr txBox="1"/>
          <p:nvPr>
            <p:ph type="title"/>
          </p:nvPr>
        </p:nvSpPr>
        <p:spPr>
          <a:xfrm>
            <a:off x="3844017" y="807440"/>
            <a:ext cx="5738100" cy="4581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17857"/>
              <a:buFont typeface="Arial"/>
              <a:buNone/>
            </a:pPr>
            <a:r>
              <a:rPr b="1" lang="en"/>
              <a:t>Social and Emotional</a:t>
            </a:r>
            <a:br>
              <a:rPr lang="en"/>
            </a:br>
            <a:endParaRPr/>
          </a:p>
        </p:txBody>
      </p:sp>
      <p:sp>
        <p:nvSpPr>
          <p:cNvPr id="118" name="Google Shape;118;p22"/>
          <p:cNvSpPr txBox="1"/>
          <p:nvPr>
            <p:ph idx="1" type="body"/>
          </p:nvPr>
        </p:nvSpPr>
        <p:spPr>
          <a:xfrm>
            <a:off x="3787760" y="1315646"/>
            <a:ext cx="5193000" cy="2203800"/>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90000"/>
              </a:lnSpc>
              <a:spcBef>
                <a:spcPts val="0"/>
              </a:spcBef>
              <a:spcAft>
                <a:spcPts val="0"/>
              </a:spcAft>
              <a:buClr>
                <a:schemeClr val="dk1"/>
              </a:buClr>
              <a:buSzPts val="1800"/>
              <a:buNone/>
            </a:pPr>
            <a:r>
              <a:rPr b="1" lang="en" sz="1800"/>
              <a:t>Skills: </a:t>
            </a:r>
            <a:r>
              <a:rPr lang="en" sz="1800"/>
              <a:t>Advanced communication, empathy, to be adaptable, and the ability to learn continuously. </a:t>
            </a:r>
            <a:endParaRPr/>
          </a:p>
          <a:p>
            <a:pPr indent="0" lvl="0" marL="0" rtl="0" algn="l">
              <a:lnSpc>
                <a:spcPct val="90000"/>
              </a:lnSpc>
              <a:spcBef>
                <a:spcPts val="800"/>
              </a:spcBef>
              <a:spcAft>
                <a:spcPts val="0"/>
              </a:spcAft>
              <a:buClr>
                <a:schemeClr val="dk1"/>
              </a:buClr>
              <a:buSzPts val="1800"/>
              <a:buNone/>
            </a:pPr>
            <a:r>
              <a:t/>
            </a:r>
            <a:endParaRPr sz="1800"/>
          </a:p>
          <a:p>
            <a:pPr indent="0" lvl="0" marL="0" rtl="0" algn="l">
              <a:lnSpc>
                <a:spcPct val="90000"/>
              </a:lnSpc>
              <a:spcBef>
                <a:spcPts val="800"/>
              </a:spcBef>
              <a:spcAft>
                <a:spcPts val="0"/>
              </a:spcAft>
              <a:buClr>
                <a:schemeClr val="dk1"/>
              </a:buClr>
              <a:buSzPts val="1800"/>
              <a:buNone/>
            </a:pPr>
            <a:r>
              <a:rPr b="1" lang="en" sz="1800"/>
              <a:t>Careers</a:t>
            </a:r>
            <a:r>
              <a:rPr lang="en" sz="1800"/>
              <a:t>: Business Development, Programming, Health Care, and Education/Counseling require these skills. These jobs are also amongst the best careers for the next ten years. </a:t>
            </a:r>
            <a:endParaRPr/>
          </a:p>
          <a:p>
            <a:pPr indent="0" lvl="0" marL="0" rtl="0" algn="l">
              <a:lnSpc>
                <a:spcPct val="90000"/>
              </a:lnSpc>
              <a:spcBef>
                <a:spcPts val="800"/>
              </a:spcBef>
              <a:spcAft>
                <a:spcPts val="1200"/>
              </a:spcAft>
              <a:buClr>
                <a:schemeClr val="dk1"/>
              </a:buClr>
              <a:buSzPts val="1800"/>
              <a:buNone/>
            </a:pPr>
            <a:r>
              <a:t/>
            </a:r>
            <a:endParaRPr sz="1800"/>
          </a:p>
        </p:txBody>
      </p:sp>
      <p:sp>
        <p:nvSpPr>
          <p:cNvPr id="119" name="Google Shape;119;p22"/>
          <p:cNvSpPr/>
          <p:nvPr/>
        </p:nvSpPr>
        <p:spPr>
          <a:xfrm>
            <a:off x="0" y="0"/>
            <a:ext cx="3483600" cy="5143500"/>
          </a:xfrm>
          <a:prstGeom prst="rect">
            <a:avLst/>
          </a:prstGeom>
          <a:solidFill>
            <a:srgbClr val="C8102E"/>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120" name="Google Shape;120;p22"/>
          <p:cNvPicPr preferRelativeResize="0"/>
          <p:nvPr/>
        </p:nvPicPr>
        <p:blipFill rotWithShape="1">
          <a:blip r:embed="rId3">
            <a:alphaModFix/>
          </a:blip>
          <a:srcRect b="0" l="0" r="0" t="0"/>
          <a:stretch/>
        </p:blipFill>
        <p:spPr>
          <a:xfrm>
            <a:off x="360589" y="1036486"/>
            <a:ext cx="2762250" cy="2762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3"/>
          <p:cNvSpPr txBox="1"/>
          <p:nvPr>
            <p:ph type="title"/>
          </p:nvPr>
        </p:nvSpPr>
        <p:spPr>
          <a:xfrm>
            <a:off x="3824695" y="958830"/>
            <a:ext cx="5770500" cy="3456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17857"/>
              <a:buFont typeface="Arial"/>
              <a:buNone/>
            </a:pPr>
            <a:r>
              <a:rPr b="1" lang="en"/>
              <a:t>Technological</a:t>
            </a:r>
            <a:br>
              <a:rPr lang="en"/>
            </a:br>
            <a:endParaRPr/>
          </a:p>
        </p:txBody>
      </p:sp>
      <p:sp>
        <p:nvSpPr>
          <p:cNvPr id="126" name="Google Shape;126;p23"/>
          <p:cNvSpPr txBox="1"/>
          <p:nvPr>
            <p:ph idx="1" type="body"/>
          </p:nvPr>
        </p:nvSpPr>
        <p:spPr>
          <a:xfrm>
            <a:off x="3824701" y="1304425"/>
            <a:ext cx="5247300" cy="2346600"/>
          </a:xfrm>
          <a:prstGeom prst="rect">
            <a:avLst/>
          </a:prstGeom>
          <a:noFill/>
          <a:ln>
            <a:noFill/>
          </a:ln>
        </p:spPr>
        <p:txBody>
          <a:bodyPr anchorCtr="0" anchor="t" bIns="34275" lIns="68575" spcFirstLastPara="1" rIns="68575" wrap="square" tIns="34275">
            <a:noAutofit/>
          </a:bodyPr>
          <a:lstStyle/>
          <a:p>
            <a:pPr indent="0" lvl="0" marL="0" rtl="0" algn="l">
              <a:lnSpc>
                <a:spcPct val="130000"/>
              </a:lnSpc>
              <a:spcBef>
                <a:spcPts val="0"/>
              </a:spcBef>
              <a:spcAft>
                <a:spcPts val="0"/>
              </a:spcAft>
              <a:buClr>
                <a:schemeClr val="dk1"/>
              </a:buClr>
              <a:buSzPts val="1260"/>
              <a:buNone/>
            </a:pPr>
            <a:r>
              <a:rPr b="1" lang="en" sz="1760"/>
              <a:t>Skills:  </a:t>
            </a:r>
            <a:r>
              <a:rPr lang="en" sz="1760"/>
              <a:t>Includes everything from basic to advanced information technology skills, data analysis, technical reading and writing.</a:t>
            </a:r>
            <a:endParaRPr sz="1970"/>
          </a:p>
          <a:p>
            <a:pPr indent="0" lvl="0" marL="0" rtl="0" algn="l">
              <a:lnSpc>
                <a:spcPct val="130000"/>
              </a:lnSpc>
              <a:spcBef>
                <a:spcPts val="800"/>
              </a:spcBef>
              <a:spcAft>
                <a:spcPts val="0"/>
              </a:spcAft>
              <a:buClr>
                <a:schemeClr val="dk1"/>
              </a:buClr>
              <a:buSzPts val="1260"/>
              <a:buNone/>
            </a:pPr>
            <a:r>
              <a:t/>
            </a:r>
            <a:endParaRPr sz="1760"/>
          </a:p>
          <a:p>
            <a:pPr indent="0" lvl="0" marL="0" rtl="0" algn="l">
              <a:lnSpc>
                <a:spcPct val="130000"/>
              </a:lnSpc>
              <a:spcBef>
                <a:spcPts val="800"/>
              </a:spcBef>
              <a:spcAft>
                <a:spcPts val="0"/>
              </a:spcAft>
              <a:buClr>
                <a:schemeClr val="dk1"/>
              </a:buClr>
              <a:buSzPts val="1260"/>
              <a:buNone/>
            </a:pPr>
            <a:r>
              <a:rPr b="1" lang="en" sz="1760"/>
              <a:t>Careers: </a:t>
            </a:r>
            <a:r>
              <a:rPr lang="en" sz="1760"/>
              <a:t>Information Technology, Programming, Data Analysis, Virtual Reality/Artificial Intelligence, Robotics/Automation, and Engineering/Energy. These future skills are likely to be the most highly paid.</a:t>
            </a:r>
            <a:endParaRPr sz="1970"/>
          </a:p>
          <a:p>
            <a:pPr indent="0" lvl="0" marL="0" rtl="0" algn="l">
              <a:lnSpc>
                <a:spcPct val="70000"/>
              </a:lnSpc>
              <a:spcBef>
                <a:spcPts val="800"/>
              </a:spcBef>
              <a:spcAft>
                <a:spcPts val="1200"/>
              </a:spcAft>
              <a:buClr>
                <a:schemeClr val="dk1"/>
              </a:buClr>
              <a:buSzPts val="1260"/>
              <a:buNone/>
            </a:pPr>
            <a:r>
              <a:t/>
            </a:r>
            <a:endParaRPr sz="1260"/>
          </a:p>
        </p:txBody>
      </p:sp>
      <p:sp>
        <p:nvSpPr>
          <p:cNvPr id="127" name="Google Shape;127;p23"/>
          <p:cNvSpPr/>
          <p:nvPr/>
        </p:nvSpPr>
        <p:spPr>
          <a:xfrm>
            <a:off x="0" y="0"/>
            <a:ext cx="3483600" cy="5143500"/>
          </a:xfrm>
          <a:prstGeom prst="rect">
            <a:avLst/>
          </a:prstGeom>
          <a:solidFill>
            <a:schemeClr val="dk1"/>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128" name="Google Shape;128;p23"/>
          <p:cNvPicPr preferRelativeResize="0"/>
          <p:nvPr/>
        </p:nvPicPr>
        <p:blipFill rotWithShape="1">
          <a:blip r:embed="rId3">
            <a:alphaModFix/>
          </a:blip>
          <a:srcRect b="0" l="0" r="0" t="0"/>
          <a:stretch/>
        </p:blipFill>
        <p:spPr>
          <a:xfrm>
            <a:off x="268060" y="830036"/>
            <a:ext cx="2947308" cy="294730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4"/>
          <p:cNvSpPr/>
          <p:nvPr/>
        </p:nvSpPr>
        <p:spPr>
          <a:xfrm>
            <a:off x="0" y="0"/>
            <a:ext cx="9144000" cy="5143500"/>
          </a:xfrm>
          <a:prstGeom prst="rect">
            <a:avLst/>
          </a:prstGeom>
          <a:solidFill>
            <a:srgbClr val="1D428A"/>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Icon&#10;&#10;Description automatically generated" id="134" name="Google Shape;134;p24"/>
          <p:cNvPicPr preferRelativeResize="0"/>
          <p:nvPr/>
        </p:nvPicPr>
        <p:blipFill rotWithShape="1">
          <a:blip r:embed="rId3">
            <a:alphaModFix/>
          </a:blip>
          <a:srcRect b="0" l="0" r="0" t="0"/>
          <a:stretch/>
        </p:blipFill>
        <p:spPr>
          <a:xfrm>
            <a:off x="4909457" y="102172"/>
            <a:ext cx="3701143" cy="3701143"/>
          </a:xfrm>
          <a:prstGeom prst="rect">
            <a:avLst/>
          </a:prstGeom>
          <a:noFill/>
          <a:ln>
            <a:noFill/>
          </a:ln>
        </p:spPr>
      </p:pic>
      <p:sp>
        <p:nvSpPr>
          <p:cNvPr id="135" name="Google Shape;135;p24"/>
          <p:cNvSpPr txBox="1"/>
          <p:nvPr/>
        </p:nvSpPr>
        <p:spPr>
          <a:xfrm>
            <a:off x="5192879" y="833500"/>
            <a:ext cx="3282300" cy="992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3000">
                <a:solidFill>
                  <a:schemeClr val="dk1"/>
                </a:solidFill>
                <a:latin typeface="Arial"/>
                <a:ea typeface="Arial"/>
                <a:cs typeface="Arial"/>
                <a:sym typeface="Arial"/>
              </a:rPr>
              <a:t>THE CHALLENGE</a:t>
            </a:r>
            <a:endParaRPr sz="1100"/>
          </a:p>
        </p:txBody>
      </p:sp>
      <p:sp>
        <p:nvSpPr>
          <p:cNvPr id="136" name="Google Shape;136;p24"/>
          <p:cNvSpPr txBox="1"/>
          <p:nvPr/>
        </p:nvSpPr>
        <p:spPr>
          <a:xfrm>
            <a:off x="329500" y="208400"/>
            <a:ext cx="4798800" cy="5333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900">
                <a:solidFill>
                  <a:schemeClr val="lt1"/>
                </a:solidFill>
              </a:rPr>
              <a:t>Total employment is projected to grow from 153.5 million to 165.4 million over the 2020–30 decade, an increase of 11.9 million jobs, the U.S. Bureau of Labor Statistics. </a:t>
            </a:r>
            <a:endParaRPr b="1" sz="1600"/>
          </a:p>
          <a:p>
            <a:pPr indent="0" lvl="0" marL="0" marR="0" rtl="0" algn="l">
              <a:spcBef>
                <a:spcPts val="0"/>
              </a:spcBef>
              <a:spcAft>
                <a:spcPts val="0"/>
              </a:spcAft>
              <a:buNone/>
            </a:pPr>
            <a:r>
              <a:t/>
            </a:r>
            <a:endParaRPr b="1" sz="2400">
              <a:solidFill>
                <a:schemeClr val="lt1"/>
              </a:solidFill>
            </a:endParaRPr>
          </a:p>
          <a:p>
            <a:pPr indent="0" lvl="0" marL="0" marR="0" rtl="0" algn="l">
              <a:spcBef>
                <a:spcPts val="0"/>
              </a:spcBef>
              <a:spcAft>
                <a:spcPts val="0"/>
              </a:spcAft>
              <a:buNone/>
            </a:pPr>
            <a:r>
              <a:rPr b="1" lang="en" sz="1900">
                <a:solidFill>
                  <a:schemeClr val="lt1"/>
                </a:solidFill>
              </a:rPr>
              <a:t>Healthcare and social assistance are projected to add the most jobs - about 3.3 million jobs.</a:t>
            </a:r>
            <a:endParaRPr b="1" sz="1600"/>
          </a:p>
          <a:p>
            <a:pPr indent="0" lvl="0" marL="0" marR="0" rtl="0" algn="l">
              <a:spcBef>
                <a:spcPts val="0"/>
              </a:spcBef>
              <a:spcAft>
                <a:spcPts val="0"/>
              </a:spcAft>
              <a:buNone/>
            </a:pPr>
            <a:r>
              <a:t/>
            </a:r>
            <a:endParaRPr b="1" sz="1900">
              <a:solidFill>
                <a:schemeClr val="lt1"/>
              </a:solidFill>
            </a:endParaRPr>
          </a:p>
          <a:p>
            <a:pPr indent="0" lvl="0" marL="0" marR="0" rtl="0" algn="l">
              <a:spcBef>
                <a:spcPts val="0"/>
              </a:spcBef>
              <a:spcAft>
                <a:spcPts val="0"/>
              </a:spcAft>
              <a:buNone/>
            </a:pPr>
            <a:r>
              <a:rPr b="1" lang="en" sz="1900">
                <a:solidFill>
                  <a:schemeClr val="lt1"/>
                </a:solidFill>
              </a:rPr>
              <a:t>Technological advancements are expected to support strong employment growth in professional, business, and scientific services industries, including computer systems design and related services </a:t>
            </a:r>
            <a:endParaRPr b="1" sz="1600"/>
          </a:p>
          <a:p>
            <a:pPr indent="0" lvl="0" marL="0" marR="0" rtl="0" algn="l">
              <a:spcBef>
                <a:spcPts val="0"/>
              </a:spcBef>
              <a:spcAft>
                <a:spcPts val="0"/>
              </a:spcAft>
              <a:buNone/>
            </a:pPr>
            <a:r>
              <a:t/>
            </a:r>
            <a:endParaRPr b="1" sz="2100">
              <a:solidFill>
                <a:schemeClr val="lt1"/>
              </a:solidFill>
            </a:endParaRPr>
          </a:p>
          <a:p>
            <a:pPr indent="0" lvl="0" marL="0" marR="0" rtl="0" algn="l">
              <a:spcBef>
                <a:spcPts val="0"/>
              </a:spcBef>
              <a:spcAft>
                <a:spcPts val="0"/>
              </a:spcAft>
              <a:buNone/>
            </a:pPr>
            <a:r>
              <a:t/>
            </a:r>
            <a:endParaRPr b="1" sz="1200">
              <a:solidFill>
                <a:schemeClr val="lt1"/>
              </a:solidFill>
            </a:endParaRPr>
          </a:p>
        </p:txBody>
      </p:sp>
      <p:sp>
        <p:nvSpPr>
          <p:cNvPr id="137" name="Google Shape;137;p24"/>
          <p:cNvSpPr txBox="1"/>
          <p:nvPr/>
        </p:nvSpPr>
        <p:spPr>
          <a:xfrm>
            <a:off x="1884264" y="3757040"/>
            <a:ext cx="5562000" cy="561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t/>
            </a:r>
            <a:endParaRPr b="1" sz="1100">
              <a:solidFill>
                <a:srgbClr val="FF0000"/>
              </a:solidFill>
            </a:endParaRPr>
          </a:p>
          <a:p>
            <a:pPr indent="0" lvl="0" marL="0" marR="0" rtl="0" algn="ctr">
              <a:spcBef>
                <a:spcPts val="0"/>
              </a:spcBef>
              <a:spcAft>
                <a:spcPts val="0"/>
              </a:spcAft>
              <a:buNone/>
            </a:pPr>
            <a:r>
              <a:t/>
            </a:r>
            <a:endParaRPr b="1" sz="2100">
              <a:solidFill>
                <a:srgbClr val="FF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5"/>
          <p:cNvSpPr/>
          <p:nvPr/>
        </p:nvSpPr>
        <p:spPr>
          <a:xfrm>
            <a:off x="212351" y="171600"/>
            <a:ext cx="9144000" cy="5143500"/>
          </a:xfrm>
          <a:prstGeom prst="rect">
            <a:avLst/>
          </a:prstGeom>
          <a:solidFill>
            <a:srgbClr val="1D428A"/>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3" name="Google Shape;143;p25"/>
          <p:cNvSpPr txBox="1"/>
          <p:nvPr>
            <p:ph type="title"/>
          </p:nvPr>
        </p:nvSpPr>
        <p:spPr>
          <a:xfrm>
            <a:off x="1533213" y="807033"/>
            <a:ext cx="59151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Arial"/>
              <a:buNone/>
            </a:pPr>
            <a:r>
              <a:rPr lang="en">
                <a:solidFill>
                  <a:srgbClr val="C8102E"/>
                </a:solidFill>
              </a:rPr>
              <a:t>SOLUTION</a:t>
            </a:r>
            <a:endParaRPr>
              <a:solidFill>
                <a:srgbClr val="C8102E"/>
              </a:solidFill>
            </a:endParaRPr>
          </a:p>
        </p:txBody>
      </p:sp>
      <p:sp>
        <p:nvSpPr>
          <p:cNvPr id="144" name="Google Shape;144;p25"/>
          <p:cNvSpPr txBox="1"/>
          <p:nvPr>
            <p:ph idx="1" type="body"/>
          </p:nvPr>
        </p:nvSpPr>
        <p:spPr>
          <a:xfrm>
            <a:off x="1733788" y="1663964"/>
            <a:ext cx="5915100" cy="2447700"/>
          </a:xfrm>
          <a:prstGeom prst="rect">
            <a:avLst/>
          </a:prstGeom>
          <a:noFill/>
          <a:ln>
            <a:noFill/>
          </a:ln>
        </p:spPr>
        <p:txBody>
          <a:bodyPr anchorCtr="0" anchor="t" bIns="34275" lIns="68575" spcFirstLastPara="1" rIns="68575" wrap="square" tIns="34275">
            <a:normAutofit fontScale="92500" lnSpcReduction="20000"/>
          </a:bodyPr>
          <a:lstStyle/>
          <a:p>
            <a:pPr indent="0" lvl="0" marL="0" rtl="0" algn="ctr">
              <a:lnSpc>
                <a:spcPct val="90000"/>
              </a:lnSpc>
              <a:spcBef>
                <a:spcPts val="0"/>
              </a:spcBef>
              <a:spcAft>
                <a:spcPts val="1200"/>
              </a:spcAft>
              <a:buClr>
                <a:schemeClr val="dk1"/>
              </a:buClr>
              <a:buSzPct val="100000"/>
              <a:buNone/>
            </a:pPr>
            <a:r>
              <a:rPr lang="en" sz="7200">
                <a:solidFill>
                  <a:schemeClr val="lt1"/>
                </a:solidFill>
              </a:rPr>
              <a:t>COLLEGE AND CAREER ACADEMIES</a:t>
            </a:r>
            <a:endParaRPr>
              <a:solidFill>
                <a:schemeClr val="lt1"/>
              </a:solidFill>
            </a:endParaRPr>
          </a:p>
        </p:txBody>
      </p:sp>
      <p:sp>
        <p:nvSpPr>
          <p:cNvPr id="145" name="Google Shape;145;p25"/>
          <p:cNvSpPr/>
          <p:nvPr/>
        </p:nvSpPr>
        <p:spPr>
          <a:xfrm>
            <a:off x="8864266" y="0"/>
            <a:ext cx="279600" cy="5143500"/>
          </a:xfrm>
          <a:prstGeom prst="rect">
            <a:avLst/>
          </a:prstGeom>
          <a:solidFill>
            <a:srgbClr val="C8102E"/>
          </a:solidFill>
          <a:ln cap="flat" cmpd="sng" w="9525">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a drawing of a yellow lightning bolt with a black outline on a white background (Provided by Tenor)" id="146" name="Google Shape;146;p25"/>
          <p:cNvPicPr preferRelativeResize="0"/>
          <p:nvPr/>
        </p:nvPicPr>
        <p:blipFill>
          <a:blip r:embed="rId3">
            <a:alphaModFix/>
          </a:blip>
          <a:stretch>
            <a:fillRect/>
          </a:stretch>
        </p:blipFill>
        <p:spPr>
          <a:xfrm rot="-1976669">
            <a:off x="437336" y="511935"/>
            <a:ext cx="2004726" cy="2546909"/>
          </a:xfrm>
          <a:prstGeom prst="rect">
            <a:avLst/>
          </a:prstGeom>
          <a:noFill/>
          <a:ln>
            <a:noFill/>
          </a:ln>
        </p:spPr>
      </p:pic>
      <p:pic>
        <p:nvPicPr>
          <p:cNvPr descr="a drawing of a yellow lightning bolt with a black outline on a white background (Provided by Tenor)" id="147" name="Google Shape;147;p25"/>
          <p:cNvPicPr preferRelativeResize="0"/>
          <p:nvPr/>
        </p:nvPicPr>
        <p:blipFill>
          <a:blip r:embed="rId3">
            <a:alphaModFix/>
          </a:blip>
          <a:stretch>
            <a:fillRect/>
          </a:stretch>
        </p:blipFill>
        <p:spPr>
          <a:xfrm flipH="1" rot="1552956">
            <a:off x="7032354" y="376071"/>
            <a:ext cx="1827200" cy="23213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