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  <p:sldMasterId id="2147483681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7010400" cy="9296400"/>
  <p:embeddedFontLst>
    <p:embeddedFont>
      <p:font typeface="Arial Black" panose="020B0604020202020204" pitchFamily="34" charset="0"/>
      <p:bold r:id="rId20"/>
    </p:embeddedFont>
    <p:embeddedFont>
      <p:font typeface="Impact" panose="020B0806030902050204" pitchFamily="34" charset="0"/>
      <p:regular r:id="rId21"/>
    </p:embeddedFont>
    <p:embeddedFont>
      <p:font typeface="Play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1"/>
  </p:normalViewPr>
  <p:slideViewPr>
    <p:cSldViewPr snapToGrid="0">
      <p:cViewPr varScale="1">
        <p:scale>
          <a:sx n="110" d="100"/>
          <a:sy n="110" d="100"/>
        </p:scale>
        <p:origin x="6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94a7c5163_1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f94a7c51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94a7c5163_1_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f94a7c516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f94a7c5163_1_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f94a7c516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f94a7c5163_1_2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2f94a7c516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f94a7c5163_1_2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2f94a7c5163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Google Shape;21;p2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lvl="1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lvl="2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lvl="3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lvl="4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lvl="5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lvl="6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lvl="7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lvl="8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20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p20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20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20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20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3" name="Google Shape;163;p20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 rot="5400000">
            <a:off x="4227559" y="-1478362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55" name="Google Shape;55;p6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56" name="Google Shape;56;p6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lvl="1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lvl="2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lvl="3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lvl="4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lvl="5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lvl="6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lvl="7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lvl="8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6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Brickwork-HD-R1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1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FEFEF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 descr="Brickwork-HD-R1a.jp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4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37" name="Google Shape;37;p4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knoll2@unl.edu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59" name="Google Shape;259;p35" descr="A heart shaped logo with white gears and red text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t="23845" b="27077"/>
          <a:stretch/>
        </p:blipFill>
        <p:spPr>
          <a:xfrm>
            <a:off x="318997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>
            <a:spLocks noGrp="1"/>
          </p:cNvSpPr>
          <p:nvPr>
            <p:ph type="ctrTitle"/>
          </p:nvPr>
        </p:nvSpPr>
        <p:spPr>
          <a:xfrm>
            <a:off x="731900" y="1001550"/>
            <a:ext cx="10535700" cy="4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n-US" sz="7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Have You Considered Becoming an STS Teacher?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8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5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5853" y="643467"/>
            <a:ext cx="9860293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44" name="Google Shape;344;p46" descr="A person and person welding&#10;&#10;Description automatically generated"/>
          <p:cNvPicPr preferRelativeResize="0"/>
          <p:nvPr/>
        </p:nvPicPr>
        <p:blipFill rotWithShape="1">
          <a:blip r:embed="rId3">
            <a:alphaModFix amt="40000"/>
          </a:blip>
          <a:srcRect t="15205" b="5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 Black"/>
              <a:buNone/>
            </a:pPr>
            <a:r>
              <a:rPr lang="en-US" sz="38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UNL 2 + 2 STS TEACHING PROGRAM</a:t>
            </a:r>
            <a:endParaRPr/>
          </a:p>
        </p:txBody>
      </p:sp>
      <p:sp>
        <p:nvSpPr>
          <p:cNvPr id="346" name="Google Shape;346;p46"/>
          <p:cNvSpPr/>
          <p:nvPr/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7" name="Google Shape;347;p46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b="1" cap="none">
                <a:latin typeface="Arial"/>
                <a:ea typeface="Arial"/>
                <a:cs typeface="Arial"/>
                <a:sym typeface="Arial"/>
              </a:rPr>
              <a:t>Tuition cost savings at the community colleges will result in over $9,000 in savings during the first two years of this degree option</a:t>
            </a:r>
            <a:r>
              <a:rPr lang="en-US" cap="none">
                <a:latin typeface="Arial"/>
                <a:ea typeface="Arial"/>
                <a:cs typeface="Arial"/>
                <a:sym typeface="Arial"/>
              </a:rPr>
              <a:t>. 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b="1" cap="none">
                <a:latin typeface="Arial"/>
                <a:ea typeface="Arial"/>
                <a:cs typeface="Arial"/>
                <a:sym typeface="Arial"/>
              </a:rPr>
              <a:t>$ 1000 and $2500 scholarships are available from local industry to support the STS teaching program. Paid internships are also available with Kawasaki, Molex, and the Association of General Contractors at $4500.</a:t>
            </a:r>
            <a:endParaRPr cap="none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b="1" cap="none">
                <a:latin typeface="Arial"/>
                <a:ea typeface="Arial"/>
                <a:cs typeface="Arial"/>
                <a:sym typeface="Arial"/>
              </a:rPr>
              <a:t>Students in the program are considered UNL students for all four years and may take advantage of all of UNL’s student experiences.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b="1" cap="none">
                <a:latin typeface="Arial"/>
                <a:ea typeface="Arial"/>
                <a:cs typeface="Arial"/>
                <a:sym typeface="Arial"/>
              </a:rPr>
              <a:t>Our goal is students graduate DEBT FREE!</a:t>
            </a:r>
            <a:endParaRPr cap="none">
              <a:latin typeface="Arial"/>
              <a:ea typeface="Arial"/>
              <a:cs typeface="Arial"/>
              <a:sym typeface="Arial"/>
            </a:endParaRPr>
          </a:p>
          <a:p>
            <a:pPr marL="22860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348" name="Google Shape;348;p46" descr="A person and person welding&#10;&#10;Description automatically generated"/>
          <p:cNvPicPr preferRelativeResize="0"/>
          <p:nvPr/>
        </p:nvPicPr>
        <p:blipFill rotWithShape="1">
          <a:blip r:embed="rId3">
            <a:alphaModFix amt="40000"/>
          </a:blip>
          <a:srcRect t="15205" b="525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7"/>
          <p:cNvSpPr txBox="1">
            <a:spLocks noGrp="1"/>
          </p:cNvSpPr>
          <p:nvPr>
            <p:ph type="title"/>
          </p:nvPr>
        </p:nvSpPr>
        <p:spPr>
          <a:xfrm>
            <a:off x="7685000" y="457200"/>
            <a:ext cx="3958200" cy="49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1523"/>
              <a:buFont typeface="Arial Black"/>
              <a:buNone/>
            </a:pPr>
            <a:r>
              <a:rPr lang="en-US" sz="3356" b="1">
                <a:latin typeface="Arial Black"/>
                <a:ea typeface="Arial Black"/>
                <a:cs typeface="Arial Black"/>
                <a:sym typeface="Arial Black"/>
              </a:rPr>
              <a:t>EMPLOYMENT OUTLOOK  </a:t>
            </a:r>
            <a:endParaRPr sz="3356" b="1">
              <a:latin typeface="Arial Black"/>
              <a:ea typeface="Arial Black"/>
              <a:cs typeface="Arial Black"/>
              <a:sym typeface="Arial Black"/>
            </a:endParaRPr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78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8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2023 there were approximately 430 industrial technology (STS) teachers in Nebraska.  </a:t>
            </a:r>
            <a:endParaRPr sz="1889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78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943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8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Nebraska department of education is projecting 15 to 20 retirements each year for the next 7 – 10 years.</a:t>
            </a:r>
            <a:endParaRPr sz="1889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78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9431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8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school year, there were multiple STS jobs throughout the state that didn’t get filled due to a lack of applicants.</a:t>
            </a:r>
            <a:endParaRPr sz="1889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5000"/>
              <a:buFont typeface="Arial Black"/>
              <a:buNone/>
            </a:pPr>
            <a:br>
              <a:rPr lang="en-US" sz="1778">
                <a:latin typeface="Arial"/>
                <a:ea typeface="Arial"/>
                <a:cs typeface="Arial"/>
                <a:sym typeface="Arial"/>
              </a:rPr>
            </a:br>
            <a:endParaRPr sz="1778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7"/>
          <p:cNvSpPr/>
          <p:nvPr/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lt1"/>
          </a:solidFill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55" name="Google Shape;355;p47" descr="A person welding a piece of meta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7138" b="11045"/>
          <a:stretch/>
        </p:blipFill>
        <p:spPr>
          <a:xfrm>
            <a:off x="750707" y="1008448"/>
            <a:ext cx="6557897" cy="3581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61" name="Google Shape;361;p48" descr="A heart shaped logo with white gears and red text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t="23845" b="27077"/>
          <a:stretch/>
        </p:blipFill>
        <p:spPr>
          <a:xfrm>
            <a:off x="318997" y="10"/>
            <a:ext cx="1219197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8"/>
          <p:cNvSpPr txBox="1">
            <a:spLocks noGrp="1"/>
          </p:cNvSpPr>
          <p:nvPr>
            <p:ph type="ctrTitle"/>
          </p:nvPr>
        </p:nvSpPr>
        <p:spPr>
          <a:xfrm>
            <a:off x="1297325" y="701676"/>
            <a:ext cx="97005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400"/>
              <a:buFont typeface="Arial Black"/>
              <a:buNone/>
            </a:pPr>
            <a:r>
              <a:rPr lang="en-US" sz="4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ARE YOU CONSIDERING A CAREER AS AN STS TEACHER OR WANT TO LEARN MORE?</a:t>
            </a:r>
            <a:endParaRPr sz="5000"/>
          </a:p>
        </p:txBody>
      </p:sp>
      <p:sp>
        <p:nvSpPr>
          <p:cNvPr id="363" name="Google Shape;363;p48"/>
          <p:cNvSpPr txBox="1"/>
          <p:nvPr/>
        </p:nvSpPr>
        <p:spPr>
          <a:xfrm>
            <a:off x="1107500" y="3158750"/>
            <a:ext cx="10458600" cy="3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</a:rPr>
              <a:t>LPS is partnering with Southeast Community College (SCC) and the University of Nebraska-Lincoln (UNL) to offer LPS students an opportunity to visit each campus and learn more about the program and a career as an STS Teacher.</a:t>
            </a:r>
            <a:endParaRPr sz="2400" b="1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 b="1">
                <a:solidFill>
                  <a:schemeClr val="lt1"/>
                </a:solidFill>
              </a:rPr>
              <a:t>Transportation &amp; lunch will be provided</a:t>
            </a:r>
            <a:endParaRPr sz="22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</a:rPr>
              <a:t>If you are interested in learning more about the program OR are interested in taking a field trip to SCC &amp; UNL please fill out the Google Form using this Jump Code: </a:t>
            </a:r>
            <a:r>
              <a:rPr lang="en-US" sz="2800" b="1">
                <a:solidFill>
                  <a:schemeClr val="lt1"/>
                </a:solidFill>
              </a:rPr>
              <a:t>GGCX</a:t>
            </a:r>
            <a:endParaRPr sz="2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9"/>
          <p:cNvSpPr/>
          <p:nvPr/>
        </p:nvSpPr>
        <p:spPr>
          <a:xfrm>
            <a:off x="1" y="0"/>
            <a:ext cx="11979952" cy="66440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98425" dist="76200" dir="4380000" algn="tl" rotWithShape="0">
              <a:srgbClr val="000000">
                <a:alpha val="6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70" name="Google Shape;370;p49" descr="A group of people standing around a machine&#10;&#10;Description automatically generated"/>
          <p:cNvPicPr preferRelativeResize="0"/>
          <p:nvPr/>
        </p:nvPicPr>
        <p:blipFill rotWithShape="1">
          <a:blip r:embed="rId5">
            <a:alphaModFix amt="43000"/>
          </a:blip>
          <a:srcRect t="12046" b="5519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9"/>
          <p:cNvSpPr/>
          <p:nvPr/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 extrusionOk="0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72" name="Google Shape;372;p4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6299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375"/>
              <a:buFont typeface="Arial Black"/>
              <a:buNone/>
            </a:pPr>
            <a:r>
              <a:rPr lang="en-US" sz="6400" b="1">
                <a:latin typeface="Arial Black"/>
                <a:ea typeface="Arial Black"/>
                <a:cs typeface="Arial Black"/>
                <a:sym typeface="Arial Black"/>
              </a:rPr>
              <a:t>CONTACT INFORMATION</a:t>
            </a:r>
            <a:endParaRPr sz="6400"/>
          </a:p>
        </p:txBody>
      </p:sp>
      <p:sp>
        <p:nvSpPr>
          <p:cNvPr id="373" name="Google Shape;373;p49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200" b="1"/>
              <a:t>UNL PROGRAM CONTACT</a:t>
            </a:r>
            <a:endParaRPr sz="4200"/>
          </a:p>
          <a:p>
            <a:pPr marL="457200" lvl="0" indent="-482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 b="1"/>
              <a:t>ERIC KNOLL</a:t>
            </a:r>
            <a:endParaRPr sz="4000"/>
          </a:p>
          <a:p>
            <a:pPr marL="914400" lvl="1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/>
              <a:t>E-MAIL: </a:t>
            </a:r>
            <a:r>
              <a:rPr lang="en-US" sz="3600" b="1" u="sng">
                <a:solidFill>
                  <a:schemeClr val="hlink"/>
                </a:solidFill>
                <a:hlinkClick r:id="rId6"/>
              </a:rPr>
              <a:t>EKNOLL2@UNL.EDU</a:t>
            </a:r>
            <a:r>
              <a:rPr lang="en-US" sz="3600"/>
              <a:t> </a:t>
            </a:r>
            <a:endParaRPr sz="3600"/>
          </a:p>
          <a:p>
            <a:pPr marL="914400" lvl="1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/>
              <a:t>CELL: 402-310-2109</a:t>
            </a:r>
            <a:endParaRPr sz="3600" b="1"/>
          </a:p>
          <a:p>
            <a:pPr marL="203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374" name="Google Shape;374;p49"/>
          <p:cNvSpPr/>
          <p:nvPr/>
        </p:nvSpPr>
        <p:spPr>
          <a:xfrm>
            <a:off x="1" y="5600215"/>
            <a:ext cx="11731752" cy="780581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6" descr="A group of people standing in a roo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6399" r="9091" b="69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6"/>
          <p:cNvSpPr/>
          <p:nvPr/>
        </p:nvSpPr>
        <p:spPr>
          <a:xfrm rot="-180767">
            <a:off x="-152645" y="612920"/>
            <a:ext cx="8035103" cy="5632488"/>
          </a:xfrm>
          <a:custGeom>
            <a:avLst/>
            <a:gdLst/>
            <a:ahLst/>
            <a:cxnLst/>
            <a:rect l="l" t="t" r="r" b="b"/>
            <a:pathLst>
              <a:path w="8044107" h="5638800" extrusionOk="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283604" y="591098"/>
            <a:ext cx="72915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 Black"/>
              <a:buNone/>
            </a:pPr>
            <a:r>
              <a:rPr lang="en-US" sz="40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TEACHING AS A CAREER</a:t>
            </a:r>
            <a:endParaRPr sz="5600"/>
          </a:p>
        </p:txBody>
      </p:sp>
      <p:sp>
        <p:nvSpPr>
          <p:cNvPr id="268" name="Google Shape;268;p36"/>
          <p:cNvSpPr txBox="1">
            <a:spLocks noGrp="1"/>
          </p:cNvSpPr>
          <p:nvPr>
            <p:ph type="body" idx="1"/>
          </p:nvPr>
        </p:nvSpPr>
        <p:spPr>
          <a:xfrm>
            <a:off x="487850" y="1521600"/>
            <a:ext cx="7291500" cy="4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2300" b="1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Why </a:t>
            </a:r>
            <a:r>
              <a:rPr lang="en-US" sz="23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might someone consider</a:t>
            </a:r>
            <a:r>
              <a:rPr lang="en-US" sz="2300" b="1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teaching as a career?</a:t>
            </a:r>
            <a:endParaRPr sz="2300" b="1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22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685800" lvl="1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Char char="•"/>
            </a:pPr>
            <a:r>
              <a:rPr lang="en-US" sz="20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You get to teach something you are good at and enjoy doing</a:t>
            </a:r>
            <a:endParaRPr sz="20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685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685800" lvl="1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Char char="•"/>
            </a:pPr>
            <a:r>
              <a:rPr lang="en-US" sz="20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High Wage, High Skill, &amp; High Demand Career</a:t>
            </a:r>
            <a:endParaRPr sz="20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1143000" lvl="2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Char char="•"/>
            </a:pPr>
            <a:r>
              <a:rPr lang="en-US" sz="20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Good Benefits</a:t>
            </a:r>
            <a:endParaRPr sz="20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685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685800" lvl="1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Char char="•"/>
            </a:pPr>
            <a:r>
              <a:rPr lang="en-US" sz="20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Schedule</a:t>
            </a:r>
            <a:endParaRPr sz="20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1143000" lvl="2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</a:pPr>
            <a:r>
              <a:rPr lang="en-US" sz="1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Good Working Hours</a:t>
            </a:r>
            <a:endParaRPr sz="18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1143000" lvl="2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Char char="•"/>
            </a:pPr>
            <a:r>
              <a:rPr lang="en-US" sz="18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Summers Off, Fall Break, Winter Break, Spring Break</a:t>
            </a:r>
            <a:endParaRPr sz="18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1143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685800" lvl="1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Char char="•"/>
            </a:pPr>
            <a:r>
              <a:rPr lang="en-US" sz="20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Rewarding - You have the opportunity to build relationships &amp; change lives!</a:t>
            </a:r>
            <a:endParaRPr sz="20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685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685800" lvl="1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Char char="•"/>
            </a:pPr>
            <a:r>
              <a:rPr lang="en-US" sz="2000" b="1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Respected Career in the Community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745762" y="475938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Black"/>
              <a:buNone/>
            </a:pPr>
            <a:r>
              <a:rPr lang="en-US" sz="55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Perceptions About Teaching </a:t>
            </a:r>
            <a:endParaRPr/>
          </a:p>
        </p:txBody>
      </p:sp>
      <p:pic>
        <p:nvPicPr>
          <p:cNvPr id="274" name="Google Shape;274;p37" descr="A person and a child looking at a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7440" y="1783183"/>
            <a:ext cx="4931278" cy="32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7"/>
          <p:cNvSpPr txBox="1"/>
          <p:nvPr/>
        </p:nvSpPr>
        <p:spPr>
          <a:xfrm>
            <a:off x="895625" y="1511950"/>
            <a:ext cx="5624100" cy="3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</a:rPr>
              <a:t>Why People Might Not Choose Teaching As A Profession</a:t>
            </a:r>
            <a:endParaRPr sz="24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The perception that the pay is not very good</a:t>
            </a:r>
            <a:endParaRPr sz="22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The perception that all you deal with is behavior</a:t>
            </a:r>
            <a:endParaRPr sz="22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The perception that there is no work-life balance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745762" y="475938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500"/>
              <a:buFont typeface="Arial Black"/>
              <a:buNone/>
            </a:pPr>
            <a:r>
              <a:rPr lang="en-US" sz="55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Teaching As A Career</a:t>
            </a:r>
            <a:endParaRPr/>
          </a:p>
        </p:txBody>
      </p:sp>
      <p:sp>
        <p:nvSpPr>
          <p:cNvPr id="281" name="Google Shape;281;p38"/>
          <p:cNvSpPr txBox="1"/>
          <p:nvPr/>
        </p:nvSpPr>
        <p:spPr>
          <a:xfrm>
            <a:off x="895625" y="1511950"/>
            <a:ext cx="9967500" cy="3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</a:rPr>
              <a:t>Schedule</a:t>
            </a:r>
            <a:endParaRPr sz="2400" b="1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Teachers have a work a 189-day contract (175 student learning days) meaning there are 176 days they have off.</a:t>
            </a:r>
            <a:endParaRPr sz="24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</a:rPr>
              <a:t>Pay</a:t>
            </a:r>
            <a:endParaRPr sz="2400" b="1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New LPS Teacher: $49,556</a:t>
            </a:r>
            <a:endParaRPr sz="2400">
              <a:solidFill>
                <a:schemeClr val="dk1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US" sz="2400">
                <a:solidFill>
                  <a:schemeClr val="dk1"/>
                </a:solidFill>
              </a:rPr>
              <a:t>= $37.46 / hour (work 189 days)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First year engineer in the workforce:  $60,000 (work all year)</a:t>
            </a:r>
            <a:endParaRPr sz="2400">
              <a:solidFill>
                <a:schemeClr val="dk1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US" sz="2400">
                <a:solidFill>
                  <a:schemeClr val="dk1"/>
                </a:solidFill>
              </a:rPr>
              <a:t>= $30 / hour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9" title="Screenshot 2025-08-05 at 10.10.2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538" y="111125"/>
            <a:ext cx="8346924" cy="53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0"/>
          <p:cNvSpPr/>
          <p:nvPr/>
        </p:nvSpPr>
        <p:spPr>
          <a:xfrm>
            <a:off x="1" y="0"/>
            <a:ext cx="11979952" cy="66440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98425" dist="76200" dir="4380000" algn="tl" rotWithShape="0">
              <a:srgbClr val="000000">
                <a:alpha val="6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 extrusionOk="0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4" name="Google Shape;294;p40"/>
          <p:cNvSpPr/>
          <p:nvPr/>
        </p:nvSpPr>
        <p:spPr>
          <a:xfrm>
            <a:off x="0" y="0"/>
            <a:ext cx="4654296" cy="6380796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6E0809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279275" y="830250"/>
            <a:ext cx="4208400" cy="4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6487"/>
              <a:buFont typeface="Arial Black"/>
              <a:buNone/>
            </a:pPr>
            <a:r>
              <a:rPr lang="en-US" sz="3922" b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AVERAGE PAY COMPARISON</a:t>
            </a:r>
            <a:endParaRPr sz="3922" b="1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6487"/>
              <a:buFont typeface="Arial Black"/>
              <a:buNone/>
            </a:pPr>
            <a:endParaRPr sz="3922" b="1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6487"/>
              <a:buFont typeface="Arial Black"/>
              <a:buNone/>
            </a:pPr>
            <a:br>
              <a:rPr lang="en-US" sz="3922" b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922" b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NEBRASKA</a:t>
            </a:r>
            <a:br>
              <a:rPr lang="en-US" sz="3922" b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922" b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BUREAU OF LABOR STATISTICS</a:t>
            </a:r>
            <a:br>
              <a:rPr lang="en-US" sz="3922">
                <a:solidFill>
                  <a:srgbClr val="FFFFFF"/>
                </a:solidFill>
              </a:rPr>
            </a:br>
            <a:br>
              <a:rPr lang="en-US" sz="3700">
                <a:solidFill>
                  <a:srgbClr val="FFFFFF"/>
                </a:solidFill>
              </a:rPr>
            </a:br>
            <a:endParaRPr sz="3700">
              <a:solidFill>
                <a:srgbClr val="FFFFFF"/>
              </a:solidFill>
            </a:endParaRPr>
          </a:p>
        </p:txBody>
      </p:sp>
      <p:grpSp>
        <p:nvGrpSpPr>
          <p:cNvPr id="296" name="Google Shape;296;p40"/>
          <p:cNvGrpSpPr/>
          <p:nvPr/>
        </p:nvGrpSpPr>
        <p:grpSpPr>
          <a:xfrm>
            <a:off x="5132951" y="1001550"/>
            <a:ext cx="6113299" cy="3810878"/>
            <a:chOff x="0" y="787632"/>
            <a:chExt cx="5759656" cy="3271702"/>
          </a:xfrm>
        </p:grpSpPr>
        <p:sp>
          <p:nvSpPr>
            <p:cNvPr id="297" name="Google Shape;297;p40"/>
            <p:cNvSpPr/>
            <p:nvPr/>
          </p:nvSpPr>
          <p:spPr>
            <a:xfrm>
              <a:off x="0" y="787632"/>
              <a:ext cx="5759656" cy="145409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439862" y="1114802"/>
              <a:ext cx="799749" cy="79974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1679474" y="787632"/>
              <a:ext cx="2591845" cy="1454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 txBox="1"/>
            <p:nvPr/>
          </p:nvSpPr>
          <p:spPr>
            <a:xfrm>
              <a:off x="1679474" y="787632"/>
              <a:ext cx="2591845" cy="1454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3875" tIns="153875" rIns="153875" bIns="153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annual mean wage for all occupations in Nebraska is $50,990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4271319" y="787632"/>
              <a:ext cx="1488336" cy="1454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 txBox="1"/>
            <p:nvPr/>
          </p:nvSpPr>
          <p:spPr>
            <a:xfrm>
              <a:off x="4271319" y="787632"/>
              <a:ext cx="1488336" cy="1454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3875" tIns="153875" rIns="153875" bIns="153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Teachers make about $10,000 more than the average wage 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0" y="2605244"/>
              <a:ext cx="5759656" cy="145409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439862" y="2932415"/>
              <a:ext cx="799749" cy="79974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1679474" y="2605244"/>
              <a:ext cx="4080181" cy="1454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 txBox="1"/>
            <p:nvPr/>
          </p:nvSpPr>
          <p:spPr>
            <a:xfrm>
              <a:off x="1679474" y="2605244"/>
              <a:ext cx="4080181" cy="1454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3875" tIns="153875" rIns="153875" bIns="153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 average CTE teachers make $1300 more than other teachers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755387" y="225113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500"/>
              <a:buFont typeface="Arial Black"/>
              <a:buNone/>
            </a:pPr>
            <a:r>
              <a:rPr lang="en-US" sz="55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Teaching As A Career</a:t>
            </a:r>
            <a:endParaRPr/>
          </a:p>
        </p:txBody>
      </p:sp>
      <p:sp>
        <p:nvSpPr>
          <p:cNvPr id="312" name="Google Shape;312;p41"/>
          <p:cNvSpPr txBox="1"/>
          <p:nvPr/>
        </p:nvSpPr>
        <p:spPr>
          <a:xfrm>
            <a:off x="3986950" y="1511950"/>
            <a:ext cx="7444200" cy="4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</a:rPr>
              <a:t>Insurance</a:t>
            </a:r>
            <a:endParaRPr sz="2400" b="1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Schools offer a range of insurance options including health, dental, vision, life, disability, accident, and critical illness coverage.</a:t>
            </a:r>
            <a:endParaRPr sz="24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b="1">
                <a:solidFill>
                  <a:schemeClr val="dk1"/>
                </a:solidFill>
              </a:rPr>
              <a:t>Retirement Benefits</a:t>
            </a:r>
            <a:endParaRPr sz="2400" b="1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401K Retirement Plan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NE Retirement System - At retirement age, a monthly payment is provided until death (usually 55%-70% of your ending salary)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313" name="Google Shape;313;p41" descr="A person working on a piece of w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7860"/>
          <a:stretch/>
        </p:blipFill>
        <p:spPr>
          <a:xfrm>
            <a:off x="654600" y="1511950"/>
            <a:ext cx="2860473" cy="3948751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755387" y="225113"/>
            <a:ext cx="103968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500"/>
              <a:buFont typeface="Arial Black"/>
              <a:buNone/>
            </a:pPr>
            <a:r>
              <a:rPr lang="en-US" sz="55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Teaching As A Career</a:t>
            </a:r>
            <a:endParaRPr/>
          </a:p>
        </p:txBody>
      </p:sp>
      <p:sp>
        <p:nvSpPr>
          <p:cNvPr id="319" name="Google Shape;319;p42"/>
          <p:cNvSpPr txBox="1"/>
          <p:nvPr/>
        </p:nvSpPr>
        <p:spPr>
          <a:xfrm>
            <a:off x="924500" y="1511950"/>
            <a:ext cx="10506600" cy="4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>
                <a:solidFill>
                  <a:schemeClr val="dk1"/>
                </a:solidFill>
              </a:rPr>
              <a:t>Working Conditions</a:t>
            </a:r>
            <a:endParaRPr sz="26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Colleagues - The other teachers you work with often become very good friends. </a:t>
            </a:r>
            <a:endParaRPr sz="24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Students - There is a perception that all teachers do is deal with behavior.</a:t>
            </a:r>
            <a:endParaRPr sz="2400">
              <a:solidFill>
                <a:schemeClr val="dk1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US" sz="2400">
                <a:solidFill>
                  <a:schemeClr val="dk1"/>
                </a:solidFill>
              </a:rPr>
              <a:t>90%-10% Rule:  90% of the students are great to work with and very rewarding.</a:t>
            </a:r>
            <a:endParaRPr sz="2400">
              <a:solidFill>
                <a:schemeClr val="dk1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US" sz="2400">
                <a:solidFill>
                  <a:schemeClr val="dk1"/>
                </a:solidFill>
              </a:rPr>
              <a:t>In every career there will be people (10%) that you may not get along with.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325" name="Google Shape;325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66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Macintosh PowerPoint</Application>
  <PresentationFormat>Widescreen</PresentationFormat>
  <Paragraphs>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Play</vt:lpstr>
      <vt:lpstr>Arial Black</vt:lpstr>
      <vt:lpstr>Arial</vt:lpstr>
      <vt:lpstr>Calibri</vt:lpstr>
      <vt:lpstr>Impact</vt:lpstr>
      <vt:lpstr>Main Event</vt:lpstr>
      <vt:lpstr>Main Event</vt:lpstr>
      <vt:lpstr>1_Office Theme</vt:lpstr>
      <vt:lpstr>Have You Considered Becoming an STS Teacher?</vt:lpstr>
      <vt:lpstr>TEACHING AS A CAREER</vt:lpstr>
      <vt:lpstr>Perceptions About Teaching </vt:lpstr>
      <vt:lpstr>Teaching As A Career</vt:lpstr>
      <vt:lpstr>PowerPoint Presentation</vt:lpstr>
      <vt:lpstr>AVERAGE PAY COMPARISON   NEBRASKA BUREAU OF LABOR STATISTICS  </vt:lpstr>
      <vt:lpstr>Teaching As A Career</vt:lpstr>
      <vt:lpstr>Teaching As A Career</vt:lpstr>
      <vt:lpstr>PowerPoint Presentation</vt:lpstr>
      <vt:lpstr>PowerPoint Presentation</vt:lpstr>
      <vt:lpstr>PowerPoint Presentation</vt:lpstr>
      <vt:lpstr>UNL 2 + 2 STS TEACHING PROGRAM</vt:lpstr>
      <vt:lpstr>EMPLOYMENT OUTLOOK    In 2023 there were approximately 430 industrial technology (STS) teachers in Nebraska.    The Nebraska department of education is projecting 15 to 20 retirements each year for the next 7 – 10 years.  This school year, there were multiple STS jobs throughout the state that didn’t get filled due to a lack of applicants.  </vt:lpstr>
      <vt:lpstr>ARE YOU CONSIDERING A CAREER AS AN STS TEACHER OR WANT TO LEARN MORE?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Jason Thomsen</cp:lastModifiedBy>
  <cp:revision>1</cp:revision>
  <dcterms:modified xsi:type="dcterms:W3CDTF">2026-06-08T22:48:09Z</dcterms:modified>
</cp:coreProperties>
</file>