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7994" r:id="rId5"/>
    <p:sldId id="7995" r:id="rId6"/>
    <p:sldId id="8014" r:id="rId7"/>
    <p:sldId id="8022" r:id="rId8"/>
    <p:sldId id="8016" r:id="rId9"/>
    <p:sldId id="8017" r:id="rId10"/>
    <p:sldId id="7996" r:id="rId11"/>
    <p:sldId id="8009" r:id="rId12"/>
    <p:sldId id="8013" r:id="rId13"/>
    <p:sldId id="8021" r:id="rId14"/>
    <p:sldId id="7998" r:id="rId15"/>
    <p:sldId id="8018" r:id="rId16"/>
    <p:sldId id="8019" r:id="rId17"/>
    <p:sldId id="802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B07923-1C7E-4338-89CF-C5D157C87C42}" v="207" dt="2026-05-26T18:07:44.9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7" autoAdjust="0"/>
    <p:restoredTop sz="86400" autoAdjust="0"/>
  </p:normalViewPr>
  <p:slideViewPr>
    <p:cSldViewPr snapToGrid="0">
      <p:cViewPr varScale="1">
        <p:scale>
          <a:sx n="84" d="100"/>
          <a:sy n="84" d="100"/>
        </p:scale>
        <p:origin x="144" y="768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57B03-9C1A-D64B-AD7C-7B07D617DFFE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0769F-3E5F-5843-9F12-8612E281E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4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902D2-F5DE-4E3D-95F8-C9847014A1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803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66862-85A7-CDB8-F1B9-3B8CC20C6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793982-626F-6411-FB26-E45ECB270B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AF0CB0-2C98-EEA5-0BB2-F00F023C82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6ACB2-C570-6000-6248-2B433B876A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0769F-3E5F-5843-9F12-8612E281E2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41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0769F-3E5F-5843-9F12-8612E281E2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61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3A921-CE42-EE14-11C9-B0E80788D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39F46D-2922-6920-748F-24B0D7AD2E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FEC0B7-5F7E-F864-FA5D-36FFFA3EE3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E557D1-4F33-0A41-4501-837A6DC8F7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0769F-3E5F-5843-9F12-8612E281E2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03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2BEF7-39D2-417B-D070-2C0469EAE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9C4322-8CED-75D9-8330-1B3EADAA53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D8BB26-E9FC-CB93-A5BA-5DCDF80D39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2CAA0-2C50-09F6-9B5E-3E5DB60BC6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0769F-3E5F-5843-9F12-8612E281E2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1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Bullet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44C304-C420-490B-A735-89FBCD09F017}"/>
              </a:ext>
            </a:extLst>
          </p:cNvPr>
          <p:cNvSpPr/>
          <p:nvPr/>
        </p:nvSpPr>
        <p:spPr>
          <a:xfrm>
            <a:off x="0" y="0"/>
            <a:ext cx="6682154" cy="5922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C75DFB-EF18-470B-BA8E-508C90FE9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09938"/>
            <a:ext cx="4990091" cy="6924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cap="all" baseline="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7E76449-8FC6-4A96-8D93-F7C9101758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4466" y="3622964"/>
            <a:ext cx="3887084" cy="386974"/>
          </a:xfrm>
          <a:prstGeom prst="rect">
            <a:avLst/>
          </a:prstGeo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077E5-14B2-4785-8888-99BE2C726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13593"/>
            <a:ext cx="4990091" cy="2488048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2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528BF88-462A-44FF-83FE-AD49937E98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4466" y="4183290"/>
            <a:ext cx="3887084" cy="1739311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400" indent="0" algn="l">
              <a:buNone/>
              <a:defRPr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 dirty="0"/>
              <a:t>Bullet number one</a:t>
            </a:r>
          </a:p>
          <a:p>
            <a:pPr lvl="0"/>
            <a:r>
              <a:rPr lang="en-US" dirty="0"/>
              <a:t>Bullet number two </a:t>
            </a:r>
          </a:p>
          <a:p>
            <a:pPr lvl="1"/>
            <a:r>
              <a:rPr lang="en-US" dirty="0"/>
              <a:t>Sub bullet</a:t>
            </a:r>
          </a:p>
        </p:txBody>
      </p:sp>
    </p:spTree>
    <p:extLst>
      <p:ext uri="{BB962C8B-B14F-4D97-AF65-F5344CB8AC3E}">
        <p14:creationId xmlns:p14="http://schemas.microsoft.com/office/powerpoint/2010/main" val="2186577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Blurb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DC75DFB-EF18-470B-BA8E-508C90FE9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33101"/>
            <a:ext cx="9144000" cy="3651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cap="all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7E76449-8FC6-4A96-8D93-F7C9101758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780" y="4274506"/>
            <a:ext cx="2676525" cy="1254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9F57CC73-7B22-4C21-B2AF-135B315942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8127" y="4283511"/>
            <a:ext cx="2676525" cy="1254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88C054D-03D4-4DF7-8DE8-4271A77E4D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91475" y="4267045"/>
            <a:ext cx="2676525" cy="1254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077E5-14B2-4785-8888-99BE2C726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465907-510B-4B34-AE6D-A96957E8C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">
            <a:off x="-1731627" y="-1158487"/>
            <a:ext cx="2590465" cy="29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30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718FC0-3744-4291-9136-625D72F72484}"/>
              </a:ext>
            </a:extLst>
          </p:cNvPr>
          <p:cNvSpPr/>
          <p:nvPr/>
        </p:nvSpPr>
        <p:spPr>
          <a:xfrm>
            <a:off x="-146957" y="0"/>
            <a:ext cx="124587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E514FEB-480B-4610-A7B3-3AEE4150E2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00000">
            <a:off x="-2495453" y="-3113605"/>
            <a:ext cx="8997531" cy="1053419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DC75DFB-EF18-470B-BA8E-508C90FE92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28404" y="4133612"/>
            <a:ext cx="9144000" cy="3319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cap="all" baseline="0">
                <a:solidFill>
                  <a:schemeClr val="bg1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077E5-14B2-4785-8888-99BE2C726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404" y="165795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DD4BD0CC-929D-4D04-86D7-C0339B677C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404" y="6223067"/>
            <a:ext cx="1455121" cy="2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94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-Blurb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DC75DFB-EF18-470B-BA8E-508C90FE9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33101"/>
            <a:ext cx="9144000" cy="3651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cap="all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7E76449-8FC6-4A96-8D93-F7C9101758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780" y="4274506"/>
            <a:ext cx="2676525" cy="1254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9F57CC73-7B22-4C21-B2AF-135B315942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8127" y="4283511"/>
            <a:ext cx="2676525" cy="1254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88C054D-03D4-4DF7-8DE8-4271A77E4D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91475" y="4267045"/>
            <a:ext cx="2676525" cy="1254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077E5-14B2-4785-8888-99BE2C726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465907-510B-4B34-AE6D-A96957E8C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">
            <a:off x="-1731627" y="-1158487"/>
            <a:ext cx="2590465" cy="29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46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-Bullet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44C304-C420-490B-A735-89FBCD09F017}"/>
              </a:ext>
            </a:extLst>
          </p:cNvPr>
          <p:cNvSpPr/>
          <p:nvPr/>
        </p:nvSpPr>
        <p:spPr>
          <a:xfrm>
            <a:off x="0" y="0"/>
            <a:ext cx="6682154" cy="5922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C75DFB-EF18-470B-BA8E-508C90FE9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09938"/>
            <a:ext cx="4990091" cy="6924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cap="all" baseline="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7E76449-8FC6-4A96-8D93-F7C9101758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4466" y="3622964"/>
            <a:ext cx="3887084" cy="386974"/>
          </a:xfrm>
          <a:prstGeom prst="rect">
            <a:avLst/>
          </a:prstGeo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077E5-14B2-4785-8888-99BE2C726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13593"/>
            <a:ext cx="4990091" cy="2488048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2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528BF88-462A-44FF-83FE-AD49937E98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4466" y="4183290"/>
            <a:ext cx="3887084" cy="1739311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400" indent="0" algn="l">
              <a:buNone/>
              <a:defRPr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 dirty="0"/>
              <a:t>Bullet number one</a:t>
            </a:r>
          </a:p>
          <a:p>
            <a:pPr lvl="0"/>
            <a:r>
              <a:rPr lang="en-US" dirty="0"/>
              <a:t>Bullet number two </a:t>
            </a:r>
          </a:p>
          <a:p>
            <a:pPr lvl="1"/>
            <a:r>
              <a:rPr lang="en-US" dirty="0"/>
              <a:t>Sub bullet</a:t>
            </a:r>
          </a:p>
        </p:txBody>
      </p:sp>
    </p:spTree>
    <p:extLst>
      <p:ext uri="{BB962C8B-B14F-4D97-AF65-F5344CB8AC3E}">
        <p14:creationId xmlns:p14="http://schemas.microsoft.com/office/powerpoint/2010/main" val="210581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52155-B9E7-4146-A7EF-37929D637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FAC0-ED19-40C8-A31E-718068809C10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04B20-3EFA-4236-81E7-E81BDB995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B3683-5EA8-479C-911C-1BACF1A1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9A0A7-D411-470C-9A2A-7675A1F5724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1CFB2BC-C67D-4363-B6DD-1400925FC2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3649663"/>
            <a:ext cx="4645819" cy="204787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+mj-lt"/>
              </a:defRPr>
            </a:lvl1pPr>
            <a:lvl2pPr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FCFAD-54F1-435B-A7F7-C9972434A4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856237"/>
            <a:ext cx="4645819" cy="16916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5B77E2-4B31-4B7F-80A1-16C60E0335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994" y="2651895"/>
            <a:ext cx="4645025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all" baseline="0">
                <a:solidFill>
                  <a:schemeClr val="tx2">
                    <a:lumMod val="60000"/>
                    <a:lumOff val="40000"/>
                  </a:schemeClr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3DAB28-FC7D-4064-80EB-18C684FD01FB}"/>
              </a:ext>
            </a:extLst>
          </p:cNvPr>
          <p:cNvCxnSpPr>
            <a:cxnSpLocks/>
          </p:cNvCxnSpPr>
          <p:nvPr/>
        </p:nvCxnSpPr>
        <p:spPr>
          <a:xfrm>
            <a:off x="871075" y="3286125"/>
            <a:ext cx="414245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5F7CF55-CD5D-432D-A6C9-CB6A6B899F6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07162" y="0"/>
            <a:ext cx="5684838" cy="5918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727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52155-B9E7-4146-A7EF-37929D637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FFAC0-ED19-40C8-A31E-718068809C10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04B20-3EFA-4236-81E7-E81BDB995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B3683-5EA8-479C-911C-1BACF1A1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9A0A7-D411-470C-9A2A-7675A1F5724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1CFB2BC-C67D-4363-B6DD-1400925FC2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3649663"/>
            <a:ext cx="4645819" cy="2047875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accent1"/>
                </a:solidFill>
                <a:latin typeface="+mj-lt"/>
              </a:defRPr>
            </a:lvl1pPr>
            <a:lvl2pPr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FCFAD-54F1-435B-A7F7-C9972434A4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856237"/>
            <a:ext cx="4645819" cy="16916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5B77E2-4B31-4B7F-80A1-16C60E0335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994" y="2651895"/>
            <a:ext cx="4645025" cy="288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cap="all" baseline="0">
                <a:solidFill>
                  <a:schemeClr val="tx2">
                    <a:lumMod val="60000"/>
                    <a:lumOff val="40000"/>
                  </a:schemeClr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3DAB28-FC7D-4064-80EB-18C684FD01FB}"/>
              </a:ext>
            </a:extLst>
          </p:cNvPr>
          <p:cNvCxnSpPr>
            <a:cxnSpLocks/>
          </p:cNvCxnSpPr>
          <p:nvPr/>
        </p:nvCxnSpPr>
        <p:spPr>
          <a:xfrm>
            <a:off x="871075" y="3286125"/>
            <a:ext cx="414245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5F7CF55-CD5D-432D-A6C9-CB6A6B899F6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07162" y="0"/>
            <a:ext cx="5684838" cy="5918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424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-Bullet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A44C304-C420-490B-A735-89FBCD09F017}"/>
              </a:ext>
            </a:extLst>
          </p:cNvPr>
          <p:cNvSpPr/>
          <p:nvPr/>
        </p:nvSpPr>
        <p:spPr>
          <a:xfrm>
            <a:off x="0" y="0"/>
            <a:ext cx="6682154" cy="5922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C75DFB-EF18-470B-BA8E-508C90FE9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09938"/>
            <a:ext cx="4990091" cy="69242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cap="all" baseline="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7E76449-8FC6-4A96-8D93-F7C9101758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4466" y="3622964"/>
            <a:ext cx="3887084" cy="386974"/>
          </a:xfrm>
          <a:prstGeom prst="rect">
            <a:avLst/>
          </a:prstGeo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1800" b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077E5-14B2-4785-8888-99BE2C726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13593"/>
            <a:ext cx="4990091" cy="2488048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2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528BF88-462A-44FF-83FE-AD49937E98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44466" y="4183290"/>
            <a:ext cx="3887084" cy="1739311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400" indent="0" algn="l">
              <a:buNone/>
              <a:defRPr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 dirty="0"/>
              <a:t>Bullet number one</a:t>
            </a:r>
          </a:p>
          <a:p>
            <a:pPr lvl="0"/>
            <a:r>
              <a:rPr lang="en-US" dirty="0"/>
              <a:t>Bullet number two </a:t>
            </a:r>
          </a:p>
          <a:p>
            <a:pPr lvl="1"/>
            <a:r>
              <a:rPr lang="en-US" dirty="0"/>
              <a:t>Sub bullet</a:t>
            </a:r>
          </a:p>
        </p:txBody>
      </p:sp>
    </p:spTree>
    <p:extLst>
      <p:ext uri="{BB962C8B-B14F-4D97-AF65-F5344CB8AC3E}">
        <p14:creationId xmlns:p14="http://schemas.microsoft.com/office/powerpoint/2010/main" val="229628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-Blurb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DC75DFB-EF18-470B-BA8E-508C90FE92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33101"/>
            <a:ext cx="9144000" cy="3651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cap="all" baseline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7E76449-8FC6-4A96-8D93-F7C9101758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780" y="4274506"/>
            <a:ext cx="2676525" cy="1254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9F57CC73-7B22-4C21-B2AF-135B315942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8127" y="4283511"/>
            <a:ext cx="2676525" cy="1254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488C054D-03D4-4DF7-8DE8-4271A77E4D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91475" y="4267045"/>
            <a:ext cx="2676525" cy="1254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077E5-14B2-4785-8888-99BE2C726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  <a:latin typeface="Roboto Bold" panose="02000000000000000000" pitchFamily="2" charset="0"/>
                <a:ea typeface="Roboto Bold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465907-510B-4B34-AE6D-A96957E8C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00000">
            <a:off x="-1731627" y="-1158487"/>
            <a:ext cx="2590465" cy="29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9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C90925-E821-4351-B2E1-D24391BBC8D8}"/>
              </a:ext>
            </a:extLst>
          </p:cNvPr>
          <p:cNvSpPr/>
          <p:nvPr/>
        </p:nvSpPr>
        <p:spPr>
          <a:xfrm>
            <a:off x="239683" y="201421"/>
            <a:ext cx="11712633" cy="64219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F3D94-4193-456A-B453-10DB945853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FFAC0-ED19-40C8-A31E-718068809C10}" type="datetimeFigureOut">
              <a:rPr lang="en-US" smtClean="0"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53657-4085-48EF-8E00-C8BB50B01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B97A-6E40-4E7E-A79B-8712D0AA4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9A0A7-D411-470C-9A2A-7675A1F5724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A3DD269E-57B8-48A0-8221-43020D27025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6157" y="6172308"/>
            <a:ext cx="1451783" cy="2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6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xrobotics.com/v5?srsltid=AfmBOorjFpZjZtLaOjTUL1oLgnlrenuJCsE-zV-xEV2ZwoQArQRJUF3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s://events.create-found.org/" TargetMode="External"/><Relationship Id="rId4" Type="http://schemas.openxmlformats.org/officeDocument/2006/relationships/hyperlink" Target="https://www.firstinspires.org/programs/ftc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google.com/maps/d/edit?mid=1sgkLPEJrcn6RUcTajsGWmZQW_Vkn1tQ&amp;usp=sharin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188CD-FCF4-809C-9AAC-79B08C3DA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It’s A-bot Time!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Nebraska Robotics</a:t>
            </a:r>
          </a:p>
        </p:txBody>
      </p:sp>
    </p:spTree>
    <p:extLst>
      <p:ext uri="{BB962C8B-B14F-4D97-AF65-F5344CB8AC3E}">
        <p14:creationId xmlns:p14="http://schemas.microsoft.com/office/powerpoint/2010/main" val="811778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06176-6406-3068-98CF-5416E5028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D20D5226-3DAB-0DD0-97EC-70CB5B02F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/>
        </p:nvSpPr>
        <p:spPr>
          <a:xfrm>
            <a:off x="838200" y="523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AA3BB68-B963-E1BE-5282-96825FDB1E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j-cs"/>
              </a:rPr>
              <a:t>Contacts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02DDF43-04E8-3E4E-F294-2AAACDF043FE}"/>
              </a:ext>
            </a:extLst>
          </p:cNvPr>
          <p:cNvSpPr>
            <a:spLocks noGrp="1"/>
          </p:cNvSpPr>
          <p:nvPr/>
        </p:nvSpPr>
        <p:spPr>
          <a:xfrm>
            <a:off x="838200" y="1983580"/>
            <a:ext cx="10515600" cy="400900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VEX – Carrie Rise– Brownell-Talbot - carrie.rise@brownell.edu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 	    Randy Decker – REC Foundation - randy_decker@recf.org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  	    Mark Brown – OPS – Robotics - Mark.Brown1@ops.org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FIRST - Brandy Schultze – UNL/4H Elementary - bschulze@unl.edu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                Randy Veach – MCC – High School - rjveach@mccneb.edu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Open – Gary Needham – gneedham@nebraskachristian.org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	    Adam Whitmore - whitmorea@discoverers.org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       	    Kim Liebig – NPPD - kkliebi@nppd.com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932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62D8A-8A1A-AC6D-00E3-293FED0D3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A92CAB1-4943-A635-6206-F3D0A8343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/>
        </p:nvSpPr>
        <p:spPr>
          <a:xfrm>
            <a:off x="838200" y="523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6C2EDD4-8C0F-EF49-B570-229FAB035EF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j-cs"/>
              </a:rPr>
              <a:t>NSAA Sanctioned Activity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8A833C1-D552-3978-AB70-CFC381BDC61C}"/>
              </a:ext>
            </a:extLst>
          </p:cNvPr>
          <p:cNvSpPr>
            <a:spLocks noGrp="1"/>
          </p:cNvSpPr>
          <p:nvPr/>
        </p:nvSpPr>
        <p:spPr>
          <a:xfrm>
            <a:off x="838200" y="1983581"/>
            <a:ext cx="10515600" cy="32390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Working on application to make Robotics a state sanctioned activity</a:t>
            </a:r>
          </a:p>
          <a:p>
            <a:r>
              <a:rPr lang="en-US" dirty="0">
                <a:solidFill>
                  <a:schemeClr val="accent1"/>
                </a:solidFill>
              </a:rPr>
              <a:t>Similar to Debate, Journalism, Music, Play Production, Speech</a:t>
            </a:r>
          </a:p>
          <a:p>
            <a:r>
              <a:rPr lang="en-US" dirty="0">
                <a:solidFill>
                  <a:schemeClr val="accent1"/>
                </a:solidFill>
              </a:rPr>
              <a:t>Application is inclusive of different robotics leagues</a:t>
            </a:r>
          </a:p>
          <a:p>
            <a:r>
              <a:rPr lang="en-US" dirty="0">
                <a:solidFill>
                  <a:schemeClr val="accent1"/>
                </a:solidFill>
              </a:rPr>
              <a:t>Application leans on rules of each robot league</a:t>
            </a:r>
          </a:p>
          <a:p>
            <a:r>
              <a:rPr lang="en-US" dirty="0">
                <a:solidFill>
                  <a:schemeClr val="accent1"/>
                </a:solidFill>
              </a:rPr>
              <a:t>Please vote “Yes” this fall and help submit to NSAA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  <a:highlight>
                  <a:srgbClr val="FFFF00"/>
                </a:highlight>
              </a:rPr>
              <a:t>NEED YOUR HELP SUBMITTING/REVIEWING – jklute@kluteinc.com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527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DA281-6059-3359-6770-2CE46210D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D42A5491-1884-4EC2-1F6E-DC8FCE14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/>
        </p:nvSpPr>
        <p:spPr>
          <a:xfrm>
            <a:off x="838200" y="523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68990F-38CE-15C4-312E-1412CF7F744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j-cs"/>
              </a:rPr>
              <a:t>Q&amp;A #1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F6308DC-B227-6A55-A0BA-2487657EB3E9}"/>
              </a:ext>
            </a:extLst>
          </p:cNvPr>
          <p:cNvSpPr>
            <a:spLocks noGrp="1"/>
          </p:cNvSpPr>
          <p:nvPr/>
        </p:nvSpPr>
        <p:spPr>
          <a:xfrm>
            <a:off x="838200" y="1983581"/>
            <a:ext cx="10515600" cy="4007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Carrie – How long did it take you to get the program really going?</a:t>
            </a:r>
          </a:p>
          <a:p>
            <a:r>
              <a:rPr lang="en-US" dirty="0">
                <a:solidFill>
                  <a:schemeClr val="accent1"/>
                </a:solidFill>
              </a:rPr>
              <a:t>Carrie – If you were just starting a team, what would you do, where would you go to find help? </a:t>
            </a:r>
          </a:p>
          <a:p>
            <a:r>
              <a:rPr lang="en-US" dirty="0">
                <a:solidFill>
                  <a:schemeClr val="accent1"/>
                </a:solidFill>
              </a:rPr>
              <a:t>Carrie - What has Brownell-Talbot done as a school that has increased your success?</a:t>
            </a:r>
          </a:p>
          <a:p>
            <a:r>
              <a:rPr lang="en-US" dirty="0">
                <a:solidFill>
                  <a:schemeClr val="accent1"/>
                </a:solidFill>
              </a:rPr>
              <a:t>Carrie – Can you talk about how you have seen robotics affect kids and their career/college choices?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307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9E4C2-D93A-F4C3-6CE1-9CC4C2D92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D3C960C-68C6-592D-64BE-3E1EAB1A1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/>
        </p:nvSpPr>
        <p:spPr>
          <a:xfrm>
            <a:off x="838200" y="523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0B38660-FA0A-3D6D-D755-A2A4607D5B0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j-cs"/>
              </a:rPr>
              <a:t>Q&amp;A #2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2302D5-6231-3BAF-4BD4-D7692B767379}"/>
              </a:ext>
            </a:extLst>
          </p:cNvPr>
          <p:cNvSpPr>
            <a:spLocks noGrp="1"/>
          </p:cNvSpPr>
          <p:nvPr/>
        </p:nvSpPr>
        <p:spPr>
          <a:xfrm>
            <a:off x="838200" y="1983580"/>
            <a:ext cx="10515600" cy="393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Team – Was it easy or hard working as a team to build the robot?  What roles did each team member have?</a:t>
            </a:r>
          </a:p>
          <a:p>
            <a:r>
              <a:rPr lang="en-US" dirty="0">
                <a:solidFill>
                  <a:schemeClr val="accent1"/>
                </a:solidFill>
              </a:rPr>
              <a:t>Team – How many times did you tear down/rebuild the robot?  How many hours did it take?</a:t>
            </a:r>
          </a:p>
          <a:p>
            <a:r>
              <a:rPr lang="en-US" dirty="0">
                <a:solidFill>
                  <a:schemeClr val="accent1"/>
                </a:solidFill>
              </a:rPr>
              <a:t>Team - You beat people from all over the world, what breakthroughs did you have that allowed you to be so much better?</a:t>
            </a:r>
          </a:p>
          <a:p>
            <a:r>
              <a:rPr lang="en-US" dirty="0">
                <a:solidFill>
                  <a:schemeClr val="accent1"/>
                </a:solidFill>
              </a:rPr>
              <a:t>Team – You have a massive documentation book, what was it like to build this and how important was it?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617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D9237-BB6A-037D-68B6-0E792B032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B8BEA67D-172B-5320-8D3F-7AE5E2861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/>
        </p:nvSpPr>
        <p:spPr>
          <a:xfrm>
            <a:off x="838200" y="523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9767A8C-AB74-FC14-5D10-C3BEAD76214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j-cs"/>
              </a:rPr>
              <a:t>Q&amp;A #3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CFD5D96-4185-63AE-A933-DC0E7B2F90AC}"/>
              </a:ext>
            </a:extLst>
          </p:cNvPr>
          <p:cNvSpPr>
            <a:spLocks noGrp="1"/>
          </p:cNvSpPr>
          <p:nvPr/>
        </p:nvSpPr>
        <p:spPr>
          <a:xfrm>
            <a:off x="838200" y="1983580"/>
            <a:ext cx="10515600" cy="3937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Team - How do you program the robot?  Is it hard?  Is the programming applicable to the real world?</a:t>
            </a:r>
          </a:p>
          <a:p>
            <a:r>
              <a:rPr lang="en-US" dirty="0">
                <a:solidFill>
                  <a:schemeClr val="accent1"/>
                </a:solidFill>
              </a:rPr>
              <a:t>Team – What is it like to compete at the tournaments?</a:t>
            </a:r>
          </a:p>
          <a:p>
            <a:r>
              <a:rPr lang="en-US" dirty="0">
                <a:solidFill>
                  <a:schemeClr val="accent1"/>
                </a:solidFill>
              </a:rPr>
              <a:t>Team – How did being in robotics influence your college decision.  How did it influence the colleges you applied to?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084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D173368C-4292-7679-B704-9CD84D60A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/>
        </p:nvSpPr>
        <p:spPr>
          <a:xfrm>
            <a:off x="838200" y="523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E3BE6F7-ACBF-E0EA-886D-236096B9A9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j-cs"/>
              </a:rPr>
              <a:t>State of Robotics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E81EC2C-599D-0B9C-8687-990AB02BE14B}"/>
              </a:ext>
            </a:extLst>
          </p:cNvPr>
          <p:cNvSpPr>
            <a:spLocks noGrp="1"/>
          </p:cNvSpPr>
          <p:nvPr/>
        </p:nvSpPr>
        <p:spPr>
          <a:xfrm>
            <a:off x="838200" y="1983580"/>
            <a:ext cx="10697308" cy="38369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Important for Nebraska’s tech culture</a:t>
            </a:r>
          </a:p>
          <a:p>
            <a:r>
              <a:rPr lang="en-US" dirty="0">
                <a:solidFill>
                  <a:schemeClr val="accent1"/>
                </a:solidFill>
              </a:rPr>
              <a:t>Ages K-12 – More kids participating at the younger ages</a:t>
            </a:r>
          </a:p>
          <a:p>
            <a:r>
              <a:rPr lang="en-US" dirty="0">
                <a:solidFill>
                  <a:schemeClr val="accent1"/>
                </a:solidFill>
              </a:rPr>
              <a:t>STEM Education: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Working with hands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Programming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Problem solving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Teamwork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Mechatronics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Electro-Mechanical</a:t>
            </a:r>
          </a:p>
          <a:p>
            <a:pPr marL="457200" lvl="1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2" name="Picture 1" descr="VEX V5 Competition Super Kit - VEX Robotics">
            <a:extLst>
              <a:ext uri="{FF2B5EF4-FFF2-40B4-BE49-F238E27FC236}">
                <a16:creationId xmlns:a16="http://schemas.microsoft.com/office/drawing/2014/main" id="{75674C4F-7BC5-DEC0-0D12-22D02BEBB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460" y="367738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48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F4223-47A7-382B-3C8D-9A9E65912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BA2AE94-636D-A964-6735-817777AE3B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523081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old" panose="02000000000000000000" pitchFamily="2" charset="0"/>
                <a:ea typeface="+mj-ea"/>
                <a:cs typeface="+mj-cs"/>
              </a:rPr>
              <a:t>Grain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old" panose="02000000000000000000" pitchFamily="2" charset="0"/>
                <a:ea typeface="+mj-ea"/>
                <a:cs typeface="+mj-cs"/>
              </a:rPr>
              <a:t>Weevil</a:t>
            </a:r>
          </a:p>
        </p:txBody>
      </p:sp>
      <p:pic>
        <p:nvPicPr>
          <p:cNvPr id="4102" name="Picture 6" descr="Ben Johnson and Zane Zents show the Grain Weevil robot on a pile of grain between two silver bins.">
            <a:extLst>
              <a:ext uri="{FF2B5EF4-FFF2-40B4-BE49-F238E27FC236}">
                <a16:creationId xmlns:a16="http://schemas.microsoft.com/office/drawing/2014/main" id="{3656BD1A-408D-A271-14DA-5726F55EB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572" y="1983580"/>
            <a:ext cx="5874470" cy="391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307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EFD5C-EB93-71E1-4170-B1FC0F2D8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3023062-65EC-9A31-B3F9-0BC69408D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/>
        </p:nvSpPr>
        <p:spPr>
          <a:xfrm>
            <a:off x="838200" y="523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3220A3-4586-29EB-CAB9-70FBBDBA0B9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j-cs"/>
              </a:rPr>
              <a:t>Robot Video</a:t>
            </a:r>
          </a:p>
        </p:txBody>
      </p:sp>
      <p:pic>
        <p:nvPicPr>
          <p:cNvPr id="7" name="83C0DF4F" descr="Video of Vex Robot.  The robot is picking up and placing rings.">
            <a:hlinkClick r:id="" action="ppaction://media"/>
            <a:extLst>
              <a:ext uri="{FF2B5EF4-FFF2-40B4-BE49-F238E27FC236}">
                <a16:creationId xmlns:a16="http://schemas.microsoft.com/office/drawing/2014/main" id="{979CDE70-0839-16BE-12CD-7676018D69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0673" y="1690688"/>
            <a:ext cx="8358196" cy="470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BAAD6-8110-558A-301E-45A2D4746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BC64726-10A3-CC7D-5A74-596B08239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/>
        </p:nvSpPr>
        <p:spPr>
          <a:xfrm>
            <a:off x="838200" y="523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EB28AA7-7EC9-CB95-C25F-F607F271CF1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j-cs"/>
              </a:rPr>
              <a:t>Team format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3146BC2-AC92-6B52-57D1-8DB5711A6E53}"/>
              </a:ext>
            </a:extLst>
          </p:cNvPr>
          <p:cNvSpPr>
            <a:spLocks noGrp="1"/>
          </p:cNvSpPr>
          <p:nvPr/>
        </p:nvSpPr>
        <p:spPr>
          <a:xfrm>
            <a:off x="838200" y="1983581"/>
            <a:ext cx="10515600" cy="37668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Typically 4-6 per team</a:t>
            </a:r>
          </a:p>
          <a:p>
            <a:r>
              <a:rPr lang="en-US" dirty="0">
                <a:solidFill>
                  <a:schemeClr val="accent1"/>
                </a:solidFill>
              </a:rPr>
              <a:t>Co-Ed</a:t>
            </a:r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Roles: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Designer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Programmer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Driver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Design/Operation Manual</a:t>
            </a:r>
          </a:p>
          <a:p>
            <a:r>
              <a:rPr lang="en-US" dirty="0">
                <a:solidFill>
                  <a:schemeClr val="accent1"/>
                </a:solidFill>
              </a:rPr>
              <a:t>Start building in the summer/fall for fall/winter/spring competitions</a:t>
            </a:r>
          </a:p>
          <a:p>
            <a:pPr marL="457200" lvl="1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2" name="Picture 2" descr="FIRST LEGO League Championship.  Elementary students competing with their robots.">
            <a:extLst>
              <a:ext uri="{FF2B5EF4-FFF2-40B4-BE49-F238E27FC236}">
                <a16:creationId xmlns:a16="http://schemas.microsoft.com/office/drawing/2014/main" id="{41D2BAA4-BC65-91E5-E368-F818F0EC7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957" y="1027906"/>
            <a:ext cx="4239150" cy="237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393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CB85E-E533-3035-B5D5-6C7AB7CAD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7A5584E6-B62C-23FA-8CC2-8F7BD1A86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/>
        </p:nvSpPr>
        <p:spPr>
          <a:xfrm>
            <a:off x="838200" y="523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99B653E-21D7-9683-A8B4-D76C037A056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j-cs"/>
              </a:rPr>
              <a:t>Competitions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78653CB-45A2-D7A9-E085-0FC97B934A3B}"/>
              </a:ext>
            </a:extLst>
          </p:cNvPr>
          <p:cNvSpPr>
            <a:spLocks noGrp="1"/>
          </p:cNvSpPr>
          <p:nvPr/>
        </p:nvSpPr>
        <p:spPr>
          <a:xfrm>
            <a:off x="838200" y="1983581"/>
            <a:ext cx="10515600" cy="323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4 teams compete, 2v2</a:t>
            </a:r>
          </a:p>
          <a:p>
            <a:r>
              <a:rPr lang="en-US" dirty="0">
                <a:solidFill>
                  <a:schemeClr val="accent1"/>
                </a:solidFill>
              </a:rPr>
              <a:t>Spirit of sharing and helping other teams</a:t>
            </a:r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VEX, FIRST and Open all have their own competitions and rules</a:t>
            </a:r>
          </a:p>
          <a:p>
            <a:pPr marL="457200" lvl="1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3" name="Picture 2" descr="Omaha's Bluestem Middle School heads to Robotics World Championship">
            <a:extLst>
              <a:ext uri="{FF2B5EF4-FFF2-40B4-BE49-F238E27FC236}">
                <a16:creationId xmlns:a16="http://schemas.microsoft.com/office/drawing/2014/main" id="{2DE1A856-2503-9A3A-2908-458F8DBAE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879" y="4286898"/>
            <a:ext cx="3806827" cy="214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64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DF8B3-080F-5CE6-6DC3-FE1E7AC0B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B014CC34-0584-934C-97A0-592350A26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/>
        </p:nvSpPr>
        <p:spPr>
          <a:xfrm>
            <a:off x="838200" y="523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0EF944A-4FBD-7B81-13A4-23332CF2C7D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j-cs"/>
              </a:rPr>
              <a:t>Leagues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67D8700-4F3D-5EE9-921A-93C2231EE5A5}"/>
              </a:ext>
            </a:extLst>
          </p:cNvPr>
          <p:cNvSpPr>
            <a:spLocks noGrp="1"/>
          </p:cNvSpPr>
          <p:nvPr/>
        </p:nvSpPr>
        <p:spPr>
          <a:xfrm>
            <a:off x="838200" y="1983581"/>
            <a:ext cx="10515600" cy="323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  <a:hlinkClick r:id="rId3"/>
              </a:rPr>
              <a:t>VEX</a:t>
            </a:r>
            <a:r>
              <a:rPr lang="en-US" dirty="0">
                <a:solidFill>
                  <a:schemeClr val="accent1"/>
                </a:solidFill>
              </a:rPr>
              <a:t> - 143 high school teams (31 Schools)</a:t>
            </a:r>
          </a:p>
          <a:p>
            <a:r>
              <a:rPr lang="en-US" dirty="0">
                <a:solidFill>
                  <a:schemeClr val="accent1"/>
                </a:solidFill>
                <a:hlinkClick r:id="rId4"/>
              </a:rPr>
              <a:t>FIRST</a:t>
            </a:r>
            <a:r>
              <a:rPr lang="en-US" dirty="0">
                <a:solidFill>
                  <a:schemeClr val="accent1"/>
                </a:solidFill>
              </a:rPr>
              <a:t> - 19 High school teams (10 Schools)</a:t>
            </a:r>
          </a:p>
          <a:p>
            <a:r>
              <a:rPr lang="en-US" dirty="0">
                <a:solidFill>
                  <a:schemeClr val="accent1"/>
                </a:solidFill>
                <a:hlinkClick r:id="rId5"/>
              </a:rPr>
              <a:t>OPEN</a:t>
            </a:r>
            <a:r>
              <a:rPr lang="en-US" dirty="0">
                <a:solidFill>
                  <a:schemeClr val="accent1"/>
                </a:solidFill>
              </a:rPr>
              <a:t> - 38 high school teams (16 Schools)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1026" name="Picture 2" descr="Brownell Talbot's high school robotics team, 1028A.">
            <a:extLst>
              <a:ext uri="{FF2B5EF4-FFF2-40B4-BE49-F238E27FC236}">
                <a16:creationId xmlns:a16="http://schemas.microsoft.com/office/drawing/2014/main" id="{3AF6671C-FF6D-80A7-3D74-15FD59994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55" y="4026440"/>
            <a:ext cx="3496614" cy="230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5E4E46-679C-F143-DC27-1C4FAB303381}"/>
              </a:ext>
            </a:extLst>
          </p:cNvPr>
          <p:cNvSpPr txBox="1"/>
          <p:nvPr/>
        </p:nvSpPr>
        <p:spPr>
          <a:xfrm>
            <a:off x="5094000" y="5561344"/>
            <a:ext cx="3496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Brownell Talbot – Omaha </a:t>
            </a:r>
          </a:p>
          <a:p>
            <a:r>
              <a:rPr lang="en-US" dirty="0">
                <a:solidFill>
                  <a:schemeClr val="accent1"/>
                </a:solidFill>
              </a:rPr>
              <a:t>2026 World Champions</a:t>
            </a:r>
          </a:p>
          <a:p>
            <a:r>
              <a:rPr lang="en-US" dirty="0">
                <a:solidFill>
                  <a:schemeClr val="accent1"/>
                </a:solidFill>
              </a:rPr>
              <a:t>#1 out of 14,000 teams</a:t>
            </a:r>
          </a:p>
        </p:txBody>
      </p:sp>
    </p:spTree>
    <p:extLst>
      <p:ext uri="{BB962C8B-B14F-4D97-AF65-F5344CB8AC3E}">
        <p14:creationId xmlns:p14="http://schemas.microsoft.com/office/powerpoint/2010/main" val="905836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E5F92-0249-925B-B07A-809D8D1E1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C116789-4D03-109D-9D64-7B20D76FE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/>
        </p:nvSpPr>
        <p:spPr>
          <a:xfrm>
            <a:off x="838200" y="523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1B5A90C-5111-ADF2-49FE-FDF188B8B4A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j-cs"/>
              </a:rPr>
              <a:t>Map (57 out of 308 Schools)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54FE1F-176B-5B78-6E96-93B7ECF95CB0}"/>
              </a:ext>
            </a:extLst>
          </p:cNvPr>
          <p:cNvSpPr txBox="1"/>
          <p:nvPr/>
        </p:nvSpPr>
        <p:spPr>
          <a:xfrm>
            <a:off x="1317047" y="2300539"/>
            <a:ext cx="874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hlinkClick r:id="rId2"/>
              </a:rPr>
              <a:t>Nebraska Robot League Map Link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6" descr="This is a map of all high school robotics teams in the state.  Red are FIRST teams, Blue are VEX teams and Gray are open teams.  Green marks are high schools.">
            <a:extLst>
              <a:ext uri="{FF2B5EF4-FFF2-40B4-BE49-F238E27FC236}">
                <a16:creationId xmlns:a16="http://schemas.microsoft.com/office/drawing/2014/main" id="{B92F468E-D98F-8165-1089-150B3AC67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596" y="2867746"/>
            <a:ext cx="7116727" cy="355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87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46B94-B780-2D9C-3ACD-D6DD8E3C0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9190A36-2B2B-1A38-57B7-ED9B9C93B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/>
        </p:nvSpPr>
        <p:spPr>
          <a:xfrm>
            <a:off x="838200" y="523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9AB1B79-146C-A98D-6087-3D7EC9765E9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j-cs"/>
              </a:rPr>
              <a:t>Cost/Time/Space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7973717-DFD3-3B2B-E272-03D10533D0FF}"/>
              </a:ext>
            </a:extLst>
          </p:cNvPr>
          <p:cNvSpPr>
            <a:spLocks noGrp="1"/>
          </p:cNvSpPr>
          <p:nvPr/>
        </p:nvSpPr>
        <p:spPr>
          <a:xfrm>
            <a:off x="838200" y="1983581"/>
            <a:ext cx="10515600" cy="323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~$1,000-5,000 </a:t>
            </a:r>
            <a:r>
              <a:rPr lang="en-US" dirty="0">
                <a:solidFill>
                  <a:schemeClr val="accent1"/>
                </a:solidFill>
              </a:rPr>
              <a:t>per team per year, more expensive first year</a:t>
            </a:r>
          </a:p>
          <a:p>
            <a:r>
              <a:rPr lang="en-US" dirty="0">
                <a:solidFill>
                  <a:schemeClr val="accent1"/>
                </a:solidFill>
              </a:rPr>
              <a:t>Teachers shouldn’t build the robot!</a:t>
            </a:r>
          </a:p>
          <a:p>
            <a:r>
              <a:rPr lang="en-US" dirty="0">
                <a:solidFill>
                  <a:schemeClr val="accent1"/>
                </a:solidFill>
              </a:rPr>
              <a:t>A classroom is about the space needed</a:t>
            </a:r>
          </a:p>
          <a:p>
            <a:r>
              <a:rPr lang="en-US" dirty="0">
                <a:solidFill>
                  <a:schemeClr val="accent1"/>
                </a:solidFill>
              </a:rPr>
              <a:t>May help meet other IT requirements!</a:t>
            </a:r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1026" name="Picture 2" descr="Northeast Nebraska's Rebel Robotics crowned world champions, enter FTC hall  of fame.">
            <a:extLst>
              <a:ext uri="{FF2B5EF4-FFF2-40B4-BE49-F238E27FC236}">
                <a16:creationId xmlns:a16="http://schemas.microsoft.com/office/drawing/2014/main" id="{D9132876-15BB-322B-464B-153A74783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204" y="3683977"/>
            <a:ext cx="3572186" cy="210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3E5504-B307-84B0-F764-0879C02D808F}"/>
              </a:ext>
            </a:extLst>
          </p:cNvPr>
          <p:cNvSpPr txBox="1"/>
          <p:nvPr/>
        </p:nvSpPr>
        <p:spPr>
          <a:xfrm>
            <a:off x="4697728" y="5357568"/>
            <a:ext cx="3496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Rebel Robotics – Norfolk</a:t>
            </a:r>
          </a:p>
          <a:p>
            <a:r>
              <a:rPr lang="en-US" dirty="0">
                <a:solidFill>
                  <a:schemeClr val="accent1"/>
                </a:solidFill>
              </a:rPr>
              <a:t>2025 World Champions </a:t>
            </a:r>
          </a:p>
          <a:p>
            <a:r>
              <a:rPr lang="en-US" dirty="0">
                <a:solidFill>
                  <a:schemeClr val="accent1"/>
                </a:solidFill>
              </a:rPr>
              <a:t>#1 out of 8,500</a:t>
            </a:r>
          </a:p>
        </p:txBody>
      </p:sp>
    </p:spTree>
    <p:extLst>
      <p:ext uri="{BB962C8B-B14F-4D97-AF65-F5344CB8AC3E}">
        <p14:creationId xmlns:p14="http://schemas.microsoft.com/office/powerpoint/2010/main" val="2870323718"/>
      </p:ext>
    </p:extLst>
  </p:cSld>
  <p:clrMapOvr>
    <a:masterClrMapping/>
  </p:clrMapOvr>
</p:sld>
</file>

<file path=ppt/theme/theme1.xml><?xml version="1.0" encoding="utf-8"?>
<a:theme xmlns:a="http://schemas.openxmlformats.org/drawingml/2006/main" name="NEChamberTheme1">
  <a:themeElements>
    <a:clrScheme name="NCCI-Brand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426A"/>
      </a:accent1>
      <a:accent2>
        <a:srgbClr val="D22730"/>
      </a:accent2>
      <a:accent3>
        <a:srgbClr val="F2F5F8"/>
      </a:accent3>
      <a:accent4>
        <a:srgbClr val="FFFFFF"/>
      </a:accent4>
      <a:accent5>
        <a:srgbClr val="3D3935"/>
      </a:accent5>
      <a:accent6>
        <a:srgbClr val="F5C9CB"/>
      </a:accent6>
      <a:hlink>
        <a:srgbClr val="D22730"/>
      </a:hlink>
      <a:folHlink>
        <a:srgbClr val="AC1E21"/>
      </a:folHlink>
    </a:clrScheme>
    <a:fontScheme name="NCCI-Typography">
      <a:majorFont>
        <a:latin typeface="Roboto Bold"/>
        <a:ea typeface=""/>
        <a:cs typeface=""/>
      </a:majorFont>
      <a:minorFont>
        <a:latin typeface="Roboto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EChamberTheme1" id="{AF197E8E-93C2-434A-A8A4-B7708425C00B}" vid="{687D900D-E482-421F-A75F-DAB7921727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FDBD478D4D4145AD12C1C668C43E89" ma:contentTypeVersion="18" ma:contentTypeDescription="Create a new document." ma:contentTypeScope="" ma:versionID="d56dca308c5e977ae6a1295b1bec5c36">
  <xsd:schema xmlns:xsd="http://www.w3.org/2001/XMLSchema" xmlns:xs="http://www.w3.org/2001/XMLSchema" xmlns:p="http://schemas.microsoft.com/office/2006/metadata/properties" xmlns:ns2="4c123c90-954e-4051-9bd3-c99c18a83e91" xmlns:ns3="2ffe560b-d119-4458-a75a-bf5a3dcd6bf3" targetNamespace="http://schemas.microsoft.com/office/2006/metadata/properties" ma:root="true" ma:fieldsID="3bfbf25f0cf9f3e23833659800e9fea7" ns2:_="" ns3:_="">
    <xsd:import namespace="4c123c90-954e-4051-9bd3-c99c18a83e91"/>
    <xsd:import namespace="2ffe560b-d119-4458-a75a-bf5a3dcd6b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123c90-954e-4051-9bd3-c99c18a83e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05b39f4-1f5d-46a7-ae23-d23f7c012b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fe560b-d119-4458-a75a-bf5a3dcd6bf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9574240-a835-4ad8-ba5d-76fc9a8a2abe}" ma:internalName="TaxCatchAll" ma:showField="CatchAllData" ma:web="2ffe560b-d119-4458-a75a-bf5a3dcd6b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123c90-954e-4051-9bd3-c99c18a83e91">
      <Terms xmlns="http://schemas.microsoft.com/office/infopath/2007/PartnerControls"/>
    </lcf76f155ced4ddcb4097134ff3c332f>
    <TaxCatchAll xmlns="2ffe560b-d119-4458-a75a-bf5a3dcd6bf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42A889-55DC-46E3-BC1A-130DD9270E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123c90-954e-4051-9bd3-c99c18a83e91"/>
    <ds:schemaRef ds:uri="2ffe560b-d119-4458-a75a-bf5a3dcd6b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9A14AFB-8BF5-4ECB-9BB7-536CCA9459D5}">
  <ds:schemaRefs>
    <ds:schemaRef ds:uri="2ffe560b-d119-4458-a75a-bf5a3dcd6bf3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4c123c90-954e-4051-9bd3-c99c18a83e9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1D35B7D-8538-46A4-9B58-98C3FFA53E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8970</TotalTime>
  <Words>616</Words>
  <Application>Microsoft Office PowerPoint</Application>
  <PresentationFormat>Widescreen</PresentationFormat>
  <Paragraphs>86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Arial</vt:lpstr>
      <vt:lpstr>Roboto Bold</vt:lpstr>
      <vt:lpstr>Roboto Condensed bold</vt:lpstr>
      <vt:lpstr>Roboto Medium</vt:lpstr>
      <vt:lpstr>NEChamberTheme1</vt:lpstr>
      <vt:lpstr>It’s A-bot Time! Nebraska Robotics</vt:lpstr>
      <vt:lpstr>State of Robotics</vt:lpstr>
      <vt:lpstr>Grain Weevil</vt:lpstr>
      <vt:lpstr>Robot Video</vt:lpstr>
      <vt:lpstr>Team format</vt:lpstr>
      <vt:lpstr>Competitions</vt:lpstr>
      <vt:lpstr>Leagues</vt:lpstr>
      <vt:lpstr>Map (57 out of 308 Schools)</vt:lpstr>
      <vt:lpstr>Cost/Time/Space</vt:lpstr>
      <vt:lpstr>Contacts</vt:lpstr>
      <vt:lpstr>NSAA Sanctioned Activity</vt:lpstr>
      <vt:lpstr>Q&amp;A #1</vt:lpstr>
      <vt:lpstr>Q&amp;A #2</vt:lpstr>
      <vt:lpstr>Q&amp;A #3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Johnson</dc:creator>
  <cp:lastModifiedBy>Jordan Klute</cp:lastModifiedBy>
  <cp:revision>20</cp:revision>
  <dcterms:created xsi:type="dcterms:W3CDTF">2025-06-17T15:02:47Z</dcterms:created>
  <dcterms:modified xsi:type="dcterms:W3CDTF">2026-05-26T18:08:04Z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0x0101006CFDBD478D4D4145AD12C1C668C43E89</vt:lpwstr>
  </property>
  <property fmtid="{D5CDD505-2E9C-101B-9397-08002B2CF9AE}" pid="3" name="MediaServiceImageTags">
    <vt:lpwstr/>
  </property>
</Properties>
</file>