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et" pitchFamily="2" charset="77"/>
      <p:regular r:id="rId21"/>
    </p:embeddedFont>
    <p:embeddedFont>
      <p:font typeface="League Gothic" pitchFamily="2" charset="77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2" autoAdjust="0"/>
    <p:restoredTop sz="94619" autoAdjust="0"/>
  </p:normalViewPr>
  <p:slideViewPr>
    <p:cSldViewPr>
      <p:cViewPr varScale="1">
        <p:scale>
          <a:sx n="55" d="100"/>
          <a:sy n="55" d="100"/>
        </p:scale>
        <p:origin x="216" y="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1009" y="0"/>
            <a:ext cx="13936991" cy="6857961"/>
            <a:chOff x="0" y="0"/>
            <a:chExt cx="2159205" cy="1062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9205" cy="1062478"/>
            </a:xfrm>
            <a:custGeom>
              <a:avLst/>
              <a:gdLst/>
              <a:ahLst/>
              <a:cxnLst/>
              <a:rect l="l" t="t" r="r" b="b"/>
              <a:pathLst>
                <a:path w="2159205" h="1062478">
                  <a:moveTo>
                    <a:pt x="0" y="0"/>
                  </a:moveTo>
                  <a:lnTo>
                    <a:pt x="2159205" y="0"/>
                  </a:lnTo>
                  <a:lnTo>
                    <a:pt x="2159205" y="1062478"/>
                  </a:lnTo>
                  <a:lnTo>
                    <a:pt x="0" y="1062478"/>
                  </a:lnTo>
                  <a:close/>
                </a:path>
              </a:pathLst>
            </a:custGeom>
            <a:blipFill>
              <a:blip r:embed="rId2"/>
              <a:stretch>
                <a:fillRect t="-7918" b="-791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6978417" y="8840638"/>
            <a:ext cx="561766" cy="561766"/>
          </a:xfrm>
          <a:custGeom>
            <a:avLst/>
            <a:gdLst/>
            <a:ahLst/>
            <a:cxnLst/>
            <a:rect l="l" t="t" r="r" b="b"/>
            <a:pathLst>
              <a:path w="561766" h="561766">
                <a:moveTo>
                  <a:pt x="0" y="0"/>
                </a:moveTo>
                <a:lnTo>
                  <a:pt x="561766" y="0"/>
                </a:lnTo>
                <a:lnTo>
                  <a:pt x="561766" y="561766"/>
                </a:lnTo>
                <a:lnTo>
                  <a:pt x="0" y="561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333992" y="8840638"/>
            <a:ext cx="2279173" cy="561766"/>
            <a:chOff x="0" y="0"/>
            <a:chExt cx="600276" cy="147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0276" cy="147955"/>
            </a:xfrm>
            <a:custGeom>
              <a:avLst/>
              <a:gdLst/>
              <a:ahLst/>
              <a:cxnLst/>
              <a:rect l="l" t="t" r="r" b="b"/>
              <a:pathLst>
                <a:path w="600276" h="147955">
                  <a:moveTo>
                    <a:pt x="73977" y="0"/>
                  </a:moveTo>
                  <a:lnTo>
                    <a:pt x="526299" y="0"/>
                  </a:lnTo>
                  <a:cubicBezTo>
                    <a:pt x="567155" y="0"/>
                    <a:pt x="600276" y="33121"/>
                    <a:pt x="600276" y="73977"/>
                  </a:cubicBezTo>
                  <a:lnTo>
                    <a:pt x="600276" y="73977"/>
                  </a:lnTo>
                  <a:cubicBezTo>
                    <a:pt x="600276" y="93597"/>
                    <a:pt x="592482" y="112414"/>
                    <a:pt x="578609" y="126287"/>
                  </a:cubicBezTo>
                  <a:cubicBezTo>
                    <a:pt x="564735" y="140161"/>
                    <a:pt x="545919" y="147955"/>
                    <a:pt x="526299" y="147955"/>
                  </a:cubicBezTo>
                  <a:lnTo>
                    <a:pt x="73977" y="147955"/>
                  </a:lnTo>
                  <a:cubicBezTo>
                    <a:pt x="54357" y="147955"/>
                    <a:pt x="35541" y="140161"/>
                    <a:pt x="21667" y="126287"/>
                  </a:cubicBezTo>
                  <a:cubicBezTo>
                    <a:pt x="7794" y="112414"/>
                    <a:pt x="0" y="93597"/>
                    <a:pt x="0" y="73977"/>
                  </a:cubicBezTo>
                  <a:lnTo>
                    <a:pt x="0" y="73977"/>
                  </a:lnTo>
                  <a:cubicBezTo>
                    <a:pt x="0" y="54357"/>
                    <a:pt x="7794" y="35541"/>
                    <a:pt x="21667" y="21667"/>
                  </a:cubicBezTo>
                  <a:cubicBezTo>
                    <a:pt x="35541" y="7794"/>
                    <a:pt x="54357" y="0"/>
                    <a:pt x="73977" y="0"/>
                  </a:cubicBezTo>
                  <a:close/>
                </a:path>
              </a:pathLst>
            </a:custGeom>
            <a:solidFill>
              <a:srgbClr val="305A7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00276" cy="18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31104" y="8840638"/>
            <a:ext cx="3438738" cy="561766"/>
            <a:chOff x="0" y="0"/>
            <a:chExt cx="905676" cy="147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5676" cy="147955"/>
            </a:xfrm>
            <a:custGeom>
              <a:avLst/>
              <a:gdLst/>
              <a:ahLst/>
              <a:cxnLst/>
              <a:rect l="l" t="t" r="r" b="b"/>
              <a:pathLst>
                <a:path w="905676" h="147955">
                  <a:moveTo>
                    <a:pt x="73977" y="0"/>
                  </a:moveTo>
                  <a:lnTo>
                    <a:pt x="831698" y="0"/>
                  </a:lnTo>
                  <a:cubicBezTo>
                    <a:pt x="851318" y="0"/>
                    <a:pt x="870135" y="7794"/>
                    <a:pt x="884008" y="21667"/>
                  </a:cubicBezTo>
                  <a:cubicBezTo>
                    <a:pt x="897882" y="35541"/>
                    <a:pt x="905676" y="54357"/>
                    <a:pt x="905676" y="73977"/>
                  </a:cubicBezTo>
                  <a:lnTo>
                    <a:pt x="905676" y="73977"/>
                  </a:lnTo>
                  <a:cubicBezTo>
                    <a:pt x="905676" y="93597"/>
                    <a:pt x="897882" y="112414"/>
                    <a:pt x="884008" y="126287"/>
                  </a:cubicBezTo>
                  <a:cubicBezTo>
                    <a:pt x="870135" y="140161"/>
                    <a:pt x="851318" y="147955"/>
                    <a:pt x="831698" y="147955"/>
                  </a:cubicBezTo>
                  <a:lnTo>
                    <a:pt x="73977" y="147955"/>
                  </a:lnTo>
                  <a:cubicBezTo>
                    <a:pt x="54357" y="147955"/>
                    <a:pt x="35541" y="140161"/>
                    <a:pt x="21667" y="126287"/>
                  </a:cubicBezTo>
                  <a:cubicBezTo>
                    <a:pt x="7794" y="112414"/>
                    <a:pt x="0" y="93597"/>
                    <a:pt x="0" y="73977"/>
                  </a:cubicBezTo>
                  <a:lnTo>
                    <a:pt x="0" y="73977"/>
                  </a:lnTo>
                  <a:cubicBezTo>
                    <a:pt x="0" y="54357"/>
                    <a:pt x="7794" y="35541"/>
                    <a:pt x="21667" y="21667"/>
                  </a:cubicBezTo>
                  <a:cubicBezTo>
                    <a:pt x="35541" y="7794"/>
                    <a:pt x="54357" y="0"/>
                    <a:pt x="73977" y="0"/>
                  </a:cubicBezTo>
                  <a:close/>
                </a:path>
              </a:pathLst>
            </a:custGeom>
            <a:solidFill>
              <a:srgbClr val="1A3C5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05676" cy="18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351009" cy="10287000"/>
            <a:chOff x="0" y="0"/>
            <a:chExt cx="114594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5945" cy="2709333"/>
            </a:xfrm>
            <a:custGeom>
              <a:avLst/>
              <a:gdLst/>
              <a:ahLst/>
              <a:cxnLst/>
              <a:rect l="l" t="t" r="r" b="b"/>
              <a:pathLst>
                <a:path w="1145945" h="2709333">
                  <a:moveTo>
                    <a:pt x="0" y="0"/>
                  </a:moveTo>
                  <a:lnTo>
                    <a:pt x="1145945" y="0"/>
                  </a:lnTo>
                  <a:lnTo>
                    <a:pt x="11459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4594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4351009" y="7024608"/>
            <a:ext cx="139369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590675" y="1745929"/>
            <a:ext cx="1169659" cy="1169659"/>
          </a:xfrm>
          <a:custGeom>
            <a:avLst/>
            <a:gdLst/>
            <a:ahLst/>
            <a:cxnLst/>
            <a:rect l="l" t="t" r="r" b="b"/>
            <a:pathLst>
              <a:path w="1169659" h="1169659">
                <a:moveTo>
                  <a:pt x="0" y="0"/>
                </a:moveTo>
                <a:lnTo>
                  <a:pt x="1169659" y="0"/>
                </a:lnTo>
                <a:lnTo>
                  <a:pt x="1169659" y="1169659"/>
                </a:lnTo>
                <a:lnTo>
                  <a:pt x="0" y="1169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33992" y="1084117"/>
            <a:ext cx="12815789" cy="428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161"/>
              </a:lnSpc>
            </a:pPr>
            <a:r>
              <a:rPr lang="en-US" sz="18365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AI IN AGRICULTURAL EDUCATION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98394" y="7664541"/>
            <a:ext cx="10884955" cy="25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3"/>
              </a:lnSpc>
            </a:pPr>
            <a:r>
              <a:rPr lang="en-US" sz="155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Enhancing Curriculum Without Replacing 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17563" y="8984742"/>
            <a:ext cx="1677164" cy="176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"/>
              </a:lnSpc>
            </a:pPr>
            <a:r>
              <a:rPr lang="en-US" sz="12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Collin Swedberg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07072" y="8984742"/>
            <a:ext cx="3086802" cy="176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"/>
              </a:lnSpc>
            </a:pPr>
            <a:r>
              <a:rPr lang="en-US" sz="12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North Platte High School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8129" y="3423511"/>
            <a:ext cx="2114750" cy="868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51"/>
              </a:lnSpc>
            </a:pPr>
            <a:r>
              <a:rPr lang="en-US" sz="134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AGRICULTURAL EDUCATION INSTRUCTOR &amp; FFA ADVISOR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8975217"/>
            <a:ext cx="4262325" cy="35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"/>
              </a:lnSpc>
            </a:pPr>
            <a:r>
              <a:rPr lang="en-US" sz="12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Session Goal: Use AI to improve curriculum, increase engagement, and save planning time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87205" y="0"/>
            <a:ext cx="8200795" cy="10287000"/>
            <a:chOff x="0" y="0"/>
            <a:chExt cx="1902430" cy="2386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2430" cy="2386390"/>
            </a:xfrm>
            <a:custGeom>
              <a:avLst/>
              <a:gdLst/>
              <a:ahLst/>
              <a:cxnLst/>
              <a:rect l="l" t="t" r="r" b="b"/>
              <a:pathLst>
                <a:path w="1902430" h="2386390">
                  <a:moveTo>
                    <a:pt x="0" y="0"/>
                  </a:moveTo>
                  <a:lnTo>
                    <a:pt x="1902430" y="0"/>
                  </a:lnTo>
                  <a:lnTo>
                    <a:pt x="1902430" y="2386390"/>
                  </a:lnTo>
                  <a:lnTo>
                    <a:pt x="0" y="2386390"/>
                  </a:lnTo>
                  <a:close/>
                </a:path>
              </a:pathLst>
            </a:custGeom>
            <a:blipFill>
              <a:blip r:embed="rId2"/>
              <a:stretch>
                <a:fillRect l="-44138" r="-4413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159438" y="1310231"/>
            <a:ext cx="6202382" cy="2363688"/>
            <a:chOff x="0" y="0"/>
            <a:chExt cx="1633549" cy="6225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3549" cy="622535"/>
            </a:xfrm>
            <a:custGeom>
              <a:avLst/>
              <a:gdLst/>
              <a:ahLst/>
              <a:cxnLst/>
              <a:rect l="l" t="t" r="r" b="b"/>
              <a:pathLst>
                <a:path w="1633549" h="622535">
                  <a:moveTo>
                    <a:pt x="29957" y="0"/>
                  </a:moveTo>
                  <a:lnTo>
                    <a:pt x="1603592" y="0"/>
                  </a:lnTo>
                  <a:cubicBezTo>
                    <a:pt x="1611537" y="0"/>
                    <a:pt x="1619157" y="3156"/>
                    <a:pt x="1624775" y="8774"/>
                  </a:cubicBezTo>
                  <a:cubicBezTo>
                    <a:pt x="1630393" y="14392"/>
                    <a:pt x="1633549" y="22012"/>
                    <a:pt x="1633549" y="29957"/>
                  </a:cubicBezTo>
                  <a:lnTo>
                    <a:pt x="1633549" y="592578"/>
                  </a:lnTo>
                  <a:cubicBezTo>
                    <a:pt x="1633549" y="600523"/>
                    <a:pt x="1630393" y="608143"/>
                    <a:pt x="1624775" y="613761"/>
                  </a:cubicBezTo>
                  <a:cubicBezTo>
                    <a:pt x="1619157" y="619379"/>
                    <a:pt x="1611537" y="622535"/>
                    <a:pt x="1603592" y="622535"/>
                  </a:cubicBezTo>
                  <a:lnTo>
                    <a:pt x="29957" y="622535"/>
                  </a:lnTo>
                  <a:cubicBezTo>
                    <a:pt x="22012" y="622535"/>
                    <a:pt x="14392" y="619379"/>
                    <a:pt x="8774" y="613761"/>
                  </a:cubicBezTo>
                  <a:cubicBezTo>
                    <a:pt x="3156" y="608143"/>
                    <a:pt x="0" y="600523"/>
                    <a:pt x="0" y="592578"/>
                  </a:cubicBezTo>
                  <a:lnTo>
                    <a:pt x="0" y="29957"/>
                  </a:lnTo>
                  <a:cubicBezTo>
                    <a:pt x="0" y="22012"/>
                    <a:pt x="3156" y="14392"/>
                    <a:pt x="8774" y="8774"/>
                  </a:cubicBezTo>
                  <a:cubicBezTo>
                    <a:pt x="14392" y="3156"/>
                    <a:pt x="22012" y="0"/>
                    <a:pt x="299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633549" cy="689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5465772"/>
            <a:ext cx="10087205" cy="4366453"/>
            <a:chOff x="0" y="0"/>
            <a:chExt cx="2077364" cy="8992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7364" cy="899230"/>
            </a:xfrm>
            <a:custGeom>
              <a:avLst/>
              <a:gdLst/>
              <a:ahLst/>
              <a:cxnLst/>
              <a:rect l="l" t="t" r="r" b="b"/>
              <a:pathLst>
                <a:path w="2077364" h="899230">
                  <a:moveTo>
                    <a:pt x="0" y="0"/>
                  </a:moveTo>
                  <a:lnTo>
                    <a:pt x="2077364" y="0"/>
                  </a:lnTo>
                  <a:lnTo>
                    <a:pt x="2077364" y="899230"/>
                  </a:lnTo>
                  <a:lnTo>
                    <a:pt x="0" y="899230"/>
                  </a:lnTo>
                  <a:close/>
                </a:path>
              </a:pathLst>
            </a:custGeom>
            <a:blipFill>
              <a:blip r:embed="rId3"/>
              <a:stretch>
                <a:fillRect t="-15839" b="-15839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flipV="1">
            <a:off x="11750699" y="2511125"/>
            <a:ext cx="5204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1159438" y="4143304"/>
            <a:ext cx="6202382" cy="2363688"/>
            <a:chOff x="0" y="0"/>
            <a:chExt cx="1633549" cy="6225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3549" cy="622535"/>
            </a:xfrm>
            <a:custGeom>
              <a:avLst/>
              <a:gdLst/>
              <a:ahLst/>
              <a:cxnLst/>
              <a:rect l="l" t="t" r="r" b="b"/>
              <a:pathLst>
                <a:path w="1633549" h="622535">
                  <a:moveTo>
                    <a:pt x="29957" y="0"/>
                  </a:moveTo>
                  <a:lnTo>
                    <a:pt x="1603592" y="0"/>
                  </a:lnTo>
                  <a:cubicBezTo>
                    <a:pt x="1611537" y="0"/>
                    <a:pt x="1619157" y="3156"/>
                    <a:pt x="1624775" y="8774"/>
                  </a:cubicBezTo>
                  <a:cubicBezTo>
                    <a:pt x="1630393" y="14392"/>
                    <a:pt x="1633549" y="22012"/>
                    <a:pt x="1633549" y="29957"/>
                  </a:cubicBezTo>
                  <a:lnTo>
                    <a:pt x="1633549" y="592578"/>
                  </a:lnTo>
                  <a:cubicBezTo>
                    <a:pt x="1633549" y="600523"/>
                    <a:pt x="1630393" y="608143"/>
                    <a:pt x="1624775" y="613761"/>
                  </a:cubicBezTo>
                  <a:cubicBezTo>
                    <a:pt x="1619157" y="619379"/>
                    <a:pt x="1611537" y="622535"/>
                    <a:pt x="1603592" y="622535"/>
                  </a:cubicBezTo>
                  <a:lnTo>
                    <a:pt x="29957" y="622535"/>
                  </a:lnTo>
                  <a:cubicBezTo>
                    <a:pt x="22012" y="622535"/>
                    <a:pt x="14392" y="619379"/>
                    <a:pt x="8774" y="613761"/>
                  </a:cubicBezTo>
                  <a:cubicBezTo>
                    <a:pt x="3156" y="608143"/>
                    <a:pt x="0" y="600523"/>
                    <a:pt x="0" y="592578"/>
                  </a:cubicBezTo>
                  <a:lnTo>
                    <a:pt x="0" y="29957"/>
                  </a:lnTo>
                  <a:cubicBezTo>
                    <a:pt x="0" y="22012"/>
                    <a:pt x="3156" y="14392"/>
                    <a:pt x="8774" y="8774"/>
                  </a:cubicBezTo>
                  <a:cubicBezTo>
                    <a:pt x="14392" y="3156"/>
                    <a:pt x="22012" y="0"/>
                    <a:pt x="299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633549" cy="689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11750699" y="5344197"/>
            <a:ext cx="5204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1159438" y="6976376"/>
            <a:ext cx="6202382" cy="2363688"/>
            <a:chOff x="0" y="0"/>
            <a:chExt cx="1633549" cy="6225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33549" cy="622535"/>
            </a:xfrm>
            <a:custGeom>
              <a:avLst/>
              <a:gdLst/>
              <a:ahLst/>
              <a:cxnLst/>
              <a:rect l="l" t="t" r="r" b="b"/>
              <a:pathLst>
                <a:path w="1633549" h="622535">
                  <a:moveTo>
                    <a:pt x="29957" y="0"/>
                  </a:moveTo>
                  <a:lnTo>
                    <a:pt x="1603592" y="0"/>
                  </a:lnTo>
                  <a:cubicBezTo>
                    <a:pt x="1611537" y="0"/>
                    <a:pt x="1619157" y="3156"/>
                    <a:pt x="1624775" y="8774"/>
                  </a:cubicBezTo>
                  <a:cubicBezTo>
                    <a:pt x="1630393" y="14392"/>
                    <a:pt x="1633549" y="22012"/>
                    <a:pt x="1633549" y="29957"/>
                  </a:cubicBezTo>
                  <a:lnTo>
                    <a:pt x="1633549" y="592578"/>
                  </a:lnTo>
                  <a:cubicBezTo>
                    <a:pt x="1633549" y="600523"/>
                    <a:pt x="1630393" y="608143"/>
                    <a:pt x="1624775" y="613761"/>
                  </a:cubicBezTo>
                  <a:cubicBezTo>
                    <a:pt x="1619157" y="619379"/>
                    <a:pt x="1611537" y="622535"/>
                    <a:pt x="1603592" y="622535"/>
                  </a:cubicBezTo>
                  <a:lnTo>
                    <a:pt x="29957" y="622535"/>
                  </a:lnTo>
                  <a:cubicBezTo>
                    <a:pt x="22012" y="622535"/>
                    <a:pt x="14392" y="619379"/>
                    <a:pt x="8774" y="613761"/>
                  </a:cubicBezTo>
                  <a:cubicBezTo>
                    <a:pt x="3156" y="608143"/>
                    <a:pt x="0" y="600523"/>
                    <a:pt x="0" y="592578"/>
                  </a:cubicBezTo>
                  <a:lnTo>
                    <a:pt x="0" y="29957"/>
                  </a:lnTo>
                  <a:cubicBezTo>
                    <a:pt x="0" y="22012"/>
                    <a:pt x="3156" y="14392"/>
                    <a:pt x="8774" y="8774"/>
                  </a:cubicBezTo>
                  <a:cubicBezTo>
                    <a:pt x="14392" y="3156"/>
                    <a:pt x="22012" y="0"/>
                    <a:pt x="299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633549" cy="689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11750699" y="8177270"/>
            <a:ext cx="52042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028700" y="1462631"/>
            <a:ext cx="6940359" cy="113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00"/>
              </a:lnSpc>
              <a:spcBef>
                <a:spcPct val="0"/>
              </a:spcBef>
            </a:pPr>
            <a:r>
              <a:rPr lang="en-US" sz="850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EXAMPLE OUTPUT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66837" y="1566245"/>
            <a:ext cx="4071167" cy="142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7"/>
              </a:lnSpc>
            </a:pPr>
            <a:r>
              <a:rPr lang="en-US" sz="1798" spc="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Nutrient deficiency diagnosis lab using real plant samples and greenhouse troubleshooting scenario with actual symptoms.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750699" y="1706556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66837" y="4399317"/>
            <a:ext cx="4071167" cy="142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7"/>
              </a:lnSpc>
            </a:pPr>
            <a:r>
              <a:rPr lang="en-US" sz="1798" spc="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Team-based problem solving challenges and crop consulting activity where students advise "farmers" on nutrient issues.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50699" y="4539629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66837" y="7232390"/>
            <a:ext cx="4071167" cy="142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7"/>
              </a:lnSpc>
            </a:pPr>
            <a:r>
              <a:rPr lang="en-US" sz="1798" spc="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Soil fertility recommendation challenge. Is it perfect? No. Is it a better starting point than a blank page? Absolutely.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50699" y="7372702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8281" y="9840220"/>
            <a:ext cx="9419719" cy="446780"/>
            <a:chOff x="0" y="0"/>
            <a:chExt cx="3231481" cy="1532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1481" cy="153270"/>
            </a:xfrm>
            <a:custGeom>
              <a:avLst/>
              <a:gdLst/>
              <a:ahLst/>
              <a:cxnLst/>
              <a:rect l="l" t="t" r="r" b="b"/>
              <a:pathLst>
                <a:path w="3231481" h="153270">
                  <a:moveTo>
                    <a:pt x="0" y="0"/>
                  </a:moveTo>
                  <a:lnTo>
                    <a:pt x="3231481" y="0"/>
                  </a:lnTo>
                  <a:lnTo>
                    <a:pt x="3231481" y="153270"/>
                  </a:lnTo>
                  <a:lnTo>
                    <a:pt x="0" y="153270"/>
                  </a:lnTo>
                  <a:close/>
                </a:path>
              </a:pathLst>
            </a:custGeom>
            <a:blipFill>
              <a:blip r:embed="rId2"/>
              <a:stretch>
                <a:fillRect t="-652346" b="-6523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2875712"/>
            <a:ext cx="8868281" cy="6964508"/>
            <a:chOff x="0" y="0"/>
            <a:chExt cx="2335679" cy="18342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35679" cy="1834274"/>
            </a:xfrm>
            <a:custGeom>
              <a:avLst/>
              <a:gdLst/>
              <a:ahLst/>
              <a:cxnLst/>
              <a:rect l="l" t="t" r="r" b="b"/>
              <a:pathLst>
                <a:path w="2335679" h="1834274">
                  <a:moveTo>
                    <a:pt x="0" y="0"/>
                  </a:moveTo>
                  <a:lnTo>
                    <a:pt x="2335679" y="0"/>
                  </a:lnTo>
                  <a:lnTo>
                    <a:pt x="2335679" y="1834274"/>
                  </a:lnTo>
                  <a:lnTo>
                    <a:pt x="0" y="1834274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35679" cy="1872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875712"/>
            <a:chOff x="0" y="0"/>
            <a:chExt cx="3766240" cy="5922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66240" cy="592226"/>
            </a:xfrm>
            <a:custGeom>
              <a:avLst/>
              <a:gdLst/>
              <a:ahLst/>
              <a:cxnLst/>
              <a:rect l="l" t="t" r="r" b="b"/>
              <a:pathLst>
                <a:path w="3766240" h="592226">
                  <a:moveTo>
                    <a:pt x="0" y="0"/>
                  </a:moveTo>
                  <a:lnTo>
                    <a:pt x="3766240" y="0"/>
                  </a:lnTo>
                  <a:lnTo>
                    <a:pt x="3766240" y="592226"/>
                  </a:lnTo>
                  <a:lnTo>
                    <a:pt x="0" y="592226"/>
                  </a:lnTo>
                  <a:close/>
                </a:path>
              </a:pathLst>
            </a:custGeom>
            <a:blipFill>
              <a:blip r:embed="rId3"/>
              <a:stretch>
                <a:fillRect t="-131244" b="-13124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7126863" y="4209903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9741504" y="5454313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7126863" y="5767701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flipV="1">
            <a:off x="9741504" y="7108298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7126863" y="7325498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flipV="1">
            <a:off x="9741504" y="8666095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4371828"/>
            <a:ext cx="6932067" cy="220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PRACTICAL WAYS TEACHERS CAN USE AI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00775" y="4203030"/>
            <a:ext cx="5905069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Rewrite readings at different levels, create learning supports for struggling students, and develop enrichment activities for advanced learners.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41504" y="4319806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00775" y="5760828"/>
            <a:ext cx="5905069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Move beyond simple recall questions. Add analysis tasks, evaluation challenges, and creation-based assignments that require deeper thinking.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41504" y="5877603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00775" y="7318626"/>
            <a:ext cx="6020828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Turn traditional lectures into hands-on activities. Add industry scenarios, collaborative projects, and real-world decision making opportunities.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41504" y="7435401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478658"/>
            <a:ext cx="6932067" cy="12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AI helps teachers work smarter, not harder. Use these strategies to differentiate instruction, increase academic rigor, and refresh existing curriculum units with engaging, real-world applications.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7435" y="3759001"/>
            <a:ext cx="3830565" cy="6535203"/>
            <a:chOff x="0" y="0"/>
            <a:chExt cx="888619" cy="1516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8619" cy="1516044"/>
            </a:xfrm>
            <a:custGeom>
              <a:avLst/>
              <a:gdLst/>
              <a:ahLst/>
              <a:cxnLst/>
              <a:rect l="l" t="t" r="r" b="b"/>
              <a:pathLst>
                <a:path w="888619" h="1516044">
                  <a:moveTo>
                    <a:pt x="0" y="0"/>
                  </a:moveTo>
                  <a:lnTo>
                    <a:pt x="888619" y="0"/>
                  </a:lnTo>
                  <a:lnTo>
                    <a:pt x="888619" y="1516044"/>
                  </a:lnTo>
                  <a:lnTo>
                    <a:pt x="0" y="1516044"/>
                  </a:lnTo>
                  <a:close/>
                </a:path>
              </a:pathLst>
            </a:custGeom>
            <a:blipFill>
              <a:blip r:embed="rId2"/>
              <a:stretch>
                <a:fillRect l="-78035" r="-7803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759001"/>
            <a:ext cx="15314179" cy="6547750"/>
            <a:chOff x="0" y="0"/>
            <a:chExt cx="3153810" cy="1348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3810" cy="1348447"/>
            </a:xfrm>
            <a:custGeom>
              <a:avLst/>
              <a:gdLst/>
              <a:ahLst/>
              <a:cxnLst/>
              <a:rect l="l" t="t" r="r" b="b"/>
              <a:pathLst>
                <a:path w="3153810" h="1348447">
                  <a:moveTo>
                    <a:pt x="0" y="0"/>
                  </a:moveTo>
                  <a:lnTo>
                    <a:pt x="3153810" y="0"/>
                  </a:lnTo>
                  <a:lnTo>
                    <a:pt x="3153810" y="1348447"/>
                  </a:lnTo>
                  <a:lnTo>
                    <a:pt x="0" y="1348447"/>
                  </a:lnTo>
                  <a:close/>
                </a:path>
              </a:pathLst>
            </a:custGeom>
            <a:blipFill>
              <a:blip r:embed="rId3">
                <a:alphaModFix amt="53000"/>
              </a:blip>
              <a:stretch>
                <a:fillRect t="-16657" b="-1665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3759001"/>
            <a:chOff x="0" y="0"/>
            <a:chExt cx="4816593" cy="990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990025"/>
            </a:xfrm>
            <a:custGeom>
              <a:avLst/>
              <a:gdLst/>
              <a:ahLst/>
              <a:cxnLst/>
              <a:rect l="l" t="t" r="r" b="b"/>
              <a:pathLst>
                <a:path w="4816592" h="990025">
                  <a:moveTo>
                    <a:pt x="0" y="0"/>
                  </a:moveTo>
                  <a:lnTo>
                    <a:pt x="4816592" y="0"/>
                  </a:lnTo>
                  <a:lnTo>
                    <a:pt x="4816592" y="990025"/>
                  </a:lnTo>
                  <a:lnTo>
                    <a:pt x="0" y="990025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028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4709" y="4818161"/>
            <a:ext cx="7796111" cy="1866408"/>
            <a:chOff x="0" y="0"/>
            <a:chExt cx="2053297" cy="491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1011" y="5073185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463189" y="4811370"/>
            <a:ext cx="7796111" cy="1866408"/>
            <a:chOff x="0" y="0"/>
            <a:chExt cx="2053297" cy="4915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845483" y="5066394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84709" y="7140192"/>
            <a:ext cx="7796111" cy="1866408"/>
            <a:chOff x="0" y="0"/>
            <a:chExt cx="2053297" cy="4915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01011" y="7395216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463189" y="7133401"/>
            <a:ext cx="7796111" cy="1866408"/>
            <a:chOff x="0" y="0"/>
            <a:chExt cx="2053297" cy="4915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845483" y="7388425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56705" y="1470462"/>
            <a:ext cx="16174591" cy="113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WORK SESSION - STEP 1: IDENTIFY A PROBLEM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55362" y="5199744"/>
            <a:ext cx="528943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Choose a lesson that is boring or too lecture-heavy for students to stay engaged.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46359" y="5192953"/>
            <a:ext cx="4841821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Choose a lesson that is too easy or requires too much time grading.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03225" y="5308159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✓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355362" y="7521775"/>
            <a:ext cx="5176724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Choose a lesson that is lacking real-world application or practical skills.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58753" y="7636981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✓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46359" y="7514984"/>
            <a:ext cx="510640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Choose a lesson that is missing student engagement or active participation.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03225" y="7630190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✓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10133" y="5314950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8498"/>
            <a:ext cx="18288000" cy="798502"/>
            <a:chOff x="0" y="0"/>
            <a:chExt cx="6273789" cy="273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3790" cy="273930"/>
            </a:xfrm>
            <a:custGeom>
              <a:avLst/>
              <a:gdLst/>
              <a:ahLst/>
              <a:cxnLst/>
              <a:rect l="l" t="t" r="r" b="b"/>
              <a:pathLst>
                <a:path w="6273790" h="273930">
                  <a:moveTo>
                    <a:pt x="0" y="0"/>
                  </a:moveTo>
                  <a:lnTo>
                    <a:pt x="6273790" y="0"/>
                  </a:lnTo>
                  <a:lnTo>
                    <a:pt x="6273790" y="273930"/>
                  </a:lnTo>
                  <a:lnTo>
                    <a:pt x="0" y="273930"/>
                  </a:lnTo>
                  <a:close/>
                </a:path>
              </a:pathLst>
            </a:custGeom>
            <a:blipFill>
              <a:blip r:embed="rId2"/>
              <a:stretch>
                <a:fillRect t="-712952" b="-7129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413288"/>
            <a:ext cx="12611780" cy="9094015"/>
            <a:chOff x="0" y="0"/>
            <a:chExt cx="3321621" cy="23951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21621" cy="2395132"/>
            </a:xfrm>
            <a:custGeom>
              <a:avLst/>
              <a:gdLst/>
              <a:ahLst/>
              <a:cxnLst/>
              <a:rect l="l" t="t" r="r" b="b"/>
              <a:pathLst>
                <a:path w="3321621" h="2395132">
                  <a:moveTo>
                    <a:pt x="0" y="0"/>
                  </a:moveTo>
                  <a:lnTo>
                    <a:pt x="3321621" y="0"/>
                  </a:lnTo>
                  <a:lnTo>
                    <a:pt x="3321621" y="2395132"/>
                  </a:lnTo>
                  <a:lnTo>
                    <a:pt x="0" y="2395132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21621" cy="243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6778" y="5875005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778" y="7721556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611780" y="0"/>
            <a:ext cx="5676220" cy="6391594"/>
            <a:chOff x="0" y="0"/>
            <a:chExt cx="1168964" cy="13162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964" cy="1316288"/>
            </a:xfrm>
            <a:custGeom>
              <a:avLst/>
              <a:gdLst/>
              <a:ahLst/>
              <a:cxnLst/>
              <a:rect l="l" t="t" r="r" b="b"/>
              <a:pathLst>
                <a:path w="1168964" h="1316288">
                  <a:moveTo>
                    <a:pt x="0" y="0"/>
                  </a:moveTo>
                  <a:lnTo>
                    <a:pt x="1168964" y="0"/>
                  </a:lnTo>
                  <a:lnTo>
                    <a:pt x="1168964" y="1316288"/>
                  </a:lnTo>
                  <a:lnTo>
                    <a:pt x="0" y="1316288"/>
                  </a:lnTo>
                  <a:close/>
                </a:path>
              </a:pathLst>
            </a:custGeom>
            <a:blipFill>
              <a:blip r:embed="rId5"/>
              <a:stretch>
                <a:fillRect t="-4904" b="-490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76226" y="4207784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28700" y="5551155"/>
            <a:ext cx="1003337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0676226" y="6117448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028700" y="7397706"/>
            <a:ext cx="1003337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0676226" y="7963999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6778" y="3965341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1190625"/>
            <a:ext cx="9270459" cy="113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WORK SESSION - STEP 2 &amp; 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11395" y="8156923"/>
            <a:ext cx="758776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</a:pPr>
            <a:r>
              <a:rPr lang="en-US" sz="1600" spc="3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Engagement, Collaboration, Rigor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54179" y="7123436"/>
            <a:ext cx="4058439" cy="1311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</a:pPr>
            <a:r>
              <a:rPr lang="en-US" sz="1600" b="1" spc="32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Step 3: Use AI</a:t>
            </a:r>
          </a:p>
          <a:p>
            <a:pPr marL="0" lvl="0" indent="0" algn="l">
              <a:lnSpc>
                <a:spcPts val="2560"/>
              </a:lnSpc>
            </a:pPr>
            <a:r>
              <a:rPr lang="en-US" sz="1600" spc="32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Prompt: "Here is my lesson. Help me redesign it to increase ______." Fill in the blank with your chosen goal.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1395" y="6110575"/>
            <a:ext cx="758776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</a:pPr>
            <a:r>
              <a:rPr lang="en-US" sz="1600" spc="32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Application, Differentiation, Better Assessment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11395" y="4303437"/>
            <a:ext cx="7587764" cy="31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0"/>
              </a:lnSpc>
            </a:pPr>
            <a:r>
              <a:rPr lang="en-US" sz="1600" b="1" spc="32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Step 2: Choose a Goal - I want more: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68428" cy="4543425"/>
            <a:chOff x="0" y="0"/>
            <a:chExt cx="2776450" cy="10539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6450" cy="1053989"/>
            </a:xfrm>
            <a:custGeom>
              <a:avLst/>
              <a:gdLst/>
              <a:ahLst/>
              <a:cxnLst/>
              <a:rect l="l" t="t" r="r" b="b"/>
              <a:pathLst>
                <a:path w="2776450" h="1053989">
                  <a:moveTo>
                    <a:pt x="0" y="0"/>
                  </a:moveTo>
                  <a:lnTo>
                    <a:pt x="2776450" y="0"/>
                  </a:lnTo>
                  <a:lnTo>
                    <a:pt x="2776450" y="1053989"/>
                  </a:lnTo>
                  <a:lnTo>
                    <a:pt x="0" y="1053989"/>
                  </a:lnTo>
                  <a:close/>
                </a:path>
              </a:pathLst>
            </a:custGeom>
            <a:blipFill>
              <a:blip r:embed="rId2"/>
              <a:stretch>
                <a:fillRect t="-37752" b="-3775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437565" y="5078466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68428" y="0"/>
            <a:ext cx="6319572" cy="5952919"/>
            <a:chOff x="0" y="0"/>
            <a:chExt cx="1664414" cy="15678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414" cy="1567847"/>
            </a:xfrm>
            <a:custGeom>
              <a:avLst/>
              <a:gdLst/>
              <a:ahLst/>
              <a:cxnLst/>
              <a:rect l="l" t="t" r="r" b="b"/>
              <a:pathLst>
                <a:path w="1664414" h="1567847">
                  <a:moveTo>
                    <a:pt x="0" y="0"/>
                  </a:moveTo>
                  <a:lnTo>
                    <a:pt x="1664414" y="0"/>
                  </a:lnTo>
                  <a:lnTo>
                    <a:pt x="1664414" y="1567847"/>
                  </a:lnTo>
                  <a:lnTo>
                    <a:pt x="0" y="1567847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4414" cy="1605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68428" y="5952919"/>
            <a:ext cx="6319572" cy="4334081"/>
            <a:chOff x="0" y="0"/>
            <a:chExt cx="1301456" cy="892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1456" cy="892563"/>
            </a:xfrm>
            <a:custGeom>
              <a:avLst/>
              <a:gdLst/>
              <a:ahLst/>
              <a:cxnLst/>
              <a:rect l="l" t="t" r="r" b="b"/>
              <a:pathLst>
                <a:path w="1301456" h="892563">
                  <a:moveTo>
                    <a:pt x="0" y="0"/>
                  </a:moveTo>
                  <a:lnTo>
                    <a:pt x="1301456" y="0"/>
                  </a:lnTo>
                  <a:lnTo>
                    <a:pt x="1301456" y="892563"/>
                  </a:lnTo>
                  <a:lnTo>
                    <a:pt x="0" y="892563"/>
                  </a:lnTo>
                  <a:close/>
                </a:path>
              </a:pathLst>
            </a:custGeom>
            <a:blipFill>
              <a:blip r:embed="rId5"/>
              <a:stretch>
                <a:fillRect l="-895" r="-895"/>
              </a:stretch>
            </a:blipFill>
          </p:spPr>
        </p:sp>
      </p:grpSp>
      <p:sp>
        <p:nvSpPr>
          <p:cNvPr id="10" name="AutoShape 10"/>
          <p:cNvSpPr/>
          <p:nvPr/>
        </p:nvSpPr>
        <p:spPr>
          <a:xfrm flipV="1">
            <a:off x="1028700" y="6273940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0437565" y="6767921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flipV="1">
            <a:off x="1028700" y="7990409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0437565" y="8513945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flipV="1">
            <a:off x="1028700" y="9706879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246370" y="5029357"/>
            <a:ext cx="1189639" cy="819364"/>
          </a:xfrm>
          <a:custGeom>
            <a:avLst/>
            <a:gdLst/>
            <a:ahLst/>
            <a:cxnLst/>
            <a:rect l="l" t="t" r="r" b="b"/>
            <a:pathLst>
              <a:path w="1189639" h="819364">
                <a:moveTo>
                  <a:pt x="0" y="0"/>
                </a:moveTo>
                <a:lnTo>
                  <a:pt x="1189639" y="0"/>
                </a:lnTo>
                <a:lnTo>
                  <a:pt x="1189639" y="819364"/>
                </a:lnTo>
                <a:lnTo>
                  <a:pt x="0" y="8193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6370" y="6773671"/>
            <a:ext cx="1189639" cy="819364"/>
          </a:xfrm>
          <a:custGeom>
            <a:avLst/>
            <a:gdLst/>
            <a:ahLst/>
            <a:cxnLst/>
            <a:rect l="l" t="t" r="r" b="b"/>
            <a:pathLst>
              <a:path w="1189639" h="819364">
                <a:moveTo>
                  <a:pt x="0" y="0"/>
                </a:moveTo>
                <a:lnTo>
                  <a:pt x="1189639" y="0"/>
                </a:lnTo>
                <a:lnTo>
                  <a:pt x="1189639" y="819364"/>
                </a:lnTo>
                <a:lnTo>
                  <a:pt x="0" y="819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6370" y="8485709"/>
            <a:ext cx="1189639" cy="819364"/>
          </a:xfrm>
          <a:custGeom>
            <a:avLst/>
            <a:gdLst/>
            <a:ahLst/>
            <a:cxnLst/>
            <a:rect l="l" t="t" r="r" b="b"/>
            <a:pathLst>
              <a:path w="1189639" h="819364">
                <a:moveTo>
                  <a:pt x="0" y="0"/>
                </a:moveTo>
                <a:lnTo>
                  <a:pt x="1189639" y="0"/>
                </a:lnTo>
                <a:lnTo>
                  <a:pt x="1189639" y="819364"/>
                </a:lnTo>
                <a:lnTo>
                  <a:pt x="0" y="819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1389121"/>
            <a:ext cx="10017224" cy="220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AI ETHICS &amp; CLASSROOM BOUNDARIES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56198" y="1380853"/>
            <a:ext cx="4783985" cy="22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Three Questions to Consider:</a:t>
            </a:r>
          </a:p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• What AI use is acceptable?</a:t>
            </a:r>
          </a:p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• What AI use is unacceptable?</a:t>
            </a:r>
          </a:p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• How will students know the difference?</a:t>
            </a:r>
          </a:p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Establishing clear guidelines helps students understand expectations and use AI responsibly as a learning tool.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02302" y="5015024"/>
            <a:ext cx="82745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Green Light Uses: Brainstorming ideas, studying and review, getting feedback on work, organizing thoughts and ideas. These uses support learning without replacing student thinking.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2302" y="6690564"/>
            <a:ext cx="8175293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Yellow Light Uses: Editing and revising drafts, AI-assisted projects with disclosure. These require teacher guidance and clear expectations about attribution.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2302" y="8407034"/>
            <a:ext cx="8175293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Red Light Uses: Copy/paste assignments, replacing original thinking, submitting AI-generated work as student work. These undermine learning and academic integrity.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70913"/>
            <a:ext cx="18288000" cy="4616087"/>
            <a:chOff x="0" y="0"/>
            <a:chExt cx="4242471" cy="1070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2471" cy="1070845"/>
            </a:xfrm>
            <a:custGeom>
              <a:avLst/>
              <a:gdLst/>
              <a:ahLst/>
              <a:cxnLst/>
              <a:rect l="l" t="t" r="r" b="b"/>
              <a:pathLst>
                <a:path w="4242471" h="1070845">
                  <a:moveTo>
                    <a:pt x="0" y="0"/>
                  </a:moveTo>
                  <a:lnTo>
                    <a:pt x="4242471" y="0"/>
                  </a:lnTo>
                  <a:lnTo>
                    <a:pt x="4242471" y="1070845"/>
                  </a:lnTo>
                  <a:lnTo>
                    <a:pt x="0" y="1070845"/>
                  </a:lnTo>
                  <a:close/>
                </a:path>
              </a:pathLst>
            </a:custGeom>
            <a:blipFill>
              <a:blip r:embed="rId2"/>
              <a:stretch>
                <a:fillRect t="-81977" b="-819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5670913"/>
            <a:ext cx="17621250" cy="4169307"/>
            <a:chOff x="0" y="0"/>
            <a:chExt cx="4640988" cy="10980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40988" cy="1098089"/>
            </a:xfrm>
            <a:custGeom>
              <a:avLst/>
              <a:gdLst/>
              <a:ahLst/>
              <a:cxnLst/>
              <a:rect l="l" t="t" r="r" b="b"/>
              <a:pathLst>
                <a:path w="4640988" h="1098089">
                  <a:moveTo>
                    <a:pt x="0" y="0"/>
                  </a:moveTo>
                  <a:lnTo>
                    <a:pt x="4640988" y="0"/>
                  </a:lnTo>
                  <a:lnTo>
                    <a:pt x="4640988" y="1098089"/>
                  </a:lnTo>
                  <a:lnTo>
                    <a:pt x="0" y="1098089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40988" cy="113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0"/>
            <a:ext cx="7460594" cy="5670913"/>
            <a:chOff x="0" y="0"/>
            <a:chExt cx="1536438" cy="1167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438" cy="1167871"/>
            </a:xfrm>
            <a:custGeom>
              <a:avLst/>
              <a:gdLst/>
              <a:ahLst/>
              <a:cxnLst/>
              <a:rect l="l" t="t" r="r" b="b"/>
              <a:pathLst>
                <a:path w="1536438" h="1167871">
                  <a:moveTo>
                    <a:pt x="0" y="0"/>
                  </a:moveTo>
                  <a:lnTo>
                    <a:pt x="1536438" y="0"/>
                  </a:lnTo>
                  <a:lnTo>
                    <a:pt x="1536438" y="1167871"/>
                  </a:lnTo>
                  <a:lnTo>
                    <a:pt x="0" y="1167871"/>
                  </a:lnTo>
                  <a:close/>
                </a:path>
              </a:pathLst>
            </a:custGeom>
            <a:blipFill>
              <a:blip r:embed="rId3"/>
              <a:stretch>
                <a:fillRect l="-929" r="-92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477375" y="752779"/>
            <a:ext cx="935877" cy="935877"/>
            <a:chOff x="0" y="0"/>
            <a:chExt cx="246486" cy="2464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77375" y="2394833"/>
            <a:ext cx="935877" cy="935877"/>
            <a:chOff x="0" y="0"/>
            <a:chExt cx="246486" cy="2464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77375" y="4032873"/>
            <a:ext cx="935877" cy="935877"/>
            <a:chOff x="0" y="0"/>
            <a:chExt cx="246486" cy="2464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9886" y="6801797"/>
            <a:ext cx="6256045" cy="113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FINAL TAKEAWAYS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7375" y="7143297"/>
            <a:ext cx="7976278" cy="9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8"/>
              </a:lnSpc>
            </a:pPr>
            <a:r>
              <a:rPr lang="en-US" sz="1573" spc="31">
                <a:solidFill>
                  <a:srgbClr val="EEEEEF"/>
                </a:solidFill>
                <a:latin typeface="Garet"/>
                <a:ea typeface="Garet"/>
                <a:cs typeface="Garet"/>
                <a:sym typeface="Garet"/>
              </a:rPr>
              <a:t>"The goal isn't to use AI to do less teaching. The goal is to spend less time creating materials and more time creating meaningful learning experiences."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16233" y="708908"/>
            <a:ext cx="6285582" cy="9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8"/>
              </a:lnSpc>
            </a:pPr>
            <a:r>
              <a:rPr lang="en-US" sz="1573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AI Will Not Replace Agricultural Education. Students still need welding, floral design, livestock evaluation, greenhouse management, leadership, and public speaking.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46562" y="950112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16233" y="2328158"/>
            <a:ext cx="6118292" cy="9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8"/>
              </a:lnSpc>
            </a:pPr>
            <a:r>
              <a:rPr lang="en-US" sz="1573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AI Can Help Us save planning time, differentiate instruction, increase rigor, modernize curriculum, and create better learning experiences.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46562" y="2592165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16233" y="3966198"/>
            <a:ext cx="6118292" cy="9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8"/>
              </a:lnSpc>
            </a:pPr>
            <a:r>
              <a:rPr lang="en-US" sz="1573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human elements of agricultural education—hands-on skills, relationship building, and real-world application—remain irreplaceable. AI is a tool to enhance, not replace.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46562" y="4230205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7435" y="3759001"/>
            <a:ext cx="3830565" cy="6535203"/>
            <a:chOff x="0" y="0"/>
            <a:chExt cx="888619" cy="1516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8619" cy="1516044"/>
            </a:xfrm>
            <a:custGeom>
              <a:avLst/>
              <a:gdLst/>
              <a:ahLst/>
              <a:cxnLst/>
              <a:rect l="l" t="t" r="r" b="b"/>
              <a:pathLst>
                <a:path w="888619" h="1516044">
                  <a:moveTo>
                    <a:pt x="0" y="0"/>
                  </a:moveTo>
                  <a:lnTo>
                    <a:pt x="888619" y="0"/>
                  </a:lnTo>
                  <a:lnTo>
                    <a:pt x="888619" y="1516044"/>
                  </a:lnTo>
                  <a:lnTo>
                    <a:pt x="0" y="1516044"/>
                  </a:lnTo>
                  <a:close/>
                </a:path>
              </a:pathLst>
            </a:custGeom>
            <a:blipFill>
              <a:blip r:embed="rId2"/>
              <a:stretch>
                <a:fillRect l="-78035" r="-7803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759001"/>
            <a:ext cx="15314179" cy="6547750"/>
            <a:chOff x="0" y="0"/>
            <a:chExt cx="3153810" cy="1348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53810" cy="1348447"/>
            </a:xfrm>
            <a:custGeom>
              <a:avLst/>
              <a:gdLst/>
              <a:ahLst/>
              <a:cxnLst/>
              <a:rect l="l" t="t" r="r" b="b"/>
              <a:pathLst>
                <a:path w="3153810" h="1348447">
                  <a:moveTo>
                    <a:pt x="0" y="0"/>
                  </a:moveTo>
                  <a:lnTo>
                    <a:pt x="3153810" y="0"/>
                  </a:lnTo>
                  <a:lnTo>
                    <a:pt x="3153810" y="1348447"/>
                  </a:lnTo>
                  <a:lnTo>
                    <a:pt x="0" y="1348447"/>
                  </a:lnTo>
                  <a:close/>
                </a:path>
              </a:pathLst>
            </a:custGeom>
            <a:blipFill>
              <a:blip r:embed="rId3">
                <a:alphaModFix amt="53000"/>
              </a:blip>
              <a:stretch>
                <a:fillRect t="-16657" b="-1665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38100"/>
            <a:ext cx="18288000" cy="3759001"/>
            <a:chOff x="0" y="0"/>
            <a:chExt cx="4816593" cy="990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990025"/>
            </a:xfrm>
            <a:custGeom>
              <a:avLst/>
              <a:gdLst/>
              <a:ahLst/>
              <a:cxnLst/>
              <a:rect l="l" t="t" r="r" b="b"/>
              <a:pathLst>
                <a:path w="4816592" h="990025">
                  <a:moveTo>
                    <a:pt x="0" y="0"/>
                  </a:moveTo>
                  <a:lnTo>
                    <a:pt x="4816592" y="0"/>
                  </a:lnTo>
                  <a:lnTo>
                    <a:pt x="4816592" y="990025"/>
                  </a:lnTo>
                  <a:lnTo>
                    <a:pt x="0" y="990025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028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4709" y="4818161"/>
            <a:ext cx="7796111" cy="1866408"/>
            <a:chOff x="0" y="0"/>
            <a:chExt cx="2053297" cy="4915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1011" y="5073185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463189" y="4811370"/>
            <a:ext cx="7796111" cy="1866408"/>
            <a:chOff x="0" y="0"/>
            <a:chExt cx="2053297" cy="4915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845483" y="5066394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84709" y="7140192"/>
            <a:ext cx="7796111" cy="1866408"/>
            <a:chOff x="0" y="0"/>
            <a:chExt cx="2053297" cy="4915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01011" y="7395216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463189" y="7133401"/>
            <a:ext cx="7796111" cy="1866408"/>
            <a:chOff x="0" y="0"/>
            <a:chExt cx="2053297" cy="4915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3297" cy="491564"/>
            </a:xfrm>
            <a:custGeom>
              <a:avLst/>
              <a:gdLst/>
              <a:ahLst/>
              <a:cxnLst/>
              <a:rect l="l" t="t" r="r" b="b"/>
              <a:pathLst>
                <a:path w="2053297" h="491564">
                  <a:moveTo>
                    <a:pt x="28798" y="0"/>
                  </a:moveTo>
                  <a:lnTo>
                    <a:pt x="2024498" y="0"/>
                  </a:lnTo>
                  <a:cubicBezTo>
                    <a:pt x="2032136" y="0"/>
                    <a:pt x="2039461" y="3034"/>
                    <a:pt x="2044862" y="8435"/>
                  </a:cubicBezTo>
                  <a:cubicBezTo>
                    <a:pt x="2050263" y="13836"/>
                    <a:pt x="2053297" y="21161"/>
                    <a:pt x="2053297" y="28798"/>
                  </a:cubicBezTo>
                  <a:lnTo>
                    <a:pt x="2053297" y="462766"/>
                  </a:lnTo>
                  <a:cubicBezTo>
                    <a:pt x="2053297" y="470404"/>
                    <a:pt x="2050263" y="477729"/>
                    <a:pt x="2044862" y="483129"/>
                  </a:cubicBezTo>
                  <a:cubicBezTo>
                    <a:pt x="2039461" y="488530"/>
                    <a:pt x="2032136" y="491564"/>
                    <a:pt x="2024498" y="491564"/>
                  </a:cubicBezTo>
                  <a:lnTo>
                    <a:pt x="28798" y="491564"/>
                  </a:lnTo>
                  <a:cubicBezTo>
                    <a:pt x="21161" y="491564"/>
                    <a:pt x="13836" y="488530"/>
                    <a:pt x="8435" y="483129"/>
                  </a:cubicBezTo>
                  <a:cubicBezTo>
                    <a:pt x="3034" y="477729"/>
                    <a:pt x="0" y="470404"/>
                    <a:pt x="0" y="462766"/>
                  </a:cubicBezTo>
                  <a:lnTo>
                    <a:pt x="0" y="28798"/>
                  </a:lnTo>
                  <a:cubicBezTo>
                    <a:pt x="0" y="21161"/>
                    <a:pt x="3034" y="13836"/>
                    <a:pt x="8435" y="8435"/>
                  </a:cubicBezTo>
                  <a:cubicBezTo>
                    <a:pt x="13836" y="3034"/>
                    <a:pt x="21161" y="0"/>
                    <a:pt x="287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053297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845483" y="7388425"/>
            <a:ext cx="1512989" cy="1342778"/>
          </a:xfrm>
          <a:custGeom>
            <a:avLst/>
            <a:gdLst/>
            <a:ahLst/>
            <a:cxnLst/>
            <a:rect l="l" t="t" r="r" b="b"/>
            <a:pathLst>
              <a:path w="1512989" h="1342778">
                <a:moveTo>
                  <a:pt x="0" y="0"/>
                </a:moveTo>
                <a:lnTo>
                  <a:pt x="1512989" y="0"/>
                </a:lnTo>
                <a:lnTo>
                  <a:pt x="1512989" y="1342778"/>
                </a:lnTo>
                <a:lnTo>
                  <a:pt x="0" y="1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56705" y="1470462"/>
            <a:ext cx="16174591" cy="113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WOULD AI PASS YOUR CLASS?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355362" y="5199744"/>
            <a:ext cx="5289432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Could AI complete your assignment in under 30 seconds?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58753" y="5314950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746359" y="5192953"/>
            <a:ext cx="4841821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Could a student copy and paste a prompt and earn full credit?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03225" y="5308159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 dirty="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55362" y="7521775"/>
            <a:ext cx="5176724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What assignments are easiest for AI to complete?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58753" y="7636981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46359" y="7514984"/>
            <a:ext cx="510640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9"/>
              </a:lnSpc>
            </a:pPr>
            <a:r>
              <a:rPr lang="en-US" sz="1599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What classroom experiences are hardest for AI to replace?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03225" y="7630190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8281" y="9840220"/>
            <a:ext cx="9419719" cy="446780"/>
            <a:chOff x="0" y="0"/>
            <a:chExt cx="3231481" cy="1532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1481" cy="153270"/>
            </a:xfrm>
            <a:custGeom>
              <a:avLst/>
              <a:gdLst/>
              <a:ahLst/>
              <a:cxnLst/>
              <a:rect l="l" t="t" r="r" b="b"/>
              <a:pathLst>
                <a:path w="3231481" h="153270">
                  <a:moveTo>
                    <a:pt x="0" y="0"/>
                  </a:moveTo>
                  <a:lnTo>
                    <a:pt x="3231481" y="0"/>
                  </a:lnTo>
                  <a:lnTo>
                    <a:pt x="3231481" y="153270"/>
                  </a:lnTo>
                  <a:lnTo>
                    <a:pt x="0" y="153270"/>
                  </a:lnTo>
                  <a:close/>
                </a:path>
              </a:pathLst>
            </a:custGeom>
            <a:blipFill>
              <a:blip r:embed="rId2"/>
              <a:stretch>
                <a:fillRect t="-652346" b="-6523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2875712"/>
            <a:ext cx="8868281" cy="6964508"/>
            <a:chOff x="0" y="0"/>
            <a:chExt cx="2335679" cy="18342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35679" cy="1834274"/>
            </a:xfrm>
            <a:custGeom>
              <a:avLst/>
              <a:gdLst/>
              <a:ahLst/>
              <a:cxnLst/>
              <a:rect l="l" t="t" r="r" b="b"/>
              <a:pathLst>
                <a:path w="2335679" h="1834274">
                  <a:moveTo>
                    <a:pt x="0" y="0"/>
                  </a:moveTo>
                  <a:lnTo>
                    <a:pt x="2335679" y="0"/>
                  </a:lnTo>
                  <a:lnTo>
                    <a:pt x="2335679" y="1834274"/>
                  </a:lnTo>
                  <a:lnTo>
                    <a:pt x="0" y="1834274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35679" cy="1872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875712"/>
            <a:chOff x="0" y="0"/>
            <a:chExt cx="3766240" cy="5922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66240" cy="592226"/>
            </a:xfrm>
            <a:custGeom>
              <a:avLst/>
              <a:gdLst/>
              <a:ahLst/>
              <a:cxnLst/>
              <a:rect l="l" t="t" r="r" b="b"/>
              <a:pathLst>
                <a:path w="3766240" h="592226">
                  <a:moveTo>
                    <a:pt x="0" y="0"/>
                  </a:moveTo>
                  <a:lnTo>
                    <a:pt x="3766240" y="0"/>
                  </a:lnTo>
                  <a:lnTo>
                    <a:pt x="3766240" y="592226"/>
                  </a:lnTo>
                  <a:lnTo>
                    <a:pt x="0" y="592226"/>
                  </a:lnTo>
                  <a:close/>
                </a:path>
              </a:pathLst>
            </a:custGeom>
            <a:blipFill>
              <a:blip r:embed="rId3"/>
              <a:stretch>
                <a:fillRect t="-131244" b="-13124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7126863" y="4209903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9741504" y="5454313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7126863" y="5767701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flipV="1">
            <a:off x="9741504" y="7108298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7126863" y="7325498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flipV="1">
            <a:off x="9741504" y="8666095"/>
            <a:ext cx="777120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4371828"/>
            <a:ext cx="6932067" cy="220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THE REALITY OF AI - AI IS NOT GOING AWAY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00775" y="4193505"/>
            <a:ext cx="5905069" cy="86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7"/>
              </a:lnSpc>
            </a:pPr>
            <a:r>
              <a:rPr lang="en-US" sz="1473" spc="2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Students are already using AI tools in their daily lives and schoolwork. This isn't a future trend—it's happening right now in every classroom.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41504" y="4319806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00775" y="5751303"/>
            <a:ext cx="5905069" cy="86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7"/>
              </a:lnSpc>
            </a:pPr>
            <a:r>
              <a:rPr lang="en-US" sz="1473" spc="2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Colleges are adapting their curricula and employers are integrating AI into workflows. Agricultural businesses are beginning to use AI for precision farming and data analysis.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41504" y="5877603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00775" y="7309101"/>
            <a:ext cx="6020828" cy="57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7"/>
              </a:lnSpc>
            </a:pPr>
            <a:r>
              <a:rPr lang="en-US" sz="1473" spc="2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question isn't "How do we stop AI?" The real question is: "How do we teach effectively in a world where AI exists?"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41504" y="7435401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469133"/>
            <a:ext cx="6932067" cy="116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7"/>
              </a:lnSpc>
            </a:pPr>
            <a:r>
              <a:rPr lang="en-US" sz="1473" spc="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AI adoption is accelerating across education and industry. Rather than resist this change, agricultural educators have an opportunity to lead by teaching students how to use AI as a tool while preserving the hands-on, experiential learning that makes our programs unique.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68428" cy="4543425"/>
            <a:chOff x="0" y="0"/>
            <a:chExt cx="2776450" cy="10539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6450" cy="1053989"/>
            </a:xfrm>
            <a:custGeom>
              <a:avLst/>
              <a:gdLst/>
              <a:ahLst/>
              <a:cxnLst/>
              <a:rect l="l" t="t" r="r" b="b"/>
              <a:pathLst>
                <a:path w="2776450" h="1053989">
                  <a:moveTo>
                    <a:pt x="0" y="0"/>
                  </a:moveTo>
                  <a:lnTo>
                    <a:pt x="2776450" y="0"/>
                  </a:lnTo>
                  <a:lnTo>
                    <a:pt x="2776450" y="1053989"/>
                  </a:lnTo>
                  <a:lnTo>
                    <a:pt x="0" y="1053989"/>
                  </a:lnTo>
                  <a:close/>
                </a:path>
              </a:pathLst>
            </a:custGeom>
            <a:blipFill>
              <a:blip r:embed="rId2"/>
              <a:stretch>
                <a:fillRect t="-37752" b="-3775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437565" y="5078466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968428" y="0"/>
            <a:ext cx="6319572" cy="5952919"/>
            <a:chOff x="0" y="0"/>
            <a:chExt cx="1664414" cy="15678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4414" cy="1567847"/>
            </a:xfrm>
            <a:custGeom>
              <a:avLst/>
              <a:gdLst/>
              <a:ahLst/>
              <a:cxnLst/>
              <a:rect l="l" t="t" r="r" b="b"/>
              <a:pathLst>
                <a:path w="1664414" h="1567847">
                  <a:moveTo>
                    <a:pt x="0" y="0"/>
                  </a:moveTo>
                  <a:lnTo>
                    <a:pt x="1664414" y="0"/>
                  </a:lnTo>
                  <a:lnTo>
                    <a:pt x="1664414" y="1567847"/>
                  </a:lnTo>
                  <a:lnTo>
                    <a:pt x="0" y="1567847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64414" cy="1605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68428" y="5952919"/>
            <a:ext cx="6319572" cy="4334081"/>
            <a:chOff x="0" y="0"/>
            <a:chExt cx="1301456" cy="892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1456" cy="892563"/>
            </a:xfrm>
            <a:custGeom>
              <a:avLst/>
              <a:gdLst/>
              <a:ahLst/>
              <a:cxnLst/>
              <a:rect l="l" t="t" r="r" b="b"/>
              <a:pathLst>
                <a:path w="1301456" h="892563">
                  <a:moveTo>
                    <a:pt x="0" y="0"/>
                  </a:moveTo>
                  <a:lnTo>
                    <a:pt x="1301456" y="0"/>
                  </a:lnTo>
                  <a:lnTo>
                    <a:pt x="1301456" y="892563"/>
                  </a:lnTo>
                  <a:lnTo>
                    <a:pt x="0" y="892563"/>
                  </a:lnTo>
                  <a:close/>
                </a:path>
              </a:pathLst>
            </a:custGeom>
            <a:blipFill>
              <a:blip r:embed="rId5"/>
              <a:stretch>
                <a:fillRect l="-895" r="-895"/>
              </a:stretch>
            </a:blipFill>
          </p:spPr>
        </p:sp>
      </p:grpSp>
      <p:sp>
        <p:nvSpPr>
          <p:cNvPr id="10" name="AutoShape 10"/>
          <p:cNvSpPr/>
          <p:nvPr/>
        </p:nvSpPr>
        <p:spPr>
          <a:xfrm flipV="1">
            <a:off x="1028700" y="6273940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0437565" y="6767921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flipV="1">
            <a:off x="1028700" y="7990409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0437565" y="8513945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flipV="1">
            <a:off x="1028700" y="9706879"/>
            <a:ext cx="97947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028700" y="1389121"/>
            <a:ext cx="10017224" cy="113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9"/>
              </a:lnSpc>
            </a:pPr>
            <a:r>
              <a:rPr lang="en-US" sz="849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WHAT AI DOES WELL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56198" y="1380853"/>
            <a:ext cx="4783985" cy="22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AI Is Basically a Really Fast Teaching Assistant</a:t>
            </a:r>
          </a:p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It handles the time-consuming tasks that used to eat into your planning periods, giving you more bandwidth to focus on what matters most—your students and their hands-on learning experiences.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02302" y="5015024"/>
            <a:ext cx="82745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Brainstorming &amp; Creating Examples: AI excels at generating ideas quickly, providing multiple examples, and helping you think through concepts from different angles.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131799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02302" y="6690564"/>
            <a:ext cx="8175293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Generating Activities &amp; Differentiating Instruction: AI can create varied activities for different learning levels, helping you meet diverse student needs efficiently.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807340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2302" y="8407034"/>
            <a:ext cx="8175293" cy="6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Creating Assessments &amp; Saving Planning Time: From quizzes to rubrics to study guides, AI dramatically reduces the time spent on material creation.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523809"/>
            <a:ext cx="597504" cy="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70913"/>
            <a:ext cx="18288000" cy="4616087"/>
            <a:chOff x="0" y="0"/>
            <a:chExt cx="4242471" cy="10708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2471" cy="1070845"/>
            </a:xfrm>
            <a:custGeom>
              <a:avLst/>
              <a:gdLst/>
              <a:ahLst/>
              <a:cxnLst/>
              <a:rect l="l" t="t" r="r" b="b"/>
              <a:pathLst>
                <a:path w="4242471" h="1070845">
                  <a:moveTo>
                    <a:pt x="0" y="0"/>
                  </a:moveTo>
                  <a:lnTo>
                    <a:pt x="4242471" y="0"/>
                  </a:lnTo>
                  <a:lnTo>
                    <a:pt x="4242471" y="1070845"/>
                  </a:lnTo>
                  <a:lnTo>
                    <a:pt x="0" y="1070845"/>
                  </a:lnTo>
                  <a:close/>
                </a:path>
              </a:pathLst>
            </a:custGeom>
            <a:blipFill>
              <a:blip r:embed="rId2"/>
              <a:stretch>
                <a:fillRect t="-81977" b="-819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5670913"/>
            <a:ext cx="17621250" cy="4169307"/>
            <a:chOff x="0" y="0"/>
            <a:chExt cx="4640988" cy="10980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40988" cy="1098089"/>
            </a:xfrm>
            <a:custGeom>
              <a:avLst/>
              <a:gdLst/>
              <a:ahLst/>
              <a:cxnLst/>
              <a:rect l="l" t="t" r="r" b="b"/>
              <a:pathLst>
                <a:path w="4640988" h="1098089">
                  <a:moveTo>
                    <a:pt x="0" y="0"/>
                  </a:moveTo>
                  <a:lnTo>
                    <a:pt x="4640988" y="0"/>
                  </a:lnTo>
                  <a:lnTo>
                    <a:pt x="4640988" y="1098089"/>
                  </a:lnTo>
                  <a:lnTo>
                    <a:pt x="0" y="1098089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40988" cy="113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6750" y="0"/>
            <a:ext cx="7460594" cy="5670913"/>
            <a:chOff x="0" y="0"/>
            <a:chExt cx="1536438" cy="1167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6438" cy="1167871"/>
            </a:xfrm>
            <a:custGeom>
              <a:avLst/>
              <a:gdLst/>
              <a:ahLst/>
              <a:cxnLst/>
              <a:rect l="l" t="t" r="r" b="b"/>
              <a:pathLst>
                <a:path w="1536438" h="1167871">
                  <a:moveTo>
                    <a:pt x="0" y="0"/>
                  </a:moveTo>
                  <a:lnTo>
                    <a:pt x="1536438" y="0"/>
                  </a:lnTo>
                  <a:lnTo>
                    <a:pt x="1536438" y="1167871"/>
                  </a:lnTo>
                  <a:lnTo>
                    <a:pt x="0" y="1167871"/>
                  </a:lnTo>
                  <a:close/>
                </a:path>
              </a:pathLst>
            </a:custGeom>
            <a:blipFill>
              <a:blip r:embed="rId3"/>
              <a:stretch>
                <a:fillRect l="-929" r="-92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477375" y="752779"/>
            <a:ext cx="935877" cy="935877"/>
            <a:chOff x="0" y="0"/>
            <a:chExt cx="246486" cy="2464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77375" y="2394833"/>
            <a:ext cx="935877" cy="935877"/>
            <a:chOff x="0" y="0"/>
            <a:chExt cx="246486" cy="2464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77375" y="4032873"/>
            <a:ext cx="935877" cy="935877"/>
            <a:chOff x="0" y="0"/>
            <a:chExt cx="246486" cy="2464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39886" y="6801797"/>
            <a:ext cx="6256045" cy="220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3"/>
              </a:lnSpc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WHAT AI DOES POORLY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7375" y="7162347"/>
            <a:ext cx="7976278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EEEEEF"/>
                </a:solidFill>
                <a:latin typeface="Garet"/>
                <a:ea typeface="Garet"/>
                <a:cs typeface="Garet"/>
                <a:sym typeface="Garet"/>
              </a:rPr>
              <a:t>Reminder: AI is a starting point—not the final product. Always apply your professional judgment, community knowledge, and authentic agricultural teaching expertise to create meaningful learning experiences.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16233" y="727958"/>
            <a:ext cx="6285582" cy="6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Build relationships with students or truly understand their individual needs, backgrounds, and learning styles.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46562" y="950112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16233" y="2347208"/>
            <a:ext cx="6118292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Know your community context or replace the irreplaceable value of hands-on agricultural learning experiences.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46562" y="2592165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16233" y="3985248"/>
            <a:ext cx="6118292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Evaluate student character and work ethic, or consistently provide accurate, up-to-date agricultural information.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46562" y="4230205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88498"/>
            <a:ext cx="18288000" cy="798502"/>
            <a:chOff x="0" y="0"/>
            <a:chExt cx="6273789" cy="273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3790" cy="273930"/>
            </a:xfrm>
            <a:custGeom>
              <a:avLst/>
              <a:gdLst/>
              <a:ahLst/>
              <a:cxnLst/>
              <a:rect l="l" t="t" r="r" b="b"/>
              <a:pathLst>
                <a:path w="6273790" h="273930">
                  <a:moveTo>
                    <a:pt x="0" y="0"/>
                  </a:moveTo>
                  <a:lnTo>
                    <a:pt x="6273790" y="0"/>
                  </a:lnTo>
                  <a:lnTo>
                    <a:pt x="6273790" y="273930"/>
                  </a:lnTo>
                  <a:lnTo>
                    <a:pt x="0" y="273930"/>
                  </a:lnTo>
                  <a:close/>
                </a:path>
              </a:pathLst>
            </a:custGeom>
            <a:blipFill>
              <a:blip r:embed="rId2"/>
              <a:stretch>
                <a:fillRect t="-712952" b="-7129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394483"/>
            <a:ext cx="12611780" cy="9094015"/>
            <a:chOff x="0" y="0"/>
            <a:chExt cx="3321621" cy="23951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21621" cy="2395132"/>
            </a:xfrm>
            <a:custGeom>
              <a:avLst/>
              <a:gdLst/>
              <a:ahLst/>
              <a:cxnLst/>
              <a:rect l="l" t="t" r="r" b="b"/>
              <a:pathLst>
                <a:path w="3321621" h="2395132">
                  <a:moveTo>
                    <a:pt x="0" y="0"/>
                  </a:moveTo>
                  <a:lnTo>
                    <a:pt x="3321621" y="0"/>
                  </a:lnTo>
                  <a:lnTo>
                    <a:pt x="3321621" y="2395132"/>
                  </a:lnTo>
                  <a:lnTo>
                    <a:pt x="0" y="2395132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321621" cy="2433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6778" y="5875005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778" y="7721556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611780" y="0"/>
            <a:ext cx="5676220" cy="6391594"/>
            <a:chOff x="0" y="0"/>
            <a:chExt cx="1168964" cy="13162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964" cy="1316288"/>
            </a:xfrm>
            <a:custGeom>
              <a:avLst/>
              <a:gdLst/>
              <a:ahLst/>
              <a:cxnLst/>
              <a:rect l="l" t="t" r="r" b="b"/>
              <a:pathLst>
                <a:path w="1168964" h="1316288">
                  <a:moveTo>
                    <a:pt x="0" y="0"/>
                  </a:moveTo>
                  <a:lnTo>
                    <a:pt x="1168964" y="0"/>
                  </a:lnTo>
                  <a:lnTo>
                    <a:pt x="1168964" y="1316288"/>
                  </a:lnTo>
                  <a:lnTo>
                    <a:pt x="0" y="1316288"/>
                  </a:lnTo>
                  <a:close/>
                </a:path>
              </a:pathLst>
            </a:custGeom>
            <a:blipFill>
              <a:blip r:embed="rId5"/>
              <a:stretch>
                <a:fillRect t="-4904" b="-490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76226" y="4207784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9"/>
                </a:lnTo>
                <a:lnTo>
                  <a:pt x="0" y="385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28700" y="5551155"/>
            <a:ext cx="1003337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0676226" y="6117448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028700" y="7397706"/>
            <a:ext cx="1003337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0676226" y="7963999"/>
            <a:ext cx="385848" cy="385848"/>
          </a:xfrm>
          <a:custGeom>
            <a:avLst/>
            <a:gdLst/>
            <a:ahLst/>
            <a:cxnLst/>
            <a:rect l="l" t="t" r="r" b="b"/>
            <a:pathLst>
              <a:path w="385848" h="385848">
                <a:moveTo>
                  <a:pt x="0" y="0"/>
                </a:moveTo>
                <a:lnTo>
                  <a:pt x="385848" y="0"/>
                </a:lnTo>
                <a:lnTo>
                  <a:pt x="385848" y="385848"/>
                </a:lnTo>
                <a:lnTo>
                  <a:pt x="0" y="385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6778" y="3965341"/>
            <a:ext cx="1198851" cy="1198851"/>
          </a:xfrm>
          <a:custGeom>
            <a:avLst/>
            <a:gdLst/>
            <a:ahLst/>
            <a:cxnLst/>
            <a:rect l="l" t="t" r="r" b="b"/>
            <a:pathLst>
              <a:path w="1198851" h="1198851">
                <a:moveTo>
                  <a:pt x="0" y="0"/>
                </a:moveTo>
                <a:lnTo>
                  <a:pt x="1198851" y="0"/>
                </a:lnTo>
                <a:lnTo>
                  <a:pt x="1198851" y="1198851"/>
                </a:lnTo>
                <a:lnTo>
                  <a:pt x="0" y="119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1190625"/>
            <a:ext cx="9270459" cy="2206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3"/>
              </a:lnSpc>
              <a:spcBef>
                <a:spcPct val="0"/>
              </a:spcBef>
            </a:pPr>
            <a:r>
              <a:rPr lang="en-US" sz="849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THE BIG PROBLEM WITH TRADITIONAL CURRICULUM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11395" y="4200912"/>
            <a:ext cx="7587764" cy="6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Input: Textbook, Lecture, Worksheet → Output: Quiz, Test. This linear model has defined education for decades.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54179" y="7123436"/>
            <a:ext cx="4058439" cy="12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Students can increasingly use AI to complete low-level tasks without actually learning the material or developing critical thinking skills.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11395" y="6110575"/>
            <a:ext cx="7587764" cy="6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The traditional model focuses on information transfer rather than skill development and authentic application.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11395" y="7957126"/>
            <a:ext cx="7587764" cy="6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AI can now complete worksheets, answer test questions, and summarize readings faster than students can learn from them.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554D52-6D5B-A7F1-F18D-864468F9C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38" y="1414657"/>
            <a:ext cx="10595123" cy="778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6569" y="0"/>
            <a:ext cx="9801431" cy="10287000"/>
            <a:chOff x="0" y="0"/>
            <a:chExt cx="2273747" cy="2386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3747" cy="2386390"/>
            </a:xfrm>
            <a:custGeom>
              <a:avLst/>
              <a:gdLst/>
              <a:ahLst/>
              <a:cxnLst/>
              <a:rect l="l" t="t" r="r" b="b"/>
              <a:pathLst>
                <a:path w="2273747" h="2386390">
                  <a:moveTo>
                    <a:pt x="0" y="0"/>
                  </a:moveTo>
                  <a:lnTo>
                    <a:pt x="2273747" y="0"/>
                  </a:lnTo>
                  <a:lnTo>
                    <a:pt x="2273747" y="2386390"/>
                  </a:lnTo>
                  <a:lnTo>
                    <a:pt x="0" y="2386390"/>
                  </a:lnTo>
                  <a:close/>
                </a:path>
              </a:pathLst>
            </a:custGeom>
            <a:blipFill>
              <a:blip r:embed="rId2"/>
              <a:stretch>
                <a:fillRect l="-28764" r="-2876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8486569" cy="4694749"/>
            <a:chOff x="0" y="0"/>
            <a:chExt cx="1747728" cy="9668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7728" cy="966839"/>
            </a:xfrm>
            <a:custGeom>
              <a:avLst/>
              <a:gdLst/>
              <a:ahLst/>
              <a:cxnLst/>
              <a:rect l="l" t="t" r="r" b="b"/>
              <a:pathLst>
                <a:path w="1747728" h="966839">
                  <a:moveTo>
                    <a:pt x="0" y="0"/>
                  </a:moveTo>
                  <a:lnTo>
                    <a:pt x="1747728" y="0"/>
                  </a:lnTo>
                  <a:lnTo>
                    <a:pt x="1747728" y="966839"/>
                  </a:lnTo>
                  <a:lnTo>
                    <a:pt x="0" y="966839"/>
                  </a:lnTo>
                  <a:close/>
                </a:path>
              </a:pathLst>
            </a:custGeom>
            <a:blipFill>
              <a:blip r:embed="rId3"/>
              <a:stretch>
                <a:fillRect t="-1518" b="-151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003457" y="1128771"/>
            <a:ext cx="7013072" cy="1866408"/>
            <a:chOff x="0" y="0"/>
            <a:chExt cx="1847064" cy="4915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7064" cy="491564"/>
            </a:xfrm>
            <a:custGeom>
              <a:avLst/>
              <a:gdLst/>
              <a:ahLst/>
              <a:cxnLst/>
              <a:rect l="l" t="t" r="r" b="b"/>
              <a:pathLst>
                <a:path w="1847064" h="491564">
                  <a:moveTo>
                    <a:pt x="32014" y="0"/>
                  </a:moveTo>
                  <a:lnTo>
                    <a:pt x="1815050" y="0"/>
                  </a:lnTo>
                  <a:cubicBezTo>
                    <a:pt x="1823541" y="0"/>
                    <a:pt x="1831684" y="3373"/>
                    <a:pt x="1837688" y="9377"/>
                  </a:cubicBezTo>
                  <a:cubicBezTo>
                    <a:pt x="1843691" y="15380"/>
                    <a:pt x="1847064" y="23523"/>
                    <a:pt x="1847064" y="32014"/>
                  </a:cubicBezTo>
                  <a:lnTo>
                    <a:pt x="1847064" y="459550"/>
                  </a:lnTo>
                  <a:cubicBezTo>
                    <a:pt x="1847064" y="468041"/>
                    <a:pt x="1843691" y="476184"/>
                    <a:pt x="1837688" y="482188"/>
                  </a:cubicBezTo>
                  <a:cubicBezTo>
                    <a:pt x="1831684" y="488191"/>
                    <a:pt x="1823541" y="491564"/>
                    <a:pt x="1815050" y="491564"/>
                  </a:cubicBezTo>
                  <a:lnTo>
                    <a:pt x="32014" y="491564"/>
                  </a:lnTo>
                  <a:cubicBezTo>
                    <a:pt x="23523" y="491564"/>
                    <a:pt x="15380" y="488191"/>
                    <a:pt x="9377" y="482188"/>
                  </a:cubicBezTo>
                  <a:cubicBezTo>
                    <a:pt x="3373" y="476184"/>
                    <a:pt x="0" y="468041"/>
                    <a:pt x="0" y="459550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47064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10333407" y="1472933"/>
            <a:ext cx="1073912" cy="1073912"/>
          </a:xfrm>
          <a:custGeom>
            <a:avLst/>
            <a:gdLst/>
            <a:ahLst/>
            <a:cxnLst/>
            <a:rect l="l" t="t" r="r" b="b"/>
            <a:pathLst>
              <a:path w="1073912" h="1073912">
                <a:moveTo>
                  <a:pt x="0" y="1073912"/>
                </a:moveTo>
                <a:lnTo>
                  <a:pt x="1073911" y="1073912"/>
                </a:lnTo>
                <a:lnTo>
                  <a:pt x="1073911" y="0"/>
                </a:lnTo>
                <a:lnTo>
                  <a:pt x="0" y="0"/>
                </a:lnTo>
                <a:lnTo>
                  <a:pt x="0" y="10739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003457" y="3183121"/>
            <a:ext cx="7013072" cy="1866408"/>
            <a:chOff x="0" y="0"/>
            <a:chExt cx="1847064" cy="4915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7064" cy="491564"/>
            </a:xfrm>
            <a:custGeom>
              <a:avLst/>
              <a:gdLst/>
              <a:ahLst/>
              <a:cxnLst/>
              <a:rect l="l" t="t" r="r" b="b"/>
              <a:pathLst>
                <a:path w="1847064" h="491564">
                  <a:moveTo>
                    <a:pt x="32014" y="0"/>
                  </a:moveTo>
                  <a:lnTo>
                    <a:pt x="1815050" y="0"/>
                  </a:lnTo>
                  <a:cubicBezTo>
                    <a:pt x="1823541" y="0"/>
                    <a:pt x="1831684" y="3373"/>
                    <a:pt x="1837688" y="9377"/>
                  </a:cubicBezTo>
                  <a:cubicBezTo>
                    <a:pt x="1843691" y="15380"/>
                    <a:pt x="1847064" y="23523"/>
                    <a:pt x="1847064" y="32014"/>
                  </a:cubicBezTo>
                  <a:lnTo>
                    <a:pt x="1847064" y="459550"/>
                  </a:lnTo>
                  <a:cubicBezTo>
                    <a:pt x="1847064" y="468041"/>
                    <a:pt x="1843691" y="476184"/>
                    <a:pt x="1837688" y="482188"/>
                  </a:cubicBezTo>
                  <a:cubicBezTo>
                    <a:pt x="1831684" y="488191"/>
                    <a:pt x="1823541" y="491564"/>
                    <a:pt x="1815050" y="491564"/>
                  </a:cubicBezTo>
                  <a:lnTo>
                    <a:pt x="32014" y="491564"/>
                  </a:lnTo>
                  <a:cubicBezTo>
                    <a:pt x="23523" y="491564"/>
                    <a:pt x="15380" y="488191"/>
                    <a:pt x="9377" y="482188"/>
                  </a:cubicBezTo>
                  <a:cubicBezTo>
                    <a:pt x="3373" y="476184"/>
                    <a:pt x="0" y="468041"/>
                    <a:pt x="0" y="459550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47064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V="1">
            <a:off x="10333407" y="3527283"/>
            <a:ext cx="1073912" cy="1073912"/>
          </a:xfrm>
          <a:custGeom>
            <a:avLst/>
            <a:gdLst/>
            <a:ahLst/>
            <a:cxnLst/>
            <a:rect l="l" t="t" r="r" b="b"/>
            <a:pathLst>
              <a:path w="1073912" h="1073912">
                <a:moveTo>
                  <a:pt x="0" y="1073912"/>
                </a:moveTo>
                <a:lnTo>
                  <a:pt x="1073911" y="1073912"/>
                </a:lnTo>
                <a:lnTo>
                  <a:pt x="1073911" y="0"/>
                </a:lnTo>
                <a:lnTo>
                  <a:pt x="0" y="0"/>
                </a:lnTo>
                <a:lnTo>
                  <a:pt x="0" y="107391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003457" y="5237471"/>
            <a:ext cx="7013072" cy="1866408"/>
            <a:chOff x="0" y="0"/>
            <a:chExt cx="1847064" cy="4915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7064" cy="491564"/>
            </a:xfrm>
            <a:custGeom>
              <a:avLst/>
              <a:gdLst/>
              <a:ahLst/>
              <a:cxnLst/>
              <a:rect l="l" t="t" r="r" b="b"/>
              <a:pathLst>
                <a:path w="1847064" h="491564">
                  <a:moveTo>
                    <a:pt x="32014" y="0"/>
                  </a:moveTo>
                  <a:lnTo>
                    <a:pt x="1815050" y="0"/>
                  </a:lnTo>
                  <a:cubicBezTo>
                    <a:pt x="1823541" y="0"/>
                    <a:pt x="1831684" y="3373"/>
                    <a:pt x="1837688" y="9377"/>
                  </a:cubicBezTo>
                  <a:cubicBezTo>
                    <a:pt x="1843691" y="15380"/>
                    <a:pt x="1847064" y="23523"/>
                    <a:pt x="1847064" y="32014"/>
                  </a:cubicBezTo>
                  <a:lnTo>
                    <a:pt x="1847064" y="459550"/>
                  </a:lnTo>
                  <a:cubicBezTo>
                    <a:pt x="1847064" y="468041"/>
                    <a:pt x="1843691" y="476184"/>
                    <a:pt x="1837688" y="482188"/>
                  </a:cubicBezTo>
                  <a:cubicBezTo>
                    <a:pt x="1831684" y="488191"/>
                    <a:pt x="1823541" y="491564"/>
                    <a:pt x="1815050" y="491564"/>
                  </a:cubicBezTo>
                  <a:lnTo>
                    <a:pt x="32014" y="491564"/>
                  </a:lnTo>
                  <a:cubicBezTo>
                    <a:pt x="23523" y="491564"/>
                    <a:pt x="15380" y="488191"/>
                    <a:pt x="9377" y="482188"/>
                  </a:cubicBezTo>
                  <a:cubicBezTo>
                    <a:pt x="3373" y="476184"/>
                    <a:pt x="0" y="468041"/>
                    <a:pt x="0" y="459550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47064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V="1">
            <a:off x="10333407" y="5581633"/>
            <a:ext cx="1073912" cy="1073912"/>
          </a:xfrm>
          <a:custGeom>
            <a:avLst/>
            <a:gdLst/>
            <a:ahLst/>
            <a:cxnLst/>
            <a:rect l="l" t="t" r="r" b="b"/>
            <a:pathLst>
              <a:path w="1073912" h="1073912">
                <a:moveTo>
                  <a:pt x="0" y="1073912"/>
                </a:moveTo>
                <a:lnTo>
                  <a:pt x="1073911" y="1073912"/>
                </a:lnTo>
                <a:lnTo>
                  <a:pt x="1073911" y="0"/>
                </a:lnTo>
                <a:lnTo>
                  <a:pt x="0" y="0"/>
                </a:lnTo>
                <a:lnTo>
                  <a:pt x="0" y="107391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003457" y="7291821"/>
            <a:ext cx="7013072" cy="1866408"/>
            <a:chOff x="0" y="0"/>
            <a:chExt cx="1847064" cy="4915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47064" cy="491564"/>
            </a:xfrm>
            <a:custGeom>
              <a:avLst/>
              <a:gdLst/>
              <a:ahLst/>
              <a:cxnLst/>
              <a:rect l="l" t="t" r="r" b="b"/>
              <a:pathLst>
                <a:path w="1847064" h="491564">
                  <a:moveTo>
                    <a:pt x="32014" y="0"/>
                  </a:moveTo>
                  <a:lnTo>
                    <a:pt x="1815050" y="0"/>
                  </a:lnTo>
                  <a:cubicBezTo>
                    <a:pt x="1823541" y="0"/>
                    <a:pt x="1831684" y="3373"/>
                    <a:pt x="1837688" y="9377"/>
                  </a:cubicBezTo>
                  <a:cubicBezTo>
                    <a:pt x="1843691" y="15380"/>
                    <a:pt x="1847064" y="23523"/>
                    <a:pt x="1847064" y="32014"/>
                  </a:cubicBezTo>
                  <a:lnTo>
                    <a:pt x="1847064" y="459550"/>
                  </a:lnTo>
                  <a:cubicBezTo>
                    <a:pt x="1847064" y="468041"/>
                    <a:pt x="1843691" y="476184"/>
                    <a:pt x="1837688" y="482188"/>
                  </a:cubicBezTo>
                  <a:cubicBezTo>
                    <a:pt x="1831684" y="488191"/>
                    <a:pt x="1823541" y="491564"/>
                    <a:pt x="1815050" y="491564"/>
                  </a:cubicBezTo>
                  <a:lnTo>
                    <a:pt x="32014" y="491564"/>
                  </a:lnTo>
                  <a:cubicBezTo>
                    <a:pt x="23523" y="491564"/>
                    <a:pt x="15380" y="488191"/>
                    <a:pt x="9377" y="482188"/>
                  </a:cubicBezTo>
                  <a:cubicBezTo>
                    <a:pt x="3373" y="476184"/>
                    <a:pt x="0" y="468041"/>
                    <a:pt x="0" y="459550"/>
                  </a:cubicBezTo>
                  <a:lnTo>
                    <a:pt x="0" y="32014"/>
                  </a:lnTo>
                  <a:cubicBezTo>
                    <a:pt x="0" y="23523"/>
                    <a:pt x="3373" y="15380"/>
                    <a:pt x="9377" y="9377"/>
                  </a:cubicBezTo>
                  <a:cubicBezTo>
                    <a:pt x="15380" y="3373"/>
                    <a:pt x="23523" y="0"/>
                    <a:pt x="32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47064" cy="529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V="1">
            <a:off x="10333407" y="7635984"/>
            <a:ext cx="1073912" cy="1073912"/>
          </a:xfrm>
          <a:custGeom>
            <a:avLst/>
            <a:gdLst/>
            <a:ahLst/>
            <a:cxnLst/>
            <a:rect l="l" t="t" r="r" b="b"/>
            <a:pathLst>
              <a:path w="1073912" h="1073912">
                <a:moveTo>
                  <a:pt x="0" y="1073911"/>
                </a:moveTo>
                <a:lnTo>
                  <a:pt x="1073911" y="1073911"/>
                </a:lnTo>
                <a:lnTo>
                  <a:pt x="1073911" y="0"/>
                </a:lnTo>
                <a:lnTo>
                  <a:pt x="0" y="0"/>
                </a:lnTo>
                <a:lnTo>
                  <a:pt x="0" y="107391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5914426"/>
            <a:ext cx="6640056" cy="320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71"/>
              </a:lnSpc>
            </a:pPr>
            <a:r>
              <a:rPr lang="en-US" sz="827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WHAT MAKES AGRICULTURAL EDUCATION DIFFERENT?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71914" y="1517129"/>
            <a:ext cx="47358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Application and problem solving skills that require real-world critical thinking and practical implementation.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71914" y="3571479"/>
            <a:ext cx="47358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Leadership and communication through FFA activities, team projects, and public speaking opportunities.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71914" y="5630554"/>
            <a:ext cx="47358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Hands-on skills and career readiness that prepare students for agricultural industry careers.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71914" y="7588359"/>
            <a:ext cx="4735830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Decision making in authentic scenarios—our advantage: real experiences are difficult for AI to replace.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075410" cy="5393134"/>
            <a:chOff x="0" y="0"/>
            <a:chExt cx="2569286" cy="1251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9286" cy="1251105"/>
            </a:xfrm>
            <a:custGeom>
              <a:avLst/>
              <a:gdLst/>
              <a:ahLst/>
              <a:cxnLst/>
              <a:rect l="l" t="t" r="r" b="b"/>
              <a:pathLst>
                <a:path w="2569286" h="1251105">
                  <a:moveTo>
                    <a:pt x="0" y="0"/>
                  </a:moveTo>
                  <a:lnTo>
                    <a:pt x="2569286" y="0"/>
                  </a:lnTo>
                  <a:lnTo>
                    <a:pt x="2569286" y="1251105"/>
                  </a:lnTo>
                  <a:lnTo>
                    <a:pt x="0" y="1251105"/>
                  </a:lnTo>
                  <a:close/>
                </a:path>
              </a:pathLst>
            </a:custGeom>
            <a:blipFill>
              <a:blip r:embed="rId2"/>
              <a:stretch>
                <a:fillRect t="-18410" b="-184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75410" y="0"/>
            <a:ext cx="6765292" cy="10287000"/>
            <a:chOff x="0" y="0"/>
            <a:chExt cx="1393248" cy="21185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93248" cy="2118510"/>
            </a:xfrm>
            <a:custGeom>
              <a:avLst/>
              <a:gdLst/>
              <a:ahLst/>
              <a:cxnLst/>
              <a:rect l="l" t="t" r="r" b="b"/>
              <a:pathLst>
                <a:path w="1393248" h="2118510">
                  <a:moveTo>
                    <a:pt x="0" y="0"/>
                  </a:moveTo>
                  <a:lnTo>
                    <a:pt x="1393248" y="0"/>
                  </a:lnTo>
                  <a:lnTo>
                    <a:pt x="1393248" y="2118510"/>
                  </a:lnTo>
                  <a:lnTo>
                    <a:pt x="0" y="2118510"/>
                  </a:lnTo>
                  <a:close/>
                </a:path>
              </a:pathLst>
            </a:custGeom>
            <a:blipFill>
              <a:blip r:embed="rId3"/>
              <a:stretch>
                <a:fillRect l="-1223" r="-122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5771695"/>
            <a:ext cx="4300672" cy="4176592"/>
            <a:chOff x="0" y="0"/>
            <a:chExt cx="1132687" cy="1100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2687" cy="1100008"/>
            </a:xfrm>
            <a:custGeom>
              <a:avLst/>
              <a:gdLst/>
              <a:ahLst/>
              <a:cxnLst/>
              <a:rect l="l" t="t" r="r" b="b"/>
              <a:pathLst>
                <a:path w="1132687" h="1100008">
                  <a:moveTo>
                    <a:pt x="0" y="0"/>
                  </a:moveTo>
                  <a:lnTo>
                    <a:pt x="1132687" y="0"/>
                  </a:lnTo>
                  <a:lnTo>
                    <a:pt x="1132687" y="1100008"/>
                  </a:lnTo>
                  <a:lnTo>
                    <a:pt x="0" y="1100008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32687" cy="1138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61249" y="5771695"/>
            <a:ext cx="4300672" cy="4176592"/>
            <a:chOff x="0" y="0"/>
            <a:chExt cx="1132687" cy="1100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32687" cy="1100008"/>
            </a:xfrm>
            <a:custGeom>
              <a:avLst/>
              <a:gdLst/>
              <a:ahLst/>
              <a:cxnLst/>
              <a:rect l="l" t="t" r="r" b="b"/>
              <a:pathLst>
                <a:path w="1132687" h="1100008">
                  <a:moveTo>
                    <a:pt x="0" y="0"/>
                  </a:moveTo>
                  <a:lnTo>
                    <a:pt x="1132687" y="0"/>
                  </a:lnTo>
                  <a:lnTo>
                    <a:pt x="1132687" y="1100008"/>
                  </a:lnTo>
                  <a:lnTo>
                    <a:pt x="0" y="1100008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32687" cy="1138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93799" y="5771695"/>
            <a:ext cx="4300672" cy="4176592"/>
            <a:chOff x="0" y="0"/>
            <a:chExt cx="1132687" cy="1100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2687" cy="1100008"/>
            </a:xfrm>
            <a:custGeom>
              <a:avLst/>
              <a:gdLst/>
              <a:ahLst/>
              <a:cxnLst/>
              <a:rect l="l" t="t" r="r" b="b"/>
              <a:pathLst>
                <a:path w="1132687" h="1100008">
                  <a:moveTo>
                    <a:pt x="0" y="0"/>
                  </a:moveTo>
                  <a:lnTo>
                    <a:pt x="1132687" y="0"/>
                  </a:lnTo>
                  <a:lnTo>
                    <a:pt x="1132687" y="1100008"/>
                  </a:lnTo>
                  <a:lnTo>
                    <a:pt x="0" y="1100008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32687" cy="1138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1472156"/>
            <a:ext cx="9480671" cy="220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4"/>
              </a:lnSpc>
              <a:spcBef>
                <a:spcPct val="0"/>
              </a:spcBef>
            </a:pPr>
            <a:r>
              <a:rPr lang="en-US" sz="8494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AI CAN HELP US SHIFT OUR FOCUS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92201" y="7658478"/>
            <a:ext cx="3315833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EEEEEF"/>
                </a:solidFill>
                <a:latin typeface="Garet"/>
                <a:ea typeface="Garet"/>
                <a:cs typeface="Garet"/>
                <a:sym typeface="Garet"/>
              </a:rPr>
              <a:t>Less Time Creating: Worksheets, study guides, rubrics, review questions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92201" y="6468458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24751" y="7658478"/>
            <a:ext cx="3173669" cy="1585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More Time Creating: Labs, simulations, projects, industry scenarios, student discussions, real-world applications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24751" y="6468458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57300" y="7658478"/>
            <a:ext cx="3409766" cy="93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8"/>
              </a:lnSpc>
            </a:pPr>
            <a:r>
              <a:rPr lang="en-US" sz="1598" spc="31">
                <a:solidFill>
                  <a:srgbClr val="EEEEEF"/>
                </a:solidFill>
                <a:latin typeface="Garet"/>
                <a:ea typeface="Garet"/>
                <a:cs typeface="Garet"/>
                <a:sym typeface="Garet"/>
              </a:rPr>
              <a:t>Key Idea: AI helps us build experiences instead of paperwork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57300" y="6468458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A2F7EA-C821-C9D0-F7B2-DC6653050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38" y="1414657"/>
            <a:ext cx="10595123" cy="778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20994" y="0"/>
            <a:ext cx="7467006" cy="10287000"/>
            <a:chOff x="0" y="0"/>
            <a:chExt cx="1732204" cy="2386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2205" cy="2386390"/>
            </a:xfrm>
            <a:custGeom>
              <a:avLst/>
              <a:gdLst/>
              <a:ahLst/>
              <a:cxnLst/>
              <a:rect l="l" t="t" r="r" b="b"/>
              <a:pathLst>
                <a:path w="1732205" h="2386390">
                  <a:moveTo>
                    <a:pt x="0" y="0"/>
                  </a:moveTo>
                  <a:lnTo>
                    <a:pt x="1732205" y="0"/>
                  </a:lnTo>
                  <a:lnTo>
                    <a:pt x="1732205" y="2386390"/>
                  </a:lnTo>
                  <a:lnTo>
                    <a:pt x="0" y="2386390"/>
                  </a:lnTo>
                  <a:close/>
                </a:path>
              </a:pathLst>
            </a:custGeom>
            <a:blipFill>
              <a:blip r:embed="rId2"/>
              <a:stretch>
                <a:fillRect l="-53389" r="-533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3554200" cy="10287000"/>
            <a:chOff x="0" y="0"/>
            <a:chExt cx="35698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9831" cy="2709333"/>
            </a:xfrm>
            <a:custGeom>
              <a:avLst/>
              <a:gdLst/>
              <a:ahLst/>
              <a:cxnLst/>
              <a:rect l="l" t="t" r="r" b="b"/>
              <a:pathLst>
                <a:path w="3569831" h="2709333">
                  <a:moveTo>
                    <a:pt x="0" y="0"/>
                  </a:moveTo>
                  <a:lnTo>
                    <a:pt x="3569831" y="0"/>
                  </a:lnTo>
                  <a:lnTo>
                    <a:pt x="35698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253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6983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72342" y="5143500"/>
            <a:ext cx="8381243" cy="4366453"/>
            <a:chOff x="0" y="0"/>
            <a:chExt cx="1726037" cy="8992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6037" cy="899230"/>
            </a:xfrm>
            <a:custGeom>
              <a:avLst/>
              <a:gdLst/>
              <a:ahLst/>
              <a:cxnLst/>
              <a:rect l="l" t="t" r="r" b="b"/>
              <a:pathLst>
                <a:path w="1726037" h="899230">
                  <a:moveTo>
                    <a:pt x="0" y="0"/>
                  </a:moveTo>
                  <a:lnTo>
                    <a:pt x="1726037" y="0"/>
                  </a:lnTo>
                  <a:lnTo>
                    <a:pt x="1726037" y="899230"/>
                  </a:lnTo>
                  <a:lnTo>
                    <a:pt x="0" y="899230"/>
                  </a:lnTo>
                  <a:close/>
                </a:path>
              </a:pathLst>
            </a:custGeom>
            <a:blipFill>
              <a:blip r:embed="rId3"/>
              <a:stretch>
                <a:fillRect t="-4704" b="-470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4136385"/>
            <a:ext cx="935877" cy="935877"/>
            <a:chOff x="0" y="0"/>
            <a:chExt cx="246486" cy="2464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5626219"/>
            <a:ext cx="935877" cy="935877"/>
            <a:chOff x="0" y="0"/>
            <a:chExt cx="246486" cy="2464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143121"/>
            <a:ext cx="935877" cy="935877"/>
            <a:chOff x="0" y="0"/>
            <a:chExt cx="246486" cy="2464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6486" cy="246486"/>
            </a:xfrm>
            <a:custGeom>
              <a:avLst/>
              <a:gdLst/>
              <a:ahLst/>
              <a:cxnLst/>
              <a:rect l="l" t="t" r="r" b="b"/>
              <a:pathLst>
                <a:path w="246486" h="246486">
                  <a:moveTo>
                    <a:pt x="0" y="0"/>
                  </a:moveTo>
                  <a:lnTo>
                    <a:pt x="246486" y="0"/>
                  </a:lnTo>
                  <a:lnTo>
                    <a:pt x="246486" y="246486"/>
                  </a:lnTo>
                  <a:lnTo>
                    <a:pt x="0" y="2464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46486" cy="284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72342" y="881370"/>
            <a:ext cx="8381243" cy="3584207"/>
            <a:chOff x="0" y="0"/>
            <a:chExt cx="2207405" cy="9439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7406" cy="943989"/>
            </a:xfrm>
            <a:custGeom>
              <a:avLst/>
              <a:gdLst/>
              <a:ahLst/>
              <a:cxnLst/>
              <a:rect l="l" t="t" r="r" b="b"/>
              <a:pathLst>
                <a:path w="2207406" h="943989">
                  <a:moveTo>
                    <a:pt x="0" y="0"/>
                  </a:moveTo>
                  <a:lnTo>
                    <a:pt x="2207406" y="0"/>
                  </a:lnTo>
                  <a:lnTo>
                    <a:pt x="2207406" y="943989"/>
                  </a:lnTo>
                  <a:lnTo>
                    <a:pt x="0" y="94398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207405" cy="1010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1028700" y="8507995"/>
            <a:ext cx="7763874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>
            <a:off x="1028700" y="9069970"/>
            <a:ext cx="119161" cy="11916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991648"/>
            <a:ext cx="5042396" cy="175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8"/>
              </a:lnSpc>
              <a:spcBef>
                <a:spcPct val="0"/>
              </a:spcBef>
            </a:pPr>
            <a:r>
              <a:rPr lang="en-US" sz="6758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EXAMPLE: UPGRADING A LESSON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67558" y="4062910"/>
            <a:ext cx="6425016" cy="5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Lecture: Traditional delivery of plant nutrient content to students in classroom setting.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7887" y="4333718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67558" y="5567934"/>
            <a:ext cx="6425016" cy="5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Guided Notes: Students fill in blanks while following along with instructor presentation.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7887" y="5823552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67558" y="7085971"/>
            <a:ext cx="6488134" cy="59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Worksheet &amp; Quiz: Paper-based practice and assessment of nutrient knowledge.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97887" y="7340454"/>
            <a:ext cx="597504" cy="7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3"/>
              </a:lnSpc>
            </a:pPr>
            <a:r>
              <a:rPr lang="en-US" sz="5981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39457" y="1757168"/>
            <a:ext cx="6919843" cy="119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AI Prompt: "Turn this plant nutrient lesson into a 90-minute hands-on activity for a high school agriculture class."</a:t>
            </a:r>
          </a:p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This simple prompt transforms traditional content into an engaging, application-based learning experience.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7048" y="8951683"/>
            <a:ext cx="3215854" cy="28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10"/>
              </a:lnSpc>
            </a:pPr>
            <a:r>
              <a:rPr lang="en-US" sz="1506" spc="3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Original Lesson: Plant Nutrients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9472</TotalTime>
  <Words>1263</Words>
  <Application>Microsoft Macintosh PowerPoint</Application>
  <PresentationFormat>Custom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League Gothic</vt:lpstr>
      <vt:lpstr>Garet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Ag Ed: Enhancing Curriculum</dc:title>
  <cp:lastModifiedBy>Collin Swedberg</cp:lastModifiedBy>
  <cp:revision>2</cp:revision>
  <dcterms:created xsi:type="dcterms:W3CDTF">2006-08-16T00:00:00Z</dcterms:created>
  <dcterms:modified xsi:type="dcterms:W3CDTF">2026-06-08T17:49:07Z</dcterms:modified>
  <dc:identifier>DAHLY252Eww</dc:identifier>
</cp:coreProperties>
</file>