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56" r:id="rId5"/>
    <p:sldId id="317" r:id="rId6"/>
    <p:sldId id="291" r:id="rId7"/>
    <p:sldId id="305" r:id="rId8"/>
    <p:sldId id="311" r:id="rId9"/>
    <p:sldId id="295" r:id="rId10"/>
    <p:sldId id="296" r:id="rId11"/>
    <p:sldId id="297" r:id="rId12"/>
    <p:sldId id="298" r:id="rId13"/>
    <p:sldId id="304" r:id="rId14"/>
    <p:sldId id="336" r:id="rId15"/>
    <p:sldId id="337" r:id="rId16"/>
    <p:sldId id="302" r:id="rId17"/>
    <p:sldId id="268" r:id="rId18"/>
    <p:sldId id="309" r:id="rId19"/>
    <p:sldId id="318" r:id="rId20"/>
    <p:sldId id="312" r:id="rId21"/>
    <p:sldId id="313" r:id="rId22"/>
    <p:sldId id="314" r:id="rId23"/>
    <p:sldId id="315" r:id="rId24"/>
    <p:sldId id="316" r:id="rId25"/>
    <p:sldId id="273" r:id="rId26"/>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D1E943-57AB-7EAD-6A90-AE1F5170CDD2}" name="Greene, Chelsey" initials="GC" userId="S::Chelsey.Greene@education.ne.gov::53b6f6db-2bd1-444d-b4f2-3d2b5458824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1489"/>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F868E6-41E5-4F9B-91C4-B8ADCC4AAA5A}" v="1" dt="2026-06-08T15:13:29.2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1" autoAdjust="0"/>
    <p:restoredTop sz="86467" autoAdjust="0"/>
  </p:normalViewPr>
  <p:slideViewPr>
    <p:cSldViewPr snapToGrid="0">
      <p:cViewPr varScale="1">
        <p:scale>
          <a:sx n="51" d="100"/>
          <a:sy n="51" d="100"/>
        </p:scale>
        <p:origin x="436" y="48"/>
      </p:cViewPr>
      <p:guideLst/>
    </p:cSldViewPr>
  </p:slideViewPr>
  <p:outlineViewPr>
    <p:cViewPr>
      <p:scale>
        <a:sx n="33" d="100"/>
        <a:sy n="33" d="100"/>
      </p:scale>
      <p:origin x="0" y="-5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84D816-A8B8-4E96-86E6-70EEECFAF9C4}" type="datetimeFigureOut">
              <a:rPr lang="en-US" smtClean="0"/>
              <a:t>6/8/2026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3A84A7-66E7-4A87-AB6B-C97705753D64}" type="slidenum">
              <a:rPr lang="en-US" smtClean="0"/>
              <a:t>‹#›</a:t>
            </a:fld>
            <a:endParaRPr lang="en-US"/>
          </a:p>
        </p:txBody>
      </p:sp>
    </p:spTree>
    <p:extLst>
      <p:ext uri="{BB962C8B-B14F-4D97-AF65-F5344CB8AC3E}">
        <p14:creationId xmlns:p14="http://schemas.microsoft.com/office/powerpoint/2010/main" val="2065345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 shape the future of the teaching profession by strengthening your high school Education and Training Program of Study. This session will provide an overview of the course sequence and show how each course builds the knowledge and skills students need to pursue careers in education. Explore valuable resources and learn practical ways to integrate CTSOs to enhance student learning and engagement.</a:t>
            </a:r>
          </a:p>
        </p:txBody>
      </p:sp>
      <p:sp>
        <p:nvSpPr>
          <p:cNvPr id="4" name="Slide Number Placeholder 3"/>
          <p:cNvSpPr>
            <a:spLocks noGrp="1"/>
          </p:cNvSpPr>
          <p:nvPr>
            <p:ph type="sldNum" sz="quarter" idx="5"/>
          </p:nvPr>
        </p:nvSpPr>
        <p:spPr/>
        <p:txBody>
          <a:bodyPr/>
          <a:lstStyle/>
          <a:p>
            <a:fld id="{293A84A7-66E7-4A87-AB6B-C97705753D64}" type="slidenum">
              <a:rPr lang="en-US" smtClean="0"/>
              <a:t>1</a:t>
            </a:fld>
            <a:endParaRPr lang="en-US"/>
          </a:p>
        </p:txBody>
      </p:sp>
    </p:spTree>
    <p:extLst>
      <p:ext uri="{BB962C8B-B14F-4D97-AF65-F5344CB8AC3E}">
        <p14:creationId xmlns:p14="http://schemas.microsoft.com/office/powerpoint/2010/main" val="3772553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Phase 1: Awareness Strategy Example</a:t>
            </a:r>
          </a:p>
        </p:txBody>
      </p:sp>
      <p:sp>
        <p:nvSpPr>
          <p:cNvPr id="4" name="Slide Number Placeholder 3"/>
          <p:cNvSpPr>
            <a:spLocks noGrp="1"/>
          </p:cNvSpPr>
          <p:nvPr>
            <p:ph type="sldNum" sz="quarter" idx="5"/>
          </p:nvPr>
        </p:nvSpPr>
        <p:spPr/>
        <p:txBody>
          <a:bodyPr/>
          <a:lstStyle/>
          <a:p>
            <a:fld id="{293A84A7-66E7-4A87-AB6B-C97705753D64}" type="slidenum">
              <a:rPr lang="en-US" smtClean="0"/>
              <a:t>12</a:t>
            </a:fld>
            <a:endParaRPr lang="en-US"/>
          </a:p>
        </p:txBody>
      </p:sp>
    </p:spTree>
    <p:extLst>
      <p:ext uri="{BB962C8B-B14F-4D97-AF65-F5344CB8AC3E}">
        <p14:creationId xmlns:p14="http://schemas.microsoft.com/office/powerpoint/2010/main" val="1529091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620879fa45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1620879fa45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CHELSEY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620879fa45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620879fa45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CHELSEY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a:extLst>
            <a:ext uri="{FF2B5EF4-FFF2-40B4-BE49-F238E27FC236}">
              <a16:creationId xmlns:a16="http://schemas.microsoft.com/office/drawing/2014/main" id="{2F6B6425-FB39-9F0B-5577-AD45169F9B8D}"/>
            </a:ext>
          </a:extLst>
        </p:cNvPr>
        <p:cNvGrpSpPr/>
        <p:nvPr/>
      </p:nvGrpSpPr>
      <p:grpSpPr>
        <a:xfrm>
          <a:off x="0" y="0"/>
          <a:ext cx="0" cy="0"/>
          <a:chOff x="0" y="0"/>
          <a:chExt cx="0" cy="0"/>
        </a:xfrm>
      </p:grpSpPr>
      <p:sp>
        <p:nvSpPr>
          <p:cNvPr id="307" name="Google Shape;307;g1620879fa45_0_136:notes">
            <a:extLst>
              <a:ext uri="{FF2B5EF4-FFF2-40B4-BE49-F238E27FC236}">
                <a16:creationId xmlns:a16="http://schemas.microsoft.com/office/drawing/2014/main" id="{B85B33C2-EE29-2DE7-BA6A-D228F900C5E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1620879fa45_0_136:notes">
            <a:extLst>
              <a:ext uri="{FF2B5EF4-FFF2-40B4-BE49-F238E27FC236}">
                <a16:creationId xmlns:a16="http://schemas.microsoft.com/office/drawing/2014/main" id="{1C4143F3-4F1D-3C00-BC4F-8ADFC3A164E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55167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620879fa45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1620879fa45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this model familiar?</a:t>
            </a:r>
          </a:p>
          <a:p>
            <a:r>
              <a:rPr lang="en-US" dirty="0"/>
              <a:t>How many offer courses in at least 1 Career Field? 2-3 Fields? 4-5 Fields? 6 Fields?</a:t>
            </a:r>
          </a:p>
          <a:p>
            <a:r>
              <a:rPr lang="en-US" dirty="0"/>
              <a:t>How many offer courses in HSE?</a:t>
            </a:r>
          </a:p>
          <a:p>
            <a:r>
              <a:rPr lang="en-US" dirty="0"/>
              <a:t>How many offer courses in Education &amp; Training?</a:t>
            </a:r>
          </a:p>
        </p:txBody>
      </p:sp>
      <p:sp>
        <p:nvSpPr>
          <p:cNvPr id="4" name="Slide Number Placeholder 3"/>
          <p:cNvSpPr>
            <a:spLocks noGrp="1"/>
          </p:cNvSpPr>
          <p:nvPr>
            <p:ph type="sldNum" sz="quarter" idx="5"/>
          </p:nvPr>
        </p:nvSpPr>
        <p:spPr/>
        <p:txBody>
          <a:bodyPr/>
          <a:lstStyle/>
          <a:p>
            <a:fld id="{E515B9A1-5907-4103-BF75-77A4FB67923E}" type="slidenum">
              <a:rPr lang="en-US" smtClean="0"/>
              <a:t>3</a:t>
            </a:fld>
            <a:endParaRPr lang="en-US"/>
          </a:p>
        </p:txBody>
      </p:sp>
    </p:spTree>
    <p:extLst>
      <p:ext uri="{BB962C8B-B14F-4D97-AF65-F5344CB8AC3E}">
        <p14:creationId xmlns:p14="http://schemas.microsoft.com/office/powerpoint/2010/main" val="1881523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CTE State Model Programs of Study and course-based standards are revised on a five-year cycle to remain responsive to the rapid advances and needs of business and industry, help students explore a variety of postsecondary options and corresponding entrance requirements to help identify their next steps, and to align to changes in postsecondary programs.</a:t>
            </a:r>
          </a:p>
        </p:txBody>
      </p:sp>
      <p:sp>
        <p:nvSpPr>
          <p:cNvPr id="4" name="Slide Number Placeholder 3"/>
          <p:cNvSpPr>
            <a:spLocks noGrp="1"/>
          </p:cNvSpPr>
          <p:nvPr>
            <p:ph type="sldNum" sz="quarter" idx="5"/>
          </p:nvPr>
        </p:nvSpPr>
        <p:spPr/>
        <p:txBody>
          <a:bodyPr/>
          <a:lstStyle/>
          <a:p>
            <a:fld id="{293A84A7-66E7-4A87-AB6B-C97705753D64}" type="slidenum">
              <a:rPr lang="en-US" smtClean="0"/>
              <a:t>4</a:t>
            </a:fld>
            <a:endParaRPr lang="en-US"/>
          </a:p>
        </p:txBody>
      </p:sp>
    </p:spTree>
    <p:extLst>
      <p:ext uri="{BB962C8B-B14F-4D97-AF65-F5344CB8AC3E}">
        <p14:creationId xmlns:p14="http://schemas.microsoft.com/office/powerpoint/2010/main" val="1249324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a:extLst>
            <a:ext uri="{FF2B5EF4-FFF2-40B4-BE49-F238E27FC236}">
              <a16:creationId xmlns:a16="http://schemas.microsoft.com/office/drawing/2014/main" id="{BA994E02-FEF7-DE84-D627-C120D847ACE4}"/>
            </a:ext>
          </a:extLst>
        </p:cNvPr>
        <p:cNvGrpSpPr/>
        <p:nvPr/>
      </p:nvGrpSpPr>
      <p:grpSpPr>
        <a:xfrm>
          <a:off x="0" y="0"/>
          <a:ext cx="0" cy="0"/>
          <a:chOff x="0" y="0"/>
          <a:chExt cx="0" cy="0"/>
        </a:xfrm>
      </p:grpSpPr>
      <p:sp>
        <p:nvSpPr>
          <p:cNvPr id="307" name="Google Shape;307;g1620879fa45_0_136:notes">
            <a:extLst>
              <a:ext uri="{FF2B5EF4-FFF2-40B4-BE49-F238E27FC236}">
                <a16:creationId xmlns:a16="http://schemas.microsoft.com/office/drawing/2014/main" id="{5A8FFC75-525F-CC49-76FB-491145587C3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1620879fa45_0_136:notes">
            <a:extLst>
              <a:ext uri="{FF2B5EF4-FFF2-40B4-BE49-F238E27FC236}">
                <a16:creationId xmlns:a16="http://schemas.microsoft.com/office/drawing/2014/main" id="{C7C2F09E-7B69-90A9-DA37-915DA4C1453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88584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3A84A7-66E7-4A87-AB6B-C97705753D64}" type="slidenum">
              <a:rPr lang="en-US" smtClean="0"/>
              <a:t>6</a:t>
            </a:fld>
            <a:endParaRPr lang="en-US"/>
          </a:p>
        </p:txBody>
      </p:sp>
    </p:spTree>
    <p:extLst>
      <p:ext uri="{BB962C8B-B14F-4D97-AF65-F5344CB8AC3E}">
        <p14:creationId xmlns:p14="http://schemas.microsoft.com/office/powerpoint/2010/main" val="3942724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3A84A7-66E7-4A87-AB6B-C97705753D64}" type="slidenum">
              <a:rPr lang="en-US" smtClean="0"/>
              <a:t>7</a:t>
            </a:fld>
            <a:endParaRPr lang="en-US"/>
          </a:p>
        </p:txBody>
      </p:sp>
    </p:spTree>
    <p:extLst>
      <p:ext uri="{BB962C8B-B14F-4D97-AF65-F5344CB8AC3E}">
        <p14:creationId xmlns:p14="http://schemas.microsoft.com/office/powerpoint/2010/main" val="1292492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3A84A7-66E7-4A87-AB6B-C97705753D64}" type="slidenum">
              <a:rPr lang="en-US" smtClean="0"/>
              <a:t>8</a:t>
            </a:fld>
            <a:endParaRPr lang="en-US"/>
          </a:p>
        </p:txBody>
      </p:sp>
    </p:spTree>
    <p:extLst>
      <p:ext uri="{BB962C8B-B14F-4D97-AF65-F5344CB8AC3E}">
        <p14:creationId xmlns:p14="http://schemas.microsoft.com/office/powerpoint/2010/main" val="3006060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3A84A7-66E7-4A87-AB6B-C97705753D64}" type="slidenum">
              <a:rPr lang="en-US" smtClean="0"/>
              <a:t>9</a:t>
            </a:fld>
            <a:endParaRPr lang="en-US"/>
          </a:p>
        </p:txBody>
      </p:sp>
    </p:spTree>
    <p:extLst>
      <p:ext uri="{BB962C8B-B14F-4D97-AF65-F5344CB8AC3E}">
        <p14:creationId xmlns:p14="http://schemas.microsoft.com/office/powerpoint/2010/main" val="3923118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3A84A7-66E7-4A87-AB6B-C97705753D64}" type="slidenum">
              <a:rPr lang="en-US" smtClean="0"/>
              <a:t>10</a:t>
            </a:fld>
            <a:endParaRPr lang="en-US"/>
          </a:p>
        </p:txBody>
      </p:sp>
    </p:spTree>
    <p:extLst>
      <p:ext uri="{BB962C8B-B14F-4D97-AF65-F5344CB8AC3E}">
        <p14:creationId xmlns:p14="http://schemas.microsoft.com/office/powerpoint/2010/main" val="5623526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3E5F93-1DBD-3845-79C4-3E350E04BEF2}"/>
              </a:ext>
            </a:extLst>
          </p:cNvPr>
          <p:cNvSpPr>
            <a:spLocks noGrp="1"/>
          </p:cNvSpPr>
          <p:nvPr>
            <p:ph type="subTitle" idx="1"/>
          </p:nvPr>
        </p:nvSpPr>
        <p:spPr>
          <a:xfrm>
            <a:off x="6529389" y="3873503"/>
            <a:ext cx="4824411" cy="755650"/>
          </a:xfrm>
        </p:spPr>
        <p:txBody>
          <a:bodyPr/>
          <a:lstStyle>
            <a:lvl1pPr marL="0" indent="0" algn="l">
              <a:buNone/>
              <a:defRPr sz="2400">
                <a:solidFill>
                  <a:schemeClr val="bg1"/>
                </a:solidFill>
                <a:latin typeface="Century Gothic Pro"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6">
            <a:extLst>
              <a:ext uri="{FF2B5EF4-FFF2-40B4-BE49-F238E27FC236}">
                <a16:creationId xmlns:a16="http://schemas.microsoft.com/office/drawing/2014/main" id="{C1B2DE7C-2201-CAA2-E0DE-BEE6C0BCCBAE}"/>
              </a:ext>
            </a:extLst>
          </p:cNvPr>
          <p:cNvSpPr>
            <a:spLocks noGrp="1"/>
          </p:cNvSpPr>
          <p:nvPr>
            <p:ph type="title"/>
          </p:nvPr>
        </p:nvSpPr>
        <p:spPr>
          <a:xfrm>
            <a:off x="6529388" y="2344739"/>
            <a:ext cx="4824412" cy="1325563"/>
          </a:xfrm>
        </p:spPr>
        <p:txBody>
          <a:bodyPr/>
          <a:lstStyle>
            <a:lvl1pPr>
              <a:defRPr b="1" i="0">
                <a:solidFill>
                  <a:schemeClr val="bg1"/>
                </a:solidFill>
                <a:latin typeface="Century Gothic Pro" panose="020B0502020202020204" pitchFamily="34" charset="0"/>
              </a:defRPr>
            </a:lvl1pPr>
          </a:lstStyle>
          <a:p>
            <a:r>
              <a:rPr lang="en-US"/>
              <a:t>Click to edit Master title style</a:t>
            </a:r>
          </a:p>
        </p:txBody>
      </p:sp>
    </p:spTree>
    <p:extLst>
      <p:ext uri="{BB962C8B-B14F-4D97-AF65-F5344CB8AC3E}">
        <p14:creationId xmlns:p14="http://schemas.microsoft.com/office/powerpoint/2010/main" val="958400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5"/>
        <p:cNvGrpSpPr/>
        <p:nvPr/>
      </p:nvGrpSpPr>
      <p:grpSpPr>
        <a:xfrm>
          <a:off x="0" y="0"/>
          <a:ext cx="0" cy="0"/>
          <a:chOff x="0" y="0"/>
          <a:chExt cx="0" cy="0"/>
        </a:xfrm>
      </p:grpSpPr>
      <p:sp>
        <p:nvSpPr>
          <p:cNvPr id="146" name="Google Shape;146;p21"/>
          <p:cNvSpPr/>
          <p:nvPr/>
        </p:nvSpPr>
        <p:spPr>
          <a:xfrm>
            <a:off x="9808488" y="6755100"/>
            <a:ext cx="1191600" cy="1028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47" name="Google Shape;147;p21"/>
          <p:cNvSpPr/>
          <p:nvPr/>
        </p:nvSpPr>
        <p:spPr>
          <a:xfrm>
            <a:off x="11000416" y="6755100"/>
            <a:ext cx="1191600" cy="1028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48" name="Google Shape;148;p21"/>
          <p:cNvSpPr/>
          <p:nvPr/>
        </p:nvSpPr>
        <p:spPr>
          <a:xfrm>
            <a:off x="0" y="6755100"/>
            <a:ext cx="1191600" cy="102800"/>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49" name="Google Shape;149;p21"/>
          <p:cNvSpPr/>
          <p:nvPr/>
        </p:nvSpPr>
        <p:spPr>
          <a:xfrm>
            <a:off x="1191613" y="6755100"/>
            <a:ext cx="8616800" cy="1028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50" name="Google Shape;150;p21"/>
          <p:cNvSpPr txBox="1">
            <a:spLocks noGrp="1"/>
          </p:cNvSpPr>
          <p:nvPr>
            <p:ph type="sldNum" idx="12"/>
          </p:nvPr>
        </p:nvSpPr>
        <p:spPr>
          <a:xfrm>
            <a:off x="11307433" y="6262577"/>
            <a:ext cx="731600" cy="418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733" b="0" i="0" u="none" strike="noStrike" cap="none">
                <a:solidFill>
                  <a:schemeClr val="accent6"/>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300"/>
              <a:buFont typeface="Arial"/>
              <a:buNone/>
              <a:defRPr sz="1733" b="0" i="0" u="none" strike="noStrike" cap="none">
                <a:solidFill>
                  <a:schemeClr val="accent6"/>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300"/>
              <a:buFont typeface="Arial"/>
              <a:buNone/>
              <a:defRPr sz="1733" b="0" i="0" u="none" strike="noStrike" cap="none">
                <a:solidFill>
                  <a:schemeClr val="accent6"/>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300"/>
              <a:buFont typeface="Arial"/>
              <a:buNone/>
              <a:defRPr sz="1733" b="0" i="0" u="none" strike="noStrike" cap="none">
                <a:solidFill>
                  <a:schemeClr val="accent6"/>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300"/>
              <a:buFont typeface="Arial"/>
              <a:buNone/>
              <a:defRPr sz="1733" b="0" i="0" u="none" strike="noStrike" cap="none">
                <a:solidFill>
                  <a:schemeClr val="accent6"/>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300"/>
              <a:buFont typeface="Arial"/>
              <a:buNone/>
              <a:defRPr sz="1733" b="0" i="0" u="none" strike="noStrike" cap="none">
                <a:solidFill>
                  <a:schemeClr val="accent6"/>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300"/>
              <a:buFont typeface="Arial"/>
              <a:buNone/>
              <a:defRPr sz="1733" b="0" i="0" u="none" strike="noStrike" cap="none">
                <a:solidFill>
                  <a:schemeClr val="accent6"/>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300"/>
              <a:buFont typeface="Arial"/>
              <a:buNone/>
              <a:defRPr sz="1733" b="0" i="0" u="none" strike="noStrike" cap="none">
                <a:solidFill>
                  <a:schemeClr val="accent6"/>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300"/>
              <a:buFont typeface="Arial"/>
              <a:buNone/>
              <a:defRPr sz="1733" b="0" i="0" u="none" strike="noStrike" cap="none">
                <a:solidFill>
                  <a:schemeClr val="accent6"/>
                </a:solidFill>
                <a:latin typeface="Lato"/>
                <a:ea typeface="Lato"/>
                <a:cs typeface="Lato"/>
                <a:sym typeface="La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01694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88274-8400-B8FA-5E6B-894BF2F7830B}"/>
              </a:ext>
            </a:extLst>
          </p:cNvPr>
          <p:cNvSpPr>
            <a:spLocks noGrp="1"/>
          </p:cNvSpPr>
          <p:nvPr>
            <p:ph type="title"/>
          </p:nvPr>
        </p:nvSpPr>
        <p:spPr>
          <a:xfrm>
            <a:off x="1676400" y="193675"/>
            <a:ext cx="10515600" cy="963613"/>
          </a:xfrm>
        </p:spPr>
        <p:txBody>
          <a:bodyPr/>
          <a:lstStyle>
            <a:lvl1pPr>
              <a:defRPr b="1" i="0">
                <a:solidFill>
                  <a:schemeClr val="bg1"/>
                </a:solidFill>
                <a:latin typeface="Century Gothic Pro" panose="020B0502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EBFB41A-79BA-51F7-15C6-DB7B0AEB2D22}"/>
              </a:ext>
            </a:extLst>
          </p:cNvPr>
          <p:cNvSpPr>
            <a:spLocks noGrp="1"/>
          </p:cNvSpPr>
          <p:nvPr>
            <p:ph idx="1"/>
          </p:nvPr>
        </p:nvSpPr>
        <p:spPr/>
        <p:txBody>
          <a:bodyPr/>
          <a:lstStyle>
            <a:lvl1pPr>
              <a:defRPr>
                <a:latin typeface="Century Gothic Pro" panose="020B0502020202020204" pitchFamily="34" charset="0"/>
              </a:defRPr>
            </a:lvl1pPr>
            <a:lvl2pPr>
              <a:defRPr>
                <a:latin typeface="Century Gothic Pro" panose="020B0502020202020204" pitchFamily="34" charset="0"/>
              </a:defRPr>
            </a:lvl2pPr>
            <a:lvl3pPr>
              <a:defRPr>
                <a:latin typeface="Century Gothic Pro" panose="020B0502020202020204" pitchFamily="34" charset="0"/>
              </a:defRPr>
            </a:lvl3pPr>
            <a:lvl4pPr>
              <a:defRPr>
                <a:latin typeface="Century Gothic Pro" panose="020B0502020202020204" pitchFamily="34" charset="0"/>
              </a:defRPr>
            </a:lvl4pPr>
            <a:lvl5pPr>
              <a:defRPr>
                <a:latin typeface="Century Gothic Pro"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7714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88274-8400-B8FA-5E6B-894BF2F7830B}"/>
              </a:ext>
            </a:extLst>
          </p:cNvPr>
          <p:cNvSpPr>
            <a:spLocks noGrp="1"/>
          </p:cNvSpPr>
          <p:nvPr>
            <p:ph type="title"/>
          </p:nvPr>
        </p:nvSpPr>
        <p:spPr>
          <a:xfrm>
            <a:off x="1676400" y="193675"/>
            <a:ext cx="10515600" cy="963613"/>
          </a:xfrm>
        </p:spPr>
        <p:txBody>
          <a:bodyPr/>
          <a:lstStyle>
            <a:lvl1pPr>
              <a:defRPr b="1" i="0">
                <a:solidFill>
                  <a:schemeClr val="bg1"/>
                </a:solidFill>
                <a:latin typeface="Century Gothic Pro" panose="020B0502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EBFB41A-79BA-51F7-15C6-DB7B0AEB2D22}"/>
              </a:ext>
            </a:extLst>
          </p:cNvPr>
          <p:cNvSpPr>
            <a:spLocks noGrp="1"/>
          </p:cNvSpPr>
          <p:nvPr>
            <p:ph idx="1"/>
          </p:nvPr>
        </p:nvSpPr>
        <p:spPr/>
        <p:txBody>
          <a:bodyPr/>
          <a:lstStyle>
            <a:lvl1pPr>
              <a:defRPr>
                <a:latin typeface="Century Gothic Pro" panose="020B0502020202020204" pitchFamily="34" charset="0"/>
              </a:defRPr>
            </a:lvl1pPr>
            <a:lvl2pPr>
              <a:defRPr>
                <a:latin typeface="Century Gothic Pro" panose="020B0502020202020204" pitchFamily="34" charset="0"/>
              </a:defRPr>
            </a:lvl2pPr>
            <a:lvl3pPr>
              <a:defRPr>
                <a:latin typeface="Century Gothic Pro" panose="020B0502020202020204" pitchFamily="34" charset="0"/>
              </a:defRPr>
            </a:lvl3pPr>
            <a:lvl4pPr>
              <a:defRPr>
                <a:latin typeface="Century Gothic Pro" panose="020B0502020202020204" pitchFamily="34" charset="0"/>
              </a:defRPr>
            </a:lvl4pPr>
            <a:lvl5pPr>
              <a:defRPr>
                <a:latin typeface="Century Gothic Pro"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8394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88274-8400-B8FA-5E6B-894BF2F7830B}"/>
              </a:ext>
            </a:extLst>
          </p:cNvPr>
          <p:cNvSpPr>
            <a:spLocks noGrp="1"/>
          </p:cNvSpPr>
          <p:nvPr>
            <p:ph type="title"/>
          </p:nvPr>
        </p:nvSpPr>
        <p:spPr>
          <a:xfrm>
            <a:off x="1676400" y="193675"/>
            <a:ext cx="10515600" cy="963613"/>
          </a:xfrm>
        </p:spPr>
        <p:txBody>
          <a:bodyPr/>
          <a:lstStyle>
            <a:lvl1pPr>
              <a:defRPr b="1" i="0">
                <a:solidFill>
                  <a:schemeClr val="bg1"/>
                </a:solidFill>
                <a:latin typeface="Century Gothic Pro" panose="020B0502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EBFB41A-79BA-51F7-15C6-DB7B0AEB2D22}"/>
              </a:ext>
            </a:extLst>
          </p:cNvPr>
          <p:cNvSpPr>
            <a:spLocks noGrp="1"/>
          </p:cNvSpPr>
          <p:nvPr>
            <p:ph idx="1"/>
          </p:nvPr>
        </p:nvSpPr>
        <p:spPr/>
        <p:txBody>
          <a:bodyPr/>
          <a:lstStyle>
            <a:lvl1pPr>
              <a:defRPr>
                <a:latin typeface="Century Gothic Pro" panose="020B0502020202020204" pitchFamily="34" charset="0"/>
              </a:defRPr>
            </a:lvl1pPr>
            <a:lvl2pPr>
              <a:defRPr>
                <a:latin typeface="Century Gothic Pro" panose="020B0502020202020204" pitchFamily="34" charset="0"/>
              </a:defRPr>
            </a:lvl2pPr>
            <a:lvl3pPr>
              <a:defRPr>
                <a:latin typeface="Century Gothic Pro" panose="020B0502020202020204" pitchFamily="34" charset="0"/>
              </a:defRPr>
            </a:lvl3pPr>
            <a:lvl4pPr>
              <a:defRPr>
                <a:latin typeface="Century Gothic Pro" panose="020B0502020202020204" pitchFamily="34" charset="0"/>
              </a:defRPr>
            </a:lvl4pPr>
            <a:lvl5pPr>
              <a:defRPr>
                <a:latin typeface="Century Gothic Pro"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7107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B09A6-AB2F-532F-3FFD-57C677137904}"/>
              </a:ext>
            </a:extLst>
          </p:cNvPr>
          <p:cNvSpPr>
            <a:spLocks noGrp="1"/>
          </p:cNvSpPr>
          <p:nvPr>
            <p:ph type="title"/>
          </p:nvPr>
        </p:nvSpPr>
        <p:spPr>
          <a:xfrm>
            <a:off x="1331913" y="199589"/>
            <a:ext cx="10515600" cy="903230"/>
          </a:xfrm>
        </p:spPr>
        <p:txBody>
          <a:bodyPr anchor="b">
            <a:normAutofit/>
          </a:bodyPr>
          <a:lstStyle>
            <a:lvl1pPr>
              <a:defRPr sz="4800" b="1" i="0">
                <a:solidFill>
                  <a:srgbClr val="001489"/>
                </a:solidFill>
                <a:latin typeface="Century Gothic Pro" panose="020B0502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E0CD12D1-AF75-149F-5F74-BF2EAA02D43C}"/>
              </a:ext>
            </a:extLst>
          </p:cNvPr>
          <p:cNvSpPr>
            <a:spLocks noGrp="1"/>
          </p:cNvSpPr>
          <p:nvPr>
            <p:ph type="body" idx="1"/>
          </p:nvPr>
        </p:nvSpPr>
        <p:spPr>
          <a:xfrm>
            <a:off x="831850" y="1860332"/>
            <a:ext cx="10515600" cy="4481568"/>
          </a:xfrm>
        </p:spPr>
        <p:txBody>
          <a:bodyPr/>
          <a:lstStyle>
            <a:lvl1pPr marL="0" indent="0">
              <a:buNone/>
              <a:defRPr sz="2400">
                <a:solidFill>
                  <a:schemeClr val="bg1"/>
                </a:solidFill>
                <a:latin typeface="Century Gothic Pro"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64018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FE2-6AAB-0A45-1677-390A41A32702}"/>
              </a:ext>
            </a:extLst>
          </p:cNvPr>
          <p:cNvSpPr>
            <a:spLocks noGrp="1"/>
          </p:cNvSpPr>
          <p:nvPr>
            <p:ph type="title"/>
          </p:nvPr>
        </p:nvSpPr>
        <p:spPr>
          <a:xfrm>
            <a:off x="0" y="1"/>
            <a:ext cx="12192000" cy="1529254"/>
          </a:xfrm>
        </p:spPr>
        <p:txBody>
          <a:bodyPr/>
          <a:lstStyle>
            <a:lvl1pPr algn="ctr">
              <a:defRPr b="1" i="0">
                <a:solidFill>
                  <a:schemeClr val="bg1"/>
                </a:solidFill>
                <a:latin typeface="Century Gothic Pro" panose="020B0502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0B63D4BA-33AD-B747-1933-F5040089C104}"/>
              </a:ext>
            </a:extLst>
          </p:cNvPr>
          <p:cNvSpPr>
            <a:spLocks noGrp="1"/>
          </p:cNvSpPr>
          <p:nvPr>
            <p:ph sz="half" idx="1"/>
          </p:nvPr>
        </p:nvSpPr>
        <p:spPr>
          <a:xfrm>
            <a:off x="838200" y="1825624"/>
            <a:ext cx="5181600" cy="4701299"/>
          </a:xfrm>
        </p:spPr>
        <p:txBody>
          <a:bodyPr/>
          <a:lstStyle>
            <a:lvl1pPr>
              <a:defRPr>
                <a:latin typeface="Century Gothic Pro" panose="020B0502020202020204" pitchFamily="34" charset="0"/>
              </a:defRPr>
            </a:lvl1pPr>
            <a:lvl2pPr>
              <a:defRPr>
                <a:latin typeface="Century Gothic Pro" panose="020B0502020202020204" pitchFamily="34" charset="0"/>
              </a:defRPr>
            </a:lvl2pPr>
            <a:lvl3pPr>
              <a:defRPr>
                <a:latin typeface="Century Gothic Pro" panose="020B0502020202020204" pitchFamily="34" charset="0"/>
              </a:defRPr>
            </a:lvl3pPr>
            <a:lvl4pPr>
              <a:defRPr>
                <a:latin typeface="Century Gothic Pro" panose="020B0502020202020204" pitchFamily="34" charset="0"/>
              </a:defRPr>
            </a:lvl4pPr>
            <a:lvl5pPr>
              <a:defRPr>
                <a:latin typeface="Century Gothic Pro"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4B6AE5-4A4B-E5A1-91F0-D52FC1FF3D0D}"/>
              </a:ext>
            </a:extLst>
          </p:cNvPr>
          <p:cNvSpPr>
            <a:spLocks noGrp="1"/>
          </p:cNvSpPr>
          <p:nvPr>
            <p:ph sz="half" idx="2"/>
          </p:nvPr>
        </p:nvSpPr>
        <p:spPr>
          <a:xfrm>
            <a:off x="6172200" y="1825624"/>
            <a:ext cx="5181600" cy="4701299"/>
          </a:xfrm>
        </p:spPr>
        <p:txBody>
          <a:bodyPr/>
          <a:lstStyle>
            <a:lvl1pPr>
              <a:defRPr>
                <a:latin typeface="Century Gothic Pro" panose="020B0502020202020204" pitchFamily="34" charset="0"/>
              </a:defRPr>
            </a:lvl1pPr>
            <a:lvl2pPr>
              <a:defRPr>
                <a:latin typeface="Century Gothic Pro" panose="020B0502020202020204" pitchFamily="34" charset="0"/>
              </a:defRPr>
            </a:lvl2pPr>
            <a:lvl3pPr>
              <a:defRPr>
                <a:latin typeface="Century Gothic Pro" panose="020B0502020202020204" pitchFamily="34" charset="0"/>
              </a:defRPr>
            </a:lvl3pPr>
            <a:lvl4pPr>
              <a:defRPr>
                <a:latin typeface="Century Gothic Pro" panose="020B0502020202020204" pitchFamily="34" charset="0"/>
              </a:defRPr>
            </a:lvl4pPr>
            <a:lvl5pPr>
              <a:defRPr>
                <a:latin typeface="Century Gothic Pro"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8144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EC2CA-4934-77D6-A499-B78E36607C5D}"/>
              </a:ext>
            </a:extLst>
          </p:cNvPr>
          <p:cNvSpPr>
            <a:spLocks noGrp="1"/>
          </p:cNvSpPr>
          <p:nvPr>
            <p:ph type="title"/>
          </p:nvPr>
        </p:nvSpPr>
        <p:spPr>
          <a:xfrm>
            <a:off x="531810" y="0"/>
            <a:ext cx="4402797" cy="6858000"/>
          </a:xfrm>
        </p:spPr>
        <p:txBody>
          <a:bodyPr/>
          <a:lstStyle>
            <a:lvl1pPr algn="l">
              <a:defRPr b="1" i="0">
                <a:solidFill>
                  <a:srgbClr val="001489"/>
                </a:solidFill>
                <a:latin typeface="Century Gothic Pro" panose="020B0502020202020204" pitchFamily="34" charset="0"/>
              </a:defRPr>
            </a:lvl1pPr>
          </a:lstStyle>
          <a:p>
            <a:r>
              <a:rPr lang="en-US"/>
              <a:t>Click to edit Master title style</a:t>
            </a:r>
          </a:p>
        </p:txBody>
      </p:sp>
      <p:sp>
        <p:nvSpPr>
          <p:cNvPr id="6" name="Content Placeholder 5">
            <a:extLst>
              <a:ext uri="{FF2B5EF4-FFF2-40B4-BE49-F238E27FC236}">
                <a16:creationId xmlns:a16="http://schemas.microsoft.com/office/drawing/2014/main" id="{9C051A9D-5908-2409-7AF3-78912723CF88}"/>
              </a:ext>
            </a:extLst>
          </p:cNvPr>
          <p:cNvSpPr>
            <a:spLocks noGrp="1"/>
          </p:cNvSpPr>
          <p:nvPr>
            <p:ph sz="quarter" idx="4"/>
          </p:nvPr>
        </p:nvSpPr>
        <p:spPr>
          <a:xfrm>
            <a:off x="6096000" y="851337"/>
            <a:ext cx="5183188" cy="5155325"/>
          </a:xfrm>
        </p:spPr>
        <p:txBody>
          <a:bodyPr/>
          <a:lstStyle>
            <a:lvl1pPr>
              <a:defRPr>
                <a:latin typeface="Century Gothic Pro" panose="020B0502020202020204" pitchFamily="34" charset="0"/>
              </a:defRPr>
            </a:lvl1pPr>
            <a:lvl2pPr>
              <a:defRPr>
                <a:latin typeface="Century Gothic Pro" panose="020B0502020202020204" pitchFamily="34" charset="0"/>
              </a:defRPr>
            </a:lvl2pPr>
            <a:lvl3pPr>
              <a:defRPr>
                <a:latin typeface="Century Gothic Pro" panose="020B0502020202020204" pitchFamily="34" charset="0"/>
              </a:defRPr>
            </a:lvl3pPr>
            <a:lvl4pPr>
              <a:defRPr>
                <a:latin typeface="Century Gothic Pro" panose="020B0502020202020204" pitchFamily="34" charset="0"/>
              </a:defRPr>
            </a:lvl4pPr>
            <a:lvl5pPr>
              <a:defRPr>
                <a:latin typeface="Century Gothic Pro"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4762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97286-7B74-4A31-8CE7-023C869B5A36}"/>
              </a:ext>
            </a:extLst>
          </p:cNvPr>
          <p:cNvSpPr>
            <a:spLocks noGrp="1"/>
          </p:cNvSpPr>
          <p:nvPr>
            <p:ph type="title"/>
          </p:nvPr>
        </p:nvSpPr>
        <p:spPr>
          <a:xfrm>
            <a:off x="838200" y="271849"/>
            <a:ext cx="10515600" cy="1036689"/>
          </a:xfrm>
        </p:spPr>
        <p:txBody>
          <a:bodyPr/>
          <a:lstStyle>
            <a:lvl1pPr algn="ctr">
              <a:defRPr b="1" i="0">
                <a:solidFill>
                  <a:srgbClr val="001489"/>
                </a:solidFill>
                <a:latin typeface="Century Gothic Pro" panose="020B0502020202020204" pitchFamily="34" charset="0"/>
              </a:defRPr>
            </a:lvl1pPr>
          </a:lstStyle>
          <a:p>
            <a:r>
              <a:rPr lang="en-US"/>
              <a:t>Click to edit Master title style</a:t>
            </a:r>
          </a:p>
        </p:txBody>
      </p:sp>
      <p:sp>
        <p:nvSpPr>
          <p:cNvPr id="6" name="Content Placeholder 5">
            <a:extLst>
              <a:ext uri="{FF2B5EF4-FFF2-40B4-BE49-F238E27FC236}">
                <a16:creationId xmlns:a16="http://schemas.microsoft.com/office/drawing/2014/main" id="{F4698136-1C2F-9311-1B96-39790154E751}"/>
              </a:ext>
            </a:extLst>
          </p:cNvPr>
          <p:cNvSpPr>
            <a:spLocks noGrp="1"/>
          </p:cNvSpPr>
          <p:nvPr>
            <p:ph sz="quarter" idx="4"/>
          </p:nvPr>
        </p:nvSpPr>
        <p:spPr>
          <a:xfrm>
            <a:off x="838200" y="1813035"/>
            <a:ext cx="10515600" cy="3752194"/>
          </a:xfrm>
        </p:spPr>
        <p:txBody>
          <a:bodyPr/>
          <a:lstStyle>
            <a:lvl1pPr>
              <a:defRPr>
                <a:latin typeface="Century Gothic Pro" panose="020B0502020202020204" pitchFamily="34" charset="0"/>
              </a:defRPr>
            </a:lvl1pPr>
            <a:lvl2pPr>
              <a:defRPr>
                <a:latin typeface="Century Gothic Pro" panose="020B0502020202020204" pitchFamily="34" charset="0"/>
              </a:defRPr>
            </a:lvl2pPr>
            <a:lvl3pPr>
              <a:defRPr>
                <a:latin typeface="Century Gothic Pro" panose="020B0502020202020204" pitchFamily="34" charset="0"/>
              </a:defRPr>
            </a:lvl3pPr>
            <a:lvl4pPr>
              <a:defRPr>
                <a:latin typeface="Century Gothic Pro" panose="020B0502020202020204" pitchFamily="34" charset="0"/>
              </a:defRPr>
            </a:lvl4pPr>
            <a:lvl5pPr>
              <a:defRPr>
                <a:latin typeface="Century Gothic Pro"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0058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with Caption">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5F467-F371-E1FC-0F04-88A5CC4AC91B}"/>
              </a:ext>
            </a:extLst>
          </p:cNvPr>
          <p:cNvSpPr>
            <a:spLocks noGrp="1"/>
          </p:cNvSpPr>
          <p:nvPr>
            <p:ph type="title"/>
          </p:nvPr>
        </p:nvSpPr>
        <p:spPr>
          <a:xfrm>
            <a:off x="287972" y="252545"/>
            <a:ext cx="5956074" cy="6383383"/>
          </a:xfrm>
          <a:prstGeom prst="rect">
            <a:avLst/>
          </a:prstGeom>
        </p:spPr>
        <p:txBody>
          <a:bodyPr anchor="ctr" anchorCtr="1"/>
          <a:lstStyle>
            <a:lvl1pPr>
              <a:defRPr sz="3200" b="1"/>
            </a:lvl1pPr>
          </a:lstStyle>
          <a:p>
            <a:r>
              <a:rPr lang="en-US"/>
              <a:t>Click to edit Master title style</a:t>
            </a:r>
          </a:p>
        </p:txBody>
      </p:sp>
      <p:sp>
        <p:nvSpPr>
          <p:cNvPr id="3" name="Content Placeholder 2">
            <a:extLst>
              <a:ext uri="{FF2B5EF4-FFF2-40B4-BE49-F238E27FC236}">
                <a16:creationId xmlns:a16="http://schemas.microsoft.com/office/drawing/2014/main" id="{E60AFD4B-C0DA-6D41-7B45-E31F9DC4A784}"/>
              </a:ext>
            </a:extLst>
          </p:cNvPr>
          <p:cNvSpPr>
            <a:spLocks noGrp="1"/>
          </p:cNvSpPr>
          <p:nvPr>
            <p:ph idx="1"/>
          </p:nvPr>
        </p:nvSpPr>
        <p:spPr>
          <a:xfrm>
            <a:off x="6723018" y="252546"/>
            <a:ext cx="5181010" cy="638338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023775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0F7810-B754-A16C-3249-2FD8514BE9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D9C52A-1243-BFDC-FFE0-255DDFECE8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F5FC3F-96CE-7DE0-2CEE-99312B7B2E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19378D-2966-2A42-9897-381F676A7BE6}" type="datetimeFigureOut">
              <a:rPr lang="en-US" smtClean="0"/>
              <a:t>6/8/2026</a:t>
            </a:fld>
            <a:endParaRPr lang="en-US"/>
          </a:p>
        </p:txBody>
      </p:sp>
      <p:sp>
        <p:nvSpPr>
          <p:cNvPr id="5" name="Footer Placeholder 4">
            <a:extLst>
              <a:ext uri="{FF2B5EF4-FFF2-40B4-BE49-F238E27FC236}">
                <a16:creationId xmlns:a16="http://schemas.microsoft.com/office/drawing/2014/main" id="{FECEB1F7-795D-C5B9-61BB-1549330074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A6CAE1-7007-0FCA-1D8E-FC97E3B386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7B5299-8216-3847-86F9-51AFF917964F}" type="slidenum">
              <a:rPr lang="en-US" smtClean="0"/>
              <a:t>‹#›</a:t>
            </a:fld>
            <a:endParaRPr lang="en-US"/>
          </a:p>
        </p:txBody>
      </p:sp>
    </p:spTree>
    <p:extLst>
      <p:ext uri="{BB962C8B-B14F-4D97-AF65-F5344CB8AC3E}">
        <p14:creationId xmlns:p14="http://schemas.microsoft.com/office/powerpoint/2010/main" val="3633430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52" r:id="rId6"/>
    <p:sldLayoutId id="2147483653" r:id="rId7"/>
    <p:sldLayoutId id="2147483654" r:id="rId8"/>
    <p:sldLayoutId id="2147483662" r:id="rId9"/>
    <p:sldLayoutId id="214748366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https://www.youtube.com/embed/70zqzh5naSE?start=1&amp;feature=oembed" TargetMode="External"/><Relationship Id="rId1" Type="http://schemas.openxmlformats.org/officeDocument/2006/relationships/tags" Target="../tags/tag14.xml"/><Relationship Id="rId6" Type="http://schemas.openxmlformats.org/officeDocument/2006/relationships/image" Target="../media/image14.jpeg"/><Relationship Id="rId5" Type="http://schemas.openxmlformats.org/officeDocument/2006/relationships/hyperlink" Target="https://www.education.ne.gov/nce/nebraska-career-tours/" TargetMode="External"/><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16.png"/><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3" Type="http://schemas.openxmlformats.org/officeDocument/2006/relationships/hyperlink" Target="https://drive.google.com/file/d/1tJ_y2ki2oO2nP7Yu6cO5dx7jh9oUhKUd/view?usp=sharing" TargetMode="External"/><Relationship Id="rId2" Type="http://schemas.openxmlformats.org/officeDocument/2006/relationships/slideLayout" Target="../slideLayouts/slideLayout6.xml"/><Relationship Id="rId1" Type="http://schemas.openxmlformats.org/officeDocument/2006/relationships/tags" Target="../tags/tag1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hyperlink" Target="https://drive.google.com/file/d/1jp4S4aOJUdVupoEtmipEmCQ7mNn-djN5/view?usp=sharing" TargetMode="External"/><Relationship Id="rId2" Type="http://schemas.openxmlformats.org/officeDocument/2006/relationships/slideLayout" Target="../slideLayouts/slideLayout6.xml"/><Relationship Id="rId1" Type="http://schemas.openxmlformats.org/officeDocument/2006/relationships/tags" Target="../tags/tag18.xml"/><Relationship Id="rId5" Type="http://schemas.openxmlformats.org/officeDocument/2006/relationships/image" Target="../media/image15.jpg"/><Relationship Id="rId4" Type="http://schemas.openxmlformats.org/officeDocument/2006/relationships/hyperlink" Target="https://drive.google.com/file/d/1arN300P2VZ3FdyHaMYObYHxBkO8mefrW/view?usp=sharing"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3" Type="http://schemas.openxmlformats.org/officeDocument/2006/relationships/hyperlink" Target="https://oercommons.org/courseware/lesson/131093" TargetMode="External"/><Relationship Id="rId7" Type="http://schemas.openxmlformats.org/officeDocument/2006/relationships/hyperlink" Target="https://app.screencast.com/27eXfuQicUMVm?conversation=LCS3zjgr6bLA4JM4ymyuC3" TargetMode="External"/><Relationship Id="rId2" Type="http://schemas.openxmlformats.org/officeDocument/2006/relationships/slideLayout" Target="../slideLayouts/slideLayout3.xml"/><Relationship Id="rId1" Type="http://schemas.openxmlformats.org/officeDocument/2006/relationships/tags" Target="../tags/tag20.xml"/><Relationship Id="rId6" Type="http://schemas.openxmlformats.org/officeDocument/2006/relationships/hyperlink" Target="https://oercommons.org/courseware/lesson/132694" TargetMode="External"/><Relationship Id="rId5" Type="http://schemas.openxmlformats.org/officeDocument/2006/relationships/hyperlink" Target="https://oercommons.org/courseware/lesson/132693" TargetMode="External"/><Relationship Id="rId4" Type="http://schemas.openxmlformats.org/officeDocument/2006/relationships/hyperlink" Target="https://oercommons.org/courseware/lesson/132692" TargetMode="Externa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8" Type="http://schemas.openxmlformats.org/officeDocument/2006/relationships/hyperlink" Target="https://evaeducation.weebly.com/uploads/1/9/6/9/19692577/self_assessment.pdf"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hyperlink" Target="https://www.youtube.com/watch?v=OQy4k1wcAJ0" TargetMode="External"/><Relationship Id="rId5" Type="http://schemas.openxmlformats.org/officeDocument/2006/relationships/image" Target="../media/image18.png"/><Relationship Id="rId4" Type="http://schemas.openxmlformats.org/officeDocument/2006/relationships/hyperlink" Target="https://docs.google.com/document/d/1Ro8vXz31n-0vVL4nNZ2ackRzvgTcDaGfuOED18fpZH4/edit?usp=sharing" TargetMode="External"/><Relationship Id="rId9" Type="http://schemas.openxmlformats.org/officeDocument/2006/relationships/hyperlink" Target="https://evaeducation.weebly.com/uploads/1/9/6/9/19692577/self_assessment_scoring_guide.pdf"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icevonline.com/family-consumer-sciences" TargetMode="External"/><Relationship Id="rId3" Type="http://schemas.openxmlformats.org/officeDocument/2006/relationships/hyperlink" Target="https://library.kccte.pittstate.edu/curriculum/257" TargetMode="External"/><Relationship Id="rId7" Type="http://schemas.openxmlformats.org/officeDocument/2006/relationships/hyperlink" Target="https://docs.google.com/document/d/1lwJyUU8gofF_h8kNHbbd4JJgmC9NZnu6ezkNLY7FqRM/edit?usp=sharing" TargetMode="Externa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hyperlink" Target="https://www.g-w.com/teaching-2024" TargetMode="External"/><Relationship Id="rId5" Type="http://schemas.openxmlformats.org/officeDocument/2006/relationships/hyperlink" Target="https://www.g-w.com/lifespan-development-2024" TargetMode="External"/><Relationship Id="rId4" Type="http://schemas.openxmlformats.org/officeDocument/2006/relationships/hyperlink" Target="https://library.kccte.pittstate.edu/curriculum/118" TargetMode="External"/><Relationship Id="rId9" Type="http://schemas.openxmlformats.org/officeDocument/2006/relationships/hyperlink" Target="https://www.depts.ttu.edu/hs/ccfcs/"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24.xml"/><Relationship Id="rId5" Type="http://schemas.openxmlformats.org/officeDocument/2006/relationships/hyperlink" Target="mailto:chelsey.greene@nebraska.gov" TargetMode="External"/><Relationship Id="rId4" Type="http://schemas.openxmlformats.org/officeDocument/2006/relationships/hyperlink" Target="mailto:miranda.bright@nebraska.gov"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tags" Target="../tags/tag5.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tags" Target="../tags/tag6.xml"/><Relationship Id="rId5" Type="http://schemas.openxmlformats.org/officeDocument/2006/relationships/image" Target="../media/image11.jpg"/><Relationship Id="rId4" Type="http://schemas.openxmlformats.org/officeDocument/2006/relationships/hyperlink" Target="https://www.education.ne.gov/wp-content/uploads/2026/04/Standards-Revision-Timeline.pdf"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8.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71F61D-8D4D-EF89-DB1C-DED3A862558C}"/>
              </a:ext>
            </a:extLst>
          </p:cNvPr>
          <p:cNvSpPr>
            <a:spLocks noGrp="1"/>
          </p:cNvSpPr>
          <p:nvPr>
            <p:ph type="title"/>
          </p:nvPr>
        </p:nvSpPr>
        <p:spPr/>
        <p:txBody>
          <a:bodyPr>
            <a:noAutofit/>
          </a:bodyPr>
          <a:lstStyle/>
          <a:p>
            <a:r>
              <a:rPr lang="en-US" sz="4800" dirty="0"/>
              <a:t>Growing the Teacher Pipeline:</a:t>
            </a:r>
          </a:p>
        </p:txBody>
      </p:sp>
      <p:sp>
        <p:nvSpPr>
          <p:cNvPr id="2" name="Subtitle 1">
            <a:extLst>
              <a:ext uri="{FF2B5EF4-FFF2-40B4-BE49-F238E27FC236}">
                <a16:creationId xmlns:a16="http://schemas.microsoft.com/office/drawing/2014/main" id="{A690F9F9-46DB-4B94-7FE2-DACC165FBB7B}"/>
              </a:ext>
            </a:extLst>
          </p:cNvPr>
          <p:cNvSpPr>
            <a:spLocks noGrp="1"/>
          </p:cNvSpPr>
          <p:nvPr>
            <p:ph type="subTitle" idx="1"/>
          </p:nvPr>
        </p:nvSpPr>
        <p:spPr>
          <a:xfrm>
            <a:off x="6529389" y="3873502"/>
            <a:ext cx="4824411" cy="995059"/>
          </a:xfrm>
        </p:spPr>
        <p:txBody>
          <a:bodyPr>
            <a:normAutofit/>
          </a:bodyPr>
          <a:lstStyle/>
          <a:p>
            <a:r>
              <a:rPr lang="en-US" dirty="0"/>
              <a:t>Education and Training </a:t>
            </a:r>
          </a:p>
          <a:p>
            <a:r>
              <a:rPr lang="en-US" dirty="0"/>
              <a:t>Program of Study Overview</a:t>
            </a:r>
          </a:p>
        </p:txBody>
      </p:sp>
    </p:spTree>
    <p:custDataLst>
      <p:tags r:id="rId1"/>
    </p:custDataLst>
    <p:extLst>
      <p:ext uri="{BB962C8B-B14F-4D97-AF65-F5344CB8AC3E}">
        <p14:creationId xmlns:p14="http://schemas.microsoft.com/office/powerpoint/2010/main" val="3222076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81F15E0-BEC4-622D-894B-0E34144E0E9C}"/>
              </a:ext>
            </a:extLst>
          </p:cNvPr>
          <p:cNvSpPr>
            <a:spLocks noGrp="1"/>
          </p:cNvSpPr>
          <p:nvPr>
            <p:ph type="title"/>
          </p:nvPr>
        </p:nvSpPr>
        <p:spPr/>
        <p:txBody>
          <a:bodyPr>
            <a:normAutofit fontScale="90000"/>
          </a:bodyPr>
          <a:lstStyle/>
          <a:p>
            <a:r>
              <a:rPr lang="en-US"/>
              <a:t>Education &amp; Training Practicum with </a:t>
            </a:r>
            <a:br>
              <a:rPr lang="en-US"/>
            </a:br>
            <a:r>
              <a:rPr lang="en-US"/>
              <a:t>Work-Based Learning</a:t>
            </a:r>
          </a:p>
        </p:txBody>
      </p:sp>
      <p:sp>
        <p:nvSpPr>
          <p:cNvPr id="7" name="Content Placeholder 6">
            <a:extLst>
              <a:ext uri="{FF2B5EF4-FFF2-40B4-BE49-F238E27FC236}">
                <a16:creationId xmlns:a16="http://schemas.microsoft.com/office/drawing/2014/main" id="{6D41A44D-45C4-BC7D-64C2-8FE401C5710D}"/>
              </a:ext>
            </a:extLst>
          </p:cNvPr>
          <p:cNvSpPr>
            <a:spLocks noGrp="1"/>
          </p:cNvSpPr>
          <p:nvPr>
            <p:ph idx="1"/>
          </p:nvPr>
        </p:nvSpPr>
        <p:spPr/>
        <p:txBody>
          <a:bodyPr>
            <a:normAutofit fontScale="92500"/>
          </a:bodyPr>
          <a:lstStyle/>
          <a:p>
            <a:pPr marL="0" lvl="0" indent="0" algn="l" rtl="0">
              <a:lnSpc>
                <a:spcPct val="100000"/>
              </a:lnSpc>
              <a:spcBef>
                <a:spcPts val="600"/>
              </a:spcBef>
              <a:spcAft>
                <a:spcPts val="0"/>
              </a:spcAft>
              <a:buClr>
                <a:schemeClr val="dk1"/>
              </a:buClr>
              <a:buSzPts val="1100"/>
              <a:buNone/>
            </a:pPr>
            <a:r>
              <a:rPr lang="en-US" sz="2400" b="1" dirty="0"/>
              <a:t>Course Description: </a:t>
            </a:r>
            <a:r>
              <a:rPr lang="en-US" sz="2400" dirty="0"/>
              <a:t>This </a:t>
            </a:r>
            <a:r>
              <a:rPr lang="en-US" sz="2400" b="1" i="1" dirty="0">
                <a:solidFill>
                  <a:srgbClr val="001489"/>
                </a:solidFill>
              </a:rPr>
              <a:t>capstone course</a:t>
            </a:r>
            <a:r>
              <a:rPr lang="en-US" sz="2400" b="1" dirty="0">
                <a:solidFill>
                  <a:srgbClr val="001489"/>
                </a:solidFill>
              </a:rPr>
              <a:t> </a:t>
            </a:r>
            <a:r>
              <a:rPr lang="en-US" sz="2400" dirty="0"/>
              <a:t>will focus on the thought processes needed in education building on concepts from the introductory and intermediate courses. Topics covered include ethics in education, instructional strategies, equitable learning opportunities, and effective, inclusive communication. Knowledge and skills will be applied within a structured work-based learning experience, which may take place in a school, community, or business and industry setting. The focus of the practicum experience will be on the improvement of instructional strategies. </a:t>
            </a:r>
            <a:endParaRPr lang="en-US" sz="2400" b="1" dirty="0"/>
          </a:p>
          <a:p>
            <a:pPr marL="0" lvl="0" indent="0" algn="l" rtl="0">
              <a:lnSpc>
                <a:spcPct val="100000"/>
              </a:lnSpc>
              <a:spcBef>
                <a:spcPts val="600"/>
              </a:spcBef>
              <a:spcAft>
                <a:spcPts val="0"/>
              </a:spcAft>
              <a:buClr>
                <a:schemeClr val="dk1"/>
              </a:buClr>
              <a:buSzPts val="1100"/>
              <a:buNone/>
            </a:pPr>
            <a:r>
              <a:rPr lang="en-US" sz="2400" b="1" dirty="0"/>
              <a:t>Teaching Endorsements:</a:t>
            </a:r>
          </a:p>
          <a:p>
            <a:pPr marL="457200" lvl="0" indent="-342900" algn="l" rtl="0">
              <a:lnSpc>
                <a:spcPct val="100000"/>
              </a:lnSpc>
              <a:spcBef>
                <a:spcPts val="600"/>
              </a:spcBef>
              <a:spcAft>
                <a:spcPts val="0"/>
              </a:spcAft>
              <a:buSzPts val="1800"/>
              <a:buChar char="▷"/>
            </a:pPr>
            <a:r>
              <a:rPr lang="en-US" sz="2400" dirty="0"/>
              <a:t>Family/Consumer Science (0903)</a:t>
            </a:r>
          </a:p>
          <a:p>
            <a:pPr marL="457200" lvl="0" indent="-342900" algn="l" rtl="0">
              <a:lnSpc>
                <a:spcPct val="100000"/>
              </a:lnSpc>
              <a:spcBef>
                <a:spcPts val="0"/>
              </a:spcBef>
              <a:spcAft>
                <a:spcPts val="0"/>
              </a:spcAft>
              <a:buSzPts val="1800"/>
              <a:buChar char="▷"/>
            </a:pPr>
            <a:r>
              <a:rPr lang="en-US" sz="2400" dirty="0"/>
              <a:t>FCS Occupational (0906)</a:t>
            </a:r>
          </a:p>
          <a:p>
            <a:pPr marL="457200" lvl="0" indent="-342900" algn="l" rtl="0">
              <a:lnSpc>
                <a:spcPct val="100000"/>
              </a:lnSpc>
              <a:spcBef>
                <a:spcPts val="0"/>
              </a:spcBef>
              <a:spcAft>
                <a:spcPts val="0"/>
              </a:spcAft>
              <a:buSzPts val="1800"/>
              <a:buChar char="▷"/>
            </a:pPr>
            <a:r>
              <a:rPr lang="en-US" sz="2400" dirty="0"/>
              <a:t>Education and Training (2905)</a:t>
            </a:r>
          </a:p>
          <a:p>
            <a:pPr marL="457200" lvl="0" indent="-342900" algn="l" rtl="0">
              <a:lnSpc>
                <a:spcPct val="100000"/>
              </a:lnSpc>
              <a:spcBef>
                <a:spcPts val="0"/>
              </a:spcBef>
              <a:spcAft>
                <a:spcPts val="0"/>
              </a:spcAft>
              <a:buSzPts val="1800"/>
              <a:buChar char="▷"/>
            </a:pPr>
            <a:r>
              <a:rPr lang="en-US" sz="2400" dirty="0"/>
              <a:t>Other Endorsement (8888)</a:t>
            </a:r>
          </a:p>
        </p:txBody>
      </p:sp>
    </p:spTree>
    <p:custDataLst>
      <p:tags r:id="rId1"/>
    </p:custDataLst>
    <p:extLst>
      <p:ext uri="{BB962C8B-B14F-4D97-AF65-F5344CB8AC3E}">
        <p14:creationId xmlns:p14="http://schemas.microsoft.com/office/powerpoint/2010/main" val="2824766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213AD-54DB-FEC7-94D3-47479F44EFAA}"/>
              </a:ext>
            </a:extLst>
          </p:cNvPr>
          <p:cNvSpPr>
            <a:spLocks noGrp="1"/>
          </p:cNvSpPr>
          <p:nvPr>
            <p:ph type="title"/>
          </p:nvPr>
        </p:nvSpPr>
        <p:spPr/>
        <p:txBody>
          <a:bodyPr>
            <a:normAutofit fontScale="90000"/>
          </a:bodyPr>
          <a:lstStyle/>
          <a:p>
            <a:r>
              <a:rPr lang="en-US" dirty="0"/>
              <a:t>Nebraska Workplace Experiences Continuum</a:t>
            </a:r>
          </a:p>
        </p:txBody>
      </p:sp>
      <p:pic>
        <p:nvPicPr>
          <p:cNvPr id="4" name="Picture 3" descr="Nebraska Workplace Experiences Continuum">
            <a:extLst>
              <a:ext uri="{FF2B5EF4-FFF2-40B4-BE49-F238E27FC236}">
                <a16:creationId xmlns:a16="http://schemas.microsoft.com/office/drawing/2014/main" id="{075F6EC5-DCE2-2671-0371-30224E661543}"/>
              </a:ext>
            </a:extLst>
          </p:cNvPr>
          <p:cNvPicPr>
            <a:picLocks noChangeAspect="1"/>
          </p:cNvPicPr>
          <p:nvPr/>
        </p:nvPicPr>
        <p:blipFill>
          <a:blip r:embed="rId3"/>
          <a:srcRect t="3616" b="4553"/>
          <a:stretch>
            <a:fillRect/>
          </a:stretch>
        </p:blipFill>
        <p:spPr>
          <a:xfrm>
            <a:off x="1861048" y="1596406"/>
            <a:ext cx="8469904" cy="5261594"/>
          </a:xfrm>
          <a:prstGeom prst="rect">
            <a:avLst/>
          </a:prstGeom>
          <a:noFill/>
          <a:ln cap="flat">
            <a:noFill/>
          </a:ln>
        </p:spPr>
      </p:pic>
    </p:spTree>
    <p:custDataLst>
      <p:tags r:id="rId1"/>
    </p:custDataLst>
    <p:extLst>
      <p:ext uri="{BB962C8B-B14F-4D97-AF65-F5344CB8AC3E}">
        <p14:creationId xmlns:p14="http://schemas.microsoft.com/office/powerpoint/2010/main" val="2698738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5DC7A-DDED-4A48-0910-C5412D1AD706}"/>
              </a:ext>
            </a:extLst>
          </p:cNvPr>
          <p:cNvSpPr>
            <a:spLocks noGrp="1"/>
          </p:cNvSpPr>
          <p:nvPr>
            <p:ph type="title"/>
          </p:nvPr>
        </p:nvSpPr>
        <p:spPr/>
        <p:txBody>
          <a:bodyPr>
            <a:normAutofit/>
          </a:bodyPr>
          <a:lstStyle/>
          <a:p>
            <a:r>
              <a:rPr lang="en-US" dirty="0">
                <a:hlinkClick r:id="rId5"/>
              </a:rPr>
              <a:t>Nebraska Career Tour Videos </a:t>
            </a:r>
            <a:endParaRPr lang="en-US" dirty="0"/>
          </a:p>
        </p:txBody>
      </p:sp>
      <p:pic>
        <p:nvPicPr>
          <p:cNvPr id="7" name="Online Media 6" title="CTE">
            <a:hlinkClick r:id="" action="ppaction://media"/>
            <a:extLst>
              <a:ext uri="{FF2B5EF4-FFF2-40B4-BE49-F238E27FC236}">
                <a16:creationId xmlns:a16="http://schemas.microsoft.com/office/drawing/2014/main" id="{2B1C8D02-CF5D-2129-81DA-63B643855C3D}"/>
              </a:ext>
            </a:extLst>
          </p:cNvPr>
          <p:cNvPicPr>
            <a:picLocks noRot="1" noChangeAspect="1"/>
          </p:cNvPicPr>
          <p:nvPr>
            <a:videoFile r:link="rId2"/>
          </p:nvPr>
        </p:nvPicPr>
        <p:blipFill>
          <a:blip r:embed="rId6"/>
          <a:stretch>
            <a:fillRect/>
          </a:stretch>
        </p:blipFill>
        <p:spPr>
          <a:xfrm>
            <a:off x="1459218" y="1625600"/>
            <a:ext cx="9260864" cy="5232400"/>
          </a:xfrm>
          <a:prstGeom prst="rect">
            <a:avLst/>
          </a:prstGeom>
        </p:spPr>
      </p:pic>
    </p:spTree>
    <p:custDataLst>
      <p:tags r:id="rId1"/>
    </p:custDataLst>
    <p:extLst>
      <p:ext uri="{BB962C8B-B14F-4D97-AF65-F5344CB8AC3E}">
        <p14:creationId xmlns:p14="http://schemas.microsoft.com/office/powerpoint/2010/main" val="82471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2" name="Title 1">
            <a:extLst>
              <a:ext uri="{FF2B5EF4-FFF2-40B4-BE49-F238E27FC236}">
                <a16:creationId xmlns:a16="http://schemas.microsoft.com/office/drawing/2014/main" id="{4DD122C8-ED85-6381-39C0-C5DD18090A27}"/>
              </a:ext>
            </a:extLst>
          </p:cNvPr>
          <p:cNvSpPr>
            <a:spLocks noGrp="1"/>
          </p:cNvSpPr>
          <p:nvPr>
            <p:ph type="title"/>
          </p:nvPr>
        </p:nvSpPr>
        <p:spPr/>
        <p:txBody>
          <a:bodyPr/>
          <a:lstStyle/>
          <a:p>
            <a:r>
              <a:rPr lang="en-US" dirty="0"/>
              <a:t>Career &amp; Technical Student Organizations</a:t>
            </a:r>
          </a:p>
        </p:txBody>
      </p:sp>
      <p:pic>
        <p:nvPicPr>
          <p:cNvPr id="25" name="Picture 24" descr="Nebraska FCCLA logo">
            <a:extLst>
              <a:ext uri="{FF2B5EF4-FFF2-40B4-BE49-F238E27FC236}">
                <a16:creationId xmlns:a16="http://schemas.microsoft.com/office/drawing/2014/main" id="{EDCB0E93-A014-48F4-F44D-1BD96D8DE51E}"/>
              </a:ext>
            </a:extLst>
          </p:cNvPr>
          <p:cNvPicPr>
            <a:picLocks noChangeAspect="1"/>
          </p:cNvPicPr>
          <p:nvPr/>
        </p:nvPicPr>
        <p:blipFill>
          <a:blip r:embed="rId4"/>
          <a:stretch>
            <a:fillRect/>
          </a:stretch>
        </p:blipFill>
        <p:spPr>
          <a:xfrm>
            <a:off x="6754491" y="2958454"/>
            <a:ext cx="3197352" cy="2901696"/>
          </a:xfrm>
          <a:prstGeom prst="rect">
            <a:avLst/>
          </a:prstGeom>
        </p:spPr>
      </p:pic>
      <p:pic>
        <p:nvPicPr>
          <p:cNvPr id="27" name="Picture 26" descr="Nebraska Educators Rising logo ">
            <a:extLst>
              <a:ext uri="{FF2B5EF4-FFF2-40B4-BE49-F238E27FC236}">
                <a16:creationId xmlns:a16="http://schemas.microsoft.com/office/drawing/2014/main" id="{155CA5CD-07CD-1860-CA48-7F64BD87ED6A}"/>
              </a:ext>
            </a:extLst>
          </p:cNvPr>
          <p:cNvPicPr>
            <a:picLocks noChangeAspect="1"/>
          </p:cNvPicPr>
          <p:nvPr/>
        </p:nvPicPr>
        <p:blipFill>
          <a:blip r:embed="rId5"/>
          <a:srcRect t="27547" b="27195"/>
          <a:stretch>
            <a:fillRect/>
          </a:stretch>
        </p:blipFill>
        <p:spPr>
          <a:xfrm>
            <a:off x="6443138" y="866044"/>
            <a:ext cx="3820058" cy="1728876"/>
          </a:xfrm>
          <a:prstGeom prst="rect">
            <a:avLst/>
          </a:prstGeom>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7"/>
          <p:cNvSpPr txBox="1">
            <a:spLocks noGrp="1"/>
          </p:cNvSpPr>
          <p:nvPr>
            <p:ph type="title"/>
          </p:nvPr>
        </p:nvSpPr>
        <p:spPr>
          <a:prstGeom prst="rect">
            <a:avLst/>
          </a:prstGeom>
        </p:spPr>
        <p:txBody>
          <a:bodyPr spcFirstLastPara="1" vert="horz" wrap="square" lIns="121900" tIns="121900" rIns="121900" bIns="121900" rtlCol="0" anchor="b" anchorCtr="0">
            <a:noAutofit/>
          </a:bodyPr>
          <a:lstStyle/>
          <a:p>
            <a:r>
              <a:rPr lang="en"/>
              <a:t>CTSO Integration → High-Quality CTE</a:t>
            </a:r>
            <a:endParaRPr/>
          </a:p>
        </p:txBody>
      </p:sp>
      <p:sp>
        <p:nvSpPr>
          <p:cNvPr id="316" name="Google Shape;316;p47"/>
          <p:cNvSpPr txBox="1">
            <a:spLocks noGrp="1"/>
          </p:cNvSpPr>
          <p:nvPr>
            <p:ph sz="quarter" idx="4"/>
          </p:nvPr>
        </p:nvSpPr>
        <p:spPr>
          <a:prstGeom prst="rect">
            <a:avLst/>
          </a:prstGeom>
        </p:spPr>
        <p:txBody>
          <a:bodyPr spcFirstLastPara="1" vert="horz" wrap="square" lIns="121900" tIns="121900" rIns="121900" bIns="121900" rtlCol="0" anchor="t" anchorCtr="0">
            <a:noAutofit/>
          </a:bodyPr>
          <a:lstStyle/>
          <a:p>
            <a:pPr marL="0" indent="0">
              <a:buNone/>
            </a:pPr>
            <a:r>
              <a:rPr lang="en-US" sz="3200" dirty="0"/>
              <a:t>Career &amp; Technical Student Organizations (CTSOs)</a:t>
            </a:r>
          </a:p>
          <a:p>
            <a:r>
              <a:rPr lang="en-US" sz="3200" dirty="0"/>
              <a:t>Rooted within Education &amp; Training courses</a:t>
            </a:r>
          </a:p>
          <a:p>
            <a:r>
              <a:rPr lang="en-US" sz="3200" dirty="0"/>
              <a:t>Another way for students to demonstrate skills</a:t>
            </a:r>
          </a:p>
          <a:p>
            <a:r>
              <a:rPr lang="en-US" sz="3200" dirty="0"/>
              <a:t>Opportunity to connect content with the “real world”</a:t>
            </a:r>
          </a:p>
          <a:p>
            <a:r>
              <a:rPr lang="en-US" sz="3200" dirty="0"/>
              <a:t>Allows students to grow as leaders</a:t>
            </a:r>
          </a:p>
          <a:p>
            <a:r>
              <a:rPr lang="en-US" sz="3200" dirty="0"/>
              <a:t>Provides opportunities that wouldn’t be available otherwise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6">
                                            <p:txEl>
                                              <p:pRg st="1" end="1"/>
                                            </p:txEl>
                                          </p:spTgt>
                                        </p:tgtEl>
                                        <p:attrNameLst>
                                          <p:attrName>style.visibility</p:attrName>
                                        </p:attrNameLst>
                                      </p:cBhvr>
                                      <p:to>
                                        <p:strVal val="visible"/>
                                      </p:to>
                                    </p:set>
                                    <p:animEffect transition="in" filter="fade">
                                      <p:cBhvr>
                                        <p:cTn id="7" dur="1000"/>
                                        <p:tgtEl>
                                          <p:spTgt spid="3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6">
                                            <p:txEl>
                                              <p:pRg st="0" end="0"/>
                                            </p:txEl>
                                          </p:spTgt>
                                        </p:tgtEl>
                                        <p:attrNameLst>
                                          <p:attrName>style.visibility</p:attrName>
                                        </p:attrNameLst>
                                      </p:cBhvr>
                                      <p:to>
                                        <p:strVal val="visible"/>
                                      </p:to>
                                    </p:set>
                                    <p:animEffect transition="in" filter="fade">
                                      <p:cBhvr>
                                        <p:cTn id="12" dur="1000"/>
                                        <p:tgtEl>
                                          <p:spTgt spid="316">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16">
                                            <p:txEl>
                                              <p:pRg st="2" end="2"/>
                                            </p:txEl>
                                          </p:spTgt>
                                        </p:tgtEl>
                                        <p:attrNameLst>
                                          <p:attrName>style.visibility</p:attrName>
                                        </p:attrNameLst>
                                      </p:cBhvr>
                                      <p:to>
                                        <p:strVal val="visible"/>
                                      </p:to>
                                    </p:set>
                                    <p:animEffect transition="in" filter="fade">
                                      <p:cBhvr>
                                        <p:cTn id="15" dur="1000"/>
                                        <p:tgtEl>
                                          <p:spTgt spid="316">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16">
                                            <p:txEl>
                                              <p:pRg st="3" end="3"/>
                                            </p:txEl>
                                          </p:spTgt>
                                        </p:tgtEl>
                                        <p:attrNameLst>
                                          <p:attrName>style.visibility</p:attrName>
                                        </p:attrNameLst>
                                      </p:cBhvr>
                                      <p:to>
                                        <p:strVal val="visible"/>
                                      </p:to>
                                    </p:set>
                                    <p:animEffect transition="in" filter="fade">
                                      <p:cBhvr>
                                        <p:cTn id="18" dur="1000"/>
                                        <p:tgtEl>
                                          <p:spTgt spid="316">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16">
                                            <p:txEl>
                                              <p:pRg st="4" end="4"/>
                                            </p:txEl>
                                          </p:spTgt>
                                        </p:tgtEl>
                                        <p:attrNameLst>
                                          <p:attrName>style.visibility</p:attrName>
                                        </p:attrNameLst>
                                      </p:cBhvr>
                                      <p:to>
                                        <p:strVal val="visible"/>
                                      </p:to>
                                    </p:set>
                                    <p:animEffect transition="in" filter="fade">
                                      <p:cBhvr>
                                        <p:cTn id="21" dur="1000"/>
                                        <p:tgtEl>
                                          <p:spTgt spid="316">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16">
                                            <p:txEl>
                                              <p:pRg st="5" end="5"/>
                                            </p:txEl>
                                          </p:spTgt>
                                        </p:tgtEl>
                                        <p:attrNameLst>
                                          <p:attrName>style.visibility</p:attrName>
                                        </p:attrNameLst>
                                      </p:cBhvr>
                                      <p:to>
                                        <p:strVal val="visible"/>
                                      </p:to>
                                    </p:set>
                                    <p:animEffect transition="in" filter="fade">
                                      <p:cBhvr>
                                        <p:cTn id="24" dur="1000"/>
                                        <p:tgtEl>
                                          <p:spTgt spid="3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290F4-3595-8571-8582-7C1B72AEE540}"/>
              </a:ext>
            </a:extLst>
          </p:cNvPr>
          <p:cNvSpPr>
            <a:spLocks noGrp="1"/>
          </p:cNvSpPr>
          <p:nvPr>
            <p:ph type="title"/>
          </p:nvPr>
        </p:nvSpPr>
        <p:spPr/>
        <p:txBody>
          <a:bodyPr/>
          <a:lstStyle/>
          <a:p>
            <a:r>
              <a:rPr lang="en-US" dirty="0"/>
              <a:t>Nebraska Educators Rising</a:t>
            </a:r>
          </a:p>
        </p:txBody>
      </p:sp>
      <p:sp>
        <p:nvSpPr>
          <p:cNvPr id="3" name="Content Placeholder 2">
            <a:extLst>
              <a:ext uri="{FF2B5EF4-FFF2-40B4-BE49-F238E27FC236}">
                <a16:creationId xmlns:a16="http://schemas.microsoft.com/office/drawing/2014/main" id="{EA997E11-E9AC-FC80-30D0-1C2F0E5082CB}"/>
              </a:ext>
            </a:extLst>
          </p:cNvPr>
          <p:cNvSpPr>
            <a:spLocks noGrp="1"/>
          </p:cNvSpPr>
          <p:nvPr>
            <p:ph sz="half" idx="1"/>
          </p:nvPr>
        </p:nvSpPr>
        <p:spPr>
          <a:xfrm>
            <a:off x="838199" y="1825624"/>
            <a:ext cx="5712725" cy="4841345"/>
          </a:xfrm>
        </p:spPr>
        <p:txBody>
          <a:bodyPr>
            <a:normAutofit/>
          </a:bodyPr>
          <a:lstStyle/>
          <a:p>
            <a:r>
              <a:rPr lang="en-US" dirty="0"/>
              <a:t>18 unique competitive events</a:t>
            </a:r>
          </a:p>
          <a:p>
            <a:pPr lvl="1"/>
            <a:r>
              <a:rPr lang="en-US" dirty="0">
                <a:hlinkClick r:id="rId3"/>
              </a:rPr>
              <a:t>Competitive Events Alignment Guide</a:t>
            </a:r>
            <a:endParaRPr lang="en-US" dirty="0"/>
          </a:p>
          <a:p>
            <a:pPr marL="457200" lvl="1" indent="0">
              <a:buNone/>
            </a:pPr>
            <a:endParaRPr lang="en-US" sz="1900" dirty="0"/>
          </a:p>
          <a:p>
            <a:r>
              <a:rPr lang="en-US" dirty="0"/>
              <a:t>2026-2027</a:t>
            </a:r>
          </a:p>
          <a:p>
            <a:pPr lvl="1"/>
            <a:r>
              <a:rPr lang="en-US" dirty="0"/>
              <a:t>594 members</a:t>
            </a:r>
          </a:p>
          <a:p>
            <a:pPr lvl="1"/>
            <a:r>
              <a:rPr lang="en-US" dirty="0"/>
              <a:t>36 chapters</a:t>
            </a:r>
          </a:p>
          <a:p>
            <a:pPr lvl="2"/>
            <a:r>
              <a:rPr lang="en-US" dirty="0"/>
              <a:t>25 school districts</a:t>
            </a:r>
          </a:p>
        </p:txBody>
      </p:sp>
      <p:pic>
        <p:nvPicPr>
          <p:cNvPr id="10" name="Content Placeholder 9" descr="Nebraska Educators Rising logo">
            <a:extLst>
              <a:ext uri="{FF2B5EF4-FFF2-40B4-BE49-F238E27FC236}">
                <a16:creationId xmlns:a16="http://schemas.microsoft.com/office/drawing/2014/main" id="{22B0F197-6616-0C81-A1EA-9924395FDAFB}"/>
              </a:ext>
            </a:extLst>
          </p:cNvPr>
          <p:cNvPicPr>
            <a:picLocks noGrp="1" noChangeAspect="1"/>
          </p:cNvPicPr>
          <p:nvPr>
            <p:ph sz="half" idx="2"/>
          </p:nvPr>
        </p:nvPicPr>
        <p:blipFill>
          <a:blip r:embed="rId4"/>
          <a:stretch>
            <a:fillRect/>
          </a:stretch>
        </p:blipFill>
        <p:spPr>
          <a:xfrm>
            <a:off x="6852971" y="2265890"/>
            <a:ext cx="3820058" cy="3820058"/>
          </a:xfrm>
          <a:prstGeom prst="rect">
            <a:avLst/>
          </a:prstGeom>
        </p:spPr>
      </p:pic>
    </p:spTree>
    <p:custDataLst>
      <p:tags r:id="rId1"/>
    </p:custDataLst>
    <p:extLst>
      <p:ext uri="{BB962C8B-B14F-4D97-AF65-F5344CB8AC3E}">
        <p14:creationId xmlns:p14="http://schemas.microsoft.com/office/powerpoint/2010/main" val="1393974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C4CB1-DF5C-4EF0-2198-717B5CFFFB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70DA0A-3331-3CD1-0C42-52B567164704}"/>
              </a:ext>
            </a:extLst>
          </p:cNvPr>
          <p:cNvSpPr>
            <a:spLocks noGrp="1"/>
          </p:cNvSpPr>
          <p:nvPr>
            <p:ph type="title"/>
          </p:nvPr>
        </p:nvSpPr>
        <p:spPr/>
        <p:txBody>
          <a:bodyPr/>
          <a:lstStyle/>
          <a:p>
            <a:r>
              <a:rPr lang="en-US" dirty="0"/>
              <a:t>Nebraska Family, Career, &amp; </a:t>
            </a:r>
            <a:br>
              <a:rPr lang="en-US" dirty="0"/>
            </a:br>
            <a:r>
              <a:rPr lang="en-US" dirty="0"/>
              <a:t>Community Leaders of America </a:t>
            </a:r>
          </a:p>
        </p:txBody>
      </p:sp>
      <p:sp>
        <p:nvSpPr>
          <p:cNvPr id="3" name="Content Placeholder 2">
            <a:extLst>
              <a:ext uri="{FF2B5EF4-FFF2-40B4-BE49-F238E27FC236}">
                <a16:creationId xmlns:a16="http://schemas.microsoft.com/office/drawing/2014/main" id="{D08BF74B-9B81-A17D-1735-2B4F8699530D}"/>
              </a:ext>
            </a:extLst>
          </p:cNvPr>
          <p:cNvSpPr>
            <a:spLocks noGrp="1"/>
          </p:cNvSpPr>
          <p:nvPr>
            <p:ph sz="half" idx="1"/>
          </p:nvPr>
        </p:nvSpPr>
        <p:spPr>
          <a:xfrm>
            <a:off x="838200" y="1825624"/>
            <a:ext cx="5071281" cy="5032375"/>
          </a:xfrm>
        </p:spPr>
        <p:txBody>
          <a:bodyPr>
            <a:normAutofit/>
          </a:bodyPr>
          <a:lstStyle/>
          <a:p>
            <a:pPr>
              <a:lnSpc>
                <a:spcPct val="100000"/>
              </a:lnSpc>
              <a:spcBef>
                <a:spcPts val="400"/>
              </a:spcBef>
            </a:pPr>
            <a:r>
              <a:rPr lang="en-US" dirty="0"/>
              <a:t>15+ unique competitive events aligned to Education &amp; Training</a:t>
            </a:r>
          </a:p>
          <a:p>
            <a:pPr lvl="1">
              <a:lnSpc>
                <a:spcPct val="100000"/>
              </a:lnSpc>
              <a:spcBef>
                <a:spcPts val="400"/>
              </a:spcBef>
            </a:pPr>
            <a:r>
              <a:rPr lang="en-US" dirty="0">
                <a:hlinkClick r:id="rId3"/>
              </a:rPr>
              <a:t>Skill Demonstration Events Alignment Guide</a:t>
            </a:r>
            <a:endParaRPr lang="en-US" dirty="0"/>
          </a:p>
          <a:p>
            <a:pPr lvl="1">
              <a:lnSpc>
                <a:spcPct val="100000"/>
              </a:lnSpc>
              <a:spcBef>
                <a:spcPts val="400"/>
              </a:spcBef>
            </a:pPr>
            <a:r>
              <a:rPr lang="en-US" dirty="0">
                <a:hlinkClick r:id="rId4"/>
              </a:rPr>
              <a:t>STAR Events Alignment Guide</a:t>
            </a:r>
            <a:endParaRPr lang="en-US" dirty="0"/>
          </a:p>
          <a:p>
            <a:pPr marL="457200" lvl="1" indent="0">
              <a:lnSpc>
                <a:spcPct val="100000"/>
              </a:lnSpc>
              <a:spcBef>
                <a:spcPts val="400"/>
              </a:spcBef>
              <a:buNone/>
            </a:pPr>
            <a:endParaRPr lang="en-US" sz="1900" dirty="0"/>
          </a:p>
          <a:p>
            <a:pPr>
              <a:lnSpc>
                <a:spcPct val="100000"/>
              </a:lnSpc>
              <a:spcBef>
                <a:spcPts val="400"/>
              </a:spcBef>
            </a:pPr>
            <a:r>
              <a:rPr lang="en-US" dirty="0"/>
              <a:t>2026-2027</a:t>
            </a:r>
          </a:p>
          <a:p>
            <a:pPr lvl="1">
              <a:lnSpc>
                <a:spcPct val="100000"/>
              </a:lnSpc>
              <a:spcBef>
                <a:spcPts val="400"/>
              </a:spcBef>
            </a:pPr>
            <a:r>
              <a:rPr lang="en-US" dirty="0"/>
              <a:t>2,829 members</a:t>
            </a:r>
          </a:p>
          <a:p>
            <a:pPr lvl="1">
              <a:lnSpc>
                <a:spcPct val="100000"/>
              </a:lnSpc>
              <a:spcBef>
                <a:spcPts val="400"/>
              </a:spcBef>
            </a:pPr>
            <a:r>
              <a:rPr lang="en-US" dirty="0"/>
              <a:t>92 chapters</a:t>
            </a:r>
          </a:p>
          <a:p>
            <a:pPr lvl="2">
              <a:lnSpc>
                <a:spcPct val="100000"/>
              </a:lnSpc>
              <a:spcBef>
                <a:spcPts val="400"/>
              </a:spcBef>
            </a:pPr>
            <a:r>
              <a:rPr lang="en-US" dirty="0"/>
              <a:t>89 school districts </a:t>
            </a:r>
          </a:p>
          <a:p>
            <a:pPr>
              <a:lnSpc>
                <a:spcPct val="100000"/>
              </a:lnSpc>
              <a:spcBef>
                <a:spcPts val="400"/>
              </a:spcBef>
            </a:pPr>
            <a:endParaRPr lang="en-US" dirty="0"/>
          </a:p>
        </p:txBody>
      </p:sp>
      <p:pic>
        <p:nvPicPr>
          <p:cNvPr id="9" name="Content Placeholder 8" descr="Nebraska FCCLA logo ">
            <a:extLst>
              <a:ext uri="{FF2B5EF4-FFF2-40B4-BE49-F238E27FC236}">
                <a16:creationId xmlns:a16="http://schemas.microsoft.com/office/drawing/2014/main" id="{2120258A-D721-DB25-34AA-1B547BCF697F}"/>
              </a:ext>
            </a:extLst>
          </p:cNvPr>
          <p:cNvPicPr>
            <a:picLocks noGrp="1" noChangeAspect="1"/>
          </p:cNvPicPr>
          <p:nvPr>
            <p:ph sz="half" idx="2"/>
          </p:nvPr>
        </p:nvPicPr>
        <p:blipFill>
          <a:blip r:embed="rId5"/>
          <a:stretch>
            <a:fillRect/>
          </a:stretch>
        </p:blipFill>
        <p:spPr>
          <a:xfrm>
            <a:off x="7164324" y="2725071"/>
            <a:ext cx="3197352" cy="2901696"/>
          </a:xfrm>
          <a:prstGeom prst="rect">
            <a:avLst/>
          </a:prstGeom>
        </p:spPr>
      </p:pic>
    </p:spTree>
    <p:custDataLst>
      <p:tags r:id="rId1"/>
    </p:custDataLst>
    <p:extLst>
      <p:ext uri="{BB962C8B-B14F-4D97-AF65-F5344CB8AC3E}">
        <p14:creationId xmlns:p14="http://schemas.microsoft.com/office/powerpoint/2010/main" val="1036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9">
          <a:extLst>
            <a:ext uri="{FF2B5EF4-FFF2-40B4-BE49-F238E27FC236}">
              <a16:creationId xmlns:a16="http://schemas.microsoft.com/office/drawing/2014/main" id="{22608A06-C0D2-9D44-090B-71036F8B2F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E73127-B362-CD96-8277-FAA39AAA7EE6}"/>
              </a:ext>
            </a:extLst>
          </p:cNvPr>
          <p:cNvSpPr>
            <a:spLocks noGrp="1"/>
          </p:cNvSpPr>
          <p:nvPr>
            <p:ph type="title"/>
          </p:nvPr>
        </p:nvSpPr>
        <p:spPr/>
        <p:txBody>
          <a:bodyPr/>
          <a:lstStyle/>
          <a:p>
            <a:r>
              <a:rPr lang="en-US" dirty="0"/>
              <a:t>Curriculum Resources</a:t>
            </a:r>
          </a:p>
        </p:txBody>
      </p:sp>
    </p:spTree>
    <p:custDataLst>
      <p:tags r:id="rId1"/>
    </p:custDataLst>
    <p:extLst>
      <p:ext uri="{BB962C8B-B14F-4D97-AF65-F5344CB8AC3E}">
        <p14:creationId xmlns:p14="http://schemas.microsoft.com/office/powerpoint/2010/main" val="4098492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9E8E8-C7A5-847E-0C6F-7E87317F56EA}"/>
              </a:ext>
            </a:extLst>
          </p:cNvPr>
          <p:cNvSpPr>
            <a:spLocks noGrp="1"/>
          </p:cNvSpPr>
          <p:nvPr>
            <p:ph type="title"/>
          </p:nvPr>
        </p:nvSpPr>
        <p:spPr/>
        <p:txBody>
          <a:bodyPr/>
          <a:lstStyle/>
          <a:p>
            <a:r>
              <a:rPr lang="en-US" dirty="0"/>
              <a:t>ESU 6 &amp; 9 Grow Your Own Curriculum</a:t>
            </a:r>
          </a:p>
        </p:txBody>
      </p:sp>
      <p:sp>
        <p:nvSpPr>
          <p:cNvPr id="3" name="Content Placeholder 2">
            <a:extLst>
              <a:ext uri="{FF2B5EF4-FFF2-40B4-BE49-F238E27FC236}">
                <a16:creationId xmlns:a16="http://schemas.microsoft.com/office/drawing/2014/main" id="{5AB70742-AAED-E250-F508-B93434B6782A}"/>
              </a:ext>
            </a:extLst>
          </p:cNvPr>
          <p:cNvSpPr>
            <a:spLocks noGrp="1"/>
          </p:cNvSpPr>
          <p:nvPr>
            <p:ph idx="1"/>
          </p:nvPr>
        </p:nvSpPr>
        <p:spPr/>
        <p:txBody>
          <a:bodyPr>
            <a:normAutofit lnSpcReduction="10000"/>
          </a:bodyPr>
          <a:lstStyle/>
          <a:p>
            <a:pPr marL="0" indent="0">
              <a:buNone/>
            </a:pPr>
            <a:r>
              <a:rPr lang="en-US" dirty="0"/>
              <a:t>Available on OER Commons (Welcome Modules) </a:t>
            </a:r>
          </a:p>
          <a:p>
            <a:pPr fontAlgn="base"/>
            <a:r>
              <a:rPr lang="en-US" u="sng" dirty="0">
                <a:hlinkClick r:id="rId3"/>
              </a:rPr>
              <a:t>Teaching as a Profession</a:t>
            </a:r>
            <a:endParaRPr lang="en-US" dirty="0"/>
          </a:p>
          <a:p>
            <a:pPr fontAlgn="base"/>
            <a:r>
              <a:rPr lang="en-US" u="sng" dirty="0">
                <a:hlinkClick r:id="rId4"/>
              </a:rPr>
              <a:t>Lifespan Development</a:t>
            </a:r>
            <a:r>
              <a:rPr lang="en-US" dirty="0"/>
              <a:t> </a:t>
            </a:r>
          </a:p>
          <a:p>
            <a:pPr fontAlgn="base"/>
            <a:r>
              <a:rPr lang="en-US" u="sng" dirty="0">
                <a:hlinkClick r:id="rId5"/>
              </a:rPr>
              <a:t>Best Practices in Education &amp; Training With Work-Based Learning</a:t>
            </a:r>
            <a:endParaRPr lang="en-US" dirty="0"/>
          </a:p>
          <a:p>
            <a:pPr fontAlgn="base"/>
            <a:r>
              <a:rPr lang="en-US" u="sng" dirty="0">
                <a:hlinkClick r:id="rId6"/>
              </a:rPr>
              <a:t>Education &amp; Training Practicum With Work-Based Learning</a:t>
            </a:r>
            <a:endParaRPr lang="en-US" dirty="0"/>
          </a:p>
          <a:p>
            <a:pPr marL="457200" lvl="1" indent="0">
              <a:buNone/>
            </a:pPr>
            <a:endParaRPr lang="en-US" dirty="0"/>
          </a:p>
          <a:p>
            <a:pPr marL="0" indent="0">
              <a:buNone/>
            </a:pPr>
            <a:r>
              <a:rPr lang="en-US" dirty="0"/>
              <a:t>Available on Canvas Commons</a:t>
            </a:r>
          </a:p>
          <a:p>
            <a:r>
              <a:rPr lang="en-US" dirty="0"/>
              <a:t>Filter by Nebraska Districts, ESU’s &amp; NDE</a:t>
            </a:r>
            <a:endParaRPr lang="en-US" dirty="0">
              <a:hlinkClick r:id="rId7"/>
            </a:endParaRPr>
          </a:p>
          <a:p>
            <a:r>
              <a:rPr lang="en-US" dirty="0">
                <a:hlinkClick r:id="rId7"/>
              </a:rPr>
              <a:t>Video</a:t>
            </a:r>
            <a:r>
              <a:rPr lang="en-US" dirty="0"/>
              <a:t> on how to access </a:t>
            </a:r>
          </a:p>
        </p:txBody>
      </p:sp>
    </p:spTree>
    <p:custDataLst>
      <p:tags r:id="rId1"/>
    </p:custDataLst>
    <p:extLst>
      <p:ext uri="{BB962C8B-B14F-4D97-AF65-F5344CB8AC3E}">
        <p14:creationId xmlns:p14="http://schemas.microsoft.com/office/powerpoint/2010/main" val="3366146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1407E5-0753-550E-E107-452466340735}"/>
              </a:ext>
            </a:extLst>
          </p:cNvPr>
          <p:cNvSpPr>
            <a:spLocks noGrp="1"/>
          </p:cNvSpPr>
          <p:nvPr>
            <p:ph type="title"/>
          </p:nvPr>
        </p:nvSpPr>
        <p:spPr/>
        <p:txBody>
          <a:bodyPr>
            <a:normAutofit/>
          </a:bodyPr>
          <a:lstStyle/>
          <a:p>
            <a:r>
              <a:rPr lang="en-US" dirty="0"/>
              <a:t>Teaching as a Profession: </a:t>
            </a:r>
          </a:p>
        </p:txBody>
      </p:sp>
      <p:sp>
        <p:nvSpPr>
          <p:cNvPr id="5" name="Content Placeholder 4">
            <a:extLst>
              <a:ext uri="{FF2B5EF4-FFF2-40B4-BE49-F238E27FC236}">
                <a16:creationId xmlns:a16="http://schemas.microsoft.com/office/drawing/2014/main" id="{D85F2DAE-90B9-32DC-BD5F-15A2100C9FBE}"/>
              </a:ext>
            </a:extLst>
          </p:cNvPr>
          <p:cNvSpPr>
            <a:spLocks noGrp="1"/>
          </p:cNvSpPr>
          <p:nvPr>
            <p:ph idx="1"/>
          </p:nvPr>
        </p:nvSpPr>
        <p:spPr>
          <a:xfrm>
            <a:off x="838200" y="1825625"/>
            <a:ext cx="10515600" cy="1181980"/>
          </a:xfrm>
        </p:spPr>
        <p:txBody>
          <a:bodyPr>
            <a:noAutofit/>
          </a:bodyPr>
          <a:lstStyle/>
          <a:p>
            <a:pPr marL="0" indent="0">
              <a:buNone/>
            </a:pPr>
            <a:r>
              <a:rPr lang="en-US" b="1" dirty="0"/>
              <a:t>Module 3.2 Historical Philosophies</a:t>
            </a:r>
          </a:p>
          <a:p>
            <a:pPr marL="0" indent="0">
              <a:buNone/>
            </a:pPr>
            <a:r>
              <a:rPr lang="en-US" b="1" dirty="0"/>
              <a:t>Essential Question: </a:t>
            </a:r>
            <a:r>
              <a:rPr lang="en-US" dirty="0"/>
              <a:t>How has education in the United States changed over time?</a:t>
            </a:r>
          </a:p>
          <a:p>
            <a:pPr marL="0" indent="0">
              <a:buNone/>
            </a:pPr>
            <a:r>
              <a:rPr lang="en-US" b="1" dirty="0"/>
              <a:t>Learning Target: </a:t>
            </a:r>
            <a:r>
              <a:rPr lang="en-US" dirty="0"/>
              <a:t>I can explain the various teaching philosophies that have been used throughout history.</a:t>
            </a:r>
          </a:p>
          <a:p>
            <a:pPr marL="0" indent="0">
              <a:buNone/>
            </a:pPr>
            <a:r>
              <a:rPr lang="en-US" b="1" dirty="0"/>
              <a:t>State Standard: </a:t>
            </a:r>
            <a:r>
              <a:rPr lang="en-US" dirty="0"/>
              <a:t>HSE.HS.35.5.a Describe the history of various teaching philosophies</a:t>
            </a:r>
          </a:p>
          <a:p>
            <a:pPr marL="0" indent="0">
              <a:buNone/>
            </a:pPr>
            <a:r>
              <a:rPr lang="en-US" b="1" dirty="0"/>
              <a:t>Directions: </a:t>
            </a:r>
            <a:r>
              <a:rPr lang="en-US" dirty="0"/>
              <a:t>In this lesson, activities are organized into categories: Something to Do, Something to Read, Something to Watch, and Something to Listen To. </a:t>
            </a:r>
            <a:r>
              <a:rPr lang="en-US" sz="2000" i="1" dirty="0"/>
              <a:t>Not every lesson will include all four categories, but for the ones that are present, plan to complete all activities in each category unless options are provided.</a:t>
            </a:r>
            <a:endParaRPr lang="en-US" i="1" dirty="0"/>
          </a:p>
        </p:txBody>
      </p:sp>
    </p:spTree>
    <p:custDataLst>
      <p:tags r:id="rId1"/>
    </p:custDataLst>
    <p:extLst>
      <p:ext uri="{BB962C8B-B14F-4D97-AF65-F5344CB8AC3E}">
        <p14:creationId xmlns:p14="http://schemas.microsoft.com/office/powerpoint/2010/main" val="2072351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7870B-E9B0-92AF-3975-83180A082D67}"/>
              </a:ext>
            </a:extLst>
          </p:cNvPr>
          <p:cNvSpPr>
            <a:spLocks noGrp="1"/>
          </p:cNvSpPr>
          <p:nvPr>
            <p:ph type="title"/>
          </p:nvPr>
        </p:nvSpPr>
        <p:spPr/>
        <p:txBody>
          <a:bodyPr/>
          <a:lstStyle/>
          <a:p>
            <a:r>
              <a:rPr lang="en-US" dirty="0"/>
              <a:t>Session Goals</a:t>
            </a:r>
          </a:p>
        </p:txBody>
      </p:sp>
      <p:sp>
        <p:nvSpPr>
          <p:cNvPr id="3" name="Content Placeholder 2">
            <a:extLst>
              <a:ext uri="{FF2B5EF4-FFF2-40B4-BE49-F238E27FC236}">
                <a16:creationId xmlns:a16="http://schemas.microsoft.com/office/drawing/2014/main" id="{20F22F4F-B730-5D6A-E6A7-E160E584B899}"/>
              </a:ext>
            </a:extLst>
          </p:cNvPr>
          <p:cNvSpPr>
            <a:spLocks noGrp="1"/>
          </p:cNvSpPr>
          <p:nvPr>
            <p:ph sz="quarter" idx="4"/>
          </p:nvPr>
        </p:nvSpPr>
        <p:spPr>
          <a:xfrm>
            <a:off x="6096000" y="851337"/>
            <a:ext cx="4764066" cy="5508520"/>
          </a:xfrm>
        </p:spPr>
        <p:txBody>
          <a:bodyPr>
            <a:normAutofit lnSpcReduction="10000"/>
          </a:bodyPr>
          <a:lstStyle/>
          <a:p>
            <a:r>
              <a:rPr lang="en-US" dirty="0"/>
              <a:t>Describe the components of the Education and Training Program of Study Overview.</a:t>
            </a:r>
          </a:p>
          <a:p>
            <a:pPr marL="0" indent="0">
              <a:buNone/>
            </a:pPr>
            <a:endParaRPr lang="en-US" dirty="0"/>
          </a:p>
          <a:p>
            <a:r>
              <a:rPr lang="en-US" dirty="0"/>
              <a:t>Examine the connections between the Education and Training Program of Study and related Career &amp; Technical Student Organizations.</a:t>
            </a:r>
          </a:p>
          <a:p>
            <a:pPr marL="0" indent="0">
              <a:buNone/>
            </a:pPr>
            <a:endParaRPr lang="en-US" dirty="0"/>
          </a:p>
          <a:p>
            <a:r>
              <a:rPr lang="en-US" dirty="0"/>
              <a:t>Locate and experience  curriculum resources that support Education and Training courses.</a:t>
            </a:r>
          </a:p>
        </p:txBody>
      </p:sp>
    </p:spTree>
    <p:custDataLst>
      <p:tags r:id="rId1"/>
    </p:custDataLst>
    <p:extLst>
      <p:ext uri="{BB962C8B-B14F-4D97-AF65-F5344CB8AC3E}">
        <p14:creationId xmlns:p14="http://schemas.microsoft.com/office/powerpoint/2010/main" val="521780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18713-11A9-1161-A0DE-28B785628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11A7FA-A36B-F163-E004-BE2F8AF124D6}"/>
              </a:ext>
            </a:extLst>
          </p:cNvPr>
          <p:cNvSpPr>
            <a:spLocks noGrp="1"/>
          </p:cNvSpPr>
          <p:nvPr>
            <p:ph type="title"/>
          </p:nvPr>
        </p:nvSpPr>
        <p:spPr/>
        <p:txBody>
          <a:bodyPr>
            <a:normAutofit/>
          </a:bodyPr>
          <a:lstStyle/>
          <a:p>
            <a:r>
              <a:rPr lang="en-US" dirty="0"/>
              <a:t>Module 3.2 Historical Philosophies</a:t>
            </a:r>
          </a:p>
        </p:txBody>
      </p:sp>
      <p:pic>
        <p:nvPicPr>
          <p:cNvPr id="11" name="Picture 10" descr="Something to Read">
            <a:extLst>
              <a:ext uri="{FF2B5EF4-FFF2-40B4-BE49-F238E27FC236}">
                <a16:creationId xmlns:a16="http://schemas.microsoft.com/office/drawing/2014/main" id="{93736FB8-1611-6175-D30C-EF0FF4E61B5F}"/>
              </a:ext>
            </a:extLst>
          </p:cNvPr>
          <p:cNvPicPr>
            <a:picLocks noChangeAspect="1"/>
          </p:cNvPicPr>
          <p:nvPr/>
        </p:nvPicPr>
        <p:blipFill>
          <a:blip r:embed="rId3"/>
          <a:stretch>
            <a:fillRect/>
          </a:stretch>
        </p:blipFill>
        <p:spPr>
          <a:xfrm>
            <a:off x="1026625" y="1984934"/>
            <a:ext cx="1905004" cy="1905004"/>
          </a:xfrm>
          <a:prstGeom prst="rect">
            <a:avLst/>
          </a:prstGeom>
        </p:spPr>
      </p:pic>
      <p:sp>
        <p:nvSpPr>
          <p:cNvPr id="15" name="TextBox 14">
            <a:extLst>
              <a:ext uri="{FF2B5EF4-FFF2-40B4-BE49-F238E27FC236}">
                <a16:creationId xmlns:a16="http://schemas.microsoft.com/office/drawing/2014/main" id="{7D10E24A-8FA7-9173-C9A7-194F150B9E53}"/>
              </a:ext>
            </a:extLst>
          </p:cNvPr>
          <p:cNvSpPr txBox="1"/>
          <p:nvPr/>
        </p:nvSpPr>
        <p:spPr>
          <a:xfrm>
            <a:off x="946073" y="4145871"/>
            <a:ext cx="2417742" cy="2031325"/>
          </a:xfrm>
          <a:prstGeom prst="rect">
            <a:avLst/>
          </a:prstGeom>
          <a:noFill/>
        </p:spPr>
        <p:txBody>
          <a:bodyPr wrap="square">
            <a:spAutoFit/>
          </a:bodyPr>
          <a:lstStyle/>
          <a:p>
            <a:r>
              <a:rPr lang="en-US" b="1" dirty="0"/>
              <a:t>Something to Read: </a:t>
            </a:r>
            <a:r>
              <a:rPr lang="en-US" dirty="0"/>
              <a:t>Read about each historical philosophy and explain the meaning in your own words in </a:t>
            </a:r>
            <a:r>
              <a:rPr lang="en-US" dirty="0">
                <a:hlinkClick r:id="rId4"/>
              </a:rPr>
              <a:t>3.2 Philosophies Explained</a:t>
            </a:r>
            <a:r>
              <a:rPr lang="en-US" dirty="0"/>
              <a:t>. </a:t>
            </a:r>
          </a:p>
        </p:txBody>
      </p:sp>
      <p:pic>
        <p:nvPicPr>
          <p:cNvPr id="7" name="Picture 6" descr="Something to Watch">
            <a:extLst>
              <a:ext uri="{FF2B5EF4-FFF2-40B4-BE49-F238E27FC236}">
                <a16:creationId xmlns:a16="http://schemas.microsoft.com/office/drawing/2014/main" id="{4C470030-E752-97A6-AC59-B87CDF36BD31}"/>
              </a:ext>
            </a:extLst>
          </p:cNvPr>
          <p:cNvPicPr>
            <a:picLocks noChangeAspect="1"/>
          </p:cNvPicPr>
          <p:nvPr/>
        </p:nvPicPr>
        <p:blipFill>
          <a:blip r:embed="rId5"/>
          <a:stretch>
            <a:fillRect/>
          </a:stretch>
        </p:blipFill>
        <p:spPr>
          <a:xfrm>
            <a:off x="4096898" y="1984934"/>
            <a:ext cx="1905004" cy="1905004"/>
          </a:xfrm>
          <a:prstGeom prst="rect">
            <a:avLst/>
          </a:prstGeom>
        </p:spPr>
      </p:pic>
      <p:sp>
        <p:nvSpPr>
          <p:cNvPr id="17" name="TextBox 16">
            <a:extLst>
              <a:ext uri="{FF2B5EF4-FFF2-40B4-BE49-F238E27FC236}">
                <a16:creationId xmlns:a16="http://schemas.microsoft.com/office/drawing/2014/main" id="{99C284B8-4E6A-913B-C0AD-C686293D1C64}"/>
              </a:ext>
            </a:extLst>
          </p:cNvPr>
          <p:cNvSpPr txBox="1"/>
          <p:nvPr/>
        </p:nvSpPr>
        <p:spPr>
          <a:xfrm>
            <a:off x="4096898" y="4145871"/>
            <a:ext cx="2212553" cy="1477328"/>
          </a:xfrm>
          <a:prstGeom prst="rect">
            <a:avLst/>
          </a:prstGeom>
          <a:noFill/>
        </p:spPr>
        <p:txBody>
          <a:bodyPr wrap="square">
            <a:spAutoFit/>
          </a:bodyPr>
          <a:lstStyle/>
          <a:p>
            <a:r>
              <a:rPr lang="en-US" b="1" dirty="0"/>
              <a:t>Something to Watch: </a:t>
            </a:r>
            <a:r>
              <a:rPr lang="en-US" dirty="0"/>
              <a:t>Watch </a:t>
            </a:r>
            <a:r>
              <a:rPr lang="en-US" dirty="0">
                <a:hlinkClick r:id="rId6"/>
              </a:rPr>
              <a:t>How the Inspirational Life of Maria Montessori has Impacted the World</a:t>
            </a:r>
            <a:r>
              <a:rPr lang="en-US" dirty="0"/>
              <a:t>.</a:t>
            </a:r>
          </a:p>
        </p:txBody>
      </p:sp>
      <p:pic>
        <p:nvPicPr>
          <p:cNvPr id="9" name="Picture 8" descr="Something to Do">
            <a:extLst>
              <a:ext uri="{FF2B5EF4-FFF2-40B4-BE49-F238E27FC236}">
                <a16:creationId xmlns:a16="http://schemas.microsoft.com/office/drawing/2014/main" id="{7F58D11B-5508-CFF8-FEC9-6810B88B2196}"/>
              </a:ext>
            </a:extLst>
          </p:cNvPr>
          <p:cNvPicPr>
            <a:picLocks noChangeAspect="1"/>
          </p:cNvPicPr>
          <p:nvPr/>
        </p:nvPicPr>
        <p:blipFill>
          <a:blip r:embed="rId7"/>
          <a:stretch>
            <a:fillRect/>
          </a:stretch>
        </p:blipFill>
        <p:spPr>
          <a:xfrm>
            <a:off x="7042534" y="1984934"/>
            <a:ext cx="1905004" cy="1905004"/>
          </a:xfrm>
          <a:prstGeom prst="rect">
            <a:avLst/>
          </a:prstGeom>
        </p:spPr>
      </p:pic>
      <p:sp>
        <p:nvSpPr>
          <p:cNvPr id="13" name="TextBox 12">
            <a:extLst>
              <a:ext uri="{FF2B5EF4-FFF2-40B4-BE49-F238E27FC236}">
                <a16:creationId xmlns:a16="http://schemas.microsoft.com/office/drawing/2014/main" id="{11597B04-4C3A-035B-701C-D8AF8C53F9AE}"/>
              </a:ext>
            </a:extLst>
          </p:cNvPr>
          <p:cNvSpPr txBox="1"/>
          <p:nvPr/>
        </p:nvSpPr>
        <p:spPr>
          <a:xfrm>
            <a:off x="7042534" y="4145871"/>
            <a:ext cx="4495800" cy="2031325"/>
          </a:xfrm>
          <a:prstGeom prst="rect">
            <a:avLst/>
          </a:prstGeom>
          <a:noFill/>
        </p:spPr>
        <p:txBody>
          <a:bodyPr wrap="square">
            <a:spAutoFit/>
          </a:bodyPr>
          <a:lstStyle/>
          <a:p>
            <a:r>
              <a:rPr lang="en-US" b="1" dirty="0"/>
              <a:t>Something to Do: </a:t>
            </a:r>
          </a:p>
          <a:p>
            <a:r>
              <a:rPr lang="en-US" dirty="0"/>
              <a:t>Complete the </a:t>
            </a:r>
            <a:r>
              <a:rPr lang="en-US" dirty="0">
                <a:hlinkClick r:id="rId8"/>
              </a:rPr>
              <a:t>Educational Philosophy Survey</a:t>
            </a:r>
            <a:r>
              <a:rPr lang="en-US" dirty="0"/>
              <a:t> by answering all 40 questions, rating each statement on a scale from 1 (strongly disagree) to 5 (strongly agree). Calculate your results manually using the </a:t>
            </a:r>
            <a:r>
              <a:rPr lang="en-US" dirty="0">
                <a:hlinkClick r:id="rId9"/>
              </a:rPr>
              <a:t>Educational Philosophies Self-Assessment Scoring Guide</a:t>
            </a:r>
            <a:r>
              <a:rPr lang="en-US" dirty="0"/>
              <a:t>.</a:t>
            </a:r>
          </a:p>
        </p:txBody>
      </p:sp>
    </p:spTree>
    <p:custDataLst>
      <p:tags r:id="rId1"/>
    </p:custDataLst>
    <p:extLst>
      <p:ext uri="{BB962C8B-B14F-4D97-AF65-F5344CB8AC3E}">
        <p14:creationId xmlns:p14="http://schemas.microsoft.com/office/powerpoint/2010/main" val="55079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DD5CA-4164-FDD8-E36E-02BF851ECC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9F3251-98D3-EBF2-4337-4978CAD983F2}"/>
              </a:ext>
            </a:extLst>
          </p:cNvPr>
          <p:cNvSpPr>
            <a:spLocks noGrp="1"/>
          </p:cNvSpPr>
          <p:nvPr>
            <p:ph type="title"/>
          </p:nvPr>
        </p:nvSpPr>
        <p:spPr/>
        <p:txBody>
          <a:bodyPr/>
          <a:lstStyle/>
          <a:p>
            <a:r>
              <a:rPr lang="en-US" dirty="0"/>
              <a:t>Other Resources </a:t>
            </a:r>
          </a:p>
        </p:txBody>
      </p:sp>
      <p:sp>
        <p:nvSpPr>
          <p:cNvPr id="3" name="Content Placeholder 2">
            <a:extLst>
              <a:ext uri="{FF2B5EF4-FFF2-40B4-BE49-F238E27FC236}">
                <a16:creationId xmlns:a16="http://schemas.microsoft.com/office/drawing/2014/main" id="{6943C45E-1C4F-63AD-FF1C-4BE6FC500F67}"/>
              </a:ext>
            </a:extLst>
          </p:cNvPr>
          <p:cNvSpPr>
            <a:spLocks noGrp="1"/>
          </p:cNvSpPr>
          <p:nvPr>
            <p:ph idx="1"/>
          </p:nvPr>
        </p:nvSpPr>
        <p:spPr/>
        <p:txBody>
          <a:bodyPr>
            <a:normAutofit fontScale="85000" lnSpcReduction="20000"/>
          </a:bodyPr>
          <a:lstStyle/>
          <a:p>
            <a:pPr fontAlgn="base"/>
            <a:r>
              <a:rPr lang="en-US" dirty="0"/>
              <a:t>Kansas Center for CTE (FREE!)</a:t>
            </a:r>
          </a:p>
          <a:p>
            <a:pPr lvl="1" fontAlgn="base"/>
            <a:r>
              <a:rPr lang="en-US" u="sng" dirty="0">
                <a:hlinkClick r:id="rId3"/>
              </a:rPr>
              <a:t>Lifespan Development</a:t>
            </a:r>
            <a:endParaRPr lang="en-US" dirty="0"/>
          </a:p>
          <a:p>
            <a:pPr lvl="1" fontAlgn="base"/>
            <a:r>
              <a:rPr lang="en-US" u="sng" dirty="0">
                <a:hlinkClick r:id="rId4"/>
              </a:rPr>
              <a:t>Teaching as a Career, Semester 1</a:t>
            </a:r>
            <a:endParaRPr lang="en-US" dirty="0"/>
          </a:p>
          <a:p>
            <a:pPr lvl="1" fontAlgn="base"/>
            <a:r>
              <a:rPr lang="en-US" u="sng" dirty="0">
                <a:hlinkClick r:id="rId4"/>
              </a:rPr>
              <a:t>Teaching as a Career, Semester 2</a:t>
            </a:r>
            <a:endParaRPr lang="en-US" dirty="0"/>
          </a:p>
          <a:p>
            <a:pPr fontAlgn="base"/>
            <a:r>
              <a:rPr lang="en-US" dirty="0"/>
              <a:t>Goodheart-Willcox</a:t>
            </a:r>
          </a:p>
          <a:p>
            <a:pPr lvl="1" fontAlgn="base"/>
            <a:r>
              <a:rPr lang="en-US" u="sng" dirty="0">
                <a:hlinkClick r:id="rId5"/>
              </a:rPr>
              <a:t>Lifespan Development, 3rd Edition</a:t>
            </a:r>
            <a:endParaRPr lang="en-US" dirty="0"/>
          </a:p>
          <a:p>
            <a:pPr lvl="1" fontAlgn="base"/>
            <a:r>
              <a:rPr lang="en-US" u="sng" dirty="0">
                <a:hlinkClick r:id="rId6"/>
              </a:rPr>
              <a:t>Teaching, 4th Edition</a:t>
            </a:r>
            <a:endParaRPr lang="en-US" u="sng" dirty="0"/>
          </a:p>
          <a:p>
            <a:pPr lvl="2" fontAlgn="base"/>
            <a:r>
              <a:rPr lang="en-US" dirty="0"/>
              <a:t>Teaching, 4th Edition, Workbook </a:t>
            </a:r>
            <a:r>
              <a:rPr lang="en-US" dirty="0">
                <a:hlinkClick r:id="rId7"/>
              </a:rPr>
              <a:t>Alignment Guide</a:t>
            </a:r>
            <a:endParaRPr lang="en-US" dirty="0"/>
          </a:p>
          <a:p>
            <a:pPr fontAlgn="base"/>
            <a:r>
              <a:rPr lang="en-US" u="sng" dirty="0" err="1">
                <a:hlinkClick r:id="rId8"/>
              </a:rPr>
              <a:t>iCEV</a:t>
            </a:r>
            <a:endParaRPr lang="en-US" dirty="0"/>
          </a:p>
          <a:p>
            <a:pPr lvl="1" fontAlgn="base"/>
            <a:r>
              <a:rPr lang="en-US" dirty="0"/>
              <a:t>Human Growth &amp; Development</a:t>
            </a:r>
          </a:p>
          <a:p>
            <a:pPr lvl="1" fontAlgn="base"/>
            <a:r>
              <a:rPr lang="en-US" dirty="0"/>
              <a:t>Principles of Education &amp; Training</a:t>
            </a:r>
          </a:p>
          <a:p>
            <a:pPr fontAlgn="base"/>
            <a:r>
              <a:rPr lang="en-US" u="sng" dirty="0">
                <a:hlinkClick r:id="rId9"/>
              </a:rPr>
              <a:t>Texas Tech University’s Curriculum Center for Family and Consumer Sciences</a:t>
            </a:r>
            <a:endParaRPr lang="en-US" dirty="0"/>
          </a:p>
          <a:p>
            <a:pPr lvl="1" fontAlgn="base"/>
            <a:r>
              <a:rPr lang="en-US" dirty="0"/>
              <a:t>Principles of Education and Training</a:t>
            </a:r>
          </a:p>
          <a:p>
            <a:pPr lvl="1" fontAlgn="base"/>
            <a:r>
              <a:rPr lang="en-US" dirty="0"/>
              <a:t>Human Growth and Development</a:t>
            </a:r>
          </a:p>
        </p:txBody>
      </p:sp>
    </p:spTree>
    <p:custDataLst>
      <p:tags r:id="rId1"/>
    </p:custDataLst>
    <p:extLst>
      <p:ext uri="{BB962C8B-B14F-4D97-AF65-F5344CB8AC3E}">
        <p14:creationId xmlns:p14="http://schemas.microsoft.com/office/powerpoint/2010/main" val="3945851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2">
            <a:extLst>
              <a:ext uri="{C183D7F6-B498-43B3-948B-1728B52AA6E4}">
                <adec:decorative xmlns:adec="http://schemas.microsoft.com/office/drawing/2017/decorative" val="1"/>
              </a:ext>
            </a:extLst>
          </p:cNvPr>
          <p:cNvSpPr/>
          <p:nvPr/>
        </p:nvSpPr>
        <p:spPr>
          <a:xfrm>
            <a:off x="9808488" y="6755100"/>
            <a:ext cx="1191600" cy="102800"/>
          </a:xfrm>
          <a:prstGeom prst="rect">
            <a:avLst/>
          </a:pr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53" name="Google Shape;353;p52">
            <a:extLst>
              <a:ext uri="{C183D7F6-B498-43B3-948B-1728B52AA6E4}">
                <adec:decorative xmlns:adec="http://schemas.microsoft.com/office/drawing/2017/decorative" val="1"/>
              </a:ext>
            </a:extLst>
          </p:cNvPr>
          <p:cNvSpPr/>
          <p:nvPr/>
        </p:nvSpPr>
        <p:spPr>
          <a:xfrm>
            <a:off x="11000416" y="6755100"/>
            <a:ext cx="1191600" cy="102800"/>
          </a:xfrm>
          <a:prstGeom prst="rect">
            <a:avLst/>
          </a:pr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54" name="Google Shape;354;p52">
            <a:extLst>
              <a:ext uri="{C183D7F6-B498-43B3-948B-1728B52AA6E4}">
                <adec:decorative xmlns:adec="http://schemas.microsoft.com/office/drawing/2017/decorative" val="1"/>
              </a:ext>
            </a:extLst>
          </p:cNvPr>
          <p:cNvSpPr/>
          <p:nvPr/>
        </p:nvSpPr>
        <p:spPr>
          <a:xfrm>
            <a:off x="0" y="6755100"/>
            <a:ext cx="1191600" cy="102800"/>
          </a:xfrm>
          <a:prstGeom prst="rect">
            <a:avLst/>
          </a:pr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55" name="Google Shape;355;p52">
            <a:extLst>
              <a:ext uri="{C183D7F6-B498-43B3-948B-1728B52AA6E4}">
                <adec:decorative xmlns:adec="http://schemas.microsoft.com/office/drawing/2017/decorative" val="1"/>
              </a:ext>
            </a:extLst>
          </p:cNvPr>
          <p:cNvSpPr/>
          <p:nvPr/>
        </p:nvSpPr>
        <p:spPr>
          <a:xfrm>
            <a:off x="1191613" y="6755100"/>
            <a:ext cx="8616800" cy="102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56" name="Google Shape;356;p52"/>
          <p:cNvSpPr txBox="1">
            <a:spLocks noGrp="1"/>
          </p:cNvSpPr>
          <p:nvPr>
            <p:ph type="title"/>
          </p:nvPr>
        </p:nvSpPr>
        <p:spPr>
          <a:prstGeom prst="rect">
            <a:avLst/>
          </a:prstGeom>
          <a:noFill/>
          <a:ln>
            <a:noFill/>
          </a:ln>
        </p:spPr>
        <p:txBody>
          <a:bodyPr spcFirstLastPara="1" vert="horz" wrap="square" lIns="121900" tIns="121900" rIns="121900" bIns="121900" rtlCol="0" anchor="ctr" anchorCtr="0">
            <a:noAutofit/>
          </a:bodyPr>
          <a:lstStyle/>
          <a:p>
            <a:pPr algn="ctr">
              <a:lnSpc>
                <a:spcPct val="100000"/>
              </a:lnSpc>
              <a:spcBef>
                <a:spcPts val="0"/>
              </a:spcBef>
              <a:buSzPts val="3200"/>
            </a:pPr>
            <a:r>
              <a:rPr lang="en" sz="9600" b="1"/>
              <a:t>Questions?</a:t>
            </a:r>
            <a:endParaRPr sz="9600" b="1"/>
          </a:p>
        </p:txBody>
      </p:sp>
      <p:sp>
        <p:nvSpPr>
          <p:cNvPr id="3" name="Google Shape;321;p48">
            <a:extLst>
              <a:ext uri="{FF2B5EF4-FFF2-40B4-BE49-F238E27FC236}">
                <a16:creationId xmlns:a16="http://schemas.microsoft.com/office/drawing/2014/main" id="{2DB5E94D-D52B-1E25-D030-5663515B21A1}"/>
              </a:ext>
            </a:extLst>
          </p:cNvPr>
          <p:cNvSpPr txBox="1">
            <a:spLocks/>
          </p:cNvSpPr>
          <p:nvPr/>
        </p:nvSpPr>
        <p:spPr>
          <a:xfrm>
            <a:off x="2290916" y="1783911"/>
            <a:ext cx="3805084" cy="4701299"/>
          </a:xfrm>
          <a:prstGeom prst="rect">
            <a:avLst/>
          </a:prstGeom>
          <a:noFill/>
          <a:ln>
            <a:noFill/>
          </a:ln>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3200" b="1" dirty="0">
                <a:solidFill>
                  <a:srgbClr val="001489"/>
                </a:solidFill>
              </a:rPr>
              <a:t>Miranda Bright</a:t>
            </a:r>
            <a:endParaRPr lang="en-US" sz="3200" dirty="0">
              <a:solidFill>
                <a:srgbClr val="001489"/>
              </a:solidFill>
            </a:endParaRPr>
          </a:p>
          <a:p>
            <a:pPr marL="0" indent="0">
              <a:lnSpc>
                <a:spcPct val="100000"/>
              </a:lnSpc>
              <a:spcBef>
                <a:spcPts val="0"/>
              </a:spcBef>
              <a:buFont typeface="Arial" panose="020B0604020202020204" pitchFamily="34" charset="0"/>
              <a:buNone/>
            </a:pPr>
            <a:r>
              <a:rPr lang="en-US" sz="2000" i="1" dirty="0"/>
              <a:t>Human Sciences &amp; Education Career Field Specialist</a:t>
            </a:r>
          </a:p>
          <a:p>
            <a:pPr marL="0" indent="0">
              <a:lnSpc>
                <a:spcPct val="100000"/>
              </a:lnSpc>
              <a:spcBef>
                <a:spcPts val="0"/>
              </a:spcBef>
              <a:buFont typeface="Arial" panose="020B0604020202020204" pitchFamily="34" charset="0"/>
              <a:buNone/>
            </a:pPr>
            <a:endParaRPr lang="en-US" sz="2000" dirty="0">
              <a:hlinkClick r:id="rId4"/>
            </a:endParaRPr>
          </a:p>
          <a:p>
            <a:pPr marL="0" indent="0">
              <a:lnSpc>
                <a:spcPct val="100000"/>
              </a:lnSpc>
              <a:spcBef>
                <a:spcPts val="0"/>
              </a:spcBef>
              <a:buFont typeface="Arial" panose="020B0604020202020204" pitchFamily="34" charset="0"/>
              <a:buNone/>
            </a:pPr>
            <a:r>
              <a:rPr lang="en-US" sz="2000" dirty="0">
                <a:hlinkClick r:id="rId4"/>
              </a:rPr>
              <a:t>miranda.bright@nebraska.gov</a:t>
            </a:r>
            <a:r>
              <a:rPr lang="en-US" sz="2000" dirty="0"/>
              <a:t> </a:t>
            </a:r>
          </a:p>
          <a:p>
            <a:pPr marL="0" indent="0">
              <a:lnSpc>
                <a:spcPct val="100000"/>
              </a:lnSpc>
              <a:spcBef>
                <a:spcPts val="0"/>
              </a:spcBef>
              <a:buFont typeface="Arial" panose="020B0604020202020204" pitchFamily="34" charset="0"/>
              <a:buNone/>
            </a:pPr>
            <a:r>
              <a:rPr lang="en-US" sz="2000" dirty="0"/>
              <a:t>(402) 937-5095</a:t>
            </a:r>
          </a:p>
        </p:txBody>
      </p:sp>
      <p:sp>
        <p:nvSpPr>
          <p:cNvPr id="5" name="Google Shape;321;p48">
            <a:extLst>
              <a:ext uri="{FF2B5EF4-FFF2-40B4-BE49-F238E27FC236}">
                <a16:creationId xmlns:a16="http://schemas.microsoft.com/office/drawing/2014/main" id="{34B8F42E-C406-B41D-C49E-876374B497E8}"/>
              </a:ext>
            </a:extLst>
          </p:cNvPr>
          <p:cNvSpPr txBox="1">
            <a:spLocks/>
          </p:cNvSpPr>
          <p:nvPr/>
        </p:nvSpPr>
        <p:spPr>
          <a:xfrm>
            <a:off x="6290186" y="1783911"/>
            <a:ext cx="4600235" cy="4701299"/>
          </a:xfrm>
          <a:prstGeom prst="rect">
            <a:avLst/>
          </a:prstGeom>
          <a:noFill/>
          <a:ln>
            <a:noFill/>
          </a:ln>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3200" b="1" dirty="0">
                <a:solidFill>
                  <a:srgbClr val="001489"/>
                </a:solidFill>
              </a:rPr>
              <a:t>Chelsey Greene</a:t>
            </a:r>
            <a:endParaRPr lang="en-US" sz="3200" dirty="0">
              <a:solidFill>
                <a:srgbClr val="001489"/>
              </a:solidFill>
            </a:endParaRPr>
          </a:p>
          <a:p>
            <a:pPr marL="0" indent="0">
              <a:lnSpc>
                <a:spcPct val="100000"/>
              </a:lnSpc>
              <a:spcBef>
                <a:spcPts val="0"/>
              </a:spcBef>
              <a:buFont typeface="Arial" panose="020B0604020202020204" pitchFamily="34" charset="0"/>
              <a:buNone/>
            </a:pPr>
            <a:r>
              <a:rPr lang="en-US" sz="2000" i="1" dirty="0"/>
              <a:t>Nebraska FCCLA State Adviser</a:t>
            </a:r>
          </a:p>
          <a:p>
            <a:pPr marL="0" indent="0">
              <a:lnSpc>
                <a:spcPct val="100000"/>
              </a:lnSpc>
              <a:spcBef>
                <a:spcPts val="0"/>
              </a:spcBef>
              <a:buFont typeface="Arial" panose="020B0604020202020204" pitchFamily="34" charset="0"/>
              <a:buNone/>
            </a:pPr>
            <a:r>
              <a:rPr lang="en-US" sz="2000" i="1" dirty="0"/>
              <a:t>Nebraska Educators Rising State Advisor</a:t>
            </a:r>
          </a:p>
          <a:p>
            <a:pPr marL="0" indent="0">
              <a:lnSpc>
                <a:spcPct val="100000"/>
              </a:lnSpc>
              <a:spcBef>
                <a:spcPts val="0"/>
              </a:spcBef>
              <a:buFont typeface="Arial" panose="020B0604020202020204" pitchFamily="34" charset="0"/>
              <a:buNone/>
            </a:pPr>
            <a:r>
              <a:rPr lang="en-US" sz="2000" i="1" dirty="0"/>
              <a:t>Human Sciences &amp; Education </a:t>
            </a:r>
          </a:p>
          <a:p>
            <a:pPr marL="0" indent="0">
              <a:lnSpc>
                <a:spcPct val="100000"/>
              </a:lnSpc>
              <a:spcBef>
                <a:spcPts val="0"/>
              </a:spcBef>
              <a:buFont typeface="Arial" panose="020B0604020202020204" pitchFamily="34" charset="0"/>
              <a:buNone/>
            </a:pPr>
            <a:r>
              <a:rPr lang="en-US" sz="2000" i="1" dirty="0"/>
              <a:t>Career Field Specialist</a:t>
            </a:r>
          </a:p>
          <a:p>
            <a:pPr marL="0" indent="0">
              <a:lnSpc>
                <a:spcPct val="100000"/>
              </a:lnSpc>
              <a:spcBef>
                <a:spcPts val="0"/>
              </a:spcBef>
              <a:buFont typeface="Arial" panose="020B0604020202020204" pitchFamily="34" charset="0"/>
              <a:buNone/>
            </a:pPr>
            <a:endParaRPr lang="en-US" sz="2000" i="1" dirty="0"/>
          </a:p>
          <a:p>
            <a:pPr marL="0" indent="0">
              <a:lnSpc>
                <a:spcPct val="100000"/>
              </a:lnSpc>
              <a:spcBef>
                <a:spcPts val="0"/>
              </a:spcBef>
              <a:buFont typeface="Arial" panose="020B0604020202020204" pitchFamily="34" charset="0"/>
              <a:buNone/>
            </a:pPr>
            <a:r>
              <a:rPr lang="en-US" sz="2000" dirty="0">
                <a:hlinkClick r:id="rId5"/>
              </a:rPr>
              <a:t>chelsey.greene@nebraska.gov</a:t>
            </a:r>
            <a:r>
              <a:rPr lang="en-US" sz="2000" dirty="0"/>
              <a:t>  </a:t>
            </a:r>
          </a:p>
          <a:p>
            <a:pPr marL="0" indent="0">
              <a:lnSpc>
                <a:spcPct val="100000"/>
              </a:lnSpc>
              <a:spcBef>
                <a:spcPts val="0"/>
              </a:spcBef>
              <a:buFont typeface="Arial" panose="020B0604020202020204" pitchFamily="34" charset="0"/>
              <a:buNone/>
            </a:pPr>
            <a:r>
              <a:rPr lang="en-US" sz="2000" dirty="0"/>
              <a:t>(531) 207-3104</a:t>
            </a:r>
          </a:p>
        </p:txBody>
      </p:sp>
      <p:sp>
        <p:nvSpPr>
          <p:cNvPr id="6" name="Google Shape;356;p52">
            <a:extLst>
              <a:ext uri="{FF2B5EF4-FFF2-40B4-BE49-F238E27FC236}">
                <a16:creationId xmlns:a16="http://schemas.microsoft.com/office/drawing/2014/main" id="{9E5D7B40-1AC8-AE0E-2375-658C7121A02E}"/>
              </a:ext>
            </a:extLst>
          </p:cNvPr>
          <p:cNvSpPr txBox="1">
            <a:spLocks/>
          </p:cNvSpPr>
          <p:nvPr/>
        </p:nvSpPr>
        <p:spPr>
          <a:xfrm>
            <a:off x="838200" y="4579574"/>
            <a:ext cx="10515600" cy="1036689"/>
          </a:xfrm>
          <a:prstGeom prst="rect">
            <a:avLst/>
          </a:prstGeom>
          <a:noFill/>
          <a:ln>
            <a:noFill/>
          </a:ln>
        </p:spPr>
        <p:txBody>
          <a:bodyPr spcFirstLastPara="1" vert="horz" wrap="square" lIns="121900" tIns="121900" rIns="121900" bIns="121900" rtlCol="0" anchor="ctr" anchorCtr="0">
            <a:noAutofit/>
          </a:bodyPr>
          <a:lstStyle>
            <a:lvl1pPr algn="ctr" defTabSz="914400" rtl="0" eaLnBrk="1" latinLnBrk="0" hangingPunct="1">
              <a:lnSpc>
                <a:spcPct val="90000"/>
              </a:lnSpc>
              <a:spcBef>
                <a:spcPct val="0"/>
              </a:spcBef>
              <a:buNone/>
              <a:defRPr sz="4400" b="1" i="0" kern="1200">
                <a:solidFill>
                  <a:srgbClr val="001489"/>
                </a:solidFill>
                <a:latin typeface="Century Gothic Pro" panose="020B0502020202020204" pitchFamily="34" charset="0"/>
                <a:ea typeface="+mj-ea"/>
                <a:cs typeface="+mj-cs"/>
              </a:defRPr>
            </a:lvl1pPr>
          </a:lstStyle>
          <a:p>
            <a:pPr>
              <a:lnSpc>
                <a:spcPct val="100000"/>
              </a:lnSpc>
              <a:spcBef>
                <a:spcPts val="0"/>
              </a:spcBef>
              <a:buSzPts val="3200"/>
            </a:pPr>
            <a:r>
              <a:rPr lang="en-US" sz="7200" dirty="0">
                <a:solidFill>
                  <a:schemeClr val="accent4"/>
                </a:solidFill>
                <a:latin typeface="Rastanty Cortez" panose="02000506000000020003" pitchFamily="2" charset="0"/>
              </a:rPr>
              <a:t>Thank You!</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8FC7E-5516-1124-7B05-B2814E3219FD}"/>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Nebraska Career &amp; Technical Education Model</a:t>
            </a:r>
          </a:p>
        </p:txBody>
      </p:sp>
      <p:pic>
        <p:nvPicPr>
          <p:cNvPr id="5" name="Picture 4" descr="Nebraska CTE Model diagram ">
            <a:extLst>
              <a:ext uri="{FF2B5EF4-FFF2-40B4-BE49-F238E27FC236}">
                <a16:creationId xmlns:a16="http://schemas.microsoft.com/office/drawing/2014/main" id="{AF90CDDE-F04A-1F57-D74A-1C8747AC0DCD}"/>
              </a:ext>
            </a:extLst>
          </p:cNvPr>
          <p:cNvPicPr>
            <a:picLocks noChangeAspect="1"/>
          </p:cNvPicPr>
          <p:nvPr/>
        </p:nvPicPr>
        <p:blipFill>
          <a:blip r:embed="rId4"/>
          <a:stretch>
            <a:fillRect/>
          </a:stretch>
        </p:blipFill>
        <p:spPr>
          <a:xfrm>
            <a:off x="1658471" y="0"/>
            <a:ext cx="8875058" cy="6858000"/>
          </a:xfrm>
          <a:prstGeom prst="rect">
            <a:avLst/>
          </a:prstGeom>
        </p:spPr>
      </p:pic>
      <p:sp>
        <p:nvSpPr>
          <p:cNvPr id="8" name="Oval 7" descr="Circling the blue Human Scineces and Education Career Field ">
            <a:extLst>
              <a:ext uri="{FF2B5EF4-FFF2-40B4-BE49-F238E27FC236}">
                <a16:creationId xmlns:a16="http://schemas.microsoft.com/office/drawing/2014/main" id="{88D1D2BE-585E-FE2C-2FD2-8CB13EF885B3}"/>
              </a:ext>
            </a:extLst>
          </p:cNvPr>
          <p:cNvSpPr/>
          <p:nvPr/>
        </p:nvSpPr>
        <p:spPr>
          <a:xfrm rot="20299675">
            <a:off x="2290527" y="3594225"/>
            <a:ext cx="3603279" cy="2856369"/>
          </a:xfrm>
          <a:custGeom>
            <a:avLst/>
            <a:gdLst>
              <a:gd name="csX0" fmla="*/ 0 w 3603279"/>
              <a:gd name="csY0" fmla="*/ 1428185 h 2856369"/>
              <a:gd name="csX1" fmla="*/ 1801640 w 3603279"/>
              <a:gd name="csY1" fmla="*/ 0 h 2856369"/>
              <a:gd name="csX2" fmla="*/ 3603280 w 3603279"/>
              <a:gd name="csY2" fmla="*/ 1428185 h 2856369"/>
              <a:gd name="csX3" fmla="*/ 1801640 w 3603279"/>
              <a:gd name="csY3" fmla="*/ 2856370 h 2856369"/>
              <a:gd name="csX4" fmla="*/ 0 w 3603279"/>
              <a:gd name="csY4" fmla="*/ 1428185 h 2856369"/>
            </a:gdLst>
            <a:ahLst/>
            <a:cxnLst>
              <a:cxn ang="0">
                <a:pos x="csX0" y="csY0"/>
              </a:cxn>
              <a:cxn ang="0">
                <a:pos x="csX1" y="csY1"/>
              </a:cxn>
              <a:cxn ang="0">
                <a:pos x="csX2" y="csY2"/>
              </a:cxn>
              <a:cxn ang="0">
                <a:pos x="csX3" y="csY3"/>
              </a:cxn>
              <a:cxn ang="0">
                <a:pos x="csX4" y="csY4"/>
              </a:cxn>
            </a:cxnLst>
            <a:rect l="l" t="t" r="r" b="b"/>
            <a:pathLst>
              <a:path w="3603279" h="2856369" extrusionOk="0">
                <a:moveTo>
                  <a:pt x="0" y="1428185"/>
                </a:moveTo>
                <a:cubicBezTo>
                  <a:pt x="-14808" y="612767"/>
                  <a:pt x="885382" y="-77594"/>
                  <a:pt x="1801640" y="0"/>
                </a:cubicBezTo>
                <a:cubicBezTo>
                  <a:pt x="2807133" y="20443"/>
                  <a:pt x="3527945" y="547370"/>
                  <a:pt x="3603280" y="1428185"/>
                </a:cubicBezTo>
                <a:cubicBezTo>
                  <a:pt x="3668629" y="2115607"/>
                  <a:pt x="2841424" y="2847598"/>
                  <a:pt x="1801640" y="2856370"/>
                </a:cubicBezTo>
                <a:cubicBezTo>
                  <a:pt x="872386" y="2722125"/>
                  <a:pt x="-93690" y="2289313"/>
                  <a:pt x="0" y="1428185"/>
                </a:cubicBezTo>
                <a:close/>
              </a:path>
            </a:pathLst>
          </a:custGeom>
          <a:noFill/>
          <a:ln w="76200">
            <a:solidFill>
              <a:schemeClr val="accent4"/>
            </a:solidFill>
            <a:extLst>
              <a:ext uri="{C807C97D-BFC1-408E-A445-0C87EB9F89A2}">
                <ask:lineSketchStyleProps xmlns:ask="http://schemas.microsoft.com/office/drawing/2018/sketchyshapes" sd="1401229236">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9" name="Oval 8" descr="Circling Education and Training Career Cluster">
            <a:extLst>
              <a:ext uri="{FF2B5EF4-FFF2-40B4-BE49-F238E27FC236}">
                <a16:creationId xmlns:a16="http://schemas.microsoft.com/office/drawing/2014/main" id="{50FA3F32-1579-9109-9B11-46A6421011B4}"/>
              </a:ext>
            </a:extLst>
          </p:cNvPr>
          <p:cNvSpPr/>
          <p:nvPr/>
        </p:nvSpPr>
        <p:spPr>
          <a:xfrm rot="20299675">
            <a:off x="3895582" y="4980967"/>
            <a:ext cx="1100755" cy="1351929"/>
          </a:xfrm>
          <a:custGeom>
            <a:avLst/>
            <a:gdLst>
              <a:gd name="csX0" fmla="*/ 0 w 1100755"/>
              <a:gd name="csY0" fmla="*/ 675965 h 1351929"/>
              <a:gd name="csX1" fmla="*/ 550378 w 1100755"/>
              <a:gd name="csY1" fmla="*/ 0 h 1351929"/>
              <a:gd name="csX2" fmla="*/ 1100756 w 1100755"/>
              <a:gd name="csY2" fmla="*/ 675965 h 1351929"/>
              <a:gd name="csX3" fmla="*/ 550378 w 1100755"/>
              <a:gd name="csY3" fmla="*/ 1351930 h 1351929"/>
              <a:gd name="csX4" fmla="*/ 0 w 1100755"/>
              <a:gd name="csY4" fmla="*/ 675965 h 1351929"/>
            </a:gdLst>
            <a:ahLst/>
            <a:cxnLst>
              <a:cxn ang="0">
                <a:pos x="csX0" y="csY0"/>
              </a:cxn>
              <a:cxn ang="0">
                <a:pos x="csX1" y="csY1"/>
              </a:cxn>
              <a:cxn ang="0">
                <a:pos x="csX2" y="csY2"/>
              </a:cxn>
              <a:cxn ang="0">
                <a:pos x="csX3" y="csY3"/>
              </a:cxn>
              <a:cxn ang="0">
                <a:pos x="csX4" y="csY4"/>
              </a:cxn>
            </a:cxnLst>
            <a:rect l="l" t="t" r="r" b="b"/>
            <a:pathLst>
              <a:path w="1100755" h="1351929" extrusionOk="0">
                <a:moveTo>
                  <a:pt x="0" y="675965"/>
                </a:moveTo>
                <a:cubicBezTo>
                  <a:pt x="-23366" y="260583"/>
                  <a:pt x="260566" y="-13943"/>
                  <a:pt x="550378" y="0"/>
                </a:cubicBezTo>
                <a:cubicBezTo>
                  <a:pt x="863014" y="16923"/>
                  <a:pt x="1071503" y="266896"/>
                  <a:pt x="1100756" y="675965"/>
                </a:cubicBezTo>
                <a:cubicBezTo>
                  <a:pt x="1126938" y="1008687"/>
                  <a:pt x="874150" y="1348049"/>
                  <a:pt x="550378" y="1351930"/>
                </a:cubicBezTo>
                <a:cubicBezTo>
                  <a:pt x="278587" y="1286253"/>
                  <a:pt x="-46065" y="1084869"/>
                  <a:pt x="0" y="675965"/>
                </a:cubicBezTo>
                <a:close/>
              </a:path>
            </a:pathLst>
          </a:custGeom>
          <a:noFill/>
          <a:ln w="76200">
            <a:solidFill>
              <a:schemeClr val="accent4"/>
            </a:solidFill>
            <a:extLst>
              <a:ext uri="{C807C97D-BFC1-408E-A445-0C87EB9F89A2}">
                <ask:lineSketchStyleProps xmlns:ask="http://schemas.microsoft.com/office/drawing/2018/sketchyshapes" sd="1401229236">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557537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FE6CF79-995B-B055-D93A-BB774C6B3B73}"/>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Nebraska Revision Timeline For All Content Areas</a:t>
            </a:r>
          </a:p>
        </p:txBody>
      </p:sp>
      <p:pic>
        <p:nvPicPr>
          <p:cNvPr id="2" name="Picture 1" descr="Timeline chart showing Nebraska Department of Education's standards revision schedule for all content areas from 2022 to 2039, divided into content areas assessed and not assessed by statewide summative assessments. Color-coded rows represent subjects like English Language Arts, Mathematics, Science, and others, with icons indicating start of revision, targeted completion, school implementation, and assessment phases, highlighting staggered revision cycles and key milestones across years.">
            <a:hlinkClick r:id="rId4"/>
            <a:extLst>
              <a:ext uri="{FF2B5EF4-FFF2-40B4-BE49-F238E27FC236}">
                <a16:creationId xmlns:a16="http://schemas.microsoft.com/office/drawing/2014/main" id="{F94D7B5B-E668-380E-0AC3-17E06788586E}"/>
              </a:ext>
            </a:extLst>
          </p:cNvPr>
          <p:cNvPicPr>
            <a:picLocks noChangeAspect="1"/>
          </p:cNvPicPr>
          <p:nvPr/>
        </p:nvPicPr>
        <p:blipFill>
          <a:blip r:embed="rId5"/>
          <a:srcRect l="5" r="5"/>
          <a:stretch/>
        </p:blipFill>
        <p:spPr>
          <a:xfrm>
            <a:off x="1731818" y="0"/>
            <a:ext cx="8727499" cy="6858000"/>
          </a:xfrm>
          <a:prstGeom prst="rect">
            <a:avLst/>
          </a:prstGeom>
        </p:spPr>
      </p:pic>
      <p:sp>
        <p:nvSpPr>
          <p:cNvPr id="4" name="Rectangle 3" descr="Standards reviision timeline for all content areas ">
            <a:extLst>
              <a:ext uri="{FF2B5EF4-FFF2-40B4-BE49-F238E27FC236}">
                <a16:creationId xmlns:a16="http://schemas.microsoft.com/office/drawing/2014/main" id="{8A225E97-DF11-985D-9576-392003D89EF3}"/>
              </a:ext>
            </a:extLst>
          </p:cNvPr>
          <p:cNvSpPr/>
          <p:nvPr/>
        </p:nvSpPr>
        <p:spPr>
          <a:xfrm>
            <a:off x="1993557" y="5560541"/>
            <a:ext cx="5000368" cy="436605"/>
          </a:xfrm>
          <a:prstGeom prst="rect">
            <a:avLst/>
          </a:prstGeom>
          <a:no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tar: 5 Points 4" descr="Highlighting the Human Sciences and Education timeline ">
            <a:extLst>
              <a:ext uri="{FF2B5EF4-FFF2-40B4-BE49-F238E27FC236}">
                <a16:creationId xmlns:a16="http://schemas.microsoft.com/office/drawing/2014/main" id="{5DE7FEB0-C079-CEB6-3B47-48F5EFDBEEBE}"/>
              </a:ext>
            </a:extLst>
          </p:cNvPr>
          <p:cNvSpPr/>
          <p:nvPr/>
        </p:nvSpPr>
        <p:spPr>
          <a:xfrm>
            <a:off x="4959180" y="5659394"/>
            <a:ext cx="255374" cy="255373"/>
          </a:xfrm>
          <a:prstGeom prst="star5">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9545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9">
          <a:extLst>
            <a:ext uri="{FF2B5EF4-FFF2-40B4-BE49-F238E27FC236}">
              <a16:creationId xmlns:a16="http://schemas.microsoft.com/office/drawing/2014/main" id="{4A2501D6-208E-8707-70F0-F503FB365E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9B991E-1864-E7CF-C433-8D6AE99EFF20}"/>
              </a:ext>
            </a:extLst>
          </p:cNvPr>
          <p:cNvSpPr>
            <a:spLocks noGrp="1"/>
          </p:cNvSpPr>
          <p:nvPr>
            <p:ph type="title"/>
          </p:nvPr>
        </p:nvSpPr>
        <p:spPr/>
        <p:txBody>
          <a:bodyPr/>
          <a:lstStyle/>
          <a:p>
            <a:r>
              <a:rPr lang="en-US" dirty="0"/>
              <a:t>Program of Study</a:t>
            </a:r>
          </a:p>
        </p:txBody>
      </p:sp>
      <p:sp>
        <p:nvSpPr>
          <p:cNvPr id="3" name="Content Placeholder 2">
            <a:extLst>
              <a:ext uri="{FF2B5EF4-FFF2-40B4-BE49-F238E27FC236}">
                <a16:creationId xmlns:a16="http://schemas.microsoft.com/office/drawing/2014/main" id="{BD9BC98C-033D-3CD3-EF8F-5F42CAB66264}"/>
              </a:ext>
            </a:extLst>
          </p:cNvPr>
          <p:cNvSpPr>
            <a:spLocks noGrp="1"/>
          </p:cNvSpPr>
          <p:nvPr>
            <p:ph sz="quarter" idx="4"/>
          </p:nvPr>
        </p:nvSpPr>
        <p:spPr>
          <a:xfrm>
            <a:off x="6260757" y="1972322"/>
            <a:ext cx="5183188" cy="2913355"/>
          </a:xfrm>
        </p:spPr>
        <p:txBody>
          <a:bodyPr/>
          <a:lstStyle/>
          <a:p>
            <a:pPr marL="0" indent="0">
              <a:buNone/>
            </a:pPr>
            <a:r>
              <a:rPr lang="en-US" dirty="0"/>
              <a:t>A program of study is a </a:t>
            </a:r>
            <a:r>
              <a:rPr lang="en-US" b="1" i="1" dirty="0">
                <a:solidFill>
                  <a:srgbClr val="001489"/>
                </a:solidFill>
              </a:rPr>
              <a:t>sequence</a:t>
            </a:r>
            <a:r>
              <a:rPr lang="en-US" i="1" dirty="0">
                <a:solidFill>
                  <a:srgbClr val="001489"/>
                </a:solidFill>
              </a:rPr>
              <a:t> </a:t>
            </a:r>
            <a:r>
              <a:rPr lang="en-US" dirty="0"/>
              <a:t>of </a:t>
            </a:r>
            <a:r>
              <a:rPr lang="en-US" b="1" i="1" dirty="0">
                <a:solidFill>
                  <a:srgbClr val="001489"/>
                </a:solidFill>
              </a:rPr>
              <a:t>at least three (3) semester-long career education courses </a:t>
            </a:r>
            <a:r>
              <a:rPr lang="en-US" dirty="0"/>
              <a:t>in a given career cluster that prepares students for postsecondary education and entry into a career area of personal choice.</a:t>
            </a:r>
          </a:p>
        </p:txBody>
      </p:sp>
    </p:spTree>
    <p:custDataLst>
      <p:tags r:id="rId1"/>
    </p:custDataLst>
    <p:extLst>
      <p:ext uri="{BB962C8B-B14F-4D97-AF65-F5344CB8AC3E}">
        <p14:creationId xmlns:p14="http://schemas.microsoft.com/office/powerpoint/2010/main" val="607951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C1542-500B-E79E-A670-801AAC952DE7}"/>
              </a:ext>
            </a:extLst>
          </p:cNvPr>
          <p:cNvSpPr>
            <a:spLocks noGrp="1"/>
          </p:cNvSpPr>
          <p:nvPr>
            <p:ph type="title"/>
          </p:nvPr>
        </p:nvSpPr>
        <p:spPr/>
        <p:txBody>
          <a:bodyPr/>
          <a:lstStyle/>
          <a:p>
            <a:r>
              <a:rPr lang="en-US"/>
              <a:t>Education &amp; Training Program of Study</a:t>
            </a:r>
          </a:p>
        </p:txBody>
      </p:sp>
      <p:pic>
        <p:nvPicPr>
          <p:cNvPr id="4" name="Picture 3" descr="Table displaying Education &amp; Training cluster courses, outlining program study names, course levels, and expanded learning opportunities. ">
            <a:extLst>
              <a:ext uri="{FF2B5EF4-FFF2-40B4-BE49-F238E27FC236}">
                <a16:creationId xmlns:a16="http://schemas.microsoft.com/office/drawing/2014/main" id="{CAC7DD2A-8BB8-722A-781E-97E3D1CEF1D7}"/>
              </a:ext>
            </a:extLst>
          </p:cNvPr>
          <p:cNvPicPr>
            <a:picLocks noChangeAspect="1"/>
          </p:cNvPicPr>
          <p:nvPr/>
        </p:nvPicPr>
        <p:blipFill rotWithShape="1">
          <a:blip r:embed="rId4"/>
          <a:srcRect t="31373"/>
          <a:stretch/>
        </p:blipFill>
        <p:spPr>
          <a:xfrm>
            <a:off x="539908" y="1907458"/>
            <a:ext cx="11112183" cy="3564194"/>
          </a:xfrm>
          <a:prstGeom prst="rect">
            <a:avLst/>
          </a:prstGeom>
        </p:spPr>
      </p:pic>
    </p:spTree>
    <p:custDataLst>
      <p:tags r:id="rId1"/>
    </p:custDataLst>
    <p:extLst>
      <p:ext uri="{BB962C8B-B14F-4D97-AF65-F5344CB8AC3E}">
        <p14:creationId xmlns:p14="http://schemas.microsoft.com/office/powerpoint/2010/main" val="2350153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81F15E0-BEC4-622D-894B-0E34144E0E9C}"/>
              </a:ext>
            </a:extLst>
          </p:cNvPr>
          <p:cNvSpPr>
            <a:spLocks noGrp="1"/>
          </p:cNvSpPr>
          <p:nvPr>
            <p:ph type="title"/>
          </p:nvPr>
        </p:nvSpPr>
        <p:spPr/>
        <p:txBody>
          <a:bodyPr/>
          <a:lstStyle/>
          <a:p>
            <a:r>
              <a:rPr lang="en-US" dirty="0"/>
              <a:t>Teaching as a Profession</a:t>
            </a:r>
          </a:p>
        </p:txBody>
      </p:sp>
      <p:sp>
        <p:nvSpPr>
          <p:cNvPr id="7" name="Content Placeholder 6">
            <a:extLst>
              <a:ext uri="{FF2B5EF4-FFF2-40B4-BE49-F238E27FC236}">
                <a16:creationId xmlns:a16="http://schemas.microsoft.com/office/drawing/2014/main" id="{6D41A44D-45C4-BC7D-64C2-8FE401C5710D}"/>
              </a:ext>
            </a:extLst>
          </p:cNvPr>
          <p:cNvSpPr>
            <a:spLocks noGrp="1"/>
          </p:cNvSpPr>
          <p:nvPr>
            <p:ph idx="1"/>
          </p:nvPr>
        </p:nvSpPr>
        <p:spPr>
          <a:xfrm>
            <a:off x="838200" y="1825624"/>
            <a:ext cx="10515600" cy="5032375"/>
          </a:xfrm>
        </p:spPr>
        <p:txBody>
          <a:bodyPr>
            <a:normAutofit/>
          </a:bodyPr>
          <a:lstStyle/>
          <a:p>
            <a:pPr marL="0" indent="0">
              <a:buNone/>
            </a:pPr>
            <a:r>
              <a:rPr lang="en-US" sz="2400" b="1" dirty="0"/>
              <a:t>Course Description: </a:t>
            </a:r>
            <a:r>
              <a:rPr lang="en-US" sz="2400" dirty="0"/>
              <a:t>This </a:t>
            </a:r>
            <a:r>
              <a:rPr lang="en-US" sz="2400" b="1" i="1" dirty="0">
                <a:solidFill>
                  <a:srgbClr val="001489"/>
                </a:solidFill>
              </a:rPr>
              <a:t>introductory course </a:t>
            </a:r>
            <a:r>
              <a:rPr lang="en-US" sz="2400" dirty="0"/>
              <a:t>is designed to introduce students to career opportunities and related skills in the field of education and training. Topics covered include history of education, the philosophy of education, roles of educators, instructional and assessment methods, diversity of cultures and communities, learner development, and professional development.</a:t>
            </a:r>
          </a:p>
          <a:p>
            <a:pPr marL="0" indent="0">
              <a:spcBef>
                <a:spcPts val="1500"/>
              </a:spcBef>
              <a:buNone/>
            </a:pPr>
            <a:r>
              <a:rPr lang="en-US" sz="2400" b="1" dirty="0"/>
              <a:t>Teaching Endorsements:</a:t>
            </a:r>
          </a:p>
          <a:p>
            <a:pPr lvl="1"/>
            <a:r>
              <a:rPr lang="en-US" sz="2200" dirty="0"/>
              <a:t>Family/Consumer Science (0903)</a:t>
            </a:r>
          </a:p>
          <a:p>
            <a:pPr lvl="1"/>
            <a:r>
              <a:rPr lang="en-US" sz="2200" dirty="0"/>
              <a:t>FCS Occupational (0906)</a:t>
            </a:r>
          </a:p>
          <a:p>
            <a:pPr lvl="1"/>
            <a:r>
              <a:rPr lang="en-US" sz="2200" dirty="0"/>
              <a:t>Education and Training (2905)</a:t>
            </a:r>
          </a:p>
          <a:p>
            <a:pPr lvl="1"/>
            <a:r>
              <a:rPr lang="en-US" sz="2200" dirty="0"/>
              <a:t>Other Endorsement (8888)</a:t>
            </a:r>
          </a:p>
          <a:p>
            <a:pPr marL="0" indent="0">
              <a:buNone/>
            </a:pPr>
            <a:endParaRPr lang="en-US" sz="2000" dirty="0"/>
          </a:p>
          <a:p>
            <a:pPr marL="0" indent="0">
              <a:buNone/>
            </a:pPr>
            <a:r>
              <a:rPr lang="en-US" sz="2000" i="1" dirty="0">
                <a:solidFill>
                  <a:schemeClr val="tx2"/>
                </a:solidFill>
              </a:rPr>
              <a:t>For courses where there is no specific endorsement required (8888), any teaching endorsement is acceptable so long as the grade level of endorsement is still appropriate for the assignment.</a:t>
            </a:r>
          </a:p>
        </p:txBody>
      </p:sp>
    </p:spTree>
    <p:custDataLst>
      <p:tags r:id="rId1"/>
    </p:custDataLst>
    <p:extLst>
      <p:ext uri="{BB962C8B-B14F-4D97-AF65-F5344CB8AC3E}">
        <p14:creationId xmlns:p14="http://schemas.microsoft.com/office/powerpoint/2010/main" val="3027677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81F15E0-BEC4-622D-894B-0E34144E0E9C}"/>
              </a:ext>
            </a:extLst>
          </p:cNvPr>
          <p:cNvSpPr>
            <a:spLocks noGrp="1"/>
          </p:cNvSpPr>
          <p:nvPr>
            <p:ph type="title"/>
          </p:nvPr>
        </p:nvSpPr>
        <p:spPr/>
        <p:txBody>
          <a:bodyPr/>
          <a:lstStyle/>
          <a:p>
            <a:r>
              <a:rPr lang="en-US"/>
              <a:t>Lifespan Development</a:t>
            </a:r>
          </a:p>
        </p:txBody>
      </p:sp>
      <p:sp>
        <p:nvSpPr>
          <p:cNvPr id="7" name="Content Placeholder 6">
            <a:extLst>
              <a:ext uri="{FF2B5EF4-FFF2-40B4-BE49-F238E27FC236}">
                <a16:creationId xmlns:a16="http://schemas.microsoft.com/office/drawing/2014/main" id="{6D41A44D-45C4-BC7D-64C2-8FE401C5710D}"/>
              </a:ext>
            </a:extLst>
          </p:cNvPr>
          <p:cNvSpPr>
            <a:spLocks noGrp="1"/>
          </p:cNvSpPr>
          <p:nvPr>
            <p:ph idx="1"/>
          </p:nvPr>
        </p:nvSpPr>
        <p:spPr/>
        <p:txBody>
          <a:bodyPr/>
          <a:lstStyle/>
          <a:p>
            <a:pPr marL="0" indent="0">
              <a:buNone/>
            </a:pPr>
            <a:r>
              <a:rPr lang="en-US" sz="2400" b="1"/>
              <a:t>Course Description: </a:t>
            </a:r>
            <a:r>
              <a:rPr lang="en-US" sz="2400"/>
              <a:t>This </a:t>
            </a:r>
            <a:r>
              <a:rPr lang="en-US" sz="2400" b="1" i="1">
                <a:solidFill>
                  <a:srgbClr val="001489"/>
                </a:solidFill>
              </a:rPr>
              <a:t>introductory course </a:t>
            </a:r>
            <a:r>
              <a:rPr lang="en-US" sz="2400"/>
              <a:t>explores the physical, intellectual, emotional, and social development of individuals across the lifespan from conception to death. Topics covered are external impacts on development including family structure and practices, theories of development, social and technological forces, and resources available to individuals and their outcomes.</a:t>
            </a:r>
          </a:p>
          <a:p>
            <a:pPr marL="0" indent="0">
              <a:spcBef>
                <a:spcPts val="1500"/>
              </a:spcBef>
              <a:buNone/>
            </a:pPr>
            <a:r>
              <a:rPr lang="en-US" sz="2400" b="1"/>
              <a:t>Teaching Endorsements:</a:t>
            </a:r>
          </a:p>
          <a:p>
            <a:pPr lvl="1"/>
            <a:r>
              <a:rPr lang="en-US" sz="2200"/>
              <a:t>Family/Consumer Science (0903)</a:t>
            </a:r>
          </a:p>
          <a:p>
            <a:pPr lvl="1"/>
            <a:r>
              <a:rPr lang="en-US" sz="2200"/>
              <a:t>FCS Occupational (0906)</a:t>
            </a:r>
          </a:p>
        </p:txBody>
      </p:sp>
    </p:spTree>
    <p:custDataLst>
      <p:tags r:id="rId1"/>
    </p:custDataLst>
    <p:extLst>
      <p:ext uri="{BB962C8B-B14F-4D97-AF65-F5344CB8AC3E}">
        <p14:creationId xmlns:p14="http://schemas.microsoft.com/office/powerpoint/2010/main" val="2551063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81F15E0-BEC4-622D-894B-0E34144E0E9C}"/>
              </a:ext>
            </a:extLst>
          </p:cNvPr>
          <p:cNvSpPr>
            <a:spLocks noGrp="1"/>
          </p:cNvSpPr>
          <p:nvPr>
            <p:ph type="title"/>
          </p:nvPr>
        </p:nvSpPr>
        <p:spPr/>
        <p:txBody>
          <a:bodyPr>
            <a:normAutofit fontScale="90000"/>
          </a:bodyPr>
          <a:lstStyle/>
          <a:p>
            <a:r>
              <a:rPr lang="en-US"/>
              <a:t>Best Practices in Education &amp; Training with Work-Based Learning</a:t>
            </a:r>
          </a:p>
        </p:txBody>
      </p:sp>
      <p:sp>
        <p:nvSpPr>
          <p:cNvPr id="7" name="Content Placeholder 6">
            <a:extLst>
              <a:ext uri="{FF2B5EF4-FFF2-40B4-BE49-F238E27FC236}">
                <a16:creationId xmlns:a16="http://schemas.microsoft.com/office/drawing/2014/main" id="{6D41A44D-45C4-BC7D-64C2-8FE401C5710D}"/>
              </a:ext>
            </a:extLst>
          </p:cNvPr>
          <p:cNvSpPr>
            <a:spLocks noGrp="1"/>
          </p:cNvSpPr>
          <p:nvPr>
            <p:ph idx="1"/>
          </p:nvPr>
        </p:nvSpPr>
        <p:spPr/>
        <p:txBody>
          <a:bodyPr/>
          <a:lstStyle/>
          <a:p>
            <a:pPr marL="0" indent="0">
              <a:buNone/>
            </a:pPr>
            <a:r>
              <a:rPr lang="en-US" sz="2200" b="1"/>
              <a:t>Course Description: </a:t>
            </a:r>
            <a:r>
              <a:rPr lang="en-US" sz="2200"/>
              <a:t>This </a:t>
            </a:r>
            <a:r>
              <a:rPr lang="en-US" sz="2200" b="1" i="1">
                <a:solidFill>
                  <a:srgbClr val="001489"/>
                </a:solidFill>
              </a:rPr>
              <a:t>intermediate course </a:t>
            </a:r>
            <a:r>
              <a:rPr lang="en-US" sz="2200"/>
              <a:t>will focus on best practices in education building on concepts from the introductory courses. Topics covered include instructional and assessment methods, differentiated instruction, development of communication skills necessary for educators, and instruction planning. Knowledge and skills will be applied within a structured work-based learning experience, which may take place in a school, community, or business and industry setting. The focus of the hands-on experience will be immersion in an educational setting.</a:t>
            </a:r>
          </a:p>
          <a:p>
            <a:pPr marL="0" indent="0">
              <a:spcBef>
                <a:spcPts val="1500"/>
              </a:spcBef>
              <a:buNone/>
            </a:pPr>
            <a:r>
              <a:rPr lang="en-US" sz="2200" b="1"/>
              <a:t>Teaching Endorsements:</a:t>
            </a:r>
          </a:p>
          <a:p>
            <a:pPr lvl="1"/>
            <a:r>
              <a:rPr lang="en-US" sz="2200"/>
              <a:t>Family/Consumer Science (0903)</a:t>
            </a:r>
          </a:p>
          <a:p>
            <a:pPr lvl="1"/>
            <a:r>
              <a:rPr lang="en-US" sz="2200"/>
              <a:t>FCS Occupational (0906)</a:t>
            </a:r>
          </a:p>
          <a:p>
            <a:pPr lvl="1"/>
            <a:r>
              <a:rPr lang="en-US" sz="2200"/>
              <a:t>Education and Training (2905)</a:t>
            </a:r>
          </a:p>
          <a:p>
            <a:pPr lvl="1"/>
            <a:r>
              <a:rPr lang="en-US" sz="2200"/>
              <a:t>Other Endorsement (8888)</a:t>
            </a:r>
          </a:p>
        </p:txBody>
      </p:sp>
    </p:spTree>
    <p:custDataLst>
      <p:tags r:id="rId1"/>
    </p:custDataLst>
    <p:extLst>
      <p:ext uri="{BB962C8B-B14F-4D97-AF65-F5344CB8AC3E}">
        <p14:creationId xmlns:p14="http://schemas.microsoft.com/office/powerpoint/2010/main" val="17471919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9abb00d-360d-4fb4-a82c-dfc5804ce0c8">
      <Terms xmlns="http://schemas.microsoft.com/office/infopath/2007/PartnerControls"/>
    </lcf76f155ced4ddcb4097134ff3c332f>
    <TaxCatchAll xmlns="1ccfb62b-f304-43f3-9a92-b7a7807b87d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2FA9F623FE4F34EBADA13EAA466B1AA" ma:contentTypeVersion="10" ma:contentTypeDescription="Create a new document." ma:contentTypeScope="" ma:versionID="bc06aa0a2503df0bc9d5c573a9a76354">
  <xsd:schema xmlns:xsd="http://www.w3.org/2001/XMLSchema" xmlns:xs="http://www.w3.org/2001/XMLSchema" xmlns:p="http://schemas.microsoft.com/office/2006/metadata/properties" xmlns:ns2="e9abb00d-360d-4fb4-a82c-dfc5804ce0c8" xmlns:ns3="1ccfb62b-f304-43f3-9a92-b7a7807b87de" targetNamespace="http://schemas.microsoft.com/office/2006/metadata/properties" ma:root="true" ma:fieldsID="94509200332651e763b60193e35a017a" ns2:_="" ns3:_="">
    <xsd:import namespace="e9abb00d-360d-4fb4-a82c-dfc5804ce0c8"/>
    <xsd:import namespace="1ccfb62b-f304-43f3-9a92-b7a7807b87d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abb00d-360d-4fb4-a82c-dfc5804ce0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6dbaca4-0a10-4075-9d26-b5ffa51738b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cfb62b-f304-43f3-9a92-b7a7807b87d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8d03635-6223-4f33-a3fa-11105353306a}" ma:internalName="TaxCatchAll" ma:showField="CatchAllData" ma:web="1ccfb62b-f304-43f3-9a92-b7a7807b87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FF9468-B64B-4620-AECE-96C4BB803B8F}">
  <ds:schemaRefs>
    <ds:schemaRef ds:uri="http://schemas.microsoft.com/sharepoint/v3/contenttype/forms"/>
  </ds:schemaRefs>
</ds:datastoreItem>
</file>

<file path=customXml/itemProps2.xml><?xml version="1.0" encoding="utf-8"?>
<ds:datastoreItem xmlns:ds="http://schemas.openxmlformats.org/officeDocument/2006/customXml" ds:itemID="{2B28E2B0-A7A1-4EB4-BA34-4FCF53840AD5}">
  <ds:schemaRefs>
    <ds:schemaRef ds:uri="e9abb00d-360d-4fb4-a82c-dfc5804ce0c8"/>
    <ds:schemaRef ds:uri="http://purl.org/dc/elements/1.1/"/>
    <ds:schemaRef ds:uri="http://schemas.openxmlformats.org/package/2006/metadata/core-properties"/>
    <ds:schemaRef ds:uri="http://schemas.microsoft.com/office/infopath/2007/PartnerControls"/>
    <ds:schemaRef ds:uri="http://purl.org/dc/terms/"/>
    <ds:schemaRef ds:uri="http://purl.org/dc/dcmitype/"/>
    <ds:schemaRef ds:uri="1ccfb62b-f304-43f3-9a92-b7a7807b87de"/>
    <ds:schemaRef ds:uri="http://www.w3.org/XML/1998/namespace"/>
    <ds:schemaRef ds:uri="http://schemas.microsoft.com/office/2006/documentManagement/types"/>
    <ds:schemaRef ds:uri="http://schemas.microsoft.com/office/2006/metadata/properties"/>
  </ds:schemaRefs>
</ds:datastoreItem>
</file>

<file path=customXml/itemProps3.xml><?xml version="1.0" encoding="utf-8"?>
<ds:datastoreItem xmlns:ds="http://schemas.openxmlformats.org/officeDocument/2006/customXml" ds:itemID="{BB183C3E-AF71-42D9-8706-069FD8F047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abb00d-360d-4fb4-a82c-dfc5804ce0c8"/>
    <ds:schemaRef ds:uri="1ccfb62b-f304-43f3-9a92-b7a7807b87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1192</TotalTime>
  <Words>1247</Words>
  <Application>Microsoft Office PowerPoint</Application>
  <PresentationFormat>Widescreen</PresentationFormat>
  <Paragraphs>139</Paragraphs>
  <Slides>22</Slides>
  <Notes>14</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Century Gothic Pro</vt:lpstr>
      <vt:lpstr>Lato</vt:lpstr>
      <vt:lpstr>Rastanty Cortez</vt:lpstr>
      <vt:lpstr>Office Theme</vt:lpstr>
      <vt:lpstr>Growing the Teacher Pipeline:</vt:lpstr>
      <vt:lpstr>Session Goals</vt:lpstr>
      <vt:lpstr>Nebraska Career &amp; Technical Education Model</vt:lpstr>
      <vt:lpstr>Nebraska Revision Timeline For All Content Areas</vt:lpstr>
      <vt:lpstr>Program of Study</vt:lpstr>
      <vt:lpstr>Education &amp; Training Program of Study</vt:lpstr>
      <vt:lpstr>Teaching as a Profession</vt:lpstr>
      <vt:lpstr>Lifespan Development</vt:lpstr>
      <vt:lpstr>Best Practices in Education &amp; Training with Work-Based Learning</vt:lpstr>
      <vt:lpstr>Education &amp; Training Practicum with  Work-Based Learning</vt:lpstr>
      <vt:lpstr>Nebraska Workplace Experiences Continuum</vt:lpstr>
      <vt:lpstr>Nebraska Career Tour Videos </vt:lpstr>
      <vt:lpstr>Career &amp; Technical Student Organizations</vt:lpstr>
      <vt:lpstr>CTSO Integration → High-Quality CTE</vt:lpstr>
      <vt:lpstr>Nebraska Educators Rising</vt:lpstr>
      <vt:lpstr>Nebraska Family, Career, &amp;  Community Leaders of America </vt:lpstr>
      <vt:lpstr>Curriculum Resources</vt:lpstr>
      <vt:lpstr>ESU 6 &amp; 9 Grow Your Own Curriculum</vt:lpstr>
      <vt:lpstr>Teaching as a Profession: </vt:lpstr>
      <vt:lpstr>Module 3.2 Historical Philosophies</vt:lpstr>
      <vt:lpstr>Other Resources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Wolfe, Sydney</dc:creator>
  <cp:lastModifiedBy>Bright, Miranda</cp:lastModifiedBy>
  <cp:revision>2</cp:revision>
  <dcterms:created xsi:type="dcterms:W3CDTF">2023-05-16T02:21:52Z</dcterms:created>
  <dcterms:modified xsi:type="dcterms:W3CDTF">2026-06-08T18:52:47Z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MSIP_Label_7aff96f3-febb-4d97-abce-da8759adbf29_Enabled">
    <vt:lpwstr>true</vt:lpwstr>
  </property>
  <property fmtid="{D5CDD505-2E9C-101B-9397-08002B2CF9AE}" pid="4" name="MSIP_Label_7aff96f3-febb-4d97-abce-da8759adbf29_SetDate">
    <vt:lpwstr>2026-04-08T18:18:32Z</vt:lpwstr>
  </property>
  <property fmtid="{D5CDD505-2E9C-101B-9397-08002B2CF9AE}" pid="5" name="MSIP_Label_7aff96f3-febb-4d97-abce-da8759adbf29_Method">
    <vt:lpwstr>Standard</vt:lpwstr>
  </property>
  <property fmtid="{D5CDD505-2E9C-101B-9397-08002B2CF9AE}" pid="6" name="MSIP_Label_7aff96f3-febb-4d97-abce-da8759adbf29_Name">
    <vt:lpwstr>Confidential</vt:lpwstr>
  </property>
  <property fmtid="{D5CDD505-2E9C-101B-9397-08002B2CF9AE}" pid="7" name="MSIP_Label_7aff96f3-febb-4d97-abce-da8759adbf29_SiteId">
    <vt:lpwstr>9981678a-3c4d-40f7-9624-f41a08565121</vt:lpwstr>
  </property>
  <property fmtid="{D5CDD505-2E9C-101B-9397-08002B2CF9AE}" pid="8" name="MSIP_Label_7aff96f3-febb-4d97-abce-da8759adbf29_ActionId">
    <vt:lpwstr>70371714-d542-4ab7-97fd-2df4806d6c1c</vt:lpwstr>
  </property>
  <property fmtid="{D5CDD505-2E9C-101B-9397-08002B2CF9AE}" pid="9" name="MSIP_Label_7aff96f3-febb-4d97-abce-da8759adbf29_ContentBits">
    <vt:lpwstr>0</vt:lpwstr>
  </property>
  <property fmtid="{D5CDD505-2E9C-101B-9397-08002B2CF9AE}" pid="10" name="MSIP_Label_7aff96f3-febb-4d97-abce-da8759adbf29_Tag">
    <vt:lpwstr>10, 3, 0, 2</vt:lpwstr>
  </property>
  <property fmtid="{D5CDD505-2E9C-101B-9397-08002B2CF9AE}" pid="11" name="ArticulateGUID">
    <vt:lpwstr>7D87C077-3C76-4703-A9C1-AB632F1E480B</vt:lpwstr>
  </property>
  <property fmtid="{D5CDD505-2E9C-101B-9397-08002B2CF9AE}" pid="12" name="ArticulatePath">
    <vt:lpwstr>https://needucation.sharepoint.com/sites/HumanSciencesEducation242/Shared Documents/Be a Teacher Day/Presentations/2023 Ed &amp; Training Admin Days Presentation</vt:lpwstr>
  </property>
  <property fmtid="{D5CDD505-2E9C-101B-9397-08002B2CF9AE}" pid="13" name="ContentTypeId">
    <vt:lpwstr>0x010100A2FA9F623FE4F34EBADA13EAA466B1AA</vt:lpwstr>
  </property>
</Properties>
</file>