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jpg"/><Relationship Id="rId17" Type="http://schemas.openxmlformats.org/officeDocument/2006/relationships/image" Target="../media/image16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FFD509"/>
                </a:solidFill>
                <a:latin typeface="Century Gothic"/>
                <a:cs typeface="Century Goth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88825" cy="6858000"/>
          </a:xfrm>
          <a:custGeom>
            <a:avLst/>
            <a:gdLst/>
            <a:ahLst/>
            <a:cxnLst/>
            <a:rect l="l" t="t" r="r" b="b"/>
            <a:pathLst>
              <a:path w="12188825" h="6858000">
                <a:moveTo>
                  <a:pt x="12188825" y="0"/>
                </a:moveTo>
                <a:lnTo>
                  <a:pt x="0" y="0"/>
                </a:lnTo>
                <a:lnTo>
                  <a:pt x="0" y="6858000"/>
                </a:lnTo>
                <a:lnTo>
                  <a:pt x="12188825" y="6858000"/>
                </a:lnTo>
                <a:lnTo>
                  <a:pt x="12188825" y="0"/>
                </a:lnTo>
                <a:close/>
              </a:path>
            </a:pathLst>
          </a:custGeom>
          <a:solidFill>
            <a:srgbClr val="0039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455612" y="381000"/>
            <a:ext cx="11353800" cy="6096000"/>
          </a:xfrm>
          <a:custGeom>
            <a:avLst/>
            <a:gdLst/>
            <a:ahLst/>
            <a:cxnLst/>
            <a:rect l="l" t="t" r="r" b="b"/>
            <a:pathLst>
              <a:path w="11353800" h="6096000">
                <a:moveTo>
                  <a:pt x="0" y="0"/>
                </a:moveTo>
                <a:lnTo>
                  <a:pt x="11353800" y="0"/>
                </a:lnTo>
                <a:lnTo>
                  <a:pt x="113538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51C3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3786878" y="380992"/>
            <a:ext cx="0" cy="450850"/>
          </a:xfrm>
          <a:custGeom>
            <a:avLst/>
            <a:gdLst/>
            <a:ahLst/>
            <a:cxnLst/>
            <a:rect l="l" t="t" r="r" b="b"/>
            <a:pathLst>
              <a:path w="0" h="450850">
                <a:moveTo>
                  <a:pt x="0" y="450710"/>
                </a:moveTo>
                <a:lnTo>
                  <a:pt x="0" y="0"/>
                </a:lnTo>
              </a:path>
            </a:pathLst>
          </a:custGeom>
          <a:ln w="12700">
            <a:solidFill>
              <a:srgbClr val="51C3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3786873" y="6026288"/>
            <a:ext cx="0" cy="450850"/>
          </a:xfrm>
          <a:custGeom>
            <a:avLst/>
            <a:gdLst/>
            <a:ahLst/>
            <a:cxnLst/>
            <a:rect l="l" t="t" r="r" b="b"/>
            <a:pathLst>
              <a:path w="0" h="450850">
                <a:moveTo>
                  <a:pt x="0" y="0"/>
                </a:moveTo>
                <a:lnTo>
                  <a:pt x="0" y="450710"/>
                </a:lnTo>
              </a:path>
            </a:pathLst>
          </a:custGeom>
          <a:ln w="12700">
            <a:solidFill>
              <a:srgbClr val="51C3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8456610" y="6026288"/>
            <a:ext cx="0" cy="450850"/>
          </a:xfrm>
          <a:custGeom>
            <a:avLst/>
            <a:gdLst/>
            <a:ahLst/>
            <a:cxnLst/>
            <a:rect l="l" t="t" r="r" b="b"/>
            <a:pathLst>
              <a:path w="0" h="450850">
                <a:moveTo>
                  <a:pt x="0" y="0"/>
                </a:moveTo>
                <a:lnTo>
                  <a:pt x="0" y="450710"/>
                </a:lnTo>
              </a:path>
            </a:pathLst>
          </a:custGeom>
          <a:ln w="12700">
            <a:solidFill>
              <a:srgbClr val="51C3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8456608" y="381000"/>
            <a:ext cx="0" cy="450215"/>
          </a:xfrm>
          <a:custGeom>
            <a:avLst/>
            <a:gdLst/>
            <a:ahLst/>
            <a:cxnLst/>
            <a:rect l="l" t="t" r="r" b="b"/>
            <a:pathLst>
              <a:path w="0" h="450215">
                <a:moveTo>
                  <a:pt x="0" y="450037"/>
                </a:moveTo>
                <a:lnTo>
                  <a:pt x="0" y="0"/>
                </a:lnTo>
              </a:path>
            </a:pathLst>
          </a:custGeom>
          <a:ln w="12700">
            <a:solidFill>
              <a:srgbClr val="51C3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FFD509"/>
                </a:solidFill>
                <a:latin typeface="Century Gothic"/>
                <a:cs typeface="Century Goth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FFD509"/>
                </a:solidFill>
                <a:latin typeface="Century Gothic"/>
                <a:cs typeface="Century Goth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88825" cy="6858000"/>
          </a:xfrm>
          <a:custGeom>
            <a:avLst/>
            <a:gdLst/>
            <a:ahLst/>
            <a:cxnLst/>
            <a:rect l="l" t="t" r="r" b="b"/>
            <a:pathLst>
              <a:path w="12188825" h="6858000">
                <a:moveTo>
                  <a:pt x="12188825" y="0"/>
                </a:moveTo>
                <a:lnTo>
                  <a:pt x="0" y="0"/>
                </a:lnTo>
                <a:lnTo>
                  <a:pt x="0" y="6858000"/>
                </a:lnTo>
                <a:lnTo>
                  <a:pt x="12188825" y="6858000"/>
                </a:lnTo>
                <a:lnTo>
                  <a:pt x="12188825" y="0"/>
                </a:lnTo>
                <a:close/>
              </a:path>
            </a:pathLst>
          </a:custGeom>
          <a:solidFill>
            <a:srgbClr val="0039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455612" y="381000"/>
            <a:ext cx="11353800" cy="6096000"/>
          </a:xfrm>
          <a:custGeom>
            <a:avLst/>
            <a:gdLst/>
            <a:ahLst/>
            <a:cxnLst/>
            <a:rect l="l" t="t" r="r" b="b"/>
            <a:pathLst>
              <a:path w="11353800" h="6096000">
                <a:moveTo>
                  <a:pt x="0" y="0"/>
                </a:moveTo>
                <a:lnTo>
                  <a:pt x="11353800" y="0"/>
                </a:lnTo>
                <a:lnTo>
                  <a:pt x="113538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51C3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3786878" y="380992"/>
            <a:ext cx="0" cy="450850"/>
          </a:xfrm>
          <a:custGeom>
            <a:avLst/>
            <a:gdLst/>
            <a:ahLst/>
            <a:cxnLst/>
            <a:rect l="l" t="t" r="r" b="b"/>
            <a:pathLst>
              <a:path w="0" h="450850">
                <a:moveTo>
                  <a:pt x="0" y="450710"/>
                </a:moveTo>
                <a:lnTo>
                  <a:pt x="0" y="0"/>
                </a:lnTo>
              </a:path>
            </a:pathLst>
          </a:custGeom>
          <a:ln w="12700">
            <a:solidFill>
              <a:srgbClr val="51C3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3786873" y="6026288"/>
            <a:ext cx="0" cy="450850"/>
          </a:xfrm>
          <a:custGeom>
            <a:avLst/>
            <a:gdLst/>
            <a:ahLst/>
            <a:cxnLst/>
            <a:rect l="l" t="t" r="r" b="b"/>
            <a:pathLst>
              <a:path w="0" h="450850">
                <a:moveTo>
                  <a:pt x="0" y="0"/>
                </a:moveTo>
                <a:lnTo>
                  <a:pt x="0" y="450710"/>
                </a:lnTo>
              </a:path>
            </a:pathLst>
          </a:custGeom>
          <a:ln w="12700">
            <a:solidFill>
              <a:srgbClr val="51C3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8456610" y="6026288"/>
            <a:ext cx="0" cy="450850"/>
          </a:xfrm>
          <a:custGeom>
            <a:avLst/>
            <a:gdLst/>
            <a:ahLst/>
            <a:cxnLst/>
            <a:rect l="l" t="t" r="r" b="b"/>
            <a:pathLst>
              <a:path w="0" h="450850">
                <a:moveTo>
                  <a:pt x="0" y="0"/>
                </a:moveTo>
                <a:lnTo>
                  <a:pt x="0" y="450710"/>
                </a:lnTo>
              </a:path>
            </a:pathLst>
          </a:custGeom>
          <a:ln w="12700">
            <a:solidFill>
              <a:srgbClr val="51C3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8456608" y="381000"/>
            <a:ext cx="0" cy="450215"/>
          </a:xfrm>
          <a:custGeom>
            <a:avLst/>
            <a:gdLst/>
            <a:ahLst/>
            <a:cxnLst/>
            <a:rect l="l" t="t" r="r" b="b"/>
            <a:pathLst>
              <a:path w="0" h="450215">
                <a:moveTo>
                  <a:pt x="0" y="450037"/>
                </a:moveTo>
                <a:lnTo>
                  <a:pt x="0" y="0"/>
                </a:lnTo>
              </a:path>
            </a:pathLst>
          </a:custGeom>
          <a:ln w="12700">
            <a:solidFill>
              <a:srgbClr val="51C3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455612" y="824699"/>
            <a:ext cx="11353800" cy="5208905"/>
          </a:xfrm>
          <a:custGeom>
            <a:avLst/>
            <a:gdLst/>
            <a:ahLst/>
            <a:cxnLst/>
            <a:rect l="l" t="t" r="r" b="b"/>
            <a:pathLst>
              <a:path w="11353800" h="5208905">
                <a:moveTo>
                  <a:pt x="11353787" y="5195913"/>
                </a:moveTo>
                <a:lnTo>
                  <a:pt x="0" y="5195913"/>
                </a:lnTo>
                <a:lnTo>
                  <a:pt x="0" y="5208613"/>
                </a:lnTo>
                <a:lnTo>
                  <a:pt x="11353787" y="5208613"/>
                </a:lnTo>
                <a:lnTo>
                  <a:pt x="11353787" y="5195913"/>
                </a:lnTo>
                <a:close/>
              </a:path>
              <a:path w="11353800" h="5208905">
                <a:moveTo>
                  <a:pt x="11353787" y="0"/>
                </a:moveTo>
                <a:lnTo>
                  <a:pt x="0" y="0"/>
                </a:lnTo>
                <a:lnTo>
                  <a:pt x="0" y="12700"/>
                </a:lnTo>
                <a:lnTo>
                  <a:pt x="11353787" y="12700"/>
                </a:lnTo>
                <a:lnTo>
                  <a:pt x="11353787" y="0"/>
                </a:lnTo>
                <a:close/>
              </a:path>
            </a:pathLst>
          </a:custGeom>
          <a:solidFill>
            <a:srgbClr val="51C3F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" name="bg 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5612" y="830376"/>
            <a:ext cx="609600" cy="360895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1945" y="830376"/>
            <a:ext cx="609600" cy="360895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53945" y="830376"/>
            <a:ext cx="609600" cy="360895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99105" y="830376"/>
            <a:ext cx="609600" cy="360895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27412" y="830376"/>
            <a:ext cx="609600" cy="360895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89412" y="830376"/>
            <a:ext cx="609600" cy="360895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75262" y="830376"/>
            <a:ext cx="609600" cy="360895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56312" y="830376"/>
            <a:ext cx="609600" cy="360895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521119" y="830376"/>
            <a:ext cx="609600" cy="360895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94550" y="830376"/>
            <a:ext cx="609600" cy="360895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70291" y="830376"/>
            <a:ext cx="609600" cy="36089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820822" y="830376"/>
            <a:ext cx="609600" cy="360895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610013" y="830376"/>
            <a:ext cx="609600" cy="360895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426382" y="830376"/>
            <a:ext cx="609600" cy="360895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199812" y="830376"/>
            <a:ext cx="609600" cy="360895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455615" y="1447798"/>
            <a:ext cx="11353800" cy="0"/>
          </a:xfrm>
          <a:custGeom>
            <a:avLst/>
            <a:gdLst/>
            <a:ahLst/>
            <a:cxnLst/>
            <a:rect l="l" t="t" r="r" b="b"/>
            <a:pathLst>
              <a:path w="11353800" h="0">
                <a:moveTo>
                  <a:pt x="113537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1C3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bg object 39"/>
          <p:cNvSpPr/>
          <p:nvPr/>
        </p:nvSpPr>
        <p:spPr>
          <a:xfrm>
            <a:off x="455615" y="1191268"/>
            <a:ext cx="11353800" cy="0"/>
          </a:xfrm>
          <a:custGeom>
            <a:avLst/>
            <a:gdLst/>
            <a:ahLst/>
            <a:cxnLst/>
            <a:rect l="l" t="t" r="r" b="b"/>
            <a:pathLst>
              <a:path w="11353800" h="0">
                <a:moveTo>
                  <a:pt x="113537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1C3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bg object 40"/>
          <p:cNvSpPr/>
          <p:nvPr/>
        </p:nvSpPr>
        <p:spPr>
          <a:xfrm>
            <a:off x="992023" y="2292284"/>
            <a:ext cx="2276475" cy="2280285"/>
          </a:xfrm>
          <a:custGeom>
            <a:avLst/>
            <a:gdLst/>
            <a:ahLst/>
            <a:cxnLst/>
            <a:rect l="l" t="t" r="r" b="b"/>
            <a:pathLst>
              <a:path w="2276475" h="2280285">
                <a:moveTo>
                  <a:pt x="964511" y="2279450"/>
                </a:moveTo>
                <a:lnTo>
                  <a:pt x="962951" y="2279450"/>
                </a:lnTo>
                <a:lnTo>
                  <a:pt x="961294" y="2279158"/>
                </a:lnTo>
                <a:lnTo>
                  <a:pt x="959734" y="2278671"/>
                </a:lnTo>
                <a:lnTo>
                  <a:pt x="612849" y="2165940"/>
                </a:lnTo>
                <a:lnTo>
                  <a:pt x="604757" y="2163310"/>
                </a:lnTo>
                <a:lnTo>
                  <a:pt x="600370" y="2154638"/>
                </a:lnTo>
                <a:lnTo>
                  <a:pt x="603002" y="2146551"/>
                </a:lnTo>
                <a:lnTo>
                  <a:pt x="761820" y="1658118"/>
                </a:lnTo>
                <a:lnTo>
                  <a:pt x="346104" y="1960064"/>
                </a:lnTo>
                <a:lnTo>
                  <a:pt x="342790" y="1962500"/>
                </a:lnTo>
                <a:lnTo>
                  <a:pt x="338695" y="1963474"/>
                </a:lnTo>
                <a:lnTo>
                  <a:pt x="334600" y="1962792"/>
                </a:lnTo>
                <a:lnTo>
                  <a:pt x="330505" y="1962110"/>
                </a:lnTo>
                <a:lnTo>
                  <a:pt x="326995" y="1959967"/>
                </a:lnTo>
                <a:lnTo>
                  <a:pt x="324558" y="1956654"/>
                </a:lnTo>
                <a:lnTo>
                  <a:pt x="110168" y="1661723"/>
                </a:lnTo>
                <a:lnTo>
                  <a:pt x="105196" y="1654806"/>
                </a:lnTo>
                <a:lnTo>
                  <a:pt x="106658" y="1645257"/>
                </a:lnTo>
                <a:lnTo>
                  <a:pt x="113580" y="1640191"/>
                </a:lnTo>
                <a:lnTo>
                  <a:pt x="529296" y="1338342"/>
                </a:lnTo>
                <a:lnTo>
                  <a:pt x="15404" y="1338342"/>
                </a:lnTo>
                <a:lnTo>
                  <a:pt x="6922" y="1338342"/>
                </a:lnTo>
                <a:lnTo>
                  <a:pt x="0" y="1331425"/>
                </a:lnTo>
                <a:lnTo>
                  <a:pt x="0" y="1322948"/>
                </a:lnTo>
                <a:lnTo>
                  <a:pt x="0" y="958450"/>
                </a:lnTo>
                <a:lnTo>
                  <a:pt x="0" y="949974"/>
                </a:lnTo>
                <a:lnTo>
                  <a:pt x="6922" y="943056"/>
                </a:lnTo>
                <a:lnTo>
                  <a:pt x="15404" y="943056"/>
                </a:lnTo>
                <a:lnTo>
                  <a:pt x="529296" y="943056"/>
                </a:lnTo>
                <a:lnTo>
                  <a:pt x="113580" y="641208"/>
                </a:lnTo>
                <a:lnTo>
                  <a:pt x="110266" y="638772"/>
                </a:lnTo>
                <a:lnTo>
                  <a:pt x="108023" y="635167"/>
                </a:lnTo>
                <a:lnTo>
                  <a:pt x="107438" y="631172"/>
                </a:lnTo>
                <a:lnTo>
                  <a:pt x="106756" y="627177"/>
                </a:lnTo>
                <a:lnTo>
                  <a:pt x="107828" y="622988"/>
                </a:lnTo>
                <a:lnTo>
                  <a:pt x="110168" y="619675"/>
                </a:lnTo>
                <a:lnTo>
                  <a:pt x="324558" y="324744"/>
                </a:lnTo>
                <a:lnTo>
                  <a:pt x="329530" y="317827"/>
                </a:lnTo>
                <a:lnTo>
                  <a:pt x="339182" y="316365"/>
                </a:lnTo>
                <a:lnTo>
                  <a:pt x="346104" y="321334"/>
                </a:lnTo>
                <a:lnTo>
                  <a:pt x="761820" y="623183"/>
                </a:lnTo>
                <a:lnTo>
                  <a:pt x="603002" y="134750"/>
                </a:lnTo>
                <a:lnTo>
                  <a:pt x="601734" y="130852"/>
                </a:lnTo>
                <a:lnTo>
                  <a:pt x="602027" y="126663"/>
                </a:lnTo>
                <a:lnTo>
                  <a:pt x="603879" y="122960"/>
                </a:lnTo>
                <a:lnTo>
                  <a:pt x="605732" y="119355"/>
                </a:lnTo>
                <a:lnTo>
                  <a:pt x="608949" y="116530"/>
                </a:lnTo>
                <a:lnTo>
                  <a:pt x="612849" y="115263"/>
                </a:lnTo>
                <a:lnTo>
                  <a:pt x="959734" y="2630"/>
                </a:lnTo>
                <a:lnTo>
                  <a:pt x="967826" y="0"/>
                </a:lnTo>
                <a:lnTo>
                  <a:pt x="976503" y="4384"/>
                </a:lnTo>
                <a:lnTo>
                  <a:pt x="979135" y="12471"/>
                </a:lnTo>
                <a:lnTo>
                  <a:pt x="1137953" y="500904"/>
                </a:lnTo>
                <a:lnTo>
                  <a:pt x="1296771" y="12471"/>
                </a:lnTo>
                <a:lnTo>
                  <a:pt x="1299404" y="4384"/>
                </a:lnTo>
                <a:lnTo>
                  <a:pt x="1308081" y="0"/>
                </a:lnTo>
                <a:lnTo>
                  <a:pt x="1316173" y="2630"/>
                </a:lnTo>
                <a:lnTo>
                  <a:pt x="1663058" y="115263"/>
                </a:lnTo>
                <a:lnTo>
                  <a:pt x="1666957" y="116530"/>
                </a:lnTo>
                <a:lnTo>
                  <a:pt x="1670175" y="119258"/>
                </a:lnTo>
                <a:lnTo>
                  <a:pt x="1672027" y="122960"/>
                </a:lnTo>
                <a:lnTo>
                  <a:pt x="1673880" y="126565"/>
                </a:lnTo>
                <a:lnTo>
                  <a:pt x="1674172" y="130852"/>
                </a:lnTo>
                <a:lnTo>
                  <a:pt x="1672905" y="134750"/>
                </a:lnTo>
                <a:lnTo>
                  <a:pt x="1514086" y="623183"/>
                </a:lnTo>
                <a:lnTo>
                  <a:pt x="1929802" y="321334"/>
                </a:lnTo>
                <a:lnTo>
                  <a:pt x="1936724" y="316365"/>
                </a:lnTo>
                <a:lnTo>
                  <a:pt x="1946279" y="317827"/>
                </a:lnTo>
                <a:lnTo>
                  <a:pt x="1951348" y="324744"/>
                </a:lnTo>
                <a:lnTo>
                  <a:pt x="2165738" y="619675"/>
                </a:lnTo>
                <a:lnTo>
                  <a:pt x="2168176" y="622988"/>
                </a:lnTo>
                <a:lnTo>
                  <a:pt x="2169151" y="627080"/>
                </a:lnTo>
                <a:lnTo>
                  <a:pt x="2168468" y="631172"/>
                </a:lnTo>
                <a:lnTo>
                  <a:pt x="2167786" y="635167"/>
                </a:lnTo>
                <a:lnTo>
                  <a:pt x="2165641" y="638869"/>
                </a:lnTo>
                <a:lnTo>
                  <a:pt x="2162326" y="641208"/>
                </a:lnTo>
                <a:lnTo>
                  <a:pt x="1746610" y="943056"/>
                </a:lnTo>
                <a:lnTo>
                  <a:pt x="2260503" y="943056"/>
                </a:lnTo>
                <a:lnTo>
                  <a:pt x="2268985" y="943056"/>
                </a:lnTo>
                <a:lnTo>
                  <a:pt x="2275907" y="949974"/>
                </a:lnTo>
                <a:lnTo>
                  <a:pt x="2275907" y="958450"/>
                </a:lnTo>
                <a:lnTo>
                  <a:pt x="2275907" y="1322948"/>
                </a:lnTo>
                <a:lnTo>
                  <a:pt x="2275907" y="1331425"/>
                </a:lnTo>
                <a:lnTo>
                  <a:pt x="2268985" y="1338342"/>
                </a:lnTo>
                <a:lnTo>
                  <a:pt x="2260503" y="1338342"/>
                </a:lnTo>
                <a:lnTo>
                  <a:pt x="1746610" y="1338342"/>
                </a:lnTo>
                <a:lnTo>
                  <a:pt x="2162326" y="1640191"/>
                </a:lnTo>
                <a:lnTo>
                  <a:pt x="2169248" y="1645160"/>
                </a:lnTo>
                <a:lnTo>
                  <a:pt x="2170711" y="1654806"/>
                </a:lnTo>
                <a:lnTo>
                  <a:pt x="2165738" y="1661723"/>
                </a:lnTo>
                <a:lnTo>
                  <a:pt x="1951348" y="1956654"/>
                </a:lnTo>
                <a:lnTo>
                  <a:pt x="1948911" y="1959967"/>
                </a:lnTo>
                <a:lnTo>
                  <a:pt x="1945304" y="1962208"/>
                </a:lnTo>
                <a:lnTo>
                  <a:pt x="1941306" y="1962792"/>
                </a:lnTo>
                <a:lnTo>
                  <a:pt x="1937309" y="1963474"/>
                </a:lnTo>
                <a:lnTo>
                  <a:pt x="1933117" y="1962402"/>
                </a:lnTo>
                <a:lnTo>
                  <a:pt x="1929802" y="1960064"/>
                </a:lnTo>
                <a:lnTo>
                  <a:pt x="1514086" y="1658118"/>
                </a:lnTo>
                <a:lnTo>
                  <a:pt x="1672905" y="2146551"/>
                </a:lnTo>
                <a:lnTo>
                  <a:pt x="1316173" y="2278671"/>
                </a:lnTo>
                <a:lnTo>
                  <a:pt x="1312273" y="2279937"/>
                </a:lnTo>
                <a:lnTo>
                  <a:pt x="1308081" y="2279645"/>
                </a:lnTo>
                <a:lnTo>
                  <a:pt x="1304376" y="2277794"/>
                </a:lnTo>
                <a:lnTo>
                  <a:pt x="1300671" y="2275943"/>
                </a:lnTo>
                <a:lnTo>
                  <a:pt x="1297941" y="2272727"/>
                </a:lnTo>
                <a:lnTo>
                  <a:pt x="1296674" y="2268830"/>
                </a:lnTo>
                <a:lnTo>
                  <a:pt x="1137856" y="1780397"/>
                </a:lnTo>
                <a:lnTo>
                  <a:pt x="979037" y="2268830"/>
                </a:lnTo>
                <a:lnTo>
                  <a:pt x="977770" y="2272727"/>
                </a:lnTo>
                <a:lnTo>
                  <a:pt x="975040" y="2275943"/>
                </a:lnTo>
                <a:lnTo>
                  <a:pt x="971335" y="2277794"/>
                </a:lnTo>
                <a:lnTo>
                  <a:pt x="969288" y="2278866"/>
                </a:lnTo>
                <a:lnTo>
                  <a:pt x="966948" y="2279450"/>
                </a:lnTo>
                <a:lnTo>
                  <a:pt x="964511" y="2279450"/>
                </a:lnTo>
                <a:close/>
              </a:path>
            </a:pathLst>
          </a:custGeom>
          <a:ln w="3028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bg object 41"/>
          <p:cNvSpPr/>
          <p:nvPr/>
        </p:nvSpPr>
        <p:spPr>
          <a:xfrm>
            <a:off x="1793079" y="3120707"/>
            <a:ext cx="692150" cy="692150"/>
          </a:xfrm>
          <a:custGeom>
            <a:avLst/>
            <a:gdLst/>
            <a:ahLst/>
            <a:cxnLst/>
            <a:rect l="l" t="t" r="r" b="b"/>
            <a:pathLst>
              <a:path w="692150" h="692150">
                <a:moveTo>
                  <a:pt x="0" y="345884"/>
                </a:moveTo>
                <a:lnTo>
                  <a:pt x="3157" y="298951"/>
                </a:lnTo>
                <a:lnTo>
                  <a:pt x="12354" y="253936"/>
                </a:lnTo>
                <a:lnTo>
                  <a:pt x="27180" y="211253"/>
                </a:lnTo>
                <a:lnTo>
                  <a:pt x="47221" y="171312"/>
                </a:lnTo>
                <a:lnTo>
                  <a:pt x="72067" y="134527"/>
                </a:lnTo>
                <a:lnTo>
                  <a:pt x="101304" y="101309"/>
                </a:lnTo>
                <a:lnTo>
                  <a:pt x="134521" y="72071"/>
                </a:lnTo>
                <a:lnTo>
                  <a:pt x="171307" y="47224"/>
                </a:lnTo>
                <a:lnTo>
                  <a:pt x="211247" y="27182"/>
                </a:lnTo>
                <a:lnTo>
                  <a:pt x="253932" y="12355"/>
                </a:lnTo>
                <a:lnTo>
                  <a:pt x="298948" y="3157"/>
                </a:lnTo>
                <a:lnTo>
                  <a:pt x="345884" y="0"/>
                </a:lnTo>
                <a:lnTo>
                  <a:pt x="392817" y="3157"/>
                </a:lnTo>
                <a:lnTo>
                  <a:pt x="437832" y="12355"/>
                </a:lnTo>
                <a:lnTo>
                  <a:pt x="480515" y="27182"/>
                </a:lnTo>
                <a:lnTo>
                  <a:pt x="520456" y="47224"/>
                </a:lnTo>
                <a:lnTo>
                  <a:pt x="557241" y="72071"/>
                </a:lnTo>
                <a:lnTo>
                  <a:pt x="590459" y="101309"/>
                </a:lnTo>
                <a:lnTo>
                  <a:pt x="619697" y="134527"/>
                </a:lnTo>
                <a:lnTo>
                  <a:pt x="644544" y="171312"/>
                </a:lnTo>
                <a:lnTo>
                  <a:pt x="664586" y="211253"/>
                </a:lnTo>
                <a:lnTo>
                  <a:pt x="679413" y="253936"/>
                </a:lnTo>
                <a:lnTo>
                  <a:pt x="688611" y="298951"/>
                </a:lnTo>
                <a:lnTo>
                  <a:pt x="691769" y="345884"/>
                </a:lnTo>
                <a:lnTo>
                  <a:pt x="688611" y="392817"/>
                </a:lnTo>
                <a:lnTo>
                  <a:pt x="679413" y="437832"/>
                </a:lnTo>
                <a:lnTo>
                  <a:pt x="664586" y="480515"/>
                </a:lnTo>
                <a:lnTo>
                  <a:pt x="644544" y="520456"/>
                </a:lnTo>
                <a:lnTo>
                  <a:pt x="619697" y="557241"/>
                </a:lnTo>
                <a:lnTo>
                  <a:pt x="590459" y="590459"/>
                </a:lnTo>
                <a:lnTo>
                  <a:pt x="557241" y="619697"/>
                </a:lnTo>
                <a:lnTo>
                  <a:pt x="520456" y="644544"/>
                </a:lnTo>
                <a:lnTo>
                  <a:pt x="480515" y="664586"/>
                </a:lnTo>
                <a:lnTo>
                  <a:pt x="437832" y="679413"/>
                </a:lnTo>
                <a:lnTo>
                  <a:pt x="392817" y="688611"/>
                </a:lnTo>
                <a:lnTo>
                  <a:pt x="345884" y="691769"/>
                </a:lnTo>
                <a:lnTo>
                  <a:pt x="298948" y="688611"/>
                </a:lnTo>
                <a:lnTo>
                  <a:pt x="253932" y="679413"/>
                </a:lnTo>
                <a:lnTo>
                  <a:pt x="211247" y="664586"/>
                </a:lnTo>
                <a:lnTo>
                  <a:pt x="171307" y="644544"/>
                </a:lnTo>
                <a:lnTo>
                  <a:pt x="134521" y="619697"/>
                </a:lnTo>
                <a:lnTo>
                  <a:pt x="101304" y="590459"/>
                </a:lnTo>
                <a:lnTo>
                  <a:pt x="72067" y="557241"/>
                </a:lnTo>
                <a:lnTo>
                  <a:pt x="47221" y="520456"/>
                </a:lnTo>
                <a:lnTo>
                  <a:pt x="27180" y="480515"/>
                </a:lnTo>
                <a:lnTo>
                  <a:pt x="12354" y="437832"/>
                </a:lnTo>
                <a:lnTo>
                  <a:pt x="3157" y="392817"/>
                </a:lnTo>
                <a:lnTo>
                  <a:pt x="0" y="345884"/>
                </a:lnTo>
                <a:close/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bg object 42"/>
          <p:cNvSpPr/>
          <p:nvPr/>
        </p:nvSpPr>
        <p:spPr>
          <a:xfrm>
            <a:off x="455615" y="824688"/>
            <a:ext cx="11353800" cy="12700"/>
          </a:xfrm>
          <a:custGeom>
            <a:avLst/>
            <a:gdLst/>
            <a:ahLst/>
            <a:cxnLst/>
            <a:rect l="l" t="t" r="r" b="b"/>
            <a:pathLst>
              <a:path w="11353800" h="12700">
                <a:moveTo>
                  <a:pt x="0" y="12700"/>
                </a:moveTo>
                <a:lnTo>
                  <a:pt x="11353787" y="12700"/>
                </a:lnTo>
                <a:lnTo>
                  <a:pt x="11353787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51C3F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3" name="bg object 4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55612" y="5661786"/>
            <a:ext cx="609600" cy="360895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91945" y="5661786"/>
            <a:ext cx="609600" cy="360895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953945" y="5661786"/>
            <a:ext cx="609600" cy="360895"/>
          </a:xfrm>
          <a:prstGeom prst="rect">
            <a:avLst/>
          </a:prstGeom>
        </p:spPr>
      </p:pic>
      <p:pic>
        <p:nvPicPr>
          <p:cNvPr id="46" name="bg object 4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699105" y="5661786"/>
            <a:ext cx="609587" cy="360895"/>
          </a:xfrm>
          <a:prstGeom prst="rect">
            <a:avLst/>
          </a:prstGeom>
        </p:spPr>
      </p:pic>
      <p:pic>
        <p:nvPicPr>
          <p:cNvPr id="47" name="bg object 4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427412" y="5661786"/>
            <a:ext cx="609600" cy="360895"/>
          </a:xfrm>
          <a:prstGeom prst="rect">
            <a:avLst/>
          </a:prstGeom>
        </p:spPr>
      </p:pic>
      <p:pic>
        <p:nvPicPr>
          <p:cNvPr id="48" name="bg object 4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189412" y="5661786"/>
            <a:ext cx="609600" cy="360895"/>
          </a:xfrm>
          <a:prstGeom prst="rect">
            <a:avLst/>
          </a:prstGeom>
        </p:spPr>
      </p:pic>
      <p:pic>
        <p:nvPicPr>
          <p:cNvPr id="49" name="bg object 4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975262" y="5661786"/>
            <a:ext cx="609600" cy="360895"/>
          </a:xfrm>
          <a:prstGeom prst="rect">
            <a:avLst/>
          </a:prstGeom>
        </p:spPr>
      </p:pic>
      <p:pic>
        <p:nvPicPr>
          <p:cNvPr id="50" name="bg object 5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756312" y="5661786"/>
            <a:ext cx="609600" cy="360895"/>
          </a:xfrm>
          <a:prstGeom prst="rect">
            <a:avLst/>
          </a:prstGeom>
        </p:spPr>
      </p:pic>
      <p:pic>
        <p:nvPicPr>
          <p:cNvPr id="51" name="bg object 5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521119" y="5661786"/>
            <a:ext cx="609600" cy="360895"/>
          </a:xfrm>
          <a:prstGeom prst="rect">
            <a:avLst/>
          </a:prstGeom>
        </p:spPr>
      </p:pic>
      <p:pic>
        <p:nvPicPr>
          <p:cNvPr id="52" name="bg object 5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294550" y="5661786"/>
            <a:ext cx="609600" cy="360895"/>
          </a:xfrm>
          <a:prstGeom prst="rect">
            <a:avLst/>
          </a:prstGeom>
        </p:spPr>
      </p:pic>
      <p:pic>
        <p:nvPicPr>
          <p:cNvPr id="53" name="bg object 5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070291" y="5661786"/>
            <a:ext cx="609600" cy="360895"/>
          </a:xfrm>
          <a:prstGeom prst="rect">
            <a:avLst/>
          </a:prstGeom>
        </p:spPr>
      </p:pic>
      <p:pic>
        <p:nvPicPr>
          <p:cNvPr id="54" name="bg object 5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820822" y="5661786"/>
            <a:ext cx="609600" cy="360895"/>
          </a:xfrm>
          <a:prstGeom prst="rect">
            <a:avLst/>
          </a:prstGeom>
        </p:spPr>
      </p:pic>
      <p:pic>
        <p:nvPicPr>
          <p:cNvPr id="55" name="bg object 5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610013" y="5661786"/>
            <a:ext cx="609600" cy="360895"/>
          </a:xfrm>
          <a:prstGeom prst="rect">
            <a:avLst/>
          </a:prstGeom>
        </p:spPr>
      </p:pic>
      <p:pic>
        <p:nvPicPr>
          <p:cNvPr id="56" name="bg object 5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426382" y="5661786"/>
            <a:ext cx="609600" cy="360895"/>
          </a:xfrm>
          <a:prstGeom prst="rect">
            <a:avLst/>
          </a:prstGeom>
        </p:spPr>
      </p:pic>
      <p:pic>
        <p:nvPicPr>
          <p:cNvPr id="57" name="bg object 5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199812" y="5661786"/>
            <a:ext cx="609600" cy="360895"/>
          </a:xfrm>
          <a:prstGeom prst="rect">
            <a:avLst/>
          </a:prstGeom>
        </p:spPr>
      </p:pic>
      <p:sp>
        <p:nvSpPr>
          <p:cNvPr id="58" name="bg object 58"/>
          <p:cNvSpPr/>
          <p:nvPr/>
        </p:nvSpPr>
        <p:spPr>
          <a:xfrm>
            <a:off x="455617" y="6020605"/>
            <a:ext cx="11353800" cy="12700"/>
          </a:xfrm>
          <a:custGeom>
            <a:avLst/>
            <a:gdLst/>
            <a:ahLst/>
            <a:cxnLst/>
            <a:rect l="l" t="t" r="r" b="b"/>
            <a:pathLst>
              <a:path w="11353800" h="12700">
                <a:moveTo>
                  <a:pt x="0" y="12700"/>
                </a:moveTo>
                <a:lnTo>
                  <a:pt x="11353787" y="12700"/>
                </a:lnTo>
                <a:lnTo>
                  <a:pt x="11353787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51C3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bg object 59"/>
          <p:cNvSpPr/>
          <p:nvPr/>
        </p:nvSpPr>
        <p:spPr>
          <a:xfrm>
            <a:off x="455617" y="5410200"/>
            <a:ext cx="11353800" cy="0"/>
          </a:xfrm>
          <a:custGeom>
            <a:avLst/>
            <a:gdLst/>
            <a:ahLst/>
            <a:cxnLst/>
            <a:rect l="l" t="t" r="r" b="b"/>
            <a:pathLst>
              <a:path w="11353800" h="0">
                <a:moveTo>
                  <a:pt x="0" y="0"/>
                </a:moveTo>
                <a:lnTo>
                  <a:pt x="11353787" y="0"/>
                </a:lnTo>
              </a:path>
            </a:pathLst>
          </a:custGeom>
          <a:ln w="12700">
            <a:solidFill>
              <a:srgbClr val="51C3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bg object 60"/>
          <p:cNvSpPr/>
          <p:nvPr/>
        </p:nvSpPr>
        <p:spPr>
          <a:xfrm>
            <a:off x="455617" y="5666723"/>
            <a:ext cx="11353800" cy="0"/>
          </a:xfrm>
          <a:custGeom>
            <a:avLst/>
            <a:gdLst/>
            <a:ahLst/>
            <a:cxnLst/>
            <a:rect l="l" t="t" r="r" b="b"/>
            <a:pathLst>
              <a:path w="11353800" h="0">
                <a:moveTo>
                  <a:pt x="0" y="0"/>
                </a:moveTo>
                <a:lnTo>
                  <a:pt x="11353787" y="0"/>
                </a:lnTo>
              </a:path>
            </a:pathLst>
          </a:custGeom>
          <a:ln w="12700">
            <a:solidFill>
              <a:srgbClr val="51C3F8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61" name="bg object 6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592836" y="2042160"/>
            <a:ext cx="4800091" cy="3291839"/>
          </a:xfrm>
          <a:prstGeom prst="rect">
            <a:avLst/>
          </a:prstGeom>
        </p:spPr>
      </p:pic>
      <p:sp>
        <p:nvSpPr>
          <p:cNvPr id="62" name="bg object 62"/>
          <p:cNvSpPr/>
          <p:nvPr/>
        </p:nvSpPr>
        <p:spPr>
          <a:xfrm>
            <a:off x="6588073" y="2037397"/>
            <a:ext cx="4810125" cy="3301365"/>
          </a:xfrm>
          <a:custGeom>
            <a:avLst/>
            <a:gdLst/>
            <a:ahLst/>
            <a:cxnLst/>
            <a:rect l="l" t="t" r="r" b="b"/>
            <a:pathLst>
              <a:path w="4810125" h="3301365">
                <a:moveTo>
                  <a:pt x="0" y="0"/>
                </a:moveTo>
                <a:lnTo>
                  <a:pt x="4809616" y="0"/>
                </a:lnTo>
                <a:lnTo>
                  <a:pt x="4809616" y="3301365"/>
                </a:lnTo>
                <a:lnTo>
                  <a:pt x="0" y="3301365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63" name="bg object 6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95896" y="2042172"/>
            <a:ext cx="5001044" cy="3291826"/>
          </a:xfrm>
          <a:prstGeom prst="rect">
            <a:avLst/>
          </a:prstGeom>
        </p:spPr>
      </p:pic>
      <p:sp>
        <p:nvSpPr>
          <p:cNvPr id="64" name="bg object 64"/>
          <p:cNvSpPr/>
          <p:nvPr/>
        </p:nvSpPr>
        <p:spPr>
          <a:xfrm>
            <a:off x="791133" y="2037397"/>
            <a:ext cx="5010785" cy="3301365"/>
          </a:xfrm>
          <a:custGeom>
            <a:avLst/>
            <a:gdLst/>
            <a:ahLst/>
            <a:cxnLst/>
            <a:rect l="l" t="t" r="r" b="b"/>
            <a:pathLst>
              <a:path w="5010785" h="3301365">
                <a:moveTo>
                  <a:pt x="0" y="0"/>
                </a:moveTo>
                <a:lnTo>
                  <a:pt x="5010569" y="0"/>
                </a:lnTo>
                <a:lnTo>
                  <a:pt x="5010569" y="3301365"/>
                </a:lnTo>
                <a:lnTo>
                  <a:pt x="0" y="3301365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bg object 65"/>
          <p:cNvSpPr/>
          <p:nvPr/>
        </p:nvSpPr>
        <p:spPr>
          <a:xfrm>
            <a:off x="1246682" y="3943540"/>
            <a:ext cx="2362200" cy="283210"/>
          </a:xfrm>
          <a:custGeom>
            <a:avLst/>
            <a:gdLst/>
            <a:ahLst/>
            <a:cxnLst/>
            <a:rect l="l" t="t" r="r" b="b"/>
            <a:pathLst>
              <a:path w="2362200" h="283210">
                <a:moveTo>
                  <a:pt x="0" y="0"/>
                </a:moveTo>
                <a:lnTo>
                  <a:pt x="2362200" y="0"/>
                </a:lnTo>
                <a:lnTo>
                  <a:pt x="2362200" y="282994"/>
                </a:lnTo>
                <a:lnTo>
                  <a:pt x="0" y="282994"/>
                </a:lnTo>
                <a:lnTo>
                  <a:pt x="0" y="0"/>
                </a:lnTo>
                <a:close/>
              </a:path>
            </a:pathLst>
          </a:custGeom>
          <a:ln w="57150">
            <a:solidFill>
              <a:srgbClr val="FF000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FFD509"/>
                </a:solidFill>
                <a:latin typeface="Century Gothic"/>
                <a:cs typeface="Century Goth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88825" cy="6858000"/>
          </a:xfrm>
          <a:custGeom>
            <a:avLst/>
            <a:gdLst/>
            <a:ahLst/>
            <a:cxnLst/>
            <a:rect l="l" t="t" r="r" b="b"/>
            <a:pathLst>
              <a:path w="12188825" h="6858000">
                <a:moveTo>
                  <a:pt x="12188825" y="0"/>
                </a:moveTo>
                <a:lnTo>
                  <a:pt x="0" y="0"/>
                </a:lnTo>
                <a:lnTo>
                  <a:pt x="0" y="6858000"/>
                </a:lnTo>
                <a:lnTo>
                  <a:pt x="12188825" y="6858000"/>
                </a:lnTo>
                <a:lnTo>
                  <a:pt x="12188825" y="0"/>
                </a:lnTo>
                <a:close/>
              </a:path>
            </a:pathLst>
          </a:custGeom>
          <a:solidFill>
            <a:srgbClr val="0039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3859" y="812773"/>
            <a:ext cx="10956290" cy="7819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FFD509"/>
                </a:solidFill>
                <a:latin typeface="Century Gothic"/>
                <a:cs typeface="Century Goth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8521" y="1589214"/>
            <a:ext cx="5400040" cy="429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14.png"/><Relationship Id="rId10" Type="http://schemas.openxmlformats.org/officeDocument/2006/relationships/image" Target="../media/image23.png"/><Relationship Id="rId11" Type="http://schemas.openxmlformats.org/officeDocument/2006/relationships/image" Target="../media/image24.png"/><Relationship Id="rId12" Type="http://schemas.openxmlformats.org/officeDocument/2006/relationships/image" Target="../media/image25.png"/><Relationship Id="rId13" Type="http://schemas.openxmlformats.org/officeDocument/2006/relationships/image" Target="../media/image26.png"/><Relationship Id="rId14" Type="http://schemas.openxmlformats.org/officeDocument/2006/relationships/image" Target="../media/image27.png"/><Relationship Id="rId15" Type="http://schemas.openxmlformats.org/officeDocument/2006/relationships/image" Target="../media/image28.png"/><Relationship Id="rId16" Type="http://schemas.openxmlformats.org/officeDocument/2006/relationships/image" Target="../media/image29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8" Type="http://schemas.openxmlformats.org/officeDocument/2006/relationships/image" Target="../media/image36.png"/><Relationship Id="rId9" Type="http://schemas.openxmlformats.org/officeDocument/2006/relationships/image" Target="../media/image37.png"/><Relationship Id="rId10" Type="http://schemas.openxmlformats.org/officeDocument/2006/relationships/image" Target="../media/image38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8" Type="http://schemas.openxmlformats.org/officeDocument/2006/relationships/image" Target="../media/image36.png"/><Relationship Id="rId9" Type="http://schemas.openxmlformats.org/officeDocument/2006/relationships/image" Target="../media/image37.png"/><Relationship Id="rId10" Type="http://schemas.openxmlformats.org/officeDocument/2006/relationships/image" Target="../media/image38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8" Type="http://schemas.openxmlformats.org/officeDocument/2006/relationships/image" Target="../media/image36.png"/><Relationship Id="rId9" Type="http://schemas.openxmlformats.org/officeDocument/2006/relationships/image" Target="../media/image37.png"/><Relationship Id="rId10" Type="http://schemas.openxmlformats.org/officeDocument/2006/relationships/image" Target="../media/image38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34.png"/><Relationship Id="rId7" Type="http://schemas.openxmlformats.org/officeDocument/2006/relationships/image" Target="../media/image43.png"/><Relationship Id="rId8" Type="http://schemas.openxmlformats.org/officeDocument/2006/relationships/image" Target="../media/image36.png"/><Relationship Id="rId9" Type="http://schemas.openxmlformats.org/officeDocument/2006/relationships/image" Target="../media/image37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48.png"/><Relationship Id="rId7" Type="http://schemas.openxmlformats.org/officeDocument/2006/relationships/image" Target="../media/image49.png"/><Relationship Id="rId8" Type="http://schemas.openxmlformats.org/officeDocument/2006/relationships/image" Target="../media/image50.png"/><Relationship Id="rId9" Type="http://schemas.openxmlformats.org/officeDocument/2006/relationships/image" Target="../media/image51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2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3.jpg"/><Relationship Id="rId3" Type="http://schemas.openxmlformats.org/officeDocument/2006/relationships/image" Target="../media/image54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5.jpg"/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9.png"/><Relationship Id="rId7" Type="http://schemas.openxmlformats.org/officeDocument/2006/relationships/image" Target="../media/image60.png"/><Relationship Id="rId8" Type="http://schemas.openxmlformats.org/officeDocument/2006/relationships/image" Target="../media/image61.png"/><Relationship Id="rId9" Type="http://schemas.openxmlformats.org/officeDocument/2006/relationships/image" Target="../media/image62.png"/><Relationship Id="rId10" Type="http://schemas.openxmlformats.org/officeDocument/2006/relationships/image" Target="../media/image63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png"/><Relationship Id="rId3" Type="http://schemas.openxmlformats.org/officeDocument/2006/relationships/image" Target="../media/image65.jpg"/><Relationship Id="rId4" Type="http://schemas.openxmlformats.org/officeDocument/2006/relationships/image" Target="../media/image66.png"/><Relationship Id="rId5" Type="http://schemas.openxmlformats.org/officeDocument/2006/relationships/image" Target="../media/image67.jpg"/><Relationship Id="rId6" Type="http://schemas.openxmlformats.org/officeDocument/2006/relationships/image" Target="../media/image68.png"/><Relationship Id="rId7" Type="http://schemas.openxmlformats.org/officeDocument/2006/relationships/image" Target="../media/image69.jpg"/><Relationship Id="rId8" Type="http://schemas.openxmlformats.org/officeDocument/2006/relationships/image" Target="../media/image70.png"/><Relationship Id="rId9" Type="http://schemas.openxmlformats.org/officeDocument/2006/relationships/image" Target="../media/image71.jpg"/><Relationship Id="rId10" Type="http://schemas.openxmlformats.org/officeDocument/2006/relationships/image" Target="../media/image72.png"/><Relationship Id="rId11" Type="http://schemas.openxmlformats.org/officeDocument/2006/relationships/image" Target="../media/image73.jpg"/><Relationship Id="rId12" Type="http://schemas.openxmlformats.org/officeDocument/2006/relationships/image" Target="../media/image74.png"/><Relationship Id="rId13" Type="http://schemas.openxmlformats.org/officeDocument/2006/relationships/image" Target="../media/image75.jpg"/><Relationship Id="rId14" Type="http://schemas.openxmlformats.org/officeDocument/2006/relationships/image" Target="../media/image76.png"/><Relationship Id="rId15" Type="http://schemas.openxmlformats.org/officeDocument/2006/relationships/image" Target="../media/image77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png"/><Relationship Id="rId3" Type="http://schemas.openxmlformats.org/officeDocument/2006/relationships/image" Target="../media/image79.jpg"/><Relationship Id="rId4" Type="http://schemas.openxmlformats.org/officeDocument/2006/relationships/image" Target="../media/image80.png"/><Relationship Id="rId5" Type="http://schemas.openxmlformats.org/officeDocument/2006/relationships/image" Target="../media/image81.jpg"/><Relationship Id="rId6" Type="http://schemas.openxmlformats.org/officeDocument/2006/relationships/image" Target="../media/image82.png"/><Relationship Id="rId7" Type="http://schemas.openxmlformats.org/officeDocument/2006/relationships/image" Target="../media/image83.jpg"/><Relationship Id="rId8" Type="http://schemas.openxmlformats.org/officeDocument/2006/relationships/image" Target="../media/image84.png"/><Relationship Id="rId9" Type="http://schemas.openxmlformats.org/officeDocument/2006/relationships/image" Target="../media/image85.jpg"/><Relationship Id="rId10" Type="http://schemas.openxmlformats.org/officeDocument/2006/relationships/image" Target="../media/image86.jpg"/><Relationship Id="rId11" Type="http://schemas.openxmlformats.org/officeDocument/2006/relationships/image" Target="../media/image87.png"/><Relationship Id="rId12" Type="http://schemas.openxmlformats.org/officeDocument/2006/relationships/image" Target="../media/image88.jpg"/><Relationship Id="rId13" Type="http://schemas.openxmlformats.org/officeDocument/2006/relationships/image" Target="../media/image89.png"/><Relationship Id="rId14" Type="http://schemas.openxmlformats.org/officeDocument/2006/relationships/image" Target="../media/image90.jpg"/><Relationship Id="rId15" Type="http://schemas.openxmlformats.org/officeDocument/2006/relationships/image" Target="../media/image91.png"/><Relationship Id="rId16" Type="http://schemas.openxmlformats.org/officeDocument/2006/relationships/image" Target="../media/image92.jpg"/><Relationship Id="rId17" Type="http://schemas.openxmlformats.org/officeDocument/2006/relationships/image" Target="../media/image93.png"/><Relationship Id="rId18" Type="http://schemas.openxmlformats.org/officeDocument/2006/relationships/image" Target="../media/image94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5.png"/><Relationship Id="rId3" Type="http://schemas.openxmlformats.org/officeDocument/2006/relationships/image" Target="../media/image96.jpg"/><Relationship Id="rId4" Type="http://schemas.openxmlformats.org/officeDocument/2006/relationships/image" Target="../media/image97.png"/><Relationship Id="rId5" Type="http://schemas.openxmlformats.org/officeDocument/2006/relationships/image" Target="../media/image98.jpg"/><Relationship Id="rId6" Type="http://schemas.openxmlformats.org/officeDocument/2006/relationships/image" Target="../media/image99.png"/><Relationship Id="rId7" Type="http://schemas.openxmlformats.org/officeDocument/2006/relationships/image" Target="../media/image100.jpg"/><Relationship Id="rId8" Type="http://schemas.openxmlformats.org/officeDocument/2006/relationships/image" Target="../media/image101.png"/><Relationship Id="rId9" Type="http://schemas.openxmlformats.org/officeDocument/2006/relationships/image" Target="../media/image102.jpg"/><Relationship Id="rId10" Type="http://schemas.openxmlformats.org/officeDocument/2006/relationships/image" Target="../media/image103.png"/><Relationship Id="rId11" Type="http://schemas.openxmlformats.org/officeDocument/2006/relationships/image" Target="../media/image104.jpg"/><Relationship Id="rId12" Type="http://schemas.openxmlformats.org/officeDocument/2006/relationships/image" Target="../media/image105.png"/><Relationship Id="rId13" Type="http://schemas.openxmlformats.org/officeDocument/2006/relationships/image" Target="../media/image106.jpg"/><Relationship Id="rId14" Type="http://schemas.openxmlformats.org/officeDocument/2006/relationships/image" Target="../media/image107.png"/><Relationship Id="rId15" Type="http://schemas.openxmlformats.org/officeDocument/2006/relationships/image" Target="../media/image108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43.png"/><Relationship Id="rId8" Type="http://schemas.openxmlformats.org/officeDocument/2006/relationships/image" Target="../media/image36.png"/><Relationship Id="rId9" Type="http://schemas.openxmlformats.org/officeDocument/2006/relationships/image" Target="../media/image37.png"/><Relationship Id="rId10" Type="http://schemas.openxmlformats.org/officeDocument/2006/relationships/image" Target="../media/image38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mailto:johndoe@firstam.com" TargetMode="External"/><Relationship Id="rId3" Type="http://schemas.openxmlformats.org/officeDocument/2006/relationships/hyperlink" Target="mailto:janedoe@ctt.com" TargetMode="External"/><Relationship Id="rId4" Type="http://schemas.openxmlformats.org/officeDocument/2006/relationships/hyperlink" Target="mailto:johndoe@ptaaz.com" TargetMode="External"/><Relationship Id="rId5" Type="http://schemas.openxmlformats.org/officeDocument/2006/relationships/hyperlink" Target="mailto:janedoe@titleoneaz.com" TargetMode="External"/><Relationship Id="rId6" Type="http://schemas.openxmlformats.org/officeDocument/2006/relationships/hyperlink" Target="mailto:johndoe@firslam.com" TargetMode="External"/><Relationship Id="rId7" Type="http://schemas.openxmlformats.org/officeDocument/2006/relationships/hyperlink" Target="mailto:johmdoe@ptaaz.com" TargetMode="External"/><Relationship Id="rId8" Type="http://schemas.openxmlformats.org/officeDocument/2006/relationships/hyperlink" Target="mailto:janedoe@titleoneaz.conn" TargetMode="Externa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9.png"/><Relationship Id="rId3" Type="http://schemas.openxmlformats.org/officeDocument/2006/relationships/image" Target="../media/image110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1.png"/><Relationship Id="rId3" Type="http://schemas.openxmlformats.org/officeDocument/2006/relationships/image" Target="../media/image112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43.png"/><Relationship Id="rId8" Type="http://schemas.openxmlformats.org/officeDocument/2006/relationships/image" Target="../media/image36.png"/><Relationship Id="rId9" Type="http://schemas.openxmlformats.org/officeDocument/2006/relationships/image" Target="../media/image37.png"/><Relationship Id="rId10" Type="http://schemas.openxmlformats.org/officeDocument/2006/relationships/image" Target="../media/image38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5.jpg"/><Relationship Id="rId3" Type="http://schemas.openxmlformats.org/officeDocument/2006/relationships/image" Target="../media/image57.png"/><Relationship Id="rId4" Type="http://schemas.openxmlformats.org/officeDocument/2006/relationships/image" Target="../media/image59.png"/><Relationship Id="rId5" Type="http://schemas.openxmlformats.org/officeDocument/2006/relationships/image" Target="../media/image113.png"/><Relationship Id="rId6" Type="http://schemas.openxmlformats.org/officeDocument/2006/relationships/image" Target="../media/image114.png"/><Relationship Id="rId7" Type="http://schemas.openxmlformats.org/officeDocument/2006/relationships/image" Target="../media/image115.png"/><Relationship Id="rId8" Type="http://schemas.openxmlformats.org/officeDocument/2006/relationships/image" Target="../media/image116.png"/><Relationship Id="rId9" Type="http://schemas.openxmlformats.org/officeDocument/2006/relationships/image" Target="../media/image63.png"/><Relationship Id="rId10" Type="http://schemas.openxmlformats.org/officeDocument/2006/relationships/image" Target="../media/image117.png"/><Relationship Id="rId11" Type="http://schemas.openxmlformats.org/officeDocument/2006/relationships/image" Target="../media/image118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43.png"/><Relationship Id="rId8" Type="http://schemas.openxmlformats.org/officeDocument/2006/relationships/image" Target="../media/image36.png"/><Relationship Id="rId9" Type="http://schemas.openxmlformats.org/officeDocument/2006/relationships/image" Target="../media/image37.png"/><Relationship Id="rId10" Type="http://schemas.openxmlformats.org/officeDocument/2006/relationships/image" Target="../media/image38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jpg"/><Relationship Id="rId3" Type="http://schemas.openxmlformats.org/officeDocument/2006/relationships/image" Target="../media/image119.png"/><Relationship Id="rId4" Type="http://schemas.openxmlformats.org/officeDocument/2006/relationships/image" Target="../media/image120.png"/><Relationship Id="rId5" Type="http://schemas.openxmlformats.org/officeDocument/2006/relationships/image" Target="../media/image121.png"/><Relationship Id="rId6" Type="http://schemas.openxmlformats.org/officeDocument/2006/relationships/image" Target="../media/image122.png"/><Relationship Id="rId7" Type="http://schemas.openxmlformats.org/officeDocument/2006/relationships/image" Target="../media/image123.png"/><Relationship Id="rId8" Type="http://schemas.openxmlformats.org/officeDocument/2006/relationships/image" Target="../media/image124.png"/><Relationship Id="rId9" Type="http://schemas.openxmlformats.org/officeDocument/2006/relationships/image" Target="../media/image125.png"/><Relationship Id="rId10" Type="http://schemas.openxmlformats.org/officeDocument/2006/relationships/image" Target="../media/image126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7.png"/><Relationship Id="rId3" Type="http://schemas.openxmlformats.org/officeDocument/2006/relationships/image" Target="../media/image128.png"/><Relationship Id="rId4" Type="http://schemas.openxmlformats.org/officeDocument/2006/relationships/image" Target="../media/image129.png"/><Relationship Id="rId5" Type="http://schemas.openxmlformats.org/officeDocument/2006/relationships/image" Target="../media/image130.png"/><Relationship Id="rId6" Type="http://schemas.openxmlformats.org/officeDocument/2006/relationships/image" Target="../media/image131.png"/><Relationship Id="rId7" Type="http://schemas.openxmlformats.org/officeDocument/2006/relationships/image" Target="../media/image132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3.png"/><Relationship Id="rId3" Type="http://schemas.openxmlformats.org/officeDocument/2006/relationships/image" Target="../media/image117.png"/><Relationship Id="rId4" Type="http://schemas.openxmlformats.org/officeDocument/2006/relationships/image" Target="../media/image133.png"/><Relationship Id="rId5" Type="http://schemas.openxmlformats.org/officeDocument/2006/relationships/image" Target="../media/image134.png"/><Relationship Id="rId6" Type="http://schemas.openxmlformats.org/officeDocument/2006/relationships/image" Target="../media/image135.png"/><Relationship Id="rId7" Type="http://schemas.openxmlformats.org/officeDocument/2006/relationships/image" Target="../media/image136.png"/><Relationship Id="rId8" Type="http://schemas.openxmlformats.org/officeDocument/2006/relationships/image" Target="../media/image50.png"/><Relationship Id="rId9" Type="http://schemas.openxmlformats.org/officeDocument/2006/relationships/image" Target="../media/image51.png"/><Relationship Id="rId10" Type="http://schemas.openxmlformats.org/officeDocument/2006/relationships/image" Target="../media/image137.png"/><Relationship Id="rId11" Type="http://schemas.openxmlformats.org/officeDocument/2006/relationships/image" Target="../media/image138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5.jpg"/><Relationship Id="rId3" Type="http://schemas.openxmlformats.org/officeDocument/2006/relationships/image" Target="../media/image57.png"/><Relationship Id="rId4" Type="http://schemas.openxmlformats.org/officeDocument/2006/relationships/image" Target="../media/image139.png"/><Relationship Id="rId5" Type="http://schemas.openxmlformats.org/officeDocument/2006/relationships/image" Target="../media/image136.png"/><Relationship Id="rId6" Type="http://schemas.openxmlformats.org/officeDocument/2006/relationships/image" Target="../media/image140.png"/><Relationship Id="rId7" Type="http://schemas.openxmlformats.org/officeDocument/2006/relationships/image" Target="../media/image63.png"/><Relationship Id="rId8" Type="http://schemas.openxmlformats.org/officeDocument/2006/relationships/image" Target="../media/image117.png"/><Relationship Id="rId9" Type="http://schemas.openxmlformats.org/officeDocument/2006/relationships/image" Target="../media/image141.png"/><Relationship Id="rId10" Type="http://schemas.openxmlformats.org/officeDocument/2006/relationships/image" Target="../media/image142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143.png"/><Relationship Id="rId4" Type="http://schemas.openxmlformats.org/officeDocument/2006/relationships/image" Target="../media/image144.png"/><Relationship Id="rId5" Type="http://schemas.openxmlformats.org/officeDocument/2006/relationships/image" Target="../media/image145.png"/><Relationship Id="rId6" Type="http://schemas.openxmlformats.org/officeDocument/2006/relationships/image" Target="../media/image142.png"/><Relationship Id="rId7" Type="http://schemas.openxmlformats.org/officeDocument/2006/relationships/image" Target="../media/image146.png"/><Relationship Id="rId8" Type="http://schemas.openxmlformats.org/officeDocument/2006/relationships/image" Target="../media/image147.png"/><Relationship Id="rId9" Type="http://schemas.openxmlformats.org/officeDocument/2006/relationships/image" Target="../media/image51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5.jpg"/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141.png"/><Relationship Id="rId6" Type="http://schemas.openxmlformats.org/officeDocument/2006/relationships/image" Target="../media/image148.png"/><Relationship Id="rId7" Type="http://schemas.openxmlformats.org/officeDocument/2006/relationships/image" Target="../media/image149.png"/><Relationship Id="rId8" Type="http://schemas.openxmlformats.org/officeDocument/2006/relationships/image" Target="../media/image150.png"/><Relationship Id="rId9" Type="http://schemas.openxmlformats.org/officeDocument/2006/relationships/image" Target="../media/image151.png"/><Relationship Id="rId10" Type="http://schemas.openxmlformats.org/officeDocument/2006/relationships/image" Target="../media/image63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2.png"/><Relationship Id="rId3" Type="http://schemas.openxmlformats.org/officeDocument/2006/relationships/image" Target="../media/image153.png"/><Relationship Id="rId4" Type="http://schemas.openxmlformats.org/officeDocument/2006/relationships/image" Target="../media/image111.png"/><Relationship Id="rId5" Type="http://schemas.openxmlformats.org/officeDocument/2006/relationships/image" Target="../media/image112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4.png"/><Relationship Id="rId3" Type="http://schemas.openxmlformats.org/officeDocument/2006/relationships/image" Target="../media/image155.png"/><Relationship Id="rId4" Type="http://schemas.openxmlformats.org/officeDocument/2006/relationships/image" Target="../media/image156.png"/><Relationship Id="rId5" Type="http://schemas.openxmlformats.org/officeDocument/2006/relationships/image" Target="../media/image157.png"/><Relationship Id="rId6" Type="http://schemas.openxmlformats.org/officeDocument/2006/relationships/image" Target="../media/image158.png"/><Relationship Id="rId7" Type="http://schemas.openxmlformats.org/officeDocument/2006/relationships/image" Target="../media/image159.png"/><Relationship Id="rId8" Type="http://schemas.openxmlformats.org/officeDocument/2006/relationships/image" Target="../media/image160.png"/><Relationship Id="rId9" Type="http://schemas.openxmlformats.org/officeDocument/2006/relationships/image" Target="../media/image161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2.png"/><Relationship Id="rId3" Type="http://schemas.openxmlformats.org/officeDocument/2006/relationships/image" Target="../media/image163.jpg"/><Relationship Id="rId4" Type="http://schemas.openxmlformats.org/officeDocument/2006/relationships/image" Target="../media/image164.png"/><Relationship Id="rId5" Type="http://schemas.openxmlformats.org/officeDocument/2006/relationships/image" Target="../media/image165.jpg"/><Relationship Id="rId6" Type="http://schemas.openxmlformats.org/officeDocument/2006/relationships/image" Target="../media/image166.png"/><Relationship Id="rId7" Type="http://schemas.openxmlformats.org/officeDocument/2006/relationships/image" Target="../media/image167.jpg"/><Relationship Id="rId8" Type="http://schemas.openxmlformats.org/officeDocument/2006/relationships/image" Target="../media/image111.png"/><Relationship Id="rId9" Type="http://schemas.openxmlformats.org/officeDocument/2006/relationships/image" Target="../media/image112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3" Type="http://schemas.openxmlformats.org/officeDocument/2006/relationships/image" Target="../media/image168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34.png"/><Relationship Id="rId7" Type="http://schemas.openxmlformats.org/officeDocument/2006/relationships/image" Target="../media/image169.png"/><Relationship Id="rId8" Type="http://schemas.openxmlformats.org/officeDocument/2006/relationships/image" Target="../media/image36.png"/><Relationship Id="rId9" Type="http://schemas.openxmlformats.org/officeDocument/2006/relationships/image" Target="../media/image37.png"/><Relationship Id="rId10" Type="http://schemas.openxmlformats.org/officeDocument/2006/relationships/image" Target="../media/image170.png"/><Relationship Id="rId11" Type="http://schemas.openxmlformats.org/officeDocument/2006/relationships/image" Target="../media/image171.jpg"/><Relationship Id="rId12" Type="http://schemas.openxmlformats.org/officeDocument/2006/relationships/hyperlink" Target="http://www.ic3.gov/" TargetMode="Externa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172.png"/><Relationship Id="rId4" Type="http://schemas.openxmlformats.org/officeDocument/2006/relationships/image" Target="../media/image173.png"/><Relationship Id="rId5" Type="http://schemas.openxmlformats.org/officeDocument/2006/relationships/image" Target="../media/image174.png"/><Relationship Id="rId6" Type="http://schemas.openxmlformats.org/officeDocument/2006/relationships/image" Target="../media/image175.png"/><Relationship Id="rId7" Type="http://schemas.openxmlformats.org/officeDocument/2006/relationships/image" Target="../media/image176.png"/><Relationship Id="rId8" Type="http://schemas.openxmlformats.org/officeDocument/2006/relationships/image" Target="../media/image177.png"/><Relationship Id="rId9" Type="http://schemas.openxmlformats.org/officeDocument/2006/relationships/image" Target="../media/image178.png"/><Relationship Id="rId10" Type="http://schemas.openxmlformats.org/officeDocument/2006/relationships/image" Target="../media/image179.png"/><Relationship Id="rId11" Type="http://schemas.openxmlformats.org/officeDocument/2006/relationships/image" Target="../media/image180.png"/><Relationship Id="rId12" Type="http://schemas.openxmlformats.org/officeDocument/2006/relationships/image" Target="../media/image181.png"/><Relationship Id="rId13" Type="http://schemas.openxmlformats.org/officeDocument/2006/relationships/image" Target="../media/image182.png"/><Relationship Id="rId14" Type="http://schemas.openxmlformats.org/officeDocument/2006/relationships/image" Target="../media/image183.png"/><Relationship Id="rId15" Type="http://schemas.openxmlformats.org/officeDocument/2006/relationships/image" Target="../media/image184.png"/><Relationship Id="rId16" Type="http://schemas.openxmlformats.org/officeDocument/2006/relationships/image" Target="../media/image185.png"/><Relationship Id="rId17" Type="http://schemas.openxmlformats.org/officeDocument/2006/relationships/image" Target="../media/image186.png"/><Relationship Id="rId18" Type="http://schemas.openxmlformats.org/officeDocument/2006/relationships/image" Target="../media/image29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5612" y="824699"/>
            <a:ext cx="11353800" cy="5208905"/>
          </a:xfrm>
          <a:custGeom>
            <a:avLst/>
            <a:gdLst/>
            <a:ahLst/>
            <a:cxnLst/>
            <a:rect l="l" t="t" r="r" b="b"/>
            <a:pathLst>
              <a:path w="11353800" h="5208905">
                <a:moveTo>
                  <a:pt x="11353787" y="5195913"/>
                </a:moveTo>
                <a:lnTo>
                  <a:pt x="0" y="5195913"/>
                </a:lnTo>
                <a:lnTo>
                  <a:pt x="0" y="5208613"/>
                </a:lnTo>
                <a:lnTo>
                  <a:pt x="11353787" y="5208613"/>
                </a:lnTo>
                <a:lnTo>
                  <a:pt x="11353787" y="5195913"/>
                </a:lnTo>
                <a:close/>
              </a:path>
              <a:path w="11353800" h="5208905">
                <a:moveTo>
                  <a:pt x="11353787" y="0"/>
                </a:moveTo>
                <a:lnTo>
                  <a:pt x="0" y="0"/>
                </a:lnTo>
                <a:lnTo>
                  <a:pt x="0" y="12700"/>
                </a:lnTo>
                <a:lnTo>
                  <a:pt x="11353787" y="12700"/>
                </a:lnTo>
                <a:lnTo>
                  <a:pt x="11353787" y="0"/>
                </a:lnTo>
                <a:close/>
              </a:path>
            </a:pathLst>
          </a:custGeom>
          <a:solidFill>
            <a:srgbClr val="51C3F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5612" y="830376"/>
            <a:ext cx="609600" cy="36089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1945" y="830376"/>
            <a:ext cx="609600" cy="36089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53945" y="830376"/>
            <a:ext cx="609600" cy="36089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99105" y="830376"/>
            <a:ext cx="609600" cy="36089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27412" y="830376"/>
            <a:ext cx="609600" cy="36089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89412" y="830376"/>
            <a:ext cx="609600" cy="36089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75262" y="830376"/>
            <a:ext cx="609600" cy="36089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56312" y="830376"/>
            <a:ext cx="609600" cy="36089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521119" y="830376"/>
            <a:ext cx="609600" cy="36089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94550" y="830376"/>
            <a:ext cx="609600" cy="36089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70291" y="830376"/>
            <a:ext cx="609600" cy="36089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820822" y="830376"/>
            <a:ext cx="609600" cy="36089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610013" y="830376"/>
            <a:ext cx="609600" cy="36089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426382" y="830376"/>
            <a:ext cx="609600" cy="36089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199812" y="830376"/>
            <a:ext cx="609600" cy="360895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455615" y="1447798"/>
            <a:ext cx="11353800" cy="0"/>
          </a:xfrm>
          <a:custGeom>
            <a:avLst/>
            <a:gdLst/>
            <a:ahLst/>
            <a:cxnLst/>
            <a:rect l="l" t="t" r="r" b="b"/>
            <a:pathLst>
              <a:path w="11353800" h="0">
                <a:moveTo>
                  <a:pt x="113537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1C3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55615" y="1191268"/>
            <a:ext cx="11353800" cy="0"/>
          </a:xfrm>
          <a:custGeom>
            <a:avLst/>
            <a:gdLst/>
            <a:ahLst/>
            <a:cxnLst/>
            <a:rect l="l" t="t" r="r" b="b"/>
            <a:pathLst>
              <a:path w="11353800" h="0">
                <a:moveTo>
                  <a:pt x="113537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1C3F8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0" name="object 20"/>
          <p:cNvGrpSpPr/>
          <p:nvPr/>
        </p:nvGrpSpPr>
        <p:grpSpPr>
          <a:xfrm>
            <a:off x="976882" y="2277143"/>
            <a:ext cx="2306320" cy="2310765"/>
            <a:chOff x="976882" y="2277143"/>
            <a:chExt cx="2306320" cy="2310765"/>
          </a:xfrm>
        </p:grpSpPr>
        <p:sp>
          <p:nvSpPr>
            <p:cNvPr id="21" name="object 21"/>
            <p:cNvSpPr/>
            <p:nvPr/>
          </p:nvSpPr>
          <p:spPr>
            <a:xfrm>
              <a:off x="992023" y="2292284"/>
              <a:ext cx="2276475" cy="2280285"/>
            </a:xfrm>
            <a:custGeom>
              <a:avLst/>
              <a:gdLst/>
              <a:ahLst/>
              <a:cxnLst/>
              <a:rect l="l" t="t" r="r" b="b"/>
              <a:pathLst>
                <a:path w="2276475" h="2280285">
                  <a:moveTo>
                    <a:pt x="964511" y="2279450"/>
                  </a:moveTo>
                  <a:lnTo>
                    <a:pt x="962951" y="2279450"/>
                  </a:lnTo>
                  <a:lnTo>
                    <a:pt x="961294" y="2279158"/>
                  </a:lnTo>
                  <a:lnTo>
                    <a:pt x="959734" y="2278671"/>
                  </a:lnTo>
                  <a:lnTo>
                    <a:pt x="612849" y="2165940"/>
                  </a:lnTo>
                  <a:lnTo>
                    <a:pt x="604757" y="2163310"/>
                  </a:lnTo>
                  <a:lnTo>
                    <a:pt x="600370" y="2154638"/>
                  </a:lnTo>
                  <a:lnTo>
                    <a:pt x="603002" y="2146551"/>
                  </a:lnTo>
                  <a:lnTo>
                    <a:pt x="761820" y="1658118"/>
                  </a:lnTo>
                  <a:lnTo>
                    <a:pt x="346104" y="1960064"/>
                  </a:lnTo>
                  <a:lnTo>
                    <a:pt x="342790" y="1962500"/>
                  </a:lnTo>
                  <a:lnTo>
                    <a:pt x="338695" y="1963474"/>
                  </a:lnTo>
                  <a:lnTo>
                    <a:pt x="334600" y="1962792"/>
                  </a:lnTo>
                  <a:lnTo>
                    <a:pt x="330505" y="1962110"/>
                  </a:lnTo>
                  <a:lnTo>
                    <a:pt x="326995" y="1959967"/>
                  </a:lnTo>
                  <a:lnTo>
                    <a:pt x="324558" y="1956654"/>
                  </a:lnTo>
                  <a:lnTo>
                    <a:pt x="110168" y="1661723"/>
                  </a:lnTo>
                  <a:lnTo>
                    <a:pt x="105196" y="1654806"/>
                  </a:lnTo>
                  <a:lnTo>
                    <a:pt x="106658" y="1645257"/>
                  </a:lnTo>
                  <a:lnTo>
                    <a:pt x="113580" y="1640191"/>
                  </a:lnTo>
                  <a:lnTo>
                    <a:pt x="529296" y="1338342"/>
                  </a:lnTo>
                  <a:lnTo>
                    <a:pt x="15404" y="1338342"/>
                  </a:lnTo>
                  <a:lnTo>
                    <a:pt x="6922" y="1338342"/>
                  </a:lnTo>
                  <a:lnTo>
                    <a:pt x="0" y="1331425"/>
                  </a:lnTo>
                  <a:lnTo>
                    <a:pt x="0" y="1322948"/>
                  </a:lnTo>
                  <a:lnTo>
                    <a:pt x="0" y="958450"/>
                  </a:lnTo>
                  <a:lnTo>
                    <a:pt x="0" y="949974"/>
                  </a:lnTo>
                  <a:lnTo>
                    <a:pt x="6922" y="943056"/>
                  </a:lnTo>
                  <a:lnTo>
                    <a:pt x="15404" y="943056"/>
                  </a:lnTo>
                  <a:lnTo>
                    <a:pt x="529296" y="943056"/>
                  </a:lnTo>
                  <a:lnTo>
                    <a:pt x="113580" y="641208"/>
                  </a:lnTo>
                  <a:lnTo>
                    <a:pt x="110266" y="638772"/>
                  </a:lnTo>
                  <a:lnTo>
                    <a:pt x="108023" y="635167"/>
                  </a:lnTo>
                  <a:lnTo>
                    <a:pt x="107438" y="631172"/>
                  </a:lnTo>
                  <a:lnTo>
                    <a:pt x="106756" y="627177"/>
                  </a:lnTo>
                  <a:lnTo>
                    <a:pt x="107828" y="622988"/>
                  </a:lnTo>
                  <a:lnTo>
                    <a:pt x="110168" y="619675"/>
                  </a:lnTo>
                  <a:lnTo>
                    <a:pt x="324558" y="324744"/>
                  </a:lnTo>
                  <a:lnTo>
                    <a:pt x="329530" y="317827"/>
                  </a:lnTo>
                  <a:lnTo>
                    <a:pt x="339182" y="316365"/>
                  </a:lnTo>
                  <a:lnTo>
                    <a:pt x="346104" y="321334"/>
                  </a:lnTo>
                  <a:lnTo>
                    <a:pt x="761820" y="623183"/>
                  </a:lnTo>
                  <a:lnTo>
                    <a:pt x="603002" y="134750"/>
                  </a:lnTo>
                  <a:lnTo>
                    <a:pt x="601734" y="130852"/>
                  </a:lnTo>
                  <a:lnTo>
                    <a:pt x="602027" y="126663"/>
                  </a:lnTo>
                  <a:lnTo>
                    <a:pt x="603879" y="122960"/>
                  </a:lnTo>
                  <a:lnTo>
                    <a:pt x="605732" y="119355"/>
                  </a:lnTo>
                  <a:lnTo>
                    <a:pt x="608949" y="116530"/>
                  </a:lnTo>
                  <a:lnTo>
                    <a:pt x="612849" y="115263"/>
                  </a:lnTo>
                  <a:lnTo>
                    <a:pt x="959734" y="2630"/>
                  </a:lnTo>
                  <a:lnTo>
                    <a:pt x="967826" y="0"/>
                  </a:lnTo>
                  <a:lnTo>
                    <a:pt x="976503" y="4384"/>
                  </a:lnTo>
                  <a:lnTo>
                    <a:pt x="979135" y="12471"/>
                  </a:lnTo>
                  <a:lnTo>
                    <a:pt x="1137953" y="500904"/>
                  </a:lnTo>
                  <a:lnTo>
                    <a:pt x="1296771" y="12471"/>
                  </a:lnTo>
                  <a:lnTo>
                    <a:pt x="1299404" y="4384"/>
                  </a:lnTo>
                  <a:lnTo>
                    <a:pt x="1308081" y="0"/>
                  </a:lnTo>
                  <a:lnTo>
                    <a:pt x="1316173" y="2630"/>
                  </a:lnTo>
                  <a:lnTo>
                    <a:pt x="1663058" y="115263"/>
                  </a:lnTo>
                  <a:lnTo>
                    <a:pt x="1666957" y="116530"/>
                  </a:lnTo>
                  <a:lnTo>
                    <a:pt x="1670175" y="119258"/>
                  </a:lnTo>
                  <a:lnTo>
                    <a:pt x="1672027" y="122960"/>
                  </a:lnTo>
                  <a:lnTo>
                    <a:pt x="1673880" y="126565"/>
                  </a:lnTo>
                  <a:lnTo>
                    <a:pt x="1674172" y="130852"/>
                  </a:lnTo>
                  <a:lnTo>
                    <a:pt x="1672905" y="134750"/>
                  </a:lnTo>
                  <a:lnTo>
                    <a:pt x="1514086" y="623183"/>
                  </a:lnTo>
                  <a:lnTo>
                    <a:pt x="1929802" y="321334"/>
                  </a:lnTo>
                  <a:lnTo>
                    <a:pt x="1936724" y="316365"/>
                  </a:lnTo>
                  <a:lnTo>
                    <a:pt x="1946279" y="317827"/>
                  </a:lnTo>
                  <a:lnTo>
                    <a:pt x="1951348" y="324744"/>
                  </a:lnTo>
                  <a:lnTo>
                    <a:pt x="2165738" y="619675"/>
                  </a:lnTo>
                  <a:lnTo>
                    <a:pt x="2168176" y="622988"/>
                  </a:lnTo>
                  <a:lnTo>
                    <a:pt x="2169151" y="627080"/>
                  </a:lnTo>
                  <a:lnTo>
                    <a:pt x="2168468" y="631172"/>
                  </a:lnTo>
                  <a:lnTo>
                    <a:pt x="2167786" y="635167"/>
                  </a:lnTo>
                  <a:lnTo>
                    <a:pt x="2165641" y="638869"/>
                  </a:lnTo>
                  <a:lnTo>
                    <a:pt x="2162326" y="641208"/>
                  </a:lnTo>
                  <a:lnTo>
                    <a:pt x="1746610" y="943056"/>
                  </a:lnTo>
                  <a:lnTo>
                    <a:pt x="2260503" y="943056"/>
                  </a:lnTo>
                  <a:lnTo>
                    <a:pt x="2268985" y="943056"/>
                  </a:lnTo>
                  <a:lnTo>
                    <a:pt x="2275907" y="949974"/>
                  </a:lnTo>
                  <a:lnTo>
                    <a:pt x="2275907" y="958450"/>
                  </a:lnTo>
                  <a:lnTo>
                    <a:pt x="2275907" y="1322948"/>
                  </a:lnTo>
                  <a:lnTo>
                    <a:pt x="2275907" y="1331425"/>
                  </a:lnTo>
                  <a:lnTo>
                    <a:pt x="2268985" y="1338342"/>
                  </a:lnTo>
                  <a:lnTo>
                    <a:pt x="2260503" y="1338342"/>
                  </a:lnTo>
                  <a:lnTo>
                    <a:pt x="1746610" y="1338342"/>
                  </a:lnTo>
                  <a:lnTo>
                    <a:pt x="2162326" y="1640191"/>
                  </a:lnTo>
                  <a:lnTo>
                    <a:pt x="2169248" y="1645160"/>
                  </a:lnTo>
                  <a:lnTo>
                    <a:pt x="2170711" y="1654806"/>
                  </a:lnTo>
                  <a:lnTo>
                    <a:pt x="2165738" y="1661723"/>
                  </a:lnTo>
                  <a:lnTo>
                    <a:pt x="1951348" y="1956654"/>
                  </a:lnTo>
                  <a:lnTo>
                    <a:pt x="1948911" y="1959967"/>
                  </a:lnTo>
                  <a:lnTo>
                    <a:pt x="1945304" y="1962208"/>
                  </a:lnTo>
                  <a:lnTo>
                    <a:pt x="1941306" y="1962792"/>
                  </a:lnTo>
                  <a:lnTo>
                    <a:pt x="1937309" y="1963474"/>
                  </a:lnTo>
                  <a:lnTo>
                    <a:pt x="1933117" y="1962402"/>
                  </a:lnTo>
                  <a:lnTo>
                    <a:pt x="1929802" y="1960064"/>
                  </a:lnTo>
                  <a:lnTo>
                    <a:pt x="1514086" y="1658118"/>
                  </a:lnTo>
                  <a:lnTo>
                    <a:pt x="1672905" y="2146551"/>
                  </a:lnTo>
                  <a:lnTo>
                    <a:pt x="1316173" y="2278671"/>
                  </a:lnTo>
                  <a:lnTo>
                    <a:pt x="1312273" y="2279937"/>
                  </a:lnTo>
                  <a:lnTo>
                    <a:pt x="1308081" y="2279645"/>
                  </a:lnTo>
                  <a:lnTo>
                    <a:pt x="1304376" y="2277794"/>
                  </a:lnTo>
                  <a:lnTo>
                    <a:pt x="1300671" y="2275943"/>
                  </a:lnTo>
                  <a:lnTo>
                    <a:pt x="1297941" y="2272727"/>
                  </a:lnTo>
                  <a:lnTo>
                    <a:pt x="1296674" y="2268830"/>
                  </a:lnTo>
                  <a:lnTo>
                    <a:pt x="1137856" y="1780397"/>
                  </a:lnTo>
                  <a:lnTo>
                    <a:pt x="979037" y="2268830"/>
                  </a:lnTo>
                  <a:lnTo>
                    <a:pt x="977770" y="2272727"/>
                  </a:lnTo>
                  <a:lnTo>
                    <a:pt x="975040" y="2275943"/>
                  </a:lnTo>
                  <a:lnTo>
                    <a:pt x="971335" y="2277794"/>
                  </a:lnTo>
                  <a:lnTo>
                    <a:pt x="969288" y="2278866"/>
                  </a:lnTo>
                  <a:lnTo>
                    <a:pt x="966948" y="2279450"/>
                  </a:lnTo>
                  <a:lnTo>
                    <a:pt x="964511" y="2279450"/>
                  </a:lnTo>
                  <a:close/>
                </a:path>
              </a:pathLst>
            </a:custGeom>
            <a:ln w="3028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793079" y="3120707"/>
              <a:ext cx="692150" cy="692150"/>
            </a:xfrm>
            <a:custGeom>
              <a:avLst/>
              <a:gdLst/>
              <a:ahLst/>
              <a:cxnLst/>
              <a:rect l="l" t="t" r="r" b="b"/>
              <a:pathLst>
                <a:path w="692150" h="692150">
                  <a:moveTo>
                    <a:pt x="0" y="345884"/>
                  </a:moveTo>
                  <a:lnTo>
                    <a:pt x="3157" y="298951"/>
                  </a:lnTo>
                  <a:lnTo>
                    <a:pt x="12354" y="253936"/>
                  </a:lnTo>
                  <a:lnTo>
                    <a:pt x="27180" y="211253"/>
                  </a:lnTo>
                  <a:lnTo>
                    <a:pt x="47221" y="171312"/>
                  </a:lnTo>
                  <a:lnTo>
                    <a:pt x="72067" y="134527"/>
                  </a:lnTo>
                  <a:lnTo>
                    <a:pt x="101304" y="101309"/>
                  </a:lnTo>
                  <a:lnTo>
                    <a:pt x="134521" y="72071"/>
                  </a:lnTo>
                  <a:lnTo>
                    <a:pt x="171307" y="47224"/>
                  </a:lnTo>
                  <a:lnTo>
                    <a:pt x="211247" y="27182"/>
                  </a:lnTo>
                  <a:lnTo>
                    <a:pt x="253932" y="12355"/>
                  </a:lnTo>
                  <a:lnTo>
                    <a:pt x="298948" y="3157"/>
                  </a:lnTo>
                  <a:lnTo>
                    <a:pt x="345884" y="0"/>
                  </a:lnTo>
                  <a:lnTo>
                    <a:pt x="392817" y="3157"/>
                  </a:lnTo>
                  <a:lnTo>
                    <a:pt x="437832" y="12355"/>
                  </a:lnTo>
                  <a:lnTo>
                    <a:pt x="480515" y="27182"/>
                  </a:lnTo>
                  <a:lnTo>
                    <a:pt x="520456" y="47224"/>
                  </a:lnTo>
                  <a:lnTo>
                    <a:pt x="557241" y="72071"/>
                  </a:lnTo>
                  <a:lnTo>
                    <a:pt x="590459" y="101309"/>
                  </a:lnTo>
                  <a:lnTo>
                    <a:pt x="619697" y="134527"/>
                  </a:lnTo>
                  <a:lnTo>
                    <a:pt x="644544" y="171312"/>
                  </a:lnTo>
                  <a:lnTo>
                    <a:pt x="664586" y="211253"/>
                  </a:lnTo>
                  <a:lnTo>
                    <a:pt x="679413" y="253936"/>
                  </a:lnTo>
                  <a:lnTo>
                    <a:pt x="688611" y="298951"/>
                  </a:lnTo>
                  <a:lnTo>
                    <a:pt x="691769" y="345884"/>
                  </a:lnTo>
                  <a:lnTo>
                    <a:pt x="688611" y="392817"/>
                  </a:lnTo>
                  <a:lnTo>
                    <a:pt x="679413" y="437832"/>
                  </a:lnTo>
                  <a:lnTo>
                    <a:pt x="664586" y="480515"/>
                  </a:lnTo>
                  <a:lnTo>
                    <a:pt x="644544" y="520456"/>
                  </a:lnTo>
                  <a:lnTo>
                    <a:pt x="619697" y="557241"/>
                  </a:lnTo>
                  <a:lnTo>
                    <a:pt x="590459" y="590459"/>
                  </a:lnTo>
                  <a:lnTo>
                    <a:pt x="557241" y="619697"/>
                  </a:lnTo>
                  <a:lnTo>
                    <a:pt x="520456" y="644544"/>
                  </a:lnTo>
                  <a:lnTo>
                    <a:pt x="480515" y="664586"/>
                  </a:lnTo>
                  <a:lnTo>
                    <a:pt x="437832" y="679413"/>
                  </a:lnTo>
                  <a:lnTo>
                    <a:pt x="392817" y="688611"/>
                  </a:lnTo>
                  <a:lnTo>
                    <a:pt x="345884" y="691769"/>
                  </a:lnTo>
                  <a:lnTo>
                    <a:pt x="298948" y="688611"/>
                  </a:lnTo>
                  <a:lnTo>
                    <a:pt x="253932" y="679413"/>
                  </a:lnTo>
                  <a:lnTo>
                    <a:pt x="211247" y="664586"/>
                  </a:lnTo>
                  <a:lnTo>
                    <a:pt x="171307" y="644544"/>
                  </a:lnTo>
                  <a:lnTo>
                    <a:pt x="134521" y="619697"/>
                  </a:lnTo>
                  <a:lnTo>
                    <a:pt x="101304" y="590459"/>
                  </a:lnTo>
                  <a:lnTo>
                    <a:pt x="72067" y="557241"/>
                  </a:lnTo>
                  <a:lnTo>
                    <a:pt x="47221" y="520456"/>
                  </a:lnTo>
                  <a:lnTo>
                    <a:pt x="27180" y="480515"/>
                  </a:lnTo>
                  <a:lnTo>
                    <a:pt x="12354" y="437832"/>
                  </a:lnTo>
                  <a:lnTo>
                    <a:pt x="3157" y="392817"/>
                  </a:lnTo>
                  <a:lnTo>
                    <a:pt x="0" y="345884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/>
          <p:nvPr/>
        </p:nvSpPr>
        <p:spPr>
          <a:xfrm>
            <a:off x="455615" y="824688"/>
            <a:ext cx="11353800" cy="12700"/>
          </a:xfrm>
          <a:custGeom>
            <a:avLst/>
            <a:gdLst/>
            <a:ahLst/>
            <a:cxnLst/>
            <a:rect l="l" t="t" r="r" b="b"/>
            <a:pathLst>
              <a:path w="11353800" h="12700">
                <a:moveTo>
                  <a:pt x="0" y="12700"/>
                </a:moveTo>
                <a:lnTo>
                  <a:pt x="11353787" y="12700"/>
                </a:lnTo>
                <a:lnTo>
                  <a:pt x="11353787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51C3F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55612" y="5661786"/>
            <a:ext cx="609600" cy="360895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91945" y="5661786"/>
            <a:ext cx="609600" cy="360895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953945" y="5661786"/>
            <a:ext cx="609600" cy="360895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699105" y="5661786"/>
            <a:ext cx="609587" cy="360895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427412" y="5661786"/>
            <a:ext cx="609600" cy="360895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189412" y="5661786"/>
            <a:ext cx="609600" cy="360895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975262" y="5661786"/>
            <a:ext cx="609600" cy="360895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756312" y="5661786"/>
            <a:ext cx="609600" cy="360895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521119" y="5661786"/>
            <a:ext cx="609600" cy="360895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294550" y="5661786"/>
            <a:ext cx="609600" cy="360895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070291" y="5661786"/>
            <a:ext cx="609600" cy="360895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820822" y="5661786"/>
            <a:ext cx="609600" cy="360895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610013" y="5661786"/>
            <a:ext cx="609600" cy="360895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426382" y="5661786"/>
            <a:ext cx="609600" cy="360895"/>
          </a:xfrm>
          <a:prstGeom prst="rect">
            <a:avLst/>
          </a:prstGeom>
        </p:spPr>
      </p:pic>
      <p:grpSp>
        <p:nvGrpSpPr>
          <p:cNvPr id="38" name="object 38"/>
          <p:cNvGrpSpPr/>
          <p:nvPr/>
        </p:nvGrpSpPr>
        <p:grpSpPr>
          <a:xfrm>
            <a:off x="455617" y="5661786"/>
            <a:ext cx="11353800" cy="372110"/>
            <a:chOff x="455617" y="5661786"/>
            <a:chExt cx="11353800" cy="372110"/>
          </a:xfrm>
        </p:grpSpPr>
        <p:pic>
          <p:nvPicPr>
            <p:cNvPr id="39" name="object 3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199812" y="5661786"/>
              <a:ext cx="609600" cy="360895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455617" y="6020605"/>
              <a:ext cx="11353800" cy="12700"/>
            </a:xfrm>
            <a:custGeom>
              <a:avLst/>
              <a:gdLst/>
              <a:ahLst/>
              <a:cxnLst/>
              <a:rect l="l" t="t" r="r" b="b"/>
              <a:pathLst>
                <a:path w="11353800" h="12700">
                  <a:moveTo>
                    <a:pt x="0" y="12700"/>
                  </a:moveTo>
                  <a:lnTo>
                    <a:pt x="11353787" y="12700"/>
                  </a:lnTo>
                  <a:lnTo>
                    <a:pt x="11353787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51C3F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/>
          <p:nvPr/>
        </p:nvSpPr>
        <p:spPr>
          <a:xfrm>
            <a:off x="455617" y="5410200"/>
            <a:ext cx="11353800" cy="0"/>
          </a:xfrm>
          <a:custGeom>
            <a:avLst/>
            <a:gdLst/>
            <a:ahLst/>
            <a:cxnLst/>
            <a:rect l="l" t="t" r="r" b="b"/>
            <a:pathLst>
              <a:path w="11353800" h="0">
                <a:moveTo>
                  <a:pt x="0" y="0"/>
                </a:moveTo>
                <a:lnTo>
                  <a:pt x="11353787" y="0"/>
                </a:lnTo>
              </a:path>
            </a:pathLst>
          </a:custGeom>
          <a:ln w="12700">
            <a:solidFill>
              <a:srgbClr val="51C3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55617" y="5666723"/>
            <a:ext cx="11353800" cy="0"/>
          </a:xfrm>
          <a:custGeom>
            <a:avLst/>
            <a:gdLst/>
            <a:ahLst/>
            <a:cxnLst/>
            <a:rect l="l" t="t" r="r" b="b"/>
            <a:pathLst>
              <a:path w="11353800" h="0">
                <a:moveTo>
                  <a:pt x="0" y="0"/>
                </a:moveTo>
                <a:lnTo>
                  <a:pt x="11353787" y="0"/>
                </a:lnTo>
              </a:path>
            </a:pathLst>
          </a:custGeom>
          <a:ln w="12700">
            <a:solidFill>
              <a:srgbClr val="51C3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 descr="$PPTXTitle"/>
          <p:cNvSpPr txBox="1">
            <a:spLocks noGrp="1"/>
          </p:cNvSpPr>
          <p:nvPr>
            <p:ph type="title"/>
          </p:nvPr>
        </p:nvSpPr>
        <p:spPr>
          <a:xfrm>
            <a:off x="3882644" y="2771648"/>
            <a:ext cx="7018020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135">
                <a:solidFill>
                  <a:srgbClr val="FFFFFF"/>
                </a:solidFill>
              </a:rPr>
              <a:t>FRAUD</a:t>
            </a:r>
            <a:r>
              <a:rPr dirty="0" sz="4400" spc="-285">
                <a:solidFill>
                  <a:srgbClr val="FFFFFF"/>
                </a:solidFill>
              </a:rPr>
              <a:t> </a:t>
            </a:r>
            <a:r>
              <a:rPr dirty="0" sz="4400" spc="-110">
                <a:solidFill>
                  <a:srgbClr val="FFFFFF"/>
                </a:solidFill>
              </a:rPr>
              <a:t>AND</a:t>
            </a:r>
            <a:r>
              <a:rPr dirty="0" sz="4400" spc="-285">
                <a:solidFill>
                  <a:srgbClr val="FFFFFF"/>
                </a:solidFill>
              </a:rPr>
              <a:t> </a:t>
            </a:r>
            <a:r>
              <a:rPr dirty="0" sz="4400" spc="-145">
                <a:solidFill>
                  <a:srgbClr val="FFFFFF"/>
                </a:solidFill>
              </a:rPr>
              <a:t>ILLICIT</a:t>
            </a:r>
            <a:r>
              <a:rPr dirty="0" sz="4400" spc="-275">
                <a:solidFill>
                  <a:srgbClr val="FFFFFF"/>
                </a:solidFill>
              </a:rPr>
              <a:t> </a:t>
            </a:r>
            <a:r>
              <a:rPr dirty="0" sz="4400" spc="-110">
                <a:solidFill>
                  <a:srgbClr val="FFFFFF"/>
                </a:solidFill>
              </a:rPr>
              <a:t>FINANCE</a:t>
            </a:r>
            <a:endParaRPr sz="4400"/>
          </a:p>
        </p:txBody>
      </p:sp>
      <p:sp>
        <p:nvSpPr>
          <p:cNvPr id="44" name="object 44"/>
          <p:cNvSpPr txBox="1"/>
          <p:nvPr/>
        </p:nvSpPr>
        <p:spPr>
          <a:xfrm>
            <a:off x="3896766" y="4039616"/>
            <a:ext cx="6680834" cy="10407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165" b="1">
                <a:solidFill>
                  <a:srgbClr val="FFFFFF"/>
                </a:solidFill>
                <a:latin typeface="Century Gothic"/>
                <a:cs typeface="Century Gothic"/>
              </a:rPr>
              <a:t>PRESENTED</a:t>
            </a:r>
            <a:r>
              <a:rPr dirty="0" sz="1800" spc="395" b="1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spc="105" b="1">
                <a:solidFill>
                  <a:srgbClr val="FFFFFF"/>
                </a:solidFill>
                <a:latin typeface="Century Gothic"/>
                <a:cs typeface="Century Gothic"/>
              </a:rPr>
              <a:t>BY: </a:t>
            </a:r>
            <a:endParaRPr sz="1800">
              <a:latin typeface="Century Gothic"/>
              <a:cs typeface="Century Gothic"/>
            </a:endParaRPr>
          </a:p>
          <a:p>
            <a:pPr marL="12700" marR="5080">
              <a:lnSpc>
                <a:spcPts val="1939"/>
              </a:lnSpc>
              <a:spcBef>
                <a:spcPts val="1975"/>
              </a:spcBef>
            </a:pPr>
            <a:r>
              <a:rPr dirty="0" sz="1800" spc="170" b="1">
                <a:solidFill>
                  <a:srgbClr val="FFD509"/>
                </a:solidFill>
                <a:latin typeface="Century Gothic"/>
                <a:cs typeface="Century Gothic"/>
              </a:rPr>
              <a:t>SUPERVISORY</a:t>
            </a:r>
            <a:r>
              <a:rPr dirty="0" sz="1800" spc="375" b="1">
                <a:solidFill>
                  <a:srgbClr val="FFD509"/>
                </a:solidFill>
                <a:latin typeface="Century Gothic"/>
                <a:cs typeface="Century Gothic"/>
              </a:rPr>
              <a:t> </a:t>
            </a:r>
            <a:r>
              <a:rPr dirty="0" sz="1800" spc="160" b="1">
                <a:solidFill>
                  <a:srgbClr val="FFD509"/>
                </a:solidFill>
                <a:latin typeface="Century Gothic"/>
                <a:cs typeface="Century Gothic"/>
              </a:rPr>
              <a:t>SPECIAL</a:t>
            </a:r>
            <a:r>
              <a:rPr dirty="0" sz="1800" spc="380" b="1">
                <a:solidFill>
                  <a:srgbClr val="FFD509"/>
                </a:solidFill>
                <a:latin typeface="Century Gothic"/>
                <a:cs typeface="Century Gothic"/>
              </a:rPr>
              <a:t> </a:t>
            </a:r>
            <a:r>
              <a:rPr dirty="0" sz="1800" spc="145" b="1">
                <a:solidFill>
                  <a:srgbClr val="FFD509"/>
                </a:solidFill>
                <a:latin typeface="Century Gothic"/>
                <a:cs typeface="Century Gothic"/>
              </a:rPr>
              <a:t>AGENT</a:t>
            </a:r>
            <a:r>
              <a:rPr dirty="0" sz="1800" spc="395" b="1">
                <a:solidFill>
                  <a:srgbClr val="FFD509"/>
                </a:solidFill>
                <a:latin typeface="Century Gothic"/>
                <a:cs typeface="Century Gothic"/>
              </a:rPr>
              <a:t> </a:t>
            </a:r>
            <a:r>
              <a:rPr dirty="0" sz="1800" spc="155" b="1">
                <a:solidFill>
                  <a:srgbClr val="FFD509"/>
                </a:solidFill>
                <a:latin typeface="Century Gothic"/>
                <a:cs typeface="Century Gothic"/>
              </a:rPr>
              <a:t>GREGORY</a:t>
            </a:r>
            <a:r>
              <a:rPr dirty="0" sz="1800" spc="395" b="1">
                <a:solidFill>
                  <a:srgbClr val="FFD509"/>
                </a:solidFill>
                <a:latin typeface="Century Gothic"/>
                <a:cs typeface="Century Gothic"/>
              </a:rPr>
              <a:t> </a:t>
            </a:r>
            <a:r>
              <a:rPr dirty="0" sz="1800" spc="90" b="1">
                <a:solidFill>
                  <a:srgbClr val="FFD509"/>
                </a:solidFill>
                <a:latin typeface="Century Gothic"/>
                <a:cs typeface="Century Gothic"/>
              </a:rPr>
              <a:t>R.</a:t>
            </a:r>
            <a:r>
              <a:rPr dirty="0" sz="1800" spc="409" b="1">
                <a:solidFill>
                  <a:srgbClr val="FFD509"/>
                </a:solidFill>
                <a:latin typeface="Century Gothic"/>
                <a:cs typeface="Century Gothic"/>
              </a:rPr>
              <a:t> </a:t>
            </a:r>
            <a:r>
              <a:rPr dirty="0" sz="1800" spc="140" b="1">
                <a:solidFill>
                  <a:srgbClr val="FFD509"/>
                </a:solidFill>
                <a:latin typeface="Century Gothic"/>
                <a:cs typeface="Century Gothic"/>
              </a:rPr>
              <a:t>CLARK </a:t>
            </a:r>
            <a:r>
              <a:rPr dirty="0" sz="1800" spc="160" b="1">
                <a:solidFill>
                  <a:srgbClr val="FFD509"/>
                </a:solidFill>
                <a:latin typeface="Century Gothic"/>
                <a:cs typeface="Century Gothic"/>
              </a:rPr>
              <a:t>PHOENIX</a:t>
            </a:r>
            <a:r>
              <a:rPr dirty="0" sz="1800" spc="380" b="1">
                <a:solidFill>
                  <a:srgbClr val="FFD509"/>
                </a:solidFill>
                <a:latin typeface="Century Gothic"/>
                <a:cs typeface="Century Gothic"/>
              </a:rPr>
              <a:t> </a:t>
            </a:r>
            <a:r>
              <a:rPr dirty="0" sz="1800" spc="160" b="1">
                <a:solidFill>
                  <a:srgbClr val="FFD509"/>
                </a:solidFill>
                <a:latin typeface="Century Gothic"/>
                <a:cs typeface="Century Gothic"/>
              </a:rPr>
              <a:t>FIELD</a:t>
            </a:r>
            <a:r>
              <a:rPr dirty="0" sz="1800" spc="370" b="1">
                <a:solidFill>
                  <a:srgbClr val="FFD509"/>
                </a:solidFill>
                <a:latin typeface="Century Gothic"/>
                <a:cs typeface="Century Gothic"/>
              </a:rPr>
              <a:t> </a:t>
            </a:r>
            <a:r>
              <a:rPr dirty="0" sz="1800" spc="170" b="1">
                <a:solidFill>
                  <a:srgbClr val="FFD509"/>
                </a:solidFill>
                <a:latin typeface="Century Gothic"/>
                <a:cs typeface="Century Gothic"/>
              </a:rPr>
              <a:t>OFFICE,</a:t>
            </a:r>
            <a:r>
              <a:rPr dirty="0" sz="1800" spc="360" b="1">
                <a:solidFill>
                  <a:srgbClr val="FFD509"/>
                </a:solidFill>
                <a:latin typeface="Century Gothic"/>
                <a:cs typeface="Century Gothic"/>
              </a:rPr>
              <a:t> </a:t>
            </a:r>
            <a:r>
              <a:rPr dirty="0" sz="1800" spc="165" b="1">
                <a:solidFill>
                  <a:srgbClr val="FFD509"/>
                </a:solidFill>
                <a:latin typeface="Century Gothic"/>
                <a:cs typeface="Century Gothic"/>
              </a:rPr>
              <a:t>TUCSON</a:t>
            </a:r>
            <a:r>
              <a:rPr dirty="0" sz="1800" spc="370" b="1">
                <a:solidFill>
                  <a:srgbClr val="FFD509"/>
                </a:solidFill>
                <a:latin typeface="Century Gothic"/>
                <a:cs typeface="Century Gothic"/>
              </a:rPr>
              <a:t> </a:t>
            </a:r>
            <a:r>
              <a:rPr dirty="0" sz="1800" spc="165" b="1">
                <a:solidFill>
                  <a:srgbClr val="FFD509"/>
                </a:solidFill>
                <a:latin typeface="Century Gothic"/>
                <a:cs typeface="Century Gothic"/>
              </a:rPr>
              <a:t>RESIDENT</a:t>
            </a:r>
            <a:r>
              <a:rPr dirty="0" sz="1800" spc="370" b="1">
                <a:solidFill>
                  <a:srgbClr val="FFD509"/>
                </a:solidFill>
                <a:latin typeface="Century Gothic"/>
                <a:cs typeface="Century Gothic"/>
              </a:rPr>
              <a:t> </a:t>
            </a:r>
            <a:r>
              <a:rPr dirty="0" sz="1800" spc="140" b="1">
                <a:solidFill>
                  <a:srgbClr val="FFD509"/>
                </a:solidFill>
                <a:latin typeface="Century Gothic"/>
                <a:cs typeface="Century Gothic"/>
              </a:rPr>
              <a:t>AGENCY </a:t>
            </a:r>
            <a:endParaRPr sz="1800">
              <a:latin typeface="Century Gothic"/>
              <a:cs typeface="Century Gothic"/>
            </a:endParaRPr>
          </a:p>
        </p:txBody>
      </p:sp>
      <p:pic>
        <p:nvPicPr>
          <p:cNvPr id="45" name="object 4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8012" y="1963089"/>
            <a:ext cx="2841409" cy="293181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6095" y="825271"/>
            <a:ext cx="3273425" cy="1440815"/>
            <a:chOff x="456095" y="825271"/>
            <a:chExt cx="3273425" cy="14408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6095" y="838631"/>
              <a:ext cx="1675993" cy="14274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7207" y="833272"/>
              <a:ext cx="829830" cy="110812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5612" y="838357"/>
              <a:ext cx="312420" cy="368300"/>
            </a:xfrm>
            <a:custGeom>
              <a:avLst/>
              <a:gdLst/>
              <a:ahLst/>
              <a:cxnLst/>
              <a:rect l="l" t="t" r="r" b="b"/>
              <a:pathLst>
                <a:path w="312420" h="368300">
                  <a:moveTo>
                    <a:pt x="311835" y="0"/>
                  </a:moveTo>
                  <a:lnTo>
                    <a:pt x="0" y="0"/>
                  </a:lnTo>
                  <a:lnTo>
                    <a:pt x="0" y="367919"/>
                  </a:lnTo>
                  <a:lnTo>
                    <a:pt x="311835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7973" y="825271"/>
              <a:ext cx="1675993" cy="14354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53221" y="838631"/>
              <a:ext cx="1675993" cy="1427454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5367578" y="1130071"/>
            <a:ext cx="901065" cy="1165225"/>
            <a:chOff x="5367578" y="1130071"/>
            <a:chExt cx="901065" cy="116522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67578" y="1130071"/>
              <a:ext cx="900963" cy="113609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866296" y="1739672"/>
              <a:ext cx="402590" cy="555625"/>
            </a:xfrm>
            <a:custGeom>
              <a:avLst/>
              <a:gdLst/>
              <a:ahLst/>
              <a:cxnLst/>
              <a:rect l="l" t="t" r="r" b="b"/>
              <a:pathLst>
                <a:path w="402589" h="555625">
                  <a:moveTo>
                    <a:pt x="402247" y="0"/>
                  </a:moveTo>
                  <a:lnTo>
                    <a:pt x="0" y="555599"/>
                  </a:lnTo>
                  <a:lnTo>
                    <a:pt x="402247" y="555599"/>
                  </a:lnTo>
                  <a:lnTo>
                    <a:pt x="402247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455612" y="4580001"/>
            <a:ext cx="1676400" cy="1433195"/>
            <a:chOff x="455612" y="4580001"/>
            <a:chExt cx="1676400" cy="1433195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5612" y="4580001"/>
              <a:ext cx="1675993" cy="143281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75127" y="4585083"/>
              <a:ext cx="312420" cy="368300"/>
            </a:xfrm>
            <a:custGeom>
              <a:avLst/>
              <a:gdLst/>
              <a:ahLst/>
              <a:cxnLst/>
              <a:rect l="l" t="t" r="r" b="b"/>
              <a:pathLst>
                <a:path w="312420" h="368300">
                  <a:moveTo>
                    <a:pt x="311835" y="0"/>
                  </a:moveTo>
                  <a:lnTo>
                    <a:pt x="0" y="0"/>
                  </a:lnTo>
                  <a:lnTo>
                    <a:pt x="0" y="367918"/>
                  </a:lnTo>
                  <a:lnTo>
                    <a:pt x="311835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67096" y="4876800"/>
            <a:ext cx="900963" cy="113609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57490" y="4572000"/>
            <a:ext cx="3306292" cy="1440815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3719283" y="4585360"/>
            <a:ext cx="2548890" cy="1456690"/>
            <a:chOff x="3719283" y="4585360"/>
            <a:chExt cx="2548890" cy="1456690"/>
          </a:xfrm>
        </p:grpSpPr>
        <p:sp>
          <p:nvSpPr>
            <p:cNvPr id="17" name="object 17"/>
            <p:cNvSpPr/>
            <p:nvPr/>
          </p:nvSpPr>
          <p:spPr>
            <a:xfrm>
              <a:off x="5865811" y="5486400"/>
              <a:ext cx="402590" cy="555625"/>
            </a:xfrm>
            <a:custGeom>
              <a:avLst/>
              <a:gdLst/>
              <a:ahLst/>
              <a:cxnLst/>
              <a:rect l="l" t="t" r="r" b="b"/>
              <a:pathLst>
                <a:path w="402589" h="555625">
                  <a:moveTo>
                    <a:pt x="402247" y="0"/>
                  </a:moveTo>
                  <a:lnTo>
                    <a:pt x="0" y="555599"/>
                  </a:lnTo>
                  <a:lnTo>
                    <a:pt x="402247" y="555599"/>
                  </a:lnTo>
                  <a:lnTo>
                    <a:pt x="402247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19283" y="4585360"/>
              <a:ext cx="2506243" cy="1427454"/>
            </a:xfrm>
            <a:prstGeom prst="rect">
              <a:avLst/>
            </a:prstGeom>
          </p:spPr>
        </p:pic>
      </p:grp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449262" y="374650"/>
          <a:ext cx="11442700" cy="60940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1210"/>
                <a:gridCol w="2459990"/>
                <a:gridCol w="2209800"/>
                <a:gridCol w="3352800"/>
              </a:tblGrid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  <a:tr h="144589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635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430530" indent="-342265">
                        <a:lnSpc>
                          <a:spcPct val="100000"/>
                        </a:lnSpc>
                        <a:buClr>
                          <a:srgbClr val="FFFFFF"/>
                        </a:buClr>
                        <a:buFont typeface="Wingdings"/>
                        <a:buChar char=""/>
                        <a:tabLst>
                          <a:tab pos="430530" algn="l"/>
                        </a:tabLst>
                      </a:pPr>
                      <a:r>
                        <a:rPr dirty="0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IC3</a:t>
                      </a:r>
                      <a:r>
                        <a:rPr dirty="0" sz="20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/</a:t>
                      </a:r>
                      <a:r>
                        <a:rPr dirty="0" sz="20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The</a:t>
                      </a:r>
                      <a:r>
                        <a:rPr dirty="0" sz="2000" spc="-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Numbers</a:t>
                      </a:r>
                      <a:endParaRPr sz="2000">
                        <a:latin typeface="Century Gothic"/>
                        <a:cs typeface="Century Gothic"/>
                      </a:endParaRPr>
                    </a:p>
                    <a:p>
                      <a:pPr marL="430530" indent="-342265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Wingdings"/>
                        <a:buChar char=""/>
                        <a:tabLst>
                          <a:tab pos="430530" algn="l"/>
                        </a:tabLst>
                      </a:pPr>
                      <a:r>
                        <a:rPr dirty="0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Types</a:t>
                      </a:r>
                      <a:r>
                        <a:rPr dirty="0" sz="20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of</a:t>
                      </a:r>
                      <a:r>
                        <a:rPr dirty="0" sz="20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Frauds</a:t>
                      </a:r>
                      <a:endParaRPr sz="2000">
                        <a:latin typeface="Century Gothic"/>
                        <a:cs typeface="Century Gothic"/>
                      </a:endParaRPr>
                    </a:p>
                    <a:p>
                      <a:pPr marL="430530" indent="-342265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Wingdings"/>
                        <a:buChar char=""/>
                        <a:tabLst>
                          <a:tab pos="430530" algn="l"/>
                        </a:tabLst>
                      </a:pPr>
                      <a:r>
                        <a:rPr dirty="0" sz="20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Prevention</a:t>
                      </a:r>
                      <a:endParaRPr sz="2000">
                        <a:latin typeface="Century Gothic"/>
                        <a:cs typeface="Century Gothic"/>
                      </a:endParaRPr>
                    </a:p>
                    <a:p>
                      <a:pPr marL="430530" indent="-342265">
                        <a:lnSpc>
                          <a:spcPct val="100000"/>
                        </a:lnSpc>
                        <a:spcBef>
                          <a:spcPts val="1200"/>
                        </a:spcBef>
                        <a:buFont typeface="Wingdings"/>
                        <a:buChar char=""/>
                        <a:tabLst>
                          <a:tab pos="430530" algn="l"/>
                        </a:tabLst>
                      </a:pPr>
                      <a:r>
                        <a:rPr dirty="0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Victim</a:t>
                      </a:r>
                      <a:r>
                        <a:rPr dirty="0" sz="20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–</a:t>
                      </a:r>
                      <a:r>
                        <a:rPr dirty="0" sz="20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What</a:t>
                      </a:r>
                      <a:r>
                        <a:rPr dirty="0" sz="2000" spc="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20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Do</a:t>
                      </a:r>
                      <a:r>
                        <a:rPr dirty="0" sz="20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Now</a:t>
                      </a:r>
                      <a:endParaRPr sz="2000">
                        <a:latin typeface="Century Gothic"/>
                        <a:cs typeface="Century Gothic"/>
                      </a:endParaRPr>
                    </a:p>
                  </a:txBody>
                  <a:tcPr marL="0" marR="0" marB="0" marT="0">
                    <a:lnL w="635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30251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55"/>
                        </a:spcBef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3600" spc="-1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AGENDA</a:t>
                      </a:r>
                      <a:endParaRPr sz="3600">
                        <a:latin typeface="Century Gothic"/>
                        <a:cs typeface="Century Gothic"/>
                      </a:endParaRPr>
                    </a:p>
                  </a:txBody>
                  <a:tcPr marL="0" marR="0" marB="0" marT="324485">
                    <a:lnL w="12700">
                      <a:solidFill>
                        <a:srgbClr val="51C3F8"/>
                      </a:solidFill>
                      <a:prstDash val="solid"/>
                    </a:lnL>
                    <a:lnR w="635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44653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635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6129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11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B="0" marT="12700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20" name="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888272" y="838631"/>
            <a:ext cx="3337737" cy="1427467"/>
          </a:xfrm>
          <a:prstGeom prst="rect">
            <a:avLst/>
          </a:prstGeom>
        </p:spPr>
      </p:pic>
    </p:spTree>
  </p:cSld>
  <p:clrMapOvr>
    <a:masterClrMapping/>
  </p:clrMapOvr>
  <p:transition spd="med">
    <p:fade thruBlk="0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6095" y="825271"/>
            <a:ext cx="3273425" cy="1440815"/>
            <a:chOff x="456095" y="825271"/>
            <a:chExt cx="3273425" cy="14408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6095" y="838631"/>
              <a:ext cx="1675993" cy="14274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7207" y="833272"/>
              <a:ext cx="829830" cy="110812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5612" y="838357"/>
              <a:ext cx="312420" cy="368300"/>
            </a:xfrm>
            <a:custGeom>
              <a:avLst/>
              <a:gdLst/>
              <a:ahLst/>
              <a:cxnLst/>
              <a:rect l="l" t="t" r="r" b="b"/>
              <a:pathLst>
                <a:path w="312420" h="368300">
                  <a:moveTo>
                    <a:pt x="311835" y="0"/>
                  </a:moveTo>
                  <a:lnTo>
                    <a:pt x="0" y="0"/>
                  </a:lnTo>
                  <a:lnTo>
                    <a:pt x="0" y="367919"/>
                  </a:lnTo>
                  <a:lnTo>
                    <a:pt x="311835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7973" y="825271"/>
              <a:ext cx="1675993" cy="14354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53221" y="838631"/>
              <a:ext cx="1675993" cy="1427454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5367578" y="1130071"/>
            <a:ext cx="901065" cy="1165225"/>
            <a:chOff x="5367578" y="1130071"/>
            <a:chExt cx="901065" cy="116522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67578" y="1130071"/>
              <a:ext cx="900963" cy="113609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866296" y="1739672"/>
              <a:ext cx="402590" cy="555625"/>
            </a:xfrm>
            <a:custGeom>
              <a:avLst/>
              <a:gdLst/>
              <a:ahLst/>
              <a:cxnLst/>
              <a:rect l="l" t="t" r="r" b="b"/>
              <a:pathLst>
                <a:path w="402589" h="555625">
                  <a:moveTo>
                    <a:pt x="402247" y="0"/>
                  </a:moveTo>
                  <a:lnTo>
                    <a:pt x="0" y="555599"/>
                  </a:lnTo>
                  <a:lnTo>
                    <a:pt x="402247" y="555599"/>
                  </a:lnTo>
                  <a:lnTo>
                    <a:pt x="402247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455612" y="4580001"/>
            <a:ext cx="1676400" cy="1433195"/>
            <a:chOff x="455612" y="4580001"/>
            <a:chExt cx="1676400" cy="1433195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5612" y="4580001"/>
              <a:ext cx="1675993" cy="143281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75127" y="4585083"/>
              <a:ext cx="312420" cy="368300"/>
            </a:xfrm>
            <a:custGeom>
              <a:avLst/>
              <a:gdLst/>
              <a:ahLst/>
              <a:cxnLst/>
              <a:rect l="l" t="t" r="r" b="b"/>
              <a:pathLst>
                <a:path w="312420" h="368300">
                  <a:moveTo>
                    <a:pt x="311835" y="0"/>
                  </a:moveTo>
                  <a:lnTo>
                    <a:pt x="0" y="0"/>
                  </a:lnTo>
                  <a:lnTo>
                    <a:pt x="0" y="367918"/>
                  </a:lnTo>
                  <a:lnTo>
                    <a:pt x="311835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67096" y="4876800"/>
            <a:ext cx="900963" cy="113609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57490" y="4572000"/>
            <a:ext cx="3306292" cy="1440815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3719283" y="4585360"/>
            <a:ext cx="2548890" cy="1456690"/>
            <a:chOff x="3719283" y="4585360"/>
            <a:chExt cx="2548890" cy="1456690"/>
          </a:xfrm>
        </p:grpSpPr>
        <p:sp>
          <p:nvSpPr>
            <p:cNvPr id="17" name="object 17"/>
            <p:cNvSpPr/>
            <p:nvPr/>
          </p:nvSpPr>
          <p:spPr>
            <a:xfrm>
              <a:off x="5865811" y="5486400"/>
              <a:ext cx="402590" cy="555625"/>
            </a:xfrm>
            <a:custGeom>
              <a:avLst/>
              <a:gdLst/>
              <a:ahLst/>
              <a:cxnLst/>
              <a:rect l="l" t="t" r="r" b="b"/>
              <a:pathLst>
                <a:path w="402589" h="555625">
                  <a:moveTo>
                    <a:pt x="402247" y="0"/>
                  </a:moveTo>
                  <a:lnTo>
                    <a:pt x="0" y="555599"/>
                  </a:lnTo>
                  <a:lnTo>
                    <a:pt x="402247" y="555599"/>
                  </a:lnTo>
                  <a:lnTo>
                    <a:pt x="402247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19283" y="4585360"/>
              <a:ext cx="2506243" cy="1427454"/>
            </a:xfrm>
            <a:prstGeom prst="rect">
              <a:avLst/>
            </a:prstGeom>
          </p:spPr>
        </p:pic>
      </p:grp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449262" y="374650"/>
          <a:ext cx="11442700" cy="60940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1210"/>
                <a:gridCol w="2459990"/>
                <a:gridCol w="2209800"/>
                <a:gridCol w="3352800"/>
              </a:tblGrid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  <a:tr h="144589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635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8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just" marL="429895" marR="292735" indent="-342265">
                        <a:lnSpc>
                          <a:spcPct val="150000"/>
                        </a:lnSpc>
                        <a:buClr>
                          <a:srgbClr val="FFFFFF"/>
                        </a:buClr>
                        <a:buFont typeface="Wingdings"/>
                        <a:buChar char=""/>
                        <a:tabLst>
                          <a:tab pos="431165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The</a:t>
                      </a:r>
                      <a:r>
                        <a:rPr dirty="0" sz="18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Federal</a:t>
                      </a:r>
                      <a:r>
                        <a:rPr dirty="0" sz="18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Bureau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of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Investigation</a:t>
                      </a:r>
                      <a:r>
                        <a:rPr dirty="0" sz="1800" spc="-7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(FBI)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is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a 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	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domestic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intelligence</a:t>
                      </a:r>
                      <a:r>
                        <a:rPr dirty="0" sz="1800" spc="-7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and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principal</a:t>
                      </a:r>
                      <a:r>
                        <a:rPr dirty="0" sz="1800" spc="-9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federal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	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law</a:t>
                      </a:r>
                      <a:r>
                        <a:rPr dirty="0" sz="1800" spc="-6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enforcement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agency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–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started</a:t>
                      </a:r>
                      <a:r>
                        <a:rPr dirty="0" sz="1800" spc="-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</a:t>
                      </a:r>
                      <a:r>
                        <a:rPr dirty="0" sz="1800" spc="-6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1908.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algn="just" marL="430530" indent="-342265">
                        <a:lnSpc>
                          <a:spcPct val="100000"/>
                        </a:lnSpc>
                        <a:spcBef>
                          <a:spcPts val="1080"/>
                        </a:spcBef>
                        <a:buFont typeface="Wingdings"/>
                        <a:buChar char=""/>
                        <a:tabLst>
                          <a:tab pos="430530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What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do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we</a:t>
                      </a:r>
                      <a:r>
                        <a:rPr dirty="0" sz="1800" spc="-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investigate: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lvl="1" marL="894080" indent="-342900">
                        <a:lnSpc>
                          <a:spcPct val="100000"/>
                        </a:lnSpc>
                        <a:spcBef>
                          <a:spcPts val="790"/>
                        </a:spcBef>
                        <a:buFont typeface="Wingdings"/>
                        <a:buChar char=""/>
                        <a:tabLst>
                          <a:tab pos="894080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Terrorism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/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National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Security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lvl="1" marL="894080" indent="-342900">
                        <a:lnSpc>
                          <a:spcPct val="100000"/>
                        </a:lnSpc>
                        <a:spcBef>
                          <a:spcPts val="385"/>
                        </a:spcBef>
                        <a:buFont typeface="Wingdings"/>
                        <a:buChar char=""/>
                        <a:tabLst>
                          <a:tab pos="894080" algn="l"/>
                        </a:tabLst>
                      </a:pP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Counterintelligence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lvl="1" marL="894080" indent="-342900">
                        <a:lnSpc>
                          <a:spcPct val="100000"/>
                        </a:lnSpc>
                        <a:spcBef>
                          <a:spcPts val="385"/>
                        </a:spcBef>
                        <a:buFont typeface="Wingdings"/>
                        <a:buChar char=""/>
                        <a:tabLst>
                          <a:tab pos="894080" algn="l"/>
                        </a:tabLst>
                      </a:pP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Cybercrime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lvl="1" marL="894080" indent="-342900">
                        <a:lnSpc>
                          <a:spcPct val="100000"/>
                        </a:lnSpc>
                        <a:spcBef>
                          <a:spcPts val="380"/>
                        </a:spcBef>
                        <a:buFont typeface="Wingdings"/>
                        <a:buChar char=""/>
                        <a:tabLst>
                          <a:tab pos="894080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Violent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Crime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/</a:t>
                      </a:r>
                      <a:r>
                        <a:rPr dirty="0" sz="18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Crimes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Against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Children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lvl="1" marL="894080" indent="-342900">
                        <a:lnSpc>
                          <a:spcPct val="100000"/>
                        </a:lnSpc>
                        <a:spcBef>
                          <a:spcPts val="385"/>
                        </a:spcBef>
                        <a:buFont typeface="Wingdings"/>
                        <a:buChar char=""/>
                        <a:tabLst>
                          <a:tab pos="894080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Transnational</a:t>
                      </a:r>
                      <a:r>
                        <a:rPr dirty="0" sz="1800" spc="-6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Organized</a:t>
                      </a:r>
                      <a:r>
                        <a:rPr dirty="0" sz="1800" spc="-8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Crime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lvl="1" marL="894080" indent="-342900">
                        <a:lnSpc>
                          <a:spcPct val="100000"/>
                        </a:lnSpc>
                        <a:spcBef>
                          <a:spcPts val="385"/>
                        </a:spcBef>
                        <a:buFont typeface="Wingdings"/>
                        <a:buChar char=""/>
                        <a:tabLst>
                          <a:tab pos="894080" algn="l"/>
                        </a:tabLst>
                      </a:pPr>
                      <a:r>
                        <a:rPr dirty="0" sz="18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White-Collar</a:t>
                      </a:r>
                      <a:r>
                        <a:rPr dirty="0" sz="1800" spc="-2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Crime</a:t>
                      </a:r>
                      <a:r>
                        <a:rPr dirty="0" sz="1800" spc="-3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/</a:t>
                      </a:r>
                      <a:r>
                        <a:rPr dirty="0" sz="1800" spc="-4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Health</a:t>
                      </a:r>
                      <a:r>
                        <a:rPr dirty="0" sz="1800" spc="-2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Care</a:t>
                      </a:r>
                      <a:r>
                        <a:rPr dirty="0" sz="1800" spc="-4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Fraud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lvl="1" marL="894080" indent="-342900">
                        <a:lnSpc>
                          <a:spcPct val="100000"/>
                        </a:lnSpc>
                        <a:spcBef>
                          <a:spcPts val="380"/>
                        </a:spcBef>
                        <a:buFont typeface="Wingdings"/>
                        <a:buChar char=""/>
                        <a:tabLst>
                          <a:tab pos="894080" algn="l"/>
                        </a:tabLst>
                      </a:pPr>
                      <a:r>
                        <a:rPr dirty="0" sz="18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Civil</a:t>
                      </a:r>
                      <a:r>
                        <a:rPr dirty="0" sz="1800" spc="-2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Rights</a:t>
                      </a:r>
                      <a:r>
                        <a:rPr dirty="0" sz="1800" spc="-3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/</a:t>
                      </a:r>
                      <a:r>
                        <a:rPr dirty="0" sz="1800" spc="-4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Public</a:t>
                      </a:r>
                      <a:r>
                        <a:rPr dirty="0" sz="1800" spc="-3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Corruption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lvl="1" marL="894080" indent="-342900">
                        <a:lnSpc>
                          <a:spcPct val="100000"/>
                        </a:lnSpc>
                        <a:spcBef>
                          <a:spcPts val="385"/>
                        </a:spcBef>
                        <a:buFont typeface="Wingdings"/>
                        <a:buChar char=""/>
                        <a:tabLst>
                          <a:tab pos="894080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Weapons of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Mass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Destruction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B="0" marT="163195">
                    <a:lnL w="635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30251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00"/>
                        </a:spcBef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  <a:p>
                      <a:pPr marL="1219835" marR="703580" indent="-512445">
                        <a:lnSpc>
                          <a:spcPts val="3890"/>
                        </a:lnSpc>
                      </a:pPr>
                      <a:r>
                        <a:rPr dirty="0" sz="36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FEDERAL</a:t>
                      </a:r>
                      <a:r>
                        <a:rPr dirty="0" sz="3600" spc="-75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6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BUREAU</a:t>
                      </a:r>
                      <a:r>
                        <a:rPr dirty="0" sz="3600" spc="-85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600" spc="-25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OF </a:t>
                      </a:r>
                      <a:r>
                        <a:rPr dirty="0" sz="3600" spc="-1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INVESTIGATION</a:t>
                      </a:r>
                      <a:endParaRPr sz="3600">
                        <a:latin typeface="Century Gothic"/>
                        <a:cs typeface="Century Gothic"/>
                      </a:endParaRPr>
                    </a:p>
                  </a:txBody>
                  <a:tcPr marL="0" marR="0" marB="0" marT="139700">
                    <a:lnL w="12700">
                      <a:solidFill>
                        <a:srgbClr val="51C3F8"/>
                      </a:solidFill>
                      <a:prstDash val="solid"/>
                    </a:lnL>
                    <a:lnR w="635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63195">
                    <a:lnL w="635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44653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635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63195">
                    <a:lnL w="635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6129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11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3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B="0" marT="12700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20" name="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888272" y="838631"/>
            <a:ext cx="3337737" cy="1427467"/>
          </a:xfrm>
          <a:prstGeom prst="rect">
            <a:avLst/>
          </a:prstGeom>
        </p:spPr>
      </p:pic>
    </p:spTree>
  </p:cSld>
  <p:clrMapOvr>
    <a:masterClrMapping/>
  </p:clrMapOvr>
  <p:transition spd="med">
    <p:fade thruBlk="0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6095" y="825271"/>
            <a:ext cx="3273425" cy="1440815"/>
            <a:chOff x="456095" y="825271"/>
            <a:chExt cx="3273425" cy="14408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6095" y="838631"/>
              <a:ext cx="1675993" cy="14274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7207" y="833272"/>
              <a:ext cx="829830" cy="110812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5612" y="838357"/>
              <a:ext cx="312420" cy="368300"/>
            </a:xfrm>
            <a:custGeom>
              <a:avLst/>
              <a:gdLst/>
              <a:ahLst/>
              <a:cxnLst/>
              <a:rect l="l" t="t" r="r" b="b"/>
              <a:pathLst>
                <a:path w="312420" h="368300">
                  <a:moveTo>
                    <a:pt x="311835" y="0"/>
                  </a:moveTo>
                  <a:lnTo>
                    <a:pt x="0" y="0"/>
                  </a:lnTo>
                  <a:lnTo>
                    <a:pt x="0" y="367919"/>
                  </a:lnTo>
                  <a:lnTo>
                    <a:pt x="311835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7973" y="825271"/>
              <a:ext cx="1675993" cy="14354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53221" y="838631"/>
              <a:ext cx="1675993" cy="1427454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5367578" y="1130071"/>
            <a:ext cx="901065" cy="1165225"/>
            <a:chOff x="5367578" y="1130071"/>
            <a:chExt cx="901065" cy="116522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67578" y="1130071"/>
              <a:ext cx="900963" cy="113609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866296" y="1739672"/>
              <a:ext cx="402590" cy="555625"/>
            </a:xfrm>
            <a:custGeom>
              <a:avLst/>
              <a:gdLst/>
              <a:ahLst/>
              <a:cxnLst/>
              <a:rect l="l" t="t" r="r" b="b"/>
              <a:pathLst>
                <a:path w="402589" h="555625">
                  <a:moveTo>
                    <a:pt x="402247" y="0"/>
                  </a:moveTo>
                  <a:lnTo>
                    <a:pt x="0" y="555599"/>
                  </a:lnTo>
                  <a:lnTo>
                    <a:pt x="402247" y="555599"/>
                  </a:lnTo>
                  <a:lnTo>
                    <a:pt x="402247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455612" y="4580001"/>
            <a:ext cx="1676400" cy="1433195"/>
            <a:chOff x="455612" y="4580001"/>
            <a:chExt cx="1676400" cy="1433195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5612" y="4580001"/>
              <a:ext cx="1675993" cy="143281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75127" y="4585083"/>
              <a:ext cx="312420" cy="368300"/>
            </a:xfrm>
            <a:custGeom>
              <a:avLst/>
              <a:gdLst/>
              <a:ahLst/>
              <a:cxnLst/>
              <a:rect l="l" t="t" r="r" b="b"/>
              <a:pathLst>
                <a:path w="312420" h="368300">
                  <a:moveTo>
                    <a:pt x="311835" y="0"/>
                  </a:moveTo>
                  <a:lnTo>
                    <a:pt x="0" y="0"/>
                  </a:lnTo>
                  <a:lnTo>
                    <a:pt x="0" y="367918"/>
                  </a:lnTo>
                  <a:lnTo>
                    <a:pt x="311835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67096" y="4876800"/>
            <a:ext cx="900963" cy="113609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57490" y="4572000"/>
            <a:ext cx="3306292" cy="1440815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3719283" y="4585360"/>
            <a:ext cx="2548890" cy="1456690"/>
            <a:chOff x="3719283" y="4585360"/>
            <a:chExt cx="2548890" cy="1456690"/>
          </a:xfrm>
        </p:grpSpPr>
        <p:sp>
          <p:nvSpPr>
            <p:cNvPr id="17" name="object 17"/>
            <p:cNvSpPr/>
            <p:nvPr/>
          </p:nvSpPr>
          <p:spPr>
            <a:xfrm>
              <a:off x="5865811" y="5486400"/>
              <a:ext cx="402590" cy="555625"/>
            </a:xfrm>
            <a:custGeom>
              <a:avLst/>
              <a:gdLst/>
              <a:ahLst/>
              <a:cxnLst/>
              <a:rect l="l" t="t" r="r" b="b"/>
              <a:pathLst>
                <a:path w="402589" h="555625">
                  <a:moveTo>
                    <a:pt x="402247" y="0"/>
                  </a:moveTo>
                  <a:lnTo>
                    <a:pt x="0" y="555599"/>
                  </a:lnTo>
                  <a:lnTo>
                    <a:pt x="402247" y="555599"/>
                  </a:lnTo>
                  <a:lnTo>
                    <a:pt x="402247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19283" y="4585360"/>
              <a:ext cx="2506243" cy="1427454"/>
            </a:xfrm>
            <a:prstGeom prst="rect">
              <a:avLst/>
            </a:prstGeom>
          </p:spPr>
        </p:pic>
      </p:grp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449262" y="374650"/>
          <a:ext cx="11442700" cy="60940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1210"/>
                <a:gridCol w="2459990"/>
                <a:gridCol w="2209800"/>
                <a:gridCol w="3352800"/>
              </a:tblGrid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  <a:tr h="144589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635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rowSpan="3">
                  <a:txBody>
                    <a:bodyPr/>
                    <a:lstStyle/>
                    <a:p>
                      <a:pPr algn="just" marL="431165" marR="508634" indent="-342900">
                        <a:lnSpc>
                          <a:spcPct val="150000"/>
                        </a:lnSpc>
                        <a:spcBef>
                          <a:spcPts val="595"/>
                        </a:spcBef>
                        <a:buClr>
                          <a:srgbClr val="FFFFFF"/>
                        </a:buClr>
                        <a:buFont typeface="Wingdings"/>
                        <a:buChar char=""/>
                        <a:tabLst>
                          <a:tab pos="431165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FBI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employs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approximately</a:t>
                      </a:r>
                      <a:r>
                        <a:rPr dirty="0" sz="1800" spc="-7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35,000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people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throughout</a:t>
                      </a:r>
                      <a:r>
                        <a:rPr dirty="0" sz="18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the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world,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around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one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third</a:t>
                      </a:r>
                      <a:r>
                        <a:rPr dirty="0" sz="1800" spc="-7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of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them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are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Special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Agents.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algn="just" marL="431165" marR="561340" indent="-342900">
                        <a:lnSpc>
                          <a:spcPct val="150000"/>
                        </a:lnSpc>
                        <a:spcBef>
                          <a:spcPts val="1200"/>
                        </a:spcBef>
                        <a:buFont typeface="Wingdings"/>
                        <a:buChar char=""/>
                        <a:tabLst>
                          <a:tab pos="431165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FBI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has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56</a:t>
                      </a:r>
                      <a:r>
                        <a:rPr dirty="0" sz="18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field</a:t>
                      </a:r>
                      <a:r>
                        <a:rPr dirty="0" sz="18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offices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typically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located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major</a:t>
                      </a:r>
                      <a:r>
                        <a:rPr dirty="0" sz="1800" spc="-6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metropolitan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areas</a:t>
                      </a:r>
                      <a:r>
                        <a:rPr dirty="0" sz="18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across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the</a:t>
                      </a:r>
                      <a:r>
                        <a:rPr dirty="0" sz="1800" spc="-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U.S.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marL="431165" marR="334010" indent="-342900">
                        <a:lnSpc>
                          <a:spcPct val="150000"/>
                        </a:lnSpc>
                        <a:spcBef>
                          <a:spcPts val="1200"/>
                        </a:spcBef>
                        <a:buFont typeface="Wingdings"/>
                        <a:buChar char=""/>
                        <a:tabLst>
                          <a:tab pos="431165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There</a:t>
                      </a:r>
                      <a:r>
                        <a:rPr dirty="0" sz="18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are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about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350</a:t>
                      </a:r>
                      <a:r>
                        <a:rPr dirty="0" sz="18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smaller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offices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located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smaller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cities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throughout the</a:t>
                      </a:r>
                      <a:r>
                        <a:rPr dirty="0" sz="1800" spc="-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U.S.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marL="431165" marR="784860" indent="-342900">
                        <a:lnSpc>
                          <a:spcPct val="150000"/>
                        </a:lnSpc>
                        <a:spcBef>
                          <a:spcPts val="1200"/>
                        </a:spcBef>
                        <a:buFont typeface="Wingdings"/>
                        <a:buChar char=""/>
                        <a:tabLst>
                          <a:tab pos="431165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Internationally</a:t>
                      </a:r>
                      <a:r>
                        <a:rPr dirty="0" sz="1800" spc="-6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–</a:t>
                      </a:r>
                      <a:r>
                        <a:rPr dirty="0" sz="1800" spc="-6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Legal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attaché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offices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located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around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the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globe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that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provide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connections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around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180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countries,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territories,</a:t>
                      </a:r>
                      <a:r>
                        <a:rPr dirty="0" sz="1800" spc="-6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and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islands.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B="0" marT="75565">
                    <a:lnL w="635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30251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00"/>
                        </a:spcBef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  <a:p>
                      <a:pPr marL="1219835" marR="703580" indent="-512445">
                        <a:lnSpc>
                          <a:spcPts val="3890"/>
                        </a:lnSpc>
                      </a:pPr>
                      <a:r>
                        <a:rPr dirty="0" sz="36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FEDERAL</a:t>
                      </a:r>
                      <a:r>
                        <a:rPr dirty="0" sz="3600" spc="-75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6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BUREAU</a:t>
                      </a:r>
                      <a:r>
                        <a:rPr dirty="0" sz="3600" spc="-85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600" spc="-25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OF </a:t>
                      </a:r>
                      <a:r>
                        <a:rPr dirty="0" sz="3600" spc="-1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INVESTIGATION</a:t>
                      </a:r>
                      <a:endParaRPr sz="3600">
                        <a:latin typeface="Century Gothic"/>
                        <a:cs typeface="Century Gothic"/>
                      </a:endParaRPr>
                    </a:p>
                  </a:txBody>
                  <a:tcPr marL="0" marR="0" marB="0" marT="139700">
                    <a:lnL w="12700">
                      <a:solidFill>
                        <a:srgbClr val="51C3F8"/>
                      </a:solidFill>
                      <a:prstDash val="solid"/>
                    </a:lnL>
                    <a:lnR w="635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75565">
                    <a:lnL w="635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44653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635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75565">
                    <a:lnL w="635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6129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11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4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B="0" marT="12700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20" name="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888272" y="838631"/>
            <a:ext cx="3337737" cy="1427467"/>
          </a:xfrm>
          <a:prstGeom prst="rect">
            <a:avLst/>
          </a:prstGeom>
        </p:spPr>
      </p:pic>
    </p:spTree>
  </p:cSld>
  <p:clrMapOvr>
    <a:masterClrMapping/>
  </p:clrMapOvr>
  <p:transition spd="med">
    <p:fade thruBlk="0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6095" y="833272"/>
            <a:ext cx="1676400" cy="1433195"/>
            <a:chOff x="456095" y="833272"/>
            <a:chExt cx="1676400" cy="14331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6095" y="833272"/>
              <a:ext cx="1675993" cy="143281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75612" y="838357"/>
              <a:ext cx="312420" cy="368300"/>
            </a:xfrm>
            <a:custGeom>
              <a:avLst/>
              <a:gdLst/>
              <a:ahLst/>
              <a:cxnLst/>
              <a:rect l="l" t="t" r="r" b="b"/>
              <a:pathLst>
                <a:path w="312420" h="368300">
                  <a:moveTo>
                    <a:pt x="311835" y="0"/>
                  </a:moveTo>
                  <a:lnTo>
                    <a:pt x="0" y="0"/>
                  </a:lnTo>
                  <a:lnTo>
                    <a:pt x="0" y="367919"/>
                  </a:lnTo>
                  <a:lnTo>
                    <a:pt x="311835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67578" y="1130071"/>
            <a:ext cx="900963" cy="113609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7973" y="825271"/>
            <a:ext cx="3306292" cy="1440827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3719766" y="838631"/>
            <a:ext cx="2548890" cy="1456690"/>
            <a:chOff x="3719766" y="838631"/>
            <a:chExt cx="2548890" cy="1456690"/>
          </a:xfrm>
        </p:grpSpPr>
        <p:sp>
          <p:nvSpPr>
            <p:cNvPr id="8" name="object 8"/>
            <p:cNvSpPr/>
            <p:nvPr/>
          </p:nvSpPr>
          <p:spPr>
            <a:xfrm>
              <a:off x="5866296" y="1739672"/>
              <a:ext cx="402590" cy="555625"/>
            </a:xfrm>
            <a:custGeom>
              <a:avLst/>
              <a:gdLst/>
              <a:ahLst/>
              <a:cxnLst/>
              <a:rect l="l" t="t" r="r" b="b"/>
              <a:pathLst>
                <a:path w="402589" h="555625">
                  <a:moveTo>
                    <a:pt x="402247" y="0"/>
                  </a:moveTo>
                  <a:lnTo>
                    <a:pt x="0" y="555599"/>
                  </a:lnTo>
                  <a:lnTo>
                    <a:pt x="402247" y="555599"/>
                  </a:lnTo>
                  <a:lnTo>
                    <a:pt x="402247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19766" y="838631"/>
              <a:ext cx="2506243" cy="1427467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455612" y="4580001"/>
            <a:ext cx="1676400" cy="1433195"/>
            <a:chOff x="455612" y="4580001"/>
            <a:chExt cx="1676400" cy="1433195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5612" y="4580001"/>
              <a:ext cx="1675993" cy="143281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75127" y="4585083"/>
              <a:ext cx="312420" cy="368300"/>
            </a:xfrm>
            <a:custGeom>
              <a:avLst/>
              <a:gdLst/>
              <a:ahLst/>
              <a:cxnLst/>
              <a:rect l="l" t="t" r="r" b="b"/>
              <a:pathLst>
                <a:path w="312420" h="368300">
                  <a:moveTo>
                    <a:pt x="311835" y="0"/>
                  </a:moveTo>
                  <a:lnTo>
                    <a:pt x="0" y="0"/>
                  </a:lnTo>
                  <a:lnTo>
                    <a:pt x="0" y="367918"/>
                  </a:lnTo>
                  <a:lnTo>
                    <a:pt x="311835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67096" y="4876800"/>
            <a:ext cx="900963" cy="113609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57490" y="4572000"/>
            <a:ext cx="3306292" cy="1440815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3719283" y="4585360"/>
            <a:ext cx="2548890" cy="1456690"/>
            <a:chOff x="3719283" y="4585360"/>
            <a:chExt cx="2548890" cy="1456690"/>
          </a:xfrm>
        </p:grpSpPr>
        <p:sp>
          <p:nvSpPr>
            <p:cNvPr id="16" name="object 16"/>
            <p:cNvSpPr/>
            <p:nvPr/>
          </p:nvSpPr>
          <p:spPr>
            <a:xfrm>
              <a:off x="5865811" y="5486400"/>
              <a:ext cx="402590" cy="555625"/>
            </a:xfrm>
            <a:custGeom>
              <a:avLst/>
              <a:gdLst/>
              <a:ahLst/>
              <a:cxnLst/>
              <a:rect l="l" t="t" r="r" b="b"/>
              <a:pathLst>
                <a:path w="402589" h="555625">
                  <a:moveTo>
                    <a:pt x="402247" y="0"/>
                  </a:moveTo>
                  <a:lnTo>
                    <a:pt x="0" y="555599"/>
                  </a:lnTo>
                  <a:lnTo>
                    <a:pt x="402247" y="555599"/>
                  </a:lnTo>
                  <a:lnTo>
                    <a:pt x="402247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19283" y="4585360"/>
              <a:ext cx="2506243" cy="1427454"/>
            </a:xfrm>
            <a:prstGeom prst="rect">
              <a:avLst/>
            </a:prstGeom>
          </p:spPr>
        </p:pic>
      </p:grp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49262" y="374650"/>
          <a:ext cx="11442700" cy="60940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1210"/>
                <a:gridCol w="2459990"/>
                <a:gridCol w="2209800"/>
                <a:gridCol w="3352800"/>
              </a:tblGrid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  <a:tr h="144589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635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431165" marR="142240" indent="-342900">
                        <a:lnSpc>
                          <a:spcPct val="150000"/>
                        </a:lnSpc>
                        <a:buClr>
                          <a:srgbClr val="FFFFFF"/>
                        </a:buClr>
                        <a:buFont typeface="Wingdings"/>
                        <a:buChar char=""/>
                        <a:tabLst>
                          <a:tab pos="431165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The</a:t>
                      </a:r>
                      <a:r>
                        <a:rPr dirty="0" sz="18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Internet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Crime</a:t>
                      </a:r>
                      <a:r>
                        <a:rPr dirty="0" sz="1800" spc="-7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Complaint</a:t>
                      </a:r>
                      <a:r>
                        <a:rPr dirty="0" sz="1800" spc="-7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Center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(IC3)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is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24/7</a:t>
                      </a:r>
                      <a:r>
                        <a:rPr dirty="0" sz="18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hub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for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reporting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crime,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run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by</a:t>
                      </a:r>
                      <a:r>
                        <a:rPr dirty="0" sz="18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the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FBI.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marL="431165" marR="132080" indent="-342900">
                        <a:lnSpc>
                          <a:spcPct val="150000"/>
                        </a:lnSpc>
                        <a:spcBef>
                          <a:spcPts val="600"/>
                        </a:spcBef>
                        <a:buFont typeface="Wingdings"/>
                        <a:buChar char=""/>
                        <a:tabLst>
                          <a:tab pos="431165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Combined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with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other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data,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IC3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allows</a:t>
                      </a:r>
                      <a:r>
                        <a:rPr dirty="0" sz="18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the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FBI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investigate</a:t>
                      </a:r>
                      <a:r>
                        <a:rPr dirty="0" sz="1800" spc="-6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crimes,</a:t>
                      </a:r>
                      <a:r>
                        <a:rPr dirty="0" sz="1800" spc="-6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track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trends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and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threats,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and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</a:t>
                      </a:r>
                      <a:r>
                        <a:rPr dirty="0" sz="1800" spc="-7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some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instances</a:t>
                      </a:r>
                      <a:r>
                        <a:rPr dirty="0" sz="18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freeze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stolen funds.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marL="431165" marR="240665" indent="-342900">
                        <a:lnSpc>
                          <a:spcPct val="150000"/>
                        </a:lnSpc>
                        <a:spcBef>
                          <a:spcPts val="600"/>
                        </a:spcBef>
                        <a:buFont typeface="Wingdings"/>
                        <a:buChar char=""/>
                        <a:tabLst>
                          <a:tab pos="431165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IC3</a:t>
                      </a:r>
                      <a:r>
                        <a:rPr dirty="0" sz="1800" spc="-7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shares</a:t>
                      </a:r>
                      <a:r>
                        <a:rPr dirty="0" sz="18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information</a:t>
                      </a:r>
                      <a:r>
                        <a:rPr dirty="0" sz="1800" spc="-7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throughout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FBI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field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offices</a:t>
                      </a:r>
                      <a:r>
                        <a:rPr dirty="0" sz="1800" spc="-7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and</a:t>
                      </a:r>
                      <a:r>
                        <a:rPr dirty="0" sz="1800" spc="-6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law</a:t>
                      </a:r>
                      <a:r>
                        <a:rPr dirty="0" sz="1800" spc="-6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enforcement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partners,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strengthening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the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response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both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locally</a:t>
                      </a:r>
                      <a:r>
                        <a:rPr dirty="0" sz="1800" spc="-10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and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nationally.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B="0" marT="170815">
                    <a:lnL w="635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30251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  <a:p>
                      <a:pPr marL="102870" marR="100330" indent="1061720">
                        <a:lnSpc>
                          <a:spcPts val="3850"/>
                        </a:lnSpc>
                        <a:spcBef>
                          <a:spcPts val="5"/>
                        </a:spcBef>
                      </a:pPr>
                      <a:r>
                        <a:rPr dirty="0" sz="36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INTERNET</a:t>
                      </a:r>
                      <a:r>
                        <a:rPr dirty="0" sz="3600" spc="-145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600" spc="-2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CRIME </a:t>
                      </a:r>
                      <a:r>
                        <a:rPr dirty="0" sz="36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COMPLAINT</a:t>
                      </a:r>
                      <a:r>
                        <a:rPr dirty="0" sz="3600" spc="-17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6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CENTER</a:t>
                      </a:r>
                      <a:r>
                        <a:rPr dirty="0" sz="3600" spc="-17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600" spc="-1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(IC3)</a:t>
                      </a:r>
                      <a:endParaRPr sz="3600">
                        <a:latin typeface="Century Gothic"/>
                        <a:cs typeface="Century Gothic"/>
                      </a:endParaRPr>
                    </a:p>
                  </a:txBody>
                  <a:tcPr marL="0" marR="0" marB="0" marT="143510">
                    <a:lnL w="12700">
                      <a:solidFill>
                        <a:srgbClr val="51C3F8"/>
                      </a:solidFill>
                      <a:prstDash val="solid"/>
                    </a:lnL>
                    <a:lnR w="635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70815">
                    <a:lnL w="635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44653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635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70815">
                    <a:lnL w="635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6129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11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5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B="0" marT="12700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 thruBlk="0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48171" y="834745"/>
            <a:ext cx="609600" cy="3608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26618" y="834745"/>
            <a:ext cx="609600" cy="36089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09839" y="834745"/>
            <a:ext cx="609587" cy="36089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88285" y="831037"/>
            <a:ext cx="609600" cy="36088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93796" y="831037"/>
            <a:ext cx="609587" cy="36088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92588" y="831037"/>
            <a:ext cx="609587" cy="36088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171034" y="831037"/>
            <a:ext cx="609600" cy="360883"/>
          </a:xfrm>
          <a:prstGeom prst="rect">
            <a:avLst/>
          </a:prstGeom>
        </p:spPr>
      </p:pic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449262" y="374650"/>
          <a:ext cx="11442700" cy="6092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1210"/>
                <a:gridCol w="2225675"/>
                <a:gridCol w="2443480"/>
                <a:gridCol w="3352165"/>
              </a:tblGrid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  <a:tr h="36068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59435">
                <a:tc gridSpan="2">
                  <a:txBody>
                    <a:bodyPr/>
                    <a:lstStyle/>
                    <a:p>
                      <a:pPr algn="ctr" marL="198120">
                        <a:lnSpc>
                          <a:spcPts val="4145"/>
                        </a:lnSpc>
                        <a:spcBef>
                          <a:spcPts val="165"/>
                        </a:spcBef>
                      </a:pPr>
                      <a:r>
                        <a:rPr dirty="0" sz="3600" spc="-1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1,008,597</a:t>
                      </a:r>
                      <a:endParaRPr sz="3600">
                        <a:latin typeface="Century Gothic"/>
                        <a:cs typeface="Century Gothic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40155">
                <a:tc gridSpan="2">
                  <a:txBody>
                    <a:bodyPr/>
                    <a:lstStyle/>
                    <a:p>
                      <a:pPr algn="ctr" marL="199390">
                        <a:lnSpc>
                          <a:spcPts val="2265"/>
                        </a:lnSpc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TOTAL</a:t>
                      </a:r>
                      <a:r>
                        <a:rPr dirty="0" sz="2000" spc="-4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 spc="-1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COMPLAINTS</a:t>
                      </a:r>
                      <a:endParaRPr sz="2000">
                        <a:latin typeface="Century Gothic"/>
                        <a:cs typeface="Century Gothic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 marL="198755">
                        <a:lnSpc>
                          <a:spcPts val="4145"/>
                        </a:lnSpc>
                      </a:pPr>
                      <a:r>
                        <a:rPr dirty="0" sz="36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$20.8</a:t>
                      </a:r>
                      <a:r>
                        <a:rPr dirty="0" sz="3600" spc="-2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600" spc="-1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BILLION</a:t>
                      </a:r>
                      <a:endParaRPr sz="3600">
                        <a:latin typeface="Century Gothic"/>
                        <a:cs typeface="Century Gothic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4215"/>
                        </a:lnSpc>
                        <a:spcBef>
                          <a:spcPts val="1375"/>
                        </a:spcBef>
                      </a:pPr>
                      <a:r>
                        <a:rPr dirty="0" sz="36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2025</a:t>
                      </a:r>
                      <a:r>
                        <a:rPr dirty="0" sz="3600" spc="-6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6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IC3</a:t>
                      </a:r>
                      <a:r>
                        <a:rPr dirty="0" sz="3600" spc="-3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600" spc="-2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DATA</a:t>
                      </a:r>
                      <a:endParaRPr sz="3600">
                        <a:latin typeface="Century Gothic"/>
                        <a:cs typeface="Century Gothic"/>
                      </a:endParaRPr>
                    </a:p>
                    <a:p>
                      <a:pPr algn="ctr">
                        <a:lnSpc>
                          <a:spcPts val="2295"/>
                        </a:lnSpc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IC3</a:t>
                      </a:r>
                      <a:r>
                        <a:rPr dirty="0" sz="2000" spc="-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BY</a:t>
                      </a:r>
                      <a:r>
                        <a:rPr dirty="0" sz="2000" spc="-2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THE</a:t>
                      </a:r>
                      <a:r>
                        <a:rPr dirty="0" sz="2000" spc="-3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 spc="-1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NUMBERS</a:t>
                      </a:r>
                      <a:endParaRPr sz="2000">
                        <a:latin typeface="Century Gothic"/>
                        <a:cs typeface="Century Gothic"/>
                      </a:endParaRPr>
                    </a:p>
                  </a:txBody>
                  <a:tcPr marL="0" marR="0" marB="0" marT="174625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61340">
                <a:tc gridSpan="2">
                  <a:txBody>
                    <a:bodyPr/>
                    <a:lstStyle/>
                    <a:p>
                      <a:pPr algn="ctr" marL="199390">
                        <a:lnSpc>
                          <a:spcPts val="2265"/>
                        </a:lnSpc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TOTAL</a:t>
                      </a:r>
                      <a:r>
                        <a:rPr dirty="0" sz="2000" spc="-4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 spc="-1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LOSSES</a:t>
                      </a:r>
                      <a:endParaRPr sz="2000">
                        <a:latin typeface="Century Gothic"/>
                        <a:cs typeface="Century Gothic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78815">
                <a:tc gridSpan="2">
                  <a:txBody>
                    <a:bodyPr/>
                    <a:lstStyle/>
                    <a:p>
                      <a:pPr algn="ctr" marL="198120">
                        <a:lnSpc>
                          <a:spcPts val="4145"/>
                        </a:lnSpc>
                        <a:spcBef>
                          <a:spcPts val="1105"/>
                        </a:spcBef>
                      </a:pPr>
                      <a:r>
                        <a:rPr dirty="0" sz="36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26% </a:t>
                      </a:r>
                      <a:r>
                        <a:rPr dirty="0" sz="3600" spc="-1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INCREASE</a:t>
                      </a:r>
                      <a:endParaRPr sz="3600">
                        <a:latin typeface="Century Gothic"/>
                        <a:cs typeface="Century Gothic"/>
                      </a:endParaRPr>
                    </a:p>
                  </a:txBody>
                  <a:tcPr marL="0" marR="0" marB="0" marT="140335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rowSpan="4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95934">
                <a:tc gridSpan="2">
                  <a:txBody>
                    <a:bodyPr/>
                    <a:lstStyle/>
                    <a:p>
                      <a:pPr algn="ctr" marL="200025">
                        <a:lnSpc>
                          <a:spcPts val="2265"/>
                        </a:lnSpc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OVER</a:t>
                      </a:r>
                      <a:r>
                        <a:rPr dirty="0" sz="2000" spc="-4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2024</a:t>
                      </a:r>
                      <a:r>
                        <a:rPr dirty="0" sz="2000" spc="-2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 spc="-1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LOSSES</a:t>
                      </a:r>
                      <a:endParaRPr sz="2000">
                        <a:latin typeface="Century Gothic"/>
                        <a:cs typeface="Century Gothic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744220">
                <a:tc gridSpan="2">
                  <a:txBody>
                    <a:bodyPr/>
                    <a:lstStyle/>
                    <a:p>
                      <a:pPr algn="ctr" marL="198120">
                        <a:lnSpc>
                          <a:spcPts val="4145"/>
                        </a:lnSpc>
                        <a:spcBef>
                          <a:spcPts val="1620"/>
                        </a:spcBef>
                      </a:pPr>
                      <a:r>
                        <a:rPr dirty="0" sz="3600" spc="-1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$20,699</a:t>
                      </a:r>
                      <a:endParaRPr sz="3600">
                        <a:latin typeface="Century Gothic"/>
                        <a:cs typeface="Century Gothic"/>
                      </a:endParaRPr>
                    </a:p>
                  </a:txBody>
                  <a:tcPr marL="0" marR="0" marB="0" marT="20574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53085">
                <a:tc gridSpan="2">
                  <a:txBody>
                    <a:bodyPr/>
                    <a:lstStyle/>
                    <a:p>
                      <a:pPr algn="ctr" marL="198755">
                        <a:lnSpc>
                          <a:spcPts val="2265"/>
                        </a:lnSpc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AVERAGE</a:t>
                      </a:r>
                      <a:r>
                        <a:rPr dirty="0" sz="2000" spc="-5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 spc="-2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LOSS</a:t>
                      </a:r>
                      <a:endParaRPr sz="2000">
                        <a:latin typeface="Century Gothic"/>
                        <a:cs typeface="Century Gothic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6129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11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6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B="0" marT="12700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40754" y="3569779"/>
            <a:ext cx="609600" cy="36089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919214" y="3569779"/>
            <a:ext cx="609587" cy="36089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802422" y="3569779"/>
            <a:ext cx="609600" cy="36089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680869" y="3566071"/>
            <a:ext cx="609600" cy="36089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486379" y="3566071"/>
            <a:ext cx="609600" cy="36089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285171" y="3566071"/>
            <a:ext cx="609600" cy="360895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6019600" y="3566071"/>
            <a:ext cx="5791200" cy="2454275"/>
            <a:chOff x="6019600" y="3566071"/>
            <a:chExt cx="5791200" cy="2454275"/>
          </a:xfrm>
        </p:grpSpPr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163617" y="3566071"/>
              <a:ext cx="609600" cy="36089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19600" y="3913214"/>
              <a:ext cx="5791200" cy="2106585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>
    <p:fade thruBlk="0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49822" y="6141171"/>
            <a:ext cx="10350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0">
                <a:solidFill>
                  <a:srgbClr val="FFFFFF"/>
                </a:solidFill>
                <a:latin typeface="Century Gothic"/>
                <a:cs typeface="Century Gothic"/>
              </a:rPr>
              <a:t>7</a:t>
            </a:r>
            <a:endParaRPr sz="1100">
              <a:latin typeface="Century Gothic"/>
              <a:cs typeface="Century Gothic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747327" y="81914"/>
            <a:ext cx="6694170" cy="6694170"/>
            <a:chOff x="2747327" y="81914"/>
            <a:chExt cx="6694170" cy="66941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56851" y="91440"/>
              <a:ext cx="6675119" cy="667511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752089" y="86677"/>
              <a:ext cx="6684645" cy="6684645"/>
            </a:xfrm>
            <a:custGeom>
              <a:avLst/>
              <a:gdLst/>
              <a:ahLst/>
              <a:cxnLst/>
              <a:rect l="l" t="t" r="r" b="b"/>
              <a:pathLst>
                <a:path w="6684645" h="6684645">
                  <a:moveTo>
                    <a:pt x="0" y="0"/>
                  </a:moveTo>
                  <a:lnTo>
                    <a:pt x="6684644" y="0"/>
                  </a:lnTo>
                  <a:lnTo>
                    <a:pt x="6684644" y="6684645"/>
                  </a:lnTo>
                  <a:lnTo>
                    <a:pt x="0" y="668464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  <p:transition spd="med">
    <p:fade thruBlk="0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77712" y="1575498"/>
            <a:ext cx="495109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40" b="1">
                <a:solidFill>
                  <a:srgbClr val="FFD509"/>
                </a:solidFill>
                <a:latin typeface="Century Gothic"/>
                <a:cs typeface="Century Gothic"/>
              </a:rPr>
              <a:t>2025</a:t>
            </a:r>
            <a:r>
              <a:rPr dirty="0" sz="2400" spc="-240" b="1">
                <a:solidFill>
                  <a:srgbClr val="FFD509"/>
                </a:solidFill>
                <a:latin typeface="Century Gothic"/>
                <a:cs typeface="Century Gothic"/>
              </a:rPr>
              <a:t> </a:t>
            </a:r>
            <a:r>
              <a:rPr dirty="0" sz="2400" spc="-130" b="1">
                <a:solidFill>
                  <a:srgbClr val="FFD509"/>
                </a:solidFill>
                <a:latin typeface="Century Gothic"/>
                <a:cs typeface="Century Gothic"/>
              </a:rPr>
              <a:t>TOP</a:t>
            </a:r>
            <a:r>
              <a:rPr dirty="0" sz="2400" spc="-260" b="1">
                <a:solidFill>
                  <a:srgbClr val="FFD509"/>
                </a:solidFill>
                <a:latin typeface="Century Gothic"/>
                <a:cs typeface="Century Gothic"/>
              </a:rPr>
              <a:t> </a:t>
            </a:r>
            <a:r>
              <a:rPr dirty="0" sz="2400" spc="-155" b="1">
                <a:solidFill>
                  <a:srgbClr val="FFD509"/>
                </a:solidFill>
                <a:latin typeface="Century Gothic"/>
                <a:cs typeface="Century Gothic"/>
              </a:rPr>
              <a:t>STATES</a:t>
            </a:r>
            <a:r>
              <a:rPr dirty="0" sz="2400" spc="-235" b="1">
                <a:solidFill>
                  <a:srgbClr val="FFD509"/>
                </a:solidFill>
                <a:latin typeface="Century Gothic"/>
                <a:cs typeface="Century Gothic"/>
              </a:rPr>
              <a:t> </a:t>
            </a:r>
            <a:r>
              <a:rPr dirty="0" sz="2400" spc="-80" b="1">
                <a:solidFill>
                  <a:srgbClr val="FFD509"/>
                </a:solidFill>
                <a:latin typeface="Century Gothic"/>
                <a:cs typeface="Century Gothic"/>
              </a:rPr>
              <a:t>BY</a:t>
            </a:r>
            <a:r>
              <a:rPr dirty="0" sz="2400" spc="-285" b="1">
                <a:solidFill>
                  <a:srgbClr val="FFD509"/>
                </a:solidFill>
                <a:latin typeface="Century Gothic"/>
                <a:cs typeface="Century Gothic"/>
              </a:rPr>
              <a:t> </a:t>
            </a:r>
            <a:r>
              <a:rPr dirty="0" sz="2400" b="1">
                <a:solidFill>
                  <a:srgbClr val="FFD509"/>
                </a:solidFill>
                <a:latin typeface="Century Gothic"/>
                <a:cs typeface="Century Gothic"/>
              </a:rPr>
              <a:t>#</a:t>
            </a:r>
            <a:r>
              <a:rPr dirty="0" sz="2400" spc="-285" b="1">
                <a:solidFill>
                  <a:srgbClr val="FFD509"/>
                </a:solidFill>
                <a:latin typeface="Century Gothic"/>
                <a:cs typeface="Century Gothic"/>
              </a:rPr>
              <a:t> </a:t>
            </a:r>
            <a:r>
              <a:rPr dirty="0" sz="2400" spc="-80" b="1">
                <a:solidFill>
                  <a:srgbClr val="FFD509"/>
                </a:solidFill>
                <a:latin typeface="Century Gothic"/>
                <a:cs typeface="Century Gothic"/>
              </a:rPr>
              <a:t>OF</a:t>
            </a:r>
            <a:r>
              <a:rPr dirty="0" sz="2400" spc="-280" b="1">
                <a:solidFill>
                  <a:srgbClr val="FFD509"/>
                </a:solidFill>
                <a:latin typeface="Century Gothic"/>
                <a:cs typeface="Century Gothic"/>
              </a:rPr>
              <a:t> </a:t>
            </a:r>
            <a:r>
              <a:rPr dirty="0" sz="2400" spc="-125" b="1">
                <a:solidFill>
                  <a:srgbClr val="FFD509"/>
                </a:solidFill>
                <a:latin typeface="Century Gothic"/>
                <a:cs typeface="Century Gothic"/>
              </a:rPr>
              <a:t>COMPLAINTS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7292167" y="1575499"/>
            <a:ext cx="387286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40"/>
              <a:t>2025</a:t>
            </a:r>
            <a:r>
              <a:rPr dirty="0" sz="2400" spc="-235"/>
              <a:t> </a:t>
            </a:r>
            <a:r>
              <a:rPr dirty="0" sz="2400" spc="-130"/>
              <a:t>TOP</a:t>
            </a:r>
            <a:r>
              <a:rPr dirty="0" sz="2400" spc="-260"/>
              <a:t> </a:t>
            </a:r>
            <a:r>
              <a:rPr dirty="0" sz="2400" spc="-155"/>
              <a:t>STATES</a:t>
            </a:r>
            <a:r>
              <a:rPr dirty="0" sz="2400" spc="-229"/>
              <a:t> </a:t>
            </a:r>
            <a:r>
              <a:rPr dirty="0" sz="2400" spc="-80"/>
              <a:t>BY</a:t>
            </a:r>
            <a:r>
              <a:rPr dirty="0" sz="2400" spc="-280"/>
              <a:t> </a:t>
            </a:r>
            <a:r>
              <a:rPr dirty="0" sz="2400" spc="-120"/>
              <a:t>LOSS</a:t>
            </a:r>
            <a:r>
              <a:rPr dirty="0" sz="2400" spc="-270"/>
              <a:t> </a:t>
            </a:r>
            <a:r>
              <a:rPr dirty="0" sz="2400" spc="-90"/>
              <a:t>($M)</a:t>
            </a:r>
            <a:endParaRPr sz="2400"/>
          </a:p>
        </p:txBody>
      </p:sp>
      <p:sp>
        <p:nvSpPr>
          <p:cNvPr id="4" name="object 4"/>
          <p:cNvSpPr/>
          <p:nvPr/>
        </p:nvSpPr>
        <p:spPr>
          <a:xfrm>
            <a:off x="6910616" y="3657600"/>
            <a:ext cx="2057400" cy="283210"/>
          </a:xfrm>
          <a:custGeom>
            <a:avLst/>
            <a:gdLst/>
            <a:ahLst/>
            <a:cxnLst/>
            <a:rect l="l" t="t" r="r" b="b"/>
            <a:pathLst>
              <a:path w="2057400" h="283210">
                <a:moveTo>
                  <a:pt x="0" y="0"/>
                </a:moveTo>
                <a:lnTo>
                  <a:pt x="2057400" y="0"/>
                </a:lnTo>
                <a:lnTo>
                  <a:pt x="2057400" y="282994"/>
                </a:lnTo>
                <a:lnTo>
                  <a:pt x="0" y="282994"/>
                </a:lnTo>
                <a:lnTo>
                  <a:pt x="0" y="0"/>
                </a:lnTo>
                <a:close/>
              </a:path>
            </a:pathLst>
          </a:custGeom>
          <a:ln w="57150">
            <a:solidFill>
              <a:srgbClr val="FF000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13412" y="1424139"/>
            <a:ext cx="5944428" cy="4494314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49262" y="374650"/>
          <a:ext cx="11442700" cy="60947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1210"/>
                <a:gridCol w="4669790"/>
                <a:gridCol w="3352800"/>
              </a:tblGrid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  <a:tr h="5195570">
                <a:tc gridSpan="3">
                  <a:txBody>
                    <a:bodyPr/>
                    <a:lstStyle/>
                    <a:p>
                      <a:pPr algn="ctr">
                        <a:lnSpc>
                          <a:spcPts val="4070"/>
                        </a:lnSpc>
                      </a:pPr>
                      <a:r>
                        <a:rPr dirty="0" sz="3600" spc="-1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COMPLAINTS</a:t>
                      </a:r>
                      <a:r>
                        <a:rPr dirty="0" sz="3600" spc="-14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6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FILED</a:t>
                      </a:r>
                      <a:r>
                        <a:rPr dirty="0" sz="3600" spc="-13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6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BY</a:t>
                      </a:r>
                      <a:r>
                        <a:rPr dirty="0" sz="3600" spc="-145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6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INDIVIDUALS</a:t>
                      </a:r>
                      <a:r>
                        <a:rPr dirty="0" sz="3600" spc="-114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600" spc="-25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60+</a:t>
                      </a:r>
                      <a:endParaRPr sz="3600">
                        <a:latin typeface="Century Gothic"/>
                        <a:cs typeface="Century Gothic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  <a:p>
                      <a:pPr algn="ctr" marL="3679825">
                        <a:lnSpc>
                          <a:spcPts val="2060"/>
                        </a:lnSpc>
                      </a:pPr>
                      <a:r>
                        <a:rPr dirty="0" sz="1800" b="1">
                          <a:latin typeface="Century Gothic"/>
                          <a:cs typeface="Century Gothic"/>
                        </a:rPr>
                        <a:t>201,266</a:t>
                      </a:r>
                      <a:r>
                        <a:rPr dirty="0" sz="1800" spc="-80" b="1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 b="1">
                          <a:latin typeface="Century Gothic"/>
                          <a:cs typeface="Century Gothic"/>
                        </a:rPr>
                        <a:t>COMPLAINTS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algn="ctr" marL="3681095">
                        <a:lnSpc>
                          <a:spcPts val="1714"/>
                        </a:lnSpc>
                      </a:pPr>
                      <a:r>
                        <a:rPr dirty="0" sz="1600">
                          <a:latin typeface="Century Gothic"/>
                          <a:cs typeface="Century Gothic"/>
                        </a:rPr>
                        <a:t>+37%</a:t>
                      </a:r>
                      <a:r>
                        <a:rPr dirty="0" sz="1600" spc="-55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600">
                          <a:latin typeface="Century Gothic"/>
                          <a:cs typeface="Century Gothic"/>
                        </a:rPr>
                        <a:t>FROM</a:t>
                      </a:r>
                      <a:r>
                        <a:rPr dirty="0" sz="1600" spc="-4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600" spc="-20">
                          <a:latin typeface="Century Gothic"/>
                          <a:cs typeface="Century Gothic"/>
                        </a:rPr>
                        <a:t>2024</a:t>
                      </a:r>
                      <a:endParaRPr sz="1600">
                        <a:latin typeface="Century Gothic"/>
                        <a:cs typeface="Century Gothic"/>
                      </a:endParaRPr>
                    </a:p>
                    <a:p>
                      <a:pPr algn="ctr" marL="3680460">
                        <a:lnSpc>
                          <a:spcPts val="1955"/>
                        </a:lnSpc>
                      </a:pPr>
                      <a:r>
                        <a:rPr dirty="0" sz="1800" b="1">
                          <a:latin typeface="Century Gothic"/>
                          <a:cs typeface="Century Gothic"/>
                        </a:rPr>
                        <a:t>$7.7</a:t>
                      </a:r>
                      <a:r>
                        <a:rPr dirty="0" sz="1800" spc="-25" b="1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b="1">
                          <a:latin typeface="Century Gothic"/>
                          <a:cs typeface="Century Gothic"/>
                        </a:rPr>
                        <a:t>BILLION</a:t>
                      </a:r>
                      <a:r>
                        <a:rPr dirty="0" sz="1800" spc="-25" b="1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b="1">
                          <a:latin typeface="Century Gothic"/>
                          <a:cs typeface="Century Gothic"/>
                        </a:rPr>
                        <a:t>IN</a:t>
                      </a:r>
                      <a:r>
                        <a:rPr dirty="0" sz="1800" spc="-20" b="1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 b="1">
                          <a:latin typeface="Century Gothic"/>
                          <a:cs typeface="Century Gothic"/>
                        </a:rPr>
                        <a:t>LOSSES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algn="ctr" marL="3681095">
                        <a:lnSpc>
                          <a:spcPts val="1714"/>
                        </a:lnSpc>
                      </a:pPr>
                      <a:r>
                        <a:rPr dirty="0" sz="1600">
                          <a:latin typeface="Century Gothic"/>
                          <a:cs typeface="Century Gothic"/>
                        </a:rPr>
                        <a:t>+59%</a:t>
                      </a:r>
                      <a:r>
                        <a:rPr dirty="0" sz="1600" spc="-55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600">
                          <a:latin typeface="Century Gothic"/>
                          <a:cs typeface="Century Gothic"/>
                        </a:rPr>
                        <a:t>FROM</a:t>
                      </a:r>
                      <a:r>
                        <a:rPr dirty="0" sz="1600" spc="-4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600" spc="-20">
                          <a:latin typeface="Century Gothic"/>
                          <a:cs typeface="Century Gothic"/>
                        </a:rPr>
                        <a:t>2024</a:t>
                      </a:r>
                      <a:endParaRPr sz="1600">
                        <a:latin typeface="Century Gothic"/>
                        <a:cs typeface="Century Gothic"/>
                      </a:endParaRPr>
                    </a:p>
                    <a:p>
                      <a:pPr algn="ctr" marL="3681095">
                        <a:lnSpc>
                          <a:spcPts val="1955"/>
                        </a:lnSpc>
                      </a:pPr>
                      <a:r>
                        <a:rPr dirty="0" sz="1800" b="1">
                          <a:latin typeface="Century Gothic"/>
                          <a:cs typeface="Century Gothic"/>
                        </a:rPr>
                        <a:t>12,444</a:t>
                      </a:r>
                      <a:r>
                        <a:rPr dirty="0" sz="1800" spc="-75" b="1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 b="1">
                          <a:latin typeface="Century Gothic"/>
                          <a:cs typeface="Century Gothic"/>
                        </a:rPr>
                        <a:t>COMPLAINANTS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algn="ctr" marL="3681729">
                        <a:lnSpc>
                          <a:spcPts val="1820"/>
                        </a:lnSpc>
                      </a:pPr>
                      <a:r>
                        <a:rPr dirty="0" sz="1600">
                          <a:latin typeface="Century Gothic"/>
                          <a:cs typeface="Century Gothic"/>
                        </a:rPr>
                        <a:t>LOST</a:t>
                      </a:r>
                      <a:r>
                        <a:rPr dirty="0" sz="1600" spc="-3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600">
                          <a:latin typeface="Century Gothic"/>
                          <a:cs typeface="Century Gothic"/>
                        </a:rPr>
                        <a:t>&gt;</a:t>
                      </a:r>
                      <a:r>
                        <a:rPr dirty="0" sz="1600" spc="-3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600" spc="-20">
                          <a:latin typeface="Century Gothic"/>
                          <a:cs typeface="Century Gothic"/>
                        </a:rPr>
                        <a:t>$100K</a:t>
                      </a:r>
                      <a:endParaRPr sz="1600">
                        <a:latin typeface="Century Gothic"/>
                        <a:cs typeface="Century Gothic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129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11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9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B="0" marT="12700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8011" y="1424139"/>
            <a:ext cx="4920181" cy="4494323"/>
          </a:xfrm>
          <a:prstGeom prst="rect">
            <a:avLst/>
          </a:prstGeom>
        </p:spPr>
      </p:pic>
    </p:spTree>
  </p:cSld>
  <p:clrMapOvr>
    <a:masterClrMapping/>
  </p:clrMapOvr>
  <p:transition spd="med">
    <p:fade thruBlk="0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7939" y="837774"/>
            <a:ext cx="5753087" cy="207009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95726" y="5661672"/>
            <a:ext cx="609587" cy="36089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01224" y="5661672"/>
            <a:ext cx="609600" cy="36089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00015" y="5661672"/>
            <a:ext cx="609600" cy="36089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78475" y="5661672"/>
            <a:ext cx="609587" cy="36089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4187" y="2912262"/>
            <a:ext cx="609587" cy="36089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62633" y="2912262"/>
            <a:ext cx="609600" cy="36089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245842" y="2912262"/>
            <a:ext cx="609600" cy="36089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124288" y="2908541"/>
            <a:ext cx="609600" cy="36089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929799" y="2908541"/>
            <a:ext cx="609600" cy="36089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728590" y="2908541"/>
            <a:ext cx="609600" cy="36089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607037" y="2908541"/>
            <a:ext cx="609600" cy="360895"/>
          </a:xfrm>
          <a:prstGeom prst="rect">
            <a:avLst/>
          </a:prstGeom>
        </p:spPr>
      </p:pic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449262" y="374650"/>
          <a:ext cx="11442700" cy="60940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1210"/>
                <a:gridCol w="2444115"/>
                <a:gridCol w="2225040"/>
                <a:gridCol w="3352800"/>
              </a:tblGrid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  <a:tr h="207708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Communication</a:t>
                      </a:r>
                      <a:r>
                        <a:rPr dirty="0" sz="1400" spc="-5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may</a:t>
                      </a:r>
                      <a:r>
                        <a:rPr dirty="0" sz="1400" spc="-4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appear</a:t>
                      </a:r>
                      <a:r>
                        <a:rPr dirty="0" sz="1400" spc="-3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be</a:t>
                      </a:r>
                      <a:r>
                        <a:rPr dirty="0" sz="1400" spc="-3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an</a:t>
                      </a:r>
                      <a:r>
                        <a:rPr dirty="0" sz="1400" spc="-3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organization</a:t>
                      </a:r>
                      <a:r>
                        <a:rPr dirty="0" sz="1400" spc="-3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you</a:t>
                      </a:r>
                      <a:r>
                        <a:rPr dirty="0" sz="1400" spc="-4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spc="-1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trust: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  <a:p>
                      <a:pPr marL="535940" indent="-342265">
                        <a:lnSpc>
                          <a:spcPct val="100000"/>
                        </a:lnSpc>
                        <a:spcBef>
                          <a:spcPts val="840"/>
                        </a:spcBef>
                        <a:buFont typeface="Wingdings"/>
                        <a:buChar char=""/>
                        <a:tabLst>
                          <a:tab pos="535940" algn="l"/>
                        </a:tabLst>
                      </a:pP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Your</a:t>
                      </a:r>
                      <a:r>
                        <a:rPr dirty="0" sz="14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employer,</a:t>
                      </a:r>
                      <a:r>
                        <a:rPr dirty="0" sz="14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you</a:t>
                      </a:r>
                      <a:r>
                        <a:rPr dirty="0" sz="14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bank,</a:t>
                      </a:r>
                      <a:r>
                        <a:rPr dirty="0" sz="14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or</a:t>
                      </a:r>
                      <a:r>
                        <a:rPr dirty="0" sz="14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credit</a:t>
                      </a:r>
                      <a:r>
                        <a:rPr dirty="0" sz="14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card</a:t>
                      </a:r>
                      <a:r>
                        <a:rPr dirty="0" sz="14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company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  <a:p>
                      <a:pPr marL="535940" indent="-342265">
                        <a:lnSpc>
                          <a:spcPct val="100000"/>
                        </a:lnSpc>
                        <a:spcBef>
                          <a:spcPts val="840"/>
                        </a:spcBef>
                        <a:buFont typeface="Wingdings"/>
                        <a:buChar char=""/>
                        <a:tabLst>
                          <a:tab pos="535940" algn="l"/>
                        </a:tabLst>
                      </a:pP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dirty="0" sz="14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governmental</a:t>
                      </a:r>
                      <a:r>
                        <a:rPr dirty="0" sz="14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organization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  <a:p>
                      <a:pPr marL="535940" indent="-342265">
                        <a:lnSpc>
                          <a:spcPct val="100000"/>
                        </a:lnSpc>
                        <a:spcBef>
                          <a:spcPts val="840"/>
                        </a:spcBef>
                        <a:buFont typeface="Wingdings"/>
                        <a:buChar char=""/>
                        <a:tabLst>
                          <a:tab pos="535940" algn="l"/>
                        </a:tabLst>
                      </a:pP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Social</a:t>
                      </a:r>
                      <a:r>
                        <a:rPr dirty="0" sz="14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networking</a:t>
                      </a:r>
                      <a:r>
                        <a:rPr dirty="0" sz="1400" spc="-6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site</a:t>
                      </a:r>
                      <a:r>
                        <a:rPr dirty="0" sz="14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or</a:t>
                      </a:r>
                      <a:r>
                        <a:rPr dirty="0" sz="14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charity,</a:t>
                      </a:r>
                      <a:r>
                        <a:rPr dirty="0" sz="14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etc.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35255">
                        <a:lnSpc>
                          <a:spcPct val="100000"/>
                        </a:lnSpc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Communication</a:t>
                      </a:r>
                      <a:r>
                        <a:rPr dirty="0" sz="1400" spc="-5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may</a:t>
                      </a:r>
                      <a:r>
                        <a:rPr dirty="0" sz="1400" spc="-4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come</a:t>
                      </a:r>
                      <a:r>
                        <a:rPr dirty="0" sz="1400" spc="-3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from</a:t>
                      </a:r>
                      <a:r>
                        <a:rPr dirty="0" sz="1400" spc="-4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an</a:t>
                      </a:r>
                      <a:r>
                        <a:rPr dirty="0" sz="1400" spc="-2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unknown</a:t>
                      </a:r>
                      <a:r>
                        <a:rPr dirty="0" sz="1400" spc="-6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spc="-1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individual: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  <a:p>
                      <a:pPr marL="478155" indent="-342900">
                        <a:lnSpc>
                          <a:spcPct val="100000"/>
                        </a:lnSpc>
                        <a:spcBef>
                          <a:spcPts val="840"/>
                        </a:spcBef>
                        <a:buFont typeface="Wingdings"/>
                        <a:buChar char=""/>
                        <a:tabLst>
                          <a:tab pos="478155" algn="l"/>
                        </a:tabLst>
                      </a:pP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“Hi,</a:t>
                      </a:r>
                      <a:r>
                        <a:rPr dirty="0" sz="14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how</a:t>
                      </a:r>
                      <a:r>
                        <a:rPr dirty="0" sz="14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are</a:t>
                      </a:r>
                      <a:r>
                        <a:rPr dirty="0" sz="1400" spc="-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you</a:t>
                      </a:r>
                      <a:r>
                        <a:rPr dirty="0" sz="14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today…”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10"/>
                        </a:spcBef>
                        <a:buClr>
                          <a:srgbClr val="FFFFFF"/>
                        </a:buClr>
                        <a:buFont typeface="Wingdings"/>
                        <a:buChar char=""/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5090" marR="440055" indent="-635">
                        <a:lnSpc>
                          <a:spcPct val="150000"/>
                        </a:lnSpc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Communication</a:t>
                      </a:r>
                      <a:r>
                        <a:rPr dirty="0" sz="1400" spc="-5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will</a:t>
                      </a:r>
                      <a:r>
                        <a:rPr dirty="0" sz="1400" spc="-4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generally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want</a:t>
                      </a:r>
                      <a:r>
                        <a:rPr dirty="0" sz="1400" spc="-4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you</a:t>
                      </a:r>
                      <a:r>
                        <a:rPr dirty="0" sz="1400" spc="-4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act,</a:t>
                      </a:r>
                      <a:r>
                        <a:rPr dirty="0" sz="1400" spc="-3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respond,</a:t>
                      </a:r>
                      <a:r>
                        <a:rPr dirty="0" sz="1400" spc="-3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or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portray</a:t>
                      </a:r>
                      <a:r>
                        <a:rPr dirty="0" sz="1400" spc="-2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something</a:t>
                      </a:r>
                      <a:r>
                        <a:rPr dirty="0" sz="1400" spc="-4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that</a:t>
                      </a:r>
                      <a:r>
                        <a:rPr dirty="0" sz="1400" spc="-3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creates</a:t>
                      </a:r>
                      <a:r>
                        <a:rPr dirty="0" sz="1400" spc="-4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dirty="0" sz="1400" spc="-4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sense</a:t>
                      </a:r>
                      <a:r>
                        <a:rPr dirty="0" sz="1400" spc="-4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of</a:t>
                      </a:r>
                      <a:r>
                        <a:rPr dirty="0" sz="1400" spc="-3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spc="-1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urgency: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  <a:p>
                      <a:pPr marL="478155" marR="699135" indent="-342900">
                        <a:lnSpc>
                          <a:spcPts val="2520"/>
                        </a:lnSpc>
                        <a:spcBef>
                          <a:spcPts val="225"/>
                        </a:spcBef>
                        <a:buFont typeface="Wingdings"/>
                        <a:buChar char=""/>
                        <a:tabLst>
                          <a:tab pos="478155" algn="l"/>
                        </a:tabLst>
                      </a:pP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Suspicious</a:t>
                      </a:r>
                      <a:r>
                        <a:rPr dirty="0" sz="1400" spc="-6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activity</a:t>
                      </a:r>
                      <a:r>
                        <a:rPr dirty="0" sz="14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or</a:t>
                      </a:r>
                      <a:r>
                        <a:rPr dirty="0" sz="14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unusual</a:t>
                      </a:r>
                      <a:r>
                        <a:rPr dirty="0" sz="14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login</a:t>
                      </a:r>
                      <a:r>
                        <a:rPr dirty="0" sz="1400" spc="-6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attempts</a:t>
                      </a:r>
                      <a:r>
                        <a:rPr dirty="0" sz="1400" spc="-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14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your </a:t>
                      </a:r>
                      <a:r>
                        <a:rPr dirty="0" sz="14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account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  <a:p>
                      <a:pPr marL="478155" indent="-342900">
                        <a:lnSpc>
                          <a:spcPct val="100000"/>
                        </a:lnSpc>
                        <a:spcBef>
                          <a:spcPts val="615"/>
                        </a:spcBef>
                        <a:buFont typeface="Wingdings"/>
                        <a:buChar char=""/>
                        <a:tabLst>
                          <a:tab pos="478155" algn="l"/>
                        </a:tabLst>
                      </a:pP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Threatens</a:t>
                      </a:r>
                      <a:r>
                        <a:rPr dirty="0" sz="14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consequences,</a:t>
                      </a:r>
                      <a:r>
                        <a:rPr dirty="0" sz="1400" spc="-6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or</a:t>
                      </a:r>
                      <a:r>
                        <a:rPr dirty="0" sz="14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promises</a:t>
                      </a:r>
                      <a:r>
                        <a:rPr dirty="0" sz="14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big</a:t>
                      </a:r>
                      <a:r>
                        <a:rPr dirty="0" sz="1400" spc="-7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reward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  <a:p>
                      <a:pPr marL="478155" indent="-342900">
                        <a:lnSpc>
                          <a:spcPct val="100000"/>
                        </a:lnSpc>
                        <a:spcBef>
                          <a:spcPts val="840"/>
                        </a:spcBef>
                        <a:buFont typeface="Wingdings"/>
                        <a:buChar char=""/>
                        <a:tabLst>
                          <a:tab pos="478155" algn="l"/>
                        </a:tabLst>
                      </a:pP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Requests</a:t>
                      </a:r>
                      <a:r>
                        <a:rPr dirty="0" sz="14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you</a:t>
                      </a:r>
                      <a:r>
                        <a:rPr dirty="0" sz="14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1400" spc="-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click</a:t>
                      </a:r>
                      <a:r>
                        <a:rPr dirty="0" sz="14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 link</a:t>
                      </a:r>
                      <a:r>
                        <a:rPr dirty="0" sz="14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1400" spc="-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the</a:t>
                      </a:r>
                      <a:r>
                        <a:rPr dirty="0" sz="14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website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rowSpan="4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6766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381885">
                <a:tc gridSpan="2">
                  <a:txBody>
                    <a:bodyPr/>
                    <a:lstStyle/>
                    <a:p>
                      <a:pPr algn="ctr">
                        <a:lnSpc>
                          <a:spcPts val="4135"/>
                        </a:lnSpc>
                        <a:spcBef>
                          <a:spcPts val="1755"/>
                        </a:spcBef>
                      </a:pPr>
                      <a:r>
                        <a:rPr dirty="0" sz="36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HOW</a:t>
                      </a:r>
                      <a:r>
                        <a:rPr dirty="0" sz="3600" spc="-9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6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DOES</a:t>
                      </a:r>
                      <a:r>
                        <a:rPr dirty="0" sz="3600" spc="-5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6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IT</a:t>
                      </a:r>
                      <a:r>
                        <a:rPr dirty="0" sz="3600" spc="-65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600" spc="-1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START?</a:t>
                      </a:r>
                      <a:endParaRPr sz="3600">
                        <a:latin typeface="Century Gothic"/>
                        <a:cs typeface="Century Gothic"/>
                      </a:endParaRPr>
                    </a:p>
                    <a:p>
                      <a:pPr algn="ctr" marL="1158240" marR="1153160">
                        <a:lnSpc>
                          <a:spcPct val="89900"/>
                        </a:lnSpc>
                        <a:spcBef>
                          <a:spcPts val="204"/>
                        </a:spcBef>
                      </a:pPr>
                      <a:r>
                        <a:rPr dirty="0" sz="3200" b="1" i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PHISHING</a:t>
                      </a:r>
                      <a:r>
                        <a:rPr dirty="0" sz="3200" spc="-40" b="1" i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200" spc="-10" b="1" i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(EMAIL) </a:t>
                      </a:r>
                      <a:r>
                        <a:rPr dirty="0" sz="3200" b="1" i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SMISHING</a:t>
                      </a:r>
                      <a:r>
                        <a:rPr dirty="0" sz="3200" spc="-40" b="1" i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200" spc="-10" b="1" i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(TEXT) </a:t>
                      </a:r>
                      <a:r>
                        <a:rPr dirty="0" sz="3200" b="1" i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VISHING</a:t>
                      </a:r>
                      <a:r>
                        <a:rPr dirty="0" sz="3200" spc="-30" b="1" i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200" spc="-10" b="1" i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(VOICE)</a:t>
                      </a:r>
                      <a:endParaRPr sz="3200">
                        <a:latin typeface="Century Gothic"/>
                        <a:cs typeface="Century Gothic"/>
                      </a:endParaRPr>
                    </a:p>
                  </a:txBody>
                  <a:tcPr marL="0" marR="0" marB="0" marT="222885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6830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6129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11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10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B="0" marT="12700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5" name="object 1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55612" y="5665393"/>
            <a:ext cx="609600" cy="36089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34058" y="5665393"/>
            <a:ext cx="609600" cy="36089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217267" y="5665393"/>
            <a:ext cx="609600" cy="360895"/>
          </a:xfrm>
          <a:prstGeom prst="rect">
            <a:avLst/>
          </a:prstGeom>
        </p:spPr>
      </p:pic>
    </p:spTree>
  </p:cSld>
  <p:clrMapOvr>
    <a:masterClrMapping/>
  </p:clrMapOvr>
  <p:transition spd="med">
    <p:fade thruBlk="0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9262" y="374650"/>
            <a:ext cx="11366500" cy="6108700"/>
            <a:chOff x="449262" y="374650"/>
            <a:chExt cx="11366500" cy="6108700"/>
          </a:xfrm>
        </p:grpSpPr>
        <p:sp>
          <p:nvSpPr>
            <p:cNvPr id="3" name="object 3"/>
            <p:cNvSpPr/>
            <p:nvPr/>
          </p:nvSpPr>
          <p:spPr>
            <a:xfrm>
              <a:off x="455615" y="831038"/>
              <a:ext cx="11353800" cy="0"/>
            </a:xfrm>
            <a:custGeom>
              <a:avLst/>
              <a:gdLst/>
              <a:ahLst/>
              <a:cxnLst/>
              <a:rect l="l" t="t" r="r" b="b"/>
              <a:pathLst>
                <a:path w="11353800" h="0">
                  <a:moveTo>
                    <a:pt x="11353787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51C3F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55617" y="6026954"/>
              <a:ext cx="11353800" cy="0"/>
            </a:xfrm>
            <a:custGeom>
              <a:avLst/>
              <a:gdLst/>
              <a:ahLst/>
              <a:cxnLst/>
              <a:rect l="l" t="t" r="r" b="b"/>
              <a:pathLst>
                <a:path w="11353800" h="0">
                  <a:moveTo>
                    <a:pt x="0" y="0"/>
                  </a:moveTo>
                  <a:lnTo>
                    <a:pt x="11353787" y="0"/>
                  </a:lnTo>
                </a:path>
              </a:pathLst>
            </a:custGeom>
            <a:ln w="12700">
              <a:solidFill>
                <a:srgbClr val="51C3F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4101465">
              <a:lnSpc>
                <a:spcPct val="100000"/>
              </a:lnSpc>
              <a:spcBef>
                <a:spcPts val="105"/>
              </a:spcBef>
            </a:pPr>
            <a:r>
              <a:rPr dirty="0" sz="3200"/>
              <a:t>TEXT</a:t>
            </a:r>
            <a:r>
              <a:rPr dirty="0" sz="3200" spc="-35"/>
              <a:t> </a:t>
            </a:r>
            <a:r>
              <a:rPr dirty="0" sz="3200" spc="-10"/>
              <a:t>SCHEMES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11472098" y="6141171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solidFill>
                  <a:srgbClr val="FFFFFF"/>
                </a:solidFill>
                <a:latin typeface="Century Gothic"/>
                <a:cs typeface="Century Gothic"/>
              </a:rPr>
              <a:t>11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27401" y="5951081"/>
            <a:ext cx="4408805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b="1">
                <a:solidFill>
                  <a:srgbClr val="FF0000"/>
                </a:solidFill>
                <a:latin typeface="Century Gothic"/>
                <a:cs typeface="Century Gothic"/>
              </a:rPr>
              <a:t>DO</a:t>
            </a:r>
            <a:r>
              <a:rPr dirty="0" sz="3500" spc="-30" b="1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dirty="0" sz="3500" b="1">
                <a:solidFill>
                  <a:srgbClr val="FF0000"/>
                </a:solidFill>
                <a:latin typeface="Century Gothic"/>
                <a:cs typeface="Century Gothic"/>
              </a:rPr>
              <a:t>NOT</a:t>
            </a:r>
            <a:r>
              <a:rPr dirty="0" sz="3500" spc="-20" b="1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dirty="0" sz="3500" spc="-10" b="1">
                <a:solidFill>
                  <a:srgbClr val="FF0000"/>
                </a:solidFill>
                <a:latin typeface="Century Gothic"/>
                <a:cs typeface="Century Gothic"/>
              </a:rPr>
              <a:t>CALL/CLICK</a:t>
            </a:r>
            <a:endParaRPr sz="3500">
              <a:latin typeface="Century Gothic"/>
              <a:cs typeface="Century Gothic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925067" y="1383791"/>
            <a:ext cx="2926080" cy="4665345"/>
            <a:chOff x="925067" y="1383791"/>
            <a:chExt cx="2926080" cy="466534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5067" y="3212591"/>
              <a:ext cx="2926079" cy="283616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9805" y="3276599"/>
              <a:ext cx="2743194" cy="265396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70749" y="3257549"/>
              <a:ext cx="2781300" cy="2692400"/>
            </a:xfrm>
            <a:custGeom>
              <a:avLst/>
              <a:gdLst/>
              <a:ahLst/>
              <a:cxnLst/>
              <a:rect l="l" t="t" r="r" b="b"/>
              <a:pathLst>
                <a:path w="2781300" h="2692400">
                  <a:moveTo>
                    <a:pt x="0" y="0"/>
                  </a:moveTo>
                  <a:lnTo>
                    <a:pt x="2781300" y="0"/>
                  </a:lnTo>
                  <a:lnTo>
                    <a:pt x="2781300" y="2692082"/>
                  </a:lnTo>
                  <a:lnTo>
                    <a:pt x="0" y="2692082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5067" y="1383791"/>
              <a:ext cx="2926079" cy="180746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9805" y="1447799"/>
              <a:ext cx="2743194" cy="162147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970749" y="1428749"/>
              <a:ext cx="2781300" cy="1663700"/>
            </a:xfrm>
            <a:custGeom>
              <a:avLst/>
              <a:gdLst/>
              <a:ahLst/>
              <a:cxnLst/>
              <a:rect l="l" t="t" r="r" b="b"/>
              <a:pathLst>
                <a:path w="2781300" h="1663700">
                  <a:moveTo>
                    <a:pt x="0" y="0"/>
                  </a:moveTo>
                  <a:lnTo>
                    <a:pt x="2781300" y="0"/>
                  </a:lnTo>
                  <a:lnTo>
                    <a:pt x="2781300" y="1663268"/>
                  </a:lnTo>
                  <a:lnTo>
                    <a:pt x="0" y="1663268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8391143" y="1383791"/>
            <a:ext cx="2926080" cy="4665345"/>
            <a:chOff x="8391143" y="1383791"/>
            <a:chExt cx="2926080" cy="466534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91143" y="1383791"/>
              <a:ext cx="2926079" cy="232257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55825" y="1447800"/>
              <a:ext cx="2743191" cy="214036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8436762" y="1428750"/>
              <a:ext cx="2781300" cy="2178685"/>
            </a:xfrm>
            <a:custGeom>
              <a:avLst/>
              <a:gdLst/>
              <a:ahLst/>
              <a:cxnLst/>
              <a:rect l="l" t="t" r="r" b="b"/>
              <a:pathLst>
                <a:path w="2781300" h="2178685">
                  <a:moveTo>
                    <a:pt x="0" y="0"/>
                  </a:moveTo>
                  <a:lnTo>
                    <a:pt x="2781300" y="0"/>
                  </a:lnTo>
                  <a:lnTo>
                    <a:pt x="2781300" y="2178481"/>
                  </a:lnTo>
                  <a:lnTo>
                    <a:pt x="0" y="2178481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91144" y="3736848"/>
              <a:ext cx="2926079" cy="231190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55825" y="3801960"/>
              <a:ext cx="2743187" cy="212861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8436762" y="3782910"/>
              <a:ext cx="2781300" cy="2167255"/>
            </a:xfrm>
            <a:custGeom>
              <a:avLst/>
              <a:gdLst/>
              <a:ahLst/>
              <a:cxnLst/>
              <a:rect l="l" t="t" r="r" b="b"/>
              <a:pathLst>
                <a:path w="2781300" h="2167254">
                  <a:moveTo>
                    <a:pt x="0" y="0"/>
                  </a:moveTo>
                  <a:lnTo>
                    <a:pt x="2781300" y="0"/>
                  </a:lnTo>
                  <a:lnTo>
                    <a:pt x="2781300" y="2166721"/>
                  </a:lnTo>
                  <a:lnTo>
                    <a:pt x="0" y="2166721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/>
          <p:cNvGrpSpPr/>
          <p:nvPr/>
        </p:nvGrpSpPr>
        <p:grpSpPr>
          <a:xfrm>
            <a:off x="4027883" y="1383791"/>
            <a:ext cx="4133215" cy="4665345"/>
            <a:chOff x="4027883" y="1383791"/>
            <a:chExt cx="4133215" cy="4665345"/>
          </a:xfrm>
        </p:grpSpPr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58867" y="1383791"/>
              <a:ext cx="2926079" cy="228295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22812" y="1447800"/>
              <a:ext cx="2743198" cy="2100351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4703762" y="1428749"/>
              <a:ext cx="2781300" cy="2138680"/>
            </a:xfrm>
            <a:custGeom>
              <a:avLst/>
              <a:gdLst/>
              <a:ahLst/>
              <a:cxnLst/>
              <a:rect l="l" t="t" r="r" b="b"/>
              <a:pathLst>
                <a:path w="2781300" h="2138679">
                  <a:moveTo>
                    <a:pt x="0" y="0"/>
                  </a:moveTo>
                  <a:lnTo>
                    <a:pt x="2781300" y="0"/>
                  </a:lnTo>
                  <a:lnTo>
                    <a:pt x="2781300" y="2138464"/>
                  </a:lnTo>
                  <a:lnTo>
                    <a:pt x="0" y="2138464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58867" y="3666743"/>
              <a:ext cx="2926079" cy="238201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722812" y="3731552"/>
              <a:ext cx="2743198" cy="2199027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4703762" y="3712502"/>
              <a:ext cx="2781300" cy="2237740"/>
            </a:xfrm>
            <a:custGeom>
              <a:avLst/>
              <a:gdLst/>
              <a:ahLst/>
              <a:cxnLst/>
              <a:rect l="l" t="t" r="r" b="b"/>
              <a:pathLst>
                <a:path w="2781300" h="2237740">
                  <a:moveTo>
                    <a:pt x="0" y="0"/>
                  </a:moveTo>
                  <a:lnTo>
                    <a:pt x="2781300" y="0"/>
                  </a:lnTo>
                  <a:lnTo>
                    <a:pt x="2781300" y="2237130"/>
                  </a:lnTo>
                  <a:lnTo>
                    <a:pt x="0" y="2237130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4037408" y="2722378"/>
              <a:ext cx="4114165" cy="1163955"/>
            </a:xfrm>
            <a:custGeom>
              <a:avLst/>
              <a:gdLst/>
              <a:ahLst/>
              <a:cxnLst/>
              <a:rect l="l" t="t" r="r" b="b"/>
              <a:pathLst>
                <a:path w="4114165" h="1163954">
                  <a:moveTo>
                    <a:pt x="3920032" y="0"/>
                  </a:moveTo>
                  <a:lnTo>
                    <a:pt x="193979" y="0"/>
                  </a:lnTo>
                  <a:lnTo>
                    <a:pt x="149500" y="5123"/>
                  </a:lnTo>
                  <a:lnTo>
                    <a:pt x="108670" y="19717"/>
                  </a:lnTo>
                  <a:lnTo>
                    <a:pt x="72653" y="42617"/>
                  </a:lnTo>
                  <a:lnTo>
                    <a:pt x="42613" y="72658"/>
                  </a:lnTo>
                  <a:lnTo>
                    <a:pt x="19715" y="108675"/>
                  </a:lnTo>
                  <a:lnTo>
                    <a:pt x="5122" y="149504"/>
                  </a:lnTo>
                  <a:lnTo>
                    <a:pt x="0" y="193979"/>
                  </a:lnTo>
                  <a:lnTo>
                    <a:pt x="0" y="969848"/>
                  </a:lnTo>
                  <a:lnTo>
                    <a:pt x="5122" y="1014323"/>
                  </a:lnTo>
                  <a:lnTo>
                    <a:pt x="19715" y="1055152"/>
                  </a:lnTo>
                  <a:lnTo>
                    <a:pt x="42613" y="1091169"/>
                  </a:lnTo>
                  <a:lnTo>
                    <a:pt x="72653" y="1121210"/>
                  </a:lnTo>
                  <a:lnTo>
                    <a:pt x="108670" y="1144110"/>
                  </a:lnTo>
                  <a:lnTo>
                    <a:pt x="149500" y="1158704"/>
                  </a:lnTo>
                  <a:lnTo>
                    <a:pt x="193979" y="1163828"/>
                  </a:lnTo>
                  <a:lnTo>
                    <a:pt x="3920032" y="1163828"/>
                  </a:lnTo>
                  <a:lnTo>
                    <a:pt x="3964508" y="1158704"/>
                  </a:lnTo>
                  <a:lnTo>
                    <a:pt x="4005336" y="1144110"/>
                  </a:lnTo>
                  <a:lnTo>
                    <a:pt x="4041354" y="1121210"/>
                  </a:lnTo>
                  <a:lnTo>
                    <a:pt x="4071395" y="1091169"/>
                  </a:lnTo>
                  <a:lnTo>
                    <a:pt x="4094294" y="1055152"/>
                  </a:lnTo>
                  <a:lnTo>
                    <a:pt x="4108889" y="1014323"/>
                  </a:lnTo>
                  <a:lnTo>
                    <a:pt x="4114012" y="969848"/>
                  </a:lnTo>
                  <a:lnTo>
                    <a:pt x="4114012" y="193979"/>
                  </a:lnTo>
                  <a:lnTo>
                    <a:pt x="4108889" y="149504"/>
                  </a:lnTo>
                  <a:lnTo>
                    <a:pt x="4094294" y="108675"/>
                  </a:lnTo>
                  <a:lnTo>
                    <a:pt x="4071395" y="72658"/>
                  </a:lnTo>
                  <a:lnTo>
                    <a:pt x="4041354" y="42617"/>
                  </a:lnTo>
                  <a:lnTo>
                    <a:pt x="4005336" y="19717"/>
                  </a:lnTo>
                  <a:lnTo>
                    <a:pt x="3964508" y="5123"/>
                  </a:lnTo>
                  <a:lnTo>
                    <a:pt x="392003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4037408" y="2722378"/>
              <a:ext cx="4114165" cy="1163955"/>
            </a:xfrm>
            <a:custGeom>
              <a:avLst/>
              <a:gdLst/>
              <a:ahLst/>
              <a:cxnLst/>
              <a:rect l="l" t="t" r="r" b="b"/>
              <a:pathLst>
                <a:path w="4114165" h="1163954">
                  <a:moveTo>
                    <a:pt x="0" y="193979"/>
                  </a:moveTo>
                  <a:lnTo>
                    <a:pt x="5122" y="149504"/>
                  </a:lnTo>
                  <a:lnTo>
                    <a:pt x="19715" y="108675"/>
                  </a:lnTo>
                  <a:lnTo>
                    <a:pt x="42613" y="72658"/>
                  </a:lnTo>
                  <a:lnTo>
                    <a:pt x="72653" y="42617"/>
                  </a:lnTo>
                  <a:lnTo>
                    <a:pt x="108670" y="19717"/>
                  </a:lnTo>
                  <a:lnTo>
                    <a:pt x="149500" y="5123"/>
                  </a:lnTo>
                  <a:lnTo>
                    <a:pt x="193979" y="0"/>
                  </a:lnTo>
                  <a:lnTo>
                    <a:pt x="3920032" y="0"/>
                  </a:lnTo>
                  <a:lnTo>
                    <a:pt x="3964508" y="5123"/>
                  </a:lnTo>
                  <a:lnTo>
                    <a:pt x="4005336" y="19717"/>
                  </a:lnTo>
                  <a:lnTo>
                    <a:pt x="4041354" y="42617"/>
                  </a:lnTo>
                  <a:lnTo>
                    <a:pt x="4071395" y="72658"/>
                  </a:lnTo>
                  <a:lnTo>
                    <a:pt x="4094294" y="108675"/>
                  </a:lnTo>
                  <a:lnTo>
                    <a:pt x="4108889" y="149504"/>
                  </a:lnTo>
                  <a:lnTo>
                    <a:pt x="4114012" y="193979"/>
                  </a:lnTo>
                  <a:lnTo>
                    <a:pt x="4114012" y="969848"/>
                  </a:lnTo>
                  <a:lnTo>
                    <a:pt x="4108889" y="1014323"/>
                  </a:lnTo>
                  <a:lnTo>
                    <a:pt x="4094294" y="1055152"/>
                  </a:lnTo>
                  <a:lnTo>
                    <a:pt x="4071395" y="1091169"/>
                  </a:lnTo>
                  <a:lnTo>
                    <a:pt x="4041354" y="1121210"/>
                  </a:lnTo>
                  <a:lnTo>
                    <a:pt x="4005336" y="1144110"/>
                  </a:lnTo>
                  <a:lnTo>
                    <a:pt x="3964508" y="1158704"/>
                  </a:lnTo>
                  <a:lnTo>
                    <a:pt x="3920032" y="1163828"/>
                  </a:lnTo>
                  <a:lnTo>
                    <a:pt x="193979" y="1163828"/>
                  </a:lnTo>
                  <a:lnTo>
                    <a:pt x="149500" y="1158704"/>
                  </a:lnTo>
                  <a:lnTo>
                    <a:pt x="108670" y="1144110"/>
                  </a:lnTo>
                  <a:lnTo>
                    <a:pt x="72653" y="1121210"/>
                  </a:lnTo>
                  <a:lnTo>
                    <a:pt x="42613" y="1091169"/>
                  </a:lnTo>
                  <a:lnTo>
                    <a:pt x="19715" y="1055152"/>
                  </a:lnTo>
                  <a:lnTo>
                    <a:pt x="5122" y="1014323"/>
                  </a:lnTo>
                  <a:lnTo>
                    <a:pt x="0" y="969848"/>
                  </a:lnTo>
                  <a:lnTo>
                    <a:pt x="0" y="193979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4249768" y="2919734"/>
            <a:ext cx="368871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95885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Century Gothic"/>
                <a:cs typeface="Century Gothic"/>
              </a:rPr>
              <a:t>Copy</a:t>
            </a:r>
            <a:r>
              <a:rPr dirty="0" sz="2400" spc="-45" b="1">
                <a:latin typeface="Century Gothic"/>
                <a:cs typeface="Century Gothic"/>
              </a:rPr>
              <a:t> </a:t>
            </a:r>
            <a:r>
              <a:rPr dirty="0" sz="2400" b="1">
                <a:latin typeface="Century Gothic"/>
                <a:cs typeface="Century Gothic"/>
              </a:rPr>
              <a:t>the</a:t>
            </a:r>
            <a:r>
              <a:rPr dirty="0" sz="2400" spc="-50" b="1">
                <a:latin typeface="Century Gothic"/>
                <a:cs typeface="Century Gothic"/>
              </a:rPr>
              <a:t> </a:t>
            </a:r>
            <a:r>
              <a:rPr dirty="0" sz="2400" b="1">
                <a:latin typeface="Century Gothic"/>
                <a:cs typeface="Century Gothic"/>
              </a:rPr>
              <a:t>message</a:t>
            </a:r>
            <a:r>
              <a:rPr dirty="0" sz="2400" spc="-55" b="1">
                <a:latin typeface="Century Gothic"/>
                <a:cs typeface="Century Gothic"/>
              </a:rPr>
              <a:t> </a:t>
            </a:r>
            <a:r>
              <a:rPr dirty="0" sz="2400" spc="-25" b="1">
                <a:latin typeface="Century Gothic"/>
                <a:cs typeface="Century Gothic"/>
              </a:rPr>
              <a:t>and </a:t>
            </a:r>
            <a:r>
              <a:rPr dirty="0" sz="2400" b="1">
                <a:latin typeface="Century Gothic"/>
                <a:cs typeface="Century Gothic"/>
              </a:rPr>
              <a:t>forward</a:t>
            </a:r>
            <a:r>
              <a:rPr dirty="0" sz="2400" spc="-50" b="1">
                <a:latin typeface="Century Gothic"/>
                <a:cs typeface="Century Gothic"/>
              </a:rPr>
              <a:t> </a:t>
            </a:r>
            <a:r>
              <a:rPr dirty="0" sz="2400" b="1">
                <a:latin typeface="Century Gothic"/>
                <a:cs typeface="Century Gothic"/>
              </a:rPr>
              <a:t>it</a:t>
            </a:r>
            <a:r>
              <a:rPr dirty="0" sz="2400" spc="-55" b="1">
                <a:latin typeface="Century Gothic"/>
                <a:cs typeface="Century Gothic"/>
              </a:rPr>
              <a:t> </a:t>
            </a:r>
            <a:r>
              <a:rPr dirty="0" sz="2400" b="1">
                <a:latin typeface="Century Gothic"/>
                <a:cs typeface="Century Gothic"/>
              </a:rPr>
              <a:t>to</a:t>
            </a:r>
            <a:r>
              <a:rPr dirty="0" sz="2400" spc="-50" b="1">
                <a:latin typeface="Century Gothic"/>
                <a:cs typeface="Century Gothic"/>
              </a:rPr>
              <a:t> </a:t>
            </a:r>
            <a:r>
              <a:rPr dirty="0" sz="2400" b="1">
                <a:latin typeface="Century Gothic"/>
                <a:cs typeface="Century Gothic"/>
              </a:rPr>
              <a:t>7726</a:t>
            </a:r>
            <a:r>
              <a:rPr dirty="0" sz="2400" spc="-35" b="1">
                <a:latin typeface="Century Gothic"/>
                <a:cs typeface="Century Gothic"/>
              </a:rPr>
              <a:t> </a:t>
            </a:r>
            <a:r>
              <a:rPr dirty="0" sz="2400" spc="-10" b="1">
                <a:latin typeface="Century Gothic"/>
                <a:cs typeface="Century Gothic"/>
              </a:rPr>
              <a:t>(SPAM)</a:t>
            </a:r>
            <a:endParaRPr sz="2400">
              <a:latin typeface="Century Gothic"/>
              <a:cs typeface="Century Gothic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4466844" y="3613404"/>
            <a:ext cx="3528060" cy="3244850"/>
            <a:chOff x="4466844" y="3613404"/>
            <a:chExt cx="3528060" cy="3244850"/>
          </a:xfrm>
        </p:grpSpPr>
        <p:pic>
          <p:nvPicPr>
            <p:cNvPr id="33" name="object 3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66844" y="3613404"/>
              <a:ext cx="3528059" cy="324459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662858" y="3808184"/>
              <a:ext cx="2939285" cy="274320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>
    <p:fade thruBlk="0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9262" y="374650"/>
            <a:ext cx="11366500" cy="6108700"/>
            <a:chOff x="449262" y="374650"/>
            <a:chExt cx="11366500" cy="6108700"/>
          </a:xfrm>
        </p:grpSpPr>
        <p:sp>
          <p:nvSpPr>
            <p:cNvPr id="3" name="object 3"/>
            <p:cNvSpPr/>
            <p:nvPr/>
          </p:nvSpPr>
          <p:spPr>
            <a:xfrm>
              <a:off x="455615" y="831038"/>
              <a:ext cx="11353800" cy="0"/>
            </a:xfrm>
            <a:custGeom>
              <a:avLst/>
              <a:gdLst/>
              <a:ahLst/>
              <a:cxnLst/>
              <a:rect l="l" t="t" r="r" b="b"/>
              <a:pathLst>
                <a:path w="11353800" h="0">
                  <a:moveTo>
                    <a:pt x="11353787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51C3F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55617" y="6026954"/>
              <a:ext cx="11353800" cy="0"/>
            </a:xfrm>
            <a:custGeom>
              <a:avLst/>
              <a:gdLst/>
              <a:ahLst/>
              <a:cxnLst/>
              <a:rect l="l" t="t" r="r" b="b"/>
              <a:pathLst>
                <a:path w="11353800" h="0">
                  <a:moveTo>
                    <a:pt x="0" y="0"/>
                  </a:moveTo>
                  <a:lnTo>
                    <a:pt x="11353787" y="0"/>
                  </a:lnTo>
                </a:path>
              </a:pathLst>
            </a:custGeom>
            <a:ln w="12700">
              <a:solidFill>
                <a:srgbClr val="51C3F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3931920">
              <a:lnSpc>
                <a:spcPct val="100000"/>
              </a:lnSpc>
              <a:spcBef>
                <a:spcPts val="105"/>
              </a:spcBef>
            </a:pPr>
            <a:r>
              <a:rPr dirty="0" sz="3200"/>
              <a:t>EMAIL</a:t>
            </a:r>
            <a:r>
              <a:rPr dirty="0" sz="3200" spc="-20"/>
              <a:t> </a:t>
            </a:r>
            <a:r>
              <a:rPr dirty="0" sz="3200" spc="-10"/>
              <a:t>SCHEMES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11472098" y="6141171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solidFill>
                  <a:srgbClr val="FFFFFF"/>
                </a:solidFill>
                <a:latin typeface="Century Gothic"/>
                <a:cs typeface="Century Gothic"/>
              </a:rPr>
              <a:t>12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27401" y="5951081"/>
            <a:ext cx="4408805" cy="559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b="1">
                <a:solidFill>
                  <a:srgbClr val="FF0000"/>
                </a:solidFill>
                <a:latin typeface="Century Gothic"/>
                <a:cs typeface="Century Gothic"/>
              </a:rPr>
              <a:t>DO</a:t>
            </a:r>
            <a:r>
              <a:rPr dirty="0" sz="3500" spc="-30" b="1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dirty="0" sz="3500" b="1">
                <a:solidFill>
                  <a:srgbClr val="FF0000"/>
                </a:solidFill>
                <a:latin typeface="Century Gothic"/>
                <a:cs typeface="Century Gothic"/>
              </a:rPr>
              <a:t>NOT</a:t>
            </a:r>
            <a:r>
              <a:rPr dirty="0" sz="3500" spc="-20" b="1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dirty="0" sz="3500" spc="-10" b="1">
                <a:solidFill>
                  <a:srgbClr val="FF0000"/>
                </a:solidFill>
                <a:latin typeface="Century Gothic"/>
                <a:cs typeface="Century Gothic"/>
              </a:rPr>
              <a:t>CALL/CLICK</a:t>
            </a:r>
            <a:endParaRPr sz="3500">
              <a:latin typeface="Century Gothic"/>
              <a:cs typeface="Century Gothic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21208" y="1202436"/>
            <a:ext cx="11306810" cy="4810125"/>
            <a:chOff x="521208" y="1202436"/>
            <a:chExt cx="11306810" cy="48101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75859" y="1688591"/>
              <a:ext cx="2322575" cy="393191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40999" y="1752600"/>
              <a:ext cx="2139666" cy="374887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021948" y="1733550"/>
              <a:ext cx="2178050" cy="3787140"/>
            </a:xfrm>
            <a:custGeom>
              <a:avLst/>
              <a:gdLst/>
              <a:ahLst/>
              <a:cxnLst/>
              <a:rect l="l" t="t" r="r" b="b"/>
              <a:pathLst>
                <a:path w="2178050" h="3787140">
                  <a:moveTo>
                    <a:pt x="0" y="0"/>
                  </a:moveTo>
                  <a:lnTo>
                    <a:pt x="2177770" y="0"/>
                  </a:lnTo>
                  <a:lnTo>
                    <a:pt x="2177770" y="3787140"/>
                  </a:lnTo>
                  <a:lnTo>
                    <a:pt x="0" y="3787140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1208" y="1688591"/>
              <a:ext cx="2186939" cy="393191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5343" y="1752600"/>
              <a:ext cx="2003868" cy="374884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66292" y="1733550"/>
              <a:ext cx="2042160" cy="3787140"/>
            </a:xfrm>
            <a:custGeom>
              <a:avLst/>
              <a:gdLst/>
              <a:ahLst/>
              <a:cxnLst/>
              <a:rect l="l" t="t" r="r" b="b"/>
              <a:pathLst>
                <a:path w="2042160" h="3787140">
                  <a:moveTo>
                    <a:pt x="0" y="0"/>
                  </a:moveTo>
                  <a:lnTo>
                    <a:pt x="2041969" y="0"/>
                  </a:lnTo>
                  <a:lnTo>
                    <a:pt x="2041969" y="3787140"/>
                  </a:lnTo>
                  <a:lnTo>
                    <a:pt x="0" y="3787140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25868" y="1688591"/>
              <a:ext cx="2153411" cy="393191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89812" y="1752600"/>
              <a:ext cx="1971027" cy="374904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370762" y="1733550"/>
              <a:ext cx="2009139" cy="3787140"/>
            </a:xfrm>
            <a:custGeom>
              <a:avLst/>
              <a:gdLst/>
              <a:ahLst/>
              <a:cxnLst/>
              <a:rect l="l" t="t" r="r" b="b"/>
              <a:pathLst>
                <a:path w="2009140" h="3787140">
                  <a:moveTo>
                    <a:pt x="0" y="0"/>
                  </a:moveTo>
                  <a:lnTo>
                    <a:pt x="2009140" y="0"/>
                  </a:lnTo>
                  <a:lnTo>
                    <a:pt x="2009140" y="3787140"/>
                  </a:lnTo>
                  <a:lnTo>
                    <a:pt x="0" y="3787140"/>
                  </a:lnTo>
                  <a:lnTo>
                    <a:pt x="0" y="0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35667" y="1688591"/>
              <a:ext cx="2292095" cy="393191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599612" y="1752600"/>
              <a:ext cx="2109210" cy="374903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9580562" y="1733550"/>
              <a:ext cx="2147570" cy="3787140"/>
            </a:xfrm>
            <a:custGeom>
              <a:avLst/>
              <a:gdLst/>
              <a:ahLst/>
              <a:cxnLst/>
              <a:rect l="l" t="t" r="r" b="b"/>
              <a:pathLst>
                <a:path w="2147570" h="3787140">
                  <a:moveTo>
                    <a:pt x="0" y="0"/>
                  </a:moveTo>
                  <a:lnTo>
                    <a:pt x="2147316" y="0"/>
                  </a:lnTo>
                  <a:lnTo>
                    <a:pt x="2147316" y="3787140"/>
                  </a:lnTo>
                  <a:lnTo>
                    <a:pt x="0" y="3787140"/>
                  </a:lnTo>
                  <a:lnTo>
                    <a:pt x="0" y="0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0897692" y="3197567"/>
              <a:ext cx="609600" cy="71120"/>
            </a:xfrm>
            <a:custGeom>
              <a:avLst/>
              <a:gdLst/>
              <a:ahLst/>
              <a:cxnLst/>
              <a:rect l="l" t="t" r="r" b="b"/>
              <a:pathLst>
                <a:path w="609600" h="71120">
                  <a:moveTo>
                    <a:pt x="609600" y="0"/>
                  </a:moveTo>
                  <a:lnTo>
                    <a:pt x="0" y="0"/>
                  </a:lnTo>
                  <a:lnTo>
                    <a:pt x="0" y="70738"/>
                  </a:lnTo>
                  <a:lnTo>
                    <a:pt x="609600" y="70738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02052" y="1688591"/>
              <a:ext cx="2292095" cy="393191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65997" y="1752600"/>
              <a:ext cx="2109201" cy="374903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746946" y="1733550"/>
              <a:ext cx="2147570" cy="3787140"/>
            </a:xfrm>
            <a:custGeom>
              <a:avLst/>
              <a:gdLst/>
              <a:ahLst/>
              <a:cxnLst/>
              <a:rect l="l" t="t" r="r" b="b"/>
              <a:pathLst>
                <a:path w="2147570" h="3787140">
                  <a:moveTo>
                    <a:pt x="0" y="0"/>
                  </a:moveTo>
                  <a:lnTo>
                    <a:pt x="2147316" y="0"/>
                  </a:lnTo>
                  <a:lnTo>
                    <a:pt x="2147316" y="3787140"/>
                  </a:lnTo>
                  <a:lnTo>
                    <a:pt x="0" y="3787140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2831084" y="2587015"/>
              <a:ext cx="609600" cy="62865"/>
            </a:xfrm>
            <a:custGeom>
              <a:avLst/>
              <a:gdLst/>
              <a:ahLst/>
              <a:cxnLst/>
              <a:rect l="l" t="t" r="r" b="b"/>
              <a:pathLst>
                <a:path w="609600" h="62864">
                  <a:moveTo>
                    <a:pt x="609599" y="0"/>
                  </a:moveTo>
                  <a:lnTo>
                    <a:pt x="0" y="0"/>
                  </a:lnTo>
                  <a:lnTo>
                    <a:pt x="0" y="62484"/>
                  </a:lnTo>
                  <a:lnTo>
                    <a:pt x="609599" y="62484"/>
                  </a:lnTo>
                  <a:lnTo>
                    <a:pt x="60959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81643" y="1263395"/>
              <a:ext cx="3108959" cy="474878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645919" y="1328565"/>
              <a:ext cx="2926079" cy="4555991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8626869" y="1309509"/>
              <a:ext cx="2964180" cy="4603115"/>
            </a:xfrm>
            <a:custGeom>
              <a:avLst/>
              <a:gdLst/>
              <a:ahLst/>
              <a:cxnLst/>
              <a:rect l="l" t="t" r="r" b="b"/>
              <a:pathLst>
                <a:path w="2964179" h="4603115">
                  <a:moveTo>
                    <a:pt x="0" y="0"/>
                  </a:moveTo>
                  <a:lnTo>
                    <a:pt x="2964179" y="0"/>
                  </a:lnTo>
                  <a:lnTo>
                    <a:pt x="2964179" y="4602810"/>
                  </a:lnTo>
                  <a:lnTo>
                    <a:pt x="0" y="4602810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17819" y="1263395"/>
              <a:ext cx="3108959" cy="474878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482437" y="1328565"/>
              <a:ext cx="2926071" cy="4564704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5463374" y="1309509"/>
              <a:ext cx="2964180" cy="4603115"/>
            </a:xfrm>
            <a:custGeom>
              <a:avLst/>
              <a:gdLst/>
              <a:ahLst/>
              <a:cxnLst/>
              <a:rect l="l" t="t" r="r" b="b"/>
              <a:pathLst>
                <a:path w="2964179" h="4603115">
                  <a:moveTo>
                    <a:pt x="0" y="0"/>
                  </a:moveTo>
                  <a:lnTo>
                    <a:pt x="2964179" y="0"/>
                  </a:lnTo>
                  <a:lnTo>
                    <a:pt x="2964179" y="4602810"/>
                  </a:lnTo>
                  <a:lnTo>
                    <a:pt x="0" y="4602810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96111" y="3424428"/>
              <a:ext cx="3930395" cy="253898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60920" y="3489629"/>
              <a:ext cx="3746792" cy="235491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941870" y="3470579"/>
              <a:ext cx="3785235" cy="2393315"/>
            </a:xfrm>
            <a:custGeom>
              <a:avLst/>
              <a:gdLst/>
              <a:ahLst/>
              <a:cxnLst/>
              <a:rect l="l" t="t" r="r" b="b"/>
              <a:pathLst>
                <a:path w="3785235" h="2393315">
                  <a:moveTo>
                    <a:pt x="0" y="0"/>
                  </a:moveTo>
                  <a:lnTo>
                    <a:pt x="3784892" y="0"/>
                  </a:lnTo>
                  <a:lnTo>
                    <a:pt x="3784892" y="2393010"/>
                  </a:lnTo>
                  <a:lnTo>
                    <a:pt x="0" y="2393010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463040" y="1202436"/>
              <a:ext cx="2779775" cy="226466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528063" y="1266456"/>
              <a:ext cx="2597110" cy="2082863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509013" y="1247406"/>
              <a:ext cx="2635250" cy="2121535"/>
            </a:xfrm>
            <a:custGeom>
              <a:avLst/>
              <a:gdLst/>
              <a:ahLst/>
              <a:cxnLst/>
              <a:rect l="l" t="t" r="r" b="b"/>
              <a:pathLst>
                <a:path w="2635250" h="2121535">
                  <a:moveTo>
                    <a:pt x="0" y="0"/>
                  </a:moveTo>
                  <a:lnTo>
                    <a:pt x="2635211" y="0"/>
                  </a:lnTo>
                  <a:lnTo>
                    <a:pt x="2635211" y="2120976"/>
                  </a:lnTo>
                  <a:lnTo>
                    <a:pt x="0" y="2120976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  <p:transition spd="med">
    <p:fade thruBlk="0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9262" y="374650"/>
            <a:ext cx="11366500" cy="6108700"/>
            <a:chOff x="449262" y="374650"/>
            <a:chExt cx="11366500" cy="6108700"/>
          </a:xfrm>
        </p:grpSpPr>
        <p:sp>
          <p:nvSpPr>
            <p:cNvPr id="3" name="object 3"/>
            <p:cNvSpPr/>
            <p:nvPr/>
          </p:nvSpPr>
          <p:spPr>
            <a:xfrm>
              <a:off x="455615" y="831038"/>
              <a:ext cx="11353800" cy="0"/>
            </a:xfrm>
            <a:custGeom>
              <a:avLst/>
              <a:gdLst/>
              <a:ahLst/>
              <a:cxnLst/>
              <a:rect l="l" t="t" r="r" b="b"/>
              <a:pathLst>
                <a:path w="11353800" h="0">
                  <a:moveTo>
                    <a:pt x="11353787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51C3F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55617" y="6026954"/>
              <a:ext cx="11353800" cy="0"/>
            </a:xfrm>
            <a:custGeom>
              <a:avLst/>
              <a:gdLst/>
              <a:ahLst/>
              <a:cxnLst/>
              <a:rect l="l" t="t" r="r" b="b"/>
              <a:pathLst>
                <a:path w="11353800" h="0">
                  <a:moveTo>
                    <a:pt x="0" y="0"/>
                  </a:moveTo>
                  <a:lnTo>
                    <a:pt x="11353787" y="0"/>
                  </a:lnTo>
                </a:path>
              </a:pathLst>
            </a:custGeom>
            <a:ln w="12700">
              <a:solidFill>
                <a:srgbClr val="51C3F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3588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PHASES</a:t>
            </a:r>
            <a:r>
              <a:rPr dirty="0" spc="-50"/>
              <a:t> </a:t>
            </a:r>
            <a:r>
              <a:rPr dirty="0"/>
              <a:t>OF</a:t>
            </a:r>
            <a:r>
              <a:rPr dirty="0" spc="-50"/>
              <a:t> </a:t>
            </a:r>
            <a:r>
              <a:rPr dirty="0"/>
              <a:t>CONFIDENCE</a:t>
            </a:r>
            <a:r>
              <a:rPr dirty="0" spc="-65"/>
              <a:t> </a:t>
            </a:r>
            <a:r>
              <a:rPr dirty="0"/>
              <a:t>SCAMS</a:t>
            </a:r>
            <a:r>
              <a:rPr dirty="0" spc="-60"/>
              <a:t> </a:t>
            </a:r>
            <a:r>
              <a:rPr dirty="0"/>
              <a:t>(PIG</a:t>
            </a:r>
            <a:r>
              <a:rPr dirty="0" spc="-50"/>
              <a:t> </a:t>
            </a:r>
            <a:r>
              <a:rPr dirty="0" spc="-10"/>
              <a:t>BUTCHERING)</a:t>
            </a:r>
          </a:p>
        </p:txBody>
      </p:sp>
      <p:sp>
        <p:nvSpPr>
          <p:cNvPr id="6" name="object 6"/>
          <p:cNvSpPr/>
          <p:nvPr/>
        </p:nvSpPr>
        <p:spPr>
          <a:xfrm>
            <a:off x="600138" y="2398014"/>
            <a:ext cx="1973580" cy="38100"/>
          </a:xfrm>
          <a:custGeom>
            <a:avLst/>
            <a:gdLst/>
            <a:ahLst/>
            <a:cxnLst/>
            <a:rect l="l" t="t" r="r" b="b"/>
            <a:pathLst>
              <a:path w="1973580" h="38100">
                <a:moveTo>
                  <a:pt x="1973580" y="0"/>
                </a:moveTo>
                <a:lnTo>
                  <a:pt x="0" y="0"/>
                </a:lnTo>
                <a:lnTo>
                  <a:pt x="0" y="38100"/>
                </a:lnTo>
                <a:lnTo>
                  <a:pt x="1973580" y="38100"/>
                </a:lnTo>
                <a:lnTo>
                  <a:pt x="19735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282791" y="1946401"/>
            <a:ext cx="2619375" cy="497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100" spc="-10" b="1">
                <a:solidFill>
                  <a:srgbClr val="FFFFFF"/>
                </a:solidFill>
                <a:latin typeface="Century Gothic"/>
                <a:cs typeface="Century Gothic"/>
              </a:rPr>
              <a:t>RELATIONSHIP</a:t>
            </a:r>
            <a:endParaRPr sz="3100">
              <a:latin typeface="Century Gothic"/>
              <a:cs typeface="Century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295491" y="2388870"/>
            <a:ext cx="2593975" cy="35560"/>
          </a:xfrm>
          <a:custGeom>
            <a:avLst/>
            <a:gdLst/>
            <a:ahLst/>
            <a:cxnLst/>
            <a:rect l="l" t="t" r="r" b="b"/>
            <a:pathLst>
              <a:path w="2593975" h="35560">
                <a:moveTo>
                  <a:pt x="2593848" y="0"/>
                </a:moveTo>
                <a:lnTo>
                  <a:pt x="0" y="0"/>
                </a:lnTo>
                <a:lnTo>
                  <a:pt x="0" y="35052"/>
                </a:lnTo>
                <a:lnTo>
                  <a:pt x="2593848" y="35052"/>
                </a:lnTo>
                <a:lnTo>
                  <a:pt x="25938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91229" y="2407249"/>
            <a:ext cx="5005070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42875">
              <a:lnSpc>
                <a:spcPct val="150000"/>
              </a:lnSpc>
              <a:spcBef>
                <a:spcPts val="100"/>
              </a:spcBef>
              <a:tabLst>
                <a:tab pos="3152775" algn="l"/>
                <a:tab pos="3230245" algn="l"/>
              </a:tabLst>
            </a:pP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Bad</a:t>
            </a:r>
            <a:r>
              <a:rPr dirty="0" sz="1500" spc="-4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actor</a:t>
            </a:r>
            <a:r>
              <a:rPr dirty="0" sz="1500" spc="-3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creates</a:t>
            </a:r>
            <a:r>
              <a:rPr dirty="0" sz="15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25">
                <a:solidFill>
                  <a:srgbClr val="FFFFFF"/>
                </a:solidFill>
                <a:latin typeface="Century Gothic"/>
                <a:cs typeface="Century Gothic"/>
              </a:rPr>
              <a:t>an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		Bad</a:t>
            </a:r>
            <a:r>
              <a:rPr dirty="0" sz="1500" spc="-2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actor</a:t>
            </a:r>
            <a:r>
              <a:rPr dirty="0" sz="1500" spc="-2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builds</a:t>
            </a:r>
            <a:r>
              <a:rPr dirty="0" sz="1500" spc="-4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50">
                <a:solidFill>
                  <a:srgbClr val="FFFFFF"/>
                </a:solidFill>
                <a:latin typeface="Century Gothic"/>
                <a:cs typeface="Century Gothic"/>
              </a:rPr>
              <a:t>a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identity</a:t>
            </a:r>
            <a:r>
              <a:rPr dirty="0" sz="1500" spc="-6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on</a:t>
            </a:r>
            <a:r>
              <a:rPr dirty="0" sz="1500" spc="-1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social</a:t>
            </a:r>
            <a:r>
              <a:rPr dirty="0" sz="1500" spc="-2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entury Gothic"/>
                <a:cs typeface="Century Gothic"/>
              </a:rPr>
              <a:t>media,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	relationship</a:t>
            </a:r>
            <a:r>
              <a:rPr dirty="0" sz="1500" spc="-5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with</a:t>
            </a:r>
            <a:r>
              <a:rPr dirty="0" sz="15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25">
                <a:solidFill>
                  <a:srgbClr val="FFFFFF"/>
                </a:solidFill>
                <a:latin typeface="Century Gothic"/>
                <a:cs typeface="Century Gothic"/>
              </a:rPr>
              <a:t>the</a:t>
            </a:r>
            <a:endParaRPr sz="15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3525" y="3093049"/>
            <a:ext cx="4965065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8419" marR="5080" indent="-45720">
              <a:lnSpc>
                <a:spcPct val="150000"/>
              </a:lnSpc>
              <a:spcBef>
                <a:spcPts val="100"/>
              </a:spcBef>
              <a:tabLst>
                <a:tab pos="3030855" algn="l"/>
                <a:tab pos="3102610" algn="l"/>
              </a:tabLst>
            </a:pP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dating</a:t>
            </a:r>
            <a:r>
              <a:rPr dirty="0" sz="15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site,</a:t>
            </a:r>
            <a:r>
              <a:rPr dirty="0" sz="1500" spc="-3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entury Gothic"/>
                <a:cs typeface="Century Gothic"/>
              </a:rPr>
              <a:t>networking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	victim</a:t>
            </a:r>
            <a:r>
              <a:rPr dirty="0" sz="1500" spc="-4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–</a:t>
            </a:r>
            <a:r>
              <a:rPr dirty="0" sz="1500" spc="-1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days,</a:t>
            </a:r>
            <a:r>
              <a:rPr dirty="0" sz="1500" spc="-2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entury Gothic"/>
                <a:cs typeface="Century Gothic"/>
              </a:rPr>
              <a:t>weeks,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site,</a:t>
            </a:r>
            <a:r>
              <a:rPr dirty="0" sz="1500" spc="-3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etc.</a:t>
            </a:r>
            <a:r>
              <a:rPr dirty="0" sz="1500" spc="-2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and</a:t>
            </a:r>
            <a:r>
              <a:rPr dirty="0" sz="1500" spc="-2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entury Gothic"/>
                <a:cs typeface="Century Gothic"/>
              </a:rPr>
              <a:t>reaches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		and</a:t>
            </a:r>
            <a:r>
              <a:rPr dirty="0" sz="1500" spc="-3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months</a:t>
            </a:r>
            <a:r>
              <a:rPr dirty="0" sz="1500" spc="-2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–</a:t>
            </a:r>
            <a:r>
              <a:rPr dirty="0" sz="1500" spc="-3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Century Gothic"/>
                <a:cs typeface="Century Gothic"/>
              </a:rPr>
              <a:t>even</a:t>
            </a:r>
            <a:endParaRPr sz="15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66133" y="3778849"/>
            <a:ext cx="4810125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59055">
              <a:lnSpc>
                <a:spcPct val="150000"/>
              </a:lnSpc>
              <a:spcBef>
                <a:spcPts val="100"/>
              </a:spcBef>
              <a:tabLst>
                <a:tab pos="2599690" algn="l"/>
                <a:tab pos="2741295" algn="l"/>
              </a:tabLst>
            </a:pP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out</a:t>
            </a:r>
            <a:r>
              <a:rPr dirty="0" sz="1500" spc="-1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to</a:t>
            </a:r>
            <a:r>
              <a:rPr dirty="0" sz="1500" spc="-1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dirty="0" sz="1500" spc="-2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entury Gothic"/>
                <a:cs typeface="Century Gothic"/>
              </a:rPr>
              <a:t>victim.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	years.</a:t>
            </a:r>
            <a:r>
              <a:rPr dirty="0" sz="1500" spc="36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Bad</a:t>
            </a:r>
            <a:r>
              <a:rPr dirty="0" sz="1500" spc="-2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actor</a:t>
            </a:r>
            <a:r>
              <a:rPr dirty="0" sz="1500" spc="-10">
                <a:solidFill>
                  <a:srgbClr val="FFFFFF"/>
                </a:solidFill>
                <a:latin typeface="Century Gothic"/>
                <a:cs typeface="Century Gothic"/>
              </a:rPr>
              <a:t> shares Communication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		pictures,</a:t>
            </a:r>
            <a:r>
              <a:rPr dirty="0" sz="15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videos,</a:t>
            </a:r>
            <a:r>
              <a:rPr dirty="0" sz="1500" spc="-6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25">
                <a:solidFill>
                  <a:srgbClr val="FFFFFF"/>
                </a:solidFill>
                <a:latin typeface="Century Gothic"/>
                <a:cs typeface="Century Gothic"/>
              </a:rPr>
              <a:t>and</a:t>
            </a:r>
            <a:endParaRPr sz="150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9141" y="4464649"/>
            <a:ext cx="5163820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86360">
              <a:lnSpc>
                <a:spcPct val="150000"/>
              </a:lnSpc>
              <a:spcBef>
                <a:spcPts val="100"/>
              </a:spcBef>
              <a:tabLst>
                <a:tab pos="2878455" algn="l"/>
                <a:tab pos="3521710" algn="l"/>
              </a:tabLst>
            </a:pP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typically</a:t>
            </a:r>
            <a:r>
              <a:rPr dirty="0" sz="1500" spc="-7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moves</a:t>
            </a:r>
            <a:r>
              <a:rPr dirty="0" sz="1500" spc="-1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to</a:t>
            </a:r>
            <a:r>
              <a:rPr dirty="0" sz="1500" spc="-3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25">
                <a:solidFill>
                  <a:srgbClr val="FFFFFF"/>
                </a:solidFill>
                <a:latin typeface="Century Gothic"/>
                <a:cs typeface="Century Gothic"/>
              </a:rPr>
              <a:t>an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	stories</a:t>
            </a:r>
            <a:r>
              <a:rPr dirty="0" sz="15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of</a:t>
            </a:r>
            <a:r>
              <a:rPr dirty="0" sz="1500" spc="-2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dirty="0" sz="1500" spc="-2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wonderful</a:t>
            </a:r>
            <a:r>
              <a:rPr dirty="0" sz="1500" spc="-2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Century Gothic"/>
                <a:cs typeface="Century Gothic"/>
              </a:rPr>
              <a:t>life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encrypted</a:t>
            </a:r>
            <a:r>
              <a:rPr dirty="0" sz="1500" spc="-7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entury Gothic"/>
                <a:cs typeface="Century Gothic"/>
              </a:rPr>
              <a:t>application.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		they</a:t>
            </a:r>
            <a:r>
              <a:rPr dirty="0" sz="1500" spc="-2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entury Gothic"/>
                <a:cs typeface="Century Gothic"/>
              </a:rPr>
              <a:t>have.</a:t>
            </a:r>
            <a:endParaRPr sz="150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65011" y="2407249"/>
            <a:ext cx="2264410" cy="2425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 indent="-4445">
              <a:lnSpc>
                <a:spcPct val="150000"/>
              </a:lnSpc>
              <a:spcBef>
                <a:spcPts val="100"/>
              </a:spcBef>
            </a:pP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Bad</a:t>
            </a:r>
            <a:r>
              <a:rPr dirty="0" sz="1500" spc="-3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actor</a:t>
            </a:r>
            <a:r>
              <a:rPr dirty="0" sz="1500" spc="-1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talks</a:t>
            </a:r>
            <a:r>
              <a:rPr dirty="0" sz="1500" spc="-3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entury Gothic"/>
                <a:cs typeface="Century Gothic"/>
              </a:rPr>
              <a:t>about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an</a:t>
            </a:r>
            <a:r>
              <a:rPr dirty="0" sz="15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investment,</a:t>
            </a:r>
            <a:r>
              <a:rPr dirty="0" sz="1500" spc="-6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entury Gothic"/>
                <a:cs typeface="Century Gothic"/>
              </a:rPr>
              <a:t>typically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in </a:t>
            </a:r>
            <a:r>
              <a:rPr dirty="0" sz="1500" spc="-10">
                <a:solidFill>
                  <a:srgbClr val="FFFFFF"/>
                </a:solidFill>
                <a:latin typeface="Century Gothic"/>
                <a:cs typeface="Century Gothic"/>
              </a:rPr>
              <a:t>cryptocurrency</a:t>
            </a:r>
            <a:r>
              <a:rPr dirty="0" sz="1500" spc="1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25">
                <a:solidFill>
                  <a:srgbClr val="FFFFFF"/>
                </a:solidFill>
                <a:latin typeface="Century Gothic"/>
                <a:cs typeface="Century Gothic"/>
              </a:rPr>
              <a:t>and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directs</a:t>
            </a:r>
            <a:r>
              <a:rPr dirty="0" sz="15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victim</a:t>
            </a:r>
            <a:r>
              <a:rPr dirty="0" sz="1500" spc="-4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to a</a:t>
            </a:r>
            <a:r>
              <a:rPr dirty="0" sz="1500" spc="-2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entury Gothic"/>
                <a:cs typeface="Century Gothic"/>
              </a:rPr>
              <a:t>(</a:t>
            </a:r>
            <a:r>
              <a:rPr dirty="0" sz="1500" spc="-10" i="1">
                <a:solidFill>
                  <a:srgbClr val="FFFFFF"/>
                </a:solidFill>
                <a:latin typeface="Century Gothic"/>
                <a:cs typeface="Century Gothic"/>
              </a:rPr>
              <a:t>fake)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website</a:t>
            </a:r>
            <a:r>
              <a:rPr dirty="0" sz="1500" spc="-4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or</a:t>
            </a:r>
            <a:r>
              <a:rPr dirty="0" sz="1500" spc="-3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entury Gothic"/>
                <a:cs typeface="Century Gothic"/>
              </a:rPr>
              <a:t>application.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Bad</a:t>
            </a:r>
            <a:r>
              <a:rPr dirty="0" sz="15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actor</a:t>
            </a:r>
            <a:r>
              <a:rPr dirty="0" sz="1500" spc="-2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entury Gothic"/>
                <a:cs typeface="Century Gothic"/>
              </a:rPr>
              <a:t>encourages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victim</a:t>
            </a:r>
            <a:r>
              <a:rPr dirty="0" sz="1500" spc="-5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to</a:t>
            </a:r>
            <a:r>
              <a:rPr dirty="0" sz="1500" spc="-2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send</a:t>
            </a:r>
            <a:r>
              <a:rPr dirty="0" sz="1500" spc="-1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money </a:t>
            </a:r>
            <a:r>
              <a:rPr dirty="0" sz="1500" spc="-25">
                <a:solidFill>
                  <a:srgbClr val="FFFFFF"/>
                </a:solidFill>
                <a:latin typeface="Century Gothic"/>
                <a:cs typeface="Century Gothic"/>
              </a:rPr>
              <a:t>to</a:t>
            </a:r>
            <a:endParaRPr sz="150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53047" y="4807549"/>
            <a:ext cx="1685925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17830" marR="5080" indent="-405765">
              <a:lnSpc>
                <a:spcPct val="150000"/>
              </a:lnSpc>
              <a:spcBef>
                <a:spcPts val="100"/>
              </a:spcBef>
            </a:pP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(</a:t>
            </a:r>
            <a:r>
              <a:rPr dirty="0" sz="1500" i="1">
                <a:solidFill>
                  <a:srgbClr val="FFFFFF"/>
                </a:solidFill>
                <a:latin typeface="Century Gothic"/>
                <a:cs typeface="Century Gothic"/>
              </a:rPr>
              <a:t>fake)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site</a:t>
            </a:r>
            <a:r>
              <a:rPr dirty="0" sz="1500" spc="-5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or</a:t>
            </a:r>
            <a:r>
              <a:rPr dirty="0" sz="1500" spc="-3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Century Gothic"/>
                <a:cs typeface="Century Gothic"/>
              </a:rPr>
              <a:t>bank </a:t>
            </a:r>
            <a:r>
              <a:rPr dirty="0" sz="1500" spc="-10">
                <a:solidFill>
                  <a:srgbClr val="FFFFFF"/>
                </a:solidFill>
                <a:latin typeface="Century Gothic"/>
                <a:cs typeface="Century Gothic"/>
              </a:rPr>
              <a:t>account.</a:t>
            </a:r>
            <a:endParaRPr sz="1500"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7438" y="1928114"/>
            <a:ext cx="10906125" cy="528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439535" algn="l"/>
                <a:tab pos="9133205" algn="l"/>
              </a:tabLst>
            </a:pPr>
            <a:r>
              <a:rPr dirty="0" sz="3300" spc="-10" b="1">
                <a:solidFill>
                  <a:srgbClr val="FFFFFF"/>
                </a:solidFill>
                <a:latin typeface="Century Gothic"/>
                <a:cs typeface="Century Gothic"/>
              </a:rPr>
              <a:t>CONTACT</a:t>
            </a:r>
            <a:r>
              <a:rPr dirty="0" sz="3300" b="1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dirty="0" u="heavy" sz="3300" spc="-1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cs typeface="Century Gothic"/>
              </a:rPr>
              <a:t>PITCH</a:t>
            </a:r>
            <a:r>
              <a:rPr dirty="0" u="none" sz="3300" b="1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dirty="0" u="none" sz="3300" spc="-10" b="1">
                <a:solidFill>
                  <a:srgbClr val="FFFFFF"/>
                </a:solidFill>
                <a:latin typeface="Century Gothic"/>
                <a:cs typeface="Century Gothic"/>
              </a:rPr>
              <a:t>BUTCHER</a:t>
            </a:r>
            <a:endParaRPr sz="3300">
              <a:latin typeface="Century Gothic"/>
              <a:cs typeface="Century Gothic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720929" y="2398014"/>
            <a:ext cx="1760220" cy="38100"/>
          </a:xfrm>
          <a:custGeom>
            <a:avLst/>
            <a:gdLst/>
            <a:ahLst/>
            <a:cxnLst/>
            <a:rect l="l" t="t" r="r" b="b"/>
            <a:pathLst>
              <a:path w="1760220" h="38100">
                <a:moveTo>
                  <a:pt x="1760220" y="0"/>
                </a:moveTo>
                <a:lnTo>
                  <a:pt x="0" y="0"/>
                </a:lnTo>
                <a:lnTo>
                  <a:pt x="0" y="38100"/>
                </a:lnTo>
                <a:lnTo>
                  <a:pt x="1760220" y="38100"/>
                </a:lnTo>
                <a:lnTo>
                  <a:pt x="17602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9391980" y="2407249"/>
            <a:ext cx="2271395" cy="3111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1755" marR="64769" indent="1905">
              <a:lnSpc>
                <a:spcPct val="150000"/>
              </a:lnSpc>
              <a:spcBef>
                <a:spcPts val="100"/>
              </a:spcBef>
            </a:pP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Victim’s</a:t>
            </a:r>
            <a:r>
              <a:rPr dirty="0" sz="1500" spc="-5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10" i="1">
                <a:solidFill>
                  <a:srgbClr val="FFFFFF"/>
                </a:solidFill>
                <a:latin typeface="Century Gothic"/>
                <a:cs typeface="Century Gothic"/>
              </a:rPr>
              <a:t>“investment”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does</a:t>
            </a:r>
            <a:r>
              <a:rPr dirty="0" sz="1500" spc="-2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well</a:t>
            </a:r>
            <a:r>
              <a:rPr dirty="0" sz="1500" spc="-2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–</a:t>
            </a:r>
            <a:r>
              <a:rPr dirty="0" sz="1500" spc="-2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high</a:t>
            </a:r>
            <a:r>
              <a:rPr dirty="0" sz="1500" spc="-2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entury Gothic"/>
                <a:cs typeface="Century Gothic"/>
              </a:rPr>
              <a:t>returns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shown</a:t>
            </a:r>
            <a:r>
              <a:rPr dirty="0" sz="1500" spc="-2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on</a:t>
            </a:r>
            <a:r>
              <a:rPr dirty="0" sz="1500" spc="-2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the</a:t>
            </a:r>
            <a:r>
              <a:rPr dirty="0" sz="1500" spc="-3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entury Gothic"/>
                <a:cs typeface="Century Gothic"/>
              </a:rPr>
              <a:t>site.</a:t>
            </a:r>
            <a:endParaRPr sz="1500">
              <a:latin typeface="Century Gothic"/>
              <a:cs typeface="Century Gothic"/>
            </a:endParaRPr>
          </a:p>
          <a:p>
            <a:pPr algn="ctr" marL="64135" marR="57785">
              <a:lnSpc>
                <a:spcPct val="150000"/>
              </a:lnSpc>
            </a:pP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Victim</a:t>
            </a:r>
            <a:r>
              <a:rPr dirty="0" sz="1500" spc="-3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tries</a:t>
            </a:r>
            <a:r>
              <a:rPr dirty="0" sz="15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to</a:t>
            </a:r>
            <a:r>
              <a:rPr dirty="0" sz="1500" spc="-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entury Gothic"/>
                <a:cs typeface="Century Gothic"/>
              </a:rPr>
              <a:t>withdraw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money</a:t>
            </a:r>
            <a:r>
              <a:rPr dirty="0" sz="15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from</a:t>
            </a:r>
            <a:r>
              <a:rPr dirty="0" sz="1500" spc="-3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Century Gothic"/>
                <a:cs typeface="Century Gothic"/>
              </a:rPr>
              <a:t>their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account</a:t>
            </a:r>
            <a:r>
              <a:rPr dirty="0" sz="1500" spc="-3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and</a:t>
            </a:r>
            <a:r>
              <a:rPr dirty="0" sz="1500" spc="-3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can</a:t>
            </a:r>
            <a:r>
              <a:rPr dirty="0" sz="1500" spc="-3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Century Gothic"/>
                <a:cs typeface="Century Gothic"/>
              </a:rPr>
              <a:t>not.</a:t>
            </a:r>
            <a:endParaRPr sz="1500">
              <a:latin typeface="Century Gothic"/>
              <a:cs typeface="Century Gothic"/>
            </a:endParaRPr>
          </a:p>
          <a:p>
            <a:pPr algn="ctr" marL="12700" marR="5080" indent="-635">
              <a:lnSpc>
                <a:spcPct val="150000"/>
              </a:lnSpc>
            </a:pP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Victim</a:t>
            </a:r>
            <a:r>
              <a:rPr dirty="0" sz="1500" spc="-3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needs</a:t>
            </a:r>
            <a:r>
              <a:rPr dirty="0" sz="1500" spc="-2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to</a:t>
            </a:r>
            <a:r>
              <a:rPr dirty="0" sz="1500" spc="-3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pay</a:t>
            </a:r>
            <a:r>
              <a:rPr dirty="0" sz="1500" spc="-2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50">
                <a:solidFill>
                  <a:srgbClr val="FFFFFF"/>
                </a:solidFill>
                <a:latin typeface="Century Gothic"/>
                <a:cs typeface="Century Gothic"/>
              </a:rPr>
              <a:t>a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tax</a:t>
            </a:r>
            <a:r>
              <a:rPr dirty="0" sz="1500" spc="-2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or</a:t>
            </a:r>
            <a:r>
              <a:rPr dirty="0" sz="1500" spc="-2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fee</a:t>
            </a:r>
            <a:r>
              <a:rPr dirty="0" sz="1500" spc="-1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to</a:t>
            </a:r>
            <a:r>
              <a:rPr dirty="0" sz="1500" spc="-3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get</a:t>
            </a:r>
            <a:r>
              <a:rPr dirty="0" sz="1500" spc="-1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entury Gothic"/>
                <a:cs typeface="Century Gothic"/>
              </a:rPr>
              <a:t>money.</a:t>
            </a:r>
            <a:endParaRPr sz="150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900"/>
              </a:spcBef>
            </a:pP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Victim</a:t>
            </a:r>
            <a:r>
              <a:rPr dirty="0" sz="1500" spc="-3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will</a:t>
            </a:r>
            <a:r>
              <a:rPr dirty="0" sz="1500" spc="-4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not</a:t>
            </a:r>
            <a:r>
              <a:rPr dirty="0" sz="1500" spc="-1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25">
                <a:solidFill>
                  <a:srgbClr val="FFFFFF"/>
                </a:solidFill>
                <a:latin typeface="Century Gothic"/>
                <a:cs typeface="Century Gothic"/>
              </a:rPr>
              <a:t>get</a:t>
            </a:r>
            <a:endParaRPr sz="150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900996" y="5607649"/>
            <a:ext cx="1751964" cy="7277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money</a:t>
            </a:r>
            <a:r>
              <a:rPr dirty="0" sz="15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Century Gothic"/>
                <a:cs typeface="Century Gothic"/>
              </a:rPr>
              <a:t>back.</a:t>
            </a:r>
            <a:endParaRPr sz="15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65"/>
              </a:spcBef>
            </a:pPr>
            <a:endParaRPr sz="1500">
              <a:latin typeface="Century Gothic"/>
              <a:cs typeface="Century Gothic"/>
            </a:endParaRPr>
          </a:p>
          <a:p>
            <a:pPr algn="r" marR="5080">
              <a:lnSpc>
                <a:spcPct val="100000"/>
              </a:lnSpc>
            </a:pPr>
            <a:r>
              <a:rPr dirty="0" sz="1100" spc="-25">
                <a:solidFill>
                  <a:srgbClr val="FFFFFF"/>
                </a:solidFill>
                <a:latin typeface="Century Gothic"/>
                <a:cs typeface="Century Gothic"/>
              </a:rPr>
              <a:t>13</a:t>
            </a:r>
            <a:endParaRPr sz="1100">
              <a:latin typeface="Century Gothic"/>
              <a:cs typeface="Century Gothic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235964" y="147828"/>
            <a:ext cx="9625965" cy="6616065"/>
            <a:chOff x="1235964" y="147828"/>
            <a:chExt cx="9625965" cy="6616065"/>
          </a:xfrm>
        </p:grpSpPr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8572" y="726947"/>
              <a:ext cx="9143999" cy="566927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2427" y="791781"/>
              <a:ext cx="8961894" cy="548639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573377" y="772731"/>
              <a:ext cx="9000490" cy="5524500"/>
            </a:xfrm>
            <a:custGeom>
              <a:avLst/>
              <a:gdLst/>
              <a:ahLst/>
              <a:cxnLst/>
              <a:rect l="l" t="t" r="r" b="b"/>
              <a:pathLst>
                <a:path w="9000490" h="5524500">
                  <a:moveTo>
                    <a:pt x="0" y="0"/>
                  </a:moveTo>
                  <a:lnTo>
                    <a:pt x="8999994" y="0"/>
                  </a:lnTo>
                  <a:lnTo>
                    <a:pt x="8999994" y="5524500"/>
                  </a:lnTo>
                  <a:lnTo>
                    <a:pt x="0" y="5524500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2815094" y="5246878"/>
              <a:ext cx="342265" cy="220345"/>
            </a:xfrm>
            <a:custGeom>
              <a:avLst/>
              <a:gdLst/>
              <a:ahLst/>
              <a:cxnLst/>
              <a:rect l="l" t="t" r="r" b="b"/>
              <a:pathLst>
                <a:path w="342264" h="220345">
                  <a:moveTo>
                    <a:pt x="341655" y="0"/>
                  </a:moveTo>
                  <a:lnTo>
                    <a:pt x="0" y="0"/>
                  </a:lnTo>
                  <a:lnTo>
                    <a:pt x="0" y="220256"/>
                  </a:lnTo>
                  <a:lnTo>
                    <a:pt x="341655" y="220256"/>
                  </a:lnTo>
                  <a:lnTo>
                    <a:pt x="3416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815094" y="5246878"/>
              <a:ext cx="342265" cy="220345"/>
            </a:xfrm>
            <a:custGeom>
              <a:avLst/>
              <a:gdLst/>
              <a:ahLst/>
              <a:cxnLst/>
              <a:rect l="l" t="t" r="r" b="b"/>
              <a:pathLst>
                <a:path w="342264" h="220345">
                  <a:moveTo>
                    <a:pt x="0" y="0"/>
                  </a:moveTo>
                  <a:lnTo>
                    <a:pt x="341655" y="0"/>
                  </a:lnTo>
                  <a:lnTo>
                    <a:pt x="341655" y="220256"/>
                  </a:lnTo>
                  <a:lnTo>
                    <a:pt x="0" y="220256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49552" y="1208532"/>
              <a:ext cx="8513063" cy="475487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14798" y="1272734"/>
              <a:ext cx="8329376" cy="4571996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795754" y="1253680"/>
              <a:ext cx="8368030" cy="4610100"/>
            </a:xfrm>
            <a:custGeom>
              <a:avLst/>
              <a:gdLst/>
              <a:ahLst/>
              <a:cxnLst/>
              <a:rect l="l" t="t" r="r" b="b"/>
              <a:pathLst>
                <a:path w="8368030" h="4610100">
                  <a:moveTo>
                    <a:pt x="0" y="0"/>
                  </a:moveTo>
                  <a:lnTo>
                    <a:pt x="8367483" y="0"/>
                  </a:lnTo>
                  <a:lnTo>
                    <a:pt x="8367483" y="4610100"/>
                  </a:lnTo>
                  <a:lnTo>
                    <a:pt x="0" y="4610100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903869" y="2673692"/>
              <a:ext cx="596900" cy="1006475"/>
            </a:xfrm>
            <a:custGeom>
              <a:avLst/>
              <a:gdLst/>
              <a:ahLst/>
              <a:cxnLst/>
              <a:rect l="l" t="t" r="r" b="b"/>
              <a:pathLst>
                <a:path w="596900" h="1006475">
                  <a:moveTo>
                    <a:pt x="596734" y="0"/>
                  </a:moveTo>
                  <a:lnTo>
                    <a:pt x="0" y="0"/>
                  </a:lnTo>
                  <a:lnTo>
                    <a:pt x="0" y="1005928"/>
                  </a:lnTo>
                  <a:lnTo>
                    <a:pt x="596734" y="1005928"/>
                  </a:lnTo>
                  <a:lnTo>
                    <a:pt x="5967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903869" y="2673692"/>
              <a:ext cx="596900" cy="1006475"/>
            </a:xfrm>
            <a:custGeom>
              <a:avLst/>
              <a:gdLst/>
              <a:ahLst/>
              <a:cxnLst/>
              <a:rect l="l" t="t" r="r" b="b"/>
              <a:pathLst>
                <a:path w="596900" h="1006475">
                  <a:moveTo>
                    <a:pt x="0" y="0"/>
                  </a:moveTo>
                  <a:lnTo>
                    <a:pt x="596734" y="0"/>
                  </a:lnTo>
                  <a:lnTo>
                    <a:pt x="596734" y="1005928"/>
                  </a:lnTo>
                  <a:lnTo>
                    <a:pt x="0" y="1005928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2576601" y="2788615"/>
              <a:ext cx="1096645" cy="370840"/>
            </a:xfrm>
            <a:custGeom>
              <a:avLst/>
              <a:gdLst/>
              <a:ahLst/>
              <a:cxnLst/>
              <a:rect l="l" t="t" r="r" b="b"/>
              <a:pathLst>
                <a:path w="1096645" h="370839">
                  <a:moveTo>
                    <a:pt x="1096327" y="0"/>
                  </a:moveTo>
                  <a:lnTo>
                    <a:pt x="0" y="0"/>
                  </a:lnTo>
                  <a:lnTo>
                    <a:pt x="0" y="370509"/>
                  </a:lnTo>
                  <a:lnTo>
                    <a:pt x="1096327" y="370509"/>
                  </a:lnTo>
                  <a:lnTo>
                    <a:pt x="10963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2576601" y="2788615"/>
              <a:ext cx="1096645" cy="370840"/>
            </a:xfrm>
            <a:custGeom>
              <a:avLst/>
              <a:gdLst/>
              <a:ahLst/>
              <a:cxnLst/>
              <a:rect l="l" t="t" r="r" b="b"/>
              <a:pathLst>
                <a:path w="1096645" h="370839">
                  <a:moveTo>
                    <a:pt x="0" y="0"/>
                  </a:moveTo>
                  <a:lnTo>
                    <a:pt x="1096327" y="0"/>
                  </a:lnTo>
                  <a:lnTo>
                    <a:pt x="1096327" y="370509"/>
                  </a:lnTo>
                  <a:lnTo>
                    <a:pt x="0" y="370509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3744391" y="4539653"/>
              <a:ext cx="316230" cy="399415"/>
            </a:xfrm>
            <a:custGeom>
              <a:avLst/>
              <a:gdLst/>
              <a:ahLst/>
              <a:cxnLst/>
              <a:rect l="l" t="t" r="r" b="b"/>
              <a:pathLst>
                <a:path w="316229" h="399414">
                  <a:moveTo>
                    <a:pt x="315760" y="0"/>
                  </a:moveTo>
                  <a:lnTo>
                    <a:pt x="0" y="0"/>
                  </a:lnTo>
                  <a:lnTo>
                    <a:pt x="0" y="398868"/>
                  </a:lnTo>
                  <a:lnTo>
                    <a:pt x="315760" y="398868"/>
                  </a:lnTo>
                  <a:lnTo>
                    <a:pt x="3157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3744391" y="4539653"/>
              <a:ext cx="316230" cy="399415"/>
            </a:xfrm>
            <a:custGeom>
              <a:avLst/>
              <a:gdLst/>
              <a:ahLst/>
              <a:cxnLst/>
              <a:rect l="l" t="t" r="r" b="b"/>
              <a:pathLst>
                <a:path w="316229" h="399414">
                  <a:moveTo>
                    <a:pt x="0" y="0"/>
                  </a:moveTo>
                  <a:lnTo>
                    <a:pt x="315760" y="0"/>
                  </a:lnTo>
                  <a:lnTo>
                    <a:pt x="315760" y="398868"/>
                  </a:lnTo>
                  <a:lnTo>
                    <a:pt x="0" y="398868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79091" y="1208532"/>
              <a:ext cx="8383523" cy="475487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44349" y="1272733"/>
              <a:ext cx="8199825" cy="457199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925294" y="1253680"/>
              <a:ext cx="8238490" cy="4610100"/>
            </a:xfrm>
            <a:custGeom>
              <a:avLst/>
              <a:gdLst/>
              <a:ahLst/>
              <a:cxnLst/>
              <a:rect l="l" t="t" r="r" b="b"/>
              <a:pathLst>
                <a:path w="8238490" h="4610100">
                  <a:moveTo>
                    <a:pt x="0" y="0"/>
                  </a:moveTo>
                  <a:lnTo>
                    <a:pt x="8237931" y="0"/>
                  </a:lnTo>
                  <a:lnTo>
                    <a:pt x="8237931" y="4610100"/>
                  </a:lnTo>
                  <a:lnTo>
                    <a:pt x="0" y="4610100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1965147" y="1527263"/>
              <a:ext cx="596900" cy="1111250"/>
            </a:xfrm>
            <a:custGeom>
              <a:avLst/>
              <a:gdLst/>
              <a:ahLst/>
              <a:cxnLst/>
              <a:rect l="l" t="t" r="r" b="b"/>
              <a:pathLst>
                <a:path w="596900" h="1111250">
                  <a:moveTo>
                    <a:pt x="596734" y="0"/>
                  </a:moveTo>
                  <a:lnTo>
                    <a:pt x="0" y="0"/>
                  </a:lnTo>
                  <a:lnTo>
                    <a:pt x="0" y="1110780"/>
                  </a:lnTo>
                  <a:lnTo>
                    <a:pt x="596734" y="1110780"/>
                  </a:lnTo>
                  <a:lnTo>
                    <a:pt x="5967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1965147" y="1527263"/>
              <a:ext cx="596900" cy="1111250"/>
            </a:xfrm>
            <a:custGeom>
              <a:avLst/>
              <a:gdLst/>
              <a:ahLst/>
              <a:cxnLst/>
              <a:rect l="l" t="t" r="r" b="b"/>
              <a:pathLst>
                <a:path w="596900" h="1111250">
                  <a:moveTo>
                    <a:pt x="0" y="0"/>
                  </a:moveTo>
                  <a:lnTo>
                    <a:pt x="596734" y="0"/>
                  </a:lnTo>
                  <a:lnTo>
                    <a:pt x="596734" y="1110780"/>
                  </a:lnTo>
                  <a:lnTo>
                    <a:pt x="0" y="1110780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2641396" y="1501876"/>
              <a:ext cx="1096645" cy="409575"/>
            </a:xfrm>
            <a:custGeom>
              <a:avLst/>
              <a:gdLst/>
              <a:ahLst/>
              <a:cxnLst/>
              <a:rect l="l" t="t" r="r" b="b"/>
              <a:pathLst>
                <a:path w="1096645" h="409575">
                  <a:moveTo>
                    <a:pt x="1096327" y="0"/>
                  </a:moveTo>
                  <a:lnTo>
                    <a:pt x="0" y="0"/>
                  </a:lnTo>
                  <a:lnTo>
                    <a:pt x="0" y="409130"/>
                  </a:lnTo>
                  <a:lnTo>
                    <a:pt x="1096327" y="409130"/>
                  </a:lnTo>
                  <a:lnTo>
                    <a:pt x="10963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2641396" y="1501876"/>
              <a:ext cx="1096645" cy="409575"/>
            </a:xfrm>
            <a:custGeom>
              <a:avLst/>
              <a:gdLst/>
              <a:ahLst/>
              <a:cxnLst/>
              <a:rect l="l" t="t" r="r" b="b"/>
              <a:pathLst>
                <a:path w="1096645" h="409575">
                  <a:moveTo>
                    <a:pt x="0" y="0"/>
                  </a:moveTo>
                  <a:lnTo>
                    <a:pt x="1096327" y="0"/>
                  </a:lnTo>
                  <a:lnTo>
                    <a:pt x="1096327" y="409130"/>
                  </a:lnTo>
                  <a:lnTo>
                    <a:pt x="0" y="409130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4128300" y="3504628"/>
              <a:ext cx="316230" cy="440690"/>
            </a:xfrm>
            <a:custGeom>
              <a:avLst/>
              <a:gdLst/>
              <a:ahLst/>
              <a:cxnLst/>
              <a:rect l="l" t="t" r="r" b="b"/>
              <a:pathLst>
                <a:path w="316229" h="440689">
                  <a:moveTo>
                    <a:pt x="315760" y="0"/>
                  </a:moveTo>
                  <a:lnTo>
                    <a:pt x="0" y="0"/>
                  </a:lnTo>
                  <a:lnTo>
                    <a:pt x="0" y="440436"/>
                  </a:lnTo>
                  <a:lnTo>
                    <a:pt x="315760" y="440436"/>
                  </a:lnTo>
                  <a:lnTo>
                    <a:pt x="3157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4128300" y="3504628"/>
              <a:ext cx="316230" cy="440690"/>
            </a:xfrm>
            <a:custGeom>
              <a:avLst/>
              <a:gdLst/>
              <a:ahLst/>
              <a:cxnLst/>
              <a:rect l="l" t="t" r="r" b="b"/>
              <a:pathLst>
                <a:path w="316229" h="440689">
                  <a:moveTo>
                    <a:pt x="0" y="0"/>
                  </a:moveTo>
                  <a:lnTo>
                    <a:pt x="315760" y="0"/>
                  </a:lnTo>
                  <a:lnTo>
                    <a:pt x="315760" y="440436"/>
                  </a:lnTo>
                  <a:lnTo>
                    <a:pt x="0" y="440436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80744" y="635508"/>
              <a:ext cx="9305543" cy="576071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45310" y="699858"/>
              <a:ext cx="9121921" cy="5578316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1426248" y="680808"/>
              <a:ext cx="9160510" cy="5616575"/>
            </a:xfrm>
            <a:custGeom>
              <a:avLst/>
              <a:gdLst/>
              <a:ahLst/>
              <a:cxnLst/>
              <a:rect l="l" t="t" r="r" b="b"/>
              <a:pathLst>
                <a:path w="9160510" h="5616575">
                  <a:moveTo>
                    <a:pt x="0" y="0"/>
                  </a:moveTo>
                  <a:lnTo>
                    <a:pt x="9160027" y="0"/>
                  </a:lnTo>
                  <a:lnTo>
                    <a:pt x="9160027" y="5616422"/>
                  </a:lnTo>
                  <a:lnTo>
                    <a:pt x="0" y="5616422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1461897" y="1610334"/>
              <a:ext cx="596900" cy="657860"/>
            </a:xfrm>
            <a:custGeom>
              <a:avLst/>
              <a:gdLst/>
              <a:ahLst/>
              <a:cxnLst/>
              <a:rect l="l" t="t" r="r" b="b"/>
              <a:pathLst>
                <a:path w="596900" h="657860">
                  <a:moveTo>
                    <a:pt x="596734" y="0"/>
                  </a:moveTo>
                  <a:lnTo>
                    <a:pt x="0" y="0"/>
                  </a:lnTo>
                  <a:lnTo>
                    <a:pt x="0" y="657263"/>
                  </a:lnTo>
                  <a:lnTo>
                    <a:pt x="596734" y="657263"/>
                  </a:lnTo>
                  <a:lnTo>
                    <a:pt x="5967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1461897" y="1610334"/>
              <a:ext cx="596900" cy="657860"/>
            </a:xfrm>
            <a:custGeom>
              <a:avLst/>
              <a:gdLst/>
              <a:ahLst/>
              <a:cxnLst/>
              <a:rect l="l" t="t" r="r" b="b"/>
              <a:pathLst>
                <a:path w="596900" h="657860">
                  <a:moveTo>
                    <a:pt x="0" y="0"/>
                  </a:moveTo>
                  <a:lnTo>
                    <a:pt x="596734" y="0"/>
                  </a:lnTo>
                  <a:lnTo>
                    <a:pt x="596734" y="657263"/>
                  </a:lnTo>
                  <a:lnTo>
                    <a:pt x="0" y="657263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35964" y="1011936"/>
              <a:ext cx="9625583" cy="520903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01000" y="1075816"/>
              <a:ext cx="9442520" cy="5026809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1281950" y="1056766"/>
              <a:ext cx="9481185" cy="5065395"/>
            </a:xfrm>
            <a:custGeom>
              <a:avLst/>
              <a:gdLst/>
              <a:ahLst/>
              <a:cxnLst/>
              <a:rect l="l" t="t" r="r" b="b"/>
              <a:pathLst>
                <a:path w="9481185" h="5065395">
                  <a:moveTo>
                    <a:pt x="0" y="0"/>
                  </a:moveTo>
                  <a:lnTo>
                    <a:pt x="9480626" y="0"/>
                  </a:lnTo>
                  <a:lnTo>
                    <a:pt x="9480626" y="5064912"/>
                  </a:lnTo>
                  <a:lnTo>
                    <a:pt x="0" y="5064912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1408722" y="2044293"/>
              <a:ext cx="645160" cy="800100"/>
            </a:xfrm>
            <a:custGeom>
              <a:avLst/>
              <a:gdLst/>
              <a:ahLst/>
              <a:cxnLst/>
              <a:rect l="l" t="t" r="r" b="b"/>
              <a:pathLst>
                <a:path w="645160" h="800100">
                  <a:moveTo>
                    <a:pt x="644626" y="0"/>
                  </a:moveTo>
                  <a:lnTo>
                    <a:pt x="0" y="0"/>
                  </a:lnTo>
                  <a:lnTo>
                    <a:pt x="0" y="799909"/>
                  </a:lnTo>
                  <a:lnTo>
                    <a:pt x="644626" y="799909"/>
                  </a:lnTo>
                  <a:lnTo>
                    <a:pt x="6446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1408722" y="2044293"/>
              <a:ext cx="645160" cy="800100"/>
            </a:xfrm>
            <a:custGeom>
              <a:avLst/>
              <a:gdLst/>
              <a:ahLst/>
              <a:cxnLst/>
              <a:rect l="l" t="t" r="r" b="b"/>
              <a:pathLst>
                <a:path w="645160" h="800100">
                  <a:moveTo>
                    <a:pt x="0" y="0"/>
                  </a:moveTo>
                  <a:lnTo>
                    <a:pt x="644626" y="0"/>
                  </a:lnTo>
                  <a:lnTo>
                    <a:pt x="644626" y="799909"/>
                  </a:lnTo>
                  <a:lnTo>
                    <a:pt x="0" y="799909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1491043" y="4733671"/>
              <a:ext cx="645160" cy="800100"/>
            </a:xfrm>
            <a:custGeom>
              <a:avLst/>
              <a:gdLst/>
              <a:ahLst/>
              <a:cxnLst/>
              <a:rect l="l" t="t" r="r" b="b"/>
              <a:pathLst>
                <a:path w="645160" h="800100">
                  <a:moveTo>
                    <a:pt x="644626" y="0"/>
                  </a:moveTo>
                  <a:lnTo>
                    <a:pt x="0" y="0"/>
                  </a:lnTo>
                  <a:lnTo>
                    <a:pt x="0" y="799909"/>
                  </a:lnTo>
                  <a:lnTo>
                    <a:pt x="644626" y="799909"/>
                  </a:lnTo>
                  <a:lnTo>
                    <a:pt x="6446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1491043" y="4733671"/>
              <a:ext cx="645160" cy="800100"/>
            </a:xfrm>
            <a:custGeom>
              <a:avLst/>
              <a:gdLst/>
              <a:ahLst/>
              <a:cxnLst/>
              <a:rect l="l" t="t" r="r" b="b"/>
              <a:pathLst>
                <a:path w="645160" h="800100">
                  <a:moveTo>
                    <a:pt x="0" y="0"/>
                  </a:moveTo>
                  <a:lnTo>
                    <a:pt x="644626" y="0"/>
                  </a:lnTo>
                  <a:lnTo>
                    <a:pt x="644626" y="799909"/>
                  </a:lnTo>
                  <a:lnTo>
                    <a:pt x="0" y="799909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2118969" y="2084781"/>
              <a:ext cx="1184910" cy="294640"/>
            </a:xfrm>
            <a:custGeom>
              <a:avLst/>
              <a:gdLst/>
              <a:ahLst/>
              <a:cxnLst/>
              <a:rect l="l" t="t" r="r" b="b"/>
              <a:pathLst>
                <a:path w="1184910" h="294639">
                  <a:moveTo>
                    <a:pt x="1184325" y="0"/>
                  </a:moveTo>
                  <a:lnTo>
                    <a:pt x="0" y="0"/>
                  </a:lnTo>
                  <a:lnTo>
                    <a:pt x="0" y="294627"/>
                  </a:lnTo>
                  <a:lnTo>
                    <a:pt x="1184325" y="294627"/>
                  </a:lnTo>
                  <a:lnTo>
                    <a:pt x="11843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2118969" y="2084781"/>
              <a:ext cx="1184910" cy="294640"/>
            </a:xfrm>
            <a:custGeom>
              <a:avLst/>
              <a:gdLst/>
              <a:ahLst/>
              <a:cxnLst/>
              <a:rect l="l" t="t" r="r" b="b"/>
              <a:pathLst>
                <a:path w="1184910" h="294639">
                  <a:moveTo>
                    <a:pt x="0" y="0"/>
                  </a:moveTo>
                  <a:lnTo>
                    <a:pt x="1184325" y="0"/>
                  </a:lnTo>
                  <a:lnTo>
                    <a:pt x="1184325" y="294627"/>
                  </a:lnTo>
                  <a:lnTo>
                    <a:pt x="0" y="294627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2234717" y="4733671"/>
              <a:ext cx="1184910" cy="294640"/>
            </a:xfrm>
            <a:custGeom>
              <a:avLst/>
              <a:gdLst/>
              <a:ahLst/>
              <a:cxnLst/>
              <a:rect l="l" t="t" r="r" b="b"/>
              <a:pathLst>
                <a:path w="1184910" h="294639">
                  <a:moveTo>
                    <a:pt x="1184325" y="0"/>
                  </a:moveTo>
                  <a:lnTo>
                    <a:pt x="0" y="0"/>
                  </a:lnTo>
                  <a:lnTo>
                    <a:pt x="0" y="294627"/>
                  </a:lnTo>
                  <a:lnTo>
                    <a:pt x="1184325" y="294627"/>
                  </a:lnTo>
                  <a:lnTo>
                    <a:pt x="11843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2234717" y="4733671"/>
              <a:ext cx="1184910" cy="294640"/>
            </a:xfrm>
            <a:custGeom>
              <a:avLst/>
              <a:gdLst/>
              <a:ahLst/>
              <a:cxnLst/>
              <a:rect l="l" t="t" r="r" b="b"/>
              <a:pathLst>
                <a:path w="1184910" h="294639">
                  <a:moveTo>
                    <a:pt x="0" y="0"/>
                  </a:moveTo>
                  <a:lnTo>
                    <a:pt x="1184325" y="0"/>
                  </a:lnTo>
                  <a:lnTo>
                    <a:pt x="1184325" y="294627"/>
                  </a:lnTo>
                  <a:lnTo>
                    <a:pt x="0" y="294627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85032" y="147828"/>
              <a:ext cx="4872227" cy="6615683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50250" y="212686"/>
              <a:ext cx="4688315" cy="6432638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3731196" y="193636"/>
              <a:ext cx="4726940" cy="6471285"/>
            </a:xfrm>
            <a:custGeom>
              <a:avLst/>
              <a:gdLst/>
              <a:ahLst/>
              <a:cxnLst/>
              <a:rect l="l" t="t" r="r" b="b"/>
              <a:pathLst>
                <a:path w="4726940" h="6471284">
                  <a:moveTo>
                    <a:pt x="0" y="0"/>
                  </a:moveTo>
                  <a:lnTo>
                    <a:pt x="4726419" y="0"/>
                  </a:lnTo>
                  <a:lnTo>
                    <a:pt x="4726419" y="6470738"/>
                  </a:lnTo>
                  <a:lnTo>
                    <a:pt x="0" y="6470738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6194704" y="394893"/>
              <a:ext cx="1578610" cy="208279"/>
            </a:xfrm>
            <a:custGeom>
              <a:avLst/>
              <a:gdLst/>
              <a:ahLst/>
              <a:cxnLst/>
              <a:rect l="l" t="t" r="r" b="b"/>
              <a:pathLst>
                <a:path w="1578609" h="208279">
                  <a:moveTo>
                    <a:pt x="1578368" y="0"/>
                  </a:moveTo>
                  <a:lnTo>
                    <a:pt x="0" y="0"/>
                  </a:lnTo>
                  <a:lnTo>
                    <a:pt x="0" y="208089"/>
                  </a:lnTo>
                  <a:lnTo>
                    <a:pt x="1578368" y="208089"/>
                  </a:lnTo>
                  <a:lnTo>
                    <a:pt x="15783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6194704" y="394893"/>
              <a:ext cx="1578610" cy="208279"/>
            </a:xfrm>
            <a:custGeom>
              <a:avLst/>
              <a:gdLst/>
              <a:ahLst/>
              <a:cxnLst/>
              <a:rect l="l" t="t" r="r" b="b"/>
              <a:pathLst>
                <a:path w="1578609" h="208279">
                  <a:moveTo>
                    <a:pt x="0" y="0"/>
                  </a:moveTo>
                  <a:lnTo>
                    <a:pt x="1578368" y="0"/>
                  </a:lnTo>
                  <a:lnTo>
                    <a:pt x="1578368" y="208089"/>
                  </a:lnTo>
                  <a:lnTo>
                    <a:pt x="0" y="208089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4" name="object 6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072384" y="1303019"/>
              <a:ext cx="6099047" cy="4305299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36506" y="1367426"/>
              <a:ext cx="5915812" cy="4123138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3117456" y="1348371"/>
              <a:ext cx="5954395" cy="4161790"/>
            </a:xfrm>
            <a:custGeom>
              <a:avLst/>
              <a:gdLst/>
              <a:ahLst/>
              <a:cxnLst/>
              <a:rect l="l" t="t" r="r" b="b"/>
              <a:pathLst>
                <a:path w="5954395" h="4161790">
                  <a:moveTo>
                    <a:pt x="0" y="0"/>
                  </a:moveTo>
                  <a:lnTo>
                    <a:pt x="5953912" y="0"/>
                  </a:lnTo>
                  <a:lnTo>
                    <a:pt x="5953912" y="4161243"/>
                  </a:lnTo>
                  <a:lnTo>
                    <a:pt x="0" y="4161243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  <p:transition spd="med">
    <p:fade thruBlk="0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6095" y="825271"/>
            <a:ext cx="3273425" cy="1440815"/>
            <a:chOff x="456095" y="825271"/>
            <a:chExt cx="3273425" cy="14408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6095" y="838631"/>
              <a:ext cx="1675993" cy="14274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7207" y="833272"/>
              <a:ext cx="829830" cy="110812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5612" y="838357"/>
              <a:ext cx="312420" cy="368300"/>
            </a:xfrm>
            <a:custGeom>
              <a:avLst/>
              <a:gdLst/>
              <a:ahLst/>
              <a:cxnLst/>
              <a:rect l="l" t="t" r="r" b="b"/>
              <a:pathLst>
                <a:path w="312420" h="368300">
                  <a:moveTo>
                    <a:pt x="311835" y="0"/>
                  </a:moveTo>
                  <a:lnTo>
                    <a:pt x="0" y="0"/>
                  </a:lnTo>
                  <a:lnTo>
                    <a:pt x="0" y="367919"/>
                  </a:lnTo>
                  <a:lnTo>
                    <a:pt x="311835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7973" y="825271"/>
              <a:ext cx="1675993" cy="14354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53221" y="838631"/>
              <a:ext cx="1675993" cy="1427454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5367578" y="1130071"/>
            <a:ext cx="901065" cy="1165225"/>
            <a:chOff x="5367578" y="1130071"/>
            <a:chExt cx="901065" cy="116522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67578" y="1130071"/>
              <a:ext cx="900963" cy="113609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866296" y="1739672"/>
              <a:ext cx="402590" cy="555625"/>
            </a:xfrm>
            <a:custGeom>
              <a:avLst/>
              <a:gdLst/>
              <a:ahLst/>
              <a:cxnLst/>
              <a:rect l="l" t="t" r="r" b="b"/>
              <a:pathLst>
                <a:path w="402589" h="555625">
                  <a:moveTo>
                    <a:pt x="402247" y="0"/>
                  </a:moveTo>
                  <a:lnTo>
                    <a:pt x="0" y="555599"/>
                  </a:lnTo>
                  <a:lnTo>
                    <a:pt x="402247" y="555599"/>
                  </a:lnTo>
                  <a:lnTo>
                    <a:pt x="402247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455612" y="4580001"/>
            <a:ext cx="1676400" cy="1433195"/>
            <a:chOff x="455612" y="4580001"/>
            <a:chExt cx="1676400" cy="1433195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5612" y="4580001"/>
              <a:ext cx="1675993" cy="143281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75127" y="4585083"/>
              <a:ext cx="312420" cy="368300"/>
            </a:xfrm>
            <a:custGeom>
              <a:avLst/>
              <a:gdLst/>
              <a:ahLst/>
              <a:cxnLst/>
              <a:rect l="l" t="t" r="r" b="b"/>
              <a:pathLst>
                <a:path w="312420" h="368300">
                  <a:moveTo>
                    <a:pt x="311835" y="0"/>
                  </a:moveTo>
                  <a:lnTo>
                    <a:pt x="0" y="0"/>
                  </a:lnTo>
                  <a:lnTo>
                    <a:pt x="0" y="367918"/>
                  </a:lnTo>
                  <a:lnTo>
                    <a:pt x="311835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67096" y="4876800"/>
            <a:ext cx="900963" cy="113609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57490" y="4572000"/>
            <a:ext cx="3306292" cy="1440815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3719283" y="4585360"/>
            <a:ext cx="2548890" cy="1456690"/>
            <a:chOff x="3719283" y="4585360"/>
            <a:chExt cx="2548890" cy="1456690"/>
          </a:xfrm>
        </p:grpSpPr>
        <p:sp>
          <p:nvSpPr>
            <p:cNvPr id="17" name="object 17"/>
            <p:cNvSpPr/>
            <p:nvPr/>
          </p:nvSpPr>
          <p:spPr>
            <a:xfrm>
              <a:off x="5865811" y="5486400"/>
              <a:ext cx="402590" cy="555625"/>
            </a:xfrm>
            <a:custGeom>
              <a:avLst/>
              <a:gdLst/>
              <a:ahLst/>
              <a:cxnLst/>
              <a:rect l="l" t="t" r="r" b="b"/>
              <a:pathLst>
                <a:path w="402589" h="555625">
                  <a:moveTo>
                    <a:pt x="402247" y="0"/>
                  </a:moveTo>
                  <a:lnTo>
                    <a:pt x="0" y="555599"/>
                  </a:lnTo>
                  <a:lnTo>
                    <a:pt x="402247" y="555599"/>
                  </a:lnTo>
                  <a:lnTo>
                    <a:pt x="402247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19283" y="4585360"/>
              <a:ext cx="2506243" cy="1427454"/>
            </a:xfrm>
            <a:prstGeom prst="rect">
              <a:avLst/>
            </a:prstGeom>
          </p:spPr>
        </p:pic>
      </p:grp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449262" y="374650"/>
          <a:ext cx="11442700" cy="60940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1210"/>
                <a:gridCol w="2459990"/>
                <a:gridCol w="2209800"/>
                <a:gridCol w="3352800"/>
              </a:tblGrid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  <a:tr h="144589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635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431165" marR="345440" indent="-342900">
                        <a:lnSpc>
                          <a:spcPct val="150000"/>
                        </a:lnSpc>
                        <a:spcBef>
                          <a:spcPts val="5"/>
                        </a:spcBef>
                        <a:buClr>
                          <a:srgbClr val="FFFFFF"/>
                        </a:buClr>
                        <a:buFont typeface="Wingdings"/>
                        <a:buChar char=""/>
                        <a:tabLst>
                          <a:tab pos="431165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BEC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scam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–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bad</a:t>
                      </a:r>
                      <a:r>
                        <a:rPr dirty="0" sz="1800" spc="-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actors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send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an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email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message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that</a:t>
                      </a:r>
                      <a:r>
                        <a:rPr dirty="0" sz="18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appears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come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from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known source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making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legitimate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request,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like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these</a:t>
                      </a:r>
                      <a:r>
                        <a:rPr dirty="0" sz="1800" spc="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examples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lvl="1" marL="662305" marR="117475" indent="-342900">
                        <a:lnSpc>
                          <a:spcPts val="1939"/>
                        </a:lnSpc>
                        <a:spcBef>
                          <a:spcPts val="1635"/>
                        </a:spcBef>
                        <a:buFont typeface="Wingdings"/>
                        <a:buChar char=""/>
                        <a:tabLst>
                          <a:tab pos="662305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homebuyer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receives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dirty="0" sz="1800" spc="-6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message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from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their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title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company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with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instructions</a:t>
                      </a:r>
                      <a:r>
                        <a:rPr dirty="0" sz="18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on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how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wire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down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payment.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lvl="1" marL="662305" marR="503555" indent="-342900">
                        <a:lnSpc>
                          <a:spcPts val="1939"/>
                        </a:lnSpc>
                        <a:spcBef>
                          <a:spcPts val="1215"/>
                        </a:spcBef>
                        <a:buFont typeface="Wingdings"/>
                        <a:buChar char=""/>
                        <a:tabLst>
                          <a:tab pos="662305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vendor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your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company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regularly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deals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with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sends</a:t>
                      </a:r>
                      <a:r>
                        <a:rPr dirty="0" sz="1800" spc="-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an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invoice</a:t>
                      </a:r>
                      <a:r>
                        <a:rPr dirty="0" sz="1800" spc="-6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with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an</a:t>
                      </a:r>
                      <a:r>
                        <a:rPr dirty="0" sz="18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updated address.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lvl="1" marL="662305" marR="306070" indent="-342900">
                        <a:lnSpc>
                          <a:spcPts val="1939"/>
                        </a:lnSpc>
                        <a:spcBef>
                          <a:spcPts val="1215"/>
                        </a:spcBef>
                        <a:buFont typeface="Wingdings"/>
                        <a:buChar char=""/>
                        <a:tabLst>
                          <a:tab pos="662305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company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CEO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asks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their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assistant</a:t>
                      </a:r>
                      <a:r>
                        <a:rPr dirty="0" sz="18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purchase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dozens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of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gift</a:t>
                      </a:r>
                      <a:r>
                        <a:rPr dirty="0" sz="1800" spc="-6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cards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send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out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as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employee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rewards.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B="0" marT="115570">
                    <a:lnL w="635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30251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00"/>
                        </a:spcBef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  <a:p>
                      <a:pPr marL="688975" marR="685165" indent="493395">
                        <a:lnSpc>
                          <a:spcPts val="3890"/>
                        </a:lnSpc>
                      </a:pPr>
                      <a:r>
                        <a:rPr dirty="0" sz="36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BUSINESS</a:t>
                      </a:r>
                      <a:r>
                        <a:rPr dirty="0" sz="3600" spc="-185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600" spc="-2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EMAIL </a:t>
                      </a:r>
                      <a:r>
                        <a:rPr dirty="0" sz="3600" spc="-1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COMPROMISE</a:t>
                      </a:r>
                      <a:r>
                        <a:rPr dirty="0" sz="3600" spc="-18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600" spc="-1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(BEC)</a:t>
                      </a:r>
                      <a:endParaRPr sz="3600">
                        <a:latin typeface="Century Gothic"/>
                        <a:cs typeface="Century Gothic"/>
                      </a:endParaRPr>
                    </a:p>
                  </a:txBody>
                  <a:tcPr marL="0" marR="0" marB="0" marT="139700">
                    <a:lnL w="12700">
                      <a:solidFill>
                        <a:srgbClr val="51C3F8"/>
                      </a:solidFill>
                      <a:prstDash val="solid"/>
                    </a:lnL>
                    <a:lnR w="635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15570">
                    <a:lnL w="635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44653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635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15570">
                    <a:lnL w="635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6129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11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14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B="0" marT="12700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20" name="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888272" y="838631"/>
            <a:ext cx="3337737" cy="1427467"/>
          </a:xfrm>
          <a:prstGeom prst="rect">
            <a:avLst/>
          </a:prstGeom>
        </p:spPr>
      </p:pic>
    </p:spTree>
  </p:cSld>
  <p:clrMapOvr>
    <a:masterClrMapping/>
  </p:clrMapOvr>
  <p:transition spd="med">
    <p:fade thruBlk="0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49262" y="374650"/>
          <a:ext cx="11442700" cy="60947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1210"/>
                <a:gridCol w="4669790"/>
                <a:gridCol w="3352800"/>
              </a:tblGrid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  <a:tr h="5195570">
                <a:tc gridSpan="3">
                  <a:txBody>
                    <a:bodyPr/>
                    <a:lstStyle/>
                    <a:p>
                      <a:pPr marL="186055">
                        <a:lnSpc>
                          <a:spcPct val="100000"/>
                        </a:lnSpc>
                        <a:spcBef>
                          <a:spcPts val="3300"/>
                        </a:spcBef>
                      </a:pPr>
                      <a:r>
                        <a:rPr dirty="0" sz="32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BAD</a:t>
                      </a:r>
                      <a:r>
                        <a:rPr dirty="0" sz="3200" spc="-4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2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ACTORS</a:t>
                      </a:r>
                      <a:r>
                        <a:rPr dirty="0" sz="3200" spc="-35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2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USE</a:t>
                      </a:r>
                      <a:r>
                        <a:rPr dirty="0" sz="3200" spc="-35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2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SLIGHT</a:t>
                      </a:r>
                      <a:r>
                        <a:rPr dirty="0" sz="3200" spc="-25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2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CHANGES</a:t>
                      </a:r>
                      <a:r>
                        <a:rPr dirty="0" sz="3200" spc="-75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2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3200" spc="-2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2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EMAIL</a:t>
                      </a:r>
                      <a:r>
                        <a:rPr dirty="0" sz="3200" spc="-5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200" spc="-1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ADDRESSES</a:t>
                      </a:r>
                      <a:endParaRPr sz="3200">
                        <a:latin typeface="Century Gothic"/>
                        <a:cs typeface="Century Gothic"/>
                      </a:endParaRPr>
                    </a:p>
                    <a:p>
                      <a:pPr algn="ctr" marR="296545">
                        <a:lnSpc>
                          <a:spcPct val="100000"/>
                        </a:lnSpc>
                        <a:spcBef>
                          <a:spcPts val="3645"/>
                        </a:spcBef>
                        <a:tabLst>
                          <a:tab pos="4571365" algn="l"/>
                        </a:tabLst>
                      </a:pPr>
                      <a:r>
                        <a:rPr dirty="0" sz="2800" spc="-1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ORIGINAL</a:t>
                      </a:r>
                      <a:r>
                        <a:rPr dirty="0" sz="28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	</a:t>
                      </a:r>
                      <a:r>
                        <a:rPr dirty="0" sz="3200" spc="-1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ALTERED</a:t>
                      </a:r>
                      <a:endParaRPr sz="3200">
                        <a:latin typeface="Century Gothic"/>
                        <a:cs typeface="Century Gothic"/>
                      </a:endParaRPr>
                    </a:p>
                    <a:p>
                      <a:pPr marL="1614805">
                        <a:lnSpc>
                          <a:spcPct val="100000"/>
                        </a:lnSpc>
                        <a:spcBef>
                          <a:spcPts val="2240"/>
                        </a:spcBef>
                      </a:pPr>
                      <a:r>
                        <a:rPr dirty="0" u="heavy" sz="2200" spc="-1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  <a:hlinkClick r:id="rId2"/>
                        </a:rPr>
                        <a:t>johndoe@firstam.com</a:t>
                      </a:r>
                      <a:endParaRPr sz="2200">
                        <a:latin typeface="Century Gothic"/>
                        <a:cs typeface="Century Gothic"/>
                      </a:endParaRPr>
                    </a:p>
                    <a:p>
                      <a:pPr marL="1614805" marR="6304915">
                        <a:lnSpc>
                          <a:spcPct val="218200"/>
                        </a:lnSpc>
                      </a:pPr>
                      <a:r>
                        <a:rPr dirty="0" u="heavy" sz="2200" spc="-1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  <a:hlinkClick r:id="rId3"/>
                        </a:rPr>
                        <a:t>janedoe@ctt.com</a:t>
                      </a:r>
                      <a:r>
                        <a:rPr dirty="0" u="none" sz="22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sz="2200" spc="-1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  <a:hlinkClick r:id="rId4"/>
                        </a:rPr>
                        <a:t>johndoe@ptaaz.com</a:t>
                      </a:r>
                      <a:r>
                        <a:rPr dirty="0" u="none" sz="22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sz="2200" spc="-1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  <a:hlinkClick r:id="rId5"/>
                        </a:rPr>
                        <a:t>janedoe@titleoneaz.com</a:t>
                      </a:r>
                      <a:endParaRPr sz="2200">
                        <a:latin typeface="Century Gothic"/>
                        <a:cs typeface="Century Gothic"/>
                      </a:endParaRPr>
                    </a:p>
                  </a:txBody>
                  <a:tcPr marL="0" marR="0" marB="0" marT="41910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129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11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15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B="0" marT="12700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6744708" y="2972187"/>
            <a:ext cx="3334385" cy="2536825"/>
          </a:xfrm>
          <a:prstGeom prst="rect">
            <a:avLst/>
          </a:prstGeom>
        </p:spPr>
        <p:txBody>
          <a:bodyPr wrap="square" lIns="0" tIns="1270" rIns="0" bIns="0" rtlCol="0" vert="horz">
            <a:spAutoFit/>
          </a:bodyPr>
          <a:lstStyle/>
          <a:p>
            <a:pPr marL="2540">
              <a:lnSpc>
                <a:spcPct val="100000"/>
              </a:lnSpc>
              <a:spcBef>
                <a:spcPts val="10"/>
              </a:spcBef>
            </a:pPr>
            <a:r>
              <a:rPr dirty="0" sz="2200" spc="-10">
                <a:solidFill>
                  <a:srgbClr val="FFFFFF"/>
                </a:solidFill>
                <a:latin typeface="Century Gothic"/>
                <a:cs typeface="Century Gothic"/>
                <a:hlinkClick r:id="rId6"/>
              </a:rPr>
              <a:t>johndoe@firs</a:t>
            </a:r>
            <a:r>
              <a:rPr dirty="0" sz="2200" spc="-10">
                <a:solidFill>
                  <a:srgbClr val="FFFFFF"/>
                </a:solidFill>
                <a:latin typeface="Century Gothic"/>
                <a:cs typeface="Century Gothic"/>
                <a:hlinkClick r:id="rId6"/>
              </a:rPr>
              <a:t>l</a:t>
            </a:r>
            <a:r>
              <a:rPr dirty="0" sz="2200" spc="-10" b="1">
                <a:solidFill>
                  <a:srgbClr val="FF0000"/>
                </a:solidFill>
                <a:latin typeface="Century Gothic"/>
                <a:cs typeface="Century Gothic"/>
                <a:hlinkClick r:id="rId6"/>
              </a:rPr>
              <a:t>l</a:t>
            </a:r>
            <a:r>
              <a:rPr dirty="0" sz="2200" spc="-10">
                <a:solidFill>
                  <a:srgbClr val="FFFFFF"/>
                </a:solidFill>
                <a:latin typeface="Century Gothic"/>
                <a:cs typeface="Century Gothic"/>
                <a:hlinkClick r:id="rId6"/>
              </a:rPr>
              <a:t>am.com</a:t>
            </a:r>
            <a:endParaRPr sz="2200">
              <a:latin typeface="Century Gothic"/>
              <a:cs typeface="Century Gothic"/>
            </a:endParaRPr>
          </a:p>
          <a:p>
            <a:pPr marL="2540">
              <a:lnSpc>
                <a:spcPct val="218200"/>
              </a:lnSpc>
            </a:pPr>
            <a:r>
              <a:rPr dirty="0" sz="2200" spc="20">
                <a:solidFill>
                  <a:srgbClr val="FFFFFF"/>
                </a:solidFill>
                <a:latin typeface="Century Gothic"/>
                <a:cs typeface="Century Gothic"/>
                <a:hlinkClick r:id="rId3"/>
              </a:rPr>
              <a:t>j</a:t>
            </a:r>
            <a:r>
              <a:rPr dirty="0" sz="2200" spc="-1370">
                <a:solidFill>
                  <a:srgbClr val="FFFFFF"/>
                </a:solidFill>
                <a:latin typeface="Century Gothic"/>
                <a:cs typeface="Century Gothic"/>
                <a:hlinkClick r:id="rId3"/>
              </a:rPr>
              <a:t>o</a:t>
            </a:r>
            <a:r>
              <a:rPr dirty="0" sz="2200" spc="40" b="1">
                <a:solidFill>
                  <a:srgbClr val="FF0000"/>
                </a:solidFill>
                <a:latin typeface="Century Gothic"/>
                <a:cs typeface="Century Gothic"/>
                <a:hlinkClick r:id="rId3"/>
              </a:rPr>
              <a:t>o</a:t>
            </a:r>
            <a:r>
              <a:rPr dirty="0" sz="2200" spc="50">
                <a:solidFill>
                  <a:srgbClr val="FFFFFF"/>
                </a:solidFill>
                <a:latin typeface="Century Gothic"/>
                <a:cs typeface="Century Gothic"/>
                <a:hlinkClick r:id="rId3"/>
              </a:rPr>
              <a:t>ne</a:t>
            </a:r>
            <a:r>
              <a:rPr dirty="0" sz="2200" spc="40">
                <a:solidFill>
                  <a:srgbClr val="FFFFFF"/>
                </a:solidFill>
                <a:latin typeface="Century Gothic"/>
                <a:cs typeface="Century Gothic"/>
                <a:hlinkClick r:id="rId3"/>
              </a:rPr>
              <a:t>d</a:t>
            </a:r>
            <a:r>
              <a:rPr dirty="0" sz="2200" spc="50">
                <a:solidFill>
                  <a:srgbClr val="FFFFFF"/>
                </a:solidFill>
                <a:latin typeface="Century Gothic"/>
                <a:cs typeface="Century Gothic"/>
                <a:hlinkClick r:id="rId3"/>
              </a:rPr>
              <a:t>oe@</a:t>
            </a:r>
            <a:r>
              <a:rPr dirty="0" sz="2200" spc="40">
                <a:solidFill>
                  <a:srgbClr val="FFFFFF"/>
                </a:solidFill>
                <a:latin typeface="Century Gothic"/>
                <a:cs typeface="Century Gothic"/>
                <a:hlinkClick r:id="rId3"/>
              </a:rPr>
              <a:t>c</a:t>
            </a:r>
            <a:r>
              <a:rPr dirty="0" sz="2200" spc="60">
                <a:solidFill>
                  <a:srgbClr val="FFFFFF"/>
                </a:solidFill>
                <a:latin typeface="Century Gothic"/>
                <a:cs typeface="Century Gothic"/>
                <a:hlinkClick r:id="rId3"/>
              </a:rPr>
              <a:t>tt</a:t>
            </a:r>
            <a:r>
              <a:rPr dirty="0" sz="2200" spc="25">
                <a:solidFill>
                  <a:srgbClr val="FFFFFF"/>
                </a:solidFill>
                <a:latin typeface="Century Gothic"/>
                <a:cs typeface="Century Gothic"/>
                <a:hlinkClick r:id="rId3"/>
              </a:rPr>
              <a:t>.</a:t>
            </a:r>
            <a:r>
              <a:rPr dirty="0" sz="2200" spc="40">
                <a:solidFill>
                  <a:srgbClr val="FFFFFF"/>
                </a:solidFill>
                <a:latin typeface="Century Gothic"/>
                <a:cs typeface="Century Gothic"/>
                <a:hlinkClick r:id="rId3"/>
              </a:rPr>
              <a:t>c</a:t>
            </a:r>
            <a:r>
              <a:rPr dirty="0" sz="2200" spc="50">
                <a:solidFill>
                  <a:srgbClr val="FFFFFF"/>
                </a:solidFill>
                <a:latin typeface="Century Gothic"/>
                <a:cs typeface="Century Gothic"/>
                <a:hlinkClick r:id="rId3"/>
              </a:rPr>
              <a:t>om</a:t>
            </a:r>
            <a:r>
              <a:rPr dirty="0" sz="2200" spc="-4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2200" spc="35">
                <a:solidFill>
                  <a:srgbClr val="FFFFFF"/>
                </a:solidFill>
                <a:latin typeface="Century Gothic"/>
                <a:cs typeface="Century Gothic"/>
                <a:hlinkClick r:id="rId7"/>
              </a:rPr>
              <a:t>j</a:t>
            </a:r>
            <a:r>
              <a:rPr dirty="0" sz="2200" spc="45">
                <a:solidFill>
                  <a:srgbClr val="FFFFFF"/>
                </a:solidFill>
                <a:latin typeface="Century Gothic"/>
                <a:cs typeface="Century Gothic"/>
                <a:hlinkClick r:id="rId7"/>
              </a:rPr>
              <a:t>o</a:t>
            </a:r>
            <a:r>
              <a:rPr dirty="0" sz="2200" spc="25">
                <a:solidFill>
                  <a:srgbClr val="FFFFFF"/>
                </a:solidFill>
                <a:latin typeface="Century Gothic"/>
                <a:cs typeface="Century Gothic"/>
                <a:hlinkClick r:id="rId7"/>
              </a:rPr>
              <a:t>h</a:t>
            </a:r>
            <a:r>
              <a:rPr dirty="0" sz="2200" spc="-2020">
                <a:solidFill>
                  <a:srgbClr val="FFFFFF"/>
                </a:solidFill>
                <a:latin typeface="Century Gothic"/>
                <a:cs typeface="Century Gothic"/>
                <a:hlinkClick r:id="rId7"/>
              </a:rPr>
              <a:t>m</a:t>
            </a:r>
            <a:r>
              <a:rPr dirty="0" sz="2200" spc="40" b="1">
                <a:solidFill>
                  <a:srgbClr val="FF0000"/>
                </a:solidFill>
                <a:latin typeface="Century Gothic"/>
                <a:cs typeface="Century Gothic"/>
                <a:hlinkClick r:id="rId7"/>
              </a:rPr>
              <a:t>m</a:t>
            </a:r>
            <a:r>
              <a:rPr dirty="0" sz="2200" spc="35">
                <a:solidFill>
                  <a:srgbClr val="FFFFFF"/>
                </a:solidFill>
                <a:latin typeface="Century Gothic"/>
                <a:cs typeface="Century Gothic"/>
                <a:hlinkClick r:id="rId7"/>
              </a:rPr>
              <a:t>d</a:t>
            </a:r>
            <a:r>
              <a:rPr dirty="0" sz="2200" spc="45">
                <a:solidFill>
                  <a:srgbClr val="FFFFFF"/>
                </a:solidFill>
                <a:latin typeface="Century Gothic"/>
                <a:cs typeface="Century Gothic"/>
                <a:hlinkClick r:id="rId7"/>
              </a:rPr>
              <a:t>oe@p</a:t>
            </a:r>
            <a:r>
              <a:rPr dirty="0" sz="2200" spc="55">
                <a:solidFill>
                  <a:srgbClr val="FFFFFF"/>
                </a:solidFill>
                <a:latin typeface="Century Gothic"/>
                <a:cs typeface="Century Gothic"/>
                <a:hlinkClick r:id="rId7"/>
              </a:rPr>
              <a:t>t</a:t>
            </a:r>
            <a:r>
              <a:rPr dirty="0" sz="2200" spc="45">
                <a:solidFill>
                  <a:srgbClr val="FFFFFF"/>
                </a:solidFill>
                <a:latin typeface="Century Gothic"/>
                <a:cs typeface="Century Gothic"/>
                <a:hlinkClick r:id="rId7"/>
              </a:rPr>
              <a:t>a</a:t>
            </a:r>
            <a:r>
              <a:rPr dirty="0" sz="2200" spc="40">
                <a:solidFill>
                  <a:srgbClr val="FFFFFF"/>
                </a:solidFill>
                <a:latin typeface="Century Gothic"/>
                <a:cs typeface="Century Gothic"/>
                <a:hlinkClick r:id="rId7"/>
              </a:rPr>
              <a:t>a</a:t>
            </a:r>
            <a:r>
              <a:rPr dirty="0" sz="2200" spc="45">
                <a:solidFill>
                  <a:srgbClr val="FFFFFF"/>
                </a:solidFill>
                <a:latin typeface="Century Gothic"/>
                <a:cs typeface="Century Gothic"/>
                <a:hlinkClick r:id="rId7"/>
              </a:rPr>
              <a:t>z</a:t>
            </a:r>
            <a:r>
              <a:rPr dirty="0" sz="2200" spc="20">
                <a:solidFill>
                  <a:srgbClr val="FFFFFF"/>
                </a:solidFill>
                <a:latin typeface="Century Gothic"/>
                <a:cs typeface="Century Gothic"/>
                <a:hlinkClick r:id="rId7"/>
              </a:rPr>
              <a:t>.</a:t>
            </a:r>
            <a:r>
              <a:rPr dirty="0" sz="2200" spc="35">
                <a:solidFill>
                  <a:srgbClr val="FFFFFF"/>
                </a:solidFill>
                <a:latin typeface="Century Gothic"/>
                <a:cs typeface="Century Gothic"/>
                <a:hlinkClick r:id="rId7"/>
              </a:rPr>
              <a:t>c</a:t>
            </a:r>
            <a:r>
              <a:rPr dirty="0" sz="2200" spc="45">
                <a:solidFill>
                  <a:srgbClr val="FFFFFF"/>
                </a:solidFill>
                <a:latin typeface="Century Gothic"/>
                <a:cs typeface="Century Gothic"/>
                <a:hlinkClick r:id="rId7"/>
              </a:rPr>
              <a:t>om</a:t>
            </a:r>
            <a:r>
              <a:rPr dirty="0" sz="2200" spc="-7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Century Gothic"/>
                <a:cs typeface="Century Gothic"/>
                <a:hlinkClick r:id="rId8"/>
              </a:rPr>
              <a:t>j</a:t>
            </a:r>
            <a:r>
              <a:rPr dirty="0" sz="2200">
                <a:solidFill>
                  <a:srgbClr val="FFFFFF"/>
                </a:solidFill>
                <a:latin typeface="Century Gothic"/>
                <a:cs typeface="Century Gothic"/>
                <a:hlinkClick r:id="rId8"/>
              </a:rPr>
              <a:t>an</a:t>
            </a:r>
            <a:r>
              <a:rPr dirty="0" sz="2200" spc="-5">
                <a:solidFill>
                  <a:srgbClr val="FFFFFF"/>
                </a:solidFill>
                <a:latin typeface="Century Gothic"/>
                <a:cs typeface="Century Gothic"/>
                <a:hlinkClick r:id="rId8"/>
              </a:rPr>
              <a:t>e</a:t>
            </a:r>
            <a:r>
              <a:rPr dirty="0" sz="2200" spc="-10">
                <a:solidFill>
                  <a:srgbClr val="FFFFFF"/>
                </a:solidFill>
                <a:latin typeface="Century Gothic"/>
                <a:cs typeface="Century Gothic"/>
                <a:hlinkClick r:id="rId8"/>
              </a:rPr>
              <a:t>d</a:t>
            </a:r>
            <a:r>
              <a:rPr dirty="0" sz="2200">
                <a:solidFill>
                  <a:srgbClr val="FFFFFF"/>
                </a:solidFill>
                <a:latin typeface="Century Gothic"/>
                <a:cs typeface="Century Gothic"/>
                <a:hlinkClick r:id="rId8"/>
              </a:rPr>
              <a:t>o</a:t>
            </a:r>
            <a:r>
              <a:rPr dirty="0" sz="2200" spc="-5">
                <a:solidFill>
                  <a:srgbClr val="FFFFFF"/>
                </a:solidFill>
                <a:latin typeface="Century Gothic"/>
                <a:cs typeface="Century Gothic"/>
                <a:hlinkClick r:id="rId8"/>
              </a:rPr>
              <a:t>e</a:t>
            </a:r>
            <a:r>
              <a:rPr dirty="0" sz="2200">
                <a:solidFill>
                  <a:srgbClr val="FFFFFF"/>
                </a:solidFill>
                <a:latin typeface="Century Gothic"/>
                <a:cs typeface="Century Gothic"/>
                <a:hlinkClick r:id="rId8"/>
              </a:rPr>
              <a:t>@</a:t>
            </a:r>
            <a:r>
              <a:rPr dirty="0" sz="2200" spc="10">
                <a:solidFill>
                  <a:srgbClr val="FFFFFF"/>
                </a:solidFill>
                <a:latin typeface="Century Gothic"/>
                <a:cs typeface="Century Gothic"/>
                <a:hlinkClick r:id="rId8"/>
              </a:rPr>
              <a:t>t</a:t>
            </a:r>
            <a:r>
              <a:rPr dirty="0" sz="2200" spc="15">
                <a:solidFill>
                  <a:srgbClr val="FFFFFF"/>
                </a:solidFill>
                <a:latin typeface="Century Gothic"/>
                <a:cs typeface="Century Gothic"/>
                <a:hlinkClick r:id="rId8"/>
              </a:rPr>
              <a:t>i</a:t>
            </a:r>
            <a:r>
              <a:rPr dirty="0" sz="2200" spc="10">
                <a:solidFill>
                  <a:srgbClr val="FFFFFF"/>
                </a:solidFill>
                <a:latin typeface="Century Gothic"/>
                <a:cs typeface="Century Gothic"/>
                <a:hlinkClick r:id="rId8"/>
              </a:rPr>
              <a:t>t</a:t>
            </a:r>
            <a:r>
              <a:rPr dirty="0" sz="2200">
                <a:solidFill>
                  <a:srgbClr val="FFFFFF"/>
                </a:solidFill>
                <a:latin typeface="Century Gothic"/>
                <a:cs typeface="Century Gothic"/>
                <a:hlinkClick r:id="rId8"/>
              </a:rPr>
              <a:t>leon</a:t>
            </a:r>
            <a:r>
              <a:rPr dirty="0" sz="2200" spc="-15">
                <a:solidFill>
                  <a:srgbClr val="FFFFFF"/>
                </a:solidFill>
                <a:latin typeface="Century Gothic"/>
                <a:cs typeface="Century Gothic"/>
                <a:hlinkClick r:id="rId8"/>
              </a:rPr>
              <a:t>e</a:t>
            </a:r>
            <a:r>
              <a:rPr dirty="0" sz="2200">
                <a:solidFill>
                  <a:srgbClr val="FFFFFF"/>
                </a:solidFill>
                <a:latin typeface="Century Gothic"/>
                <a:cs typeface="Century Gothic"/>
                <a:hlinkClick r:id="rId8"/>
              </a:rPr>
              <a:t>az</a:t>
            </a:r>
            <a:r>
              <a:rPr dirty="0" sz="2200" spc="-30">
                <a:solidFill>
                  <a:srgbClr val="FFFFFF"/>
                </a:solidFill>
                <a:latin typeface="Century Gothic"/>
                <a:cs typeface="Century Gothic"/>
                <a:hlinkClick r:id="rId8"/>
              </a:rPr>
              <a:t>.</a:t>
            </a:r>
            <a:r>
              <a:rPr dirty="0" sz="2200" spc="-10">
                <a:solidFill>
                  <a:srgbClr val="FFFFFF"/>
                </a:solidFill>
                <a:latin typeface="Century Gothic"/>
                <a:cs typeface="Century Gothic"/>
                <a:hlinkClick r:id="rId8"/>
              </a:rPr>
              <a:t>c</a:t>
            </a:r>
            <a:r>
              <a:rPr dirty="0" sz="2200" spc="-20">
                <a:solidFill>
                  <a:srgbClr val="FFFFFF"/>
                </a:solidFill>
                <a:latin typeface="Century Gothic"/>
                <a:cs typeface="Century Gothic"/>
                <a:hlinkClick r:id="rId8"/>
              </a:rPr>
              <a:t>o</a:t>
            </a:r>
            <a:r>
              <a:rPr dirty="0" sz="2200" spc="-1320">
                <a:solidFill>
                  <a:srgbClr val="FFFFFF"/>
                </a:solidFill>
                <a:latin typeface="Century Gothic"/>
                <a:cs typeface="Century Gothic"/>
                <a:hlinkClick r:id="rId8"/>
              </a:rPr>
              <a:t>n</a:t>
            </a:r>
            <a:r>
              <a:rPr dirty="0" sz="2200" b="1">
                <a:solidFill>
                  <a:srgbClr val="FF0000"/>
                </a:solidFill>
                <a:latin typeface="Century Gothic"/>
                <a:cs typeface="Century Gothic"/>
                <a:hlinkClick r:id="rId8"/>
              </a:rPr>
              <a:t>n</a:t>
            </a:r>
            <a:endParaRPr sz="2200">
              <a:latin typeface="Century Gothic"/>
              <a:cs typeface="Century Gothic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141808" y="2809875"/>
            <a:ext cx="4591050" cy="3020060"/>
            <a:chOff x="6141808" y="2809875"/>
            <a:chExt cx="4591050" cy="3020060"/>
          </a:xfrm>
        </p:grpSpPr>
        <p:sp>
          <p:nvSpPr>
            <p:cNvPr id="5" name="object 5"/>
            <p:cNvSpPr/>
            <p:nvPr/>
          </p:nvSpPr>
          <p:spPr>
            <a:xfrm>
              <a:off x="6151333" y="2819400"/>
              <a:ext cx="4572000" cy="3001010"/>
            </a:xfrm>
            <a:custGeom>
              <a:avLst/>
              <a:gdLst/>
              <a:ahLst/>
              <a:cxnLst/>
              <a:rect l="l" t="t" r="r" b="b"/>
              <a:pathLst>
                <a:path w="4572000" h="3001010">
                  <a:moveTo>
                    <a:pt x="4571999" y="0"/>
                  </a:moveTo>
                  <a:lnTo>
                    <a:pt x="0" y="0"/>
                  </a:lnTo>
                  <a:lnTo>
                    <a:pt x="0" y="3000387"/>
                  </a:lnTo>
                  <a:lnTo>
                    <a:pt x="4571999" y="3000387"/>
                  </a:lnTo>
                  <a:lnTo>
                    <a:pt x="4571999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151333" y="2819400"/>
              <a:ext cx="4572000" cy="3001010"/>
            </a:xfrm>
            <a:custGeom>
              <a:avLst/>
              <a:gdLst/>
              <a:ahLst/>
              <a:cxnLst/>
              <a:rect l="l" t="t" r="r" b="b"/>
              <a:pathLst>
                <a:path w="4572000" h="3001010">
                  <a:moveTo>
                    <a:pt x="0" y="0"/>
                  </a:moveTo>
                  <a:lnTo>
                    <a:pt x="4571999" y="0"/>
                  </a:lnTo>
                  <a:lnTo>
                    <a:pt x="4571999" y="3000387"/>
                  </a:lnTo>
                  <a:lnTo>
                    <a:pt x="0" y="3000387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395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  <p:transition spd="med">
    <p:fade thruBlk="0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8825" cy="6858000"/>
          </a:xfrm>
          <a:custGeom>
            <a:avLst/>
            <a:gdLst/>
            <a:ahLst/>
            <a:cxnLst/>
            <a:rect l="l" t="t" r="r" b="b"/>
            <a:pathLst>
              <a:path w="12188825" h="6858000">
                <a:moveTo>
                  <a:pt x="12188825" y="0"/>
                </a:moveTo>
                <a:lnTo>
                  <a:pt x="0" y="0"/>
                </a:lnTo>
                <a:lnTo>
                  <a:pt x="0" y="6858000"/>
                </a:lnTo>
                <a:lnTo>
                  <a:pt x="12188825" y="6858000"/>
                </a:lnTo>
                <a:lnTo>
                  <a:pt x="12188825" y="0"/>
                </a:lnTo>
                <a:close/>
              </a:path>
            </a:pathLst>
          </a:custGeom>
          <a:solidFill>
            <a:srgbClr val="0039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72098" y="6141171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solidFill>
                  <a:srgbClr val="FFFFFF"/>
                </a:solidFill>
                <a:latin typeface="Century Gothic"/>
                <a:cs typeface="Century Gothic"/>
              </a:rPr>
              <a:t>16</a:t>
            </a:r>
            <a:endParaRPr sz="1100">
              <a:latin typeface="Century Gothic"/>
              <a:cs typeface="Century Gothic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81583" y="697992"/>
            <a:ext cx="11279505" cy="5516880"/>
            <a:chOff x="481583" y="697992"/>
            <a:chExt cx="11279505" cy="55168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1583" y="697992"/>
              <a:ext cx="11279123" cy="55168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6341" y="762012"/>
              <a:ext cx="11096142" cy="533397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27291" y="742950"/>
              <a:ext cx="11134725" cy="5372100"/>
            </a:xfrm>
            <a:custGeom>
              <a:avLst/>
              <a:gdLst/>
              <a:ahLst/>
              <a:cxnLst/>
              <a:rect l="l" t="t" r="r" b="b"/>
              <a:pathLst>
                <a:path w="11134725" h="5372100">
                  <a:moveTo>
                    <a:pt x="0" y="0"/>
                  </a:moveTo>
                  <a:lnTo>
                    <a:pt x="11134242" y="0"/>
                  </a:lnTo>
                  <a:lnTo>
                    <a:pt x="11134242" y="5372100"/>
                  </a:lnTo>
                  <a:lnTo>
                    <a:pt x="0" y="5372100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3881713" y="57938"/>
            <a:ext cx="450215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/>
              <a:t>RECOVERY</a:t>
            </a:r>
            <a:r>
              <a:rPr dirty="0" sz="3200" spc="-45"/>
              <a:t> </a:t>
            </a:r>
            <a:r>
              <a:rPr dirty="0" sz="3200"/>
              <a:t>ASSET</a:t>
            </a:r>
            <a:r>
              <a:rPr dirty="0" sz="3200" spc="-65"/>
              <a:t> </a:t>
            </a:r>
            <a:r>
              <a:rPr dirty="0" sz="3200" spc="-20"/>
              <a:t>TEAM</a:t>
            </a:r>
            <a:endParaRPr sz="3200"/>
          </a:p>
        </p:txBody>
      </p:sp>
      <p:sp>
        <p:nvSpPr>
          <p:cNvPr id="9" name="object 9"/>
          <p:cNvSpPr txBox="1"/>
          <p:nvPr/>
        </p:nvSpPr>
        <p:spPr>
          <a:xfrm>
            <a:off x="4188853" y="4346714"/>
            <a:ext cx="3811270" cy="1676400"/>
          </a:xfrm>
          <a:prstGeom prst="rect">
            <a:avLst/>
          </a:prstGeom>
          <a:solidFill>
            <a:srgbClr val="585858"/>
          </a:solidFill>
          <a:ln w="9525">
            <a:solidFill>
              <a:srgbClr val="000000"/>
            </a:solidFill>
          </a:ln>
        </p:spPr>
        <p:txBody>
          <a:bodyPr wrap="square" lIns="0" tIns="1524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200"/>
              </a:spcBef>
            </a:pPr>
            <a:r>
              <a:rPr dirty="0" u="heavy" sz="1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cs typeface="Century Gothic"/>
              </a:rPr>
              <a:t>2025</a:t>
            </a:r>
            <a:r>
              <a:rPr dirty="0" u="heavy" sz="1800" spc="-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cs typeface="Century Gothic"/>
              </a:rPr>
              <a:t> </a:t>
            </a:r>
            <a:r>
              <a:rPr dirty="0" u="heavy" sz="1800" spc="-1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cs typeface="Century Gothic"/>
              </a:rPr>
              <a:t>HIGHLIGHTS</a:t>
            </a:r>
            <a:endParaRPr sz="180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865"/>
              </a:spcBef>
            </a:pPr>
            <a:r>
              <a:rPr dirty="0" sz="1800" b="1">
                <a:solidFill>
                  <a:srgbClr val="FFFFFF"/>
                </a:solidFill>
                <a:latin typeface="Century Gothic"/>
                <a:cs typeface="Century Gothic"/>
              </a:rPr>
              <a:t>$1.2</a:t>
            </a:r>
            <a:r>
              <a:rPr dirty="0" sz="1800" spc="-35" b="1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entury Gothic"/>
                <a:cs typeface="Century Gothic"/>
              </a:rPr>
              <a:t>BILLION</a:t>
            </a:r>
            <a:r>
              <a:rPr dirty="0" sz="1800" spc="-30" b="1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Century Gothic"/>
                <a:cs typeface="Century Gothic"/>
              </a:rPr>
              <a:t>ATTEMPTED</a:t>
            </a:r>
            <a:r>
              <a:rPr dirty="0" sz="1800" spc="-30" b="1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Century Gothic"/>
                <a:cs typeface="Century Gothic"/>
              </a:rPr>
              <a:t>THEFT</a:t>
            </a:r>
            <a:endParaRPr sz="1800">
              <a:latin typeface="Century Gothic"/>
              <a:cs typeface="Century Gothic"/>
            </a:endParaRPr>
          </a:p>
          <a:p>
            <a:pPr algn="ctr" marL="718185" marR="711835">
              <a:lnSpc>
                <a:spcPct val="140000"/>
              </a:lnSpc>
            </a:pPr>
            <a:r>
              <a:rPr dirty="0" sz="1800" b="1">
                <a:solidFill>
                  <a:srgbClr val="FFFFFF"/>
                </a:solidFill>
                <a:latin typeface="Century Gothic"/>
                <a:cs typeface="Century Gothic"/>
              </a:rPr>
              <a:t>$679</a:t>
            </a:r>
            <a:r>
              <a:rPr dirty="0" sz="1800" spc="-20" b="1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entury Gothic"/>
                <a:cs typeface="Century Gothic"/>
              </a:rPr>
              <a:t>MILLION</a:t>
            </a:r>
            <a:r>
              <a:rPr dirty="0" sz="1800" spc="-45" b="1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Century Gothic"/>
                <a:cs typeface="Century Gothic"/>
              </a:rPr>
              <a:t>FROZEN </a:t>
            </a:r>
            <a:r>
              <a:rPr dirty="0" sz="1800" b="1">
                <a:solidFill>
                  <a:srgbClr val="FFFFFF"/>
                </a:solidFill>
                <a:latin typeface="Century Gothic"/>
                <a:cs typeface="Century Gothic"/>
              </a:rPr>
              <a:t>58%</a:t>
            </a:r>
            <a:r>
              <a:rPr dirty="0" sz="1800" spc="-10" b="1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entury Gothic"/>
                <a:cs typeface="Century Gothic"/>
              </a:rPr>
              <a:t>SUCCESS</a:t>
            </a:r>
            <a:r>
              <a:rPr dirty="0" sz="1800" spc="-35" b="1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spc="-20" b="1">
                <a:solidFill>
                  <a:srgbClr val="FFFFFF"/>
                </a:solidFill>
                <a:latin typeface="Century Gothic"/>
                <a:cs typeface="Century Gothic"/>
              </a:rPr>
              <a:t>RATE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  <p:transition spd="med">
    <p:fade thruBlk="0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w="0" h="6858000">
                <a:moveTo>
                  <a:pt x="0" y="6858000"/>
                </a:move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39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72098" y="6141171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solidFill>
                  <a:srgbClr val="FFFFFF"/>
                </a:solidFill>
                <a:latin typeface="Century Gothic"/>
                <a:cs typeface="Century Gothic"/>
              </a:rPr>
              <a:t>17</a:t>
            </a:r>
            <a:endParaRPr sz="1100">
              <a:latin typeface="Century Gothic"/>
              <a:cs typeface="Century Gothic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12699"/>
            <a:ext cx="12189460" cy="6831330"/>
            <a:chOff x="0" y="12699"/>
            <a:chExt cx="12189460" cy="6831330"/>
          </a:xfrm>
        </p:grpSpPr>
        <p:sp>
          <p:nvSpPr>
            <p:cNvPr id="5" name="object 5"/>
            <p:cNvSpPr/>
            <p:nvPr/>
          </p:nvSpPr>
          <p:spPr>
            <a:xfrm>
              <a:off x="0" y="12703"/>
              <a:ext cx="12189460" cy="6831330"/>
            </a:xfrm>
            <a:custGeom>
              <a:avLst/>
              <a:gdLst/>
              <a:ahLst/>
              <a:cxnLst/>
              <a:rect l="l" t="t" r="r" b="b"/>
              <a:pathLst>
                <a:path w="12189460" h="6831330">
                  <a:moveTo>
                    <a:pt x="0" y="6831080"/>
                  </a:moveTo>
                  <a:lnTo>
                    <a:pt x="12188951" y="6831080"/>
                  </a:lnTo>
                  <a:lnTo>
                    <a:pt x="12188951" y="0"/>
                  </a:lnTo>
                  <a:lnTo>
                    <a:pt x="0" y="0"/>
                  </a:lnTo>
                  <a:lnTo>
                    <a:pt x="0" y="683108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350" y="19049"/>
              <a:ext cx="12176760" cy="6818630"/>
            </a:xfrm>
            <a:custGeom>
              <a:avLst/>
              <a:gdLst/>
              <a:ahLst/>
              <a:cxnLst/>
              <a:rect l="l" t="t" r="r" b="b"/>
              <a:pathLst>
                <a:path w="12176760" h="6818630">
                  <a:moveTo>
                    <a:pt x="0" y="6818385"/>
                  </a:moveTo>
                  <a:lnTo>
                    <a:pt x="12176252" y="6818385"/>
                  </a:lnTo>
                  <a:lnTo>
                    <a:pt x="12176252" y="0"/>
                  </a:lnTo>
                  <a:lnTo>
                    <a:pt x="0" y="0"/>
                  </a:lnTo>
                  <a:lnTo>
                    <a:pt x="0" y="6818385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775" y="6494522"/>
              <a:ext cx="247650" cy="24766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4775" y="6494522"/>
              <a:ext cx="247650" cy="248285"/>
            </a:xfrm>
            <a:custGeom>
              <a:avLst/>
              <a:gdLst/>
              <a:ahLst/>
              <a:cxnLst/>
              <a:rect l="l" t="t" r="r" b="b"/>
              <a:pathLst>
                <a:path w="247650" h="248284">
                  <a:moveTo>
                    <a:pt x="47625" y="247662"/>
                  </a:moveTo>
                  <a:lnTo>
                    <a:pt x="29089" y="243914"/>
                  </a:lnTo>
                  <a:lnTo>
                    <a:pt x="13954" y="233708"/>
                  </a:lnTo>
                  <a:lnTo>
                    <a:pt x="3748" y="218573"/>
                  </a:lnTo>
                  <a:lnTo>
                    <a:pt x="0" y="200037"/>
                  </a:lnTo>
                  <a:lnTo>
                    <a:pt x="0" y="47624"/>
                  </a:lnTo>
                  <a:lnTo>
                    <a:pt x="3748" y="29089"/>
                  </a:lnTo>
                  <a:lnTo>
                    <a:pt x="13954" y="13954"/>
                  </a:lnTo>
                  <a:lnTo>
                    <a:pt x="29089" y="3748"/>
                  </a:lnTo>
                  <a:lnTo>
                    <a:pt x="47625" y="0"/>
                  </a:lnTo>
                  <a:lnTo>
                    <a:pt x="200025" y="0"/>
                  </a:lnTo>
                  <a:lnTo>
                    <a:pt x="218560" y="3748"/>
                  </a:lnTo>
                  <a:lnTo>
                    <a:pt x="233695" y="13954"/>
                  </a:lnTo>
                  <a:lnTo>
                    <a:pt x="243901" y="29089"/>
                  </a:lnTo>
                  <a:lnTo>
                    <a:pt x="247650" y="47624"/>
                  </a:lnTo>
                  <a:lnTo>
                    <a:pt x="247650" y="200037"/>
                  </a:lnTo>
                  <a:lnTo>
                    <a:pt x="243901" y="218573"/>
                  </a:lnTo>
                  <a:lnTo>
                    <a:pt x="233695" y="233708"/>
                  </a:lnTo>
                  <a:lnTo>
                    <a:pt x="218560" y="243914"/>
                  </a:lnTo>
                  <a:lnTo>
                    <a:pt x="200025" y="247662"/>
                  </a:lnTo>
                  <a:lnTo>
                    <a:pt x="47625" y="247662"/>
                  </a:lnTo>
                  <a:close/>
                </a:path>
              </a:pathLst>
            </a:custGeom>
            <a:ln w="63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5411" y="6515172"/>
              <a:ext cx="206375" cy="206374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>
    <p:fade thruBlk="0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6095" y="825271"/>
            <a:ext cx="3273425" cy="1440815"/>
            <a:chOff x="456095" y="825271"/>
            <a:chExt cx="3273425" cy="14408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6095" y="838631"/>
              <a:ext cx="1675993" cy="14274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7207" y="833272"/>
              <a:ext cx="829830" cy="110812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5612" y="838357"/>
              <a:ext cx="312420" cy="368300"/>
            </a:xfrm>
            <a:custGeom>
              <a:avLst/>
              <a:gdLst/>
              <a:ahLst/>
              <a:cxnLst/>
              <a:rect l="l" t="t" r="r" b="b"/>
              <a:pathLst>
                <a:path w="312420" h="368300">
                  <a:moveTo>
                    <a:pt x="311835" y="0"/>
                  </a:moveTo>
                  <a:lnTo>
                    <a:pt x="0" y="0"/>
                  </a:lnTo>
                  <a:lnTo>
                    <a:pt x="0" y="367919"/>
                  </a:lnTo>
                  <a:lnTo>
                    <a:pt x="311835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7973" y="825271"/>
              <a:ext cx="1675993" cy="14354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53221" y="838631"/>
              <a:ext cx="1675993" cy="1427454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5367578" y="1130071"/>
            <a:ext cx="901065" cy="1165225"/>
            <a:chOff x="5367578" y="1130071"/>
            <a:chExt cx="901065" cy="116522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67578" y="1130071"/>
              <a:ext cx="900963" cy="113609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866296" y="1739672"/>
              <a:ext cx="402590" cy="555625"/>
            </a:xfrm>
            <a:custGeom>
              <a:avLst/>
              <a:gdLst/>
              <a:ahLst/>
              <a:cxnLst/>
              <a:rect l="l" t="t" r="r" b="b"/>
              <a:pathLst>
                <a:path w="402589" h="555625">
                  <a:moveTo>
                    <a:pt x="402247" y="0"/>
                  </a:moveTo>
                  <a:lnTo>
                    <a:pt x="0" y="555599"/>
                  </a:lnTo>
                  <a:lnTo>
                    <a:pt x="402247" y="555599"/>
                  </a:lnTo>
                  <a:lnTo>
                    <a:pt x="402247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455612" y="4580001"/>
            <a:ext cx="1676400" cy="1433195"/>
            <a:chOff x="455612" y="4580001"/>
            <a:chExt cx="1676400" cy="1433195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5612" y="4580001"/>
              <a:ext cx="1675993" cy="143281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75127" y="4585083"/>
              <a:ext cx="312420" cy="368300"/>
            </a:xfrm>
            <a:custGeom>
              <a:avLst/>
              <a:gdLst/>
              <a:ahLst/>
              <a:cxnLst/>
              <a:rect l="l" t="t" r="r" b="b"/>
              <a:pathLst>
                <a:path w="312420" h="368300">
                  <a:moveTo>
                    <a:pt x="311835" y="0"/>
                  </a:moveTo>
                  <a:lnTo>
                    <a:pt x="0" y="0"/>
                  </a:lnTo>
                  <a:lnTo>
                    <a:pt x="0" y="367918"/>
                  </a:lnTo>
                  <a:lnTo>
                    <a:pt x="311835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67096" y="4876800"/>
            <a:ext cx="900963" cy="113609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57490" y="4572000"/>
            <a:ext cx="3306292" cy="1440815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3719283" y="4585360"/>
            <a:ext cx="2548890" cy="1456690"/>
            <a:chOff x="3719283" y="4585360"/>
            <a:chExt cx="2548890" cy="1456690"/>
          </a:xfrm>
        </p:grpSpPr>
        <p:sp>
          <p:nvSpPr>
            <p:cNvPr id="17" name="object 17"/>
            <p:cNvSpPr/>
            <p:nvPr/>
          </p:nvSpPr>
          <p:spPr>
            <a:xfrm>
              <a:off x="5865811" y="5486400"/>
              <a:ext cx="402590" cy="555625"/>
            </a:xfrm>
            <a:custGeom>
              <a:avLst/>
              <a:gdLst/>
              <a:ahLst/>
              <a:cxnLst/>
              <a:rect l="l" t="t" r="r" b="b"/>
              <a:pathLst>
                <a:path w="402589" h="555625">
                  <a:moveTo>
                    <a:pt x="402247" y="0"/>
                  </a:moveTo>
                  <a:lnTo>
                    <a:pt x="0" y="555599"/>
                  </a:lnTo>
                  <a:lnTo>
                    <a:pt x="402247" y="555599"/>
                  </a:lnTo>
                  <a:lnTo>
                    <a:pt x="402247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19283" y="4585360"/>
              <a:ext cx="2506243" cy="1427454"/>
            </a:xfrm>
            <a:prstGeom prst="rect">
              <a:avLst/>
            </a:prstGeom>
          </p:spPr>
        </p:pic>
      </p:grp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449262" y="374650"/>
          <a:ext cx="11442700" cy="60940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1210"/>
                <a:gridCol w="2459990"/>
                <a:gridCol w="2209800"/>
                <a:gridCol w="3352800"/>
              </a:tblGrid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  <a:tr h="144589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635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431165" marR="501650" indent="-342900">
                        <a:lnSpc>
                          <a:spcPct val="150000"/>
                        </a:lnSpc>
                        <a:buClr>
                          <a:srgbClr val="FFFFFF"/>
                        </a:buClr>
                        <a:buFont typeface="Wingdings"/>
                        <a:buChar char=""/>
                        <a:tabLst>
                          <a:tab pos="431165" algn="l"/>
                        </a:tabLst>
                      </a:pP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Bad</a:t>
                      </a:r>
                      <a:r>
                        <a:rPr dirty="0" sz="15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actor</a:t>
                      </a:r>
                      <a:r>
                        <a:rPr dirty="0" sz="15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attempts</a:t>
                      </a:r>
                      <a:r>
                        <a:rPr dirty="0" sz="15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15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gain</a:t>
                      </a:r>
                      <a:r>
                        <a:rPr dirty="0" sz="15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access</a:t>
                      </a:r>
                      <a:r>
                        <a:rPr dirty="0" sz="1500" spc="-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15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dirty="0" sz="15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victim’s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computer</a:t>
                      </a:r>
                      <a:r>
                        <a:rPr dirty="0" sz="1500" spc="-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by</a:t>
                      </a:r>
                      <a:r>
                        <a:rPr dirty="0" sz="15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falsely</a:t>
                      </a:r>
                      <a:r>
                        <a:rPr dirty="0" sz="15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claiming</a:t>
                      </a:r>
                      <a:r>
                        <a:rPr dirty="0" sz="15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15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offer</a:t>
                      </a:r>
                      <a:r>
                        <a:rPr dirty="0" sz="15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tech</a:t>
                      </a:r>
                      <a:r>
                        <a:rPr dirty="0" sz="15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support</a:t>
                      </a:r>
                      <a:endParaRPr sz="1500">
                        <a:latin typeface="Century Gothic"/>
                        <a:cs typeface="Century Gothic"/>
                      </a:endParaRPr>
                    </a:p>
                    <a:p>
                      <a:pPr marL="431165" marR="733425" indent="-342900">
                        <a:lnSpc>
                          <a:spcPct val="150000"/>
                        </a:lnSpc>
                        <a:spcBef>
                          <a:spcPts val="1200"/>
                        </a:spcBef>
                        <a:buFont typeface="Wingdings"/>
                        <a:buChar char=""/>
                        <a:tabLst>
                          <a:tab pos="431165" algn="l"/>
                        </a:tabLst>
                      </a:pP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Scammer</a:t>
                      </a:r>
                      <a:r>
                        <a:rPr dirty="0" sz="15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asks</a:t>
                      </a:r>
                      <a:r>
                        <a:rPr dirty="0" sz="15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for</a:t>
                      </a:r>
                      <a:r>
                        <a:rPr dirty="0" sz="15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remote</a:t>
                      </a:r>
                      <a:r>
                        <a:rPr dirty="0" sz="15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access</a:t>
                      </a:r>
                      <a:r>
                        <a:rPr dirty="0" sz="15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15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the</a:t>
                      </a:r>
                      <a:r>
                        <a:rPr dirty="0" sz="15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victim’s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device</a:t>
                      </a:r>
                      <a:r>
                        <a:rPr dirty="0" sz="15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“to</a:t>
                      </a:r>
                      <a:r>
                        <a:rPr dirty="0" sz="15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cleanup”</a:t>
                      </a:r>
                      <a:r>
                        <a:rPr dirty="0" sz="15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viruses</a:t>
                      </a:r>
                      <a:r>
                        <a:rPr dirty="0" sz="15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or</a:t>
                      </a:r>
                      <a:r>
                        <a:rPr dirty="0" sz="15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malware</a:t>
                      </a:r>
                      <a:endParaRPr sz="1500">
                        <a:latin typeface="Century Gothic"/>
                        <a:cs typeface="Century Gothic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75"/>
                        </a:spcBef>
                        <a:buClr>
                          <a:srgbClr val="FFFFFF"/>
                        </a:buClr>
                        <a:buFont typeface="Wingdings"/>
                        <a:buChar char=""/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431165" indent="-342900">
                        <a:lnSpc>
                          <a:spcPct val="100000"/>
                        </a:lnSpc>
                        <a:buFont typeface="Wingdings"/>
                        <a:buChar char=""/>
                        <a:tabLst>
                          <a:tab pos="431165" algn="l"/>
                        </a:tabLst>
                      </a:pP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“Fake</a:t>
                      </a:r>
                      <a:r>
                        <a:rPr dirty="0" sz="15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refund”</a:t>
                      </a:r>
                      <a:r>
                        <a:rPr dirty="0" sz="15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of</a:t>
                      </a:r>
                      <a:r>
                        <a:rPr dirty="0" sz="15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service</a:t>
                      </a:r>
                      <a:r>
                        <a:rPr dirty="0" sz="15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fees:</a:t>
                      </a:r>
                      <a:endParaRPr sz="1500">
                        <a:latin typeface="Century Gothic"/>
                        <a:cs typeface="Century Gothic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75"/>
                        </a:spcBef>
                        <a:buClr>
                          <a:srgbClr val="FFFFFF"/>
                        </a:buClr>
                        <a:buFont typeface="Wingdings"/>
                        <a:buChar char=""/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just" lvl="1" marL="661670" indent="-342265">
                        <a:lnSpc>
                          <a:spcPct val="100000"/>
                        </a:lnSpc>
                        <a:buFont typeface="Wingdings"/>
                        <a:buChar char=""/>
                        <a:tabLst>
                          <a:tab pos="661670" algn="l"/>
                        </a:tabLst>
                      </a:pP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Victim</a:t>
                      </a:r>
                      <a:r>
                        <a:rPr dirty="0" sz="15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is</a:t>
                      </a:r>
                      <a:r>
                        <a:rPr dirty="0" sz="15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given</a:t>
                      </a:r>
                      <a:r>
                        <a:rPr dirty="0" sz="15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an</a:t>
                      </a:r>
                      <a:r>
                        <a:rPr dirty="0" sz="15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excess</a:t>
                      </a:r>
                      <a:r>
                        <a:rPr dirty="0" sz="1500" spc="-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refund</a:t>
                      </a:r>
                      <a:r>
                        <a:rPr dirty="0" sz="15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($30,000</a:t>
                      </a:r>
                      <a:r>
                        <a:rPr dirty="0" sz="1500" spc="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vs.</a:t>
                      </a:r>
                      <a:r>
                        <a:rPr dirty="0" sz="15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$300)</a:t>
                      </a:r>
                      <a:endParaRPr sz="1500">
                        <a:latin typeface="Century Gothic"/>
                        <a:cs typeface="Century Gothic"/>
                      </a:endParaRPr>
                    </a:p>
                    <a:p>
                      <a:pPr lvl="1">
                        <a:lnSpc>
                          <a:spcPct val="100000"/>
                        </a:lnSpc>
                        <a:spcBef>
                          <a:spcPts val="375"/>
                        </a:spcBef>
                        <a:buClr>
                          <a:srgbClr val="FFFFFF"/>
                        </a:buClr>
                        <a:buFont typeface="Wingdings"/>
                        <a:buChar char=""/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just" lvl="1" marL="661670" indent="-342265">
                        <a:lnSpc>
                          <a:spcPct val="100000"/>
                        </a:lnSpc>
                        <a:buFont typeface="Wingdings"/>
                        <a:buChar char=""/>
                        <a:tabLst>
                          <a:tab pos="661670" algn="l"/>
                        </a:tabLst>
                      </a:pP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Victim</a:t>
                      </a:r>
                      <a:r>
                        <a:rPr dirty="0" sz="15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asked</a:t>
                      </a:r>
                      <a:r>
                        <a:rPr dirty="0" sz="15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15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withdraw</a:t>
                      </a:r>
                      <a:r>
                        <a:rPr dirty="0" sz="15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cash</a:t>
                      </a:r>
                      <a:r>
                        <a:rPr dirty="0" sz="15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/</a:t>
                      </a:r>
                      <a:r>
                        <a:rPr dirty="0" sz="15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mail</a:t>
                      </a:r>
                      <a:r>
                        <a:rPr dirty="0" sz="15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excess</a:t>
                      </a:r>
                      <a:r>
                        <a:rPr dirty="0" sz="15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back</a:t>
                      </a:r>
                      <a:endParaRPr sz="1500">
                        <a:latin typeface="Century Gothic"/>
                        <a:cs typeface="Century Gothic"/>
                      </a:endParaRPr>
                    </a:p>
                    <a:p>
                      <a:pPr algn="just" lvl="1" marL="662305" marR="249554" indent="-342900">
                        <a:lnSpc>
                          <a:spcPct val="150000"/>
                        </a:lnSpc>
                        <a:spcBef>
                          <a:spcPts val="1200"/>
                        </a:spcBef>
                        <a:buFont typeface="Wingdings"/>
                        <a:buChar char=""/>
                        <a:tabLst>
                          <a:tab pos="662305" algn="l"/>
                        </a:tabLst>
                      </a:pP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Bad</a:t>
                      </a:r>
                      <a:r>
                        <a:rPr dirty="0" sz="15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actor</a:t>
                      </a:r>
                      <a:r>
                        <a:rPr dirty="0" sz="15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access</a:t>
                      </a:r>
                      <a:r>
                        <a:rPr dirty="0" sz="15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victims’</a:t>
                      </a:r>
                      <a:r>
                        <a:rPr dirty="0" sz="1500" spc="-6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bank,</a:t>
                      </a:r>
                      <a:r>
                        <a:rPr dirty="0" sz="15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retirement,</a:t>
                      </a:r>
                      <a:r>
                        <a:rPr dirty="0" sz="1500" spc="-6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credit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accounts</a:t>
                      </a:r>
                      <a:r>
                        <a:rPr dirty="0" sz="15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15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move</a:t>
                      </a:r>
                      <a:r>
                        <a:rPr dirty="0" sz="15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money</a:t>
                      </a:r>
                      <a:r>
                        <a:rPr dirty="0" sz="15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into</a:t>
                      </a:r>
                      <a:r>
                        <a:rPr dirty="0" sz="15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their</a:t>
                      </a:r>
                      <a:r>
                        <a:rPr dirty="0" sz="15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other</a:t>
                      </a:r>
                      <a:r>
                        <a:rPr dirty="0" sz="15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account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15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make</a:t>
                      </a:r>
                      <a:r>
                        <a:rPr dirty="0" sz="15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it</a:t>
                      </a:r>
                      <a:r>
                        <a:rPr dirty="0" sz="15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appear they</a:t>
                      </a:r>
                      <a:r>
                        <a:rPr dirty="0" sz="15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did</a:t>
                      </a:r>
                      <a:r>
                        <a:rPr dirty="0" sz="15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get</a:t>
                      </a:r>
                      <a:r>
                        <a:rPr dirty="0" sz="15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an</a:t>
                      </a:r>
                      <a:r>
                        <a:rPr dirty="0" sz="15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5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overpayment</a:t>
                      </a:r>
                      <a:endParaRPr sz="1500">
                        <a:latin typeface="Century Gothic"/>
                        <a:cs typeface="Century Gothic"/>
                      </a:endParaRPr>
                    </a:p>
                  </a:txBody>
                  <a:tcPr marL="0" marR="0" marB="0" marT="0">
                    <a:lnL w="635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30251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55"/>
                        </a:spcBef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  <a:p>
                      <a:pPr marL="556895">
                        <a:lnSpc>
                          <a:spcPct val="100000"/>
                        </a:lnSpc>
                      </a:pPr>
                      <a:r>
                        <a:rPr dirty="0" sz="36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TECH</a:t>
                      </a:r>
                      <a:r>
                        <a:rPr dirty="0" sz="3600" spc="-45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6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SUPPORT</a:t>
                      </a:r>
                      <a:r>
                        <a:rPr dirty="0" sz="3600" spc="-5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600" spc="-1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FRAUD</a:t>
                      </a:r>
                      <a:endParaRPr sz="3600">
                        <a:latin typeface="Century Gothic"/>
                        <a:cs typeface="Century Gothic"/>
                      </a:endParaRPr>
                    </a:p>
                  </a:txBody>
                  <a:tcPr marL="0" marR="0" marB="0" marT="324485">
                    <a:lnL w="12700">
                      <a:solidFill>
                        <a:srgbClr val="51C3F8"/>
                      </a:solidFill>
                      <a:prstDash val="solid"/>
                    </a:lnL>
                    <a:lnR w="635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44653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635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6129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11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18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B="0" marT="12700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20" name="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888272" y="838631"/>
            <a:ext cx="3337737" cy="1427467"/>
          </a:xfrm>
          <a:prstGeom prst="rect">
            <a:avLst/>
          </a:prstGeom>
        </p:spPr>
      </p:pic>
    </p:spTree>
  </p:cSld>
  <p:clrMapOvr>
    <a:masterClrMapping/>
  </p:clrMapOvr>
  <p:transition spd="med">
    <p:fade thruBlk="0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19601" y="844933"/>
            <a:ext cx="5753095" cy="207009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59710" y="5661672"/>
            <a:ext cx="609600" cy="36089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65221" y="5661672"/>
            <a:ext cx="609600" cy="36089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64013" y="5661672"/>
            <a:ext cx="609600" cy="36089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142459" y="5661672"/>
            <a:ext cx="609600" cy="36089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48171" y="2912262"/>
            <a:ext cx="609600" cy="36089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26618" y="2912262"/>
            <a:ext cx="609600" cy="36089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809839" y="2912262"/>
            <a:ext cx="609587" cy="36089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88285" y="2908541"/>
            <a:ext cx="609600" cy="36089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493796" y="2908541"/>
            <a:ext cx="609587" cy="36089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292588" y="2908541"/>
            <a:ext cx="609587" cy="36089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171034" y="2908541"/>
            <a:ext cx="609600" cy="360895"/>
          </a:xfrm>
          <a:prstGeom prst="rect">
            <a:avLst/>
          </a:prstGeom>
        </p:spPr>
      </p:pic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449262" y="374650"/>
          <a:ext cx="11442700" cy="60940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1210"/>
                <a:gridCol w="2225675"/>
                <a:gridCol w="2443480"/>
                <a:gridCol w="3352165"/>
              </a:tblGrid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  <a:tr h="2077085">
                <a:tc gridSpan="2" rowSpan="4">
                  <a:txBody>
                    <a:bodyPr/>
                    <a:lstStyle/>
                    <a:p>
                      <a:pPr algn="ctr" marL="86360">
                        <a:lnSpc>
                          <a:spcPct val="100000"/>
                        </a:lnSpc>
                        <a:spcBef>
                          <a:spcPts val="2055"/>
                        </a:spcBef>
                      </a:pPr>
                      <a:r>
                        <a:rPr dirty="0" sz="28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HOW</a:t>
                      </a:r>
                      <a:r>
                        <a:rPr dirty="0" sz="2800" spc="-45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8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DOES</a:t>
                      </a:r>
                      <a:r>
                        <a:rPr dirty="0" sz="2800" spc="-45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8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IT</a:t>
                      </a:r>
                      <a:r>
                        <a:rPr dirty="0" sz="2800" spc="-45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800" spc="-1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HAPPEN</a:t>
                      </a:r>
                      <a:endParaRPr sz="2800">
                        <a:latin typeface="Century Gothic"/>
                        <a:cs typeface="Century Gothic"/>
                      </a:endParaRPr>
                    </a:p>
                    <a:p>
                      <a:pPr marL="438150" indent="-342900">
                        <a:lnSpc>
                          <a:spcPct val="100000"/>
                        </a:lnSpc>
                        <a:spcBef>
                          <a:spcPts val="2295"/>
                        </a:spcBef>
                        <a:buFont typeface="Wingdings"/>
                        <a:buChar char=""/>
                        <a:tabLst>
                          <a:tab pos="438150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Bad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actors</a:t>
                      </a:r>
                      <a:r>
                        <a:rPr dirty="0" sz="18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do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research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on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potential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victims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marL="438150" indent="-342900">
                        <a:lnSpc>
                          <a:spcPct val="100000"/>
                        </a:lnSpc>
                        <a:spcBef>
                          <a:spcPts val="1585"/>
                        </a:spcBef>
                        <a:buFont typeface="Wingdings"/>
                        <a:buChar char=""/>
                        <a:tabLst>
                          <a:tab pos="438150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Grooming,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aka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building</a:t>
                      </a:r>
                      <a:r>
                        <a:rPr dirty="0" sz="1800" spc="-6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TRUST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marL="264160" marR="459105" indent="-169545">
                        <a:lnSpc>
                          <a:spcPts val="1939"/>
                        </a:lnSpc>
                        <a:spcBef>
                          <a:spcPts val="1830"/>
                        </a:spcBef>
                        <a:buFont typeface="Wingdings"/>
                        <a:buChar char=""/>
                        <a:tabLst>
                          <a:tab pos="264160" algn="l"/>
                          <a:tab pos="438150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Communication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may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start</a:t>
                      </a:r>
                      <a:r>
                        <a:rPr dirty="0" sz="1800" spc="-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out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on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public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application,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then</a:t>
                      </a:r>
                      <a:r>
                        <a:rPr dirty="0" sz="1800" spc="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move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1800" spc="-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an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encrypted application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marL="438150" indent="-342900">
                        <a:lnSpc>
                          <a:spcPct val="100000"/>
                        </a:lnSpc>
                        <a:spcBef>
                          <a:spcPts val="1565"/>
                        </a:spcBef>
                        <a:buFont typeface="Wingdings"/>
                        <a:buChar char=""/>
                        <a:tabLst>
                          <a:tab pos="438150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Will</a:t>
                      </a:r>
                      <a:r>
                        <a:rPr dirty="0" sz="18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never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meet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</a:t>
                      </a:r>
                      <a:r>
                        <a:rPr dirty="0" sz="1800" spc="-6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person,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always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an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excuse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marL="264160" marR="457200" indent="-169545">
                        <a:lnSpc>
                          <a:spcPts val="1939"/>
                        </a:lnSpc>
                        <a:spcBef>
                          <a:spcPts val="1835"/>
                        </a:spcBef>
                        <a:buFont typeface="Wingdings"/>
                        <a:buChar char=""/>
                        <a:tabLst>
                          <a:tab pos="264160" algn="l"/>
                          <a:tab pos="438150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Typically,</a:t>
                      </a:r>
                      <a:r>
                        <a:rPr dirty="0" sz="1800" spc="-7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working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“overseas”,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</a:t>
                      </a:r>
                      <a:r>
                        <a:rPr dirty="0" sz="1800" spc="-6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the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“military”,</a:t>
                      </a:r>
                      <a:r>
                        <a:rPr dirty="0" sz="1800" spc="-6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some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type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of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“contractor”,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on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an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“oil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rig”,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or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have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an</a:t>
                      </a:r>
                      <a:r>
                        <a:rPr dirty="0" sz="1800" spc="-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“investment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tip”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marL="264160" marR="208279" indent="-169545">
                        <a:lnSpc>
                          <a:spcPts val="1939"/>
                        </a:lnSpc>
                        <a:spcBef>
                          <a:spcPts val="1810"/>
                        </a:spcBef>
                        <a:buFont typeface="Wingdings"/>
                        <a:buChar char=""/>
                        <a:tabLst>
                          <a:tab pos="264160" algn="l"/>
                          <a:tab pos="438150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Need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money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for</a:t>
                      </a:r>
                      <a:r>
                        <a:rPr dirty="0" sz="1800" spc="-6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hardship,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fees,</a:t>
                      </a:r>
                      <a:r>
                        <a:rPr dirty="0" sz="18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airfare,</a:t>
                      </a:r>
                      <a:r>
                        <a:rPr dirty="0" sz="1800" spc="-6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sick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family</a:t>
                      </a:r>
                      <a:r>
                        <a:rPr dirty="0" sz="1800" spc="-9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member,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taxes,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they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were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robbed,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etc.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B="0" marT="260985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rowSpan="4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67665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985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381885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985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720"/>
                        </a:spcBef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36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ROMANCE</a:t>
                      </a:r>
                      <a:r>
                        <a:rPr dirty="0" sz="3600" spc="-204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600" spc="-1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SCAMS</a:t>
                      </a:r>
                      <a:endParaRPr sz="3600">
                        <a:latin typeface="Century Gothic"/>
                        <a:cs typeface="Century Gothic"/>
                      </a:endParaRPr>
                    </a:p>
                  </a:txBody>
                  <a:tcPr marL="0" marR="0" marB="0" marT="34544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68300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985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6129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11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19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B="0" marT="12700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019596" y="5665393"/>
            <a:ext cx="609600" cy="36089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898055" y="5665393"/>
            <a:ext cx="609587" cy="36089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781264" y="5665393"/>
            <a:ext cx="609600" cy="360895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891028" y="452628"/>
            <a:ext cx="5481827" cy="6405371"/>
          </a:xfrm>
          <a:prstGeom prst="rect">
            <a:avLst/>
          </a:prstGeom>
        </p:spPr>
      </p:pic>
    </p:spTree>
  </p:cSld>
  <p:clrMapOvr>
    <a:masterClrMapping/>
  </p:clrMapOvr>
  <p:transition spd="med">
    <p:fade thruBlk="0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6095" y="825271"/>
            <a:ext cx="3273425" cy="1440815"/>
            <a:chOff x="456095" y="825271"/>
            <a:chExt cx="3273425" cy="14408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6095" y="838631"/>
              <a:ext cx="1675993" cy="14274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7207" y="833272"/>
              <a:ext cx="829830" cy="110812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5612" y="838357"/>
              <a:ext cx="312420" cy="368300"/>
            </a:xfrm>
            <a:custGeom>
              <a:avLst/>
              <a:gdLst/>
              <a:ahLst/>
              <a:cxnLst/>
              <a:rect l="l" t="t" r="r" b="b"/>
              <a:pathLst>
                <a:path w="312420" h="368300">
                  <a:moveTo>
                    <a:pt x="311835" y="0"/>
                  </a:moveTo>
                  <a:lnTo>
                    <a:pt x="0" y="0"/>
                  </a:lnTo>
                  <a:lnTo>
                    <a:pt x="0" y="367919"/>
                  </a:lnTo>
                  <a:lnTo>
                    <a:pt x="311835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7973" y="825271"/>
              <a:ext cx="1675993" cy="14354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53221" y="838631"/>
              <a:ext cx="1675993" cy="1427454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5367578" y="1130071"/>
            <a:ext cx="901065" cy="1165225"/>
            <a:chOff x="5367578" y="1130071"/>
            <a:chExt cx="901065" cy="116522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67578" y="1130071"/>
              <a:ext cx="900963" cy="113609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866296" y="1739672"/>
              <a:ext cx="402590" cy="555625"/>
            </a:xfrm>
            <a:custGeom>
              <a:avLst/>
              <a:gdLst/>
              <a:ahLst/>
              <a:cxnLst/>
              <a:rect l="l" t="t" r="r" b="b"/>
              <a:pathLst>
                <a:path w="402589" h="555625">
                  <a:moveTo>
                    <a:pt x="402247" y="0"/>
                  </a:moveTo>
                  <a:lnTo>
                    <a:pt x="0" y="555599"/>
                  </a:lnTo>
                  <a:lnTo>
                    <a:pt x="402247" y="555599"/>
                  </a:lnTo>
                  <a:lnTo>
                    <a:pt x="402247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455612" y="4580001"/>
            <a:ext cx="1676400" cy="1433195"/>
            <a:chOff x="455612" y="4580001"/>
            <a:chExt cx="1676400" cy="1433195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5612" y="4580001"/>
              <a:ext cx="1675993" cy="143281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75127" y="4585083"/>
              <a:ext cx="312420" cy="368300"/>
            </a:xfrm>
            <a:custGeom>
              <a:avLst/>
              <a:gdLst/>
              <a:ahLst/>
              <a:cxnLst/>
              <a:rect l="l" t="t" r="r" b="b"/>
              <a:pathLst>
                <a:path w="312420" h="368300">
                  <a:moveTo>
                    <a:pt x="311835" y="0"/>
                  </a:moveTo>
                  <a:lnTo>
                    <a:pt x="0" y="0"/>
                  </a:lnTo>
                  <a:lnTo>
                    <a:pt x="0" y="367918"/>
                  </a:lnTo>
                  <a:lnTo>
                    <a:pt x="311835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67096" y="4876800"/>
            <a:ext cx="900963" cy="113609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57490" y="4572000"/>
            <a:ext cx="3306292" cy="1440815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3719283" y="4585360"/>
            <a:ext cx="2548890" cy="1456690"/>
            <a:chOff x="3719283" y="4585360"/>
            <a:chExt cx="2548890" cy="1456690"/>
          </a:xfrm>
        </p:grpSpPr>
        <p:sp>
          <p:nvSpPr>
            <p:cNvPr id="17" name="object 17"/>
            <p:cNvSpPr/>
            <p:nvPr/>
          </p:nvSpPr>
          <p:spPr>
            <a:xfrm>
              <a:off x="5865811" y="5486400"/>
              <a:ext cx="402590" cy="555625"/>
            </a:xfrm>
            <a:custGeom>
              <a:avLst/>
              <a:gdLst/>
              <a:ahLst/>
              <a:cxnLst/>
              <a:rect l="l" t="t" r="r" b="b"/>
              <a:pathLst>
                <a:path w="402589" h="555625">
                  <a:moveTo>
                    <a:pt x="402247" y="0"/>
                  </a:moveTo>
                  <a:lnTo>
                    <a:pt x="0" y="555599"/>
                  </a:lnTo>
                  <a:lnTo>
                    <a:pt x="402247" y="555599"/>
                  </a:lnTo>
                  <a:lnTo>
                    <a:pt x="402247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19283" y="4585360"/>
              <a:ext cx="2506243" cy="1427454"/>
            </a:xfrm>
            <a:prstGeom prst="rect">
              <a:avLst/>
            </a:prstGeom>
          </p:spPr>
        </p:pic>
      </p:grp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449262" y="374650"/>
          <a:ext cx="11442700" cy="60940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1210"/>
                <a:gridCol w="2459990"/>
                <a:gridCol w="2209800"/>
                <a:gridCol w="3352800"/>
              </a:tblGrid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  <a:tr h="144589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635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rowSpan="3">
                  <a:txBody>
                    <a:bodyPr/>
                    <a:lstStyle/>
                    <a:p>
                      <a:pPr marL="374650" marR="100965" indent="-287020">
                        <a:lnSpc>
                          <a:spcPct val="150000"/>
                        </a:lnSpc>
                        <a:spcBef>
                          <a:spcPts val="995"/>
                        </a:spcBef>
                        <a:buClr>
                          <a:srgbClr val="FFFFFF"/>
                        </a:buClr>
                        <a:buFont typeface="Wingdings"/>
                        <a:buChar char=""/>
                        <a:tabLst>
                          <a:tab pos="374650" algn="l"/>
                        </a:tabLst>
                      </a:pP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Voice</a:t>
                      </a:r>
                      <a:r>
                        <a:rPr dirty="0" sz="14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Over</a:t>
                      </a:r>
                      <a:r>
                        <a:rPr dirty="0" sz="14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Internet</a:t>
                      </a:r>
                      <a:r>
                        <a:rPr dirty="0" sz="14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Protocol</a:t>
                      </a:r>
                      <a:r>
                        <a:rPr dirty="0" sz="14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(VOIP)</a:t>
                      </a:r>
                      <a:r>
                        <a:rPr dirty="0" sz="1400" spc="-6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calls,</a:t>
                      </a:r>
                      <a:r>
                        <a:rPr dirty="0" sz="14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spoofing</a:t>
                      </a:r>
                      <a:r>
                        <a:rPr dirty="0" sz="14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location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and identity,</a:t>
                      </a:r>
                      <a:r>
                        <a:rPr dirty="0" sz="14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caller</a:t>
                      </a:r>
                      <a:r>
                        <a:rPr dirty="0" sz="14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ID</a:t>
                      </a:r>
                      <a:r>
                        <a:rPr dirty="0" sz="14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gives</a:t>
                      </a:r>
                      <a:r>
                        <a:rPr dirty="0" sz="14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false</a:t>
                      </a:r>
                      <a:r>
                        <a:rPr dirty="0" sz="14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sense</a:t>
                      </a:r>
                      <a:r>
                        <a:rPr dirty="0" sz="14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of</a:t>
                      </a:r>
                      <a:r>
                        <a:rPr dirty="0" sz="14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legitimacy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25"/>
                        </a:spcBef>
                        <a:buClr>
                          <a:srgbClr val="FFFFFF"/>
                        </a:buClr>
                        <a:buFont typeface="Wingdings"/>
                        <a:buChar char=""/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74650" indent="-286385">
                        <a:lnSpc>
                          <a:spcPct val="100000"/>
                        </a:lnSpc>
                        <a:buFont typeface="Wingdings"/>
                        <a:buChar char=""/>
                        <a:tabLst>
                          <a:tab pos="374650" algn="l"/>
                        </a:tabLst>
                      </a:pP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Urgent</a:t>
                      </a:r>
                      <a:r>
                        <a:rPr dirty="0" sz="14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situation</a:t>
                      </a:r>
                      <a:r>
                        <a:rPr dirty="0" sz="1400" spc="-7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requiring</a:t>
                      </a:r>
                      <a:r>
                        <a:rPr dirty="0" sz="1400" spc="-7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immediate</a:t>
                      </a:r>
                      <a:r>
                        <a:rPr dirty="0" sz="1400" spc="-6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response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  <a:p>
                      <a:pPr marL="374650" marR="400685" indent="-287020">
                        <a:lnSpc>
                          <a:spcPct val="150000"/>
                        </a:lnSpc>
                        <a:spcBef>
                          <a:spcPts val="1205"/>
                        </a:spcBef>
                        <a:buFont typeface="Wingdings"/>
                        <a:buChar char=""/>
                        <a:tabLst>
                          <a:tab pos="374650" algn="l"/>
                        </a:tabLst>
                      </a:pP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Caller</a:t>
                      </a:r>
                      <a:r>
                        <a:rPr dirty="0" sz="14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may</a:t>
                      </a:r>
                      <a:r>
                        <a:rPr dirty="0" sz="14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provide</a:t>
                      </a:r>
                      <a:r>
                        <a:rPr dirty="0" sz="14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badge</a:t>
                      </a:r>
                      <a:r>
                        <a:rPr dirty="0" sz="14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number</a:t>
                      </a:r>
                      <a:r>
                        <a:rPr dirty="0" sz="14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14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increase</a:t>
                      </a:r>
                      <a:r>
                        <a:rPr dirty="0" sz="14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sense</a:t>
                      </a:r>
                      <a:r>
                        <a:rPr dirty="0" sz="14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of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legitimacy,</a:t>
                      </a:r>
                      <a:r>
                        <a:rPr dirty="0" sz="14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even</a:t>
                      </a:r>
                      <a:r>
                        <a:rPr dirty="0" sz="14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documentation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  <a:p>
                      <a:pPr marL="374650" marR="160655" indent="-287020">
                        <a:lnSpc>
                          <a:spcPct val="150000"/>
                        </a:lnSpc>
                        <a:spcBef>
                          <a:spcPts val="1195"/>
                        </a:spcBef>
                        <a:buFont typeface="Wingdings"/>
                        <a:buChar char=""/>
                        <a:tabLst>
                          <a:tab pos="374650" algn="l"/>
                        </a:tabLst>
                      </a:pP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Caller</a:t>
                      </a:r>
                      <a:r>
                        <a:rPr dirty="0" sz="14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will</a:t>
                      </a:r>
                      <a:r>
                        <a:rPr dirty="0" sz="14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pressure</a:t>
                      </a:r>
                      <a:r>
                        <a:rPr dirty="0" sz="14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victims</a:t>
                      </a:r>
                      <a:r>
                        <a:rPr dirty="0" sz="14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14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act</a:t>
                      </a:r>
                      <a:r>
                        <a:rPr dirty="0" sz="14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1400" spc="-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prevent</a:t>
                      </a:r>
                      <a:r>
                        <a:rPr dirty="0" sz="14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financial</a:t>
                      </a:r>
                      <a:r>
                        <a:rPr dirty="0" sz="14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losses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or</a:t>
                      </a:r>
                      <a:r>
                        <a:rPr dirty="0" sz="14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legal</a:t>
                      </a:r>
                      <a:r>
                        <a:rPr dirty="0" sz="14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consequences,</a:t>
                      </a:r>
                      <a:r>
                        <a:rPr dirty="0" sz="14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fabricating</a:t>
                      </a:r>
                      <a:r>
                        <a:rPr dirty="0" sz="14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stories</a:t>
                      </a:r>
                      <a:r>
                        <a:rPr dirty="0" sz="14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about</a:t>
                      </a:r>
                      <a:r>
                        <a:rPr dirty="0" sz="14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hacking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threats,</a:t>
                      </a:r>
                      <a:r>
                        <a:rPr dirty="0" sz="14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arrests,</a:t>
                      </a:r>
                      <a:r>
                        <a:rPr dirty="0" sz="14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or</a:t>
                      </a:r>
                      <a:r>
                        <a:rPr dirty="0" sz="14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links</a:t>
                      </a:r>
                      <a:r>
                        <a:rPr dirty="0" sz="14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14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criminal</a:t>
                      </a:r>
                      <a:r>
                        <a:rPr dirty="0" sz="14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investigations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  <a:p>
                      <a:pPr marL="374650" marR="229235" indent="-287020">
                        <a:lnSpc>
                          <a:spcPct val="170000"/>
                        </a:lnSpc>
                        <a:spcBef>
                          <a:spcPts val="515"/>
                        </a:spcBef>
                        <a:buFont typeface="Wingdings"/>
                        <a:buChar char=""/>
                        <a:tabLst>
                          <a:tab pos="374650" algn="l"/>
                        </a:tabLst>
                      </a:pP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Victims</a:t>
                      </a:r>
                      <a:r>
                        <a:rPr dirty="0" sz="1400" spc="-6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are</a:t>
                      </a:r>
                      <a:r>
                        <a:rPr dirty="0" sz="14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instructed</a:t>
                      </a:r>
                      <a:r>
                        <a:rPr dirty="0" sz="14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14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withdraw</a:t>
                      </a:r>
                      <a:r>
                        <a:rPr dirty="0" sz="14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funds</a:t>
                      </a:r>
                      <a:r>
                        <a:rPr dirty="0" sz="14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or</a:t>
                      </a:r>
                      <a:r>
                        <a:rPr dirty="0" sz="14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purchase</a:t>
                      </a:r>
                      <a:r>
                        <a:rPr dirty="0" sz="14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gold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bars</a:t>
                      </a:r>
                      <a:r>
                        <a:rPr dirty="0" sz="14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for</a:t>
                      </a:r>
                      <a:r>
                        <a:rPr dirty="0" sz="14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"safekeeping"</a:t>
                      </a:r>
                      <a:r>
                        <a:rPr dirty="0" sz="1400" spc="-6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then: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  <a:p>
                      <a:pPr lvl="1" marL="831850" indent="-457200">
                        <a:lnSpc>
                          <a:spcPct val="100000"/>
                        </a:lnSpc>
                        <a:spcBef>
                          <a:spcPts val="1180"/>
                        </a:spcBef>
                        <a:buFont typeface="Wingdings"/>
                        <a:buChar char=""/>
                        <a:tabLst>
                          <a:tab pos="831850" algn="l"/>
                        </a:tabLst>
                      </a:pP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Mail</a:t>
                      </a:r>
                      <a:r>
                        <a:rPr dirty="0" sz="14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with</a:t>
                      </a:r>
                      <a:r>
                        <a:rPr dirty="0" sz="14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FedEx/UPS</a:t>
                      </a:r>
                      <a:r>
                        <a:rPr dirty="0" sz="1400" spc="-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shipping</a:t>
                      </a:r>
                      <a:r>
                        <a:rPr dirty="0" sz="1400" spc="-6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service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  <a:p>
                      <a:pPr lvl="1" marL="831850" indent="-457200">
                        <a:lnSpc>
                          <a:spcPct val="100000"/>
                        </a:lnSpc>
                        <a:spcBef>
                          <a:spcPts val="1175"/>
                        </a:spcBef>
                        <a:buFont typeface="Wingdings"/>
                        <a:buChar char=""/>
                        <a:tabLst>
                          <a:tab pos="831850" algn="l"/>
                        </a:tabLst>
                      </a:pP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Meet</a:t>
                      </a:r>
                      <a:r>
                        <a:rPr dirty="0" sz="14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dirty="0" sz="1400" spc="-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“courier”</a:t>
                      </a:r>
                      <a:r>
                        <a:rPr dirty="0" sz="14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14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hand</a:t>
                      </a:r>
                      <a:r>
                        <a:rPr dirty="0" sz="1400" spc="-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over</a:t>
                      </a:r>
                      <a:r>
                        <a:rPr dirty="0" sz="14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cash/gold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  <a:p>
                      <a:pPr lvl="1" marL="831850" indent="-457200">
                        <a:lnSpc>
                          <a:spcPct val="100000"/>
                        </a:lnSpc>
                        <a:spcBef>
                          <a:spcPts val="1175"/>
                        </a:spcBef>
                        <a:buFont typeface="Wingdings"/>
                        <a:buChar char=""/>
                        <a:tabLst>
                          <a:tab pos="831850" algn="l"/>
                        </a:tabLst>
                      </a:pP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Send</a:t>
                      </a:r>
                      <a:r>
                        <a:rPr dirty="0" sz="14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virtual</a:t>
                      </a:r>
                      <a:r>
                        <a:rPr dirty="0" sz="1400" spc="-6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currency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B="0" marT="126365">
                    <a:lnL w="635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30251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  <a:p>
                      <a:pPr marL="1073150" marR="1069340" indent="264795">
                        <a:lnSpc>
                          <a:spcPts val="3850"/>
                        </a:lnSpc>
                        <a:spcBef>
                          <a:spcPts val="5"/>
                        </a:spcBef>
                      </a:pPr>
                      <a:r>
                        <a:rPr dirty="0" sz="3600" spc="-1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GOVERNMENT IMPERSONATION</a:t>
                      </a:r>
                      <a:endParaRPr sz="3600">
                        <a:latin typeface="Century Gothic"/>
                        <a:cs typeface="Century Gothic"/>
                      </a:endParaRPr>
                    </a:p>
                  </a:txBody>
                  <a:tcPr marL="0" marR="0" marB="0" marT="143510">
                    <a:lnL w="12700">
                      <a:solidFill>
                        <a:srgbClr val="51C3F8"/>
                      </a:solidFill>
                      <a:prstDash val="solid"/>
                    </a:lnL>
                    <a:lnR w="635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26365">
                    <a:lnL w="635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44653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635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26365">
                    <a:lnL w="635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6129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11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20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B="0" marT="12700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20" name="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888272" y="838631"/>
            <a:ext cx="3337737" cy="1427467"/>
          </a:xfrm>
          <a:prstGeom prst="rect">
            <a:avLst/>
          </a:prstGeom>
        </p:spPr>
      </p:pic>
    </p:spTree>
  </p:cSld>
  <p:clrMapOvr>
    <a:masterClrMapping/>
  </p:clrMapOvr>
  <p:transition spd="med">
    <p:fade thruBlk="0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9262" y="374650"/>
            <a:ext cx="11366500" cy="6108700"/>
            <a:chOff x="449262" y="374650"/>
            <a:chExt cx="11366500" cy="6108700"/>
          </a:xfrm>
        </p:grpSpPr>
        <p:sp>
          <p:nvSpPr>
            <p:cNvPr id="3" name="object 3"/>
            <p:cNvSpPr/>
            <p:nvPr/>
          </p:nvSpPr>
          <p:spPr>
            <a:xfrm>
              <a:off x="455615" y="831038"/>
              <a:ext cx="11353800" cy="0"/>
            </a:xfrm>
            <a:custGeom>
              <a:avLst/>
              <a:gdLst/>
              <a:ahLst/>
              <a:cxnLst/>
              <a:rect l="l" t="t" r="r" b="b"/>
              <a:pathLst>
                <a:path w="11353800" h="0">
                  <a:moveTo>
                    <a:pt x="11353787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51C3F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55617" y="6026954"/>
              <a:ext cx="11353800" cy="0"/>
            </a:xfrm>
            <a:custGeom>
              <a:avLst/>
              <a:gdLst/>
              <a:ahLst/>
              <a:cxnLst/>
              <a:rect l="l" t="t" r="r" b="b"/>
              <a:pathLst>
                <a:path w="11353800" h="0">
                  <a:moveTo>
                    <a:pt x="0" y="0"/>
                  </a:moveTo>
                  <a:lnTo>
                    <a:pt x="11353787" y="0"/>
                  </a:lnTo>
                </a:path>
              </a:pathLst>
            </a:custGeom>
            <a:ln w="12700">
              <a:solidFill>
                <a:srgbClr val="51C3F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19601" y="844933"/>
            <a:ext cx="5753095" cy="207009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19596" y="5665393"/>
            <a:ext cx="609600" cy="36089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98055" y="5665393"/>
            <a:ext cx="609587" cy="36089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81264" y="5665393"/>
            <a:ext cx="609600" cy="36089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65221" y="5661672"/>
            <a:ext cx="609600" cy="36089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59710" y="5661672"/>
            <a:ext cx="609600" cy="36089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64013" y="5661672"/>
            <a:ext cx="609600" cy="36089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142459" y="5661672"/>
            <a:ext cx="609600" cy="360895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6010073" y="3276600"/>
            <a:ext cx="5791200" cy="0"/>
          </a:xfrm>
          <a:custGeom>
            <a:avLst/>
            <a:gdLst/>
            <a:ahLst/>
            <a:cxnLst/>
            <a:rect l="l" t="t" r="r" b="b"/>
            <a:pathLst>
              <a:path w="5791200" h="0">
                <a:moveTo>
                  <a:pt x="579120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1C3F8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4" name="object 14"/>
          <p:cNvGrpSpPr/>
          <p:nvPr/>
        </p:nvGrpSpPr>
        <p:grpSpPr>
          <a:xfrm>
            <a:off x="6006349" y="831037"/>
            <a:ext cx="5803265" cy="5195570"/>
            <a:chOff x="6006349" y="831037"/>
            <a:chExt cx="5803265" cy="5195570"/>
          </a:xfrm>
        </p:grpSpPr>
        <p:sp>
          <p:nvSpPr>
            <p:cNvPr id="15" name="object 15"/>
            <p:cNvSpPr/>
            <p:nvPr/>
          </p:nvSpPr>
          <p:spPr>
            <a:xfrm>
              <a:off x="6010074" y="5658500"/>
              <a:ext cx="5791200" cy="0"/>
            </a:xfrm>
            <a:custGeom>
              <a:avLst/>
              <a:gdLst/>
              <a:ahLst/>
              <a:cxnLst/>
              <a:rect l="l" t="t" r="r" b="b"/>
              <a:pathLst>
                <a:path w="5791200" h="0">
                  <a:moveTo>
                    <a:pt x="0" y="0"/>
                  </a:moveTo>
                  <a:lnTo>
                    <a:pt x="5791187" y="0"/>
                  </a:lnTo>
                </a:path>
              </a:pathLst>
            </a:custGeom>
            <a:ln w="12700">
              <a:solidFill>
                <a:srgbClr val="51C3F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012699" y="831037"/>
              <a:ext cx="0" cy="5195570"/>
            </a:xfrm>
            <a:custGeom>
              <a:avLst/>
              <a:gdLst/>
              <a:ahLst/>
              <a:cxnLst/>
              <a:rect l="l" t="t" r="r" b="b"/>
              <a:pathLst>
                <a:path w="0" h="5195570">
                  <a:moveTo>
                    <a:pt x="0" y="0"/>
                  </a:moveTo>
                  <a:lnTo>
                    <a:pt x="0" y="5195252"/>
                  </a:lnTo>
                </a:path>
              </a:pathLst>
            </a:custGeom>
            <a:ln w="12700">
              <a:solidFill>
                <a:srgbClr val="51C3F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48171" y="2912262"/>
              <a:ext cx="609600" cy="36089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26617" y="2912262"/>
              <a:ext cx="609600" cy="36089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09839" y="2912262"/>
              <a:ext cx="609587" cy="36089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688285" y="2908541"/>
              <a:ext cx="609600" cy="36089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493796" y="2908541"/>
              <a:ext cx="609587" cy="36089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292588" y="2908541"/>
              <a:ext cx="609587" cy="36089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171034" y="2908541"/>
              <a:ext cx="609600" cy="360895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010072" y="2908545"/>
              <a:ext cx="5791200" cy="0"/>
            </a:xfrm>
            <a:custGeom>
              <a:avLst/>
              <a:gdLst/>
              <a:ahLst/>
              <a:cxnLst/>
              <a:rect l="l" t="t" r="r" b="b"/>
              <a:pathLst>
                <a:path w="5791200" h="0">
                  <a:moveTo>
                    <a:pt x="57912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51C3F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19333" y="3286026"/>
              <a:ext cx="5790077" cy="2371620"/>
            </a:xfrm>
            <a:prstGeom prst="rect">
              <a:avLst/>
            </a:prstGeom>
          </p:spPr>
        </p:pic>
      </p:grpSp>
      <p:sp>
        <p:nvSpPr>
          <p:cNvPr id="26" name="object 26" descr="$PPTXTitle"/>
          <p:cNvSpPr txBox="1">
            <a:spLocks noGrp="1"/>
          </p:cNvSpPr>
          <p:nvPr>
            <p:ph type="title"/>
          </p:nvPr>
        </p:nvSpPr>
        <p:spPr>
          <a:xfrm>
            <a:off x="2126784" y="927608"/>
            <a:ext cx="230124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/>
              <a:t>MONEY</a:t>
            </a:r>
            <a:r>
              <a:rPr dirty="0" sz="2800" spc="-90"/>
              <a:t> </a:t>
            </a:r>
            <a:r>
              <a:rPr dirty="0" sz="2800" spc="-20"/>
              <a:t>MULE</a:t>
            </a:r>
            <a:endParaRPr sz="2800"/>
          </a:p>
        </p:txBody>
      </p:sp>
      <p:sp>
        <p:nvSpPr>
          <p:cNvPr id="27" name="object 27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SzPct val="66666"/>
              <a:buFont typeface="Wingdings"/>
              <a:buChar char=""/>
              <a:tabLst>
                <a:tab pos="240665" algn="l"/>
              </a:tabLst>
            </a:pPr>
            <a:r>
              <a:rPr dirty="0"/>
              <a:t>A</a:t>
            </a:r>
            <a:r>
              <a:rPr dirty="0" spc="-40"/>
              <a:t> </a:t>
            </a:r>
            <a:r>
              <a:rPr dirty="0"/>
              <a:t>money</a:t>
            </a:r>
            <a:r>
              <a:rPr dirty="0" spc="-30"/>
              <a:t> </a:t>
            </a:r>
            <a:r>
              <a:rPr dirty="0"/>
              <a:t>mule</a:t>
            </a:r>
            <a:r>
              <a:rPr dirty="0" spc="-30"/>
              <a:t> </a:t>
            </a:r>
            <a:r>
              <a:rPr dirty="0"/>
              <a:t>is</a:t>
            </a:r>
            <a:r>
              <a:rPr dirty="0" spc="-45"/>
              <a:t> </a:t>
            </a:r>
            <a:r>
              <a:rPr dirty="0"/>
              <a:t>someone</a:t>
            </a:r>
            <a:r>
              <a:rPr dirty="0" spc="-20"/>
              <a:t> </a:t>
            </a:r>
            <a:r>
              <a:rPr dirty="0"/>
              <a:t>who</a:t>
            </a:r>
            <a:r>
              <a:rPr dirty="0" spc="-25"/>
              <a:t> </a:t>
            </a:r>
            <a:r>
              <a:rPr dirty="0"/>
              <a:t>transfers</a:t>
            </a:r>
            <a:r>
              <a:rPr dirty="0" spc="-35"/>
              <a:t> </a:t>
            </a:r>
            <a:r>
              <a:rPr dirty="0"/>
              <a:t>or</a:t>
            </a:r>
            <a:r>
              <a:rPr dirty="0" spc="-30"/>
              <a:t> </a:t>
            </a:r>
            <a:r>
              <a:rPr dirty="0" spc="-10"/>
              <a:t>moves</a:t>
            </a:r>
          </a:p>
          <a:p>
            <a:pPr marL="241300">
              <a:lnSpc>
                <a:spcPct val="100000"/>
              </a:lnSpc>
              <a:spcBef>
                <a:spcPts val="1080"/>
              </a:spcBef>
            </a:pPr>
            <a:r>
              <a:rPr dirty="0"/>
              <a:t>illegally</a:t>
            </a:r>
            <a:r>
              <a:rPr dirty="0" spc="-70"/>
              <a:t> </a:t>
            </a:r>
            <a:r>
              <a:rPr dirty="0"/>
              <a:t>acquired</a:t>
            </a:r>
            <a:r>
              <a:rPr dirty="0" spc="-35"/>
              <a:t> </a:t>
            </a:r>
            <a:r>
              <a:rPr dirty="0"/>
              <a:t>money</a:t>
            </a:r>
            <a:r>
              <a:rPr dirty="0" spc="-30"/>
              <a:t> </a:t>
            </a:r>
            <a:r>
              <a:rPr dirty="0"/>
              <a:t>on</a:t>
            </a:r>
            <a:r>
              <a:rPr dirty="0" spc="-25"/>
              <a:t> </a:t>
            </a:r>
            <a:r>
              <a:rPr dirty="0"/>
              <a:t>behalf</a:t>
            </a:r>
            <a:r>
              <a:rPr dirty="0" spc="-30"/>
              <a:t> </a:t>
            </a:r>
            <a:r>
              <a:rPr dirty="0"/>
              <a:t>of</a:t>
            </a:r>
            <a:r>
              <a:rPr dirty="0" spc="-25"/>
              <a:t> </a:t>
            </a:r>
            <a:r>
              <a:rPr dirty="0"/>
              <a:t>someone</a:t>
            </a:r>
            <a:r>
              <a:rPr dirty="0" spc="-20"/>
              <a:t> </a:t>
            </a:r>
            <a:r>
              <a:rPr dirty="0" spc="-10"/>
              <a:t>else.</a:t>
            </a:r>
          </a:p>
          <a:p>
            <a:pPr marL="241300" marR="381000" indent="-228600">
              <a:lnSpc>
                <a:spcPct val="160000"/>
              </a:lnSpc>
              <a:spcBef>
                <a:spcPts val="600"/>
              </a:spcBef>
              <a:buSzPct val="66666"/>
              <a:buFont typeface="Wingdings"/>
              <a:buChar char=""/>
              <a:tabLst>
                <a:tab pos="241300" algn="l"/>
              </a:tabLst>
            </a:pPr>
            <a:r>
              <a:rPr dirty="0"/>
              <a:t>Bad</a:t>
            </a:r>
            <a:r>
              <a:rPr dirty="0" spc="-30"/>
              <a:t> </a:t>
            </a:r>
            <a:r>
              <a:rPr dirty="0"/>
              <a:t>actors</a:t>
            </a:r>
            <a:r>
              <a:rPr dirty="0" spc="-15"/>
              <a:t> </a:t>
            </a:r>
            <a:r>
              <a:rPr dirty="0"/>
              <a:t>recruit</a:t>
            </a:r>
            <a:r>
              <a:rPr dirty="0" spc="-45"/>
              <a:t> </a:t>
            </a:r>
            <a:r>
              <a:rPr dirty="0"/>
              <a:t>individuals</a:t>
            </a:r>
            <a:r>
              <a:rPr dirty="0" spc="-50"/>
              <a:t> </a:t>
            </a:r>
            <a:r>
              <a:rPr dirty="0"/>
              <a:t>to</a:t>
            </a:r>
            <a:r>
              <a:rPr dirty="0" spc="-35"/>
              <a:t> </a:t>
            </a:r>
            <a:r>
              <a:rPr dirty="0"/>
              <a:t>launder</a:t>
            </a:r>
            <a:r>
              <a:rPr dirty="0" spc="-35"/>
              <a:t> </a:t>
            </a:r>
            <a:r>
              <a:rPr dirty="0" spc="-10"/>
              <a:t>proceeds </a:t>
            </a:r>
            <a:r>
              <a:rPr dirty="0"/>
              <a:t>derived</a:t>
            </a:r>
            <a:r>
              <a:rPr dirty="0" spc="-60"/>
              <a:t> </a:t>
            </a:r>
            <a:r>
              <a:rPr dirty="0"/>
              <a:t>from</a:t>
            </a:r>
            <a:r>
              <a:rPr dirty="0" spc="-15"/>
              <a:t> </a:t>
            </a:r>
            <a:r>
              <a:rPr dirty="0"/>
              <a:t>online</a:t>
            </a:r>
            <a:r>
              <a:rPr dirty="0" spc="-45"/>
              <a:t> </a:t>
            </a:r>
            <a:r>
              <a:rPr dirty="0"/>
              <a:t>frauds,</a:t>
            </a:r>
            <a:r>
              <a:rPr dirty="0" spc="-20"/>
              <a:t> </a:t>
            </a:r>
            <a:r>
              <a:rPr dirty="0"/>
              <a:t>which</a:t>
            </a:r>
            <a:r>
              <a:rPr dirty="0" spc="-35"/>
              <a:t> </a:t>
            </a:r>
            <a:r>
              <a:rPr dirty="0"/>
              <a:t>make</a:t>
            </a:r>
            <a:r>
              <a:rPr dirty="0" spc="-15"/>
              <a:t> </a:t>
            </a:r>
            <a:r>
              <a:rPr dirty="0"/>
              <a:t>it</a:t>
            </a:r>
            <a:r>
              <a:rPr dirty="0" spc="-30"/>
              <a:t> </a:t>
            </a:r>
            <a:r>
              <a:rPr dirty="0"/>
              <a:t>harder</a:t>
            </a:r>
            <a:r>
              <a:rPr dirty="0" spc="-25"/>
              <a:t> for </a:t>
            </a:r>
            <a:r>
              <a:rPr dirty="0"/>
              <a:t>law</a:t>
            </a:r>
            <a:r>
              <a:rPr dirty="0" spc="-25"/>
              <a:t> </a:t>
            </a:r>
            <a:r>
              <a:rPr dirty="0" spc="-10"/>
              <a:t>enforcement</a:t>
            </a:r>
            <a:r>
              <a:rPr dirty="0" spc="5"/>
              <a:t> </a:t>
            </a:r>
            <a:r>
              <a:rPr dirty="0"/>
              <a:t>to</a:t>
            </a:r>
            <a:r>
              <a:rPr dirty="0" spc="-10"/>
              <a:t> </a:t>
            </a:r>
            <a:r>
              <a:rPr dirty="0" spc="-20"/>
              <a:t>trace</a:t>
            </a:r>
          </a:p>
          <a:p>
            <a:pPr marL="240665" indent="-227965">
              <a:lnSpc>
                <a:spcPct val="100000"/>
              </a:lnSpc>
              <a:spcBef>
                <a:spcPts val="1680"/>
              </a:spcBef>
              <a:buSzPct val="66666"/>
              <a:buFont typeface="Wingdings"/>
              <a:buChar char=""/>
              <a:tabLst>
                <a:tab pos="240665" algn="l"/>
              </a:tabLst>
            </a:pPr>
            <a:r>
              <a:rPr dirty="0"/>
              <a:t>Can</a:t>
            </a:r>
            <a:r>
              <a:rPr dirty="0" spc="-30"/>
              <a:t> </a:t>
            </a:r>
            <a:r>
              <a:rPr dirty="0"/>
              <a:t>be</a:t>
            </a:r>
            <a:r>
              <a:rPr dirty="0" spc="-25"/>
              <a:t> </a:t>
            </a:r>
            <a:r>
              <a:rPr dirty="0"/>
              <a:t>unwitting</a:t>
            </a:r>
            <a:r>
              <a:rPr dirty="0" spc="-60"/>
              <a:t> </a:t>
            </a:r>
            <a:r>
              <a:rPr dirty="0"/>
              <a:t>or</a:t>
            </a:r>
            <a:r>
              <a:rPr dirty="0" spc="-25"/>
              <a:t> </a:t>
            </a:r>
            <a:r>
              <a:rPr dirty="0"/>
              <a:t>unknowing</a:t>
            </a:r>
            <a:r>
              <a:rPr dirty="0" spc="-50"/>
              <a:t> </a:t>
            </a:r>
            <a:r>
              <a:rPr dirty="0"/>
              <a:t>or</a:t>
            </a:r>
            <a:r>
              <a:rPr dirty="0" spc="-20"/>
              <a:t> </a:t>
            </a:r>
            <a:r>
              <a:rPr dirty="0"/>
              <a:t>willing</a:t>
            </a:r>
            <a:r>
              <a:rPr dirty="0" spc="-60"/>
              <a:t> </a:t>
            </a:r>
            <a:r>
              <a:rPr dirty="0"/>
              <a:t>and</a:t>
            </a:r>
            <a:r>
              <a:rPr dirty="0" spc="-30"/>
              <a:t> </a:t>
            </a:r>
            <a:r>
              <a:rPr dirty="0" spc="-10"/>
              <a:t>knowing</a:t>
            </a:r>
          </a:p>
          <a:p>
            <a:pPr marL="241300" marR="5080" indent="-228600">
              <a:lnSpc>
                <a:spcPct val="160000"/>
              </a:lnSpc>
              <a:spcBef>
                <a:spcPts val="600"/>
              </a:spcBef>
              <a:buSzPct val="66666"/>
              <a:buFont typeface="Wingdings"/>
              <a:buChar char=""/>
              <a:tabLst>
                <a:tab pos="241300" algn="l"/>
              </a:tabLst>
            </a:pPr>
            <a:r>
              <a:rPr dirty="0"/>
              <a:t>Asked</a:t>
            </a:r>
            <a:r>
              <a:rPr dirty="0" spc="-40"/>
              <a:t> </a:t>
            </a:r>
            <a:r>
              <a:rPr dirty="0"/>
              <a:t>to</a:t>
            </a:r>
            <a:r>
              <a:rPr dirty="0" spc="-25"/>
              <a:t> </a:t>
            </a:r>
            <a:r>
              <a:rPr dirty="0"/>
              <a:t>use</a:t>
            </a:r>
            <a:r>
              <a:rPr dirty="0" spc="-40"/>
              <a:t> </a:t>
            </a:r>
            <a:r>
              <a:rPr dirty="0"/>
              <a:t>bank</a:t>
            </a:r>
            <a:r>
              <a:rPr dirty="0" spc="-20"/>
              <a:t> </a:t>
            </a:r>
            <a:r>
              <a:rPr dirty="0"/>
              <a:t>account</a:t>
            </a:r>
            <a:r>
              <a:rPr dirty="0" spc="-15"/>
              <a:t> </a:t>
            </a:r>
            <a:r>
              <a:rPr dirty="0"/>
              <a:t>or</a:t>
            </a:r>
            <a:r>
              <a:rPr dirty="0" spc="-20"/>
              <a:t> </a:t>
            </a:r>
            <a:r>
              <a:rPr dirty="0"/>
              <a:t>open</a:t>
            </a:r>
            <a:r>
              <a:rPr dirty="0" spc="-30"/>
              <a:t> </a:t>
            </a:r>
            <a:r>
              <a:rPr dirty="0"/>
              <a:t>an</a:t>
            </a:r>
            <a:r>
              <a:rPr dirty="0" spc="-25"/>
              <a:t> </a:t>
            </a:r>
            <a:r>
              <a:rPr dirty="0"/>
              <a:t>account</a:t>
            </a:r>
            <a:r>
              <a:rPr dirty="0" spc="-15"/>
              <a:t> </a:t>
            </a:r>
            <a:r>
              <a:rPr dirty="0"/>
              <a:t>in</a:t>
            </a:r>
            <a:r>
              <a:rPr dirty="0" spc="-40"/>
              <a:t> </a:t>
            </a:r>
            <a:r>
              <a:rPr dirty="0" spc="-10"/>
              <a:t>their </a:t>
            </a:r>
            <a:r>
              <a:rPr dirty="0"/>
              <a:t>name</a:t>
            </a:r>
            <a:r>
              <a:rPr dirty="0" spc="-25"/>
              <a:t> </a:t>
            </a:r>
            <a:r>
              <a:rPr dirty="0"/>
              <a:t>to</a:t>
            </a:r>
            <a:r>
              <a:rPr dirty="0" spc="-35"/>
              <a:t> </a:t>
            </a:r>
            <a:r>
              <a:rPr dirty="0"/>
              <a:t>receive</a:t>
            </a:r>
            <a:r>
              <a:rPr dirty="0" spc="-55"/>
              <a:t> </a:t>
            </a:r>
            <a:r>
              <a:rPr dirty="0"/>
              <a:t>money</a:t>
            </a:r>
            <a:r>
              <a:rPr dirty="0" spc="-30"/>
              <a:t> </a:t>
            </a:r>
            <a:r>
              <a:rPr dirty="0"/>
              <a:t>from</a:t>
            </a:r>
            <a:r>
              <a:rPr dirty="0" spc="-20"/>
              <a:t> </a:t>
            </a:r>
            <a:r>
              <a:rPr dirty="0"/>
              <a:t>someone</a:t>
            </a:r>
            <a:r>
              <a:rPr dirty="0" spc="-20"/>
              <a:t> </a:t>
            </a:r>
            <a:r>
              <a:rPr dirty="0"/>
              <a:t>they</a:t>
            </a:r>
            <a:r>
              <a:rPr dirty="0" spc="-40"/>
              <a:t> </a:t>
            </a:r>
            <a:r>
              <a:rPr dirty="0"/>
              <a:t>never</a:t>
            </a:r>
            <a:r>
              <a:rPr dirty="0" spc="-45"/>
              <a:t> </a:t>
            </a:r>
            <a:r>
              <a:rPr dirty="0" spc="-25"/>
              <a:t>met</a:t>
            </a:r>
          </a:p>
          <a:p>
            <a:pPr marL="240665" indent="-227965">
              <a:lnSpc>
                <a:spcPct val="100000"/>
              </a:lnSpc>
              <a:spcBef>
                <a:spcPts val="1680"/>
              </a:spcBef>
              <a:buSzPct val="66666"/>
              <a:buFont typeface="Wingdings"/>
              <a:buChar char=""/>
              <a:tabLst>
                <a:tab pos="240665" algn="l"/>
              </a:tabLst>
            </a:pPr>
            <a:r>
              <a:rPr dirty="0"/>
              <a:t>May</a:t>
            </a:r>
            <a:r>
              <a:rPr dirty="0" spc="-30"/>
              <a:t> </a:t>
            </a:r>
            <a:r>
              <a:rPr dirty="0"/>
              <a:t>keep</a:t>
            </a:r>
            <a:r>
              <a:rPr dirty="0" spc="-20"/>
              <a:t> </a:t>
            </a:r>
            <a:r>
              <a:rPr dirty="0"/>
              <a:t>a</a:t>
            </a:r>
            <a:r>
              <a:rPr dirty="0" spc="-25"/>
              <a:t> </a:t>
            </a:r>
            <a:r>
              <a:rPr dirty="0"/>
              <a:t>portion</a:t>
            </a:r>
            <a:r>
              <a:rPr dirty="0" spc="-40"/>
              <a:t> </a:t>
            </a:r>
            <a:r>
              <a:rPr dirty="0"/>
              <a:t>of</a:t>
            </a:r>
            <a:r>
              <a:rPr dirty="0" spc="-10"/>
              <a:t> </a:t>
            </a:r>
            <a:r>
              <a:rPr dirty="0"/>
              <a:t>the</a:t>
            </a:r>
            <a:r>
              <a:rPr dirty="0" spc="-35"/>
              <a:t> </a:t>
            </a:r>
            <a:r>
              <a:rPr dirty="0"/>
              <a:t>money</a:t>
            </a:r>
            <a:r>
              <a:rPr dirty="0" spc="-20"/>
              <a:t> </a:t>
            </a:r>
            <a:r>
              <a:rPr dirty="0"/>
              <a:t>they</a:t>
            </a:r>
            <a:r>
              <a:rPr dirty="0" spc="-30"/>
              <a:t> </a:t>
            </a:r>
            <a:r>
              <a:rPr dirty="0" spc="-10"/>
              <a:t>transferred</a:t>
            </a:r>
          </a:p>
          <a:p>
            <a:pPr marL="241300" marR="678180" indent="-228600">
              <a:lnSpc>
                <a:spcPct val="160000"/>
              </a:lnSpc>
              <a:spcBef>
                <a:spcPts val="600"/>
              </a:spcBef>
              <a:buSzPct val="66666"/>
              <a:buFont typeface="Wingdings"/>
              <a:buChar char=""/>
              <a:tabLst>
                <a:tab pos="241300" algn="l"/>
              </a:tabLst>
            </a:pPr>
            <a:r>
              <a:rPr dirty="0"/>
              <a:t>Motivated</a:t>
            </a:r>
            <a:r>
              <a:rPr dirty="0" spc="-45"/>
              <a:t> </a:t>
            </a:r>
            <a:r>
              <a:rPr dirty="0"/>
              <a:t>by</a:t>
            </a:r>
            <a:r>
              <a:rPr dirty="0" spc="-20"/>
              <a:t> </a:t>
            </a:r>
            <a:r>
              <a:rPr dirty="0"/>
              <a:t>trust</a:t>
            </a:r>
            <a:r>
              <a:rPr dirty="0" spc="-30"/>
              <a:t> </a:t>
            </a:r>
            <a:r>
              <a:rPr dirty="0"/>
              <a:t>in</a:t>
            </a:r>
            <a:r>
              <a:rPr dirty="0" spc="-25"/>
              <a:t> </a:t>
            </a:r>
            <a:r>
              <a:rPr dirty="0"/>
              <a:t>the</a:t>
            </a:r>
            <a:r>
              <a:rPr dirty="0" spc="-30"/>
              <a:t> </a:t>
            </a:r>
            <a:r>
              <a:rPr dirty="0"/>
              <a:t>existence</a:t>
            </a:r>
            <a:r>
              <a:rPr dirty="0" spc="-10"/>
              <a:t> </a:t>
            </a:r>
            <a:r>
              <a:rPr dirty="0"/>
              <a:t>of</a:t>
            </a:r>
            <a:r>
              <a:rPr dirty="0" spc="-15"/>
              <a:t> </a:t>
            </a:r>
            <a:r>
              <a:rPr dirty="0"/>
              <a:t>their</a:t>
            </a:r>
            <a:r>
              <a:rPr dirty="0" spc="-30"/>
              <a:t> </a:t>
            </a:r>
            <a:r>
              <a:rPr dirty="0" spc="-10"/>
              <a:t>online relationship</a:t>
            </a:r>
          </a:p>
        </p:txBody>
      </p:sp>
    </p:spTree>
  </p:cSld>
  <p:clrMapOvr>
    <a:masterClrMapping/>
  </p:clrMapOvr>
  <p:transition spd="med">
    <p:fade thruBlk="0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9" y="0"/>
            <a:ext cx="12187555" cy="6858000"/>
          </a:xfrm>
          <a:custGeom>
            <a:avLst/>
            <a:gdLst/>
            <a:ahLst/>
            <a:cxnLst/>
            <a:rect l="l" t="t" r="r" b="b"/>
            <a:pathLst>
              <a:path w="12187555" h="6858000">
                <a:moveTo>
                  <a:pt x="12187402" y="0"/>
                </a:moveTo>
                <a:lnTo>
                  <a:pt x="0" y="0"/>
                </a:lnTo>
                <a:lnTo>
                  <a:pt x="0" y="6858000"/>
                </a:lnTo>
                <a:lnTo>
                  <a:pt x="12187402" y="6858000"/>
                </a:lnTo>
                <a:lnTo>
                  <a:pt x="12187402" y="0"/>
                </a:lnTo>
                <a:close/>
              </a:path>
            </a:pathLst>
          </a:custGeom>
          <a:solidFill>
            <a:srgbClr val="B8E7F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10972" y="505249"/>
            <a:ext cx="12178030" cy="6353175"/>
            <a:chOff x="10972" y="505249"/>
            <a:chExt cx="12178030" cy="63531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72" y="505249"/>
              <a:ext cx="11036438" cy="618190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97771" y="3322320"/>
              <a:ext cx="640079" cy="6400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41612" y="3962400"/>
              <a:ext cx="182880" cy="18287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0412" y="2835047"/>
              <a:ext cx="182880" cy="1828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05750" y="1295400"/>
              <a:ext cx="182880" cy="1828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99011" y="4779333"/>
              <a:ext cx="182879" cy="1828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91254" y="5334000"/>
              <a:ext cx="182879" cy="18288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13411" y="1219200"/>
              <a:ext cx="182879" cy="18287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85211" y="2759947"/>
              <a:ext cx="182879" cy="18287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215297" y="2515327"/>
              <a:ext cx="1390015" cy="964565"/>
            </a:xfrm>
            <a:custGeom>
              <a:avLst/>
              <a:gdLst/>
              <a:ahLst/>
              <a:cxnLst/>
              <a:rect l="l" t="t" r="r" b="b"/>
              <a:pathLst>
                <a:path w="1390014" h="964564">
                  <a:moveTo>
                    <a:pt x="189445" y="0"/>
                  </a:moveTo>
                  <a:lnTo>
                    <a:pt x="0" y="41668"/>
                  </a:lnTo>
                  <a:lnTo>
                    <a:pt x="41668" y="231114"/>
                  </a:lnTo>
                  <a:lnTo>
                    <a:pt x="78612" y="173329"/>
                  </a:lnTo>
                  <a:lnTo>
                    <a:pt x="1315732" y="964361"/>
                  </a:lnTo>
                  <a:lnTo>
                    <a:pt x="1389621" y="848804"/>
                  </a:lnTo>
                  <a:lnTo>
                    <a:pt x="152501" y="57772"/>
                  </a:lnTo>
                  <a:lnTo>
                    <a:pt x="189445" y="0"/>
                  </a:lnTo>
                  <a:close/>
                </a:path>
              </a:pathLst>
            </a:custGeom>
            <a:solidFill>
              <a:srgbClr val="F4997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215297" y="2515327"/>
              <a:ext cx="1390015" cy="964565"/>
            </a:xfrm>
            <a:custGeom>
              <a:avLst/>
              <a:gdLst/>
              <a:ahLst/>
              <a:cxnLst/>
              <a:rect l="l" t="t" r="r" b="b"/>
              <a:pathLst>
                <a:path w="1390014" h="964564">
                  <a:moveTo>
                    <a:pt x="1389621" y="848804"/>
                  </a:moveTo>
                  <a:lnTo>
                    <a:pt x="152501" y="57772"/>
                  </a:lnTo>
                  <a:lnTo>
                    <a:pt x="189445" y="0"/>
                  </a:lnTo>
                  <a:lnTo>
                    <a:pt x="0" y="41668"/>
                  </a:lnTo>
                  <a:lnTo>
                    <a:pt x="41668" y="231114"/>
                  </a:lnTo>
                  <a:lnTo>
                    <a:pt x="78612" y="173329"/>
                  </a:lnTo>
                  <a:lnTo>
                    <a:pt x="1315732" y="964361"/>
                  </a:lnTo>
                  <a:lnTo>
                    <a:pt x="1389621" y="84880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6572" y="2147506"/>
              <a:ext cx="640079" cy="64007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69571" y="557348"/>
              <a:ext cx="640079" cy="64007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61910" y="601302"/>
              <a:ext cx="640079" cy="64007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41372" y="2101189"/>
              <a:ext cx="640079" cy="64007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71213" y="4611700"/>
              <a:ext cx="640071" cy="64007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55171" y="4057027"/>
              <a:ext cx="640079" cy="64007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022474" y="1117222"/>
              <a:ext cx="753110" cy="1102360"/>
            </a:xfrm>
            <a:custGeom>
              <a:avLst/>
              <a:gdLst/>
              <a:ahLst/>
              <a:cxnLst/>
              <a:rect l="l" t="t" r="r" b="b"/>
              <a:pathLst>
                <a:path w="753110" h="1102360">
                  <a:moveTo>
                    <a:pt x="706666" y="0"/>
                  </a:moveTo>
                  <a:lnTo>
                    <a:pt x="518223" y="45974"/>
                  </a:lnTo>
                  <a:lnTo>
                    <a:pt x="576821" y="81584"/>
                  </a:lnTo>
                  <a:lnTo>
                    <a:pt x="0" y="1030592"/>
                  </a:lnTo>
                  <a:lnTo>
                    <a:pt x="117208" y="1101839"/>
                  </a:lnTo>
                  <a:lnTo>
                    <a:pt x="694029" y="152831"/>
                  </a:lnTo>
                  <a:lnTo>
                    <a:pt x="752640" y="188455"/>
                  </a:lnTo>
                  <a:lnTo>
                    <a:pt x="706666" y="0"/>
                  </a:lnTo>
                  <a:close/>
                </a:path>
              </a:pathLst>
            </a:custGeom>
            <a:solidFill>
              <a:srgbClr val="F4997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022474" y="1117222"/>
              <a:ext cx="753110" cy="1102360"/>
            </a:xfrm>
            <a:custGeom>
              <a:avLst/>
              <a:gdLst/>
              <a:ahLst/>
              <a:cxnLst/>
              <a:rect l="l" t="t" r="r" b="b"/>
              <a:pathLst>
                <a:path w="753110" h="1102360">
                  <a:moveTo>
                    <a:pt x="117208" y="1101839"/>
                  </a:moveTo>
                  <a:lnTo>
                    <a:pt x="694029" y="152831"/>
                  </a:lnTo>
                  <a:lnTo>
                    <a:pt x="752640" y="188455"/>
                  </a:lnTo>
                  <a:lnTo>
                    <a:pt x="706666" y="0"/>
                  </a:lnTo>
                  <a:lnTo>
                    <a:pt x="518223" y="45974"/>
                  </a:lnTo>
                  <a:lnTo>
                    <a:pt x="576821" y="81584"/>
                  </a:lnTo>
                  <a:lnTo>
                    <a:pt x="0" y="1030592"/>
                  </a:lnTo>
                  <a:lnTo>
                    <a:pt x="117208" y="110183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2231177" y="1112059"/>
              <a:ext cx="2597785" cy="2887345"/>
            </a:xfrm>
            <a:custGeom>
              <a:avLst/>
              <a:gdLst/>
              <a:ahLst/>
              <a:cxnLst/>
              <a:rect l="l" t="t" r="r" b="b"/>
              <a:pathLst>
                <a:path w="2597785" h="2887345">
                  <a:moveTo>
                    <a:pt x="102349" y="0"/>
                  </a:moveTo>
                  <a:lnTo>
                    <a:pt x="0" y="91312"/>
                  </a:lnTo>
                  <a:lnTo>
                    <a:pt x="2443886" y="2830525"/>
                  </a:lnTo>
                  <a:lnTo>
                    <a:pt x="2392705" y="2876181"/>
                  </a:lnTo>
                  <a:lnTo>
                    <a:pt x="2586367" y="2887218"/>
                  </a:lnTo>
                  <a:lnTo>
                    <a:pt x="2597404" y="2693555"/>
                  </a:lnTo>
                  <a:lnTo>
                    <a:pt x="2546235" y="2739212"/>
                  </a:lnTo>
                  <a:lnTo>
                    <a:pt x="102349" y="0"/>
                  </a:lnTo>
                  <a:close/>
                </a:path>
              </a:pathLst>
            </a:custGeom>
            <a:solidFill>
              <a:srgbClr val="F4997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231177" y="1112059"/>
              <a:ext cx="2597785" cy="2887345"/>
            </a:xfrm>
            <a:custGeom>
              <a:avLst/>
              <a:gdLst/>
              <a:ahLst/>
              <a:cxnLst/>
              <a:rect l="l" t="t" r="r" b="b"/>
              <a:pathLst>
                <a:path w="2597785" h="2887345">
                  <a:moveTo>
                    <a:pt x="0" y="91312"/>
                  </a:moveTo>
                  <a:lnTo>
                    <a:pt x="2443886" y="2830525"/>
                  </a:lnTo>
                  <a:lnTo>
                    <a:pt x="2392705" y="2876181"/>
                  </a:lnTo>
                  <a:lnTo>
                    <a:pt x="2586367" y="2887218"/>
                  </a:lnTo>
                  <a:lnTo>
                    <a:pt x="2597404" y="2693555"/>
                  </a:lnTo>
                  <a:lnTo>
                    <a:pt x="2546235" y="2739212"/>
                  </a:lnTo>
                  <a:lnTo>
                    <a:pt x="102349" y="0"/>
                  </a:lnTo>
                  <a:lnTo>
                    <a:pt x="0" y="9131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273660" y="4285248"/>
              <a:ext cx="2423160" cy="514350"/>
            </a:xfrm>
            <a:custGeom>
              <a:avLst/>
              <a:gdLst/>
              <a:ahLst/>
              <a:cxnLst/>
              <a:rect l="l" t="t" r="r" b="b"/>
              <a:pathLst>
                <a:path w="2423159" h="514350">
                  <a:moveTo>
                    <a:pt x="18503" y="0"/>
                  </a:moveTo>
                  <a:lnTo>
                    <a:pt x="0" y="135902"/>
                  </a:lnTo>
                  <a:lnTo>
                    <a:pt x="2277884" y="445935"/>
                  </a:lnTo>
                  <a:lnTo>
                    <a:pt x="2268639" y="513892"/>
                  </a:lnTo>
                  <a:lnTo>
                    <a:pt x="2423045" y="396481"/>
                  </a:lnTo>
                  <a:lnTo>
                    <a:pt x="2305634" y="242074"/>
                  </a:lnTo>
                  <a:lnTo>
                    <a:pt x="2296388" y="310032"/>
                  </a:lnTo>
                  <a:lnTo>
                    <a:pt x="18503" y="0"/>
                  </a:lnTo>
                  <a:close/>
                </a:path>
              </a:pathLst>
            </a:custGeom>
            <a:solidFill>
              <a:srgbClr val="F4997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273660" y="4285248"/>
              <a:ext cx="2423160" cy="514350"/>
            </a:xfrm>
            <a:custGeom>
              <a:avLst/>
              <a:gdLst/>
              <a:ahLst/>
              <a:cxnLst/>
              <a:rect l="l" t="t" r="r" b="b"/>
              <a:pathLst>
                <a:path w="2423159" h="514350">
                  <a:moveTo>
                    <a:pt x="0" y="135902"/>
                  </a:moveTo>
                  <a:lnTo>
                    <a:pt x="2277884" y="445935"/>
                  </a:lnTo>
                  <a:lnTo>
                    <a:pt x="2268639" y="513892"/>
                  </a:lnTo>
                  <a:lnTo>
                    <a:pt x="2423045" y="396481"/>
                  </a:lnTo>
                  <a:lnTo>
                    <a:pt x="2305634" y="242074"/>
                  </a:lnTo>
                  <a:lnTo>
                    <a:pt x="2296388" y="310032"/>
                  </a:lnTo>
                  <a:lnTo>
                    <a:pt x="18503" y="0"/>
                  </a:lnTo>
                  <a:lnTo>
                    <a:pt x="0" y="13590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6011952" y="1274632"/>
              <a:ext cx="2063750" cy="3302000"/>
            </a:xfrm>
            <a:custGeom>
              <a:avLst/>
              <a:gdLst/>
              <a:ahLst/>
              <a:cxnLst/>
              <a:rect l="l" t="t" r="r" b="b"/>
              <a:pathLst>
                <a:path w="2063750" h="3302000">
                  <a:moveTo>
                    <a:pt x="47155" y="0"/>
                  </a:moveTo>
                  <a:lnTo>
                    <a:pt x="0" y="188150"/>
                  </a:lnTo>
                  <a:lnTo>
                    <a:pt x="58826" y="152907"/>
                  </a:lnTo>
                  <a:lnTo>
                    <a:pt x="1945690" y="3301809"/>
                  </a:lnTo>
                  <a:lnTo>
                    <a:pt x="2063343" y="3231311"/>
                  </a:lnTo>
                  <a:lnTo>
                    <a:pt x="176479" y="82410"/>
                  </a:lnTo>
                  <a:lnTo>
                    <a:pt x="235305" y="47155"/>
                  </a:lnTo>
                  <a:lnTo>
                    <a:pt x="47155" y="0"/>
                  </a:lnTo>
                  <a:close/>
                </a:path>
              </a:pathLst>
            </a:custGeom>
            <a:solidFill>
              <a:srgbClr val="F4997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011952" y="1274632"/>
              <a:ext cx="2063750" cy="3302000"/>
            </a:xfrm>
            <a:custGeom>
              <a:avLst/>
              <a:gdLst/>
              <a:ahLst/>
              <a:cxnLst/>
              <a:rect l="l" t="t" r="r" b="b"/>
              <a:pathLst>
                <a:path w="2063750" h="3302000">
                  <a:moveTo>
                    <a:pt x="2063343" y="3231311"/>
                  </a:moveTo>
                  <a:lnTo>
                    <a:pt x="176479" y="82410"/>
                  </a:lnTo>
                  <a:lnTo>
                    <a:pt x="235305" y="47155"/>
                  </a:lnTo>
                  <a:lnTo>
                    <a:pt x="47155" y="0"/>
                  </a:lnTo>
                  <a:lnTo>
                    <a:pt x="0" y="188150"/>
                  </a:lnTo>
                  <a:lnTo>
                    <a:pt x="58826" y="152907"/>
                  </a:lnTo>
                  <a:lnTo>
                    <a:pt x="1945690" y="3301809"/>
                  </a:lnTo>
                  <a:lnTo>
                    <a:pt x="2063343" y="3231311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277390" y="878316"/>
              <a:ext cx="2131060" cy="1409065"/>
            </a:xfrm>
            <a:custGeom>
              <a:avLst/>
              <a:gdLst/>
              <a:ahLst/>
              <a:cxnLst/>
              <a:rect l="l" t="t" r="r" b="b"/>
              <a:pathLst>
                <a:path w="2131059" h="1409064">
                  <a:moveTo>
                    <a:pt x="72593" y="0"/>
                  </a:moveTo>
                  <a:lnTo>
                    <a:pt x="0" y="116370"/>
                  </a:lnTo>
                  <a:lnTo>
                    <a:pt x="1978380" y="1350441"/>
                  </a:lnTo>
                  <a:lnTo>
                    <a:pt x="1942083" y="1408620"/>
                  </a:lnTo>
                  <a:lnTo>
                    <a:pt x="2131060" y="1364843"/>
                  </a:lnTo>
                  <a:lnTo>
                    <a:pt x="2087270" y="1175867"/>
                  </a:lnTo>
                  <a:lnTo>
                    <a:pt x="2050973" y="1234059"/>
                  </a:lnTo>
                  <a:lnTo>
                    <a:pt x="72593" y="0"/>
                  </a:lnTo>
                  <a:close/>
                </a:path>
              </a:pathLst>
            </a:custGeom>
            <a:solidFill>
              <a:srgbClr val="F4997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277390" y="878316"/>
              <a:ext cx="2131060" cy="1409065"/>
            </a:xfrm>
            <a:custGeom>
              <a:avLst/>
              <a:gdLst/>
              <a:ahLst/>
              <a:cxnLst/>
              <a:rect l="l" t="t" r="r" b="b"/>
              <a:pathLst>
                <a:path w="2131059" h="1409064">
                  <a:moveTo>
                    <a:pt x="0" y="116370"/>
                  </a:moveTo>
                  <a:lnTo>
                    <a:pt x="1978380" y="1350441"/>
                  </a:lnTo>
                  <a:lnTo>
                    <a:pt x="1942083" y="1408620"/>
                  </a:lnTo>
                  <a:lnTo>
                    <a:pt x="2131060" y="1364843"/>
                  </a:lnTo>
                  <a:lnTo>
                    <a:pt x="2087270" y="1175867"/>
                  </a:lnTo>
                  <a:lnTo>
                    <a:pt x="2050973" y="1234059"/>
                  </a:lnTo>
                  <a:lnTo>
                    <a:pt x="72593" y="0"/>
                  </a:lnTo>
                  <a:lnTo>
                    <a:pt x="0" y="11637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01761" y="3776614"/>
              <a:ext cx="3187189" cy="3081384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9055636" y="2579851"/>
              <a:ext cx="2127250" cy="1828164"/>
            </a:xfrm>
            <a:custGeom>
              <a:avLst/>
              <a:gdLst/>
              <a:ahLst/>
              <a:cxnLst/>
              <a:rect l="l" t="t" r="r" b="b"/>
              <a:pathLst>
                <a:path w="2127250" h="1828164">
                  <a:moveTo>
                    <a:pt x="87960" y="0"/>
                  </a:moveTo>
                  <a:lnTo>
                    <a:pt x="0" y="104127"/>
                  </a:lnTo>
                  <a:lnTo>
                    <a:pt x="1978926" y="1775917"/>
                  </a:lnTo>
                  <a:lnTo>
                    <a:pt x="1934933" y="1827987"/>
                  </a:lnTo>
                  <a:lnTo>
                    <a:pt x="2127021" y="1811820"/>
                  </a:lnTo>
                  <a:lnTo>
                    <a:pt x="2110867" y="1619732"/>
                  </a:lnTo>
                  <a:lnTo>
                    <a:pt x="2066886" y="1671802"/>
                  </a:lnTo>
                  <a:lnTo>
                    <a:pt x="87960" y="0"/>
                  </a:lnTo>
                  <a:close/>
                </a:path>
              </a:pathLst>
            </a:custGeom>
            <a:solidFill>
              <a:srgbClr val="F4997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9055636" y="2579851"/>
              <a:ext cx="2127250" cy="1828164"/>
            </a:xfrm>
            <a:custGeom>
              <a:avLst/>
              <a:gdLst/>
              <a:ahLst/>
              <a:cxnLst/>
              <a:rect l="l" t="t" r="r" b="b"/>
              <a:pathLst>
                <a:path w="2127250" h="1828164">
                  <a:moveTo>
                    <a:pt x="0" y="104127"/>
                  </a:moveTo>
                  <a:lnTo>
                    <a:pt x="1978926" y="1775917"/>
                  </a:lnTo>
                  <a:lnTo>
                    <a:pt x="1934933" y="1827987"/>
                  </a:lnTo>
                  <a:lnTo>
                    <a:pt x="2127021" y="1811820"/>
                  </a:lnTo>
                  <a:lnTo>
                    <a:pt x="2110867" y="1619732"/>
                  </a:lnTo>
                  <a:lnTo>
                    <a:pt x="2066886" y="1671802"/>
                  </a:lnTo>
                  <a:lnTo>
                    <a:pt x="87960" y="0"/>
                  </a:lnTo>
                  <a:lnTo>
                    <a:pt x="0" y="10412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258849" y="4950417"/>
              <a:ext cx="182879" cy="18287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15008" y="4291653"/>
              <a:ext cx="640079" cy="640079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>
    <p:fade thruBlk="0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48171" y="834745"/>
            <a:ext cx="609600" cy="3608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26618" y="834745"/>
            <a:ext cx="609600" cy="36089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09839" y="834745"/>
            <a:ext cx="609587" cy="36089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88285" y="831037"/>
            <a:ext cx="609600" cy="36088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93796" y="831037"/>
            <a:ext cx="609587" cy="36088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92588" y="831037"/>
            <a:ext cx="609587" cy="36088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171034" y="831037"/>
            <a:ext cx="609600" cy="360883"/>
          </a:xfrm>
          <a:prstGeom prst="rect">
            <a:avLst/>
          </a:prstGeom>
        </p:spPr>
      </p:pic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449262" y="374650"/>
          <a:ext cx="11442700" cy="60940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1210"/>
                <a:gridCol w="2225675"/>
                <a:gridCol w="2443480"/>
                <a:gridCol w="3352165"/>
              </a:tblGrid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  <a:tr h="360680">
                <a:tc gridSpan="2" rowSpan="3">
                  <a:txBody>
                    <a:bodyPr/>
                    <a:lstStyle/>
                    <a:p>
                      <a:pPr algn="ctr" marL="198120">
                        <a:lnSpc>
                          <a:spcPts val="4215"/>
                        </a:lnSpc>
                        <a:spcBef>
                          <a:spcPts val="3005"/>
                        </a:spcBef>
                      </a:pPr>
                      <a:r>
                        <a:rPr dirty="0" sz="3600" spc="-1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181,565</a:t>
                      </a:r>
                      <a:endParaRPr sz="3600">
                        <a:latin typeface="Century Gothic"/>
                        <a:cs typeface="Century Gothic"/>
                      </a:endParaRPr>
                    </a:p>
                    <a:p>
                      <a:pPr algn="ctr" marL="199390">
                        <a:lnSpc>
                          <a:spcPts val="2295"/>
                        </a:lnSpc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CONNECTED</a:t>
                      </a:r>
                      <a:r>
                        <a:rPr dirty="0" sz="2000" spc="-5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 spc="-1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COMPLAINTS</a:t>
                      </a:r>
                      <a:endParaRPr sz="2000">
                        <a:latin typeface="Century Gothic"/>
                        <a:cs typeface="Century Gothic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 marL="198120">
                        <a:lnSpc>
                          <a:spcPts val="4215"/>
                        </a:lnSpc>
                      </a:pPr>
                      <a:r>
                        <a:rPr dirty="0" sz="36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21% </a:t>
                      </a:r>
                      <a:r>
                        <a:rPr dirty="0" sz="3600" spc="-1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INCREASE</a:t>
                      </a:r>
                      <a:endParaRPr sz="3600">
                        <a:latin typeface="Century Gothic"/>
                        <a:cs typeface="Century Gothic"/>
                      </a:endParaRPr>
                    </a:p>
                    <a:p>
                      <a:pPr algn="ctr" marL="200025">
                        <a:lnSpc>
                          <a:spcPts val="2295"/>
                        </a:lnSpc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OVER</a:t>
                      </a:r>
                      <a:r>
                        <a:rPr dirty="0" sz="2000" spc="-5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2024</a:t>
                      </a:r>
                      <a:r>
                        <a:rPr dirty="0" sz="2000" spc="-2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 spc="-1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COMPLAINTS</a:t>
                      </a:r>
                      <a:endParaRPr sz="2000">
                        <a:latin typeface="Century Gothic"/>
                        <a:cs typeface="Century Gothic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 marL="198755">
                        <a:lnSpc>
                          <a:spcPts val="4200"/>
                        </a:lnSpc>
                      </a:pPr>
                      <a:r>
                        <a:rPr dirty="0" sz="36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$11.4</a:t>
                      </a:r>
                      <a:r>
                        <a:rPr dirty="0" sz="3600" spc="-2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600" spc="-1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BILLION</a:t>
                      </a:r>
                      <a:endParaRPr sz="3600">
                        <a:latin typeface="Century Gothic"/>
                        <a:cs typeface="Century Gothic"/>
                      </a:endParaRPr>
                    </a:p>
                    <a:p>
                      <a:pPr algn="ctr" marL="199390">
                        <a:lnSpc>
                          <a:spcPts val="2520"/>
                        </a:lnSpc>
                      </a:pPr>
                      <a:r>
                        <a:rPr dirty="0" sz="22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CONNECTED</a:t>
                      </a:r>
                      <a:r>
                        <a:rPr dirty="0" sz="2200" spc="-14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200" spc="-1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LOSSES</a:t>
                      </a:r>
                      <a:endParaRPr sz="2200">
                        <a:latin typeface="Century Gothic"/>
                        <a:cs typeface="Century Gothic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ctr" marL="198120">
                        <a:lnSpc>
                          <a:spcPts val="4215"/>
                        </a:lnSpc>
                      </a:pPr>
                      <a:r>
                        <a:rPr dirty="0" sz="36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22% </a:t>
                      </a:r>
                      <a:r>
                        <a:rPr dirty="0" sz="3600" spc="-1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INCREASE</a:t>
                      </a:r>
                      <a:endParaRPr sz="3600">
                        <a:latin typeface="Century Gothic"/>
                        <a:cs typeface="Century Gothic"/>
                      </a:endParaRPr>
                    </a:p>
                    <a:p>
                      <a:pPr algn="ctr" marL="200025">
                        <a:lnSpc>
                          <a:spcPts val="2295"/>
                        </a:lnSpc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OVER</a:t>
                      </a:r>
                      <a:r>
                        <a:rPr dirty="0" sz="2000" spc="-4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2024</a:t>
                      </a:r>
                      <a:r>
                        <a:rPr dirty="0" sz="2000" spc="-2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 spc="-1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LOSSES</a:t>
                      </a:r>
                      <a:endParaRPr sz="2000">
                        <a:latin typeface="Century Gothic"/>
                        <a:cs typeface="Century Gothic"/>
                      </a:endParaRPr>
                    </a:p>
                  </a:txBody>
                  <a:tcPr marL="0" marR="0" marB="0" marT="381635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361565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81635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  <a:p>
                      <a:pPr algn="ctr" marL="830580" marR="826135">
                        <a:lnSpc>
                          <a:spcPts val="3890"/>
                        </a:lnSpc>
                      </a:pPr>
                      <a:r>
                        <a:rPr dirty="0" sz="3600" spc="-1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CRYPTOCURRENCY NEXUS</a:t>
                      </a:r>
                      <a:endParaRPr sz="3600">
                        <a:latin typeface="Century Gothic"/>
                        <a:cs typeface="Century Gothic"/>
                      </a:endParaRPr>
                    </a:p>
                    <a:p>
                      <a:pPr algn="ctr">
                        <a:lnSpc>
                          <a:spcPts val="2130"/>
                        </a:lnSpc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2025</a:t>
                      </a:r>
                      <a:r>
                        <a:rPr dirty="0" sz="2000" spc="-3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IC3</a:t>
                      </a:r>
                      <a:r>
                        <a:rPr dirty="0" sz="2000" spc="-1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 spc="-2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DATA</a:t>
                      </a:r>
                      <a:endParaRPr sz="2000">
                        <a:latin typeface="Century Gothic"/>
                        <a:cs typeface="Century Gothic"/>
                      </a:endParaRPr>
                    </a:p>
                  </a:txBody>
                  <a:tcPr marL="0" marR="0" marB="0" marT="23495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72690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81635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6129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11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23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B="0" marT="12700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40754" y="3569779"/>
            <a:ext cx="609600" cy="36089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919214" y="3569779"/>
            <a:ext cx="609587" cy="36089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802422" y="3569779"/>
            <a:ext cx="609600" cy="36089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680869" y="3566071"/>
            <a:ext cx="609600" cy="36089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486379" y="3566071"/>
            <a:ext cx="609600" cy="36089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285171" y="3566071"/>
            <a:ext cx="609600" cy="360895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6019600" y="3566071"/>
            <a:ext cx="5791200" cy="2454275"/>
            <a:chOff x="6019600" y="3566071"/>
            <a:chExt cx="5791200" cy="2454275"/>
          </a:xfrm>
        </p:grpSpPr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163617" y="3566071"/>
              <a:ext cx="609600" cy="36089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19600" y="3913214"/>
              <a:ext cx="5791200" cy="2106585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6954011" y="3936491"/>
            <a:ext cx="4206240" cy="2152015"/>
            <a:chOff x="6954011" y="3936491"/>
            <a:chExt cx="4206240" cy="2152015"/>
          </a:xfrm>
        </p:grpSpPr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954011" y="3936491"/>
              <a:ext cx="4206239" cy="215188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18070" y="4000893"/>
              <a:ext cx="4023359" cy="196888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999020" y="3981843"/>
              <a:ext cx="4061460" cy="2007235"/>
            </a:xfrm>
            <a:custGeom>
              <a:avLst/>
              <a:gdLst/>
              <a:ahLst/>
              <a:cxnLst/>
              <a:rect l="l" t="t" r="r" b="b"/>
              <a:pathLst>
                <a:path w="4061459" h="2007235">
                  <a:moveTo>
                    <a:pt x="0" y="0"/>
                  </a:moveTo>
                  <a:lnTo>
                    <a:pt x="4061459" y="0"/>
                  </a:lnTo>
                  <a:lnTo>
                    <a:pt x="4061459" y="2006981"/>
                  </a:lnTo>
                  <a:lnTo>
                    <a:pt x="0" y="2006981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  <p:transition spd="med">
    <p:fade thruBlk="0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19601" y="844933"/>
            <a:ext cx="5753095" cy="207009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59710" y="5661672"/>
            <a:ext cx="609600" cy="36089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65221" y="5661672"/>
            <a:ext cx="609600" cy="36089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64013" y="5661672"/>
            <a:ext cx="609600" cy="36089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142459" y="5661672"/>
            <a:ext cx="609600" cy="360895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6010073" y="2424405"/>
            <a:ext cx="5791200" cy="3215005"/>
            <a:chOff x="6010073" y="2424405"/>
            <a:chExt cx="5791200" cy="321500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71034" y="2908541"/>
              <a:ext cx="609600" cy="36089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10073" y="2424405"/>
              <a:ext cx="5791200" cy="3214381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6814305" y="963767"/>
            <a:ext cx="4210050" cy="1238250"/>
            <a:chOff x="6814305" y="963767"/>
            <a:chExt cx="4210050" cy="1238250"/>
          </a:xfrm>
        </p:grpSpPr>
        <p:sp>
          <p:nvSpPr>
            <p:cNvPr id="11" name="object 11"/>
            <p:cNvSpPr/>
            <p:nvPr/>
          </p:nvSpPr>
          <p:spPr>
            <a:xfrm>
              <a:off x="6823830" y="973292"/>
              <a:ext cx="4191000" cy="1219200"/>
            </a:xfrm>
            <a:custGeom>
              <a:avLst/>
              <a:gdLst/>
              <a:ahLst/>
              <a:cxnLst/>
              <a:rect l="l" t="t" r="r" b="b"/>
              <a:pathLst>
                <a:path w="4191000" h="1219200">
                  <a:moveTo>
                    <a:pt x="2095500" y="0"/>
                  </a:moveTo>
                  <a:lnTo>
                    <a:pt x="2024924" y="339"/>
                  </a:lnTo>
                  <a:lnTo>
                    <a:pt x="1954932" y="1349"/>
                  </a:lnTo>
                  <a:lnTo>
                    <a:pt x="1885561" y="3021"/>
                  </a:lnTo>
                  <a:lnTo>
                    <a:pt x="1816848" y="5342"/>
                  </a:lnTo>
                  <a:lnTo>
                    <a:pt x="1748829" y="8303"/>
                  </a:lnTo>
                  <a:lnTo>
                    <a:pt x="1681541" y="11892"/>
                  </a:lnTo>
                  <a:lnTo>
                    <a:pt x="1615021" y="16099"/>
                  </a:lnTo>
                  <a:lnTo>
                    <a:pt x="1549304" y="20914"/>
                  </a:lnTo>
                  <a:lnTo>
                    <a:pt x="1484429" y="26325"/>
                  </a:lnTo>
                  <a:lnTo>
                    <a:pt x="1420432" y="32323"/>
                  </a:lnTo>
                  <a:lnTo>
                    <a:pt x="1357349" y="38896"/>
                  </a:lnTo>
                  <a:lnTo>
                    <a:pt x="1295216" y="46033"/>
                  </a:lnTo>
                  <a:lnTo>
                    <a:pt x="1234072" y="53724"/>
                  </a:lnTo>
                  <a:lnTo>
                    <a:pt x="1173952" y="61959"/>
                  </a:lnTo>
                  <a:lnTo>
                    <a:pt x="1114892" y="70727"/>
                  </a:lnTo>
                  <a:lnTo>
                    <a:pt x="1056931" y="80016"/>
                  </a:lnTo>
                  <a:lnTo>
                    <a:pt x="1000103" y="89817"/>
                  </a:lnTo>
                  <a:lnTo>
                    <a:pt x="944447" y="100119"/>
                  </a:lnTo>
                  <a:lnTo>
                    <a:pt x="889999" y="110910"/>
                  </a:lnTo>
                  <a:lnTo>
                    <a:pt x="836794" y="122181"/>
                  </a:lnTo>
                  <a:lnTo>
                    <a:pt x="784871" y="133920"/>
                  </a:lnTo>
                  <a:lnTo>
                    <a:pt x="734265" y="146118"/>
                  </a:lnTo>
                  <a:lnTo>
                    <a:pt x="685014" y="158763"/>
                  </a:lnTo>
                  <a:lnTo>
                    <a:pt x="637154" y="171844"/>
                  </a:lnTo>
                  <a:lnTo>
                    <a:pt x="590722" y="185352"/>
                  </a:lnTo>
                  <a:lnTo>
                    <a:pt x="545754" y="199275"/>
                  </a:lnTo>
                  <a:lnTo>
                    <a:pt x="502287" y="213602"/>
                  </a:lnTo>
                  <a:lnTo>
                    <a:pt x="460357" y="228324"/>
                  </a:lnTo>
                  <a:lnTo>
                    <a:pt x="420002" y="243429"/>
                  </a:lnTo>
                  <a:lnTo>
                    <a:pt x="381258" y="258907"/>
                  </a:lnTo>
                  <a:lnTo>
                    <a:pt x="344162" y="274746"/>
                  </a:lnTo>
                  <a:lnTo>
                    <a:pt x="308751" y="290937"/>
                  </a:lnTo>
                  <a:lnTo>
                    <a:pt x="243127" y="324330"/>
                  </a:lnTo>
                  <a:lnTo>
                    <a:pt x="184681" y="359001"/>
                  </a:lnTo>
                  <a:lnTo>
                    <a:pt x="133706" y="394863"/>
                  </a:lnTo>
                  <a:lnTo>
                    <a:pt x="90496" y="431832"/>
                  </a:lnTo>
                  <a:lnTo>
                    <a:pt x="55343" y="469822"/>
                  </a:lnTo>
                  <a:lnTo>
                    <a:pt x="28542" y="508749"/>
                  </a:lnTo>
                  <a:lnTo>
                    <a:pt x="10385" y="548526"/>
                  </a:lnTo>
                  <a:lnTo>
                    <a:pt x="1166" y="589068"/>
                  </a:lnTo>
                  <a:lnTo>
                    <a:pt x="0" y="609600"/>
                  </a:lnTo>
                  <a:lnTo>
                    <a:pt x="1166" y="630131"/>
                  </a:lnTo>
                  <a:lnTo>
                    <a:pt x="10385" y="670673"/>
                  </a:lnTo>
                  <a:lnTo>
                    <a:pt x="28542" y="710450"/>
                  </a:lnTo>
                  <a:lnTo>
                    <a:pt x="55343" y="749377"/>
                  </a:lnTo>
                  <a:lnTo>
                    <a:pt x="90496" y="787367"/>
                  </a:lnTo>
                  <a:lnTo>
                    <a:pt x="133706" y="824336"/>
                  </a:lnTo>
                  <a:lnTo>
                    <a:pt x="184681" y="860198"/>
                  </a:lnTo>
                  <a:lnTo>
                    <a:pt x="243127" y="894869"/>
                  </a:lnTo>
                  <a:lnTo>
                    <a:pt x="308751" y="928262"/>
                  </a:lnTo>
                  <a:lnTo>
                    <a:pt x="344162" y="944453"/>
                  </a:lnTo>
                  <a:lnTo>
                    <a:pt x="381258" y="960292"/>
                  </a:lnTo>
                  <a:lnTo>
                    <a:pt x="420002" y="975770"/>
                  </a:lnTo>
                  <a:lnTo>
                    <a:pt x="460357" y="990875"/>
                  </a:lnTo>
                  <a:lnTo>
                    <a:pt x="502287" y="1005597"/>
                  </a:lnTo>
                  <a:lnTo>
                    <a:pt x="545754" y="1019924"/>
                  </a:lnTo>
                  <a:lnTo>
                    <a:pt x="590722" y="1033847"/>
                  </a:lnTo>
                  <a:lnTo>
                    <a:pt x="637154" y="1047355"/>
                  </a:lnTo>
                  <a:lnTo>
                    <a:pt x="685014" y="1060436"/>
                  </a:lnTo>
                  <a:lnTo>
                    <a:pt x="734265" y="1073081"/>
                  </a:lnTo>
                  <a:lnTo>
                    <a:pt x="784871" y="1085279"/>
                  </a:lnTo>
                  <a:lnTo>
                    <a:pt x="836794" y="1097018"/>
                  </a:lnTo>
                  <a:lnTo>
                    <a:pt x="889999" y="1108289"/>
                  </a:lnTo>
                  <a:lnTo>
                    <a:pt x="944447" y="1119080"/>
                  </a:lnTo>
                  <a:lnTo>
                    <a:pt x="1000103" y="1129382"/>
                  </a:lnTo>
                  <a:lnTo>
                    <a:pt x="1056931" y="1139183"/>
                  </a:lnTo>
                  <a:lnTo>
                    <a:pt x="1114892" y="1148472"/>
                  </a:lnTo>
                  <a:lnTo>
                    <a:pt x="1173952" y="1157240"/>
                  </a:lnTo>
                  <a:lnTo>
                    <a:pt x="1234072" y="1165475"/>
                  </a:lnTo>
                  <a:lnTo>
                    <a:pt x="1295216" y="1173166"/>
                  </a:lnTo>
                  <a:lnTo>
                    <a:pt x="1357349" y="1180303"/>
                  </a:lnTo>
                  <a:lnTo>
                    <a:pt x="1420432" y="1186876"/>
                  </a:lnTo>
                  <a:lnTo>
                    <a:pt x="1484429" y="1192874"/>
                  </a:lnTo>
                  <a:lnTo>
                    <a:pt x="1549304" y="1198285"/>
                  </a:lnTo>
                  <a:lnTo>
                    <a:pt x="1615021" y="1203100"/>
                  </a:lnTo>
                  <a:lnTo>
                    <a:pt x="1681541" y="1207307"/>
                  </a:lnTo>
                  <a:lnTo>
                    <a:pt x="1748829" y="1210896"/>
                  </a:lnTo>
                  <a:lnTo>
                    <a:pt x="1816848" y="1213857"/>
                  </a:lnTo>
                  <a:lnTo>
                    <a:pt x="1885561" y="1216178"/>
                  </a:lnTo>
                  <a:lnTo>
                    <a:pt x="1954932" y="1217850"/>
                  </a:lnTo>
                  <a:lnTo>
                    <a:pt x="2024924" y="1218860"/>
                  </a:lnTo>
                  <a:lnTo>
                    <a:pt x="2095500" y="1219200"/>
                  </a:lnTo>
                  <a:lnTo>
                    <a:pt x="2166075" y="1218860"/>
                  </a:lnTo>
                  <a:lnTo>
                    <a:pt x="2236067" y="1217850"/>
                  </a:lnTo>
                  <a:lnTo>
                    <a:pt x="2305438" y="1216178"/>
                  </a:lnTo>
                  <a:lnTo>
                    <a:pt x="2374151" y="1213857"/>
                  </a:lnTo>
                  <a:lnTo>
                    <a:pt x="2442170" y="1210896"/>
                  </a:lnTo>
                  <a:lnTo>
                    <a:pt x="2509458" y="1207307"/>
                  </a:lnTo>
                  <a:lnTo>
                    <a:pt x="2575978" y="1203100"/>
                  </a:lnTo>
                  <a:lnTo>
                    <a:pt x="2641695" y="1198285"/>
                  </a:lnTo>
                  <a:lnTo>
                    <a:pt x="2706570" y="1192874"/>
                  </a:lnTo>
                  <a:lnTo>
                    <a:pt x="2770567" y="1186876"/>
                  </a:lnTo>
                  <a:lnTo>
                    <a:pt x="2833650" y="1180303"/>
                  </a:lnTo>
                  <a:lnTo>
                    <a:pt x="2895783" y="1173166"/>
                  </a:lnTo>
                  <a:lnTo>
                    <a:pt x="2956927" y="1165475"/>
                  </a:lnTo>
                  <a:lnTo>
                    <a:pt x="3017047" y="1157240"/>
                  </a:lnTo>
                  <a:lnTo>
                    <a:pt x="3076107" y="1148472"/>
                  </a:lnTo>
                  <a:lnTo>
                    <a:pt x="3134068" y="1139183"/>
                  </a:lnTo>
                  <a:lnTo>
                    <a:pt x="3190896" y="1129382"/>
                  </a:lnTo>
                  <a:lnTo>
                    <a:pt x="3246552" y="1119080"/>
                  </a:lnTo>
                  <a:lnTo>
                    <a:pt x="3301000" y="1108289"/>
                  </a:lnTo>
                  <a:lnTo>
                    <a:pt x="3354205" y="1097018"/>
                  </a:lnTo>
                  <a:lnTo>
                    <a:pt x="3406128" y="1085279"/>
                  </a:lnTo>
                  <a:lnTo>
                    <a:pt x="3456734" y="1073081"/>
                  </a:lnTo>
                  <a:lnTo>
                    <a:pt x="3505985" y="1060436"/>
                  </a:lnTo>
                  <a:lnTo>
                    <a:pt x="3553845" y="1047355"/>
                  </a:lnTo>
                  <a:lnTo>
                    <a:pt x="3600277" y="1033847"/>
                  </a:lnTo>
                  <a:lnTo>
                    <a:pt x="3645245" y="1019924"/>
                  </a:lnTo>
                  <a:lnTo>
                    <a:pt x="3688712" y="1005597"/>
                  </a:lnTo>
                  <a:lnTo>
                    <a:pt x="3730642" y="990875"/>
                  </a:lnTo>
                  <a:lnTo>
                    <a:pt x="3770997" y="975770"/>
                  </a:lnTo>
                  <a:lnTo>
                    <a:pt x="3809741" y="960292"/>
                  </a:lnTo>
                  <a:lnTo>
                    <a:pt x="3846837" y="944453"/>
                  </a:lnTo>
                  <a:lnTo>
                    <a:pt x="3882248" y="928262"/>
                  </a:lnTo>
                  <a:lnTo>
                    <a:pt x="3947872" y="894869"/>
                  </a:lnTo>
                  <a:lnTo>
                    <a:pt x="4006318" y="860198"/>
                  </a:lnTo>
                  <a:lnTo>
                    <a:pt x="4057293" y="824336"/>
                  </a:lnTo>
                  <a:lnTo>
                    <a:pt x="4100503" y="787367"/>
                  </a:lnTo>
                  <a:lnTo>
                    <a:pt x="4135656" y="749377"/>
                  </a:lnTo>
                  <a:lnTo>
                    <a:pt x="4162457" y="710450"/>
                  </a:lnTo>
                  <a:lnTo>
                    <a:pt x="4180614" y="670673"/>
                  </a:lnTo>
                  <a:lnTo>
                    <a:pt x="4189833" y="630131"/>
                  </a:lnTo>
                  <a:lnTo>
                    <a:pt x="4191000" y="609600"/>
                  </a:lnTo>
                  <a:lnTo>
                    <a:pt x="4189833" y="589068"/>
                  </a:lnTo>
                  <a:lnTo>
                    <a:pt x="4180614" y="548526"/>
                  </a:lnTo>
                  <a:lnTo>
                    <a:pt x="4162457" y="508749"/>
                  </a:lnTo>
                  <a:lnTo>
                    <a:pt x="4135656" y="469822"/>
                  </a:lnTo>
                  <a:lnTo>
                    <a:pt x="4100503" y="431832"/>
                  </a:lnTo>
                  <a:lnTo>
                    <a:pt x="4057293" y="394863"/>
                  </a:lnTo>
                  <a:lnTo>
                    <a:pt x="4006318" y="359001"/>
                  </a:lnTo>
                  <a:lnTo>
                    <a:pt x="3947872" y="324330"/>
                  </a:lnTo>
                  <a:lnTo>
                    <a:pt x="3882248" y="290937"/>
                  </a:lnTo>
                  <a:lnTo>
                    <a:pt x="3846837" y="274746"/>
                  </a:lnTo>
                  <a:lnTo>
                    <a:pt x="3809741" y="258907"/>
                  </a:lnTo>
                  <a:lnTo>
                    <a:pt x="3770997" y="243429"/>
                  </a:lnTo>
                  <a:lnTo>
                    <a:pt x="3730642" y="228324"/>
                  </a:lnTo>
                  <a:lnTo>
                    <a:pt x="3688712" y="213602"/>
                  </a:lnTo>
                  <a:lnTo>
                    <a:pt x="3645245" y="199275"/>
                  </a:lnTo>
                  <a:lnTo>
                    <a:pt x="3600277" y="185352"/>
                  </a:lnTo>
                  <a:lnTo>
                    <a:pt x="3553845" y="171844"/>
                  </a:lnTo>
                  <a:lnTo>
                    <a:pt x="3505985" y="158763"/>
                  </a:lnTo>
                  <a:lnTo>
                    <a:pt x="3456734" y="146118"/>
                  </a:lnTo>
                  <a:lnTo>
                    <a:pt x="3406128" y="133920"/>
                  </a:lnTo>
                  <a:lnTo>
                    <a:pt x="3354205" y="122181"/>
                  </a:lnTo>
                  <a:lnTo>
                    <a:pt x="3301000" y="110910"/>
                  </a:lnTo>
                  <a:lnTo>
                    <a:pt x="3246552" y="100119"/>
                  </a:lnTo>
                  <a:lnTo>
                    <a:pt x="3190896" y="89817"/>
                  </a:lnTo>
                  <a:lnTo>
                    <a:pt x="3134068" y="80016"/>
                  </a:lnTo>
                  <a:lnTo>
                    <a:pt x="3076107" y="70727"/>
                  </a:lnTo>
                  <a:lnTo>
                    <a:pt x="3017047" y="61959"/>
                  </a:lnTo>
                  <a:lnTo>
                    <a:pt x="2956927" y="53724"/>
                  </a:lnTo>
                  <a:lnTo>
                    <a:pt x="2895783" y="46033"/>
                  </a:lnTo>
                  <a:lnTo>
                    <a:pt x="2833650" y="38896"/>
                  </a:lnTo>
                  <a:lnTo>
                    <a:pt x="2770567" y="32323"/>
                  </a:lnTo>
                  <a:lnTo>
                    <a:pt x="2706570" y="26325"/>
                  </a:lnTo>
                  <a:lnTo>
                    <a:pt x="2641695" y="20914"/>
                  </a:lnTo>
                  <a:lnTo>
                    <a:pt x="2575978" y="16099"/>
                  </a:lnTo>
                  <a:lnTo>
                    <a:pt x="2509458" y="11892"/>
                  </a:lnTo>
                  <a:lnTo>
                    <a:pt x="2442170" y="8303"/>
                  </a:lnTo>
                  <a:lnTo>
                    <a:pt x="2374151" y="5342"/>
                  </a:lnTo>
                  <a:lnTo>
                    <a:pt x="2305438" y="3021"/>
                  </a:lnTo>
                  <a:lnTo>
                    <a:pt x="2236067" y="1349"/>
                  </a:lnTo>
                  <a:lnTo>
                    <a:pt x="2166075" y="339"/>
                  </a:lnTo>
                  <a:lnTo>
                    <a:pt x="20955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823830" y="973292"/>
              <a:ext cx="4191000" cy="1219200"/>
            </a:xfrm>
            <a:custGeom>
              <a:avLst/>
              <a:gdLst/>
              <a:ahLst/>
              <a:cxnLst/>
              <a:rect l="l" t="t" r="r" b="b"/>
              <a:pathLst>
                <a:path w="4191000" h="1219200">
                  <a:moveTo>
                    <a:pt x="0" y="609600"/>
                  </a:moveTo>
                  <a:lnTo>
                    <a:pt x="4640" y="568707"/>
                  </a:lnTo>
                  <a:lnTo>
                    <a:pt x="18364" y="528536"/>
                  </a:lnTo>
                  <a:lnTo>
                    <a:pt x="40880" y="489174"/>
                  </a:lnTo>
                  <a:lnTo>
                    <a:pt x="71894" y="450705"/>
                  </a:lnTo>
                  <a:lnTo>
                    <a:pt x="111112" y="413215"/>
                  </a:lnTo>
                  <a:lnTo>
                    <a:pt x="158241" y="376788"/>
                  </a:lnTo>
                  <a:lnTo>
                    <a:pt x="212988" y="341511"/>
                  </a:lnTo>
                  <a:lnTo>
                    <a:pt x="275060" y="307469"/>
                  </a:lnTo>
                  <a:lnTo>
                    <a:pt x="344162" y="274746"/>
                  </a:lnTo>
                  <a:lnTo>
                    <a:pt x="381258" y="258907"/>
                  </a:lnTo>
                  <a:lnTo>
                    <a:pt x="420002" y="243429"/>
                  </a:lnTo>
                  <a:lnTo>
                    <a:pt x="460357" y="228324"/>
                  </a:lnTo>
                  <a:lnTo>
                    <a:pt x="502287" y="213602"/>
                  </a:lnTo>
                  <a:lnTo>
                    <a:pt x="545754" y="199275"/>
                  </a:lnTo>
                  <a:lnTo>
                    <a:pt x="590722" y="185352"/>
                  </a:lnTo>
                  <a:lnTo>
                    <a:pt x="637154" y="171844"/>
                  </a:lnTo>
                  <a:lnTo>
                    <a:pt x="685014" y="158763"/>
                  </a:lnTo>
                  <a:lnTo>
                    <a:pt x="734265" y="146118"/>
                  </a:lnTo>
                  <a:lnTo>
                    <a:pt x="784871" y="133920"/>
                  </a:lnTo>
                  <a:lnTo>
                    <a:pt x="836794" y="122181"/>
                  </a:lnTo>
                  <a:lnTo>
                    <a:pt x="889999" y="110910"/>
                  </a:lnTo>
                  <a:lnTo>
                    <a:pt x="944447" y="100119"/>
                  </a:lnTo>
                  <a:lnTo>
                    <a:pt x="1000103" y="89817"/>
                  </a:lnTo>
                  <a:lnTo>
                    <a:pt x="1056931" y="80016"/>
                  </a:lnTo>
                  <a:lnTo>
                    <a:pt x="1114892" y="70727"/>
                  </a:lnTo>
                  <a:lnTo>
                    <a:pt x="1173952" y="61959"/>
                  </a:lnTo>
                  <a:lnTo>
                    <a:pt x="1234072" y="53724"/>
                  </a:lnTo>
                  <a:lnTo>
                    <a:pt x="1295216" y="46033"/>
                  </a:lnTo>
                  <a:lnTo>
                    <a:pt x="1357349" y="38896"/>
                  </a:lnTo>
                  <a:lnTo>
                    <a:pt x="1420432" y="32323"/>
                  </a:lnTo>
                  <a:lnTo>
                    <a:pt x="1484429" y="26325"/>
                  </a:lnTo>
                  <a:lnTo>
                    <a:pt x="1549304" y="20914"/>
                  </a:lnTo>
                  <a:lnTo>
                    <a:pt x="1615021" y="16099"/>
                  </a:lnTo>
                  <a:lnTo>
                    <a:pt x="1681541" y="11892"/>
                  </a:lnTo>
                  <a:lnTo>
                    <a:pt x="1748829" y="8303"/>
                  </a:lnTo>
                  <a:lnTo>
                    <a:pt x="1816848" y="5342"/>
                  </a:lnTo>
                  <a:lnTo>
                    <a:pt x="1885561" y="3021"/>
                  </a:lnTo>
                  <a:lnTo>
                    <a:pt x="1954932" y="1349"/>
                  </a:lnTo>
                  <a:lnTo>
                    <a:pt x="2024924" y="339"/>
                  </a:lnTo>
                  <a:lnTo>
                    <a:pt x="2095500" y="0"/>
                  </a:lnTo>
                  <a:lnTo>
                    <a:pt x="2166075" y="339"/>
                  </a:lnTo>
                  <a:lnTo>
                    <a:pt x="2236067" y="1349"/>
                  </a:lnTo>
                  <a:lnTo>
                    <a:pt x="2305438" y="3021"/>
                  </a:lnTo>
                  <a:lnTo>
                    <a:pt x="2374151" y="5342"/>
                  </a:lnTo>
                  <a:lnTo>
                    <a:pt x="2442170" y="8303"/>
                  </a:lnTo>
                  <a:lnTo>
                    <a:pt x="2509458" y="11892"/>
                  </a:lnTo>
                  <a:lnTo>
                    <a:pt x="2575978" y="16099"/>
                  </a:lnTo>
                  <a:lnTo>
                    <a:pt x="2641695" y="20914"/>
                  </a:lnTo>
                  <a:lnTo>
                    <a:pt x="2706570" y="26325"/>
                  </a:lnTo>
                  <a:lnTo>
                    <a:pt x="2770567" y="32323"/>
                  </a:lnTo>
                  <a:lnTo>
                    <a:pt x="2833650" y="38896"/>
                  </a:lnTo>
                  <a:lnTo>
                    <a:pt x="2895783" y="46033"/>
                  </a:lnTo>
                  <a:lnTo>
                    <a:pt x="2956927" y="53724"/>
                  </a:lnTo>
                  <a:lnTo>
                    <a:pt x="3017047" y="61959"/>
                  </a:lnTo>
                  <a:lnTo>
                    <a:pt x="3076107" y="70727"/>
                  </a:lnTo>
                  <a:lnTo>
                    <a:pt x="3134068" y="80016"/>
                  </a:lnTo>
                  <a:lnTo>
                    <a:pt x="3190896" y="89817"/>
                  </a:lnTo>
                  <a:lnTo>
                    <a:pt x="3246552" y="100119"/>
                  </a:lnTo>
                  <a:lnTo>
                    <a:pt x="3301000" y="110910"/>
                  </a:lnTo>
                  <a:lnTo>
                    <a:pt x="3354205" y="122181"/>
                  </a:lnTo>
                  <a:lnTo>
                    <a:pt x="3406128" y="133920"/>
                  </a:lnTo>
                  <a:lnTo>
                    <a:pt x="3456734" y="146118"/>
                  </a:lnTo>
                  <a:lnTo>
                    <a:pt x="3505985" y="158763"/>
                  </a:lnTo>
                  <a:lnTo>
                    <a:pt x="3553845" y="171844"/>
                  </a:lnTo>
                  <a:lnTo>
                    <a:pt x="3600277" y="185352"/>
                  </a:lnTo>
                  <a:lnTo>
                    <a:pt x="3645245" y="199275"/>
                  </a:lnTo>
                  <a:lnTo>
                    <a:pt x="3688712" y="213602"/>
                  </a:lnTo>
                  <a:lnTo>
                    <a:pt x="3730642" y="228324"/>
                  </a:lnTo>
                  <a:lnTo>
                    <a:pt x="3770997" y="243429"/>
                  </a:lnTo>
                  <a:lnTo>
                    <a:pt x="3809741" y="258907"/>
                  </a:lnTo>
                  <a:lnTo>
                    <a:pt x="3846837" y="274746"/>
                  </a:lnTo>
                  <a:lnTo>
                    <a:pt x="3882248" y="290937"/>
                  </a:lnTo>
                  <a:lnTo>
                    <a:pt x="3947872" y="324330"/>
                  </a:lnTo>
                  <a:lnTo>
                    <a:pt x="4006318" y="359001"/>
                  </a:lnTo>
                  <a:lnTo>
                    <a:pt x="4057293" y="394863"/>
                  </a:lnTo>
                  <a:lnTo>
                    <a:pt x="4100503" y="431832"/>
                  </a:lnTo>
                  <a:lnTo>
                    <a:pt x="4135656" y="469822"/>
                  </a:lnTo>
                  <a:lnTo>
                    <a:pt x="4162457" y="508749"/>
                  </a:lnTo>
                  <a:lnTo>
                    <a:pt x="4180614" y="548526"/>
                  </a:lnTo>
                  <a:lnTo>
                    <a:pt x="4189833" y="589068"/>
                  </a:lnTo>
                  <a:lnTo>
                    <a:pt x="4191000" y="609600"/>
                  </a:lnTo>
                  <a:lnTo>
                    <a:pt x="4189833" y="630131"/>
                  </a:lnTo>
                  <a:lnTo>
                    <a:pt x="4180614" y="670673"/>
                  </a:lnTo>
                  <a:lnTo>
                    <a:pt x="4162457" y="710450"/>
                  </a:lnTo>
                  <a:lnTo>
                    <a:pt x="4135656" y="749377"/>
                  </a:lnTo>
                  <a:lnTo>
                    <a:pt x="4100503" y="787367"/>
                  </a:lnTo>
                  <a:lnTo>
                    <a:pt x="4057293" y="824336"/>
                  </a:lnTo>
                  <a:lnTo>
                    <a:pt x="4006318" y="860198"/>
                  </a:lnTo>
                  <a:lnTo>
                    <a:pt x="3947872" y="894869"/>
                  </a:lnTo>
                  <a:lnTo>
                    <a:pt x="3882248" y="928262"/>
                  </a:lnTo>
                  <a:lnTo>
                    <a:pt x="3846837" y="944453"/>
                  </a:lnTo>
                  <a:lnTo>
                    <a:pt x="3809741" y="960292"/>
                  </a:lnTo>
                  <a:lnTo>
                    <a:pt x="3770997" y="975770"/>
                  </a:lnTo>
                  <a:lnTo>
                    <a:pt x="3730642" y="990875"/>
                  </a:lnTo>
                  <a:lnTo>
                    <a:pt x="3688712" y="1005597"/>
                  </a:lnTo>
                  <a:lnTo>
                    <a:pt x="3645245" y="1019924"/>
                  </a:lnTo>
                  <a:lnTo>
                    <a:pt x="3600277" y="1033847"/>
                  </a:lnTo>
                  <a:lnTo>
                    <a:pt x="3553845" y="1047355"/>
                  </a:lnTo>
                  <a:lnTo>
                    <a:pt x="3505985" y="1060436"/>
                  </a:lnTo>
                  <a:lnTo>
                    <a:pt x="3456734" y="1073081"/>
                  </a:lnTo>
                  <a:lnTo>
                    <a:pt x="3406128" y="1085279"/>
                  </a:lnTo>
                  <a:lnTo>
                    <a:pt x="3354205" y="1097018"/>
                  </a:lnTo>
                  <a:lnTo>
                    <a:pt x="3301000" y="1108289"/>
                  </a:lnTo>
                  <a:lnTo>
                    <a:pt x="3246552" y="1119080"/>
                  </a:lnTo>
                  <a:lnTo>
                    <a:pt x="3190896" y="1129382"/>
                  </a:lnTo>
                  <a:lnTo>
                    <a:pt x="3134068" y="1139183"/>
                  </a:lnTo>
                  <a:lnTo>
                    <a:pt x="3076107" y="1148472"/>
                  </a:lnTo>
                  <a:lnTo>
                    <a:pt x="3017047" y="1157240"/>
                  </a:lnTo>
                  <a:lnTo>
                    <a:pt x="2956927" y="1165475"/>
                  </a:lnTo>
                  <a:lnTo>
                    <a:pt x="2895783" y="1173166"/>
                  </a:lnTo>
                  <a:lnTo>
                    <a:pt x="2833650" y="1180303"/>
                  </a:lnTo>
                  <a:lnTo>
                    <a:pt x="2770567" y="1186876"/>
                  </a:lnTo>
                  <a:lnTo>
                    <a:pt x="2706570" y="1192874"/>
                  </a:lnTo>
                  <a:lnTo>
                    <a:pt x="2641695" y="1198285"/>
                  </a:lnTo>
                  <a:lnTo>
                    <a:pt x="2575978" y="1203100"/>
                  </a:lnTo>
                  <a:lnTo>
                    <a:pt x="2509458" y="1207307"/>
                  </a:lnTo>
                  <a:lnTo>
                    <a:pt x="2442170" y="1210896"/>
                  </a:lnTo>
                  <a:lnTo>
                    <a:pt x="2374151" y="1213857"/>
                  </a:lnTo>
                  <a:lnTo>
                    <a:pt x="2305438" y="1216178"/>
                  </a:lnTo>
                  <a:lnTo>
                    <a:pt x="2236067" y="1217850"/>
                  </a:lnTo>
                  <a:lnTo>
                    <a:pt x="2166075" y="1218860"/>
                  </a:lnTo>
                  <a:lnTo>
                    <a:pt x="2095500" y="1219200"/>
                  </a:lnTo>
                  <a:lnTo>
                    <a:pt x="2024924" y="1218860"/>
                  </a:lnTo>
                  <a:lnTo>
                    <a:pt x="1954932" y="1217850"/>
                  </a:lnTo>
                  <a:lnTo>
                    <a:pt x="1885561" y="1216178"/>
                  </a:lnTo>
                  <a:lnTo>
                    <a:pt x="1816848" y="1213857"/>
                  </a:lnTo>
                  <a:lnTo>
                    <a:pt x="1748829" y="1210896"/>
                  </a:lnTo>
                  <a:lnTo>
                    <a:pt x="1681541" y="1207307"/>
                  </a:lnTo>
                  <a:lnTo>
                    <a:pt x="1615021" y="1203100"/>
                  </a:lnTo>
                  <a:lnTo>
                    <a:pt x="1549304" y="1198285"/>
                  </a:lnTo>
                  <a:lnTo>
                    <a:pt x="1484429" y="1192874"/>
                  </a:lnTo>
                  <a:lnTo>
                    <a:pt x="1420432" y="1186876"/>
                  </a:lnTo>
                  <a:lnTo>
                    <a:pt x="1357349" y="1180303"/>
                  </a:lnTo>
                  <a:lnTo>
                    <a:pt x="1295216" y="1173166"/>
                  </a:lnTo>
                  <a:lnTo>
                    <a:pt x="1234072" y="1165475"/>
                  </a:lnTo>
                  <a:lnTo>
                    <a:pt x="1173952" y="1157240"/>
                  </a:lnTo>
                  <a:lnTo>
                    <a:pt x="1114892" y="1148472"/>
                  </a:lnTo>
                  <a:lnTo>
                    <a:pt x="1056931" y="1139183"/>
                  </a:lnTo>
                  <a:lnTo>
                    <a:pt x="1000103" y="1129382"/>
                  </a:lnTo>
                  <a:lnTo>
                    <a:pt x="944447" y="1119080"/>
                  </a:lnTo>
                  <a:lnTo>
                    <a:pt x="889999" y="1108289"/>
                  </a:lnTo>
                  <a:lnTo>
                    <a:pt x="836794" y="1097018"/>
                  </a:lnTo>
                  <a:lnTo>
                    <a:pt x="784871" y="1085279"/>
                  </a:lnTo>
                  <a:lnTo>
                    <a:pt x="734265" y="1073081"/>
                  </a:lnTo>
                  <a:lnTo>
                    <a:pt x="685014" y="1060436"/>
                  </a:lnTo>
                  <a:lnTo>
                    <a:pt x="637154" y="1047355"/>
                  </a:lnTo>
                  <a:lnTo>
                    <a:pt x="590722" y="1033847"/>
                  </a:lnTo>
                  <a:lnTo>
                    <a:pt x="545754" y="1019924"/>
                  </a:lnTo>
                  <a:lnTo>
                    <a:pt x="502287" y="1005597"/>
                  </a:lnTo>
                  <a:lnTo>
                    <a:pt x="460357" y="990875"/>
                  </a:lnTo>
                  <a:lnTo>
                    <a:pt x="420002" y="975770"/>
                  </a:lnTo>
                  <a:lnTo>
                    <a:pt x="381258" y="960292"/>
                  </a:lnTo>
                  <a:lnTo>
                    <a:pt x="344162" y="944453"/>
                  </a:lnTo>
                  <a:lnTo>
                    <a:pt x="308751" y="928262"/>
                  </a:lnTo>
                  <a:lnTo>
                    <a:pt x="243127" y="894869"/>
                  </a:lnTo>
                  <a:lnTo>
                    <a:pt x="184681" y="860198"/>
                  </a:lnTo>
                  <a:lnTo>
                    <a:pt x="133706" y="824336"/>
                  </a:lnTo>
                  <a:lnTo>
                    <a:pt x="90496" y="787367"/>
                  </a:lnTo>
                  <a:lnTo>
                    <a:pt x="55343" y="749377"/>
                  </a:lnTo>
                  <a:lnTo>
                    <a:pt x="28542" y="710450"/>
                  </a:lnTo>
                  <a:lnTo>
                    <a:pt x="10385" y="670673"/>
                  </a:lnTo>
                  <a:lnTo>
                    <a:pt x="1166" y="630131"/>
                  </a:lnTo>
                  <a:lnTo>
                    <a:pt x="0" y="60960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449262" y="374650"/>
          <a:ext cx="11442700" cy="60947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1210"/>
                <a:gridCol w="2225675"/>
                <a:gridCol w="2443480"/>
                <a:gridCol w="3352165"/>
              </a:tblGrid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  <a:tr h="2445385">
                <a:tc gridSpan="2" rowSpan="3">
                  <a:txBody>
                    <a:bodyPr/>
                    <a:lstStyle/>
                    <a:p>
                      <a:pPr algn="ctr" marL="44450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dirty="0" sz="2800" spc="-1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CRYPTOCURRENCY</a:t>
                      </a:r>
                      <a:endParaRPr sz="2800">
                        <a:latin typeface="Century Gothic"/>
                        <a:cs typeface="Century Gothic"/>
                      </a:endParaRPr>
                    </a:p>
                    <a:p>
                      <a:pPr marL="319405" indent="-227965">
                        <a:lnSpc>
                          <a:spcPct val="100000"/>
                        </a:lnSpc>
                        <a:spcBef>
                          <a:spcPts val="1270"/>
                        </a:spcBef>
                        <a:buSzPct val="55555"/>
                        <a:buFont typeface="Wingdings"/>
                        <a:buChar char=""/>
                        <a:tabLst>
                          <a:tab pos="319405" algn="l"/>
                        </a:tabLst>
                      </a:pPr>
                      <a:r>
                        <a:rPr dirty="0" sz="18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Why</a:t>
                      </a:r>
                      <a:r>
                        <a:rPr dirty="0" sz="1800" spc="-3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Scammers</a:t>
                      </a:r>
                      <a:r>
                        <a:rPr dirty="0" sz="1800" spc="-5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Like</a:t>
                      </a:r>
                      <a:r>
                        <a:rPr dirty="0" sz="1800" spc="-3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Cryptocurrency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lvl="1" marL="677545" indent="-123189">
                        <a:lnSpc>
                          <a:spcPct val="100000"/>
                        </a:lnSpc>
                        <a:spcBef>
                          <a:spcPts val="1080"/>
                        </a:spcBef>
                        <a:buSzPct val="55555"/>
                        <a:buFont typeface="Wingdings"/>
                        <a:buChar char=""/>
                        <a:tabLst>
                          <a:tab pos="677545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Public’s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lack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of</a:t>
                      </a:r>
                      <a:r>
                        <a:rPr dirty="0" sz="1800" spc="-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knowledge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lvl="1" marL="677545" indent="-123189">
                        <a:lnSpc>
                          <a:spcPct val="100000"/>
                        </a:lnSpc>
                        <a:spcBef>
                          <a:spcPts val="1080"/>
                        </a:spcBef>
                        <a:buSzPct val="55555"/>
                        <a:buFont typeface="Wingdings"/>
                        <a:buChar char=""/>
                        <a:tabLst>
                          <a:tab pos="677545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Use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fake</a:t>
                      </a:r>
                      <a:r>
                        <a:rPr dirty="0" sz="1800" spc="-6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cryptocurrency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platforms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lvl="1" marL="677545" indent="-123189">
                        <a:lnSpc>
                          <a:spcPct val="100000"/>
                        </a:lnSpc>
                        <a:spcBef>
                          <a:spcPts val="1080"/>
                        </a:spcBef>
                        <a:buSzPct val="55555"/>
                        <a:buFont typeface="Wingdings"/>
                        <a:buChar char=""/>
                        <a:tabLst>
                          <a:tab pos="677545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Increasing</a:t>
                      </a:r>
                      <a:r>
                        <a:rPr dirty="0" sz="1800" spc="-7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availability</a:t>
                      </a:r>
                      <a:r>
                        <a:rPr dirty="0" sz="1800" spc="-7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of</a:t>
                      </a:r>
                      <a:r>
                        <a:rPr dirty="0" sz="1800" spc="-6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sz="18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Bitcoin</a:t>
                      </a:r>
                      <a:r>
                        <a:rPr dirty="0" u="heavy" sz="1800" spc="-45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sz="1800" spc="-2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ATMs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lvl="1" marL="677545" indent="-123189">
                        <a:lnSpc>
                          <a:spcPct val="100000"/>
                        </a:lnSpc>
                        <a:spcBef>
                          <a:spcPts val="1080"/>
                        </a:spcBef>
                        <a:buSzPct val="55555"/>
                        <a:buFont typeface="Wingdings"/>
                        <a:buChar char=""/>
                        <a:tabLst>
                          <a:tab pos="677545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Ease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of</a:t>
                      </a:r>
                      <a:r>
                        <a:rPr dirty="0" sz="1800" spc="-6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transferring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money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(cold</a:t>
                      </a:r>
                      <a:r>
                        <a:rPr dirty="0" sz="18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storage)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lvl="1">
                        <a:lnSpc>
                          <a:spcPct val="100000"/>
                        </a:lnSpc>
                        <a:spcBef>
                          <a:spcPts val="810"/>
                        </a:spcBef>
                        <a:buClr>
                          <a:srgbClr val="FFFFFF"/>
                        </a:buClr>
                        <a:buFont typeface="Wingdings"/>
                        <a:buChar char=""/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20040" marR="256540" indent="-228600">
                        <a:lnSpc>
                          <a:spcPct val="150000"/>
                        </a:lnSpc>
                        <a:buSzPct val="55555"/>
                        <a:buFont typeface="Wingdings"/>
                        <a:buChar char=""/>
                        <a:tabLst>
                          <a:tab pos="320040" algn="l"/>
                        </a:tabLst>
                      </a:pPr>
                      <a:r>
                        <a:rPr dirty="0" sz="18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Unsolicited</a:t>
                      </a:r>
                      <a:r>
                        <a:rPr dirty="0" sz="1800" spc="-5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Contact:</a:t>
                      </a:r>
                      <a:r>
                        <a:rPr dirty="0" sz="1800" spc="-6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Receiving</a:t>
                      </a:r>
                      <a:r>
                        <a:rPr dirty="0" sz="1800" spc="-6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unexpected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calls,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emails,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or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messages</a:t>
                      </a:r>
                      <a:r>
                        <a:rPr dirty="0" sz="1800" spc="-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about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investments.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marL="320040" marR="223520" indent="-228600">
                        <a:lnSpc>
                          <a:spcPct val="150000"/>
                        </a:lnSpc>
                        <a:spcBef>
                          <a:spcPts val="1800"/>
                        </a:spcBef>
                        <a:buSzPct val="55555"/>
                        <a:buFont typeface="Wingdings"/>
                        <a:buChar char=""/>
                        <a:tabLst>
                          <a:tab pos="320040" algn="l"/>
                        </a:tabLst>
                      </a:pPr>
                      <a:r>
                        <a:rPr dirty="0" sz="18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Promises</a:t>
                      </a:r>
                      <a:r>
                        <a:rPr dirty="0" sz="1800" spc="-4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of</a:t>
                      </a:r>
                      <a:r>
                        <a:rPr dirty="0" sz="1800" spc="-4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High</a:t>
                      </a:r>
                      <a:r>
                        <a:rPr dirty="0" sz="1800" spc="-2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Returns:</a:t>
                      </a:r>
                      <a:r>
                        <a:rPr dirty="0" sz="1800" spc="-5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Scams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often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involve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guaranteed profits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with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little</a:t>
                      </a:r>
                      <a:r>
                        <a:rPr dirty="0" sz="1800" spc="-6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no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risk.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B="0" marT="108585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 marL="1525905" marR="1501775" indent="-12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8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S&amp;P</a:t>
                      </a:r>
                      <a:r>
                        <a:rPr dirty="0" sz="1800" spc="-4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500's</a:t>
                      </a:r>
                      <a:r>
                        <a:rPr dirty="0" sz="1800" spc="-3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average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annual</a:t>
                      </a:r>
                      <a:r>
                        <a:rPr dirty="0" sz="1800" spc="-1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return,</a:t>
                      </a:r>
                      <a:r>
                        <a:rPr dirty="0" sz="1800" spc="-2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about</a:t>
                      </a:r>
                      <a:r>
                        <a:rPr dirty="0" sz="1800" spc="-1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2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10%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since</a:t>
                      </a:r>
                      <a:r>
                        <a:rPr dirty="0" sz="1800" spc="-3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its</a:t>
                      </a:r>
                      <a:r>
                        <a:rPr dirty="0" sz="1800" spc="-1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launch</a:t>
                      </a:r>
                      <a:r>
                        <a:rPr dirty="0" sz="1800" spc="-4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</a:t>
                      </a:r>
                      <a:r>
                        <a:rPr dirty="0" sz="1800" spc="-2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1957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algn="r" marR="6032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200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John</a:t>
                      </a:r>
                      <a:r>
                        <a:rPr dirty="0" sz="2000" spc="12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Oliver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7239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381885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08585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68300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08585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6129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11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24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B="0" marT="12700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19596" y="5665393"/>
            <a:ext cx="609600" cy="36089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898055" y="5665393"/>
            <a:ext cx="609587" cy="36089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81264" y="5665393"/>
            <a:ext cx="609600" cy="36089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048171" y="2912262"/>
            <a:ext cx="609600" cy="360895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926618" y="2912262"/>
            <a:ext cx="609600" cy="360895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809839" y="2912262"/>
            <a:ext cx="609587" cy="360895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285" y="2908541"/>
            <a:ext cx="609600" cy="360895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493796" y="2908541"/>
            <a:ext cx="609587" cy="360895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292588" y="2908541"/>
            <a:ext cx="609587" cy="360895"/>
          </a:xfrm>
          <a:prstGeom prst="rect">
            <a:avLst/>
          </a:prstGeom>
        </p:spPr>
      </p:pic>
    </p:spTree>
  </p:cSld>
  <p:clrMapOvr>
    <a:masterClrMapping/>
  </p:clrMapOvr>
  <p:transition spd="med">
    <p:fade thruBlk="0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9262" y="374650"/>
            <a:ext cx="11366500" cy="6108700"/>
            <a:chOff x="449262" y="374650"/>
            <a:chExt cx="11366500" cy="6108700"/>
          </a:xfrm>
        </p:grpSpPr>
        <p:sp>
          <p:nvSpPr>
            <p:cNvPr id="3" name="object 3"/>
            <p:cNvSpPr/>
            <p:nvPr/>
          </p:nvSpPr>
          <p:spPr>
            <a:xfrm>
              <a:off x="455615" y="831038"/>
              <a:ext cx="11353800" cy="0"/>
            </a:xfrm>
            <a:custGeom>
              <a:avLst/>
              <a:gdLst/>
              <a:ahLst/>
              <a:cxnLst/>
              <a:rect l="l" t="t" r="r" b="b"/>
              <a:pathLst>
                <a:path w="11353800" h="0">
                  <a:moveTo>
                    <a:pt x="11353787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51C3F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55617" y="6026954"/>
              <a:ext cx="11353800" cy="0"/>
            </a:xfrm>
            <a:custGeom>
              <a:avLst/>
              <a:gdLst/>
              <a:ahLst/>
              <a:cxnLst/>
              <a:rect l="l" t="t" r="r" b="b"/>
              <a:pathLst>
                <a:path w="11353800" h="0">
                  <a:moveTo>
                    <a:pt x="0" y="0"/>
                  </a:moveTo>
                  <a:lnTo>
                    <a:pt x="11353787" y="0"/>
                  </a:lnTo>
                </a:path>
              </a:pathLst>
            </a:custGeom>
            <a:ln w="12700">
              <a:solidFill>
                <a:srgbClr val="51C3F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48171" y="834745"/>
            <a:ext cx="609600" cy="36089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26618" y="834745"/>
            <a:ext cx="609600" cy="36089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09839" y="834745"/>
            <a:ext cx="609587" cy="36089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88285" y="831037"/>
            <a:ext cx="609600" cy="36088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93796" y="831037"/>
            <a:ext cx="609587" cy="36088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92588" y="831037"/>
            <a:ext cx="609587" cy="360883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171034" y="831037"/>
            <a:ext cx="609600" cy="360883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6010073" y="3553941"/>
            <a:ext cx="5791200" cy="0"/>
          </a:xfrm>
          <a:custGeom>
            <a:avLst/>
            <a:gdLst/>
            <a:ahLst/>
            <a:cxnLst/>
            <a:rect l="l" t="t" r="r" b="b"/>
            <a:pathLst>
              <a:path w="5791200" h="0">
                <a:moveTo>
                  <a:pt x="579120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1C3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010073" y="1191925"/>
            <a:ext cx="5791200" cy="0"/>
          </a:xfrm>
          <a:custGeom>
            <a:avLst/>
            <a:gdLst/>
            <a:ahLst/>
            <a:cxnLst/>
            <a:rect l="l" t="t" r="r" b="b"/>
            <a:pathLst>
              <a:path w="5791200" h="0">
                <a:moveTo>
                  <a:pt x="579120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51C3F8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40754" y="3569779"/>
            <a:ext cx="609600" cy="36089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919214" y="3569779"/>
            <a:ext cx="609587" cy="36089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802422" y="3569779"/>
            <a:ext cx="609600" cy="36089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680869" y="3566071"/>
            <a:ext cx="609600" cy="360895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486379" y="3566071"/>
            <a:ext cx="609600" cy="360895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285171" y="3566071"/>
            <a:ext cx="609600" cy="360895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449266" y="824687"/>
            <a:ext cx="11366500" cy="5208270"/>
            <a:chOff x="449266" y="824687"/>
            <a:chExt cx="11366500" cy="5208270"/>
          </a:xfrm>
        </p:grpSpPr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163617" y="3566070"/>
              <a:ext cx="609600" cy="36089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19600" y="3913214"/>
              <a:ext cx="5791200" cy="210658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012699" y="831037"/>
              <a:ext cx="0" cy="5195570"/>
            </a:xfrm>
            <a:custGeom>
              <a:avLst/>
              <a:gdLst/>
              <a:ahLst/>
              <a:cxnLst/>
              <a:rect l="l" t="t" r="r" b="b"/>
              <a:pathLst>
                <a:path w="0" h="5195570">
                  <a:moveTo>
                    <a:pt x="0" y="0"/>
                  </a:moveTo>
                  <a:lnTo>
                    <a:pt x="0" y="5195252"/>
                  </a:lnTo>
                </a:path>
              </a:pathLst>
            </a:custGeom>
            <a:ln w="12700">
              <a:solidFill>
                <a:srgbClr val="51C3F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455616" y="831038"/>
              <a:ext cx="11353800" cy="0"/>
            </a:xfrm>
            <a:custGeom>
              <a:avLst/>
              <a:gdLst/>
              <a:ahLst/>
              <a:cxnLst/>
              <a:rect l="l" t="t" r="r" b="b"/>
              <a:pathLst>
                <a:path w="11353800" h="0">
                  <a:moveTo>
                    <a:pt x="11353787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51C3F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6655496" y="2050860"/>
            <a:ext cx="45085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solidFill>
                  <a:srgbClr val="FFD509"/>
                </a:solidFill>
                <a:latin typeface="Century Gothic"/>
                <a:cs typeface="Century Gothic"/>
              </a:rPr>
              <a:t>HEALTH</a:t>
            </a:r>
            <a:r>
              <a:rPr dirty="0" sz="3600" spc="-120" b="1">
                <a:solidFill>
                  <a:srgbClr val="FFD509"/>
                </a:solidFill>
                <a:latin typeface="Century Gothic"/>
                <a:cs typeface="Century Gothic"/>
              </a:rPr>
              <a:t> </a:t>
            </a:r>
            <a:r>
              <a:rPr dirty="0" sz="3600" b="1">
                <a:solidFill>
                  <a:srgbClr val="FFD509"/>
                </a:solidFill>
                <a:latin typeface="Century Gothic"/>
                <a:cs typeface="Century Gothic"/>
              </a:rPr>
              <a:t>CARE</a:t>
            </a:r>
            <a:r>
              <a:rPr dirty="0" sz="3600" spc="-120" b="1">
                <a:solidFill>
                  <a:srgbClr val="FFD509"/>
                </a:solidFill>
                <a:latin typeface="Century Gothic"/>
                <a:cs typeface="Century Gothic"/>
              </a:rPr>
              <a:t> </a:t>
            </a:r>
            <a:r>
              <a:rPr dirty="0" sz="3600" spc="-10" b="1">
                <a:solidFill>
                  <a:srgbClr val="FFD509"/>
                </a:solidFill>
                <a:latin typeface="Century Gothic"/>
                <a:cs typeface="Century Gothic"/>
              </a:rPr>
              <a:t>FRAUD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472098" y="6141171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solidFill>
                  <a:srgbClr val="FFFFFF"/>
                </a:solidFill>
                <a:latin typeface="Century Gothic"/>
                <a:cs typeface="Century Gothic"/>
              </a:rPr>
              <a:t>25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27" name="object 27" descr="$PPTXTitle"/>
          <p:cNvSpPr txBox="1">
            <a:spLocks noGrp="1"/>
          </p:cNvSpPr>
          <p:nvPr>
            <p:ph type="title"/>
          </p:nvPr>
        </p:nvSpPr>
        <p:spPr>
          <a:xfrm>
            <a:off x="610552" y="989329"/>
            <a:ext cx="1685925" cy="314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60">
                <a:solidFill>
                  <a:srgbClr val="FFBE00"/>
                </a:solidFill>
                <a:latin typeface="Calibri"/>
                <a:cs typeface="Calibri"/>
              </a:rPr>
              <a:t>Fraudulent</a:t>
            </a:r>
            <a:r>
              <a:rPr dirty="0" sz="1900" spc="-20">
                <a:solidFill>
                  <a:srgbClr val="FFBE00"/>
                </a:solidFill>
                <a:latin typeface="Calibri"/>
                <a:cs typeface="Calibri"/>
              </a:rPr>
              <a:t> </a:t>
            </a:r>
            <a:r>
              <a:rPr dirty="0" sz="1900" spc="-35">
                <a:solidFill>
                  <a:srgbClr val="FFBE00"/>
                </a:solidFill>
                <a:latin typeface="Calibri"/>
                <a:cs typeface="Calibri"/>
              </a:rPr>
              <a:t>Billing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33996" y="1358137"/>
            <a:ext cx="4851400" cy="439420"/>
          </a:xfrm>
          <a:prstGeom prst="rect">
            <a:avLst/>
          </a:prstGeom>
        </p:spPr>
        <p:txBody>
          <a:bodyPr wrap="square" lIns="0" tIns="85090" rIns="0" bIns="0" rtlCol="0" vert="horz">
            <a:spAutoFit/>
          </a:bodyPr>
          <a:lstStyle/>
          <a:p>
            <a:pPr marL="355600" marR="5080" indent="-343535">
              <a:lnSpc>
                <a:spcPct val="70000"/>
              </a:lnSpc>
              <a:spcBef>
                <a:spcPts val="670"/>
              </a:spcBef>
              <a:buFont typeface="Wingdings"/>
              <a:buChar char=""/>
              <a:tabLst>
                <a:tab pos="355600" algn="l"/>
              </a:tabLst>
            </a:pP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Medical</a:t>
            </a:r>
            <a:r>
              <a:rPr dirty="0" sz="1600" spc="-4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services</a:t>
            </a:r>
            <a:r>
              <a:rPr dirty="0" sz="1600" spc="-7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not</a:t>
            </a:r>
            <a:r>
              <a:rPr dirty="0" sz="1600" spc="-6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rendered</a:t>
            </a:r>
            <a:r>
              <a:rPr dirty="0" sz="1600" spc="-3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or</a:t>
            </a:r>
            <a:r>
              <a:rPr dirty="0" sz="1600" spc="-5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entury Gothic"/>
                <a:cs typeface="Century Gothic"/>
              </a:rPr>
              <a:t>medically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needed</a:t>
            </a:r>
            <a:r>
              <a:rPr dirty="0" sz="16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appearing</a:t>
            </a:r>
            <a:r>
              <a:rPr dirty="0" sz="1600" spc="-6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on</a:t>
            </a:r>
            <a:r>
              <a:rPr dirty="0" sz="1600" spc="-5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Explanation</a:t>
            </a:r>
            <a:r>
              <a:rPr dirty="0" sz="1600" spc="-6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of</a:t>
            </a:r>
            <a:r>
              <a:rPr dirty="0" sz="1600" spc="-5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entury Gothic"/>
                <a:cs typeface="Century Gothic"/>
              </a:rPr>
              <a:t>Benefits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33996" y="1699471"/>
            <a:ext cx="5116830" cy="660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FFFFFF"/>
                </a:solidFill>
                <a:latin typeface="Century Gothic"/>
                <a:cs typeface="Century Gothic"/>
              </a:rPr>
              <a:t>statement</a:t>
            </a:r>
            <a:endParaRPr sz="1600">
              <a:latin typeface="Century Gothic"/>
              <a:cs typeface="Century Gothic"/>
            </a:endParaRPr>
          </a:p>
          <a:p>
            <a:pPr marL="354965" indent="-342265">
              <a:lnSpc>
                <a:spcPct val="100000"/>
              </a:lnSpc>
              <a:spcBef>
                <a:spcPts val="1165"/>
              </a:spcBef>
              <a:buFont typeface="Wingdings"/>
              <a:buChar char=""/>
              <a:tabLst>
                <a:tab pos="354965" algn="l"/>
              </a:tabLst>
            </a:pP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Providers</a:t>
            </a:r>
            <a:r>
              <a:rPr dirty="0" sz="16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submitting</a:t>
            </a:r>
            <a:r>
              <a:rPr dirty="0" sz="16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multiple</a:t>
            </a:r>
            <a:r>
              <a:rPr dirty="0" sz="1600" spc="-8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claims</a:t>
            </a:r>
            <a:r>
              <a:rPr dirty="0" sz="1600" spc="-6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for</a:t>
            </a:r>
            <a:r>
              <a:rPr dirty="0" sz="16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the</a:t>
            </a:r>
            <a:r>
              <a:rPr dirty="0" sz="1600" spc="-6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Century Gothic"/>
                <a:cs typeface="Century Gothic"/>
              </a:rPr>
              <a:t>same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76951" y="2331870"/>
            <a:ext cx="7169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FFFFFF"/>
                </a:solidFill>
                <a:latin typeface="Century Gothic"/>
                <a:cs typeface="Century Gothic"/>
              </a:rPr>
              <a:t>service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33996" y="2725092"/>
            <a:ext cx="1187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0">
                <a:solidFill>
                  <a:srgbClr val="FFFFFF"/>
                </a:solidFill>
                <a:latin typeface="Wingdings"/>
                <a:cs typeface="Wingdings"/>
              </a:rPr>
              <a:t>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33996" y="3518599"/>
            <a:ext cx="2466340" cy="739140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marL="355600">
              <a:lnSpc>
                <a:spcPct val="100000"/>
              </a:lnSpc>
              <a:spcBef>
                <a:spcPts val="745"/>
              </a:spcBef>
            </a:pPr>
            <a:r>
              <a:rPr dirty="0" sz="1600" spc="-10">
                <a:solidFill>
                  <a:srgbClr val="FFFFFF"/>
                </a:solidFill>
                <a:latin typeface="Century Gothic"/>
                <a:cs typeface="Century Gothic"/>
              </a:rPr>
              <a:t>employees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dirty="0" sz="1900" spc="-60" b="1">
                <a:solidFill>
                  <a:srgbClr val="FFBE00"/>
                </a:solidFill>
                <a:latin typeface="Calibri"/>
                <a:cs typeface="Calibri"/>
              </a:rPr>
              <a:t>Medical</a:t>
            </a:r>
            <a:r>
              <a:rPr dirty="0" sz="1900" spc="-10" b="1">
                <a:solidFill>
                  <a:srgbClr val="FFBE00"/>
                </a:solidFill>
                <a:latin typeface="Calibri"/>
                <a:cs typeface="Calibri"/>
              </a:rPr>
              <a:t> </a:t>
            </a:r>
            <a:r>
              <a:rPr dirty="0" sz="1900" spc="-60" b="1">
                <a:solidFill>
                  <a:srgbClr val="FFBE00"/>
                </a:solidFill>
                <a:latin typeface="Calibri"/>
                <a:cs typeface="Calibri"/>
              </a:rPr>
              <a:t>Equipment</a:t>
            </a:r>
            <a:r>
              <a:rPr dirty="0" sz="1900" spc="-10" b="1">
                <a:solidFill>
                  <a:srgbClr val="FFBE00"/>
                </a:solidFill>
                <a:latin typeface="Calibri"/>
                <a:cs typeface="Calibri"/>
              </a:rPr>
              <a:t> </a:t>
            </a:r>
            <a:r>
              <a:rPr dirty="0" sz="1900" spc="-30" b="1">
                <a:solidFill>
                  <a:srgbClr val="FFBE00"/>
                </a:solidFill>
                <a:latin typeface="Calibri"/>
                <a:cs typeface="Calibri"/>
              </a:rPr>
              <a:t>Fraud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33996" y="4389373"/>
            <a:ext cx="5086985" cy="1386205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355600" marR="5080" indent="-343535">
              <a:lnSpc>
                <a:spcPts val="1900"/>
              </a:lnSpc>
              <a:spcBef>
                <a:spcPts val="175"/>
              </a:spcBef>
              <a:buFont typeface="Wingdings"/>
              <a:buChar char=""/>
              <a:tabLst>
                <a:tab pos="355600" algn="l"/>
              </a:tabLst>
            </a:pP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Calls</a:t>
            </a:r>
            <a:r>
              <a:rPr dirty="0" sz="1600" spc="-6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offering</a:t>
            </a:r>
            <a:r>
              <a:rPr dirty="0" sz="1600" spc="-3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medical</a:t>
            </a:r>
            <a:r>
              <a:rPr dirty="0" sz="1600" spc="-3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equipment</a:t>
            </a:r>
            <a:r>
              <a:rPr dirty="0" sz="16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at</a:t>
            </a:r>
            <a:r>
              <a:rPr dirty="0" sz="1600" spc="-5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no</a:t>
            </a:r>
            <a:r>
              <a:rPr dirty="0" sz="1600" spc="-5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cost</a:t>
            </a:r>
            <a:r>
              <a:rPr dirty="0" sz="16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 spc="-25">
                <a:solidFill>
                  <a:srgbClr val="FFFFFF"/>
                </a:solidFill>
                <a:latin typeface="Century Gothic"/>
                <a:cs typeface="Century Gothic"/>
              </a:rPr>
              <a:t>but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requiring</a:t>
            </a:r>
            <a:r>
              <a:rPr dirty="0" sz="1600" spc="-7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your</a:t>
            </a:r>
            <a:r>
              <a:rPr dirty="0" sz="1600" spc="-8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Medicare</a:t>
            </a:r>
            <a:r>
              <a:rPr dirty="0" sz="1600" spc="-6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identification</a:t>
            </a:r>
            <a:r>
              <a:rPr dirty="0" sz="1600" spc="-5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entury Gothic"/>
                <a:cs typeface="Century Gothic"/>
              </a:rPr>
              <a:t>number</a:t>
            </a:r>
            <a:endParaRPr sz="1600">
              <a:latin typeface="Century Gothic"/>
              <a:cs typeface="Century Gothic"/>
            </a:endParaRPr>
          </a:p>
          <a:p>
            <a:pPr algn="just" marL="355600" marR="300990" indent="-343535">
              <a:lnSpc>
                <a:spcPts val="1900"/>
              </a:lnSpc>
              <a:spcBef>
                <a:spcPts val="1205"/>
              </a:spcBef>
              <a:buFont typeface="Wingdings"/>
              <a:buChar char=""/>
              <a:tabLst>
                <a:tab pos="355600" algn="l"/>
              </a:tabLst>
            </a:pP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Unrequested</a:t>
            </a:r>
            <a:r>
              <a:rPr dirty="0" sz="1600" spc="-1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delivery</a:t>
            </a:r>
            <a:r>
              <a:rPr dirty="0" sz="1600" spc="-7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of</a:t>
            </a:r>
            <a:r>
              <a:rPr dirty="0" sz="1600" spc="-6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braces,</a:t>
            </a:r>
            <a:r>
              <a:rPr dirty="0" sz="1600" spc="-6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diabetic</a:t>
            </a:r>
            <a:r>
              <a:rPr dirty="0" sz="1600" spc="-5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Century Gothic"/>
                <a:cs typeface="Century Gothic"/>
              </a:rPr>
              <a:t>test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strips,</a:t>
            </a:r>
            <a:r>
              <a:rPr dirty="0" sz="1600" spc="-5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or</a:t>
            </a:r>
            <a:r>
              <a:rPr dirty="0" sz="16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topical</a:t>
            </a:r>
            <a:r>
              <a:rPr dirty="0" sz="16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creams,</a:t>
            </a:r>
            <a:r>
              <a:rPr dirty="0" sz="1600" spc="-3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some</a:t>
            </a:r>
            <a:r>
              <a:rPr dirty="0" sz="1600" spc="-5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from</a:t>
            </a:r>
            <a:r>
              <a:rPr dirty="0" sz="1600" spc="-4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entury Gothic"/>
                <a:cs typeface="Century Gothic"/>
              </a:rPr>
              <a:t>unknown providers</a:t>
            </a:r>
            <a:endParaRPr sz="1600">
              <a:latin typeface="Century Gothic"/>
              <a:cs typeface="Century Gothic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3265222" y="2078084"/>
            <a:ext cx="5658485" cy="2701925"/>
            <a:chOff x="3265222" y="2078084"/>
            <a:chExt cx="5658485" cy="2701925"/>
          </a:xfrm>
        </p:grpSpPr>
        <p:sp>
          <p:nvSpPr>
            <p:cNvPr id="35" name="object 35"/>
            <p:cNvSpPr/>
            <p:nvPr/>
          </p:nvSpPr>
          <p:spPr>
            <a:xfrm>
              <a:off x="3274747" y="2087609"/>
              <a:ext cx="5639435" cy="2682875"/>
            </a:xfrm>
            <a:custGeom>
              <a:avLst/>
              <a:gdLst/>
              <a:ahLst/>
              <a:cxnLst/>
              <a:rect l="l" t="t" r="r" b="b"/>
              <a:pathLst>
                <a:path w="5639434" h="2682875">
                  <a:moveTo>
                    <a:pt x="5192191" y="0"/>
                  </a:moveTo>
                  <a:lnTo>
                    <a:pt x="447141" y="0"/>
                  </a:lnTo>
                  <a:lnTo>
                    <a:pt x="398420" y="2623"/>
                  </a:lnTo>
                  <a:lnTo>
                    <a:pt x="351218" y="10313"/>
                  </a:lnTo>
                  <a:lnTo>
                    <a:pt x="305809" y="22795"/>
                  </a:lnTo>
                  <a:lnTo>
                    <a:pt x="262465" y="39797"/>
                  </a:lnTo>
                  <a:lnTo>
                    <a:pt x="221459" y="61047"/>
                  </a:lnTo>
                  <a:lnTo>
                    <a:pt x="183064" y="86271"/>
                  </a:lnTo>
                  <a:lnTo>
                    <a:pt x="147553" y="115197"/>
                  </a:lnTo>
                  <a:lnTo>
                    <a:pt x="115197" y="147553"/>
                  </a:lnTo>
                  <a:lnTo>
                    <a:pt x="86271" y="183064"/>
                  </a:lnTo>
                  <a:lnTo>
                    <a:pt x="61047" y="221459"/>
                  </a:lnTo>
                  <a:lnTo>
                    <a:pt x="39797" y="262465"/>
                  </a:lnTo>
                  <a:lnTo>
                    <a:pt x="22795" y="305809"/>
                  </a:lnTo>
                  <a:lnTo>
                    <a:pt x="10313" y="351218"/>
                  </a:lnTo>
                  <a:lnTo>
                    <a:pt x="2623" y="398420"/>
                  </a:lnTo>
                  <a:lnTo>
                    <a:pt x="0" y="447141"/>
                  </a:lnTo>
                  <a:lnTo>
                    <a:pt x="0" y="2235644"/>
                  </a:lnTo>
                  <a:lnTo>
                    <a:pt x="2623" y="2284363"/>
                  </a:lnTo>
                  <a:lnTo>
                    <a:pt x="10313" y="2331563"/>
                  </a:lnTo>
                  <a:lnTo>
                    <a:pt x="22795" y="2376970"/>
                  </a:lnTo>
                  <a:lnTo>
                    <a:pt x="39797" y="2420312"/>
                  </a:lnTo>
                  <a:lnTo>
                    <a:pt x="61047" y="2461317"/>
                  </a:lnTo>
                  <a:lnTo>
                    <a:pt x="86271" y="2499711"/>
                  </a:lnTo>
                  <a:lnTo>
                    <a:pt x="115197" y="2535222"/>
                  </a:lnTo>
                  <a:lnTo>
                    <a:pt x="147553" y="2567576"/>
                  </a:lnTo>
                  <a:lnTo>
                    <a:pt x="183064" y="2596502"/>
                  </a:lnTo>
                  <a:lnTo>
                    <a:pt x="221459" y="2621726"/>
                  </a:lnTo>
                  <a:lnTo>
                    <a:pt x="262465" y="2642975"/>
                  </a:lnTo>
                  <a:lnTo>
                    <a:pt x="305809" y="2659978"/>
                  </a:lnTo>
                  <a:lnTo>
                    <a:pt x="351218" y="2672460"/>
                  </a:lnTo>
                  <a:lnTo>
                    <a:pt x="398420" y="2680149"/>
                  </a:lnTo>
                  <a:lnTo>
                    <a:pt x="447141" y="2682773"/>
                  </a:lnTo>
                  <a:lnTo>
                    <a:pt x="5192191" y="2682773"/>
                  </a:lnTo>
                  <a:lnTo>
                    <a:pt x="5240913" y="2680149"/>
                  </a:lnTo>
                  <a:lnTo>
                    <a:pt x="5288114" y="2672460"/>
                  </a:lnTo>
                  <a:lnTo>
                    <a:pt x="5333523" y="2659978"/>
                  </a:lnTo>
                  <a:lnTo>
                    <a:pt x="5376867" y="2642975"/>
                  </a:lnTo>
                  <a:lnTo>
                    <a:pt x="5417873" y="2621726"/>
                  </a:lnTo>
                  <a:lnTo>
                    <a:pt x="5456268" y="2596502"/>
                  </a:lnTo>
                  <a:lnTo>
                    <a:pt x="5491780" y="2567576"/>
                  </a:lnTo>
                  <a:lnTo>
                    <a:pt x="5524135" y="2535222"/>
                  </a:lnTo>
                  <a:lnTo>
                    <a:pt x="5553061" y="2499711"/>
                  </a:lnTo>
                  <a:lnTo>
                    <a:pt x="5578285" y="2461317"/>
                  </a:lnTo>
                  <a:lnTo>
                    <a:pt x="5599535" y="2420312"/>
                  </a:lnTo>
                  <a:lnTo>
                    <a:pt x="5616538" y="2376970"/>
                  </a:lnTo>
                  <a:lnTo>
                    <a:pt x="5629020" y="2331563"/>
                  </a:lnTo>
                  <a:lnTo>
                    <a:pt x="5636709" y="2284363"/>
                  </a:lnTo>
                  <a:lnTo>
                    <a:pt x="5639333" y="2235644"/>
                  </a:lnTo>
                  <a:lnTo>
                    <a:pt x="5639333" y="447141"/>
                  </a:lnTo>
                  <a:lnTo>
                    <a:pt x="5636709" y="398420"/>
                  </a:lnTo>
                  <a:lnTo>
                    <a:pt x="5629020" y="351218"/>
                  </a:lnTo>
                  <a:lnTo>
                    <a:pt x="5616538" y="305809"/>
                  </a:lnTo>
                  <a:lnTo>
                    <a:pt x="5599535" y="262465"/>
                  </a:lnTo>
                  <a:lnTo>
                    <a:pt x="5578285" y="221459"/>
                  </a:lnTo>
                  <a:lnTo>
                    <a:pt x="5553061" y="183064"/>
                  </a:lnTo>
                  <a:lnTo>
                    <a:pt x="5524135" y="147553"/>
                  </a:lnTo>
                  <a:lnTo>
                    <a:pt x="5491780" y="115197"/>
                  </a:lnTo>
                  <a:lnTo>
                    <a:pt x="5456268" y="86271"/>
                  </a:lnTo>
                  <a:lnTo>
                    <a:pt x="5417873" y="61047"/>
                  </a:lnTo>
                  <a:lnTo>
                    <a:pt x="5376867" y="39797"/>
                  </a:lnTo>
                  <a:lnTo>
                    <a:pt x="5333523" y="22795"/>
                  </a:lnTo>
                  <a:lnTo>
                    <a:pt x="5288114" y="10313"/>
                  </a:lnTo>
                  <a:lnTo>
                    <a:pt x="5240913" y="2623"/>
                  </a:lnTo>
                  <a:lnTo>
                    <a:pt x="519219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3274747" y="2087609"/>
              <a:ext cx="5639435" cy="2682875"/>
            </a:xfrm>
            <a:custGeom>
              <a:avLst/>
              <a:gdLst/>
              <a:ahLst/>
              <a:cxnLst/>
              <a:rect l="l" t="t" r="r" b="b"/>
              <a:pathLst>
                <a:path w="5639434" h="2682875">
                  <a:moveTo>
                    <a:pt x="0" y="447141"/>
                  </a:moveTo>
                  <a:lnTo>
                    <a:pt x="2623" y="398420"/>
                  </a:lnTo>
                  <a:lnTo>
                    <a:pt x="10313" y="351218"/>
                  </a:lnTo>
                  <a:lnTo>
                    <a:pt x="22795" y="305809"/>
                  </a:lnTo>
                  <a:lnTo>
                    <a:pt x="39797" y="262465"/>
                  </a:lnTo>
                  <a:lnTo>
                    <a:pt x="61047" y="221459"/>
                  </a:lnTo>
                  <a:lnTo>
                    <a:pt x="86271" y="183064"/>
                  </a:lnTo>
                  <a:lnTo>
                    <a:pt x="115197" y="147553"/>
                  </a:lnTo>
                  <a:lnTo>
                    <a:pt x="147553" y="115197"/>
                  </a:lnTo>
                  <a:lnTo>
                    <a:pt x="183064" y="86271"/>
                  </a:lnTo>
                  <a:lnTo>
                    <a:pt x="221459" y="61047"/>
                  </a:lnTo>
                  <a:lnTo>
                    <a:pt x="262465" y="39797"/>
                  </a:lnTo>
                  <a:lnTo>
                    <a:pt x="305809" y="22795"/>
                  </a:lnTo>
                  <a:lnTo>
                    <a:pt x="351218" y="10313"/>
                  </a:lnTo>
                  <a:lnTo>
                    <a:pt x="398420" y="2623"/>
                  </a:lnTo>
                  <a:lnTo>
                    <a:pt x="447141" y="0"/>
                  </a:lnTo>
                  <a:lnTo>
                    <a:pt x="5192191" y="0"/>
                  </a:lnTo>
                  <a:lnTo>
                    <a:pt x="5240913" y="2623"/>
                  </a:lnTo>
                  <a:lnTo>
                    <a:pt x="5288114" y="10313"/>
                  </a:lnTo>
                  <a:lnTo>
                    <a:pt x="5333523" y="22795"/>
                  </a:lnTo>
                  <a:lnTo>
                    <a:pt x="5376867" y="39797"/>
                  </a:lnTo>
                  <a:lnTo>
                    <a:pt x="5417873" y="61047"/>
                  </a:lnTo>
                  <a:lnTo>
                    <a:pt x="5456268" y="86271"/>
                  </a:lnTo>
                  <a:lnTo>
                    <a:pt x="5491780" y="115197"/>
                  </a:lnTo>
                  <a:lnTo>
                    <a:pt x="5524135" y="147553"/>
                  </a:lnTo>
                  <a:lnTo>
                    <a:pt x="5553061" y="183064"/>
                  </a:lnTo>
                  <a:lnTo>
                    <a:pt x="5578285" y="221459"/>
                  </a:lnTo>
                  <a:lnTo>
                    <a:pt x="5599535" y="262465"/>
                  </a:lnTo>
                  <a:lnTo>
                    <a:pt x="5616538" y="305809"/>
                  </a:lnTo>
                  <a:lnTo>
                    <a:pt x="5629020" y="351218"/>
                  </a:lnTo>
                  <a:lnTo>
                    <a:pt x="5636709" y="398420"/>
                  </a:lnTo>
                  <a:lnTo>
                    <a:pt x="5639333" y="447141"/>
                  </a:lnTo>
                  <a:lnTo>
                    <a:pt x="5639333" y="2235644"/>
                  </a:lnTo>
                  <a:lnTo>
                    <a:pt x="5636709" y="2284363"/>
                  </a:lnTo>
                  <a:lnTo>
                    <a:pt x="5629020" y="2331563"/>
                  </a:lnTo>
                  <a:lnTo>
                    <a:pt x="5616538" y="2376970"/>
                  </a:lnTo>
                  <a:lnTo>
                    <a:pt x="5599535" y="2420312"/>
                  </a:lnTo>
                  <a:lnTo>
                    <a:pt x="5578285" y="2461317"/>
                  </a:lnTo>
                  <a:lnTo>
                    <a:pt x="5553061" y="2499711"/>
                  </a:lnTo>
                  <a:lnTo>
                    <a:pt x="5524135" y="2535222"/>
                  </a:lnTo>
                  <a:lnTo>
                    <a:pt x="5491780" y="2567576"/>
                  </a:lnTo>
                  <a:lnTo>
                    <a:pt x="5456268" y="2596502"/>
                  </a:lnTo>
                  <a:lnTo>
                    <a:pt x="5417873" y="2621726"/>
                  </a:lnTo>
                  <a:lnTo>
                    <a:pt x="5376867" y="2642975"/>
                  </a:lnTo>
                  <a:lnTo>
                    <a:pt x="5333523" y="2659978"/>
                  </a:lnTo>
                  <a:lnTo>
                    <a:pt x="5288114" y="2672460"/>
                  </a:lnTo>
                  <a:lnTo>
                    <a:pt x="5240913" y="2680149"/>
                  </a:lnTo>
                  <a:lnTo>
                    <a:pt x="5192191" y="2682773"/>
                  </a:lnTo>
                  <a:lnTo>
                    <a:pt x="447141" y="2682773"/>
                  </a:lnTo>
                  <a:lnTo>
                    <a:pt x="398420" y="2680149"/>
                  </a:lnTo>
                  <a:lnTo>
                    <a:pt x="351218" y="2672460"/>
                  </a:lnTo>
                  <a:lnTo>
                    <a:pt x="305809" y="2659978"/>
                  </a:lnTo>
                  <a:lnTo>
                    <a:pt x="262465" y="2642975"/>
                  </a:lnTo>
                  <a:lnTo>
                    <a:pt x="221459" y="2621726"/>
                  </a:lnTo>
                  <a:lnTo>
                    <a:pt x="183064" y="2596502"/>
                  </a:lnTo>
                  <a:lnTo>
                    <a:pt x="147553" y="2567576"/>
                  </a:lnTo>
                  <a:lnTo>
                    <a:pt x="115197" y="2535222"/>
                  </a:lnTo>
                  <a:lnTo>
                    <a:pt x="86271" y="2499711"/>
                  </a:lnTo>
                  <a:lnTo>
                    <a:pt x="61047" y="2461317"/>
                  </a:lnTo>
                  <a:lnTo>
                    <a:pt x="39797" y="2420312"/>
                  </a:lnTo>
                  <a:lnTo>
                    <a:pt x="22795" y="2376970"/>
                  </a:lnTo>
                  <a:lnTo>
                    <a:pt x="10313" y="2331563"/>
                  </a:lnTo>
                  <a:lnTo>
                    <a:pt x="2623" y="2284363"/>
                  </a:lnTo>
                  <a:lnTo>
                    <a:pt x="0" y="2235644"/>
                  </a:lnTo>
                  <a:lnTo>
                    <a:pt x="0" y="447141"/>
                  </a:lnTo>
                  <a:close/>
                </a:path>
              </a:pathLst>
            </a:custGeom>
            <a:ln w="1905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3576002" y="2451608"/>
            <a:ext cx="50374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In</a:t>
            </a:r>
            <a:r>
              <a:rPr dirty="0" sz="1800" spc="-5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May</a:t>
            </a:r>
            <a:r>
              <a:rPr dirty="0" sz="1800" spc="-6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2023,</a:t>
            </a:r>
            <a:r>
              <a:rPr dirty="0" sz="1800" spc="-2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AHCCCS</a:t>
            </a:r>
            <a:r>
              <a:rPr dirty="0" sz="1800" spc="-5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announced findings</a:t>
            </a:r>
            <a:r>
              <a:rPr dirty="0" sz="1800" spc="-6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Century Gothic"/>
                <a:cs typeface="Century Gothic"/>
              </a:rPr>
              <a:t>of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51551" y="2725928"/>
            <a:ext cx="7671434" cy="5105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ts val="2030"/>
              </a:lnSpc>
              <a:spcBef>
                <a:spcPts val="100"/>
              </a:spcBef>
            </a:pPr>
            <a:r>
              <a:rPr dirty="0" baseline="6944" sz="2400">
                <a:solidFill>
                  <a:srgbClr val="FFFFFF"/>
                </a:solidFill>
                <a:latin typeface="Century Gothic"/>
                <a:cs typeface="Century Gothic"/>
              </a:rPr>
              <a:t>Billing</a:t>
            </a:r>
            <a:r>
              <a:rPr dirty="0" baseline="6944" sz="2400" spc="-7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baseline="6944" sz="2400">
                <a:solidFill>
                  <a:srgbClr val="FFFFFF"/>
                </a:solidFill>
                <a:latin typeface="Century Gothic"/>
                <a:cs typeface="Century Gothic"/>
              </a:rPr>
              <a:t>for</a:t>
            </a:r>
            <a:r>
              <a:rPr dirty="0" baseline="6944" sz="2400" spc="7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baseline="6944" sz="2400">
                <a:solidFill>
                  <a:srgbClr val="FFFFFF"/>
                </a:solidFill>
                <a:latin typeface="Century Gothic"/>
                <a:cs typeface="Century Gothic"/>
              </a:rPr>
              <a:t>a more</a:t>
            </a:r>
            <a:r>
              <a:rPr dirty="0" baseline="6944" sz="2400" spc="1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baseline="6944" sz="2400" spc="-22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dirty="0" baseline="6944" sz="2400" spc="-15">
                <a:solidFill>
                  <a:srgbClr val="FFFFFF"/>
                </a:solidFill>
                <a:latin typeface="Century Gothic"/>
                <a:cs typeface="Century Gothic"/>
              </a:rPr>
              <a:t>xp</a:t>
            </a:r>
            <a:r>
              <a:rPr dirty="0" baseline="6944" sz="2400" spc="-30">
                <a:solidFill>
                  <a:srgbClr val="FFFFFF"/>
                </a:solidFill>
                <a:latin typeface="Century Gothic"/>
                <a:cs typeface="Century Gothic"/>
              </a:rPr>
              <a:t>en</a:t>
            </a:r>
            <a:r>
              <a:rPr dirty="0" baseline="6944" sz="2400" spc="-15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dirty="0" baseline="6944" sz="2400" spc="-97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dirty="0" sz="1800" spc="-525">
                <a:solidFill>
                  <a:srgbClr val="FFFFFF"/>
                </a:solidFill>
                <a:latin typeface="Century Gothic"/>
                <a:cs typeface="Century Gothic"/>
              </a:rPr>
              <a:t>f</a:t>
            </a:r>
            <a:r>
              <a:rPr dirty="0" baseline="6944" sz="2400" spc="-585">
                <a:solidFill>
                  <a:srgbClr val="FFFFFF"/>
                </a:solidFill>
                <a:latin typeface="Century Gothic"/>
                <a:cs typeface="Century Gothic"/>
              </a:rPr>
              <a:t>v</a:t>
            </a:r>
            <a:r>
              <a:rPr dirty="0" sz="1800" spc="-155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dirty="0" baseline="6944" sz="2400" spc="-138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dirty="0" sz="1800" spc="-2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dirty="0" sz="1800" spc="-1030">
                <a:solidFill>
                  <a:srgbClr val="FFFFFF"/>
                </a:solidFill>
                <a:latin typeface="Century Gothic"/>
                <a:cs typeface="Century Gothic"/>
              </a:rPr>
              <a:t>u</a:t>
            </a:r>
            <a:r>
              <a:rPr dirty="0" baseline="6944" sz="2400" spc="-15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dirty="0" baseline="6944" sz="2400" spc="-1019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dirty="0" sz="1800" spc="-600">
                <a:solidFill>
                  <a:srgbClr val="FFFFFF"/>
                </a:solidFill>
                <a:latin typeface="Century Gothic"/>
                <a:cs typeface="Century Gothic"/>
              </a:rPr>
              <a:t>d</a:t>
            </a:r>
            <a:r>
              <a:rPr dirty="0" baseline="6944" sz="2400" spc="-30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dirty="0" baseline="6944" sz="2400" spc="-442">
                <a:solidFill>
                  <a:srgbClr val="FFFFFF"/>
                </a:solidFill>
                <a:latin typeface="Century Gothic"/>
                <a:cs typeface="Century Gothic"/>
              </a:rPr>
              <a:t>v</a:t>
            </a:r>
            <a:r>
              <a:rPr dirty="0" sz="1800" spc="-935">
                <a:solidFill>
                  <a:srgbClr val="FFFFFF"/>
                </a:solidFill>
                <a:latin typeface="Century Gothic"/>
                <a:cs typeface="Century Gothic"/>
              </a:rPr>
              <a:t>b</a:t>
            </a:r>
            <a:r>
              <a:rPr dirty="0" baseline="6944" sz="2400" spc="-15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dirty="0" baseline="6944" sz="2400" spc="-682">
                <a:solidFill>
                  <a:srgbClr val="FFFFFF"/>
                </a:solidFill>
                <a:latin typeface="Century Gothic"/>
                <a:cs typeface="Century Gothic"/>
              </a:rPr>
              <a:t>c</a:t>
            </a:r>
            <a:r>
              <a:rPr dirty="0" sz="1800" spc="-540">
                <a:solidFill>
                  <a:srgbClr val="FFFFFF"/>
                </a:solidFill>
                <a:latin typeface="Century Gothic"/>
                <a:cs typeface="Century Gothic"/>
              </a:rPr>
              <a:t>y</a:t>
            </a:r>
            <a:r>
              <a:rPr dirty="0" baseline="6944" sz="2400" spc="-44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dirty="0" sz="1800" spc="-265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dirty="0" baseline="6944" sz="2400" spc="-457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dirty="0" sz="1800" spc="-91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r>
              <a:rPr dirty="0" baseline="6944" sz="2400" spc="-142">
                <a:solidFill>
                  <a:srgbClr val="FFFFFF"/>
                </a:solidFill>
                <a:latin typeface="Century Gothic"/>
                <a:cs typeface="Century Gothic"/>
              </a:rPr>
              <a:t>h</a:t>
            </a:r>
            <a:r>
              <a:rPr dirty="0" sz="1800" spc="-1165">
                <a:solidFill>
                  <a:srgbClr val="FFFFFF"/>
                </a:solidFill>
                <a:latin typeface="Century Gothic"/>
                <a:cs typeface="Century Gothic"/>
              </a:rPr>
              <a:t>b</a:t>
            </a:r>
            <a:r>
              <a:rPr dirty="0" baseline="6944" sz="2400" spc="-15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dirty="0" baseline="6944" sz="2400" spc="-1410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dirty="0" sz="1800" spc="-25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dirty="0" sz="1800" spc="-355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dirty="0" baseline="6944" sz="2400" spc="-315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dirty="0" sz="1800" spc="-430">
                <a:solidFill>
                  <a:srgbClr val="FFFFFF"/>
                </a:solidFill>
                <a:latin typeface="Century Gothic"/>
                <a:cs typeface="Century Gothic"/>
              </a:rPr>
              <a:t>-</a:t>
            </a:r>
            <a:r>
              <a:rPr dirty="0" baseline="6944" sz="2400" spc="-869">
                <a:solidFill>
                  <a:srgbClr val="FFFFFF"/>
                </a:solidFill>
                <a:latin typeface="Century Gothic"/>
                <a:cs typeface="Century Gothic"/>
              </a:rPr>
              <a:t>h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l</a:t>
            </a:r>
            <a:r>
              <a:rPr dirty="0" sz="1800" spc="-195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dirty="0" baseline="6944" sz="2400" spc="-1289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vi</a:t>
            </a:r>
            <a:r>
              <a:rPr dirty="0" sz="1800" spc="-25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g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providers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across</a:t>
            </a:r>
            <a:r>
              <a:rPr dirty="0" sz="1800" spc="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the</a:t>
            </a:r>
            <a:r>
              <a:rPr dirty="0" sz="1800" spc="3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state.</a:t>
            </a:r>
            <a:endParaRPr sz="1800">
              <a:latin typeface="Century Gothic"/>
              <a:cs typeface="Century Gothic"/>
            </a:endParaRPr>
          </a:p>
          <a:p>
            <a:pPr marL="38100">
              <a:lnSpc>
                <a:spcPts val="1789"/>
              </a:lnSpc>
            </a:pP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patient</a:t>
            </a:r>
            <a:r>
              <a:rPr dirty="0" sz="1600" spc="-5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entury Gothic"/>
                <a:cs typeface="Century Gothic"/>
              </a:rPr>
              <a:t>received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566858" y="3000247"/>
            <a:ext cx="50533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AHCCCS</a:t>
            </a:r>
            <a:r>
              <a:rPr dirty="0" sz="1800" spc="-7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suspended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more</a:t>
            </a:r>
            <a:r>
              <a:rPr dirty="0" sz="1800" spc="-6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than</a:t>
            </a:r>
            <a:r>
              <a:rPr dirty="0" sz="1800" spc="-3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300</a:t>
            </a:r>
            <a:r>
              <a:rPr dirty="0" sz="1800" spc="-5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providers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08596" y="3334624"/>
            <a:ext cx="786510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0365" indent="-342265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380365" algn="l"/>
              </a:tabLst>
            </a:pP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Services</a:t>
            </a:r>
            <a:r>
              <a:rPr dirty="0" sz="1600" spc="-7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provided</a:t>
            </a:r>
            <a:r>
              <a:rPr dirty="0" sz="16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>
                <a:solidFill>
                  <a:srgbClr val="FFFFFF"/>
                </a:solidFill>
                <a:latin typeface="Century Gothic"/>
                <a:cs typeface="Century Gothic"/>
              </a:rPr>
              <a:t>by</a:t>
            </a:r>
            <a:r>
              <a:rPr dirty="0" sz="1600" spc="-4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entury Gothic"/>
                <a:cs typeface="Century Gothic"/>
              </a:rPr>
              <a:t>u</a:t>
            </a:r>
            <a:r>
              <a:rPr dirty="0" sz="1600" spc="-15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dirty="0" sz="1600" spc="-5">
                <a:solidFill>
                  <a:srgbClr val="FFFFFF"/>
                </a:solidFill>
                <a:latin typeface="Century Gothic"/>
                <a:cs typeface="Century Gothic"/>
              </a:rPr>
              <a:t>q</a:t>
            </a:r>
            <a:r>
              <a:rPr dirty="0" sz="1600" spc="-405">
                <a:solidFill>
                  <a:srgbClr val="FFFFFF"/>
                </a:solidFill>
                <a:latin typeface="Century Gothic"/>
                <a:cs typeface="Century Gothic"/>
              </a:rPr>
              <a:t>u</a:t>
            </a:r>
            <a:r>
              <a:rPr dirty="0" baseline="13888" sz="2700" spc="-126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dirty="0" sz="1600" spc="-27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dirty="0" baseline="13888" sz="2700" spc="-1275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dirty="0" sz="1600" spc="10">
                <a:solidFill>
                  <a:srgbClr val="FFFFFF"/>
                </a:solidFill>
                <a:latin typeface="Century Gothic"/>
                <a:cs typeface="Century Gothic"/>
              </a:rPr>
              <a:t>l</a:t>
            </a:r>
            <a:r>
              <a:rPr dirty="0" sz="1600" spc="-5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dirty="0" sz="1600" spc="-340">
                <a:solidFill>
                  <a:srgbClr val="FFFFFF"/>
                </a:solidFill>
                <a:latin typeface="Century Gothic"/>
                <a:cs typeface="Century Gothic"/>
              </a:rPr>
              <a:t>f</a:t>
            </a:r>
            <a:r>
              <a:rPr dirty="0" baseline="13888" sz="2700" spc="-1372">
                <a:solidFill>
                  <a:srgbClr val="FFFFFF"/>
                </a:solidFill>
                <a:latin typeface="Century Gothic"/>
                <a:cs typeface="Century Gothic"/>
              </a:rPr>
              <a:t>d</a:t>
            </a:r>
            <a:r>
              <a:rPr dirty="0" sz="1600" spc="-5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dirty="0" sz="1600" spc="-2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dirty="0" sz="1600" spc="-1055">
                <a:solidFill>
                  <a:srgbClr val="FFFFFF"/>
                </a:solidFill>
                <a:latin typeface="Century Gothic"/>
                <a:cs typeface="Century Gothic"/>
              </a:rPr>
              <a:t>d</a:t>
            </a:r>
            <a:r>
              <a:rPr dirty="0" baseline="13888" sz="2700" spc="-225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dirty="0" sz="1600" spc="-585">
                <a:solidFill>
                  <a:srgbClr val="FFFFFF"/>
                </a:solidFill>
                <a:latin typeface="Century Gothic"/>
                <a:cs typeface="Century Gothic"/>
              </a:rPr>
              <a:t>/</a:t>
            </a:r>
            <a:r>
              <a:rPr dirty="0" baseline="13888" sz="2700" spc="-217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dirty="0" sz="1600" spc="-855">
                <a:solidFill>
                  <a:srgbClr val="FFFFFF"/>
                </a:solidFill>
                <a:latin typeface="Century Gothic"/>
                <a:cs typeface="Century Gothic"/>
              </a:rPr>
              <a:t>u</a:t>
            </a:r>
            <a:r>
              <a:rPr dirty="0" baseline="13888" sz="2700" spc="-3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dirty="0" baseline="13888" sz="2700" spc="-202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dirty="0" sz="1600" spc="-844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dirty="0" baseline="13888" sz="2700" spc="-1305">
                <a:solidFill>
                  <a:srgbClr val="FFFFFF"/>
                </a:solidFill>
                <a:latin typeface="Century Gothic"/>
                <a:cs typeface="Century Gothic"/>
              </a:rPr>
              <a:t>m</a:t>
            </a:r>
            <a:r>
              <a:rPr dirty="0" sz="1600" spc="10">
                <a:solidFill>
                  <a:srgbClr val="FFFFFF"/>
                </a:solidFill>
                <a:latin typeface="Century Gothic"/>
                <a:cs typeface="Century Gothic"/>
              </a:rPr>
              <a:t>l</a:t>
            </a:r>
            <a:r>
              <a:rPr dirty="0" sz="1600" spc="-5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dirty="0" sz="1600" spc="-844">
                <a:solidFill>
                  <a:srgbClr val="FFFFFF"/>
                </a:solidFill>
                <a:latin typeface="Century Gothic"/>
                <a:cs typeface="Century Gothic"/>
              </a:rPr>
              <a:t>c</a:t>
            </a:r>
            <a:r>
              <a:rPr dirty="0" baseline="13888" sz="2700" spc="-615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dirty="0" sz="1600" spc="-66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dirty="0" baseline="13888" sz="2700" spc="-3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dirty="0" baseline="13888" sz="2700" spc="-1732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dirty="0" sz="1600" spc="-15">
                <a:solidFill>
                  <a:srgbClr val="FFFFFF"/>
                </a:solidFill>
                <a:latin typeface="Century Gothic"/>
                <a:cs typeface="Century Gothic"/>
              </a:rPr>
              <a:t>n</a:t>
            </a:r>
            <a:r>
              <a:rPr dirty="0" sz="1600" spc="-475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dirty="0" baseline="13888" sz="2700" spc="-367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dirty="0" sz="1600" spc="-290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dirty="0" baseline="13888" sz="2700" spc="-525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dirty="0" sz="1600" spc="-785">
                <a:solidFill>
                  <a:srgbClr val="FFFFFF"/>
                </a:solidFill>
                <a:latin typeface="Century Gothic"/>
                <a:cs typeface="Century Gothic"/>
              </a:rPr>
              <a:t>d</a:t>
            </a:r>
            <a:r>
              <a:rPr dirty="0" baseline="13888" sz="2700" spc="-30">
                <a:solidFill>
                  <a:srgbClr val="FFFFFF"/>
                </a:solidFill>
                <a:latin typeface="Century Gothic"/>
                <a:cs typeface="Century Gothic"/>
              </a:rPr>
              <a:t>h</a:t>
            </a:r>
            <a:r>
              <a:rPr dirty="0" baseline="13888" sz="2700" spc="-7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dirty="0" baseline="13888" sz="2700" spc="3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baseline="13888" sz="2700">
                <a:solidFill>
                  <a:srgbClr val="FFFFFF"/>
                </a:solidFill>
                <a:latin typeface="Century Gothic"/>
                <a:cs typeface="Century Gothic"/>
              </a:rPr>
              <a:t>fraudulent</a:t>
            </a:r>
            <a:r>
              <a:rPr dirty="0" baseline="13888" sz="2700" spc="-1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baseline="13888" sz="2700">
                <a:solidFill>
                  <a:srgbClr val="FFFFFF"/>
                </a:solidFill>
                <a:latin typeface="Century Gothic"/>
                <a:cs typeface="Century Gothic"/>
              </a:rPr>
              <a:t>conduct</a:t>
            </a:r>
            <a:r>
              <a:rPr dirty="0" baseline="13888" sz="2700" spc="-44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baseline="13888" sz="2700">
                <a:solidFill>
                  <a:srgbClr val="FFFFFF"/>
                </a:solidFill>
                <a:latin typeface="Century Gothic"/>
                <a:cs typeface="Century Gothic"/>
              </a:rPr>
              <a:t>to</a:t>
            </a:r>
            <a:r>
              <a:rPr dirty="0" baseline="13888" sz="2700" spc="-6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baseline="13888" sz="2700" spc="-37">
                <a:solidFill>
                  <a:srgbClr val="FFFFFF"/>
                </a:solidFill>
                <a:latin typeface="Century Gothic"/>
                <a:cs typeface="Century Gothic"/>
              </a:rPr>
              <a:t>be</a:t>
            </a:r>
            <a:endParaRPr baseline="13888" sz="2700">
              <a:latin typeface="Century Gothic"/>
              <a:cs typeface="Century Gothic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626294" y="3548888"/>
            <a:ext cx="49371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18945" algn="l"/>
              </a:tabLst>
            </a:pP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over</a:t>
            </a:r>
            <a:r>
              <a:rPr dirty="0" sz="1800" spc="-3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entury Gothic"/>
                <a:cs typeface="Century Gothic"/>
              </a:rPr>
              <a:t>$2</a:t>
            </a:r>
            <a:r>
              <a:rPr dirty="0" sz="1800" spc="-20" b="1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Century Gothic"/>
                <a:cs typeface="Century Gothic"/>
              </a:rPr>
              <a:t>Billion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	AHCCCS</a:t>
            </a:r>
            <a:r>
              <a:rPr dirty="0" sz="1800" spc="-8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implemented</a:t>
            </a:r>
            <a:r>
              <a:rPr dirty="0" sz="1800" spc="-4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Century Gothic"/>
                <a:cs typeface="Century Gothic"/>
              </a:rPr>
              <a:t>more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576002" y="3823207"/>
            <a:ext cx="503936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01625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than</a:t>
            </a:r>
            <a:r>
              <a:rPr dirty="0" sz="1800" spc="-1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r>
              <a:rPr dirty="0" sz="1800" spc="-3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new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initiatives</a:t>
            </a:r>
            <a:r>
              <a:rPr dirty="0" sz="1800" spc="-5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to</a:t>
            </a:r>
            <a:r>
              <a:rPr dirty="0" sz="1800" spc="-3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combat</a:t>
            </a:r>
            <a:r>
              <a:rPr dirty="0" sz="1800" spc="-3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fraud,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waste,</a:t>
            </a:r>
            <a:r>
              <a:rPr dirty="0" sz="1800" spc="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and</a:t>
            </a:r>
            <a:r>
              <a:rPr dirty="0" sz="18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abuse</a:t>
            </a:r>
            <a:r>
              <a:rPr dirty="0" sz="1800" spc="-2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in</a:t>
            </a:r>
            <a:r>
              <a:rPr dirty="0" sz="1800" spc="-6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their</a:t>
            </a:r>
            <a:r>
              <a:rPr dirty="0" sz="18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Medicaid</a:t>
            </a:r>
            <a:r>
              <a:rPr dirty="0" sz="1800" spc="-7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program.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  <p:transition spd="med">
    <p:fade thruBlk="0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7939" y="837774"/>
            <a:ext cx="5753087" cy="207009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95726" y="5661672"/>
            <a:ext cx="609587" cy="36089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01224" y="5661672"/>
            <a:ext cx="609600" cy="36089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00015" y="5661672"/>
            <a:ext cx="609600" cy="36089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78475" y="5661672"/>
            <a:ext cx="609587" cy="36089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4187" y="2912262"/>
            <a:ext cx="609587" cy="36089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62633" y="2912262"/>
            <a:ext cx="609600" cy="36089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245842" y="2912262"/>
            <a:ext cx="609600" cy="36089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124288" y="2908541"/>
            <a:ext cx="609600" cy="36089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929799" y="2908541"/>
            <a:ext cx="609600" cy="36089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728590" y="2908541"/>
            <a:ext cx="609600" cy="36089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607037" y="2908541"/>
            <a:ext cx="609600" cy="360895"/>
          </a:xfrm>
          <a:prstGeom prst="rect">
            <a:avLst/>
          </a:prstGeom>
        </p:spPr>
      </p:pic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449262" y="374650"/>
          <a:ext cx="11442700" cy="60940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1210"/>
                <a:gridCol w="2444115"/>
                <a:gridCol w="2225040"/>
                <a:gridCol w="3352800"/>
              </a:tblGrid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  <a:tr h="207708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7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13690" marR="334645" indent="-228600">
                        <a:lnSpc>
                          <a:spcPts val="1939"/>
                        </a:lnSpc>
                        <a:spcBef>
                          <a:spcPts val="5"/>
                        </a:spcBef>
                        <a:buClr>
                          <a:srgbClr val="FFFFFF"/>
                        </a:buClr>
                        <a:buFont typeface="Wingdings"/>
                        <a:buChar char=""/>
                        <a:tabLst>
                          <a:tab pos="313690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AI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is</a:t>
                      </a:r>
                      <a:r>
                        <a:rPr dirty="0" sz="18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tool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which can</a:t>
                      </a:r>
                      <a:r>
                        <a:rPr dirty="0" sz="1800" spc="-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be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used</a:t>
                      </a:r>
                      <a:r>
                        <a:rPr dirty="0" sz="1800" spc="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for</a:t>
                      </a:r>
                      <a:r>
                        <a:rPr dirty="0" sz="18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legitimate,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helpful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purposes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or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for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criminal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motives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marL="313690" marR="812800" indent="-228600">
                        <a:lnSpc>
                          <a:spcPts val="1939"/>
                        </a:lnSpc>
                        <a:spcBef>
                          <a:spcPts val="1805"/>
                        </a:spcBef>
                        <a:buFont typeface="Wingdings"/>
                        <a:buChar char=""/>
                        <a:tabLst>
                          <a:tab pos="313690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AI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can</a:t>
                      </a:r>
                      <a:r>
                        <a:rPr dirty="0" sz="1800" spc="-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manipulate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audio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and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video,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it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is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already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being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used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frauds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marL="313690" marR="371475" indent="-228600">
                        <a:lnSpc>
                          <a:spcPts val="1939"/>
                        </a:lnSpc>
                        <a:spcBef>
                          <a:spcPts val="1810"/>
                        </a:spcBef>
                        <a:buFont typeface="Wingdings"/>
                        <a:buChar char=""/>
                        <a:tabLst>
                          <a:tab pos="313690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AI</a:t>
                      </a:r>
                      <a:r>
                        <a:rPr dirty="0" sz="1800" spc="-7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technology</a:t>
                      </a:r>
                      <a:r>
                        <a:rPr dirty="0" sz="18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enables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the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creation</a:t>
                      </a:r>
                      <a:r>
                        <a:rPr dirty="0" sz="1800" spc="-6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of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convincing</a:t>
                      </a:r>
                      <a:r>
                        <a:rPr dirty="0" sz="1800" spc="-9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synthetic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content,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such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as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social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media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profiles</a:t>
                      </a:r>
                      <a:r>
                        <a:rPr dirty="0" sz="1800" spc="-6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and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personalized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conversations,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often</a:t>
                      </a:r>
                      <a:r>
                        <a:rPr dirty="0" sz="1800" spc="-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</a:t>
                      </a:r>
                      <a:r>
                        <a:rPr dirty="0" sz="1800" spc="-7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mass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quantities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marL="313690" marR="207645" indent="-228600">
                        <a:lnSpc>
                          <a:spcPts val="1939"/>
                        </a:lnSpc>
                        <a:spcBef>
                          <a:spcPts val="1814"/>
                        </a:spcBef>
                        <a:buFont typeface="Wingdings"/>
                        <a:buChar char=""/>
                        <a:tabLst>
                          <a:tab pos="313690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Indivdiuals</a:t>
                      </a:r>
                      <a:r>
                        <a:rPr dirty="0" sz="1800" spc="-7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have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manipulated</a:t>
                      </a:r>
                      <a:r>
                        <a:rPr dirty="0" sz="18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video</a:t>
                      </a:r>
                      <a:r>
                        <a:rPr dirty="0" sz="1800" spc="-6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and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audio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similarly</a:t>
                      </a:r>
                      <a:r>
                        <a:rPr dirty="0" sz="1800" spc="-7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for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decades,</a:t>
                      </a:r>
                      <a:r>
                        <a:rPr dirty="0" sz="1800" spc="-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but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the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widespread availability</a:t>
                      </a:r>
                      <a:r>
                        <a:rPr dirty="0" sz="1800" spc="-6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of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AI</a:t>
                      </a:r>
                      <a:r>
                        <a:rPr dirty="0" sz="18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makes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it</a:t>
                      </a:r>
                      <a:r>
                        <a:rPr dirty="0" sz="18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possible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create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high-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quality</a:t>
                      </a:r>
                      <a:r>
                        <a:rPr dirty="0" sz="1800" spc="-6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content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easily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  <a:p>
                      <a:pPr marL="313690" marR="396875" indent="-228600">
                        <a:lnSpc>
                          <a:spcPts val="1939"/>
                        </a:lnSpc>
                        <a:spcBef>
                          <a:spcPts val="1814"/>
                        </a:spcBef>
                        <a:buFont typeface="Wingdings"/>
                        <a:buChar char=""/>
                        <a:tabLst>
                          <a:tab pos="313690" algn="l"/>
                        </a:tabLst>
                      </a:pP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</a:t>
                      </a:r>
                      <a:r>
                        <a:rPr dirty="0" sz="18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2025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IC3</a:t>
                      </a:r>
                      <a:r>
                        <a:rPr dirty="0" sz="18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saw</a:t>
                      </a:r>
                      <a:r>
                        <a:rPr dirty="0" sz="1800" spc="-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nearly</a:t>
                      </a:r>
                      <a:r>
                        <a:rPr dirty="0" sz="1800" spc="-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$1</a:t>
                      </a:r>
                      <a:r>
                        <a:rPr dirty="0" sz="18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Billion</a:t>
                      </a:r>
                      <a:r>
                        <a:rPr dirty="0" sz="1800" spc="-6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</a:t>
                      </a:r>
                      <a:r>
                        <a:rPr dirty="0" sz="18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losses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with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an</a:t>
                      </a:r>
                      <a:r>
                        <a:rPr dirty="0" sz="18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AI</a:t>
                      </a:r>
                      <a:r>
                        <a:rPr dirty="0" sz="1800" spc="-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8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nexus</a:t>
                      </a:r>
                      <a:endParaRPr sz="1800">
                        <a:latin typeface="Century Gothic"/>
                        <a:cs typeface="Century Gothic"/>
                      </a:endParaRPr>
                    </a:p>
                  </a:txBody>
                  <a:tcPr marL="0" marR="0" marB="0" marT="14859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rowSpan="4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6766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4859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38188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230"/>
                        </a:spcBef>
                      </a:pPr>
                      <a:endParaRPr sz="3200">
                        <a:latin typeface="Times New Roman"/>
                        <a:cs typeface="Times New Roman"/>
                      </a:endParaRPr>
                    </a:p>
                    <a:p>
                      <a:pPr marL="2523490" marR="475615" indent="-2044064">
                        <a:lnSpc>
                          <a:spcPts val="3460"/>
                        </a:lnSpc>
                      </a:pPr>
                      <a:r>
                        <a:rPr dirty="0" sz="32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ARTIFICIAL</a:t>
                      </a:r>
                      <a:r>
                        <a:rPr dirty="0" sz="3200" spc="-114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200" spc="-1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INTELLIGENCE </a:t>
                      </a:r>
                      <a:r>
                        <a:rPr dirty="0" sz="3200" spc="-2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(AI)</a:t>
                      </a:r>
                      <a:endParaRPr sz="3200">
                        <a:latin typeface="Century Gothic"/>
                        <a:cs typeface="Century Gothic"/>
                      </a:endParaRPr>
                    </a:p>
                  </a:txBody>
                  <a:tcPr marL="0" marR="0" marB="0" marT="28321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4859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6830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4859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6129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11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26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B="0" marT="12700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5" name="object 1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55612" y="5665393"/>
            <a:ext cx="609600" cy="36089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34058" y="5665393"/>
            <a:ext cx="609600" cy="36089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217267" y="5665393"/>
            <a:ext cx="609600" cy="360895"/>
          </a:xfrm>
          <a:prstGeom prst="rect">
            <a:avLst/>
          </a:prstGeom>
        </p:spPr>
      </p:pic>
    </p:spTree>
  </p:cSld>
  <p:clrMapOvr>
    <a:masterClrMapping/>
  </p:clrMapOvr>
  <p:transition spd="med">
    <p:fade thruBlk="0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9262" y="374650"/>
            <a:ext cx="11366500" cy="6108700"/>
            <a:chOff x="449262" y="374650"/>
            <a:chExt cx="11366500" cy="6108700"/>
          </a:xfrm>
        </p:grpSpPr>
        <p:sp>
          <p:nvSpPr>
            <p:cNvPr id="3" name="object 3"/>
            <p:cNvSpPr/>
            <p:nvPr/>
          </p:nvSpPr>
          <p:spPr>
            <a:xfrm>
              <a:off x="455615" y="831038"/>
              <a:ext cx="11353800" cy="0"/>
            </a:xfrm>
            <a:custGeom>
              <a:avLst/>
              <a:gdLst/>
              <a:ahLst/>
              <a:cxnLst/>
              <a:rect l="l" t="t" r="r" b="b"/>
              <a:pathLst>
                <a:path w="11353800" h="0">
                  <a:moveTo>
                    <a:pt x="11353787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51C3F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55617" y="6026954"/>
              <a:ext cx="11353800" cy="0"/>
            </a:xfrm>
            <a:custGeom>
              <a:avLst/>
              <a:gdLst/>
              <a:ahLst/>
              <a:cxnLst/>
              <a:rect l="l" t="t" r="r" b="b"/>
              <a:pathLst>
                <a:path w="11353800" h="0">
                  <a:moveTo>
                    <a:pt x="0" y="0"/>
                  </a:moveTo>
                  <a:lnTo>
                    <a:pt x="11353787" y="0"/>
                  </a:lnTo>
                </a:path>
              </a:pathLst>
            </a:custGeom>
            <a:ln w="12700">
              <a:solidFill>
                <a:srgbClr val="51C3F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11472098" y="6141171"/>
            <a:ext cx="180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solidFill>
                  <a:srgbClr val="FFFFFF"/>
                </a:solidFill>
                <a:latin typeface="Century Gothic"/>
                <a:cs typeface="Century Gothic"/>
              </a:rPr>
              <a:t>27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3071169" y="886433"/>
            <a:ext cx="1026160" cy="5594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20"/>
              <a:t>1776</a:t>
            </a: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5792" y="1496567"/>
            <a:ext cx="2877311" cy="4448555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7165847" y="1519428"/>
            <a:ext cx="2877820" cy="4425950"/>
            <a:chOff x="7165847" y="1519428"/>
            <a:chExt cx="2877820" cy="442595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65847" y="1519428"/>
              <a:ext cx="2877311" cy="442569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167816" y="1521412"/>
              <a:ext cx="2874645" cy="4422775"/>
            </a:xfrm>
            <a:custGeom>
              <a:avLst/>
              <a:gdLst/>
              <a:ahLst/>
              <a:cxnLst/>
              <a:rect l="l" t="t" r="r" b="b"/>
              <a:pathLst>
                <a:path w="2874645" h="4422775">
                  <a:moveTo>
                    <a:pt x="0" y="4422249"/>
                  </a:moveTo>
                  <a:lnTo>
                    <a:pt x="2874449" y="4422249"/>
                  </a:lnTo>
                  <a:lnTo>
                    <a:pt x="2874449" y="0"/>
                  </a:lnTo>
                  <a:lnTo>
                    <a:pt x="0" y="0"/>
                  </a:lnTo>
                  <a:lnTo>
                    <a:pt x="0" y="4422249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7174166" y="1527759"/>
              <a:ext cx="2861945" cy="4410075"/>
            </a:xfrm>
            <a:custGeom>
              <a:avLst/>
              <a:gdLst/>
              <a:ahLst/>
              <a:cxnLst/>
              <a:rect l="l" t="t" r="r" b="b"/>
              <a:pathLst>
                <a:path w="2861945" h="4410075">
                  <a:moveTo>
                    <a:pt x="0" y="4409552"/>
                  </a:moveTo>
                  <a:lnTo>
                    <a:pt x="2861754" y="4409552"/>
                  </a:lnTo>
                  <a:lnTo>
                    <a:pt x="2861754" y="0"/>
                  </a:lnTo>
                  <a:lnTo>
                    <a:pt x="0" y="0"/>
                  </a:lnTo>
                  <a:lnTo>
                    <a:pt x="0" y="4409552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72591" y="5594399"/>
              <a:ext cx="247648" cy="24766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272591" y="5594399"/>
              <a:ext cx="247650" cy="248285"/>
            </a:xfrm>
            <a:custGeom>
              <a:avLst/>
              <a:gdLst/>
              <a:ahLst/>
              <a:cxnLst/>
              <a:rect l="l" t="t" r="r" b="b"/>
              <a:pathLst>
                <a:path w="247650" h="248285">
                  <a:moveTo>
                    <a:pt x="47624" y="247662"/>
                  </a:moveTo>
                  <a:lnTo>
                    <a:pt x="29089" y="243914"/>
                  </a:lnTo>
                  <a:lnTo>
                    <a:pt x="13954" y="233708"/>
                  </a:lnTo>
                  <a:lnTo>
                    <a:pt x="3748" y="218573"/>
                  </a:lnTo>
                  <a:lnTo>
                    <a:pt x="0" y="200037"/>
                  </a:lnTo>
                  <a:lnTo>
                    <a:pt x="0" y="47624"/>
                  </a:lnTo>
                  <a:lnTo>
                    <a:pt x="3748" y="29089"/>
                  </a:lnTo>
                  <a:lnTo>
                    <a:pt x="13954" y="13954"/>
                  </a:lnTo>
                  <a:lnTo>
                    <a:pt x="29089" y="3748"/>
                  </a:lnTo>
                  <a:lnTo>
                    <a:pt x="47624" y="0"/>
                  </a:lnTo>
                  <a:lnTo>
                    <a:pt x="200024" y="0"/>
                  </a:lnTo>
                  <a:lnTo>
                    <a:pt x="218559" y="3748"/>
                  </a:lnTo>
                  <a:lnTo>
                    <a:pt x="233694" y="13954"/>
                  </a:lnTo>
                  <a:lnTo>
                    <a:pt x="243900" y="29089"/>
                  </a:lnTo>
                  <a:lnTo>
                    <a:pt x="247648" y="47624"/>
                  </a:lnTo>
                  <a:lnTo>
                    <a:pt x="247648" y="200037"/>
                  </a:lnTo>
                  <a:lnTo>
                    <a:pt x="243900" y="218573"/>
                  </a:lnTo>
                  <a:lnTo>
                    <a:pt x="233694" y="233708"/>
                  </a:lnTo>
                  <a:lnTo>
                    <a:pt x="218559" y="243914"/>
                  </a:lnTo>
                  <a:lnTo>
                    <a:pt x="200024" y="247662"/>
                  </a:lnTo>
                  <a:lnTo>
                    <a:pt x="47624" y="247662"/>
                  </a:lnTo>
                  <a:close/>
                </a:path>
              </a:pathLst>
            </a:custGeom>
            <a:ln w="63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93227" y="5615049"/>
              <a:ext cx="206374" cy="206374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8092255" y="886433"/>
            <a:ext cx="1026160" cy="5594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0" spc="-20" b="1">
                <a:solidFill>
                  <a:srgbClr val="FFD509"/>
                </a:solidFill>
                <a:latin typeface="Century Gothic"/>
                <a:cs typeface="Century Gothic"/>
              </a:rPr>
              <a:t>2026</a:t>
            </a:r>
            <a:endParaRPr sz="3500">
              <a:latin typeface="Century Gothic"/>
              <a:cs typeface="Century Gothic"/>
            </a:endParaRPr>
          </a:p>
        </p:txBody>
      </p:sp>
    </p:spTree>
  </p:cSld>
  <p:clrMapOvr>
    <a:masterClrMapping/>
  </p:clrMapOvr>
  <p:transition spd="med">
    <p:fade thruBlk="0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931" y="5076444"/>
            <a:ext cx="2017775" cy="178155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198875" y="2025044"/>
            <a:ext cx="2895600" cy="3895725"/>
            <a:chOff x="3198875" y="2025044"/>
            <a:chExt cx="2895600" cy="389572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98875" y="3951732"/>
              <a:ext cx="2895599" cy="196900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14804" y="2025044"/>
              <a:ext cx="2864574" cy="1937359"/>
            </a:xfrm>
            <a:prstGeom prst="rect">
              <a:avLst/>
            </a:prstGeom>
          </p:spPr>
        </p:pic>
      </p:grp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49262" y="374650"/>
          <a:ext cx="11442700" cy="60947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1210"/>
                <a:gridCol w="4669790"/>
                <a:gridCol w="3352800"/>
              </a:tblGrid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  <a:tr h="5195570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endParaRPr sz="3500">
                        <a:latin typeface="Times New Roman"/>
                        <a:cs typeface="Times New Roman"/>
                      </a:endParaRPr>
                    </a:p>
                    <a:p>
                      <a:pPr marL="3145790">
                        <a:lnSpc>
                          <a:spcPct val="100000"/>
                        </a:lnSpc>
                        <a:tabLst>
                          <a:tab pos="9165590" algn="l"/>
                        </a:tabLst>
                      </a:pPr>
                      <a:r>
                        <a:rPr dirty="0" sz="3500" spc="-1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GUSTAVO</a:t>
                      </a:r>
                      <a:r>
                        <a:rPr dirty="0" sz="35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	</a:t>
                      </a:r>
                      <a:r>
                        <a:rPr dirty="0" baseline="5208" sz="4800" spc="-15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CARLOS</a:t>
                      </a:r>
                      <a:endParaRPr baseline="5208" sz="4800">
                        <a:latin typeface="Century Gothic"/>
                        <a:cs typeface="Century Gothic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3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3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3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3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3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endParaRPr sz="3500">
                        <a:latin typeface="Times New Roman"/>
                        <a:cs typeface="Times New Roman"/>
                      </a:endParaRPr>
                    </a:p>
                    <a:p>
                      <a:pPr marL="439420">
                        <a:lnSpc>
                          <a:spcPct val="100000"/>
                        </a:lnSpc>
                        <a:tabLst>
                          <a:tab pos="6245225" algn="l"/>
                        </a:tabLst>
                      </a:pPr>
                      <a:r>
                        <a:rPr dirty="0" sz="3500" spc="-1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NADIA</a:t>
                      </a:r>
                      <a:r>
                        <a:rPr dirty="0" sz="35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	</a:t>
                      </a:r>
                      <a:r>
                        <a:rPr dirty="0" sz="3500" spc="-1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JENNIFER</a:t>
                      </a:r>
                      <a:endParaRPr sz="3500">
                        <a:latin typeface="Century Gothic"/>
                        <a:cs typeface="Century Gothic"/>
                      </a:endParaRPr>
                    </a:p>
                  </a:txBody>
                  <a:tcPr marL="0" marR="0" marB="0" marT="61594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129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11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28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B="0" marT="12700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3541" y="2342471"/>
            <a:ext cx="1987720" cy="27435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41537" y="4896611"/>
            <a:ext cx="2348482" cy="196138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256189" y="1951405"/>
            <a:ext cx="2319097" cy="295519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38900" y="5076444"/>
            <a:ext cx="2444495" cy="178155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453880" y="2391954"/>
            <a:ext cx="2414054" cy="2694063"/>
          </a:xfrm>
          <a:prstGeom prst="rect">
            <a:avLst/>
          </a:prstGeom>
        </p:spPr>
      </p:pic>
    </p:spTree>
  </p:cSld>
  <p:clrMapOvr>
    <a:masterClrMapping/>
  </p:clrMapOvr>
  <p:transition spd="med">
    <p:fade thruBlk="0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49262" y="374650"/>
          <a:ext cx="11442700" cy="60947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1210"/>
                <a:gridCol w="4669790"/>
                <a:gridCol w="3352800"/>
              </a:tblGrid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  <a:tr h="5195570">
                <a:tc gridSpan="3">
                  <a:txBody>
                    <a:bodyPr/>
                    <a:lstStyle/>
                    <a:p>
                      <a:pPr algn="ctr" marR="277495">
                        <a:lnSpc>
                          <a:spcPct val="100000"/>
                        </a:lnSpc>
                        <a:spcBef>
                          <a:spcPts val="3795"/>
                        </a:spcBef>
                        <a:tabLst>
                          <a:tab pos="3504565" algn="l"/>
                          <a:tab pos="7212965" algn="l"/>
                        </a:tabLst>
                      </a:pPr>
                      <a:r>
                        <a:rPr dirty="0" sz="35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STEP</a:t>
                      </a:r>
                      <a:r>
                        <a:rPr dirty="0" sz="3500" spc="-9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500" spc="-5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1</a:t>
                      </a:r>
                      <a:r>
                        <a:rPr dirty="0" sz="35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	STEP</a:t>
                      </a:r>
                      <a:r>
                        <a:rPr dirty="0" sz="3500" spc="-9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500" spc="-5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2</a:t>
                      </a:r>
                      <a:r>
                        <a:rPr dirty="0" sz="35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	STEP</a:t>
                      </a:r>
                      <a:r>
                        <a:rPr dirty="0" sz="3500" spc="-9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500" spc="-5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3</a:t>
                      </a:r>
                      <a:endParaRPr sz="3500">
                        <a:latin typeface="Century Gothic"/>
                        <a:cs typeface="Century Gothic"/>
                      </a:endParaRPr>
                    </a:p>
                  </a:txBody>
                  <a:tcPr marL="0" marR="0" marB="0" marT="481965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129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11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29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B="0" marT="12700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2811" y="1972055"/>
            <a:ext cx="2645651" cy="424585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7405" y="2167267"/>
            <a:ext cx="2057419" cy="36576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35423" y="1972055"/>
            <a:ext cx="2904744" cy="424585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30381" y="2167267"/>
            <a:ext cx="2316601" cy="3657596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8170164" y="1975103"/>
            <a:ext cx="2853055" cy="4041775"/>
            <a:chOff x="8170164" y="1975103"/>
            <a:chExt cx="2853055" cy="4041775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70164" y="1975103"/>
              <a:ext cx="2852927" cy="404164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62539" y="2167264"/>
              <a:ext cx="2468879" cy="3657599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8362632" y="2167293"/>
            <a:ext cx="2469515" cy="3658235"/>
          </a:xfrm>
          <a:custGeom>
            <a:avLst/>
            <a:gdLst/>
            <a:ahLst/>
            <a:cxnLst/>
            <a:rect l="l" t="t" r="r" b="b"/>
            <a:pathLst>
              <a:path w="2469515" h="3658235">
                <a:moveTo>
                  <a:pt x="0" y="3657631"/>
                </a:moveTo>
                <a:lnTo>
                  <a:pt x="2468905" y="3657631"/>
                </a:lnTo>
                <a:lnTo>
                  <a:pt x="2468905" y="0"/>
                </a:lnTo>
                <a:lnTo>
                  <a:pt x="0" y="0"/>
                </a:lnTo>
                <a:lnTo>
                  <a:pt x="0" y="3657631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1" name="object 11"/>
          <p:cNvGrpSpPr/>
          <p:nvPr/>
        </p:nvGrpSpPr>
        <p:grpSpPr>
          <a:xfrm>
            <a:off x="8362632" y="2167293"/>
            <a:ext cx="2469515" cy="3658235"/>
            <a:chOff x="8362632" y="2167293"/>
            <a:chExt cx="2469515" cy="3658235"/>
          </a:xfrm>
        </p:grpSpPr>
        <p:sp>
          <p:nvSpPr>
            <p:cNvPr id="12" name="object 12"/>
            <p:cNvSpPr/>
            <p:nvPr/>
          </p:nvSpPr>
          <p:spPr>
            <a:xfrm>
              <a:off x="8368982" y="2173643"/>
              <a:ext cx="2456815" cy="3645535"/>
            </a:xfrm>
            <a:custGeom>
              <a:avLst/>
              <a:gdLst/>
              <a:ahLst/>
              <a:cxnLst/>
              <a:rect l="l" t="t" r="r" b="b"/>
              <a:pathLst>
                <a:path w="2456815" h="3645535">
                  <a:moveTo>
                    <a:pt x="0" y="3644931"/>
                  </a:moveTo>
                  <a:lnTo>
                    <a:pt x="2456205" y="3644931"/>
                  </a:lnTo>
                  <a:lnTo>
                    <a:pt x="2456205" y="0"/>
                  </a:lnTo>
                  <a:lnTo>
                    <a:pt x="0" y="0"/>
                  </a:lnTo>
                  <a:lnTo>
                    <a:pt x="0" y="3644931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67407" y="5475662"/>
              <a:ext cx="247650" cy="24766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467407" y="5475662"/>
              <a:ext cx="247650" cy="248285"/>
            </a:xfrm>
            <a:custGeom>
              <a:avLst/>
              <a:gdLst/>
              <a:ahLst/>
              <a:cxnLst/>
              <a:rect l="l" t="t" r="r" b="b"/>
              <a:pathLst>
                <a:path w="247650" h="248285">
                  <a:moveTo>
                    <a:pt x="47625" y="247662"/>
                  </a:moveTo>
                  <a:lnTo>
                    <a:pt x="29089" y="243914"/>
                  </a:lnTo>
                  <a:lnTo>
                    <a:pt x="13954" y="233708"/>
                  </a:lnTo>
                  <a:lnTo>
                    <a:pt x="3748" y="218572"/>
                  </a:lnTo>
                  <a:lnTo>
                    <a:pt x="0" y="200037"/>
                  </a:lnTo>
                  <a:lnTo>
                    <a:pt x="0" y="47624"/>
                  </a:lnTo>
                  <a:lnTo>
                    <a:pt x="3748" y="29089"/>
                  </a:lnTo>
                  <a:lnTo>
                    <a:pt x="13954" y="13954"/>
                  </a:lnTo>
                  <a:lnTo>
                    <a:pt x="29089" y="3748"/>
                  </a:lnTo>
                  <a:lnTo>
                    <a:pt x="47625" y="0"/>
                  </a:lnTo>
                  <a:lnTo>
                    <a:pt x="200025" y="0"/>
                  </a:lnTo>
                  <a:lnTo>
                    <a:pt x="218560" y="3748"/>
                  </a:lnTo>
                  <a:lnTo>
                    <a:pt x="233695" y="13954"/>
                  </a:lnTo>
                  <a:lnTo>
                    <a:pt x="243901" y="29089"/>
                  </a:lnTo>
                  <a:lnTo>
                    <a:pt x="247650" y="47624"/>
                  </a:lnTo>
                  <a:lnTo>
                    <a:pt x="247650" y="200037"/>
                  </a:lnTo>
                  <a:lnTo>
                    <a:pt x="243901" y="218572"/>
                  </a:lnTo>
                  <a:lnTo>
                    <a:pt x="233695" y="233708"/>
                  </a:lnTo>
                  <a:lnTo>
                    <a:pt x="218560" y="243914"/>
                  </a:lnTo>
                  <a:lnTo>
                    <a:pt x="200025" y="247662"/>
                  </a:lnTo>
                  <a:lnTo>
                    <a:pt x="47625" y="247662"/>
                  </a:lnTo>
                  <a:close/>
                </a:path>
              </a:pathLst>
            </a:custGeom>
            <a:ln w="63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88043" y="5496312"/>
              <a:ext cx="206375" cy="206374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>
    <p:fade thruBlk="0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49262" y="374650"/>
          <a:ext cx="11442700" cy="60947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1210"/>
                <a:gridCol w="4669790"/>
                <a:gridCol w="3352800"/>
              </a:tblGrid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  <a:tr h="5195570">
                <a:tc gridSpan="3">
                  <a:txBody>
                    <a:bodyPr/>
                    <a:lstStyle/>
                    <a:p>
                      <a:pPr algn="ctr" marL="157480">
                        <a:lnSpc>
                          <a:spcPts val="4015"/>
                        </a:lnSpc>
                      </a:pPr>
                      <a:r>
                        <a:rPr dirty="0" sz="36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TIPS</a:t>
                      </a:r>
                      <a:r>
                        <a:rPr dirty="0" sz="3600" spc="-8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6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3600" spc="-9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6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PROTECT</a:t>
                      </a:r>
                      <a:r>
                        <a:rPr dirty="0" sz="3600" spc="-75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6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YOURSELF</a:t>
                      </a:r>
                      <a:r>
                        <a:rPr dirty="0" sz="3600" spc="-8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60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FROM</a:t>
                      </a:r>
                      <a:r>
                        <a:rPr dirty="0" sz="3600" spc="-85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3600" spc="-10" b="1">
                          <a:solidFill>
                            <a:srgbClr val="FFD509"/>
                          </a:solidFill>
                          <a:latin typeface="Century Gothic"/>
                          <a:cs typeface="Century Gothic"/>
                        </a:rPr>
                        <a:t>FRAUD</a:t>
                      </a:r>
                      <a:endParaRPr sz="3600">
                        <a:latin typeface="Century Gothic"/>
                        <a:cs typeface="Century Gothic"/>
                      </a:endParaRPr>
                    </a:p>
                    <a:p>
                      <a:pPr marL="5958205" indent="-227965">
                        <a:lnSpc>
                          <a:spcPts val="2200"/>
                        </a:lnSpc>
                        <a:buFont typeface="Wingdings"/>
                        <a:buChar char=""/>
                        <a:tabLst>
                          <a:tab pos="5958205" algn="l"/>
                        </a:tabLst>
                      </a:pPr>
                      <a:r>
                        <a:rPr dirty="0" u="heavy" sz="20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Insist</a:t>
                      </a:r>
                      <a:r>
                        <a:rPr dirty="0" u="none" sz="2000" spc="-5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on</a:t>
                      </a:r>
                      <a:r>
                        <a:rPr dirty="0" u="none" sz="20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learning</a:t>
                      </a:r>
                      <a:r>
                        <a:rPr dirty="0" u="none" sz="20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full</a:t>
                      </a:r>
                      <a:r>
                        <a:rPr dirty="0" u="none" sz="20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name,</a:t>
                      </a:r>
                      <a:r>
                        <a:rPr dirty="0" u="none" sz="20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20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address,</a:t>
                      </a:r>
                      <a:endParaRPr sz="2000">
                        <a:latin typeface="Century Gothic"/>
                        <a:cs typeface="Century Gothic"/>
                      </a:endParaRPr>
                    </a:p>
                    <a:p>
                      <a:pPr marL="319405" indent="-227965">
                        <a:lnSpc>
                          <a:spcPts val="1955"/>
                        </a:lnSpc>
                        <a:buFont typeface="Wingdings"/>
                        <a:buChar char=""/>
                        <a:tabLst>
                          <a:tab pos="319405" algn="l"/>
                          <a:tab pos="5958205" algn="l"/>
                        </a:tabLst>
                      </a:pPr>
                      <a:r>
                        <a:rPr dirty="0" u="heavy" baseline="19005" sz="285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Be</a:t>
                      </a:r>
                      <a:r>
                        <a:rPr dirty="0" u="heavy" baseline="19005" sz="2850" spc="-67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baseline="19005" sz="285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wary</a:t>
                      </a:r>
                      <a:r>
                        <a:rPr dirty="0" u="heavy" baseline="19005" sz="2850" spc="-15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baseline="19005" sz="28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of</a:t>
                      </a:r>
                      <a:r>
                        <a:rPr dirty="0" u="none" baseline="19005" sz="2850" spc="-22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baseline="19005" sz="28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individuals</a:t>
                      </a:r>
                      <a:r>
                        <a:rPr dirty="0" u="none" baseline="19005" sz="2850" spc="-97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baseline="19005" sz="28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you</a:t>
                      </a:r>
                      <a:r>
                        <a:rPr dirty="0" u="none" baseline="19005" sz="285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baseline="19005" sz="28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do</a:t>
                      </a:r>
                      <a:r>
                        <a:rPr dirty="0" u="none" baseline="19005" sz="2850" spc="-44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baseline="19005" sz="28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not </a:t>
                      </a:r>
                      <a:r>
                        <a:rPr dirty="0" u="none" baseline="19005" sz="285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know</a:t>
                      </a:r>
                      <a:r>
                        <a:rPr dirty="0" u="none" baseline="19005" sz="28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	</a:t>
                      </a:r>
                      <a:r>
                        <a:rPr dirty="0" u="none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contact</a:t>
                      </a:r>
                      <a:r>
                        <a:rPr dirty="0" u="none" sz="2000" spc="-6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info,</a:t>
                      </a:r>
                      <a:r>
                        <a:rPr dirty="0" u="none" sz="20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get</a:t>
                      </a:r>
                      <a:r>
                        <a:rPr dirty="0" u="none" sz="2000" spc="-6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information</a:t>
                      </a:r>
                      <a:r>
                        <a:rPr dirty="0" u="none" sz="20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</a:t>
                      </a:r>
                      <a:r>
                        <a:rPr dirty="0" u="none" sz="20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20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writing</a:t>
                      </a:r>
                      <a:endParaRPr sz="2000">
                        <a:latin typeface="Century Gothic"/>
                        <a:cs typeface="Century Gothic"/>
                      </a:endParaRPr>
                    </a:p>
                    <a:p>
                      <a:pPr marL="319405">
                        <a:lnSpc>
                          <a:spcPts val="1835"/>
                        </a:lnSpc>
                      </a:pPr>
                      <a:r>
                        <a:rPr dirty="0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reaching</a:t>
                      </a:r>
                      <a:r>
                        <a:rPr dirty="0" sz="19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out</a:t>
                      </a:r>
                      <a:r>
                        <a:rPr dirty="0" sz="19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19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you</a:t>
                      </a:r>
                      <a:r>
                        <a:rPr dirty="0" sz="1900" spc="-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9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unsolicited</a:t>
                      </a:r>
                      <a:endParaRPr sz="1900">
                        <a:latin typeface="Century Gothic"/>
                        <a:cs typeface="Century Gothic"/>
                      </a:endParaRPr>
                    </a:p>
                    <a:p>
                      <a:pPr marL="319405" indent="-227965">
                        <a:lnSpc>
                          <a:spcPct val="100000"/>
                        </a:lnSpc>
                        <a:spcBef>
                          <a:spcPts val="1265"/>
                        </a:spcBef>
                        <a:buFont typeface="Wingdings"/>
                        <a:buChar char=""/>
                        <a:tabLst>
                          <a:tab pos="319405" algn="l"/>
                          <a:tab pos="5729605" algn="l"/>
                        </a:tabLst>
                      </a:pPr>
                      <a:r>
                        <a:rPr dirty="0" u="heavy" sz="19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Trust</a:t>
                      </a:r>
                      <a:r>
                        <a:rPr dirty="0" u="heavy" sz="1900" spc="-25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sz="19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your</a:t>
                      </a:r>
                      <a:r>
                        <a:rPr dirty="0" u="heavy" sz="1900" spc="-35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sz="19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instincts;</a:t>
                      </a:r>
                      <a:r>
                        <a:rPr dirty="0" u="none" sz="1900" spc="-3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If</a:t>
                      </a:r>
                      <a:r>
                        <a:rPr dirty="0" u="none" sz="19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it</a:t>
                      </a:r>
                      <a:r>
                        <a:rPr dirty="0" u="none" sz="1900" spc="-5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sounds</a:t>
                      </a:r>
                      <a:r>
                        <a:rPr dirty="0" u="none" sz="1900" spc="-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u="none" sz="19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good</a:t>
                      </a:r>
                      <a:r>
                        <a:rPr dirty="0" u="none" sz="1900" spc="-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u="none" sz="19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19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be</a:t>
                      </a:r>
                      <a:r>
                        <a:rPr dirty="0" u="none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	</a:t>
                      </a:r>
                      <a:r>
                        <a:rPr dirty="0" u="none" baseline="29166" sz="3000">
                          <a:solidFill>
                            <a:srgbClr val="FFFFFF"/>
                          </a:solidFill>
                          <a:latin typeface="Wingdings"/>
                          <a:cs typeface="Wingdings"/>
                        </a:rPr>
                        <a:t></a:t>
                      </a:r>
                      <a:r>
                        <a:rPr dirty="0" u="none" baseline="29166" sz="3000" spc="547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none" baseline="29166" sz="3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Register</a:t>
                      </a:r>
                      <a:r>
                        <a:rPr dirty="0" u="none" baseline="29166" sz="3000" spc="-7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baseline="29166" sz="3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with</a:t>
                      </a:r>
                      <a:r>
                        <a:rPr dirty="0" u="none" baseline="29166" sz="3000" spc="-52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baseline="29166" sz="3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FTC’s</a:t>
                      </a:r>
                      <a:r>
                        <a:rPr dirty="0" u="none" baseline="29166" sz="3000" spc="-22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baseline="29166" sz="30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“Do</a:t>
                      </a:r>
                      <a:r>
                        <a:rPr dirty="0" u="heavy" baseline="29166" sz="3000" spc="-22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baseline="29166" sz="30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Not</a:t>
                      </a:r>
                      <a:r>
                        <a:rPr dirty="0" u="heavy" baseline="29166" sz="3000" spc="-52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baseline="29166" sz="30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Call”</a:t>
                      </a:r>
                      <a:r>
                        <a:rPr dirty="0" u="none" baseline="29166" sz="3000" spc="-3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baseline="29166" sz="3000" spc="-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registry</a:t>
                      </a:r>
                      <a:endParaRPr baseline="29166" sz="3000">
                        <a:latin typeface="Century Gothic"/>
                        <a:cs typeface="Century Gothic"/>
                      </a:endParaRPr>
                    </a:p>
                    <a:p>
                      <a:pPr marL="319405">
                        <a:lnSpc>
                          <a:spcPct val="100000"/>
                        </a:lnSpc>
                        <a:spcBef>
                          <a:spcPts val="545"/>
                        </a:spcBef>
                        <a:tabLst>
                          <a:tab pos="5730240" algn="l"/>
                        </a:tabLst>
                      </a:pPr>
                      <a:r>
                        <a:rPr dirty="0" baseline="26315" sz="28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true,</a:t>
                      </a:r>
                      <a:r>
                        <a:rPr dirty="0" baseline="26315" sz="285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baseline="26315" sz="285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it</a:t>
                      </a:r>
                      <a:r>
                        <a:rPr dirty="0" u="heavy" baseline="26315" sz="2850" spc="-3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baseline="26315" sz="285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likely</a:t>
                      </a:r>
                      <a:r>
                        <a:rPr dirty="0" u="heavy" baseline="26315" sz="2850" spc="-67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baseline="26315" sz="2850" spc="-37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is</a:t>
                      </a:r>
                      <a:r>
                        <a:rPr dirty="0" u="none" baseline="26315" sz="285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	</a:t>
                      </a:r>
                      <a:r>
                        <a:rPr dirty="0" u="none" sz="2000">
                          <a:solidFill>
                            <a:srgbClr val="FFFFFF"/>
                          </a:solidFill>
                          <a:latin typeface="Wingdings"/>
                          <a:cs typeface="Wingdings"/>
                        </a:rPr>
                        <a:t></a:t>
                      </a:r>
                      <a:r>
                        <a:rPr dirty="0" u="none" sz="2000" spc="35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heavy" sz="20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Do</a:t>
                      </a:r>
                      <a:r>
                        <a:rPr dirty="0" u="heavy" sz="2000" spc="-25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sz="20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Not</a:t>
                      </a:r>
                      <a:r>
                        <a:rPr dirty="0" u="none" sz="2000" spc="-5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provide</a:t>
                      </a:r>
                      <a:r>
                        <a:rPr dirty="0" u="none" sz="20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computer</a:t>
                      </a:r>
                      <a:r>
                        <a:rPr dirty="0" u="none" sz="2000" spc="-7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access,</a:t>
                      </a:r>
                      <a:r>
                        <a:rPr dirty="0" u="none" sz="20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20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personal</a:t>
                      </a:r>
                      <a:endParaRPr sz="2000">
                        <a:latin typeface="Century Gothic"/>
                        <a:cs typeface="Century Gothic"/>
                      </a:endParaRPr>
                    </a:p>
                    <a:p>
                      <a:pPr algn="r" marL="227965" marR="1118235" indent="-227965">
                        <a:lnSpc>
                          <a:spcPts val="2225"/>
                        </a:lnSpc>
                        <a:spcBef>
                          <a:spcPts val="370"/>
                        </a:spcBef>
                        <a:buFont typeface="Wingdings"/>
                        <a:buChar char=""/>
                        <a:tabLst>
                          <a:tab pos="227965" algn="l"/>
                          <a:tab pos="5866765" algn="l"/>
                        </a:tabLst>
                      </a:pPr>
                      <a:r>
                        <a:rPr dirty="0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Properly</a:t>
                      </a:r>
                      <a:r>
                        <a:rPr dirty="0" sz="19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sz="19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dispose</a:t>
                      </a:r>
                      <a:r>
                        <a:rPr dirty="0" u="heavy" sz="1900" spc="-5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sz="19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of</a:t>
                      </a:r>
                      <a:r>
                        <a:rPr dirty="0" u="heavy" sz="1900" spc="-3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sz="19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sensitive</a:t>
                      </a:r>
                      <a:r>
                        <a:rPr dirty="0" u="heavy" sz="1900" spc="-5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sz="19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documents</a:t>
                      </a:r>
                      <a:r>
                        <a:rPr dirty="0" u="heavy" sz="1900" spc="-2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19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with</a:t>
                      </a:r>
                      <a:r>
                        <a:rPr dirty="0" u="none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	</a:t>
                      </a:r>
                      <a:r>
                        <a:rPr dirty="0" u="none" baseline="9722" sz="3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or</a:t>
                      </a:r>
                      <a:r>
                        <a:rPr dirty="0" u="none" baseline="9722" sz="3000" spc="-89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baseline="9722" sz="3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financial</a:t>
                      </a:r>
                      <a:r>
                        <a:rPr dirty="0" u="none" baseline="9722" sz="3000" spc="-7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baseline="9722" sz="3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information</a:t>
                      </a:r>
                      <a:r>
                        <a:rPr dirty="0" u="none" baseline="9722" sz="3000" spc="-1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baseline="9722" sz="3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through</a:t>
                      </a:r>
                      <a:r>
                        <a:rPr dirty="0" u="none" baseline="9722" sz="3000" spc="-112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baseline="9722" sz="3000" spc="-37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an</a:t>
                      </a:r>
                      <a:endParaRPr baseline="9722" sz="3000">
                        <a:latin typeface="Century Gothic"/>
                        <a:cs typeface="Century Gothic"/>
                      </a:endParaRPr>
                    </a:p>
                    <a:p>
                      <a:pPr algn="r" marR="1041400">
                        <a:lnSpc>
                          <a:spcPts val="2225"/>
                        </a:lnSpc>
                        <a:tabLst>
                          <a:tab pos="5638165" algn="l"/>
                        </a:tabLst>
                      </a:pPr>
                      <a:r>
                        <a:rPr dirty="0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PII</a:t>
                      </a:r>
                      <a:r>
                        <a:rPr dirty="0" sz="1900" spc="-6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(shred</a:t>
                      </a:r>
                      <a:r>
                        <a:rPr dirty="0" sz="19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9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them)</a:t>
                      </a:r>
                      <a:r>
                        <a:rPr dirty="0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	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unverified</a:t>
                      </a:r>
                      <a:r>
                        <a:rPr dirty="0" sz="2000" spc="-6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phone</a:t>
                      </a:r>
                      <a:r>
                        <a:rPr dirty="0" sz="20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call</a:t>
                      </a:r>
                      <a:r>
                        <a:rPr dirty="0" sz="20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or</a:t>
                      </a:r>
                      <a:r>
                        <a:rPr dirty="0" sz="2000" spc="-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</a:t>
                      </a:r>
                      <a:r>
                        <a:rPr dirty="0" sz="20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an</a:t>
                      </a:r>
                      <a:r>
                        <a:rPr dirty="0" sz="20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email</a:t>
                      </a:r>
                      <a:endParaRPr sz="2000">
                        <a:latin typeface="Century Gothic"/>
                        <a:cs typeface="Century Gothic"/>
                      </a:endParaRPr>
                    </a:p>
                    <a:p>
                      <a:pPr marL="318770" indent="-227965">
                        <a:lnSpc>
                          <a:spcPts val="2225"/>
                        </a:lnSpc>
                        <a:spcBef>
                          <a:spcPts val="1250"/>
                        </a:spcBef>
                        <a:buFont typeface="Wingdings"/>
                        <a:buChar char=""/>
                        <a:tabLst>
                          <a:tab pos="318770" algn="l"/>
                          <a:tab pos="5729605" algn="l"/>
                        </a:tabLst>
                      </a:pPr>
                      <a:r>
                        <a:rPr dirty="0" u="heavy" sz="19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Do</a:t>
                      </a:r>
                      <a:r>
                        <a:rPr dirty="0" u="heavy" sz="1900" spc="-65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sz="19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Not</a:t>
                      </a:r>
                      <a:r>
                        <a:rPr dirty="0" u="none" sz="1900" spc="-4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respond</a:t>
                      </a:r>
                      <a:r>
                        <a:rPr dirty="0" u="none" sz="19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u="none" sz="19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unsolicited</a:t>
                      </a:r>
                      <a:r>
                        <a:rPr dirty="0" u="none" sz="1900" spc="-6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messages</a:t>
                      </a:r>
                      <a:r>
                        <a:rPr dirty="0" u="none" sz="19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that</a:t>
                      </a:r>
                      <a:r>
                        <a:rPr dirty="0" u="none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	</a:t>
                      </a:r>
                      <a:r>
                        <a:rPr dirty="0" u="none" baseline="-8333" sz="3000">
                          <a:solidFill>
                            <a:srgbClr val="FFFFFF"/>
                          </a:solidFill>
                          <a:latin typeface="Wingdings"/>
                          <a:cs typeface="Wingdings"/>
                        </a:rPr>
                        <a:t></a:t>
                      </a:r>
                      <a:r>
                        <a:rPr dirty="0" u="none" baseline="-8333" sz="3000" spc="52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heavy" baseline="-8333" sz="30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Never</a:t>
                      </a:r>
                      <a:r>
                        <a:rPr dirty="0" u="none" baseline="-8333" sz="3000" spc="-89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baseline="-8333" sz="3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send</a:t>
                      </a:r>
                      <a:r>
                        <a:rPr dirty="0" u="none" baseline="-8333" sz="3000" spc="-37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baseline="-8333" sz="3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(or</a:t>
                      </a:r>
                      <a:r>
                        <a:rPr dirty="0" u="none" baseline="-8333" sz="3000" spc="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baseline="-8333" sz="3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receive)</a:t>
                      </a:r>
                      <a:r>
                        <a:rPr dirty="0" u="none" baseline="-8333" sz="3000" spc="-7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baseline="-8333" sz="3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money</a:t>
                      </a:r>
                      <a:r>
                        <a:rPr dirty="0" u="none" baseline="-8333" sz="3000" spc="-67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baseline="-8333" sz="3000" spc="-1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to/from</a:t>
                      </a:r>
                      <a:endParaRPr baseline="-8333" sz="3000">
                        <a:latin typeface="Century Gothic"/>
                        <a:cs typeface="Century Gothic"/>
                      </a:endParaRPr>
                    </a:p>
                    <a:p>
                      <a:pPr marL="320040">
                        <a:lnSpc>
                          <a:spcPts val="2225"/>
                        </a:lnSpc>
                        <a:tabLst>
                          <a:tab pos="5958205" algn="l"/>
                        </a:tabLst>
                      </a:pPr>
                      <a:r>
                        <a:rPr dirty="0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prompt you</a:t>
                      </a:r>
                      <a:r>
                        <a:rPr dirty="0" sz="19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act</a:t>
                      </a:r>
                      <a:r>
                        <a:rPr dirty="0" sz="19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with</a:t>
                      </a:r>
                      <a:r>
                        <a:rPr dirty="0" sz="19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9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urgency</a:t>
                      </a:r>
                      <a:r>
                        <a:rPr dirty="0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	</a:t>
                      </a:r>
                      <a:r>
                        <a:rPr dirty="0" baseline="-18055" sz="3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people</a:t>
                      </a:r>
                      <a:r>
                        <a:rPr dirty="0" baseline="-18055" sz="3000" spc="-82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baseline="-18055" sz="3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you</a:t>
                      </a:r>
                      <a:r>
                        <a:rPr dirty="0" baseline="-18055" sz="3000" spc="-22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baseline="-18055" sz="3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do</a:t>
                      </a:r>
                      <a:r>
                        <a:rPr dirty="0" baseline="-18055" sz="3000" spc="-22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baseline="-18055" sz="3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not</a:t>
                      </a:r>
                      <a:r>
                        <a:rPr dirty="0" baseline="-18055" sz="3000" spc="-37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baseline="-18055" sz="30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know</a:t>
                      </a:r>
                      <a:endParaRPr baseline="-18055" sz="3000">
                        <a:latin typeface="Century Gothic"/>
                        <a:cs typeface="Century Gothic"/>
                      </a:endParaRPr>
                    </a:p>
                    <a:p>
                      <a:pPr marL="319405" indent="-227965">
                        <a:lnSpc>
                          <a:spcPts val="2225"/>
                        </a:lnSpc>
                        <a:spcBef>
                          <a:spcPts val="1245"/>
                        </a:spcBef>
                        <a:buFont typeface="Wingdings"/>
                        <a:buChar char=""/>
                        <a:tabLst>
                          <a:tab pos="319405" algn="l"/>
                          <a:tab pos="5730240" algn="l"/>
                        </a:tabLst>
                      </a:pPr>
                      <a:r>
                        <a:rPr dirty="0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Be</a:t>
                      </a:r>
                      <a:r>
                        <a:rPr dirty="0" sz="19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cautious</a:t>
                      </a:r>
                      <a:r>
                        <a:rPr dirty="0" sz="19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when</a:t>
                      </a:r>
                      <a:r>
                        <a:rPr dirty="0" sz="19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individuals</a:t>
                      </a:r>
                      <a:r>
                        <a:rPr dirty="0" sz="1900" spc="-6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want</a:t>
                      </a:r>
                      <a:r>
                        <a:rPr dirty="0" sz="19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19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9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move</a:t>
                      </a:r>
                      <a:r>
                        <a:rPr dirty="0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	</a:t>
                      </a:r>
                      <a:r>
                        <a:rPr dirty="0" baseline="-29166" sz="3000">
                          <a:solidFill>
                            <a:srgbClr val="FFFFFF"/>
                          </a:solidFill>
                          <a:latin typeface="Wingdings"/>
                          <a:cs typeface="Wingdings"/>
                        </a:rPr>
                        <a:t></a:t>
                      </a:r>
                      <a:r>
                        <a:rPr dirty="0" baseline="-29166" sz="3000" spc="48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-29166" sz="3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When</a:t>
                      </a:r>
                      <a:r>
                        <a:rPr dirty="0" baseline="-29166" sz="3000" spc="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baseline="-29166" sz="3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sending</a:t>
                      </a:r>
                      <a:r>
                        <a:rPr dirty="0" baseline="-29166" sz="3000" spc="-67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baseline="-29166" sz="3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money,</a:t>
                      </a:r>
                      <a:r>
                        <a:rPr dirty="0" baseline="-29166" sz="3000" spc="-7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baseline="-29166" sz="3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be</a:t>
                      </a:r>
                      <a:r>
                        <a:rPr dirty="0" baseline="-29166" sz="3000" spc="-7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baseline="-29166" sz="30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cautious</a:t>
                      </a:r>
                      <a:r>
                        <a:rPr dirty="0" u="heavy" baseline="-29166" sz="3000" spc="-97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baseline="-29166" sz="30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of</a:t>
                      </a:r>
                      <a:r>
                        <a:rPr dirty="0" u="heavy" baseline="-29166" sz="3000" spc="-6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baseline="-29166" sz="3000" spc="-37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new</a:t>
                      </a:r>
                      <a:endParaRPr baseline="-29166" sz="3000">
                        <a:latin typeface="Century Gothic"/>
                        <a:cs typeface="Century Gothic"/>
                      </a:endParaRPr>
                    </a:p>
                    <a:p>
                      <a:pPr marL="320040">
                        <a:lnSpc>
                          <a:spcPts val="2225"/>
                        </a:lnSpc>
                        <a:tabLst>
                          <a:tab pos="5958205" algn="l"/>
                        </a:tabLst>
                      </a:pPr>
                      <a:r>
                        <a:rPr dirty="0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conversations</a:t>
                      </a:r>
                      <a:r>
                        <a:rPr dirty="0" sz="19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1900" spc="-6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sz="19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encrypted</a:t>
                      </a:r>
                      <a:r>
                        <a:rPr dirty="0" u="heavy" sz="1900" spc="-45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sz="1900" spc="-1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applications</a:t>
                      </a:r>
                      <a:r>
                        <a:rPr dirty="0" u="none" sz="1900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	</a:t>
                      </a:r>
                      <a:r>
                        <a:rPr dirty="0" u="heavy" baseline="-38888" sz="30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bank</a:t>
                      </a:r>
                      <a:r>
                        <a:rPr dirty="0" u="heavy" baseline="-38888" sz="3000" spc="-3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baseline="-38888" sz="30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accounts</a:t>
                      </a:r>
                      <a:r>
                        <a:rPr dirty="0" u="heavy" baseline="-38888" sz="3000" spc="-75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baseline="-38888" sz="30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or</a:t>
                      </a:r>
                      <a:r>
                        <a:rPr dirty="0" u="heavy" baseline="-38888" sz="3000" spc="-52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baseline="-38888" sz="30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new</a:t>
                      </a:r>
                      <a:r>
                        <a:rPr dirty="0" u="heavy" baseline="-38888" sz="3000" spc="-6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baseline="-38888" sz="3000" spc="-15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instructions</a:t>
                      </a:r>
                      <a:endParaRPr baseline="-38888" sz="3000">
                        <a:latin typeface="Century Gothic"/>
                        <a:cs typeface="Century Gothic"/>
                      </a:endParaRPr>
                    </a:p>
                    <a:p>
                      <a:pPr marL="319405" indent="-227965">
                        <a:lnSpc>
                          <a:spcPts val="1950"/>
                        </a:lnSpc>
                        <a:spcBef>
                          <a:spcPts val="1360"/>
                        </a:spcBef>
                        <a:buFont typeface="Wingdings"/>
                        <a:buChar char=""/>
                        <a:tabLst>
                          <a:tab pos="319405" algn="l"/>
                        </a:tabLst>
                      </a:pPr>
                      <a:r>
                        <a:rPr dirty="0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Law</a:t>
                      </a:r>
                      <a:r>
                        <a:rPr dirty="0" sz="19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Enforcement</a:t>
                      </a:r>
                      <a:r>
                        <a:rPr dirty="0" sz="1900" spc="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sz="19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will</a:t>
                      </a:r>
                      <a:r>
                        <a:rPr dirty="0" u="heavy" sz="1900" spc="-5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sz="19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not</a:t>
                      </a:r>
                      <a:r>
                        <a:rPr dirty="0" u="none" sz="1900" spc="-3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ask</a:t>
                      </a:r>
                      <a:r>
                        <a:rPr dirty="0" u="none" sz="1900" spc="-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for</a:t>
                      </a:r>
                      <a:r>
                        <a:rPr dirty="0" u="none" sz="19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19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money</a:t>
                      </a:r>
                      <a:r>
                        <a:rPr dirty="0" u="none" sz="19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over</a:t>
                      </a:r>
                      <a:endParaRPr sz="1900">
                        <a:latin typeface="Century Gothic"/>
                        <a:cs typeface="Century Gothic"/>
                      </a:endParaRPr>
                    </a:p>
                    <a:p>
                      <a:pPr marL="320040">
                        <a:lnSpc>
                          <a:spcPts val="2070"/>
                        </a:lnSpc>
                        <a:tabLst>
                          <a:tab pos="5729605" algn="l"/>
                        </a:tabLst>
                      </a:pPr>
                      <a:r>
                        <a:rPr dirty="0" baseline="-10233" sz="28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the</a:t>
                      </a:r>
                      <a:r>
                        <a:rPr dirty="0" baseline="-10233" sz="2850" spc="-37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baseline="-10233" sz="285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phone</a:t>
                      </a:r>
                      <a:r>
                        <a:rPr dirty="0" baseline="-10233" sz="285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	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Wingdings"/>
                          <a:cs typeface="Wingdings"/>
                        </a:rPr>
                        <a:t></a:t>
                      </a:r>
                      <a:r>
                        <a:rPr dirty="0" sz="2000" spc="35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heavy" sz="20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Do</a:t>
                      </a:r>
                      <a:r>
                        <a:rPr dirty="0" u="heavy" sz="2000" spc="-2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heavy" sz="2000" b="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entury Gothic"/>
                          <a:cs typeface="Century Gothic"/>
                        </a:rPr>
                        <a:t>Not</a:t>
                      </a:r>
                      <a:r>
                        <a:rPr dirty="0" u="none" sz="2000" spc="-55" b="1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click</a:t>
                      </a:r>
                      <a:r>
                        <a:rPr dirty="0" u="none" sz="20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a</a:t>
                      </a:r>
                      <a:r>
                        <a:rPr dirty="0" u="none" sz="20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hyperlink</a:t>
                      </a:r>
                      <a:r>
                        <a:rPr dirty="0" u="none" sz="2000" spc="-3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without</a:t>
                      </a:r>
                      <a:r>
                        <a:rPr dirty="0" u="none" sz="2000" spc="-4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u="none" sz="2000" spc="-1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hovering</a:t>
                      </a:r>
                      <a:endParaRPr sz="2000">
                        <a:latin typeface="Century Gothic"/>
                        <a:cs typeface="Century Gothic"/>
                      </a:endParaRPr>
                    </a:p>
                    <a:p>
                      <a:pPr marL="59582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over</a:t>
                      </a:r>
                      <a:r>
                        <a:rPr dirty="0" sz="20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the</a:t>
                      </a:r>
                      <a:r>
                        <a:rPr dirty="0" sz="20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link</a:t>
                      </a:r>
                      <a:r>
                        <a:rPr dirty="0" sz="2000" spc="-2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to</a:t>
                      </a:r>
                      <a:r>
                        <a:rPr dirty="0" sz="2000" spc="-4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examine</a:t>
                      </a:r>
                      <a:r>
                        <a:rPr dirty="0" sz="20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the</a:t>
                      </a:r>
                      <a:r>
                        <a:rPr dirty="0" sz="2000" spc="-3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20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URL</a:t>
                      </a:r>
                      <a:endParaRPr sz="2000">
                        <a:latin typeface="Century Gothic"/>
                        <a:cs typeface="Century Gothic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4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129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1100" spc="-2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30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B="0" marT="127000">
                    <a:lnL w="12700">
                      <a:solidFill>
                        <a:srgbClr val="51C3F8"/>
                      </a:solidFill>
                      <a:prstDash val="solid"/>
                    </a:lnL>
                    <a:lnR w="12700">
                      <a:solidFill>
                        <a:srgbClr val="51C3F8"/>
                      </a:solidFill>
                      <a:prstDash val="solid"/>
                    </a:lnR>
                    <a:lnT w="12700">
                      <a:solidFill>
                        <a:srgbClr val="51C3F8"/>
                      </a:solidFill>
                      <a:prstDash val="solid"/>
                    </a:lnT>
                    <a:lnB w="12700">
                      <a:solidFill>
                        <a:srgbClr val="51C3F8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 thruBlk="0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9262" y="374650"/>
            <a:ext cx="11366500" cy="6108700"/>
            <a:chOff x="449262" y="374650"/>
            <a:chExt cx="11366500" cy="6108700"/>
          </a:xfrm>
        </p:grpSpPr>
        <p:sp>
          <p:nvSpPr>
            <p:cNvPr id="3" name="object 3"/>
            <p:cNvSpPr/>
            <p:nvPr/>
          </p:nvSpPr>
          <p:spPr>
            <a:xfrm>
              <a:off x="455615" y="831038"/>
              <a:ext cx="11353800" cy="0"/>
            </a:xfrm>
            <a:custGeom>
              <a:avLst/>
              <a:gdLst/>
              <a:ahLst/>
              <a:cxnLst/>
              <a:rect l="l" t="t" r="r" b="b"/>
              <a:pathLst>
                <a:path w="11353800" h="0">
                  <a:moveTo>
                    <a:pt x="11353787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51C3F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55617" y="6026954"/>
              <a:ext cx="11353800" cy="0"/>
            </a:xfrm>
            <a:custGeom>
              <a:avLst/>
              <a:gdLst/>
              <a:ahLst/>
              <a:cxnLst/>
              <a:rect l="l" t="t" r="r" b="b"/>
              <a:pathLst>
                <a:path w="11353800" h="0">
                  <a:moveTo>
                    <a:pt x="0" y="0"/>
                  </a:moveTo>
                  <a:lnTo>
                    <a:pt x="11353787" y="0"/>
                  </a:lnTo>
                </a:path>
              </a:pathLst>
            </a:custGeom>
            <a:ln w="12700">
              <a:solidFill>
                <a:srgbClr val="51C3F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456095" y="833272"/>
            <a:ext cx="1676400" cy="1433195"/>
            <a:chOff x="456095" y="833272"/>
            <a:chExt cx="1676400" cy="143319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6095" y="833272"/>
              <a:ext cx="1675993" cy="143281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75612" y="838357"/>
              <a:ext cx="312420" cy="368300"/>
            </a:xfrm>
            <a:custGeom>
              <a:avLst/>
              <a:gdLst/>
              <a:ahLst/>
              <a:cxnLst/>
              <a:rect l="l" t="t" r="r" b="b"/>
              <a:pathLst>
                <a:path w="312420" h="368300">
                  <a:moveTo>
                    <a:pt x="311835" y="0"/>
                  </a:moveTo>
                  <a:lnTo>
                    <a:pt x="0" y="0"/>
                  </a:lnTo>
                  <a:lnTo>
                    <a:pt x="0" y="367919"/>
                  </a:lnTo>
                  <a:lnTo>
                    <a:pt x="311835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67578" y="1130071"/>
            <a:ext cx="900963" cy="113609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7973" y="825271"/>
            <a:ext cx="3306292" cy="1440827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3719766" y="838631"/>
            <a:ext cx="2548890" cy="1456690"/>
            <a:chOff x="3719766" y="838631"/>
            <a:chExt cx="2548890" cy="1456690"/>
          </a:xfrm>
        </p:grpSpPr>
        <p:sp>
          <p:nvSpPr>
            <p:cNvPr id="11" name="object 11"/>
            <p:cNvSpPr/>
            <p:nvPr/>
          </p:nvSpPr>
          <p:spPr>
            <a:xfrm>
              <a:off x="5866296" y="1739672"/>
              <a:ext cx="402590" cy="555625"/>
            </a:xfrm>
            <a:custGeom>
              <a:avLst/>
              <a:gdLst/>
              <a:ahLst/>
              <a:cxnLst/>
              <a:rect l="l" t="t" r="r" b="b"/>
              <a:pathLst>
                <a:path w="402589" h="555625">
                  <a:moveTo>
                    <a:pt x="402247" y="0"/>
                  </a:moveTo>
                  <a:lnTo>
                    <a:pt x="0" y="555599"/>
                  </a:lnTo>
                  <a:lnTo>
                    <a:pt x="402247" y="555599"/>
                  </a:lnTo>
                  <a:lnTo>
                    <a:pt x="402247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19766" y="838631"/>
              <a:ext cx="2506243" cy="1427467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455612" y="4580001"/>
            <a:ext cx="1676400" cy="1433195"/>
            <a:chOff x="455612" y="4580001"/>
            <a:chExt cx="1676400" cy="1433195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5612" y="4580001"/>
              <a:ext cx="1675993" cy="143281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75127" y="4585083"/>
              <a:ext cx="312420" cy="368300"/>
            </a:xfrm>
            <a:custGeom>
              <a:avLst/>
              <a:gdLst/>
              <a:ahLst/>
              <a:cxnLst/>
              <a:rect l="l" t="t" r="r" b="b"/>
              <a:pathLst>
                <a:path w="312420" h="368300">
                  <a:moveTo>
                    <a:pt x="311835" y="0"/>
                  </a:moveTo>
                  <a:lnTo>
                    <a:pt x="0" y="0"/>
                  </a:lnTo>
                  <a:lnTo>
                    <a:pt x="0" y="367918"/>
                  </a:lnTo>
                  <a:lnTo>
                    <a:pt x="311835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67096" y="4876800"/>
            <a:ext cx="900963" cy="1136091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57490" y="4572000"/>
            <a:ext cx="3306292" cy="1440815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453809" y="824688"/>
            <a:ext cx="11355705" cy="5217795"/>
            <a:chOff x="453809" y="824688"/>
            <a:chExt cx="11355705" cy="5217795"/>
          </a:xfrm>
        </p:grpSpPr>
        <p:sp>
          <p:nvSpPr>
            <p:cNvPr id="19" name="object 19"/>
            <p:cNvSpPr/>
            <p:nvPr/>
          </p:nvSpPr>
          <p:spPr>
            <a:xfrm>
              <a:off x="5865811" y="5486400"/>
              <a:ext cx="402590" cy="555625"/>
            </a:xfrm>
            <a:custGeom>
              <a:avLst/>
              <a:gdLst/>
              <a:ahLst/>
              <a:cxnLst/>
              <a:rect l="l" t="t" r="r" b="b"/>
              <a:pathLst>
                <a:path w="402589" h="555625">
                  <a:moveTo>
                    <a:pt x="402247" y="0"/>
                  </a:moveTo>
                  <a:lnTo>
                    <a:pt x="0" y="555599"/>
                  </a:lnTo>
                  <a:lnTo>
                    <a:pt x="402247" y="555599"/>
                  </a:lnTo>
                  <a:lnTo>
                    <a:pt x="402247" y="0"/>
                  </a:lnTo>
                  <a:close/>
                </a:path>
              </a:pathLst>
            </a:custGeom>
            <a:solidFill>
              <a:srgbClr val="00395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19283" y="4585360"/>
              <a:ext cx="2506243" cy="142745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246812" y="831037"/>
              <a:ext cx="0" cy="5195570"/>
            </a:xfrm>
            <a:custGeom>
              <a:avLst/>
              <a:gdLst/>
              <a:ahLst/>
              <a:cxnLst/>
              <a:rect l="l" t="t" r="r" b="b"/>
              <a:pathLst>
                <a:path w="0" h="5195570">
                  <a:moveTo>
                    <a:pt x="0" y="0"/>
                  </a:moveTo>
                  <a:lnTo>
                    <a:pt x="0" y="5195252"/>
                  </a:lnTo>
                </a:path>
              </a:pathLst>
            </a:custGeom>
            <a:ln w="6350">
              <a:solidFill>
                <a:srgbClr val="51C3F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455616" y="831038"/>
              <a:ext cx="11353800" cy="0"/>
            </a:xfrm>
            <a:custGeom>
              <a:avLst/>
              <a:gdLst/>
              <a:ahLst/>
              <a:cxnLst/>
              <a:rect l="l" t="t" r="r" b="b"/>
              <a:pathLst>
                <a:path w="11353800" h="0">
                  <a:moveTo>
                    <a:pt x="11353787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51C3F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55617" y="6026954"/>
              <a:ext cx="11353800" cy="0"/>
            </a:xfrm>
            <a:custGeom>
              <a:avLst/>
              <a:gdLst/>
              <a:ahLst/>
              <a:cxnLst/>
              <a:rect l="l" t="t" r="r" b="b"/>
              <a:pathLst>
                <a:path w="11353800" h="0">
                  <a:moveTo>
                    <a:pt x="0" y="0"/>
                  </a:moveTo>
                  <a:lnTo>
                    <a:pt x="11353787" y="0"/>
                  </a:lnTo>
                </a:path>
              </a:pathLst>
            </a:custGeom>
            <a:ln w="12700">
              <a:solidFill>
                <a:srgbClr val="51C3F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3809" y="1095756"/>
              <a:ext cx="5855550" cy="471982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1766" y="1160957"/>
              <a:ext cx="5662866" cy="4536084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02716" y="1141907"/>
              <a:ext cx="5707380" cy="4574540"/>
            </a:xfrm>
            <a:custGeom>
              <a:avLst/>
              <a:gdLst/>
              <a:ahLst/>
              <a:cxnLst/>
              <a:rect l="l" t="t" r="r" b="b"/>
              <a:pathLst>
                <a:path w="5707380" h="4574540">
                  <a:moveTo>
                    <a:pt x="0" y="0"/>
                  </a:moveTo>
                  <a:lnTo>
                    <a:pt x="5707380" y="0"/>
                  </a:lnTo>
                  <a:lnTo>
                    <a:pt x="5707380" y="4574184"/>
                  </a:lnTo>
                  <a:lnTo>
                    <a:pt x="0" y="4574184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 descr="$PPTXTitle"/>
          <p:cNvSpPr txBox="1">
            <a:spLocks noGrp="1"/>
          </p:cNvSpPr>
          <p:nvPr>
            <p:ph type="title"/>
          </p:nvPr>
        </p:nvSpPr>
        <p:spPr>
          <a:xfrm>
            <a:off x="7087971" y="935481"/>
            <a:ext cx="3956050" cy="4064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/>
              <a:t>IF</a:t>
            </a:r>
            <a:r>
              <a:rPr dirty="0" sz="2500" spc="-55"/>
              <a:t> </a:t>
            </a:r>
            <a:r>
              <a:rPr dirty="0" sz="2500"/>
              <a:t>YOU</a:t>
            </a:r>
            <a:r>
              <a:rPr dirty="0" sz="2500" spc="-70"/>
              <a:t> </a:t>
            </a:r>
            <a:r>
              <a:rPr dirty="0" sz="2500"/>
              <a:t>OR</a:t>
            </a:r>
            <a:r>
              <a:rPr dirty="0" sz="2500" spc="-55"/>
              <a:t> </a:t>
            </a:r>
            <a:r>
              <a:rPr dirty="0" sz="2500"/>
              <a:t>SOMEONE</a:t>
            </a:r>
            <a:r>
              <a:rPr dirty="0" sz="2500" spc="-45"/>
              <a:t> </a:t>
            </a:r>
            <a:r>
              <a:rPr dirty="0" sz="2500" spc="-25"/>
              <a:t>YOU</a:t>
            </a:r>
            <a:endParaRPr sz="2500"/>
          </a:p>
        </p:txBody>
      </p:sp>
      <p:sp>
        <p:nvSpPr>
          <p:cNvPr id="28" name="object 28"/>
          <p:cNvSpPr txBox="1"/>
          <p:nvPr/>
        </p:nvSpPr>
        <p:spPr>
          <a:xfrm>
            <a:off x="6325311" y="1202072"/>
            <a:ext cx="5226050" cy="43675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255270">
              <a:lnSpc>
                <a:spcPct val="100000"/>
              </a:lnSpc>
              <a:spcBef>
                <a:spcPts val="95"/>
              </a:spcBef>
            </a:pPr>
            <a:r>
              <a:rPr dirty="0" sz="2500" b="1">
                <a:solidFill>
                  <a:srgbClr val="FFD509"/>
                </a:solidFill>
                <a:latin typeface="Century Gothic"/>
                <a:cs typeface="Century Gothic"/>
              </a:rPr>
              <a:t>KNOW</a:t>
            </a:r>
            <a:r>
              <a:rPr dirty="0" sz="2500" spc="-55" b="1">
                <a:solidFill>
                  <a:srgbClr val="FFD509"/>
                </a:solidFill>
                <a:latin typeface="Century Gothic"/>
                <a:cs typeface="Century Gothic"/>
              </a:rPr>
              <a:t> </a:t>
            </a:r>
            <a:r>
              <a:rPr dirty="0" sz="2500" b="1">
                <a:solidFill>
                  <a:srgbClr val="FFD509"/>
                </a:solidFill>
                <a:latin typeface="Century Gothic"/>
                <a:cs typeface="Century Gothic"/>
              </a:rPr>
              <a:t>IS</a:t>
            </a:r>
            <a:r>
              <a:rPr dirty="0" sz="2500" spc="-55" b="1">
                <a:solidFill>
                  <a:srgbClr val="FFD509"/>
                </a:solidFill>
                <a:latin typeface="Century Gothic"/>
                <a:cs typeface="Century Gothic"/>
              </a:rPr>
              <a:t> </a:t>
            </a:r>
            <a:r>
              <a:rPr dirty="0" sz="2500" b="1">
                <a:solidFill>
                  <a:srgbClr val="FFD509"/>
                </a:solidFill>
                <a:latin typeface="Century Gothic"/>
                <a:cs typeface="Century Gothic"/>
              </a:rPr>
              <a:t>VICTIM</a:t>
            </a:r>
            <a:r>
              <a:rPr dirty="0" sz="2500" spc="-35" b="1">
                <a:solidFill>
                  <a:srgbClr val="FFD509"/>
                </a:solidFill>
                <a:latin typeface="Century Gothic"/>
                <a:cs typeface="Century Gothic"/>
              </a:rPr>
              <a:t> </a:t>
            </a:r>
            <a:r>
              <a:rPr dirty="0" sz="2500" b="1">
                <a:solidFill>
                  <a:srgbClr val="FFD509"/>
                </a:solidFill>
                <a:latin typeface="Century Gothic"/>
                <a:cs typeface="Century Gothic"/>
              </a:rPr>
              <a:t>OF</a:t>
            </a:r>
            <a:r>
              <a:rPr dirty="0" sz="2500" spc="-60" b="1">
                <a:solidFill>
                  <a:srgbClr val="FFD509"/>
                </a:solidFill>
                <a:latin typeface="Century Gothic"/>
                <a:cs typeface="Century Gothic"/>
              </a:rPr>
              <a:t> </a:t>
            </a:r>
            <a:r>
              <a:rPr dirty="0" sz="2500" spc="-10" b="1">
                <a:solidFill>
                  <a:srgbClr val="FFD509"/>
                </a:solidFill>
                <a:latin typeface="Century Gothic"/>
                <a:cs typeface="Century Gothic"/>
              </a:rPr>
              <a:t>FRAUD:</a:t>
            </a:r>
            <a:endParaRPr sz="2500">
              <a:latin typeface="Century Gothic"/>
              <a:cs typeface="Century Gothic"/>
            </a:endParaRPr>
          </a:p>
          <a:p>
            <a:pPr marL="190500" indent="-177800">
              <a:lnSpc>
                <a:spcPct val="100000"/>
              </a:lnSpc>
              <a:spcBef>
                <a:spcPts val="1915"/>
              </a:spcBef>
              <a:buFont typeface="Wingdings"/>
              <a:buChar char=""/>
              <a:tabLst>
                <a:tab pos="190500" algn="l"/>
              </a:tabLst>
            </a:pP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If</a:t>
            </a:r>
            <a:r>
              <a:rPr dirty="0" sz="1900" spc="-3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in</a:t>
            </a:r>
            <a:r>
              <a:rPr dirty="0" sz="1900" spc="-4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immediate</a:t>
            </a:r>
            <a:r>
              <a:rPr dirty="0" sz="1900" spc="-4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danger</a:t>
            </a:r>
            <a:r>
              <a:rPr dirty="0" sz="1900" spc="-1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call</a:t>
            </a:r>
            <a:r>
              <a:rPr dirty="0" sz="1900" spc="-4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 spc="-25" b="1">
                <a:solidFill>
                  <a:srgbClr val="FFD509"/>
                </a:solidFill>
                <a:latin typeface="Century Gothic"/>
                <a:cs typeface="Century Gothic"/>
              </a:rPr>
              <a:t>911</a:t>
            </a:r>
            <a:endParaRPr sz="1900">
              <a:latin typeface="Century Gothic"/>
              <a:cs typeface="Century Gothic"/>
            </a:endParaRPr>
          </a:p>
          <a:p>
            <a:pPr marL="190500" indent="-177800">
              <a:lnSpc>
                <a:spcPct val="100000"/>
              </a:lnSpc>
              <a:spcBef>
                <a:spcPts val="1140"/>
              </a:spcBef>
              <a:buFont typeface="Wingdings"/>
              <a:buChar char=""/>
              <a:tabLst>
                <a:tab pos="190500" algn="l"/>
              </a:tabLst>
            </a:pP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Contact</a:t>
            </a:r>
            <a:r>
              <a:rPr dirty="0" sz="1900" spc="-2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your</a:t>
            </a:r>
            <a:r>
              <a:rPr dirty="0" sz="1900" spc="-2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local</a:t>
            </a:r>
            <a:r>
              <a:rPr dirty="0" sz="1900" spc="-5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law</a:t>
            </a:r>
            <a:r>
              <a:rPr dirty="0" sz="1900" spc="-4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entury Gothic"/>
                <a:cs typeface="Century Gothic"/>
              </a:rPr>
              <a:t>enforcement</a:t>
            </a:r>
            <a:endParaRPr sz="1900">
              <a:latin typeface="Century Gothic"/>
              <a:cs typeface="Century Gothic"/>
            </a:endParaRPr>
          </a:p>
          <a:p>
            <a:pPr marL="190500" indent="-177800">
              <a:lnSpc>
                <a:spcPct val="100000"/>
              </a:lnSpc>
              <a:spcBef>
                <a:spcPts val="1140"/>
              </a:spcBef>
              <a:buFont typeface="Wingdings"/>
              <a:buChar char=""/>
              <a:tabLst>
                <a:tab pos="190500" algn="l"/>
              </a:tabLst>
            </a:pP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Contact</a:t>
            </a:r>
            <a:r>
              <a:rPr dirty="0" sz="1900" spc="-1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your</a:t>
            </a:r>
            <a:r>
              <a:rPr dirty="0" sz="1900" spc="-2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bank,</a:t>
            </a:r>
            <a:r>
              <a:rPr dirty="0" sz="1900" spc="-3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initiate</a:t>
            </a:r>
            <a:r>
              <a:rPr dirty="0" sz="1900" spc="-8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dirty="0" sz="1900" spc="-5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recall</a:t>
            </a:r>
            <a:r>
              <a:rPr dirty="0" sz="19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entury Gothic"/>
                <a:cs typeface="Century Gothic"/>
              </a:rPr>
              <a:t>request</a:t>
            </a:r>
            <a:endParaRPr sz="1900">
              <a:latin typeface="Century Gothic"/>
              <a:cs typeface="Century Gothic"/>
            </a:endParaRPr>
          </a:p>
          <a:p>
            <a:pPr marL="190500" indent="-177800">
              <a:lnSpc>
                <a:spcPct val="100000"/>
              </a:lnSpc>
              <a:spcBef>
                <a:spcPts val="1140"/>
              </a:spcBef>
              <a:buFont typeface="Wingdings"/>
              <a:buChar char=""/>
              <a:tabLst>
                <a:tab pos="190500" algn="l"/>
              </a:tabLst>
            </a:pP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Report</a:t>
            </a:r>
            <a:r>
              <a:rPr dirty="0" sz="1900" spc="-1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it</a:t>
            </a:r>
            <a:r>
              <a:rPr dirty="0" sz="19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to</a:t>
            </a:r>
            <a:r>
              <a:rPr dirty="0" sz="1900" spc="-1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u="heavy" sz="1900" spc="-10" b="1">
                <a:solidFill>
                  <a:srgbClr val="FFD509"/>
                </a:solidFill>
                <a:uFill>
                  <a:solidFill>
                    <a:srgbClr val="FFD509"/>
                  </a:solidFill>
                </a:uFill>
                <a:latin typeface="Century Gothic"/>
                <a:cs typeface="Century Gothic"/>
                <a:hlinkClick r:id="rId12"/>
              </a:rPr>
              <a:t>www.ic3.gov</a:t>
            </a:r>
            <a:endParaRPr sz="1900">
              <a:latin typeface="Century Gothic"/>
              <a:cs typeface="Century Gothic"/>
            </a:endParaRPr>
          </a:p>
          <a:p>
            <a:pPr marL="190500" indent="-177800">
              <a:lnSpc>
                <a:spcPct val="100000"/>
              </a:lnSpc>
              <a:spcBef>
                <a:spcPts val="1140"/>
              </a:spcBef>
              <a:buFont typeface="Wingdings"/>
              <a:buChar char=""/>
              <a:tabLst>
                <a:tab pos="190500" algn="l"/>
              </a:tabLst>
            </a:pP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Contact</a:t>
            </a:r>
            <a:r>
              <a:rPr dirty="0" sz="1900" spc="1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the</a:t>
            </a:r>
            <a:r>
              <a:rPr dirty="0" sz="1900" spc="-1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FBI</a:t>
            </a:r>
            <a:r>
              <a:rPr dirty="0" sz="19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at</a:t>
            </a:r>
            <a:r>
              <a:rPr dirty="0" sz="1900" spc="-1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 spc="-25" b="1">
                <a:solidFill>
                  <a:srgbClr val="FFD509"/>
                </a:solidFill>
                <a:latin typeface="Century Gothic"/>
                <a:cs typeface="Century Gothic"/>
              </a:rPr>
              <a:t>800-</a:t>
            </a:r>
            <a:r>
              <a:rPr dirty="0" sz="1900" spc="-10" b="1">
                <a:solidFill>
                  <a:srgbClr val="FFD509"/>
                </a:solidFill>
                <a:latin typeface="Century Gothic"/>
                <a:cs typeface="Century Gothic"/>
              </a:rPr>
              <a:t>CALL-</a:t>
            </a:r>
            <a:r>
              <a:rPr dirty="0" sz="1900" b="1">
                <a:solidFill>
                  <a:srgbClr val="FFD509"/>
                </a:solidFill>
                <a:latin typeface="Century Gothic"/>
                <a:cs typeface="Century Gothic"/>
              </a:rPr>
              <a:t>FBI</a:t>
            </a:r>
            <a:r>
              <a:rPr dirty="0" sz="1900" spc="10" b="1">
                <a:solidFill>
                  <a:srgbClr val="FFD509"/>
                </a:solidFill>
                <a:latin typeface="Century Gothic"/>
                <a:cs typeface="Century Gothic"/>
              </a:rPr>
              <a:t> </a:t>
            </a:r>
            <a:r>
              <a:rPr dirty="0" sz="1700" b="1">
                <a:solidFill>
                  <a:srgbClr val="FFFFFF"/>
                </a:solidFill>
                <a:latin typeface="Century Gothic"/>
                <a:cs typeface="Century Gothic"/>
              </a:rPr>
              <a:t>(225-</a:t>
            </a:r>
            <a:r>
              <a:rPr dirty="0" sz="1700" spc="-10" b="1">
                <a:solidFill>
                  <a:srgbClr val="FFFFFF"/>
                </a:solidFill>
                <a:latin typeface="Century Gothic"/>
                <a:cs typeface="Century Gothic"/>
              </a:rPr>
              <a:t>5324)</a:t>
            </a:r>
            <a:endParaRPr sz="1700">
              <a:latin typeface="Century Gothic"/>
              <a:cs typeface="Century Gothic"/>
            </a:endParaRPr>
          </a:p>
          <a:p>
            <a:pPr marL="190500" indent="-177800">
              <a:lnSpc>
                <a:spcPct val="100000"/>
              </a:lnSpc>
              <a:spcBef>
                <a:spcPts val="1140"/>
              </a:spcBef>
              <a:buFont typeface="Wingdings"/>
              <a:buChar char=""/>
              <a:tabLst>
                <a:tab pos="190500" algn="l"/>
              </a:tabLst>
            </a:pP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National</a:t>
            </a:r>
            <a:r>
              <a:rPr dirty="0" sz="19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Elder</a:t>
            </a:r>
            <a:r>
              <a:rPr dirty="0" sz="1900" spc="-4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Fraud</a:t>
            </a:r>
            <a:r>
              <a:rPr dirty="0" sz="1900" spc="-3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Hotline</a:t>
            </a:r>
            <a:r>
              <a:rPr dirty="0" sz="19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 spc="-25" b="1">
                <a:solidFill>
                  <a:srgbClr val="FFD509"/>
                </a:solidFill>
                <a:latin typeface="Century Gothic"/>
                <a:cs typeface="Century Gothic"/>
              </a:rPr>
              <a:t>833-</a:t>
            </a:r>
            <a:r>
              <a:rPr dirty="0" sz="1900" spc="-10" b="1">
                <a:solidFill>
                  <a:srgbClr val="FFD509"/>
                </a:solidFill>
                <a:latin typeface="Century Gothic"/>
                <a:cs typeface="Century Gothic"/>
              </a:rPr>
              <a:t>FRAUD-</a:t>
            </a:r>
            <a:r>
              <a:rPr dirty="0" sz="1900" spc="-25" b="1">
                <a:solidFill>
                  <a:srgbClr val="FFD509"/>
                </a:solidFill>
                <a:latin typeface="Century Gothic"/>
                <a:cs typeface="Century Gothic"/>
              </a:rPr>
              <a:t>11</a:t>
            </a:r>
            <a:endParaRPr sz="19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dirty="0" sz="1700" b="1">
                <a:solidFill>
                  <a:srgbClr val="FFFFFF"/>
                </a:solidFill>
                <a:latin typeface="Century Gothic"/>
                <a:cs typeface="Century Gothic"/>
              </a:rPr>
              <a:t>(372-</a:t>
            </a:r>
            <a:r>
              <a:rPr dirty="0" sz="1700" spc="-10" b="1">
                <a:solidFill>
                  <a:srgbClr val="FFFFFF"/>
                </a:solidFill>
                <a:latin typeface="Century Gothic"/>
                <a:cs typeface="Century Gothic"/>
              </a:rPr>
              <a:t>8311)</a:t>
            </a:r>
            <a:endParaRPr sz="1700">
              <a:latin typeface="Century Gothic"/>
              <a:cs typeface="Century Gothic"/>
            </a:endParaRPr>
          </a:p>
          <a:p>
            <a:pPr marL="12700" marR="99695" indent="177800">
              <a:lnSpc>
                <a:spcPts val="3420"/>
              </a:lnSpc>
              <a:spcBef>
                <a:spcPts val="60"/>
              </a:spcBef>
              <a:buFont typeface="Wingdings"/>
              <a:buChar char=""/>
              <a:tabLst>
                <a:tab pos="190500" algn="l"/>
              </a:tabLst>
            </a:pP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Block</a:t>
            </a:r>
            <a:r>
              <a:rPr dirty="0" sz="1900" spc="-5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the</a:t>
            </a:r>
            <a:r>
              <a:rPr dirty="0" sz="1900" spc="-4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scammer,</a:t>
            </a:r>
            <a:r>
              <a:rPr dirty="0" sz="1900" spc="-3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stop</a:t>
            </a:r>
            <a:r>
              <a:rPr dirty="0" sz="1900" spc="-3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entury Gothic"/>
                <a:cs typeface="Century Gothic"/>
              </a:rPr>
              <a:t>communication, </a:t>
            </a: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change</a:t>
            </a:r>
            <a:r>
              <a:rPr dirty="0" sz="1900" spc="-5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passwords,</a:t>
            </a:r>
            <a:r>
              <a:rPr dirty="0" sz="1900" spc="-3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and</a:t>
            </a:r>
            <a:r>
              <a:rPr dirty="0" sz="1900" spc="-6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monitor</a:t>
            </a:r>
            <a:r>
              <a:rPr dirty="0" sz="1900" spc="-4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>
                <a:solidFill>
                  <a:srgbClr val="FFFFFF"/>
                </a:solidFill>
                <a:latin typeface="Century Gothic"/>
                <a:cs typeface="Century Gothic"/>
              </a:rPr>
              <a:t>your</a:t>
            </a:r>
            <a:r>
              <a:rPr dirty="0" sz="1900" spc="-5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entury Gothic"/>
                <a:cs typeface="Century Gothic"/>
              </a:rPr>
              <a:t>credit</a:t>
            </a:r>
            <a:endParaRPr sz="1900">
              <a:latin typeface="Century Gothic"/>
              <a:cs typeface="Century Gothic"/>
            </a:endParaRPr>
          </a:p>
        </p:txBody>
      </p:sp>
    </p:spTree>
  </p:cSld>
  <p:clrMapOvr>
    <a:masterClrMapping/>
  </p:clrMapOvr>
  <p:transition spd="med">
    <p:fade thruBlk="0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5612" y="824699"/>
            <a:ext cx="11353800" cy="5208905"/>
          </a:xfrm>
          <a:custGeom>
            <a:avLst/>
            <a:gdLst/>
            <a:ahLst/>
            <a:cxnLst/>
            <a:rect l="l" t="t" r="r" b="b"/>
            <a:pathLst>
              <a:path w="11353800" h="5208905">
                <a:moveTo>
                  <a:pt x="11353787" y="5195913"/>
                </a:moveTo>
                <a:lnTo>
                  <a:pt x="0" y="5195913"/>
                </a:lnTo>
                <a:lnTo>
                  <a:pt x="0" y="5208613"/>
                </a:lnTo>
                <a:lnTo>
                  <a:pt x="11353787" y="5208613"/>
                </a:lnTo>
                <a:lnTo>
                  <a:pt x="11353787" y="5195913"/>
                </a:lnTo>
                <a:close/>
              </a:path>
              <a:path w="11353800" h="5208905">
                <a:moveTo>
                  <a:pt x="11353787" y="0"/>
                </a:moveTo>
                <a:lnTo>
                  <a:pt x="0" y="0"/>
                </a:lnTo>
                <a:lnTo>
                  <a:pt x="0" y="12700"/>
                </a:lnTo>
                <a:lnTo>
                  <a:pt x="11353787" y="12700"/>
                </a:lnTo>
                <a:lnTo>
                  <a:pt x="11353787" y="0"/>
                </a:lnTo>
                <a:close/>
              </a:path>
            </a:pathLst>
          </a:custGeom>
          <a:solidFill>
            <a:srgbClr val="51C3F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5612" y="830376"/>
            <a:ext cx="609600" cy="36089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1945" y="830376"/>
            <a:ext cx="609600" cy="36089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53945" y="830376"/>
            <a:ext cx="609600" cy="36089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99105" y="830376"/>
            <a:ext cx="609600" cy="36089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27412" y="830376"/>
            <a:ext cx="609600" cy="36089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89412" y="830376"/>
            <a:ext cx="609600" cy="36089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75262" y="830376"/>
            <a:ext cx="609600" cy="36089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56312" y="830376"/>
            <a:ext cx="609600" cy="36089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521119" y="830376"/>
            <a:ext cx="609600" cy="36089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94550" y="830376"/>
            <a:ext cx="609600" cy="36089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070291" y="830376"/>
            <a:ext cx="609600" cy="36089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820822" y="830376"/>
            <a:ext cx="609600" cy="36089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610013" y="830376"/>
            <a:ext cx="609600" cy="36089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426382" y="830376"/>
            <a:ext cx="609600" cy="360895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455615" y="824688"/>
            <a:ext cx="11353800" cy="373380"/>
            <a:chOff x="455615" y="824688"/>
            <a:chExt cx="11353800" cy="373380"/>
          </a:xfrm>
        </p:grpSpPr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199812" y="830376"/>
              <a:ext cx="609600" cy="36089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55615" y="1191268"/>
              <a:ext cx="11353800" cy="0"/>
            </a:xfrm>
            <a:custGeom>
              <a:avLst/>
              <a:gdLst/>
              <a:ahLst/>
              <a:cxnLst/>
              <a:rect l="l" t="t" r="r" b="b"/>
              <a:pathLst>
                <a:path w="11353800" h="0">
                  <a:moveTo>
                    <a:pt x="11353787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51C3F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55616" y="824688"/>
              <a:ext cx="11353800" cy="12700"/>
            </a:xfrm>
            <a:custGeom>
              <a:avLst/>
              <a:gdLst/>
              <a:ahLst/>
              <a:cxnLst/>
              <a:rect l="l" t="t" r="r" b="b"/>
              <a:pathLst>
                <a:path w="11353800" h="12700">
                  <a:moveTo>
                    <a:pt x="0" y="12700"/>
                  </a:moveTo>
                  <a:lnTo>
                    <a:pt x="11353787" y="12700"/>
                  </a:lnTo>
                  <a:lnTo>
                    <a:pt x="11353787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51C3F8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1" name="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55599" y="5663120"/>
            <a:ext cx="609587" cy="360895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91933" y="5663120"/>
            <a:ext cx="609600" cy="360895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953933" y="5663120"/>
            <a:ext cx="609600" cy="360895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427399" y="5663120"/>
            <a:ext cx="609587" cy="360895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699080" y="5663120"/>
            <a:ext cx="609600" cy="360895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189399" y="5663120"/>
            <a:ext cx="609587" cy="360895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975250" y="5663120"/>
            <a:ext cx="609600" cy="360895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756300" y="5663120"/>
            <a:ext cx="609587" cy="360895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521107" y="5663120"/>
            <a:ext cx="609600" cy="360895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294536" y="5663120"/>
            <a:ext cx="609600" cy="360895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070278" y="5663120"/>
            <a:ext cx="609600" cy="360895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820810" y="5663120"/>
            <a:ext cx="609600" cy="360895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610001" y="5663120"/>
            <a:ext cx="609587" cy="360895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426369" y="5663120"/>
            <a:ext cx="609587" cy="360895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449267" y="2209800"/>
            <a:ext cx="11366500" cy="3823970"/>
            <a:chOff x="449267" y="2209800"/>
            <a:chExt cx="11366500" cy="3823970"/>
          </a:xfrm>
        </p:grpSpPr>
        <p:pic>
          <p:nvPicPr>
            <p:cNvPr id="36" name="object 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199799" y="5663120"/>
              <a:ext cx="609587" cy="360895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455617" y="5666723"/>
              <a:ext cx="11353800" cy="0"/>
            </a:xfrm>
            <a:custGeom>
              <a:avLst/>
              <a:gdLst/>
              <a:ahLst/>
              <a:cxnLst/>
              <a:rect l="l" t="t" r="r" b="b"/>
              <a:pathLst>
                <a:path w="11353800" h="0">
                  <a:moveTo>
                    <a:pt x="0" y="0"/>
                  </a:moveTo>
                  <a:lnTo>
                    <a:pt x="11353787" y="0"/>
                  </a:lnTo>
                </a:path>
              </a:pathLst>
            </a:custGeom>
            <a:ln w="12700">
              <a:solidFill>
                <a:srgbClr val="51C3F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455617" y="6020604"/>
              <a:ext cx="11353800" cy="12700"/>
            </a:xfrm>
            <a:custGeom>
              <a:avLst/>
              <a:gdLst/>
              <a:ahLst/>
              <a:cxnLst/>
              <a:rect l="l" t="t" r="r" b="b"/>
              <a:pathLst>
                <a:path w="11353800" h="12700">
                  <a:moveTo>
                    <a:pt x="0" y="12700"/>
                  </a:moveTo>
                  <a:lnTo>
                    <a:pt x="11353787" y="12700"/>
                  </a:lnTo>
                  <a:lnTo>
                    <a:pt x="11353787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51C3F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457444" y="3995927"/>
              <a:ext cx="5620511" cy="1828799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472013" y="2209800"/>
              <a:ext cx="5591176" cy="1797015"/>
            </a:xfrm>
            <a:prstGeom prst="rect">
              <a:avLst/>
            </a:prstGeom>
          </p:spPr>
        </p:pic>
      </p:grpSp>
      <p:sp>
        <p:nvSpPr>
          <p:cNvPr id="41" name="object 41" descr="$PPTXTitle"/>
          <p:cNvSpPr txBox="1">
            <a:spLocks noGrp="1"/>
          </p:cNvSpPr>
          <p:nvPr>
            <p:ph type="title"/>
          </p:nvPr>
        </p:nvSpPr>
        <p:spPr>
          <a:xfrm>
            <a:off x="5660100" y="2564384"/>
            <a:ext cx="5213350" cy="10312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600" spc="150">
                <a:solidFill>
                  <a:srgbClr val="E46C54"/>
                </a:solidFill>
              </a:rPr>
              <a:t>QUESTIONS?</a:t>
            </a:r>
            <a:endParaRPr sz="6600"/>
          </a:p>
        </p:txBody>
      </p:sp>
      <p:sp>
        <p:nvSpPr>
          <p:cNvPr id="42" name="object 42"/>
          <p:cNvSpPr txBox="1"/>
          <p:nvPr/>
        </p:nvSpPr>
        <p:spPr>
          <a:xfrm>
            <a:off x="6781831" y="4472432"/>
            <a:ext cx="2971165" cy="848360"/>
          </a:xfrm>
          <a:prstGeom prst="rect">
            <a:avLst/>
          </a:prstGeom>
        </p:spPr>
        <p:txBody>
          <a:bodyPr wrap="square" lIns="0" tIns="149860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1180"/>
              </a:spcBef>
            </a:pPr>
            <a:r>
              <a:rPr dirty="0" sz="1800" spc="120" b="1">
                <a:solidFill>
                  <a:srgbClr val="FFC000"/>
                </a:solidFill>
                <a:latin typeface="Century Gothic"/>
                <a:cs typeface="Century Gothic"/>
              </a:rPr>
              <a:t>SSA</a:t>
            </a:r>
            <a:r>
              <a:rPr dirty="0" sz="1800" spc="395" b="1">
                <a:solidFill>
                  <a:srgbClr val="FFC000"/>
                </a:solidFill>
                <a:latin typeface="Century Gothic"/>
                <a:cs typeface="Century Gothic"/>
              </a:rPr>
              <a:t> </a:t>
            </a:r>
            <a:r>
              <a:rPr dirty="0" sz="1800" spc="135" b="1">
                <a:solidFill>
                  <a:srgbClr val="FFC000"/>
                </a:solidFill>
                <a:latin typeface="Century Gothic"/>
                <a:cs typeface="Century Gothic"/>
              </a:rPr>
              <a:t>GREG</a:t>
            </a:r>
            <a:r>
              <a:rPr dirty="0" sz="1800" spc="400" b="1">
                <a:solidFill>
                  <a:srgbClr val="FFC000"/>
                </a:solidFill>
                <a:latin typeface="Century Gothic"/>
                <a:cs typeface="Century Gothic"/>
              </a:rPr>
              <a:t> </a:t>
            </a:r>
            <a:r>
              <a:rPr dirty="0" sz="1800" spc="140" b="1">
                <a:solidFill>
                  <a:srgbClr val="FFC000"/>
                </a:solidFill>
                <a:latin typeface="Century Gothic"/>
                <a:cs typeface="Century Gothic"/>
              </a:rPr>
              <a:t>CLARK </a:t>
            </a:r>
            <a:endParaRPr sz="180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1080"/>
              </a:spcBef>
            </a:pPr>
            <a:r>
              <a:rPr dirty="0" sz="1800" spc="160" b="1">
                <a:solidFill>
                  <a:srgbClr val="FFC000"/>
                </a:solidFill>
                <a:latin typeface="Century Gothic"/>
                <a:cs typeface="Century Gothic"/>
              </a:rPr>
              <a:t>PHOENIX</a:t>
            </a:r>
            <a:r>
              <a:rPr dirty="0" sz="1800" spc="375" b="1">
                <a:solidFill>
                  <a:srgbClr val="FFC000"/>
                </a:solidFill>
                <a:latin typeface="Century Gothic"/>
                <a:cs typeface="Century Gothic"/>
              </a:rPr>
              <a:t> </a:t>
            </a:r>
            <a:r>
              <a:rPr dirty="0" sz="1800" spc="160" b="1">
                <a:solidFill>
                  <a:srgbClr val="FFC000"/>
                </a:solidFill>
                <a:latin typeface="Century Gothic"/>
                <a:cs typeface="Century Gothic"/>
              </a:rPr>
              <a:t>FIELD</a:t>
            </a:r>
            <a:r>
              <a:rPr dirty="0" sz="1800" spc="365" b="1">
                <a:solidFill>
                  <a:srgbClr val="FFC000"/>
                </a:solidFill>
                <a:latin typeface="Century Gothic"/>
                <a:cs typeface="Century Gothic"/>
              </a:rPr>
              <a:t> </a:t>
            </a:r>
            <a:r>
              <a:rPr dirty="0" sz="1800" spc="155" b="1">
                <a:solidFill>
                  <a:srgbClr val="FFC000"/>
                </a:solidFill>
                <a:latin typeface="Century Gothic"/>
                <a:cs typeface="Century Gothic"/>
              </a:rPr>
              <a:t>OFFICE </a:t>
            </a:r>
            <a:endParaRPr sz="1800">
              <a:latin typeface="Century Gothic"/>
              <a:cs typeface="Century Gothic"/>
            </a:endParaRPr>
          </a:p>
        </p:txBody>
      </p:sp>
      <p:pic>
        <p:nvPicPr>
          <p:cNvPr id="43" name="object 4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598612" y="1676400"/>
            <a:ext cx="3200398" cy="330222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2026-09-20T12:29:28Z</dcterms:created>
  <dcterms:modified xsi:type="dcterms:W3CDTF">2026-09-20T12:29:28Z</dcterms:modified>
</cp:coreProperties>
</file>