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Roboto Slab" panose="020F0502020204030204" pitchFamily="2" charset="0"/>
      <p:regular r:id="rId28"/>
      <p:bold r:id="rId29"/>
    </p:embeddedFont>
    <p:embeddedFont>
      <p:font typeface="Roboto Slab ExtraBold" panose="020F0502020204030204" pitchFamily="2" charset="0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Oq+rWPtUoJWncoyTxj1bYL5bhs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anie Hollan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6-05-07T13:06:41.228" idx="1">
    <p:pos x="5744" y="794"/>
    <p:text>Changed this section - needed to shorten.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5e21F5I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dd89cde791_1_8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1" name="Google Shape;161;g3dd89cde791_1_8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dd89cde791_1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9" name="Google Shape;169;g3dd89cde791_1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dd89cde791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4" name="Google Shape;184;g3dd89cde791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d89cde791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g3dd89cde791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dd89cde791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3" name="Google Shape;213;g3dd89cde791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dd89cde791_1_8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4" name="Google Shape;234;g3dd89cde791_1_8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df94a73850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1" name="Google Shape;241;g3df94a73850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df94a73850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6" name="Google Shape;256;g3df94a73850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df94a73850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5" name="Google Shape;265;g3df94a73850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dd89cde791_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1" name="Google Shape;281;g3dd89cde791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d89cde791_1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9" name="Google Shape;289;g3dd89cde791_1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dd89cde791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7" name="Google Shape;297;g3dd89cde791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" name="Google Shape;7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dd89cde791_1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g3dd89cde791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dd89cde791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2" name="Google Shape;102;g3dd89cde791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d89cde791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3" name="Google Shape;123;g3dd89cde791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dd89cde791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g3dd89cde791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dd89cde791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9" name="Google Shape;139;g3dd89cde791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d89cde791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g3dd89cde791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dd89cde791_1_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g3dd89cde791_1_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g3dd89cde791_1_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3dd89cde791_1_3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3dd89cde791_1_3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g3dd89cde791_1_3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3dd89cde791_1_4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g3dd89cde791_1_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32" y="5080"/>
            <a:ext cx="12173934" cy="684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g3dd89cde791_1_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32" y="5080"/>
            <a:ext cx="12173934" cy="6847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dd89cde791_1_4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g3dd89cde791_1_4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g3dd89cde791_1_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g3dd89cde791_1_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g3dd89cde791_1_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dd89cde791_1_8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g3dd89cde791_1_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3dd89cde791_1_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g3dd89cde791_1_1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g3dd89cde791_1_1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3dd89cde791_1_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3dd89cde791_1_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g3dd89cde791_1_1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g3dd89cde791_1_1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3dd89cde791_1_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g3dd89cde791_1_2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dd89cde791_1_2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g3dd89cde791_1_2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g3dd89cde791_1_2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3dd89cde791_1_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g3dd89cde791_1_2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3dd89cde791_1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3dd89cde791_1_3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g3dd89cde791_1_3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g3dd89cde791_1_3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g3dd89cde791_1_3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dd89cde791_1_3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g3dd89cde791_1_3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dd89cde791_1_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g3dd89cde791_1_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g3dd89cde791_1_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3dd89cde791_1_891" title="ChatGPT Image May 8, 2026, 11_57_35 AM.png"/>
          <p:cNvPicPr preferRelativeResize="0"/>
          <p:nvPr/>
        </p:nvPicPr>
        <p:blipFill rotWithShape="1">
          <a:blip r:embed="rId3">
            <a:alphaModFix/>
          </a:blip>
          <a:srcRect t="12084" b="6655"/>
          <a:stretch/>
        </p:blipFill>
        <p:spPr>
          <a:xfrm>
            <a:off x="-6150" y="1285250"/>
            <a:ext cx="12185498" cy="557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3dd89cde791_1_891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414E6B"/>
                </a:solidFill>
                <a:latin typeface="Roboto Slab"/>
                <a:ea typeface="Roboto Slab"/>
                <a:cs typeface="Roboto Slab"/>
                <a:sym typeface="Roboto Slab"/>
              </a:rPr>
              <a:t>Traditional Marketing vs. Family Networks</a:t>
            </a:r>
            <a:endParaRPr sz="4000" b="1">
              <a:solidFill>
                <a:srgbClr val="414E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65" name="Google Shape;165;g3dd89cde791_1_891"/>
          <p:cNvSpPr/>
          <p:nvPr/>
        </p:nvSpPr>
        <p:spPr>
          <a:xfrm>
            <a:off x="1883400" y="1432770"/>
            <a:ext cx="8425200" cy="2780400"/>
          </a:xfrm>
          <a:prstGeom prst="roundRect">
            <a:avLst>
              <a:gd name="adj" fmla="val 4629"/>
            </a:avLst>
          </a:prstGeom>
          <a:solidFill>
            <a:srgbClr val="BFD7F0"/>
          </a:solidFill>
          <a:ln>
            <a:noFill/>
          </a:ln>
        </p:spPr>
        <p:txBody>
          <a:bodyPr spcFirstLastPara="1" wrap="square" lIns="457200" tIns="1005825" rIns="274300" bIns="274300" anchor="ctr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E6B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Warm introductions from existing customers </a:t>
            </a:r>
            <a:endParaRPr sz="24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E6B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Organic growth through referrals </a:t>
            </a:r>
            <a:endParaRPr sz="24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E6B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Pre-vetted through family connection </a:t>
            </a:r>
            <a:endParaRPr sz="24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E6B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Network effect brings multiples </a:t>
            </a:r>
            <a:endParaRPr sz="24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E6B"/>
              </a:buClr>
              <a:buSzPts val="2400"/>
              <a:buFont typeface="Montserrat"/>
              <a:buChar char="●"/>
            </a:pPr>
            <a:r>
              <a:rPr lang="en-US" sz="24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Trusted partner in critical moments</a:t>
            </a:r>
            <a:endParaRPr sz="24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6" name="Google Shape;166;g3dd89cde791_1_891"/>
          <p:cNvSpPr txBox="1"/>
          <p:nvPr/>
        </p:nvSpPr>
        <p:spPr>
          <a:xfrm>
            <a:off x="1883400" y="1480882"/>
            <a:ext cx="8425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Family Network Marketing: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dd89cde791_1_91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Why This Builds Irreplaceable Trust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72" name="Google Shape;172;g3dd89cde791_1_91"/>
          <p:cNvSpPr/>
          <p:nvPr/>
        </p:nvSpPr>
        <p:spPr>
          <a:xfrm>
            <a:off x="337563" y="1553600"/>
            <a:ext cx="3655634" cy="21327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You're there during vulnerable moments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g3dd89cde791_1_91"/>
          <p:cNvSpPr/>
          <p:nvPr/>
        </p:nvSpPr>
        <p:spPr>
          <a:xfrm>
            <a:off x="4230600" y="1553600"/>
            <a:ext cx="3655634" cy="21327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You help solve real problems, not just sell products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4" name="Google Shape;174;g3dd89cde791_1_91"/>
          <p:cNvSpPr/>
          <p:nvPr/>
        </p:nvSpPr>
        <p:spPr>
          <a:xfrm>
            <a:off x="8123613" y="1553600"/>
            <a:ext cx="3655634" cy="21327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The switching cost becomes emotional, not just financial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g3dd89cde791_1_91"/>
          <p:cNvSpPr/>
          <p:nvPr/>
        </p:nvSpPr>
        <p:spPr>
          <a:xfrm>
            <a:off x="2300663" y="3914475"/>
            <a:ext cx="3655634" cy="21327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Family stories about your bank get passed down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g3dd89cde791_1_91"/>
          <p:cNvSpPr/>
          <p:nvPr/>
        </p:nvSpPr>
        <p:spPr>
          <a:xfrm>
            <a:off x="6167488" y="3914475"/>
            <a:ext cx="3655634" cy="21327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You become part of their legacy, not just a vendor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g3dd89cde791_1_91" title="hand-holding-heart-duotone-solid (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1810" y="1697000"/>
            <a:ext cx="707150" cy="7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dd89cde791_1_91" title="family-duotone-solid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4923" y="4085641"/>
            <a:ext cx="707150" cy="70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dd89cde791_1_91" title="brain-arrow-curved-right-duotone-solid 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68335" y="1667475"/>
            <a:ext cx="766200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dd89cde791_1_91" title="life-ring-duotone-solid (1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12902" y="1667475"/>
            <a:ext cx="766200" cy="76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g3dd89cde791_1_91" title="money-check-pen-duotone-solid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41748" y="4041025"/>
            <a:ext cx="707150" cy="70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dd89cde791_1_97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Measuring the Marketing Impact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87" name="Google Shape;187;g3dd89cde791_1_97"/>
          <p:cNvSpPr/>
          <p:nvPr/>
        </p:nvSpPr>
        <p:spPr>
          <a:xfrm>
            <a:off x="329550" y="1261732"/>
            <a:ext cx="2743200" cy="48522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Network Multiplier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How many new relationships does one user generate? </a:t>
            </a:r>
            <a:endParaRPr sz="18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Target:</a:t>
            </a: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>
                <a:solidFill>
                  <a:srgbClr val="F07C00"/>
                </a:solidFill>
                <a:latin typeface="Montserrat"/>
                <a:ea typeface="Montserrat"/>
                <a:cs typeface="Montserrat"/>
                <a:sym typeface="Montserrat"/>
              </a:rPr>
              <a:t>2–4</a:t>
            </a: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 new accounts per planning customer.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Why it matters: </a:t>
            </a: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Shows the viral coefficient of your program.</a:t>
            </a: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8" name="Google Shape;188;g3dd89cde791_1_97"/>
          <p:cNvSpPr/>
          <p:nvPr/>
        </p:nvSpPr>
        <p:spPr>
          <a:xfrm>
            <a:off x="3259450" y="1261732"/>
            <a:ext cx="2743200" cy="48522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Conversion Rate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What percentage of family members open accounts? </a:t>
            </a:r>
            <a:endParaRPr sz="18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Target: </a:t>
            </a:r>
            <a:r>
              <a:rPr lang="en-US" sz="1800" b="1">
                <a:solidFill>
                  <a:srgbClr val="F07C00"/>
                </a:solidFill>
                <a:latin typeface="Montserrat"/>
                <a:ea typeface="Montserrat"/>
                <a:cs typeface="Montserrat"/>
                <a:sym typeface="Montserrat"/>
              </a:rPr>
              <a:t>30–50%</a:t>
            </a: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 of invited family members convert.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Why it matters: </a:t>
            </a: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Measures how compelling the value proposition is.</a:t>
            </a: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g3dd89cde791_1_97"/>
          <p:cNvSpPr/>
          <p:nvPr/>
        </p:nvSpPr>
        <p:spPr>
          <a:xfrm>
            <a:off x="6189350" y="1261732"/>
            <a:ext cx="2743200" cy="48522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Generational Retention</a:t>
            </a: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How many keep their inheritance at your institution?</a:t>
            </a:r>
            <a:endParaRPr sz="18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Target: </a:t>
            </a:r>
            <a:r>
              <a:rPr lang="en-US" sz="1800" b="1">
                <a:solidFill>
                  <a:srgbClr val="F07C00"/>
                </a:solidFill>
                <a:latin typeface="Montserrat"/>
                <a:ea typeface="Montserrat"/>
                <a:cs typeface="Montserrat"/>
                <a:sym typeface="Montserrat"/>
              </a:rPr>
              <a:t>60–80%</a:t>
            </a: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 retention (vs. typical 10–20%).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Why it matters: </a:t>
            </a: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Proves you're capturing wealth transfer, not losing it.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g3dd89cde791_1_97"/>
          <p:cNvSpPr/>
          <p:nvPr/>
        </p:nvSpPr>
        <p:spPr>
          <a:xfrm>
            <a:off x="9119250" y="1261732"/>
            <a:ext cx="2743200" cy="48522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Cost per Acquired Customer</a:t>
            </a: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How do family networks compare to traditional CAC? </a:t>
            </a:r>
            <a:endParaRPr sz="18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Target: </a:t>
            </a:r>
            <a:r>
              <a:rPr lang="en-US" sz="1800" b="1">
                <a:solidFill>
                  <a:srgbClr val="F07C00"/>
                </a:solidFill>
                <a:latin typeface="Montserrat"/>
                <a:ea typeface="Montserrat"/>
                <a:cs typeface="Montserrat"/>
                <a:sym typeface="Montserrat"/>
              </a:rPr>
              <a:t>50–75%</a:t>
            </a: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 lower than paid advertising.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Why it matters: </a:t>
            </a: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Demonstrates marketing efficiency and budget impact.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" name="Google Shape;191;g3dd89cde791_1_97"/>
          <p:cNvSpPr txBox="1"/>
          <p:nvPr/>
        </p:nvSpPr>
        <p:spPr>
          <a:xfrm>
            <a:off x="1893500" y="6113932"/>
            <a:ext cx="838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C17E"/>
                </a:solidFill>
                <a:latin typeface="Montserrat"/>
                <a:ea typeface="Montserrat"/>
                <a:cs typeface="Montserrat"/>
                <a:sym typeface="Montserrat"/>
              </a:rPr>
              <a:t>Start with one metric. Add others as your program</a:t>
            </a:r>
            <a:r>
              <a:rPr lang="en-US" sz="2400" b="1">
                <a:solidFill>
                  <a:srgbClr val="FFC17E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800" b="1">
                <a:solidFill>
                  <a:srgbClr val="FFC17E"/>
                </a:solidFill>
                <a:latin typeface="Montserrat"/>
                <a:ea typeface="Montserrat"/>
                <a:cs typeface="Montserrat"/>
                <a:sym typeface="Montserrat"/>
              </a:rPr>
              <a:t>matures.</a:t>
            </a:r>
            <a:endParaRPr>
              <a:solidFill>
                <a:srgbClr val="FFC17E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dd89cde791_1_103"/>
          <p:cNvSpPr txBox="1">
            <a:spLocks noGrp="1"/>
          </p:cNvSpPr>
          <p:nvPr>
            <p:ph type="title"/>
          </p:nvPr>
        </p:nvSpPr>
        <p:spPr>
          <a:xfrm>
            <a:off x="365760" y="310896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414E6B"/>
                </a:solidFill>
                <a:latin typeface="Roboto Slab"/>
                <a:ea typeface="Roboto Slab"/>
                <a:cs typeface="Roboto Slab"/>
                <a:sym typeface="Roboto Slab"/>
              </a:rPr>
              <a:t>Messaging That Works</a:t>
            </a:r>
            <a:endParaRPr sz="4000" b="1">
              <a:solidFill>
                <a:srgbClr val="414E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97" name="Google Shape;197;g3dd89cde791_1_103"/>
          <p:cNvSpPr/>
          <p:nvPr/>
        </p:nvSpPr>
        <p:spPr>
          <a:xfrm>
            <a:off x="1788523" y="1853150"/>
            <a:ext cx="4299600" cy="1128900"/>
          </a:xfrm>
          <a:prstGeom prst="roundRect">
            <a:avLst>
              <a:gd name="adj" fmla="val 4629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Estate planning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8" name="Google Shape;198;g3dd89cde791_1_103"/>
          <p:cNvSpPr/>
          <p:nvPr/>
        </p:nvSpPr>
        <p:spPr>
          <a:xfrm>
            <a:off x="1788523" y="1250800"/>
            <a:ext cx="4299600" cy="511800"/>
          </a:xfrm>
          <a:prstGeom prst="roundRect">
            <a:avLst>
              <a:gd name="adj" fmla="val 4629"/>
            </a:avLst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Don’t Say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g3dd89cde791_1_103"/>
          <p:cNvSpPr/>
          <p:nvPr/>
        </p:nvSpPr>
        <p:spPr>
          <a:xfrm>
            <a:off x="6282429" y="1853150"/>
            <a:ext cx="4287900" cy="1128900"/>
          </a:xfrm>
          <a:prstGeom prst="roundRect">
            <a:avLst>
              <a:gd name="adj" fmla="val 4629"/>
            </a:avLst>
          </a:prstGeom>
          <a:solidFill>
            <a:srgbClr val="BFD7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Getting organized for your family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g3dd89cde791_1_103"/>
          <p:cNvSpPr/>
          <p:nvPr/>
        </p:nvSpPr>
        <p:spPr>
          <a:xfrm>
            <a:off x="6282429" y="1250800"/>
            <a:ext cx="4287900" cy="511800"/>
          </a:xfrm>
          <a:prstGeom prst="roundRect">
            <a:avLst>
              <a:gd name="adj" fmla="val 4629"/>
            </a:avLst>
          </a:prstGeom>
          <a:solidFill>
            <a:srgbClr val="2B81D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Say Instead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1" name="Google Shape;201;g3dd89cde791_1_103" title="circle-right-duotone-sol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4936" y="1842408"/>
            <a:ext cx="1121575" cy="11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3dd89cde791_1_103"/>
          <p:cNvSpPr/>
          <p:nvPr/>
        </p:nvSpPr>
        <p:spPr>
          <a:xfrm>
            <a:off x="1780760" y="3075200"/>
            <a:ext cx="4299600" cy="1128900"/>
          </a:xfrm>
          <a:prstGeom prst="roundRect">
            <a:avLst>
              <a:gd name="adj" fmla="val 4629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When you die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g3dd89cde791_1_103"/>
          <p:cNvSpPr/>
          <p:nvPr/>
        </p:nvSpPr>
        <p:spPr>
          <a:xfrm>
            <a:off x="6274687" y="3075200"/>
            <a:ext cx="4287900" cy="1128900"/>
          </a:xfrm>
          <a:prstGeom prst="roundRect">
            <a:avLst>
              <a:gd name="adj" fmla="val 4629"/>
            </a:avLst>
          </a:prstGeom>
          <a:solidFill>
            <a:srgbClr val="BFD7F0"/>
          </a:solidFill>
          <a:ln>
            <a:noFill/>
          </a:ln>
        </p:spPr>
        <p:txBody>
          <a:bodyPr spcFirstLastPara="1" wrap="square" lIns="274300" tIns="118850" rIns="2743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So your family knows where 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everything is in the future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4" name="Google Shape;204;g3dd89cde791_1_103" title="circle-right-duotone-sol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5706" y="3064458"/>
            <a:ext cx="1121575" cy="11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3dd89cde791_1_103"/>
          <p:cNvSpPr/>
          <p:nvPr/>
        </p:nvSpPr>
        <p:spPr>
          <a:xfrm>
            <a:off x="1780750" y="4297250"/>
            <a:ext cx="4299600" cy="1128900"/>
          </a:xfrm>
          <a:prstGeom prst="roundRect">
            <a:avLst>
              <a:gd name="adj" fmla="val 4629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End-of-life planning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g3dd89cde791_1_103"/>
          <p:cNvSpPr/>
          <p:nvPr/>
        </p:nvSpPr>
        <p:spPr>
          <a:xfrm>
            <a:off x="6274677" y="4297250"/>
            <a:ext cx="4287900" cy="1128900"/>
          </a:xfrm>
          <a:prstGeom prst="roundRect">
            <a:avLst>
              <a:gd name="adj" fmla="val 4629"/>
            </a:avLst>
          </a:prstGeom>
          <a:solidFill>
            <a:srgbClr val="BFD7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Legacy planning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7" name="Google Shape;207;g3dd89cde791_1_103" title="circle-right-duotone-sol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5694" y="4286508"/>
            <a:ext cx="1121575" cy="11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3dd89cde791_1_103"/>
          <p:cNvSpPr/>
          <p:nvPr/>
        </p:nvSpPr>
        <p:spPr>
          <a:xfrm>
            <a:off x="1792405" y="5519300"/>
            <a:ext cx="4299600" cy="1128900"/>
          </a:xfrm>
          <a:prstGeom prst="roundRect">
            <a:avLst>
              <a:gd name="adj" fmla="val 4629"/>
            </a:avLst>
          </a:prstGeom>
          <a:solidFill>
            <a:srgbClr val="CCCC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Wills and trusts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9" name="Google Shape;209;g3dd89cde791_1_103"/>
          <p:cNvSpPr/>
          <p:nvPr/>
        </p:nvSpPr>
        <p:spPr>
          <a:xfrm>
            <a:off x="6286300" y="5519300"/>
            <a:ext cx="4287900" cy="1128900"/>
          </a:xfrm>
          <a:prstGeom prst="roundRect">
            <a:avLst>
              <a:gd name="adj" fmla="val 4629"/>
            </a:avLst>
          </a:prstGeom>
          <a:solidFill>
            <a:srgbClr val="BFD7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Securing what you worked to build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0" name="Google Shape;210;g3dd89cde791_1_103" title="circle-right-duotone-sol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9551" y="5508558"/>
            <a:ext cx="1121575" cy="114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dd89cde791_1_117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Building It Into What You're Already Doing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16" name="Google Shape;216;g3dd89cde791_1_117"/>
          <p:cNvSpPr txBox="1"/>
          <p:nvPr/>
        </p:nvSpPr>
        <p:spPr>
          <a:xfrm>
            <a:off x="365750" y="1086225"/>
            <a:ext cx="1144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800" i="1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  <a:t>Same budget. Same touchpoints. One generational layer added.</a:t>
            </a:r>
            <a:endParaRPr sz="1800" i="1">
              <a:solidFill>
                <a:srgbClr val="FEFCF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17" name="Google Shape;217;g3dd89cde791_1_117"/>
          <p:cNvGrpSpPr/>
          <p:nvPr/>
        </p:nvGrpSpPr>
        <p:grpSpPr>
          <a:xfrm>
            <a:off x="8017681" y="4542768"/>
            <a:ext cx="3361465" cy="1915120"/>
            <a:chOff x="9187025" y="2359375"/>
            <a:chExt cx="4806900" cy="1663875"/>
          </a:xfrm>
        </p:grpSpPr>
        <p:sp>
          <p:nvSpPr>
            <p:cNvPr id="218" name="Google Shape;218;g3dd89cde791_1_117"/>
            <p:cNvSpPr/>
            <p:nvPr/>
          </p:nvSpPr>
          <p:spPr>
            <a:xfrm>
              <a:off x="9187025" y="2773150"/>
              <a:ext cx="4806900" cy="1250100"/>
            </a:xfrm>
            <a:prstGeom prst="roundRect">
              <a:avLst>
                <a:gd name="adj" fmla="val 4629"/>
              </a:avLst>
            </a:prstGeom>
            <a:solidFill>
              <a:srgbClr val="FEFCFB"/>
            </a:solidFill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"We help you plan for your family's future." </a:t>
              </a:r>
              <a:endParaRPr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Stands out when competitors are leading with rates.</a:t>
              </a: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19" name="Google Shape;219;g3dd89cde791_1_117"/>
            <p:cNvSpPr/>
            <p:nvPr/>
          </p:nvSpPr>
          <p:spPr>
            <a:xfrm>
              <a:off x="9187025" y="2359375"/>
              <a:ext cx="4806900" cy="4842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2B8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Customer Acquisition</a:t>
              </a:r>
              <a:r>
                <a:rPr lang="en-US" sz="180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0" name="Google Shape;220;g3dd89cde791_1_117"/>
          <p:cNvGrpSpPr/>
          <p:nvPr/>
        </p:nvGrpSpPr>
        <p:grpSpPr>
          <a:xfrm>
            <a:off x="4526262" y="2376706"/>
            <a:ext cx="3361465" cy="2104599"/>
            <a:chOff x="6241750" y="2024825"/>
            <a:chExt cx="4806900" cy="1837275"/>
          </a:xfrm>
        </p:grpSpPr>
        <p:sp>
          <p:nvSpPr>
            <p:cNvPr id="221" name="Google Shape;221;g3dd89cde791_1_117"/>
            <p:cNvSpPr/>
            <p:nvPr/>
          </p:nvSpPr>
          <p:spPr>
            <a:xfrm>
              <a:off x="6241750" y="2438600"/>
              <a:ext cx="4806900" cy="1423500"/>
            </a:xfrm>
            <a:prstGeom prst="roundRect">
              <a:avLst>
                <a:gd name="adj" fmla="val 4629"/>
              </a:avLst>
            </a:prstGeom>
            <a:solidFill>
              <a:srgbClr val="FEFCFB"/>
            </a:solidFill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"Now that your mortgage is paid off, let's make sure your family knows where everything is." </a:t>
              </a:r>
              <a:endParaRPr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Meets customers when they're already thinking long-term.</a:t>
              </a: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2" name="Google Shape;222;g3dd89cde791_1_117"/>
            <p:cNvSpPr/>
            <p:nvPr/>
          </p:nvSpPr>
          <p:spPr>
            <a:xfrm>
              <a:off x="6241750" y="2024825"/>
              <a:ext cx="4806900" cy="4842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07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Cross-Sell Programs </a:t>
              </a:r>
              <a:endPara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3" name="Google Shape;223;g3dd89cde791_1_117"/>
          <p:cNvGrpSpPr/>
          <p:nvPr/>
        </p:nvGrpSpPr>
        <p:grpSpPr>
          <a:xfrm>
            <a:off x="4526249" y="4621425"/>
            <a:ext cx="3361465" cy="1837275"/>
            <a:chOff x="6241750" y="2024825"/>
            <a:chExt cx="4806900" cy="1837275"/>
          </a:xfrm>
        </p:grpSpPr>
        <p:sp>
          <p:nvSpPr>
            <p:cNvPr id="224" name="Google Shape;224;g3dd89cde791_1_117"/>
            <p:cNvSpPr/>
            <p:nvPr/>
          </p:nvSpPr>
          <p:spPr>
            <a:xfrm>
              <a:off x="6241750" y="2438600"/>
              <a:ext cx="4806900" cy="1423500"/>
            </a:xfrm>
            <a:prstGeom prst="roundRect">
              <a:avLst>
                <a:gd name="adj" fmla="val 4629"/>
              </a:avLst>
            </a:prstGeom>
            <a:solidFill>
              <a:srgbClr val="FEFCFB"/>
            </a:solidFill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"Let's make sure your family is part of this conversation." </a:t>
              </a:r>
              <a:endParaRPr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Brings spouses and adult children into the relationship naturally.</a:t>
              </a: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5" name="Google Shape;225;g3dd89cde791_1_117"/>
            <p:cNvSpPr/>
            <p:nvPr/>
          </p:nvSpPr>
          <p:spPr>
            <a:xfrm>
              <a:off x="6241750" y="2024825"/>
              <a:ext cx="4806900" cy="4842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BFD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sz="1800" b="1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Relationship Banking </a:t>
              </a:r>
              <a:endParaRPr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6" name="Google Shape;226;g3dd89cde791_1_117"/>
          <p:cNvGrpSpPr/>
          <p:nvPr/>
        </p:nvGrpSpPr>
        <p:grpSpPr>
          <a:xfrm>
            <a:off x="1034812" y="1919110"/>
            <a:ext cx="3361465" cy="1915113"/>
            <a:chOff x="6241750" y="2024825"/>
            <a:chExt cx="4806900" cy="1640775"/>
          </a:xfrm>
        </p:grpSpPr>
        <p:sp>
          <p:nvSpPr>
            <p:cNvPr id="227" name="Google Shape;227;g3dd89cde791_1_117"/>
            <p:cNvSpPr/>
            <p:nvPr/>
          </p:nvSpPr>
          <p:spPr>
            <a:xfrm>
              <a:off x="6241750" y="2438600"/>
              <a:ext cx="4806900" cy="1227000"/>
            </a:xfrm>
            <a:prstGeom prst="roundRect">
              <a:avLst>
                <a:gd name="adj" fmla="val 4629"/>
              </a:avLst>
            </a:prstGeom>
            <a:solidFill>
              <a:srgbClr val="FEFCFB"/>
            </a:solidFill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"Family Financial Organization"  </a:t>
              </a:r>
              <a:endParaRPr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Not generic financial literacy. Parents bring adult children. You build two relationships at once.</a:t>
              </a: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28" name="Google Shape;228;g3dd89cde791_1_117"/>
            <p:cNvSpPr/>
            <p:nvPr/>
          </p:nvSpPr>
          <p:spPr>
            <a:xfrm>
              <a:off x="6241750" y="2024825"/>
              <a:ext cx="4806900" cy="4842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FC1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sz="1800" b="1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Community Workshops </a:t>
              </a:r>
              <a:endParaRPr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29" name="Google Shape;229;g3dd89cde791_1_117"/>
          <p:cNvGrpSpPr/>
          <p:nvPr/>
        </p:nvGrpSpPr>
        <p:grpSpPr>
          <a:xfrm>
            <a:off x="1034826" y="3957840"/>
            <a:ext cx="3361476" cy="2500853"/>
            <a:chOff x="6241735" y="2024825"/>
            <a:chExt cx="4806915" cy="2328975"/>
          </a:xfrm>
        </p:grpSpPr>
        <p:sp>
          <p:nvSpPr>
            <p:cNvPr id="230" name="Google Shape;230;g3dd89cde791_1_117"/>
            <p:cNvSpPr/>
            <p:nvPr/>
          </p:nvSpPr>
          <p:spPr>
            <a:xfrm>
              <a:off x="6241735" y="2438600"/>
              <a:ext cx="4806900" cy="1915200"/>
            </a:xfrm>
            <a:prstGeom prst="roundRect">
              <a:avLst>
                <a:gd name="adj" fmla="val 4629"/>
              </a:avLst>
            </a:prstGeom>
            <a:solidFill>
              <a:srgbClr val="FEFCFB"/>
            </a:solidFill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"You've earned this. Let us help you make sure your family is taken care of."</a:t>
              </a:r>
              <a:endParaRPr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Legacy planning tools as a perk for top-tier customers. Their family network becomes part of your retention strategy.</a:t>
              </a:r>
              <a:endParaRPr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31" name="Google Shape;231;g3dd89cde791_1_117"/>
            <p:cNvSpPr/>
            <p:nvPr/>
          </p:nvSpPr>
          <p:spPr>
            <a:xfrm>
              <a:off x="6241750" y="2024825"/>
              <a:ext cx="4806900" cy="4842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2B8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Loyalty &amp; Retention </a:t>
              </a:r>
              <a:endPara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dd89cde791_1_885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Customer Story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37" name="Google Shape;237;g3dd89cde791_1_885"/>
          <p:cNvSpPr txBox="1"/>
          <p:nvPr/>
        </p:nvSpPr>
        <p:spPr>
          <a:xfrm>
            <a:off x="3664350" y="1991850"/>
            <a:ext cx="4863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b="1">
                <a:solidFill>
                  <a:srgbClr val="BFD7F0"/>
                </a:solidFill>
                <a:latin typeface="Montserrat"/>
                <a:ea typeface="Montserrat"/>
                <a:cs typeface="Montserrat"/>
                <a:sym typeface="Montserrat"/>
              </a:rPr>
              <a:t>The Network Effect in Action</a:t>
            </a:r>
            <a:endParaRPr sz="2400" b="1">
              <a:solidFill>
                <a:srgbClr val="BFD7F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g3dd89cde791_1_8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2913" y="2746725"/>
            <a:ext cx="5326177" cy="21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df94a73850_1_0"/>
          <p:cNvSpPr txBox="1">
            <a:spLocks noGrp="1"/>
          </p:cNvSpPr>
          <p:nvPr>
            <p:ph type="title"/>
          </p:nvPr>
        </p:nvSpPr>
        <p:spPr>
          <a:xfrm>
            <a:off x="365750" y="365746"/>
            <a:ext cx="11441700" cy="10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rPr>
              <a:t>Customer Story</a:t>
            </a:r>
            <a:endParaRPr sz="4000" b="1">
              <a:solidFill>
                <a:srgbClr val="9999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414E6B"/>
                </a:solidFill>
                <a:latin typeface="Roboto Slab"/>
                <a:ea typeface="Roboto Slab"/>
                <a:cs typeface="Roboto Slab"/>
                <a:sym typeface="Roboto Slab"/>
              </a:rPr>
              <a:t>From Safe Deposit Boxes to Digital Access</a:t>
            </a:r>
            <a:endParaRPr sz="4000" b="1">
              <a:solidFill>
                <a:srgbClr val="414E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244" name="Google Shape;244;g3df94a73850_1_0"/>
          <p:cNvGrpSpPr/>
          <p:nvPr/>
        </p:nvGrpSpPr>
        <p:grpSpPr>
          <a:xfrm>
            <a:off x="375075" y="1822972"/>
            <a:ext cx="11441850" cy="4647459"/>
            <a:chOff x="375075" y="1602872"/>
            <a:chExt cx="11441850" cy="4647459"/>
          </a:xfrm>
        </p:grpSpPr>
        <p:sp>
          <p:nvSpPr>
            <p:cNvPr id="245" name="Google Shape;245;g3df94a73850_1_0"/>
            <p:cNvSpPr/>
            <p:nvPr/>
          </p:nvSpPr>
          <p:spPr>
            <a:xfrm>
              <a:off x="375075" y="1602872"/>
              <a:ext cx="3701100" cy="4605657"/>
            </a:xfrm>
            <a:prstGeom prst="roundRect">
              <a:avLst>
                <a:gd name="adj" fmla="val 4629"/>
              </a:avLst>
            </a:prstGeom>
            <a:solidFill>
              <a:srgbClr val="F3F3F3"/>
            </a:solidFill>
            <a:ln>
              <a:noFill/>
            </a:ln>
          </p:spPr>
          <p:txBody>
            <a:bodyPr spcFirstLastPara="1" wrap="square" lIns="121900" tIns="914400" rIns="121900" bIns="121900" anchor="t" anchorCtr="0">
              <a:noAutofit/>
            </a:bodyPr>
            <a:lstStyle/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Documents locked in one location</a:t>
              </a:r>
              <a:endPara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42900" algn="l" rtl="0">
                <a:spcBef>
                  <a:spcPts val="1000"/>
                </a:spcBef>
                <a:spcAft>
                  <a:spcPts val="0"/>
                </a:spcAft>
                <a:buClr>
                  <a:srgbClr val="434343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Expensive and often isolated to one generation</a:t>
              </a:r>
              <a:endPara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42900" algn="l" rtl="0">
                <a:spcBef>
                  <a:spcPts val="1000"/>
                </a:spcBef>
                <a:spcAft>
                  <a:spcPts val="1000"/>
                </a:spcAft>
                <a:buClr>
                  <a:srgbClr val="434343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Beneficiaries often live out of state</a:t>
              </a:r>
              <a:endParaRPr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6" name="Google Shape;246;g3df94a73850_1_0"/>
            <p:cNvSpPr/>
            <p:nvPr/>
          </p:nvSpPr>
          <p:spPr>
            <a:xfrm>
              <a:off x="375075" y="1602872"/>
              <a:ext cx="3701100" cy="700403"/>
            </a:xfrm>
            <a:prstGeom prst="round2SameRect">
              <a:avLst>
                <a:gd name="adj1" fmla="val 26228"/>
                <a:gd name="adj2" fmla="val 0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Issue</a:t>
              </a:r>
              <a:endParaRPr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7" name="Google Shape;247;g3df94a73850_1_0"/>
            <p:cNvSpPr/>
            <p:nvPr/>
          </p:nvSpPr>
          <p:spPr>
            <a:xfrm>
              <a:off x="4245450" y="1602872"/>
              <a:ext cx="3701100" cy="4647459"/>
            </a:xfrm>
            <a:prstGeom prst="roundRect">
              <a:avLst>
                <a:gd name="adj" fmla="val 4629"/>
              </a:avLst>
            </a:prstGeom>
            <a:solidFill>
              <a:srgbClr val="BFD7F0">
                <a:alpha val="50000"/>
              </a:srgbClr>
            </a:solidFill>
            <a:ln>
              <a:noFill/>
            </a:ln>
          </p:spPr>
          <p:txBody>
            <a:bodyPr spcFirstLastPara="1" wrap="square" lIns="121900" tIns="914400" rIns="121900" bIns="121900" anchor="t" anchorCtr="0">
              <a:noAutofit/>
            </a:bodyPr>
            <a:lstStyle/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414E6B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Start conversations early</a:t>
              </a:r>
              <a:endParaRPr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42900" algn="l" rtl="0">
                <a:spcBef>
                  <a:spcPts val="1000"/>
                </a:spcBef>
                <a:spcAft>
                  <a:spcPts val="0"/>
                </a:spcAft>
                <a:buClr>
                  <a:srgbClr val="414E6B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Encourage digital document storage</a:t>
              </a:r>
              <a:endParaRPr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42900" algn="l" rtl="0">
                <a:spcBef>
                  <a:spcPts val="1000"/>
                </a:spcBef>
                <a:spcAft>
                  <a:spcPts val="1000"/>
                </a:spcAft>
                <a:buClr>
                  <a:srgbClr val="414E6B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Enable secure sharing with family</a:t>
              </a:r>
              <a:endParaRPr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8" name="Google Shape;248;g3df94a73850_1_0"/>
            <p:cNvSpPr/>
            <p:nvPr/>
          </p:nvSpPr>
          <p:spPr>
            <a:xfrm>
              <a:off x="4245450" y="1602872"/>
              <a:ext cx="3701100" cy="700403"/>
            </a:xfrm>
            <a:prstGeom prst="round2SameRect">
              <a:avLst>
                <a:gd name="adj1" fmla="val 21028"/>
                <a:gd name="adj2" fmla="val 0"/>
              </a:avLst>
            </a:prstGeom>
            <a:solidFill>
              <a:srgbClr val="BFD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Our Approach</a:t>
              </a:r>
              <a:endParaRPr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49" name="Google Shape;249;g3df94a73850_1_0"/>
            <p:cNvSpPr/>
            <p:nvPr/>
          </p:nvSpPr>
          <p:spPr>
            <a:xfrm>
              <a:off x="8115825" y="1602872"/>
              <a:ext cx="3701100" cy="4647459"/>
            </a:xfrm>
            <a:prstGeom prst="roundRect">
              <a:avLst>
                <a:gd name="adj" fmla="val 4629"/>
              </a:avLst>
            </a:prstGeom>
            <a:solidFill>
              <a:srgbClr val="BFD7F0">
                <a:alpha val="50000"/>
              </a:srgbClr>
            </a:solidFill>
            <a:ln>
              <a:noFill/>
            </a:ln>
          </p:spPr>
          <p:txBody>
            <a:bodyPr spcFirstLastPara="1" wrap="square" lIns="121900" tIns="914400" rIns="121900" bIns="121900" anchor="t" anchorCtr="0">
              <a:noAutofit/>
            </a:bodyPr>
            <a:lstStyle/>
            <a:p>
              <a:pPr marL="457200" lvl="0" indent="-342900" algn="l" rtl="0">
                <a:spcBef>
                  <a:spcPts val="0"/>
                </a:spcBef>
                <a:spcAft>
                  <a:spcPts val="0"/>
                </a:spcAft>
                <a:buClr>
                  <a:srgbClr val="414E6B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Easier access when it matters</a:t>
              </a:r>
              <a:endParaRPr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42900" algn="l" rtl="0">
                <a:spcBef>
                  <a:spcPts val="1000"/>
                </a:spcBef>
                <a:spcAft>
                  <a:spcPts val="0"/>
                </a:spcAft>
                <a:buClr>
                  <a:srgbClr val="414E6B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Supports intergenerational financial awareness</a:t>
              </a:r>
              <a:endParaRPr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42900" algn="l" rtl="0">
                <a:spcBef>
                  <a:spcPts val="1000"/>
                </a:spcBef>
                <a:spcAft>
                  <a:spcPts val="0"/>
                </a:spcAft>
                <a:buClr>
                  <a:srgbClr val="414E6B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Strengthens ongoing relationships with dispersed families</a:t>
              </a:r>
              <a:endParaRPr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42900" algn="l" rtl="0">
                <a:spcBef>
                  <a:spcPts val="1000"/>
                </a:spcBef>
                <a:spcAft>
                  <a:spcPts val="1000"/>
                </a:spcAft>
                <a:buClr>
                  <a:srgbClr val="414E6B"/>
                </a:buClr>
                <a:buSzPts val="1800"/>
                <a:buFont typeface="Montserrat"/>
                <a:buChar char="●"/>
              </a:pPr>
              <a:r>
                <a:rPr lang="en-US" sz="1800">
                  <a:solidFill>
                    <a:srgbClr val="414E6B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Positions the bank as a modern, forward-thinking advisor</a:t>
              </a:r>
              <a:endParaRPr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0" name="Google Shape;250;g3df94a73850_1_0"/>
            <p:cNvSpPr/>
            <p:nvPr/>
          </p:nvSpPr>
          <p:spPr>
            <a:xfrm>
              <a:off x="8115825" y="1602872"/>
              <a:ext cx="3701100" cy="700403"/>
            </a:xfrm>
            <a:prstGeom prst="round2SameRect">
              <a:avLst>
                <a:gd name="adj1" fmla="val 22977"/>
                <a:gd name="adj2" fmla="val 0"/>
              </a:avLst>
            </a:prstGeom>
            <a:solidFill>
              <a:srgbClr val="2B8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Impact</a:t>
              </a:r>
              <a:endParaRPr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251" name="Google Shape;251;g3df94a73850_1_0" title="lock-duotone-solid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415800" y="1689273"/>
              <a:ext cx="556600" cy="527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g3df94a73850_1_0" title="route-duotone-solid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245350" y="1689273"/>
              <a:ext cx="556600" cy="527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3" name="Google Shape;253;g3df94a73850_1_0" title="bullseye-arrow-duotone-solid (2)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1074900" y="1689273"/>
              <a:ext cx="556600" cy="5276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df94a73850_1_22"/>
          <p:cNvSpPr txBox="1">
            <a:spLocks noGrp="1"/>
          </p:cNvSpPr>
          <p:nvPr>
            <p:ph type="title"/>
          </p:nvPr>
        </p:nvSpPr>
        <p:spPr>
          <a:xfrm>
            <a:off x="365750" y="365750"/>
            <a:ext cx="4854900" cy="1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rPr>
              <a:t>Customer Story</a:t>
            </a:r>
            <a:endParaRPr sz="4000" b="1">
              <a:solidFill>
                <a:srgbClr val="9999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414E6B"/>
                </a:solidFill>
                <a:latin typeface="Roboto Slab"/>
                <a:ea typeface="Roboto Slab"/>
                <a:cs typeface="Roboto Slab"/>
                <a:sym typeface="Roboto Slab"/>
              </a:rPr>
              <a:t>Wills &amp; Document Storage</a:t>
            </a:r>
            <a:endParaRPr sz="4000" b="1">
              <a:solidFill>
                <a:srgbClr val="414E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59" name="Google Shape;259;g3df94a73850_1_22"/>
          <p:cNvSpPr/>
          <p:nvPr/>
        </p:nvSpPr>
        <p:spPr>
          <a:xfrm>
            <a:off x="5660700" y="735825"/>
            <a:ext cx="6146700" cy="1597500"/>
          </a:xfrm>
          <a:prstGeom prst="roundRect">
            <a:avLst>
              <a:gd name="adj" fmla="val 4629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The Gap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Many customers don’t have a will</a:t>
            </a:r>
            <a:endParaRPr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Documents can be hard to find</a:t>
            </a:r>
            <a:endParaRPr sz="18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g3df94a73850_1_22"/>
          <p:cNvSpPr/>
          <p:nvPr/>
        </p:nvSpPr>
        <p:spPr>
          <a:xfrm>
            <a:off x="5660700" y="2494500"/>
            <a:ext cx="6146700" cy="1869000"/>
          </a:xfrm>
          <a:prstGeom prst="roundRect">
            <a:avLst>
              <a:gd name="adj" fmla="val 4629"/>
            </a:avLst>
          </a:prstGeom>
          <a:solidFill>
            <a:srgbClr val="BFD7F0"/>
          </a:solidFill>
          <a:ln>
            <a:noFill/>
          </a:ln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Our Role</a:t>
            </a: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Normalize hard conversations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Encourage will creation &amp; updates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Promote secure online storage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g3df94a73850_1_22"/>
          <p:cNvSpPr/>
          <p:nvPr/>
        </p:nvSpPr>
        <p:spPr>
          <a:xfrm>
            <a:off x="5660700" y="4524675"/>
            <a:ext cx="6146700" cy="1597500"/>
          </a:xfrm>
          <a:prstGeom prst="roundRect">
            <a:avLst>
              <a:gd name="adj" fmla="val 4629"/>
            </a:avLst>
          </a:prstGeom>
          <a:solidFill>
            <a:srgbClr val="FFC17E"/>
          </a:solidFill>
          <a:ln>
            <a:noFill/>
          </a:ln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Impact</a:t>
            </a: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Faster, smoother transitions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Less stress for families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2" name="Google Shape;262;g3df94a73850_1_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50" y="2954700"/>
            <a:ext cx="4203325" cy="316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df94a73850_1_40"/>
          <p:cNvSpPr txBox="1">
            <a:spLocks noGrp="1"/>
          </p:cNvSpPr>
          <p:nvPr>
            <p:ph type="title"/>
          </p:nvPr>
        </p:nvSpPr>
        <p:spPr>
          <a:xfrm>
            <a:off x="365750" y="365746"/>
            <a:ext cx="11441700" cy="10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999999"/>
                </a:solidFill>
                <a:latin typeface="Roboto Slab"/>
                <a:ea typeface="Roboto Slab"/>
                <a:cs typeface="Roboto Slab"/>
                <a:sym typeface="Roboto Slab"/>
              </a:rPr>
              <a:t>Customer Story</a:t>
            </a:r>
            <a:endParaRPr sz="4000" b="1">
              <a:solidFill>
                <a:srgbClr val="999999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414E6B"/>
                </a:solidFill>
                <a:latin typeface="Roboto Slab"/>
                <a:ea typeface="Roboto Slab"/>
                <a:cs typeface="Roboto Slab"/>
                <a:sym typeface="Roboto Slab"/>
              </a:rPr>
              <a:t>Supporting the Whole Customer</a:t>
            </a:r>
            <a:endParaRPr sz="4000" b="1">
              <a:solidFill>
                <a:srgbClr val="414E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68" name="Google Shape;268;g3df94a73850_1_40"/>
          <p:cNvSpPr txBox="1"/>
          <p:nvPr/>
        </p:nvSpPr>
        <p:spPr>
          <a:xfrm>
            <a:off x="3354600" y="5830033"/>
            <a:ext cx="5482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The opportunity isn’t just assets. </a:t>
            </a:r>
            <a:endParaRPr sz="1800" b="1" i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It’s earning trust with the next generation.</a:t>
            </a:r>
            <a:endParaRPr sz="1800" b="1" i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9" name="Google Shape;269;g3df94a73850_1_40"/>
          <p:cNvSpPr txBox="1"/>
          <p:nvPr/>
        </p:nvSpPr>
        <p:spPr>
          <a:xfrm>
            <a:off x="596500" y="2870805"/>
            <a:ext cx="3203700" cy="25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What We Do</a:t>
            </a:r>
            <a:endParaRPr sz="18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Lead empathetic conversations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Help families prepare &amp; stay informed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Guide across life transitions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g3df94a73850_1_40"/>
          <p:cNvSpPr txBox="1"/>
          <p:nvPr/>
        </p:nvSpPr>
        <p:spPr>
          <a:xfrm>
            <a:off x="8391800" y="3212055"/>
            <a:ext cx="3429000" cy="1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Value</a:t>
            </a:r>
            <a:endParaRPr sz="18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Builds trust across generations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Strengthens long-term relationships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g3df94a73850_1_40"/>
          <p:cNvSpPr txBox="1"/>
          <p:nvPr/>
        </p:nvSpPr>
        <p:spPr>
          <a:xfrm>
            <a:off x="3491538" y="1533255"/>
            <a:ext cx="52113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Our Mindset</a:t>
            </a:r>
            <a:endParaRPr sz="18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Beyond banking—life-centered support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72" name="Google Shape;272;g3df94a73850_1_40"/>
          <p:cNvGrpSpPr/>
          <p:nvPr/>
        </p:nvGrpSpPr>
        <p:grpSpPr>
          <a:xfrm>
            <a:off x="4537800" y="2567057"/>
            <a:ext cx="3116400" cy="3116400"/>
            <a:chOff x="4349750" y="2379226"/>
            <a:chExt cx="3116400" cy="3116400"/>
          </a:xfrm>
        </p:grpSpPr>
        <p:sp>
          <p:nvSpPr>
            <p:cNvPr id="273" name="Google Shape;273;g3df94a73850_1_40"/>
            <p:cNvSpPr/>
            <p:nvPr/>
          </p:nvSpPr>
          <p:spPr>
            <a:xfrm>
              <a:off x="4349750" y="2379226"/>
              <a:ext cx="3116400" cy="3116400"/>
            </a:xfrm>
            <a:prstGeom prst="ellipse">
              <a:avLst/>
            </a:prstGeom>
            <a:solidFill>
              <a:srgbClr val="BFD7F0"/>
            </a:solidFill>
            <a:ln w="34175" cap="flat" cmpd="sng">
              <a:solidFill>
                <a:srgbClr val="2B81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06975" tIns="106975" rIns="106975" bIns="1069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8"/>
            </a:p>
          </p:txBody>
        </p:sp>
        <p:pic>
          <p:nvPicPr>
            <p:cNvPr id="274" name="Google Shape;274;g3df94a73850_1_40" title="Paige Presso Headshots (6)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385708" y="2500199"/>
              <a:ext cx="3042376" cy="29802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5" name="Google Shape;275;g3df94a73850_1_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01551" y="365750"/>
            <a:ext cx="2605889" cy="1051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g3df94a73850_1_40"/>
          <p:cNvCxnSpPr/>
          <p:nvPr/>
        </p:nvCxnSpPr>
        <p:spPr>
          <a:xfrm rot="10800000" flipH="1">
            <a:off x="7524175" y="3465455"/>
            <a:ext cx="882600" cy="7200"/>
          </a:xfrm>
          <a:prstGeom prst="straightConnector1">
            <a:avLst/>
          </a:prstGeom>
          <a:noFill/>
          <a:ln w="28575" cap="flat" cmpd="sng">
            <a:solidFill>
              <a:srgbClr val="2B81D7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77" name="Google Shape;277;g3df94a73850_1_40"/>
          <p:cNvCxnSpPr/>
          <p:nvPr/>
        </p:nvCxnSpPr>
        <p:spPr>
          <a:xfrm rot="10800000" flipH="1">
            <a:off x="2356100" y="3106180"/>
            <a:ext cx="2561400" cy="11400"/>
          </a:xfrm>
          <a:prstGeom prst="straightConnector1">
            <a:avLst/>
          </a:prstGeom>
          <a:noFill/>
          <a:ln w="28575" cap="flat" cmpd="sng">
            <a:solidFill>
              <a:srgbClr val="2B81D7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78" name="Google Shape;278;g3df94a73850_1_40"/>
          <p:cNvCxnSpPr>
            <a:stCxn id="273" idx="0"/>
          </p:cNvCxnSpPr>
          <p:nvPr/>
        </p:nvCxnSpPr>
        <p:spPr>
          <a:xfrm rot="10800000" flipH="1">
            <a:off x="6096000" y="2272157"/>
            <a:ext cx="2400" cy="294900"/>
          </a:xfrm>
          <a:prstGeom prst="straightConnector1">
            <a:avLst/>
          </a:prstGeom>
          <a:noFill/>
          <a:ln w="28575" cap="flat" cmpd="sng">
            <a:solidFill>
              <a:srgbClr val="2B81D7"/>
            </a:solidFill>
            <a:prstDash val="solid"/>
            <a:round/>
            <a:headEnd type="none" w="med" len="med"/>
            <a:tailEnd type="oval" w="med" len="med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dd89cde791_1_129"/>
          <p:cNvSpPr txBox="1">
            <a:spLocks noGrp="1"/>
          </p:cNvSpPr>
          <p:nvPr>
            <p:ph type="title"/>
          </p:nvPr>
        </p:nvSpPr>
        <p:spPr>
          <a:xfrm>
            <a:off x="337575" y="279575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If You Remember Two Things…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84" name="Google Shape;284;g3dd89cde791_1_129"/>
          <p:cNvSpPr/>
          <p:nvPr/>
        </p:nvSpPr>
        <p:spPr>
          <a:xfrm>
            <a:off x="1656450" y="1218900"/>
            <a:ext cx="8879100" cy="23898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274300" rIns="274300" bIns="2743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Takeaway 1</a:t>
            </a:r>
            <a:endParaRPr sz="18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Family networks are your most powerful, most overlooked marketing channel. </a:t>
            </a:r>
            <a:endParaRPr sz="24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Legacy planning opens doors to entire family circles, not just individual customers.</a:t>
            </a:r>
            <a:endParaRPr sz="18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5" name="Google Shape;285;g3dd89cde791_1_129"/>
          <p:cNvSpPr/>
          <p:nvPr/>
        </p:nvSpPr>
        <p:spPr>
          <a:xfrm>
            <a:off x="1656450" y="3764750"/>
            <a:ext cx="8879100" cy="23898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274300" rIns="274300" bIns="2743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07C00"/>
                </a:solidFill>
                <a:latin typeface="Montserrat"/>
                <a:ea typeface="Montserrat"/>
                <a:cs typeface="Montserrat"/>
                <a:sym typeface="Montserrat"/>
              </a:rPr>
              <a:t>Takeaway 2</a:t>
            </a:r>
            <a:endParaRPr sz="1800" b="1">
              <a:solidFill>
                <a:srgbClr val="F07C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The $124 trillion wealth transfer is happening now. 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Banks that help families plan before the transition will capture relationships with the next generation.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6" name="Google Shape;286;g3dd89cde791_1_129"/>
          <p:cNvSpPr txBox="1"/>
          <p:nvPr/>
        </p:nvSpPr>
        <p:spPr>
          <a:xfrm>
            <a:off x="1656450" y="6203675"/>
            <a:ext cx="887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This is about showing up when it matters, not just when it's convenient.</a:t>
            </a:r>
            <a:endParaRPr sz="18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/>
        </p:nvSpPr>
        <p:spPr>
          <a:xfrm>
            <a:off x="774300" y="663875"/>
            <a:ext cx="10643400" cy="20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"/>
              <a:buNone/>
            </a:pPr>
            <a:r>
              <a:rPr lang="en-US" sz="4800" i="0" u="none" strike="noStrike" cap="none">
                <a:solidFill>
                  <a:srgbClr val="2B81D7"/>
                </a:solidFill>
                <a:latin typeface="Roboto Slab ExtraBold"/>
                <a:ea typeface="Roboto Slab ExtraBold"/>
                <a:cs typeface="Roboto Slab ExtraBold"/>
                <a:sym typeface="Roboto Slab ExtraBold"/>
              </a:rPr>
              <a:t>Family Networks: </a:t>
            </a:r>
            <a:endParaRPr sz="4800" i="0" u="none" strike="noStrike" cap="none">
              <a:solidFill>
                <a:srgbClr val="2B81D7"/>
              </a:solidFill>
              <a:latin typeface="Roboto Slab ExtraBold"/>
              <a:ea typeface="Roboto Slab ExtraBold"/>
              <a:cs typeface="Roboto Slab ExtraBold"/>
              <a:sym typeface="Roboto Slab ExtraBold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"/>
              <a:buNone/>
            </a:pPr>
            <a:r>
              <a:rPr lang="en-US" sz="4800" b="1" i="0" u="none" strike="noStrike" cap="none">
                <a:solidFill>
                  <a:srgbClr val="FEFCFB"/>
                </a:solidFill>
                <a:latin typeface="Roboto Slab"/>
                <a:ea typeface="Roboto Slab"/>
                <a:cs typeface="Roboto Slab"/>
                <a:sym typeface="Roboto Slab"/>
              </a:rPr>
              <a:t>The Most Overlooked Marketing Engine in Banking</a:t>
            </a:r>
            <a:endParaRPr sz="4800" b="1" i="0" u="none" strike="noStrike" cap="none">
              <a:solidFill>
                <a:srgbClr val="FEFCF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69" name="Google Shape;69;p2"/>
          <p:cNvSpPr txBox="1"/>
          <p:nvPr/>
        </p:nvSpPr>
        <p:spPr>
          <a:xfrm>
            <a:off x="2024463" y="4603989"/>
            <a:ext cx="40719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 b="1" i="0" u="none" strike="noStrike" cap="none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  <a:t>Carie Kelly</a:t>
            </a:r>
            <a:endParaRPr sz="1800">
              <a:solidFill>
                <a:srgbClr val="FEFCF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 i="0" u="none" strike="noStrike" cap="none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  <a:t>SVP, Digital Banking</a:t>
            </a:r>
            <a:endParaRPr sz="1800">
              <a:solidFill>
                <a:srgbClr val="FEFCF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 i="0" u="none" strike="noStrike" cap="none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  <a:t>Claremont Savings Bank</a:t>
            </a:r>
            <a:endParaRPr sz="1800" i="0" u="none" strike="noStrike" cap="none">
              <a:solidFill>
                <a:srgbClr val="FEFCF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" name="Google Shape;70;p2"/>
          <p:cNvSpPr txBox="1"/>
          <p:nvPr/>
        </p:nvSpPr>
        <p:spPr>
          <a:xfrm>
            <a:off x="6095638" y="4603989"/>
            <a:ext cx="40719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 b="1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  <a:t>Billie Connally</a:t>
            </a:r>
            <a:r>
              <a:rPr lang="en-US" sz="1800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800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  <a:t>VP of Partnerships</a:t>
            </a:r>
            <a:endParaRPr sz="1800">
              <a:solidFill>
                <a:srgbClr val="FEFCF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  <a:t>Paige</a:t>
            </a:r>
            <a:endParaRPr sz="1800" i="0" u="none" strike="noStrike" cap="none">
              <a:solidFill>
                <a:srgbClr val="FEFCF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" name="Google Shape;71;p2" title="Paige Presso Headshots (4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86792" y="2686564"/>
            <a:ext cx="1889598" cy="1889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" title="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5626" y="2686575"/>
            <a:ext cx="1889576" cy="188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dd89cde791_1_135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When You Get Back to Your Office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292" name="Google Shape;292;g3dd89cde791_1_135"/>
          <p:cNvSpPr/>
          <p:nvPr/>
        </p:nvSpPr>
        <p:spPr>
          <a:xfrm>
            <a:off x="351650" y="1559600"/>
            <a:ext cx="5629800" cy="28509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F07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Action 1:</a:t>
            </a:r>
            <a:r>
              <a:rPr lang="en-US" sz="24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Identify your 10 most loyal customers who have adult children. 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Test the messaging: "We're rolling out a new tool to help families get organized. Would you be interested in being one of our first testers?"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g3dd89cde791_1_135"/>
          <p:cNvSpPr/>
          <p:nvPr/>
        </p:nvSpPr>
        <p:spPr>
          <a:xfrm>
            <a:off x="6135375" y="3060025"/>
            <a:ext cx="5629800" cy="28509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F07C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Action 2:</a:t>
            </a:r>
            <a:r>
              <a:rPr lang="en-US" sz="2400" b="1" i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Map your customer journey for key life events (home purchase, retirement, birth, death).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Find the natural moments to offer legacy planning as part of your existing service.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4" name="Google Shape;294;g3dd89cde791_1_135"/>
          <p:cNvSpPr txBox="1"/>
          <p:nvPr/>
        </p:nvSpPr>
        <p:spPr>
          <a:xfrm>
            <a:off x="351650" y="4617925"/>
            <a:ext cx="5629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Start small. </a:t>
            </a:r>
            <a:endParaRPr sz="24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Test the network effect.</a:t>
            </a:r>
            <a:endParaRPr sz="24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Measure what happens.</a:t>
            </a:r>
            <a:endParaRPr sz="2400" b="1" i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dd89cde791_1_141"/>
          <p:cNvSpPr/>
          <p:nvPr/>
        </p:nvSpPr>
        <p:spPr>
          <a:xfrm>
            <a:off x="0" y="0"/>
            <a:ext cx="6396600" cy="6858000"/>
          </a:xfrm>
          <a:prstGeom prst="rect">
            <a:avLst/>
          </a:prstGeom>
          <a:solidFill>
            <a:srgbClr val="FEFCF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3dd89cde791_1_141"/>
          <p:cNvSpPr txBox="1">
            <a:spLocks noGrp="1"/>
          </p:cNvSpPr>
          <p:nvPr>
            <p:ph type="title"/>
          </p:nvPr>
        </p:nvSpPr>
        <p:spPr>
          <a:xfrm>
            <a:off x="0" y="1212000"/>
            <a:ext cx="63966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414E6B"/>
                </a:solidFill>
                <a:latin typeface="Roboto Slab"/>
                <a:ea typeface="Roboto Slab"/>
                <a:cs typeface="Roboto Slab"/>
                <a:sym typeface="Roboto Slab"/>
              </a:rPr>
              <a:t>Questions?</a:t>
            </a:r>
            <a:endParaRPr sz="4000" b="1">
              <a:solidFill>
                <a:srgbClr val="414E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301" name="Google Shape;301;g3dd89cde791_1_141"/>
          <p:cNvSpPr txBox="1"/>
          <p:nvPr/>
        </p:nvSpPr>
        <p:spPr>
          <a:xfrm>
            <a:off x="6396600" y="2523650"/>
            <a:ext cx="57954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Carie Kelly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SVP, Digital Banking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Claremont Savings Bank</a:t>
            </a:r>
            <a:endParaRPr sz="180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g3dd89cde791_1_141"/>
          <p:cNvSpPr txBox="1"/>
          <p:nvPr/>
        </p:nvSpPr>
        <p:spPr>
          <a:xfrm>
            <a:off x="6396600" y="5760096"/>
            <a:ext cx="5795400" cy="9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Billie Connally</a:t>
            </a: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VP of Partnerships</a:t>
            </a: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A8823"/>
              </a:buClr>
              <a:buSzPts val="2800"/>
              <a:buFont typeface="Helvetica Neue Light"/>
              <a:buNone/>
            </a:pPr>
            <a:r>
              <a:rPr lang="en-US"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Paige</a:t>
            </a:r>
            <a:endParaRPr sz="180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3" name="Google Shape;303;g3dd89cde791_1_141" title="Paige Presso Headshots (4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23450" y="3536300"/>
            <a:ext cx="2141699" cy="214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3dd89cde791_1_141" title="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23462" y="315050"/>
            <a:ext cx="2141675" cy="2141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5" name="Google Shape;305;g3dd89cde791_1_141"/>
          <p:cNvGrpSpPr/>
          <p:nvPr/>
        </p:nvGrpSpPr>
        <p:grpSpPr>
          <a:xfrm>
            <a:off x="2009550" y="2240250"/>
            <a:ext cx="2377500" cy="2377500"/>
            <a:chOff x="2009550" y="2523650"/>
            <a:chExt cx="2377500" cy="2377500"/>
          </a:xfrm>
        </p:grpSpPr>
        <p:sp>
          <p:nvSpPr>
            <p:cNvPr id="306" name="Google Shape;306;g3dd89cde791_1_141"/>
            <p:cNvSpPr/>
            <p:nvPr/>
          </p:nvSpPr>
          <p:spPr>
            <a:xfrm>
              <a:off x="2009550" y="2523650"/>
              <a:ext cx="2377500" cy="2377500"/>
            </a:xfrm>
            <a:prstGeom prst="rect">
              <a:avLst/>
            </a:prstGeom>
            <a:solidFill>
              <a:srgbClr val="2B81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7" name="Google Shape;307;g3dd89cde791_1_141" title="Paige Presso Headshots.png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127450" y="2641550"/>
              <a:ext cx="2141699" cy="21416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" name="Google Shape;308;g3dd89cde791_1_141"/>
          <p:cNvSpPr txBox="1">
            <a:spLocks noGrp="1"/>
          </p:cNvSpPr>
          <p:nvPr>
            <p:ph type="title"/>
          </p:nvPr>
        </p:nvSpPr>
        <p:spPr>
          <a:xfrm>
            <a:off x="0" y="4879800"/>
            <a:ext cx="63966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24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Schedule Your </a:t>
            </a:r>
            <a:endParaRPr sz="24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24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Free Demo</a:t>
            </a:r>
            <a:endParaRPr sz="24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414E6B"/>
                </a:solidFill>
                <a:latin typeface="Roboto Slab"/>
                <a:ea typeface="Roboto Slab"/>
                <a:cs typeface="Roboto Slab"/>
                <a:sym typeface="Roboto Slab"/>
              </a:rPr>
              <a:t>The Missing Piece in Your Marketing Strategy</a:t>
            </a:r>
            <a:endParaRPr sz="4000" b="1">
              <a:solidFill>
                <a:srgbClr val="414E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78" name="Google Shape;78;p3"/>
          <p:cNvSpPr/>
          <p:nvPr/>
        </p:nvSpPr>
        <p:spPr>
          <a:xfrm>
            <a:off x="720138" y="1483875"/>
            <a:ext cx="3792600" cy="4852200"/>
          </a:xfrm>
          <a:prstGeom prst="roundRect">
            <a:avLst>
              <a:gd name="adj" fmla="val 4629"/>
            </a:avLst>
          </a:prstGeom>
          <a:solidFill>
            <a:srgbClr val="BFD7F0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Your Financial Institution</a:t>
            </a:r>
            <a:endParaRPr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Margaret, 63</a:t>
            </a:r>
            <a:endParaRPr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Your Customer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9" name="Google Shape;79;p3"/>
          <p:cNvCxnSpPr>
            <a:stCxn id="80" idx="1"/>
            <a:endCxn id="78" idx="3"/>
          </p:cNvCxnSpPr>
          <p:nvPr/>
        </p:nvCxnSpPr>
        <p:spPr>
          <a:xfrm flipH="1">
            <a:off x="4512650" y="3909976"/>
            <a:ext cx="466500" cy="600"/>
          </a:xfrm>
          <a:prstGeom prst="bentConnector3">
            <a:avLst>
              <a:gd name="adj1" fmla="val 49991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" name="Google Shape;80;p3"/>
          <p:cNvSpPr/>
          <p:nvPr/>
        </p:nvSpPr>
        <p:spPr>
          <a:xfrm>
            <a:off x="4979150" y="1483876"/>
            <a:ext cx="2050800" cy="4852200"/>
          </a:xfrm>
          <a:prstGeom prst="roundRect">
            <a:avLst>
              <a:gd name="adj" fmla="val 8498"/>
            </a:avLst>
          </a:prstGeom>
          <a:solidFill>
            <a:srgbClr val="FFC17E"/>
          </a:solidFill>
          <a:ln w="28575" cap="flat" cmpd="sng">
            <a:solidFill>
              <a:srgbClr val="F07C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07C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1" name="Google Shape;81;p3"/>
          <p:cNvCxnSpPr>
            <a:stCxn id="80" idx="3"/>
            <a:endCxn id="82" idx="1"/>
          </p:cNvCxnSpPr>
          <p:nvPr/>
        </p:nvCxnSpPr>
        <p:spPr>
          <a:xfrm rot="10800000" flipH="1">
            <a:off x="7029950" y="2616076"/>
            <a:ext cx="660000" cy="12939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3"/>
          <p:cNvCxnSpPr>
            <a:stCxn id="80" idx="3"/>
            <a:endCxn id="84" idx="1"/>
          </p:cNvCxnSpPr>
          <p:nvPr/>
        </p:nvCxnSpPr>
        <p:spPr>
          <a:xfrm>
            <a:off x="7029950" y="3909976"/>
            <a:ext cx="660000" cy="12939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5" name="Google Shape;85;p3" title="building-columns-sol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438" y="1649925"/>
            <a:ext cx="714000" cy="7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"/>
          <p:cNvSpPr/>
          <p:nvPr/>
        </p:nvSpPr>
        <p:spPr>
          <a:xfrm>
            <a:off x="7690050" y="1483875"/>
            <a:ext cx="3781800" cy="22644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FFC1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Competitor Bank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Sarah, 34</a:t>
            </a:r>
            <a:endParaRPr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Not a customer</a:t>
            </a:r>
            <a:endParaRPr b="1" i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p3" title="building-columns-solid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8700" y="1784168"/>
            <a:ext cx="713232" cy="71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" title="Paige Presso Headshots (9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8438" y="2814975"/>
            <a:ext cx="2596023" cy="259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" title="Paige Presso Headshots (11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05850" y="1838325"/>
            <a:ext cx="1593899" cy="1593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/>
          <p:nvPr/>
        </p:nvSpPr>
        <p:spPr>
          <a:xfrm>
            <a:off x="7690050" y="4071675"/>
            <a:ext cx="3781800" cy="22644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FFC17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Competitor Bank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David, 31</a:t>
            </a:r>
            <a:endParaRPr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828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Not a customer</a:t>
            </a:r>
            <a:endParaRPr b="1" i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3" title="building-columns-solid (1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8700" y="4360814"/>
            <a:ext cx="713232" cy="71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" title="Paige Presso Headshots (10)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61525" y="4362575"/>
            <a:ext cx="1682575" cy="168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3" title="Paige Logo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8549" y="3575937"/>
            <a:ext cx="1503200" cy="66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d89cde791_1_55"/>
          <p:cNvSpPr txBox="1">
            <a:spLocks noGrp="1"/>
          </p:cNvSpPr>
          <p:nvPr>
            <p:ph type="title"/>
          </p:nvPr>
        </p:nvSpPr>
        <p:spPr>
          <a:xfrm>
            <a:off x="365760" y="368812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How Families Choose Their Banks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97" name="Google Shape;97;g3dd89cde791_1_55"/>
          <p:cNvSpPr/>
          <p:nvPr/>
        </p:nvSpPr>
        <p:spPr>
          <a:xfrm>
            <a:off x="2177025" y="1933063"/>
            <a:ext cx="3792600" cy="35043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50% </a:t>
            </a:r>
            <a:endParaRPr sz="96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of Americans learned to manage finances from parents or relatives </a:t>
            </a: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8" name="Google Shape;98;g3dd89cde791_1_55"/>
          <p:cNvSpPr/>
          <p:nvPr/>
        </p:nvSpPr>
        <p:spPr>
          <a:xfrm>
            <a:off x="6222375" y="1933063"/>
            <a:ext cx="3792600" cy="35043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1">
                <a:solidFill>
                  <a:srgbClr val="2B81D7"/>
                </a:solidFill>
                <a:latin typeface="Montserrat"/>
                <a:ea typeface="Montserrat"/>
                <a:cs typeface="Montserrat"/>
                <a:sym typeface="Montserrat"/>
              </a:rPr>
              <a:t>46% </a:t>
            </a:r>
            <a:endParaRPr sz="96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of Gen Z (ages 18–27) rely on financial assistance from parents and family </a:t>
            </a:r>
            <a:endParaRPr sz="13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rgbClr val="2B81D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" name="Google Shape;99;g3dd89cde791_1_55"/>
          <p:cNvSpPr txBox="1"/>
          <p:nvPr/>
        </p:nvSpPr>
        <p:spPr>
          <a:xfrm>
            <a:off x="2176950" y="6235425"/>
            <a:ext cx="78381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FEFCFB"/>
                </a:solidFill>
                <a:latin typeface="Montserrat"/>
                <a:ea typeface="Montserrat"/>
                <a:cs typeface="Montserrat"/>
                <a:sym typeface="Montserrat"/>
              </a:rPr>
              <a:t>Source: NerdWallet Money Habits Survey, CNBC/Generation Lab Survey</a:t>
            </a:r>
            <a:endParaRPr sz="1000">
              <a:solidFill>
                <a:srgbClr val="FEFCF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solidFill>
                <a:srgbClr val="FEFCF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dd89cde791_1_61"/>
          <p:cNvSpPr txBox="1">
            <a:spLocks noGrp="1"/>
          </p:cNvSpPr>
          <p:nvPr>
            <p:ph type="title"/>
          </p:nvPr>
        </p:nvSpPr>
        <p:spPr>
          <a:xfrm>
            <a:off x="365750" y="365750"/>
            <a:ext cx="8384100" cy="7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When a Customer Dies…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05" name="Google Shape;105;g3dd89cde791_1_61"/>
          <p:cNvSpPr/>
          <p:nvPr/>
        </p:nvSpPr>
        <p:spPr>
          <a:xfrm>
            <a:off x="3003926" y="1655850"/>
            <a:ext cx="8042700" cy="1051500"/>
          </a:xfrm>
          <a:prstGeom prst="rect">
            <a:avLst/>
          </a:prstGeom>
          <a:solidFill>
            <a:srgbClr val="BFD7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" name="Google Shape;106;g3dd89cde791_1_61"/>
          <p:cNvSpPr/>
          <p:nvPr/>
        </p:nvSpPr>
        <p:spPr>
          <a:xfrm>
            <a:off x="3003925" y="2696050"/>
            <a:ext cx="8042700" cy="1052100"/>
          </a:xfrm>
          <a:prstGeom prst="rect">
            <a:avLst/>
          </a:prstGeom>
          <a:solidFill>
            <a:srgbClr val="FEFC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g3dd89cde791_1_61"/>
          <p:cNvSpPr/>
          <p:nvPr/>
        </p:nvSpPr>
        <p:spPr>
          <a:xfrm>
            <a:off x="3004475" y="3748200"/>
            <a:ext cx="8042700" cy="1052100"/>
          </a:xfrm>
          <a:prstGeom prst="rect">
            <a:avLst/>
          </a:prstGeom>
          <a:solidFill>
            <a:srgbClr val="BFD7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" name="Google Shape;108;g3dd89cde791_1_61"/>
          <p:cNvSpPr/>
          <p:nvPr/>
        </p:nvSpPr>
        <p:spPr>
          <a:xfrm>
            <a:off x="3003923" y="4800550"/>
            <a:ext cx="8042700" cy="1052100"/>
          </a:xfrm>
          <a:prstGeom prst="rect">
            <a:avLst/>
          </a:prstGeom>
          <a:solidFill>
            <a:srgbClr val="FEFCF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" name="Google Shape;109;g3dd89cde791_1_61"/>
          <p:cNvSpPr/>
          <p:nvPr/>
        </p:nvSpPr>
        <p:spPr>
          <a:xfrm rot="-5400000">
            <a:off x="2084963" y="716613"/>
            <a:ext cx="1051550" cy="2930725"/>
          </a:xfrm>
          <a:prstGeom prst="flowChartOffpageConnector">
            <a:avLst/>
          </a:prstGeom>
          <a:solidFill>
            <a:srgbClr val="2B81D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g3dd89cde791_1_61"/>
          <p:cNvSpPr/>
          <p:nvPr/>
        </p:nvSpPr>
        <p:spPr>
          <a:xfrm rot="-5400000">
            <a:off x="2079250" y="1768150"/>
            <a:ext cx="1051900" cy="2919650"/>
          </a:xfrm>
          <a:prstGeom prst="flowChartOffpageConnector">
            <a:avLst/>
          </a:prstGeom>
          <a:solidFill>
            <a:srgbClr val="BFD7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1" name="Google Shape;111;g3dd89cde791_1_61"/>
          <p:cNvSpPr/>
          <p:nvPr/>
        </p:nvSpPr>
        <p:spPr>
          <a:xfrm rot="-5400000">
            <a:off x="2079250" y="2814325"/>
            <a:ext cx="1051900" cy="2919650"/>
          </a:xfrm>
          <a:prstGeom prst="flowChartOffpageConnector">
            <a:avLst/>
          </a:prstGeom>
          <a:solidFill>
            <a:srgbClr val="F07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g3dd89cde791_1_61"/>
          <p:cNvSpPr/>
          <p:nvPr/>
        </p:nvSpPr>
        <p:spPr>
          <a:xfrm>
            <a:off x="1262674" y="1770425"/>
            <a:ext cx="20619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Accounts </a:t>
            </a: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Frozen</a:t>
            </a:r>
            <a:endParaRPr sz="2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" name="Google Shape;113;g3dd89cde791_1_61"/>
          <p:cNvSpPr txBox="1"/>
          <p:nvPr/>
        </p:nvSpPr>
        <p:spPr>
          <a:xfrm>
            <a:off x="4171073" y="1952975"/>
            <a:ext cx="460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Family members face immediate access issues.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g3dd89cde791_1_61"/>
          <p:cNvSpPr txBox="1"/>
          <p:nvPr/>
        </p:nvSpPr>
        <p:spPr>
          <a:xfrm>
            <a:off x="4171073" y="3005125"/>
            <a:ext cx="509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Heirs often move inherited funds to their own bank.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" name="Google Shape;115;g3dd89cde791_1_61"/>
          <p:cNvSpPr/>
          <p:nvPr/>
        </p:nvSpPr>
        <p:spPr>
          <a:xfrm>
            <a:off x="1272126" y="3874725"/>
            <a:ext cx="22419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 </a:t>
            </a:r>
            <a:endParaRPr sz="2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preparation</a:t>
            </a:r>
            <a:endParaRPr sz="24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" name="Google Shape;116;g3dd89cde791_1_61"/>
          <p:cNvSpPr txBox="1"/>
          <p:nvPr/>
        </p:nvSpPr>
        <p:spPr>
          <a:xfrm>
            <a:off x="4181100" y="4057275"/>
            <a:ext cx="543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Families are left to navigate death without a clear plan.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g3dd89cde791_1_61"/>
          <p:cNvSpPr/>
          <p:nvPr/>
        </p:nvSpPr>
        <p:spPr>
          <a:xfrm rot="-5400000">
            <a:off x="2079250" y="3866475"/>
            <a:ext cx="1051900" cy="2919650"/>
          </a:xfrm>
          <a:prstGeom prst="flowChartOffpageConnector">
            <a:avLst/>
          </a:prstGeom>
          <a:solidFill>
            <a:srgbClr val="FFC17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8" name="Google Shape;118;g3dd89cde791_1_61"/>
          <p:cNvSpPr/>
          <p:nvPr/>
        </p:nvSpPr>
        <p:spPr>
          <a:xfrm>
            <a:off x="1272126" y="4927075"/>
            <a:ext cx="22866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Lost 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Connections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9" name="Google Shape;119;g3dd89cde791_1_61"/>
          <p:cNvSpPr/>
          <p:nvPr/>
        </p:nvSpPr>
        <p:spPr>
          <a:xfrm>
            <a:off x="1262695" y="2822575"/>
            <a:ext cx="24408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Beneficiaries 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Consolidate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0" name="Google Shape;120;g3dd89cde791_1_61"/>
          <p:cNvSpPr txBox="1"/>
          <p:nvPr/>
        </p:nvSpPr>
        <p:spPr>
          <a:xfrm>
            <a:off x="4181098" y="5143425"/>
            <a:ext cx="668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The next generation has no existing relationship with the institution.</a:t>
            </a:r>
            <a:endParaRPr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d89cde791_1_67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414E6B"/>
                </a:solidFill>
                <a:latin typeface="Roboto Slab"/>
                <a:ea typeface="Roboto Slab"/>
                <a:cs typeface="Roboto Slab"/>
                <a:sym typeface="Roboto Slab"/>
              </a:rPr>
              <a:t>Solving the Planning Gap</a:t>
            </a:r>
            <a:endParaRPr sz="4000" b="1">
              <a:solidFill>
                <a:srgbClr val="414E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26" name="Google Shape;126;g3dd89cde791_1_67"/>
          <p:cNvSpPr/>
          <p:nvPr/>
        </p:nvSpPr>
        <p:spPr>
          <a:xfrm>
            <a:off x="375075" y="1370665"/>
            <a:ext cx="5365500" cy="3740100"/>
          </a:xfrm>
          <a:prstGeom prst="roundRect">
            <a:avLst>
              <a:gd name="adj" fmla="val 4629"/>
            </a:avLst>
          </a:prstGeom>
          <a:solidFill>
            <a:srgbClr val="D9D9D9"/>
          </a:solidFill>
          <a:ln>
            <a:noFill/>
          </a:ln>
        </p:spPr>
        <p:txBody>
          <a:bodyPr spcFirstLastPara="1" wrap="square" lIns="274300" tIns="274300" rIns="274300" bIns="2743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The Problem: </a:t>
            </a:r>
            <a:endParaRPr sz="2400"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Most people lack basic estate planning documents 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68% of Americans don't have a will 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 $49.5B sits unclaimed in state treasuries </a:t>
            </a:r>
            <a:endParaRPr sz="1800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666666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rPr>
              <a:t>Families don't know what they're entitled to or how to access it</a:t>
            </a:r>
            <a:endParaRPr sz="1300" b="1">
              <a:solidFill>
                <a:srgbClr val="66666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g3dd89cde791_1_67"/>
          <p:cNvSpPr/>
          <p:nvPr/>
        </p:nvSpPr>
        <p:spPr>
          <a:xfrm>
            <a:off x="6451400" y="1370675"/>
            <a:ext cx="5365500" cy="4664700"/>
          </a:xfrm>
          <a:prstGeom prst="roundRect">
            <a:avLst>
              <a:gd name="adj" fmla="val 4629"/>
            </a:avLst>
          </a:prstGeom>
          <a:solidFill>
            <a:srgbClr val="BFD7F0"/>
          </a:solidFill>
          <a:ln>
            <a:noFill/>
          </a:ln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The Opportunity: 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96% of customers expect estate planning guidance from their bank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Only 25% actually receive it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4E6B"/>
              </a:buClr>
              <a:buSzPts val="1800"/>
              <a:buFont typeface="Montserrat"/>
              <a:buChar char="●"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This gap represents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untapped demand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for support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during critical </a:t>
            </a:r>
            <a:endParaRPr sz="18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moments</a:t>
            </a: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g3dd89cde791_1_67"/>
          <p:cNvSpPr txBox="1"/>
          <p:nvPr/>
        </p:nvSpPr>
        <p:spPr>
          <a:xfrm>
            <a:off x="365750" y="6235425"/>
            <a:ext cx="9649200" cy="3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Source: NerdWallet Money Habits Survey, CNBC/Generation Lab Survey</a:t>
            </a:r>
            <a:endParaRPr sz="10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000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g3dd89cde791_1_67" title="circle-right-duotone-soli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5474" y="2669589"/>
            <a:ext cx="1142250" cy="11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dd89cde791_1_67" title="0c7efa5f-2bb4-4c91-9f1b-95ef77a835a5.png"/>
          <p:cNvPicPr preferRelativeResize="0"/>
          <p:nvPr/>
        </p:nvPicPr>
        <p:blipFill rotWithShape="1">
          <a:blip r:embed="rId4">
            <a:alphaModFix/>
          </a:blip>
          <a:srcRect l="18620" r="25514" b="3559"/>
          <a:stretch/>
        </p:blipFill>
        <p:spPr>
          <a:xfrm>
            <a:off x="9124675" y="3569500"/>
            <a:ext cx="2539998" cy="328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dd89cde791_1_73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$124T Will Change Hands by 2048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pic>
        <p:nvPicPr>
          <p:cNvPr id="136" name="Google Shape;136;g3dd89cde791_1_73" title="898ba791-06cc-403e-be91-82c8518f557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175" y="1131950"/>
            <a:ext cx="8405626" cy="630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E6B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dd89cde791_1_79"/>
          <p:cNvSpPr txBox="1">
            <a:spLocks noGrp="1"/>
          </p:cNvSpPr>
          <p:nvPr>
            <p:ph type="title"/>
          </p:nvPr>
        </p:nvSpPr>
        <p:spPr>
          <a:xfrm>
            <a:off x="365750" y="365750"/>
            <a:ext cx="11441700" cy="11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rPr>
              <a:t>More Than a Product: Why Legacy Planning Is a Marketing Channel</a:t>
            </a:r>
            <a:endParaRPr sz="4000" b="1">
              <a:solidFill>
                <a:schemeClr val="lt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sp>
        <p:nvSpPr>
          <p:cNvPr id="142" name="Google Shape;142;g3dd89cde791_1_79"/>
          <p:cNvSpPr/>
          <p:nvPr/>
        </p:nvSpPr>
        <p:spPr>
          <a:xfrm>
            <a:off x="3902950" y="4138350"/>
            <a:ext cx="6382800" cy="11289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18872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Keeps Customers Connected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g3dd89cde791_1_79"/>
          <p:cNvSpPr/>
          <p:nvPr/>
        </p:nvSpPr>
        <p:spPr>
          <a:xfrm>
            <a:off x="365750" y="1706650"/>
            <a:ext cx="6382800" cy="11289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18872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Creates Network Effects</a:t>
            </a:r>
            <a:endParaRPr sz="13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g3dd89cde791_1_79"/>
          <p:cNvSpPr/>
          <p:nvPr/>
        </p:nvSpPr>
        <p:spPr>
          <a:xfrm>
            <a:off x="1905100" y="2922500"/>
            <a:ext cx="6382800" cy="11289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18872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Drives Natural Consolidation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g3dd89cde791_1_79"/>
          <p:cNvSpPr/>
          <p:nvPr/>
        </p:nvSpPr>
        <p:spPr>
          <a:xfrm>
            <a:off x="5424650" y="5354200"/>
            <a:ext cx="6382800" cy="1128900"/>
          </a:xfrm>
          <a:prstGeom prst="roundRect">
            <a:avLst>
              <a:gd name="adj" fmla="val 4629"/>
            </a:avLst>
          </a:prstGeom>
          <a:solidFill>
            <a:srgbClr val="FEFCFB"/>
          </a:solidFill>
          <a:ln w="19050" cap="flat" cmpd="sng">
            <a:solidFill>
              <a:srgbClr val="2B81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18872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414E6B"/>
                </a:solidFill>
                <a:latin typeface="Montserrat"/>
                <a:ea typeface="Montserrat"/>
                <a:cs typeface="Montserrat"/>
                <a:sym typeface="Montserrat"/>
              </a:rPr>
              <a:t>Builds Trust</a:t>
            </a:r>
            <a:endParaRPr sz="2400" b="1">
              <a:solidFill>
                <a:srgbClr val="414E6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6" name="Google Shape;146;g3dd89cde791_1_79" title="chart-network-duotone-solid (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100" y="1843424"/>
            <a:ext cx="855373" cy="85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dd89cde791_1_79" title="merge-duotone-solid (1)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099450" y="3059268"/>
            <a:ext cx="855374" cy="85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dd89cde791_1_79" title="people-arrows-duotone-solid (1)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97300" y="4275125"/>
            <a:ext cx="855374" cy="85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dd89cde791_1_79" title="heart-circle-check-duotone-solid (1)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9000" y="5490950"/>
            <a:ext cx="855374" cy="85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dd89cde791_1_85" title="ChatGPT Image May 8, 2026, 11_52_29 AM.png"/>
          <p:cNvPicPr preferRelativeResize="0"/>
          <p:nvPr/>
        </p:nvPicPr>
        <p:blipFill rotWithShape="1">
          <a:blip r:embed="rId3">
            <a:alphaModFix/>
          </a:blip>
          <a:srcRect l="961" t="6952" b="17815"/>
          <a:stretch/>
        </p:blipFill>
        <p:spPr>
          <a:xfrm>
            <a:off x="0" y="1644723"/>
            <a:ext cx="12191998" cy="52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3dd89cde791_1_85"/>
          <p:cNvSpPr txBox="1">
            <a:spLocks noGrp="1"/>
          </p:cNvSpPr>
          <p:nvPr>
            <p:ph type="title"/>
          </p:nvPr>
        </p:nvSpPr>
        <p:spPr>
          <a:xfrm>
            <a:off x="365760" y="365760"/>
            <a:ext cx="114417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>
                <a:solidFill>
                  <a:srgbClr val="414E6B"/>
                </a:solidFill>
                <a:latin typeface="Roboto Slab"/>
                <a:ea typeface="Roboto Slab"/>
                <a:cs typeface="Roboto Slab"/>
                <a:sym typeface="Roboto Slab"/>
              </a:rPr>
              <a:t>Traditional Marketing vs. Family Networks</a:t>
            </a:r>
            <a:endParaRPr sz="4000" b="1">
              <a:solidFill>
                <a:srgbClr val="414E6B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156" name="Google Shape;156;g3dd89cde791_1_85"/>
          <p:cNvGrpSpPr/>
          <p:nvPr/>
        </p:nvGrpSpPr>
        <p:grpSpPr>
          <a:xfrm>
            <a:off x="2826775" y="1435608"/>
            <a:ext cx="6519613" cy="2904300"/>
            <a:chOff x="2536100" y="1228533"/>
            <a:chExt cx="6519613" cy="2904300"/>
          </a:xfrm>
        </p:grpSpPr>
        <p:sp>
          <p:nvSpPr>
            <p:cNvPr id="157" name="Google Shape;157;g3dd89cde791_1_85"/>
            <p:cNvSpPr/>
            <p:nvPr/>
          </p:nvSpPr>
          <p:spPr>
            <a:xfrm>
              <a:off x="2536100" y="1228533"/>
              <a:ext cx="6519600" cy="2904300"/>
            </a:xfrm>
            <a:prstGeom prst="roundRect">
              <a:avLst>
                <a:gd name="adj" fmla="val 4629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457200" tIns="640075" rIns="274300" bIns="274300" anchor="ctr" anchorCtr="0">
              <a:noAutofit/>
            </a:bodyPr>
            <a:lstStyle/>
            <a:p>
              <a:pPr marL="457200" lvl="0" indent="-3810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400"/>
                <a:buFont typeface="Montserrat"/>
                <a:buChar char="●"/>
              </a:pPr>
              <a:r>
                <a:rPr lang="en-US" sz="24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Cold leads from ads</a:t>
              </a:r>
              <a:endParaRPr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810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400"/>
                <a:buFont typeface="Montserrat"/>
                <a:buChar char="●"/>
              </a:pPr>
              <a:r>
                <a:rPr lang="en-US" sz="24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High cost per acquisition </a:t>
              </a:r>
              <a:endParaRPr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810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400"/>
                <a:buFont typeface="Montserrat"/>
                <a:buChar char="●"/>
              </a:pPr>
              <a:r>
                <a:rPr lang="en-US" sz="24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No context about customer</a:t>
              </a:r>
              <a:endParaRPr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810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400"/>
                <a:buFont typeface="Montserrat"/>
                <a:buChar char="●"/>
              </a:pPr>
              <a:r>
                <a:rPr lang="en-US" sz="24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Single customer at a time </a:t>
              </a:r>
              <a:endParaRPr sz="24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457200" lvl="0" indent="-381000" algn="l" rtl="0"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2400"/>
                <a:buFont typeface="Montserrat"/>
                <a:buChar char="●"/>
              </a:pPr>
              <a:r>
                <a:rPr lang="en-US" sz="24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Transactional relationship</a:t>
              </a:r>
              <a:endParaRPr sz="13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58" name="Google Shape;158;g3dd89cde791_1_85"/>
            <p:cNvSpPr txBox="1"/>
            <p:nvPr/>
          </p:nvSpPr>
          <p:spPr>
            <a:xfrm>
              <a:off x="2536113" y="1283750"/>
              <a:ext cx="6519600" cy="485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None/>
              </a:pPr>
              <a:r>
                <a:rPr lang="en-US" sz="2400" b="1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Traditional Marketing: </a:t>
              </a:r>
              <a:endPara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1090</Words>
  <Application>Microsoft Office PowerPoint</Application>
  <PresentationFormat>Widescreen</PresentationFormat>
  <Paragraphs>235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Roboto Slab ExtraBold</vt:lpstr>
      <vt:lpstr>Helvetica Neue Light</vt:lpstr>
      <vt:lpstr>Roboto Slab</vt:lpstr>
      <vt:lpstr>Helvetica Neue</vt:lpstr>
      <vt:lpstr>Calibri</vt:lpstr>
      <vt:lpstr>Arial</vt:lpstr>
      <vt:lpstr>Montserrat</vt:lpstr>
      <vt:lpstr>Simple Light</vt:lpstr>
      <vt:lpstr>PowerPoint Presentation</vt:lpstr>
      <vt:lpstr>PowerPoint Presentation</vt:lpstr>
      <vt:lpstr>The Missing Piece in Your Marketing Strategy</vt:lpstr>
      <vt:lpstr>How Families Choose Their Banks</vt:lpstr>
      <vt:lpstr>When a Customer Dies…</vt:lpstr>
      <vt:lpstr>Solving the Planning Gap</vt:lpstr>
      <vt:lpstr>$124T Will Change Hands by 2048</vt:lpstr>
      <vt:lpstr>More Than a Product: Why Legacy Planning Is a Marketing Channel</vt:lpstr>
      <vt:lpstr>Traditional Marketing vs. Family Networks</vt:lpstr>
      <vt:lpstr>Traditional Marketing vs. Family Networks</vt:lpstr>
      <vt:lpstr>Why This Builds Irreplaceable Trust</vt:lpstr>
      <vt:lpstr>Measuring the Marketing Impact</vt:lpstr>
      <vt:lpstr>Messaging That Works</vt:lpstr>
      <vt:lpstr>Building It Into What You're Already Doing</vt:lpstr>
      <vt:lpstr>Customer Story</vt:lpstr>
      <vt:lpstr>Customer Story From Safe Deposit Boxes to Digital Access</vt:lpstr>
      <vt:lpstr>Customer Story Wills &amp; Document Storage</vt:lpstr>
      <vt:lpstr>Customer Story Supporting the Whole Customer</vt:lpstr>
      <vt:lpstr>If You Remember Two Things…</vt:lpstr>
      <vt:lpstr>When You Get Back to Your Office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Chris Hansen</dc:creator>
  <cp:lastModifiedBy>Christina Pivirotto</cp:lastModifiedBy>
  <cp:revision>1</cp:revision>
  <dcterms:created xsi:type="dcterms:W3CDTF">2019-08-28T02:13:12Z</dcterms:created>
  <dcterms:modified xsi:type="dcterms:W3CDTF">2026-05-11T14:47:16Z</dcterms:modified>
</cp:coreProperties>
</file>