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72" r:id="rId6"/>
    <p:sldId id="261" r:id="rId7"/>
    <p:sldId id="273" r:id="rId8"/>
    <p:sldId id="262" r:id="rId9"/>
    <p:sldId id="274" r:id="rId10"/>
    <p:sldId id="275" r:id="rId11"/>
    <p:sldId id="265" r:id="rId12"/>
    <p:sldId id="276" r:id="rId13"/>
    <p:sldId id="277" r:id="rId14"/>
    <p:sldId id="278" r:id="rId15"/>
    <p:sldId id="269" r:id="rId16"/>
    <p:sldId id="270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26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09728" y="0"/>
            <a:ext cx="9034272" cy="54864"/>
          </a:xfrm>
          <a:prstGeom prst="rect">
            <a:avLst/>
          </a:prstGeom>
          <a:solidFill>
            <a:srgbClr val="0096B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00800" y="36576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812280" y="36576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223760" y="36576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635240" y="36576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046720" y="36576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109728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6812280" y="109728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7223760" y="109728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7635240" y="109728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8046720" y="109728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6400800" y="182880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6812280" y="182880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7223760" y="182880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7635240" y="182880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8046720" y="182880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400800" y="256032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6812280" y="256032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7223760" y="256032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7635240" y="256032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8046720" y="256032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6400800" y="329184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6812280" y="329184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7223760" y="329184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7635240" y="329184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8046720" y="329184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6400800" y="402336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6812280" y="402336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7223760" y="402336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7635240" y="402336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8046720" y="4023360"/>
            <a:ext cx="64008" cy="64008"/>
          </a:xfrm>
          <a:prstGeom prst="ellipse">
            <a:avLst/>
          </a:prstGeom>
          <a:solidFill>
            <a:srgbClr val="00B4D8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365760" y="27432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00B4D8"/>
                </a:solidFill>
              </a:rPr>
              <a:t>NEFMA  •  May 2026</a:t>
            </a:r>
            <a:endParaRPr lang="en-US" sz="900" dirty="0"/>
          </a:p>
        </p:txBody>
      </p:sp>
      <p:sp>
        <p:nvSpPr>
          <p:cNvPr id="35" name="Text 33"/>
          <p:cNvSpPr/>
          <p:nvPr/>
        </p:nvSpPr>
        <p:spPr>
          <a:xfrm>
            <a:off x="365760" y="914400"/>
            <a:ext cx="7772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AI Impact on</a:t>
            </a:r>
            <a:endParaRPr lang="en-US" sz="4600" dirty="0"/>
          </a:p>
        </p:txBody>
      </p:sp>
      <p:sp>
        <p:nvSpPr>
          <p:cNvPr id="36" name="Text 34"/>
          <p:cNvSpPr/>
          <p:nvPr/>
        </p:nvSpPr>
        <p:spPr>
          <a:xfrm>
            <a:off x="365760" y="1627632"/>
            <a:ext cx="7772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SEO &amp; Search Behavior</a:t>
            </a:r>
            <a:endParaRPr lang="en-US" sz="4600" dirty="0"/>
          </a:p>
        </p:txBody>
      </p:sp>
      <p:sp>
        <p:nvSpPr>
          <p:cNvPr id="37" name="Shape 35"/>
          <p:cNvSpPr/>
          <p:nvPr/>
        </p:nvSpPr>
        <p:spPr>
          <a:xfrm>
            <a:off x="365760" y="2514600"/>
            <a:ext cx="2286000" cy="36576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365760" y="2697480"/>
            <a:ext cx="7132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BD5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AI Is Rewriting the Rules of Visibility and What Financial Marketers Must Do Now</a:t>
            </a:r>
            <a:endParaRPr lang="en-US" sz="1400" dirty="0"/>
          </a:p>
        </p:txBody>
      </p:sp>
      <p:sp>
        <p:nvSpPr>
          <p:cNvPr id="39" name="Shape 37"/>
          <p:cNvSpPr/>
          <p:nvPr/>
        </p:nvSpPr>
        <p:spPr>
          <a:xfrm>
            <a:off x="2935224" y="3726180"/>
            <a:ext cx="2396055" cy="640080"/>
          </a:xfrm>
          <a:prstGeom prst="rect">
            <a:avLst/>
          </a:prstGeom>
          <a:solidFill>
            <a:srgbClr val="132040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0" name="Text 38"/>
          <p:cNvSpPr/>
          <p:nvPr/>
        </p:nvSpPr>
        <p:spPr>
          <a:xfrm>
            <a:off x="3046359" y="3794760"/>
            <a:ext cx="21787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Ryan Young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BankBound Digital Marketing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Director of Business Development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DE0CB99-3A0F-C755-6143-F19D217ED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72" y="3378708"/>
            <a:ext cx="1665615" cy="13533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E-E-A-T: The Framework AI Uses to Decide Who to Trust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56032" y="914400"/>
            <a:ext cx="2057400" cy="3877056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56032" y="914400"/>
            <a:ext cx="2057400" cy="9144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256032" y="1005840"/>
            <a:ext cx="20574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6032" y="1737360"/>
            <a:ext cx="2057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Experience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76072" y="2066544"/>
            <a:ext cx="141732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65760" y="2148840"/>
            <a:ext cx="1828800" cy="201168"/>
          </a:xfrm>
          <a:prstGeom prst="rect">
            <a:avLst/>
          </a:prstGeom>
          <a:solidFill>
            <a:srgbClr val="00B4D8">
              <a:alpha val="12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65760" y="2157984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 Financial Services: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65760" y="2395728"/>
            <a:ext cx="1828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 CFP writing from 20 years of client experience vs. a content farm generating retirement articles. AI can tell the difference.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65760" y="3291840"/>
            <a:ext cx="164592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365760" y="3364992"/>
            <a:ext cx="1828800" cy="201168"/>
          </a:xfrm>
          <a:prstGeom prst="rect">
            <a:avLst/>
          </a:prstGeom>
          <a:solidFill>
            <a:srgbClr val="00B4D8">
              <a:alpha val="12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65760" y="337413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Turkey Sandwich Test: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65760" y="3611880"/>
            <a:ext cx="182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Have I actually made this sandwich? Or did I just watch a YouTube video about it?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432304" y="914400"/>
            <a:ext cx="2057400" cy="3877056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2432304" y="914400"/>
            <a:ext cx="2057400" cy="9144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432304" y="1005840"/>
            <a:ext cx="20574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432304" y="1737360"/>
            <a:ext cx="2057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Expertise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2752344" y="2066544"/>
            <a:ext cx="141732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2542032" y="2148840"/>
            <a:ext cx="1828800" cy="201168"/>
          </a:xfrm>
          <a:prstGeom prst="rect">
            <a:avLst/>
          </a:prstGeom>
          <a:solidFill>
            <a:srgbClr val="F59E0B">
              <a:alpha val="12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542032" y="2157984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 Financial Services: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542032" y="2395728"/>
            <a:ext cx="1828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Licensed advisors, CPA designations, SEC registration, and FINRA credentials — trust signals AI can independently verify.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2542032" y="3291840"/>
            <a:ext cx="164592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2542032" y="3364992"/>
            <a:ext cx="1828800" cy="201168"/>
          </a:xfrm>
          <a:prstGeom prst="rect">
            <a:avLst/>
          </a:prstGeom>
          <a:solidFill>
            <a:srgbClr val="F59E0B">
              <a:alpha val="12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2542032" y="337413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Turkey Sandwich Test: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2542032" y="3611880"/>
            <a:ext cx="182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 own a deli, and I’ve made thousands of sandwiches. I have the credentials to prove it.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4608576" y="914400"/>
            <a:ext cx="2057400" cy="3877056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4608576" y="914400"/>
            <a:ext cx="2057400" cy="91440"/>
          </a:xfrm>
          <a:prstGeom prst="rect">
            <a:avLst/>
          </a:prstGeom>
          <a:solidFill>
            <a:srgbClr val="A78BF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4608576" y="1005840"/>
            <a:ext cx="20574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A78BF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4608576" y="1737360"/>
            <a:ext cx="2057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Authoritative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4928616" y="2066544"/>
            <a:ext cx="141732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4718304" y="2148840"/>
            <a:ext cx="1828800" cy="201168"/>
          </a:xfrm>
          <a:prstGeom prst="rect">
            <a:avLst/>
          </a:prstGeom>
          <a:solidFill>
            <a:srgbClr val="A78BFA">
              <a:alpha val="12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4718304" y="2157984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A78BF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 Financial Services: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4718304" y="2395728"/>
            <a:ext cx="1828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 client testimonial vs. being cited in the Wall Street Journal. Third-party authority from trusted sources is what AI weighs.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hape 34"/>
          <p:cNvSpPr/>
          <p:nvPr/>
        </p:nvSpPr>
        <p:spPr>
          <a:xfrm>
            <a:off x="4718304" y="3291840"/>
            <a:ext cx="164592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4718304" y="3364992"/>
            <a:ext cx="1828800" cy="201168"/>
          </a:xfrm>
          <a:prstGeom prst="rect">
            <a:avLst/>
          </a:prstGeom>
          <a:solidFill>
            <a:srgbClr val="A78BFA">
              <a:alpha val="12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4718304" y="337413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A78BF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Turkey Sandwich Test: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4718304" y="3611880"/>
            <a:ext cx="182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My daughters say I'm a great cook. Gordon Ramsay says I'm a great cook. Only one of those matters.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hape 38"/>
          <p:cNvSpPr/>
          <p:nvPr/>
        </p:nvSpPr>
        <p:spPr>
          <a:xfrm>
            <a:off x="6784848" y="914400"/>
            <a:ext cx="2057400" cy="3877056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6784848" y="914400"/>
            <a:ext cx="2057400" cy="91440"/>
          </a:xfrm>
          <a:prstGeom prst="rect">
            <a:avLst/>
          </a:prstGeom>
          <a:solidFill>
            <a:srgbClr val="F8717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6784848" y="1005840"/>
            <a:ext cx="20574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8717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6784848" y="1737360"/>
            <a:ext cx="2057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Trustworthy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hape 42"/>
          <p:cNvSpPr/>
          <p:nvPr/>
        </p:nvSpPr>
        <p:spPr>
          <a:xfrm>
            <a:off x="7104888" y="2066544"/>
            <a:ext cx="141732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hape 43"/>
          <p:cNvSpPr/>
          <p:nvPr/>
        </p:nvSpPr>
        <p:spPr>
          <a:xfrm>
            <a:off x="6894576" y="2148840"/>
            <a:ext cx="1828800" cy="201168"/>
          </a:xfrm>
          <a:prstGeom prst="rect">
            <a:avLst/>
          </a:prstGeom>
          <a:solidFill>
            <a:srgbClr val="F87171">
              <a:alpha val="12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6894576" y="2157984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F8717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 Financial Services: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6894576" y="2395728"/>
            <a:ext cx="1828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Transparent disclosures, accurate data, updated content, no hidden conflicts. The compliance habits you already have are SEO gold.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Shape 46"/>
          <p:cNvSpPr/>
          <p:nvPr/>
        </p:nvSpPr>
        <p:spPr>
          <a:xfrm>
            <a:off x="6894576" y="3291840"/>
            <a:ext cx="164592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Shape 47"/>
          <p:cNvSpPr/>
          <p:nvPr/>
        </p:nvSpPr>
        <p:spPr>
          <a:xfrm>
            <a:off x="6894576" y="3364992"/>
            <a:ext cx="1828800" cy="201168"/>
          </a:xfrm>
          <a:prstGeom prst="rect">
            <a:avLst/>
          </a:prstGeom>
          <a:solidFill>
            <a:srgbClr val="F87171">
              <a:alpha val="12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6894576" y="337413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0" u="none" strike="noStrike" kern="1200" cap="none" spc="0" normalizeH="0" baseline="0" noProof="0" dirty="0">
                <a:ln>
                  <a:noFill/>
                </a:ln>
                <a:solidFill>
                  <a:srgbClr val="F8717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Turkey Sandwich Test: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49"/>
          <p:cNvSpPr/>
          <p:nvPr/>
        </p:nvSpPr>
        <p:spPr>
          <a:xfrm>
            <a:off x="6894576" y="3611880"/>
            <a:ext cx="1828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You can trust my sandwich because I show you every ingredient and tell you if the mustard is expired.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 50"/>
          <p:cNvSpPr/>
          <p:nvPr/>
        </p:nvSpPr>
        <p:spPr>
          <a:xfrm>
            <a:off x="274320" y="4837176"/>
            <a:ext cx="8595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Google updated E-A-T to E-E-A-T in 2022 — adding Experience specifically because AI-generated content flooded the web without real-world proof behind it.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468118"/>
            <a:ext cx="9144000" cy="73152"/>
          </a:xfrm>
          <a:prstGeom prst="rect">
            <a:avLst/>
          </a:prstGeom>
          <a:solidFill>
            <a:srgbClr val="00B4D8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69433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600" dirty="0">
                <a:solidFill>
                  <a:srgbClr val="00B4D8"/>
                </a:solidFill>
              </a:rPr>
              <a:t>PART 03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57200" y="1380913"/>
            <a:ext cx="8229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Becoming a Source AI Trusts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457200" y="27889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CBD5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strategies for financial marketers to win in the AI era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Strategy 1: Structure Your Content for AI Citation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365760" y="868680"/>
            <a:ext cx="8412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1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AI does not reward the most optimized page. It rewards the most useful one. Here is how to make your content the answer AI reaches for: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74320" y="1389888"/>
            <a:ext cx="4206240" cy="148132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74320" y="1389888"/>
            <a:ext cx="82296" cy="1481328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475488" y="1481328"/>
            <a:ext cx="38404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❓  Answer-First Formats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475488" y="1847088"/>
            <a:ext cx="3840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Open every piece of content with a direct 2-3 sentence answer. AI Overviews pull the most concise, direct response — not the most keyword-stuffed intro paragraph.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754880" y="1389888"/>
            <a:ext cx="4206240" cy="148132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754880" y="1389888"/>
            <a:ext cx="82296" cy="1481328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956048" y="1481328"/>
            <a:ext cx="38404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📋  FAQ &amp; Structured Q&amp;A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956048" y="1847088"/>
            <a:ext cx="3840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Add dedicated FAQ sections using the exact questions your clients ask advisors. These map directly to conversational AI queries and are citation magnets.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74320" y="3017520"/>
            <a:ext cx="4206240" cy="148132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274320" y="3017520"/>
            <a:ext cx="82296" cy="1481328"/>
          </a:xfrm>
          <a:prstGeom prst="rect">
            <a:avLst/>
          </a:prstGeom>
          <a:solidFill>
            <a:srgbClr val="A78BF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75488" y="3108960"/>
            <a:ext cx="38404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🏷️  Schema Markup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75488" y="3474720"/>
            <a:ext cx="3840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Implement FAQ, Article, and FinancialProduct schema so AI crawlers can read your credentials and content type as structured data — not just text on a page.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754880" y="3017520"/>
            <a:ext cx="4206240" cy="148132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4754880" y="3017520"/>
            <a:ext cx="82296" cy="1481328"/>
          </a:xfrm>
          <a:prstGeom prst="rect">
            <a:avLst/>
          </a:prstGeom>
          <a:solidFill>
            <a:srgbClr val="34D399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956048" y="3108960"/>
            <a:ext cx="38404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🌿  Evergreen Authority Content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956048" y="3474720"/>
            <a:ext cx="3840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Deep-dive explainers — 'How does dollar-cost averaging work?', 'What is a fiduciary advisor?' — become long-term AI citation assets that compound in value for years.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274320" y="4690872"/>
            <a:ext cx="8595360" cy="402336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57200" y="473659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On schema markup: you do not need to write a single line of code. That is what your IT team or agency is for. Send them this slide and buy them lunch.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182880"/>
            <a:ext cx="8503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What You Can Do Next: Build the Signals AI Can Verify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320040" y="749808"/>
            <a:ext cx="8503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1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AI doesn’t just read your website like Google. It reads the entire web's opinion of you. Here is how to shape that opinion.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20040" y="1234440"/>
            <a:ext cx="8503920" cy="795528"/>
          </a:xfrm>
          <a:prstGeom prst="rect">
            <a:avLst/>
          </a:prstGeom>
          <a:solidFill>
            <a:srgbClr val="13204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320040" y="1234440"/>
            <a:ext cx="777240" cy="795528"/>
          </a:xfrm>
          <a:prstGeom prst="rect">
            <a:avLst/>
          </a:prstGeom>
          <a:solidFill>
            <a:srgbClr val="00B4D8">
              <a:alpha val="8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320040" y="1490472"/>
            <a:ext cx="777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GET COVERED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320040" y="1307592"/>
            <a:ext cx="777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1188720" y="1307592"/>
            <a:ext cx="7498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Earn Media &amp; Press Mentions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88720" y="1627632"/>
            <a:ext cx="7498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Pitch your executives and advisors to financial trade press, business media, and industry publications. Each mention is a web-wide authority signal AI indexes and weights heavily.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20040" y="2139696"/>
            <a:ext cx="8503920" cy="795528"/>
          </a:xfrm>
          <a:prstGeom prst="rect">
            <a:avLst/>
          </a:prstGeom>
          <a:solidFill>
            <a:srgbClr val="13204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20040" y="2139696"/>
            <a:ext cx="777240" cy="795528"/>
          </a:xfrm>
          <a:prstGeom prst="rect">
            <a:avLst/>
          </a:prstGeom>
          <a:solidFill>
            <a:srgbClr val="F59E0B">
              <a:alpha val="8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20040" y="2395728"/>
            <a:ext cx="777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GET VISIBLE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20040" y="2212848"/>
            <a:ext cx="777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188720" y="2212848"/>
            <a:ext cx="7498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Activate LinkedIn &amp; Executive Thought Leadership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188720" y="2532888"/>
            <a:ext cx="7498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Your CFPs, advisors, and executives posting on LinkedIn generate AI-indexable content, organic brand mentions, and citation signals that a company page alone never will.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320040" y="3044952"/>
            <a:ext cx="8503920" cy="795528"/>
          </a:xfrm>
          <a:prstGeom prst="rect">
            <a:avLst/>
          </a:prstGeom>
          <a:solidFill>
            <a:srgbClr val="13204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320040" y="3044952"/>
            <a:ext cx="777240" cy="795528"/>
          </a:xfrm>
          <a:prstGeom prst="rect">
            <a:avLst/>
          </a:prstGeom>
          <a:solidFill>
            <a:srgbClr val="A78BFA">
              <a:alpha val="8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20040" y="3300984"/>
            <a:ext cx="777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GET MENTIONED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20040" y="3118104"/>
            <a:ext cx="777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188720" y="3118104"/>
            <a:ext cx="7498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A78BF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Build Consistent Brand Mentions Across the Web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188720" y="3438144"/>
            <a:ext cx="7498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Your brand appearing in context across trusted sources </a:t>
            </a:r>
            <a:r>
              <a:rPr lang="en-US" sz="1100" dirty="0">
                <a:solidFill>
                  <a:srgbClr val="CBD5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even without a link) builds unlinked citation authority. AI recognizes this pattern and treats it as a trust signal.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320040" y="3950208"/>
            <a:ext cx="8503920" cy="795528"/>
          </a:xfrm>
          <a:prstGeom prst="rect">
            <a:avLst/>
          </a:prstGeom>
          <a:solidFill>
            <a:srgbClr val="13204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320040" y="3950208"/>
            <a:ext cx="777240" cy="795528"/>
          </a:xfrm>
          <a:prstGeom prst="rect">
            <a:avLst/>
          </a:prstGeom>
          <a:solidFill>
            <a:srgbClr val="34D399">
              <a:alpha val="8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320040" y="4206240"/>
            <a:ext cx="777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GET ON STAGE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320040" y="4023360"/>
            <a:ext cx="777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188720" y="4023360"/>
            <a:ext cx="7498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34D39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Speak, Podcast, and Show Up in Public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1188720" y="4343400"/>
            <a:ext cx="7498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Conference appearances, podcast interviews, and webinars generate transcripts, mentions, and citations that are highly AI-visible. Like exactly what you are doing right now.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320040" y="4864608"/>
            <a:ext cx="8503920" cy="201168"/>
          </a:xfrm>
          <a:prstGeom prst="rect">
            <a:avLst/>
          </a:prstGeom>
          <a:solidFill>
            <a:srgbClr val="00B4D8">
              <a:alpha val="2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457200" y="487375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None of these require a new budget line. They require intention, consistency, and someone willing to put their name on something.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Strategy 3: Add These AI Metrics to Your Reporting Stack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914400"/>
            <a:ext cx="4114800" cy="41148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274320" y="950976"/>
            <a:ext cx="4114800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What to Start Tracking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4754880" y="914400"/>
            <a:ext cx="4114800" cy="41148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4754880" y="950976"/>
            <a:ext cx="4114800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How to Track It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274320" y="1417320"/>
            <a:ext cx="4114800" cy="512064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74320" y="1417320"/>
            <a:ext cx="64008" cy="512064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57200" y="1545336"/>
            <a:ext cx="3749040" cy="30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AI Overview &amp; Citation Appearances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4754880" y="1417320"/>
            <a:ext cx="4114800" cy="512064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892040" y="1472184"/>
            <a:ext cx="3840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Search your key topics manually and note when your brand appears in AI Overviews. Tools like BrightEdge, Semrush, and Authoritas are building AI citation tracking.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74320" y="2020824"/>
            <a:ext cx="4114800" cy="512064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274320" y="2020824"/>
            <a:ext cx="64008" cy="512064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57200" y="2148840"/>
            <a:ext cx="3749040" cy="30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Brand Mention Volume Across the Web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4754880" y="2020824"/>
            <a:ext cx="4114800" cy="512064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892040" y="2075688"/>
            <a:ext cx="3840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Google Alerts (free), Mention.com, or Brandwatch. Set alerts for your brand name, key executives, and your core topic areas.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274320" y="2652347"/>
            <a:ext cx="4114800" cy="512064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274320" y="2657246"/>
            <a:ext cx="64008" cy="512064"/>
          </a:xfrm>
          <a:prstGeom prst="rect">
            <a:avLst/>
          </a:prstGeom>
          <a:solidFill>
            <a:srgbClr val="A78BF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57200" y="2785262"/>
            <a:ext cx="3749040" cy="30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Share of Voice in AI Search Answers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4754880" y="2657246"/>
            <a:ext cx="4114800" cy="512064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892040" y="2712110"/>
            <a:ext cx="3840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Manually query ChatGPT, Perplexity, and Gemini with your top client questions monthly. Track how often your brand is cited vs. competitors.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274320" y="3291840"/>
            <a:ext cx="4114800" cy="512064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274320" y="3291840"/>
            <a:ext cx="64008" cy="512064"/>
          </a:xfrm>
          <a:prstGeom prst="rect">
            <a:avLst/>
          </a:prstGeom>
          <a:solidFill>
            <a:srgbClr val="34D399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457200" y="3419856"/>
            <a:ext cx="3749040" cy="30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Direct &amp; Branded Search Growth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4754880" y="3291840"/>
            <a:ext cx="4114800" cy="512064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4892040" y="3346704"/>
            <a:ext cx="3840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Google Search Console tracks branded queries. Rising branded search volume means AI is driving awareness even without clicks — a signal your visibility is working.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274320" y="3973068"/>
            <a:ext cx="4114800" cy="512064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274320" y="3973068"/>
            <a:ext cx="64008" cy="512064"/>
          </a:xfrm>
          <a:prstGeom prst="rect">
            <a:avLst/>
          </a:prstGeom>
          <a:solidFill>
            <a:srgbClr val="F8717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457200" y="4101084"/>
            <a:ext cx="3749040" cy="30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Content Cited by Authoritative Sources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4754880" y="3973068"/>
            <a:ext cx="4114800" cy="512064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4892040" y="4027932"/>
            <a:ext cx="3840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Ahrefs or Semrush backlink reports show who is linking to and citing your content. New links from media, associations, or .gov/.edu sources are gold.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 19">
            <a:extLst>
              <a:ext uri="{FF2B5EF4-FFF2-40B4-BE49-F238E27FC236}">
                <a16:creationId xmlns:a16="http://schemas.microsoft.com/office/drawing/2014/main" id="{24438B48-859C-80CD-E2D0-F4FEDCF1BE83}"/>
              </a:ext>
            </a:extLst>
          </p:cNvPr>
          <p:cNvSpPr/>
          <p:nvPr/>
        </p:nvSpPr>
        <p:spPr>
          <a:xfrm>
            <a:off x="274320" y="4590288"/>
            <a:ext cx="8595360" cy="402336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BankBound has cracked the attribution gap by tracking AI mentions, impressions, referral visits, and the exact </a:t>
            </a:r>
            <a:r>
              <a:rPr lang="en-US" sz="950" i="1" dirty="0">
                <a:solidFill>
                  <a:prstClr val="white"/>
                </a:solidFill>
                <a:latin typeface="Calibri" panose="020F0502020204030204"/>
              </a:rPr>
              <a:t>landing page that users clicked to. It’s a</a:t>
            </a:r>
            <a:r>
              <a:rPr kumimoji="0" lang="en-US" sz="95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</a:t>
            </a: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integrated directly into your monthly reporting dashboard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64592"/>
            <a:ext cx="8503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Things to Do on Monday Morning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320040" y="914400"/>
            <a:ext cx="8503920" cy="694944"/>
          </a:xfrm>
          <a:prstGeom prst="rect">
            <a:avLst/>
          </a:prstGeom>
          <a:solidFill>
            <a:srgbClr val="1320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20040" y="1042416"/>
            <a:ext cx="438912" cy="438912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20040" y="1042416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86968" y="1024128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chemeClr val="bg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 your top 10 content pages — do they open with a direct, AI-citable answer? If not, rewrite the intro.</a:t>
            </a:r>
            <a:endParaRPr lang="en-US" sz="1250" dirty="0">
              <a:solidFill>
                <a:schemeClr val="bg2"/>
              </a:solidFill>
            </a:endParaRPr>
          </a:p>
        </p:txBody>
      </p:sp>
      <p:sp>
        <p:nvSpPr>
          <p:cNvPr id="8" name="Shape 6"/>
          <p:cNvSpPr/>
          <p:nvPr/>
        </p:nvSpPr>
        <p:spPr>
          <a:xfrm>
            <a:off x="320040" y="1709928"/>
            <a:ext cx="8503920" cy="694944"/>
          </a:xfrm>
          <a:prstGeom prst="rect">
            <a:avLst/>
          </a:prstGeom>
          <a:solidFill>
            <a:srgbClr val="1320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20040" y="1837944"/>
            <a:ext cx="438912" cy="438912"/>
          </a:xfrm>
          <a:prstGeom prst="ellipse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20040" y="1837944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86968" y="1819656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chemeClr val="bg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FAQ sections to your pillar pages targeting the exact questions your clients ask advisors.</a:t>
            </a:r>
            <a:endParaRPr lang="en-US" sz="1250" dirty="0">
              <a:solidFill>
                <a:schemeClr val="bg2"/>
              </a:solidFill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20040" y="2505456"/>
            <a:ext cx="8503920" cy="694944"/>
          </a:xfrm>
          <a:prstGeom prst="rect">
            <a:avLst/>
          </a:prstGeom>
          <a:solidFill>
            <a:srgbClr val="1320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20040" y="2633472"/>
            <a:ext cx="438912" cy="438912"/>
          </a:xfrm>
          <a:prstGeom prst="ellipse">
            <a:avLst/>
          </a:prstGeom>
          <a:solidFill>
            <a:srgbClr val="A78B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20040" y="2633472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86968" y="2615184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chemeClr val="bg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Put your experts' names and credentials on content. E-E-A-T requires a human behind the authority.</a:t>
            </a:r>
            <a:endParaRPr lang="en-US" sz="1250" dirty="0">
              <a:solidFill>
                <a:schemeClr val="bg2"/>
              </a:solidFill>
            </a:endParaRPr>
          </a:p>
        </p:txBody>
      </p:sp>
      <p:sp>
        <p:nvSpPr>
          <p:cNvPr id="16" name="Shape 14"/>
          <p:cNvSpPr/>
          <p:nvPr/>
        </p:nvSpPr>
        <p:spPr>
          <a:xfrm>
            <a:off x="320040" y="3300984"/>
            <a:ext cx="8503920" cy="694944"/>
          </a:xfrm>
          <a:prstGeom prst="rect">
            <a:avLst/>
          </a:prstGeom>
          <a:solidFill>
            <a:srgbClr val="132040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320040" y="3429000"/>
            <a:ext cx="438912" cy="438912"/>
          </a:xfrm>
          <a:prstGeom prst="ellipse">
            <a:avLst/>
          </a:prstGeom>
          <a:solidFill>
            <a:srgbClr val="34D3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320040" y="3429000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86968" y="3410712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chemeClr val="bg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up AI mentions and monitoring (Google Alerts, Mention.com) — ask your agency if they can help.</a:t>
            </a:r>
            <a:endParaRPr lang="en-US" sz="1250" dirty="0">
              <a:solidFill>
                <a:schemeClr val="bg2"/>
              </a:solidFill>
            </a:endParaRPr>
          </a:p>
        </p:txBody>
      </p:sp>
      <p:sp>
        <p:nvSpPr>
          <p:cNvPr id="20" name="Shape 18"/>
          <p:cNvSpPr/>
          <p:nvPr/>
        </p:nvSpPr>
        <p:spPr>
          <a:xfrm>
            <a:off x="320040" y="4096512"/>
            <a:ext cx="8503920" cy="694944"/>
          </a:xfrm>
          <a:prstGeom prst="rect">
            <a:avLst/>
          </a:prstGeom>
          <a:solidFill>
            <a:srgbClr val="132040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21" name="Shape 19"/>
          <p:cNvSpPr/>
          <p:nvPr/>
        </p:nvSpPr>
        <p:spPr>
          <a:xfrm>
            <a:off x="320040" y="4224528"/>
            <a:ext cx="438912" cy="438912"/>
          </a:xfrm>
          <a:prstGeom prst="ellipse">
            <a:avLst/>
          </a:prstGeom>
          <a:solidFill>
            <a:srgbClr val="F8717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320040" y="4224528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886968" y="4206240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50" dirty="0">
                <a:solidFill>
                  <a:schemeClr val="bg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Update your KPI’s - </a:t>
            </a:r>
            <a:r>
              <a:rPr lang="en-US" sz="1250" dirty="0">
                <a:solidFill>
                  <a:schemeClr val="bg2"/>
                </a:solidFill>
              </a:rPr>
              <a:t>Rankings get you seen; AI trust gets you cited. Put both in your reporting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74320" y="2743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371600" y="2743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468880" y="2743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566160" y="2743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663440" y="2743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760720" y="2743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6858000" y="2743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7955280" y="2743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274320" y="8686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371600" y="8686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2468880" y="8686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566160" y="8686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4663440" y="8686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5760720" y="8686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6858000" y="8686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7955280" y="8686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274320" y="14630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1371600" y="14630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2468880" y="14630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3566160" y="14630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4663440" y="14630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5760720" y="14630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6858000" y="14630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7955280" y="14630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274320" y="205740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1371600" y="205740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2468880" y="205740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3566160" y="205740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4663440" y="205740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5760720" y="205740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6858000" y="205740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7955280" y="205740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Shape 32"/>
          <p:cNvSpPr/>
          <p:nvPr/>
        </p:nvSpPr>
        <p:spPr>
          <a:xfrm>
            <a:off x="274320" y="265176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Shape 33"/>
          <p:cNvSpPr/>
          <p:nvPr/>
        </p:nvSpPr>
        <p:spPr>
          <a:xfrm>
            <a:off x="1371600" y="265176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2468880" y="265176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3566160" y="265176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4663440" y="265176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Shape 37"/>
          <p:cNvSpPr/>
          <p:nvPr/>
        </p:nvSpPr>
        <p:spPr>
          <a:xfrm>
            <a:off x="5760720" y="265176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38"/>
          <p:cNvSpPr/>
          <p:nvPr/>
        </p:nvSpPr>
        <p:spPr>
          <a:xfrm>
            <a:off x="6858000" y="265176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Shape 39"/>
          <p:cNvSpPr/>
          <p:nvPr/>
        </p:nvSpPr>
        <p:spPr>
          <a:xfrm>
            <a:off x="7955280" y="265176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Shape 40"/>
          <p:cNvSpPr/>
          <p:nvPr/>
        </p:nvSpPr>
        <p:spPr>
          <a:xfrm>
            <a:off x="274320" y="32461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Shape 41"/>
          <p:cNvSpPr/>
          <p:nvPr/>
        </p:nvSpPr>
        <p:spPr>
          <a:xfrm>
            <a:off x="1371600" y="32461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Shape 42"/>
          <p:cNvSpPr/>
          <p:nvPr/>
        </p:nvSpPr>
        <p:spPr>
          <a:xfrm>
            <a:off x="2468880" y="32461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Shape 43"/>
          <p:cNvSpPr/>
          <p:nvPr/>
        </p:nvSpPr>
        <p:spPr>
          <a:xfrm>
            <a:off x="3566160" y="32461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Shape 44"/>
          <p:cNvSpPr/>
          <p:nvPr/>
        </p:nvSpPr>
        <p:spPr>
          <a:xfrm>
            <a:off x="4663440" y="32461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Shape 45"/>
          <p:cNvSpPr/>
          <p:nvPr/>
        </p:nvSpPr>
        <p:spPr>
          <a:xfrm>
            <a:off x="5760720" y="32461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Shape 46"/>
          <p:cNvSpPr/>
          <p:nvPr/>
        </p:nvSpPr>
        <p:spPr>
          <a:xfrm>
            <a:off x="6858000" y="32461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Shape 47"/>
          <p:cNvSpPr/>
          <p:nvPr/>
        </p:nvSpPr>
        <p:spPr>
          <a:xfrm>
            <a:off x="7955280" y="324612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Shape 48"/>
          <p:cNvSpPr/>
          <p:nvPr/>
        </p:nvSpPr>
        <p:spPr>
          <a:xfrm>
            <a:off x="274320" y="38404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1" name="Shape 49"/>
          <p:cNvSpPr/>
          <p:nvPr/>
        </p:nvSpPr>
        <p:spPr>
          <a:xfrm>
            <a:off x="1371600" y="38404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Shape 50"/>
          <p:cNvSpPr/>
          <p:nvPr/>
        </p:nvSpPr>
        <p:spPr>
          <a:xfrm>
            <a:off x="2468880" y="38404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Shape 51"/>
          <p:cNvSpPr/>
          <p:nvPr/>
        </p:nvSpPr>
        <p:spPr>
          <a:xfrm>
            <a:off x="3566160" y="38404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Shape 52"/>
          <p:cNvSpPr/>
          <p:nvPr/>
        </p:nvSpPr>
        <p:spPr>
          <a:xfrm>
            <a:off x="4663440" y="38404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5" name="Shape 53"/>
          <p:cNvSpPr/>
          <p:nvPr/>
        </p:nvSpPr>
        <p:spPr>
          <a:xfrm>
            <a:off x="5760720" y="38404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6" name="Shape 54"/>
          <p:cNvSpPr/>
          <p:nvPr/>
        </p:nvSpPr>
        <p:spPr>
          <a:xfrm>
            <a:off x="6858000" y="38404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7" name="Shape 55"/>
          <p:cNvSpPr/>
          <p:nvPr/>
        </p:nvSpPr>
        <p:spPr>
          <a:xfrm>
            <a:off x="7955280" y="384048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8" name="Shape 56"/>
          <p:cNvSpPr/>
          <p:nvPr/>
        </p:nvSpPr>
        <p:spPr>
          <a:xfrm>
            <a:off x="274320" y="44348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9" name="Shape 57"/>
          <p:cNvSpPr/>
          <p:nvPr/>
        </p:nvSpPr>
        <p:spPr>
          <a:xfrm>
            <a:off x="1371600" y="44348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0" name="Shape 58"/>
          <p:cNvSpPr/>
          <p:nvPr/>
        </p:nvSpPr>
        <p:spPr>
          <a:xfrm>
            <a:off x="2468880" y="44348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1" name="Shape 59"/>
          <p:cNvSpPr/>
          <p:nvPr/>
        </p:nvSpPr>
        <p:spPr>
          <a:xfrm>
            <a:off x="3566160" y="44348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2" name="Shape 60"/>
          <p:cNvSpPr/>
          <p:nvPr/>
        </p:nvSpPr>
        <p:spPr>
          <a:xfrm>
            <a:off x="4663440" y="44348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3" name="Shape 61"/>
          <p:cNvSpPr/>
          <p:nvPr/>
        </p:nvSpPr>
        <p:spPr>
          <a:xfrm>
            <a:off x="5760720" y="44348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4" name="Shape 62"/>
          <p:cNvSpPr/>
          <p:nvPr/>
        </p:nvSpPr>
        <p:spPr>
          <a:xfrm>
            <a:off x="6858000" y="44348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5" name="Shape 63"/>
          <p:cNvSpPr/>
          <p:nvPr/>
        </p:nvSpPr>
        <p:spPr>
          <a:xfrm>
            <a:off x="7955280" y="4434840"/>
            <a:ext cx="64008" cy="64008"/>
          </a:xfrm>
          <a:prstGeom prst="ellipse">
            <a:avLst/>
          </a:prstGeom>
          <a:solidFill>
            <a:srgbClr val="00B4D8">
              <a:alpha val="1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6" name="Shape 64"/>
          <p:cNvSpPr/>
          <p:nvPr/>
        </p:nvSpPr>
        <p:spPr>
          <a:xfrm>
            <a:off x="1097280" y="1036320"/>
            <a:ext cx="6949440" cy="3261360"/>
          </a:xfrm>
          <a:prstGeom prst="rect">
            <a:avLst/>
          </a:prstGeom>
          <a:solidFill>
            <a:schemeClr val="bg1"/>
          </a:solidFill>
          <a:ln w="12700">
            <a:solidFill>
              <a:srgbClr val="00B4D8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0" name="Text 68"/>
          <p:cNvSpPr/>
          <p:nvPr/>
        </p:nvSpPr>
        <p:spPr>
          <a:xfrm>
            <a:off x="1371600" y="2834640"/>
            <a:ext cx="6400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71" name="Text 69"/>
          <p:cNvSpPr/>
          <p:nvPr/>
        </p:nvSpPr>
        <p:spPr>
          <a:xfrm>
            <a:off x="1371600" y="374904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72" name="Text 70"/>
          <p:cNvSpPr/>
          <p:nvPr/>
        </p:nvSpPr>
        <p:spPr>
          <a:xfrm>
            <a:off x="365760" y="4512733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Ryan Young – Director of Business Development at BankBound Digital Marketing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6A37AB8B-3E1E-3D43-72E7-04AA401F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72" y="1363006"/>
            <a:ext cx="2573655" cy="257365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5BA89AE-0D5F-105E-B556-51249721F484}"/>
              </a:ext>
            </a:extLst>
          </p:cNvPr>
          <p:cNvSpPr txBox="1"/>
          <p:nvPr/>
        </p:nvSpPr>
        <p:spPr>
          <a:xfrm>
            <a:off x="2500884" y="134964"/>
            <a:ext cx="4148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45720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CBD5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Does AI Compare to Google?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65760" y="1005840"/>
            <a:ext cx="84124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4000" dirty="0"/>
          </a:p>
        </p:txBody>
      </p:sp>
      <p:sp>
        <p:nvSpPr>
          <p:cNvPr id="5" name="Shape 3"/>
          <p:cNvSpPr/>
          <p:nvPr/>
        </p:nvSpPr>
        <p:spPr>
          <a:xfrm>
            <a:off x="320040" y="2103120"/>
            <a:ext cx="2697480" cy="2286000"/>
          </a:xfrm>
          <a:prstGeom prst="rect">
            <a:avLst/>
          </a:prstGeom>
          <a:solidFill>
            <a:srgbClr val="132040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20040" y="2103120"/>
            <a:ext cx="2697480" cy="64008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11480" y="2286000"/>
            <a:ext cx="2514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6m 37s</a:t>
            </a:r>
            <a:endParaRPr lang="en-US" sz="3800" dirty="0"/>
          </a:p>
        </p:txBody>
      </p:sp>
      <p:sp>
        <p:nvSpPr>
          <p:cNvPr id="8" name="Text 6"/>
          <p:cNvSpPr/>
          <p:nvPr/>
        </p:nvSpPr>
        <p:spPr>
          <a:xfrm>
            <a:off x="411480" y="3090672"/>
            <a:ext cx="2514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BD5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Avg time spent on an AI search query. 5.1x times longer than Google (76s)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246120" y="2103120"/>
            <a:ext cx="2697480" cy="2286000"/>
          </a:xfrm>
          <a:prstGeom prst="rect">
            <a:avLst/>
          </a:prstGeom>
          <a:solidFill>
            <a:srgbClr val="132040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3246120" y="2103120"/>
            <a:ext cx="2697480" cy="64008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337560" y="2286000"/>
            <a:ext cx="2514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1B+</a:t>
            </a:r>
            <a:endParaRPr lang="en-US" sz="3800" dirty="0"/>
          </a:p>
        </p:txBody>
      </p:sp>
      <p:sp>
        <p:nvSpPr>
          <p:cNvPr id="12" name="Text 10"/>
          <p:cNvSpPr/>
          <p:nvPr/>
        </p:nvSpPr>
        <p:spPr>
          <a:xfrm>
            <a:off x="3337560" y="3090672"/>
            <a:ext cx="2514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BD5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users now use an AI LLM on a monthly basis. Up 76% year over year.</a:t>
            </a:r>
          </a:p>
        </p:txBody>
      </p:sp>
      <p:sp>
        <p:nvSpPr>
          <p:cNvPr id="13" name="Shape 11"/>
          <p:cNvSpPr/>
          <p:nvPr/>
        </p:nvSpPr>
        <p:spPr>
          <a:xfrm>
            <a:off x="6172200" y="2103120"/>
            <a:ext cx="2697480" cy="2286000"/>
          </a:xfrm>
          <a:prstGeom prst="rect">
            <a:avLst/>
          </a:prstGeom>
          <a:solidFill>
            <a:srgbClr val="132040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6172200" y="2103120"/>
            <a:ext cx="2697480" cy="64008"/>
          </a:xfrm>
          <a:prstGeom prst="rect">
            <a:avLst/>
          </a:prstGeom>
          <a:solidFill>
            <a:srgbClr val="E879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263640" y="2286000"/>
            <a:ext cx="2514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E879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5x</a:t>
            </a:r>
            <a:endParaRPr lang="en-US" sz="3800" dirty="0"/>
          </a:p>
        </p:txBody>
      </p:sp>
      <p:sp>
        <p:nvSpPr>
          <p:cNvPr id="16" name="Text 14"/>
          <p:cNvSpPr/>
          <p:nvPr/>
        </p:nvSpPr>
        <p:spPr>
          <a:xfrm>
            <a:off x="6263640" y="3090672"/>
            <a:ext cx="2514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BD5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Conversion rate on AI models compared to Google Search Engines.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65760" y="452628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ChatGPT reached 100 million users in 2 months. One of the fastest user adoptions in modern history. </a:t>
            </a:r>
          </a:p>
          <a:p>
            <a:r>
              <a:rPr lang="en-US" sz="11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reference TikTok took 9 months, Instagram took 2.5 years, and Netflix took 3.5 years. </a:t>
            </a:r>
            <a:endParaRPr lang="en-U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D11FCA-1EA1-FE17-55F5-02DF71B16FAC}"/>
              </a:ext>
            </a:extLst>
          </p:cNvPr>
          <p:cNvSpPr txBox="1"/>
          <p:nvPr/>
        </p:nvSpPr>
        <p:spPr>
          <a:xfrm>
            <a:off x="3337560" y="4123944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ChatGPT, Gemini, Claude, Perplexity, Grok, Etc.…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38B25B-FC95-6DB2-BA47-E12F6A9E77B8}"/>
              </a:ext>
            </a:extLst>
          </p:cNvPr>
          <p:cNvSpPr txBox="1"/>
          <p:nvPr/>
        </p:nvSpPr>
        <p:spPr>
          <a:xfrm>
            <a:off x="411480" y="4135094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AI users are 5 times more engaged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17BB3B-15A6-F714-F843-6E1A9FBB5530}"/>
              </a:ext>
            </a:extLst>
          </p:cNvPr>
          <p:cNvSpPr txBox="1"/>
          <p:nvPr/>
        </p:nvSpPr>
        <p:spPr>
          <a:xfrm>
            <a:off x="6263640" y="4135094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AI users land on your site prequalified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2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2711197"/>
            <a:ext cx="9144000" cy="73152"/>
          </a:xfrm>
          <a:prstGeom prst="rect">
            <a:avLst/>
          </a:prstGeom>
          <a:solidFill>
            <a:srgbClr val="00B4D8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89154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600" dirty="0">
                <a:solidFill>
                  <a:srgbClr val="00B4D8"/>
                </a:solidFill>
              </a:rPr>
              <a:t>PART 01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1586811"/>
            <a:ext cx="8229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New Search Landscape</a:t>
            </a:r>
            <a:endParaRPr lang="en-US" sz="4400" dirty="0"/>
          </a:p>
        </p:txBody>
      </p:sp>
      <p:sp>
        <p:nvSpPr>
          <p:cNvPr id="6" name="Text 4"/>
          <p:cNvSpPr/>
          <p:nvPr/>
        </p:nvSpPr>
        <p:spPr>
          <a:xfrm>
            <a:off x="457200" y="3086426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bg2"/>
                </a:solidFill>
              </a:rPr>
              <a:t>Search traffic is disappearing. Not because people stopped searching, but because AI is answering before they ever click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Google AI Overviews: Why Your Traffic Reports Look Different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365760" y="914400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People still search on Google.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365760" y="1261872"/>
            <a:ext cx="43891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They just no longer have to leave Google to get their answer.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365760" y="1828800"/>
            <a:ext cx="438912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65760" y="1828800"/>
            <a:ext cx="73152" cy="841248"/>
          </a:xfrm>
          <a:prstGeom prst="rect">
            <a:avLst/>
          </a:prstGeom>
          <a:solidFill>
            <a:srgbClr val="F8717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8640" y="1883664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Organic CTR drop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548640" y="2103120"/>
            <a:ext cx="1920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17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-61%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331720" y="1901952"/>
            <a:ext cx="2286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for queries with AI Overviews since mid-2024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65760" y="2788920"/>
            <a:ext cx="438912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65760" y="2788920"/>
            <a:ext cx="73152" cy="841248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48640" y="2843784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#1 Ranking click-through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48640" y="3063240"/>
            <a:ext cx="1920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28% to 19%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31720" y="2862072"/>
            <a:ext cx="2286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Position #1 CTR fell 32% — even top spots are losing clicks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365760" y="3749040"/>
            <a:ext cx="438912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365760" y="3749040"/>
            <a:ext cx="73152" cy="841248"/>
          </a:xfrm>
          <a:prstGeom prst="rect">
            <a:avLst/>
          </a:prstGeom>
          <a:solidFill>
            <a:srgbClr val="34D399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48640" y="3803904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Citation advantage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48640" y="4023360"/>
            <a:ext cx="1920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4D39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+35%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331720" y="3822192"/>
            <a:ext cx="2286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more organic clicks when your brand appears inside an AI Overview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5074920" y="914400"/>
            <a:ext cx="374904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5166360" y="1005840"/>
            <a:ext cx="3566160" cy="292608"/>
          </a:xfrm>
          <a:prstGeom prst="rect">
            <a:avLst/>
          </a:prstGeom>
          <a:solidFill>
            <a:srgbClr val="F8FAFC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5230368" y="1051560"/>
            <a:ext cx="3429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Search: best financial advisor near me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5166360" y="1389888"/>
            <a:ext cx="3566160" cy="1143000"/>
          </a:xfrm>
          <a:prstGeom prst="rect">
            <a:avLst/>
          </a:prstGeom>
          <a:solidFill>
            <a:srgbClr val="EFF6FF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5257800" y="1444752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D4ED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Overview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5257800" y="1673352"/>
            <a:ext cx="3337560" cy="64008"/>
          </a:xfrm>
          <a:prstGeom prst="rect">
            <a:avLst/>
          </a:prstGeom>
          <a:solidFill>
            <a:srgbClr val="BFDBF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5257800" y="1783080"/>
            <a:ext cx="2651760" cy="64008"/>
          </a:xfrm>
          <a:prstGeom prst="rect">
            <a:avLst/>
          </a:prstGeom>
          <a:solidFill>
            <a:srgbClr val="BFDBF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5257800" y="1892808"/>
            <a:ext cx="2926080" cy="64008"/>
          </a:xfrm>
          <a:prstGeom prst="rect">
            <a:avLst/>
          </a:prstGeom>
          <a:solidFill>
            <a:srgbClr val="BFDBF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5257800" y="2002536"/>
            <a:ext cx="2286000" cy="64008"/>
          </a:xfrm>
          <a:prstGeom prst="rect">
            <a:avLst/>
          </a:prstGeom>
          <a:solidFill>
            <a:srgbClr val="BFDBF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5257800" y="2139696"/>
            <a:ext cx="3291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1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gets full answer here - no click needed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5166360" y="2624328"/>
            <a:ext cx="3566160" cy="548640"/>
          </a:xfrm>
          <a:prstGeom prst="rect">
            <a:avLst/>
          </a:prstGeom>
          <a:solidFill>
            <a:srgbClr val="FAFAF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5257800" y="2688336"/>
            <a:ext cx="1463040" cy="82296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5257800" y="2825496"/>
            <a:ext cx="3108960" cy="64008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5257800" y="2935224"/>
            <a:ext cx="2377440" cy="64008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5257800" y="3035808"/>
            <a:ext cx="3291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F8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Organic #1 - CTR now 19% (was 28%)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hape 34"/>
          <p:cNvSpPr/>
          <p:nvPr/>
        </p:nvSpPr>
        <p:spPr>
          <a:xfrm>
            <a:off x="5166360" y="3273552"/>
            <a:ext cx="3566160" cy="502920"/>
          </a:xfrm>
          <a:prstGeom prst="rect">
            <a:avLst/>
          </a:prstGeom>
          <a:solidFill>
            <a:srgbClr val="FAFAF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5257800" y="3337560"/>
            <a:ext cx="1188720" cy="82296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hape 36"/>
          <p:cNvSpPr/>
          <p:nvPr/>
        </p:nvSpPr>
        <p:spPr>
          <a:xfrm>
            <a:off x="5257800" y="3474720"/>
            <a:ext cx="2926080" cy="64008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5257800" y="3575304"/>
            <a:ext cx="3291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F8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Organic #2 - rarely seen, rarely clicked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hape 38"/>
          <p:cNvSpPr/>
          <p:nvPr/>
        </p:nvSpPr>
        <p:spPr>
          <a:xfrm>
            <a:off x="5166360" y="3840480"/>
            <a:ext cx="3566160" cy="365760"/>
          </a:xfrm>
          <a:prstGeom prst="rect">
            <a:avLst/>
          </a:prstGeom>
          <a:solidFill>
            <a:srgbClr val="F1F5F9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5257800" y="3913632"/>
            <a:ext cx="3291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Organic #3, #4, #5...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hape 40"/>
          <p:cNvSpPr/>
          <p:nvPr/>
        </p:nvSpPr>
        <p:spPr>
          <a:xfrm>
            <a:off x="365760" y="4681728"/>
            <a:ext cx="8412480" cy="384048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548640" y="4736592"/>
            <a:ext cx="8046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Search Query Stats – Spring 2025 Google had 373x the searches that ChatGPT had. By fall of 2025 it decreased to 210x.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Search Has A New Destination. And Each One Rewards You Differently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1005840"/>
            <a:ext cx="278892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74320" y="1005840"/>
            <a:ext cx="2788920" cy="9144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411480" y="1152144"/>
            <a:ext cx="2514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ChatGPT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11480" y="1536192"/>
            <a:ext cx="2514600" cy="256032"/>
          </a:xfrm>
          <a:prstGeom prst="rect">
            <a:avLst/>
          </a:prstGeom>
          <a:solidFill>
            <a:srgbClr val="00B4D8">
              <a:alpha val="15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457200" y="1554480"/>
            <a:ext cx="2423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Used for: Research &amp; decisions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11480" y="1874520"/>
            <a:ext cx="237744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11480" y="1956816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How people use it: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11480" y="2176272"/>
            <a:ext cx="25146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Multi-point conversations. Users ask, refine, go deeper. A single session might involve 10+ follow-up questions before a decision is made.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411480" y="3017520"/>
            <a:ext cx="237744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11480" y="3090672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Content that wins: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11480" y="3310128"/>
            <a:ext cx="2514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Deep explainers, structured FAQs, long-form guides. Content that holds up to follow-up questions and answers the next question before it is asked.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3218688" y="1005840"/>
            <a:ext cx="278892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3218688" y="1005840"/>
            <a:ext cx="2788920" cy="9144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355848" y="1152144"/>
            <a:ext cx="2514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Claude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3355848" y="1536192"/>
            <a:ext cx="2514600" cy="256032"/>
          </a:xfrm>
          <a:prstGeom prst="rect">
            <a:avLst/>
          </a:prstGeom>
          <a:solidFill>
            <a:srgbClr val="F59E0B">
              <a:alpha val="15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401568" y="1554480"/>
            <a:ext cx="2423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Used for: Professional research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3355848" y="1874520"/>
            <a:ext cx="237744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3355848" y="1956816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How people use it: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355848" y="2176272"/>
            <a:ext cx="25146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Document analysis, complex reasoning, professional research. Heavy enterprise adoption in legal, finance, and compliance where accuracy is non-negotiable.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3355848" y="3017520"/>
            <a:ext cx="237744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3355848" y="3090672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Content that wins: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3355848" y="3310128"/>
            <a:ext cx="2514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Credentialed authorship, precise and well-sourced claims, compliance-approved language. Claude rewards institutional trust signals over keyword optimization.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6163056" y="1005840"/>
            <a:ext cx="278892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6163056" y="1005840"/>
            <a:ext cx="2788920" cy="91440"/>
          </a:xfrm>
          <a:prstGeom prst="rect">
            <a:avLst/>
          </a:prstGeom>
          <a:solidFill>
            <a:srgbClr val="A78BF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6300216" y="1152144"/>
            <a:ext cx="2514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Google Gemini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6300216" y="1536192"/>
            <a:ext cx="2514600" cy="256032"/>
          </a:xfrm>
          <a:prstGeom prst="rect">
            <a:avLst/>
          </a:prstGeom>
          <a:solidFill>
            <a:srgbClr val="A78BFA">
              <a:alpha val="15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6345936" y="1554480"/>
            <a:ext cx="2423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A78BF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Used for: Everyday tasks &amp; search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6300216" y="1874520"/>
            <a:ext cx="237744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6300216" y="1956816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78BF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How people use it: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6300216" y="2176272"/>
            <a:ext cx="25146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Already inside Gmail, Search, Workspace, and Android. Users do not go to Gemini. Gemini comes to them. It surfaces answers inside the tools they already live in.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6300216" y="3017520"/>
            <a:ext cx="237744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6300216" y="3090672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78BF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Content that wins: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6300216" y="3310128"/>
            <a:ext cx="2514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Consistent brand presence, structured data markup, and strong domain authority. Being a recognized trusted source across the Google ecosystem is the moat.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274320" y="4919472"/>
            <a:ext cx="8595360" cy="18288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457200" y="4928616"/>
            <a:ext cx="8229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Each platform rewards authority differently, but all three reward the same thing: being a trusted, citable source.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The Behavior Shift: How People Search Has Fundamentally Changed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960120"/>
            <a:ext cx="278892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74320" y="960120"/>
            <a:ext cx="2788920" cy="73152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411480" y="1078992"/>
            <a:ext cx="1005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2x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411480" y="1673352"/>
            <a:ext cx="2514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7-8 word searches have nearly doubled since ChatGPT launched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3218688" y="960120"/>
            <a:ext cx="278892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218688" y="960120"/>
            <a:ext cx="2788920" cy="73152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355848" y="1078992"/>
            <a:ext cx="1005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53%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355848" y="1673352"/>
            <a:ext cx="2514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of 10+ word searches trigger an AI Overview vs only 8% of 1-2 word searches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163056" y="960120"/>
            <a:ext cx="278892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163056" y="960120"/>
            <a:ext cx="2788920" cy="73152"/>
          </a:xfrm>
          <a:prstGeom prst="rect">
            <a:avLst/>
          </a:prstGeom>
          <a:solidFill>
            <a:srgbClr val="A78BF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300216" y="1078992"/>
            <a:ext cx="1005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78BF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15+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300216" y="1673352"/>
            <a:ext cx="2514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words — the fastest-growing query length segment in 2025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74320" y="2331720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What this looks like in financial services: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274320" y="2697480"/>
            <a:ext cx="4114800" cy="347472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74320" y="2724912"/>
            <a:ext cx="4114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Then: Short, vague keywords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4754880" y="2697480"/>
            <a:ext cx="4114800" cy="347472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754880" y="2724912"/>
            <a:ext cx="4114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Now: Specific, intent-driven questions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274320" y="3108960"/>
            <a:ext cx="4114800" cy="50292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11480" y="321868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financial advisor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4754880" y="3108960"/>
            <a:ext cx="4114800" cy="502920"/>
          </a:xfrm>
          <a:prstGeom prst="rect">
            <a:avLst/>
          </a:prstGeom>
          <a:solidFill>
            <a:srgbClr val="F0FDFA"/>
          </a:solidFill>
          <a:ln w="12700">
            <a:solidFill>
              <a:srgbClr val="CCFBF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4892040" y="3200400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should I roll over my 401k if I am changing jobs at 52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274320" y="3694176"/>
            <a:ext cx="4114800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411480" y="3803904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ETF investing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4754880" y="3694176"/>
            <a:ext cx="4114800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CCFBF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4892040" y="3785616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what is the difference between a Roth IRA and traditional IRA in your 40s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274320" y="4279392"/>
            <a:ext cx="4114800" cy="50292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411480" y="438912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life insurance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4754880" y="4279392"/>
            <a:ext cx="4114800" cy="502920"/>
          </a:xfrm>
          <a:prstGeom prst="rect">
            <a:avLst/>
          </a:prstGeom>
          <a:solidFill>
            <a:srgbClr val="F0FDFA"/>
          </a:solidFill>
          <a:ln w="12700">
            <a:solidFill>
              <a:srgbClr val="CCFBF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4892040" y="4370832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how much life insurance do I need with two kids and a mortgage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4389120" y="3127248"/>
            <a:ext cx="3657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274320" y="4754880"/>
            <a:ext cx="8595360" cy="347472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457200" y="48006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Higher intent queries = higher value audience. The person asking 10 words is closer to a decision than the person asking 2.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0040" y="182880"/>
            <a:ext cx="8503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How Fast Things Changed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320040" y="713232"/>
            <a:ext cx="8503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From featured snippets to a billion AI users — in five years.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2697480"/>
            <a:ext cx="8321040" cy="45720"/>
          </a:xfrm>
          <a:prstGeom prst="rect">
            <a:avLst/>
          </a:prstGeom>
          <a:solidFill>
            <a:srgbClr val="00B4D8">
              <a:alpha val="6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914400" y="2606040"/>
            <a:ext cx="182880" cy="182880"/>
          </a:xfrm>
          <a:prstGeom prst="ellipse">
            <a:avLst/>
          </a:prstGeom>
          <a:solidFill>
            <a:srgbClr val="CBD5E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987552" y="2148840"/>
            <a:ext cx="36576" cy="502920"/>
          </a:xfrm>
          <a:prstGeom prst="rect">
            <a:avLst/>
          </a:prstGeom>
          <a:solidFill>
            <a:srgbClr val="CBD5E1">
              <a:alpha val="5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411480" y="1466959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Feb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427155" y="1693599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Featured snippets go mainstream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11480" y="1927424"/>
            <a:ext cx="1188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Zero-click era begins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933303" y="2606040"/>
            <a:ext cx="182880" cy="182880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006455" y="2834640"/>
            <a:ext cx="36576" cy="502920"/>
          </a:xfrm>
          <a:prstGeom prst="rect">
            <a:avLst/>
          </a:prstGeom>
          <a:solidFill>
            <a:srgbClr val="00B4D8">
              <a:alpha val="5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430383" y="3364992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Nov 2022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430383" y="3584448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ChatGPT launches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430383" y="3794760"/>
            <a:ext cx="1188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100M users in 2 months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952206" y="2606040"/>
            <a:ext cx="182880" cy="182880"/>
          </a:xfrm>
          <a:prstGeom prst="ellipse">
            <a:avLst/>
          </a:prstGeom>
          <a:solidFill>
            <a:srgbClr val="CBD5E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3025358" y="2148840"/>
            <a:ext cx="36576" cy="502920"/>
          </a:xfrm>
          <a:prstGeom prst="rect">
            <a:avLst/>
          </a:prstGeom>
          <a:solidFill>
            <a:srgbClr val="CBD5E1">
              <a:alpha val="5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430998" y="1538151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Mar 2023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483249" y="1744544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GPT-4 released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483249" y="1918280"/>
            <a:ext cx="1188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AI search becomes viable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971109" y="2606040"/>
            <a:ext cx="182880" cy="182880"/>
          </a:xfrm>
          <a:prstGeom prst="ellipse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4044261" y="2834640"/>
            <a:ext cx="36576" cy="502920"/>
          </a:xfrm>
          <a:prstGeom prst="rect">
            <a:avLst/>
          </a:prstGeom>
          <a:solidFill>
            <a:srgbClr val="F59E0B">
              <a:alpha val="5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3468189" y="3364992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May 23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3468189" y="3584448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Google AI Overviews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3468189" y="3794760"/>
            <a:ext cx="1188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Position 0 is born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4990011" y="2606040"/>
            <a:ext cx="182880" cy="182880"/>
          </a:xfrm>
          <a:prstGeom prst="ellipse">
            <a:avLst/>
          </a:prstGeom>
          <a:solidFill>
            <a:srgbClr val="CBD5E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5063163" y="2148840"/>
            <a:ext cx="36576" cy="502920"/>
          </a:xfrm>
          <a:prstGeom prst="rect">
            <a:avLst/>
          </a:prstGeom>
          <a:solidFill>
            <a:srgbClr val="CBD5E1">
              <a:alpha val="5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4487092" y="1600200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Oct 2024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4505379" y="1757607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AI Overviews go global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4502767" y="1920240"/>
            <a:ext cx="1188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CTR decrease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6008914" y="2606040"/>
            <a:ext cx="182880" cy="182880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6082066" y="2834640"/>
            <a:ext cx="36576" cy="502920"/>
          </a:xfrm>
          <a:prstGeom prst="rect">
            <a:avLst/>
          </a:prstGeom>
          <a:solidFill>
            <a:srgbClr val="00B4D8">
              <a:alpha val="5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5505994" y="3364992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Spring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5505994" y="3584448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Google = 373x ChatGPT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5505994" y="3794760"/>
            <a:ext cx="1188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Gap starting to close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hape 34"/>
          <p:cNvSpPr/>
          <p:nvPr/>
        </p:nvSpPr>
        <p:spPr>
          <a:xfrm>
            <a:off x="7027817" y="2606040"/>
            <a:ext cx="182880" cy="182880"/>
          </a:xfrm>
          <a:prstGeom prst="ellipse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7100969" y="2148840"/>
            <a:ext cx="36576" cy="502920"/>
          </a:xfrm>
          <a:prstGeom prst="rect">
            <a:avLst/>
          </a:prstGeom>
          <a:solidFill>
            <a:srgbClr val="F59E0B">
              <a:alpha val="5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6490935" y="1574074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Fall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6543185" y="1745850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Google = 210x ChatGPT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6543185" y="1927424"/>
            <a:ext cx="1188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AI referral traffic +357% YoY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8046720" y="2606040"/>
            <a:ext cx="182880" cy="182880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hape 40"/>
          <p:cNvSpPr/>
          <p:nvPr/>
        </p:nvSpPr>
        <p:spPr>
          <a:xfrm>
            <a:off x="8119872" y="2834640"/>
            <a:ext cx="36576" cy="502920"/>
          </a:xfrm>
          <a:prstGeom prst="rect">
            <a:avLst/>
          </a:prstGeom>
          <a:solidFill>
            <a:srgbClr val="00B4D8">
              <a:alpha val="50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7543800" y="3364992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4D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2026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7543800" y="3584448"/>
            <a:ext cx="1188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Right now.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7543800" y="3794760"/>
            <a:ext cx="1188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You are in this room.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Shape 44"/>
          <p:cNvSpPr/>
          <p:nvPr/>
        </p:nvSpPr>
        <p:spPr>
          <a:xfrm>
            <a:off x="320040" y="4754880"/>
            <a:ext cx="8503920" cy="320040"/>
          </a:xfrm>
          <a:prstGeom prst="rect">
            <a:avLst/>
          </a:prstGeom>
          <a:solidFill>
            <a:srgbClr val="13204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457200" y="4791456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Every major shift happened in under 36 months. The next one is already underway.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2512314"/>
            <a:ext cx="9144000" cy="73152"/>
          </a:xfrm>
          <a:prstGeom prst="rect">
            <a:avLst/>
          </a:prstGeom>
          <a:solidFill>
            <a:srgbClr val="F59E0B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18872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600" dirty="0">
                <a:solidFill>
                  <a:srgbClr val="F59E0B"/>
                </a:solidFill>
              </a:rPr>
              <a:t>PART 02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1413087"/>
            <a:ext cx="8229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Finance Has the Advantage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457200" y="2873841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bg2"/>
                </a:solidFill>
              </a:rPr>
              <a:t>The regulations that slow you down are the same signals that make AI trust you. </a:t>
            </a:r>
            <a:br>
              <a:rPr lang="en-US" sz="1200" i="1" dirty="0">
                <a:solidFill>
                  <a:schemeClr val="bg2"/>
                </a:solidFill>
              </a:rPr>
            </a:br>
            <a:br>
              <a:rPr lang="en-US" sz="1200" i="1" dirty="0">
                <a:solidFill>
                  <a:schemeClr val="bg2"/>
                </a:solidFill>
              </a:rPr>
            </a:br>
            <a:r>
              <a:rPr lang="en-US" sz="1200" i="1" dirty="0">
                <a:solidFill>
                  <a:schemeClr val="bg2"/>
                </a:solidFill>
              </a:rPr>
              <a:t>Your compliance burden is your competitive advantage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YMYL: Your Money, Your Life — The Standard That Protects You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914400"/>
            <a:ext cx="3931920" cy="23774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74320" y="914400"/>
            <a:ext cx="91440" cy="237744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502920" y="100584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What is YMYL?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502920" y="1371600"/>
            <a:ext cx="35661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Google and AI models hold content that can impact financial decisions to the highest accuracy and trust standards.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02920" y="2029968"/>
            <a:ext cx="73152" cy="73152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658368" y="1993392"/>
            <a:ext cx="3383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Investment advice &amp; financial planning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02920" y="2304288"/>
            <a:ext cx="73152" cy="73152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58368" y="2267712"/>
            <a:ext cx="3383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Banking, insurance, and lending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02920" y="2578608"/>
            <a:ext cx="73152" cy="73152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58368" y="2542032"/>
            <a:ext cx="3383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Tax guidance and retirement planning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502920" y="2852928"/>
            <a:ext cx="73152" cy="73152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58368" y="2816352"/>
            <a:ext cx="3383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Any content impacting financial decisions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4572000" y="914400"/>
            <a:ext cx="4297680" cy="2377440"/>
          </a:xfrm>
          <a:prstGeom prst="rect">
            <a:avLst/>
          </a:prstGeom>
          <a:solidFill>
            <a:srgbClr val="0D1B3E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754880" y="1005840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The Finance Brand Advantage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4754880" y="1435608"/>
            <a:ext cx="201168" cy="201168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754880" y="1435608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029200" y="1408176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AI prioritizes licensed, regulated, and credentialed sources for financial answers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4754880" y="1874520"/>
            <a:ext cx="201168" cy="201168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754880" y="1874520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5029200" y="1847088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SEC filings and compliance-approved content signal institutional authority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4754880" y="2313432"/>
            <a:ext cx="201168" cy="201168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4754880" y="2313432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5029200" y="2286000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Established domain authority newer AI-era competitors cannot quickly replicate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4754880" y="2752344"/>
            <a:ext cx="201168" cy="201168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4754880" y="2752344"/>
            <a:ext cx="201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5029200" y="2724912"/>
            <a:ext cx="37033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BD5E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Legal review processes are now SEO assets, not just compliance burdens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274320" y="3429000"/>
            <a:ext cx="8595360" cy="347472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457200" y="347472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How does AI actually know you are licensed and credentialed?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274320" y="3822192"/>
            <a:ext cx="201168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274320" y="3822192"/>
            <a:ext cx="2011680" cy="64008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384048" y="3913632"/>
            <a:ext cx="17922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Your Website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384048" y="4187952"/>
            <a:ext cx="1792224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Schema markup (FinancialService, Organization) lets AI crawlers read your licenses and credentials as machine-readable data — not just text.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hape 34"/>
          <p:cNvSpPr/>
          <p:nvPr/>
        </p:nvSpPr>
        <p:spPr>
          <a:xfrm>
            <a:off x="2450592" y="3822192"/>
            <a:ext cx="201168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2450592" y="3822192"/>
            <a:ext cx="2011680" cy="64008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2560320" y="3913632"/>
            <a:ext cx="17922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Databases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2560320" y="4187952"/>
            <a:ext cx="1792224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AI cross-references FINRA BrokerCheck, SEC EDGAR, and CFPB. Credentials on your site that match these records multiply your trust signals.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Shape 38"/>
          <p:cNvSpPr/>
          <p:nvPr/>
        </p:nvSpPr>
        <p:spPr>
          <a:xfrm>
            <a:off x="4626864" y="3822192"/>
            <a:ext cx="201168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4626864" y="3822192"/>
            <a:ext cx="2011680" cy="64008"/>
          </a:xfrm>
          <a:prstGeom prst="rect">
            <a:avLst/>
          </a:prstGeom>
          <a:solidFill>
            <a:srgbClr val="A78BF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4736592" y="3913632"/>
            <a:ext cx="17922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The Broader Web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4736592" y="4187952"/>
            <a:ext cx="1792224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Press mentions, industry association memberships (SIFMA, FPA, NAPFA), and citations from trusted financial media all feed the authority picture AI builds.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hape 42"/>
          <p:cNvSpPr/>
          <p:nvPr/>
        </p:nvSpPr>
        <p:spPr>
          <a:xfrm>
            <a:off x="6803136" y="3822192"/>
            <a:ext cx="201168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hape 43"/>
          <p:cNvSpPr/>
          <p:nvPr/>
        </p:nvSpPr>
        <p:spPr>
          <a:xfrm>
            <a:off x="6803136" y="3822192"/>
            <a:ext cx="2011680" cy="64008"/>
          </a:xfrm>
          <a:prstGeom prst="rect">
            <a:avLst/>
          </a:prstGeom>
          <a:solidFill>
            <a:srgbClr val="34D399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6912864" y="3913632"/>
            <a:ext cx="17922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Google Business Profile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6912864" y="4187952"/>
            <a:ext cx="1792224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Often overlooked. For local and regional financial firms, a complete verified GBP carries real weight in AI Overviews for location-based queries.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9912</TotalTime>
  <Words>2129</Words>
  <Application>Microsoft Office PowerPoint</Application>
  <PresentationFormat>On-screen Show (16:9)</PresentationFormat>
  <Paragraphs>232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AI Impact on SEO and Search Behavior</dc:title>
  <dc:subject>PptxGenJS Presentation</dc:subject>
  <dc:creator>PptxGenJS</dc:creator>
  <cp:lastModifiedBy>Christina Pivirotto</cp:lastModifiedBy>
  <cp:revision>6</cp:revision>
  <dcterms:created xsi:type="dcterms:W3CDTF">2026-03-12T19:05:19Z</dcterms:created>
  <dcterms:modified xsi:type="dcterms:W3CDTF">2026-05-11T19:09:42Z</dcterms:modified>
</cp:coreProperties>
</file>