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4" r:id="rId2"/>
  </p:sldMasterIdLst>
  <p:notesMasterIdLst>
    <p:notesMasterId r:id="rId21"/>
  </p:notesMasterIdLst>
  <p:sldIdLst>
    <p:sldId id="256" r:id="rId3"/>
    <p:sldId id="265" r:id="rId4"/>
    <p:sldId id="266" r:id="rId5"/>
    <p:sldId id="283" r:id="rId6"/>
    <p:sldId id="268" r:id="rId7"/>
    <p:sldId id="269" r:id="rId8"/>
    <p:sldId id="258" r:id="rId9"/>
    <p:sldId id="281" r:id="rId10"/>
    <p:sldId id="285" r:id="rId11"/>
    <p:sldId id="284" r:id="rId12"/>
    <p:sldId id="272" r:id="rId13"/>
    <p:sldId id="276" r:id="rId14"/>
    <p:sldId id="287" r:id="rId15"/>
    <p:sldId id="277" r:id="rId16"/>
    <p:sldId id="288" r:id="rId17"/>
    <p:sldId id="289" r:id="rId18"/>
    <p:sldId id="271" r:id="rId19"/>
    <p:sldId id="2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F"/>
    <a:srgbClr val="174FB7"/>
    <a:srgbClr val="EA8823"/>
    <a:srgbClr val="F8F8F6"/>
    <a:srgbClr val="09203B"/>
    <a:srgbClr val="213143"/>
    <a:srgbClr val="E76503"/>
    <a:srgbClr val="00698F"/>
    <a:srgbClr val="B0DAEE"/>
    <a:srgbClr val="F9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9937"/>
    <p:restoredTop sz="91989"/>
  </p:normalViewPr>
  <p:slideViewPr>
    <p:cSldViewPr snapToGrid="0" snapToObjects="1">
      <p:cViewPr varScale="1">
        <p:scale>
          <a:sx n="111" d="100"/>
          <a:sy n="111" d="100"/>
        </p:scale>
        <p:origin x="240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366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BAC3F-76FB-8C40-A19F-57A674FD7BC0}" type="datetimeFigureOut">
              <a:rPr lang="en-US" smtClean="0"/>
              <a:t>5/1/26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FA54E-EFAC-FC43-9FDF-6D7D98506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79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FA54E-EFAC-FC43-9FDF-6D7D985061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65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FA54E-EFAC-FC43-9FDF-6D7D985061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5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FA54E-EFAC-FC43-9FDF-6D7D985061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0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FA54E-EFAC-FC43-9FDF-6D7D985061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53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FA54E-EFAC-FC43-9FDF-6D7D985061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32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FA54E-EFAC-FC43-9FDF-6D7D9850619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18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FA54E-EFAC-FC43-9FDF-6D7D985061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25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FA54E-EFAC-FC43-9FDF-6D7D9850619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477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FA54E-EFAC-FC43-9FDF-6D7D9850619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48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FA54E-EFAC-FC43-9FDF-6D7D9850619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28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FA54E-EFAC-FC43-9FDF-6D7D985061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88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FA54E-EFAC-FC43-9FDF-6D7D985061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32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FA54E-EFAC-FC43-9FDF-6D7D985061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7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FA54E-EFAC-FC43-9FDF-6D7D985061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4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FA54E-EFAC-FC43-9FDF-6D7D985061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11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FA54E-EFAC-FC43-9FDF-6D7D985061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18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lvl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FA54E-EFAC-FC43-9FDF-6D7D985061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58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FA54E-EFAC-FC43-9FDF-6D7D985061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1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F46CE10-9A3C-5545-9ECF-28134A5D73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32" y="5080"/>
            <a:ext cx="12173936" cy="684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3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4758E-89E6-E54F-B416-5BED6D695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727C5F-81BD-DC4E-B027-3C29DFAAC5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B9B44-94C9-E343-AD18-67CF13FFF4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6D4296-8D63-BE45-883B-20DD0FD03D7E}" type="datetimeFigureOut">
              <a:rPr lang="en-US" smtClean="0"/>
              <a:t>5/1/26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2350A-0435-BA47-9289-DE25B19ED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2F46E-4E24-D943-B5E0-02F137C75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89508-EF4F-6E4B-88F9-41954F551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44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933F44-F701-2D4C-9740-43267A71C5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1F51D6-D781-8E4F-8A7F-5C4E589BC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068CD-2ACB-964C-9744-0F42A87D4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6D4296-8D63-BE45-883B-20DD0FD03D7E}" type="datetimeFigureOut">
              <a:rPr lang="en-US" smtClean="0"/>
              <a:t>5/1/26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462F1-7214-2745-95A7-C59A28A8A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157C0-5E87-C44F-87A4-53ED57D59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89508-EF4F-6E4B-88F9-41954F551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23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C5650-DBF4-365A-E48B-B7290A75B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C8AB1A-2094-6586-CE72-0357D4200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E68D3-882C-D212-E83A-50BF5DA1B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CB94-BA1A-DA4E-9978-84767DB5D5C6}" type="datetimeFigureOut">
              <a:rPr lang="en-US" smtClean="0"/>
              <a:t>5/1/26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FC851-D662-DD94-E766-D55984E3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7CCC4-3636-6664-EE5A-8B3BB1DE8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9F0D5-00A4-364B-A022-9D0A3F920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5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08BD-98D3-F01A-1A1D-16ECA4A5F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202F6-9493-CEC0-249B-6B9CD371F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95466-9DBF-EC07-5C16-23DF1D91C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CB94-BA1A-DA4E-9978-84767DB5D5C6}" type="datetimeFigureOut">
              <a:rPr lang="en-US" smtClean="0"/>
              <a:t>5/1/26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DC9BC-9C2D-5310-C950-7BEAE1BF1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336A7-4B95-E40E-4058-830278DFA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9F0D5-00A4-364B-A022-9D0A3F920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43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B6DE0-F4F8-A2CA-4D29-63A1EE329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2423A-CDA6-846D-FC1D-9A6C1C02F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6608C-B9EB-3AB6-1082-CF5576AA5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CB94-BA1A-DA4E-9978-84767DB5D5C6}" type="datetimeFigureOut">
              <a:rPr lang="en-US" smtClean="0"/>
              <a:t>5/1/26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35ECB-9B8D-80E0-23A5-A87FF2D28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30A0E-ADB0-E61C-82E1-3F92C2DA4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9F0D5-00A4-364B-A022-9D0A3F920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30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2F27-0A15-26B8-A891-248DD1350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6D932-7849-40B6-134E-C372BFE29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1580EE-B59A-E10B-2B4D-E1E467978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B8825A-899D-E2ED-B5BE-C567C01D0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CB94-BA1A-DA4E-9978-84767DB5D5C6}" type="datetimeFigureOut">
              <a:rPr lang="en-US" smtClean="0"/>
              <a:t>5/1/26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10FFF3-AC28-D769-1638-92D1DBD78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2E34D7-78A9-1438-BDA8-F581CCEE6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9F0D5-00A4-364B-A022-9D0A3F920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61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A0355-DFD0-6572-51D2-F815C12D4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BB9C0-ED39-7630-AACB-9EB5330A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64C4BD-744E-AAD8-BE1A-8FC5793FE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E291DA-2F1F-4E46-0EE5-379DCC0728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2405C4-6AA1-9357-4447-18C5F6F942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CABC41-889C-844B-7282-4B659995E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CB94-BA1A-DA4E-9978-84767DB5D5C6}" type="datetimeFigureOut">
              <a:rPr lang="en-US" smtClean="0"/>
              <a:t>5/1/26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35B81B-1B7F-0DBE-CD7D-1B487E7E8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8F2B5C-E6D0-78C7-8DFE-C46B6BE65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9F0D5-00A4-364B-A022-9D0A3F920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93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23D92-81D4-227D-D4A3-01335BADA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64121-759D-DCB1-A282-C2E4323EB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CB94-BA1A-DA4E-9978-84767DB5D5C6}" type="datetimeFigureOut">
              <a:rPr lang="en-US" smtClean="0"/>
              <a:t>5/1/26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C90819-B25A-A20C-4350-2D9B2BBB7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1AE28F-C911-57BE-5E1F-00D0536FB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9F0D5-00A4-364B-A022-9D0A3F920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33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418CBA-736E-194C-53E7-EA51014A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CB94-BA1A-DA4E-9978-84767DB5D5C6}" type="datetimeFigureOut">
              <a:rPr lang="en-US" smtClean="0"/>
              <a:t>5/1/26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49882B-DE21-DE3D-523D-3C88CBB9F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65E58-CFC9-8FD0-4C89-9BEB2BD50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9F0D5-00A4-364B-A022-9D0A3F920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31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EAA47-99CB-0550-2BF3-6D48D2A72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2B812-9709-D576-B5BD-41BC51362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001C1-35A8-A66A-D155-7B1237C2F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43DD6-1979-EBCE-DDE5-AD589798D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CB94-BA1A-DA4E-9978-84767DB5D5C6}" type="datetimeFigureOut">
              <a:rPr lang="en-US" smtClean="0"/>
              <a:t>5/1/26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378151-86A5-6FC3-283D-407AD4F6C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FA2E4C-74CA-BDC7-D748-7263A9D92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9F0D5-00A4-364B-A022-9D0A3F920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13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F46CE10-9A3C-5545-9ECF-28134A5D73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32" y="5080"/>
            <a:ext cx="12173936" cy="684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7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B6EB3-ABB2-6828-103B-67A4CF08C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C89D3A-1169-3797-D5D0-A3002775B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D355EB-5E37-C104-1874-61A6C2A01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5B8B1-A059-B6A9-8F65-DAB1BB421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CB94-BA1A-DA4E-9978-84767DB5D5C6}" type="datetimeFigureOut">
              <a:rPr lang="en-US" smtClean="0"/>
              <a:t>5/1/26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4A48A9-0E45-5193-E89E-7AFE37A37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BF711-0DC5-536A-730B-266C72C2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9F0D5-00A4-364B-A022-9D0A3F920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45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BF0B1-9CB1-20A5-DE32-B38A25AC0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1ACC27-C1F8-084F-14C5-44C2CBFBF9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903E1-A443-AF6B-8BF7-F3651A1E5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CB94-BA1A-DA4E-9978-84767DB5D5C6}" type="datetimeFigureOut">
              <a:rPr lang="en-US" smtClean="0"/>
              <a:t>5/1/26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A7B29-7A1C-0CB3-C2CF-5ED3BDBFD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28AC8-5FBC-41F4-06FA-8237ADB45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9F0D5-00A4-364B-A022-9D0A3F920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74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29E67E-1928-3260-21FD-2C306DD141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B41B50-9ECC-EA8E-5CAE-94E68FB62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E0FD5-3EFC-A77F-FE62-2D1DEEA42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CB94-BA1A-DA4E-9978-84767DB5D5C6}" type="datetimeFigureOut">
              <a:rPr lang="en-US" smtClean="0"/>
              <a:t>5/1/26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F68D2-C081-D32D-61BE-AD35FFCEF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AC02F-F50D-3F1F-E0CA-57081EA63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9F0D5-00A4-364B-A022-9D0A3F920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35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40E8F-F0F9-9E49-BC1C-4BFECBE27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B4351-6EFB-AF4A-BE6B-104CC06EC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B0CD7-EC39-3449-AD60-BC89DA2515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6D4296-8D63-BE45-883B-20DD0FD03D7E}" type="datetimeFigureOut">
              <a:rPr lang="en-US" smtClean="0"/>
              <a:t>5/1/26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F8E91-1386-BC4F-9D95-F414FEE63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74886-3B15-B64A-960E-F8268F7DC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89508-EF4F-6E4B-88F9-41954F551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5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865B6-FC82-634D-BB04-F2AD644CB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23DC1-816D-F04D-BE84-E35FEBFDA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563E7-C7C1-9D49-8EF4-DDF080221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3B7BCD-3C5B-CF40-A9F3-3A0BA1C969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6D4296-8D63-BE45-883B-20DD0FD03D7E}" type="datetimeFigureOut">
              <a:rPr lang="en-US" smtClean="0"/>
              <a:t>5/1/26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4B0827-C91D-D54B-AE1F-24B5886FE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BAE66-6669-BA43-935B-A066C797E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89508-EF4F-6E4B-88F9-41954F551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24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DC2D5-2D76-7843-B8A3-D0A499F6A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7BD22-D057-F14C-A0BF-113AA7AF1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3224C3-53CB-8746-809E-84F4DB40B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924E8C-FF09-D345-AAE9-E553BC49D6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06B77D-DB8A-274B-89A0-038AA3EA72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C57AE-CEB0-4D48-935D-731262A4BA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6D4296-8D63-BE45-883B-20DD0FD03D7E}" type="datetimeFigureOut">
              <a:rPr lang="en-US" smtClean="0"/>
              <a:t>5/1/26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4D6DC1-90A3-7647-AC63-D660C45BA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F70B8C-CB33-884E-B84B-541A6DD6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89508-EF4F-6E4B-88F9-41954F551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88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D44F1-D4A7-E349-A239-C314479D5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923C25-22FF-3644-8E98-A7F7F78A89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6D4296-8D63-BE45-883B-20DD0FD03D7E}" type="datetimeFigureOut">
              <a:rPr lang="en-US" smtClean="0"/>
              <a:t>5/1/26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72F8EF-C59A-9B47-B5BF-59CE9D448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93F33A-7108-9643-9DB5-223BC3563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89508-EF4F-6E4B-88F9-41954F551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93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F4EA86-E3AD-C54A-AE21-C361CD39C9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6D4296-8D63-BE45-883B-20DD0FD03D7E}" type="datetimeFigureOut">
              <a:rPr lang="en-US" smtClean="0"/>
              <a:t>5/1/26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97F3BE-0B25-9E40-8E40-F4EB9953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A382B-DED6-EC47-AAA5-99F9281DC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89508-EF4F-6E4B-88F9-41954F551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63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0C6A3-607C-4947-A5FA-3C4FA19B3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FF965-42CC-4443-B75D-C96FF5930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2ED5D-1B32-7C4E-811D-BF91E1EF3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BD279-3D0C-444C-8418-76CED4F74F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6D4296-8D63-BE45-883B-20DD0FD03D7E}" type="datetimeFigureOut">
              <a:rPr lang="en-US" smtClean="0"/>
              <a:t>5/1/26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13849-0E39-A042-8BE2-4171A0F8D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8CC039-2A62-8D47-A69F-7DAD4B194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89508-EF4F-6E4B-88F9-41954F551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76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24EE5-D6AF-A647-ACA8-3D8E8CB61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191E45-54F5-7147-A0D4-B5CC96CB4A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BE86D6-AC89-C041-8069-EDB4D1F07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A8668-04D4-0948-AE18-47379D0666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6D4296-8D63-BE45-883B-20DD0FD03D7E}" type="datetimeFigureOut">
              <a:rPr lang="en-US" smtClean="0"/>
              <a:t>5/1/26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33FB4-47DE-0E42-A78A-2EBD0F6AA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CF344F-ECC9-274F-A0E1-513C02D6E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89508-EF4F-6E4B-88F9-41954F551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0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768373-8ABF-3840-95CC-11150EDFFA0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54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4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F464E0-5CDC-325B-A4D8-51C0677C7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911F2-1574-7F26-91E9-8E4AAA266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D1C61-AF06-9F85-6A50-63C3015B7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24CB94-BA1A-DA4E-9978-84767DB5D5C6}" type="datetimeFigureOut">
              <a:rPr lang="en-US" smtClean="0"/>
              <a:t>5/1/26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46ACE-1BD5-F740-4EE9-B8E9E0C9D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4F3FA-7CB7-139B-3D4A-7AE1DE208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99F0D5-00A4-364B-A022-9D0A3F920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1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microsoft.com/office/2007/relationships/hdphoto" Target="../media/hdphoto13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4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microsoft.com/office/2007/relationships/hdphoto" Target="../media/hdphoto14.wdp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56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32615-36FF-9F43-4870-2F5416FDB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D53689-8D1F-0DF0-75F6-F51862F532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88952" cy="60328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8807400-0150-8DBF-5B1E-69BEBD197EA6}"/>
              </a:ext>
            </a:extLst>
          </p:cNvPr>
          <p:cNvSpPr/>
          <p:nvPr/>
        </p:nvSpPr>
        <p:spPr>
          <a:xfrm>
            <a:off x="3047" y="4344670"/>
            <a:ext cx="12188953" cy="914400"/>
          </a:xfrm>
          <a:prstGeom prst="rect">
            <a:avLst/>
          </a:prstGeom>
          <a:solidFill>
            <a:srgbClr val="00AEEF">
              <a:alpha val="5060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9543BD-DF45-5422-4BE4-011D5BA81372}"/>
              </a:ext>
            </a:extLst>
          </p:cNvPr>
          <p:cNvSpPr txBox="1"/>
          <p:nvPr/>
        </p:nvSpPr>
        <p:spPr>
          <a:xfrm>
            <a:off x="3048" y="4447927"/>
            <a:ext cx="1218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74685"/>
                    </a:prstClr>
                  </a:outerShdw>
                </a:effectLst>
                <a:latin typeface="Avenir Next" panose="020B0503020202020204" pitchFamily="34" charset="0"/>
              </a:rPr>
              <a:t>new rules for growth</a:t>
            </a:r>
          </a:p>
        </p:txBody>
      </p:sp>
    </p:spTree>
    <p:extLst>
      <p:ext uri="{BB962C8B-B14F-4D97-AF65-F5344CB8AC3E}">
        <p14:creationId xmlns:p14="http://schemas.microsoft.com/office/powerpoint/2010/main" val="35600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BA097-B454-8EE3-86D8-7FC248DC2E18}"/>
              </a:ext>
            </a:extLst>
          </p:cNvPr>
          <p:cNvSpPr txBox="1">
            <a:spLocks/>
          </p:cNvSpPr>
          <p:nvPr/>
        </p:nvSpPr>
        <p:spPr>
          <a:xfrm>
            <a:off x="337580" y="333332"/>
            <a:ext cx="10935846" cy="766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>
              <a:solidFill>
                <a:srgbClr val="09203B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A8B462-3F19-BBA0-478D-7FF9E3FE62C2}"/>
              </a:ext>
            </a:extLst>
          </p:cNvPr>
          <p:cNvSpPr txBox="1">
            <a:spLocks/>
          </p:cNvSpPr>
          <p:nvPr/>
        </p:nvSpPr>
        <p:spPr>
          <a:xfrm>
            <a:off x="0" y="486852"/>
            <a:ext cx="6082430" cy="7663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old rule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349FD6F-BD88-96BB-76EC-6E4D2DD15BC2}"/>
              </a:ext>
            </a:extLst>
          </p:cNvPr>
          <p:cNvSpPr txBox="1">
            <a:spLocks/>
          </p:cNvSpPr>
          <p:nvPr/>
        </p:nvSpPr>
        <p:spPr>
          <a:xfrm>
            <a:off x="4840" y="1406732"/>
            <a:ext cx="6082430" cy="7663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awareness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BAB972E-E7BF-30F8-6236-6E3130991619}"/>
              </a:ext>
            </a:extLst>
          </p:cNvPr>
          <p:cNvSpPr txBox="1">
            <a:spLocks/>
          </p:cNvSpPr>
          <p:nvPr/>
        </p:nvSpPr>
        <p:spPr>
          <a:xfrm>
            <a:off x="18410" y="2696556"/>
            <a:ext cx="6082430" cy="7663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reach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D018F3-D335-169C-91DD-164D9A4F5FDC}"/>
              </a:ext>
            </a:extLst>
          </p:cNvPr>
          <p:cNvSpPr txBox="1">
            <a:spLocks/>
          </p:cNvSpPr>
          <p:nvPr/>
        </p:nvSpPr>
        <p:spPr>
          <a:xfrm>
            <a:off x="4840" y="3986381"/>
            <a:ext cx="6082430" cy="7663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compete on products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974FAF0-65DE-8F9F-9947-6C271AB8FF91}"/>
              </a:ext>
            </a:extLst>
          </p:cNvPr>
          <p:cNvSpPr txBox="1">
            <a:spLocks/>
          </p:cNvSpPr>
          <p:nvPr/>
        </p:nvSpPr>
        <p:spPr>
          <a:xfrm>
            <a:off x="6109572" y="486852"/>
            <a:ext cx="6082430" cy="7663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new rule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2DCE6058-9713-E543-E850-3FEA8A5C257F}"/>
              </a:ext>
            </a:extLst>
          </p:cNvPr>
          <p:cNvSpPr txBox="1">
            <a:spLocks/>
          </p:cNvSpPr>
          <p:nvPr/>
        </p:nvSpPr>
        <p:spPr>
          <a:xfrm>
            <a:off x="6114412" y="1406732"/>
            <a:ext cx="6082430" cy="7663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discoverability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1B88830-ADFD-CDA8-CDFF-CDB48348614C}"/>
              </a:ext>
            </a:extLst>
          </p:cNvPr>
          <p:cNvSpPr txBox="1">
            <a:spLocks/>
          </p:cNvSpPr>
          <p:nvPr/>
        </p:nvSpPr>
        <p:spPr>
          <a:xfrm>
            <a:off x="6127982" y="2696556"/>
            <a:ext cx="6082430" cy="7663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relevance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E9D85D13-F13E-6195-5C61-2DF3F44FE5FC}"/>
              </a:ext>
            </a:extLst>
          </p:cNvPr>
          <p:cNvSpPr txBox="1">
            <a:spLocks/>
          </p:cNvSpPr>
          <p:nvPr/>
        </p:nvSpPr>
        <p:spPr>
          <a:xfrm>
            <a:off x="6114412" y="3986381"/>
            <a:ext cx="6082430" cy="7663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compete on relationships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849D882-DDA1-CB0F-E7CE-5E9745E80D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569" y="1920683"/>
            <a:ext cx="2743200" cy="308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8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E5FB0-BDBF-2AA8-33DB-34BBFEF13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316075-0681-13EB-F790-68E37CFB61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52" cy="60328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027134-C97C-7922-DD7A-91409765E765}"/>
              </a:ext>
            </a:extLst>
          </p:cNvPr>
          <p:cNvSpPr txBox="1"/>
          <p:nvPr/>
        </p:nvSpPr>
        <p:spPr>
          <a:xfrm>
            <a:off x="474133" y="5362865"/>
            <a:ext cx="44534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</a:rPr>
              <a:t>Source: ABA Banking Journal (Feb 2026)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F07BD89-7D53-AF4A-451B-5A98D4863085}"/>
              </a:ext>
            </a:extLst>
          </p:cNvPr>
          <p:cNvGrpSpPr/>
          <p:nvPr/>
        </p:nvGrpSpPr>
        <p:grpSpPr>
          <a:xfrm>
            <a:off x="651474" y="1171163"/>
            <a:ext cx="4060109" cy="3787067"/>
            <a:chOff x="7767897" y="965557"/>
            <a:chExt cx="4060109" cy="3787067"/>
          </a:xfrm>
        </p:grpSpPr>
        <p:sp>
          <p:nvSpPr>
            <p:cNvPr id="14" name="Google Shape;141;p22">
              <a:extLst>
                <a:ext uri="{FF2B5EF4-FFF2-40B4-BE49-F238E27FC236}">
                  <a16:creationId xmlns:a16="http://schemas.microsoft.com/office/drawing/2014/main" id="{FF0C6BB8-3893-A905-2019-296F4C8F6E86}"/>
                </a:ext>
              </a:extLst>
            </p:cNvPr>
            <p:cNvSpPr txBox="1"/>
            <p:nvPr/>
          </p:nvSpPr>
          <p:spPr>
            <a:xfrm>
              <a:off x="7767897" y="965557"/>
              <a:ext cx="4060109" cy="20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0" b="1" u="none" strike="noStrike" cap="none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venir Next" panose="020B0503020202020204" pitchFamily="34" charset="0"/>
                  <a:ea typeface="Cambria"/>
                  <a:cs typeface="Cambria"/>
                  <a:sym typeface="Cambria"/>
                </a:rPr>
                <a:t>88%</a:t>
              </a:r>
              <a:endParaRPr sz="12000" b="1" u="none" strike="noStrike" cap="none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" name="Google Shape;142;p22">
              <a:extLst>
                <a:ext uri="{FF2B5EF4-FFF2-40B4-BE49-F238E27FC236}">
                  <a16:creationId xmlns:a16="http://schemas.microsoft.com/office/drawing/2014/main" id="{C9ED1571-98DA-9BD6-3D18-D34BB01585C4}"/>
                </a:ext>
              </a:extLst>
            </p:cNvPr>
            <p:cNvSpPr txBox="1"/>
            <p:nvPr/>
          </p:nvSpPr>
          <p:spPr>
            <a:xfrm>
              <a:off x="7982880" y="2536673"/>
              <a:ext cx="3556489" cy="22159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/>
              <a:r>
                <a:rPr lang="en-US" sz="3200" i="0" u="none" strike="noStrike" cap="none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venir Next" panose="020B0503020202020204" pitchFamily="34" charset="0"/>
                  <a:ea typeface="Calibri"/>
                  <a:cs typeface="Calibri"/>
                  <a:sym typeface="Calibri"/>
                </a:rPr>
                <a:t>of bank marketers are now using data to inform decisions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18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4B47F-0BCF-692F-8533-8C11679EC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AF7AA2-6355-B0A9-39E4-D3072929E2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52" cy="60328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89208ED-0AFE-45DD-F20A-2D3F279DC42D}"/>
              </a:ext>
            </a:extLst>
          </p:cNvPr>
          <p:cNvSpPr/>
          <p:nvPr/>
        </p:nvSpPr>
        <p:spPr>
          <a:xfrm>
            <a:off x="3047" y="4344670"/>
            <a:ext cx="12188953" cy="914400"/>
          </a:xfrm>
          <a:prstGeom prst="rect">
            <a:avLst/>
          </a:prstGeom>
          <a:solidFill>
            <a:srgbClr val="00AEEF">
              <a:alpha val="5060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F893D2-C0A5-BA74-A636-5E58A623FBD8}"/>
              </a:ext>
            </a:extLst>
          </p:cNvPr>
          <p:cNvSpPr txBox="1"/>
          <p:nvPr/>
        </p:nvSpPr>
        <p:spPr>
          <a:xfrm>
            <a:off x="3048" y="4447927"/>
            <a:ext cx="1218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74685"/>
                    </a:prstClr>
                  </a:outerShdw>
                </a:effectLst>
                <a:latin typeface="Avenir Next" panose="020B0503020202020204" pitchFamily="34" charset="0"/>
              </a:rPr>
              <a:t>the roadmap to improve marketing maturity</a:t>
            </a:r>
          </a:p>
        </p:txBody>
      </p:sp>
    </p:spTree>
    <p:extLst>
      <p:ext uri="{BB962C8B-B14F-4D97-AF65-F5344CB8AC3E}">
        <p14:creationId xmlns:p14="http://schemas.microsoft.com/office/powerpoint/2010/main" val="57060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A96FC-F1E1-1641-C79D-63C8D1884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9A9B927-3E98-8A0B-CD8D-64ADC617B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580" y="489449"/>
            <a:ext cx="10935846" cy="766360"/>
          </a:xfrm>
        </p:spPr>
        <p:txBody>
          <a:bodyPr/>
          <a:lstStyle/>
          <a:p>
            <a:r>
              <a:rPr lang="en-US" sz="4000" b="1" dirty="0">
                <a:solidFill>
                  <a:srgbClr val="09203B"/>
                </a:solidFill>
                <a:latin typeface="Helvetica" pitchFamily="2" charset="0"/>
                <a:cs typeface="Arial" panose="020B0604020202020204" pitchFamily="34" charset="0"/>
              </a:rPr>
              <a:t>the roadmap – get found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7471E1B-9BA9-2F55-7A01-265CA6F04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8854" y="6328315"/>
            <a:ext cx="418070" cy="249219"/>
          </a:xfrm>
          <a:prstGeom prst="rect">
            <a:avLst/>
          </a:prstGeom>
        </p:spPr>
        <p:txBody>
          <a:bodyPr/>
          <a:lstStyle/>
          <a:p>
            <a:pPr algn="ctr"/>
            <a:fld id="{B8889508-EF4F-6E4B-88F9-41954F5516C6}" type="slidenum">
              <a:rPr lang="en-US" sz="1200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14</a:t>
            </a:fld>
            <a:endParaRPr lang="en-US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Picture Placeholder 7">
            <a:extLst>
              <a:ext uri="{FF2B5EF4-FFF2-40B4-BE49-F238E27FC236}">
                <a16:creationId xmlns:a16="http://schemas.microsoft.com/office/drawing/2014/main" id="{EF091A95-3FE5-B35E-8D6D-5C2E06482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338925" y="1371600"/>
            <a:ext cx="4114800" cy="4114800"/>
          </a:xfrm>
          <a:prstGeom prst="rect">
            <a:avLst/>
          </a:prstGeom>
          <a:effectLst>
            <a:softEdge rad="158864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8271964-D20B-2079-DA23-0A940FD8C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125" y="3174108"/>
            <a:ext cx="13716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5000" b="1" dirty="0">
                <a:solidFill>
                  <a:srgbClr val="00AEEF">
                    <a:alpha val="24507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ea typeface="Verdana" charset="0"/>
                <a:cs typeface="Arial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20A496-4D4A-C726-59AF-0C2145D3924C}"/>
              </a:ext>
            </a:extLst>
          </p:cNvPr>
          <p:cNvSpPr txBox="1"/>
          <p:nvPr/>
        </p:nvSpPr>
        <p:spPr>
          <a:xfrm>
            <a:off x="5805503" y="1814102"/>
            <a:ext cx="6141421" cy="3229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4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venir Next" panose="020B0503020202020204" pitchFamily="34" charset="0"/>
              </a:rPr>
              <a:t>conduct an AI </a:t>
            </a:r>
            <a:b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venir Next" panose="020B0503020202020204" pitchFamily="34" charset="0"/>
              </a:rPr>
            </a:b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venir Next" panose="020B0503020202020204" pitchFamily="34" charset="0"/>
              </a:rPr>
              <a:t>discoverability audit</a:t>
            </a:r>
          </a:p>
          <a:p>
            <a:pPr marL="342900" lvl="0" indent="-342900">
              <a:lnSpc>
                <a:spcPct val="114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venir Next" panose="020B0503020202020204" pitchFamily="34" charset="0"/>
              </a:rPr>
              <a:t>format content for AI extraction</a:t>
            </a:r>
          </a:p>
          <a:p>
            <a:pPr marL="342900" indent="-342900">
              <a:lnSpc>
                <a:spcPct val="114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venir Next" panose="020B0503020202020204" pitchFamily="34" charset="0"/>
              </a:rPr>
              <a:t>build topical depth and citation authority for Generative Engine Optimization</a:t>
            </a:r>
            <a:endParaRPr lang="en-US" sz="2800" b="1" kern="100" dirty="0">
              <a:solidFill>
                <a:schemeClr val="accent5">
                  <a:lumMod val="75000"/>
                </a:schemeClr>
              </a:solidFill>
              <a:effectLst/>
              <a:latin typeface="Avenir Next" panose="020B0503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14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E8AB2-7C88-D1BB-C517-407C53491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A72DBFA-F91F-CA91-FDF8-EE8A5763E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580" y="489449"/>
            <a:ext cx="10935846" cy="766360"/>
          </a:xfrm>
        </p:spPr>
        <p:txBody>
          <a:bodyPr/>
          <a:lstStyle/>
          <a:p>
            <a:r>
              <a:rPr lang="en-US" sz="4000" b="1" dirty="0">
                <a:solidFill>
                  <a:srgbClr val="09203B"/>
                </a:solidFill>
                <a:latin typeface="Helvetica" pitchFamily="2" charset="0"/>
                <a:cs typeface="Arial" panose="020B0604020202020204" pitchFamily="34" charset="0"/>
              </a:rPr>
              <a:t>the roadmap – get chosen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48DC386-5099-AAB4-55BD-6C049F094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8854" y="6328315"/>
            <a:ext cx="418070" cy="249219"/>
          </a:xfrm>
          <a:prstGeom prst="rect">
            <a:avLst/>
          </a:prstGeom>
        </p:spPr>
        <p:txBody>
          <a:bodyPr/>
          <a:lstStyle/>
          <a:p>
            <a:pPr algn="ctr"/>
            <a:fld id="{B8889508-EF4F-6E4B-88F9-41954F5516C6}" type="slidenum">
              <a:rPr lang="en-US" sz="1200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15</a:t>
            </a:fld>
            <a:endParaRPr lang="en-US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Picture Placeholder 7">
            <a:extLst>
              <a:ext uri="{FF2B5EF4-FFF2-40B4-BE49-F238E27FC236}">
                <a16:creationId xmlns:a16="http://schemas.microsoft.com/office/drawing/2014/main" id="{AD859171-2B2C-03BF-07ED-238DAE7CE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338925" y="1371600"/>
            <a:ext cx="4114800" cy="4114800"/>
          </a:xfrm>
          <a:prstGeom prst="rect">
            <a:avLst/>
          </a:prstGeom>
          <a:effectLst>
            <a:softEdge rad="158864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B43084-84DA-B11F-7C08-976536EB1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125" y="3174108"/>
            <a:ext cx="13716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5000" b="1" dirty="0">
                <a:solidFill>
                  <a:srgbClr val="00AEEF">
                    <a:alpha val="24507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ea typeface="Verdana" charset="0"/>
                <a:cs typeface="Arial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8BC259-ACEC-4CC5-74F1-4DFB96BA8B3C}"/>
              </a:ext>
            </a:extLst>
          </p:cNvPr>
          <p:cNvSpPr txBox="1"/>
          <p:nvPr/>
        </p:nvSpPr>
        <p:spPr>
          <a:xfrm>
            <a:off x="5805503" y="1814102"/>
            <a:ext cx="6002869" cy="3229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4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venir Next" panose="020B0503020202020204" pitchFamily="34" charset="0"/>
              </a:rPr>
              <a:t>use AI to compress </a:t>
            </a:r>
            <a:b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venir Next" panose="020B0503020202020204" pitchFamily="34" charset="0"/>
              </a:rPr>
            </a:b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venir Next" panose="020B0503020202020204" pitchFamily="34" charset="0"/>
              </a:rPr>
              <a:t>your campaign cycle</a:t>
            </a:r>
          </a:p>
          <a:p>
            <a:pPr marL="342900" lvl="0" indent="-342900">
              <a:lnSpc>
                <a:spcPct val="114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venir Next" panose="020B0503020202020204" pitchFamily="34" charset="0"/>
              </a:rPr>
              <a:t>build at least one </a:t>
            </a:r>
            <a:b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venir Next" panose="020B0503020202020204" pitchFamily="34" charset="0"/>
              </a:rPr>
            </a:b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venir Next" panose="020B0503020202020204" pitchFamily="34" charset="0"/>
              </a:rPr>
              <a:t>lifecycle trigger</a:t>
            </a:r>
          </a:p>
          <a:p>
            <a:pPr marL="342900" indent="-342900">
              <a:lnSpc>
                <a:spcPct val="114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venir Next" panose="020B0503020202020204" pitchFamily="34" charset="0"/>
              </a:rPr>
              <a:t>reallocate $$ from paid search toward partner marketing</a:t>
            </a:r>
            <a:endParaRPr lang="en-US" sz="2800" b="1" kern="100" dirty="0">
              <a:solidFill>
                <a:schemeClr val="accent5">
                  <a:lumMod val="75000"/>
                </a:schemeClr>
              </a:solidFill>
              <a:effectLst/>
              <a:latin typeface="Avenir Next" panose="020B0503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84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A97AF-8433-3631-59B9-4C922675E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8011888-4AC8-87B6-C165-A23D840B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580" y="489449"/>
            <a:ext cx="10935846" cy="766360"/>
          </a:xfrm>
        </p:spPr>
        <p:txBody>
          <a:bodyPr/>
          <a:lstStyle/>
          <a:p>
            <a:r>
              <a:rPr lang="en-US" sz="4000" b="1" dirty="0">
                <a:solidFill>
                  <a:srgbClr val="09203B"/>
                </a:solidFill>
                <a:latin typeface="Helvetica" pitchFamily="2" charset="0"/>
                <a:cs typeface="Arial" panose="020B0604020202020204" pitchFamily="34" charset="0"/>
              </a:rPr>
              <a:t>the roadmap – get chosen again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6AA5C82-A0D6-FDCA-8DA7-4BE8D0919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8854" y="6328315"/>
            <a:ext cx="418070" cy="249219"/>
          </a:xfrm>
          <a:prstGeom prst="rect">
            <a:avLst/>
          </a:prstGeom>
        </p:spPr>
        <p:txBody>
          <a:bodyPr/>
          <a:lstStyle/>
          <a:p>
            <a:pPr algn="ctr"/>
            <a:fld id="{B8889508-EF4F-6E4B-88F9-41954F5516C6}" type="slidenum">
              <a:rPr lang="en-US" sz="1200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16</a:t>
            </a:fld>
            <a:endParaRPr lang="en-US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Picture Placeholder 7">
            <a:extLst>
              <a:ext uri="{FF2B5EF4-FFF2-40B4-BE49-F238E27FC236}">
                <a16:creationId xmlns:a16="http://schemas.microsoft.com/office/drawing/2014/main" id="{DD7933D4-3074-1DC3-BF5B-32DEF0B8CA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338925" y="1371600"/>
            <a:ext cx="4114800" cy="4114800"/>
          </a:xfrm>
          <a:prstGeom prst="rect">
            <a:avLst/>
          </a:prstGeom>
          <a:effectLst>
            <a:softEdge rad="158864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7BA653A-CE7D-BFDE-3D2C-F0E9A4B9E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125" y="3174108"/>
            <a:ext cx="13716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5000" b="1" dirty="0">
                <a:solidFill>
                  <a:srgbClr val="00AEEF">
                    <a:alpha val="24507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ea typeface="Verdana" charset="0"/>
                <a:cs typeface="Arial" charset="0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081C8D-BC1E-D057-A4B7-CE658BD9F1C1}"/>
              </a:ext>
            </a:extLst>
          </p:cNvPr>
          <p:cNvSpPr txBox="1"/>
          <p:nvPr/>
        </p:nvSpPr>
        <p:spPr>
          <a:xfrm>
            <a:off x="5805503" y="1517194"/>
            <a:ext cx="5723351" cy="3823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4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venir Next" panose="020B0503020202020204" pitchFamily="34" charset="0"/>
              </a:rPr>
              <a:t>map where your marketing touches customers after accounts open</a:t>
            </a:r>
          </a:p>
          <a:p>
            <a:pPr marL="342900" lvl="0" indent="-342900">
              <a:lnSpc>
                <a:spcPct val="114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venir Next" panose="020B0503020202020204" pitchFamily="34" charset="0"/>
              </a:rPr>
              <a:t>use automation for </a:t>
            </a:r>
            <a:b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venir Next" panose="020B0503020202020204" pitchFamily="34" charset="0"/>
              </a:rPr>
            </a:b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venir Next" panose="020B0503020202020204" pitchFamily="34" charset="0"/>
              </a:rPr>
              <a:t>“next best action”</a:t>
            </a:r>
          </a:p>
          <a:p>
            <a:pPr marL="342900" lvl="0" indent="-342900">
              <a:lnSpc>
                <a:spcPct val="114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venir Next" panose="020B0503020202020204" pitchFamily="34" charset="0"/>
              </a:rPr>
              <a:t>compete on what AI </a:t>
            </a:r>
            <a:b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venir Next" panose="020B0503020202020204" pitchFamily="34" charset="0"/>
              </a:rPr>
            </a:b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venir Next" panose="020B0503020202020204" pitchFamily="34" charset="0"/>
              </a:rPr>
              <a:t>cannot replicate</a:t>
            </a:r>
          </a:p>
        </p:txBody>
      </p:sp>
    </p:spTree>
    <p:extLst>
      <p:ext uri="{BB962C8B-B14F-4D97-AF65-F5344CB8AC3E}">
        <p14:creationId xmlns:p14="http://schemas.microsoft.com/office/powerpoint/2010/main" val="194706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4D63A-F250-DF37-64EC-9983A9923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46B067-DB95-3B12-9275-5E1D0A6E88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52" cy="6032810"/>
          </a:xfrm>
          <a:prstGeom prst="rect">
            <a:avLst/>
          </a:prstGeom>
        </p:spPr>
      </p:pic>
      <p:pic>
        <p:nvPicPr>
          <p:cNvPr id="2" name="Picture 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FE75A89-CFD6-23AA-A07B-9AB626DEE4C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51536" y="356560"/>
            <a:ext cx="3749040" cy="93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1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A6792-07C4-B473-7441-C77CB0C15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A16A64-BEEC-408F-E04C-3E379E5D06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6548" y="419566"/>
            <a:ext cx="4000500" cy="5104934"/>
          </a:xfrm>
          <a:prstGeom prst="rect">
            <a:avLst/>
          </a:prstGeom>
        </p:spPr>
      </p:pic>
      <p:pic>
        <p:nvPicPr>
          <p:cNvPr id="6" name="Picture 5" descr="A close up of a black background&#10;&#10;AI-generated content may be incorrect.">
            <a:extLst>
              <a:ext uri="{FF2B5EF4-FFF2-40B4-BE49-F238E27FC236}">
                <a16:creationId xmlns:a16="http://schemas.microsoft.com/office/drawing/2014/main" id="{36054BF8-02CA-3910-97B5-9799F4ABF24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EA882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6305" y="1067091"/>
            <a:ext cx="3263241" cy="1371600"/>
          </a:xfrm>
          <a:prstGeom prst="rect">
            <a:avLst/>
          </a:prstGeom>
          <a:effectLst/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D1715769-9F66-9BB5-D921-2A80BF7BC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3216" y="3035921"/>
            <a:ext cx="295184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US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r">
              <a:spcAft>
                <a:spcPts val="600"/>
              </a:spcAft>
            </a:pPr>
            <a:r>
              <a:rPr lang="en-US" sz="1400" dirty="0" err="1">
                <a:solidFill>
                  <a:schemeClr val="bg1"/>
                </a:solidFill>
                <a:latin typeface="Avenir Next" panose="020B0503020202020204" pitchFamily="34" charset="0"/>
                <a:cs typeface="Arial" charset="0"/>
                <a:sym typeface="Wingdings" pitchFamily="2" charset="2"/>
              </a:rPr>
              <a:t>jperry@for</a:t>
            </a:r>
            <a:r>
              <a:rPr lang="en-US" sz="1400" dirty="0" err="1">
                <a:solidFill>
                  <a:srgbClr val="00AEEF"/>
                </a:solidFill>
                <a:latin typeface="Avenir Next" panose="020B0503020202020204" pitchFamily="34" charset="0"/>
                <a:cs typeface="Arial" charset="0"/>
                <a:sym typeface="Wingdings" pitchFamily="2" charset="2"/>
              </a:rPr>
              <a:t>market</a:t>
            </a:r>
            <a:r>
              <a:rPr lang="en-US" sz="1400" dirty="0" err="1">
                <a:solidFill>
                  <a:schemeClr val="bg1"/>
                </a:solidFill>
                <a:latin typeface="Avenir Next" panose="020B0503020202020204" pitchFamily="34" charset="0"/>
                <a:cs typeface="Arial" charset="0"/>
                <a:sym typeface="Wingdings" pitchFamily="2" charset="2"/>
              </a:rPr>
              <a:t>insights.com</a:t>
            </a:r>
            <a:endParaRPr lang="en-US" sz="1400" dirty="0">
              <a:solidFill>
                <a:schemeClr val="bg1"/>
              </a:solidFill>
              <a:latin typeface="Avenir Next" panose="020B0503020202020204" pitchFamily="34" charset="0"/>
              <a:cs typeface="Arial" charset="0"/>
              <a:sym typeface="Wingdings" pitchFamily="2" charset="2"/>
            </a:endParaRPr>
          </a:p>
          <a:p>
            <a:pPr algn="r">
              <a:spcAft>
                <a:spcPts val="600"/>
              </a:spcAft>
            </a:pPr>
            <a:r>
              <a:rPr lang="en-US" sz="1400" dirty="0" err="1">
                <a:solidFill>
                  <a:schemeClr val="bg1"/>
                </a:solidFill>
                <a:latin typeface="Avenir Next" panose="020B0503020202020204" pitchFamily="34" charset="0"/>
                <a:cs typeface="Arial" charset="0"/>
                <a:sym typeface="Wingdings" pitchFamily="2" charset="2"/>
              </a:rPr>
              <a:t>linkedin.com</a:t>
            </a:r>
            <a:r>
              <a:rPr lang="en-US" sz="1400" dirty="0">
                <a:solidFill>
                  <a:schemeClr val="bg1"/>
                </a:solidFill>
                <a:latin typeface="Avenir Next" panose="020B0503020202020204" pitchFamily="34" charset="0"/>
                <a:cs typeface="Arial" charset="0"/>
                <a:sym typeface="Wingdings" pitchFamily="2" charset="2"/>
              </a:rPr>
              <a:t>/in/</a:t>
            </a:r>
            <a:r>
              <a:rPr lang="en-US" sz="1400" dirty="0" err="1">
                <a:solidFill>
                  <a:schemeClr val="bg1"/>
                </a:solidFill>
                <a:latin typeface="Avenir Next" panose="020B0503020202020204" pitchFamily="34" charset="0"/>
                <a:cs typeface="Arial" charset="0"/>
                <a:sym typeface="Wingdings" pitchFamily="2" charset="2"/>
              </a:rPr>
              <a:t>jasperry</a:t>
            </a:r>
            <a:endParaRPr lang="en-US" sz="1400" dirty="0">
              <a:solidFill>
                <a:schemeClr val="bg1"/>
              </a:solidFill>
              <a:latin typeface="Avenir Next" panose="020B0503020202020204" pitchFamily="34" charset="0"/>
              <a:cs typeface="Arial" charset="0"/>
              <a:sym typeface="Wingdings" pitchFamily="2" charset="2"/>
            </a:endParaRPr>
          </a:p>
          <a:p>
            <a:pPr algn="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latin typeface="Avenir Next" panose="020B0503020202020204" pitchFamily="34" charset="0"/>
                <a:cs typeface="Arial" charset="0"/>
                <a:sym typeface="Wingdings" pitchFamily="2" charset="2"/>
              </a:rPr>
              <a:t>@mi</a:t>
            </a:r>
            <a:r>
              <a:rPr lang="en-US" sz="1400" dirty="0">
                <a:solidFill>
                  <a:srgbClr val="00AEEF"/>
                </a:solidFill>
                <a:latin typeface="Avenir Next" panose="020B0503020202020204" pitchFamily="34" charset="0"/>
                <a:cs typeface="Arial" charset="0"/>
                <a:sym typeface="Wingdings" pitchFamily="2" charset="2"/>
              </a:rPr>
              <a:t>_</a:t>
            </a:r>
            <a:r>
              <a:rPr lang="en-US" sz="1400" dirty="0">
                <a:solidFill>
                  <a:schemeClr val="bg1"/>
                </a:solidFill>
                <a:latin typeface="Avenir Next" panose="020B0503020202020204" pitchFamily="34" charset="0"/>
                <a:cs typeface="Arial" charset="0"/>
                <a:sym typeface="Wingdings" pitchFamily="2" charset="2"/>
              </a:rPr>
              <a:t>jim</a:t>
            </a:r>
          </a:p>
          <a:p>
            <a:pPr algn="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latin typeface="Avenir Next" panose="020B0503020202020204" pitchFamily="34" charset="0"/>
                <a:cs typeface="Arial" charset="0"/>
                <a:sym typeface="Wingdings" pitchFamily="2" charset="2"/>
              </a:rPr>
              <a:t>312.622.5657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E467F6-2CD7-9523-5F80-9594F9EA85D5}"/>
              </a:ext>
            </a:extLst>
          </p:cNvPr>
          <p:cNvSpPr/>
          <p:nvPr/>
        </p:nvSpPr>
        <p:spPr>
          <a:xfrm>
            <a:off x="4393464" y="2373097"/>
            <a:ext cx="24139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dirty="0" err="1">
                <a:solidFill>
                  <a:schemeClr val="bg1"/>
                </a:solidFill>
                <a:latin typeface="Avenir Next" panose="020B0503020202020204" pitchFamily="34" charset="0"/>
                <a:cs typeface="Arial" pitchFamily="34" charset="0"/>
              </a:rPr>
              <a:t>jim</a:t>
            </a:r>
            <a:r>
              <a:rPr lang="en-US" sz="2400" dirty="0">
                <a:solidFill>
                  <a:schemeClr val="bg1"/>
                </a:solidFill>
                <a:latin typeface="Avenir Next" panose="020B0503020202020204" pitchFamily="34" charset="0"/>
                <a:cs typeface="Arial" pitchFamily="34" charset="0"/>
              </a:rPr>
              <a:t> perry</a:t>
            </a:r>
            <a:br>
              <a:rPr lang="en-US" sz="2400" dirty="0">
                <a:solidFill>
                  <a:schemeClr val="bg1"/>
                </a:solidFill>
                <a:latin typeface="Avenir Next" panose="020B0503020202020204" pitchFamily="34" charset="0"/>
                <a:cs typeface="Arial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Avenir Next" panose="020B0503020202020204" pitchFamily="34" charset="0"/>
                <a:cs typeface="Arial" pitchFamily="34" charset="0"/>
              </a:rPr>
              <a:t>senior strategist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539512-EBB9-1730-BE2F-22B87C711A03}"/>
              </a:ext>
            </a:extLst>
          </p:cNvPr>
          <p:cNvCxnSpPr/>
          <p:nvPr/>
        </p:nvCxnSpPr>
        <p:spPr>
          <a:xfrm>
            <a:off x="6918399" y="2426854"/>
            <a:ext cx="0" cy="777240"/>
          </a:xfrm>
          <a:prstGeom prst="line">
            <a:avLst/>
          </a:prstGeom>
          <a:ln w="47625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6120FA6-CE17-8EC2-D184-D9DD932E4EDC}"/>
              </a:ext>
            </a:extLst>
          </p:cNvPr>
          <p:cNvGrpSpPr/>
          <p:nvPr/>
        </p:nvGrpSpPr>
        <p:grpSpPr>
          <a:xfrm>
            <a:off x="6797390" y="3401090"/>
            <a:ext cx="228600" cy="1043205"/>
            <a:chOff x="4176854" y="3356485"/>
            <a:chExt cx="228600" cy="104320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62AA3C-7945-AA0B-8394-C7C8BCA7B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08046" y="3356485"/>
              <a:ext cx="175565" cy="18288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3C6477B-34F8-242B-6BFC-608152D7D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04658" y="3960171"/>
              <a:ext cx="156993" cy="14229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3FC62D6-E776-431E-EA7B-51AAB6978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28481" y="4207398"/>
              <a:ext cx="142295" cy="192292"/>
            </a:xfrm>
            <a:prstGeom prst="rect">
              <a:avLst/>
            </a:prstGeom>
          </p:spPr>
        </p:pic>
        <p:pic>
          <p:nvPicPr>
            <p:cNvPr id="15" name="Picture 14" descr="A black and white logo&#10;&#10;Description automatically generated">
              <a:extLst>
                <a:ext uri="{FF2B5EF4-FFF2-40B4-BE49-F238E27FC236}">
                  <a16:creationId xmlns:a16="http://schemas.microsoft.com/office/drawing/2014/main" id="{93AA944E-5C18-2F1C-94B8-1D0100556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76854" y="3638498"/>
              <a:ext cx="228600" cy="228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965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5887C-2802-761F-F88A-A96E258F31C8}"/>
              </a:ext>
            </a:extLst>
          </p:cNvPr>
          <p:cNvSpPr txBox="1">
            <a:spLocks/>
          </p:cNvSpPr>
          <p:nvPr/>
        </p:nvSpPr>
        <p:spPr>
          <a:xfrm>
            <a:off x="412596" y="787147"/>
            <a:ext cx="11385394" cy="2316579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Bank Marketing </a:t>
            </a:r>
            <a:br>
              <a:rPr lang="en-US" sz="54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</a:br>
            <a:r>
              <a:rPr lang="en-US" sz="54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in an AI-First World:</a:t>
            </a:r>
            <a:br>
              <a:rPr lang="en-US" sz="54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</a:br>
            <a:r>
              <a:rPr lang="en-US" sz="54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New Rules for Growth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CFB11B5-8B9F-5A0E-4FAF-73EDC22A59EB}"/>
              </a:ext>
            </a:extLst>
          </p:cNvPr>
          <p:cNvSpPr txBox="1">
            <a:spLocks/>
          </p:cNvSpPr>
          <p:nvPr/>
        </p:nvSpPr>
        <p:spPr>
          <a:xfrm>
            <a:off x="2807649" y="4162790"/>
            <a:ext cx="6576702" cy="410438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rgbClr val="EA8823"/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  <a:t>Jim Perry, Senior Strategist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0DFDC1-FB26-8F1E-A213-B81E7997250A}"/>
              </a:ext>
            </a:extLst>
          </p:cNvPr>
          <p:cNvSpPr txBox="1">
            <a:spLocks/>
          </p:cNvSpPr>
          <p:nvPr/>
        </p:nvSpPr>
        <p:spPr>
          <a:xfrm>
            <a:off x="2807649" y="4651305"/>
            <a:ext cx="6576702" cy="410438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rgbClr val="EA8823"/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  <a:t>Market Insights, Inc.</a:t>
            </a:r>
          </a:p>
        </p:txBody>
      </p:sp>
    </p:spTree>
    <p:extLst>
      <p:ext uri="{BB962C8B-B14F-4D97-AF65-F5344CB8AC3E}">
        <p14:creationId xmlns:p14="http://schemas.microsoft.com/office/powerpoint/2010/main" val="362187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7FCFCB-7886-10E6-2941-F16AADFD0B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88952" cy="60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9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AB1B38-E003-6DF6-E897-E05F7C1572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9765813" cy="5999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28299D-F6BD-27D2-712A-6EBD0C8B4EE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3404" y="941501"/>
            <a:ext cx="5212080" cy="4116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2422C1-DBDD-0560-35E0-867A6DE7872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6020034"/>
            <a:ext cx="12188952" cy="83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4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7EEAE-45F6-FD7F-780E-301159735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8B7770-A023-FD4C-E540-D6166E7643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52" cy="60328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9F20BD-0EC8-76D8-E449-A5D0F9F2516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7118" y="825190"/>
            <a:ext cx="6856846" cy="4332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773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4B6FA-7194-5CF9-0B11-6C2B16705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F414E0-CB5C-F61E-0629-28A8A3CBA6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52" cy="60328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ECC8B00-8D8E-CEC9-D799-661D45C54837}"/>
              </a:ext>
            </a:extLst>
          </p:cNvPr>
          <p:cNvSpPr/>
          <p:nvPr/>
        </p:nvSpPr>
        <p:spPr>
          <a:xfrm>
            <a:off x="3047" y="4344670"/>
            <a:ext cx="12188953" cy="914400"/>
          </a:xfrm>
          <a:prstGeom prst="rect">
            <a:avLst/>
          </a:prstGeom>
          <a:solidFill>
            <a:srgbClr val="00AEEF">
              <a:alpha val="5060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048504-1502-8AC1-0CBD-9F509774E563}"/>
              </a:ext>
            </a:extLst>
          </p:cNvPr>
          <p:cNvSpPr txBox="1"/>
          <p:nvPr/>
        </p:nvSpPr>
        <p:spPr>
          <a:xfrm>
            <a:off x="3048" y="4447927"/>
            <a:ext cx="1218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74685"/>
                    </a:prstClr>
                  </a:outerShdw>
                </a:effectLst>
                <a:latin typeface="Avenir Next" panose="020B0503020202020204" pitchFamily="34" charset="0"/>
              </a:rPr>
              <a:t>the old rules are breaking</a:t>
            </a:r>
          </a:p>
        </p:txBody>
      </p:sp>
    </p:spTree>
    <p:extLst>
      <p:ext uri="{BB962C8B-B14F-4D97-AF65-F5344CB8AC3E}">
        <p14:creationId xmlns:p14="http://schemas.microsoft.com/office/powerpoint/2010/main" val="393455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706B125-BC73-EFFE-24C2-2F57A36C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580" y="489449"/>
            <a:ext cx="10935846" cy="766360"/>
          </a:xfrm>
        </p:spPr>
        <p:txBody>
          <a:bodyPr/>
          <a:lstStyle/>
          <a:p>
            <a:r>
              <a:rPr lang="en-US" sz="4000" b="1" dirty="0">
                <a:solidFill>
                  <a:srgbClr val="09203B"/>
                </a:solidFill>
                <a:latin typeface="Helvetica" pitchFamily="2" charset="0"/>
                <a:cs typeface="Arial" panose="020B0604020202020204" pitchFamily="34" charset="0"/>
              </a:rPr>
              <a:t>the forces of change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BBF9210-6536-E812-1626-DEF7EF3DA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8854" y="6328315"/>
            <a:ext cx="418070" cy="249219"/>
          </a:xfrm>
          <a:prstGeom prst="rect">
            <a:avLst/>
          </a:prstGeom>
        </p:spPr>
        <p:txBody>
          <a:bodyPr/>
          <a:lstStyle/>
          <a:p>
            <a:pPr algn="ctr"/>
            <a:fld id="{B8889508-EF4F-6E4B-88F9-41954F5516C6}" type="slidenum">
              <a:rPr lang="en-US" sz="1200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7</a:t>
            </a:fld>
            <a:endParaRPr lang="en-US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Picture Placeholder 7">
            <a:extLst>
              <a:ext uri="{FF2B5EF4-FFF2-40B4-BE49-F238E27FC236}">
                <a16:creationId xmlns:a16="http://schemas.microsoft.com/office/drawing/2014/main" id="{13028CEF-9BA7-027D-1BC2-5D1A3BC2E5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673" y="1421152"/>
            <a:ext cx="2743200" cy="2743200"/>
          </a:xfrm>
          <a:prstGeom prst="rect">
            <a:avLst/>
          </a:prstGeom>
          <a:effectLst>
            <a:softEdge rad="158864"/>
          </a:effectLst>
        </p:spPr>
      </p:pic>
      <p:pic>
        <p:nvPicPr>
          <p:cNvPr id="12" name="Picture Placeholder 7">
            <a:extLst>
              <a:ext uri="{FF2B5EF4-FFF2-40B4-BE49-F238E27FC236}">
                <a16:creationId xmlns:a16="http://schemas.microsoft.com/office/drawing/2014/main" id="{3239EA49-2404-833B-DA7D-ECEACB40271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7824" y="1421152"/>
            <a:ext cx="2743200" cy="2743200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3" name="Picture Placeholder 7">
            <a:extLst>
              <a:ext uri="{FF2B5EF4-FFF2-40B4-BE49-F238E27FC236}">
                <a16:creationId xmlns:a16="http://schemas.microsoft.com/office/drawing/2014/main" id="{1E01D8AA-AF83-3A21-B343-18BFA2FFBEF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0975" y="1421152"/>
            <a:ext cx="2743200" cy="2743200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4" name="Picture Placeholder 7">
            <a:extLst>
              <a:ext uri="{FF2B5EF4-FFF2-40B4-BE49-F238E27FC236}">
                <a16:creationId xmlns:a16="http://schemas.microsoft.com/office/drawing/2014/main" id="{86589241-5EDA-B3C0-68AB-4090ACEBF77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34126" y="1421152"/>
            <a:ext cx="2743200" cy="2743200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509C2B81-B4F8-74DC-51CD-1741D73325DA}"/>
              </a:ext>
            </a:extLst>
          </p:cNvPr>
          <p:cNvSpPr txBox="1">
            <a:spLocks/>
          </p:cNvSpPr>
          <p:nvPr/>
        </p:nvSpPr>
        <p:spPr>
          <a:xfrm>
            <a:off x="417795" y="4865392"/>
            <a:ext cx="2743200" cy="914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demographic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A8DA6244-B0B2-05CB-9EC2-0427165BF5D5}"/>
              </a:ext>
            </a:extLst>
          </p:cNvPr>
          <p:cNvSpPr txBox="1">
            <a:spLocks/>
          </p:cNvSpPr>
          <p:nvPr/>
        </p:nvSpPr>
        <p:spPr>
          <a:xfrm>
            <a:off x="3287824" y="4865392"/>
            <a:ext cx="2743200" cy="914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AI-driven search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A333EFD7-5E9B-EEF7-5019-626F61C95D10}"/>
              </a:ext>
            </a:extLst>
          </p:cNvPr>
          <p:cNvSpPr txBox="1">
            <a:spLocks/>
          </p:cNvSpPr>
          <p:nvPr/>
        </p:nvSpPr>
        <p:spPr>
          <a:xfrm>
            <a:off x="6031024" y="4865392"/>
            <a:ext cx="2743200" cy="914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the journey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D874690-1062-4F27-1D73-60D96E0DB16E}"/>
              </a:ext>
            </a:extLst>
          </p:cNvPr>
          <p:cNvSpPr txBox="1">
            <a:spLocks/>
          </p:cNvSpPr>
          <p:nvPr/>
        </p:nvSpPr>
        <p:spPr>
          <a:xfrm>
            <a:off x="9034126" y="4865392"/>
            <a:ext cx="2743200" cy="914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competition</a:t>
            </a:r>
          </a:p>
        </p:txBody>
      </p:sp>
    </p:spTree>
    <p:extLst>
      <p:ext uri="{BB962C8B-B14F-4D97-AF65-F5344CB8AC3E}">
        <p14:creationId xmlns:p14="http://schemas.microsoft.com/office/powerpoint/2010/main" val="354200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82287FA-5C05-4FBC-544B-8E2E83CE00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1807" y="245138"/>
            <a:ext cx="4092256" cy="576072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00C88E5-5286-A9E2-39DE-82F9C043674C}"/>
              </a:ext>
            </a:extLst>
          </p:cNvPr>
          <p:cNvGrpSpPr/>
          <p:nvPr/>
        </p:nvGrpSpPr>
        <p:grpSpPr>
          <a:xfrm>
            <a:off x="285027" y="486660"/>
            <a:ext cx="4270040" cy="5284055"/>
            <a:chOff x="285027" y="486660"/>
            <a:chExt cx="4270040" cy="5284055"/>
          </a:xfrm>
        </p:grpSpPr>
        <p:sp>
          <p:nvSpPr>
            <p:cNvPr id="2" name="Google Shape;141;p22">
              <a:extLst>
                <a:ext uri="{FF2B5EF4-FFF2-40B4-BE49-F238E27FC236}">
                  <a16:creationId xmlns:a16="http://schemas.microsoft.com/office/drawing/2014/main" id="{3257A0DE-5160-50D4-5B11-C07514584123}"/>
                </a:ext>
              </a:extLst>
            </p:cNvPr>
            <p:cNvSpPr txBox="1"/>
            <p:nvPr/>
          </p:nvSpPr>
          <p:spPr>
            <a:xfrm>
              <a:off x="285027" y="486660"/>
              <a:ext cx="4270040" cy="20928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0" b="1" u="none" strike="noStrike" kern="0" cap="none" spc="-600" dirty="0">
                  <a:latin typeface="Avenir Next" panose="020B0503020202020204" pitchFamily="34" charset="0"/>
                  <a:ea typeface="Cambria"/>
                  <a:cs typeface="Cambria"/>
                  <a:sym typeface="Cambria"/>
                </a:rPr>
                <a:t>1 in 5</a:t>
              </a:r>
              <a:endParaRPr sz="12000" b="1" u="none" strike="noStrike" kern="0" cap="none" spc="-600" dirty="0">
                <a:latin typeface="Avenir Next" panose="020B0503020202020204" pitchFamily="34" charset="0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" name="Google Shape;142;p22">
              <a:extLst>
                <a:ext uri="{FF2B5EF4-FFF2-40B4-BE49-F238E27FC236}">
                  <a16:creationId xmlns:a16="http://schemas.microsoft.com/office/drawing/2014/main" id="{E25A72FC-BCF3-B9E7-27CF-4F4EC1A8D502}"/>
                </a:ext>
              </a:extLst>
            </p:cNvPr>
            <p:cNvSpPr txBox="1"/>
            <p:nvPr/>
          </p:nvSpPr>
          <p:spPr>
            <a:xfrm>
              <a:off x="578977" y="2057776"/>
              <a:ext cx="3682140" cy="32008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0" i="0" u="none" strike="noStrike" cap="none" dirty="0">
                  <a:latin typeface="Avenir Next" panose="020B0503020202020204" pitchFamily="34" charset="0"/>
                  <a:ea typeface="Calibri"/>
                  <a:cs typeface="Calibri"/>
                  <a:sym typeface="Calibri"/>
                </a:rPr>
                <a:t>bank customers moved money away from their primary bank in the past </a:t>
              </a:r>
              <a:r>
                <a:rPr lang="en" sz="2400" b="1" i="0" u="none" strike="noStrike" cap="none" dirty="0">
                  <a:latin typeface="Avenir Next" panose="020B0503020202020204" pitchFamily="34" charset="0"/>
                  <a:ea typeface="Calibri"/>
                  <a:cs typeface="Calibri"/>
                  <a:sym typeface="Calibri"/>
                </a:rPr>
                <a:t>3</a:t>
              </a:r>
              <a:r>
                <a:rPr lang="en" sz="2400" b="0" i="0" u="none" strike="noStrike" cap="none" dirty="0">
                  <a:latin typeface="Avenir Next" panose="020B0503020202020204" pitchFamily="34" charset="0"/>
                  <a:ea typeface="Calibri"/>
                  <a:cs typeface="Calibri"/>
                  <a:sym typeface="Calibri"/>
                </a:rPr>
                <a:t> months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" sz="2400" dirty="0">
                <a:latin typeface="Avenir Next" panose="020B0503020202020204" pitchFamily="34" charset="0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 dirty="0">
                  <a:latin typeface="Avenir Next" panose="020B0503020202020204" pitchFamily="34" charset="0"/>
                  <a:ea typeface="Calibri"/>
                  <a:cs typeface="Calibri"/>
                  <a:sym typeface="Calibri"/>
                </a:rPr>
                <a:t>n</a:t>
              </a:r>
              <a:r>
                <a:rPr lang="en" sz="2400" b="0" i="0" u="none" strike="noStrike" cap="none" dirty="0">
                  <a:latin typeface="Avenir Next" panose="020B0503020202020204" pitchFamily="34" charset="0"/>
                  <a:ea typeface="Calibri"/>
                  <a:cs typeface="Calibri"/>
                  <a:sym typeface="Calibri"/>
                </a:rPr>
                <a:t>early 50% of all new checking accounts opened were additive.</a:t>
              </a:r>
              <a:endParaRPr sz="2400" b="0" i="0" u="none" strike="noStrike" cap="none" dirty="0">
                <a:latin typeface="Avenir Next" panose="020B0503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143;p22">
              <a:extLst>
                <a:ext uri="{FF2B5EF4-FFF2-40B4-BE49-F238E27FC236}">
                  <a16:creationId xmlns:a16="http://schemas.microsoft.com/office/drawing/2014/main" id="{F2D7109A-D016-7B14-3F8F-0B8F5080BE14}"/>
                </a:ext>
              </a:extLst>
            </p:cNvPr>
            <p:cNvSpPr txBox="1"/>
            <p:nvPr/>
          </p:nvSpPr>
          <p:spPr>
            <a:xfrm>
              <a:off x="285027" y="5309015"/>
              <a:ext cx="3883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0" u="none" strike="noStrike" cap="none" dirty="0">
                  <a:solidFill>
                    <a:srgbClr val="00AEEF"/>
                  </a:solidFill>
                  <a:latin typeface="Calibri"/>
                  <a:ea typeface="Calibri"/>
                  <a:cs typeface="Calibri"/>
                  <a:sym typeface="Calibri"/>
                </a:rPr>
                <a:t>Source: JD Power Financial Services </a:t>
              </a:r>
              <a:br>
                <a:rPr lang="en" sz="1200" i="0" u="none" strike="noStrike" cap="none" dirty="0">
                  <a:solidFill>
                    <a:srgbClr val="00AEEF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" sz="1200" i="0" u="none" strike="noStrike" cap="none" dirty="0">
                  <a:solidFill>
                    <a:srgbClr val="00AEEF"/>
                  </a:solidFill>
                  <a:latin typeface="Calibri"/>
                  <a:ea typeface="Calibri"/>
                  <a:cs typeface="Calibri"/>
                  <a:sym typeface="Calibri"/>
                </a:rPr>
                <a:t>Churn Data and Analytics</a:t>
              </a:r>
              <a:r>
                <a:rPr lang="en" sz="1200" dirty="0">
                  <a:solidFill>
                    <a:srgbClr val="00AEEF"/>
                  </a:solidFill>
                  <a:latin typeface="Calibri"/>
                  <a:ea typeface="Calibri"/>
                  <a:cs typeface="Calibri"/>
                  <a:sym typeface="Calibri"/>
                </a:rPr>
                <a:t>,</a:t>
              </a:r>
              <a:r>
                <a:rPr lang="en" sz="1200" i="0" u="none" strike="noStrike" cap="none" dirty="0">
                  <a:solidFill>
                    <a:srgbClr val="00AEEF"/>
                  </a:solidFill>
                  <a:latin typeface="Calibri"/>
                  <a:ea typeface="Calibri"/>
                  <a:cs typeface="Calibri"/>
                  <a:sym typeface="Calibri"/>
                </a:rPr>
                <a:t> Q4 2025</a:t>
              </a:r>
              <a:endParaRPr sz="1200" dirty="0">
                <a:solidFill>
                  <a:srgbClr val="00AEE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AB1D116-B019-98BA-6AE4-81BBD0127EF0}"/>
              </a:ext>
            </a:extLst>
          </p:cNvPr>
          <p:cNvGrpSpPr/>
          <p:nvPr/>
        </p:nvGrpSpPr>
        <p:grpSpPr>
          <a:xfrm>
            <a:off x="7767897" y="717991"/>
            <a:ext cx="4098783" cy="5010806"/>
            <a:chOff x="7767897" y="717991"/>
            <a:chExt cx="4098783" cy="5010806"/>
          </a:xfrm>
        </p:grpSpPr>
        <p:sp>
          <p:nvSpPr>
            <p:cNvPr id="8" name="Google Shape;143;p22">
              <a:extLst>
                <a:ext uri="{FF2B5EF4-FFF2-40B4-BE49-F238E27FC236}">
                  <a16:creationId xmlns:a16="http://schemas.microsoft.com/office/drawing/2014/main" id="{B79A4FFF-8439-17CA-53A5-6AE6C2927947}"/>
                </a:ext>
              </a:extLst>
            </p:cNvPr>
            <p:cNvSpPr txBox="1"/>
            <p:nvPr/>
          </p:nvSpPr>
          <p:spPr>
            <a:xfrm>
              <a:off x="7982880" y="5451838"/>
              <a:ext cx="3883800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" sz="1200" i="0" u="none" strike="noStrike" cap="none" dirty="0">
                  <a:solidFill>
                    <a:srgbClr val="00AEEF"/>
                  </a:solidFill>
                  <a:latin typeface="Calibri"/>
                  <a:ea typeface="Calibri"/>
                  <a:cs typeface="Calibri"/>
                  <a:sym typeface="Calibri"/>
                </a:rPr>
                <a:t>Source: </a:t>
              </a:r>
              <a:r>
                <a:rPr lang="en" sz="1200" i="1" dirty="0">
                  <a:solidFill>
                    <a:srgbClr val="00AEEF"/>
                  </a:solidFill>
                  <a:ea typeface="Calibri"/>
                  <a:cs typeface="Calibri"/>
                  <a:sym typeface="Calibri"/>
                </a:rPr>
                <a:t>TD Bank 2026 AI Insights Report</a:t>
              </a:r>
              <a:endParaRPr sz="1200" dirty="0">
                <a:solidFill>
                  <a:srgbClr val="00AEE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9E1CD1C-0BB0-F881-826B-AB843C29E49C}"/>
                </a:ext>
              </a:extLst>
            </p:cNvPr>
            <p:cNvGrpSpPr/>
            <p:nvPr/>
          </p:nvGrpSpPr>
          <p:grpSpPr>
            <a:xfrm>
              <a:off x="7767897" y="717991"/>
              <a:ext cx="4060109" cy="3911522"/>
              <a:chOff x="7767897" y="717991"/>
              <a:chExt cx="4060109" cy="3911522"/>
            </a:xfrm>
          </p:grpSpPr>
          <p:sp>
            <p:nvSpPr>
              <p:cNvPr id="5" name="Google Shape;141;p22">
                <a:extLst>
                  <a:ext uri="{FF2B5EF4-FFF2-40B4-BE49-F238E27FC236}">
                    <a16:creationId xmlns:a16="http://schemas.microsoft.com/office/drawing/2014/main" id="{64493FF3-4256-631E-C3E5-A01ADA53DFE0}"/>
                  </a:ext>
                </a:extLst>
              </p:cNvPr>
              <p:cNvSpPr txBox="1"/>
              <p:nvPr/>
            </p:nvSpPr>
            <p:spPr>
              <a:xfrm>
                <a:off x="7767897" y="965557"/>
                <a:ext cx="4060109" cy="209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0" b="1" u="none" strike="noStrike" cap="none" dirty="0">
                    <a:latin typeface="Avenir Next" panose="020B0503020202020204" pitchFamily="34" charset="0"/>
                    <a:ea typeface="Cambria"/>
                    <a:cs typeface="Cambria"/>
                    <a:sym typeface="Cambria"/>
                  </a:rPr>
                  <a:t>18%</a:t>
                </a:r>
                <a:endParaRPr sz="12000" b="1" u="none" strike="noStrike" cap="none" dirty="0">
                  <a:latin typeface="Avenir Next" panose="020B0503020202020204" pitchFamily="34" charset="0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7" name="Google Shape;142;p22">
                <a:extLst>
                  <a:ext uri="{FF2B5EF4-FFF2-40B4-BE49-F238E27FC236}">
                    <a16:creationId xmlns:a16="http://schemas.microsoft.com/office/drawing/2014/main" id="{EDB19898-4F13-E4BF-518E-BAAE4ECBC682}"/>
                  </a:ext>
                </a:extLst>
              </p:cNvPr>
              <p:cNvSpPr txBox="1"/>
              <p:nvPr/>
            </p:nvSpPr>
            <p:spPr>
              <a:xfrm>
                <a:off x="7982880" y="2536673"/>
                <a:ext cx="3556489" cy="2092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 i="0" u="none" strike="noStrike" cap="none" dirty="0">
                    <a:latin typeface="Avenir Next" panose="020B0503020202020204" pitchFamily="34" charset="0"/>
                    <a:ea typeface="Calibri"/>
                    <a:cs typeface="Calibri"/>
                    <a:sym typeface="Calibri"/>
                  </a:rPr>
                  <a:t>of consumers are comfortable allowing AI to make important financial decisions independently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8CB14E-3ED6-9792-8FEA-5E5CFA47C08A}"/>
                  </a:ext>
                </a:extLst>
              </p:cNvPr>
              <p:cNvSpPr txBox="1"/>
              <p:nvPr/>
            </p:nvSpPr>
            <p:spPr>
              <a:xfrm>
                <a:off x="8025419" y="717991"/>
                <a:ext cx="345683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latin typeface="Avenir Next" panose="020B0503020202020204" pitchFamily="34" charset="0"/>
                    <a:cs typeface="Calibri"/>
                    <a:sym typeface="Calibri"/>
                  </a:rPr>
                  <a:t>only</a:t>
                </a:r>
                <a:endParaRPr lang="en-US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313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899001-2253-508A-2537-22A6710258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46085"/>
            <a:ext cx="10515600" cy="522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2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2702</TotalTime>
  <Words>282</Words>
  <Application>Microsoft Macintosh PowerPoint</Application>
  <PresentationFormat>Widescreen</PresentationFormat>
  <Paragraphs>74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Aptos</vt:lpstr>
      <vt:lpstr>Aptos Display</vt:lpstr>
      <vt:lpstr>Arial</vt:lpstr>
      <vt:lpstr>Avenir Next</vt:lpstr>
      <vt:lpstr>Calibri</vt:lpstr>
      <vt:lpstr>Georgia</vt:lpstr>
      <vt:lpstr>Helvetica</vt:lpstr>
      <vt:lpstr>Helvetica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forces of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roadmap – get found</vt:lpstr>
      <vt:lpstr>the roadmap – get chosen</vt:lpstr>
      <vt:lpstr>the roadmap – get chosen again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Hansen</dc:creator>
  <cp:lastModifiedBy>Jim Perry</cp:lastModifiedBy>
  <cp:revision>70</cp:revision>
  <cp:lastPrinted>2026-04-30T21:39:26Z</cp:lastPrinted>
  <dcterms:created xsi:type="dcterms:W3CDTF">2019-08-28T02:13:12Z</dcterms:created>
  <dcterms:modified xsi:type="dcterms:W3CDTF">2026-05-01T14:20:52Z</dcterms:modified>
</cp:coreProperties>
</file>