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1"/>
  </p:sldMasterIdLst>
  <p:notesMasterIdLst>
    <p:notesMasterId r:id="rId22"/>
  </p:notesMasterIdLst>
  <p:sldIdLst>
    <p:sldId id="262" r:id="rId2"/>
    <p:sldId id="278" r:id="rId3"/>
    <p:sldId id="263" r:id="rId4"/>
    <p:sldId id="279" r:id="rId5"/>
    <p:sldId id="269" r:id="rId6"/>
    <p:sldId id="267" r:id="rId7"/>
    <p:sldId id="270" r:id="rId8"/>
    <p:sldId id="280" r:id="rId9"/>
    <p:sldId id="281" r:id="rId10"/>
    <p:sldId id="282" r:id="rId11"/>
    <p:sldId id="283" r:id="rId12"/>
    <p:sldId id="271" r:id="rId13"/>
    <p:sldId id="274" r:id="rId14"/>
    <p:sldId id="272" r:id="rId15"/>
    <p:sldId id="273" r:id="rId16"/>
    <p:sldId id="275" r:id="rId17"/>
    <p:sldId id="276" r:id="rId18"/>
    <p:sldId id="277" r:id="rId19"/>
    <p:sldId id="265" r:id="rId20"/>
    <p:sldId id="266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C48E"/>
    <a:srgbClr val="AD122A"/>
    <a:srgbClr val="F9C5CD"/>
    <a:srgbClr val="A9C6D8"/>
    <a:srgbClr val="FAC2A6"/>
    <a:srgbClr val="98FAFF"/>
    <a:srgbClr val="8BD3D8"/>
    <a:srgbClr val="5AB1C4"/>
    <a:srgbClr val="C44A4A"/>
    <a:srgbClr val="8FB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95EE93-0390-4FDD-A8DB-3944AEB4E119}" v="78" dt="2026-04-24T21:19:31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7" autoAdjust="0"/>
    <p:restoredTop sz="82688" autoAdjust="0"/>
  </p:normalViewPr>
  <p:slideViewPr>
    <p:cSldViewPr snapToGrid="0" snapToObjects="1">
      <p:cViewPr varScale="1">
        <p:scale>
          <a:sx n="133" d="100"/>
          <a:sy n="133" d="100"/>
        </p:scale>
        <p:origin x="1579" y="9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293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ayer, Tim" userId="045fc9aa-b5e4-45b6-9a9d-61b7d8222d53" providerId="ADAL" clId="{C1A805EF-9BAD-4E62-ADBD-2C6D204A2D2C}"/>
    <pc:docChg chg="undo custSel addSld delSld modSld sldOrd modShowInfo">
      <pc:chgData name="Krayer, Tim" userId="045fc9aa-b5e4-45b6-9a9d-61b7d8222d53" providerId="ADAL" clId="{C1A805EF-9BAD-4E62-ADBD-2C6D204A2D2C}" dt="2026-04-24T21:19:30.346" v="10168" actId="20577"/>
      <pc:docMkLst>
        <pc:docMk/>
      </pc:docMkLst>
      <pc:sldChg chg="modSp mod modTransition modNotesTx">
        <pc:chgData name="Krayer, Tim" userId="045fc9aa-b5e4-45b6-9a9d-61b7d8222d53" providerId="ADAL" clId="{C1A805EF-9BAD-4E62-ADBD-2C6D204A2D2C}" dt="2026-04-24T13:28:09.027" v="10020" actId="255"/>
        <pc:sldMkLst>
          <pc:docMk/>
          <pc:sldMk cId="1807328336" sldId="262"/>
        </pc:sldMkLst>
        <pc:spChg chg="mod">
          <ac:chgData name="Krayer, Tim" userId="045fc9aa-b5e4-45b6-9a9d-61b7d8222d53" providerId="ADAL" clId="{C1A805EF-9BAD-4E62-ADBD-2C6D204A2D2C}" dt="2026-04-24T13:28:09.027" v="10020" actId="255"/>
          <ac:spMkLst>
            <pc:docMk/>
            <pc:sldMk cId="1807328336" sldId="262"/>
            <ac:spMk id="3" creationId="{00000000-0000-0000-0000-000000000000}"/>
          </ac:spMkLst>
        </pc:spChg>
        <pc:spChg chg="mod">
          <ac:chgData name="Krayer, Tim" userId="045fc9aa-b5e4-45b6-9a9d-61b7d8222d53" providerId="ADAL" clId="{C1A805EF-9BAD-4E62-ADBD-2C6D204A2D2C}" dt="2026-04-24T12:55:24.694" v="9860" actId="1037"/>
          <ac:spMkLst>
            <pc:docMk/>
            <pc:sldMk cId="1807328336" sldId="262"/>
            <ac:spMk id="4" creationId="{1851D30C-FE13-86D8-DBE4-C2F0C67846B7}"/>
          </ac:spMkLst>
        </pc:spChg>
      </pc:sldChg>
      <pc:sldChg chg="addSp delSp modSp mod modTransition modAnim modNotesTx">
        <pc:chgData name="Krayer, Tim" userId="045fc9aa-b5e4-45b6-9a9d-61b7d8222d53" providerId="ADAL" clId="{C1A805EF-9BAD-4E62-ADBD-2C6D204A2D2C}" dt="2026-04-24T14:04:35.806" v="10021" actId="20577"/>
        <pc:sldMkLst>
          <pc:docMk/>
          <pc:sldMk cId="445102214" sldId="263"/>
        </pc:sldMkLst>
        <pc:spChg chg="mod">
          <ac:chgData name="Krayer, Tim" userId="045fc9aa-b5e4-45b6-9a9d-61b7d8222d53" providerId="ADAL" clId="{C1A805EF-9BAD-4E62-ADBD-2C6D204A2D2C}" dt="2026-04-22T16:04:42.565" v="8788" actId="1036"/>
          <ac:spMkLst>
            <pc:docMk/>
            <pc:sldMk cId="445102214" sldId="263"/>
            <ac:spMk id="3" creationId="{4DF84ECB-AE52-E159-C780-AD8F73B17A5A}"/>
          </ac:spMkLst>
        </pc:spChg>
        <pc:spChg chg="add del mod ord">
          <ac:chgData name="Krayer, Tim" userId="045fc9aa-b5e4-45b6-9a9d-61b7d8222d53" providerId="ADAL" clId="{C1A805EF-9BAD-4E62-ADBD-2C6D204A2D2C}" dt="2026-04-24T13:12:02.012" v="10009" actId="164"/>
          <ac:spMkLst>
            <pc:docMk/>
            <pc:sldMk cId="445102214" sldId="263"/>
            <ac:spMk id="5" creationId="{83FDBF1F-C920-9710-A74F-C9F138BCAE5B}"/>
          </ac:spMkLst>
        </pc:spChg>
        <pc:spChg chg="add mod">
          <ac:chgData name="Krayer, Tim" userId="045fc9aa-b5e4-45b6-9a9d-61b7d8222d53" providerId="ADAL" clId="{C1A805EF-9BAD-4E62-ADBD-2C6D204A2D2C}" dt="2026-04-24T13:02:14.157" v="9919" actId="20578"/>
          <ac:spMkLst>
            <pc:docMk/>
            <pc:sldMk cId="445102214" sldId="263"/>
            <ac:spMk id="7" creationId="{74117EE4-F408-4AFA-2382-AE417E9D12E8}"/>
          </ac:spMkLst>
        </pc:spChg>
        <pc:spChg chg="add del mod">
          <ac:chgData name="Krayer, Tim" userId="045fc9aa-b5e4-45b6-9a9d-61b7d8222d53" providerId="ADAL" clId="{C1A805EF-9BAD-4E62-ADBD-2C6D204A2D2C}" dt="2026-04-24T13:11:03.538" v="10002" actId="478"/>
          <ac:spMkLst>
            <pc:docMk/>
            <pc:sldMk cId="445102214" sldId="263"/>
            <ac:spMk id="9" creationId="{0DE46608-5126-19AA-AC72-505139D59588}"/>
          </ac:spMkLst>
        </pc:spChg>
        <pc:grpChg chg="add mod">
          <ac:chgData name="Krayer, Tim" userId="045fc9aa-b5e4-45b6-9a9d-61b7d8222d53" providerId="ADAL" clId="{C1A805EF-9BAD-4E62-ADBD-2C6D204A2D2C}" dt="2026-04-24T13:12:02.012" v="10009" actId="164"/>
          <ac:grpSpMkLst>
            <pc:docMk/>
            <pc:sldMk cId="445102214" sldId="263"/>
            <ac:grpSpMk id="10" creationId="{7E0C8D57-DD29-C1B3-D80D-CB42510E95A9}"/>
          </ac:grpSpMkLst>
        </pc:grpChg>
        <pc:picChg chg="mod">
          <ac:chgData name="Krayer, Tim" userId="045fc9aa-b5e4-45b6-9a9d-61b7d8222d53" providerId="ADAL" clId="{C1A805EF-9BAD-4E62-ADBD-2C6D204A2D2C}" dt="2026-04-24T13:04:57.458" v="9934" actId="1038"/>
          <ac:picMkLst>
            <pc:docMk/>
            <pc:sldMk cId="445102214" sldId="263"/>
            <ac:picMk id="4" creationId="{463EF50A-BD21-1B04-0C06-B2ACC6706A87}"/>
          </ac:picMkLst>
        </pc:picChg>
        <pc:picChg chg="mod">
          <ac:chgData name="Krayer, Tim" userId="045fc9aa-b5e4-45b6-9a9d-61b7d8222d53" providerId="ADAL" clId="{C1A805EF-9BAD-4E62-ADBD-2C6D204A2D2C}" dt="2026-04-24T13:12:02.012" v="10009" actId="164"/>
          <ac:picMkLst>
            <pc:docMk/>
            <pc:sldMk cId="445102214" sldId="263"/>
            <ac:picMk id="12" creationId="{148BD213-D270-C715-82ED-B56524E213AA}"/>
          </ac:picMkLst>
        </pc:picChg>
        <pc:cxnChg chg="add mod">
          <ac:chgData name="Krayer, Tim" userId="045fc9aa-b5e4-45b6-9a9d-61b7d8222d53" providerId="ADAL" clId="{C1A805EF-9BAD-4E62-ADBD-2C6D204A2D2C}" dt="2026-04-24T13:10:58.803" v="9998" actId="692"/>
          <ac:cxnSpMkLst>
            <pc:docMk/>
            <pc:sldMk cId="445102214" sldId="263"/>
            <ac:cxnSpMk id="8" creationId="{B7923D97-15EE-61B2-A94B-00FE832B16B1}"/>
          </ac:cxnSpMkLst>
        </pc:cxnChg>
        <pc:cxnChg chg="mod">
          <ac:chgData name="Krayer, Tim" userId="045fc9aa-b5e4-45b6-9a9d-61b7d8222d53" providerId="ADAL" clId="{C1A805EF-9BAD-4E62-ADBD-2C6D204A2D2C}" dt="2026-04-22T16:04:47.310" v="8816" actId="14100"/>
          <ac:cxnSpMkLst>
            <pc:docMk/>
            <pc:sldMk cId="445102214" sldId="263"/>
            <ac:cxnSpMk id="13" creationId="{22C8546B-E4F6-E7DE-71BA-1DEC806064D9}"/>
          </ac:cxnSpMkLst>
        </pc:cxnChg>
      </pc:sldChg>
      <pc:sldChg chg="ord modTransition">
        <pc:chgData name="Krayer, Tim" userId="045fc9aa-b5e4-45b6-9a9d-61b7d8222d53" providerId="ADAL" clId="{C1A805EF-9BAD-4E62-ADBD-2C6D204A2D2C}" dt="2026-04-22T20:14:21.889" v="9594"/>
        <pc:sldMkLst>
          <pc:docMk/>
          <pc:sldMk cId="1448401445" sldId="265"/>
        </pc:sldMkLst>
      </pc:sldChg>
      <pc:sldChg chg="add mod modTransition modShow">
        <pc:chgData name="Krayer, Tim" userId="045fc9aa-b5e4-45b6-9a9d-61b7d8222d53" providerId="ADAL" clId="{C1A805EF-9BAD-4E62-ADBD-2C6D204A2D2C}" dt="2026-04-24T14:17:35.986" v="10030" actId="729"/>
        <pc:sldMkLst>
          <pc:docMk/>
          <pc:sldMk cId="148556752" sldId="266"/>
        </pc:sldMkLst>
      </pc:sldChg>
      <pc:sldChg chg="modSp mod modTransition modAnim modNotesTx">
        <pc:chgData name="Krayer, Tim" userId="045fc9aa-b5e4-45b6-9a9d-61b7d8222d53" providerId="ADAL" clId="{C1A805EF-9BAD-4E62-ADBD-2C6D204A2D2C}" dt="2026-04-24T21:13:08.741" v="10097" actId="14861"/>
        <pc:sldMkLst>
          <pc:docMk/>
          <pc:sldMk cId="3811146783" sldId="267"/>
        </pc:sldMkLst>
        <pc:picChg chg="mod">
          <ac:chgData name="Krayer, Tim" userId="045fc9aa-b5e4-45b6-9a9d-61b7d8222d53" providerId="ADAL" clId="{C1A805EF-9BAD-4E62-ADBD-2C6D204A2D2C}" dt="2026-04-24T21:13:08.741" v="10097" actId="14861"/>
          <ac:picMkLst>
            <pc:docMk/>
            <pc:sldMk cId="3811146783" sldId="267"/>
            <ac:picMk id="19" creationId="{F2281AE4-DC58-5002-98C0-2CA4465B0D63}"/>
          </ac:picMkLst>
        </pc:picChg>
      </pc:sldChg>
      <pc:sldChg chg="addSp modSp mod modTransition modAnim modNotesTx">
        <pc:chgData name="Krayer, Tim" userId="045fc9aa-b5e4-45b6-9a9d-61b7d8222d53" providerId="ADAL" clId="{C1A805EF-9BAD-4E62-ADBD-2C6D204A2D2C}" dt="2026-04-24T14:05:01.500" v="10022" actId="20577"/>
        <pc:sldMkLst>
          <pc:docMk/>
          <pc:sldMk cId="254515187" sldId="269"/>
        </pc:sldMkLst>
        <pc:spChg chg="mod">
          <ac:chgData name="Krayer, Tim" userId="045fc9aa-b5e4-45b6-9a9d-61b7d8222d53" providerId="ADAL" clId="{C1A805EF-9BAD-4E62-ADBD-2C6D204A2D2C}" dt="2026-04-22T16:25:44.260" v="9163" actId="20577"/>
          <ac:spMkLst>
            <pc:docMk/>
            <pc:sldMk cId="254515187" sldId="269"/>
            <ac:spMk id="3" creationId="{FCE82FD2-3848-CAA6-F0CE-B0AFD7A3EC89}"/>
          </ac:spMkLst>
        </pc:spChg>
        <pc:spChg chg="mod">
          <ac:chgData name="Krayer, Tim" userId="045fc9aa-b5e4-45b6-9a9d-61b7d8222d53" providerId="ADAL" clId="{C1A805EF-9BAD-4E62-ADBD-2C6D204A2D2C}" dt="2026-04-22T20:32:28.404" v="9644" actId="1582"/>
          <ac:spMkLst>
            <pc:docMk/>
            <pc:sldMk cId="254515187" sldId="269"/>
            <ac:spMk id="9" creationId="{95697828-97DB-6473-1DA5-5E6ED1E85E11}"/>
          </ac:spMkLst>
        </pc:spChg>
        <pc:spChg chg="mod">
          <ac:chgData name="Krayer, Tim" userId="045fc9aa-b5e4-45b6-9a9d-61b7d8222d53" providerId="ADAL" clId="{C1A805EF-9BAD-4E62-ADBD-2C6D204A2D2C}" dt="2026-04-22T16:27:01.841" v="9280" actId="20577"/>
          <ac:spMkLst>
            <pc:docMk/>
            <pc:sldMk cId="254515187" sldId="269"/>
            <ac:spMk id="13" creationId="{FA1D7204-1278-38B8-0C9F-4FC492506979}"/>
          </ac:spMkLst>
        </pc:spChg>
        <pc:spChg chg="mod">
          <ac:chgData name="Krayer, Tim" userId="045fc9aa-b5e4-45b6-9a9d-61b7d8222d53" providerId="ADAL" clId="{C1A805EF-9BAD-4E62-ADBD-2C6D204A2D2C}" dt="2026-04-22T20:20:54.451" v="9634" actId="20577"/>
          <ac:spMkLst>
            <pc:docMk/>
            <pc:sldMk cId="254515187" sldId="269"/>
            <ac:spMk id="15" creationId="{04B547F1-004E-BE61-94F8-F288078408AC}"/>
          </ac:spMkLst>
        </pc:spChg>
        <pc:cxnChg chg="mod">
          <ac:chgData name="Krayer, Tim" userId="045fc9aa-b5e4-45b6-9a9d-61b7d8222d53" providerId="ADAL" clId="{C1A805EF-9BAD-4E62-ADBD-2C6D204A2D2C}" dt="2026-04-22T19:56:23.119" v="9501" actId="14100"/>
          <ac:cxnSpMkLst>
            <pc:docMk/>
            <pc:sldMk cId="254515187" sldId="269"/>
            <ac:cxnSpMk id="16" creationId="{29751BA2-A5C3-B83A-E62E-28923578BBBD}"/>
          </ac:cxnSpMkLst>
        </pc:cxnChg>
      </pc:sldChg>
      <pc:sldChg chg="addSp delSp modSp mod modTransition delAnim modAnim">
        <pc:chgData name="Krayer, Tim" userId="045fc9aa-b5e4-45b6-9a9d-61b7d8222d53" providerId="ADAL" clId="{C1A805EF-9BAD-4E62-ADBD-2C6D204A2D2C}" dt="2026-04-22T20:34:09.737" v="9653"/>
        <pc:sldMkLst>
          <pc:docMk/>
          <pc:sldMk cId="737286148" sldId="270"/>
        </pc:sldMkLst>
        <pc:spChg chg="add mod">
          <ac:chgData name="Krayer, Tim" userId="045fc9aa-b5e4-45b6-9a9d-61b7d8222d53" providerId="ADAL" clId="{C1A805EF-9BAD-4E62-ADBD-2C6D204A2D2C}" dt="2026-04-22T20:04:48.537" v="9549"/>
          <ac:spMkLst>
            <pc:docMk/>
            <pc:sldMk cId="737286148" sldId="270"/>
            <ac:spMk id="2" creationId="{DD429508-7562-C183-286A-0D7495654935}"/>
          </ac:spMkLst>
        </pc:spChg>
        <pc:picChg chg="mod">
          <ac:chgData name="Krayer, Tim" userId="045fc9aa-b5e4-45b6-9a9d-61b7d8222d53" providerId="ADAL" clId="{C1A805EF-9BAD-4E62-ADBD-2C6D204A2D2C}" dt="2026-04-22T20:33:30.536" v="9648" actId="14100"/>
          <ac:picMkLst>
            <pc:docMk/>
            <pc:sldMk cId="737286148" sldId="270"/>
            <ac:picMk id="7" creationId="{7867756D-CA24-D07D-9302-02E34C1760A7}"/>
          </ac:picMkLst>
        </pc:picChg>
      </pc:sldChg>
      <pc:sldChg chg="modTransition modAnim">
        <pc:chgData name="Krayer, Tim" userId="045fc9aa-b5e4-45b6-9a9d-61b7d8222d53" providerId="ADAL" clId="{C1A805EF-9BAD-4E62-ADBD-2C6D204A2D2C}" dt="2026-04-22T20:30:58.112" v="9643"/>
        <pc:sldMkLst>
          <pc:docMk/>
          <pc:sldMk cId="351001480" sldId="271"/>
        </pc:sldMkLst>
      </pc:sldChg>
      <pc:sldChg chg="modTransition modAnim modNotesTx">
        <pc:chgData name="Krayer, Tim" userId="045fc9aa-b5e4-45b6-9a9d-61b7d8222d53" providerId="ADAL" clId="{C1A805EF-9BAD-4E62-ADBD-2C6D204A2D2C}" dt="2026-04-22T20:07:34.503" v="9584"/>
        <pc:sldMkLst>
          <pc:docMk/>
          <pc:sldMk cId="2422930006" sldId="272"/>
        </pc:sldMkLst>
      </pc:sldChg>
      <pc:sldChg chg="modTransition modAnim modNotesTx">
        <pc:chgData name="Krayer, Tim" userId="045fc9aa-b5e4-45b6-9a9d-61b7d8222d53" providerId="ADAL" clId="{C1A805EF-9BAD-4E62-ADBD-2C6D204A2D2C}" dt="2026-04-24T21:16:26.343" v="10099"/>
        <pc:sldMkLst>
          <pc:docMk/>
          <pc:sldMk cId="962473443" sldId="273"/>
        </pc:sldMkLst>
      </pc:sldChg>
      <pc:sldChg chg="addSp delSp modSp mod modTransition modAnim modNotesTx">
        <pc:chgData name="Krayer, Tim" userId="045fc9aa-b5e4-45b6-9a9d-61b7d8222d53" providerId="ADAL" clId="{C1A805EF-9BAD-4E62-ADBD-2C6D204A2D2C}" dt="2026-04-24T21:03:37.510" v="10031" actId="20577"/>
        <pc:sldMkLst>
          <pc:docMk/>
          <pc:sldMk cId="2363089770" sldId="274"/>
        </pc:sldMkLst>
        <pc:spChg chg="mod">
          <ac:chgData name="Krayer, Tim" userId="045fc9aa-b5e4-45b6-9a9d-61b7d8222d53" providerId="ADAL" clId="{C1A805EF-9BAD-4E62-ADBD-2C6D204A2D2C}" dt="2026-04-22T20:52:40.265" v="9839" actId="164"/>
          <ac:spMkLst>
            <pc:docMk/>
            <pc:sldMk cId="2363089770" sldId="274"/>
            <ac:spMk id="6" creationId="{CD2E83F8-3347-51C5-31C4-ABA325782D76}"/>
          </ac:spMkLst>
        </pc:spChg>
        <pc:spChg chg="mod">
          <ac:chgData name="Krayer, Tim" userId="045fc9aa-b5e4-45b6-9a9d-61b7d8222d53" providerId="ADAL" clId="{C1A805EF-9BAD-4E62-ADBD-2C6D204A2D2C}" dt="2026-04-22T20:52:51.476" v="9841" actId="164"/>
          <ac:spMkLst>
            <pc:docMk/>
            <pc:sldMk cId="2363089770" sldId="274"/>
            <ac:spMk id="7" creationId="{1AE99828-2D98-3CB2-A4D8-D29BAEBBA485}"/>
          </ac:spMkLst>
        </pc:spChg>
        <pc:spChg chg="mod">
          <ac:chgData name="Krayer, Tim" userId="045fc9aa-b5e4-45b6-9a9d-61b7d8222d53" providerId="ADAL" clId="{C1A805EF-9BAD-4E62-ADBD-2C6D204A2D2C}" dt="2026-04-24T21:03:37.510" v="10031" actId="20577"/>
          <ac:spMkLst>
            <pc:docMk/>
            <pc:sldMk cId="2363089770" sldId="274"/>
            <ac:spMk id="8" creationId="{C135296A-B20B-8FC7-3AD3-8CE7109B6EC6}"/>
          </ac:spMkLst>
        </pc:spChg>
        <pc:spChg chg="mod">
          <ac:chgData name="Krayer, Tim" userId="045fc9aa-b5e4-45b6-9a9d-61b7d8222d53" providerId="ADAL" clId="{C1A805EF-9BAD-4E62-ADBD-2C6D204A2D2C}" dt="2026-04-22T20:53:00.501" v="9844" actId="164"/>
          <ac:spMkLst>
            <pc:docMk/>
            <pc:sldMk cId="2363089770" sldId="274"/>
            <ac:spMk id="9" creationId="{F7232A4E-121C-81E1-1FBD-6F6733A8AE8A}"/>
          </ac:spMkLst>
        </pc:spChg>
        <pc:grpChg chg="add mod">
          <ac:chgData name="Krayer, Tim" userId="045fc9aa-b5e4-45b6-9a9d-61b7d8222d53" providerId="ADAL" clId="{C1A805EF-9BAD-4E62-ADBD-2C6D204A2D2C}" dt="2026-04-22T20:52:40.265" v="9839" actId="164"/>
          <ac:grpSpMkLst>
            <pc:docMk/>
            <pc:sldMk cId="2363089770" sldId="274"/>
            <ac:grpSpMk id="5" creationId="{F05C8CD2-5157-130C-B35F-EBB88C42AA90}"/>
          </ac:grpSpMkLst>
        </pc:grpChg>
        <pc:grpChg chg="add mod">
          <ac:chgData name="Krayer, Tim" userId="045fc9aa-b5e4-45b6-9a9d-61b7d8222d53" providerId="ADAL" clId="{C1A805EF-9BAD-4E62-ADBD-2C6D204A2D2C}" dt="2026-04-22T20:52:51.476" v="9841" actId="164"/>
          <ac:grpSpMkLst>
            <pc:docMk/>
            <pc:sldMk cId="2363089770" sldId="274"/>
            <ac:grpSpMk id="10" creationId="{73AE2055-5CD0-0AA6-8346-78148D1A595B}"/>
          </ac:grpSpMkLst>
        </pc:grpChg>
        <pc:grpChg chg="add mod">
          <ac:chgData name="Krayer, Tim" userId="045fc9aa-b5e4-45b6-9a9d-61b7d8222d53" providerId="ADAL" clId="{C1A805EF-9BAD-4E62-ADBD-2C6D204A2D2C}" dt="2026-04-22T20:53:00.501" v="9844" actId="164"/>
          <ac:grpSpMkLst>
            <pc:docMk/>
            <pc:sldMk cId="2363089770" sldId="274"/>
            <ac:grpSpMk id="11" creationId="{A8FC7BAB-F3DD-8312-7A4D-C5E16B83AECE}"/>
          </ac:grpSpMkLst>
        </pc:grpChg>
        <pc:graphicFrameChg chg="add mod">
          <ac:chgData name="Krayer, Tim" userId="045fc9aa-b5e4-45b6-9a9d-61b7d8222d53" providerId="ADAL" clId="{C1A805EF-9BAD-4E62-ADBD-2C6D204A2D2C}" dt="2026-04-22T20:53:00.501" v="9844" actId="164"/>
          <ac:graphicFrameMkLst>
            <pc:docMk/>
            <pc:sldMk cId="2363089770" sldId="274"/>
            <ac:graphicFrameMk id="2" creationId="{BE51F053-92E0-FC16-B589-591D46143775}"/>
          </ac:graphicFrameMkLst>
        </pc:graphicFrameChg>
        <pc:picChg chg="mod">
          <ac:chgData name="Krayer, Tim" userId="045fc9aa-b5e4-45b6-9a9d-61b7d8222d53" providerId="ADAL" clId="{C1A805EF-9BAD-4E62-ADBD-2C6D204A2D2C}" dt="2026-04-22T20:52:51.476" v="9841" actId="164"/>
          <ac:picMkLst>
            <pc:docMk/>
            <pc:sldMk cId="2363089770" sldId="274"/>
            <ac:picMk id="13" creationId="{CEFCCEE1-5F0E-9B11-37DA-352DF447853A}"/>
          </ac:picMkLst>
        </pc:picChg>
        <pc:picChg chg="mod">
          <ac:chgData name="Krayer, Tim" userId="045fc9aa-b5e4-45b6-9a9d-61b7d8222d53" providerId="ADAL" clId="{C1A805EF-9BAD-4E62-ADBD-2C6D204A2D2C}" dt="2026-04-22T20:52:40.265" v="9839" actId="164"/>
          <ac:picMkLst>
            <pc:docMk/>
            <pc:sldMk cId="2363089770" sldId="274"/>
            <ac:picMk id="17" creationId="{C1BBD9C9-A0D2-C24B-B5B9-89251A67ED7F}"/>
          </ac:picMkLst>
        </pc:picChg>
      </pc:sldChg>
      <pc:sldChg chg="modTransition modAnim modNotesTx">
        <pc:chgData name="Krayer, Tim" userId="045fc9aa-b5e4-45b6-9a9d-61b7d8222d53" providerId="ADAL" clId="{C1A805EF-9BAD-4E62-ADBD-2C6D204A2D2C}" dt="2026-04-24T21:19:30.346" v="10168" actId="20577"/>
        <pc:sldMkLst>
          <pc:docMk/>
          <pc:sldMk cId="336076663" sldId="275"/>
        </pc:sldMkLst>
      </pc:sldChg>
      <pc:sldChg chg="addSp delSp modSp mod modTransition modAnim modNotesTx">
        <pc:chgData name="Krayer, Tim" userId="045fc9aa-b5e4-45b6-9a9d-61b7d8222d53" providerId="ADAL" clId="{C1A805EF-9BAD-4E62-ADBD-2C6D204A2D2C}" dt="2026-04-22T20:07:34.503" v="9584"/>
        <pc:sldMkLst>
          <pc:docMk/>
          <pc:sldMk cId="423118155" sldId="276"/>
        </pc:sldMkLst>
        <pc:spChg chg="add mod">
          <ac:chgData name="Krayer, Tim" userId="045fc9aa-b5e4-45b6-9a9d-61b7d8222d53" providerId="ADAL" clId="{C1A805EF-9BAD-4E62-ADBD-2C6D204A2D2C}" dt="2026-04-22T20:06:08.265" v="9579"/>
          <ac:spMkLst>
            <pc:docMk/>
            <pc:sldMk cId="423118155" sldId="276"/>
            <ac:spMk id="2" creationId="{F2CE755C-D52E-AA3A-4059-C0C51762EB72}"/>
          </ac:spMkLst>
        </pc:spChg>
        <pc:cxnChg chg="mod">
          <ac:chgData name="Krayer, Tim" userId="045fc9aa-b5e4-45b6-9a9d-61b7d8222d53" providerId="ADAL" clId="{C1A805EF-9BAD-4E62-ADBD-2C6D204A2D2C}" dt="2026-04-22T20:05:55.195" v="9575" actId="1035"/>
          <ac:cxnSpMkLst>
            <pc:docMk/>
            <pc:sldMk cId="423118155" sldId="276"/>
            <ac:cxnSpMk id="4" creationId="{FEEB2FAC-3938-D319-700B-D2F5A04B425C}"/>
          </ac:cxnSpMkLst>
        </pc:cxnChg>
      </pc:sldChg>
      <pc:sldChg chg="modSp mod modTransition modAnim modNotesTx">
        <pc:chgData name="Krayer, Tim" userId="045fc9aa-b5e4-45b6-9a9d-61b7d8222d53" providerId="ADAL" clId="{C1A805EF-9BAD-4E62-ADBD-2C6D204A2D2C}" dt="2026-04-24T14:07:19.950" v="10029" actId="20577"/>
        <pc:sldMkLst>
          <pc:docMk/>
          <pc:sldMk cId="3531038375" sldId="277"/>
        </pc:sldMkLst>
        <pc:spChg chg="mod">
          <ac:chgData name="Krayer, Tim" userId="045fc9aa-b5e4-45b6-9a9d-61b7d8222d53" providerId="ADAL" clId="{C1A805EF-9BAD-4E62-ADBD-2C6D204A2D2C}" dt="2026-04-22T20:55:03.491" v="9852" actId="20577"/>
          <ac:spMkLst>
            <pc:docMk/>
            <pc:sldMk cId="3531038375" sldId="277"/>
            <ac:spMk id="3" creationId="{8B3E3549-A945-7CB0-1C4E-5A72A9935D90}"/>
          </ac:spMkLst>
        </pc:spChg>
        <pc:cxnChg chg="mod">
          <ac:chgData name="Krayer, Tim" userId="045fc9aa-b5e4-45b6-9a9d-61b7d8222d53" providerId="ADAL" clId="{C1A805EF-9BAD-4E62-ADBD-2C6D204A2D2C}" dt="2026-04-22T20:55:07.717" v="9853" actId="14100"/>
          <ac:cxnSpMkLst>
            <pc:docMk/>
            <pc:sldMk cId="3531038375" sldId="277"/>
            <ac:cxnSpMk id="4" creationId="{715F19EE-8AC0-887F-1926-EF66A3E21112}"/>
          </ac:cxnSpMkLst>
        </pc:cxnChg>
      </pc:sldChg>
      <pc:sldChg chg="addSp delSp modSp new mod modTransition modAnim modNotesTx">
        <pc:chgData name="Krayer, Tim" userId="045fc9aa-b5e4-45b6-9a9d-61b7d8222d53" providerId="ADAL" clId="{C1A805EF-9BAD-4E62-ADBD-2C6D204A2D2C}" dt="2026-04-24T21:09:55.966" v="10093"/>
        <pc:sldMkLst>
          <pc:docMk/>
          <pc:sldMk cId="3268660449" sldId="278"/>
        </pc:sldMkLst>
        <pc:spChg chg="mod">
          <ac:chgData name="Krayer, Tim" userId="045fc9aa-b5e4-45b6-9a9d-61b7d8222d53" providerId="ADAL" clId="{C1A805EF-9BAD-4E62-ADBD-2C6D204A2D2C}" dt="2026-04-22T15:44:28.877" v="8415" actId="20577"/>
          <ac:spMkLst>
            <pc:docMk/>
            <pc:sldMk cId="3268660449" sldId="278"/>
            <ac:spMk id="3" creationId="{D4320F89-720A-EA34-3A21-07E7AE588A18}"/>
          </ac:spMkLst>
        </pc:spChg>
        <pc:spChg chg="add mod">
          <ac:chgData name="Krayer, Tim" userId="045fc9aa-b5e4-45b6-9a9d-61b7d8222d53" providerId="ADAL" clId="{C1A805EF-9BAD-4E62-ADBD-2C6D204A2D2C}" dt="2026-04-24T21:08:27.475" v="10042" actId="1076"/>
          <ac:spMkLst>
            <pc:docMk/>
            <pc:sldMk cId="3268660449" sldId="278"/>
            <ac:spMk id="4" creationId="{BFB1B805-2721-5F56-8A42-B2C3D14C2954}"/>
          </ac:spMkLst>
        </pc:spChg>
        <pc:spChg chg="add mod">
          <ac:chgData name="Krayer, Tim" userId="045fc9aa-b5e4-45b6-9a9d-61b7d8222d53" providerId="ADAL" clId="{C1A805EF-9BAD-4E62-ADBD-2C6D204A2D2C}" dt="2026-04-24T21:08:43.285" v="10065" actId="20577"/>
          <ac:spMkLst>
            <pc:docMk/>
            <pc:sldMk cId="3268660449" sldId="278"/>
            <ac:spMk id="5" creationId="{48C7C26E-5E9B-D2F8-B830-4B9CBFFFD3C8}"/>
          </ac:spMkLst>
        </pc:spChg>
        <pc:spChg chg="add mod">
          <ac:chgData name="Krayer, Tim" userId="045fc9aa-b5e4-45b6-9a9d-61b7d8222d53" providerId="ADAL" clId="{C1A805EF-9BAD-4E62-ADBD-2C6D204A2D2C}" dt="2026-04-24T21:08:06.429" v="10037" actId="21"/>
          <ac:spMkLst>
            <pc:docMk/>
            <pc:sldMk cId="3268660449" sldId="278"/>
            <ac:spMk id="13" creationId="{25E63B37-CD53-E95B-DDC9-F6F20AA424FA}"/>
          </ac:spMkLst>
        </pc:spChg>
        <pc:picChg chg="add mod">
          <ac:chgData name="Krayer, Tim" userId="045fc9aa-b5e4-45b6-9a9d-61b7d8222d53" providerId="ADAL" clId="{C1A805EF-9BAD-4E62-ADBD-2C6D204A2D2C}" dt="2026-04-22T15:47:10.925" v="8431" actId="1076"/>
          <ac:picMkLst>
            <pc:docMk/>
            <pc:sldMk cId="3268660449" sldId="278"/>
            <ac:picMk id="7" creationId="{57095D29-9609-82E0-7C29-0993708F1017}"/>
          </ac:picMkLst>
        </pc:picChg>
        <pc:picChg chg="add mod">
          <ac:chgData name="Krayer, Tim" userId="045fc9aa-b5e4-45b6-9a9d-61b7d8222d53" providerId="ADAL" clId="{C1A805EF-9BAD-4E62-ADBD-2C6D204A2D2C}" dt="2026-04-22T19:53:34.870" v="9491" actId="208"/>
          <ac:picMkLst>
            <pc:docMk/>
            <pc:sldMk cId="3268660449" sldId="278"/>
            <ac:picMk id="10" creationId="{732130FE-8F72-FD95-5C25-349FB1ECA10B}"/>
          </ac:picMkLst>
        </pc:picChg>
        <pc:cxnChg chg="add mod">
          <ac:chgData name="Krayer, Tim" userId="045fc9aa-b5e4-45b6-9a9d-61b7d8222d53" providerId="ADAL" clId="{C1A805EF-9BAD-4E62-ADBD-2C6D204A2D2C}" dt="2026-04-22T20:02:25.799" v="9511" actId="14100"/>
          <ac:cxnSpMkLst>
            <pc:docMk/>
            <pc:sldMk cId="3268660449" sldId="278"/>
            <ac:cxnSpMk id="6" creationId="{3C52C323-8586-258B-666A-9CE9B7EB54D5}"/>
          </ac:cxnSpMkLst>
        </pc:cxnChg>
      </pc:sldChg>
      <pc:sldChg chg="addSp delSp modSp add mod modTransition delAnim modAnim modNotesTx">
        <pc:chgData name="Krayer, Tim" userId="045fc9aa-b5e4-45b6-9a9d-61b7d8222d53" providerId="ADAL" clId="{C1A805EF-9BAD-4E62-ADBD-2C6D204A2D2C}" dt="2026-04-22T20:17:42.681" v="9615" actId="1076"/>
        <pc:sldMkLst>
          <pc:docMk/>
          <pc:sldMk cId="3253941716" sldId="279"/>
        </pc:sldMkLst>
        <pc:spChg chg="mod">
          <ac:chgData name="Krayer, Tim" userId="045fc9aa-b5e4-45b6-9a9d-61b7d8222d53" providerId="ADAL" clId="{C1A805EF-9BAD-4E62-ADBD-2C6D204A2D2C}" dt="2026-04-22T16:12:48.906" v="8917" actId="20577"/>
          <ac:spMkLst>
            <pc:docMk/>
            <pc:sldMk cId="3253941716" sldId="279"/>
            <ac:spMk id="3" creationId="{0424E305-C218-46DA-4207-3A20CFBADC73}"/>
          </ac:spMkLst>
        </pc:spChg>
        <pc:spChg chg="add mod">
          <ac:chgData name="Krayer, Tim" userId="045fc9aa-b5e4-45b6-9a9d-61b7d8222d53" providerId="ADAL" clId="{C1A805EF-9BAD-4E62-ADBD-2C6D204A2D2C}" dt="2026-04-22T16:18:26.201" v="9133" actId="1076"/>
          <ac:spMkLst>
            <pc:docMk/>
            <pc:sldMk cId="3253941716" sldId="279"/>
            <ac:spMk id="12" creationId="{BC73C7FA-4C45-B76C-C565-FC51C25B0872}"/>
          </ac:spMkLst>
        </pc:spChg>
        <pc:grpChg chg="mod">
          <ac:chgData name="Krayer, Tim" userId="045fc9aa-b5e4-45b6-9a9d-61b7d8222d53" providerId="ADAL" clId="{C1A805EF-9BAD-4E62-ADBD-2C6D204A2D2C}" dt="2026-04-22T16:12:59.293" v="8920" actId="1076"/>
          <ac:grpSpMkLst>
            <pc:docMk/>
            <pc:sldMk cId="3253941716" sldId="279"/>
            <ac:grpSpMk id="20" creationId="{49E5FE96-BC3F-A355-DE15-CD7595451866}"/>
          </ac:grpSpMkLst>
        </pc:grpChg>
        <pc:picChg chg="add mod modCrop">
          <ac:chgData name="Krayer, Tim" userId="045fc9aa-b5e4-45b6-9a9d-61b7d8222d53" providerId="ADAL" clId="{C1A805EF-9BAD-4E62-ADBD-2C6D204A2D2C}" dt="2026-04-22T20:17:42.681" v="9615" actId="1076"/>
          <ac:picMkLst>
            <pc:docMk/>
            <pc:sldMk cId="3253941716" sldId="279"/>
            <ac:picMk id="15" creationId="{12B5ED94-1258-694B-1D91-D524384A8C3B}"/>
          </ac:picMkLst>
        </pc:picChg>
        <pc:cxnChg chg="mod">
          <ac:chgData name="Krayer, Tim" userId="045fc9aa-b5e4-45b6-9a9d-61b7d8222d53" providerId="ADAL" clId="{C1A805EF-9BAD-4E62-ADBD-2C6D204A2D2C}" dt="2026-04-22T16:12:54.925" v="8919" actId="14100"/>
          <ac:cxnSpMkLst>
            <pc:docMk/>
            <pc:sldMk cId="3253941716" sldId="279"/>
            <ac:cxnSpMk id="30" creationId="{CCE16D37-5598-C8B7-8CD2-48D0251E5CD2}"/>
          </ac:cxnSpMkLst>
        </pc:cxnChg>
      </pc:sldChg>
      <pc:sldChg chg="delSp modSp add mod delAnim modAnim">
        <pc:chgData name="Krayer, Tim" userId="045fc9aa-b5e4-45b6-9a9d-61b7d8222d53" providerId="ADAL" clId="{C1A805EF-9BAD-4E62-ADBD-2C6D204A2D2C}" dt="2026-04-22T20:38:57.256" v="9684"/>
        <pc:sldMkLst>
          <pc:docMk/>
          <pc:sldMk cId="2580336904" sldId="280"/>
        </pc:sldMkLst>
        <pc:picChg chg="mod">
          <ac:chgData name="Krayer, Tim" userId="045fc9aa-b5e4-45b6-9a9d-61b7d8222d53" providerId="ADAL" clId="{C1A805EF-9BAD-4E62-ADBD-2C6D204A2D2C}" dt="2026-04-22T20:34:25.484" v="9656" actId="14100"/>
          <ac:picMkLst>
            <pc:docMk/>
            <pc:sldMk cId="2580336904" sldId="280"/>
            <ac:picMk id="10" creationId="{767077A0-178C-F851-9A9A-95EFC52D8AD3}"/>
          </ac:picMkLst>
        </pc:picChg>
      </pc:sldChg>
      <pc:sldChg chg="delSp modSp add mod delAnim modAnim">
        <pc:chgData name="Krayer, Tim" userId="045fc9aa-b5e4-45b6-9a9d-61b7d8222d53" providerId="ADAL" clId="{C1A805EF-9BAD-4E62-ADBD-2C6D204A2D2C}" dt="2026-04-22T20:38:10.384" v="9680" actId="166"/>
        <pc:sldMkLst>
          <pc:docMk/>
          <pc:sldMk cId="4097051791" sldId="281"/>
        </pc:sldMkLst>
        <pc:picChg chg="mod ord">
          <ac:chgData name="Krayer, Tim" userId="045fc9aa-b5e4-45b6-9a9d-61b7d8222d53" providerId="ADAL" clId="{C1A805EF-9BAD-4E62-ADBD-2C6D204A2D2C}" dt="2026-04-22T20:38:10.384" v="9680" actId="166"/>
          <ac:picMkLst>
            <pc:docMk/>
            <pc:sldMk cId="4097051791" sldId="281"/>
            <ac:picMk id="9" creationId="{D592E5CF-4EC5-3050-FE3A-70CAE7A9E112}"/>
          </ac:picMkLst>
        </pc:picChg>
      </pc:sldChg>
      <pc:sldChg chg="modSp add mod modAnim">
        <pc:chgData name="Krayer, Tim" userId="045fc9aa-b5e4-45b6-9a9d-61b7d8222d53" providerId="ADAL" clId="{C1A805EF-9BAD-4E62-ADBD-2C6D204A2D2C}" dt="2026-04-22T20:38:13.636" v="9681" actId="166"/>
        <pc:sldMkLst>
          <pc:docMk/>
          <pc:sldMk cId="4059959544" sldId="282"/>
        </pc:sldMkLst>
        <pc:picChg chg="mod ord">
          <ac:chgData name="Krayer, Tim" userId="045fc9aa-b5e4-45b6-9a9d-61b7d8222d53" providerId="ADAL" clId="{C1A805EF-9BAD-4E62-ADBD-2C6D204A2D2C}" dt="2026-04-22T20:38:13.636" v="9681" actId="166"/>
          <ac:picMkLst>
            <pc:docMk/>
            <pc:sldMk cId="4059959544" sldId="282"/>
            <ac:picMk id="8" creationId="{111F77A7-C217-72BF-9A51-7B44E5E864EC}"/>
          </ac:picMkLst>
        </pc:picChg>
      </pc:sldChg>
      <pc:sldChg chg="modSp add mod modAnim">
        <pc:chgData name="Krayer, Tim" userId="045fc9aa-b5e4-45b6-9a9d-61b7d8222d53" providerId="ADAL" clId="{C1A805EF-9BAD-4E62-ADBD-2C6D204A2D2C}" dt="2026-04-22T20:38:49.117" v="9683" actId="166"/>
        <pc:sldMkLst>
          <pc:docMk/>
          <pc:sldMk cId="535192341" sldId="283"/>
        </pc:sldMkLst>
        <pc:picChg chg="ord">
          <ac:chgData name="Krayer, Tim" userId="045fc9aa-b5e4-45b6-9a9d-61b7d8222d53" providerId="ADAL" clId="{C1A805EF-9BAD-4E62-ADBD-2C6D204A2D2C}" dt="2026-04-22T20:38:49.117" v="9683" actId="166"/>
          <ac:picMkLst>
            <pc:docMk/>
            <pc:sldMk cId="535192341" sldId="283"/>
            <ac:picMk id="8" creationId="{9530647B-FD9B-E289-0FA6-44AF1DD52D09}"/>
          </ac:picMkLst>
        </pc:picChg>
        <pc:picChg chg="ord">
          <ac:chgData name="Krayer, Tim" userId="045fc9aa-b5e4-45b6-9a9d-61b7d8222d53" providerId="ADAL" clId="{C1A805EF-9BAD-4E62-ADBD-2C6D204A2D2C}" dt="2026-04-22T20:38:46.896" v="9682" actId="166"/>
          <ac:picMkLst>
            <pc:docMk/>
            <pc:sldMk cId="535192341" sldId="283"/>
            <ac:picMk id="9" creationId="{17553402-BA8B-FE3F-EBDA-B21C2085FC2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ivnebrmedcntr-my.sharepoint.com/personal/tkrayer_unmc_edu/Documents/uBEATS%20docs/module%20completion%20data%20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52173509765601"/>
          <c:y val="8.5880262120760664E-2"/>
          <c:w val="0.81947826490234399"/>
          <c:h val="0.822979309703582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Modules Completed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Sheet1!$C$3:$C$8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Sheet1!$D$3:$D$8</c:f>
              <c:numCache>
                <c:formatCode>General</c:formatCode>
                <c:ptCount val="6"/>
                <c:pt idx="0">
                  <c:v>565</c:v>
                </c:pt>
                <c:pt idx="1">
                  <c:v>150</c:v>
                </c:pt>
                <c:pt idx="2">
                  <c:v>1506</c:v>
                </c:pt>
                <c:pt idx="3">
                  <c:v>9438</c:v>
                </c:pt>
                <c:pt idx="4">
                  <c:v>19981</c:v>
                </c:pt>
                <c:pt idx="5">
                  <c:v>12127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92-4866-AF66-EE20700D2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axId val="717033992"/>
        <c:axId val="717036040"/>
      </c:barChart>
      <c:catAx>
        <c:axId val="717033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7036040"/>
        <c:crosses val="autoZero"/>
        <c:auto val="1"/>
        <c:lblAlgn val="ctr"/>
        <c:lblOffset val="100"/>
        <c:noMultiLvlLbl val="0"/>
      </c:catAx>
      <c:valAx>
        <c:axId val="717036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7033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3A9C3-438C-BE4C-9B47-00447DA1FF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B9F7B-6D2C-D847-BDB0-B95DB96DA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3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wresearch.org/internet/2025/04/22/teens-social-media-and-mental-health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tone, establish credibility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flexing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preview the session.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“Today is about how we design learning for students as they are—not as we wish they were.”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 intro: who you are and the role you play now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not a sit-and-get; it’s practical and classroom-aware</a:t>
            </a:r>
          </a:p>
          <a:p>
            <a:pPr fontAlgn="t"/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uBEATS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partnership is context, not prestige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Transition: 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“Let’s start with who we’re actually teaching today.”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81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48A62-9C2A-0B23-DE6F-D7C7043D4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5E2A9-DEF7-4502-6D31-E89C64158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18F5E4-0BD8-7903-D705-D57EC2EDE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“I’ll show you what this looks like in practice in just a minute.”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E6550-9FA7-D480-40FC-B7C580CC1F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9AD1-783C-082E-B048-A0BA1B5EB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CCF64-8DD7-6E23-C5A2-F2AED8AE2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35428F-534A-C71B-4528-B4B05E2C8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“I’ll show you what this looks like in practice in just a minute.”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F9E73-B8A3-76E1-28DD-213966A86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94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concrete improvements that remove friction.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 removed barriers everywhere we could.”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logins, easier sharing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Mobile-first by design</a:t>
            </a:r>
          </a:p>
          <a:p>
            <a:pPr fontAlgn="t"/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Microcredential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badges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 navigation and expanding library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3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proof without bragging.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“This isn’t theoretical—it’s already happening.”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reach + Nebraska impact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purposeful use over raw numbers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 reflects classroom integration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 continued climb</a:t>
            </a:r>
          </a:p>
          <a:p>
            <a:endParaRPr lang="en-US" b="1" i="1" dirty="0"/>
          </a:p>
          <a:p>
            <a:endParaRPr lang="en-US" b="1" i="1" dirty="0"/>
          </a:p>
          <a:p>
            <a:r>
              <a:rPr lang="en-US" b="1" i="1" dirty="0"/>
              <a:t>18 minutes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9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 from telling to showing.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“Let me make this concrete.”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teachers see first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setup, no onboarding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quickly modules fit into lessons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student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 minutes total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73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uBEATS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flexible, not disruptive.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“Teachers aren’t redesigning their day—they’re enhancing moments.”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 ringers, vocab, stations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Choice and differentiation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LMS-friendly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adaptability</a:t>
            </a:r>
          </a:p>
          <a:p>
            <a:endParaRPr lang="en-US" b="1" i="1" dirty="0"/>
          </a:p>
          <a:p>
            <a:endParaRPr lang="en-US" b="1" i="1" dirty="0"/>
          </a:p>
          <a:p>
            <a:r>
              <a:rPr lang="en-US" b="1" i="1" dirty="0"/>
              <a:t>26 minutes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54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credibility concerns.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“This is built for classrooms—and vetted for quality.”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NGSS + Nebraska standards alignment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NDE review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science endorsement (NCHSE= National Consortium for Health Science Education)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Helps ensure students are 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college- and career‑ready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healthcare pathways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 by educators, reviewed by experts</a:t>
            </a:r>
          </a:p>
          <a:p>
            <a:endParaRPr lang="en-US" b="1" i="1" dirty="0"/>
          </a:p>
          <a:p>
            <a:endParaRPr lang="en-US" b="1" i="1" dirty="0"/>
          </a:p>
          <a:p>
            <a:r>
              <a:rPr lang="en-US" b="1" i="1" dirty="0"/>
              <a:t>29 Minutes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22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 interest into action.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“Experience it the way your students would.”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ways to engage—no wrong choice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clear time expectation (2–3 minutes)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expectation that you’ll bring them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i="1" dirty="0"/>
              <a:t> 34 minutes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91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 with openness and clarity.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“Thank you for championing STEM learning in Nebraska.”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questions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contact info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follow-up after session</a:t>
            </a:r>
          </a:p>
          <a:p>
            <a:endParaRPr lang="en-US" b="1" i="1" dirty="0"/>
          </a:p>
          <a:p>
            <a:r>
              <a:rPr lang="en-US" b="1" i="1" dirty="0"/>
              <a:t>42 minutes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08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“INFPs are empathetic, imaginative idealists who are guided by strong personal values and a deep desire to create meaningful, authentic connections.”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54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shared recognition without blaming students.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“This is the environment our students are growing up in—and we ask them to slow down.”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consume information continuously, visually, and fast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Emphasize: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isn’t a criticism of students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environment has changed faster than classrooms have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 citation mention (Pew) for credibility, not argument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Screen‑time data source: Pew Research Center, “Teens, Social Media and Mental Health” (2025)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[pewresearch.org]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22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Reframe the challenge as attention + environment, not motivation.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“This isn’t students versus teachers—it’s learning competing with everything else for attention.”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 the audience left → right visually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teaching grades 6–12, you’re teaching the most visual learners in history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problem isn’t effort—it’s comparison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Promise: 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“Today I’ll show you a tool built for this reality.”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3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8474D-7C58-B367-6472-2B73133B1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8B923-4368-0419-9181-F71C2A7D7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F7CC8B-F1E0-6CBD-D278-E5E16FC89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Humanize yourself and establish empathy.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“I’ve lived this problem from multiple sides.”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Classroom → coaching → design lens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You’re solving a problem you’ve personally experienced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Emphasize: you respect classroom constraints</a:t>
            </a:r>
          </a:p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 total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724DF-A4E3-9615-9239-254567900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12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5 – The TikTok Generation Learns Visually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Legitimize visual learning as effective, not trendy.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“Short and visual doesn’t mean shallow—it means intentional.”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 boosts retention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 content aligns with consumption habits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Flexibility is the real superpower for teachers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Bridge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uBEATS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8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uBEATS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clearly and quickly.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uBEATS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short, visual STEM learning designed for real classrooms.”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Free, online, Nebraska-built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Grades 6–12 focus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—the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comes next</a:t>
            </a:r>
          </a:p>
          <a:p>
            <a:endParaRPr lang="en-US" dirty="0"/>
          </a:p>
          <a:p>
            <a:r>
              <a:rPr lang="en-US" b="1" i="1" dirty="0"/>
              <a:t>12 minutes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05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anticipation and signal improvement.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line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“Everything about 3.0 is about speed, simplicity, and visual clarity.”</a:t>
            </a: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phase of growth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 based on how teachers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it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overtalk—these slides do the emotional work</a:t>
            </a: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Reinforce: demo is coming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78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7E331-56B7-FC6E-19B8-32B274933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371481-5348-F311-D30B-5536FF885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ADB19-1835-88B3-9F51-F0AD15E39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“I’ll show you what this looks like in practice in just a minute.”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2574A-EB81-AD98-B69D-AEB000709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79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77755-3006-4B9E-FE22-C88FBA906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2BEF01-BDD0-14C7-33BC-EE7728A78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B430A-F083-349B-03EE-4CD67DE19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“I’ll show you what this looks like in practice in just a minute.”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A1124-FA7E-755E-40B1-33F32E0FE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8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1D54062-522A-0046-9EF3-3D9FC88948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9313" y="960720"/>
            <a:ext cx="7088318" cy="1404459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800" b="1" i="0" baseline="0">
                <a:solidFill>
                  <a:schemeClr val="bg1"/>
                </a:solidFill>
                <a:latin typeface="Arial-BoldMT"/>
                <a:cs typeface="Arial-BoldM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9313" y="2659283"/>
            <a:ext cx="7088318" cy="1291335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 baseline="0">
                <a:solidFill>
                  <a:schemeClr val="bg2"/>
                </a:solidFill>
                <a:latin typeface="+mn-lt"/>
                <a:cs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  <a:p>
            <a:r>
              <a:rPr lang="en-US" dirty="0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00855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029" y="1205567"/>
            <a:ext cx="8459942" cy="371477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EC772F-B9BF-784F-AD7D-9FE977C6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0607"/>
            <a:ext cx="8459938" cy="922351"/>
          </a:xfrm>
        </p:spPr>
        <p:txBody>
          <a:bodyPr tIns="0" b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27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–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7" y="1214277"/>
            <a:ext cx="4126605" cy="3706065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679845" y="1214278"/>
            <a:ext cx="4122123" cy="3706064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2030" y="180607"/>
            <a:ext cx="8459938" cy="922351"/>
          </a:xfrm>
        </p:spPr>
        <p:txBody>
          <a:bodyPr tIns="0" b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7" y="1214278"/>
            <a:ext cx="3196303" cy="3688648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8918" y="1222919"/>
            <a:ext cx="5033770" cy="368000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6ADC21-0F1B-6648-BD92-F0B0872D4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0607"/>
            <a:ext cx="8459938" cy="922351"/>
          </a:xfrm>
        </p:spPr>
        <p:txBody>
          <a:bodyPr tIns="0" b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412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8" y="1761404"/>
            <a:ext cx="8459942" cy="3141522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310" y="1184413"/>
            <a:ext cx="8460660" cy="481576"/>
          </a:xfrm>
        </p:spPr>
        <p:txBody>
          <a:bodyPr anchor="ctr"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C42F36-D154-634A-8A87-7819C3A1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0607"/>
            <a:ext cx="8459938" cy="922351"/>
          </a:xfrm>
        </p:spPr>
        <p:txBody>
          <a:bodyPr tIns="0" b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3762" y="1598065"/>
            <a:ext cx="8236475" cy="120683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Subhead/ </a:t>
            </a:r>
            <a:br>
              <a:rPr lang="en-US" dirty="0"/>
            </a:br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05544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logo on a red background&#10;&#10;AI-generated content may be incorrect.">
            <a:extLst>
              <a:ext uri="{FF2B5EF4-FFF2-40B4-BE49-F238E27FC236}">
                <a16:creationId xmlns:a16="http://schemas.microsoft.com/office/drawing/2014/main" id="{30EBDE58-C0B9-CF94-1721-5CEE6D1A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9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dical center with a logo&#10;&#10;AI-generated content may be incorrect.">
            <a:extLst>
              <a:ext uri="{FF2B5EF4-FFF2-40B4-BE49-F238E27FC236}">
                <a16:creationId xmlns:a16="http://schemas.microsoft.com/office/drawing/2014/main" id="{7BDAFC32-31D3-057D-3E22-043CED200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3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89F8E8-2928-A649-B252-96252DB41C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028" y="154483"/>
            <a:ext cx="8459942" cy="922352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8" y="1178033"/>
            <a:ext cx="8459943" cy="3681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9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  <p:sldLayoutId id="2147483745" r:id="rId4"/>
    <p:sldLayoutId id="2147483728" r:id="rId5"/>
    <p:sldLayoutId id="2147483744" r:id="rId6"/>
    <p:sldLayoutId id="2147483743" r:id="rId7"/>
    <p:sldLayoutId id="2147483747" r:id="rId8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2400" kern="1200">
          <a:solidFill>
            <a:schemeClr val="bg1"/>
          </a:solidFill>
          <a:latin typeface="Arial"/>
          <a:ea typeface="+mn-ea"/>
          <a:cs typeface="Arial"/>
        </a:defRPr>
      </a:lvl1pPr>
      <a:lvl2pPr marL="458788" indent="-287338" algn="l" defTabSz="457200" rtl="0" eaLnBrk="1" latinLnBrk="0" hangingPunct="1">
        <a:spcBef>
          <a:spcPct val="20000"/>
        </a:spcBef>
        <a:buFont typeface="Wingdings" charset="2"/>
        <a:buChar char="§"/>
        <a:tabLst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747713" indent="-227013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tabLst/>
        <a:defRPr sz="2400" kern="1200">
          <a:solidFill>
            <a:schemeClr val="bg1"/>
          </a:solidFill>
          <a:latin typeface="Arial"/>
          <a:ea typeface="+mn-ea"/>
          <a:cs typeface="Arial"/>
        </a:defRPr>
      </a:lvl3pPr>
      <a:lvl4pPr marL="1090613" indent="-233363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tabLst/>
        <a:defRPr sz="2000" kern="1200">
          <a:solidFill>
            <a:schemeClr val="bg1"/>
          </a:solidFill>
          <a:latin typeface="Arial"/>
          <a:ea typeface="+mn-ea"/>
          <a:cs typeface="Arial"/>
        </a:defRPr>
      </a:lvl4pPr>
      <a:lvl5pPr marL="1371600" indent="-2540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tabLst/>
        <a:defRPr sz="20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://unmc.edu/ubeatsg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krayer@unmc.edu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mailto:ubeats@unmc.edu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video" Target="../media/media4.mp4"/><Relationship Id="rId16" Type="http://schemas.microsoft.com/office/2007/relationships/hdphoto" Target="../media/hdphoto4.wdp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5.sv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9.xml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57513"/>
            <a:ext cx="8077200" cy="513422"/>
          </a:xfrm>
          <a:effectLst/>
        </p:spPr>
        <p:txBody>
          <a:bodyPr/>
          <a:lstStyle/>
          <a:p>
            <a:r>
              <a:rPr lang="en-US" sz="2800" dirty="0"/>
              <a:t>Reimagining STEM for the </a:t>
            </a:r>
            <a:r>
              <a:rPr lang="en-US" sz="2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TikTok Generation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9313" y="3192684"/>
            <a:ext cx="7088318" cy="1129935"/>
          </a:xfrm>
        </p:spPr>
        <p:txBody>
          <a:bodyPr>
            <a:normAutofit/>
          </a:bodyPr>
          <a:lstStyle/>
          <a:p>
            <a:r>
              <a:rPr lang="en-US" sz="2000" b="1" dirty="0"/>
              <a:t>Tim Krayer, </a:t>
            </a:r>
            <a:r>
              <a:rPr lang="en-US" sz="2000" b="1" dirty="0" err="1"/>
              <a:t>MSEd</a:t>
            </a:r>
            <a:endParaRPr lang="en-US" sz="2000" b="1" dirty="0"/>
          </a:p>
          <a:p>
            <a:r>
              <a:rPr lang="en-US" sz="1400" dirty="0"/>
              <a:t>E-Learning Technologist</a:t>
            </a:r>
          </a:p>
          <a:p>
            <a:r>
              <a:rPr lang="en-US" sz="1400" dirty="0"/>
              <a:t>UNMC Department of Interactive E-Learning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51D30C-FE13-86D8-DBE4-C2F0C67846B7}"/>
              </a:ext>
            </a:extLst>
          </p:cNvPr>
          <p:cNvSpPr txBox="1"/>
          <p:nvPr/>
        </p:nvSpPr>
        <p:spPr>
          <a:xfrm>
            <a:off x="1937897" y="2095001"/>
            <a:ext cx="691293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How UNMC &amp; UNO Are Transforming Digital STEM Education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B26A85-0F2C-D334-A75B-89C346874529}"/>
              </a:ext>
            </a:extLst>
          </p:cNvPr>
          <p:cNvGrpSpPr/>
          <p:nvPr/>
        </p:nvGrpSpPr>
        <p:grpSpPr>
          <a:xfrm>
            <a:off x="4953000" y="-246989"/>
            <a:ext cx="4242343" cy="1446550"/>
            <a:chOff x="4975805" y="1517862"/>
            <a:chExt cx="4242343" cy="1446550"/>
          </a:xfrm>
          <a:solidFill>
            <a:srgbClr val="AD122A"/>
          </a:solidFill>
          <a:effectLst>
            <a:glow rad="228600">
              <a:srgbClr val="AD122A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6" name="Graphic 5" descr="Heartbeat with solid fill">
              <a:extLst>
                <a:ext uri="{FF2B5EF4-FFF2-40B4-BE49-F238E27FC236}">
                  <a16:creationId xmlns:a16="http://schemas.microsoft.com/office/drawing/2014/main" id="{4FE918D3-84E1-0F73-C82B-4219E7767FA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88859" y="1517862"/>
              <a:ext cx="2029289" cy="144655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4F7AF4C-4EBD-5745-C174-A8743A0F4030}"/>
                </a:ext>
              </a:extLst>
            </p:cNvPr>
            <p:cNvCxnSpPr>
              <a:cxnSpLocks/>
            </p:cNvCxnSpPr>
            <p:nvPr/>
          </p:nvCxnSpPr>
          <p:spPr>
            <a:xfrm>
              <a:off x="4975805" y="2235212"/>
              <a:ext cx="2614863" cy="5925"/>
            </a:xfrm>
            <a:prstGeom prst="line">
              <a:avLst/>
            </a:prstGeom>
            <a:grpFill/>
            <a:ln w="635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363754B-922B-5C07-519D-6AB7BC2B8C33}"/>
              </a:ext>
            </a:extLst>
          </p:cNvPr>
          <p:cNvGrpSpPr/>
          <p:nvPr/>
        </p:nvGrpSpPr>
        <p:grpSpPr>
          <a:xfrm>
            <a:off x="-68388" y="-250208"/>
            <a:ext cx="3310629" cy="1446550"/>
            <a:chOff x="7188859" y="1517862"/>
            <a:chExt cx="3310629" cy="1446550"/>
          </a:xfrm>
          <a:solidFill>
            <a:srgbClr val="AD122A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9" name="Graphic 8" descr="Heartbeat with solid fill">
              <a:extLst>
                <a:ext uri="{FF2B5EF4-FFF2-40B4-BE49-F238E27FC236}">
                  <a16:creationId xmlns:a16="http://schemas.microsoft.com/office/drawing/2014/main" id="{E9BD4663-4F23-2F50-4C4B-C622477DDC7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88859" y="1517862"/>
              <a:ext cx="2029289" cy="144655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AEB3938-4BD4-DC58-3A6D-2C2FAA168C5A}"/>
                </a:ext>
              </a:extLst>
            </p:cNvPr>
            <p:cNvCxnSpPr>
              <a:cxnSpLocks/>
            </p:cNvCxnSpPr>
            <p:nvPr/>
          </p:nvCxnSpPr>
          <p:spPr>
            <a:xfrm>
              <a:off x="8761741" y="2244356"/>
              <a:ext cx="1737747" cy="0"/>
            </a:xfrm>
            <a:prstGeom prst="line">
              <a:avLst/>
            </a:prstGeom>
            <a:grpFill/>
            <a:ln w="635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203B51A-56E1-C44A-7545-6494FEBB67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3105"/>
          <a:stretch>
            <a:fillRect/>
          </a:stretch>
        </p:blipFill>
        <p:spPr>
          <a:xfrm>
            <a:off x="946257" y="719617"/>
            <a:ext cx="847102" cy="1311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906887-D868-4A9D-D0DC-19F55F02187C}"/>
              </a:ext>
            </a:extLst>
          </p:cNvPr>
          <p:cNvSpPr txBox="1"/>
          <p:nvPr/>
        </p:nvSpPr>
        <p:spPr>
          <a:xfrm>
            <a:off x="1871327" y="1052447"/>
            <a:ext cx="3133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D122A"/>
                </a:solidFill>
              </a:rPr>
              <a:t>uBEATS 3.0:</a:t>
            </a:r>
          </a:p>
        </p:txBody>
      </p:sp>
      <p:pic>
        <p:nvPicPr>
          <p:cNvPr id="17" name="Video 16" title="Comments pop-up background">
            <a:hlinkClick r:id="" action="ppaction://media"/>
            <a:extLst>
              <a:ext uri="{FF2B5EF4-FFF2-40B4-BE49-F238E27FC236}">
                <a16:creationId xmlns:a16="http://schemas.microsoft.com/office/drawing/2014/main" id="{C4FAAC8B-2EFF-FC8E-0799-D9BB4E6FD2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4465" t="12164" r="42548" b="26796"/>
          <a:stretch>
            <a:fillRect/>
          </a:stretch>
        </p:blipFill>
        <p:spPr>
          <a:xfrm>
            <a:off x="6603145" y="2648390"/>
            <a:ext cx="1929435" cy="1541091"/>
          </a:xfrm>
          <a:prstGeom prst="ellipse">
            <a:avLst/>
          </a:prstGeom>
          <a:ln>
            <a:solidFill>
              <a:schemeClr val="accent2">
                <a:lumMod val="75000"/>
                <a:lumOff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3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C3C45-CCA5-A695-CF97-ECE41D894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7C4179-2CD3-B0AA-827C-C8E45C58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6" y="190615"/>
            <a:ext cx="8459938" cy="922351"/>
          </a:xfrm>
        </p:spPr>
        <p:txBody>
          <a:bodyPr/>
          <a:lstStyle/>
          <a:p>
            <a:r>
              <a:rPr lang="en-US" dirty="0"/>
              <a:t>Enter uBEATS </a:t>
            </a: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3.0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38B37A-A62A-507E-BE88-A90987B0C230}"/>
              </a:ext>
            </a:extLst>
          </p:cNvPr>
          <p:cNvCxnSpPr>
            <a:cxnSpLocks/>
          </p:cNvCxnSpPr>
          <p:nvPr/>
        </p:nvCxnSpPr>
        <p:spPr>
          <a:xfrm>
            <a:off x="436297" y="839779"/>
            <a:ext cx="37060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638B9FE-69D7-A545-D186-2B81156DD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015" y="3387293"/>
            <a:ext cx="2875031" cy="16002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54144F-B7AF-5F2D-739D-42855B2A2C98}"/>
              </a:ext>
            </a:extLst>
          </p:cNvPr>
          <p:cNvSpPr txBox="1"/>
          <p:nvPr/>
        </p:nvSpPr>
        <p:spPr>
          <a:xfrm>
            <a:off x="3053442" y="1168212"/>
            <a:ext cx="4293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Our next phase of growth in digital STEM learning</a:t>
            </a:r>
          </a:p>
        </p:txBody>
      </p:sp>
      <p:pic>
        <p:nvPicPr>
          <p:cNvPr id="21" name="Graphic 20" descr="Heartbeat with solid fill">
            <a:extLst>
              <a:ext uri="{FF2B5EF4-FFF2-40B4-BE49-F238E27FC236}">
                <a16:creationId xmlns:a16="http://schemas.microsoft.com/office/drawing/2014/main" id="{AB8AB38A-E98E-B73A-5275-9C32257629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083" y="98694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6C86F19-7C0F-0500-EC14-BD946D9F235C}"/>
              </a:ext>
            </a:extLst>
          </p:cNvPr>
          <p:cNvCxnSpPr>
            <a:cxnSpLocks/>
          </p:cNvCxnSpPr>
          <p:nvPr/>
        </p:nvCxnSpPr>
        <p:spPr>
          <a:xfrm>
            <a:off x="7753871" y="695779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Heartbeat with solid fill">
            <a:extLst>
              <a:ext uri="{FF2B5EF4-FFF2-40B4-BE49-F238E27FC236}">
                <a16:creationId xmlns:a16="http://schemas.microsoft.com/office/drawing/2014/main" id="{A9537765-A41A-C17B-BB4A-4A8ACEEFA3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083" y="94887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BAA5DC-1542-E2E7-3009-04CECCA5ACC1}"/>
              </a:ext>
            </a:extLst>
          </p:cNvPr>
          <p:cNvCxnSpPr>
            <a:cxnSpLocks/>
          </p:cNvCxnSpPr>
          <p:nvPr/>
        </p:nvCxnSpPr>
        <p:spPr>
          <a:xfrm>
            <a:off x="7753871" y="691972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B5CED35-3BE5-5C22-4BB3-F29A95011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015" y="1533900"/>
            <a:ext cx="2841057" cy="16002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C212DA-9F3A-1DA1-DEBF-FD57B133F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070" y="1539082"/>
            <a:ext cx="2842509" cy="16002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F28F6-82B9-93C0-D837-8DF2FDB40AAD}"/>
              </a:ext>
            </a:extLst>
          </p:cNvPr>
          <p:cNvSpPr txBox="1"/>
          <p:nvPr/>
        </p:nvSpPr>
        <p:spPr>
          <a:xfrm>
            <a:off x="352076" y="800386"/>
            <a:ext cx="845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Faster. Simpler. More Visual. More Engaging.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1F77A7-C217-72BF-9A51-7B44E5E86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068" y="1539082"/>
            <a:ext cx="6107028" cy="3448411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95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588E3-0125-180E-5809-0EE6A1BDF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36F967-D223-53DB-9EC5-6AC113409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6" y="190615"/>
            <a:ext cx="8459938" cy="922351"/>
          </a:xfrm>
        </p:spPr>
        <p:txBody>
          <a:bodyPr/>
          <a:lstStyle/>
          <a:p>
            <a:r>
              <a:rPr lang="en-US" dirty="0"/>
              <a:t>Enter uBEATS </a:t>
            </a: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3.0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9D2739-9405-5684-CF85-C438AAE82639}"/>
              </a:ext>
            </a:extLst>
          </p:cNvPr>
          <p:cNvCxnSpPr>
            <a:cxnSpLocks/>
          </p:cNvCxnSpPr>
          <p:nvPr/>
        </p:nvCxnSpPr>
        <p:spPr>
          <a:xfrm>
            <a:off x="436297" y="839779"/>
            <a:ext cx="37060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FFE85AB-25EF-9DE6-D4EF-75ACB7013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015" y="3387293"/>
            <a:ext cx="2875031" cy="16002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B26845-C534-AAED-AB9B-72BA068F52BA}"/>
              </a:ext>
            </a:extLst>
          </p:cNvPr>
          <p:cNvSpPr txBox="1"/>
          <p:nvPr/>
        </p:nvSpPr>
        <p:spPr>
          <a:xfrm>
            <a:off x="3053442" y="1168212"/>
            <a:ext cx="4293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Our next phase of growth in digital STEM learning</a:t>
            </a:r>
          </a:p>
        </p:txBody>
      </p:sp>
      <p:pic>
        <p:nvPicPr>
          <p:cNvPr id="21" name="Graphic 20" descr="Heartbeat with solid fill">
            <a:extLst>
              <a:ext uri="{FF2B5EF4-FFF2-40B4-BE49-F238E27FC236}">
                <a16:creationId xmlns:a16="http://schemas.microsoft.com/office/drawing/2014/main" id="{7C3ABF4E-6DC9-1529-88C3-D11662BF8B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083" y="98694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CE28B6-B3F4-86ED-0AB9-559EE34D160A}"/>
              </a:ext>
            </a:extLst>
          </p:cNvPr>
          <p:cNvCxnSpPr>
            <a:cxnSpLocks/>
          </p:cNvCxnSpPr>
          <p:nvPr/>
        </p:nvCxnSpPr>
        <p:spPr>
          <a:xfrm>
            <a:off x="7753871" y="695779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Heartbeat with solid fill">
            <a:extLst>
              <a:ext uri="{FF2B5EF4-FFF2-40B4-BE49-F238E27FC236}">
                <a16:creationId xmlns:a16="http://schemas.microsoft.com/office/drawing/2014/main" id="{A438270A-8D63-2BE3-A68A-3487A9064F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083" y="94887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A6BCCE-743B-8088-28E1-A383CED6D53B}"/>
              </a:ext>
            </a:extLst>
          </p:cNvPr>
          <p:cNvCxnSpPr>
            <a:cxnSpLocks/>
          </p:cNvCxnSpPr>
          <p:nvPr/>
        </p:nvCxnSpPr>
        <p:spPr>
          <a:xfrm>
            <a:off x="7753871" y="691972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E32E7FD-000A-BE4E-DDD3-F29DC1B8B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070" y="1539082"/>
            <a:ext cx="2842509" cy="16002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C056C-0724-2962-4D2F-677D6319923A}"/>
              </a:ext>
            </a:extLst>
          </p:cNvPr>
          <p:cNvSpPr txBox="1"/>
          <p:nvPr/>
        </p:nvSpPr>
        <p:spPr>
          <a:xfrm>
            <a:off x="352076" y="800386"/>
            <a:ext cx="845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Faster. Simpler. More Visual. More Engaging.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553402-BA8B-FE3F-EBDA-B21C2085F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015" y="1533900"/>
            <a:ext cx="2841057" cy="16002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30647B-FD9B-E289-0FA6-44AF1DD52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068" y="3387293"/>
            <a:ext cx="2833904" cy="16002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192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8040CB-DFC3-0C16-F0BE-8D52704C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30" y="180607"/>
            <a:ext cx="8459938" cy="922351"/>
          </a:xfrm>
        </p:spPr>
        <p:txBody>
          <a:bodyPr/>
          <a:lstStyle/>
          <a:p>
            <a:r>
              <a:rPr lang="en-US" dirty="0"/>
              <a:t>What’s New in uBEATS 3.0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D0C1DB-7BAF-775E-1DA6-D17938E189B7}"/>
              </a:ext>
            </a:extLst>
          </p:cNvPr>
          <p:cNvCxnSpPr>
            <a:cxnSpLocks/>
          </p:cNvCxnSpPr>
          <p:nvPr/>
        </p:nvCxnSpPr>
        <p:spPr>
          <a:xfrm>
            <a:off x="415636" y="855483"/>
            <a:ext cx="572935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96ACE8-5096-9A5C-EEE3-53A295261AB5}"/>
              </a:ext>
            </a:extLst>
          </p:cNvPr>
          <p:cNvSpPr/>
          <p:nvPr/>
        </p:nvSpPr>
        <p:spPr>
          <a:xfrm>
            <a:off x="265833" y="1181100"/>
            <a:ext cx="2629769" cy="1390650"/>
          </a:xfrm>
          <a:prstGeom prst="roundRect">
            <a:avLst/>
          </a:prstGeom>
          <a:solidFill>
            <a:srgbClr val="98FAFF"/>
          </a:solidFill>
          <a:ln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Access Website</a:t>
            </a: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logins. No barriers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BB682F-6904-7172-BB90-844157695F0C}"/>
              </a:ext>
            </a:extLst>
          </p:cNvPr>
          <p:cNvSpPr/>
          <p:nvPr/>
        </p:nvSpPr>
        <p:spPr>
          <a:xfrm>
            <a:off x="3256683" y="1181100"/>
            <a:ext cx="2629769" cy="1390650"/>
          </a:xfrm>
          <a:prstGeom prst="roundRect">
            <a:avLst/>
          </a:prstGeom>
          <a:solidFill>
            <a:srgbClr val="F9C5C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Simpler Access &amp; Sharing for Teachers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Teachers share links instantly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2EC961-A7D3-52FA-5C94-95921EEBE30E}"/>
              </a:ext>
            </a:extLst>
          </p:cNvPr>
          <p:cNvSpPr/>
          <p:nvPr/>
        </p:nvSpPr>
        <p:spPr>
          <a:xfrm>
            <a:off x="6247532" y="1181100"/>
            <a:ext cx="2629769" cy="1390650"/>
          </a:xfrm>
          <a:prstGeom prst="roundRect">
            <a:avLst/>
          </a:prstGeom>
          <a:solidFill>
            <a:srgbClr val="FAC2A6"/>
          </a:solidFill>
          <a:ln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Microcredential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Badges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Digital badges in 9 preset pathways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0455F4-BF71-EDE8-D0AA-43A7A2006AE1}"/>
              </a:ext>
            </a:extLst>
          </p:cNvPr>
          <p:cNvSpPr/>
          <p:nvPr/>
        </p:nvSpPr>
        <p:spPr>
          <a:xfrm>
            <a:off x="265833" y="2955472"/>
            <a:ext cx="2629769" cy="1390650"/>
          </a:xfrm>
          <a:prstGeom prst="roundRect">
            <a:avLst/>
          </a:prstGeom>
          <a:solidFill>
            <a:srgbClr val="98FAFF"/>
          </a:solidFill>
          <a:ln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Improved Navigation for Faster Use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 modules faster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8025AF-EE43-0D89-E62F-CD9F045CC47B}"/>
              </a:ext>
            </a:extLst>
          </p:cNvPr>
          <p:cNvSpPr/>
          <p:nvPr/>
        </p:nvSpPr>
        <p:spPr>
          <a:xfrm>
            <a:off x="3256683" y="2955472"/>
            <a:ext cx="2629769" cy="1390650"/>
          </a:xfrm>
          <a:prstGeom prst="roundRect">
            <a:avLst/>
          </a:prstGeom>
          <a:solidFill>
            <a:srgbClr val="F9C5C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Mobile-Friendly by Design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anywhere, any device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BD8E75C-9377-8B9D-0B38-C2AEF8117350}"/>
              </a:ext>
            </a:extLst>
          </p:cNvPr>
          <p:cNvSpPr/>
          <p:nvPr/>
        </p:nvSpPr>
        <p:spPr>
          <a:xfrm>
            <a:off x="6247532" y="2955472"/>
            <a:ext cx="2629769" cy="1390650"/>
          </a:xfrm>
          <a:prstGeom prst="roundRect">
            <a:avLst/>
          </a:prstGeom>
          <a:solidFill>
            <a:srgbClr val="FAC2A6"/>
          </a:solidFill>
          <a:ln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Expanding Content Library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modules added regularly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FE2F3E-AEB9-AE1D-6BB7-211907B6522D}"/>
              </a:ext>
            </a:extLst>
          </p:cNvPr>
          <p:cNvSpPr txBox="1"/>
          <p:nvPr/>
        </p:nvSpPr>
        <p:spPr>
          <a:xfrm>
            <a:off x="2186669" y="1956823"/>
            <a:ext cx="7728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🔓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A5B31-B2CA-81C0-0DF1-5DF89CB500D2}"/>
              </a:ext>
            </a:extLst>
          </p:cNvPr>
          <p:cNvSpPr txBox="1"/>
          <p:nvPr/>
        </p:nvSpPr>
        <p:spPr>
          <a:xfrm>
            <a:off x="5029576" y="1956823"/>
            <a:ext cx="8958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 🔗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11E10F-1AFD-E23A-D8B0-D9379439BF1B}"/>
              </a:ext>
            </a:extLst>
          </p:cNvPr>
          <p:cNvSpPr txBox="1"/>
          <p:nvPr/>
        </p:nvSpPr>
        <p:spPr>
          <a:xfrm>
            <a:off x="8214139" y="1956823"/>
            <a:ext cx="4844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🏆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04D634-8646-EBFD-F850-089917D4EA74}"/>
              </a:ext>
            </a:extLst>
          </p:cNvPr>
          <p:cNvSpPr txBox="1"/>
          <p:nvPr/>
        </p:nvSpPr>
        <p:spPr>
          <a:xfrm>
            <a:off x="2186669" y="3686176"/>
            <a:ext cx="6694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🧭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B071C3-E923-DA0E-7C09-9DBFE4737F78}"/>
              </a:ext>
            </a:extLst>
          </p:cNvPr>
          <p:cNvSpPr txBox="1"/>
          <p:nvPr/>
        </p:nvSpPr>
        <p:spPr>
          <a:xfrm>
            <a:off x="5197496" y="3767068"/>
            <a:ext cx="4844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📱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FCFA9F-FF34-4055-C3FB-77CCDC0C0310}"/>
              </a:ext>
            </a:extLst>
          </p:cNvPr>
          <p:cNvSpPr txBox="1"/>
          <p:nvPr/>
        </p:nvSpPr>
        <p:spPr>
          <a:xfrm>
            <a:off x="8185071" y="3752101"/>
            <a:ext cx="4354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📚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2E5413-8EB9-E4CF-3463-C8F53D57FC4D}"/>
              </a:ext>
            </a:extLst>
          </p:cNvPr>
          <p:cNvGrpSpPr/>
          <p:nvPr/>
        </p:nvGrpSpPr>
        <p:grpSpPr>
          <a:xfrm flipH="1">
            <a:off x="-115601" y="4240174"/>
            <a:ext cx="3167743" cy="1051104"/>
            <a:chOff x="-3106778" y="6619798"/>
            <a:chExt cx="4168575" cy="1446550"/>
          </a:xfrm>
          <a:solidFill>
            <a:srgbClr val="AD122A"/>
          </a:solidFill>
          <a:effectLst>
            <a:glow rad="228600">
              <a:srgbClr val="AD122A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3" name="Graphic 32" descr="Heartbeat with solid fill">
              <a:extLst>
                <a:ext uri="{FF2B5EF4-FFF2-40B4-BE49-F238E27FC236}">
                  <a16:creationId xmlns:a16="http://schemas.microsoft.com/office/drawing/2014/main" id="{7C4872C2-CBA3-5075-167F-1F2488303DB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967492" y="6619798"/>
              <a:ext cx="2029289" cy="14465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3F394F5-31EF-9251-8F1D-1492678688CF}"/>
                </a:ext>
              </a:extLst>
            </p:cNvPr>
            <p:cNvCxnSpPr>
              <a:cxnSpLocks/>
            </p:cNvCxnSpPr>
            <p:nvPr/>
          </p:nvCxnSpPr>
          <p:spPr>
            <a:xfrm>
              <a:off x="-3106778" y="7337281"/>
              <a:ext cx="2614864" cy="592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0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0E35B8-3A52-A80F-4F7A-1FAC200D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30" y="180607"/>
            <a:ext cx="8459938" cy="922351"/>
          </a:xfrm>
        </p:spPr>
        <p:txBody>
          <a:bodyPr/>
          <a:lstStyle/>
          <a:p>
            <a:r>
              <a:rPr lang="en-US" dirty="0"/>
              <a:t>Impact and Reach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0F481D-8D0D-E632-CABD-DB000E1ECC80}"/>
              </a:ext>
            </a:extLst>
          </p:cNvPr>
          <p:cNvCxnSpPr>
            <a:cxnSpLocks/>
          </p:cNvCxnSpPr>
          <p:nvPr/>
        </p:nvCxnSpPr>
        <p:spPr>
          <a:xfrm>
            <a:off x="415636" y="855483"/>
            <a:ext cx="400940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AE2055-5CD0-0AA6-8346-78148D1A595B}"/>
              </a:ext>
            </a:extLst>
          </p:cNvPr>
          <p:cNvGrpSpPr/>
          <p:nvPr/>
        </p:nvGrpSpPr>
        <p:grpSpPr>
          <a:xfrm>
            <a:off x="3429001" y="1404257"/>
            <a:ext cx="2286000" cy="3151412"/>
            <a:chOff x="3429001" y="1404257"/>
            <a:chExt cx="2286000" cy="315141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AE99828-2D98-3CB2-A4D8-D29BAEBBA485}"/>
                </a:ext>
              </a:extLst>
            </p:cNvPr>
            <p:cNvSpPr/>
            <p:nvPr/>
          </p:nvSpPr>
          <p:spPr>
            <a:xfrm>
              <a:off x="3429001" y="1404257"/>
              <a:ext cx="2286000" cy="31514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effectLst/>
                </a:rPr>
                <a:t>National </a:t>
              </a:r>
            </a:p>
            <a:p>
              <a:pPr algn="ctr"/>
              <a:r>
                <a:rPr lang="en-US" sz="2400" b="1" dirty="0">
                  <a:solidFill>
                    <a:schemeClr val="tx1"/>
                  </a:solidFill>
                  <a:effectLst/>
                </a:rPr>
                <a:t>Reach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  <a:effectLst>
                    <a:glow rad="228600">
                      <a:srgbClr val="C00000">
                        <a:alpha val="40000"/>
                      </a:srgbClr>
                    </a:glow>
                  </a:effectLst>
                </a:rPr>
                <a:t>143,578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students enrolled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b="1" i="1" dirty="0">
                  <a:solidFill>
                    <a:schemeClr val="tx1"/>
                  </a:solidFill>
                </a:rPr>
                <a:t>All 50 states!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FCCEE1-5F0E-9B11-37DA-352DF4478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1077" y="3068278"/>
              <a:ext cx="1342166" cy="1342166"/>
            </a:xfrm>
            <a:prstGeom prst="rect">
              <a:avLst/>
            </a:prstGeom>
          </p:spPr>
        </p:pic>
      </p:grpSp>
      <p:pic>
        <p:nvPicPr>
          <p:cNvPr id="14" name="Graphic 13" descr="Heartbeat with solid fill">
            <a:extLst>
              <a:ext uri="{FF2B5EF4-FFF2-40B4-BE49-F238E27FC236}">
                <a16:creationId xmlns:a16="http://schemas.microsoft.com/office/drawing/2014/main" id="{233467E0-8460-1173-2436-F30BC4D1EE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083" y="94887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7D918B-569A-DA41-25D6-A613DC6339A7}"/>
              </a:ext>
            </a:extLst>
          </p:cNvPr>
          <p:cNvCxnSpPr>
            <a:cxnSpLocks/>
          </p:cNvCxnSpPr>
          <p:nvPr/>
        </p:nvCxnSpPr>
        <p:spPr>
          <a:xfrm>
            <a:off x="7753871" y="691972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05C8CD2-5157-130C-B35F-EBB88C42AA90}"/>
              </a:ext>
            </a:extLst>
          </p:cNvPr>
          <p:cNvGrpSpPr/>
          <p:nvPr/>
        </p:nvGrpSpPr>
        <p:grpSpPr>
          <a:xfrm>
            <a:off x="280385" y="1404257"/>
            <a:ext cx="2288644" cy="3151412"/>
            <a:chOff x="280385" y="1404257"/>
            <a:chExt cx="2288644" cy="315141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D2E83F8-3347-51C5-31C4-ABA325782D76}"/>
                </a:ext>
              </a:extLst>
            </p:cNvPr>
            <p:cNvSpPr/>
            <p:nvPr/>
          </p:nvSpPr>
          <p:spPr>
            <a:xfrm>
              <a:off x="280385" y="1404257"/>
              <a:ext cx="2288644" cy="3151412"/>
            </a:xfrm>
            <a:prstGeom prst="roundRect">
              <a:avLst/>
            </a:prstGeom>
            <a:solidFill>
              <a:srgbClr val="98FAFF"/>
            </a:solidFill>
            <a:ln w="19050">
              <a:solidFill>
                <a:schemeClr val="accent2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effectLst/>
                </a:rPr>
                <a:t>Nebraska Impact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  <a:effectLst>
                    <a:glow rad="228600">
                      <a:srgbClr val="C00000">
                        <a:alpha val="40000"/>
                      </a:srgbClr>
                    </a:glow>
                  </a:effectLst>
                </a:rPr>
                <a:t>39,784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students enrolled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≈ 17% of NE grades 6-12 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BBD9C9-A0D2-C24B-B5B9-89251A67E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613" y="2979963"/>
              <a:ext cx="1352187" cy="135218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FC7BAB-F3DD-8312-7A4D-C5E16B83AECE}"/>
              </a:ext>
            </a:extLst>
          </p:cNvPr>
          <p:cNvGrpSpPr/>
          <p:nvPr/>
        </p:nvGrpSpPr>
        <p:grpSpPr>
          <a:xfrm>
            <a:off x="6375066" y="1447725"/>
            <a:ext cx="2440518" cy="3107945"/>
            <a:chOff x="6375066" y="1447725"/>
            <a:chExt cx="2440518" cy="310794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135296A-B20B-8FC7-3AD3-8CE7109B6EC6}"/>
                </a:ext>
              </a:extLst>
            </p:cNvPr>
            <p:cNvSpPr/>
            <p:nvPr/>
          </p:nvSpPr>
          <p:spPr>
            <a:xfrm>
              <a:off x="6375066" y="1447725"/>
              <a:ext cx="2286000" cy="310794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effectLst/>
                </a:rPr>
                <a:t>Sustained Growth</a:t>
              </a:r>
              <a:r>
                <a:rPr lang="en-US" sz="2400" b="1" dirty="0">
                  <a:solidFill>
                    <a:schemeClr val="tx1"/>
                  </a:solidFill>
                </a:rPr>
                <a:t> in Engagement</a:t>
              </a:r>
              <a:endParaRPr lang="en-US" sz="1400" dirty="0">
                <a:solidFill>
                  <a:schemeClr val="tx1"/>
                </a:solidFill>
                <a:effectLst/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232A4E-121C-81E1-1FBD-6F6733A8AE8A}"/>
                </a:ext>
              </a:extLst>
            </p:cNvPr>
            <p:cNvSpPr txBox="1"/>
            <p:nvPr/>
          </p:nvSpPr>
          <p:spPr>
            <a:xfrm>
              <a:off x="6497154" y="4159620"/>
              <a:ext cx="2318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Module completion over time</a:t>
              </a:r>
            </a:p>
          </p:txBody>
        </p:sp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BE51F053-92E0-FC16-B589-591D4614377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16017711"/>
                </p:ext>
              </p:extLst>
            </p:nvPr>
          </p:nvGraphicFramePr>
          <p:xfrm>
            <a:off x="6429083" y="2822029"/>
            <a:ext cx="2231983" cy="13978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6308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746C39-488F-5E13-229E-C787F1468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30" y="180607"/>
            <a:ext cx="8459938" cy="922351"/>
          </a:xfrm>
        </p:spPr>
        <p:txBody>
          <a:bodyPr/>
          <a:lstStyle/>
          <a:p>
            <a:r>
              <a:rPr lang="en-US" dirty="0"/>
              <a:t>Let’s Take a Look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2A937A-6B6F-93BD-4D9B-3638FD8B85A5}"/>
              </a:ext>
            </a:extLst>
          </p:cNvPr>
          <p:cNvCxnSpPr>
            <a:cxnSpLocks/>
          </p:cNvCxnSpPr>
          <p:nvPr/>
        </p:nvCxnSpPr>
        <p:spPr>
          <a:xfrm>
            <a:off x="415636" y="855483"/>
            <a:ext cx="380802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Graphic 6" descr="Heartbeat with solid fill">
            <a:extLst>
              <a:ext uri="{FF2B5EF4-FFF2-40B4-BE49-F238E27FC236}">
                <a16:creationId xmlns:a16="http://schemas.microsoft.com/office/drawing/2014/main" id="{614DAF69-6003-EACD-59DE-CDD8BFE489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9083" y="98694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53E374-C4B4-EA49-E00C-3BFFAA7D95E3}"/>
              </a:ext>
            </a:extLst>
          </p:cNvPr>
          <p:cNvCxnSpPr>
            <a:cxnSpLocks/>
          </p:cNvCxnSpPr>
          <p:nvPr/>
        </p:nvCxnSpPr>
        <p:spPr>
          <a:xfrm>
            <a:off x="7753871" y="695779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F37D238B-6DD1-CBF3-9ED7-C132B996B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141" y="1371237"/>
            <a:ext cx="7073353" cy="317831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CA3238-B32B-F989-067F-1CF1A41D5481}"/>
              </a:ext>
            </a:extLst>
          </p:cNvPr>
          <p:cNvSpPr txBox="1"/>
          <p:nvPr/>
        </p:nvSpPr>
        <p:spPr>
          <a:xfrm>
            <a:off x="342030" y="902429"/>
            <a:ext cx="39414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 quick tour of how uBEATS 3.0 works</a:t>
            </a:r>
          </a:p>
        </p:txBody>
      </p:sp>
    </p:spTree>
    <p:extLst>
      <p:ext uri="{BB962C8B-B14F-4D97-AF65-F5344CB8AC3E}">
        <p14:creationId xmlns:p14="http://schemas.microsoft.com/office/powerpoint/2010/main" val="24229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83C46C-800B-EB8A-4816-39EAC69F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30" y="180607"/>
            <a:ext cx="8459938" cy="922351"/>
          </a:xfrm>
        </p:spPr>
        <p:txBody>
          <a:bodyPr/>
          <a:lstStyle/>
          <a:p>
            <a:r>
              <a:rPr lang="en-US" dirty="0"/>
              <a:t>How Teachers Use uBEATS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F58703-5CDE-C873-166A-1EEA6F8E6600}"/>
              </a:ext>
            </a:extLst>
          </p:cNvPr>
          <p:cNvCxnSpPr>
            <a:cxnSpLocks/>
          </p:cNvCxnSpPr>
          <p:nvPr/>
        </p:nvCxnSpPr>
        <p:spPr>
          <a:xfrm>
            <a:off x="415636" y="855483"/>
            <a:ext cx="600693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65EC8A-BC1A-87CE-114A-4B02798A009E}"/>
              </a:ext>
            </a:extLst>
          </p:cNvPr>
          <p:cNvSpPr/>
          <p:nvPr/>
        </p:nvSpPr>
        <p:spPr>
          <a:xfrm>
            <a:off x="265833" y="1181100"/>
            <a:ext cx="2629769" cy="1390650"/>
          </a:xfrm>
          <a:prstGeom prst="roundRect">
            <a:avLst/>
          </a:prstGeom>
          <a:solidFill>
            <a:srgbClr val="98FAFF"/>
          </a:solidFill>
          <a:ln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Bell Ringers / </a:t>
            </a:r>
          </a:p>
          <a:p>
            <a:pPr algn="ctr"/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Launches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Activate prior knowledge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C58FAF-C138-B04A-E1AC-F1058C95EDA3}"/>
              </a:ext>
            </a:extLst>
          </p:cNvPr>
          <p:cNvSpPr/>
          <p:nvPr/>
        </p:nvSpPr>
        <p:spPr>
          <a:xfrm>
            <a:off x="3256683" y="1181100"/>
            <a:ext cx="2629769" cy="1390650"/>
          </a:xfrm>
          <a:prstGeom prst="roundRect">
            <a:avLst/>
          </a:prstGeom>
          <a:solidFill>
            <a:srgbClr val="F9C5C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Key Vocabulary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Strengthen science terminology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02DD44-F221-DD25-1374-16E301B6512A}"/>
              </a:ext>
            </a:extLst>
          </p:cNvPr>
          <p:cNvSpPr/>
          <p:nvPr/>
        </p:nvSpPr>
        <p:spPr>
          <a:xfrm>
            <a:off x="6247532" y="1181100"/>
            <a:ext cx="2629769" cy="1390650"/>
          </a:xfrm>
          <a:prstGeom prst="roundRect">
            <a:avLst/>
          </a:prstGeom>
          <a:solidFill>
            <a:srgbClr val="FAC2A6"/>
          </a:solidFill>
          <a:ln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 Knowledge Builder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Prep students for deeper learning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18E556-F974-80BD-0D35-A87316FEA60E}"/>
              </a:ext>
            </a:extLst>
          </p:cNvPr>
          <p:cNvSpPr/>
          <p:nvPr/>
        </p:nvSpPr>
        <p:spPr>
          <a:xfrm>
            <a:off x="265833" y="2955472"/>
            <a:ext cx="2629769" cy="1390650"/>
          </a:xfrm>
          <a:prstGeom prst="roundRect">
            <a:avLst/>
          </a:prstGeom>
          <a:solidFill>
            <a:srgbClr val="98FAFF"/>
          </a:solidFill>
          <a:ln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Station / </a:t>
            </a: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Small Groups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Supports differentiation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D15DC6-6631-8595-DA22-2C6492E6CB80}"/>
              </a:ext>
            </a:extLst>
          </p:cNvPr>
          <p:cNvSpPr/>
          <p:nvPr/>
        </p:nvSpPr>
        <p:spPr>
          <a:xfrm>
            <a:off x="3256683" y="2955472"/>
            <a:ext cx="2629769" cy="1390650"/>
          </a:xfrm>
          <a:prstGeom prst="roundRect">
            <a:avLst/>
          </a:prstGeom>
          <a:solidFill>
            <a:srgbClr val="F9C5C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Independent Learning / Choice Time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Extend or explore topics</a:t>
            </a:r>
          </a:p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4FFD26-072C-7F9E-46D3-0D3637A54DB7}"/>
              </a:ext>
            </a:extLst>
          </p:cNvPr>
          <p:cNvSpPr/>
          <p:nvPr/>
        </p:nvSpPr>
        <p:spPr>
          <a:xfrm>
            <a:off x="6247531" y="2955472"/>
            <a:ext cx="2629769" cy="1390650"/>
          </a:xfrm>
          <a:prstGeom prst="roundRect">
            <a:avLst/>
          </a:prstGeom>
          <a:solidFill>
            <a:srgbClr val="FAC2A6"/>
          </a:solidFill>
          <a:ln>
            <a:solidFill>
              <a:schemeClr val="accent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LMS Integration</a:t>
            </a:r>
          </a:p>
          <a:p>
            <a:pPr algn="ctr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Share modules easily</a:t>
            </a:r>
          </a:p>
          <a:p>
            <a:pPr algn="ctr"/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13BC6-8F2B-5F92-6800-49EDC3B33473}"/>
              </a:ext>
            </a:extLst>
          </p:cNvPr>
          <p:cNvSpPr txBox="1"/>
          <p:nvPr/>
        </p:nvSpPr>
        <p:spPr>
          <a:xfrm>
            <a:off x="2231572" y="2002535"/>
            <a:ext cx="5170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⏱️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D2653B-29D1-1435-6ED0-B3A28E1DE5EC}"/>
              </a:ext>
            </a:extLst>
          </p:cNvPr>
          <p:cNvSpPr txBox="1"/>
          <p:nvPr/>
        </p:nvSpPr>
        <p:spPr>
          <a:xfrm>
            <a:off x="5142016" y="2002535"/>
            <a:ext cx="6531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🔤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82F335-9DC9-C15E-9122-EBD3C592BAE5}"/>
              </a:ext>
            </a:extLst>
          </p:cNvPr>
          <p:cNvSpPr txBox="1"/>
          <p:nvPr/>
        </p:nvSpPr>
        <p:spPr>
          <a:xfrm>
            <a:off x="8142523" y="2002535"/>
            <a:ext cx="8237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📚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E209CB-7726-9B4E-3DD1-314788EFFE1C}"/>
              </a:ext>
            </a:extLst>
          </p:cNvPr>
          <p:cNvSpPr txBox="1"/>
          <p:nvPr/>
        </p:nvSpPr>
        <p:spPr>
          <a:xfrm>
            <a:off x="2231572" y="3785996"/>
            <a:ext cx="8898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🔄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19C8B3-6E0B-F09B-51BF-9FF0941A89A8}"/>
              </a:ext>
            </a:extLst>
          </p:cNvPr>
          <p:cNvSpPr txBox="1"/>
          <p:nvPr/>
        </p:nvSpPr>
        <p:spPr>
          <a:xfrm>
            <a:off x="5153495" y="3760358"/>
            <a:ext cx="6531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⭐</a:t>
            </a:r>
            <a:r>
              <a:rPr lang="en-US" sz="2400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ED3C72-DB12-D81F-5B91-52B14D011612}"/>
              </a:ext>
            </a:extLst>
          </p:cNvPr>
          <p:cNvSpPr txBox="1"/>
          <p:nvPr/>
        </p:nvSpPr>
        <p:spPr>
          <a:xfrm>
            <a:off x="8173385" y="3760358"/>
            <a:ext cx="11974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💻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5A018B-1781-E5CA-4447-48CBBDBD5980}"/>
              </a:ext>
            </a:extLst>
          </p:cNvPr>
          <p:cNvGrpSpPr/>
          <p:nvPr/>
        </p:nvGrpSpPr>
        <p:grpSpPr>
          <a:xfrm flipH="1">
            <a:off x="-115601" y="4240174"/>
            <a:ext cx="3167743" cy="1051104"/>
            <a:chOff x="-3106778" y="6619798"/>
            <a:chExt cx="4168575" cy="1446550"/>
          </a:xfrm>
          <a:solidFill>
            <a:srgbClr val="AD122A"/>
          </a:solidFill>
          <a:effectLst>
            <a:glow rad="228600">
              <a:srgbClr val="AD122A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1" name="Graphic 30" descr="Heartbeat with solid fill">
              <a:extLst>
                <a:ext uri="{FF2B5EF4-FFF2-40B4-BE49-F238E27FC236}">
                  <a16:creationId xmlns:a16="http://schemas.microsoft.com/office/drawing/2014/main" id="{FF633E34-BCD1-1CE3-1F7A-1A15EFA9914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967492" y="6619798"/>
              <a:ext cx="2029289" cy="1446550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171EF2-BD65-4213-6560-D5BD4DF5ED44}"/>
                </a:ext>
              </a:extLst>
            </p:cNvPr>
            <p:cNvCxnSpPr>
              <a:cxnSpLocks/>
            </p:cNvCxnSpPr>
            <p:nvPr/>
          </p:nvCxnSpPr>
          <p:spPr>
            <a:xfrm>
              <a:off x="-3106778" y="7337281"/>
              <a:ext cx="2614864" cy="592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24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6" grpId="0"/>
      <p:bldP spid="18" grpId="0"/>
      <p:bldP spid="20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D2C667-7068-4FB5-FA86-1639DE113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0" y="143064"/>
            <a:ext cx="8459938" cy="922351"/>
          </a:xfrm>
        </p:spPr>
        <p:txBody>
          <a:bodyPr/>
          <a:lstStyle/>
          <a:p>
            <a:r>
              <a:rPr lang="en-US" dirty="0"/>
              <a:t>Standards and Endorsements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9C82B-580B-FDD0-958E-70799607FAC2}"/>
              </a:ext>
            </a:extLst>
          </p:cNvPr>
          <p:cNvCxnSpPr>
            <a:cxnSpLocks/>
          </p:cNvCxnSpPr>
          <p:nvPr/>
        </p:nvCxnSpPr>
        <p:spPr>
          <a:xfrm>
            <a:off x="415636" y="796679"/>
            <a:ext cx="652945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5282019-9E12-AAF5-DD57-56F2866E9E8E}"/>
              </a:ext>
            </a:extLst>
          </p:cNvPr>
          <p:cNvSpPr/>
          <p:nvPr/>
        </p:nvSpPr>
        <p:spPr>
          <a:xfrm>
            <a:off x="1240995" y="966552"/>
            <a:ext cx="3184938" cy="1741714"/>
          </a:xfrm>
          <a:prstGeom prst="roundRect">
            <a:avLst/>
          </a:prstGeom>
          <a:solidFill>
            <a:srgbClr val="98FAFF"/>
          </a:solidFill>
          <a:ln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NGSS Alignment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Aligned to Next Generation Science Standards performance expectations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Supports grades 6-12 life science &amp; health science.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89EA2-BD4C-3D82-E569-DE0B9115542F}"/>
              </a:ext>
            </a:extLst>
          </p:cNvPr>
          <p:cNvSpPr/>
          <p:nvPr/>
        </p:nvSpPr>
        <p:spPr>
          <a:xfrm>
            <a:off x="1202895" y="2925983"/>
            <a:ext cx="3184938" cy="1741714"/>
          </a:xfrm>
          <a:prstGeom prst="roundRect">
            <a:avLst/>
          </a:prstGeom>
          <a:solidFill>
            <a:srgbClr val="FAC2A6"/>
          </a:solidFill>
          <a:ln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Nebraska Department of Education</a:t>
            </a: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Verified by NDE. Externally reviewed for quality and accuracy.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157ECA-2D11-19A9-4FC5-1BD849AAA455}"/>
              </a:ext>
            </a:extLst>
          </p:cNvPr>
          <p:cNvSpPr/>
          <p:nvPr/>
        </p:nvSpPr>
        <p:spPr>
          <a:xfrm>
            <a:off x="4642781" y="966552"/>
            <a:ext cx="3184938" cy="1741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Nebraska Science Standards</a:t>
            </a: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Built for Nebraska classrooms. Reviewed for alignment to Nebraska Science Standards.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895FAA-7D9C-B4F9-3C64-E1A09308F324}"/>
              </a:ext>
            </a:extLst>
          </p:cNvPr>
          <p:cNvSpPr/>
          <p:nvPr/>
        </p:nvSpPr>
        <p:spPr>
          <a:xfrm>
            <a:off x="4642781" y="2925983"/>
            <a:ext cx="3184938" cy="1741714"/>
          </a:xfrm>
          <a:prstGeom prst="roundRect">
            <a:avLst/>
          </a:prstGeom>
          <a:solidFill>
            <a:srgbClr val="A9C6D8"/>
          </a:solidFill>
          <a:ln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NCHSE Endorsement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Validated for Health Science Career Pathways.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32AECE-4047-9577-883C-4F473D2C514C}"/>
              </a:ext>
            </a:extLst>
          </p:cNvPr>
          <p:cNvSpPr txBox="1"/>
          <p:nvPr/>
        </p:nvSpPr>
        <p:spPr>
          <a:xfrm>
            <a:off x="1195695" y="4781180"/>
            <a:ext cx="67328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Developed by UNO &amp; UNMC faculty and reviewed by educators and science experts.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D72FA5-DF91-6B45-11D3-C1EA9A3FE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779" y="2251692"/>
            <a:ext cx="341140" cy="3411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E79085-1546-DD5C-76F3-473AAA200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673" y="2262078"/>
            <a:ext cx="320369" cy="3203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DD38CF-3334-582F-16B7-1A0FE3CAB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054" y="4188693"/>
            <a:ext cx="380590" cy="380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FC3116-7F06-417D-0508-36F77FB03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024" y="4001458"/>
            <a:ext cx="745666" cy="74566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0C1D5A-E030-EBF6-4825-62830A55F08C}"/>
              </a:ext>
            </a:extLst>
          </p:cNvPr>
          <p:cNvCxnSpPr>
            <a:cxnSpLocks/>
          </p:cNvCxnSpPr>
          <p:nvPr/>
        </p:nvCxnSpPr>
        <p:spPr>
          <a:xfrm>
            <a:off x="1284514" y="4781180"/>
            <a:ext cx="6536005" cy="0"/>
          </a:xfrm>
          <a:prstGeom prst="line">
            <a:avLst/>
          </a:prstGeom>
          <a:ln w="3175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AA0FD7-AB2E-D6E9-2A54-F9ED89A8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0" y="180607"/>
            <a:ext cx="8459938" cy="922351"/>
          </a:xfrm>
        </p:spPr>
        <p:txBody>
          <a:bodyPr/>
          <a:lstStyle/>
          <a:p>
            <a:r>
              <a:rPr lang="en-US" dirty="0"/>
              <a:t>Try uBEATS Yourself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EB2FAC-3938-D319-700B-D2F5A04B425C}"/>
              </a:ext>
            </a:extLst>
          </p:cNvPr>
          <p:cNvCxnSpPr>
            <a:cxnSpLocks/>
          </p:cNvCxnSpPr>
          <p:nvPr/>
        </p:nvCxnSpPr>
        <p:spPr>
          <a:xfrm>
            <a:off x="415636" y="839523"/>
            <a:ext cx="465710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412016-3739-0833-E461-30A0A1FE3CE1}"/>
              </a:ext>
            </a:extLst>
          </p:cNvPr>
          <p:cNvSpPr/>
          <p:nvPr/>
        </p:nvSpPr>
        <p:spPr>
          <a:xfrm>
            <a:off x="432787" y="1295397"/>
            <a:ext cx="2288644" cy="3151412"/>
          </a:xfrm>
          <a:prstGeom prst="roundRect">
            <a:avLst/>
          </a:prstGeom>
          <a:solidFill>
            <a:srgbClr val="98FAFF"/>
          </a:solidFill>
          <a:ln w="19050">
            <a:solidFill>
              <a:schemeClr val="accent2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</a:rPr>
              <a:t>Try a Module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go.unmc.edu/ubeatsexamples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1049FB-3E3E-6E47-B2E6-78572138ED40}"/>
              </a:ext>
            </a:extLst>
          </p:cNvPr>
          <p:cNvSpPr/>
          <p:nvPr/>
        </p:nvSpPr>
        <p:spPr>
          <a:xfrm>
            <a:off x="3483429" y="1295397"/>
            <a:ext cx="2286000" cy="31514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</a:rPr>
              <a:t>Explore Our Website</a:t>
            </a:r>
          </a:p>
          <a:p>
            <a:pPr algn="ctr"/>
            <a:r>
              <a:rPr lang="en-US" sz="1600" dirty="0">
                <a:solidFill>
                  <a:srgbClr val="AD122A"/>
                </a:solidFill>
                <a:effectLst/>
              </a:rPr>
              <a:t>unmc.edu/ubeats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739877-23F2-71D9-78A7-75C09E15EBCC}"/>
              </a:ext>
            </a:extLst>
          </p:cNvPr>
          <p:cNvSpPr/>
          <p:nvPr/>
        </p:nvSpPr>
        <p:spPr>
          <a:xfrm>
            <a:off x="6467595" y="1338865"/>
            <a:ext cx="2286000" cy="31079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</a:rPr>
              <a:t>Register Now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go.unmc.edu/ubeats-signup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4A668D-B69D-1502-722E-8BF1C7FE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01" y="2860900"/>
            <a:ext cx="1096056" cy="1096056"/>
          </a:xfrm>
          <a:prstGeom prst="rect">
            <a:avLst/>
          </a:prstGeom>
        </p:spPr>
      </p:pic>
      <p:pic>
        <p:nvPicPr>
          <p:cNvPr id="20" name="Picture 19" descr="&#10;                        Go URL                        QR Code for '&#10;                        ubeats                        '">
            <a:extLst>
              <a:ext uri="{FF2B5EF4-FFF2-40B4-BE49-F238E27FC236}">
                <a16:creationId xmlns:a16="http://schemas.microsoft.com/office/drawing/2014/main" id="{BD7581B1-65C5-DE6F-4245-68D9FF5AE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399" y="2860900"/>
            <a:ext cx="1096056" cy="1096056"/>
          </a:xfrm>
          <a:prstGeom prst="rect">
            <a:avLst/>
          </a:prstGeom>
        </p:spPr>
      </p:pic>
      <p:pic>
        <p:nvPicPr>
          <p:cNvPr id="21" name="Picture 20" descr="QR Code for your Go URL">
            <a:extLst>
              <a:ext uri="{FF2B5EF4-FFF2-40B4-BE49-F238E27FC236}">
                <a16:creationId xmlns:a16="http://schemas.microsoft.com/office/drawing/2014/main" id="{8C1996CB-E81D-67C0-0C9C-C6BA7E7F2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389" y="2860900"/>
            <a:ext cx="1096056" cy="10960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0C05C2C-34A2-C992-F7F4-87DA7FCD2B63}"/>
              </a:ext>
            </a:extLst>
          </p:cNvPr>
          <p:cNvSpPr txBox="1"/>
          <p:nvPr/>
        </p:nvSpPr>
        <p:spPr>
          <a:xfrm>
            <a:off x="2074470" y="3885904"/>
            <a:ext cx="664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🎬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4F2BA3-C2C8-CFD4-F690-02137ADB2F40}"/>
              </a:ext>
            </a:extLst>
          </p:cNvPr>
          <p:cNvSpPr txBox="1"/>
          <p:nvPr/>
        </p:nvSpPr>
        <p:spPr>
          <a:xfrm>
            <a:off x="5072743" y="3885904"/>
            <a:ext cx="538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🌐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8CD1F6-A94C-5F94-1E5B-320A062F983F}"/>
              </a:ext>
            </a:extLst>
          </p:cNvPr>
          <p:cNvSpPr txBox="1"/>
          <p:nvPr/>
        </p:nvSpPr>
        <p:spPr>
          <a:xfrm>
            <a:off x="8130228" y="3924298"/>
            <a:ext cx="859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🔐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E755C-D52E-AA3A-4059-C0C51762EB72}"/>
              </a:ext>
            </a:extLst>
          </p:cNvPr>
          <p:cNvSpPr txBox="1"/>
          <p:nvPr/>
        </p:nvSpPr>
        <p:spPr>
          <a:xfrm>
            <a:off x="342030" y="902429"/>
            <a:ext cx="47307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Take 3 minutes to explore on your own</a:t>
            </a:r>
          </a:p>
        </p:txBody>
      </p:sp>
    </p:spTree>
    <p:extLst>
      <p:ext uri="{BB962C8B-B14F-4D97-AF65-F5344CB8AC3E}">
        <p14:creationId xmlns:p14="http://schemas.microsoft.com/office/powerpoint/2010/main" val="4231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31157F-CC85-050B-D854-D95E0C954B37}"/>
              </a:ext>
            </a:extLst>
          </p:cNvPr>
          <p:cNvSpPr/>
          <p:nvPr/>
        </p:nvSpPr>
        <p:spPr>
          <a:xfrm>
            <a:off x="5448300" y="908957"/>
            <a:ext cx="3488871" cy="3582975"/>
          </a:xfrm>
          <a:prstGeom prst="wedgeRoundRectCallout">
            <a:avLst>
              <a:gd name="adj1" fmla="val -66075"/>
              <a:gd name="adj2" fmla="val 39105"/>
              <a:gd name="adj3" fmla="val 16667"/>
            </a:avLst>
          </a:prstGeom>
          <a:solidFill>
            <a:srgbClr val="F9C5C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743728-B32C-6797-0779-91C62CBA2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29" y="1355271"/>
            <a:ext cx="8459942" cy="32657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Any questions?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Contact us</a:t>
            </a:r>
          </a:p>
          <a:p>
            <a:pPr marL="801688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tkrayer@unmc.edu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801688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ubeats@unmc.edu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801688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3E3549-A945-7CB0-1C4E-5A72A993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0" y="180607"/>
            <a:ext cx="8459938" cy="92235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5F19EE-8AC0-887F-1926-EF66A3E21112}"/>
              </a:ext>
            </a:extLst>
          </p:cNvPr>
          <p:cNvCxnSpPr>
            <a:cxnSpLocks/>
          </p:cNvCxnSpPr>
          <p:nvPr/>
        </p:nvCxnSpPr>
        <p:spPr>
          <a:xfrm>
            <a:off x="415636" y="850036"/>
            <a:ext cx="2256619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" name="Picture 5" descr="&#10;                        Go URL                        QR Code for '&#10;                        ubeats                        '">
            <a:extLst>
              <a:ext uri="{FF2B5EF4-FFF2-40B4-BE49-F238E27FC236}">
                <a16:creationId xmlns:a16="http://schemas.microsoft.com/office/drawing/2014/main" id="{6D0EB68A-517D-8E8D-FDCC-DF2AB8D77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915" y="1280779"/>
            <a:ext cx="1096056" cy="1096056"/>
          </a:xfrm>
          <a:prstGeom prst="rect">
            <a:avLst/>
          </a:prstGeom>
        </p:spPr>
      </p:pic>
      <p:pic>
        <p:nvPicPr>
          <p:cNvPr id="7" name="Picture 6" descr="QR Code for your Go URL">
            <a:extLst>
              <a:ext uri="{FF2B5EF4-FFF2-40B4-BE49-F238E27FC236}">
                <a16:creationId xmlns:a16="http://schemas.microsoft.com/office/drawing/2014/main" id="{E00E4FDA-FD94-3C51-8616-3D9AE0181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915" y="3066741"/>
            <a:ext cx="1096056" cy="1096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DDE013-BDF8-A3D0-AAD5-43928527CB22}"/>
              </a:ext>
            </a:extLst>
          </p:cNvPr>
          <p:cNvSpPr txBox="1"/>
          <p:nvPr/>
        </p:nvSpPr>
        <p:spPr>
          <a:xfrm>
            <a:off x="5115115" y="1528731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Explore our website</a:t>
            </a:r>
          </a:p>
          <a:p>
            <a:pPr algn="r"/>
            <a:r>
              <a:rPr lang="en-US" b="1" dirty="0">
                <a:solidFill>
                  <a:srgbClr val="AD122A"/>
                </a:solidFill>
              </a:rPr>
              <a:t>unmc.edu/</a:t>
            </a:r>
            <a:r>
              <a:rPr lang="en-US" b="1" dirty="0" err="1">
                <a:solidFill>
                  <a:srgbClr val="AD122A"/>
                </a:solidFill>
              </a:rPr>
              <a:t>ubeats</a:t>
            </a:r>
            <a:endParaRPr lang="en-US" b="1" dirty="0">
              <a:solidFill>
                <a:srgbClr val="AD122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D8F471-302B-5D3B-7612-276EC3411C9F}"/>
              </a:ext>
            </a:extLst>
          </p:cNvPr>
          <p:cNvSpPr txBox="1"/>
          <p:nvPr/>
        </p:nvSpPr>
        <p:spPr>
          <a:xfrm>
            <a:off x="5211830" y="3193631"/>
            <a:ext cx="244509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Register</a:t>
            </a:r>
          </a:p>
          <a:p>
            <a:pPr algn="r"/>
            <a:r>
              <a:rPr lang="en-US" sz="1300" b="1" dirty="0"/>
              <a:t>go.unmc.edu/</a:t>
            </a:r>
            <a:r>
              <a:rPr lang="en-US" sz="1300" b="1" dirty="0" err="1"/>
              <a:t>ubeats</a:t>
            </a:r>
            <a:r>
              <a:rPr lang="en-US" sz="1300" b="1" dirty="0"/>
              <a:t>-signup</a:t>
            </a:r>
          </a:p>
          <a:p>
            <a:pPr algn="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425D8E-8A2C-645B-31C3-A898C501EC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3628" y="3614769"/>
            <a:ext cx="1035017" cy="1488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9E4749-069A-77A5-FDC2-DEDB40D17601}"/>
              </a:ext>
            </a:extLst>
          </p:cNvPr>
          <p:cNvSpPr txBox="1"/>
          <p:nvPr/>
        </p:nvSpPr>
        <p:spPr>
          <a:xfrm>
            <a:off x="352080" y="872850"/>
            <a:ext cx="485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championing STEM learning in Nebraska.</a:t>
            </a:r>
          </a:p>
        </p:txBody>
      </p:sp>
    </p:spTree>
    <p:extLst>
      <p:ext uri="{BB962C8B-B14F-4D97-AF65-F5344CB8AC3E}">
        <p14:creationId xmlns:p14="http://schemas.microsoft.com/office/powerpoint/2010/main" val="35310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C00D0-4DEF-ADA2-0B2E-A3B832A110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028" y="-1396177"/>
            <a:ext cx="2517550" cy="182519"/>
          </a:xfrm>
        </p:spPr>
        <p:txBody>
          <a:bodyPr vert="horz" lIns="91440" tIns="0" rIns="91440" bIns="0" rtlCol="0" anchor="b"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Closing Slide [do not remove]</a:t>
            </a:r>
          </a:p>
        </p:txBody>
      </p:sp>
    </p:spTree>
    <p:extLst>
      <p:ext uri="{BB962C8B-B14F-4D97-AF65-F5344CB8AC3E}">
        <p14:creationId xmlns:p14="http://schemas.microsoft.com/office/powerpoint/2010/main" val="14484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320F89-720A-EA34-3A21-07E7AE58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Reality of Teaching the </a:t>
            </a:r>
            <a:br>
              <a:rPr lang="en-US" dirty="0"/>
            </a:b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TikTok Generation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52C323-8586-258B-666A-9CE9B7EB54D5}"/>
              </a:ext>
            </a:extLst>
          </p:cNvPr>
          <p:cNvCxnSpPr>
            <a:cxnSpLocks/>
          </p:cNvCxnSpPr>
          <p:nvPr/>
        </p:nvCxnSpPr>
        <p:spPr>
          <a:xfrm>
            <a:off x="452063" y="1153571"/>
            <a:ext cx="388345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7095D29-9609-82E0-7C29-0993708F1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48760" y="-447898"/>
            <a:ext cx="3237895" cy="6766538"/>
          </a:xfrm>
          <a:prstGeom prst="rect">
            <a:avLst/>
          </a:prstGeom>
        </p:spPr>
      </p:pic>
      <p:pic>
        <p:nvPicPr>
          <p:cNvPr id="10" name="shutterstock_3933578615">
            <a:hlinkClick r:id="" action="ppaction://media"/>
            <a:extLst>
              <a:ext uri="{FF2B5EF4-FFF2-40B4-BE49-F238E27FC236}">
                <a16:creationId xmlns:a16="http://schemas.microsoft.com/office/drawing/2014/main" id="{732130FE-8F72-FD95-5C25-349FB1ECA1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918" y="1316424"/>
            <a:ext cx="1821816" cy="3237895"/>
          </a:xfrm>
          <a:prstGeom prst="rect">
            <a:avLst/>
          </a:prstGeom>
          <a:ln>
            <a:solidFill>
              <a:schemeClr val="accent2">
                <a:lumMod val="75000"/>
                <a:lumOff val="2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E63B37-CD53-E95B-DDC9-F6F20AA424FA}"/>
              </a:ext>
            </a:extLst>
          </p:cNvPr>
          <p:cNvSpPr txBox="1"/>
          <p:nvPr/>
        </p:nvSpPr>
        <p:spPr>
          <a:xfrm>
            <a:off x="961369" y="2273651"/>
            <a:ext cx="784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And we ask them to slow down…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1B805-2721-5F56-8A42-B2C3D14C2954}"/>
              </a:ext>
            </a:extLst>
          </p:cNvPr>
          <p:cNvSpPr txBox="1"/>
          <p:nvPr/>
        </p:nvSpPr>
        <p:spPr>
          <a:xfrm>
            <a:off x="961369" y="2841059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…and listen…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7C26E-5E9B-D2F8-B830-4B9CBFFFD3C8}"/>
              </a:ext>
            </a:extLst>
          </p:cNvPr>
          <p:cNvSpPr txBox="1"/>
          <p:nvPr/>
        </p:nvSpPr>
        <p:spPr>
          <a:xfrm>
            <a:off x="4229968" y="3195002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…for 45 minutes.</a:t>
            </a:r>
          </a:p>
        </p:txBody>
      </p:sp>
    </p:spTree>
    <p:extLst>
      <p:ext uri="{BB962C8B-B14F-4D97-AF65-F5344CB8AC3E}">
        <p14:creationId xmlns:p14="http://schemas.microsoft.com/office/powerpoint/2010/main" val="32686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20D3A1-24D1-C61E-6C5C-62F8D4563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0" y="194397"/>
            <a:ext cx="8459938" cy="922351"/>
          </a:xfrm>
        </p:spPr>
        <p:txBody>
          <a:bodyPr/>
          <a:lstStyle/>
          <a:p>
            <a:r>
              <a:rPr lang="en-US" dirty="0"/>
              <a:t>Hi! I’m Tim.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C0CDCF-72C1-123E-46E5-F09C3A67F66B}"/>
              </a:ext>
            </a:extLst>
          </p:cNvPr>
          <p:cNvSpPr/>
          <p:nvPr/>
        </p:nvSpPr>
        <p:spPr>
          <a:xfrm>
            <a:off x="154994" y="1847585"/>
            <a:ext cx="1964751" cy="1958687"/>
          </a:xfrm>
          <a:prstGeom prst="ellipse">
            <a:avLst/>
          </a:prstGeom>
          <a:solidFill>
            <a:srgbClr val="A9C6D8"/>
          </a:solidFill>
          <a:ln>
            <a:solidFill>
              <a:srgbClr val="002060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00" b="1" u="sng" dirty="0">
                <a:solidFill>
                  <a:schemeClr val="tx1"/>
                </a:solidFill>
              </a:rPr>
              <a:t>Rochester, NY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Born &amp; Raised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Taught 3 years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A238A0-1BCE-9E6C-31BA-440576A0EADD}"/>
              </a:ext>
            </a:extLst>
          </p:cNvPr>
          <p:cNvSpPr/>
          <p:nvPr/>
        </p:nvSpPr>
        <p:spPr>
          <a:xfrm>
            <a:off x="2429447" y="1847581"/>
            <a:ext cx="1964751" cy="1958687"/>
          </a:xfrm>
          <a:prstGeom prst="ellipse">
            <a:avLst/>
          </a:prstGeom>
          <a:solidFill>
            <a:srgbClr val="C44A4A"/>
          </a:solidFill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u="sng" dirty="0">
                <a:solidFill>
                  <a:schemeClr val="tx1"/>
                </a:solidFill>
              </a:rPr>
              <a:t>Ralston, NE</a:t>
            </a:r>
            <a:endParaRPr lang="en-US" sz="12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Special 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Elementary Classroom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458159-71D5-B12F-8A74-E96F7BA08AE1}"/>
              </a:ext>
            </a:extLst>
          </p:cNvPr>
          <p:cNvSpPr/>
          <p:nvPr/>
        </p:nvSpPr>
        <p:spPr>
          <a:xfrm>
            <a:off x="4703900" y="1847585"/>
            <a:ext cx="1964751" cy="1958687"/>
          </a:xfrm>
          <a:prstGeom prst="ellipse">
            <a:avLst/>
          </a:prstGeom>
          <a:solidFill>
            <a:srgbClr val="E4C48E"/>
          </a:solidFill>
          <a:ln>
            <a:solidFill>
              <a:srgbClr val="FFD68E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u="sng" dirty="0">
                <a:solidFill>
                  <a:schemeClr val="tx1"/>
                </a:solidFill>
              </a:rPr>
              <a:t>Ralston, 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Instructional Technology Coach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5C44BA-FD20-D61C-B248-CE9DCE9889D7}"/>
              </a:ext>
            </a:extLst>
          </p:cNvPr>
          <p:cNvSpPr/>
          <p:nvPr/>
        </p:nvSpPr>
        <p:spPr>
          <a:xfrm>
            <a:off x="6978353" y="1847582"/>
            <a:ext cx="1964751" cy="1958687"/>
          </a:xfrm>
          <a:prstGeom prst="ellipse">
            <a:avLst/>
          </a:prstGeom>
          <a:solidFill>
            <a:srgbClr val="5AB1C4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u="sng" dirty="0">
                <a:solidFill>
                  <a:schemeClr val="tx1"/>
                </a:solidFill>
              </a:rPr>
              <a:t>Omaha, 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UNMC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Multimedia Technologist</a:t>
            </a:r>
          </a:p>
        </p:txBody>
      </p:sp>
      <p:sp>
        <p:nvSpPr>
          <p:cNvPr id="10" name="Arrow: U-Turn 9">
            <a:extLst>
              <a:ext uri="{FF2B5EF4-FFF2-40B4-BE49-F238E27FC236}">
                <a16:creationId xmlns:a16="http://schemas.microsoft.com/office/drawing/2014/main" id="{233DCDA6-2859-FFA4-5A68-69D82720D2F6}"/>
              </a:ext>
            </a:extLst>
          </p:cNvPr>
          <p:cNvSpPr/>
          <p:nvPr/>
        </p:nvSpPr>
        <p:spPr>
          <a:xfrm>
            <a:off x="1097972" y="1419286"/>
            <a:ext cx="2351810" cy="394854"/>
          </a:xfrm>
          <a:prstGeom prst="uturnArrow">
            <a:avLst/>
          </a:prstGeom>
          <a:gradFill>
            <a:gsLst>
              <a:gs pos="0">
                <a:srgbClr val="AD122A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11" name="Arrow: U-Turn 10">
            <a:extLst>
              <a:ext uri="{FF2B5EF4-FFF2-40B4-BE49-F238E27FC236}">
                <a16:creationId xmlns:a16="http://schemas.microsoft.com/office/drawing/2014/main" id="{B28C80BA-01D9-EFD2-60E1-07C452C689F7}"/>
              </a:ext>
            </a:extLst>
          </p:cNvPr>
          <p:cNvSpPr/>
          <p:nvPr/>
        </p:nvSpPr>
        <p:spPr>
          <a:xfrm flipV="1">
            <a:off x="3272261" y="3908385"/>
            <a:ext cx="2414014" cy="442149"/>
          </a:xfrm>
          <a:prstGeom prst="uturnArrow">
            <a:avLst/>
          </a:prstGeom>
          <a:gradFill>
            <a:gsLst>
              <a:gs pos="0">
                <a:srgbClr val="AD122A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Arrow: U-Turn 12">
            <a:extLst>
              <a:ext uri="{FF2B5EF4-FFF2-40B4-BE49-F238E27FC236}">
                <a16:creationId xmlns:a16="http://schemas.microsoft.com/office/drawing/2014/main" id="{8D5A0C13-EC8D-39A0-AE95-731E1697BB62}"/>
              </a:ext>
            </a:extLst>
          </p:cNvPr>
          <p:cNvSpPr/>
          <p:nvPr/>
        </p:nvSpPr>
        <p:spPr>
          <a:xfrm>
            <a:off x="5608918" y="1395367"/>
            <a:ext cx="2351810" cy="394854"/>
          </a:xfrm>
          <a:prstGeom prst="uturnArrow">
            <a:avLst/>
          </a:prstGeom>
          <a:gradFill>
            <a:gsLst>
              <a:gs pos="0">
                <a:srgbClr val="AD122A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A68DE-670A-07BB-98F7-1CFF7299E5E1}"/>
              </a:ext>
            </a:extLst>
          </p:cNvPr>
          <p:cNvSpPr txBox="1"/>
          <p:nvPr/>
        </p:nvSpPr>
        <p:spPr>
          <a:xfrm>
            <a:off x="4142509" y="3926384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653977-89AC-ED0F-C5B8-77032030A257}"/>
              </a:ext>
            </a:extLst>
          </p:cNvPr>
          <p:cNvGrpSpPr/>
          <p:nvPr/>
        </p:nvGrpSpPr>
        <p:grpSpPr>
          <a:xfrm>
            <a:off x="4953000" y="55292"/>
            <a:ext cx="4242343" cy="1446550"/>
            <a:chOff x="4975805" y="1743946"/>
            <a:chExt cx="4242343" cy="1446550"/>
          </a:xfrm>
          <a:solidFill>
            <a:srgbClr val="AD122A"/>
          </a:solidFill>
          <a:effectLst>
            <a:glow rad="228600">
              <a:srgbClr val="AD122A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1" name="Graphic 20" descr="Heartbeat with solid fill">
              <a:extLst>
                <a:ext uri="{FF2B5EF4-FFF2-40B4-BE49-F238E27FC236}">
                  <a16:creationId xmlns:a16="http://schemas.microsoft.com/office/drawing/2014/main" id="{4A93B6E4-DFC6-D6D0-CBC5-B61C2B7DA1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88859" y="1743946"/>
              <a:ext cx="2029289" cy="144655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BAAE2E8-0AD8-C11E-4640-71773360D6E3}"/>
                </a:ext>
              </a:extLst>
            </p:cNvPr>
            <p:cNvCxnSpPr>
              <a:cxnSpLocks/>
            </p:cNvCxnSpPr>
            <p:nvPr/>
          </p:nvCxnSpPr>
          <p:spPr>
            <a:xfrm>
              <a:off x="4975805" y="2461296"/>
              <a:ext cx="2614863" cy="5925"/>
            </a:xfrm>
            <a:prstGeom prst="line">
              <a:avLst/>
            </a:prstGeom>
            <a:grpFill/>
            <a:ln w="635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E09AC63-7A57-E5C4-5A33-CFDC09998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40163"/>
          <a:stretch>
            <a:fillRect/>
          </a:stretch>
        </p:blipFill>
        <p:spPr>
          <a:xfrm>
            <a:off x="200896" y="2593403"/>
            <a:ext cx="1906642" cy="855658"/>
          </a:xfrm>
          <a:prstGeom prst="rect">
            <a:avLst/>
          </a:prstGeom>
        </p:spPr>
      </p:pic>
      <p:pic>
        <p:nvPicPr>
          <p:cNvPr id="2050" name="Picture 2" descr="Ralston Public Schools (@RalstonPublicSchools) • Facebook">
            <a:extLst>
              <a:ext uri="{FF2B5EF4-FFF2-40B4-BE49-F238E27FC236}">
                <a16:creationId xmlns:a16="http://schemas.microsoft.com/office/drawing/2014/main" id="{F8E18730-4FC6-0960-E2C6-E2A19376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5111" y1="61778" x2="39111" y2="60444"/>
                        <a14:foregroundMark x1="30667" y1="51556" x2="57778" y2="42667"/>
                        <a14:foregroundMark x1="57778" y1="42667" x2="65333" y2="43556"/>
                        <a14:foregroundMark x1="52444" y1="41778" x2="28444" y2="46222"/>
                        <a14:foregroundMark x1="28444" y1="46222" x2="27111" y2="56444"/>
                        <a14:foregroundMark x1="48889" y1="27111" x2="32889" y2="13333"/>
                        <a14:backgroundMark x1="11111" y1="16444" x2="11111" y2="16444"/>
                        <a14:backgroundMark x1="13778" y1="21778" x2="24889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80" y="3000423"/>
            <a:ext cx="642071" cy="64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8F8F4B-2578-52A7-A155-26F8BC8A5D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5595" y="2840778"/>
            <a:ext cx="961360" cy="961360"/>
          </a:xfrm>
          <a:prstGeom prst="rect">
            <a:avLst/>
          </a:prstGeom>
        </p:spPr>
      </p:pic>
      <p:pic>
        <p:nvPicPr>
          <p:cNvPr id="27" name="Picture 26" descr="overview-1">
            <a:extLst>
              <a:ext uri="{FF2B5EF4-FFF2-40B4-BE49-F238E27FC236}">
                <a16:creationId xmlns:a16="http://schemas.microsoft.com/office/drawing/2014/main" id="{4E59F23D-3CD5-BDBC-A88F-3994CAA101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5105" y="3090660"/>
            <a:ext cx="1171245" cy="358401"/>
          </a:xfrm>
          <a:prstGeom prst="rect">
            <a:avLst/>
          </a:prstGeom>
        </p:spPr>
      </p:pic>
      <p:pic>
        <p:nvPicPr>
          <p:cNvPr id="28" name="Image_To_Video_Conversion">
            <a:hlinkClick r:id="" action="ppaction://media"/>
            <a:extLst>
              <a:ext uri="{FF2B5EF4-FFF2-40B4-BE49-F238E27FC236}">
                <a16:creationId xmlns:a16="http://schemas.microsoft.com/office/drawing/2014/main" id="{BD4699EA-B77D-0672-2252-9D395BCAB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t="13101" b="30236"/>
          <a:stretch>
            <a:fillRect/>
          </a:stretch>
        </p:blipFill>
        <p:spPr>
          <a:xfrm>
            <a:off x="3078580" y="82497"/>
            <a:ext cx="1226005" cy="123467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627B0F-91D2-F973-8DB2-CEDA5D4771FA}"/>
              </a:ext>
            </a:extLst>
          </p:cNvPr>
          <p:cNvCxnSpPr/>
          <p:nvPr/>
        </p:nvCxnSpPr>
        <p:spPr>
          <a:xfrm>
            <a:off x="461870" y="909810"/>
            <a:ext cx="243147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ECF4502-D6C4-5427-83BB-EE64416F08B9}"/>
              </a:ext>
            </a:extLst>
          </p:cNvPr>
          <p:cNvGrpSpPr/>
          <p:nvPr/>
        </p:nvGrpSpPr>
        <p:grpSpPr>
          <a:xfrm>
            <a:off x="-43201" y="0"/>
            <a:ext cx="9144000" cy="5143500"/>
            <a:chOff x="0" y="0"/>
            <a:chExt cx="9144000" cy="51435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7561296-FDB9-594E-08B4-586AE647495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BC55654-155F-76C0-9805-E156AB7F645B}"/>
                </a:ext>
              </a:extLst>
            </p:cNvPr>
            <p:cNvSpPr/>
            <p:nvPr/>
          </p:nvSpPr>
          <p:spPr>
            <a:xfrm>
              <a:off x="2167295" y="1456225"/>
              <a:ext cx="5078093" cy="223653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38DCB4E-2F75-C06B-47F9-2F473C2D3C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2656" y1="32500" x2="52656" y2="32500"/>
                        <a14:foregroundMark x1="45234" y1="34297" x2="45234" y2="34297"/>
                        <a14:foregroundMark x1="46094" y1="34609" x2="46094" y2="34609"/>
                      </a14:backgroundRemoval>
                    </a14:imgEffect>
                  </a14:imgLayer>
                </a14:imgProps>
              </a:ext>
            </a:extLst>
          </a:blip>
          <a:srcRect l="24384" r="22188"/>
          <a:stretch>
            <a:fillRect/>
          </a:stretch>
        </p:blipFill>
        <p:spPr>
          <a:xfrm>
            <a:off x="5776665" y="1138395"/>
            <a:ext cx="1453497" cy="2720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90E19B3-152D-2431-590A-83E3697B79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33" b="91500" l="10000" r="90000">
                        <a14:foregroundMark x1="44000" y1="90500" x2="44000" y2="90500"/>
                        <a14:foregroundMark x1="44167" y1="91500" x2="44167" y2="91500"/>
                        <a14:foregroundMark x1="44000" y1="91333" x2="44000" y2="91333"/>
                        <a14:foregroundMark x1="43667" y1="91500" x2="44000" y2="91500"/>
                        <a14:foregroundMark x1="50000" y1="9833" x2="50000" y2="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9550" y="1640648"/>
            <a:ext cx="1828800" cy="18288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4349CB1-A5A0-1F4C-B037-F8ADE720F52D}"/>
              </a:ext>
            </a:extLst>
          </p:cNvPr>
          <p:cNvGrpSpPr/>
          <p:nvPr/>
        </p:nvGrpSpPr>
        <p:grpSpPr>
          <a:xfrm>
            <a:off x="4031055" y="1584263"/>
            <a:ext cx="1343337" cy="2013466"/>
            <a:chOff x="4031055" y="1584263"/>
            <a:chExt cx="1343337" cy="201346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CBCD30E-1C22-2BB1-1B5E-775BD49B2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61881" y1="72364" x2="61881" y2="72364"/>
                          <a14:foregroundMark x1="84653" y1="64000" x2="84653" y2="64000"/>
                          <a14:foregroundMark x1="19307" y1="34909" x2="19307" y2="349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31055" y="1584263"/>
              <a:ext cx="1343337" cy="18288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2FA4867-5772-AF95-5026-E86207736E9F}"/>
                </a:ext>
              </a:extLst>
            </p:cNvPr>
            <p:cNvSpPr txBox="1"/>
            <p:nvPr/>
          </p:nvSpPr>
          <p:spPr>
            <a:xfrm>
              <a:off x="4221205" y="3228397"/>
              <a:ext cx="1050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INFP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F84ECB-AE52-E159-C780-AD8F73B1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26" y="185898"/>
            <a:ext cx="8772711" cy="922351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dirty="0"/>
              <a:t>So, What Does </a:t>
            </a:r>
            <a:br>
              <a:rPr lang="en-US" dirty="0"/>
            </a:br>
            <a:r>
              <a:rPr lang="en-US" dirty="0"/>
              <a:t>Learning Compete With?</a:t>
            </a:r>
            <a:endParaRPr lang="en-US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117EE4-F408-4AFA-2382-AE417E9D1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26" y="1911444"/>
            <a:ext cx="4496922" cy="198666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Students’ Reality</a:t>
            </a:r>
          </a:p>
          <a:p>
            <a:pPr marL="801688" lvl="1" indent="-342900"/>
            <a:r>
              <a:rPr lang="en-US" dirty="0"/>
              <a:t>Micro, visual, fast</a:t>
            </a:r>
          </a:p>
          <a:p>
            <a:pPr marL="801688" lvl="1" indent="-342900"/>
            <a:r>
              <a:rPr lang="en-US" dirty="0"/>
              <a:t>Intuitive, app-like     experiences</a:t>
            </a:r>
          </a:p>
          <a:p>
            <a:pPr marL="801688" lvl="1" indent="-342900"/>
            <a:r>
              <a:rPr lang="en-US" dirty="0"/>
              <a:t>Constant scroll</a:t>
            </a:r>
          </a:p>
          <a:p>
            <a:pPr lvl="1" indent="0">
              <a:buNone/>
            </a:pPr>
            <a:endParaRPr lang="en-US" dirty="0"/>
          </a:p>
        </p:txBody>
      </p:sp>
      <p:pic>
        <p:nvPicPr>
          <p:cNvPr id="4" name="Graphic 3" descr="Phone Vibration with solid fill">
            <a:extLst>
              <a:ext uri="{FF2B5EF4-FFF2-40B4-BE49-F238E27FC236}">
                <a16:creationId xmlns:a16="http://schemas.microsoft.com/office/drawing/2014/main" id="{463EF50A-BD21-1B04-0C06-B2ACC6706A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8859" y="1925235"/>
            <a:ext cx="402589" cy="4025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E0C8D57-DD29-C1B3-D80D-CB42510E95A9}"/>
              </a:ext>
            </a:extLst>
          </p:cNvPr>
          <p:cNvGrpSpPr/>
          <p:nvPr/>
        </p:nvGrpSpPr>
        <p:grpSpPr>
          <a:xfrm>
            <a:off x="4805148" y="1790697"/>
            <a:ext cx="4976004" cy="1952783"/>
            <a:chOff x="4805148" y="1790697"/>
            <a:chExt cx="4976004" cy="195278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FDBF1F-C920-9710-A74F-C9F138BCAE5B}"/>
                </a:ext>
              </a:extLst>
            </p:cNvPr>
            <p:cNvSpPr txBox="1"/>
            <p:nvPr/>
          </p:nvSpPr>
          <p:spPr>
            <a:xfrm>
              <a:off x="4805148" y="1804488"/>
              <a:ext cx="497600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Traditional </a:t>
              </a:r>
            </a:p>
            <a:p>
              <a:r>
                <a:rPr lang="en-US" sz="24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Classroom Reality</a:t>
              </a:r>
            </a:p>
            <a:p>
              <a:pPr marL="801688" lvl="1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chemeClr val="bg1"/>
                  </a:solidFill>
                </a:rPr>
                <a:t>Time-bound</a:t>
              </a:r>
            </a:p>
            <a:p>
              <a:pPr marL="801688" lvl="1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chemeClr val="bg1"/>
                  </a:solidFill>
                </a:rPr>
                <a:t>Content-heavy</a:t>
              </a:r>
            </a:p>
            <a:p>
              <a:pPr marL="801688" lvl="1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chemeClr val="bg1"/>
                  </a:solidFill>
                </a:rPr>
                <a:t>One pace for everyone</a:t>
              </a:r>
            </a:p>
          </p:txBody>
        </p:sp>
        <p:pic>
          <p:nvPicPr>
            <p:cNvPr id="12" name="Graphic 11" descr="Classroom with solid fill">
              <a:extLst>
                <a:ext uri="{FF2B5EF4-FFF2-40B4-BE49-F238E27FC236}">
                  <a16:creationId xmlns:a16="http://schemas.microsoft.com/office/drawing/2014/main" id="{148BD213-D270-C715-82ED-B56524E213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3410" y="1790697"/>
              <a:ext cx="493160" cy="493160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C8546B-E4F6-E7DE-71BA-1DEC806064D9}"/>
              </a:ext>
            </a:extLst>
          </p:cNvPr>
          <p:cNvCxnSpPr>
            <a:cxnSpLocks/>
          </p:cNvCxnSpPr>
          <p:nvPr/>
        </p:nvCxnSpPr>
        <p:spPr>
          <a:xfrm>
            <a:off x="452063" y="1122039"/>
            <a:ext cx="524717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B7923D97-15EE-61B2-A94B-00FE832B16B1}"/>
              </a:ext>
            </a:extLst>
          </p:cNvPr>
          <p:cNvCxnSpPr/>
          <p:nvPr/>
        </p:nvCxnSpPr>
        <p:spPr>
          <a:xfrm rot="16200000" flipH="1">
            <a:off x="2515288" y="3004609"/>
            <a:ext cx="3554083" cy="351903"/>
          </a:xfrm>
          <a:prstGeom prst="bentConnector3">
            <a:avLst/>
          </a:prstGeom>
          <a:ln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1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23D49-0DA2-50E1-A223-1300E79AB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24E305-C218-46DA-4207-3A20CFBAD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0" y="194397"/>
            <a:ext cx="8459938" cy="922351"/>
          </a:xfrm>
        </p:spPr>
        <p:txBody>
          <a:bodyPr/>
          <a:lstStyle/>
          <a:p>
            <a:r>
              <a:rPr lang="en-US" dirty="0"/>
              <a:t>Why This Matters </a:t>
            </a:r>
            <a:br>
              <a:rPr lang="en-US" dirty="0"/>
            </a:br>
            <a:r>
              <a:rPr lang="en-US" dirty="0"/>
              <a:t>to Me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E5FE96-BC3F-A355-DE15-CD7595451866}"/>
              </a:ext>
            </a:extLst>
          </p:cNvPr>
          <p:cNvGrpSpPr/>
          <p:nvPr/>
        </p:nvGrpSpPr>
        <p:grpSpPr>
          <a:xfrm>
            <a:off x="4981820" y="43824"/>
            <a:ext cx="4242343" cy="1446550"/>
            <a:chOff x="4975805" y="1743946"/>
            <a:chExt cx="4242343" cy="1446550"/>
          </a:xfrm>
          <a:solidFill>
            <a:srgbClr val="AD122A"/>
          </a:solidFill>
          <a:effectLst>
            <a:glow rad="228600">
              <a:srgbClr val="AD122A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1" name="Graphic 20" descr="Heartbeat with solid fill">
              <a:extLst>
                <a:ext uri="{FF2B5EF4-FFF2-40B4-BE49-F238E27FC236}">
                  <a16:creationId xmlns:a16="http://schemas.microsoft.com/office/drawing/2014/main" id="{36A2324C-322E-D819-581F-E6CB0CBACE6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88859" y="1743946"/>
              <a:ext cx="2029289" cy="144655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250C805-4313-132A-B908-02E107D5E3F1}"/>
                </a:ext>
              </a:extLst>
            </p:cNvPr>
            <p:cNvCxnSpPr>
              <a:cxnSpLocks/>
            </p:cNvCxnSpPr>
            <p:nvPr/>
          </p:nvCxnSpPr>
          <p:spPr>
            <a:xfrm>
              <a:off x="4975805" y="2461296"/>
              <a:ext cx="2614863" cy="5925"/>
            </a:xfrm>
            <a:prstGeom prst="line">
              <a:avLst/>
            </a:prstGeom>
            <a:grpFill/>
            <a:ln w="635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E16D37-5598-C8B7-8CD2-48D0251E5CD2}"/>
              </a:ext>
            </a:extLst>
          </p:cNvPr>
          <p:cNvCxnSpPr>
            <a:cxnSpLocks/>
          </p:cNvCxnSpPr>
          <p:nvPr/>
        </p:nvCxnSpPr>
        <p:spPr>
          <a:xfrm>
            <a:off x="398808" y="1116748"/>
            <a:ext cx="117774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C73C7FA-4C45-B76C-C565-FC51C25B0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4283" y="2027196"/>
            <a:ext cx="6063486" cy="1550448"/>
          </a:xfrm>
        </p:spPr>
        <p:txBody>
          <a:bodyPr>
            <a:noAutofit/>
          </a:bodyPr>
          <a:lstStyle/>
          <a:p>
            <a:pPr lvl="1" indent="0" algn="ctr">
              <a:buNone/>
            </a:pPr>
            <a:r>
              <a:rPr lang="en-US" sz="3200" i="1" dirty="0">
                <a:solidFill>
                  <a:srgbClr val="E4C48E"/>
                </a:solidFill>
              </a:rPr>
              <a:t>I design learning experiences at UNMC that help teachers compete with how students actually learn today.</a:t>
            </a:r>
          </a:p>
        </p:txBody>
      </p:sp>
      <p:pic>
        <p:nvPicPr>
          <p:cNvPr id="15" name="Image_Animation_Friendly_Waving_Video">
            <a:hlinkClick r:id="" action="ppaction://media"/>
            <a:extLst>
              <a:ext uri="{FF2B5EF4-FFF2-40B4-BE49-F238E27FC236}">
                <a16:creationId xmlns:a16="http://schemas.microsoft.com/office/drawing/2014/main" id="{12B5ED94-1258-694B-1D91-D524384A8C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7410" t="4405" r="24496"/>
          <a:stretch>
            <a:fillRect/>
          </a:stretch>
        </p:blipFill>
        <p:spPr>
          <a:xfrm>
            <a:off x="6351419" y="1640947"/>
            <a:ext cx="2256554" cy="2522943"/>
          </a:xfrm>
          <a:prstGeom prst="ellipse">
            <a:avLst/>
          </a:prstGeom>
          <a:ln>
            <a:solidFill>
              <a:schemeClr val="accent2">
                <a:lumMod val="75000"/>
                <a:lumOff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94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E82FD2-3848-CAA6-F0CE-B0AFD7A3E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0" y="180607"/>
            <a:ext cx="8459938" cy="922351"/>
          </a:xfrm>
        </p:spPr>
        <p:txBody>
          <a:bodyPr/>
          <a:lstStyle/>
          <a:p>
            <a:r>
              <a:rPr lang="en-US" sz="3200" dirty="0"/>
              <a:t>The </a:t>
            </a:r>
            <a:r>
              <a:rPr 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TikTok Generation </a:t>
            </a:r>
            <a:r>
              <a:rPr lang="en-US" sz="3200" dirty="0"/>
              <a:t>Learns Visually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697828-97DB-6473-1DA5-5E6ED1E85E11}"/>
              </a:ext>
            </a:extLst>
          </p:cNvPr>
          <p:cNvSpPr/>
          <p:nvPr/>
        </p:nvSpPr>
        <p:spPr>
          <a:xfrm>
            <a:off x="280385" y="1602766"/>
            <a:ext cx="1901952" cy="2500242"/>
          </a:xfrm>
          <a:prstGeom prst="roundRect">
            <a:avLst/>
          </a:prstGeom>
          <a:solidFill>
            <a:srgbClr val="98FAFF"/>
          </a:solidFill>
          <a:ln w="12700">
            <a:solidFill>
              <a:schemeClr val="accent2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Boosts Retention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Students retain more with short, visual content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1D7204-1278-38B8-0C9F-4FC492506979}"/>
              </a:ext>
            </a:extLst>
          </p:cNvPr>
          <p:cNvSpPr/>
          <p:nvPr/>
        </p:nvSpPr>
        <p:spPr>
          <a:xfrm>
            <a:off x="2500651" y="1602766"/>
            <a:ext cx="1899725" cy="2500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Drives Engagement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Short-form content matches how students consume information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9AF426-56EA-6F03-B3BA-74C383D24A89}"/>
              </a:ext>
            </a:extLst>
          </p:cNvPr>
          <p:cNvSpPr/>
          <p:nvPr/>
        </p:nvSpPr>
        <p:spPr>
          <a:xfrm>
            <a:off x="6938956" y="1606696"/>
            <a:ext cx="1901952" cy="2496312"/>
          </a:xfrm>
          <a:prstGeom prst="roundRect">
            <a:avLst/>
          </a:prstGeom>
          <a:blipFill>
            <a:blip r:embed="rId3"/>
            <a:stretch>
              <a:fillRect l="-27446" r="-54352"/>
            </a:stretch>
          </a:blipFill>
          <a:ln>
            <a:solidFill>
              <a:schemeClr val="tx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4B547F1-004E-BE61-94F8-F288078408AC}"/>
              </a:ext>
            </a:extLst>
          </p:cNvPr>
          <p:cNvSpPr/>
          <p:nvPr/>
        </p:nvSpPr>
        <p:spPr>
          <a:xfrm>
            <a:off x="4718690" y="1602766"/>
            <a:ext cx="1901952" cy="25002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Flexible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Design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Modular lessons that adapt to real classroom needs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751BA2-A5C3-B83A-E62E-28923578BBBD}"/>
              </a:ext>
            </a:extLst>
          </p:cNvPr>
          <p:cNvCxnSpPr>
            <a:cxnSpLocks/>
          </p:cNvCxnSpPr>
          <p:nvPr/>
        </p:nvCxnSpPr>
        <p:spPr>
          <a:xfrm>
            <a:off x="415636" y="855483"/>
            <a:ext cx="7427709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6D0268-2205-7958-D37C-9947FC0C5770}"/>
              </a:ext>
            </a:extLst>
          </p:cNvPr>
          <p:cNvSpPr txBox="1"/>
          <p:nvPr/>
        </p:nvSpPr>
        <p:spPr>
          <a:xfrm>
            <a:off x="4752870" y="1718261"/>
            <a:ext cx="45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📚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A3C2C8-4D9F-FA3B-CEEA-CF42E8A31C09}"/>
              </a:ext>
            </a:extLst>
          </p:cNvPr>
          <p:cNvSpPr txBox="1"/>
          <p:nvPr/>
        </p:nvSpPr>
        <p:spPr>
          <a:xfrm>
            <a:off x="2652767" y="1718261"/>
            <a:ext cx="421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E2E83-96DB-6ACA-80B3-D19F20F2B442}"/>
              </a:ext>
            </a:extLst>
          </p:cNvPr>
          <p:cNvSpPr txBox="1"/>
          <p:nvPr/>
        </p:nvSpPr>
        <p:spPr>
          <a:xfrm>
            <a:off x="432482" y="1718261"/>
            <a:ext cx="571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💡</a:t>
            </a:r>
          </a:p>
        </p:txBody>
      </p:sp>
      <p:pic>
        <p:nvPicPr>
          <p:cNvPr id="24" name="Graphic 23" descr="Heartbeat with solid fill">
            <a:extLst>
              <a:ext uri="{FF2B5EF4-FFF2-40B4-BE49-F238E27FC236}">
                <a16:creationId xmlns:a16="http://schemas.microsoft.com/office/drawing/2014/main" id="{47A20839-632D-2420-1326-1FEDDC16FF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71802" y="3962563"/>
            <a:ext cx="2029289" cy="144655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04DF75-0001-1B10-BF39-EFBE23DCEAB5}"/>
              </a:ext>
            </a:extLst>
          </p:cNvPr>
          <p:cNvCxnSpPr>
            <a:cxnSpLocks/>
          </p:cNvCxnSpPr>
          <p:nvPr/>
        </p:nvCxnSpPr>
        <p:spPr>
          <a:xfrm>
            <a:off x="1401080" y="4689057"/>
            <a:ext cx="1737747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1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A32F6E-5B6D-6B05-C91C-008C2B0C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767" y="1386109"/>
            <a:ext cx="4126605" cy="181294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</a:rPr>
              <a:t>🆓</a:t>
            </a:r>
            <a:r>
              <a:rPr lang="en-US" dirty="0"/>
              <a:t>   Free</a:t>
            </a:r>
          </a:p>
          <a:p>
            <a:pPr>
              <a:lnSpc>
                <a:spcPct val="200000"/>
              </a:lnSpc>
            </a:pP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🌐</a:t>
            </a:r>
            <a:r>
              <a:rPr lang="en-US" dirty="0"/>
              <a:t>   Online</a:t>
            </a:r>
          </a:p>
          <a:p>
            <a:pPr>
              <a:lnSpc>
                <a:spcPct val="200000"/>
              </a:lnSpc>
            </a:pP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📍</a:t>
            </a:r>
            <a:r>
              <a:rPr lang="en-US" dirty="0"/>
              <a:t>   Nebraska-Built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3A3EE-788A-A568-CAF2-FAE7F3B1CE7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162120" y="1386109"/>
            <a:ext cx="4639848" cy="181294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🧪</a:t>
            </a:r>
            <a:r>
              <a:rPr lang="en-US" dirty="0"/>
              <a:t>   For Grades 6-12</a:t>
            </a:r>
          </a:p>
          <a:p>
            <a:pPr>
              <a:lnSpc>
                <a:spcPct val="200000"/>
              </a:lnSpc>
            </a:pP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⚡ </a:t>
            </a:r>
            <a:r>
              <a:rPr lang="en-US" dirty="0"/>
              <a:t>  Bite-Sized STEM Learning</a:t>
            </a:r>
          </a:p>
          <a:p>
            <a:pPr>
              <a:lnSpc>
                <a:spcPct val="200000"/>
              </a:lnSpc>
            </a:pP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🎬</a:t>
            </a:r>
            <a:r>
              <a:rPr lang="en-US" dirty="0"/>
              <a:t>   Science Made Visual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CD4E40-A799-9D52-92FE-5790E70E7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6878"/>
            <a:ext cx="8459938" cy="922351"/>
          </a:xfrm>
        </p:spPr>
        <p:txBody>
          <a:bodyPr/>
          <a:lstStyle/>
          <a:p>
            <a:r>
              <a:rPr lang="en-US" dirty="0"/>
              <a:t>What is uBEATS?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91FD0E-4E17-0949-56AD-E8A69EDBB621}"/>
              </a:ext>
            </a:extLst>
          </p:cNvPr>
          <p:cNvCxnSpPr>
            <a:cxnSpLocks/>
          </p:cNvCxnSpPr>
          <p:nvPr/>
        </p:nvCxnSpPr>
        <p:spPr>
          <a:xfrm>
            <a:off x="441321" y="848168"/>
            <a:ext cx="37060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52B6DA6-119C-FB62-0DAB-A70602E152BF}"/>
              </a:ext>
            </a:extLst>
          </p:cNvPr>
          <p:cNvGrpSpPr/>
          <p:nvPr/>
        </p:nvGrpSpPr>
        <p:grpSpPr>
          <a:xfrm>
            <a:off x="5081825" y="3775423"/>
            <a:ext cx="3612271" cy="1254719"/>
            <a:chOff x="1206479" y="6296566"/>
            <a:chExt cx="4168575" cy="1446550"/>
          </a:xfrm>
          <a:solidFill>
            <a:srgbClr val="AD122A"/>
          </a:solidFill>
          <a:effectLst>
            <a:glow rad="228600">
              <a:srgbClr val="AD122A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Graphic 9" descr="Heartbeat with solid fill">
              <a:extLst>
                <a:ext uri="{FF2B5EF4-FFF2-40B4-BE49-F238E27FC236}">
                  <a16:creationId xmlns:a16="http://schemas.microsoft.com/office/drawing/2014/main" id="{EA4DD0CE-17C5-20BC-96A8-6648599624A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45765" y="6296566"/>
              <a:ext cx="2029289" cy="144655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DC2D566-1A49-62D6-57E0-C09DB4757424}"/>
                </a:ext>
              </a:extLst>
            </p:cNvPr>
            <p:cNvCxnSpPr>
              <a:cxnSpLocks/>
            </p:cNvCxnSpPr>
            <p:nvPr/>
          </p:nvCxnSpPr>
          <p:spPr>
            <a:xfrm>
              <a:off x="1206479" y="7014049"/>
              <a:ext cx="2614864" cy="5926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EB65CEA-A420-2783-92D5-0D1D0FB7C878}"/>
              </a:ext>
            </a:extLst>
          </p:cNvPr>
          <p:cNvSpPr txBox="1"/>
          <p:nvPr/>
        </p:nvSpPr>
        <p:spPr>
          <a:xfrm>
            <a:off x="446441" y="884702"/>
            <a:ext cx="83811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uBEATS helps teachers engage today’s fast-paced, visual learners through short, interactive STEM content.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02F64F-6588-8A33-A33D-769F3CD47CA1}"/>
              </a:ext>
            </a:extLst>
          </p:cNvPr>
          <p:cNvSpPr/>
          <p:nvPr/>
        </p:nvSpPr>
        <p:spPr>
          <a:xfrm>
            <a:off x="498297" y="1582351"/>
            <a:ext cx="8142269" cy="219352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281AE4-DC58-5002-98C0-2CA4465B0D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719" t="14476" r="8059" b="10230"/>
          <a:stretch>
            <a:fillRect/>
          </a:stretch>
        </p:blipFill>
        <p:spPr>
          <a:xfrm>
            <a:off x="498297" y="3888958"/>
            <a:ext cx="1650263" cy="1198927"/>
          </a:xfrm>
          <a:prstGeom prst="ellipse">
            <a:avLst/>
          </a:prstGeom>
          <a:ln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1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35CFBB-9B7E-1148-0B5B-A3EEE358C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6" y="190615"/>
            <a:ext cx="8459938" cy="922351"/>
          </a:xfrm>
        </p:spPr>
        <p:txBody>
          <a:bodyPr/>
          <a:lstStyle/>
          <a:p>
            <a:r>
              <a:rPr lang="en-US" dirty="0"/>
              <a:t>Enter uBEATS </a:t>
            </a: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3.0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14506B-7C72-EB62-B0DB-32BE31D74D8F}"/>
              </a:ext>
            </a:extLst>
          </p:cNvPr>
          <p:cNvCxnSpPr>
            <a:cxnSpLocks/>
          </p:cNvCxnSpPr>
          <p:nvPr/>
        </p:nvCxnSpPr>
        <p:spPr>
          <a:xfrm>
            <a:off x="436297" y="839779"/>
            <a:ext cx="37060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867756D-CA24-D07D-9302-02E34C176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95" y="1500457"/>
            <a:ext cx="6265052" cy="3487036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7EBB03-71CC-C46B-03F2-CAB2BC124BF1}"/>
              </a:ext>
            </a:extLst>
          </p:cNvPr>
          <p:cNvSpPr txBox="1"/>
          <p:nvPr/>
        </p:nvSpPr>
        <p:spPr>
          <a:xfrm>
            <a:off x="3053442" y="1168212"/>
            <a:ext cx="4293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Our next phase of growth in digital STEM learning</a:t>
            </a:r>
          </a:p>
        </p:txBody>
      </p:sp>
      <p:pic>
        <p:nvPicPr>
          <p:cNvPr id="21" name="Graphic 20" descr="Heartbeat with solid fill">
            <a:extLst>
              <a:ext uri="{FF2B5EF4-FFF2-40B4-BE49-F238E27FC236}">
                <a16:creationId xmlns:a16="http://schemas.microsoft.com/office/drawing/2014/main" id="{6D2196C1-3C40-4611-94BC-FDA64F68BD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083" y="98694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AC47BE-F1BF-8C3F-3BA6-30226B0AA427}"/>
              </a:ext>
            </a:extLst>
          </p:cNvPr>
          <p:cNvCxnSpPr>
            <a:cxnSpLocks/>
          </p:cNvCxnSpPr>
          <p:nvPr/>
        </p:nvCxnSpPr>
        <p:spPr>
          <a:xfrm>
            <a:off x="7753871" y="695779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Heartbeat with solid fill">
            <a:extLst>
              <a:ext uri="{FF2B5EF4-FFF2-40B4-BE49-F238E27FC236}">
                <a16:creationId xmlns:a16="http://schemas.microsoft.com/office/drawing/2014/main" id="{F4A94A02-7809-968A-E061-0E75C36B00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083" y="94887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3A1A09-CE56-3FB2-7E12-A654566A158B}"/>
              </a:ext>
            </a:extLst>
          </p:cNvPr>
          <p:cNvCxnSpPr>
            <a:cxnSpLocks/>
          </p:cNvCxnSpPr>
          <p:nvPr/>
        </p:nvCxnSpPr>
        <p:spPr>
          <a:xfrm>
            <a:off x="7753871" y="691972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429508-7562-C183-286A-0D7495654935}"/>
              </a:ext>
            </a:extLst>
          </p:cNvPr>
          <p:cNvSpPr txBox="1"/>
          <p:nvPr/>
        </p:nvSpPr>
        <p:spPr>
          <a:xfrm>
            <a:off x="352076" y="800386"/>
            <a:ext cx="845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Faster. Simpler. More Visual. More Engaging. </a:t>
            </a:r>
          </a:p>
        </p:txBody>
      </p:sp>
    </p:spTree>
    <p:extLst>
      <p:ext uri="{BB962C8B-B14F-4D97-AF65-F5344CB8AC3E}">
        <p14:creationId xmlns:p14="http://schemas.microsoft.com/office/powerpoint/2010/main" val="737286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D4BBD-27F4-6544-999D-C8F6CFC7A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5BEF93-305B-13C3-5FEC-B6CEF1504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6" y="190615"/>
            <a:ext cx="8459938" cy="922351"/>
          </a:xfrm>
        </p:spPr>
        <p:txBody>
          <a:bodyPr/>
          <a:lstStyle/>
          <a:p>
            <a:r>
              <a:rPr lang="en-US" dirty="0"/>
              <a:t>Enter uBEATS </a:t>
            </a: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3.0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4AEE53-DB8A-5BCA-69AA-7F5FFCA33EB4}"/>
              </a:ext>
            </a:extLst>
          </p:cNvPr>
          <p:cNvCxnSpPr>
            <a:cxnSpLocks/>
          </p:cNvCxnSpPr>
          <p:nvPr/>
        </p:nvCxnSpPr>
        <p:spPr>
          <a:xfrm>
            <a:off x="436297" y="839779"/>
            <a:ext cx="37060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70369A1-3DDF-D263-8737-75D574C00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015" y="3387293"/>
            <a:ext cx="2875031" cy="16002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37B12E-5E5E-5D61-AB52-6B26C85DA321}"/>
              </a:ext>
            </a:extLst>
          </p:cNvPr>
          <p:cNvSpPr txBox="1"/>
          <p:nvPr/>
        </p:nvSpPr>
        <p:spPr>
          <a:xfrm>
            <a:off x="3053442" y="1168212"/>
            <a:ext cx="4293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Our next phase of growth in digital STEM learning</a:t>
            </a:r>
          </a:p>
        </p:txBody>
      </p:sp>
      <p:pic>
        <p:nvPicPr>
          <p:cNvPr id="21" name="Graphic 20" descr="Heartbeat with solid fill">
            <a:extLst>
              <a:ext uri="{FF2B5EF4-FFF2-40B4-BE49-F238E27FC236}">
                <a16:creationId xmlns:a16="http://schemas.microsoft.com/office/drawing/2014/main" id="{B4F9C2D7-A401-FFF8-4653-14525B722F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083" y="98694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8D31C6-70D3-46A6-9ED2-873A9D73D625}"/>
              </a:ext>
            </a:extLst>
          </p:cNvPr>
          <p:cNvCxnSpPr>
            <a:cxnSpLocks/>
          </p:cNvCxnSpPr>
          <p:nvPr/>
        </p:nvCxnSpPr>
        <p:spPr>
          <a:xfrm>
            <a:off x="7753871" y="695779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Heartbeat with solid fill">
            <a:extLst>
              <a:ext uri="{FF2B5EF4-FFF2-40B4-BE49-F238E27FC236}">
                <a16:creationId xmlns:a16="http://schemas.microsoft.com/office/drawing/2014/main" id="{A00333A3-372A-6785-B0BA-48C275C811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083" y="94887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666DF5-6650-F4F3-2C39-0D9CE1B8BE66}"/>
              </a:ext>
            </a:extLst>
          </p:cNvPr>
          <p:cNvCxnSpPr>
            <a:cxnSpLocks/>
          </p:cNvCxnSpPr>
          <p:nvPr/>
        </p:nvCxnSpPr>
        <p:spPr>
          <a:xfrm>
            <a:off x="7753871" y="691972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67077A0-178C-F851-9A9A-95EFC52D8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070" y="1539082"/>
            <a:ext cx="6111743" cy="3440626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851B5-1797-2158-B4E1-2DF63111E165}"/>
              </a:ext>
            </a:extLst>
          </p:cNvPr>
          <p:cNvSpPr txBox="1"/>
          <p:nvPr/>
        </p:nvSpPr>
        <p:spPr>
          <a:xfrm>
            <a:off x="352076" y="800386"/>
            <a:ext cx="845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Faster. Simpler. More Visual. More Engaging. </a:t>
            </a:r>
          </a:p>
        </p:txBody>
      </p:sp>
    </p:spTree>
    <p:extLst>
      <p:ext uri="{BB962C8B-B14F-4D97-AF65-F5344CB8AC3E}">
        <p14:creationId xmlns:p14="http://schemas.microsoft.com/office/powerpoint/2010/main" val="2580336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D8794-A534-6F04-E235-12B0DBD25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B2C8EC-25B7-8755-1D37-DF14158C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6" y="190615"/>
            <a:ext cx="8459938" cy="922351"/>
          </a:xfrm>
        </p:spPr>
        <p:txBody>
          <a:bodyPr/>
          <a:lstStyle/>
          <a:p>
            <a:r>
              <a:rPr lang="en-US" dirty="0"/>
              <a:t>Enter uBEATS </a:t>
            </a:r>
            <a:r>
              <a:rPr 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3.0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CE0E8-F965-1DCA-1796-39BF3A736197}"/>
              </a:ext>
            </a:extLst>
          </p:cNvPr>
          <p:cNvCxnSpPr>
            <a:cxnSpLocks/>
          </p:cNvCxnSpPr>
          <p:nvPr/>
        </p:nvCxnSpPr>
        <p:spPr>
          <a:xfrm>
            <a:off x="436297" y="839779"/>
            <a:ext cx="37060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913E9B4-3D16-1A26-AFDC-54E825354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015" y="3387293"/>
            <a:ext cx="2875031" cy="16002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A68CD0-8BE5-7490-F53F-FF4F5D060F9F}"/>
              </a:ext>
            </a:extLst>
          </p:cNvPr>
          <p:cNvSpPr txBox="1"/>
          <p:nvPr/>
        </p:nvSpPr>
        <p:spPr>
          <a:xfrm>
            <a:off x="3053442" y="1168212"/>
            <a:ext cx="4293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Our next phase of growth in digital STEM learning</a:t>
            </a:r>
          </a:p>
        </p:txBody>
      </p:sp>
      <p:pic>
        <p:nvPicPr>
          <p:cNvPr id="21" name="Graphic 20" descr="Heartbeat with solid fill">
            <a:extLst>
              <a:ext uri="{FF2B5EF4-FFF2-40B4-BE49-F238E27FC236}">
                <a16:creationId xmlns:a16="http://schemas.microsoft.com/office/drawing/2014/main" id="{96486BA2-DF10-6795-26FB-2C6503AA8E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083" y="98694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4D7552-59BC-AD08-A388-3D386E1F0900}"/>
              </a:ext>
            </a:extLst>
          </p:cNvPr>
          <p:cNvCxnSpPr>
            <a:cxnSpLocks/>
          </p:cNvCxnSpPr>
          <p:nvPr/>
        </p:nvCxnSpPr>
        <p:spPr>
          <a:xfrm>
            <a:off x="7753871" y="695779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Heartbeat with solid fill">
            <a:extLst>
              <a:ext uri="{FF2B5EF4-FFF2-40B4-BE49-F238E27FC236}">
                <a16:creationId xmlns:a16="http://schemas.microsoft.com/office/drawing/2014/main" id="{B74F8CCD-F597-4BC1-5714-066168E871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9083" y="94887"/>
            <a:ext cx="1685920" cy="12017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9911D4-25A8-24BA-8434-1603F16B77B7}"/>
              </a:ext>
            </a:extLst>
          </p:cNvPr>
          <p:cNvCxnSpPr>
            <a:cxnSpLocks/>
          </p:cNvCxnSpPr>
          <p:nvPr/>
        </p:nvCxnSpPr>
        <p:spPr>
          <a:xfrm>
            <a:off x="7753871" y="691972"/>
            <a:ext cx="1368385" cy="0"/>
          </a:xfrm>
          <a:prstGeom prst="line">
            <a:avLst/>
          </a:prstGeom>
          <a:solidFill>
            <a:srgbClr val="AD122A"/>
          </a:solidFill>
          <a:ln w="635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F10C1D7-0899-E560-9F01-EC2007AFF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070" y="1539082"/>
            <a:ext cx="2842509" cy="16002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3ECAA-214C-BAA3-53E4-1E2BAD1F3614}"/>
              </a:ext>
            </a:extLst>
          </p:cNvPr>
          <p:cNvSpPr txBox="1"/>
          <p:nvPr/>
        </p:nvSpPr>
        <p:spPr>
          <a:xfrm>
            <a:off x="352076" y="800386"/>
            <a:ext cx="845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Faster. Simpler. More Visual. More Engaging.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92E5CF-4EC5-3050-FE3A-70CAE7A9E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767" y="1533899"/>
            <a:ext cx="6015306" cy="3388067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051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MC Theme">
  <a:themeElements>
    <a:clrScheme name="UNMC">
      <a:dk1>
        <a:srgbClr val="000000"/>
      </a:dk1>
      <a:lt1>
        <a:srgbClr val="FFFFFF"/>
      </a:lt1>
      <a:dk2>
        <a:srgbClr val="2F3A41"/>
      </a:dk2>
      <a:lt2>
        <a:srgbClr val="DCDDDF"/>
      </a:lt2>
      <a:accent1>
        <a:srgbClr val="AD122A"/>
      </a:accent1>
      <a:accent2>
        <a:srgbClr val="005E63"/>
      </a:accent2>
      <a:accent3>
        <a:srgbClr val="00B2B9"/>
      </a:accent3>
      <a:accent4>
        <a:srgbClr val="129DBF"/>
      </a:accent4>
      <a:accent5>
        <a:srgbClr val="F26721"/>
      </a:accent5>
      <a:accent6>
        <a:srgbClr val="FCB614"/>
      </a:accent6>
      <a:hlink>
        <a:srgbClr val="A1B426"/>
      </a:hlink>
      <a:folHlink>
        <a:srgbClr val="129D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4a28940-b464-41c3-ba3b-b4fa6665bc05}" enabled="0" method="" siteId="{84a28940-b464-41c3-ba3b-b4fa6665bc0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3049</TotalTime>
  <Words>1512</Words>
  <Application>Microsoft Office PowerPoint</Application>
  <PresentationFormat>On-screen Show (16:9)</PresentationFormat>
  <Paragraphs>338</Paragraphs>
  <Slides>20</Slides>
  <Notes>19</Notes>
  <HiddenSlides>1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Arial-BoldMT</vt:lpstr>
      <vt:lpstr>Calibri</vt:lpstr>
      <vt:lpstr>Segoe UI</vt:lpstr>
      <vt:lpstr>Wingdings</vt:lpstr>
      <vt:lpstr>UNMC Theme</vt:lpstr>
      <vt:lpstr>Reimagining STEM for the TikTok Generation</vt:lpstr>
      <vt:lpstr>The Reality of Teaching the  TikTok Generation</vt:lpstr>
      <vt:lpstr>So, What Does  Learning Compete With?</vt:lpstr>
      <vt:lpstr>Why This Matters  to Me</vt:lpstr>
      <vt:lpstr>The TikTok Generation Learns Visually</vt:lpstr>
      <vt:lpstr>What is uBEATS?</vt:lpstr>
      <vt:lpstr>Enter uBEATS 3.0</vt:lpstr>
      <vt:lpstr>Enter uBEATS 3.0</vt:lpstr>
      <vt:lpstr>Enter uBEATS 3.0</vt:lpstr>
      <vt:lpstr>Enter uBEATS 3.0</vt:lpstr>
      <vt:lpstr>Enter uBEATS 3.0</vt:lpstr>
      <vt:lpstr>What’s New in uBEATS 3.0</vt:lpstr>
      <vt:lpstr>Impact and Reach</vt:lpstr>
      <vt:lpstr>Let’s Take a Look</vt:lpstr>
      <vt:lpstr>How Teachers Use uBEATS</vt:lpstr>
      <vt:lpstr>Standards and Endorsements</vt:lpstr>
      <vt:lpstr>Try uBEATS Yourself</vt:lpstr>
      <vt:lpstr>Thank You</vt:lpstr>
      <vt:lpstr>Closing Slide [do not remove]</vt:lpstr>
      <vt:lpstr>Hi! I’m Tim.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Krayer, Tim</cp:lastModifiedBy>
  <cp:revision>56</cp:revision>
  <dcterms:created xsi:type="dcterms:W3CDTF">2014-09-17T15:14:42Z</dcterms:created>
  <dcterms:modified xsi:type="dcterms:W3CDTF">2026-04-24T21:19:39Z</dcterms:modified>
</cp:coreProperties>
</file>