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85" r:id="rId4"/>
    <p:sldId id="258" r:id="rId5"/>
    <p:sldId id="259" r:id="rId6"/>
    <p:sldId id="260" r:id="rId7"/>
    <p:sldId id="263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72" r:id="rId19"/>
    <p:sldId id="287" r:id="rId20"/>
    <p:sldId id="273" r:id="rId21"/>
  </p:sldIdLst>
  <p:sldSz cx="18288000" cy="10287000"/>
  <p:notesSz cx="6858000" cy="9144000"/>
  <p:embeddedFontLs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Red Hat Display" panose="02010303040201060303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438"/>
    <a:srgbClr val="005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129D4-AA25-4200-9D02-486FD4D4FB21}" v="3" dt="2026-04-22T15:44:5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39" autoAdjust="0"/>
  </p:normalViewPr>
  <p:slideViewPr>
    <p:cSldViewPr snapToGrid="0">
      <p:cViewPr varScale="1">
        <p:scale>
          <a:sx n="54" d="100"/>
          <a:sy n="54" d="100"/>
        </p:scale>
        <p:origin x="1734" y="78"/>
      </p:cViewPr>
      <p:guideLst>
        <p:guide orient="horz" pos="2088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a574ce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da574ce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b="0" dirty="0"/>
              <a:t>Good afternoon everyone, and thank you for joining us today. My name is Yenny Caceres, and I serve as the Director of Certification at CoSN.</a:t>
            </a:r>
          </a:p>
          <a:p>
            <a:pPr marL="158750" indent="0">
              <a:buNone/>
            </a:pPr>
            <a:endParaRPr lang="en-US" b="0" dirty="0"/>
          </a:p>
          <a:p>
            <a:pPr marL="158750" indent="0">
              <a:buNone/>
            </a:pPr>
            <a:r>
              <a:rPr lang="en-US" b="0" dirty="0"/>
              <a:t>Today we’ll be talking about the Certified Education Technology Leader, or CETL®, certification program, what it is, why it matters, and how education technology leaders can get started on the path to earning the credential.</a:t>
            </a:r>
          </a:p>
          <a:p>
            <a:pPr marL="158750" indent="0">
              <a:buNone/>
            </a:pPr>
            <a:endParaRPr lang="en-US" b="0" dirty="0"/>
          </a:p>
          <a:p>
            <a:pPr marL="158750" indent="0">
              <a:buNone/>
            </a:pPr>
            <a:r>
              <a:rPr lang="en-US" b="0" dirty="0"/>
              <a:t>We’re really excited to have you here and to spend some time walking through the program and answering your questions.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D86F336-4D1A-7546-E750-BC4D7F5B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fd21978b8_0_25:notes">
            <a:extLst>
              <a:ext uri="{FF2B5EF4-FFF2-40B4-BE49-F238E27FC236}">
                <a16:creationId xmlns:a16="http://schemas.microsoft.com/office/drawing/2014/main" id="{B7005950-E06F-71A8-5F48-59B23D8ED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fd21978b8_0_25:notes">
            <a:extLst>
              <a:ext uri="{FF2B5EF4-FFF2-40B4-BE49-F238E27FC236}">
                <a16:creationId xmlns:a16="http://schemas.microsoft.com/office/drawing/2014/main" id="{14B19C36-856B-45DC-E53E-44369351A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application process is fairly straightforward.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Applicants begin by submitting an application and agreeing to the </a:t>
            </a:r>
            <a:r>
              <a:rPr lang="en-US" b="1" dirty="0"/>
              <a:t>CoSN Code of Conduct and confidentiality policies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Approximately </a:t>
            </a:r>
            <a:r>
              <a:rPr lang="en-US" b="1" dirty="0"/>
              <a:t>10% of applications are randomly selected for audit</a:t>
            </a:r>
            <a:r>
              <a:rPr lang="en-US" dirty="0"/>
              <a:t>, which means supporting documentation may be required, such as transcripts, certificates, or a resume.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Applications are typically processed within </a:t>
            </a:r>
            <a:r>
              <a:rPr lang="en-US" b="1" dirty="0"/>
              <a:t>7 to 10 business days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Once reviewed, applicants will receive one of three outcomes:</a:t>
            </a:r>
          </a:p>
          <a:p>
            <a:r>
              <a:rPr lang="en-US" dirty="0"/>
              <a:t>Eligible and issued an </a:t>
            </a:r>
            <a:r>
              <a:rPr lang="en-US" b="1" dirty="0"/>
              <a:t>Authorization to Test</a:t>
            </a:r>
            <a:endParaRPr lang="en-US" dirty="0"/>
          </a:p>
          <a:p>
            <a:r>
              <a:rPr lang="en-US" dirty="0"/>
              <a:t>Ineligible based on requirements</a:t>
            </a:r>
          </a:p>
          <a:p>
            <a:r>
              <a:rPr lang="en-US" dirty="0"/>
              <a:t>Or selected for </a:t>
            </a:r>
            <a:r>
              <a:rPr lang="en-US" b="1" dirty="0"/>
              <a:t>audit</a:t>
            </a:r>
            <a:endParaRPr lang="en-US" dirty="0"/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Candidates who are approved have </a:t>
            </a:r>
            <a:r>
              <a:rPr lang="en-US" b="1" dirty="0"/>
              <a:t>six months to schedule and take the exam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655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fd21978b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fd21978b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CETL exam consists of </a:t>
            </a:r>
            <a:r>
              <a:rPr lang="en-US" b="1" dirty="0"/>
              <a:t>100 multiple-choice questions</a:t>
            </a:r>
            <a:r>
              <a:rPr lang="en-US" dirty="0"/>
              <a:t>, and it is a </a:t>
            </a:r>
            <a:r>
              <a:rPr lang="en-US" b="1" dirty="0"/>
              <a:t>closed-book exam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Candidates have </a:t>
            </a:r>
            <a:r>
              <a:rPr lang="en-US" b="1" dirty="0"/>
              <a:t>two hours to complete the test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exam is offered </a:t>
            </a:r>
            <a:r>
              <a:rPr lang="en-US" b="1" dirty="0"/>
              <a:t>year-round through Pearson VUE</a:t>
            </a:r>
            <a:r>
              <a:rPr lang="en-US" dirty="0"/>
              <a:t>, which provides testing centers across the United States and internationally.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Candidates also have the option to take the exam through </a:t>
            </a:r>
            <a:r>
              <a:rPr lang="en-US" b="1" dirty="0"/>
              <a:t>remote proctoring</a:t>
            </a:r>
            <a:r>
              <a:rPr lang="en-US" dirty="0"/>
              <a:t>, which allows them to test from a secure environment of their choosing.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Exam fees are:</a:t>
            </a:r>
          </a:p>
          <a:p>
            <a:pPr marL="457200" indent="-298450"/>
            <a:r>
              <a:rPr lang="en-US" b="1" dirty="0"/>
              <a:t>$489 for CoSN members</a:t>
            </a:r>
            <a:endParaRPr lang="en-US" dirty="0"/>
          </a:p>
          <a:p>
            <a:pPr marL="457200" indent="-298450"/>
            <a:r>
              <a:rPr lang="en-US" b="1" dirty="0"/>
              <a:t>$829 for non-members</a:t>
            </a:r>
            <a:endParaRPr lang="en-US" dirty="0"/>
          </a:p>
          <a:p>
            <a:pPr marL="457200" indent="-298450"/>
            <a:r>
              <a:rPr lang="en-US" dirty="0"/>
              <a:t>and </a:t>
            </a:r>
            <a:r>
              <a:rPr lang="en-US" b="1" dirty="0"/>
              <a:t>$339 for exam retakes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fd21978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fd21978b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For those preparing for the exam, we recommend starting with several key documents:</a:t>
            </a:r>
          </a:p>
          <a:p>
            <a:pPr marL="457200" indent="-298450"/>
            <a:r>
              <a:rPr lang="en-US" dirty="0"/>
              <a:t>The </a:t>
            </a:r>
            <a:r>
              <a:rPr lang="en-US" b="1" dirty="0"/>
              <a:t>CETL Candidate Handbook</a:t>
            </a:r>
            <a:endParaRPr lang="en-US" dirty="0"/>
          </a:p>
          <a:p>
            <a:pPr marL="457200" indent="-298450"/>
            <a:r>
              <a:rPr lang="en-US" dirty="0"/>
              <a:t>The </a:t>
            </a:r>
            <a:r>
              <a:rPr lang="en-US" b="1" dirty="0"/>
              <a:t>Framework of Essential Skills</a:t>
            </a:r>
            <a:endParaRPr lang="en-US" dirty="0"/>
          </a:p>
          <a:p>
            <a:pPr marL="457200" indent="-298450"/>
            <a:r>
              <a:rPr lang="en-US" dirty="0"/>
              <a:t>And the </a:t>
            </a:r>
            <a:r>
              <a:rPr lang="en-US" b="1" dirty="0"/>
              <a:t>Detailed Content Outline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CoSN also offers several preparation resources, including:</a:t>
            </a:r>
          </a:p>
          <a:p>
            <a:pPr marL="457200" indent="-298450"/>
            <a:r>
              <a:rPr lang="en-US" dirty="0"/>
              <a:t>The </a:t>
            </a:r>
            <a:r>
              <a:rPr lang="en-US" b="1" dirty="0"/>
              <a:t>CETL Foundations Course</a:t>
            </a:r>
            <a:endParaRPr lang="en-US" dirty="0"/>
          </a:p>
          <a:p>
            <a:pPr marL="457200" indent="-298450"/>
            <a:r>
              <a:rPr lang="en-US" dirty="0"/>
              <a:t>Resources within the </a:t>
            </a:r>
            <a:r>
              <a:rPr lang="en-US" b="1" dirty="0"/>
              <a:t>CoSN Knowledge Center</a:t>
            </a:r>
            <a:endParaRPr lang="en-US" dirty="0"/>
          </a:p>
          <a:p>
            <a:pPr marL="457200" indent="-298450"/>
            <a:r>
              <a:rPr lang="en-US" dirty="0"/>
              <a:t>A </a:t>
            </a:r>
            <a:r>
              <a:rPr lang="en-US" b="1" dirty="0"/>
              <a:t>self-assessment tool</a:t>
            </a:r>
            <a:endParaRPr lang="en-US" dirty="0"/>
          </a:p>
          <a:p>
            <a:pPr marL="457200" indent="-298450"/>
            <a:r>
              <a:rPr lang="en-US" dirty="0"/>
              <a:t>and a </a:t>
            </a:r>
            <a:r>
              <a:rPr lang="en-US" b="1" dirty="0"/>
              <a:t>practice exam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Many candidates also find it helpful to </a:t>
            </a:r>
            <a:r>
              <a:rPr lang="en-US" b="1" dirty="0"/>
              <a:t>form study groups or cohorts</a:t>
            </a:r>
            <a:r>
              <a:rPr lang="en-US" dirty="0"/>
              <a:t>, either through CoSN state chapters or with colleagues and peers.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Finally, identifying a </a:t>
            </a:r>
            <a:r>
              <a:rPr lang="en-US" b="1" dirty="0"/>
              <a:t>mentor who already holds the CETL credential</a:t>
            </a:r>
            <a:r>
              <a:rPr lang="en-US" dirty="0"/>
              <a:t> can also be extremely valuable.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fd21978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fd21978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Once you earn the CETL credential, you receive several benefits.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These include an </a:t>
            </a:r>
            <a:r>
              <a:rPr lang="en-US" b="1" dirty="0"/>
              <a:t>official certificate and lapel pin</a:t>
            </a:r>
            <a:r>
              <a:rPr lang="en-US" dirty="0"/>
              <a:t>, the ability to use the </a:t>
            </a:r>
            <a:r>
              <a:rPr lang="en-US" b="1" dirty="0"/>
              <a:t>CETL designation after your name</a:t>
            </a:r>
            <a:r>
              <a:rPr lang="en-US" dirty="0"/>
              <a:t>, and listing in the </a:t>
            </a:r>
            <a:r>
              <a:rPr lang="en-US" b="1" dirty="0"/>
              <a:t>online CETL directory</a:t>
            </a:r>
            <a:r>
              <a:rPr lang="en-US" dirty="0"/>
              <a:t> if you choose to opt in.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You’ll also receive a </a:t>
            </a:r>
            <a:r>
              <a:rPr lang="en-US" b="1" dirty="0"/>
              <a:t>digital badge through Credly</a:t>
            </a:r>
            <a:r>
              <a:rPr lang="en-US" dirty="0"/>
              <a:t>, which can be shared on LinkedIn or in email signatures.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CETLs also have opportunities to engage with the community through </a:t>
            </a:r>
            <a:r>
              <a:rPr lang="en-US" b="1" dirty="0"/>
              <a:t>exclusive events at the CoSN Annual Conference</a:t>
            </a:r>
            <a:r>
              <a:rPr lang="en-US" dirty="0"/>
              <a:t>, as well as volunteer opportunities within the certification program.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fd21978b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fd21978b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CETL credential is valid for </a:t>
            </a:r>
            <a:r>
              <a:rPr lang="en-US" b="1" dirty="0"/>
              <a:t>three years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To maintain certification, professionals have two options.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They can either complete </a:t>
            </a:r>
            <a:r>
              <a:rPr lang="en-US" b="1" dirty="0"/>
              <a:t>60 hours of continuing education activities</a:t>
            </a:r>
            <a:r>
              <a:rPr lang="en-US" dirty="0"/>
              <a:t>, or they may choose to </a:t>
            </a:r>
            <a:r>
              <a:rPr lang="en-US" b="1" dirty="0"/>
              <a:t>retake and pass the current version of the CETL exam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Continuing education activities must align with the </a:t>
            </a:r>
            <a:r>
              <a:rPr lang="en-US" b="1" dirty="0"/>
              <a:t>Framework of Essential Skills</a:t>
            </a:r>
            <a:r>
              <a:rPr lang="en-US" dirty="0"/>
              <a:t> and can include things like conferences, training programs, teaching, professional leadership, publications, and volunteer work.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Recertification helps ensure that credential holders remain </a:t>
            </a:r>
            <a:r>
              <a:rPr lang="en-US" b="1" dirty="0"/>
              <a:t>current and competent in this rapidly evolving field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da574ce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da574cef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I also want to highlight a few opportunities for CETLs to connect with the community during the </a:t>
            </a:r>
            <a:r>
              <a:rPr lang="en-US" b="1" dirty="0"/>
              <a:t>CoSN Annual Conference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Each year we host several CETL-focused activities including the </a:t>
            </a:r>
            <a:r>
              <a:rPr lang="en-US" b="1" dirty="0"/>
              <a:t>CETL Summit</a:t>
            </a:r>
            <a:r>
              <a:rPr lang="en-US" dirty="0"/>
              <a:t>, which brings together education technology leaders for deeper conversations around leadership and innovation in K–12.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 also organize a </a:t>
            </a:r>
            <a:r>
              <a:rPr lang="en-US" b="1" dirty="0"/>
              <a:t>CETL Networking Happy Hour</a:t>
            </a:r>
            <a:r>
              <a:rPr lang="en-US" dirty="0"/>
              <a:t>, which is a great opportunity for credential holders to connect and build relationships with peers from across the country.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There is also typically a </a:t>
            </a:r>
            <a:r>
              <a:rPr lang="en-US" b="1" dirty="0"/>
              <a:t>CETL-focused session</a:t>
            </a:r>
            <a:r>
              <a:rPr lang="en-US" dirty="0"/>
              <a:t> during the conference, as well as an </a:t>
            </a:r>
            <a:r>
              <a:rPr lang="en-US" b="1" dirty="0"/>
              <a:t>information booth located in The Hive</a:t>
            </a:r>
            <a:r>
              <a:rPr lang="en-US" dirty="0"/>
              <a:t>, where attendees can learn more about the certification program, eligibility requirements, and preparation resources.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So if you’re planning to attend the conference, we definitely encourage you to stop by and connect with the CETL community.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da574ce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da574cef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This slide highlights the </a:t>
            </a:r>
            <a:r>
              <a:rPr lang="en-US" b="1" dirty="0"/>
              <a:t>top five states with the highest number of CETL credential holders as of April 1, 2026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Currently, </a:t>
            </a:r>
            <a:r>
              <a:rPr lang="en-US" b="1" dirty="0"/>
              <a:t>Ohio leads with 152 CETLs</a:t>
            </a:r>
            <a:r>
              <a:rPr lang="en-US" dirty="0"/>
              <a:t>, followed by </a:t>
            </a:r>
            <a:r>
              <a:rPr lang="en-US" b="1" dirty="0"/>
              <a:t>North Carolina with 109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b="1" dirty="0"/>
              <a:t>Texas comes in next with 84</a:t>
            </a:r>
            <a:r>
              <a:rPr lang="en-US" dirty="0"/>
              <a:t>, followed by </a:t>
            </a:r>
            <a:r>
              <a:rPr lang="en-US" b="1" dirty="0"/>
              <a:t>Indiana with 77</a:t>
            </a:r>
            <a:r>
              <a:rPr lang="en-US" dirty="0"/>
              <a:t>, and </a:t>
            </a:r>
            <a:r>
              <a:rPr lang="en-US" b="1" dirty="0"/>
              <a:t>Illinois with 61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These numbers continue to grow each year as more education technology leaders pursue the certification.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We’re also seeing increasing interest from professionals across many other states, which reflects the growing recognition of the CETL credential nationwide.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0BD5B9B-1F04-265C-D396-2DBD34A31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fd21978b8_0_46:notes">
            <a:extLst>
              <a:ext uri="{FF2B5EF4-FFF2-40B4-BE49-F238E27FC236}">
                <a16:creationId xmlns:a16="http://schemas.microsoft.com/office/drawing/2014/main" id="{22484525-799C-9497-6E2C-BBD359ED3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fd21978b8_0_46:notes">
            <a:extLst>
              <a:ext uri="{FF2B5EF4-FFF2-40B4-BE49-F238E27FC236}">
                <a16:creationId xmlns:a16="http://schemas.microsoft.com/office/drawing/2014/main" id="{3EE925DA-CC73-190D-93FD-BB942005A0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200" dirty="0"/>
              <a:t>I also want to share a few </a:t>
            </a:r>
            <a:r>
              <a:rPr lang="en-US" sz="1200" b="1" dirty="0"/>
              <a:t>important upcoming updates to the CETL program</a:t>
            </a:r>
            <a:r>
              <a:rPr lang="en-US" sz="1200" dirty="0"/>
              <a:t>.</a:t>
            </a:r>
          </a:p>
          <a:p>
            <a:pPr marL="158750" indent="0">
              <a:buNone/>
            </a:pPr>
            <a:endParaRPr lang="en-US" sz="1200" dirty="0"/>
          </a:p>
          <a:p>
            <a:pPr marL="158750" indent="0">
              <a:buNone/>
            </a:pPr>
            <a:r>
              <a:rPr lang="en-US" sz="1200" dirty="0"/>
              <a:t>A </a:t>
            </a:r>
            <a:r>
              <a:rPr lang="en-US" sz="1200" b="1" dirty="0"/>
              <a:t>new CETL exam is scheduled to be released in early Summer 2026</a:t>
            </a:r>
            <a:r>
              <a:rPr lang="en-US" sz="1200" dirty="0"/>
              <a:t>.</a:t>
            </a:r>
          </a:p>
          <a:p>
            <a:pPr marL="158750" indent="0">
              <a:buNone/>
            </a:pPr>
            <a:endParaRPr lang="en-US" sz="1200" dirty="0"/>
          </a:p>
          <a:p>
            <a:pPr marL="158750" indent="0">
              <a:buNone/>
            </a:pPr>
            <a:r>
              <a:rPr lang="en-US" sz="1200" dirty="0"/>
              <a:t>This updated exam will reflect </a:t>
            </a:r>
            <a:r>
              <a:rPr lang="en-US" sz="1200" b="1" dirty="0"/>
              <a:t>current leadership practices in K–12 education technology</a:t>
            </a:r>
            <a:r>
              <a:rPr lang="en-US" sz="1200" dirty="0"/>
              <a:t>.</a:t>
            </a:r>
          </a:p>
          <a:p>
            <a:pPr marL="158750" indent="0">
              <a:buNone/>
            </a:pPr>
            <a:endParaRPr lang="en-US" sz="1200" dirty="0"/>
          </a:p>
          <a:p>
            <a:pPr marL="158750" indent="0">
              <a:buNone/>
            </a:pPr>
            <a:r>
              <a:rPr lang="en-US" sz="1200" dirty="0"/>
              <a:t>We’ve also strengthened documentation requirements during both the </a:t>
            </a:r>
            <a:r>
              <a:rPr lang="en-US" sz="1200" b="1" dirty="0"/>
              <a:t>initial application and recertification process</a:t>
            </a:r>
            <a:r>
              <a:rPr lang="en-US" sz="1200" dirty="0"/>
              <a:t>.</a:t>
            </a:r>
          </a:p>
          <a:p>
            <a:pPr marL="158750" indent="0">
              <a:buNone/>
            </a:pPr>
            <a:endParaRPr lang="en-US" sz="1200" dirty="0"/>
          </a:p>
          <a:p>
            <a:pPr marL="158750" indent="0">
              <a:buNone/>
            </a:pPr>
            <a:r>
              <a:rPr lang="en-US" sz="1200" dirty="0"/>
              <a:t>And certification expiration dates will now move to the </a:t>
            </a:r>
            <a:r>
              <a:rPr lang="en-US" sz="1200" b="1" dirty="0"/>
              <a:t>end of the month in which the certification was earned</a:t>
            </a:r>
            <a:r>
              <a:rPr lang="en-US" sz="1200" dirty="0"/>
              <a:t>.</a:t>
            </a:r>
          </a:p>
          <a:p>
            <a:pPr marL="158750" indent="0">
              <a:buNone/>
            </a:pPr>
            <a:endParaRPr lang="en-US" sz="1200" dirty="0"/>
          </a:p>
          <a:p>
            <a:pPr marL="158750" indent="0">
              <a:buNone/>
            </a:pPr>
            <a:r>
              <a:rPr lang="en-US" sz="1200" dirty="0"/>
              <a:t>These updates help ensure the </a:t>
            </a:r>
            <a:r>
              <a:rPr lang="en-US" sz="1200" b="1" dirty="0"/>
              <a:t>rigor, transparency, and integrity</a:t>
            </a:r>
            <a:r>
              <a:rPr lang="en-US" sz="1200" dirty="0"/>
              <a:t> of the CETL certification program</a:t>
            </a:r>
            <a:endParaRPr sz="1200" b="0" dirty="0"/>
          </a:p>
        </p:txBody>
      </p:sp>
    </p:spTree>
    <p:extLst>
      <p:ext uri="{BB962C8B-B14F-4D97-AF65-F5344CB8AC3E}">
        <p14:creationId xmlns:p14="http://schemas.microsoft.com/office/powerpoint/2010/main" val="428132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da574cef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da574cef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dirty="0"/>
              <a:t>At this point, you’ve heard about the structure of the CETL certification program.</a:t>
            </a:r>
          </a:p>
          <a:p>
            <a:pPr marL="158750" indent="0">
              <a:buNone/>
            </a:pPr>
            <a:endParaRPr lang="en-US" sz="1800" dirty="0"/>
          </a:p>
          <a:p>
            <a:pPr marL="158750" indent="0">
              <a:buNone/>
            </a:pPr>
            <a:r>
              <a:rPr lang="en-US" sz="1800" dirty="0"/>
              <a:t>I’d now like to shift perspectives and hear directly from someone who has earned the credential.</a:t>
            </a:r>
          </a:p>
          <a:p>
            <a:pPr marL="158750" indent="0">
              <a:buNone/>
            </a:pPr>
            <a:endParaRPr lang="en-US" sz="1800" dirty="0"/>
          </a:p>
          <a:p>
            <a:pPr marL="158750" indent="0">
              <a:buNone/>
            </a:pPr>
            <a:r>
              <a:rPr lang="en-US" sz="1800" dirty="0"/>
              <a:t>Robin Gunter currently serves as </a:t>
            </a:r>
            <a:r>
              <a:rPr lang="en-US" sz="1800" b="1" dirty="0"/>
              <a:t>Chair of the Certification Governance Committee</a:t>
            </a:r>
            <a:r>
              <a:rPr lang="en-US" sz="1800" dirty="0"/>
              <a:t> and has been a CETL for several years.</a:t>
            </a:r>
          </a:p>
          <a:p>
            <a:pPr marL="158750" indent="0">
              <a:buNone/>
            </a:pPr>
            <a:endParaRPr lang="en-US" sz="1800" dirty="0"/>
          </a:p>
          <a:p>
            <a:pPr marL="158750" indent="0">
              <a:buNone/>
            </a:pPr>
            <a:r>
              <a:rPr lang="en-US" sz="1800" dirty="0"/>
              <a:t>Robin, I’d love to invite you to share your experience and your journey with the CETL certification.</a:t>
            </a:r>
          </a:p>
          <a:p>
            <a:pPr marL="158750" indent="0">
              <a:buNone/>
            </a:pPr>
            <a:endParaRPr lang="en-US" sz="1800" b="1" dirty="0"/>
          </a:p>
          <a:p>
            <a:pPr marL="158750" indent="0">
              <a:buNone/>
            </a:pPr>
            <a:endParaRPr lang="en-US" sz="1800" b="1" dirty="0"/>
          </a:p>
          <a:p>
            <a:pPr marL="158750" indent="0">
              <a:buNone/>
            </a:pPr>
            <a:r>
              <a:rPr lang="en-US" sz="1800" b="1" dirty="0"/>
              <a:t>Robin’s CETL Journey</a:t>
            </a:r>
          </a:p>
          <a:p>
            <a:pPr marL="158750" indent="0">
              <a:buNone/>
            </a:pPr>
            <a:r>
              <a:rPr lang="en-US" sz="1800" b="0" dirty="0"/>
              <a:t>Why I decided to pursue the CETL® certification</a:t>
            </a:r>
          </a:p>
          <a:p>
            <a:pPr marL="158750" indent="0">
              <a:buNone/>
            </a:pPr>
            <a:r>
              <a:rPr lang="en-US" sz="1800" b="0" dirty="0"/>
              <a:t>How the certification has supported my leadership role</a:t>
            </a:r>
          </a:p>
          <a:p>
            <a:pPr marL="158750" indent="0">
              <a:buNone/>
            </a:pPr>
            <a:r>
              <a:rPr lang="en-US" sz="1800" b="0" dirty="0"/>
              <a:t>Advice for professionals considering the CETL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C5570F89-AB9D-D4F5-05E7-05DBF2928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fd21978b8_0_46:notes">
            <a:extLst>
              <a:ext uri="{FF2B5EF4-FFF2-40B4-BE49-F238E27FC236}">
                <a16:creationId xmlns:a16="http://schemas.microsoft.com/office/drawing/2014/main" id="{E3BD8A38-2DC8-06F1-57D0-F1E5D82AB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fd21978b8_0_46:notes">
            <a:extLst>
              <a:ext uri="{FF2B5EF4-FFF2-40B4-BE49-F238E27FC236}">
                <a16:creationId xmlns:a16="http://schemas.microsoft.com/office/drawing/2014/main" id="{804AA317-2437-2E4D-CF37-C5A183AD1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So if you’re interested in pursuing the CETL certification, here are the </a:t>
            </a:r>
            <a:r>
              <a:rPr lang="en-US" b="1" dirty="0"/>
              <a:t>key steps to get started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First, we recommend reviewing the </a:t>
            </a:r>
            <a:r>
              <a:rPr lang="en-US" b="1" dirty="0"/>
              <a:t>CETL Candidate Handbook</a:t>
            </a:r>
            <a:r>
              <a:rPr lang="en-US" dirty="0"/>
              <a:t>, which provides a detailed overview of eligibility requirements, the exam structure, and policies.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Next, confirm that you </a:t>
            </a:r>
            <a:r>
              <a:rPr lang="en-US" b="1" dirty="0"/>
              <a:t>meet one of the eligibility pathways</a:t>
            </a:r>
            <a:r>
              <a:rPr lang="en-US" dirty="0"/>
              <a:t> based on your education and professional experience.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Once you’re ready, you can </a:t>
            </a:r>
            <a:r>
              <a:rPr lang="en-US" b="1" dirty="0"/>
              <a:t>submit your CETL application through the CoSN website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After your application is approved, you’ll receive an </a:t>
            </a:r>
            <a:r>
              <a:rPr lang="en-US" b="1" dirty="0"/>
              <a:t>Authorization to Test</a:t>
            </a:r>
            <a:r>
              <a:rPr lang="en-US" dirty="0"/>
              <a:t>, which allows you to schedule your exam through </a:t>
            </a:r>
            <a:r>
              <a:rPr lang="en-US" b="1" dirty="0"/>
              <a:t>Pearson VUE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From there, we encourage candidates to prepare using the available </a:t>
            </a:r>
            <a:r>
              <a:rPr lang="en-US" b="1" dirty="0"/>
              <a:t>CoSN study resources</a:t>
            </a:r>
            <a:r>
              <a:rPr lang="en-US" dirty="0"/>
              <a:t>, and many professionals also find it helpful to connect with </a:t>
            </a:r>
            <a:r>
              <a:rPr lang="en-US" b="1" dirty="0"/>
              <a:t>other CETLs or study cohorts for additional support and guidance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67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d25f567d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d25f567d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we begin, I’d like to introduce our presenters for today.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Joining me is Robin Gunter, who currently serves as Chair of the Certification Governance Committee and is also a CETL credential holder.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Robin will later share her personal experience pursuing the CETL certification and how it has supported her leadership journey.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role today will be to walk through the structure of the certification program, including eligibility requirements, the exam process, preparation resources, and recertification.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da574cef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da574cef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Thank you again for joining us today.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We’ll now open the floor for </a:t>
            </a:r>
            <a:r>
              <a:rPr lang="en-US" b="1" dirty="0"/>
              <a:t>questions</a:t>
            </a:r>
            <a:r>
              <a:rPr lang="en-US" dirty="0"/>
              <a:t>.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If you have questions, please feel free to enter them into the chat or Q&amp;A box.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And if any questions come up after the session, you can always reach us at </a:t>
            </a:r>
            <a:r>
              <a:rPr lang="en-US" b="1" dirty="0"/>
              <a:t>certification@cosn.org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AD635BC6-48EF-E81F-8995-6DCCD0B5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da574cefe_0_312:notes">
            <a:extLst>
              <a:ext uri="{FF2B5EF4-FFF2-40B4-BE49-F238E27FC236}">
                <a16:creationId xmlns:a16="http://schemas.microsoft.com/office/drawing/2014/main" id="{C95D8D49-1713-6A09-783C-CBA95CCCD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da574cefe_0_312:notes">
            <a:extLst>
              <a:ext uri="{FF2B5EF4-FFF2-40B4-BE49-F238E27FC236}">
                <a16:creationId xmlns:a16="http://schemas.microsoft.com/office/drawing/2014/main" id="{7E4688BD-E13D-99C3-CE05-C1E9AB25A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Here’s a quick overview of what we’ll cover today.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We’ll begin with an overview of </a:t>
            </a:r>
            <a:r>
              <a:rPr lang="en-US" b="1" dirty="0"/>
              <a:t>what the CETL certification is and why certification matters for education technology leaders</a:t>
            </a:r>
            <a:r>
              <a:rPr lang="en-US" dirty="0"/>
              <a:t>.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We’ll then review the </a:t>
            </a:r>
            <a:r>
              <a:rPr lang="en-US" b="1" dirty="0"/>
              <a:t>eligibility requirements and application process</a:t>
            </a:r>
            <a:r>
              <a:rPr lang="en-US" dirty="0"/>
              <a:t>, followed by an overview of the </a:t>
            </a:r>
            <a:r>
              <a:rPr lang="en-US" b="1" dirty="0"/>
              <a:t>exam itself and how candidates can prepare</a:t>
            </a:r>
            <a:r>
              <a:rPr lang="en-US" dirty="0"/>
              <a:t>.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We’ll also talk about </a:t>
            </a:r>
            <a:r>
              <a:rPr lang="en-US" b="1" dirty="0"/>
              <a:t>maintaining the credential through recertification</a:t>
            </a:r>
            <a:r>
              <a:rPr lang="en-US" dirty="0"/>
              <a:t>, share some </a:t>
            </a:r>
            <a:r>
              <a:rPr lang="en-US" b="1" dirty="0"/>
              <a:t>updates to the CETL program</a:t>
            </a:r>
            <a:r>
              <a:rPr lang="en-US" dirty="0"/>
              <a:t>, and then hear directly from Robin about her experience as a CETL.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Finally, we’ll wrap up with </a:t>
            </a:r>
            <a:r>
              <a:rPr lang="en-US" b="1" dirty="0"/>
              <a:t>questions and answers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72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da574cefe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da574cefe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By the end of today’s session, participants should have a clear understanding of:</a:t>
            </a:r>
          </a:p>
          <a:p>
            <a:pPr marL="15875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purpose and value</a:t>
            </a:r>
            <a:r>
              <a:rPr lang="en-US" dirty="0"/>
              <a:t> of the CETL certification for K–12 education technology leaders</a:t>
            </a:r>
          </a:p>
          <a:p>
            <a:r>
              <a:rPr lang="en-US" dirty="0"/>
              <a:t>The </a:t>
            </a:r>
            <a:r>
              <a:rPr lang="en-US" b="1" dirty="0"/>
              <a:t>eligibility requirements and exam structure</a:t>
            </a:r>
            <a:endParaRPr lang="en-US" dirty="0"/>
          </a:p>
          <a:p>
            <a:r>
              <a:rPr lang="en-US" b="1" dirty="0"/>
              <a:t>Resources available to help prepare for the exam</a:t>
            </a:r>
            <a:endParaRPr lang="en-US" dirty="0"/>
          </a:p>
          <a:p>
            <a:r>
              <a:rPr lang="en-US" dirty="0"/>
              <a:t>How to </a:t>
            </a:r>
            <a:r>
              <a:rPr lang="en-US" b="1" dirty="0"/>
              <a:t>maintain the credential through recertification</a:t>
            </a:r>
            <a:endParaRPr lang="en-US" dirty="0"/>
          </a:p>
          <a:p>
            <a:r>
              <a:rPr lang="en-US" dirty="0"/>
              <a:t>And some </a:t>
            </a:r>
            <a:r>
              <a:rPr lang="en-US" b="1" dirty="0"/>
              <a:t>upcoming updates to the CETL certification program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a574cef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da574cef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So what exactly is a </a:t>
            </a:r>
            <a:r>
              <a:rPr lang="en-US" b="1" dirty="0"/>
              <a:t>CETL</a:t>
            </a:r>
            <a:r>
              <a:rPr lang="en-US" dirty="0"/>
              <a:t>?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</a:t>
            </a:r>
            <a:r>
              <a:rPr lang="en-US" b="1" dirty="0"/>
              <a:t>Certified Education Technology Leader credential</a:t>
            </a:r>
            <a:r>
              <a:rPr lang="en-US" dirty="0"/>
              <a:t> is awarded to qualified applicants who successfully pass the CETL examination.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certification was created specifically to recognize </a:t>
            </a:r>
            <a:r>
              <a:rPr lang="en-US" b="1" dirty="0"/>
              <a:t>K–12 education technology leaders</a:t>
            </a:r>
            <a:r>
              <a:rPr lang="en-US" dirty="0"/>
              <a:t> who demonstrate expertise across several key leadership areas, including:</a:t>
            </a:r>
          </a:p>
          <a:p>
            <a:pPr marL="457200" indent="-298450"/>
            <a:r>
              <a:rPr lang="en-US" dirty="0"/>
              <a:t>Strategic leadership and vision</a:t>
            </a:r>
          </a:p>
          <a:p>
            <a:pPr marL="457200" indent="-298450"/>
            <a:r>
              <a:rPr lang="en-US" dirty="0"/>
              <a:t>Digital learning environments</a:t>
            </a:r>
          </a:p>
          <a:p>
            <a:pPr marL="457200" indent="-298450"/>
            <a:r>
              <a:rPr lang="en-US" dirty="0"/>
              <a:t>Data-informed decision making</a:t>
            </a:r>
          </a:p>
          <a:p>
            <a:pPr marL="457200" indent="-298450"/>
            <a:r>
              <a:rPr lang="en-US" dirty="0"/>
              <a:t>Technology infrastructure and support</a:t>
            </a:r>
          </a:p>
          <a:p>
            <a:pPr marL="457200" indent="-298450"/>
            <a:r>
              <a:rPr lang="en-US" dirty="0"/>
              <a:t>Managing technology resources and teams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exam itself is based on a </a:t>
            </a:r>
            <a:r>
              <a:rPr lang="en-US" b="1" dirty="0"/>
              <a:t>Delineation of Practice or also known as a </a:t>
            </a:r>
            <a:r>
              <a:rPr lang="en-US" b="1"/>
              <a:t>Job Analysis</a:t>
            </a:r>
            <a:r>
              <a:rPr lang="en-US"/>
              <a:t>, </a:t>
            </a:r>
            <a:r>
              <a:rPr lang="en-US" dirty="0"/>
              <a:t>which identifies the key tasks and responsibilities performed by education technology leaders.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This research led to the development of two foundational documents:</a:t>
            </a:r>
          </a:p>
          <a:p>
            <a:pPr marL="158750" indent="0">
              <a:buNone/>
            </a:pPr>
            <a:r>
              <a:rPr lang="en-US" dirty="0"/>
              <a:t>the </a:t>
            </a:r>
            <a:r>
              <a:rPr lang="en-US" b="1" dirty="0"/>
              <a:t>Framework of Essential Skills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and the </a:t>
            </a:r>
            <a:r>
              <a:rPr lang="en-US" b="1" dirty="0"/>
              <a:t>Detailed Content Outline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These documents define the knowledge and competencies that the CETL exam measures.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And importantly, this certification is </a:t>
            </a:r>
            <a:r>
              <a:rPr lang="en-US" b="1" dirty="0"/>
              <a:t>not just for CTOs</a:t>
            </a:r>
            <a:r>
              <a:rPr lang="en-US" dirty="0"/>
              <a:t>. It’s designed for a broad range of professionals working in education technology leadership roles.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fd21978b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fd21978b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There are several reasons why professionals choose to pursue certification.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First, certification </a:t>
            </a:r>
            <a:r>
              <a:rPr lang="en-US" b="1" dirty="0"/>
              <a:t>demonstrates to employers and the public that you have met nationally recognized standards</a:t>
            </a:r>
            <a:r>
              <a:rPr lang="en-US" dirty="0"/>
              <a:t> for education, training, and experience.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It also helps enhance </a:t>
            </a:r>
            <a:r>
              <a:rPr lang="en-US" b="1" dirty="0"/>
              <a:t>professional credibility and reputation</a:t>
            </a:r>
            <a:r>
              <a:rPr lang="en-US" dirty="0"/>
              <a:t> within the field.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Many CETLs tell us that earning the credential gives them a strong sense of </a:t>
            </a:r>
            <a:r>
              <a:rPr lang="en-US" b="1" dirty="0"/>
              <a:t>personal accomplishment and professional validation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Certification can also support </a:t>
            </a:r>
            <a:r>
              <a:rPr lang="en-US" b="1" dirty="0"/>
              <a:t>career advancement opportunities</a:t>
            </a:r>
            <a:r>
              <a:rPr lang="en-US" dirty="0"/>
              <a:t>, help expand professional networks, and provide opportunities to contribute to </a:t>
            </a:r>
            <a:r>
              <a:rPr lang="en-US" b="1" dirty="0"/>
              <a:t>advocacy and leadership efforts within the education technology profession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fd21978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fd21978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CETL certification program is overseen by the </a:t>
            </a:r>
            <a:r>
              <a:rPr lang="en-US" b="1" dirty="0"/>
              <a:t>Certification Governance Committee</a:t>
            </a:r>
            <a:r>
              <a:rPr lang="en-US" dirty="0"/>
              <a:t>, or CGC.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This committee is made up of </a:t>
            </a:r>
            <a:r>
              <a:rPr lang="en-US" b="1" dirty="0"/>
              <a:t>15 CETL credential holders in good standing</a:t>
            </a:r>
            <a:r>
              <a:rPr lang="en-US" dirty="0"/>
              <a:t>, and they are responsible for the </a:t>
            </a:r>
            <a:r>
              <a:rPr lang="en-US" b="1" dirty="0"/>
              <a:t>strategic oversight and governance of the certification program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Importantly, the CGC operates with </a:t>
            </a:r>
            <a:r>
              <a:rPr lang="en-US" b="1" dirty="0"/>
              <a:t>full autonomy over core credentialing decisions</a:t>
            </a:r>
            <a:r>
              <a:rPr lang="en-US" dirty="0"/>
              <a:t>, including things like:</a:t>
            </a:r>
          </a:p>
          <a:p>
            <a:pPr marL="457200" indent="-298450"/>
            <a:r>
              <a:rPr lang="en-US" dirty="0"/>
              <a:t>eligibility criteria</a:t>
            </a:r>
          </a:p>
          <a:p>
            <a:pPr marL="457200" indent="-298450"/>
            <a:r>
              <a:rPr lang="en-US" dirty="0"/>
              <a:t>exam content and scope</a:t>
            </a:r>
          </a:p>
          <a:p>
            <a:pPr marL="457200" indent="-298450"/>
            <a:r>
              <a:rPr lang="en-US" dirty="0"/>
              <a:t>recertification requirements</a:t>
            </a:r>
          </a:p>
          <a:p>
            <a:pPr marL="457200" indent="-298450"/>
            <a:r>
              <a:rPr lang="en-US" dirty="0"/>
              <a:t>exam development and scoring</a:t>
            </a:r>
          </a:p>
          <a:p>
            <a:pPr marL="457200" indent="-298450"/>
            <a:r>
              <a:rPr lang="en-US" dirty="0"/>
              <a:t>and ethical standards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CGC also provides updates to the </a:t>
            </a:r>
            <a:r>
              <a:rPr lang="en-US" b="1" dirty="0"/>
              <a:t>CoSN Board of Directors</a:t>
            </a:r>
            <a:r>
              <a:rPr lang="en-US" dirty="0"/>
              <a:t> as needed.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Currently, the </a:t>
            </a:r>
            <a:r>
              <a:rPr lang="en-US" b="1" dirty="0"/>
              <a:t>Chair of the CGC is Robin Gunter</a:t>
            </a:r>
            <a:r>
              <a:rPr lang="en-US" dirty="0"/>
              <a:t>, who will be speaking shortly.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25f567d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d25f567d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In addition to the main committee, several </a:t>
            </a:r>
            <a:r>
              <a:rPr lang="en-US" b="1" dirty="0"/>
              <a:t>subcommittees support the work of the CETL program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These include:</a:t>
            </a:r>
          </a:p>
          <a:p>
            <a:pPr marL="158750" indent="0">
              <a:buNone/>
            </a:pPr>
            <a:r>
              <a:rPr lang="en-US" dirty="0"/>
              <a:t>The </a:t>
            </a:r>
            <a:r>
              <a:rPr lang="en-US" b="1" dirty="0"/>
              <a:t>CETL Ambassadors</a:t>
            </a:r>
            <a:r>
              <a:rPr lang="en-US" dirty="0"/>
              <a:t>, who help promote the certification and foster engagement within the CETL community.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</a:t>
            </a:r>
            <a:r>
              <a:rPr lang="en-US" b="1" dirty="0"/>
              <a:t>Exam Development Subcommittee</a:t>
            </a:r>
            <a:r>
              <a:rPr lang="en-US" dirty="0"/>
              <a:t>, made up of volunteer subject matter experts who support activities such as </a:t>
            </a:r>
            <a:r>
              <a:rPr lang="en-US" b="1" dirty="0"/>
              <a:t>job analysis studies, item writing, and exam form review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And the </a:t>
            </a:r>
            <a:r>
              <a:rPr lang="en-US" b="1" dirty="0"/>
              <a:t>Nominating Subcommittee</a:t>
            </a:r>
            <a:r>
              <a:rPr lang="en-US" dirty="0"/>
              <a:t>, which manages the process of selecting new members for the Certification Governance Committee.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fd21978b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fd21978b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To apply for the CETL certification, candidates must meet one of three eligibility pathways.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first pathway is a </a:t>
            </a:r>
            <a:r>
              <a:rPr lang="en-US" b="1" dirty="0"/>
              <a:t>bachelor’s degree plus four years of education technology experience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second pathway is an </a:t>
            </a:r>
            <a:r>
              <a:rPr lang="en-US" b="1" dirty="0"/>
              <a:t>associate degree plus seven years of experience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And the third pathway is </a:t>
            </a:r>
            <a:r>
              <a:rPr lang="en-US" b="1" dirty="0"/>
              <a:t>ten years of education technology experience</a:t>
            </a:r>
            <a:r>
              <a:rPr lang="en-US" dirty="0"/>
              <a:t>, which does not require a college degree.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These pathways allow professionals with different educational backgrounds and experience levels to pursue the credential.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DM Sans ExtraLight"/>
              <a:buNone/>
              <a:defRPr sz="5600">
                <a:latin typeface="DM Sans ExtraLight"/>
                <a:ea typeface="DM Sans ExtraLight"/>
                <a:cs typeface="DM Sans ExtraLight"/>
                <a:sym typeface="DM San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5600"/>
              <a:buFont typeface="Red Hat Display"/>
              <a:buNone/>
              <a:defRPr sz="560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3600"/>
              <a:buFont typeface="DM Sans"/>
              <a:buChar char="●"/>
              <a:defRPr sz="36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○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■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●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○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■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●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○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1438"/>
              </a:buClr>
              <a:buSzPts val="2800"/>
              <a:buFont typeface="DM Sans"/>
              <a:buChar char="■"/>
              <a:defRPr sz="2800">
                <a:solidFill>
                  <a:srgbClr val="07143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hyperlink" Target="http://www.pearsonvue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hyperlink" Target="mailto:certification@cos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57" y="459002"/>
            <a:ext cx="4498847" cy="22494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07025" y="3340500"/>
            <a:ext cx="14755800" cy="48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66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Everything You Need to Know</a:t>
            </a:r>
            <a:br>
              <a:rPr lang="en" sz="53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lang="en" sz="2900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CoSN's Certified Education Technology Leader (CETL®) Certification Program</a:t>
            </a:r>
            <a:endParaRPr sz="2900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204325" y="3871450"/>
            <a:ext cx="10083676" cy="641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63482" y="459000"/>
            <a:ext cx="2696872" cy="244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E6409520-0FDB-55BF-69A3-B54003A9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090A17AB-4ED9-21A2-8405-362A798F182C}"/>
              </a:ext>
            </a:extLst>
          </p:cNvPr>
          <p:cNvSpPr/>
          <p:nvPr/>
        </p:nvSpPr>
        <p:spPr>
          <a:xfrm flipH="1">
            <a:off x="-102" y="0"/>
            <a:ext cx="5831400" cy="10287000"/>
          </a:xfrm>
          <a:prstGeom prst="rect">
            <a:avLst/>
          </a:prstGeom>
          <a:solidFill>
            <a:srgbClr val="071438"/>
          </a:solidFill>
          <a:ln w="9525" cap="flat" cmpd="sng">
            <a:solidFill>
              <a:srgbClr val="0714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22">
            <a:extLst>
              <a:ext uri="{FF2B5EF4-FFF2-40B4-BE49-F238E27FC236}">
                <a16:creationId xmlns:a16="http://schemas.microsoft.com/office/drawing/2014/main" id="{C807A07C-6F95-D44D-5D35-79820744F5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8282"/>
          <a:stretch/>
        </p:blipFill>
        <p:spPr>
          <a:xfrm flipH="1">
            <a:off x="9" y="-175"/>
            <a:ext cx="2141133" cy="10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>
            <a:extLst>
              <a:ext uri="{FF2B5EF4-FFF2-40B4-BE49-F238E27FC236}">
                <a16:creationId xmlns:a16="http://schemas.microsoft.com/office/drawing/2014/main" id="{8F0F71B0-1A4E-F036-3A62-EA840E88E7DC}"/>
              </a:ext>
            </a:extLst>
          </p:cNvPr>
          <p:cNvSpPr txBox="1"/>
          <p:nvPr/>
        </p:nvSpPr>
        <p:spPr>
          <a:xfrm>
            <a:off x="6041971" y="1023898"/>
            <a:ext cx="11553900" cy="77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Application Process:</a:t>
            </a:r>
            <a:endParaRPr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Agree to the CoSN Code of Conduct and Terms of Confidentiality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10% of all applications are randomly audited</a:t>
            </a: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Supporting documentation is required (e.g., unofficial transcripts, certificates of completion, resume)</a:t>
            </a: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7-10 business day processing time for applications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Three possible outcomes of application:</a:t>
            </a:r>
            <a:endParaRPr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Eligible- Authorization to Test (ATT) notice is sent to applicant; 6 months to test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Ineligible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Selected for Audit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Application is available at</a:t>
            </a:r>
            <a:r>
              <a:rPr lang="en" sz="3200" b="1" u="sng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www.cosn.org.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8" name="Google Shape;118;p22">
            <a:extLst>
              <a:ext uri="{FF2B5EF4-FFF2-40B4-BE49-F238E27FC236}">
                <a16:creationId xmlns:a16="http://schemas.microsoft.com/office/drawing/2014/main" id="{0265742E-B741-0DE1-978C-AE42E94BB94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00" y="266145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6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 flipH="1">
            <a:off x="-102" y="0"/>
            <a:ext cx="5831400" cy="10287000"/>
          </a:xfrm>
          <a:prstGeom prst="rect">
            <a:avLst/>
          </a:prstGeom>
          <a:solidFill>
            <a:srgbClr val="071438"/>
          </a:solidFill>
          <a:ln w="9525" cap="flat" cmpd="sng">
            <a:solidFill>
              <a:srgbClr val="0714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l="88282"/>
          <a:stretch/>
        </p:blipFill>
        <p:spPr>
          <a:xfrm flipH="1">
            <a:off x="9" y="-175"/>
            <a:ext cx="2141133" cy="10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6014675" y="486575"/>
            <a:ext cx="11553900" cy="9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 Details</a:t>
            </a:r>
            <a:endParaRPr sz="47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100 multiple-choice questions (closed book)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Two hours to complete the exam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Year-round testing offered through Pearson VUE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Test center locations can be found at </a:t>
            </a:r>
            <a:r>
              <a:rPr lang="en" sz="3200" b="1" u="sng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www.pearsonvue.com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Hundreds of testing locations across the US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International testing is also available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Remote proctoring option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Test in a secure environment of your choosing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 Fees:  $489 Member; $829 Non-Member; $339 Exam Retake (Member &amp; Non-Member) </a:t>
            </a:r>
            <a:endParaRPr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000" y="266145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 flipH="1">
            <a:off x="-102" y="0"/>
            <a:ext cx="5831400" cy="10287000"/>
          </a:xfrm>
          <a:prstGeom prst="rect">
            <a:avLst/>
          </a:prstGeom>
          <a:solidFill>
            <a:srgbClr val="071438"/>
          </a:solidFill>
          <a:ln w="9525" cap="flat" cmpd="sng">
            <a:solidFill>
              <a:srgbClr val="0714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l="88282"/>
          <a:stretch/>
        </p:blipFill>
        <p:spPr>
          <a:xfrm flipH="1">
            <a:off x="9" y="-175"/>
            <a:ext cx="2141133" cy="10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6014675" y="486575"/>
            <a:ext cx="11553900" cy="9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Helvetica Neue"/>
              <a:buNone/>
            </a:pPr>
            <a:r>
              <a:rPr lang="en" sz="32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 Preparation Tips</a:t>
            </a:r>
            <a:endParaRPr sz="32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Review Essential Documents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Candidate Handbook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Framework of Essentials Skills Document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Detailed Content Outline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42912" lvl="0" indent="-442912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CoSN Resources/Products 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Foundations Course- self study or facilitated 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CoSN Knowledge Center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Self-Assessment Tool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Practice Exam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42912" lvl="0" indent="-442912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Form or Join a Study Cohort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State Chapters- 32 Chapters so far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Co-Workers/Peers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0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Identify a Mentor</a:t>
            </a:r>
            <a:endParaRPr sz="32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00" y="266145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2845250" y="621875"/>
            <a:ext cx="100497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0C2E8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to Expect as a CETL®?</a:t>
            </a:r>
            <a:endParaRPr sz="5100" b="1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2845250" y="2135775"/>
            <a:ext cx="13571100" cy="7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Official Certificate and lapel pin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of the CETL Designation after your names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Listed in online CETL Directory- </a:t>
            </a:r>
            <a:r>
              <a:rPr lang="en" sz="2700" b="1" u="sng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Must opt in to the directory</a:t>
            </a:r>
            <a:endParaRPr sz="2700" b="1" u="sng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CoSN and LinkedIn CETL Communities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Notification letter to superintendent and/or supervisor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Digital badge issued through Credly to share in email and social media 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Exclusive Events at the CoSN Annual Conference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Opportunities to get involved with the CETL certification program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CGC Member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Item Writer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Ambassador Committee</a:t>
            </a:r>
            <a:endParaRPr sz="3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840650" y="730025"/>
            <a:ext cx="96855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0C2E8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Recertification</a:t>
            </a:r>
            <a:endParaRPr sz="510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956900" y="1827875"/>
            <a:ext cx="15085200" cy="7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CETL credential is valid for three years from the date of certification.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Two options for recertification: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Complete 60 hours of Continuing Education Activities (CEAs)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(Conferences, professional activities, and structured CE)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OR</a:t>
            </a:r>
            <a:endParaRPr sz="2700" b="1" u="sng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13716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Retake and pass the then-current CETL® examination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All CEA activities must be tied to the Framework of Essential Skills document and can include: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Continuing Education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E-Learning / Online Courses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Industry-Related Certification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Teaching / Instruction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Professional Membership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Published Works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ed Hat Display"/>
              <a:buChar char="○"/>
            </a:pPr>
            <a:r>
              <a:rPr lang="en" sz="2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Volunteer / Leadership Work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Recertification demonstrates continued competence in the field.</a:t>
            </a:r>
            <a:endParaRPr sz="2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r="11363" b="1136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 idx="4294967295"/>
          </p:nvPr>
        </p:nvSpPr>
        <p:spPr>
          <a:xfrm>
            <a:off x="4611600" y="813875"/>
            <a:ext cx="9064800" cy="7768500"/>
          </a:xfrm>
          <a:prstGeom prst="rect">
            <a:avLst/>
          </a:prstGeom>
          <a:solidFill>
            <a:srgbClr val="071438"/>
          </a:solidFill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dirty="0">
                <a:solidFill>
                  <a:schemeClr val="lt1"/>
                </a:solidFill>
              </a:rPr>
              <a:t>CoSN Annual Conference</a:t>
            </a:r>
            <a:endParaRPr sz="53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"/>
              <a:buChar char="○"/>
            </a:pPr>
            <a:r>
              <a:rPr lang="en" sz="36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Summit</a:t>
            </a:r>
            <a:endParaRPr sz="36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"/>
              <a:buChar char="○"/>
            </a:pPr>
            <a:r>
              <a:rPr lang="en" sz="36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Networking Happy Hour</a:t>
            </a:r>
            <a:endParaRPr sz="36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"/>
              <a:buChar char="○"/>
            </a:pPr>
            <a:r>
              <a:rPr lang="en" sz="36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Session</a:t>
            </a:r>
            <a:endParaRPr sz="36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"/>
              <a:buChar char="○"/>
            </a:pPr>
            <a:r>
              <a:rPr lang="en" sz="36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Info Booth – located in The Hive</a:t>
            </a:r>
            <a:endParaRPr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Helvetica Neue"/>
              <a:buNone/>
            </a:pPr>
            <a:endParaRPr sz="4600" b="1" dirty="0">
              <a:solidFill>
                <a:srgbClr val="0C2E8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3877950" y="867750"/>
            <a:ext cx="12539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Top 5 States for CETLs</a:t>
            </a:r>
            <a:r>
              <a:rPr lang="en" sz="24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(as of 4/1/2026)</a:t>
            </a:r>
            <a:endParaRPr sz="24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603009" y="3336750"/>
            <a:ext cx="6175641" cy="6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ed Hat Display"/>
              <a:buChar char="●"/>
            </a:pPr>
            <a:r>
              <a:rPr lang="en" sz="4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Ohio - 152</a:t>
            </a:r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ed Hat Display"/>
              <a:buChar char="●"/>
            </a:pPr>
            <a:r>
              <a:rPr lang="en" sz="4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North Carolina- 109</a:t>
            </a:r>
            <a:endParaRPr sz="4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ed Hat Display"/>
              <a:buChar char="●"/>
            </a:pPr>
            <a:r>
              <a:rPr lang="en" sz="4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Texas- 84</a:t>
            </a:r>
            <a:endParaRPr sz="4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indent="-527050">
              <a:buClr>
                <a:schemeClr val="dk1"/>
              </a:buClr>
              <a:buSzPts val="4700"/>
              <a:buFont typeface="Red Hat Display"/>
              <a:buChar char="●"/>
            </a:pPr>
            <a:r>
              <a:rPr lang="en-US" sz="4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Indiana- 77</a:t>
            </a:r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ed Hat Display"/>
              <a:buChar char="●"/>
            </a:pPr>
            <a:r>
              <a:rPr lang="en" sz="47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Illinois- 61</a:t>
            </a:r>
            <a:endParaRPr sz="47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93513-5A2A-9006-B9F7-014056B8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3" t="2585" r="9244" b="2542"/>
          <a:stretch>
            <a:fillRect/>
          </a:stretch>
        </p:blipFill>
        <p:spPr>
          <a:xfrm>
            <a:off x="10147650" y="3057098"/>
            <a:ext cx="6755642" cy="4763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31B72-3F3E-1023-AFEF-95F9DBADDC2E}"/>
              </a:ext>
            </a:extLst>
          </p:cNvPr>
          <p:cNvSpPr txBox="1"/>
          <p:nvPr/>
        </p:nvSpPr>
        <p:spPr>
          <a:xfrm>
            <a:off x="5301900" y="8649809"/>
            <a:ext cx="895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Total of 923 CETLs Nationwide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1A165E14-206E-25BB-CEB9-9FFB6966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extLst>
              <a:ext uri="{FF2B5EF4-FFF2-40B4-BE49-F238E27FC236}">
                <a16:creationId xmlns:a16="http://schemas.microsoft.com/office/drawing/2014/main" id="{CDBC4DB3-E5AB-A4A0-C4AD-5E52769959F6}"/>
              </a:ext>
            </a:extLst>
          </p:cNvPr>
          <p:cNvSpPr txBox="1"/>
          <p:nvPr/>
        </p:nvSpPr>
        <p:spPr>
          <a:xfrm>
            <a:off x="1871650" y="621875"/>
            <a:ext cx="12731454" cy="132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b="1" dirty="0">
                <a:solidFill>
                  <a:srgbClr val="071438"/>
                </a:solidFill>
                <a:latin typeface="Red Hat Display" panose="020B0604020202020204" charset="0"/>
                <a:ea typeface="Red Hat Display" panose="020B0604020202020204" charset="0"/>
                <a:cs typeface="Red Hat Display" panose="020B0604020202020204" charset="0"/>
              </a:rPr>
              <a:t>Upcoming CETL Program Updates</a:t>
            </a:r>
            <a:endParaRPr lang="en-US" sz="4800" b="1" dirty="0">
              <a:solidFill>
                <a:srgbClr val="071438"/>
              </a:solidFill>
              <a:latin typeface="Red Hat Display" panose="020B0604020202020204" charset="0"/>
              <a:ea typeface="Red Hat Display" panose="020B0604020202020204" charset="0"/>
              <a:cs typeface="Red Hat Display" panose="020B0604020202020204" charset="0"/>
              <a:sym typeface="DM Sans"/>
            </a:endParaRPr>
          </a:p>
        </p:txBody>
      </p:sp>
      <p:sp>
        <p:nvSpPr>
          <p:cNvPr id="140" name="Google Shape;140;p25">
            <a:extLst>
              <a:ext uri="{FF2B5EF4-FFF2-40B4-BE49-F238E27FC236}">
                <a16:creationId xmlns:a16="http://schemas.microsoft.com/office/drawing/2014/main" id="{7E2ADA25-8240-56F9-B84D-284B06308C08}"/>
              </a:ext>
            </a:extLst>
          </p:cNvPr>
          <p:cNvSpPr txBox="1"/>
          <p:nvPr/>
        </p:nvSpPr>
        <p:spPr>
          <a:xfrm>
            <a:off x="2845250" y="2135775"/>
            <a:ext cx="13571100" cy="7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new CETL exam is scheduled for release in early Summer 2026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updated exam reflects current leadership practices in K-12 education technology</a:t>
            </a: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Supporting documentation is now required during both the initial application and recertification processes</a:t>
            </a:r>
          </a:p>
          <a:p>
            <a:pPr marL="57150" lvl="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</a:pPr>
            <a:endParaRPr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27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Certification expiration dates will move to the end of the month in which certification was earned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700"/>
              <a:buFont typeface="Red Hat Display"/>
              <a:buChar char="●"/>
            </a:pPr>
            <a:endParaRPr lang="en-US" sz="27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57150" lvl="0" algn="ctr">
              <a:buClr>
                <a:srgbClr val="005AC6"/>
              </a:buClr>
              <a:buSzPts val="2700"/>
            </a:pPr>
            <a:r>
              <a:rPr lang="en-US" sz="2800" b="1" dirty="0">
                <a:solidFill>
                  <a:srgbClr val="071438"/>
                </a:solidFill>
                <a:latin typeface="Red Hat Display" panose="020B0604020202020204" charset="0"/>
                <a:ea typeface="Red Hat Display" panose="020B0604020202020204" charset="0"/>
                <a:cs typeface="Red Hat Display" panose="020B0604020202020204" charset="0"/>
              </a:rPr>
              <a:t>These updates help strengthen the rigor, transparency, and integrity of the CETL certification program.</a:t>
            </a:r>
            <a:endParaRPr sz="2700" b="1" dirty="0">
              <a:solidFill>
                <a:srgbClr val="071438"/>
              </a:solidFill>
              <a:latin typeface="Red Hat Display" panose="020B0604020202020204" charset="0"/>
              <a:ea typeface="Red Hat Display" panose="020B0604020202020204" charset="0"/>
              <a:cs typeface="Red Hat Display" panose="020B0604020202020204" charset="0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86617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4434649" y="1536669"/>
            <a:ext cx="9418701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CETL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Leader’s Perspective</a:t>
            </a:r>
            <a:endParaRPr sz="7200" b="1" dirty="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4188118" y="3314700"/>
            <a:ext cx="12330900" cy="5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650" y="491920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3250FCCE-C32A-5831-AB27-E49A490BE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extLst>
              <a:ext uri="{FF2B5EF4-FFF2-40B4-BE49-F238E27FC236}">
                <a16:creationId xmlns:a16="http://schemas.microsoft.com/office/drawing/2014/main" id="{2B8A8713-63E9-2A75-2FB6-2E27F38B134C}"/>
              </a:ext>
            </a:extLst>
          </p:cNvPr>
          <p:cNvSpPr txBox="1"/>
          <p:nvPr/>
        </p:nvSpPr>
        <p:spPr>
          <a:xfrm>
            <a:off x="2845250" y="621875"/>
            <a:ext cx="100497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0C2E8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How to Get Started </a:t>
            </a:r>
            <a:endParaRPr sz="51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40" name="Google Shape;140;p25">
            <a:extLst>
              <a:ext uri="{FF2B5EF4-FFF2-40B4-BE49-F238E27FC236}">
                <a16:creationId xmlns:a16="http://schemas.microsoft.com/office/drawing/2014/main" id="{BB492273-98BD-0544-67D0-F863B4F5EFC4}"/>
              </a:ext>
            </a:extLst>
          </p:cNvPr>
          <p:cNvSpPr txBox="1"/>
          <p:nvPr/>
        </p:nvSpPr>
        <p:spPr>
          <a:xfrm>
            <a:off x="2845250" y="2135775"/>
            <a:ext cx="13571100" cy="7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Review the CETL Candidate Handbook</a:t>
            </a:r>
          </a:p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Confirm you meet eligibility requirements</a:t>
            </a:r>
          </a:p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Submit your CETL application</a:t>
            </a:r>
          </a:p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Schedule your exam through Pearson VUE</a:t>
            </a:r>
          </a:p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Prepare using CoSN study resources</a:t>
            </a:r>
          </a:p>
          <a:p>
            <a:pPr marL="457200" lvl="1" indent="-400050">
              <a:lnSpc>
                <a:spcPct val="150000"/>
              </a:lnSpc>
              <a:buClr>
                <a:srgbClr val="005AC6"/>
              </a:buClr>
              <a:buSzPts val="2700"/>
              <a:buFont typeface="Red Hat Display"/>
              <a:buChar char="●"/>
            </a:pPr>
            <a:r>
              <a:rPr lang="en-US" sz="36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Connect with other CETLs or study cohorts for support</a:t>
            </a:r>
            <a:endParaRPr sz="48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6139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840650" y="730025"/>
            <a:ext cx="5110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1A1A1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Presenters</a:t>
            </a:r>
            <a:endParaRPr sz="440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8550" y="2799750"/>
            <a:ext cx="12330900" cy="5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1657325" y="1207250"/>
            <a:ext cx="8360400" cy="5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 you!</a:t>
            </a:r>
            <a:endParaRPr sz="100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3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Questions?</a:t>
            </a:r>
            <a:endParaRPr sz="83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Contact us: </a:t>
            </a:r>
            <a:r>
              <a:rPr lang="en" sz="5500" b="1" u="sng" dirty="0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4"/>
              </a:rPr>
              <a:t>certification@cosn.org</a:t>
            </a:r>
            <a:r>
              <a:rPr lang="en" sz="55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sz="55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3150" y="3867975"/>
            <a:ext cx="10084850" cy="64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107" y="969077"/>
            <a:ext cx="4498847" cy="224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>
          <a:extLst>
            <a:ext uri="{FF2B5EF4-FFF2-40B4-BE49-F238E27FC236}">
              <a16:creationId xmlns:a16="http://schemas.microsoft.com/office/drawing/2014/main" id="{2C51CEE5-7B2A-83FB-91FA-D7D8B664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>
            <a:extLst>
              <a:ext uri="{FF2B5EF4-FFF2-40B4-BE49-F238E27FC236}">
                <a16:creationId xmlns:a16="http://schemas.microsoft.com/office/drawing/2014/main" id="{BECF3750-67B4-DAB5-4D64-089A437DE1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2901" y="9421350"/>
            <a:ext cx="1578900" cy="7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116FA37C-5E70-A623-5497-F500EECEE2FA}"/>
              </a:ext>
            </a:extLst>
          </p:cNvPr>
          <p:cNvSpPr txBox="1"/>
          <p:nvPr/>
        </p:nvSpPr>
        <p:spPr>
          <a:xfrm>
            <a:off x="2978550" y="760675"/>
            <a:ext cx="94017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Agenda</a:t>
            </a:r>
            <a:endParaRPr sz="72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83A39237-235B-893F-DAB5-46369A74DE61}"/>
              </a:ext>
            </a:extLst>
          </p:cNvPr>
          <p:cNvSpPr txBox="1"/>
          <p:nvPr/>
        </p:nvSpPr>
        <p:spPr>
          <a:xfrm>
            <a:off x="2978550" y="2494950"/>
            <a:ext cx="12330900" cy="5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What is the CETL Certification?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Why certification matters for EdTech leaders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Eligibility requirements and application process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CETL exam overview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How to prepare for the exam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Maintaining the credential through recertification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Upcoming CETL program updates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DM Sans"/>
              </a:rPr>
              <a:t>Q&amp;A</a:t>
            </a:r>
            <a:endParaRPr lang="en-US" sz="40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9571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2901" y="9421350"/>
            <a:ext cx="1578900" cy="7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978550" y="760675"/>
            <a:ext cx="94017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Learning Objectives</a:t>
            </a:r>
            <a:endParaRPr sz="7200" b="1" dirty="0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978550" y="2494950"/>
            <a:ext cx="12330900" cy="5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By the end of this session, participants will be able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• Understand the purpose and value of the CETL certification for K-12 EdTech leaders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• Review current eligibility requirements and exam structure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• Learn about preparing for the CETL exam and available study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• Understand recertification requirements and maintaining the credential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• Learn about upcoming updates to the CETL certification program</a:t>
            </a: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 flipH="1">
            <a:off x="-102" y="0"/>
            <a:ext cx="5831400" cy="10287000"/>
          </a:xfrm>
          <a:prstGeom prst="rect">
            <a:avLst/>
          </a:prstGeom>
          <a:solidFill>
            <a:srgbClr val="071438"/>
          </a:solidFill>
          <a:ln w="9525" cap="flat" cmpd="sng">
            <a:solidFill>
              <a:srgbClr val="0714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88282"/>
          <a:stretch/>
        </p:blipFill>
        <p:spPr>
          <a:xfrm flipH="1">
            <a:off x="9" y="-175"/>
            <a:ext cx="2141133" cy="10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014675" y="486575"/>
            <a:ext cx="11553900" cy="9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●"/>
            </a:pPr>
            <a:r>
              <a:rPr lang="en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is a CETL?</a:t>
            </a:r>
            <a:endParaRPr sz="31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Certified Educational Technology Leader</a:t>
            </a:r>
            <a:endParaRPr sz="31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900"/>
              <a:buFont typeface="Red Hat Display"/>
              <a:buChar char="○"/>
            </a:pPr>
            <a:r>
              <a:rPr lang="en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Credential earned by qualified applicants who pass the CETL Examination</a:t>
            </a:r>
            <a:endParaRPr sz="31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900"/>
              <a:buFont typeface="Red Hat Display"/>
              <a:buChar char="●"/>
            </a:pPr>
            <a:r>
              <a:rPr lang="en-US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Created to certify K-12 education technology leaders who demonstrate expertise in</a:t>
            </a:r>
            <a:r>
              <a:rPr lang="en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r>
              <a:rPr lang="en-US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lang="en-US" sz="29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-US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Strategic leadership and vision</a:t>
            </a: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-US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Digital learning environments</a:t>
            </a: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-US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Data-informed decision making</a:t>
            </a: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-US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Technology infrastructure and support </a:t>
            </a: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-US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Managing technology resources and teams </a:t>
            </a:r>
            <a:endParaRPr lang="en-US" sz="31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5AC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●"/>
            </a:pPr>
            <a:r>
              <a:rPr lang="en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Based on a Delineation of Practice that outlines tasks performed by EdTech Leaders</a:t>
            </a:r>
            <a:endParaRPr sz="31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○"/>
            </a:pPr>
            <a:r>
              <a:rPr lang="en" sz="31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Resulted in the Framework of Essential Skills document and the Detailed Content Outline that the exam is based upon</a:t>
            </a:r>
            <a:endParaRPr sz="31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3100"/>
              <a:buFont typeface="Red Hat Display"/>
              <a:buChar char="●"/>
            </a:pPr>
            <a:r>
              <a:rPr lang="en" sz="33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Not just for CTOs!</a:t>
            </a:r>
            <a:endParaRPr sz="62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00" y="266145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840650" y="730025"/>
            <a:ext cx="96855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1A1A1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Value of Certification</a:t>
            </a:r>
            <a:endParaRPr sz="4400">
              <a:solidFill>
                <a:srgbClr val="1A1A1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734425" y="2216625"/>
            <a:ext cx="15085200" cy="6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Shows the public and employers that you have met high national standards for education, training, and experience.</a:t>
            </a: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Enhances your professional reputation, credibility, and provides you with a sense of personal accomplishment.</a:t>
            </a: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Demonstrates your commitment to continued professional development and skills expansion.</a:t>
            </a: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Increases your opportunities for career advancement and increased earnings.</a:t>
            </a: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Provides opportunities for you to contribute to advocacy efforts for the education technology profession.</a:t>
            </a: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ed Hat Display"/>
              <a:buChar char="●"/>
            </a:pPr>
            <a:r>
              <a:rPr lang="en" sz="29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Provides networking opportunities with other professionals in the industry. </a:t>
            </a:r>
            <a:endParaRPr sz="450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2901" y="9421350"/>
            <a:ext cx="1578900" cy="7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1898900" y="1306900"/>
            <a:ext cx="140700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solidFill>
                  <a:srgbClr val="0C2E8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Certification Governance Committee (CGC)</a:t>
            </a:r>
            <a:endParaRPr sz="5100" b="1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898900" y="2494950"/>
            <a:ext cx="14802600" cy="5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●"/>
            </a:pPr>
            <a:r>
              <a:rPr lang="en-US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Responsible for the oversight, development, and governance of the CETL certification program.</a:t>
            </a: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 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●"/>
            </a:pP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Comprised of 15 CETLs in good standing, appointed by either the CoSN Board of Directors or by the CGC.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●"/>
            </a:pP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CGC has full autonomy over all core credentialing decisions and all important aspects of CoSN’s credentialing programs and activities.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includes:  strategic oversight of the CETL program; definition of eligibility criteria; exam scope and content; recertification criteria and process, the development, administration, and scoring of assessment instruments; granting of certification; marketing and promotion; and ethics and professionalism, including complaints.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Provides reports and updates to the CoSN Board of Directors as needed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●"/>
            </a:pPr>
            <a:r>
              <a:rPr lang="en" sz="3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Current CGC Chair- Robin Gunter, CETL</a:t>
            </a: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2845250" y="621875"/>
            <a:ext cx="100497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Helvetica Neue"/>
              <a:buNone/>
            </a:pPr>
            <a:r>
              <a:rPr lang="en" sz="5000" b="1">
                <a:solidFill>
                  <a:srgbClr val="0C2E8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CGC Subcommittees</a:t>
            </a:r>
            <a:endParaRPr sz="5000" b="1">
              <a:solidFill>
                <a:srgbClr val="07143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845250" y="2135775"/>
            <a:ext cx="13571100" cy="75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4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CETL Ambassadors 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Support outreach and engagement by fostering networking among CETLs and promoting the value of the certification.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4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 Development SubCommittees 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Volunteer subject matter experts support exam development through Job Analysis, Item Writing and Review, and Form Review activities to ensure the exam reflects current practice in K-12 education technology leadership.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005AC6"/>
              </a:buClr>
              <a:buSzPts val="2400"/>
              <a:buFont typeface="Red Hat Display"/>
              <a:buChar char="●"/>
            </a:pPr>
            <a:r>
              <a:rPr lang="en" sz="3200" b="1" dirty="0">
                <a:solidFill>
                  <a:srgbClr val="005AC6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Nominating SubCommittee 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Manages the nomination and selection process for members of the Certification Governance Committee (CGC).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71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 flipH="1">
            <a:off x="-102" y="0"/>
            <a:ext cx="5831400" cy="10287000"/>
          </a:xfrm>
          <a:prstGeom prst="rect">
            <a:avLst/>
          </a:prstGeom>
          <a:solidFill>
            <a:srgbClr val="071438"/>
          </a:solidFill>
          <a:ln w="9525" cap="flat" cmpd="sng">
            <a:solidFill>
              <a:srgbClr val="0714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88282"/>
          <a:stretch/>
        </p:blipFill>
        <p:spPr>
          <a:xfrm flipH="1">
            <a:off x="9" y="-175"/>
            <a:ext cx="2141133" cy="10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6014675" y="486575"/>
            <a:ext cx="11553900" cy="9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</a:pPr>
            <a:r>
              <a:rPr lang="en" sz="3200" b="1" dirty="0">
                <a:solidFill>
                  <a:srgbClr val="07143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Eligibility Requirements (Effective as of June 2025):</a:t>
            </a:r>
          </a:p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</a:pPr>
            <a:endParaRPr lang="en"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rgbClr val="007AC9"/>
              </a:buClr>
              <a:buSzPts val="3000"/>
            </a:pPr>
            <a:r>
              <a:rPr lang="en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Pathway 1</a:t>
            </a:r>
            <a:endParaRPr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Bachelor’s degree plus four years of education technology experience</a:t>
            </a:r>
            <a:endParaRPr sz="32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38100" lvl="0">
              <a:buClr>
                <a:srgbClr val="007AC9"/>
              </a:buClr>
              <a:buSzPts val="3000"/>
            </a:pPr>
            <a:endParaRPr lang="en-US"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38100" lvl="0">
              <a:buClr>
                <a:srgbClr val="007AC9"/>
              </a:buClr>
              <a:buSzPts val="3000"/>
            </a:pPr>
            <a:r>
              <a:rPr lang="en-US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Pathway 2</a:t>
            </a:r>
          </a:p>
          <a:p>
            <a:pPr marL="914400" lvl="1" indent="-419100"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Associate degree plus seven years of education technology experience</a:t>
            </a:r>
          </a:p>
          <a:p>
            <a:pPr marL="495300" lvl="1">
              <a:buClr>
                <a:schemeClr val="dk1"/>
              </a:buClr>
              <a:buSzPts val="3000"/>
            </a:pPr>
            <a:endParaRPr lang="en-US" sz="3200" b="1" dirty="0">
              <a:solidFill>
                <a:srgbClr val="007AC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38100" lvl="0">
              <a:buClr>
                <a:srgbClr val="007AC9"/>
              </a:buClr>
              <a:buSzPts val="3000"/>
            </a:pPr>
            <a:r>
              <a:rPr lang="en-US" sz="3200" b="1" dirty="0">
                <a:solidFill>
                  <a:srgbClr val="007AC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Pathway 3</a:t>
            </a:r>
          </a:p>
          <a:p>
            <a:pPr marL="914400" lvl="1" indent="-419100">
              <a:buClr>
                <a:schemeClr val="dk1"/>
              </a:buClr>
              <a:buSzPts val="3000"/>
              <a:buFont typeface="Red Hat Display"/>
              <a:buChar char="○"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Ten years of education technology experience</a:t>
            </a:r>
          </a:p>
          <a:p>
            <a:pPr marL="1371600" lvl="2" indent="-419100">
              <a:buClr>
                <a:schemeClr val="dk1"/>
              </a:buClr>
              <a:buSzPts val="3000"/>
              <a:buFont typeface="Red Hat Display"/>
              <a:buChar char="■"/>
            </a:pPr>
            <a:r>
              <a:rPr lang="en-US" sz="32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 College degree required </a:t>
            </a:r>
          </a:p>
          <a:p>
            <a:pPr marL="95250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000" y="2661450"/>
            <a:ext cx="4454275" cy="4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3072</Words>
  <Application>Microsoft Office PowerPoint</Application>
  <PresentationFormat>Custom</PresentationFormat>
  <Paragraphs>396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Red Hat Display</vt:lpstr>
      <vt:lpstr>DM Sans ExtraLight</vt:lpstr>
      <vt:lpstr>Helvetica Neue</vt:lpstr>
      <vt:lpstr>DM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CoSN Annual Conference  CETL Summit CETL Networking Happy Hour CETL Session CETL Info Booth – located in The Hive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Yenny Caceres</dc:creator>
  <cp:lastModifiedBy>Yenny Caceres</cp:lastModifiedBy>
  <cp:revision>20</cp:revision>
  <dcterms:modified xsi:type="dcterms:W3CDTF">2026-04-22T15:44:55Z</dcterms:modified>
</cp:coreProperties>
</file>