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31" d="100"/>
          <a:sy n="131" d="100"/>
        </p:scale>
        <p:origin x="144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77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rameworkmapper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DC7AAA-51FA-F19D-5280-ECE4AE55D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" y="321"/>
            <a:ext cx="9142857" cy="51428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A1F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31520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CREATE A FREE ACCOUNT</a:t>
            </a:r>
            <a:endParaRPr lang="en-US" sz="3600" dirty="0"/>
          </a:p>
        </p:txBody>
      </p:sp>
      <p:sp>
        <p:nvSpPr>
          <p:cNvPr id="3" name="Text 1"/>
          <p:cNvSpPr/>
          <p:nvPr/>
        </p:nvSpPr>
        <p:spPr>
          <a:xfrm>
            <a:off x="457200" y="137160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dirty="0">
                <a:solidFill>
                  <a:srgbClr val="00BFA5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TO SAVE YOUR PROGRESS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2286000" y="2286000"/>
            <a:ext cx="4572000" cy="640080"/>
          </a:xfrm>
          <a:prstGeom prst="rect">
            <a:avLst/>
          </a:prstGeom>
          <a:solidFill>
            <a:srgbClr val="00BFA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>
            <a:hlinkClick r:id="rId3"/>
          </p:cNvPr>
          <p:cNvSpPr/>
          <p:nvPr/>
        </p:nvSpPr>
        <p:spPr>
          <a:xfrm>
            <a:off x="2286000" y="2286000"/>
            <a:ext cx="45720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u="sng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frameworkmapper.com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457200" y="329184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B0BE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Andy Boell  |  Midwest Cyber, LLC  |  CISSP, CCP, CETL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457200" y="384048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Cybersecurity Made Simple  •  7 Frameworks  •  450+ Security Tools  •  24 Industry Verticals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457200" y="429768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Viosoph, LLC Product  |  viosoph.com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1A1F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FF8C00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WHY THIS MATTERS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82296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B0BE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K-12 Threat Landscape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457200" y="1463040"/>
            <a:ext cx="2468880" cy="2560320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502920" y="1508760"/>
            <a:ext cx="2377440" cy="2468880"/>
          </a:xfrm>
          <a:prstGeom prst="rect">
            <a:avLst/>
          </a:prstGeom>
          <a:solidFill>
            <a:srgbClr val="2A101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502920" y="1645920"/>
            <a:ext cx="23774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40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#1</a:t>
            </a:r>
            <a:endParaRPr lang="en-US" sz="5400" dirty="0"/>
          </a:p>
        </p:txBody>
      </p:sp>
      <p:sp>
        <p:nvSpPr>
          <p:cNvPr id="7" name="Text 5"/>
          <p:cNvSpPr/>
          <p:nvPr/>
        </p:nvSpPr>
        <p:spPr>
          <a:xfrm>
            <a:off x="502920" y="2560320"/>
            <a:ext cx="23774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200" dirty="0">
                <a:solidFill>
                  <a:srgbClr val="B0BE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Most-targeted sector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B0BE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 ransomware attacks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502920" y="3383280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i="1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Source: MS-ISAC</a:t>
            </a:r>
            <a:endParaRPr lang="en-US" sz="900" dirty="0"/>
          </a:p>
        </p:txBody>
      </p:sp>
      <p:sp>
        <p:nvSpPr>
          <p:cNvPr id="9" name="Shape 7"/>
          <p:cNvSpPr/>
          <p:nvPr/>
        </p:nvSpPr>
        <p:spPr>
          <a:xfrm>
            <a:off x="3337560" y="1463040"/>
            <a:ext cx="2468880" cy="2560320"/>
          </a:xfrm>
          <a:prstGeom prst="rect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3383280" y="1508760"/>
            <a:ext cx="2377440" cy="2468880"/>
          </a:xfrm>
          <a:prstGeom prst="rect">
            <a:avLst/>
          </a:prstGeom>
          <a:solidFill>
            <a:srgbClr val="2A1A0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3383280" y="1645920"/>
            <a:ext cx="23774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400" dirty="0">
                <a:solidFill>
                  <a:srgbClr val="FFC107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$3.65M</a:t>
            </a:r>
            <a:endParaRPr lang="en-US" sz="4400" dirty="0"/>
          </a:p>
        </p:txBody>
      </p:sp>
      <p:sp>
        <p:nvSpPr>
          <p:cNvPr id="12" name="Text 10"/>
          <p:cNvSpPr/>
          <p:nvPr/>
        </p:nvSpPr>
        <p:spPr>
          <a:xfrm>
            <a:off x="3383280" y="2560320"/>
            <a:ext cx="23774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200" dirty="0">
                <a:solidFill>
                  <a:srgbClr val="B0BE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Average cost of a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B0BE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K-12 data breach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3383280" y="3383280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i="1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Source: IBM 2025</a:t>
            </a:r>
            <a:endParaRPr lang="en-US" sz="900" dirty="0"/>
          </a:p>
        </p:txBody>
      </p:sp>
      <p:sp>
        <p:nvSpPr>
          <p:cNvPr id="14" name="Shape 12"/>
          <p:cNvSpPr/>
          <p:nvPr/>
        </p:nvSpPr>
        <p:spPr>
          <a:xfrm>
            <a:off x="6217920" y="1463040"/>
            <a:ext cx="2468880" cy="2560320"/>
          </a:xfrm>
          <a:prstGeom prst="rect">
            <a:avLst/>
          </a:prstGeom>
          <a:solidFill>
            <a:srgbClr val="43A04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6263640" y="1508760"/>
            <a:ext cx="2377440" cy="2468880"/>
          </a:xfrm>
          <a:prstGeom prst="rect">
            <a:avLst/>
          </a:prstGeom>
          <a:solidFill>
            <a:srgbClr val="0A2A0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6263640" y="1645920"/>
            <a:ext cx="23774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400" dirty="0">
                <a:solidFill>
                  <a:srgbClr val="43A047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77%</a:t>
            </a:r>
            <a:endParaRPr lang="en-US" sz="5400" dirty="0"/>
          </a:p>
        </p:txBody>
      </p:sp>
      <p:sp>
        <p:nvSpPr>
          <p:cNvPr id="17" name="Text 15"/>
          <p:cNvSpPr/>
          <p:nvPr/>
        </p:nvSpPr>
        <p:spPr>
          <a:xfrm>
            <a:off x="6263640" y="2560320"/>
            <a:ext cx="23774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200" dirty="0">
                <a:solidFill>
                  <a:srgbClr val="B0BE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top attacks blocked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B0BE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by CIS IG1 safeguards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6263640" y="3383280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i="1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Source: CIS CDM v2.0</a:t>
            </a:r>
            <a:endParaRPr lang="en-US" sz="900" dirty="0"/>
          </a:p>
        </p:txBody>
      </p:sp>
      <p:sp>
        <p:nvSpPr>
          <p:cNvPr id="19" name="Text 17"/>
          <p:cNvSpPr/>
          <p:nvPr/>
        </p:nvSpPr>
        <p:spPr>
          <a:xfrm>
            <a:off x="0" y="4709160"/>
            <a:ext cx="9144000" cy="434340"/>
          </a:xfrm>
          <a:prstGeom prst="rect">
            <a:avLst/>
          </a:prstGeom>
          <a:solidFill>
            <a:srgbClr val="12151F"/>
          </a:solidFill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frameworkmapper.com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A1F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0BFA5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WHAT IS A CYBERSECURITY FRAMEWORK?</a:t>
            </a:r>
            <a:endParaRPr lang="en-US" sz="28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1280160"/>
            <a:ext cx="548640" cy="54864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371600" y="1188720"/>
            <a:ext cx="6858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structured set of best practices that helps your district manage and reduce cybersecurity risk.</a:t>
            </a:r>
            <a:endParaRPr lang="en-US" sz="1800" dirty="0"/>
          </a:p>
        </p:txBody>
      </p:sp>
      <p:sp>
        <p:nvSpPr>
          <p:cNvPr id="5" name="Shape 2"/>
          <p:cNvSpPr/>
          <p:nvPr/>
        </p:nvSpPr>
        <p:spPr>
          <a:xfrm>
            <a:off x="640080" y="2286000"/>
            <a:ext cx="7863840" cy="1097280"/>
          </a:xfrm>
          <a:prstGeom prst="rect">
            <a:avLst/>
          </a:prstGeom>
          <a:solidFill>
            <a:srgbClr val="26323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640080" y="2286000"/>
            <a:ext cx="54864" cy="1097280"/>
          </a:xfrm>
          <a:prstGeom prst="rect">
            <a:avLst/>
          </a:prstGeom>
          <a:solidFill>
            <a:srgbClr val="00BFA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914400" y="2286000"/>
            <a:ext cx="740664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B0BE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Think of it as a blueprint — not a product you install, but a systematic approach to protecting your systems, data, and people.</a:t>
            </a:r>
            <a:endParaRPr lang="en-US" sz="160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" y="3657600"/>
            <a:ext cx="320040" cy="320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280160" y="3657600"/>
            <a:ext cx="3200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It's a journey, not a destination</a:t>
            </a:r>
            <a:endParaRPr lang="en-US" sz="14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57600"/>
            <a:ext cx="320040" cy="32004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5029200" y="3657600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Start where you are, improve over time</a:t>
            </a:r>
            <a:endParaRPr lang="en-US" sz="1400" dirty="0"/>
          </a:p>
        </p:txBody>
      </p:sp>
      <p:sp>
        <p:nvSpPr>
          <p:cNvPr id="12" name="Text 7"/>
          <p:cNvSpPr/>
          <p:nvPr/>
        </p:nvSpPr>
        <p:spPr>
          <a:xfrm>
            <a:off x="0" y="4709160"/>
            <a:ext cx="9144000" cy="434340"/>
          </a:xfrm>
          <a:prstGeom prst="rect">
            <a:avLst/>
          </a:prstGeom>
          <a:solidFill>
            <a:srgbClr val="12151F"/>
          </a:solidFill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frameworkmapper.com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A1F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E53935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NEBRASKA IS TAKING ACTION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457200" y="1097280"/>
            <a:ext cx="8229600" cy="3200400"/>
          </a:xfrm>
          <a:prstGeom prst="rect">
            <a:avLst/>
          </a:prstGeom>
          <a:solidFill>
            <a:srgbClr val="26323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457200" y="1097280"/>
            <a:ext cx="8229600" cy="502920"/>
          </a:xfrm>
          <a:prstGeom prst="rect">
            <a:avLst/>
          </a:prstGeom>
          <a:solidFill>
            <a:srgbClr val="37474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640080" y="1170432"/>
            <a:ext cx="731520" cy="365760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640080" y="1170432"/>
            <a:ext cx="731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LB937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1554480" y="1143000"/>
            <a:ext cx="6400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K-12 Education Cybersecurity Act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731520" y="1828800"/>
            <a:ext cx="768096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500" dirty="0">
                <a:solidFill>
                  <a:srgbClr val="B0BE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Districts will be required to adopt a cybersecurity framework and policy</a:t>
            </a:r>
            <a:endParaRPr lang="en-US" sz="1500" dirty="0"/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500" dirty="0">
                <a:solidFill>
                  <a:srgbClr val="B0BE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Annual cybersecurity readiness assessments will be mandatory for funding eligibility</a:t>
            </a:r>
            <a:endParaRPr lang="en-US" sz="1500" dirty="0"/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500" dirty="0">
                <a:solidFill>
                  <a:srgbClr val="B0BE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specific framework and assessment details are still being determined</a:t>
            </a:r>
            <a:endParaRPr lang="en-US" sz="1500" dirty="0"/>
          </a:p>
        </p:txBody>
      </p:sp>
      <p:sp>
        <p:nvSpPr>
          <p:cNvPr id="9" name="Shape 7"/>
          <p:cNvSpPr/>
          <p:nvPr/>
        </p:nvSpPr>
        <p:spPr>
          <a:xfrm>
            <a:off x="731520" y="3474720"/>
            <a:ext cx="7680960" cy="548640"/>
          </a:xfrm>
          <a:prstGeom prst="rect">
            <a:avLst/>
          </a:prstGeom>
          <a:solidFill>
            <a:srgbClr val="0096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731520" y="3474720"/>
            <a:ext cx="7680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 don't have to wait. Start understanding where you stand today.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0" y="4709160"/>
            <a:ext cx="9144000" cy="434340"/>
          </a:xfrm>
          <a:prstGeom prst="rect">
            <a:avLst/>
          </a:prstGeom>
          <a:solidFill>
            <a:srgbClr val="12151F"/>
          </a:solidFill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frameworkmapper.com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A1F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FFC107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KNOW YOUR FRAMEWORKS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457200" y="1188720"/>
            <a:ext cx="2560320" cy="3200400"/>
          </a:xfrm>
          <a:prstGeom prst="rect">
            <a:avLst/>
          </a:prstGeom>
          <a:solidFill>
            <a:srgbClr val="26323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457200" y="1188720"/>
            <a:ext cx="2560320" cy="54864"/>
          </a:xfrm>
          <a:prstGeom prst="rect">
            <a:avLst/>
          </a:prstGeom>
          <a:solidFill>
            <a:srgbClr val="43A04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594360" y="1371600"/>
            <a:ext cx="1097280" cy="274320"/>
          </a:xfrm>
          <a:prstGeom prst="rect">
            <a:avLst/>
          </a:prstGeom>
          <a:solidFill>
            <a:srgbClr val="43A04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594360" y="1371600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START HERE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94360" y="1783080"/>
            <a:ext cx="2286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CIS Controls v8.1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594360" y="2240280"/>
            <a:ext cx="22860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B0BE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18 controls, 153 safeguards. IG1 gives you 56 essential safeguards — the ideal starting point for any district.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594360" y="3749040"/>
            <a:ext cx="2286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00BFA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foundation for cyber hygiene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3291840" y="1188720"/>
            <a:ext cx="2560320" cy="3200400"/>
          </a:xfrm>
          <a:prstGeom prst="rect">
            <a:avLst/>
          </a:prstGeom>
          <a:solidFill>
            <a:srgbClr val="26323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3291840" y="1188720"/>
            <a:ext cx="2560320" cy="54864"/>
          </a:xfrm>
          <a:prstGeom prst="rect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3429000" y="1371600"/>
            <a:ext cx="1371600" cy="274320"/>
          </a:xfrm>
          <a:prstGeom prst="rect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3429000" y="1371600"/>
            <a:ext cx="1371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RECOMMENDED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3429000" y="1783080"/>
            <a:ext cx="2286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NIST CSF v2.0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3429000" y="2240280"/>
            <a:ext cx="22860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B0BE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 core functions: Govern, Identify, Protect, Detect, Respond, Recover. The common language of cybersecurity.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429000" y="3749040"/>
            <a:ext cx="2286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FF8C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you talk about security to leadership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6126480" y="1188720"/>
            <a:ext cx="2560320" cy="3200400"/>
          </a:xfrm>
          <a:prstGeom prst="rect">
            <a:avLst/>
          </a:prstGeom>
          <a:solidFill>
            <a:srgbClr val="26323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6126480" y="1188720"/>
            <a:ext cx="2560320" cy="54864"/>
          </a:xfrm>
          <a:prstGeom prst="rect">
            <a:avLst/>
          </a:prstGeom>
          <a:solidFill>
            <a:srgbClr val="00BFA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6263640" y="1371600"/>
            <a:ext cx="1188720" cy="274320"/>
          </a:xfrm>
          <a:prstGeom prst="rect">
            <a:avLst/>
          </a:prstGeom>
          <a:solidFill>
            <a:srgbClr val="00BFA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6263640" y="1371600"/>
            <a:ext cx="1188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K-12 SPECIFIC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6263640" y="1691640"/>
            <a:ext cx="22860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Cybersecurity</a:t>
            </a:r>
            <a:endParaRPr lang="en-US" sz="1700" dirty="0"/>
          </a:p>
          <a:p>
            <a:pPr marL="0" indent="0">
              <a:buNone/>
            </a:pPr>
            <a:r>
              <a:rPr lang="en-US" sz="170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Rubric 2.0</a:t>
            </a:r>
            <a:endParaRPr lang="en-US" sz="1700" dirty="0"/>
          </a:p>
        </p:txBody>
      </p:sp>
      <p:sp>
        <p:nvSpPr>
          <p:cNvPr id="22" name="Text 20"/>
          <p:cNvSpPr/>
          <p:nvPr/>
        </p:nvSpPr>
        <p:spPr>
          <a:xfrm>
            <a:off x="6263640" y="2240280"/>
            <a:ext cx="22860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B0BE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Purpose-built for K-12. Aligned with MS-ISAC resources and designed for district self-assessment.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6263640" y="3749040"/>
            <a:ext cx="2286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00BFA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Built specifically for schools like yours</a:t>
            </a:r>
            <a:endParaRPr lang="en-US" sz="1100" dirty="0"/>
          </a:p>
        </p:txBody>
      </p:sp>
      <p:sp>
        <p:nvSpPr>
          <p:cNvPr id="24" name="Text 22"/>
          <p:cNvSpPr/>
          <p:nvPr/>
        </p:nvSpPr>
        <p:spPr>
          <a:xfrm>
            <a:off x="0" y="4709160"/>
            <a:ext cx="9144000" cy="434340"/>
          </a:xfrm>
          <a:prstGeom prst="rect">
            <a:avLst/>
          </a:prstGeom>
          <a:solidFill>
            <a:srgbClr val="12151F"/>
          </a:solidFill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frameworkmapper.com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A1F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00BFA5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INTRODUCING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82296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FFC10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Cybersecurity Made Simple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457200" y="1463040"/>
            <a:ext cx="3749040" cy="1371600"/>
          </a:xfrm>
          <a:prstGeom prst="rect">
            <a:avLst/>
          </a:prstGeom>
          <a:solidFill>
            <a:srgbClr val="26323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457200" y="1463040"/>
            <a:ext cx="54864" cy="1371600"/>
          </a:xfrm>
          <a:prstGeom prst="rect">
            <a:avLst/>
          </a:prstGeom>
          <a:solidFill>
            <a:srgbClr val="00BFA5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737360"/>
            <a:ext cx="411480" cy="41148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234440" y="1645920"/>
            <a:ext cx="2743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7 Frameworks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1234440" y="2057400"/>
            <a:ext cx="2743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B0BE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CIS Controls, NIST CSF, NIST 800-53, 800-171, CMMC, HIPAA, GovRAMP</a:t>
            </a:r>
            <a:endParaRPr lang="en-US" sz="1200" dirty="0"/>
          </a:p>
        </p:txBody>
      </p:sp>
      <p:sp>
        <p:nvSpPr>
          <p:cNvPr id="9" name="Shape 6"/>
          <p:cNvSpPr/>
          <p:nvPr/>
        </p:nvSpPr>
        <p:spPr>
          <a:xfrm>
            <a:off x="4572000" y="1463040"/>
            <a:ext cx="3749040" cy="1371600"/>
          </a:xfrm>
          <a:prstGeom prst="rect">
            <a:avLst/>
          </a:prstGeom>
          <a:solidFill>
            <a:srgbClr val="26323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Shape 7"/>
          <p:cNvSpPr/>
          <p:nvPr/>
        </p:nvSpPr>
        <p:spPr>
          <a:xfrm>
            <a:off x="4572000" y="1463040"/>
            <a:ext cx="54864" cy="1371600"/>
          </a:xfrm>
          <a:prstGeom prst="rect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737360"/>
            <a:ext cx="411480" cy="41148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5349240" y="1645920"/>
            <a:ext cx="2743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450+ Security Tools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5349240" y="2057400"/>
            <a:ext cx="2743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B0BE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Mapped to safeguards, filtered by cost, vertical, and K-12 relevance</a:t>
            </a:r>
            <a:endParaRPr lang="en-US" sz="1200" dirty="0"/>
          </a:p>
        </p:txBody>
      </p:sp>
      <p:sp>
        <p:nvSpPr>
          <p:cNvPr id="14" name="Shape 10"/>
          <p:cNvSpPr/>
          <p:nvPr/>
        </p:nvSpPr>
        <p:spPr>
          <a:xfrm>
            <a:off x="457200" y="3108960"/>
            <a:ext cx="3749040" cy="1371600"/>
          </a:xfrm>
          <a:prstGeom prst="rect">
            <a:avLst/>
          </a:prstGeom>
          <a:solidFill>
            <a:srgbClr val="26323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Shape 11"/>
          <p:cNvSpPr/>
          <p:nvPr/>
        </p:nvSpPr>
        <p:spPr>
          <a:xfrm>
            <a:off x="457200" y="3108960"/>
            <a:ext cx="54864" cy="1371600"/>
          </a:xfrm>
          <a:prstGeom prst="rect">
            <a:avLst/>
          </a:prstGeom>
          <a:solidFill>
            <a:srgbClr val="FFC10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3383280"/>
            <a:ext cx="411480" cy="411480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1234440" y="3291840"/>
            <a:ext cx="2743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24 Industry Verticals</a:t>
            </a:r>
            <a:endParaRPr lang="en-US" sz="1600" dirty="0"/>
          </a:p>
        </p:txBody>
      </p:sp>
      <p:sp>
        <p:nvSpPr>
          <p:cNvPr id="18" name="Text 13"/>
          <p:cNvSpPr/>
          <p:nvPr/>
        </p:nvSpPr>
        <p:spPr>
          <a:xfrm>
            <a:off x="1234440" y="3703320"/>
            <a:ext cx="2743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B0BE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Tailored prioritization for K-12, churches, SMBs, defense contractors, and more</a:t>
            </a:r>
            <a:endParaRPr lang="en-US" sz="1200" dirty="0"/>
          </a:p>
        </p:txBody>
      </p:sp>
      <p:sp>
        <p:nvSpPr>
          <p:cNvPr id="19" name="Shape 14"/>
          <p:cNvSpPr/>
          <p:nvPr/>
        </p:nvSpPr>
        <p:spPr>
          <a:xfrm>
            <a:off x="4572000" y="3108960"/>
            <a:ext cx="3749040" cy="1371600"/>
          </a:xfrm>
          <a:prstGeom prst="rect">
            <a:avLst/>
          </a:prstGeom>
          <a:solidFill>
            <a:srgbClr val="26323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Shape 15"/>
          <p:cNvSpPr/>
          <p:nvPr/>
        </p:nvSpPr>
        <p:spPr>
          <a:xfrm>
            <a:off x="4572000" y="3108960"/>
            <a:ext cx="54864" cy="1371600"/>
          </a:xfrm>
          <a:prstGeom prst="rect">
            <a:avLst/>
          </a:prstGeom>
          <a:solidFill>
            <a:srgbClr val="43A04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3383280"/>
            <a:ext cx="411480" cy="411480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5349240" y="3291840"/>
            <a:ext cx="2743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Built for Non-Experts</a:t>
            </a:r>
            <a:endParaRPr lang="en-US" sz="1600" dirty="0"/>
          </a:p>
        </p:txBody>
      </p:sp>
      <p:sp>
        <p:nvSpPr>
          <p:cNvPr id="23" name="Text 17"/>
          <p:cNvSpPr/>
          <p:nvPr/>
        </p:nvSpPr>
        <p:spPr>
          <a:xfrm>
            <a:off x="5349240" y="3703320"/>
            <a:ext cx="2743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B0BE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Explainable recommendations, guided assessments, no jargon required</a:t>
            </a:r>
            <a:endParaRPr lang="en-US" sz="1200" dirty="0"/>
          </a:p>
        </p:txBody>
      </p:sp>
      <p:sp>
        <p:nvSpPr>
          <p:cNvPr id="24" name="Text 18"/>
          <p:cNvSpPr/>
          <p:nvPr/>
        </p:nvSpPr>
        <p:spPr>
          <a:xfrm>
            <a:off x="0" y="4709160"/>
            <a:ext cx="9144000" cy="434340"/>
          </a:xfrm>
          <a:prstGeom prst="rect">
            <a:avLst/>
          </a:prstGeom>
          <a:solidFill>
            <a:srgbClr val="12151F"/>
          </a:solidFill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frameworkmapper.com</a:t>
            </a:r>
            <a:endParaRPr lang="en-US" sz="100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62B40E5-8C6B-1912-D43F-82D6988256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7016" y="-50292"/>
            <a:ext cx="6327648" cy="15819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A1F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6400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FF8C00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FIND YOUR WAY — THREE STEPS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5029200" y="411480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400" i="1" dirty="0">
                <a:solidFill>
                  <a:srgbClr val="B0BE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Where Are You On Your Journey?</a:t>
            </a:r>
            <a:endParaRPr lang="en-US" sz="1400" dirty="0"/>
          </a:p>
        </p:txBody>
      </p:sp>
      <p:sp>
        <p:nvSpPr>
          <p:cNvPr id="4" name="Shape 2"/>
          <p:cNvSpPr/>
          <p:nvPr/>
        </p:nvSpPr>
        <p:spPr>
          <a:xfrm>
            <a:off x="457200" y="1188720"/>
            <a:ext cx="8229600" cy="1051560"/>
          </a:xfrm>
          <a:prstGeom prst="rect">
            <a:avLst/>
          </a:prstGeom>
          <a:solidFill>
            <a:srgbClr val="26323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640080" y="1371600"/>
            <a:ext cx="640080" cy="640080"/>
          </a:xfrm>
          <a:prstGeom prst="ellipse">
            <a:avLst/>
          </a:prstGeom>
          <a:solidFill>
            <a:srgbClr val="00BFA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640080" y="137160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1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1463040" y="1325880"/>
            <a:ext cx="6858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Know Your Gaps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1463040" y="1691640"/>
            <a:ext cx="68580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B0BE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the free Coverage Aggregator to see which safeguards your current tools already cover.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457200" y="2468880"/>
            <a:ext cx="8229600" cy="1051560"/>
          </a:xfrm>
          <a:prstGeom prst="rect">
            <a:avLst/>
          </a:prstGeom>
          <a:solidFill>
            <a:srgbClr val="26323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640080" y="2651760"/>
            <a:ext cx="640080" cy="640080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640080" y="265176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2</a:t>
            </a:r>
            <a:endParaRPr lang="en-US" sz="2400" dirty="0"/>
          </a:p>
        </p:txBody>
      </p:sp>
      <p:sp>
        <p:nvSpPr>
          <p:cNvPr id="12" name="Text 10"/>
          <p:cNvSpPr/>
          <p:nvPr/>
        </p:nvSpPr>
        <p:spPr>
          <a:xfrm>
            <a:off x="1463040" y="2606040"/>
            <a:ext cx="6858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Close the Gaps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1463040" y="2971800"/>
            <a:ext cx="68580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B0BE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ToolMapper shows 450+ security products filtered by cost, vertical, and K-12 relevance.</a:t>
            </a:r>
            <a:endParaRPr lang="en-US" sz="1300" dirty="0"/>
          </a:p>
        </p:txBody>
      </p:sp>
      <p:sp>
        <p:nvSpPr>
          <p:cNvPr id="14" name="Shape 12"/>
          <p:cNvSpPr/>
          <p:nvPr/>
        </p:nvSpPr>
        <p:spPr>
          <a:xfrm>
            <a:off x="457200" y="3749040"/>
            <a:ext cx="8229600" cy="868680"/>
          </a:xfrm>
          <a:prstGeom prst="rect">
            <a:avLst/>
          </a:prstGeom>
          <a:solidFill>
            <a:srgbClr val="26323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640080" y="3858768"/>
            <a:ext cx="640080" cy="640080"/>
          </a:xfrm>
          <a:prstGeom prst="ellipse">
            <a:avLst/>
          </a:prstGeom>
          <a:solidFill>
            <a:srgbClr val="43A04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640080" y="3858768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3</a:t>
            </a:r>
            <a:endParaRPr lang="en-US" sz="2400" dirty="0"/>
          </a:p>
        </p:txBody>
      </p:sp>
      <p:sp>
        <p:nvSpPr>
          <p:cNvPr id="17" name="Text 15"/>
          <p:cNvSpPr/>
          <p:nvPr/>
        </p:nvSpPr>
        <p:spPr>
          <a:xfrm>
            <a:off x="1463040" y="3840480"/>
            <a:ext cx="6858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Plan Your Journey</a:t>
            </a: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1463040" y="4206240"/>
            <a:ext cx="6858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B0BE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Run a framework assessment to get actionable, prioritized recommendations for improvement.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0" y="4709160"/>
            <a:ext cx="9144000" cy="434340"/>
          </a:xfrm>
          <a:prstGeom prst="rect">
            <a:avLst/>
          </a:prstGeom>
          <a:solidFill>
            <a:srgbClr val="12151F"/>
          </a:solidFill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frameworkmapper.com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A1F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8288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0BFA5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GET STARTED IN 5 STEPS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457200" y="960120"/>
            <a:ext cx="8229600" cy="640080"/>
          </a:xfrm>
          <a:prstGeom prst="rect">
            <a:avLst/>
          </a:prstGeom>
          <a:solidFill>
            <a:srgbClr val="26323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457200" y="960120"/>
            <a:ext cx="54864" cy="640080"/>
          </a:xfrm>
          <a:prstGeom prst="rect">
            <a:avLst/>
          </a:prstGeom>
          <a:solidFill>
            <a:srgbClr val="00BFA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685800" y="1051560"/>
            <a:ext cx="457200" cy="457200"/>
          </a:xfrm>
          <a:prstGeom prst="ellipse">
            <a:avLst/>
          </a:prstGeom>
          <a:solidFill>
            <a:srgbClr val="00BFA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685800" y="105156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1325880" y="1005840"/>
            <a:ext cx="6858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Create a Free Account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325880" y="1307592"/>
            <a:ext cx="68580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B0BE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Sign up at frameworkmapper.com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457200" y="1737360"/>
            <a:ext cx="8229600" cy="640080"/>
          </a:xfrm>
          <a:prstGeom prst="rect">
            <a:avLst/>
          </a:prstGeom>
          <a:solidFill>
            <a:srgbClr val="26323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457200" y="1737360"/>
            <a:ext cx="54864" cy="640080"/>
          </a:xfrm>
          <a:prstGeom prst="rect">
            <a:avLst/>
          </a:prstGeom>
          <a:solidFill>
            <a:srgbClr val="FFC10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685800" y="1828800"/>
            <a:ext cx="457200" cy="457200"/>
          </a:xfrm>
          <a:prstGeom prst="ellipse">
            <a:avLst/>
          </a:prstGeom>
          <a:solidFill>
            <a:srgbClr val="FFC10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685800" y="182880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2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1325880" y="1783080"/>
            <a:ext cx="6858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Select Your Current Tools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1325880" y="2084832"/>
            <a:ext cx="68580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B0BE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See which CIS Safeguards you already cover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457200" y="2514600"/>
            <a:ext cx="8229600" cy="640080"/>
          </a:xfrm>
          <a:prstGeom prst="rect">
            <a:avLst/>
          </a:prstGeom>
          <a:solidFill>
            <a:srgbClr val="26323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457200" y="2514600"/>
            <a:ext cx="54864" cy="640080"/>
          </a:xfrm>
          <a:prstGeom prst="rect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685800" y="2606040"/>
            <a:ext cx="457200" cy="457200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685800" y="260604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3</a:t>
            </a:r>
            <a:endParaRPr lang="en-US" sz="1800" dirty="0"/>
          </a:p>
        </p:txBody>
      </p:sp>
      <p:sp>
        <p:nvSpPr>
          <p:cNvPr id="19" name="Text 17"/>
          <p:cNvSpPr/>
          <p:nvPr/>
        </p:nvSpPr>
        <p:spPr>
          <a:xfrm>
            <a:off x="1325880" y="2560320"/>
            <a:ext cx="6858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Build a Wish List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1325880" y="2862072"/>
            <a:ext cx="68580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B0BE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See how new tools change your coverage before you buy</a:t>
            </a:r>
            <a:endParaRPr lang="en-US" sz="1200" dirty="0"/>
          </a:p>
        </p:txBody>
      </p:sp>
      <p:sp>
        <p:nvSpPr>
          <p:cNvPr id="21" name="Shape 19"/>
          <p:cNvSpPr/>
          <p:nvPr/>
        </p:nvSpPr>
        <p:spPr>
          <a:xfrm>
            <a:off x="457200" y="3291840"/>
            <a:ext cx="8229600" cy="640080"/>
          </a:xfrm>
          <a:prstGeom prst="rect">
            <a:avLst/>
          </a:prstGeom>
          <a:solidFill>
            <a:srgbClr val="26323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Shape 20"/>
          <p:cNvSpPr/>
          <p:nvPr/>
        </p:nvSpPr>
        <p:spPr>
          <a:xfrm>
            <a:off x="457200" y="3291840"/>
            <a:ext cx="54864" cy="640080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Shape 21"/>
          <p:cNvSpPr/>
          <p:nvPr/>
        </p:nvSpPr>
        <p:spPr>
          <a:xfrm>
            <a:off x="685800" y="3383280"/>
            <a:ext cx="457200" cy="457200"/>
          </a:xfrm>
          <a:prstGeom prst="ellipse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Text 22"/>
          <p:cNvSpPr/>
          <p:nvPr/>
        </p:nvSpPr>
        <p:spPr>
          <a:xfrm>
            <a:off x="685800" y="338328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4</a:t>
            </a:r>
            <a:endParaRPr lang="en-US" sz="1800" dirty="0"/>
          </a:p>
        </p:txBody>
      </p:sp>
      <p:sp>
        <p:nvSpPr>
          <p:cNvPr id="25" name="Text 23"/>
          <p:cNvSpPr/>
          <p:nvPr/>
        </p:nvSpPr>
        <p:spPr>
          <a:xfrm>
            <a:off x="1325880" y="3337560"/>
            <a:ext cx="6858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Review Your Gap Analysis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1325880" y="3639312"/>
            <a:ext cx="68580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B0BE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Clear, visual picture of where your district stands</a:t>
            </a:r>
            <a:endParaRPr lang="en-US" sz="1200" dirty="0"/>
          </a:p>
        </p:txBody>
      </p:sp>
      <p:sp>
        <p:nvSpPr>
          <p:cNvPr id="27" name="Shape 25"/>
          <p:cNvSpPr/>
          <p:nvPr/>
        </p:nvSpPr>
        <p:spPr>
          <a:xfrm>
            <a:off x="457200" y="4069080"/>
            <a:ext cx="8229600" cy="640080"/>
          </a:xfrm>
          <a:prstGeom prst="rect">
            <a:avLst/>
          </a:prstGeom>
          <a:solidFill>
            <a:srgbClr val="26323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8" name="Shape 26"/>
          <p:cNvSpPr/>
          <p:nvPr/>
        </p:nvSpPr>
        <p:spPr>
          <a:xfrm>
            <a:off x="457200" y="4069080"/>
            <a:ext cx="54864" cy="640080"/>
          </a:xfrm>
          <a:prstGeom prst="rect">
            <a:avLst/>
          </a:prstGeom>
          <a:solidFill>
            <a:srgbClr val="43A04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9" name="Shape 27"/>
          <p:cNvSpPr/>
          <p:nvPr/>
        </p:nvSpPr>
        <p:spPr>
          <a:xfrm>
            <a:off x="685800" y="4160520"/>
            <a:ext cx="457200" cy="457200"/>
          </a:xfrm>
          <a:prstGeom prst="ellipse">
            <a:avLst/>
          </a:prstGeom>
          <a:solidFill>
            <a:srgbClr val="43A04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0" name="Text 28"/>
          <p:cNvSpPr/>
          <p:nvPr/>
        </p:nvSpPr>
        <p:spPr>
          <a:xfrm>
            <a:off x="685800" y="416052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5</a:t>
            </a:r>
            <a:endParaRPr lang="en-US" sz="1800" dirty="0"/>
          </a:p>
        </p:txBody>
      </p:sp>
      <p:sp>
        <p:nvSpPr>
          <p:cNvPr id="31" name="Text 29"/>
          <p:cNvSpPr/>
          <p:nvPr/>
        </p:nvSpPr>
        <p:spPr>
          <a:xfrm>
            <a:off x="1325880" y="4114800"/>
            <a:ext cx="6858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Complete an Assessment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1325880" y="4416552"/>
            <a:ext cx="68580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B0BE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Get a prioritized roadmap built for your constraints</a:t>
            </a:r>
            <a:endParaRPr lang="en-US" sz="1200" dirty="0"/>
          </a:p>
        </p:txBody>
      </p:sp>
      <p:sp>
        <p:nvSpPr>
          <p:cNvPr id="33" name="Text 31"/>
          <p:cNvSpPr/>
          <p:nvPr/>
        </p:nvSpPr>
        <p:spPr>
          <a:xfrm>
            <a:off x="0" y="4709160"/>
            <a:ext cx="9144000" cy="434340"/>
          </a:xfrm>
          <a:prstGeom prst="rect">
            <a:avLst/>
          </a:prstGeom>
          <a:solidFill>
            <a:srgbClr val="12151F"/>
          </a:solidFill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frameworkmapper.com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A1F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097280"/>
            <a:ext cx="82296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00BFA5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LIVE DEMO</a:t>
            </a:r>
            <a:endParaRPr lang="en-US" sz="4800" dirty="0"/>
          </a:p>
        </p:txBody>
      </p:sp>
      <p:sp>
        <p:nvSpPr>
          <p:cNvPr id="3" name="Text 1"/>
          <p:cNvSpPr/>
          <p:nvPr/>
        </p:nvSpPr>
        <p:spPr>
          <a:xfrm>
            <a:off x="457200" y="210312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dirty="0">
                <a:solidFill>
                  <a:srgbClr val="FFC10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frameworkmapper.com</a:t>
            </a:r>
            <a:endParaRPr lang="en-US" sz="24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60" y="2743200"/>
            <a:ext cx="457200" cy="4572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40080" y="324612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B0BE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Select Tools</a:t>
            </a:r>
            <a:endParaRPr lang="en-US" sz="10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280" y="2834640"/>
            <a:ext cx="228600" cy="228600"/>
          </a:xfrm>
          <a:prstGeom prst="rect">
            <a:avLst/>
          </a:prstGeom>
        </p:spPr>
      </p:pic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7640" y="2743200"/>
            <a:ext cx="457200" cy="45720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3566160" y="324612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B0BE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Coverage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dirty="0">
                <a:solidFill>
                  <a:srgbClr val="B0BE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Aggregator</a:t>
            </a:r>
            <a:endParaRPr lang="en-US" sz="1000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6360" y="2834640"/>
            <a:ext cx="228600" cy="228600"/>
          </a:xfrm>
          <a:prstGeom prst="rect">
            <a:avLst/>
          </a:prstGeom>
        </p:spPr>
      </p:pic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3720" y="2743200"/>
            <a:ext cx="457200" cy="457200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6492240" y="324612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B0BE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ToolMapper</a:t>
            </a:r>
            <a:endParaRPr lang="en-US" sz="1000" dirty="0"/>
          </a:p>
        </p:txBody>
      </p:sp>
      <p:sp>
        <p:nvSpPr>
          <p:cNvPr id="12" name="Text 5"/>
          <p:cNvSpPr/>
          <p:nvPr/>
        </p:nvSpPr>
        <p:spPr>
          <a:xfrm>
            <a:off x="4114800" y="35204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00BFA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▼</a:t>
            </a:r>
            <a:endParaRPr lang="en-US" sz="1400" dirty="0"/>
          </a:p>
        </p:txBody>
      </p:sp>
      <p:pic>
        <p:nvPicPr>
          <p:cNvPr id="13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1560" y="3749040"/>
            <a:ext cx="457200" cy="457200"/>
          </a:xfrm>
          <a:prstGeom prst="rect">
            <a:avLst/>
          </a:prstGeom>
        </p:spPr>
      </p:pic>
      <p:sp>
        <p:nvSpPr>
          <p:cNvPr id="14" name="Text 6"/>
          <p:cNvSpPr/>
          <p:nvPr/>
        </p:nvSpPr>
        <p:spPr>
          <a:xfrm>
            <a:off x="640080" y="4251960"/>
            <a:ext cx="1371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B0BE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Create Account</a:t>
            </a:r>
            <a:endParaRPr lang="en-US" sz="1000" dirty="0"/>
          </a:p>
        </p:txBody>
      </p:sp>
      <p:pic>
        <p:nvPicPr>
          <p:cNvPr id="15" name="Image 6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280" y="3840480"/>
            <a:ext cx="228600" cy="228600"/>
          </a:xfrm>
          <a:prstGeom prst="rect">
            <a:avLst/>
          </a:prstGeom>
        </p:spPr>
      </p:pic>
      <p:pic>
        <p:nvPicPr>
          <p:cNvPr id="16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7640" y="3749040"/>
            <a:ext cx="457200" cy="457200"/>
          </a:xfrm>
          <a:prstGeom prst="rect">
            <a:avLst/>
          </a:prstGeom>
        </p:spPr>
      </p:pic>
      <p:sp>
        <p:nvSpPr>
          <p:cNvPr id="17" name="Text 7"/>
          <p:cNvSpPr/>
          <p:nvPr/>
        </p:nvSpPr>
        <p:spPr>
          <a:xfrm>
            <a:off x="3566160" y="4251960"/>
            <a:ext cx="1371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B0BE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Gap Analysis</a:t>
            </a:r>
            <a:endParaRPr lang="en-US" sz="1000" dirty="0"/>
          </a:p>
        </p:txBody>
      </p:sp>
      <p:pic>
        <p:nvPicPr>
          <p:cNvPr id="18" name="Image 8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6360" y="3840480"/>
            <a:ext cx="228600" cy="228600"/>
          </a:xfrm>
          <a:prstGeom prst="rect">
            <a:avLst/>
          </a:prstGeom>
        </p:spPr>
      </p:pic>
      <p:pic>
        <p:nvPicPr>
          <p:cNvPr id="19" name="Image 9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3720" y="3749040"/>
            <a:ext cx="457200" cy="457200"/>
          </a:xfrm>
          <a:prstGeom prst="rect">
            <a:avLst/>
          </a:prstGeom>
        </p:spPr>
      </p:pic>
      <p:sp>
        <p:nvSpPr>
          <p:cNvPr id="20" name="Text 8"/>
          <p:cNvSpPr/>
          <p:nvPr/>
        </p:nvSpPr>
        <p:spPr>
          <a:xfrm>
            <a:off x="6492240" y="4251960"/>
            <a:ext cx="1371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B0BE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Assessment</a:t>
            </a:r>
            <a:endParaRPr lang="en-US" sz="1000" dirty="0"/>
          </a:p>
        </p:txBody>
      </p:sp>
      <p:sp>
        <p:nvSpPr>
          <p:cNvPr id="21" name="Text 9"/>
          <p:cNvSpPr/>
          <p:nvPr/>
        </p:nvSpPr>
        <p:spPr>
          <a:xfrm>
            <a:off x="0" y="4709160"/>
            <a:ext cx="9144000" cy="434340"/>
          </a:xfrm>
          <a:prstGeom prst="rect">
            <a:avLst/>
          </a:prstGeom>
          <a:solidFill>
            <a:srgbClr val="12151F"/>
          </a:solidFill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frameworkmapper.com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558</Words>
  <Application>Microsoft Office PowerPoint</Application>
  <PresentationFormat>On-screen Show (16:9)</PresentationFormat>
  <Paragraphs>111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 It, Don't Wing It: Making Cybersecurity Frameworks Work for Schools</dc:title>
  <dc:subject>PptxGenJS Presentation</dc:subject>
  <dc:creator>Andy Boell</dc:creator>
  <cp:lastModifiedBy>Andy Boell</cp:lastModifiedBy>
  <cp:revision>2</cp:revision>
  <dcterms:created xsi:type="dcterms:W3CDTF">2026-04-24T12:46:19Z</dcterms:created>
  <dcterms:modified xsi:type="dcterms:W3CDTF">2026-04-24T13:48:14Z</dcterms:modified>
</cp:coreProperties>
</file>