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0" r:id="rId2"/>
  </p:sldMasterIdLst>
  <p:notesMasterIdLst>
    <p:notesMasterId r:id="rId18"/>
  </p:notesMasterIdLst>
  <p:sldIdLst>
    <p:sldId id="256" r:id="rId3"/>
    <p:sldId id="268" r:id="rId4"/>
    <p:sldId id="270" r:id="rId5"/>
    <p:sldId id="281" r:id="rId6"/>
    <p:sldId id="282" r:id="rId7"/>
    <p:sldId id="269" r:id="rId8"/>
    <p:sldId id="271" r:id="rId9"/>
    <p:sldId id="261" r:id="rId10"/>
    <p:sldId id="262" r:id="rId11"/>
    <p:sldId id="264" r:id="rId12"/>
    <p:sldId id="263" r:id="rId13"/>
    <p:sldId id="266" r:id="rId14"/>
    <p:sldId id="267" r:id="rId15"/>
    <p:sldId id="272" r:id="rId16"/>
    <p:sldId id="28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CEAF"/>
    <a:srgbClr val="D85C00"/>
    <a:srgbClr val="81D3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9EF3E8-AB37-4AAF-1916-8F3ACBFD347F}" v="33" dt="2026-05-01T04:39:07.814"/>
    <p1510:client id="{6A58FBAE-CD4D-4626-852C-0CAEC4D3D9C7}" v="335" dt="2026-05-01T04:08:58.4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383" autoAdjust="0"/>
  </p:normalViewPr>
  <p:slideViewPr>
    <p:cSldViewPr snapToGrid="0">
      <p:cViewPr varScale="1">
        <p:scale>
          <a:sx n="89" d="100"/>
          <a:sy n="89" d="100"/>
        </p:scale>
        <p:origin x="339" y="5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521BFF-0979-4C0A-AF6D-E5D80BF3B6D3}" type="doc">
      <dgm:prSet loTypeId="urn:microsoft.com/office/officeart/2018/5/layout/IconCircleLabelList" loCatId="icon" qsTypeId="urn:microsoft.com/office/officeart/2005/8/quickstyle/simple4" qsCatId="simple" csTypeId="urn:microsoft.com/office/officeart/2005/8/colors/accent4_2" csCatId="accent4" phldr="1"/>
      <dgm:spPr/>
      <dgm:t>
        <a:bodyPr/>
        <a:lstStyle/>
        <a:p>
          <a:endParaRPr lang="en-US"/>
        </a:p>
      </dgm:t>
    </dgm:pt>
    <dgm:pt modelId="{29631165-228A-495A-B497-E4005092D9BE}">
      <dgm:prSet/>
      <dgm:spPr/>
      <dgm:t>
        <a:bodyPr/>
        <a:lstStyle/>
        <a:p>
          <a:pPr>
            <a:lnSpc>
              <a:spcPct val="100000"/>
            </a:lnSpc>
            <a:defRPr cap="all"/>
          </a:pPr>
          <a:r>
            <a:rPr lang="en-US" dirty="0"/>
            <a:t>Twenty-two years in special education</a:t>
          </a:r>
        </a:p>
      </dgm:t>
    </dgm:pt>
    <dgm:pt modelId="{75DB4ACD-530E-4917-8BF4-60EDDABEE5D0}" type="parTrans" cxnId="{65B63339-3D9C-4B18-9CCB-42159165F42D}">
      <dgm:prSet/>
      <dgm:spPr/>
      <dgm:t>
        <a:bodyPr/>
        <a:lstStyle/>
        <a:p>
          <a:endParaRPr lang="en-US"/>
        </a:p>
      </dgm:t>
    </dgm:pt>
    <dgm:pt modelId="{BFB42E87-6543-43FD-A8DD-68E1820A40A7}" type="sibTrans" cxnId="{65B63339-3D9C-4B18-9CCB-42159165F42D}">
      <dgm:prSet/>
      <dgm:spPr/>
      <dgm:t>
        <a:bodyPr/>
        <a:lstStyle/>
        <a:p>
          <a:endParaRPr lang="en-US"/>
        </a:p>
      </dgm:t>
    </dgm:pt>
    <dgm:pt modelId="{51EC4CB5-EC96-4D66-86AA-4B2515D45810}">
      <dgm:prSet/>
      <dgm:spPr/>
      <dgm:t>
        <a:bodyPr/>
        <a:lstStyle/>
        <a:p>
          <a:pPr>
            <a:lnSpc>
              <a:spcPct val="100000"/>
            </a:lnSpc>
            <a:defRPr cap="all"/>
          </a:pPr>
          <a:r>
            <a:rPr lang="en-US" dirty="0"/>
            <a:t>Ten years as Assistive Technology Specialist for OPS</a:t>
          </a:r>
        </a:p>
      </dgm:t>
    </dgm:pt>
    <dgm:pt modelId="{14CF60C7-2A60-4218-90CD-BC0A2D5BF1AC}" type="parTrans" cxnId="{AFBD2094-3A38-465A-BB05-FB75D8B59549}">
      <dgm:prSet/>
      <dgm:spPr/>
      <dgm:t>
        <a:bodyPr/>
        <a:lstStyle/>
        <a:p>
          <a:endParaRPr lang="en-US"/>
        </a:p>
      </dgm:t>
    </dgm:pt>
    <dgm:pt modelId="{039333C9-AC1A-4C4A-AD08-EE85DF329FCB}" type="sibTrans" cxnId="{AFBD2094-3A38-465A-BB05-FB75D8B59549}">
      <dgm:prSet/>
      <dgm:spPr/>
      <dgm:t>
        <a:bodyPr/>
        <a:lstStyle/>
        <a:p>
          <a:endParaRPr lang="en-US"/>
        </a:p>
      </dgm:t>
    </dgm:pt>
    <dgm:pt modelId="{23A6AC45-DA51-4779-8333-5A297865CD73}">
      <dgm:prSet/>
      <dgm:spPr/>
      <dgm:t>
        <a:bodyPr/>
        <a:lstStyle/>
        <a:p>
          <a:pPr>
            <a:lnSpc>
              <a:spcPct val="100000"/>
            </a:lnSpc>
            <a:defRPr cap="all"/>
          </a:pPr>
          <a:r>
            <a:rPr lang="en-US"/>
            <a:t>Lover of iPads; owner of Androids</a:t>
          </a:r>
        </a:p>
      </dgm:t>
    </dgm:pt>
    <dgm:pt modelId="{70AD59AD-414C-4FDA-BAE9-CCEC3E0759F9}" type="parTrans" cxnId="{FB9C3134-AA75-4CB7-83F8-C8990158715C}">
      <dgm:prSet/>
      <dgm:spPr/>
      <dgm:t>
        <a:bodyPr/>
        <a:lstStyle/>
        <a:p>
          <a:endParaRPr lang="en-US"/>
        </a:p>
      </dgm:t>
    </dgm:pt>
    <dgm:pt modelId="{937B3AEE-A376-4A78-958F-57AB537E44BF}" type="sibTrans" cxnId="{FB9C3134-AA75-4CB7-83F8-C8990158715C}">
      <dgm:prSet/>
      <dgm:spPr/>
      <dgm:t>
        <a:bodyPr/>
        <a:lstStyle/>
        <a:p>
          <a:endParaRPr lang="en-US"/>
        </a:p>
      </dgm:t>
    </dgm:pt>
    <dgm:pt modelId="{E4359BF1-68C1-496D-88CF-F97BD1776A46}" type="pres">
      <dgm:prSet presAssocID="{82521BFF-0979-4C0A-AF6D-E5D80BF3B6D3}" presName="root" presStyleCnt="0">
        <dgm:presLayoutVars>
          <dgm:dir/>
          <dgm:resizeHandles val="exact"/>
        </dgm:presLayoutVars>
      </dgm:prSet>
      <dgm:spPr/>
    </dgm:pt>
    <dgm:pt modelId="{A0D8E605-0D32-4E7A-97BA-46BB1E5EA264}" type="pres">
      <dgm:prSet presAssocID="{29631165-228A-495A-B497-E4005092D9BE}" presName="compNode" presStyleCnt="0"/>
      <dgm:spPr/>
    </dgm:pt>
    <dgm:pt modelId="{AB3521A6-7953-4E08-9402-56D3719DB129}" type="pres">
      <dgm:prSet presAssocID="{29631165-228A-495A-B497-E4005092D9BE}" presName="iconBgRect" presStyleLbl="bgShp" presStyleIdx="0" presStyleCnt="3"/>
      <dgm:spPr/>
    </dgm:pt>
    <dgm:pt modelId="{E5196C09-E6BB-4FE3-84E0-7A2F61C95382}" type="pres">
      <dgm:prSet presAssocID="{29631165-228A-495A-B497-E4005092D9BE}" presName="iconRect" presStyleLbl="node1" presStyleIdx="0" presStyleCnt="3"/>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dgm:spPr>
      <dgm:extLst>
        <a:ext uri="{E40237B7-FDA0-4F09-8148-C483321AD2D9}">
          <dgm14:cNvPr xmlns:dgm14="http://schemas.microsoft.com/office/drawing/2010/diagram" id="0" name="" descr="Teacher with solid fill"/>
        </a:ext>
      </dgm:extLst>
    </dgm:pt>
    <dgm:pt modelId="{AEE3E755-C8AB-4F17-8FA1-B1EF7AA5A766}" type="pres">
      <dgm:prSet presAssocID="{29631165-228A-495A-B497-E4005092D9BE}" presName="spaceRect" presStyleCnt="0"/>
      <dgm:spPr/>
    </dgm:pt>
    <dgm:pt modelId="{2745BCE7-D65B-4EEE-82E0-4A3CF5D6C62D}" type="pres">
      <dgm:prSet presAssocID="{29631165-228A-495A-B497-E4005092D9BE}" presName="textRect" presStyleLbl="revTx" presStyleIdx="0" presStyleCnt="3">
        <dgm:presLayoutVars>
          <dgm:chMax val="1"/>
          <dgm:chPref val="1"/>
        </dgm:presLayoutVars>
      </dgm:prSet>
      <dgm:spPr/>
    </dgm:pt>
    <dgm:pt modelId="{9D07DC1B-480F-49E7-9D3F-6CC10D5C7539}" type="pres">
      <dgm:prSet presAssocID="{BFB42E87-6543-43FD-A8DD-68E1820A40A7}" presName="sibTrans" presStyleCnt="0"/>
      <dgm:spPr/>
    </dgm:pt>
    <dgm:pt modelId="{E0808F07-8F89-41E7-8816-CEF6836C6DF2}" type="pres">
      <dgm:prSet presAssocID="{51EC4CB5-EC96-4D66-86AA-4B2515D45810}" presName="compNode" presStyleCnt="0"/>
      <dgm:spPr/>
    </dgm:pt>
    <dgm:pt modelId="{DC09C2D9-318C-4511-B5FA-C51B24B8CF18}" type="pres">
      <dgm:prSet presAssocID="{51EC4CB5-EC96-4D66-86AA-4B2515D45810}" presName="iconBgRect" presStyleLbl="bgShp" presStyleIdx="1" presStyleCnt="3"/>
      <dgm:spPr/>
    </dgm:pt>
    <dgm:pt modelId="{12E4533C-ACE1-4BF7-B71D-BBB6CD8A8462}" type="pres">
      <dgm:prSet presAssocID="{51EC4CB5-EC96-4D66-86AA-4B2515D45810}" presName="iconRect" presStyleLbl="node1" presStyleIdx="1" presStyleCnt="3"/>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Smart Phone with solid fill"/>
        </a:ext>
      </dgm:extLst>
    </dgm:pt>
    <dgm:pt modelId="{60D818B2-BC48-46AF-944B-9F3E006A267D}" type="pres">
      <dgm:prSet presAssocID="{51EC4CB5-EC96-4D66-86AA-4B2515D45810}" presName="spaceRect" presStyleCnt="0"/>
      <dgm:spPr/>
    </dgm:pt>
    <dgm:pt modelId="{CF8DEF55-AC45-40F2-81F9-F6DFB626E8B5}" type="pres">
      <dgm:prSet presAssocID="{51EC4CB5-EC96-4D66-86AA-4B2515D45810}" presName="textRect" presStyleLbl="revTx" presStyleIdx="1" presStyleCnt="3">
        <dgm:presLayoutVars>
          <dgm:chMax val="1"/>
          <dgm:chPref val="1"/>
        </dgm:presLayoutVars>
      </dgm:prSet>
      <dgm:spPr/>
    </dgm:pt>
    <dgm:pt modelId="{58C3B3D4-F13B-4446-BC03-16966F44C226}" type="pres">
      <dgm:prSet presAssocID="{039333C9-AC1A-4C4A-AD08-EE85DF329FCB}" presName="sibTrans" presStyleCnt="0"/>
      <dgm:spPr/>
    </dgm:pt>
    <dgm:pt modelId="{E2B030A4-B9A9-4D43-9013-95BE75F044A0}" type="pres">
      <dgm:prSet presAssocID="{23A6AC45-DA51-4779-8333-5A297865CD73}" presName="compNode" presStyleCnt="0"/>
      <dgm:spPr/>
    </dgm:pt>
    <dgm:pt modelId="{3D6128A7-7A03-41FB-897A-45715FD17C17}" type="pres">
      <dgm:prSet presAssocID="{23A6AC45-DA51-4779-8333-5A297865CD73}" presName="iconBgRect" presStyleLbl="bgShp" presStyleIdx="2" presStyleCnt="3"/>
      <dgm:spPr/>
    </dgm:pt>
    <dgm:pt modelId="{96BC7D32-031A-42F1-AF17-A529C963A237}" type="pres">
      <dgm:prSet presAssocID="{23A6AC45-DA51-4779-8333-5A297865CD73}" presName="iconRect" presStyleLbl="nod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dgm:spPr>
      <dgm:extLst>
        <a:ext uri="{E40237B7-FDA0-4F09-8148-C483321AD2D9}">
          <dgm14:cNvPr xmlns:dgm14="http://schemas.microsoft.com/office/drawing/2010/diagram" id="0" name="" descr="Comment Heart with solid fill"/>
        </a:ext>
      </dgm:extLst>
    </dgm:pt>
    <dgm:pt modelId="{D6051EE4-58F3-4FCD-9004-708BE778BF41}" type="pres">
      <dgm:prSet presAssocID="{23A6AC45-DA51-4779-8333-5A297865CD73}" presName="spaceRect" presStyleCnt="0"/>
      <dgm:spPr/>
    </dgm:pt>
    <dgm:pt modelId="{32F17206-153B-4821-B778-42649EC94D9F}" type="pres">
      <dgm:prSet presAssocID="{23A6AC45-DA51-4779-8333-5A297865CD73}" presName="textRect" presStyleLbl="revTx" presStyleIdx="2" presStyleCnt="3">
        <dgm:presLayoutVars>
          <dgm:chMax val="1"/>
          <dgm:chPref val="1"/>
        </dgm:presLayoutVars>
      </dgm:prSet>
      <dgm:spPr/>
    </dgm:pt>
  </dgm:ptLst>
  <dgm:cxnLst>
    <dgm:cxn modelId="{FB9C3134-AA75-4CB7-83F8-C8990158715C}" srcId="{82521BFF-0979-4C0A-AF6D-E5D80BF3B6D3}" destId="{23A6AC45-DA51-4779-8333-5A297865CD73}" srcOrd="2" destOrd="0" parTransId="{70AD59AD-414C-4FDA-BAE9-CCEC3E0759F9}" sibTransId="{937B3AEE-A376-4A78-958F-57AB537E44BF}"/>
    <dgm:cxn modelId="{65B63339-3D9C-4B18-9CCB-42159165F42D}" srcId="{82521BFF-0979-4C0A-AF6D-E5D80BF3B6D3}" destId="{29631165-228A-495A-B497-E4005092D9BE}" srcOrd="0" destOrd="0" parTransId="{75DB4ACD-530E-4917-8BF4-60EDDABEE5D0}" sibTransId="{BFB42E87-6543-43FD-A8DD-68E1820A40A7}"/>
    <dgm:cxn modelId="{91258474-F008-4F35-B3F1-F6A8462B41D1}" type="presOf" srcId="{51EC4CB5-EC96-4D66-86AA-4B2515D45810}" destId="{CF8DEF55-AC45-40F2-81F9-F6DFB626E8B5}" srcOrd="0" destOrd="0" presId="urn:microsoft.com/office/officeart/2018/5/layout/IconCircleLabelList"/>
    <dgm:cxn modelId="{A28A7D8E-E917-4529-BDB8-CDB0195E76F1}" type="presOf" srcId="{29631165-228A-495A-B497-E4005092D9BE}" destId="{2745BCE7-D65B-4EEE-82E0-4A3CF5D6C62D}" srcOrd="0" destOrd="0" presId="urn:microsoft.com/office/officeart/2018/5/layout/IconCircleLabelList"/>
    <dgm:cxn modelId="{AFBD2094-3A38-465A-BB05-FB75D8B59549}" srcId="{82521BFF-0979-4C0A-AF6D-E5D80BF3B6D3}" destId="{51EC4CB5-EC96-4D66-86AA-4B2515D45810}" srcOrd="1" destOrd="0" parTransId="{14CF60C7-2A60-4218-90CD-BC0A2D5BF1AC}" sibTransId="{039333C9-AC1A-4C4A-AD08-EE85DF329FCB}"/>
    <dgm:cxn modelId="{1963C99E-9B83-485F-A88A-92D18504E96D}" type="presOf" srcId="{82521BFF-0979-4C0A-AF6D-E5D80BF3B6D3}" destId="{E4359BF1-68C1-496D-88CF-F97BD1776A46}" srcOrd="0" destOrd="0" presId="urn:microsoft.com/office/officeart/2018/5/layout/IconCircleLabelList"/>
    <dgm:cxn modelId="{5CBAC5FF-1E57-4731-9478-6DE9352C99FC}" type="presOf" srcId="{23A6AC45-DA51-4779-8333-5A297865CD73}" destId="{32F17206-153B-4821-B778-42649EC94D9F}" srcOrd="0" destOrd="0" presId="urn:microsoft.com/office/officeart/2018/5/layout/IconCircleLabelList"/>
    <dgm:cxn modelId="{486A8341-5A06-4425-ADBD-49CC52CDE5B7}" type="presParOf" srcId="{E4359BF1-68C1-496D-88CF-F97BD1776A46}" destId="{A0D8E605-0D32-4E7A-97BA-46BB1E5EA264}" srcOrd="0" destOrd="0" presId="urn:microsoft.com/office/officeart/2018/5/layout/IconCircleLabelList"/>
    <dgm:cxn modelId="{EDEB8D81-20C6-4590-B5D1-FC57E60A841D}" type="presParOf" srcId="{A0D8E605-0D32-4E7A-97BA-46BB1E5EA264}" destId="{AB3521A6-7953-4E08-9402-56D3719DB129}" srcOrd="0" destOrd="0" presId="urn:microsoft.com/office/officeart/2018/5/layout/IconCircleLabelList"/>
    <dgm:cxn modelId="{856456CF-DF27-4A4A-92BD-B228D9D011E0}" type="presParOf" srcId="{A0D8E605-0D32-4E7A-97BA-46BB1E5EA264}" destId="{E5196C09-E6BB-4FE3-84E0-7A2F61C95382}" srcOrd="1" destOrd="0" presId="urn:microsoft.com/office/officeart/2018/5/layout/IconCircleLabelList"/>
    <dgm:cxn modelId="{FA3E8CAD-40D8-4CA1-90C7-1278E2BFCBC1}" type="presParOf" srcId="{A0D8E605-0D32-4E7A-97BA-46BB1E5EA264}" destId="{AEE3E755-C8AB-4F17-8FA1-B1EF7AA5A766}" srcOrd="2" destOrd="0" presId="urn:microsoft.com/office/officeart/2018/5/layout/IconCircleLabelList"/>
    <dgm:cxn modelId="{CCAC3801-28B3-42D1-A081-D6B14C98B6C2}" type="presParOf" srcId="{A0D8E605-0D32-4E7A-97BA-46BB1E5EA264}" destId="{2745BCE7-D65B-4EEE-82E0-4A3CF5D6C62D}" srcOrd="3" destOrd="0" presId="urn:microsoft.com/office/officeart/2018/5/layout/IconCircleLabelList"/>
    <dgm:cxn modelId="{87F258DA-EF0E-4F53-BF4E-FB2CC3F25053}" type="presParOf" srcId="{E4359BF1-68C1-496D-88CF-F97BD1776A46}" destId="{9D07DC1B-480F-49E7-9D3F-6CC10D5C7539}" srcOrd="1" destOrd="0" presId="urn:microsoft.com/office/officeart/2018/5/layout/IconCircleLabelList"/>
    <dgm:cxn modelId="{19B3F44F-0EB7-477A-AA36-7F7987346718}" type="presParOf" srcId="{E4359BF1-68C1-496D-88CF-F97BD1776A46}" destId="{E0808F07-8F89-41E7-8816-CEF6836C6DF2}" srcOrd="2" destOrd="0" presId="urn:microsoft.com/office/officeart/2018/5/layout/IconCircleLabelList"/>
    <dgm:cxn modelId="{0F1611D2-B4EA-4F8A-83F5-C18D4D98F24B}" type="presParOf" srcId="{E0808F07-8F89-41E7-8816-CEF6836C6DF2}" destId="{DC09C2D9-318C-4511-B5FA-C51B24B8CF18}" srcOrd="0" destOrd="0" presId="urn:microsoft.com/office/officeart/2018/5/layout/IconCircleLabelList"/>
    <dgm:cxn modelId="{F31FD885-7DC3-472D-8915-372F67207EC8}" type="presParOf" srcId="{E0808F07-8F89-41E7-8816-CEF6836C6DF2}" destId="{12E4533C-ACE1-4BF7-B71D-BBB6CD8A8462}" srcOrd="1" destOrd="0" presId="urn:microsoft.com/office/officeart/2018/5/layout/IconCircleLabelList"/>
    <dgm:cxn modelId="{97013C51-C2DF-45E1-8762-E68696FFBA98}" type="presParOf" srcId="{E0808F07-8F89-41E7-8816-CEF6836C6DF2}" destId="{60D818B2-BC48-46AF-944B-9F3E006A267D}" srcOrd="2" destOrd="0" presId="urn:microsoft.com/office/officeart/2018/5/layout/IconCircleLabelList"/>
    <dgm:cxn modelId="{976ACC2F-9477-4105-BBC2-26931711576F}" type="presParOf" srcId="{E0808F07-8F89-41E7-8816-CEF6836C6DF2}" destId="{CF8DEF55-AC45-40F2-81F9-F6DFB626E8B5}" srcOrd="3" destOrd="0" presId="urn:microsoft.com/office/officeart/2018/5/layout/IconCircleLabelList"/>
    <dgm:cxn modelId="{22F6BE1C-DEDE-4718-BA0C-F68680719DE4}" type="presParOf" srcId="{E4359BF1-68C1-496D-88CF-F97BD1776A46}" destId="{58C3B3D4-F13B-4446-BC03-16966F44C226}" srcOrd="3" destOrd="0" presId="urn:microsoft.com/office/officeart/2018/5/layout/IconCircleLabelList"/>
    <dgm:cxn modelId="{90D9BD5D-19ED-43BE-AB4C-534DEBE1FDC2}" type="presParOf" srcId="{E4359BF1-68C1-496D-88CF-F97BD1776A46}" destId="{E2B030A4-B9A9-4D43-9013-95BE75F044A0}" srcOrd="4" destOrd="0" presId="urn:microsoft.com/office/officeart/2018/5/layout/IconCircleLabelList"/>
    <dgm:cxn modelId="{0B1C779D-A26E-428E-96E4-14F2C50F4966}" type="presParOf" srcId="{E2B030A4-B9A9-4D43-9013-95BE75F044A0}" destId="{3D6128A7-7A03-41FB-897A-45715FD17C17}" srcOrd="0" destOrd="0" presId="urn:microsoft.com/office/officeart/2018/5/layout/IconCircleLabelList"/>
    <dgm:cxn modelId="{52284415-B350-464F-A854-D501448B0967}" type="presParOf" srcId="{E2B030A4-B9A9-4D43-9013-95BE75F044A0}" destId="{96BC7D32-031A-42F1-AF17-A529C963A237}" srcOrd="1" destOrd="0" presId="urn:microsoft.com/office/officeart/2018/5/layout/IconCircleLabelList"/>
    <dgm:cxn modelId="{FC3B10A7-2EB5-4811-B97A-6C7BA26C99CC}" type="presParOf" srcId="{E2B030A4-B9A9-4D43-9013-95BE75F044A0}" destId="{D6051EE4-58F3-4FCD-9004-708BE778BF41}" srcOrd="2" destOrd="0" presId="urn:microsoft.com/office/officeart/2018/5/layout/IconCircleLabelList"/>
    <dgm:cxn modelId="{8F0C14EF-82CA-45D1-B4EA-3EEC64AD205C}" type="presParOf" srcId="{E2B030A4-B9A9-4D43-9013-95BE75F044A0}" destId="{32F17206-153B-4821-B778-42649EC94D9F}"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375417-F0AA-4245-A3D5-CF1E90F409A7}" type="doc">
      <dgm:prSet loTypeId="urn:microsoft.com/office/officeart/2016/7/layout/AccentHomeChevronProcess" loCatId="process" qsTypeId="urn:microsoft.com/office/officeart/2005/8/quickstyle/simple5" qsCatId="simple" csTypeId="urn:microsoft.com/office/officeart/2005/8/colors/colorful5" csCatId="colorful" phldr="1"/>
      <dgm:spPr/>
      <dgm:t>
        <a:bodyPr/>
        <a:lstStyle/>
        <a:p>
          <a:endParaRPr lang="en-US"/>
        </a:p>
      </dgm:t>
    </dgm:pt>
    <dgm:pt modelId="{8E0A8B4D-A2D7-4474-A8D7-063F425DAB05}">
      <dgm:prSet custT="1"/>
      <dgm:spPr/>
      <dgm:t>
        <a:bodyPr/>
        <a:lstStyle/>
        <a:p>
          <a:r>
            <a:rPr lang="en-US" sz="2000" dirty="0"/>
            <a:t>2015–2020</a:t>
          </a:r>
        </a:p>
      </dgm:t>
    </dgm:pt>
    <dgm:pt modelId="{D1EB0407-3428-48B5-BB86-367C27EB28FD}" type="parTrans" cxnId="{99FBFBA9-185A-4465-A4AD-2FA62DC4539C}">
      <dgm:prSet/>
      <dgm:spPr/>
      <dgm:t>
        <a:bodyPr/>
        <a:lstStyle/>
        <a:p>
          <a:endParaRPr lang="en-US" sz="2800"/>
        </a:p>
      </dgm:t>
    </dgm:pt>
    <dgm:pt modelId="{4B859621-5FB5-4F37-8653-0B22D412EBE3}" type="sibTrans" cxnId="{99FBFBA9-185A-4465-A4AD-2FA62DC4539C}">
      <dgm:prSet/>
      <dgm:spPr/>
      <dgm:t>
        <a:bodyPr/>
        <a:lstStyle/>
        <a:p>
          <a:endParaRPr lang="en-US" sz="2800"/>
        </a:p>
      </dgm:t>
    </dgm:pt>
    <dgm:pt modelId="{8C2F3168-71FE-4E0F-A4F0-9D1AB7A2A099}">
      <dgm:prSet custT="1"/>
      <dgm:spPr/>
      <dgm:t>
        <a:bodyPr/>
        <a:lstStyle/>
        <a:p>
          <a:r>
            <a:rPr lang="en-US" sz="2000"/>
            <a:t>Expert model of Assistive Technology</a:t>
          </a:r>
        </a:p>
      </dgm:t>
    </dgm:pt>
    <dgm:pt modelId="{43237BC7-525B-41EA-8F0C-07CACFEFB517}" type="parTrans" cxnId="{23821A29-8B66-4F73-BF5C-8D63BD944B50}">
      <dgm:prSet/>
      <dgm:spPr/>
      <dgm:t>
        <a:bodyPr/>
        <a:lstStyle/>
        <a:p>
          <a:endParaRPr lang="en-US" sz="2800"/>
        </a:p>
      </dgm:t>
    </dgm:pt>
    <dgm:pt modelId="{C0DC367D-9690-4C22-B80F-57530389B008}" type="sibTrans" cxnId="{23821A29-8B66-4F73-BF5C-8D63BD944B50}">
      <dgm:prSet/>
      <dgm:spPr/>
      <dgm:t>
        <a:bodyPr/>
        <a:lstStyle/>
        <a:p>
          <a:endParaRPr lang="en-US" sz="2800"/>
        </a:p>
      </dgm:t>
    </dgm:pt>
    <dgm:pt modelId="{244C7643-FB1E-446A-8431-1CBB68463767}">
      <dgm:prSet custT="1"/>
      <dgm:spPr/>
      <dgm:t>
        <a:bodyPr/>
        <a:lstStyle/>
        <a:p>
          <a:r>
            <a:rPr lang="en-US" sz="2000"/>
            <a:t>2020</a:t>
          </a:r>
        </a:p>
      </dgm:t>
    </dgm:pt>
    <dgm:pt modelId="{6991FFE9-C5B7-488C-B96E-CADFDB685D0E}" type="parTrans" cxnId="{C4A1BDD0-54C7-4DBF-8B84-61247CFA9B6E}">
      <dgm:prSet/>
      <dgm:spPr/>
      <dgm:t>
        <a:bodyPr/>
        <a:lstStyle/>
        <a:p>
          <a:endParaRPr lang="en-US" sz="2800"/>
        </a:p>
      </dgm:t>
    </dgm:pt>
    <dgm:pt modelId="{B8F3AAA3-67E7-4B8D-891B-DF1E4EA26501}" type="sibTrans" cxnId="{C4A1BDD0-54C7-4DBF-8B84-61247CFA9B6E}">
      <dgm:prSet/>
      <dgm:spPr/>
      <dgm:t>
        <a:bodyPr/>
        <a:lstStyle/>
        <a:p>
          <a:endParaRPr lang="en-US" sz="2800"/>
        </a:p>
      </dgm:t>
    </dgm:pt>
    <dgm:pt modelId="{1D5BCED3-B835-4ABA-A43E-7BC849CAC5F4}">
      <dgm:prSet custT="1"/>
      <dgm:spPr/>
      <dgm:t>
        <a:bodyPr/>
        <a:lstStyle/>
        <a:p>
          <a:r>
            <a:rPr lang="en-US" sz="2000"/>
            <a:t>COVID…</a:t>
          </a:r>
        </a:p>
      </dgm:t>
    </dgm:pt>
    <dgm:pt modelId="{40B1DC7B-4AE8-4EF5-A086-EB6564717A3D}" type="parTrans" cxnId="{F19BD04D-6A2C-4365-AE03-C735E4261837}">
      <dgm:prSet/>
      <dgm:spPr/>
      <dgm:t>
        <a:bodyPr/>
        <a:lstStyle/>
        <a:p>
          <a:endParaRPr lang="en-US" sz="2800"/>
        </a:p>
      </dgm:t>
    </dgm:pt>
    <dgm:pt modelId="{5CC69347-EAF0-41DA-BF11-74A4F60F64E3}" type="sibTrans" cxnId="{F19BD04D-6A2C-4365-AE03-C735E4261837}">
      <dgm:prSet/>
      <dgm:spPr/>
      <dgm:t>
        <a:bodyPr/>
        <a:lstStyle/>
        <a:p>
          <a:endParaRPr lang="en-US" sz="2800"/>
        </a:p>
      </dgm:t>
    </dgm:pt>
    <dgm:pt modelId="{B29E1FEA-1A9F-4C44-AC64-65CD0FFB421A}">
      <dgm:prSet custT="1"/>
      <dgm:spPr/>
      <dgm:t>
        <a:bodyPr/>
        <a:lstStyle/>
        <a:p>
          <a:r>
            <a:rPr lang="en-US" sz="2000" dirty="0"/>
            <a:t>Fall 2020-present</a:t>
          </a:r>
        </a:p>
      </dgm:t>
    </dgm:pt>
    <dgm:pt modelId="{47283271-68B6-4262-980D-57AE1588CC8F}" type="parTrans" cxnId="{6B5ECC49-AB99-4AC9-BD9F-B8A6506EC79E}">
      <dgm:prSet/>
      <dgm:spPr/>
      <dgm:t>
        <a:bodyPr/>
        <a:lstStyle/>
        <a:p>
          <a:endParaRPr lang="en-US" sz="2800"/>
        </a:p>
      </dgm:t>
    </dgm:pt>
    <dgm:pt modelId="{BF91CF88-77D3-47E4-B161-093BEAD5A466}" type="sibTrans" cxnId="{6B5ECC49-AB99-4AC9-BD9F-B8A6506EC79E}">
      <dgm:prSet/>
      <dgm:spPr/>
      <dgm:t>
        <a:bodyPr/>
        <a:lstStyle/>
        <a:p>
          <a:endParaRPr lang="en-US" sz="2800"/>
        </a:p>
      </dgm:t>
    </dgm:pt>
    <dgm:pt modelId="{C09FC061-5390-4168-9DFD-F6145AE825BD}">
      <dgm:prSet custT="1"/>
      <dgm:spPr/>
      <dgm:t>
        <a:bodyPr/>
        <a:lstStyle/>
        <a:p>
          <a:r>
            <a:rPr lang="en-US" sz="2000"/>
            <a:t>Capacity-building model of Assistive Technology</a:t>
          </a:r>
        </a:p>
      </dgm:t>
    </dgm:pt>
    <dgm:pt modelId="{C568314F-05A7-4697-9810-2D376D2F7776}" type="parTrans" cxnId="{33408A78-25BC-4E07-A574-B6B2DCCC77B1}">
      <dgm:prSet/>
      <dgm:spPr/>
      <dgm:t>
        <a:bodyPr/>
        <a:lstStyle/>
        <a:p>
          <a:endParaRPr lang="en-US" sz="2800"/>
        </a:p>
      </dgm:t>
    </dgm:pt>
    <dgm:pt modelId="{D1A97EF9-77C0-4EE0-B38D-D954B718F5D4}" type="sibTrans" cxnId="{33408A78-25BC-4E07-A574-B6B2DCCC77B1}">
      <dgm:prSet/>
      <dgm:spPr/>
      <dgm:t>
        <a:bodyPr/>
        <a:lstStyle/>
        <a:p>
          <a:endParaRPr lang="en-US" sz="2800"/>
        </a:p>
      </dgm:t>
    </dgm:pt>
    <dgm:pt modelId="{1E1E1A5C-9145-465D-9B72-F4564E46D013}" type="pres">
      <dgm:prSet presAssocID="{0D375417-F0AA-4245-A3D5-CF1E90F409A7}" presName="Name0" presStyleCnt="0">
        <dgm:presLayoutVars>
          <dgm:animLvl val="lvl"/>
          <dgm:resizeHandles val="exact"/>
        </dgm:presLayoutVars>
      </dgm:prSet>
      <dgm:spPr/>
    </dgm:pt>
    <dgm:pt modelId="{269C5B1D-AA5B-4839-B1DE-7ECEDFF44474}" type="pres">
      <dgm:prSet presAssocID="{8E0A8B4D-A2D7-4474-A8D7-063F425DAB05}" presName="composite" presStyleCnt="0"/>
      <dgm:spPr/>
    </dgm:pt>
    <dgm:pt modelId="{64FC6F84-A52E-4EC5-A056-F07813E53113}" type="pres">
      <dgm:prSet presAssocID="{8E0A8B4D-A2D7-4474-A8D7-063F425DAB05}" presName="L" presStyleLbl="solidFgAcc1" presStyleIdx="0" presStyleCnt="3">
        <dgm:presLayoutVars>
          <dgm:chMax val="0"/>
          <dgm:chPref val="0"/>
        </dgm:presLayoutVars>
      </dgm:prSet>
      <dgm:spPr/>
    </dgm:pt>
    <dgm:pt modelId="{CCC9C816-10CC-4370-BE38-FD1AF0C68BD9}" type="pres">
      <dgm:prSet presAssocID="{8E0A8B4D-A2D7-4474-A8D7-063F425DAB05}" presName="parTx" presStyleLbl="alignNode1" presStyleIdx="0" presStyleCnt="3">
        <dgm:presLayoutVars>
          <dgm:chMax val="0"/>
          <dgm:chPref val="0"/>
          <dgm:bulletEnabled val="1"/>
        </dgm:presLayoutVars>
      </dgm:prSet>
      <dgm:spPr/>
    </dgm:pt>
    <dgm:pt modelId="{DD71A295-86BB-44D5-B995-D0A0621A0AEE}" type="pres">
      <dgm:prSet presAssocID="{8E0A8B4D-A2D7-4474-A8D7-063F425DAB05}" presName="desTx" presStyleLbl="revTx" presStyleIdx="0" presStyleCnt="3">
        <dgm:presLayoutVars>
          <dgm:chMax val="0"/>
          <dgm:chPref val="0"/>
          <dgm:bulletEnabled val="1"/>
        </dgm:presLayoutVars>
      </dgm:prSet>
      <dgm:spPr/>
    </dgm:pt>
    <dgm:pt modelId="{007707DA-6776-4CEE-A48E-0EC7697C45BE}" type="pres">
      <dgm:prSet presAssocID="{8E0A8B4D-A2D7-4474-A8D7-063F425DAB05}" presName="EmptyPlaceHolder" presStyleCnt="0"/>
      <dgm:spPr/>
    </dgm:pt>
    <dgm:pt modelId="{6E71C055-6FF3-49DA-B1C1-EF4FB42A4619}" type="pres">
      <dgm:prSet presAssocID="{4B859621-5FB5-4F37-8653-0B22D412EBE3}" presName="space" presStyleCnt="0"/>
      <dgm:spPr/>
    </dgm:pt>
    <dgm:pt modelId="{088AAAC1-8B49-4CDE-8656-04DB9C4ABFE3}" type="pres">
      <dgm:prSet presAssocID="{244C7643-FB1E-446A-8431-1CBB68463767}" presName="composite" presStyleCnt="0"/>
      <dgm:spPr/>
    </dgm:pt>
    <dgm:pt modelId="{6D7676E0-577C-43E2-96DD-ADA3A9368B57}" type="pres">
      <dgm:prSet presAssocID="{244C7643-FB1E-446A-8431-1CBB68463767}" presName="L" presStyleLbl="solidFgAcc1" presStyleIdx="1" presStyleCnt="3">
        <dgm:presLayoutVars>
          <dgm:chMax val="0"/>
          <dgm:chPref val="0"/>
        </dgm:presLayoutVars>
      </dgm:prSet>
      <dgm:spPr/>
    </dgm:pt>
    <dgm:pt modelId="{330BADDF-9E2C-40B0-9954-C16DECD35BCD}" type="pres">
      <dgm:prSet presAssocID="{244C7643-FB1E-446A-8431-1CBB68463767}" presName="parTx" presStyleLbl="alignNode1" presStyleIdx="1" presStyleCnt="3">
        <dgm:presLayoutVars>
          <dgm:chMax val="0"/>
          <dgm:chPref val="0"/>
          <dgm:bulletEnabled val="1"/>
        </dgm:presLayoutVars>
      </dgm:prSet>
      <dgm:spPr/>
    </dgm:pt>
    <dgm:pt modelId="{F9BD1CFA-4D0C-452A-A728-A32108A46153}" type="pres">
      <dgm:prSet presAssocID="{244C7643-FB1E-446A-8431-1CBB68463767}" presName="desTx" presStyleLbl="revTx" presStyleIdx="1" presStyleCnt="3">
        <dgm:presLayoutVars>
          <dgm:chMax val="0"/>
          <dgm:chPref val="0"/>
          <dgm:bulletEnabled val="1"/>
        </dgm:presLayoutVars>
      </dgm:prSet>
      <dgm:spPr/>
    </dgm:pt>
    <dgm:pt modelId="{49128107-0A04-4B61-8213-68A977D83C24}" type="pres">
      <dgm:prSet presAssocID="{244C7643-FB1E-446A-8431-1CBB68463767}" presName="EmptyPlaceHolder" presStyleCnt="0"/>
      <dgm:spPr/>
    </dgm:pt>
    <dgm:pt modelId="{19551DC6-E4DD-4475-81BB-E0D7317F3AE3}" type="pres">
      <dgm:prSet presAssocID="{B8F3AAA3-67E7-4B8D-891B-DF1E4EA26501}" presName="space" presStyleCnt="0"/>
      <dgm:spPr/>
    </dgm:pt>
    <dgm:pt modelId="{1311B7FE-BA14-4356-9596-3A85C5C64368}" type="pres">
      <dgm:prSet presAssocID="{B29E1FEA-1A9F-4C44-AC64-65CD0FFB421A}" presName="composite" presStyleCnt="0"/>
      <dgm:spPr/>
    </dgm:pt>
    <dgm:pt modelId="{FC8BA787-420F-4B64-B0EC-DAC2464EAF5F}" type="pres">
      <dgm:prSet presAssocID="{B29E1FEA-1A9F-4C44-AC64-65CD0FFB421A}" presName="L" presStyleLbl="solidFgAcc1" presStyleIdx="2" presStyleCnt="3">
        <dgm:presLayoutVars>
          <dgm:chMax val="0"/>
          <dgm:chPref val="0"/>
        </dgm:presLayoutVars>
      </dgm:prSet>
      <dgm:spPr/>
    </dgm:pt>
    <dgm:pt modelId="{31961422-68DD-4F75-8DED-5D101429C467}" type="pres">
      <dgm:prSet presAssocID="{B29E1FEA-1A9F-4C44-AC64-65CD0FFB421A}" presName="parTx" presStyleLbl="alignNode1" presStyleIdx="2" presStyleCnt="3">
        <dgm:presLayoutVars>
          <dgm:chMax val="0"/>
          <dgm:chPref val="0"/>
          <dgm:bulletEnabled val="1"/>
        </dgm:presLayoutVars>
      </dgm:prSet>
      <dgm:spPr/>
    </dgm:pt>
    <dgm:pt modelId="{C063ED5D-A45D-4EB0-BE90-551778A2E895}" type="pres">
      <dgm:prSet presAssocID="{B29E1FEA-1A9F-4C44-AC64-65CD0FFB421A}" presName="desTx" presStyleLbl="revTx" presStyleIdx="2" presStyleCnt="3">
        <dgm:presLayoutVars>
          <dgm:chMax val="0"/>
          <dgm:chPref val="0"/>
          <dgm:bulletEnabled val="1"/>
        </dgm:presLayoutVars>
      </dgm:prSet>
      <dgm:spPr/>
    </dgm:pt>
    <dgm:pt modelId="{DCD3E852-81F1-4C8A-B413-C566FFF86EC6}" type="pres">
      <dgm:prSet presAssocID="{B29E1FEA-1A9F-4C44-AC64-65CD0FFB421A}" presName="EmptyPlaceHolder" presStyleCnt="0"/>
      <dgm:spPr/>
    </dgm:pt>
  </dgm:ptLst>
  <dgm:cxnLst>
    <dgm:cxn modelId="{9B4D3B0C-7EB7-4298-97B9-8E3A8BCCB232}" type="presOf" srcId="{1D5BCED3-B835-4ABA-A43E-7BC849CAC5F4}" destId="{F9BD1CFA-4D0C-452A-A728-A32108A46153}" srcOrd="0" destOrd="0" presId="urn:microsoft.com/office/officeart/2016/7/layout/AccentHomeChevronProcess"/>
    <dgm:cxn modelId="{052D2B0F-D1D8-445F-8E40-130C039604CA}" type="presOf" srcId="{244C7643-FB1E-446A-8431-1CBB68463767}" destId="{330BADDF-9E2C-40B0-9954-C16DECD35BCD}" srcOrd="0" destOrd="0" presId="urn:microsoft.com/office/officeart/2016/7/layout/AccentHomeChevronProcess"/>
    <dgm:cxn modelId="{23821A29-8B66-4F73-BF5C-8D63BD944B50}" srcId="{8E0A8B4D-A2D7-4474-A8D7-063F425DAB05}" destId="{8C2F3168-71FE-4E0F-A4F0-9D1AB7A2A099}" srcOrd="0" destOrd="0" parTransId="{43237BC7-525B-41EA-8F0C-07CACFEFB517}" sibTransId="{C0DC367D-9690-4C22-B80F-57530389B008}"/>
    <dgm:cxn modelId="{067EF968-F974-4EE7-B1FA-D0D4846D3D25}" type="presOf" srcId="{8E0A8B4D-A2D7-4474-A8D7-063F425DAB05}" destId="{CCC9C816-10CC-4370-BE38-FD1AF0C68BD9}" srcOrd="0" destOrd="0" presId="urn:microsoft.com/office/officeart/2016/7/layout/AccentHomeChevronProcess"/>
    <dgm:cxn modelId="{6B5ECC49-AB99-4AC9-BD9F-B8A6506EC79E}" srcId="{0D375417-F0AA-4245-A3D5-CF1E90F409A7}" destId="{B29E1FEA-1A9F-4C44-AC64-65CD0FFB421A}" srcOrd="2" destOrd="0" parTransId="{47283271-68B6-4262-980D-57AE1588CC8F}" sibTransId="{BF91CF88-77D3-47E4-B161-093BEAD5A466}"/>
    <dgm:cxn modelId="{F19BD04D-6A2C-4365-AE03-C735E4261837}" srcId="{244C7643-FB1E-446A-8431-1CBB68463767}" destId="{1D5BCED3-B835-4ABA-A43E-7BC849CAC5F4}" srcOrd="0" destOrd="0" parTransId="{40B1DC7B-4AE8-4EF5-A086-EB6564717A3D}" sibTransId="{5CC69347-EAF0-41DA-BF11-74A4F60F64E3}"/>
    <dgm:cxn modelId="{0B088853-D1D6-46DB-A27C-A44C5E657C0E}" type="presOf" srcId="{C09FC061-5390-4168-9DFD-F6145AE825BD}" destId="{C063ED5D-A45D-4EB0-BE90-551778A2E895}" srcOrd="0" destOrd="0" presId="urn:microsoft.com/office/officeart/2016/7/layout/AccentHomeChevronProcess"/>
    <dgm:cxn modelId="{A9398C56-7DD9-4D6B-8798-04DD64651B61}" type="presOf" srcId="{0D375417-F0AA-4245-A3D5-CF1E90F409A7}" destId="{1E1E1A5C-9145-465D-9B72-F4564E46D013}" srcOrd="0" destOrd="0" presId="urn:microsoft.com/office/officeart/2016/7/layout/AccentHomeChevronProcess"/>
    <dgm:cxn modelId="{33408A78-25BC-4E07-A574-B6B2DCCC77B1}" srcId="{B29E1FEA-1A9F-4C44-AC64-65CD0FFB421A}" destId="{C09FC061-5390-4168-9DFD-F6145AE825BD}" srcOrd="0" destOrd="0" parTransId="{C568314F-05A7-4697-9810-2D376D2F7776}" sibTransId="{D1A97EF9-77C0-4EE0-B38D-D954B718F5D4}"/>
    <dgm:cxn modelId="{8E054F7E-AFA3-4FBF-9A20-94AB5EA64D19}" type="presOf" srcId="{8C2F3168-71FE-4E0F-A4F0-9D1AB7A2A099}" destId="{DD71A295-86BB-44D5-B995-D0A0621A0AEE}" srcOrd="0" destOrd="0" presId="urn:microsoft.com/office/officeart/2016/7/layout/AccentHomeChevronProcess"/>
    <dgm:cxn modelId="{99FBFBA9-185A-4465-A4AD-2FA62DC4539C}" srcId="{0D375417-F0AA-4245-A3D5-CF1E90F409A7}" destId="{8E0A8B4D-A2D7-4474-A8D7-063F425DAB05}" srcOrd="0" destOrd="0" parTransId="{D1EB0407-3428-48B5-BB86-367C27EB28FD}" sibTransId="{4B859621-5FB5-4F37-8653-0B22D412EBE3}"/>
    <dgm:cxn modelId="{C4A1BDD0-54C7-4DBF-8B84-61247CFA9B6E}" srcId="{0D375417-F0AA-4245-A3D5-CF1E90F409A7}" destId="{244C7643-FB1E-446A-8431-1CBB68463767}" srcOrd="1" destOrd="0" parTransId="{6991FFE9-C5B7-488C-B96E-CADFDB685D0E}" sibTransId="{B8F3AAA3-67E7-4B8D-891B-DF1E4EA26501}"/>
    <dgm:cxn modelId="{5C6FBDEC-FEB2-4110-9C6D-110FD7098644}" type="presOf" srcId="{B29E1FEA-1A9F-4C44-AC64-65CD0FFB421A}" destId="{31961422-68DD-4F75-8DED-5D101429C467}" srcOrd="0" destOrd="0" presId="urn:microsoft.com/office/officeart/2016/7/layout/AccentHomeChevronProcess"/>
    <dgm:cxn modelId="{4C2C8238-F1AA-4341-8EB1-39C62DDD65CC}" type="presParOf" srcId="{1E1E1A5C-9145-465D-9B72-F4564E46D013}" destId="{269C5B1D-AA5B-4839-B1DE-7ECEDFF44474}" srcOrd="0" destOrd="0" presId="urn:microsoft.com/office/officeart/2016/7/layout/AccentHomeChevronProcess"/>
    <dgm:cxn modelId="{7CDD4F8A-FD89-458A-9BB7-B1E6CDF9C956}" type="presParOf" srcId="{269C5B1D-AA5B-4839-B1DE-7ECEDFF44474}" destId="{64FC6F84-A52E-4EC5-A056-F07813E53113}" srcOrd="0" destOrd="0" presId="urn:microsoft.com/office/officeart/2016/7/layout/AccentHomeChevronProcess"/>
    <dgm:cxn modelId="{B7B9ECE1-8F45-4E3E-A344-B52E1A237114}" type="presParOf" srcId="{269C5B1D-AA5B-4839-B1DE-7ECEDFF44474}" destId="{CCC9C816-10CC-4370-BE38-FD1AF0C68BD9}" srcOrd="1" destOrd="0" presId="urn:microsoft.com/office/officeart/2016/7/layout/AccentHomeChevronProcess"/>
    <dgm:cxn modelId="{ECEA976B-EF7A-4F60-9048-EE594E9BE206}" type="presParOf" srcId="{269C5B1D-AA5B-4839-B1DE-7ECEDFF44474}" destId="{DD71A295-86BB-44D5-B995-D0A0621A0AEE}" srcOrd="2" destOrd="0" presId="urn:microsoft.com/office/officeart/2016/7/layout/AccentHomeChevronProcess"/>
    <dgm:cxn modelId="{2C79AE14-39F7-4AA9-9F76-141C587E81E6}" type="presParOf" srcId="{269C5B1D-AA5B-4839-B1DE-7ECEDFF44474}" destId="{007707DA-6776-4CEE-A48E-0EC7697C45BE}" srcOrd="3" destOrd="0" presId="urn:microsoft.com/office/officeart/2016/7/layout/AccentHomeChevronProcess"/>
    <dgm:cxn modelId="{7ED53485-AB20-4010-BD6C-8D94828B0708}" type="presParOf" srcId="{1E1E1A5C-9145-465D-9B72-F4564E46D013}" destId="{6E71C055-6FF3-49DA-B1C1-EF4FB42A4619}" srcOrd="1" destOrd="0" presId="urn:microsoft.com/office/officeart/2016/7/layout/AccentHomeChevronProcess"/>
    <dgm:cxn modelId="{76907A5D-98E2-4882-B991-73EF5A7EE223}" type="presParOf" srcId="{1E1E1A5C-9145-465D-9B72-F4564E46D013}" destId="{088AAAC1-8B49-4CDE-8656-04DB9C4ABFE3}" srcOrd="2" destOrd="0" presId="urn:microsoft.com/office/officeart/2016/7/layout/AccentHomeChevronProcess"/>
    <dgm:cxn modelId="{08756F8A-8D9B-4E98-A3BD-6F44CD9B9F77}" type="presParOf" srcId="{088AAAC1-8B49-4CDE-8656-04DB9C4ABFE3}" destId="{6D7676E0-577C-43E2-96DD-ADA3A9368B57}" srcOrd="0" destOrd="0" presId="urn:microsoft.com/office/officeart/2016/7/layout/AccentHomeChevronProcess"/>
    <dgm:cxn modelId="{787CCBB9-504C-463D-9E35-71482F371969}" type="presParOf" srcId="{088AAAC1-8B49-4CDE-8656-04DB9C4ABFE3}" destId="{330BADDF-9E2C-40B0-9954-C16DECD35BCD}" srcOrd="1" destOrd="0" presId="urn:microsoft.com/office/officeart/2016/7/layout/AccentHomeChevronProcess"/>
    <dgm:cxn modelId="{82B8AFA6-CF63-4A17-A0AF-097F1D5AE27B}" type="presParOf" srcId="{088AAAC1-8B49-4CDE-8656-04DB9C4ABFE3}" destId="{F9BD1CFA-4D0C-452A-A728-A32108A46153}" srcOrd="2" destOrd="0" presId="urn:microsoft.com/office/officeart/2016/7/layout/AccentHomeChevronProcess"/>
    <dgm:cxn modelId="{78030908-70DB-4F7E-8490-2212D63F6E04}" type="presParOf" srcId="{088AAAC1-8B49-4CDE-8656-04DB9C4ABFE3}" destId="{49128107-0A04-4B61-8213-68A977D83C24}" srcOrd="3" destOrd="0" presId="urn:microsoft.com/office/officeart/2016/7/layout/AccentHomeChevronProcess"/>
    <dgm:cxn modelId="{125706B8-FEB2-44B3-9421-BAF923A7B58F}" type="presParOf" srcId="{1E1E1A5C-9145-465D-9B72-F4564E46D013}" destId="{19551DC6-E4DD-4475-81BB-E0D7317F3AE3}" srcOrd="3" destOrd="0" presId="urn:microsoft.com/office/officeart/2016/7/layout/AccentHomeChevronProcess"/>
    <dgm:cxn modelId="{6A54393F-0E4F-4B8A-B4F0-C41E0DDB9A63}" type="presParOf" srcId="{1E1E1A5C-9145-465D-9B72-F4564E46D013}" destId="{1311B7FE-BA14-4356-9596-3A85C5C64368}" srcOrd="4" destOrd="0" presId="urn:microsoft.com/office/officeart/2016/7/layout/AccentHomeChevronProcess"/>
    <dgm:cxn modelId="{733E3E2A-E772-4A1D-BB72-8C8E4E8B1C88}" type="presParOf" srcId="{1311B7FE-BA14-4356-9596-3A85C5C64368}" destId="{FC8BA787-420F-4B64-B0EC-DAC2464EAF5F}" srcOrd="0" destOrd="0" presId="urn:microsoft.com/office/officeart/2016/7/layout/AccentHomeChevronProcess"/>
    <dgm:cxn modelId="{A69AF6D6-70B0-4A87-8D31-5BE402E6154F}" type="presParOf" srcId="{1311B7FE-BA14-4356-9596-3A85C5C64368}" destId="{31961422-68DD-4F75-8DED-5D101429C467}" srcOrd="1" destOrd="0" presId="urn:microsoft.com/office/officeart/2016/7/layout/AccentHomeChevronProcess"/>
    <dgm:cxn modelId="{DE81BC41-4354-4D07-BA8B-A834007810DE}" type="presParOf" srcId="{1311B7FE-BA14-4356-9596-3A85C5C64368}" destId="{C063ED5D-A45D-4EB0-BE90-551778A2E895}" srcOrd="2" destOrd="0" presId="urn:microsoft.com/office/officeart/2016/7/layout/AccentHomeChevronProcess"/>
    <dgm:cxn modelId="{97AE97AE-27BD-4BC7-85E4-C58588BCC365}" type="presParOf" srcId="{1311B7FE-BA14-4356-9596-3A85C5C64368}" destId="{DCD3E852-81F1-4C8A-B413-C566FFF86EC6}" srcOrd="3" destOrd="0" presId="urn:microsoft.com/office/officeart/2016/7/layout/AccentHomeChevro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3521A6-7953-4E08-9402-56D3719DB129}">
      <dsp:nvSpPr>
        <dsp:cNvPr id="0" name=""/>
        <dsp:cNvSpPr/>
      </dsp:nvSpPr>
      <dsp:spPr>
        <a:xfrm>
          <a:off x="623999" y="240856"/>
          <a:ext cx="1784250" cy="1784250"/>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5196C09-E6BB-4FE3-84E0-7A2F61C95382}">
      <dsp:nvSpPr>
        <dsp:cNvPr id="0" name=""/>
        <dsp:cNvSpPr/>
      </dsp:nvSpPr>
      <dsp:spPr>
        <a:xfrm>
          <a:off x="1004249" y="621106"/>
          <a:ext cx="1023750" cy="1023750"/>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745BCE7-D65B-4EEE-82E0-4A3CF5D6C62D}">
      <dsp:nvSpPr>
        <dsp:cNvPr id="0" name=""/>
        <dsp:cNvSpPr/>
      </dsp:nvSpPr>
      <dsp:spPr>
        <a:xfrm>
          <a:off x="53624" y="2580857"/>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defRPr cap="all"/>
          </a:pPr>
          <a:r>
            <a:rPr lang="en-US" sz="1700" kern="1200" dirty="0"/>
            <a:t>Twenty-two years in special education</a:t>
          </a:r>
        </a:p>
      </dsp:txBody>
      <dsp:txXfrm>
        <a:off x="53624" y="2580857"/>
        <a:ext cx="2925000" cy="720000"/>
      </dsp:txXfrm>
    </dsp:sp>
    <dsp:sp modelId="{DC09C2D9-318C-4511-B5FA-C51B24B8CF18}">
      <dsp:nvSpPr>
        <dsp:cNvPr id="0" name=""/>
        <dsp:cNvSpPr/>
      </dsp:nvSpPr>
      <dsp:spPr>
        <a:xfrm>
          <a:off x="4060874" y="240856"/>
          <a:ext cx="1784250" cy="1784250"/>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2E4533C-ACE1-4BF7-B71D-BBB6CD8A8462}">
      <dsp:nvSpPr>
        <dsp:cNvPr id="0" name=""/>
        <dsp:cNvSpPr/>
      </dsp:nvSpPr>
      <dsp:spPr>
        <a:xfrm>
          <a:off x="4441124" y="621106"/>
          <a:ext cx="1023750" cy="1023750"/>
        </a:xfrm>
        <a:prstGeom prst="rect">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CF8DEF55-AC45-40F2-81F9-F6DFB626E8B5}">
      <dsp:nvSpPr>
        <dsp:cNvPr id="0" name=""/>
        <dsp:cNvSpPr/>
      </dsp:nvSpPr>
      <dsp:spPr>
        <a:xfrm>
          <a:off x="3490499" y="2580857"/>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defRPr cap="all"/>
          </a:pPr>
          <a:r>
            <a:rPr lang="en-US" sz="1700" kern="1200" dirty="0"/>
            <a:t>Ten years as Assistive Technology Specialist for OPS</a:t>
          </a:r>
        </a:p>
      </dsp:txBody>
      <dsp:txXfrm>
        <a:off x="3490499" y="2580857"/>
        <a:ext cx="2925000" cy="720000"/>
      </dsp:txXfrm>
    </dsp:sp>
    <dsp:sp modelId="{3D6128A7-7A03-41FB-897A-45715FD17C17}">
      <dsp:nvSpPr>
        <dsp:cNvPr id="0" name=""/>
        <dsp:cNvSpPr/>
      </dsp:nvSpPr>
      <dsp:spPr>
        <a:xfrm>
          <a:off x="7497749" y="240856"/>
          <a:ext cx="1784250" cy="1784250"/>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6BC7D32-031A-42F1-AF17-A529C963A237}">
      <dsp:nvSpPr>
        <dsp:cNvPr id="0" name=""/>
        <dsp:cNvSpPr/>
      </dsp:nvSpPr>
      <dsp:spPr>
        <a:xfrm>
          <a:off x="7877999" y="621106"/>
          <a:ext cx="1023750" cy="1023750"/>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32F17206-153B-4821-B778-42649EC94D9F}">
      <dsp:nvSpPr>
        <dsp:cNvPr id="0" name=""/>
        <dsp:cNvSpPr/>
      </dsp:nvSpPr>
      <dsp:spPr>
        <a:xfrm>
          <a:off x="6927374" y="2580857"/>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defRPr cap="all"/>
          </a:pPr>
          <a:r>
            <a:rPr lang="en-US" sz="1700" kern="1200"/>
            <a:t>Lover of iPads; owner of Androids</a:t>
          </a:r>
        </a:p>
      </dsp:txBody>
      <dsp:txXfrm>
        <a:off x="6927374" y="2580857"/>
        <a:ext cx="29250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FC6F84-A52E-4EC5-A056-F07813E53113}">
      <dsp:nvSpPr>
        <dsp:cNvPr id="0" name=""/>
        <dsp:cNvSpPr/>
      </dsp:nvSpPr>
      <dsp:spPr>
        <a:xfrm rot="5400000">
          <a:off x="-657969" y="1370567"/>
          <a:ext cx="1593770" cy="269319"/>
        </a:xfrm>
        <a:prstGeom prst="corner">
          <a:avLst>
            <a:gd name="adj1" fmla="val 1000"/>
            <a:gd name="adj2" fmla="val 1000"/>
          </a:avLst>
        </a:prstGeom>
        <a:solidFill>
          <a:schemeClr val="lt1">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sp>
    <dsp:sp modelId="{CCC9C816-10CC-4370-BE38-FD1AF0C68BD9}">
      <dsp:nvSpPr>
        <dsp:cNvPr id="0" name=""/>
        <dsp:cNvSpPr/>
      </dsp:nvSpPr>
      <dsp:spPr>
        <a:xfrm>
          <a:off x="4256" y="2302112"/>
          <a:ext cx="3366492" cy="531256"/>
        </a:xfrm>
        <a:prstGeom prst="homePlate">
          <a:avLst>
            <a:gd name="adj" fmla="val 25000"/>
          </a:avLst>
        </a:prstGeom>
        <a:gradFill rotWithShape="0">
          <a:gsLst>
            <a:gs pos="0">
              <a:schemeClr val="accent5">
                <a:hueOff val="0"/>
                <a:satOff val="0"/>
                <a:lumOff val="0"/>
                <a:alphaOff val="0"/>
                <a:tint val="94000"/>
                <a:satMod val="105000"/>
                <a:lumMod val="102000"/>
              </a:schemeClr>
            </a:gs>
            <a:gs pos="100000">
              <a:schemeClr val="accent5">
                <a:hueOff val="0"/>
                <a:satOff val="0"/>
                <a:lumOff val="0"/>
                <a:alphaOff val="0"/>
                <a:shade val="74000"/>
                <a:satMod val="128000"/>
                <a:lumMod val="100000"/>
              </a:schemeClr>
            </a:gs>
          </a:gsLst>
          <a:lin ang="5400000" scaled="0"/>
        </a:gradFill>
        <a:ln w="9525" cap="flat" cmpd="sng" algn="ctr">
          <a:solidFill>
            <a:schemeClr val="accent5">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27000" tIns="254000" rIns="127000" bIns="254000" numCol="1" spcCol="1270" anchor="ctr" anchorCtr="0">
          <a:noAutofit/>
        </a:bodyPr>
        <a:lstStyle/>
        <a:p>
          <a:pPr marL="0" lvl="0" indent="0" algn="ctr" defTabSz="889000">
            <a:lnSpc>
              <a:spcPct val="90000"/>
            </a:lnSpc>
            <a:spcBef>
              <a:spcPct val="0"/>
            </a:spcBef>
            <a:spcAft>
              <a:spcPct val="35000"/>
            </a:spcAft>
            <a:buNone/>
          </a:pPr>
          <a:r>
            <a:rPr lang="en-US" sz="2000" kern="1200" dirty="0"/>
            <a:t>2015–2020</a:t>
          </a:r>
        </a:p>
      </dsp:txBody>
      <dsp:txXfrm>
        <a:off x="4256" y="2302112"/>
        <a:ext cx="3300085" cy="531256"/>
      </dsp:txXfrm>
    </dsp:sp>
    <dsp:sp modelId="{DD71A295-86BB-44D5-B995-D0A0621A0AEE}">
      <dsp:nvSpPr>
        <dsp:cNvPr id="0" name=""/>
        <dsp:cNvSpPr/>
      </dsp:nvSpPr>
      <dsp:spPr>
        <a:xfrm>
          <a:off x="273575" y="869934"/>
          <a:ext cx="2733591" cy="956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pPr>
          <a:r>
            <a:rPr lang="en-US" sz="2000" kern="1200"/>
            <a:t>Expert model of Assistive Technology</a:t>
          </a:r>
        </a:p>
      </dsp:txBody>
      <dsp:txXfrm>
        <a:off x="273575" y="869934"/>
        <a:ext cx="2733591" cy="956690"/>
      </dsp:txXfrm>
    </dsp:sp>
    <dsp:sp modelId="{6D7676E0-577C-43E2-96DD-ADA3A9368B57}">
      <dsp:nvSpPr>
        <dsp:cNvPr id="0" name=""/>
        <dsp:cNvSpPr/>
      </dsp:nvSpPr>
      <dsp:spPr>
        <a:xfrm rot="5400000">
          <a:off x="2607528" y="1370567"/>
          <a:ext cx="1593770" cy="269319"/>
        </a:xfrm>
        <a:prstGeom prst="corner">
          <a:avLst>
            <a:gd name="adj1" fmla="val 1000"/>
            <a:gd name="adj2" fmla="val 1000"/>
          </a:avLst>
        </a:prstGeom>
        <a:solidFill>
          <a:schemeClr val="lt1">
            <a:hueOff val="0"/>
            <a:satOff val="0"/>
            <a:lumOff val="0"/>
            <a:alphaOff val="0"/>
          </a:schemeClr>
        </a:solidFill>
        <a:ln w="9525" cap="flat" cmpd="sng" algn="ctr">
          <a:solidFill>
            <a:schemeClr val="accent5">
              <a:hueOff val="-515611"/>
              <a:satOff val="-6008"/>
              <a:lumOff val="-1079"/>
              <a:alphaOff val="0"/>
            </a:schemeClr>
          </a:solidFill>
          <a:prstDash val="solid"/>
        </a:ln>
        <a:effectLst/>
      </dsp:spPr>
      <dsp:style>
        <a:lnRef idx="1">
          <a:scrgbClr r="0" g="0" b="0"/>
        </a:lnRef>
        <a:fillRef idx="1">
          <a:scrgbClr r="0" g="0" b="0"/>
        </a:fillRef>
        <a:effectRef idx="2">
          <a:scrgbClr r="0" g="0" b="0"/>
        </a:effectRef>
        <a:fontRef idx="minor"/>
      </dsp:style>
    </dsp:sp>
    <dsp:sp modelId="{330BADDF-9E2C-40B0-9954-C16DECD35BCD}">
      <dsp:nvSpPr>
        <dsp:cNvPr id="0" name=""/>
        <dsp:cNvSpPr/>
      </dsp:nvSpPr>
      <dsp:spPr>
        <a:xfrm>
          <a:off x="3269753" y="2302112"/>
          <a:ext cx="3366492" cy="531256"/>
        </a:xfrm>
        <a:prstGeom prst="chevron">
          <a:avLst>
            <a:gd name="adj" fmla="val 25000"/>
          </a:avLst>
        </a:prstGeom>
        <a:gradFill rotWithShape="0">
          <a:gsLst>
            <a:gs pos="0">
              <a:schemeClr val="accent5">
                <a:hueOff val="-515611"/>
                <a:satOff val="-6008"/>
                <a:lumOff val="-1079"/>
                <a:alphaOff val="0"/>
                <a:tint val="94000"/>
                <a:satMod val="105000"/>
                <a:lumMod val="102000"/>
              </a:schemeClr>
            </a:gs>
            <a:gs pos="100000">
              <a:schemeClr val="accent5">
                <a:hueOff val="-515611"/>
                <a:satOff val="-6008"/>
                <a:lumOff val="-1079"/>
                <a:alphaOff val="0"/>
                <a:shade val="74000"/>
                <a:satMod val="128000"/>
                <a:lumMod val="100000"/>
              </a:schemeClr>
            </a:gs>
          </a:gsLst>
          <a:lin ang="5400000" scaled="0"/>
        </a:gradFill>
        <a:ln w="9525" cap="flat" cmpd="sng" algn="ctr">
          <a:solidFill>
            <a:schemeClr val="accent5">
              <a:hueOff val="-515611"/>
              <a:satOff val="-6008"/>
              <a:lumOff val="-1079"/>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27000" tIns="254000" rIns="127000" bIns="254000" numCol="1" spcCol="1270" anchor="ctr" anchorCtr="0">
          <a:noAutofit/>
        </a:bodyPr>
        <a:lstStyle/>
        <a:p>
          <a:pPr marL="0" lvl="0" indent="0" algn="ctr" defTabSz="889000">
            <a:lnSpc>
              <a:spcPct val="90000"/>
            </a:lnSpc>
            <a:spcBef>
              <a:spcPct val="0"/>
            </a:spcBef>
            <a:spcAft>
              <a:spcPct val="35000"/>
            </a:spcAft>
            <a:buNone/>
          </a:pPr>
          <a:r>
            <a:rPr lang="en-US" sz="2000" kern="1200"/>
            <a:t>2020</a:t>
          </a:r>
        </a:p>
      </dsp:txBody>
      <dsp:txXfrm>
        <a:off x="3402567" y="2302112"/>
        <a:ext cx="3100864" cy="531256"/>
      </dsp:txXfrm>
    </dsp:sp>
    <dsp:sp modelId="{F9BD1CFA-4D0C-452A-A728-A32108A46153}">
      <dsp:nvSpPr>
        <dsp:cNvPr id="0" name=""/>
        <dsp:cNvSpPr/>
      </dsp:nvSpPr>
      <dsp:spPr>
        <a:xfrm>
          <a:off x="3539073" y="869934"/>
          <a:ext cx="2733591" cy="956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pPr>
          <a:r>
            <a:rPr lang="en-US" sz="2000" kern="1200"/>
            <a:t>COVID…</a:t>
          </a:r>
        </a:p>
      </dsp:txBody>
      <dsp:txXfrm>
        <a:off x="3539073" y="869934"/>
        <a:ext cx="2733591" cy="956690"/>
      </dsp:txXfrm>
    </dsp:sp>
    <dsp:sp modelId="{FC8BA787-420F-4B64-B0EC-DAC2464EAF5F}">
      <dsp:nvSpPr>
        <dsp:cNvPr id="0" name=""/>
        <dsp:cNvSpPr/>
      </dsp:nvSpPr>
      <dsp:spPr>
        <a:xfrm rot="5400000">
          <a:off x="5873025" y="1370567"/>
          <a:ext cx="1593770" cy="269319"/>
        </a:xfrm>
        <a:prstGeom prst="corner">
          <a:avLst>
            <a:gd name="adj1" fmla="val 1000"/>
            <a:gd name="adj2" fmla="val 1000"/>
          </a:avLst>
        </a:prstGeom>
        <a:solidFill>
          <a:schemeClr val="lt1">
            <a:hueOff val="0"/>
            <a:satOff val="0"/>
            <a:lumOff val="0"/>
            <a:alphaOff val="0"/>
          </a:schemeClr>
        </a:solidFill>
        <a:ln w="9525" cap="flat" cmpd="sng" algn="ctr">
          <a:solidFill>
            <a:schemeClr val="accent5">
              <a:hueOff val="-1031223"/>
              <a:satOff val="-12017"/>
              <a:lumOff val="-2158"/>
              <a:alphaOff val="0"/>
            </a:schemeClr>
          </a:solidFill>
          <a:prstDash val="solid"/>
        </a:ln>
        <a:effectLst/>
      </dsp:spPr>
      <dsp:style>
        <a:lnRef idx="1">
          <a:scrgbClr r="0" g="0" b="0"/>
        </a:lnRef>
        <a:fillRef idx="1">
          <a:scrgbClr r="0" g="0" b="0"/>
        </a:fillRef>
        <a:effectRef idx="2">
          <a:scrgbClr r="0" g="0" b="0"/>
        </a:effectRef>
        <a:fontRef idx="minor"/>
      </dsp:style>
    </dsp:sp>
    <dsp:sp modelId="{31961422-68DD-4F75-8DED-5D101429C467}">
      <dsp:nvSpPr>
        <dsp:cNvPr id="0" name=""/>
        <dsp:cNvSpPr/>
      </dsp:nvSpPr>
      <dsp:spPr>
        <a:xfrm>
          <a:off x="6535251" y="2302112"/>
          <a:ext cx="3366492" cy="531256"/>
        </a:xfrm>
        <a:prstGeom prst="chevron">
          <a:avLst>
            <a:gd name="adj" fmla="val 25000"/>
          </a:avLst>
        </a:prstGeom>
        <a:gradFill rotWithShape="0">
          <a:gsLst>
            <a:gs pos="0">
              <a:schemeClr val="accent5">
                <a:hueOff val="-1031223"/>
                <a:satOff val="-12017"/>
                <a:lumOff val="-2158"/>
                <a:alphaOff val="0"/>
                <a:tint val="94000"/>
                <a:satMod val="105000"/>
                <a:lumMod val="102000"/>
              </a:schemeClr>
            </a:gs>
            <a:gs pos="100000">
              <a:schemeClr val="accent5">
                <a:hueOff val="-1031223"/>
                <a:satOff val="-12017"/>
                <a:lumOff val="-2158"/>
                <a:alphaOff val="0"/>
                <a:shade val="74000"/>
                <a:satMod val="128000"/>
                <a:lumMod val="100000"/>
              </a:schemeClr>
            </a:gs>
          </a:gsLst>
          <a:lin ang="5400000" scaled="0"/>
        </a:gradFill>
        <a:ln w="9525" cap="flat" cmpd="sng" algn="ctr">
          <a:solidFill>
            <a:schemeClr val="accent5">
              <a:hueOff val="-1031223"/>
              <a:satOff val="-12017"/>
              <a:lumOff val="-2158"/>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127000" tIns="254000" rIns="127000" bIns="254000" numCol="1" spcCol="1270" anchor="ctr" anchorCtr="0">
          <a:noAutofit/>
        </a:bodyPr>
        <a:lstStyle/>
        <a:p>
          <a:pPr marL="0" lvl="0" indent="0" algn="ctr" defTabSz="889000">
            <a:lnSpc>
              <a:spcPct val="90000"/>
            </a:lnSpc>
            <a:spcBef>
              <a:spcPct val="0"/>
            </a:spcBef>
            <a:spcAft>
              <a:spcPct val="35000"/>
            </a:spcAft>
            <a:buNone/>
          </a:pPr>
          <a:r>
            <a:rPr lang="en-US" sz="2000" kern="1200" dirty="0"/>
            <a:t>Fall 2020-present</a:t>
          </a:r>
        </a:p>
      </dsp:txBody>
      <dsp:txXfrm>
        <a:off x="6668065" y="2302112"/>
        <a:ext cx="3100864" cy="531256"/>
      </dsp:txXfrm>
    </dsp:sp>
    <dsp:sp modelId="{C063ED5D-A45D-4EB0-BE90-551778A2E895}">
      <dsp:nvSpPr>
        <dsp:cNvPr id="0" name=""/>
        <dsp:cNvSpPr/>
      </dsp:nvSpPr>
      <dsp:spPr>
        <a:xfrm>
          <a:off x="6804570" y="869934"/>
          <a:ext cx="2733591" cy="956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89000">
            <a:lnSpc>
              <a:spcPct val="90000"/>
            </a:lnSpc>
            <a:spcBef>
              <a:spcPct val="0"/>
            </a:spcBef>
            <a:spcAft>
              <a:spcPct val="35000"/>
            </a:spcAft>
            <a:buNone/>
          </a:pPr>
          <a:r>
            <a:rPr lang="en-US" sz="2000" kern="1200"/>
            <a:t>Capacity-building model of Assistive Technology</a:t>
          </a:r>
        </a:p>
      </dsp:txBody>
      <dsp:txXfrm>
        <a:off x="6804570" y="869934"/>
        <a:ext cx="2733591" cy="95669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AccentHomeChevronProcess">
  <dgm:title val="Accent Home Chevron Process"/>
  <dgm:desc val="Use to show a progression; a timeline; sequential steps in a task, process, or workflow; or to emphasize movement or direction. Level 1 text appears inside an chevron shape, except the first shape which comes in a home shape, while Level 2 text appears above the invisible rectangle shapes."/>
  <dgm:catLst>
    <dgm:cat type="process" pri="500"/>
    <dgm:cat type="timeline"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contrsBasedOnsibTransCount">
      <dgm:if name="oneSibTrans" axis="ch" ptType="sibTrans" func="cnt" op="equ" val="1">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2"/>
          <dgm:constr type="w" for="ch" ptType="sibTrans" op="equ"/>
        </dgm:constrLst>
      </dgm:if>
      <dgm:else name="moreThanOneSibTrans">
        <dgm:choose name="contrsForMoreThanOneSibTrans">
          <dgm:if name="twoSibTrans" axis="ch" ptType="sibTrans" func="cnt" op="equ" val="2">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3"/>
              <dgm:constr type="w" for="ch" ptType="sibTrans" op="equ"/>
            </dgm:constrLst>
          </dgm:if>
          <dgm:else name="moreThanTwoSibTrans">
            <dgm:choose name="contrsForMoreThanTwoSibTrans">
              <dgm:if name="threeSibTrans" axis="ch" ptType="sibTrans" func="cnt" op="equ" val="3">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4"/>
                  <dgm:constr type="w" for="ch" ptType="sibTrans" op="equ"/>
                </dgm:constrLst>
              </dgm:if>
              <dgm:else name="moreThanThreeSibTrans">
                <dgm:choose name="contrsForMoreThanThreeSibTrans">
                  <dgm:if name="fourToSixSibTrans" axis="ch" ptType="sibTrans" func="cnt" op="lte" val="6">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5"/>
                      <dgm:constr type="w" for="ch" ptType="sibTrans" op="equ"/>
                    </dgm:constrLst>
                  </dgm:if>
                  <dgm:else name="moreThanSixSibTrans">
                    <dgm:choose name="contrsForMoreThanSixSibTrans">
                      <dgm:if name="sevenToEightSibTrans" axis="ch" ptType="sibTrans" func="cnt" op="lte" val="8">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7"/>
                          <dgm:constr type="w" for="ch" ptType="sibTrans" op="equ"/>
                        </dgm:constrLst>
                      </dgm:if>
                      <dgm:else name="moreThanEightSibTrans">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9"/>
                          <dgm:constr type="w" for="ch" ptType="sibTrans" op="equ"/>
                        </dgm:constrLst>
                      </dgm:else>
                    </dgm:choose>
                  </dgm:else>
                </dgm:choose>
              </dgm:else>
            </dgm:choose>
          </dgm:else>
        </dgm:choose>
      </dgm:else>
    </dgm:choose>
    <dgm:ruleLst/>
    <dgm:forEach name="Name6" axis="ch" ptType="node">
      <dgm:layoutNode name="composite">
        <dgm:alg type="composite"/>
        <dgm:shape xmlns:r="http://schemas.openxmlformats.org/officeDocument/2006/relationships" r:blip="">
          <dgm:adjLst/>
        </dgm:shape>
        <dgm:presOf/>
        <dgm:choose name="LayoutLTRorRTL">
          <dgm:if name="LayoutLTR" func="var" arg="dir" op="equ" val="norm">
            <dgm:constrLst>
              <dgm:constr type="w" for="ch" forName="L" refType="w" fact="0.08"/>
              <dgm:constr type="h" for="ch" forName="L" refType="h" fact="0.75"/>
              <dgm:constr type="l" for="ch" forName="L"/>
              <dgm:constr type="l" for="ch" forName="parTx"/>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l" for="ch" forName="desTx" refType="r" refFor="ch" refForName="L"/>
              <dgm:constr type="w" for="ch" forName="desTx" refType="w" fact="0.812"/>
              <dgm:constr type="w" for="ch" forName="EmptyPlaceHolder" refType="w" fact="0.82"/>
              <dgm:constr type="l" for="ch" forName="EmptyPlaceHolder" refType="r" refFor="ch" refForName="L"/>
              <dgm:constr type="b" for="ch" forName="EmptyPlaceHolder" refType="b" refFor="ch" refForName="L"/>
              <dgm:constr type="h" for="ch" forName="EmptyPlaceHolder" refType="t" refFor="ch" refForName="desTx"/>
            </dgm:constrLst>
          </dgm:if>
          <dgm:else name="LayoutRTL">
            <dgm:constrLst>
              <dgm:constr type="w" for="ch" forName="L" refType="w" fact="0.08"/>
              <dgm:constr type="h" for="ch" forName="L" refType="h" fact="0.75"/>
              <dgm:constr type="r" for="ch" forName="L" refType="w"/>
              <dgm:constr type="r" for="ch" forName="parTx" refType="w"/>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r" for="ch" forName="desTx" refType="l" refFor="ch" refForName="L"/>
              <dgm:constr type="w" for="ch" forName="desTx" refType="w" fact="0.812"/>
              <dgm:constr type="w" for="ch" forName="EmptyPlaceHolder" refType="w" fact="0.82"/>
              <dgm:constr type="h" for="ch" forName="EmptyPlaceHolder" refType="w" refFor="ch" refForName="L" fact="0.6"/>
              <dgm:constr type="b" for="ch" forName="EmptyPlaceHolder" refType="b" refFor="ch" refForName="L"/>
            </dgm:constrLst>
          </dgm:else>
        </dgm:choose>
        <dgm:layoutNode name="L" styleLbl="solidFgAcc1" moveWith="parTx">
          <dgm:varLst>
            <dgm:chMax val="0"/>
            <dgm:chPref val="0"/>
          </dgm:varLst>
          <dgm:alg type="sp"/>
          <dgm:choose name="Name310">
            <dgm:if name="Name311" func="var" arg="dir" op="equ" val="norm">
              <dgm:shape xmlns:r="http://schemas.openxmlformats.org/officeDocument/2006/relationships" rot="90" type="corner" r:blip="">
                <dgm:adjLst>
                  <dgm:adj idx="1" val="0.01"/>
                  <dgm:adj idx="2" val="0.01"/>
                </dgm:adjLst>
              </dgm:shape>
            </dgm:if>
            <dgm:else name="Name312">
              <dgm:shape xmlns:r="http://schemas.openxmlformats.org/officeDocument/2006/relationships" rot="180" type="corner" r:blip="">
                <dgm:adjLst>
                  <dgm:adj idx="1" val="0.01"/>
                  <dgm:adj idx="2" val="0.01"/>
                </dgm:adjLst>
              </dgm:shape>
            </dgm:else>
          </dgm:choose>
          <dgm:presOf/>
          <dgm:constrLst/>
          <dgm:ruleLst/>
        </dgm:layoutNode>
        <dgm:layoutNode name="parTx" styleLbl="alignNode1">
          <dgm:varLst>
            <dgm:chMax val="0"/>
            <dgm:chPref val="0"/>
            <dgm:bulletEnabled val="1"/>
          </dgm:varLst>
          <dgm:alg type="tx">
            <dgm:param type="txAnchorVert" val="mid"/>
            <dgm:param type="parTxLTRAlign" val="ctr"/>
            <dgm:param type="parTxRTLAlign" val="ctr"/>
          </dgm:alg>
          <dgm:choose name="MakeFirstNodeHomePlate">
            <dgm:if name="IfFirstNode" axis="self" ptType="node" func="pos" op="equ" val="1">
              <dgm:choose name="Name110">
                <dgm:if name="Name111" func="var" arg="dir" op="equ" val="norm">
                  <dgm:shape xmlns:r="http://schemas.openxmlformats.org/officeDocument/2006/relationships" type="homePlate" r:blip="">
                    <dgm:adjLst>
                      <dgm:adj idx="1" val="0.25"/>
                    </dgm:adjLst>
                  </dgm:shape>
                </dgm:if>
                <dgm:else name="Name112">
                  <dgm:shape xmlns:r="http://schemas.openxmlformats.org/officeDocument/2006/relationships" rot="180" type="homePlate" r:blip="">
                    <dgm:adjLst>
                      <dgm:adj idx="1" val="0.25"/>
                    </dgm:adjLst>
                  </dgm:shape>
                </dgm:else>
              </dgm:choose>
            </dgm:if>
            <dgm:else name="MakeRestOfNodesChevrons">
              <dgm:choose name="Name10">
                <dgm:if name="Name11" func="var" arg="dir" op="equ" val="norm">
                  <dgm:shape xmlns:r="http://schemas.openxmlformats.org/officeDocument/2006/relationships" type="chevron" r:blip="">
                    <dgm:adjLst>
                      <dgm:adj idx="1" val="0.25"/>
                    </dgm:adjLst>
                  </dgm:shape>
                </dgm:if>
                <dgm:else name="Name12">
                  <dgm:shape xmlns:r="http://schemas.openxmlformats.org/officeDocument/2006/relationships" rot="180" type="chevron" r:blip="">
                    <dgm:adjLst>
                      <dgm:adj idx="1" val="0.25"/>
                    </dgm:adjLst>
                  </dgm:shape>
                </dgm:else>
              </dgm:choose>
            </dgm:else>
          </dgm:choose>
          <dgm:presOf axis="self" ptType="node"/>
          <dgm:constrLst>
            <dgm:constr type="tMarg" refType="primFontSz"/>
            <dgm:constr type="bMarg" refType="primFontSz"/>
            <dgm:constr type="lMarg" refType="primFontSz" fact="0.5"/>
            <dgm:constr type="rMarg" refType="primFontSz" fact="0.5"/>
          </dgm:constrLst>
          <dgm:ruleLst>
            <dgm:rule type="primFontSz" val="13" fact="NaN" max="NaN"/>
          </dgm:ruleLst>
        </dgm:layoutNode>
        <dgm:layoutNode name="desTx" styleLbl="revTx" moveWith="parTx">
          <dgm:varLst>
            <dgm:chMax val="0"/>
            <dgm:chPref val="0"/>
            <dgm:bulletEnabled val="1"/>
          </dgm:varLst>
          <dgm:choose name="Name210">
            <dgm:if name="Name211" func="var" arg="dir" op="equ" val="norm">
              <dgm:alg type="tx">
                <dgm:param type="txAnchorVert" val="t"/>
                <dgm:param type="parTxLTRAlign" val="l"/>
                <dgm:param type="shpTxLTRAlignCh" val="l"/>
                <dgm:param type="parTxRTLAlign" val="l"/>
                <dgm:param type="shpTxRTLAlignCh" val="l"/>
              </dgm:alg>
            </dgm:if>
            <dgm:else name="Name212">
              <dgm:alg type="tx">
                <dgm:param type="txAnchorVert" val="t"/>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 ptType="node"/>
          <dgm:constrLst>
            <dgm:constr type="tMarg"/>
            <dgm:constr type="bMarg"/>
            <dgm:constr type="lMarg"/>
            <dgm:constr type="rMarg"/>
          </dgm:constrLst>
          <dgm:ruleLst>
            <dgm:rule type="primFontSz" val="11" fact="NaN" max="NaN"/>
            <dgm:rule type="secFontSz" val="9" fact="NaN" max="NaN"/>
          </dgm:ruleLst>
        </dgm:layoutNode>
        <dgm:layoutNode name="EmptyPlaceHolder">
          <dgm:alg type="sp"/>
          <dgm:shape xmlns:r="http://schemas.openxmlformats.org/officeDocument/2006/relationships" r:blip="">
            <dgm:adjLst/>
          </dgm:shape>
          <dgm:presOf/>
          <dgm:constr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7BCE5A-D902-4C85-A924-C3CE459317F2}" type="datetimeFigureOut">
              <a:t>4/30/2026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F6552F-53B6-4203-96AE-A4E922F847E5}" type="slidenum">
              <a:t>‹#›</a:t>
            </a:fld>
            <a:endParaRPr lang="en-US"/>
          </a:p>
        </p:txBody>
      </p:sp>
    </p:spTree>
    <p:extLst>
      <p:ext uri="{BB962C8B-B14F-4D97-AF65-F5344CB8AC3E}">
        <p14:creationId xmlns:p14="http://schemas.microsoft.com/office/powerpoint/2010/main" val="3473129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a bit about how AT doesn’t hold students back and is needed to let kids know they can do hard things </a:t>
            </a:r>
          </a:p>
          <a:p>
            <a:r>
              <a:rPr lang="en-US" dirty="0"/>
              <a:t>If you do open slides, please mute your device. All the underlines are links to video tutorials. Otherwise, you can access the tutorials via the QR codes (which can also be clicked as links) on the handout</a:t>
            </a:r>
          </a:p>
        </p:txBody>
      </p:sp>
      <p:sp>
        <p:nvSpPr>
          <p:cNvPr id="4" name="Slide Number Placeholder 3"/>
          <p:cNvSpPr>
            <a:spLocks noGrp="1"/>
          </p:cNvSpPr>
          <p:nvPr>
            <p:ph type="sldNum" sz="quarter" idx="5"/>
          </p:nvPr>
        </p:nvSpPr>
        <p:spPr/>
        <p:txBody>
          <a:bodyPr/>
          <a:lstStyle/>
          <a:p>
            <a:fld id="{43F6552F-53B6-4203-96AE-A4E922F847E5}" type="slidenum">
              <a:rPr lang="en-US" smtClean="0"/>
              <a:t>1</a:t>
            </a:fld>
            <a:endParaRPr lang="en-US"/>
          </a:p>
        </p:txBody>
      </p:sp>
    </p:spTree>
    <p:extLst>
      <p:ext uri="{BB962C8B-B14F-4D97-AF65-F5344CB8AC3E}">
        <p14:creationId xmlns:p14="http://schemas.microsoft.com/office/powerpoint/2010/main" val="828059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me questions. If you know other tools or ways to do this, please share. </a:t>
            </a:r>
          </a:p>
        </p:txBody>
      </p:sp>
      <p:sp>
        <p:nvSpPr>
          <p:cNvPr id="4" name="Slide Number Placeholder 3"/>
          <p:cNvSpPr>
            <a:spLocks noGrp="1"/>
          </p:cNvSpPr>
          <p:nvPr>
            <p:ph type="sldNum" sz="quarter" idx="5"/>
          </p:nvPr>
        </p:nvSpPr>
        <p:spPr/>
        <p:txBody>
          <a:bodyPr/>
          <a:lstStyle/>
          <a:p>
            <a:fld id="{43F6552F-53B6-4203-96AE-A4E922F847E5}" type="slidenum">
              <a:rPr lang="en-US" smtClean="0"/>
              <a:t>3</a:t>
            </a:fld>
            <a:endParaRPr lang="en-US"/>
          </a:p>
        </p:txBody>
      </p:sp>
    </p:spTree>
    <p:extLst>
      <p:ext uri="{BB962C8B-B14F-4D97-AF65-F5344CB8AC3E}">
        <p14:creationId xmlns:p14="http://schemas.microsoft.com/office/powerpoint/2010/main" val="3360788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IDEA = individuals with disabilities education act </a:t>
            </a:r>
          </a:p>
        </p:txBody>
      </p:sp>
      <p:sp>
        <p:nvSpPr>
          <p:cNvPr id="4" name="Slide Number Placeholder 3"/>
          <p:cNvSpPr>
            <a:spLocks noGrp="1"/>
          </p:cNvSpPr>
          <p:nvPr>
            <p:ph type="sldNum" sz="quarter" idx="5"/>
          </p:nvPr>
        </p:nvSpPr>
        <p:spPr/>
        <p:txBody>
          <a:bodyPr/>
          <a:lstStyle/>
          <a:p>
            <a:fld id="{43F6552F-53B6-4203-96AE-A4E922F847E5}" type="slidenum">
              <a:rPr lang="en-US" smtClean="0"/>
              <a:t>4</a:t>
            </a:fld>
            <a:endParaRPr lang="en-US"/>
          </a:p>
        </p:txBody>
      </p:sp>
    </p:spTree>
    <p:extLst>
      <p:ext uri="{BB962C8B-B14F-4D97-AF65-F5344CB8AC3E}">
        <p14:creationId xmlns:p14="http://schemas.microsoft.com/office/powerpoint/2010/main" val="658600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not instructional tech</a:t>
            </a:r>
          </a:p>
        </p:txBody>
      </p:sp>
      <p:sp>
        <p:nvSpPr>
          <p:cNvPr id="4" name="Slide Number Placeholder 3"/>
          <p:cNvSpPr>
            <a:spLocks noGrp="1"/>
          </p:cNvSpPr>
          <p:nvPr>
            <p:ph type="sldNum" sz="quarter" idx="5"/>
          </p:nvPr>
        </p:nvSpPr>
        <p:spPr/>
        <p:txBody>
          <a:bodyPr/>
          <a:lstStyle/>
          <a:p>
            <a:fld id="{43F6552F-53B6-4203-96AE-A4E922F847E5}" type="slidenum">
              <a:rPr lang="en-US" smtClean="0"/>
              <a:t>5</a:t>
            </a:fld>
            <a:endParaRPr lang="en-US"/>
          </a:p>
        </p:txBody>
      </p:sp>
    </p:spTree>
    <p:extLst>
      <p:ext uri="{BB962C8B-B14F-4D97-AF65-F5344CB8AC3E}">
        <p14:creationId xmlns:p14="http://schemas.microsoft.com/office/powerpoint/2010/main" val="4118655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George c we hold our kids back based on what we don’t know, not them. </a:t>
            </a:r>
          </a:p>
        </p:txBody>
      </p:sp>
      <p:sp>
        <p:nvSpPr>
          <p:cNvPr id="4" name="Slide Number Placeholder 3"/>
          <p:cNvSpPr>
            <a:spLocks noGrp="1"/>
          </p:cNvSpPr>
          <p:nvPr>
            <p:ph type="sldNum" sz="quarter" idx="5"/>
          </p:nvPr>
        </p:nvSpPr>
        <p:spPr/>
        <p:txBody>
          <a:bodyPr/>
          <a:lstStyle/>
          <a:p>
            <a:fld id="{43F6552F-53B6-4203-96AE-A4E922F847E5}" type="slidenum">
              <a:rPr lang="en-US" smtClean="0"/>
              <a:t>18</a:t>
            </a:fld>
            <a:endParaRPr lang="en-US"/>
          </a:p>
        </p:txBody>
      </p:sp>
    </p:spTree>
    <p:extLst>
      <p:ext uri="{BB962C8B-B14F-4D97-AF65-F5344CB8AC3E}">
        <p14:creationId xmlns:p14="http://schemas.microsoft.com/office/powerpoint/2010/main" val="17336039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7077511" y="5410201"/>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128FA71-3A18-48C0-980F-4B68F7F63042}"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11"/>
          </p:nvPr>
        </p:nvSpPr>
        <p:spPr>
          <a:xfrm>
            <a:off x="1876424" y="5410201"/>
            <a:ext cx="5124886"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12"/>
          </p:nvPr>
        </p:nvSpPr>
        <p:spPr>
          <a:xfrm>
            <a:off x="9896911" y="5410199"/>
            <a:ext cx="771089"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1457656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36006506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210385543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r>
              <a:rPr kumimoji="0" lang="en-US" sz="8000" b="0" i="0" u="none" strike="noStrike" kern="1200" cap="all" spc="0" normalizeH="0" baseline="0" noProof="0" dirty="0">
                <a:ln w="3175" cmpd="sng">
                  <a:noFill/>
                </a:ln>
                <a:solidFill>
                  <a:prstClr val="white"/>
                </a:solidFill>
                <a:effectLst/>
                <a:uLnTx/>
                <a:uFillTx/>
                <a:latin typeface="Tw Cen MT" panose="020B0602020104020603"/>
                <a:ea typeface="+mj-ea"/>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marL="0" marR="0" lvl="0" indent="0" algn="r" defTabSz="457200" rtl="0" eaLnBrk="1" fontAlgn="auto" latinLnBrk="0" hangingPunct="1">
              <a:lnSpc>
                <a:spcPct val="100000"/>
              </a:lnSpc>
              <a:spcBef>
                <a:spcPct val="0"/>
              </a:spcBef>
              <a:spcAft>
                <a:spcPts val="0"/>
              </a:spcAft>
              <a:buClrTx/>
              <a:buSzTx/>
              <a:buFontTx/>
              <a:buNone/>
              <a:tabLst/>
              <a:defRPr/>
            </a:pPr>
            <a:r>
              <a:rPr kumimoji="0" lang="en-US" sz="8000" b="0" i="0" u="none" strike="noStrike" kern="1200" cap="all" spc="0" normalizeH="0" baseline="0" noProof="0" dirty="0">
                <a:ln w="3175" cmpd="sng">
                  <a:noFill/>
                </a:ln>
                <a:solidFill>
                  <a:prstClr val="white"/>
                </a:solidFill>
                <a:effectLst/>
                <a:uLnTx/>
                <a:uFillTx/>
                <a:latin typeface="Tw Cen MT" panose="020B0602020104020603"/>
                <a:ea typeface="+mj-ea"/>
              </a:rPr>
              <a:t>”</a:t>
            </a:r>
          </a:p>
        </p:txBody>
      </p:sp>
    </p:spTree>
    <p:extLst>
      <p:ext uri="{BB962C8B-B14F-4D97-AF65-F5344CB8AC3E}">
        <p14:creationId xmlns:p14="http://schemas.microsoft.com/office/powerpoint/2010/main" val="347718765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278566407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3699801471"/>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121871256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104EDB3-C0E8-45F8-9E1D-1B6C8D1880C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2546894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CF0EC4B-54ED-4041-B552-9BA760FA3DBA}"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618457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7077511" y="5410201"/>
            <a:ext cx="27432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128FA71-3A18-48C0-980F-4B68F7F63042}"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11"/>
          </p:nvPr>
        </p:nvSpPr>
        <p:spPr>
          <a:xfrm>
            <a:off x="1876424" y="5410201"/>
            <a:ext cx="5124886"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12"/>
          </p:nvPr>
        </p:nvSpPr>
        <p:spPr>
          <a:xfrm>
            <a:off x="9896911" y="5410199"/>
            <a:ext cx="771089"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5965330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1C1210E-201E-4473-82AC-2466F5386C38}"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670483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1C1210E-201E-4473-82AC-2466F5386C38}"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33081781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01EA198-6CAB-4B8F-B93F-1F9C8C4B6CE7}"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41690309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06041F-4525-44D5-AA4F-332294BF1F56}"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181452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9557091-BBDF-4EB9-BA6B-2BB67AC4FC0F}"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8" name="Footer Placeholder 7"/>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15475508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D6B226B-77A6-410C-9796-083F278E0125}"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31671940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23A578B-D289-4C40-8593-3D356C49DA58}"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8072149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13DFAE3-14DB-48A7-A80F-80DDB072CE3D}"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1998164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2C5EAEF-6478-4102-8F5D-A5FE9FC97ACB}"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33266654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1088634270"/>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271410917"/>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2504449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t">
            <a:normAutofit/>
          </a:bodyPr>
          <a:lstStyle>
            <a:lvl1pPr>
              <a:defRPr sz="3600"/>
            </a:lvl1pPr>
          </a:lstStyle>
          <a:p>
            <a:r>
              <a:rPr lang="en-US" dirty="0"/>
              <a:t>Click to edit Master title style</a:t>
            </a:r>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01EA198-6CAB-4B8F-B93F-1F9C8C4B6CE7}"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16370634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2222476819"/>
      </p:ext>
    </p:extLst>
  </p:cSld>
  <p:clrMapOvr>
    <a:masterClrMapping/>
  </p:clrMapOvr>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4270131530"/>
      </p:ext>
    </p:extLst>
  </p:cSld>
  <p:clrMapOvr>
    <a:masterClrMapping/>
  </p:clrMapOvr>
  <p:hf sldNum="0"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3499347241"/>
      </p:ext>
    </p:extLst>
  </p:cSld>
  <p:clrMapOvr>
    <a:masterClrMapping/>
  </p:clrMapOvr>
  <p:hf sldNum="0"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104EDB3-C0E8-45F8-9E1D-1B6C8D1880C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37991119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CF0EC4B-54ED-4041-B552-9BA760FA3DBA}"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2021112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06041F-4525-44D5-AA4F-332294BF1F56}"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3939488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9557091-BBDF-4EB9-BA6B-2BB67AC4FC0F}"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8" name="Footer Placeholder 7"/>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789824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D6B226B-77A6-410C-9796-083F278E0125}"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885153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23A578B-D289-4C40-8593-3D356C49DA58}"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923713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13DFAE3-14DB-48A7-A80F-80DDB072CE3D}"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4272023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2C5EAEF-6478-4102-8F5D-A5FE9FC97ACB}"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1727619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2.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364733888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sldNum="0"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txBody>
              <a:bodyPr/>
              <a:lstStyle/>
              <a:p>
                <a:endParaRPr lang="en-US"/>
              </a:p>
            </p:txBody>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p>
            </p:txBody>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67F45AC6-C491-4585-A584-9CE2AF7D5500}" type="datetime1">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4/30/2026</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all" spc="0" normalizeH="0" baseline="0" noProof="0">
              <a:ln>
                <a:noFill/>
              </a:ln>
              <a:solidFill>
                <a:prstClr val="white">
                  <a:tint val="75000"/>
                </a:prstClr>
              </a:solidFill>
              <a:effectLst/>
              <a:uLnTx/>
              <a:uFillTx/>
              <a:latin typeface="Tw Cen MT" panose="020B0602020104020603"/>
              <a:ea typeface="+mn-ea"/>
              <a:cs typeface="+mn-cs"/>
            </a:endParaRP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CC057153-B650-4DEB-B370-79DDCFDCE934}" type="slidenum">
              <a:rPr kumimoji="0" lang="en-US" sz="1050" b="0" i="0" u="none" strike="noStrike" kern="1200" cap="none" spc="0" normalizeH="0" baseline="0" noProof="0" smtClean="0">
                <a:ln>
                  <a:noFill/>
                </a:ln>
                <a:solidFill>
                  <a:prstClr val="white">
                    <a:tint val="75000"/>
                  </a:prstClr>
                </a:solidFill>
                <a:effectLst/>
                <a:uLnTx/>
                <a:uFillTx/>
                <a:latin typeface="Tw Cen MT" panose="020B06020201040206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white">
                  <a:tint val="75000"/>
                </a:prstClr>
              </a:solidFill>
              <a:effectLst/>
              <a:uLnTx/>
              <a:uFillTx/>
              <a:latin typeface="Tw Cen MT" panose="020B0602020104020603"/>
              <a:ea typeface="+mn-ea"/>
              <a:cs typeface="+mn-cs"/>
            </a:endParaRPr>
          </a:p>
        </p:txBody>
      </p:sp>
    </p:spTree>
    <p:extLst>
      <p:ext uri="{BB962C8B-B14F-4D97-AF65-F5344CB8AC3E}">
        <p14:creationId xmlns:p14="http://schemas.microsoft.com/office/powerpoint/2010/main" val="1832720242"/>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hf sldNum="0" hdr="0" ftr="0" dt="0"/>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s://youtu.be/WZ1zGDLdMmI" TargetMode="External"/><Relationship Id="rId2" Type="http://schemas.openxmlformats.org/officeDocument/2006/relationships/hyperlink" Target="https://youtube.com/shorts/5fm8g6iw_9w" TargetMode="External"/><Relationship Id="rId1" Type="http://schemas.openxmlformats.org/officeDocument/2006/relationships/slideLayout" Target="../slideLayouts/slideLayout18.xml"/><Relationship Id="rId4" Type="http://schemas.openxmlformats.org/officeDocument/2006/relationships/hyperlink" Target="https://omahaps-my.sharepoint.com/:v:/g/personal/ecollic978_ops_org/IQAp3Um0qlhUQYlfvJvnOk8AAdMWtQp7Oq4MrQ8_hKOhfPE"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youtube.com/shorts/RniYxAZfUCM" TargetMode="External"/><Relationship Id="rId3" Type="http://schemas.openxmlformats.org/officeDocument/2006/relationships/hyperlink" Target="https://youtube.com/shorts/J9Jl8peXLTs" TargetMode="External"/><Relationship Id="rId7" Type="http://schemas.openxmlformats.org/officeDocument/2006/relationships/hyperlink" Target="https://youtu.be/HBo2BZ-Zzwg?si=6TP6a3pfmweFkKtz" TargetMode="External"/><Relationship Id="rId2" Type="http://schemas.openxmlformats.org/officeDocument/2006/relationships/hyperlink" Target="https://youtube.com/shorts/rsU-J5AEe_4" TargetMode="External"/><Relationship Id="rId1" Type="http://schemas.openxmlformats.org/officeDocument/2006/relationships/slideLayout" Target="../slideLayouts/slideLayout18.xml"/><Relationship Id="rId6" Type="http://schemas.openxmlformats.org/officeDocument/2006/relationships/hyperlink" Target="https://youtu.be/HBo2BZ-Zzwg?si=JitHhqM3DXbH88NV" TargetMode="External"/><Relationship Id="rId5" Type="http://schemas.openxmlformats.org/officeDocument/2006/relationships/hyperlink" Target="https://youtu.be/eg22JaZWAgs?si=rs-DpV9QKtTlvTSV" TargetMode="External"/><Relationship Id="rId4" Type="http://schemas.openxmlformats.org/officeDocument/2006/relationships/hyperlink" Target="https://youtu.be/eg22JaZWAgs?si=I-2Aq3xI7ycUFfF9"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1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3" Type="http://schemas.openxmlformats.org/officeDocument/2006/relationships/hyperlink" Target="https://youtube.com/shorts/u-UPIaG9Q1s" TargetMode="External"/><Relationship Id="rId2" Type="http://schemas.openxmlformats.org/officeDocument/2006/relationships/hyperlink" Target="https://youtu.be/ATlWshcu7Zc?si=p14ASHOhUWidLRIA" TargetMode="External"/><Relationship Id="rId1" Type="http://schemas.openxmlformats.org/officeDocument/2006/relationships/slideLayout" Target="../slideLayouts/slideLayout18.xml"/><Relationship Id="rId5" Type="http://schemas.openxmlformats.org/officeDocument/2006/relationships/hyperlink" Target="https://omahaps-my.sharepoint.com/:v:/g/personal/ecollic978_ops_org/IQCKvJKZGvz2Ralt6lQi-vBbAXP7_VOf3ACu6G3EEf3vNds?e=vlCI4R&amp;nav=eyJyZWZlcnJhbEluZm8iOnsicmVmZXJyYWxBcHAiOiJTdHJlYW1XZWJBcHAiLCJyZWZlcnJhbFZpZXciOiJTaGFyZURpYWxvZy1MaW5rIiwicmVmZXJyYWxBcHBQbGF0Zm9ybSI6IldlYiIsInJlZmVycmFsTW9kZSI6InZpZXcifX0%3D" TargetMode="External"/><Relationship Id="rId4" Type="http://schemas.openxmlformats.org/officeDocument/2006/relationships/hyperlink" Target="https://youtube.com/shorts/DoIOjzBofKU"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youtube.com/shorts/eTa-CvEGpsE" TargetMode="External"/><Relationship Id="rId2" Type="http://schemas.openxmlformats.org/officeDocument/2006/relationships/hyperlink" Target="https://youtube.com/shorts/Esu7bmdWoMI" TargetMode="External"/><Relationship Id="rId1" Type="http://schemas.openxmlformats.org/officeDocument/2006/relationships/slideLayout" Target="../slideLayouts/slideLayout18.xml"/><Relationship Id="rId5" Type="http://schemas.openxmlformats.org/officeDocument/2006/relationships/hyperlink" Target="https://omahaps-my.sharepoint.com/:v:/g/personal/ecollic978_ops_org/IQAyB3qsQEvvRYinn0qN4AFyAYFP9-HNrFrmV1aWWERXdDo" TargetMode="External"/><Relationship Id="rId4" Type="http://schemas.openxmlformats.org/officeDocument/2006/relationships/hyperlink" Target="https://youtube.com/shorts/KHcdOrHFVB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76424" y="227013"/>
            <a:ext cx="8791575" cy="2387600"/>
          </a:xfrm>
        </p:spPr>
        <p:txBody>
          <a:bodyPr>
            <a:normAutofit/>
          </a:bodyPr>
          <a:lstStyle/>
          <a:p>
            <a:pPr algn="ctr"/>
            <a:r>
              <a:rPr lang="en-US" dirty="0"/>
              <a:t>Leveraging iPad Functionality to Increase Access for Students</a:t>
            </a:r>
          </a:p>
        </p:txBody>
      </p:sp>
      <p:sp>
        <p:nvSpPr>
          <p:cNvPr id="3" name="Subtitle 2"/>
          <p:cNvSpPr>
            <a:spLocks noGrp="1"/>
          </p:cNvSpPr>
          <p:nvPr>
            <p:ph type="subTitle" idx="1"/>
          </p:nvPr>
        </p:nvSpPr>
        <p:spPr>
          <a:xfrm>
            <a:off x="1876424" y="4034390"/>
            <a:ext cx="8791575" cy="1655762"/>
          </a:xfrm>
        </p:spPr>
        <p:txBody>
          <a:bodyPr vert="horz" lIns="91440" tIns="45720" rIns="91440" bIns="45720" rtlCol="0" anchor="t">
            <a:noAutofit/>
          </a:bodyPr>
          <a:lstStyle/>
          <a:p>
            <a:pPr algn="ctr">
              <a:lnSpc>
                <a:spcPct val="100000"/>
              </a:lnSpc>
              <a:spcBef>
                <a:spcPts val="0"/>
              </a:spcBef>
            </a:pPr>
            <a:endParaRPr lang="en-US" sz="1800" dirty="0"/>
          </a:p>
          <a:p>
            <a:pPr algn="ctr">
              <a:lnSpc>
                <a:spcPct val="100000"/>
              </a:lnSpc>
              <a:spcBef>
                <a:spcPts val="0"/>
              </a:spcBef>
            </a:pPr>
            <a:r>
              <a:rPr lang="en-US" sz="1800" dirty="0"/>
              <a:t>Colleen Collins</a:t>
            </a:r>
          </a:p>
          <a:p>
            <a:pPr algn="ctr">
              <a:lnSpc>
                <a:spcPct val="100000"/>
              </a:lnSpc>
              <a:spcBef>
                <a:spcPts val="0"/>
              </a:spcBef>
            </a:pPr>
            <a:r>
              <a:rPr lang="en-US" sz="1800" dirty="0"/>
              <a:t>Special Education </a:t>
            </a:r>
          </a:p>
          <a:p>
            <a:pPr algn="ctr">
              <a:lnSpc>
                <a:spcPct val="100000"/>
              </a:lnSpc>
              <a:spcBef>
                <a:spcPts val="0"/>
              </a:spcBef>
            </a:pPr>
            <a:r>
              <a:rPr lang="en-US" sz="1800" dirty="0"/>
              <a:t>Assistive Technology Specialist</a:t>
            </a:r>
          </a:p>
          <a:p>
            <a:pPr algn="ctr">
              <a:lnSpc>
                <a:spcPct val="100000"/>
              </a:lnSpc>
              <a:spcBef>
                <a:spcPts val="0"/>
              </a:spcBef>
            </a:pPr>
            <a:r>
              <a:rPr lang="en-US" sz="1800" dirty="0"/>
              <a:t>Omaha public schools</a:t>
            </a:r>
          </a:p>
        </p:txBody>
      </p:sp>
      <p:pic>
        <p:nvPicPr>
          <p:cNvPr id="5" name="Picture 4" descr="A qr code with a white background&#10;&#10;AI-generated content may be incorrect.">
            <a:extLst>
              <a:ext uri="{FF2B5EF4-FFF2-40B4-BE49-F238E27FC236}">
                <a16:creationId xmlns:a16="http://schemas.microsoft.com/office/drawing/2014/main" id="{AD15588E-BE77-4998-45C2-25AD47BA5BCD}"/>
              </a:ext>
            </a:extLst>
          </p:cNvPr>
          <p:cNvPicPr>
            <a:picLocks noChangeAspect="1"/>
          </p:cNvPicPr>
          <p:nvPr/>
        </p:nvPicPr>
        <p:blipFill>
          <a:blip r:embed="rId3"/>
          <a:stretch>
            <a:fillRect/>
          </a:stretch>
        </p:blipFill>
        <p:spPr>
          <a:xfrm>
            <a:off x="445894" y="2761902"/>
            <a:ext cx="3313896" cy="3891841"/>
          </a:xfrm>
          <a:prstGeom prst="rect">
            <a:avLst/>
          </a:prstGeom>
        </p:spPr>
      </p:pic>
      <p:pic>
        <p:nvPicPr>
          <p:cNvPr id="6" name="Picture 5" descr="A qr code with text&#10;&#10;AI-generated content may be incorrect.">
            <a:extLst>
              <a:ext uri="{FF2B5EF4-FFF2-40B4-BE49-F238E27FC236}">
                <a16:creationId xmlns:a16="http://schemas.microsoft.com/office/drawing/2014/main" id="{A9201C0A-A84B-29CD-778D-68F9079F6360}"/>
              </a:ext>
            </a:extLst>
          </p:cNvPr>
          <p:cNvPicPr>
            <a:picLocks noChangeAspect="1"/>
          </p:cNvPicPr>
          <p:nvPr/>
        </p:nvPicPr>
        <p:blipFill>
          <a:blip r:embed="rId4"/>
          <a:stretch>
            <a:fillRect/>
          </a:stretch>
        </p:blipFill>
        <p:spPr>
          <a:xfrm>
            <a:off x="8816456" y="2730175"/>
            <a:ext cx="3182129" cy="3924690"/>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3DE01-B104-005B-7922-A8B03AFAE1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84C0FE-1B99-085F-C110-1E88E7054A85}"/>
              </a:ext>
            </a:extLst>
          </p:cNvPr>
          <p:cNvSpPr>
            <a:spLocks noGrp="1"/>
          </p:cNvSpPr>
          <p:nvPr>
            <p:ph type="ctrTitle"/>
          </p:nvPr>
        </p:nvSpPr>
        <p:spPr>
          <a:xfrm>
            <a:off x="705678" y="200665"/>
            <a:ext cx="11047344" cy="1536354"/>
          </a:xfrm>
          <a:solidFill>
            <a:srgbClr val="81D31A"/>
          </a:solidFill>
          <a:ln>
            <a:noFill/>
          </a:ln>
        </p:spPr>
        <p:style>
          <a:lnRef idx="0">
            <a:scrgbClr r="0" g="0" b="0"/>
          </a:lnRef>
          <a:fillRef idx="0">
            <a:scrgbClr r="0" g="0" b="0"/>
          </a:fillRef>
          <a:effectRef idx="0">
            <a:scrgbClr r="0" g="0" b="0"/>
          </a:effectRef>
          <a:fontRef idx="minor">
            <a:schemeClr val="lt1"/>
          </a:fontRef>
        </p:style>
        <p:txBody>
          <a:bodyPr/>
          <a:lstStyle/>
          <a:p>
            <a:r>
              <a:rPr lang="en-US" dirty="0"/>
              <a:t>Features that Support Executive Functioning: </a:t>
            </a:r>
          </a:p>
        </p:txBody>
      </p:sp>
      <p:sp>
        <p:nvSpPr>
          <p:cNvPr id="4" name="TextBox 3">
            <a:extLst>
              <a:ext uri="{FF2B5EF4-FFF2-40B4-BE49-F238E27FC236}">
                <a16:creationId xmlns:a16="http://schemas.microsoft.com/office/drawing/2014/main" id="{A5A9D99B-A7BC-DB36-ED11-E79FD0F0DA8E}"/>
              </a:ext>
            </a:extLst>
          </p:cNvPr>
          <p:cNvSpPr txBox="1"/>
          <p:nvPr/>
        </p:nvSpPr>
        <p:spPr>
          <a:xfrm>
            <a:off x="6623039" y="3142778"/>
            <a:ext cx="5090160" cy="923330"/>
          </a:xfrm>
          <a:prstGeom prst="rect">
            <a:avLst/>
          </a:prstGeom>
          <a:solidFill>
            <a:schemeClr val="accent3">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2">
                  <a:extLst>
                    <a:ext uri="{A12FA001-AC4F-418D-AE19-62706E023703}">
                      <ahyp:hlinkClr xmlns:ahyp="http://schemas.microsoft.com/office/drawing/2018/hyperlinkcolor" val="tx"/>
                    </a:ext>
                  </a:extLst>
                </a:hlinkClick>
              </a:rPr>
              <a:t>Background Sounds</a:t>
            </a:r>
            <a:r>
              <a:rPr lang="en-US" dirty="0"/>
              <a:t>: play soothing white-noise sounds while working on the iPad or while the iPad is closed. </a:t>
            </a:r>
            <a:endParaRPr lang="en-US" b="1" dirty="0"/>
          </a:p>
        </p:txBody>
      </p:sp>
      <p:sp>
        <p:nvSpPr>
          <p:cNvPr id="5" name="TextBox 4">
            <a:extLst>
              <a:ext uri="{FF2B5EF4-FFF2-40B4-BE49-F238E27FC236}">
                <a16:creationId xmlns:a16="http://schemas.microsoft.com/office/drawing/2014/main" id="{2C87BA0B-8EBD-F184-71AA-99520DED505A}"/>
              </a:ext>
            </a:extLst>
          </p:cNvPr>
          <p:cNvSpPr txBox="1"/>
          <p:nvPr/>
        </p:nvSpPr>
        <p:spPr>
          <a:xfrm>
            <a:off x="838200" y="2116733"/>
            <a:ext cx="4831522" cy="646331"/>
          </a:xfrm>
          <a:prstGeom prst="rect">
            <a:avLst/>
          </a:prstGeom>
          <a:solidFill>
            <a:schemeClr val="accent3">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3">
                  <a:extLst>
                    <a:ext uri="{A12FA001-AC4F-418D-AE19-62706E023703}">
                      <ahyp:hlinkClr xmlns:ahyp="http://schemas.microsoft.com/office/drawing/2018/hyperlinkcolor" val="tx"/>
                    </a:ext>
                  </a:extLst>
                </a:hlinkClick>
              </a:rPr>
              <a:t>Guided Access</a:t>
            </a:r>
            <a:r>
              <a:rPr lang="en-US" dirty="0"/>
              <a:t>: locks a student into an app and restricts access within an app.</a:t>
            </a:r>
            <a:endParaRPr lang="en-US" b="1" dirty="0"/>
          </a:p>
        </p:txBody>
      </p:sp>
      <p:sp>
        <p:nvSpPr>
          <p:cNvPr id="6" name="TextBox 5">
            <a:extLst>
              <a:ext uri="{FF2B5EF4-FFF2-40B4-BE49-F238E27FC236}">
                <a16:creationId xmlns:a16="http://schemas.microsoft.com/office/drawing/2014/main" id="{6B781770-61A8-A58F-B53A-F92683475EC9}"/>
              </a:ext>
            </a:extLst>
          </p:cNvPr>
          <p:cNvSpPr txBox="1"/>
          <p:nvPr/>
        </p:nvSpPr>
        <p:spPr>
          <a:xfrm>
            <a:off x="838200" y="3171589"/>
            <a:ext cx="4714240" cy="923330"/>
          </a:xfrm>
          <a:prstGeom prst="rect">
            <a:avLst/>
          </a:prstGeom>
          <a:solidFill>
            <a:schemeClr val="accent3">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4">
                  <a:extLst>
                    <a:ext uri="{A12FA001-AC4F-418D-AE19-62706E023703}">
                      <ahyp:hlinkClr xmlns:ahyp="http://schemas.microsoft.com/office/drawing/2018/hyperlinkcolor" val="tx"/>
                    </a:ext>
                  </a:extLst>
                </a:hlinkClick>
              </a:rPr>
              <a:t>Reminders app</a:t>
            </a:r>
            <a:r>
              <a:rPr lang="en-US" dirty="0"/>
              <a:t>: use as virtual agenda. When set</a:t>
            </a:r>
            <a:r>
              <a:rPr lang="en-US" b="1" dirty="0"/>
              <a:t> </a:t>
            </a:r>
            <a:r>
              <a:rPr lang="en-US" dirty="0"/>
              <a:t>as a widget, app doesn’t need to be opened to see to-do list.</a:t>
            </a:r>
          </a:p>
        </p:txBody>
      </p:sp>
      <p:sp>
        <p:nvSpPr>
          <p:cNvPr id="7" name="TextBox 6">
            <a:extLst>
              <a:ext uri="{FF2B5EF4-FFF2-40B4-BE49-F238E27FC236}">
                <a16:creationId xmlns:a16="http://schemas.microsoft.com/office/drawing/2014/main" id="{197DB7D8-0577-EAE3-E4E9-3151B7407F35}"/>
              </a:ext>
            </a:extLst>
          </p:cNvPr>
          <p:cNvSpPr txBox="1"/>
          <p:nvPr/>
        </p:nvSpPr>
        <p:spPr>
          <a:xfrm>
            <a:off x="6623039" y="2116733"/>
            <a:ext cx="3712683" cy="369332"/>
          </a:xfrm>
          <a:prstGeom prst="rect">
            <a:avLst/>
          </a:prstGeom>
          <a:solidFill>
            <a:schemeClr val="accent3">
              <a:lumMod val="75000"/>
            </a:schemeClr>
          </a:solidFill>
          <a:ln>
            <a:noFill/>
          </a:ln>
        </p:spPr>
        <p:style>
          <a:lnRef idx="0">
            <a:scrgbClr r="0" g="0" b="0"/>
          </a:lnRef>
          <a:fillRef idx="0">
            <a:scrgbClr r="0" g="0" b="0"/>
          </a:fillRef>
          <a:effectRef idx="0">
            <a:scrgbClr r="0" g="0" b="0"/>
          </a:effectRef>
          <a:fontRef idx="minor">
            <a:schemeClr val="lt1"/>
          </a:fontRef>
        </p:style>
        <p:txBody>
          <a:bodyPr wrap="none" rtlCol="0">
            <a:spAutoFit/>
          </a:bodyPr>
          <a:lstStyle/>
          <a:p>
            <a:r>
              <a:rPr lang="en-US" b="1" dirty="0"/>
              <a:t>Timers/Alarms: </a:t>
            </a:r>
            <a:r>
              <a:rPr lang="en-US" dirty="0"/>
              <a:t>self-monitor their time</a:t>
            </a:r>
            <a:endParaRPr lang="en-US" b="1" dirty="0"/>
          </a:p>
        </p:txBody>
      </p:sp>
      <p:sp>
        <p:nvSpPr>
          <p:cNvPr id="8" name="Rectangle 1">
            <a:extLst>
              <a:ext uri="{FF2B5EF4-FFF2-40B4-BE49-F238E27FC236}">
                <a16:creationId xmlns:a16="http://schemas.microsoft.com/office/drawing/2014/main" id="{86BE9178-5639-371A-C53E-C08C6BB20EC0}"/>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Aptos" panose="020B0004020202020204" pitchFamily="34" charset="0"/>
              </a:rPr>
              <a:t>LXX5565M9H</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2410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228C3-1ECF-F80E-7F70-174889A645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374FFE-3441-AB16-DD19-AE76954B33DC}"/>
              </a:ext>
            </a:extLst>
          </p:cNvPr>
          <p:cNvSpPr>
            <a:spLocks noGrp="1"/>
          </p:cNvSpPr>
          <p:nvPr>
            <p:ph type="ctrTitle"/>
          </p:nvPr>
        </p:nvSpPr>
        <p:spPr>
          <a:xfrm>
            <a:off x="795132" y="234049"/>
            <a:ext cx="10123004" cy="959885"/>
          </a:xfrm>
          <a:solidFill>
            <a:schemeClr val="accent4"/>
          </a:solidFill>
          <a:ln>
            <a:noFill/>
          </a:ln>
        </p:spPr>
        <p:style>
          <a:lnRef idx="0">
            <a:scrgbClr r="0" g="0" b="0"/>
          </a:lnRef>
          <a:fillRef idx="0">
            <a:scrgbClr r="0" g="0" b="0"/>
          </a:fillRef>
          <a:effectRef idx="0">
            <a:scrgbClr r="0" g="0" b="0"/>
          </a:effectRef>
          <a:fontRef idx="minor">
            <a:schemeClr val="lt1"/>
          </a:fontRef>
        </p:style>
        <p:txBody>
          <a:bodyPr/>
          <a:lstStyle/>
          <a:p>
            <a:r>
              <a:rPr lang="en-US" dirty="0"/>
              <a:t>Features that Support Access: </a:t>
            </a:r>
          </a:p>
        </p:txBody>
      </p:sp>
      <p:sp>
        <p:nvSpPr>
          <p:cNvPr id="5" name="TextBox 4">
            <a:extLst>
              <a:ext uri="{FF2B5EF4-FFF2-40B4-BE49-F238E27FC236}">
                <a16:creationId xmlns:a16="http://schemas.microsoft.com/office/drawing/2014/main" id="{B12786FE-81F7-6813-9006-74AFC334D06C}"/>
              </a:ext>
            </a:extLst>
          </p:cNvPr>
          <p:cNvSpPr txBox="1"/>
          <p:nvPr/>
        </p:nvSpPr>
        <p:spPr>
          <a:xfrm>
            <a:off x="6572250" y="2851372"/>
            <a:ext cx="3257550" cy="92333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2">
                  <a:extLst>
                    <a:ext uri="{A12FA001-AC4F-418D-AE19-62706E023703}">
                      <ahyp:hlinkClr xmlns:ahyp="http://schemas.microsoft.com/office/drawing/2018/hyperlinkcolor" val="tx"/>
                    </a:ext>
                  </a:extLst>
                </a:hlinkClick>
              </a:rPr>
              <a:t>Vocal Shortcuts</a:t>
            </a:r>
            <a:r>
              <a:rPr lang="en-US" b="1" dirty="0"/>
              <a:t>: </a:t>
            </a:r>
            <a:r>
              <a:rPr lang="en-US" dirty="0"/>
              <a:t>iPad performs an action when you speak a word, phrase, or other sound. </a:t>
            </a:r>
            <a:endParaRPr lang="en-US" b="1" dirty="0"/>
          </a:p>
        </p:txBody>
      </p:sp>
      <p:sp>
        <p:nvSpPr>
          <p:cNvPr id="6" name="TextBox 5">
            <a:extLst>
              <a:ext uri="{FF2B5EF4-FFF2-40B4-BE49-F238E27FC236}">
                <a16:creationId xmlns:a16="http://schemas.microsoft.com/office/drawing/2014/main" id="{295C3A81-E04E-0CE1-35B6-2500A5374AAC}"/>
              </a:ext>
            </a:extLst>
          </p:cNvPr>
          <p:cNvSpPr txBox="1"/>
          <p:nvPr/>
        </p:nvSpPr>
        <p:spPr>
          <a:xfrm>
            <a:off x="6572250" y="1871372"/>
            <a:ext cx="3205163" cy="646331"/>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3">
                  <a:extLst>
                    <a:ext uri="{A12FA001-AC4F-418D-AE19-62706E023703}">
                      <ahyp:hlinkClr xmlns:ahyp="http://schemas.microsoft.com/office/drawing/2018/hyperlinkcolor" val="tx"/>
                    </a:ext>
                  </a:extLst>
                </a:hlinkClick>
              </a:rPr>
              <a:t>Mouse</a:t>
            </a:r>
            <a:r>
              <a:rPr lang="en-US" b="1" dirty="0"/>
              <a:t>/Keyboards: </a:t>
            </a:r>
            <a:r>
              <a:rPr lang="en-US" dirty="0"/>
              <a:t>Connect a mouse to the iPad</a:t>
            </a:r>
            <a:endParaRPr lang="en-US" b="1" dirty="0"/>
          </a:p>
        </p:txBody>
      </p:sp>
      <p:sp>
        <p:nvSpPr>
          <p:cNvPr id="7" name="TextBox 6">
            <a:extLst>
              <a:ext uri="{FF2B5EF4-FFF2-40B4-BE49-F238E27FC236}">
                <a16:creationId xmlns:a16="http://schemas.microsoft.com/office/drawing/2014/main" id="{ADD6EB26-4B59-E4F2-BEF6-BF07E353EF5F}"/>
              </a:ext>
            </a:extLst>
          </p:cNvPr>
          <p:cNvSpPr txBox="1"/>
          <p:nvPr/>
        </p:nvSpPr>
        <p:spPr>
          <a:xfrm>
            <a:off x="1185862" y="3148974"/>
            <a:ext cx="3310144" cy="646331"/>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4">
                  <a:extLst>
                    <a:ext uri="{A12FA001-AC4F-418D-AE19-62706E023703}">
                      <ahyp:hlinkClr xmlns:ahyp="http://schemas.microsoft.com/office/drawing/2018/hyperlinkcolor" val="tx"/>
                    </a:ext>
                  </a:extLst>
                </a:hlinkClick>
              </a:rPr>
              <a:t>Voice Control</a:t>
            </a:r>
            <a:r>
              <a:rPr lang="en-US" b="1" dirty="0"/>
              <a:t>: </a:t>
            </a:r>
            <a:r>
              <a:rPr lang="en-US" dirty="0"/>
              <a:t>Use your voice with commands to control </a:t>
            </a:r>
            <a:r>
              <a:rPr lang="en-US" dirty="0">
                <a:hlinkClick r:id="rId5"/>
              </a:rPr>
              <a:t>your</a:t>
            </a:r>
            <a:r>
              <a:rPr lang="en-US" dirty="0"/>
              <a:t> iPad.</a:t>
            </a:r>
            <a:endParaRPr lang="en-US" b="1" dirty="0"/>
          </a:p>
        </p:txBody>
      </p:sp>
      <p:sp>
        <p:nvSpPr>
          <p:cNvPr id="8" name="TextBox 7">
            <a:hlinkClick r:id="rId6"/>
            <a:extLst>
              <a:ext uri="{FF2B5EF4-FFF2-40B4-BE49-F238E27FC236}">
                <a16:creationId xmlns:a16="http://schemas.microsoft.com/office/drawing/2014/main" id="{00B3FF5C-00F8-FEB5-BD82-01257594752A}"/>
              </a:ext>
            </a:extLst>
          </p:cNvPr>
          <p:cNvSpPr txBox="1"/>
          <p:nvPr/>
        </p:nvSpPr>
        <p:spPr>
          <a:xfrm>
            <a:off x="6572250" y="4108372"/>
            <a:ext cx="3310144" cy="92333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7">
                  <a:extLst>
                    <a:ext uri="{A12FA001-AC4F-418D-AE19-62706E023703}">
                      <ahyp:hlinkClr xmlns:ahyp="http://schemas.microsoft.com/office/drawing/2018/hyperlinkcolor" val="tx"/>
                    </a:ext>
                  </a:extLst>
                </a:hlinkClick>
              </a:rPr>
              <a:t>Switch Control: </a:t>
            </a:r>
            <a:r>
              <a:rPr lang="en-US" dirty="0">
                <a:solidFill>
                  <a:schemeClr val="tx1"/>
                </a:solidFill>
              </a:rPr>
              <a:t>Using </a:t>
            </a:r>
            <a:r>
              <a:rPr lang="en-US" dirty="0"/>
              <a:t>a switch interface, control the iPad with switches</a:t>
            </a:r>
            <a:endParaRPr lang="en-US" b="1" dirty="0"/>
          </a:p>
        </p:txBody>
      </p:sp>
      <p:sp>
        <p:nvSpPr>
          <p:cNvPr id="3" name="TextBox 2">
            <a:extLst>
              <a:ext uri="{FF2B5EF4-FFF2-40B4-BE49-F238E27FC236}">
                <a16:creationId xmlns:a16="http://schemas.microsoft.com/office/drawing/2014/main" id="{F66BAC25-5DD8-A471-90CB-221DF0A5ADC1}"/>
              </a:ext>
            </a:extLst>
          </p:cNvPr>
          <p:cNvSpPr txBox="1"/>
          <p:nvPr/>
        </p:nvSpPr>
        <p:spPr>
          <a:xfrm>
            <a:off x="1185862" y="1871372"/>
            <a:ext cx="3310144" cy="92333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8">
                  <a:extLst>
                    <a:ext uri="{A12FA001-AC4F-418D-AE19-62706E023703}">
                      <ahyp:hlinkClr xmlns:ahyp="http://schemas.microsoft.com/office/drawing/2018/hyperlinkcolor" val="tx"/>
                    </a:ext>
                  </a:extLst>
                </a:hlinkClick>
              </a:rPr>
              <a:t>Assistive Touch</a:t>
            </a:r>
            <a:r>
              <a:rPr lang="en-US" b="1" dirty="0"/>
              <a:t>: </a:t>
            </a:r>
            <a:r>
              <a:rPr lang="en-US" dirty="0"/>
              <a:t>perform multi-finger gestures with the touch of a button. </a:t>
            </a:r>
            <a:endParaRPr lang="en-US" b="1" dirty="0"/>
          </a:p>
        </p:txBody>
      </p:sp>
      <p:sp>
        <p:nvSpPr>
          <p:cNvPr id="4" name="TextBox 3">
            <a:extLst>
              <a:ext uri="{FF2B5EF4-FFF2-40B4-BE49-F238E27FC236}">
                <a16:creationId xmlns:a16="http://schemas.microsoft.com/office/drawing/2014/main" id="{D372F2CB-76BA-F26E-3EDE-A6A63DF29BFE}"/>
              </a:ext>
            </a:extLst>
          </p:cNvPr>
          <p:cNvSpPr txBox="1"/>
          <p:nvPr/>
        </p:nvSpPr>
        <p:spPr>
          <a:xfrm>
            <a:off x="1185862" y="4149577"/>
            <a:ext cx="3310144" cy="1200329"/>
          </a:xfrm>
          <a:prstGeom prst="rect">
            <a:avLst/>
          </a:prstGeom>
          <a:solidFill>
            <a:srgbClr val="5DCEAF"/>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t>Sticky/Slow Keys</a:t>
            </a:r>
            <a:r>
              <a:rPr lang="en-US" dirty="0"/>
              <a:t>: possible options for students who have extremity differences, have tremors, etc. </a:t>
            </a:r>
            <a:endParaRPr lang="en-US" b="1" dirty="0"/>
          </a:p>
        </p:txBody>
      </p:sp>
    </p:spTree>
    <p:extLst>
      <p:ext uri="{BB962C8B-B14F-4D97-AF65-F5344CB8AC3E}">
        <p14:creationId xmlns:p14="http://schemas.microsoft.com/office/powerpoint/2010/main" val="3632915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5DB52-7340-B14D-E90C-93C224E29F1B}"/>
              </a:ext>
            </a:extLst>
          </p:cNvPr>
          <p:cNvSpPr>
            <a:spLocks noGrp="1"/>
          </p:cNvSpPr>
          <p:nvPr>
            <p:ph type="ctrTitle"/>
          </p:nvPr>
        </p:nvSpPr>
        <p:spPr>
          <a:xfrm>
            <a:off x="1911211" y="670133"/>
            <a:ext cx="8791575" cy="930067"/>
          </a:xfrm>
        </p:spPr>
        <p:txBody>
          <a:bodyPr/>
          <a:lstStyle/>
          <a:p>
            <a:r>
              <a:rPr lang="en-US" dirty="0"/>
              <a:t>App: Snap Type Pro2</a:t>
            </a:r>
          </a:p>
        </p:txBody>
      </p:sp>
      <p:pic>
        <p:nvPicPr>
          <p:cNvPr id="4" name="Picture 3" descr="A star with a number on it&#10;&#10;AI-generated content may be incorrect.">
            <a:extLst>
              <a:ext uri="{FF2B5EF4-FFF2-40B4-BE49-F238E27FC236}">
                <a16:creationId xmlns:a16="http://schemas.microsoft.com/office/drawing/2014/main" id="{DBA68E26-E271-BC4D-EBF2-D5C3F1575FB7}"/>
              </a:ext>
            </a:extLst>
          </p:cNvPr>
          <p:cNvPicPr>
            <a:picLocks noChangeAspect="1"/>
          </p:cNvPicPr>
          <p:nvPr/>
        </p:nvPicPr>
        <p:blipFill>
          <a:blip r:embed="rId2"/>
          <a:stretch>
            <a:fillRect/>
          </a:stretch>
        </p:blipFill>
        <p:spPr>
          <a:xfrm>
            <a:off x="7502465" y="1740999"/>
            <a:ext cx="3984884" cy="3909795"/>
          </a:xfrm>
          <a:prstGeom prst="rect">
            <a:avLst/>
          </a:prstGeom>
        </p:spPr>
      </p:pic>
      <p:sp>
        <p:nvSpPr>
          <p:cNvPr id="5" name="Content Placeholder 2">
            <a:extLst>
              <a:ext uri="{FF2B5EF4-FFF2-40B4-BE49-F238E27FC236}">
                <a16:creationId xmlns:a16="http://schemas.microsoft.com/office/drawing/2014/main" id="{F8B4ABB7-FCAA-A5A8-AEC8-17B1D483B18E}"/>
              </a:ext>
            </a:extLst>
          </p:cNvPr>
          <p:cNvSpPr txBox="1">
            <a:spLocks/>
          </p:cNvSpPr>
          <p:nvPr/>
        </p:nvSpPr>
        <p:spPr>
          <a:xfrm>
            <a:off x="2142854" y="1765292"/>
            <a:ext cx="4794897" cy="3541714"/>
          </a:xfrm>
          <a:prstGeom prst="rect">
            <a:avLst/>
          </a:prstGeom>
        </p:spPr>
        <p:txBody>
          <a:bodyPr vert="horz" lIns="91440" tIns="45720" rIns="91440" bIns="45720" rtlCol="0" anchor="t">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2000" kern="1200" cap="all" baseline="0">
                <a:solidFill>
                  <a:schemeClr val="tx2"/>
                </a:solidFill>
                <a:latin typeface="+mn-lt"/>
                <a:ea typeface="+mn-ea"/>
                <a:cs typeface="+mn-cs"/>
              </a:defRPr>
            </a:lvl1pPr>
            <a:lvl2pPr marL="457200" indent="0" algn="ctr" defTabSz="914400" rtl="0" eaLnBrk="1" latinLnBrk="0" hangingPunct="1">
              <a:lnSpc>
                <a:spcPct val="120000"/>
              </a:lnSpc>
              <a:spcBef>
                <a:spcPts val="500"/>
              </a:spcBef>
              <a:buSzPct val="125000"/>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SzPct val="125000"/>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9pPr>
          </a:lstStyle>
          <a:p>
            <a:r>
              <a:rPr lang="en-US" sz="2400" dirty="0">
                <a:solidFill>
                  <a:schemeClr val="tx1"/>
                </a:solidFill>
              </a:rPr>
              <a:t>Take a picture of a worksheet:</a:t>
            </a:r>
          </a:p>
          <a:p>
            <a:pPr lvl="1" algn="l"/>
            <a:r>
              <a:rPr lang="en-US" sz="2400" dirty="0"/>
              <a:t>Read aloud text</a:t>
            </a:r>
          </a:p>
          <a:p>
            <a:pPr lvl="1" algn="l"/>
            <a:r>
              <a:rPr lang="en-US" sz="2400" dirty="0"/>
              <a:t>Type on worksheet</a:t>
            </a:r>
          </a:p>
          <a:p>
            <a:pPr lvl="1" algn="l"/>
            <a:r>
              <a:rPr lang="en-US" sz="2400" dirty="0"/>
              <a:t>Draw feature</a:t>
            </a:r>
          </a:p>
        </p:txBody>
      </p:sp>
    </p:spTree>
    <p:extLst>
      <p:ext uri="{BB962C8B-B14F-4D97-AF65-F5344CB8AC3E}">
        <p14:creationId xmlns:p14="http://schemas.microsoft.com/office/powerpoint/2010/main" val="509538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13732-CDBD-C063-C222-E6CD07B7BF79}"/>
              </a:ext>
            </a:extLst>
          </p:cNvPr>
          <p:cNvSpPr>
            <a:spLocks noGrp="1"/>
          </p:cNvSpPr>
          <p:nvPr>
            <p:ph type="ctrTitle"/>
          </p:nvPr>
        </p:nvSpPr>
        <p:spPr>
          <a:xfrm>
            <a:off x="2040419" y="665163"/>
            <a:ext cx="8791575" cy="935037"/>
          </a:xfrm>
        </p:spPr>
        <p:txBody>
          <a:bodyPr/>
          <a:lstStyle/>
          <a:p>
            <a:r>
              <a:rPr lang="en-US" dirty="0"/>
              <a:t>App: Notability</a:t>
            </a:r>
          </a:p>
        </p:txBody>
      </p:sp>
      <p:pic>
        <p:nvPicPr>
          <p:cNvPr id="2052" name="Picture 4" descr="Notability is Now a Free App">
            <a:extLst>
              <a:ext uri="{FF2B5EF4-FFF2-40B4-BE49-F238E27FC236}">
                <a16:creationId xmlns:a16="http://schemas.microsoft.com/office/drawing/2014/main" id="{BC06D2F7-3954-E743-A9F1-79AF289FDBF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958" r="23893"/>
          <a:stretch>
            <a:fillRect/>
          </a:stretch>
        </p:blipFill>
        <p:spPr bwMode="auto">
          <a:xfrm>
            <a:off x="7384971" y="792188"/>
            <a:ext cx="4369548" cy="438587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E039836C-E462-0395-468E-00912630437A}"/>
              </a:ext>
            </a:extLst>
          </p:cNvPr>
          <p:cNvSpPr txBox="1">
            <a:spLocks/>
          </p:cNvSpPr>
          <p:nvPr/>
        </p:nvSpPr>
        <p:spPr>
          <a:xfrm>
            <a:off x="2142854" y="1765292"/>
            <a:ext cx="4794897" cy="1663708"/>
          </a:xfrm>
          <a:prstGeom prst="rect">
            <a:avLst/>
          </a:prstGeom>
        </p:spPr>
        <p:txBody>
          <a:bodyPr vert="horz" lIns="91440" tIns="45720" rIns="91440" bIns="45720" rtlCol="0" anchor="t">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2000" kern="1200" cap="all" baseline="0">
                <a:solidFill>
                  <a:schemeClr val="tx2"/>
                </a:solidFill>
                <a:latin typeface="+mn-lt"/>
                <a:ea typeface="+mn-ea"/>
                <a:cs typeface="+mn-cs"/>
              </a:defRPr>
            </a:lvl1pPr>
            <a:lvl2pPr marL="457200" indent="0" algn="ctr" defTabSz="914400" rtl="0" eaLnBrk="1" latinLnBrk="0" hangingPunct="1">
              <a:lnSpc>
                <a:spcPct val="120000"/>
              </a:lnSpc>
              <a:spcBef>
                <a:spcPts val="500"/>
              </a:spcBef>
              <a:buSzPct val="125000"/>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SzPct val="125000"/>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9pPr>
          </a:lstStyle>
          <a:p>
            <a:r>
              <a:rPr lang="en-US" sz="2400" dirty="0">
                <a:solidFill>
                  <a:schemeClr val="tx1"/>
                </a:solidFill>
              </a:rPr>
              <a:t>Take a picture of a worksheet:</a:t>
            </a:r>
          </a:p>
          <a:p>
            <a:pPr lvl="1" algn="l"/>
            <a:r>
              <a:rPr lang="en-US" sz="2400" dirty="0"/>
              <a:t>Type on worksheet</a:t>
            </a:r>
          </a:p>
          <a:p>
            <a:pPr lvl="1" algn="l"/>
            <a:r>
              <a:rPr lang="en-US" sz="2400" dirty="0"/>
              <a:t>Draw feature</a:t>
            </a:r>
          </a:p>
          <a:p>
            <a:pPr lvl="1" algn="l"/>
            <a:endParaRPr lang="en-US" sz="2400" dirty="0"/>
          </a:p>
        </p:txBody>
      </p:sp>
      <p:sp>
        <p:nvSpPr>
          <p:cNvPr id="4" name="Content Placeholder 2">
            <a:extLst>
              <a:ext uri="{FF2B5EF4-FFF2-40B4-BE49-F238E27FC236}">
                <a16:creationId xmlns:a16="http://schemas.microsoft.com/office/drawing/2014/main" id="{79CF9AAB-4A1F-E87C-17A6-0240370FF186}"/>
              </a:ext>
            </a:extLst>
          </p:cNvPr>
          <p:cNvSpPr txBox="1">
            <a:spLocks/>
          </p:cNvSpPr>
          <p:nvPr/>
        </p:nvSpPr>
        <p:spPr>
          <a:xfrm>
            <a:off x="2158874" y="3375353"/>
            <a:ext cx="4794897" cy="1663708"/>
          </a:xfrm>
          <a:prstGeom prst="rect">
            <a:avLst/>
          </a:prstGeom>
        </p:spPr>
        <p:txBody>
          <a:bodyPr vert="horz" lIns="91440" tIns="45720" rIns="91440" bIns="45720" rtlCol="0" anchor="t">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2000" kern="1200" cap="all" baseline="0">
                <a:solidFill>
                  <a:schemeClr val="tx2"/>
                </a:solidFill>
                <a:latin typeface="+mn-lt"/>
                <a:ea typeface="+mn-ea"/>
                <a:cs typeface="+mn-cs"/>
              </a:defRPr>
            </a:lvl1pPr>
            <a:lvl2pPr marL="457200" indent="0" algn="ctr" defTabSz="914400" rtl="0" eaLnBrk="1" latinLnBrk="0" hangingPunct="1">
              <a:lnSpc>
                <a:spcPct val="120000"/>
              </a:lnSpc>
              <a:spcBef>
                <a:spcPts val="500"/>
              </a:spcBef>
              <a:buSzPct val="125000"/>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SzPct val="125000"/>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9pPr>
          </a:lstStyle>
          <a:p>
            <a:r>
              <a:rPr lang="en-US" sz="2400" dirty="0">
                <a:solidFill>
                  <a:schemeClr val="tx1"/>
                </a:solidFill>
              </a:rPr>
              <a:t>Take Notes</a:t>
            </a:r>
          </a:p>
          <a:p>
            <a:pPr lvl="1" algn="l"/>
            <a:endParaRPr lang="en-US" sz="2400" dirty="0"/>
          </a:p>
        </p:txBody>
      </p:sp>
    </p:spTree>
    <p:extLst>
      <p:ext uri="{BB962C8B-B14F-4D97-AF65-F5344CB8AC3E}">
        <p14:creationId xmlns:p14="http://schemas.microsoft.com/office/powerpoint/2010/main" val="5652429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C0998-9052-6CE5-2C52-FEC9A71132DF}"/>
              </a:ext>
            </a:extLst>
          </p:cNvPr>
          <p:cNvSpPr>
            <a:spLocks noGrp="1"/>
          </p:cNvSpPr>
          <p:nvPr>
            <p:ph type="title"/>
          </p:nvPr>
        </p:nvSpPr>
        <p:spPr/>
        <p:txBody>
          <a:bodyPr/>
          <a:lstStyle/>
          <a:p>
            <a:r>
              <a:rPr lang="en-US" dirty="0"/>
              <a:t>What’s Next? </a:t>
            </a:r>
          </a:p>
        </p:txBody>
      </p:sp>
      <p:sp>
        <p:nvSpPr>
          <p:cNvPr id="3" name="Content Placeholder 2">
            <a:extLst>
              <a:ext uri="{FF2B5EF4-FFF2-40B4-BE49-F238E27FC236}">
                <a16:creationId xmlns:a16="http://schemas.microsoft.com/office/drawing/2014/main" id="{F947179B-F821-794F-6B58-943708DB9196}"/>
              </a:ext>
            </a:extLst>
          </p:cNvPr>
          <p:cNvSpPr>
            <a:spLocks noGrp="1"/>
          </p:cNvSpPr>
          <p:nvPr>
            <p:ph idx="1"/>
          </p:nvPr>
        </p:nvSpPr>
        <p:spPr/>
        <p:txBody>
          <a:bodyPr/>
          <a:lstStyle/>
          <a:p>
            <a:r>
              <a:rPr lang="en-US" dirty="0"/>
              <a:t>Secondary: direct-to-student training on these tools and the equivalent in their phones for life after school. </a:t>
            </a:r>
          </a:p>
          <a:p>
            <a:endParaRPr lang="en-US" dirty="0"/>
          </a:p>
          <a:p>
            <a:r>
              <a:rPr lang="en-US" dirty="0"/>
              <a:t>Elementary: introduce these solutions sooner</a:t>
            </a:r>
          </a:p>
        </p:txBody>
      </p:sp>
    </p:spTree>
    <p:extLst>
      <p:ext uri="{BB962C8B-B14F-4D97-AF65-F5344CB8AC3E}">
        <p14:creationId xmlns:p14="http://schemas.microsoft.com/office/powerpoint/2010/main" val="1101637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A2BFB-4B34-88E2-DDEA-5013EBCFF4CA}"/>
              </a:ext>
            </a:extLst>
          </p:cNvPr>
          <p:cNvSpPr>
            <a:spLocks noGrp="1"/>
          </p:cNvSpPr>
          <p:nvPr>
            <p:ph type="title"/>
          </p:nvPr>
        </p:nvSpPr>
        <p:spPr/>
        <p:txBody>
          <a:bodyPr/>
          <a:lstStyle/>
          <a:p>
            <a:r>
              <a:rPr lang="en-US" dirty="0"/>
              <a:t>Questions? </a:t>
            </a:r>
          </a:p>
        </p:txBody>
      </p:sp>
      <p:sp>
        <p:nvSpPr>
          <p:cNvPr id="3" name="Content Placeholder 2">
            <a:extLst>
              <a:ext uri="{FF2B5EF4-FFF2-40B4-BE49-F238E27FC236}">
                <a16:creationId xmlns:a16="http://schemas.microsoft.com/office/drawing/2014/main" id="{6B4693FB-CC56-6411-0303-B4A7FD16DA29}"/>
              </a:ext>
            </a:extLst>
          </p:cNvPr>
          <p:cNvSpPr>
            <a:spLocks noGrp="1"/>
          </p:cNvSpPr>
          <p:nvPr>
            <p:ph idx="1"/>
          </p:nvPr>
        </p:nvSpPr>
        <p:spPr/>
        <p:txBody>
          <a:bodyPr/>
          <a:lstStyle/>
          <a:p>
            <a:r>
              <a:rPr lang="en-US" dirty="0"/>
              <a:t>Contact info: colleen.collins@ops.org</a:t>
            </a:r>
          </a:p>
        </p:txBody>
      </p:sp>
    </p:spTree>
    <p:extLst>
      <p:ext uri="{BB962C8B-B14F-4D97-AF65-F5344CB8AC3E}">
        <p14:creationId xmlns:p14="http://schemas.microsoft.com/office/powerpoint/2010/main" val="241176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21FDC-E9FA-231E-5729-C0D7E23825E1}"/>
              </a:ext>
            </a:extLst>
          </p:cNvPr>
          <p:cNvSpPr>
            <a:spLocks noGrp="1"/>
          </p:cNvSpPr>
          <p:nvPr>
            <p:ph type="title"/>
          </p:nvPr>
        </p:nvSpPr>
        <p:spPr/>
        <p:txBody>
          <a:bodyPr/>
          <a:lstStyle/>
          <a:p>
            <a:r>
              <a:rPr lang="en-US"/>
              <a:t>About Me</a:t>
            </a:r>
            <a:endParaRPr lang="en-US" dirty="0"/>
          </a:p>
        </p:txBody>
      </p:sp>
      <p:graphicFrame>
        <p:nvGraphicFramePr>
          <p:cNvPr id="75" name="Content Placeholder 2">
            <a:extLst>
              <a:ext uri="{FF2B5EF4-FFF2-40B4-BE49-F238E27FC236}">
                <a16:creationId xmlns:a16="http://schemas.microsoft.com/office/drawing/2014/main" id="{96251996-111F-6D86-B19C-47CE86E886AD}"/>
              </a:ext>
            </a:extLst>
          </p:cNvPr>
          <p:cNvGraphicFramePr>
            <a:graphicFrameLocks noGrp="1"/>
          </p:cNvGraphicFramePr>
          <p:nvPr>
            <p:ph idx="1"/>
            <p:extLst>
              <p:ext uri="{D42A27DB-BD31-4B8C-83A1-F6EECF244321}">
                <p14:modId xmlns:p14="http://schemas.microsoft.com/office/powerpoint/2010/main" val="2456293842"/>
              </p:ext>
            </p:extLst>
          </p:nvPr>
        </p:nvGraphicFramePr>
        <p:xfrm>
          <a:off x="1141412" y="2249487"/>
          <a:ext cx="9905999" cy="35417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169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64A01-C461-4F4F-E51A-E77B688CAAB0}"/>
              </a:ext>
            </a:extLst>
          </p:cNvPr>
          <p:cNvSpPr>
            <a:spLocks noGrp="1"/>
          </p:cNvSpPr>
          <p:nvPr>
            <p:ph type="title"/>
          </p:nvPr>
        </p:nvSpPr>
        <p:spPr/>
        <p:txBody>
          <a:bodyPr>
            <a:normAutofit/>
          </a:bodyPr>
          <a:lstStyle/>
          <a:p>
            <a:r>
              <a:rPr lang="en-US" sz="4000" dirty="0"/>
              <a:t>Guiding beliefs:</a:t>
            </a:r>
          </a:p>
        </p:txBody>
      </p:sp>
      <p:sp>
        <p:nvSpPr>
          <p:cNvPr id="3" name="Content Placeholder 2">
            <a:extLst>
              <a:ext uri="{FF2B5EF4-FFF2-40B4-BE49-F238E27FC236}">
                <a16:creationId xmlns:a16="http://schemas.microsoft.com/office/drawing/2014/main" id="{D665010B-65C4-4992-251F-621F6EA5CD40}"/>
              </a:ext>
            </a:extLst>
          </p:cNvPr>
          <p:cNvSpPr>
            <a:spLocks noGrp="1"/>
          </p:cNvSpPr>
          <p:nvPr>
            <p:ph idx="1"/>
          </p:nvPr>
        </p:nvSpPr>
        <p:spPr/>
        <p:txBody>
          <a:bodyPr>
            <a:normAutofit/>
          </a:bodyPr>
          <a:lstStyle/>
          <a:p>
            <a:r>
              <a:rPr lang="en-US" sz="2800" dirty="0"/>
              <a:t>Everyone is doing their best at any given moment. </a:t>
            </a:r>
          </a:p>
          <a:p>
            <a:r>
              <a:rPr lang="en-US" sz="2800" dirty="0"/>
              <a:t>We all want the best for our students.</a:t>
            </a:r>
          </a:p>
          <a:p>
            <a:r>
              <a:rPr lang="en-US" sz="2800" dirty="0"/>
              <a:t>We only know what we know. </a:t>
            </a:r>
          </a:p>
          <a:p>
            <a:r>
              <a:rPr lang="en-US" sz="2800" dirty="0"/>
              <a:t>When we know better, we do better. </a:t>
            </a:r>
          </a:p>
        </p:txBody>
      </p:sp>
    </p:spTree>
    <p:extLst>
      <p:ext uri="{BB962C8B-B14F-4D97-AF65-F5344CB8AC3E}">
        <p14:creationId xmlns:p14="http://schemas.microsoft.com/office/powerpoint/2010/main" val="65139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574FB-9C97-04BE-295D-C982F364E2B1}"/>
              </a:ext>
            </a:extLst>
          </p:cNvPr>
          <p:cNvSpPr>
            <a:spLocks noGrp="1"/>
          </p:cNvSpPr>
          <p:nvPr>
            <p:ph type="title"/>
          </p:nvPr>
        </p:nvSpPr>
        <p:spPr/>
        <p:txBody>
          <a:bodyPr/>
          <a:lstStyle/>
          <a:p>
            <a:r>
              <a:rPr lang="en-US" dirty="0"/>
              <a:t>Assistive Technology: </a:t>
            </a:r>
          </a:p>
        </p:txBody>
      </p:sp>
      <p:sp>
        <p:nvSpPr>
          <p:cNvPr id="3" name="Content Placeholder 2">
            <a:extLst>
              <a:ext uri="{FF2B5EF4-FFF2-40B4-BE49-F238E27FC236}">
                <a16:creationId xmlns:a16="http://schemas.microsoft.com/office/drawing/2014/main" id="{0C7C5192-60EC-23B7-5B52-0140BC64D618}"/>
              </a:ext>
            </a:extLst>
          </p:cNvPr>
          <p:cNvSpPr>
            <a:spLocks noGrp="1"/>
          </p:cNvSpPr>
          <p:nvPr>
            <p:ph idx="1"/>
          </p:nvPr>
        </p:nvSpPr>
        <p:spPr/>
        <p:txBody>
          <a:bodyPr/>
          <a:lstStyle/>
          <a:p>
            <a:r>
              <a:rPr lang="en-US" dirty="0"/>
              <a:t>As defined in IDEA: Assistive technology device means </a:t>
            </a:r>
            <a:r>
              <a:rPr lang="en-US" b="1" dirty="0"/>
              <a:t>any item, piece of equipment, or product system</a:t>
            </a:r>
            <a:r>
              <a:rPr lang="en-US" dirty="0"/>
              <a:t>, whether acquired commercially off the shelf, modified, or customized, that is </a:t>
            </a:r>
            <a:r>
              <a:rPr lang="en-US" b="1" dirty="0"/>
              <a:t>used to increase, maintain, or improve the functional capabilities of a child with a disability</a:t>
            </a:r>
            <a:r>
              <a:rPr lang="en-US" dirty="0"/>
              <a:t>. The term does not include a medical device that is surgically implanted, or the replacement of such device.​</a:t>
            </a:r>
          </a:p>
        </p:txBody>
      </p:sp>
    </p:spTree>
    <p:extLst>
      <p:ext uri="{BB962C8B-B14F-4D97-AF65-F5344CB8AC3E}">
        <p14:creationId xmlns:p14="http://schemas.microsoft.com/office/powerpoint/2010/main" val="3506566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99DBA-7876-FBCC-5CD6-B1DAE7A5147F}"/>
              </a:ext>
            </a:extLst>
          </p:cNvPr>
          <p:cNvSpPr>
            <a:spLocks noGrp="1"/>
          </p:cNvSpPr>
          <p:nvPr>
            <p:ph type="title"/>
          </p:nvPr>
        </p:nvSpPr>
        <p:spPr/>
        <p:txBody>
          <a:bodyPr/>
          <a:lstStyle/>
          <a:p>
            <a:r>
              <a:rPr lang="en-US" dirty="0"/>
              <a:t>Instructional tech vs assistive tech</a:t>
            </a:r>
          </a:p>
        </p:txBody>
      </p:sp>
      <p:sp>
        <p:nvSpPr>
          <p:cNvPr id="3" name="Content Placeholder 2">
            <a:extLst>
              <a:ext uri="{FF2B5EF4-FFF2-40B4-BE49-F238E27FC236}">
                <a16:creationId xmlns:a16="http://schemas.microsoft.com/office/drawing/2014/main" id="{49B2AE0B-B77E-C1D8-B196-9B3B2F1F33E5}"/>
              </a:ext>
            </a:extLst>
          </p:cNvPr>
          <p:cNvSpPr>
            <a:spLocks noGrp="1"/>
          </p:cNvSpPr>
          <p:nvPr>
            <p:ph idx="1"/>
          </p:nvPr>
        </p:nvSpPr>
        <p:spPr/>
        <p:txBody>
          <a:bodyPr/>
          <a:lstStyle/>
          <a:p>
            <a:pPr fontAlgn="base"/>
            <a:r>
              <a:rPr lang="en-US" dirty="0"/>
              <a:t>Instructional Tech: tools and resources used to facilitate learning. Goal is to make learning more engaging, efficient, and accessible to all students. ​</a:t>
            </a:r>
          </a:p>
          <a:p>
            <a:pPr fontAlgn="base"/>
            <a:endParaRPr lang="en-US" dirty="0"/>
          </a:p>
          <a:p>
            <a:pPr fontAlgn="base"/>
            <a:r>
              <a:rPr lang="en-US" dirty="0"/>
              <a:t>Assistive Tech: A compensatory strategy. Allows a student to perform functions they otherwise wouldn’t be able to do. May be used in conjunction with instructional tech.​</a:t>
            </a:r>
          </a:p>
          <a:p>
            <a:endParaRPr lang="en-US" dirty="0"/>
          </a:p>
        </p:txBody>
      </p:sp>
    </p:spTree>
    <p:extLst>
      <p:ext uri="{BB962C8B-B14F-4D97-AF65-F5344CB8AC3E}">
        <p14:creationId xmlns:p14="http://schemas.microsoft.com/office/powerpoint/2010/main" val="3733718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duotone>
              <a:schemeClr val="bg2">
                <a:shade val="88000"/>
                <a:hueMod val="106000"/>
                <a:satMod val="140000"/>
                <a:lumMod val="54000"/>
              </a:schemeClr>
              <a:schemeClr val="bg2">
                <a:tint val="98000"/>
                <a:hueMod val="90000"/>
                <a:satMod val="150000"/>
                <a:lumMod val="160000"/>
              </a:schemeClr>
            </a:duotone>
          </a:blip>
          <a:stretch/>
        </a:blip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C6270675-9512-4978-8583-36659256EE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757414-76B4-28D3-F0DE-E737BFD5F46D}"/>
              </a:ext>
            </a:extLst>
          </p:cNvPr>
          <p:cNvSpPr>
            <a:spLocks noGrp="1"/>
          </p:cNvSpPr>
          <p:nvPr>
            <p:ph type="title"/>
          </p:nvPr>
        </p:nvSpPr>
        <p:spPr>
          <a:xfrm>
            <a:off x="1141413" y="618518"/>
            <a:ext cx="9905998" cy="1478570"/>
          </a:xfrm>
        </p:spPr>
        <p:txBody>
          <a:bodyPr>
            <a:normAutofit/>
          </a:bodyPr>
          <a:lstStyle/>
          <a:p>
            <a:r>
              <a:rPr lang="en-US" dirty="0"/>
              <a:t>A Brief OPS assistive tech timeline:</a:t>
            </a:r>
          </a:p>
        </p:txBody>
      </p:sp>
      <p:graphicFrame>
        <p:nvGraphicFramePr>
          <p:cNvPr id="14" name="Content Placeholder 2">
            <a:extLst>
              <a:ext uri="{FF2B5EF4-FFF2-40B4-BE49-F238E27FC236}">
                <a16:creationId xmlns:a16="http://schemas.microsoft.com/office/drawing/2014/main" id="{81439B04-854E-2AD5-0AD0-0FCE2337EA6C}"/>
              </a:ext>
            </a:extLst>
          </p:cNvPr>
          <p:cNvGraphicFramePr>
            <a:graphicFrameLocks noGrp="1"/>
          </p:cNvGraphicFramePr>
          <p:nvPr>
            <p:ph idx="1"/>
            <p:extLst>
              <p:ext uri="{D42A27DB-BD31-4B8C-83A1-F6EECF244321}">
                <p14:modId xmlns:p14="http://schemas.microsoft.com/office/powerpoint/2010/main" val="3060411678"/>
              </p:ext>
            </p:extLst>
          </p:nvPr>
        </p:nvGraphicFramePr>
        <p:xfrm>
          <a:off x="1141413" y="2249488"/>
          <a:ext cx="9906000" cy="3541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53894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95D31-51DB-3A13-9220-52F147419CEF}"/>
              </a:ext>
            </a:extLst>
          </p:cNvPr>
          <p:cNvSpPr>
            <a:spLocks noGrp="1"/>
          </p:cNvSpPr>
          <p:nvPr>
            <p:ph type="title"/>
          </p:nvPr>
        </p:nvSpPr>
        <p:spPr/>
        <p:txBody>
          <a:bodyPr/>
          <a:lstStyle/>
          <a:p>
            <a:r>
              <a:rPr lang="en-US" dirty="0"/>
              <a:t>Accessibility categories:</a:t>
            </a:r>
          </a:p>
        </p:txBody>
      </p:sp>
      <p:sp>
        <p:nvSpPr>
          <p:cNvPr id="3" name="Content Placeholder 2">
            <a:extLst>
              <a:ext uri="{FF2B5EF4-FFF2-40B4-BE49-F238E27FC236}">
                <a16:creationId xmlns:a16="http://schemas.microsoft.com/office/drawing/2014/main" id="{CEFDB92C-29FF-A338-A539-641BC9D3F7F0}"/>
              </a:ext>
            </a:extLst>
          </p:cNvPr>
          <p:cNvSpPr>
            <a:spLocks noGrp="1"/>
          </p:cNvSpPr>
          <p:nvPr>
            <p:ph sz="half" idx="1"/>
          </p:nvPr>
        </p:nvSpPr>
        <p:spPr/>
        <p:txBody>
          <a:bodyPr/>
          <a:lstStyle/>
          <a:p>
            <a:r>
              <a:rPr lang="en-US" dirty="0"/>
              <a:t>Apple’s terms: </a:t>
            </a:r>
          </a:p>
          <a:p>
            <a:pPr lvl="1"/>
            <a:r>
              <a:rPr lang="en-US" dirty="0"/>
              <a:t>Vision</a:t>
            </a:r>
          </a:p>
          <a:p>
            <a:pPr lvl="1"/>
            <a:r>
              <a:rPr lang="en-US" dirty="0"/>
              <a:t>Physical &amp; Motor</a:t>
            </a:r>
          </a:p>
          <a:p>
            <a:pPr lvl="1"/>
            <a:r>
              <a:rPr lang="en-US" dirty="0"/>
              <a:t>Hearing</a:t>
            </a:r>
          </a:p>
          <a:p>
            <a:pPr lvl="1"/>
            <a:r>
              <a:rPr lang="en-US" dirty="0"/>
              <a:t>Speech</a:t>
            </a:r>
          </a:p>
          <a:p>
            <a:pPr lvl="1"/>
            <a:r>
              <a:rPr lang="en-US" dirty="0"/>
              <a:t>General</a:t>
            </a:r>
          </a:p>
          <a:p>
            <a:pPr lvl="1"/>
            <a:endParaRPr lang="en-US" dirty="0"/>
          </a:p>
        </p:txBody>
      </p:sp>
      <p:sp>
        <p:nvSpPr>
          <p:cNvPr id="4" name="Content Placeholder 3">
            <a:extLst>
              <a:ext uri="{FF2B5EF4-FFF2-40B4-BE49-F238E27FC236}">
                <a16:creationId xmlns:a16="http://schemas.microsoft.com/office/drawing/2014/main" id="{3377D77B-A921-7909-EE1F-89C291BEEA92}"/>
              </a:ext>
            </a:extLst>
          </p:cNvPr>
          <p:cNvSpPr>
            <a:spLocks noGrp="1"/>
          </p:cNvSpPr>
          <p:nvPr>
            <p:ph sz="half" idx="2"/>
          </p:nvPr>
        </p:nvSpPr>
        <p:spPr/>
        <p:txBody>
          <a:bodyPr/>
          <a:lstStyle/>
          <a:p>
            <a:r>
              <a:rPr lang="en-US" dirty="0"/>
              <a:t>Instructional Terms: </a:t>
            </a:r>
          </a:p>
          <a:p>
            <a:pPr lvl="1"/>
            <a:r>
              <a:rPr lang="en-US" dirty="0"/>
              <a:t>Reading</a:t>
            </a:r>
          </a:p>
          <a:p>
            <a:pPr lvl="1"/>
            <a:r>
              <a:rPr lang="en-US" dirty="0"/>
              <a:t>Writing</a:t>
            </a:r>
          </a:p>
          <a:p>
            <a:pPr lvl="1"/>
            <a:r>
              <a:rPr lang="en-US" dirty="0"/>
              <a:t>Executive Functioning</a:t>
            </a:r>
          </a:p>
          <a:p>
            <a:pPr lvl="1"/>
            <a:r>
              <a:rPr lang="en-US" dirty="0"/>
              <a:t>Accessing</a:t>
            </a:r>
          </a:p>
        </p:txBody>
      </p:sp>
    </p:spTree>
    <p:extLst>
      <p:ext uri="{BB962C8B-B14F-4D97-AF65-F5344CB8AC3E}">
        <p14:creationId xmlns:p14="http://schemas.microsoft.com/office/powerpoint/2010/main" val="2294402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7774F-575D-E1BA-4A5A-2F2BAC25725C}"/>
              </a:ext>
            </a:extLst>
          </p:cNvPr>
          <p:cNvSpPr>
            <a:spLocks noGrp="1"/>
          </p:cNvSpPr>
          <p:nvPr>
            <p:ph type="ctrTitle"/>
          </p:nvPr>
        </p:nvSpPr>
        <p:spPr>
          <a:xfrm>
            <a:off x="765313" y="362744"/>
            <a:ext cx="10798865" cy="867846"/>
          </a:xfrm>
          <a:solidFill>
            <a:schemeClr val="accent6">
              <a:lumMod val="75000"/>
            </a:schemeClr>
          </a:solidFill>
          <a:ln>
            <a:noFill/>
          </a:ln>
        </p:spPr>
        <p:style>
          <a:lnRef idx="0">
            <a:scrgbClr r="0" g="0" b="0"/>
          </a:lnRef>
          <a:fillRef idx="0">
            <a:scrgbClr r="0" g="0" b="0"/>
          </a:fillRef>
          <a:effectRef idx="0">
            <a:scrgbClr r="0" g="0" b="0"/>
          </a:effectRef>
          <a:fontRef idx="minor">
            <a:schemeClr val="lt1"/>
          </a:fontRef>
        </p:style>
        <p:txBody>
          <a:bodyPr anchor="t"/>
          <a:lstStyle/>
          <a:p>
            <a:r>
              <a:rPr lang="en-US" dirty="0"/>
              <a:t>Features that Support Reading: </a:t>
            </a:r>
          </a:p>
        </p:txBody>
      </p:sp>
      <p:sp>
        <p:nvSpPr>
          <p:cNvPr id="5" name="TextBox 4">
            <a:extLst>
              <a:ext uri="{FF2B5EF4-FFF2-40B4-BE49-F238E27FC236}">
                <a16:creationId xmlns:a16="http://schemas.microsoft.com/office/drawing/2014/main" id="{13965AA9-6345-DB6B-373E-0E31F2352984}"/>
              </a:ext>
            </a:extLst>
          </p:cNvPr>
          <p:cNvSpPr txBox="1"/>
          <p:nvPr/>
        </p:nvSpPr>
        <p:spPr>
          <a:xfrm>
            <a:off x="1087673" y="1900913"/>
            <a:ext cx="4572000" cy="923330"/>
          </a:xfrm>
          <a:prstGeom prst="rect">
            <a:avLst/>
          </a:prstGeom>
          <a:solidFill>
            <a:schemeClr val="accent6">
              <a:lumMod val="75000"/>
            </a:scheme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chemeClr val="tx1"/>
                </a:solidFill>
                <a:hlinkClick r:id="rId2">
                  <a:extLst>
                    <a:ext uri="{A12FA001-AC4F-418D-AE19-62706E023703}">
                      <ahyp:hlinkClr xmlns:ahyp="http://schemas.microsoft.com/office/drawing/2018/hyperlinkcolor" val="tx"/>
                    </a:ext>
                  </a:extLst>
                </a:hlinkClick>
              </a:rPr>
              <a:t>Speech Controller</a:t>
            </a:r>
            <a:r>
              <a:rPr lang="en-US" b="1" dirty="0"/>
              <a:t>: </a:t>
            </a:r>
            <a:r>
              <a:rPr lang="en-US" dirty="0"/>
              <a:t>when activated, will read aloud the whole screen or a section that is tapped. </a:t>
            </a:r>
          </a:p>
        </p:txBody>
      </p:sp>
      <p:sp>
        <p:nvSpPr>
          <p:cNvPr id="3" name="TextBox 2">
            <a:extLst>
              <a:ext uri="{FF2B5EF4-FFF2-40B4-BE49-F238E27FC236}">
                <a16:creationId xmlns:a16="http://schemas.microsoft.com/office/drawing/2014/main" id="{9C103F5B-1F7C-9ED8-EDD6-1CF79C703A16}"/>
              </a:ext>
            </a:extLst>
          </p:cNvPr>
          <p:cNvSpPr txBox="1"/>
          <p:nvPr/>
        </p:nvSpPr>
        <p:spPr>
          <a:xfrm>
            <a:off x="1087673" y="4695150"/>
            <a:ext cx="4616726" cy="923330"/>
          </a:xfrm>
          <a:prstGeom prst="rect">
            <a:avLst/>
          </a:prstGeom>
          <a:solidFill>
            <a:schemeClr val="accent6">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3">
                  <a:extLst>
                    <a:ext uri="{A12FA001-AC4F-418D-AE19-62706E023703}">
                      <ahyp:hlinkClr xmlns:ahyp="http://schemas.microsoft.com/office/drawing/2018/hyperlinkcolor" val="tx"/>
                    </a:ext>
                  </a:extLst>
                </a:hlinkClick>
              </a:rPr>
              <a:t>Live Text</a:t>
            </a:r>
            <a:r>
              <a:rPr lang="en-US" b="1" dirty="0"/>
              <a:t>: </a:t>
            </a:r>
            <a:r>
              <a:rPr lang="en-US" dirty="0"/>
              <a:t>built into the camera and other apps. It will read aloud text when used in conjunction with </a:t>
            </a:r>
            <a:r>
              <a:rPr lang="en-US" i="1" dirty="0"/>
              <a:t>Speech Controller </a:t>
            </a:r>
            <a:r>
              <a:rPr lang="en-US" dirty="0"/>
              <a:t>or </a:t>
            </a:r>
            <a:r>
              <a:rPr lang="en-US" i="1" dirty="0"/>
              <a:t>Speak Selection.</a:t>
            </a:r>
            <a:endParaRPr lang="en-US" dirty="0"/>
          </a:p>
        </p:txBody>
      </p:sp>
      <p:sp>
        <p:nvSpPr>
          <p:cNvPr id="6" name="TextBox 5">
            <a:extLst>
              <a:ext uri="{FF2B5EF4-FFF2-40B4-BE49-F238E27FC236}">
                <a16:creationId xmlns:a16="http://schemas.microsoft.com/office/drawing/2014/main" id="{93BFC57C-BC68-E821-717B-BE3AA40D516E}"/>
              </a:ext>
            </a:extLst>
          </p:cNvPr>
          <p:cNvSpPr txBox="1"/>
          <p:nvPr/>
        </p:nvSpPr>
        <p:spPr>
          <a:xfrm>
            <a:off x="6878763" y="3304223"/>
            <a:ext cx="4480560" cy="646331"/>
          </a:xfrm>
          <a:prstGeom prst="rect">
            <a:avLst/>
          </a:prstGeom>
          <a:solidFill>
            <a:schemeClr val="accent6">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t>Display &amp; Text Size: </a:t>
            </a:r>
            <a:r>
              <a:rPr lang="en-US" dirty="0"/>
              <a:t>Adjust how text looks on the iPad. May not affect things within an app. </a:t>
            </a:r>
            <a:endParaRPr lang="en-US" b="1" dirty="0"/>
          </a:p>
        </p:txBody>
      </p:sp>
      <p:sp>
        <p:nvSpPr>
          <p:cNvPr id="7" name="TextBox 6">
            <a:extLst>
              <a:ext uri="{FF2B5EF4-FFF2-40B4-BE49-F238E27FC236}">
                <a16:creationId xmlns:a16="http://schemas.microsoft.com/office/drawing/2014/main" id="{A6665B02-6B5A-BC60-0D3B-1907BEFCF66C}"/>
              </a:ext>
            </a:extLst>
          </p:cNvPr>
          <p:cNvSpPr txBox="1"/>
          <p:nvPr/>
        </p:nvSpPr>
        <p:spPr>
          <a:xfrm>
            <a:off x="6878763" y="1891367"/>
            <a:ext cx="4389120" cy="923330"/>
          </a:xfrm>
          <a:prstGeom prst="rect">
            <a:avLst/>
          </a:prstGeom>
          <a:solidFill>
            <a:schemeClr val="accent6">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4">
                  <a:extLst>
                    <a:ext uri="{A12FA001-AC4F-418D-AE19-62706E023703}">
                      <ahyp:hlinkClr xmlns:ahyp="http://schemas.microsoft.com/office/drawing/2018/hyperlinkcolor" val="tx"/>
                    </a:ext>
                  </a:extLst>
                </a:hlinkClick>
              </a:rPr>
              <a:t>Hold to Speak Predictions: </a:t>
            </a:r>
            <a:r>
              <a:rPr lang="en-US" dirty="0"/>
              <a:t>when active, hold each word in the prediction line to hear it read aloud. </a:t>
            </a:r>
            <a:endParaRPr lang="en-US" b="1" dirty="0"/>
          </a:p>
        </p:txBody>
      </p:sp>
      <p:sp>
        <p:nvSpPr>
          <p:cNvPr id="8" name="TextBox 7">
            <a:extLst>
              <a:ext uri="{FF2B5EF4-FFF2-40B4-BE49-F238E27FC236}">
                <a16:creationId xmlns:a16="http://schemas.microsoft.com/office/drawing/2014/main" id="{A610CC7D-2BA4-82F2-E0C0-B362D5D13A90}"/>
              </a:ext>
            </a:extLst>
          </p:cNvPr>
          <p:cNvSpPr txBox="1"/>
          <p:nvPr/>
        </p:nvSpPr>
        <p:spPr>
          <a:xfrm>
            <a:off x="1087673" y="3298031"/>
            <a:ext cx="4572000" cy="923330"/>
          </a:xfrm>
          <a:prstGeom prst="rect">
            <a:avLst/>
          </a:prstGeom>
          <a:solidFill>
            <a:schemeClr val="accent6">
              <a:lumMod val="75000"/>
            </a:schemeClr>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chemeClr val="tx1"/>
                </a:solidFill>
                <a:hlinkClick r:id="rId5">
                  <a:extLst>
                    <a:ext uri="{A12FA001-AC4F-418D-AE19-62706E023703}">
                      <ahyp:hlinkClr xmlns:ahyp="http://schemas.microsoft.com/office/drawing/2018/hyperlinkcolor" val="tx"/>
                    </a:ext>
                  </a:extLst>
                </a:hlinkClick>
              </a:rPr>
              <a:t>Speak Selection</a:t>
            </a:r>
            <a:r>
              <a:rPr lang="en-US" b="1" dirty="0"/>
              <a:t>: </a:t>
            </a:r>
            <a:r>
              <a:rPr lang="en-US" dirty="0"/>
              <a:t>any text that can be highlighted can be read aloud. More precise than Speech Controller.</a:t>
            </a:r>
          </a:p>
        </p:txBody>
      </p:sp>
    </p:spTree>
    <p:extLst>
      <p:ext uri="{BB962C8B-B14F-4D97-AF65-F5344CB8AC3E}">
        <p14:creationId xmlns:p14="http://schemas.microsoft.com/office/powerpoint/2010/main" val="638140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DFC9F-5F6C-244F-3957-747904A79B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BC6FBE-EE9C-EF7D-E64B-B37A801AC1EA}"/>
              </a:ext>
            </a:extLst>
          </p:cNvPr>
          <p:cNvSpPr>
            <a:spLocks noGrp="1"/>
          </p:cNvSpPr>
          <p:nvPr>
            <p:ph type="ctrTitle"/>
          </p:nvPr>
        </p:nvSpPr>
        <p:spPr>
          <a:xfrm>
            <a:off x="551622" y="282562"/>
            <a:ext cx="11156673" cy="1054307"/>
          </a:xfrm>
          <a:solidFill>
            <a:srgbClr val="D85C00"/>
          </a:solidFill>
          <a:ln>
            <a:noFill/>
          </a:ln>
        </p:spPr>
        <p:style>
          <a:lnRef idx="0">
            <a:scrgbClr r="0" g="0" b="0"/>
          </a:lnRef>
          <a:fillRef idx="0">
            <a:scrgbClr r="0" g="0" b="0"/>
          </a:fillRef>
          <a:effectRef idx="0">
            <a:scrgbClr r="0" g="0" b="0"/>
          </a:effectRef>
          <a:fontRef idx="minor">
            <a:schemeClr val="lt1"/>
          </a:fontRef>
        </p:style>
        <p:txBody>
          <a:bodyPr anchor="t"/>
          <a:lstStyle/>
          <a:p>
            <a:r>
              <a:rPr lang="en-US" dirty="0"/>
              <a:t>Features that Support Writing: </a:t>
            </a:r>
          </a:p>
        </p:txBody>
      </p:sp>
      <p:sp>
        <p:nvSpPr>
          <p:cNvPr id="4" name="TextBox 3">
            <a:extLst>
              <a:ext uri="{FF2B5EF4-FFF2-40B4-BE49-F238E27FC236}">
                <a16:creationId xmlns:a16="http://schemas.microsoft.com/office/drawing/2014/main" id="{69798118-56A3-C2D7-53B7-D802C5310269}"/>
              </a:ext>
            </a:extLst>
          </p:cNvPr>
          <p:cNvSpPr txBox="1"/>
          <p:nvPr/>
        </p:nvSpPr>
        <p:spPr>
          <a:xfrm>
            <a:off x="990601" y="1781268"/>
            <a:ext cx="3891280" cy="646331"/>
          </a:xfrm>
          <a:prstGeom prst="rect">
            <a:avLst/>
          </a:prstGeom>
          <a:solidFill>
            <a:schemeClr val="accent5">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t>Mic</a:t>
            </a:r>
            <a:r>
              <a:rPr lang="en-US" dirty="0"/>
              <a:t>: Dictation/text to speech. Must be enabled in apps.  </a:t>
            </a:r>
            <a:endParaRPr lang="en-US" b="1" dirty="0"/>
          </a:p>
        </p:txBody>
      </p:sp>
      <p:sp>
        <p:nvSpPr>
          <p:cNvPr id="6" name="TextBox 5">
            <a:extLst>
              <a:ext uri="{FF2B5EF4-FFF2-40B4-BE49-F238E27FC236}">
                <a16:creationId xmlns:a16="http://schemas.microsoft.com/office/drawing/2014/main" id="{BEFF93B3-266E-2B72-82B5-046CFD02A3F5}"/>
              </a:ext>
            </a:extLst>
          </p:cNvPr>
          <p:cNvSpPr txBox="1"/>
          <p:nvPr/>
        </p:nvSpPr>
        <p:spPr>
          <a:xfrm>
            <a:off x="990601" y="2773388"/>
            <a:ext cx="3891280" cy="1477328"/>
          </a:xfrm>
          <a:prstGeom prst="rect">
            <a:avLst/>
          </a:prstGeom>
          <a:solidFill>
            <a:schemeClr val="accent5">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2">
                  <a:extLst>
                    <a:ext uri="{A12FA001-AC4F-418D-AE19-62706E023703}">
                      <ahyp:hlinkClr xmlns:ahyp="http://schemas.microsoft.com/office/drawing/2018/hyperlinkcolor" val="tx"/>
                    </a:ext>
                  </a:extLst>
                </a:hlinkClick>
              </a:rPr>
              <a:t>Voice Memos</a:t>
            </a:r>
            <a:r>
              <a:rPr lang="en-US" b="1" dirty="0"/>
              <a:t>: </a:t>
            </a:r>
            <a:r>
              <a:rPr lang="en-US" dirty="0"/>
              <a:t>record verbal answers to turn in or convert to text using the transcription feature. Copy/paste into other documents as needed. Videos from the camera app could also work.</a:t>
            </a:r>
            <a:endParaRPr lang="en-US" b="1" dirty="0"/>
          </a:p>
        </p:txBody>
      </p:sp>
      <p:sp>
        <p:nvSpPr>
          <p:cNvPr id="8" name="TextBox 7">
            <a:extLst>
              <a:ext uri="{FF2B5EF4-FFF2-40B4-BE49-F238E27FC236}">
                <a16:creationId xmlns:a16="http://schemas.microsoft.com/office/drawing/2014/main" id="{3C1DFC13-2DFF-1DDA-1D29-44639E2E1D28}"/>
              </a:ext>
            </a:extLst>
          </p:cNvPr>
          <p:cNvSpPr txBox="1"/>
          <p:nvPr/>
        </p:nvSpPr>
        <p:spPr>
          <a:xfrm>
            <a:off x="990601" y="4688840"/>
            <a:ext cx="3891280" cy="646331"/>
          </a:xfrm>
          <a:prstGeom prst="rect">
            <a:avLst/>
          </a:prstGeom>
          <a:solidFill>
            <a:schemeClr val="accent5">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t>Camera: </a:t>
            </a:r>
            <a:r>
              <a:rPr lang="en-US" dirty="0"/>
              <a:t>Take photos of notes to alleviate copying. </a:t>
            </a:r>
            <a:endParaRPr lang="en-US" b="1" dirty="0"/>
          </a:p>
        </p:txBody>
      </p:sp>
      <p:sp>
        <p:nvSpPr>
          <p:cNvPr id="9" name="TextBox 8">
            <a:extLst>
              <a:ext uri="{FF2B5EF4-FFF2-40B4-BE49-F238E27FC236}">
                <a16:creationId xmlns:a16="http://schemas.microsoft.com/office/drawing/2014/main" id="{C311453D-CCA3-F3BD-3D37-4EA1C2D2EE47}"/>
              </a:ext>
            </a:extLst>
          </p:cNvPr>
          <p:cNvSpPr txBox="1"/>
          <p:nvPr/>
        </p:nvSpPr>
        <p:spPr>
          <a:xfrm>
            <a:off x="6624319" y="1781268"/>
            <a:ext cx="4577080" cy="1200329"/>
          </a:xfrm>
          <a:prstGeom prst="rect">
            <a:avLst/>
          </a:prstGeom>
          <a:solidFill>
            <a:schemeClr val="accent5">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3">
                  <a:extLst>
                    <a:ext uri="{A12FA001-AC4F-418D-AE19-62706E023703}">
                      <ahyp:hlinkClr xmlns:ahyp="http://schemas.microsoft.com/office/drawing/2018/hyperlinkcolor" val="tx"/>
                    </a:ext>
                  </a:extLst>
                </a:hlinkClick>
              </a:rPr>
              <a:t>Text Replacement</a:t>
            </a:r>
            <a:r>
              <a:rPr lang="en-US" b="1" dirty="0"/>
              <a:t>:</a:t>
            </a:r>
            <a:r>
              <a:rPr lang="en-US" dirty="0"/>
              <a:t> Type a shorthand phrase or abbreviation that will generate longer text. Great tool for things that need to be repeatedly typed.</a:t>
            </a:r>
            <a:endParaRPr lang="en-US" b="1" dirty="0"/>
          </a:p>
        </p:txBody>
      </p:sp>
      <p:sp>
        <p:nvSpPr>
          <p:cNvPr id="10" name="TextBox 9">
            <a:extLst>
              <a:ext uri="{FF2B5EF4-FFF2-40B4-BE49-F238E27FC236}">
                <a16:creationId xmlns:a16="http://schemas.microsoft.com/office/drawing/2014/main" id="{3C9D5655-8B31-631A-72A8-36360C94AAC2}"/>
              </a:ext>
            </a:extLst>
          </p:cNvPr>
          <p:cNvSpPr txBox="1"/>
          <p:nvPr/>
        </p:nvSpPr>
        <p:spPr>
          <a:xfrm>
            <a:off x="6624319" y="3373553"/>
            <a:ext cx="4577080" cy="923330"/>
          </a:xfrm>
          <a:prstGeom prst="rect">
            <a:avLst/>
          </a:prstGeom>
          <a:solidFill>
            <a:schemeClr val="accent5">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4">
                  <a:extLst>
                    <a:ext uri="{A12FA001-AC4F-418D-AE19-62706E023703}">
                      <ahyp:hlinkClr xmlns:ahyp="http://schemas.microsoft.com/office/drawing/2018/hyperlinkcolor" val="tx"/>
                    </a:ext>
                  </a:extLst>
                </a:hlinkClick>
              </a:rPr>
              <a:t>Keyboard Features</a:t>
            </a:r>
            <a:r>
              <a:rPr lang="en-US" b="1" dirty="0"/>
              <a:t>: </a:t>
            </a:r>
            <a:r>
              <a:rPr lang="en-US" dirty="0"/>
              <a:t>Features generally on, but that can be helpful include </a:t>
            </a:r>
            <a:r>
              <a:rPr lang="en-US" i="1" dirty="0"/>
              <a:t>predictive text and show predictions inline. </a:t>
            </a:r>
            <a:endParaRPr lang="en-US" b="1" i="1" dirty="0"/>
          </a:p>
        </p:txBody>
      </p:sp>
      <p:sp>
        <p:nvSpPr>
          <p:cNvPr id="11" name="TextBox 10">
            <a:extLst>
              <a:ext uri="{FF2B5EF4-FFF2-40B4-BE49-F238E27FC236}">
                <a16:creationId xmlns:a16="http://schemas.microsoft.com/office/drawing/2014/main" id="{E5D35086-92EE-327D-1340-840B40C0FE0E}"/>
              </a:ext>
            </a:extLst>
          </p:cNvPr>
          <p:cNvSpPr txBox="1"/>
          <p:nvPr/>
        </p:nvSpPr>
        <p:spPr>
          <a:xfrm>
            <a:off x="6624319" y="4688839"/>
            <a:ext cx="4577080" cy="923330"/>
          </a:xfrm>
          <a:prstGeom prst="rect">
            <a:avLst/>
          </a:prstGeom>
          <a:solidFill>
            <a:schemeClr val="accent5">
              <a:lumMod val="75000"/>
            </a:schemeClr>
          </a:soli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b="1" dirty="0">
                <a:solidFill>
                  <a:schemeClr val="tx1"/>
                </a:solidFill>
                <a:hlinkClick r:id="rId5">
                  <a:extLst>
                    <a:ext uri="{A12FA001-AC4F-418D-AE19-62706E023703}">
                      <ahyp:hlinkClr xmlns:ahyp="http://schemas.microsoft.com/office/drawing/2018/hyperlinkcolor" val="tx"/>
                    </a:ext>
                  </a:extLst>
                </a:hlinkClick>
              </a:rPr>
              <a:t>Lowercase Keyboard</a:t>
            </a:r>
            <a:r>
              <a:rPr lang="en-US" dirty="0"/>
              <a:t>: students who struggle with reversals may find typing on a keyboard will all uppercase letters easier to use.</a:t>
            </a:r>
            <a:endParaRPr lang="en-US" b="1" dirty="0"/>
          </a:p>
        </p:txBody>
      </p:sp>
    </p:spTree>
    <p:extLst>
      <p:ext uri="{BB962C8B-B14F-4D97-AF65-F5344CB8AC3E}">
        <p14:creationId xmlns:p14="http://schemas.microsoft.com/office/powerpoint/2010/main" val="6268769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1_Circuit">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2434</TotalTime>
  <Words>995</Words>
  <Application>Microsoft Office PowerPoint</Application>
  <PresentationFormat>Widescreen</PresentationFormat>
  <Paragraphs>104</Paragraphs>
  <Slides>15</Slides>
  <Notes>5</Notes>
  <HiddenSlides>0</HiddenSlides>
  <MMClips>2</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Circuit</vt:lpstr>
      <vt:lpstr>1_Circuit</vt:lpstr>
      <vt:lpstr>Leveraging iPad Functionality to Increase Access for Students</vt:lpstr>
      <vt:lpstr>About Me</vt:lpstr>
      <vt:lpstr>Guiding beliefs:</vt:lpstr>
      <vt:lpstr>Assistive Technology: </vt:lpstr>
      <vt:lpstr>Instructional tech vs assistive tech</vt:lpstr>
      <vt:lpstr>A Brief OPS assistive tech timeline:</vt:lpstr>
      <vt:lpstr>Accessibility categories:</vt:lpstr>
      <vt:lpstr>Features that Support Reading: </vt:lpstr>
      <vt:lpstr>Features that Support Writing: </vt:lpstr>
      <vt:lpstr>Features that Support Executive Functioning: </vt:lpstr>
      <vt:lpstr>Features that Support Access: </vt:lpstr>
      <vt:lpstr>App: Snap Type Pro2</vt:lpstr>
      <vt:lpstr>App: Notability</vt:lpstr>
      <vt:lpstr>What’s Next? </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Leveraging iPad Functionality to Increase Access for Students</dc:title>
  <dc:creator/>
  <cp:lastModifiedBy>Colleen Collins</cp:lastModifiedBy>
  <cp:revision>123</cp:revision>
  <dcterms:created xsi:type="dcterms:W3CDTF">2026-04-13T16:11:54Z</dcterms:created>
  <dcterms:modified xsi:type="dcterms:W3CDTF">2026-05-01T04:40:23Z</dcterms:modified>
</cp:coreProperties>
</file>