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oboto"/>
      <p:regular r:id="rId33"/>
      <p:bold r:id="rId34"/>
      <p:italic r:id="rId35"/>
      <p:boldItalic r:id="rId36"/>
    </p:embeddedFont>
    <p:embeddedFont>
      <p:font typeface="Montserrat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oboto-italic.fntdata"/><Relationship Id="rId12" Type="http://schemas.openxmlformats.org/officeDocument/2006/relationships/slide" Target="slides/slide7.xml"/><Relationship Id="rId34" Type="http://schemas.openxmlformats.org/officeDocument/2006/relationships/font" Target="fonts/Roboto-bold.fntdata"/><Relationship Id="rId15" Type="http://schemas.openxmlformats.org/officeDocument/2006/relationships/slide" Target="slides/slide10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36" Type="http://schemas.openxmlformats.org/officeDocument/2006/relationships/font" Target="fonts/Roboto-boldItalic.fntdata"/><Relationship Id="rId17" Type="http://schemas.openxmlformats.org/officeDocument/2006/relationships/slide" Target="slides/slide12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90ceb2ed_3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90ceb2ed_3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5e413b8f6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5e413b8f6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5e413b8f6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5e413b8f6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e413b8f6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5e413b8f6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5e413b8f6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f5e413b8f6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5e413b8f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f5e413b8f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5e413b8f6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5e413b8f6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5c2a5c21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5c2a5c21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590bed1b1_1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f590bed1b1_1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5e413b8f6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f5e413b8f6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590ceb2ed_3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f590ceb2ed_3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590ceb2ed_3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f590ceb2ed_3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5e413b8f6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f5e413b8f6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f5c2a5c21d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f5c2a5c21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f5e413b8f6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f5e413b8f6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5e413b8f6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f5e413b8f6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5e413b8f6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f5e413b8f6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f5e413b8f6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f5e413b8f6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590becb3a_1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f590becb3a_1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f5c2a5c21d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f5c2a5c21d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90ceb2ed_3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90ceb2ed_3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5c2a5c21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5c2a5c21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5e413b8f6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5e413b8f6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590bed1b1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590bed1b1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90ceb2ed_2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90ceb2ed_2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590ceb2ed_3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590ceb2ed_3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5e413b8f6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5e413b8f6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overslideimage.png"/>
          <p:cNvPicPr preferRelativeResize="0"/>
          <p:nvPr/>
        </p:nvPicPr>
        <p:blipFill rotWithShape="1">
          <a:blip r:embed="rId4">
            <a:alphaModFix/>
          </a:blip>
          <a:srcRect b="8542" l="0" r="0" t="0"/>
          <a:stretch/>
        </p:blipFill>
        <p:spPr>
          <a:xfrm>
            <a:off x="2082200" y="196103"/>
            <a:ext cx="5502000" cy="472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19" name="Google Shape;119;p22"/>
          <p:cNvSpPr txBox="1"/>
          <p:nvPr/>
        </p:nvSpPr>
        <p:spPr>
          <a:xfrm>
            <a:off x="256250" y="201350"/>
            <a:ext cx="8568000" cy="57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20" name="Google Shape;120;p22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0341" y="8184"/>
            <a:ext cx="763046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27" name="Google Shape;127;p23"/>
          <p:cNvSpPr txBox="1"/>
          <p:nvPr/>
        </p:nvSpPr>
        <p:spPr>
          <a:xfrm>
            <a:off x="256250" y="201350"/>
            <a:ext cx="8568000" cy="57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28" name="Google Shape;128;p23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663" y="28575"/>
            <a:ext cx="7686675" cy="50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35" name="Google Shape;135;p24"/>
          <p:cNvSpPr txBox="1"/>
          <p:nvPr/>
        </p:nvSpPr>
        <p:spPr>
          <a:xfrm>
            <a:off x="256250" y="201350"/>
            <a:ext cx="8568000" cy="57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36" name="Google Shape;136;p24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37" name="Google Shape;13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238" y="14288"/>
            <a:ext cx="7629525" cy="511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43" name="Google Shape;143;p25"/>
          <p:cNvSpPr txBox="1"/>
          <p:nvPr/>
        </p:nvSpPr>
        <p:spPr>
          <a:xfrm>
            <a:off x="256250" y="201350"/>
            <a:ext cx="8568000" cy="57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44" name="Google Shape;144;p25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45" name="Google Shape;14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238" y="14288"/>
            <a:ext cx="7629525" cy="511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51" name="Google Shape;151;p26"/>
          <p:cNvSpPr txBox="1"/>
          <p:nvPr/>
        </p:nvSpPr>
        <p:spPr>
          <a:xfrm>
            <a:off x="256250" y="201350"/>
            <a:ext cx="8568000" cy="57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52" name="Google Shape;152;p26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53" name="Google Shape;15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238" y="14288"/>
            <a:ext cx="7629525" cy="511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59" name="Google Shape;159;p27"/>
          <p:cNvSpPr txBox="1"/>
          <p:nvPr/>
        </p:nvSpPr>
        <p:spPr>
          <a:xfrm>
            <a:off x="256250" y="172508"/>
            <a:ext cx="8568000" cy="57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60" name="Google Shape;160;p27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61" name="Google Shape;16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238" y="4763"/>
            <a:ext cx="7629525" cy="513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67" name="Google Shape;167;p28"/>
          <p:cNvSpPr txBox="1"/>
          <p:nvPr/>
        </p:nvSpPr>
        <p:spPr>
          <a:xfrm>
            <a:off x="256250" y="201350"/>
            <a:ext cx="8568000" cy="76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solidFill>
                  <a:schemeClr val="lt1"/>
                </a:solidFill>
              </a:rPr>
              <a:t>Communicating &amp; Partnering with Families </a:t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68" name="Google Shape;168;p28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74" name="Google Shape;174;p29"/>
          <p:cNvSpPr txBox="1"/>
          <p:nvPr/>
        </p:nvSpPr>
        <p:spPr>
          <a:xfrm>
            <a:off x="-129175" y="195650"/>
            <a:ext cx="85680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   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75" name="Google Shape;175;p29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76" name="Google Shape;176;p29" title="Screenshot 2026-07-28 9.44.58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5450" y="195650"/>
            <a:ext cx="6606325" cy="4617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82" name="Google Shape;182;p30"/>
          <p:cNvSpPr txBox="1"/>
          <p:nvPr/>
        </p:nvSpPr>
        <p:spPr>
          <a:xfrm>
            <a:off x="256250" y="201350"/>
            <a:ext cx="8568000" cy="87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CONFIDENTIALITY MATTERS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IEPs  contain private information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❏"/>
            </a:pPr>
            <a:r>
              <a:rPr b="1" lang="en" sz="3000">
                <a:solidFill>
                  <a:schemeClr val="lt1"/>
                </a:solidFill>
              </a:rPr>
              <a:t>Only share IEPS with appropriate stakeholders (parents, teachers, administrators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❏"/>
            </a:pPr>
            <a:r>
              <a:rPr b="1" lang="en" sz="3000">
                <a:solidFill>
                  <a:schemeClr val="lt1"/>
                </a:solidFill>
              </a:rPr>
              <a:t>Keep documentation locked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❏"/>
            </a:pPr>
            <a:r>
              <a:rPr b="1" lang="en" sz="3000">
                <a:solidFill>
                  <a:schemeClr val="lt1"/>
                </a:solidFill>
              </a:rPr>
              <a:t>Ask permission before speaking about a student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   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83" name="Google Shape;183;p30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6000">
                <a:solidFill>
                  <a:schemeClr val="lt1"/>
                </a:solidFill>
              </a:rPr>
              <a:t>PARENT-SCHOOL MEETING SCENARIOS</a:t>
            </a:r>
            <a:endParaRPr b="1" sz="6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256250" y="201350"/>
            <a:ext cx="8568000" cy="78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WORKSHOP AGENDA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0:00-0:05 Introductions &amp; Housekeeping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0:05-0:20 What is an IEP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0:20-0:35 Communicating &amp; Partnering with   Families 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0:35-0:50 Scenarios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0:50-1:20 Supporting Students in Jewish     Settings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1:20-1:30 Closing &amp; Takeaways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94" name="Google Shape;194;p32"/>
          <p:cNvSpPr txBox="1"/>
          <p:nvPr/>
        </p:nvSpPr>
        <p:spPr>
          <a:xfrm>
            <a:off x="256250" y="201350"/>
            <a:ext cx="8568000" cy="69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Debrief: 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How did collaborative did everyone work?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What were some of the challenges to </a:t>
            </a:r>
            <a:r>
              <a:rPr b="1" lang="en" sz="3000">
                <a:solidFill>
                  <a:schemeClr val="lt1"/>
                </a:solidFill>
              </a:rPr>
              <a:t>creating</a:t>
            </a:r>
            <a:r>
              <a:rPr b="1" lang="en" sz="3000">
                <a:solidFill>
                  <a:schemeClr val="lt1"/>
                </a:solidFill>
              </a:rPr>
              <a:t> the JEAP?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What happened?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What were some things that went well?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In a real IEP meeting, what do you see would be some of the obstacles?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What are some ways we can make our </a:t>
            </a:r>
            <a:r>
              <a:rPr b="1" lang="en" sz="3000">
                <a:solidFill>
                  <a:schemeClr val="lt1"/>
                </a:solidFill>
              </a:rPr>
              <a:t>meetings feel different than IEP meetings?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195" name="Google Shape;195;p32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3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201" name="Google Shape;201;p33"/>
          <p:cNvSpPr txBox="1"/>
          <p:nvPr/>
        </p:nvSpPr>
        <p:spPr>
          <a:xfrm>
            <a:off x="256250" y="201350"/>
            <a:ext cx="8568000" cy="6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solidFill>
                  <a:schemeClr val="lt1"/>
                </a:solidFill>
              </a:rPr>
              <a:t>Supporting Students in Jewish Settings</a:t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202" name="Google Shape;202;p33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4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208" name="Google Shape;208;p34"/>
          <p:cNvSpPr txBox="1"/>
          <p:nvPr/>
        </p:nvSpPr>
        <p:spPr>
          <a:xfrm>
            <a:off x="493825" y="686475"/>
            <a:ext cx="83304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</a:rPr>
              <a:t>WHEN CREATING GOALS KEEP IT S.M.A.R.T.</a:t>
            </a:r>
            <a:endParaRPr b="1" sz="3600">
              <a:solidFill>
                <a:schemeClr val="lt1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</a:pPr>
            <a:r>
              <a:rPr b="1" lang="en" sz="3600">
                <a:solidFill>
                  <a:schemeClr val="lt1"/>
                </a:solidFill>
              </a:rPr>
              <a:t>Specific</a:t>
            </a:r>
            <a:endParaRPr b="1" sz="3600">
              <a:solidFill>
                <a:schemeClr val="lt1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</a:pPr>
            <a:r>
              <a:rPr b="1" lang="en" sz="3600">
                <a:solidFill>
                  <a:schemeClr val="lt1"/>
                </a:solidFill>
              </a:rPr>
              <a:t>Measurable</a:t>
            </a:r>
            <a:endParaRPr b="1" sz="3600">
              <a:solidFill>
                <a:schemeClr val="lt1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</a:pPr>
            <a:r>
              <a:rPr b="1" lang="en" sz="3600">
                <a:solidFill>
                  <a:schemeClr val="lt1"/>
                </a:solidFill>
              </a:rPr>
              <a:t>Achievable</a:t>
            </a:r>
            <a:endParaRPr b="1" sz="3600">
              <a:solidFill>
                <a:schemeClr val="lt1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</a:pPr>
            <a:r>
              <a:rPr b="1" lang="en" sz="3600">
                <a:solidFill>
                  <a:schemeClr val="lt1"/>
                </a:solidFill>
              </a:rPr>
              <a:t>Relevant</a:t>
            </a:r>
            <a:endParaRPr b="1" sz="3600">
              <a:solidFill>
                <a:schemeClr val="lt1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</a:pPr>
            <a:r>
              <a:rPr b="1" lang="en" sz="3600">
                <a:solidFill>
                  <a:schemeClr val="lt1"/>
                </a:solidFill>
              </a:rPr>
              <a:t>Time-Bound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5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SAMPLE READING GOAL: 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By the end of the semester, the student will identify and name all Hebrew letters with 90 percent accuracy in three out of four trials.</a:t>
            </a:r>
            <a:endParaRPr sz="3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6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SAMPLE BEHAVIOR GOAL: 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By the end of the term, when presented with a non-preferred independent task, the student will use a Hafsakah (break) card to request a 3-minute pause rather than engaging in work refusal, in 4 out of 5 opportunities across two consecutive weeks.</a:t>
            </a:r>
            <a:endParaRPr sz="3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224" name="Google Shape;224;p37"/>
          <p:cNvSpPr txBox="1"/>
          <p:nvPr/>
        </p:nvSpPr>
        <p:spPr>
          <a:xfrm>
            <a:off x="493825" y="686475"/>
            <a:ext cx="83304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</a:rPr>
              <a:t>Look at list of accommodations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8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230" name="Google Shape;230;p38"/>
          <p:cNvSpPr txBox="1"/>
          <p:nvPr/>
        </p:nvSpPr>
        <p:spPr>
          <a:xfrm>
            <a:off x="493825" y="686475"/>
            <a:ext cx="83304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</a:rPr>
              <a:t>REFLECTION QUESTION</a:t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</a:rPr>
              <a:t>What is one way I can help </a:t>
            </a:r>
            <a:r>
              <a:rPr b="1" lang="en" sz="3600">
                <a:solidFill>
                  <a:schemeClr val="lt1"/>
                </a:solidFill>
              </a:rPr>
              <a:t>every student feel seen, supported, and capable in our community? 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9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236" name="Google Shape;236;p39"/>
          <p:cNvSpPr txBox="1"/>
          <p:nvPr/>
        </p:nvSpPr>
        <p:spPr>
          <a:xfrm>
            <a:off x="256250" y="201350"/>
            <a:ext cx="8568000" cy="6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solidFill>
                  <a:schemeClr val="lt1"/>
                </a:solidFill>
              </a:rPr>
              <a:t>Closing &amp; Takeaways</a:t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237" name="Google Shape;237;p39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256250" y="201350"/>
            <a:ext cx="8568000" cy="69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</a:rPr>
              <a:t>HOUSEKEEPING 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Introductions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Legal Statement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Divide into groups of four. For the participants online, all can be one group. 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There will be built in breaks for questions and comments from the online participants</a:t>
            </a:r>
            <a:endParaRPr b="1" sz="3000">
              <a:solidFill>
                <a:schemeClr val="lt1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AutoNum type="arabicPeriod"/>
            </a:pPr>
            <a:r>
              <a:rPr b="1" lang="en" sz="3000">
                <a:solidFill>
                  <a:schemeClr val="lt1"/>
                </a:solidFill>
              </a:rPr>
              <a:t>All handouts are on Sched</a:t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256250" y="201350"/>
            <a:ext cx="8568000" cy="57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500">
              <a:solidFill>
                <a:schemeClr val="lt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solidFill>
                  <a:schemeClr val="lt1"/>
                </a:solidFill>
              </a:rPr>
              <a:t>WHAT IS AN IEP</a:t>
            </a:r>
            <a:endParaRPr b="1" sz="6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75" name="Google Shape;75;p16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96700"/>
            <a:ext cx="8520600" cy="92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Please take a minute to answer the </a:t>
            </a:r>
            <a:r>
              <a:rPr lang="en"/>
              <a:t>survey</a:t>
            </a:r>
            <a:r>
              <a:rPr lang="en"/>
              <a:t> questions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(don’t forget to hit next question, there are two).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1529200"/>
            <a:ext cx="4438750" cy="361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88" name="Google Shape;88;p18"/>
          <p:cNvSpPr txBox="1"/>
          <p:nvPr/>
        </p:nvSpPr>
        <p:spPr>
          <a:xfrm>
            <a:off x="256250" y="201350"/>
            <a:ext cx="8568000" cy="80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</a:rPr>
              <a:t>WHAT IS AN IEP</a:t>
            </a:r>
            <a:endParaRPr b="1" sz="3500">
              <a:solidFill>
                <a:schemeClr val="lt1"/>
              </a:solidFill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AutoNum type="arabicPeriod"/>
            </a:pPr>
            <a:r>
              <a:rPr b="1" lang="en" sz="3500">
                <a:solidFill>
                  <a:schemeClr val="lt1"/>
                </a:solidFill>
              </a:rPr>
              <a:t>A written legal document</a:t>
            </a:r>
            <a:endParaRPr b="1" sz="3500">
              <a:solidFill>
                <a:schemeClr val="lt1"/>
              </a:solidFill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AutoNum type="arabicPeriod"/>
            </a:pPr>
            <a:r>
              <a:rPr b="1" lang="en" sz="3500">
                <a:solidFill>
                  <a:schemeClr val="lt1"/>
                </a:solidFill>
              </a:rPr>
              <a:t>It describes the special education services for students who qualify for them</a:t>
            </a:r>
            <a:endParaRPr b="1" sz="3500">
              <a:solidFill>
                <a:schemeClr val="lt1"/>
              </a:solidFill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AutoNum type="arabicPeriod"/>
            </a:pPr>
            <a:r>
              <a:rPr b="1" lang="en" sz="3500">
                <a:solidFill>
                  <a:schemeClr val="lt1"/>
                </a:solidFill>
              </a:rPr>
              <a:t>Details how the </a:t>
            </a:r>
            <a:r>
              <a:rPr b="1" lang="en" sz="3500">
                <a:solidFill>
                  <a:schemeClr val="lt1"/>
                </a:solidFill>
              </a:rPr>
              <a:t>child is functioning</a:t>
            </a:r>
            <a:endParaRPr b="1" sz="3500">
              <a:solidFill>
                <a:schemeClr val="lt1"/>
              </a:solidFill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AutoNum type="arabicPeriod"/>
            </a:pPr>
            <a:r>
              <a:rPr b="1" lang="en" sz="3500">
                <a:solidFill>
                  <a:schemeClr val="lt1"/>
                </a:solidFill>
              </a:rPr>
              <a:t>Acts as a way to measure goals and progress</a:t>
            </a:r>
            <a:endParaRPr b="1" sz="3500">
              <a:solidFill>
                <a:schemeClr val="lt1"/>
              </a:solidFill>
            </a:endParaRPr>
          </a:p>
          <a:p>
            <a:pPr indent="-450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AutoNum type="arabicPeriod"/>
            </a:pPr>
            <a:r>
              <a:rPr b="1" lang="en" sz="3500">
                <a:solidFill>
                  <a:schemeClr val="lt1"/>
                </a:solidFill>
              </a:rPr>
              <a:t>Reviewed annually</a:t>
            </a:r>
            <a:endParaRPr b="1" sz="3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89" name="Google Shape;89;p18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95" name="Google Shape;95;p19"/>
          <p:cNvSpPr txBox="1"/>
          <p:nvPr/>
        </p:nvSpPr>
        <p:spPr>
          <a:xfrm>
            <a:off x="159825" y="337550"/>
            <a:ext cx="8568000" cy="98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1975:</a:t>
            </a: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Education for All Handicapped Children Act (EHA, or Public Law 94-142). Mandated </a:t>
            </a:r>
            <a:r>
              <a:rPr b="1" lang="en" sz="1600" u="sng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public schools </a:t>
            </a: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develop an IEP for every qualifying child to guarantee access to education in the least restrictive environment (LRE). 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1990:</a:t>
            </a: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The EHA renamed the Individuals with Disabilities Education Act (IDEA). This update added autism and traumatic brain injury as recognized disability categories and required post-secondary transition planning.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1997:</a:t>
            </a: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Amended for  greater access to the general education curriculum and to formalize conflict-resolution strategies like mediation for parents. 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2004:</a:t>
            </a: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Congress enacted the Individuals with Disabilities Education Improvement Act, raising standards for special education teachers and requiring the use of research-based interventions in IEPs.</a:t>
            </a:r>
            <a:endParaRPr b="1" sz="16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   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</a:endParaRPr>
          </a:p>
        </p:txBody>
      </p:sp>
      <p:sp>
        <p:nvSpPr>
          <p:cNvPr id="96" name="Google Shape;96;p19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7" name="Google Shape;97;p19"/>
          <p:cNvSpPr txBox="1"/>
          <p:nvPr/>
        </p:nvSpPr>
        <p:spPr>
          <a:xfrm>
            <a:off x="272150" y="155500"/>
            <a:ext cx="81492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KEY MILESTONES IN IEP HISTORY</a:t>
            </a:r>
            <a:endParaRPr b="1"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03" name="Google Shape;103;p20"/>
          <p:cNvSpPr txBox="1"/>
          <p:nvPr/>
        </p:nvSpPr>
        <p:spPr>
          <a:xfrm>
            <a:off x="159825" y="337550"/>
            <a:ext cx="8568000" cy="98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❖"/>
            </a:pPr>
            <a:r>
              <a:rPr b="1"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Comprehensive Evaluations: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Individual cognitive, academic, and psychological testing are used to determine eligibility and pinpoint specific strengths and weaknesses. 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❖"/>
            </a:pPr>
            <a:r>
              <a:rPr b="1"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Classroom Assessments: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Standardized test scores, daily assignments, and grading trends help measure academic achievement.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❖"/>
            </a:pPr>
            <a:r>
              <a:rPr b="1"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Functional Performance: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Documentation of how the student handles daily living, communication, and motor skills in the school environment. 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❖"/>
            </a:pPr>
            <a:r>
              <a:rPr b="1"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Teacher and Provider Input: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Observations and reports from general education teachers, special educators, and specialists (e.g., speech therapists, occupational therapists).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❖"/>
            </a:pPr>
            <a:r>
              <a:rPr b="1"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Parent and Student Input: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Your direct concerns, insights regarding how your child functions at home, and goals for the future. 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❖"/>
            </a:pPr>
            <a:r>
              <a:rPr b="1"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Medical or Outside Reports:</a:t>
            </a:r>
            <a:r>
              <a:rPr lang="en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Any relevant physical, mental, or sensory evaluations provided by the family.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20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5" name="Google Shape;105;p20"/>
          <p:cNvSpPr txBox="1"/>
          <p:nvPr/>
        </p:nvSpPr>
        <p:spPr>
          <a:xfrm>
            <a:off x="272150" y="155500"/>
            <a:ext cx="81492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REPORTS AND EVIDENCE THE CREATOR OF AN IEP USES</a:t>
            </a:r>
            <a:endParaRPr b="1" sz="18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/>
        </p:nvSpPr>
        <p:spPr>
          <a:xfrm>
            <a:off x="675075" y="0"/>
            <a:ext cx="8149200" cy="44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11" name="Google Shape;111;p21"/>
          <p:cNvSpPr txBox="1"/>
          <p:nvPr/>
        </p:nvSpPr>
        <p:spPr>
          <a:xfrm>
            <a:off x="0" y="563025"/>
            <a:ext cx="8568000" cy="87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Char char="●"/>
            </a:pP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Special Education Administrator</a:t>
            </a:r>
            <a:endParaRPr b="1" sz="2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Char char="●"/>
            </a:pP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Special Education Teacher</a:t>
            </a:r>
            <a:endParaRPr b="1" sz="2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Char char="●"/>
            </a:pP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Mainstream Teacher</a:t>
            </a:r>
            <a:endParaRPr b="1" sz="2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Char char="●"/>
            </a:pP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Specials Teacher(s)</a:t>
            </a:r>
            <a:endParaRPr b="1" sz="2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Char char="●"/>
            </a:pP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Specialists (Speech Pathologist, Occupational Therapist, P</a:t>
            </a: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sychologist</a:t>
            </a: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b="1" sz="2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Char char="●"/>
            </a:pP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Parents</a:t>
            </a:r>
            <a:endParaRPr b="1" sz="2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Char char="●"/>
            </a:pP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Outside Evaluators</a:t>
            </a:r>
            <a:endParaRPr b="1" sz="2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Char char="●"/>
            </a:pPr>
            <a:r>
              <a:rPr b="1" lang="en" sz="2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Advocate/Lawyer</a:t>
            </a:r>
            <a:endParaRPr b="1" sz="2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2" name="Google Shape;112;p21"/>
          <p:cNvSpPr txBox="1"/>
          <p:nvPr/>
        </p:nvSpPr>
        <p:spPr>
          <a:xfrm>
            <a:off x="5106900" y="4960450"/>
            <a:ext cx="408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3" name="Google Shape;113;p21"/>
          <p:cNvSpPr txBox="1"/>
          <p:nvPr/>
        </p:nvSpPr>
        <p:spPr>
          <a:xfrm>
            <a:off x="272150" y="0"/>
            <a:ext cx="81492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</a:rPr>
              <a:t>Who is at an IEP meeting? </a:t>
            </a:r>
            <a:endParaRPr b="1" sz="28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