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4" r:id="rId19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" panose="02040503050406030204" pitchFamily="18" charset="0"/>
      <p:regular r:id="rId25"/>
      <p:bold r:id="rId26"/>
      <p:italic r:id="rId27"/>
      <p:boldItalic r:id="rId28"/>
    </p:embeddedFont>
    <p:embeddedFont>
      <p:font typeface="David Libre" panose="020B0604020202020204" charset="-79"/>
      <p:regular r:id="rId29"/>
      <p:bold r:id="rId30"/>
    </p:embeddedFont>
    <p:embeddedFont>
      <p:font typeface="Gill Sans" panose="020B0604020202020204" charset="0"/>
      <p:regular r:id="rId31"/>
      <p:bold r:id="rId32"/>
    </p:embeddedFont>
    <p:embeddedFont>
      <p:font typeface="Inter" panose="020B0604020202020204" charset="0"/>
      <p:regular r:id="rId33"/>
      <p:bold r:id="rId34"/>
      <p:italic r:id="rId35"/>
      <p:boldItalic r:id="rId36"/>
    </p:embeddedFont>
    <p:embeddedFont>
      <p:font typeface="Lexend" panose="020B0604020202020204" charset="0"/>
      <p:regular r:id="rId37"/>
      <p:bold r:id="rId38"/>
    </p:embeddedFont>
    <p:embeddedFont>
      <p:font typeface="Lexend SemiBold" panose="020B0604020202020204" charset="0"/>
      <p:regular r:id="rId39"/>
      <p:bold r:id="rId40"/>
    </p:embeddedFont>
    <p:embeddedFont>
      <p:font typeface="Lobster" panose="020B0604020202020204" charset="0"/>
      <p:regular r:id="rId41"/>
    </p:embeddedFont>
    <p:embeddedFont>
      <p:font typeface="Merriweather" panose="00000500000000000000" pitchFamily="2" charset="0"/>
      <p:regular r:id="rId42"/>
      <p:bold r:id="rId43"/>
      <p:italic r:id="rId44"/>
      <p:boldItalic r:id="rId45"/>
    </p:embeddedFont>
    <p:embeddedFont>
      <p:font typeface="Noto Sans Hebrew Medium" panose="020B0604020202020204" charset="-79"/>
      <p:regular r:id="rId46"/>
      <p:bold r:id="rId47"/>
    </p:embeddedFont>
    <p:embeddedFont>
      <p:font typeface="Noto Serif Hebrew" panose="020B0604020202020204" charset="-79"/>
      <p:regular r:id="rId48"/>
      <p:bold r:id="rId49"/>
    </p:embeddedFont>
    <p:embeddedFont>
      <p:font typeface="Syncopate" panose="020B0604020202020204" charset="0"/>
      <p:regular r:id="rId50"/>
      <p:bold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BE64225-C128-43ED-8197-CF34441D53C8}">
  <a:tblStyle styleId="{DBE64225-C128-43ED-8197-CF34441D53C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635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360" y="6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9" Type="http://schemas.openxmlformats.org/officeDocument/2006/relationships/font" Target="fonts/font19.fntdata"/><Relationship Id="rId21" Type="http://schemas.openxmlformats.org/officeDocument/2006/relationships/font" Target="fonts/font1.fntdata"/><Relationship Id="rId34" Type="http://schemas.openxmlformats.org/officeDocument/2006/relationships/font" Target="fonts/font14.fntdata"/><Relationship Id="rId42" Type="http://schemas.openxmlformats.org/officeDocument/2006/relationships/font" Target="fonts/font22.fntdata"/><Relationship Id="rId47" Type="http://schemas.openxmlformats.org/officeDocument/2006/relationships/font" Target="fonts/font27.fntdata"/><Relationship Id="rId50" Type="http://schemas.openxmlformats.org/officeDocument/2006/relationships/font" Target="fonts/font3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font" Target="fonts/font9.fntdata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37" Type="http://schemas.openxmlformats.org/officeDocument/2006/relationships/font" Target="fonts/font17.fntdata"/><Relationship Id="rId40" Type="http://schemas.openxmlformats.org/officeDocument/2006/relationships/font" Target="fonts/font20.fntdata"/><Relationship Id="rId45" Type="http://schemas.openxmlformats.org/officeDocument/2006/relationships/font" Target="fonts/font2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4" Type="http://schemas.openxmlformats.org/officeDocument/2006/relationships/font" Target="fonts/font2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font" Target="fonts/font15.fntdata"/><Relationship Id="rId43" Type="http://schemas.openxmlformats.org/officeDocument/2006/relationships/font" Target="fonts/font23.fntdata"/><Relationship Id="rId48" Type="http://schemas.openxmlformats.org/officeDocument/2006/relationships/font" Target="fonts/font28.fntdata"/><Relationship Id="rId8" Type="http://schemas.openxmlformats.org/officeDocument/2006/relationships/slide" Target="slides/slide7.xml"/><Relationship Id="rId51" Type="http://schemas.openxmlformats.org/officeDocument/2006/relationships/font" Target="fonts/font3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font" Target="fonts/font13.fntdata"/><Relationship Id="rId38" Type="http://schemas.openxmlformats.org/officeDocument/2006/relationships/font" Target="fonts/font18.fntdata"/><Relationship Id="rId46" Type="http://schemas.openxmlformats.org/officeDocument/2006/relationships/font" Target="fonts/font26.fntdata"/><Relationship Id="rId20" Type="http://schemas.openxmlformats.org/officeDocument/2006/relationships/notesMaster" Target="notesMasters/notesMaster1.xml"/><Relationship Id="rId41" Type="http://schemas.openxmlformats.org/officeDocument/2006/relationships/font" Target="fonts/font2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font" Target="fonts/font16.fntdata"/><Relationship Id="rId49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g359fd5e6f49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" name="Google Shape;54;g359fd5e6f49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f5c064fca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f5c064fca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f5c064fca6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f5c064fca6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59fd5e6f49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59fd5e6f49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3f5c064fca6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3f5c064fca6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3cbf2bca5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3f3cbf2bca5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3cbf2bca5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3cbf2bca5_0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Photo by  Brett Lubarsky</a:t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5c064fca6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5c064fca6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59fd5e6f49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59fd5e6f49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5c064fca6_0_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5c064fca6_0_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f5c064fca6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f5c064fca6_0_1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c064fca6_0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c064fca6_0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5c064fca6_0_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5c064fca6_0_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5c064fca6_0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f5c064fca6_0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c064fca6_0_1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c064fca6_0_1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59fd5e6f49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59fd5e6f49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f5c064fca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f5c064fca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 1">
  <p:cSld name="TITLE_AND_BODY_1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WRpuZ9hd13A?si=vGmD0cA8XqEMeoBf&amp;t=38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youtu.be/HyM28rtJ7pg?si=0lZ2zbPEkQpT7Lt3&amp;t=81" TargetMode="Externa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4"/>
          <p:cNvSpPr txBox="1"/>
          <p:nvPr/>
        </p:nvSpPr>
        <p:spPr>
          <a:xfrm>
            <a:off x="565275" y="1747200"/>
            <a:ext cx="8117100" cy="118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 b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Welcome! Please take a seat and enjoy the music until we are ready to begin. </a:t>
            </a:r>
            <a:r>
              <a:rPr lang="en" sz="2500" b="1">
                <a:solidFill>
                  <a:schemeClr val="hlink"/>
                </a:solidFill>
                <a:uFill>
                  <a:noFill/>
                </a:uFill>
                <a:latin typeface="Merriweather"/>
                <a:ea typeface="Merriweather"/>
                <a:cs typeface="Merriweather"/>
                <a:sym typeface="Merriweather"/>
                <a:hlinkClick r:id="rId3"/>
              </a:rPr>
              <a:t>Feel free to sing along</a:t>
            </a:r>
            <a:r>
              <a:rPr lang="en" sz="2500" b="1">
                <a:solidFill>
                  <a:schemeClr val="dk2"/>
                </a:solidFill>
                <a:latin typeface="Merriweather"/>
                <a:ea typeface="Merriweather"/>
                <a:cs typeface="Merriweather"/>
                <a:sym typeface="Merriweather"/>
              </a:rPr>
              <a:t>!</a:t>
            </a:r>
            <a:endParaRPr sz="2500" b="1">
              <a:solidFill>
                <a:schemeClr val="dk2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graphicFrame>
        <p:nvGraphicFramePr>
          <p:cNvPr id="57" name="Google Shape;57;p14"/>
          <p:cNvGraphicFramePr/>
          <p:nvPr/>
        </p:nvGraphicFramePr>
        <p:xfrm>
          <a:off x="971350" y="3051700"/>
          <a:ext cx="7304950" cy="883920"/>
        </p:xfrm>
        <a:graphic>
          <a:graphicData uri="http://schemas.openxmlformats.org/drawingml/2006/table">
            <a:tbl>
              <a:tblPr>
                <a:noFill/>
                <a:tableStyleId>{DBE64225-C128-43ED-8197-CF34441D53C8}</a:tableStyleId>
              </a:tblPr>
              <a:tblGrid>
                <a:gridCol w="36524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2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lvl="0" indent="0" algn="r" rtl="1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29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Noto Serif Hebrew"/>
                          <a:ea typeface="Noto Serif Hebrew"/>
                          <a:cs typeface="Noto Serif Hebrew"/>
                          <a:sym typeface="Noto Serif Hebrew"/>
                        </a:rPr>
                        <a:t>אַשְׁרֵי יוֹשְׁבֵי בֵיתֶךָ, </a:t>
                      </a:r>
                      <a:br>
                        <a:rPr lang="en" sz="29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Noto Serif Hebrew"/>
                          <a:ea typeface="Noto Serif Hebrew"/>
                          <a:cs typeface="Noto Serif Hebrew"/>
                          <a:sym typeface="Noto Serif Hebrew"/>
                        </a:rPr>
                      </a:br>
                      <a:r>
                        <a:rPr lang="en" sz="29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Noto Serif Hebrew"/>
                          <a:ea typeface="Noto Serif Hebrew"/>
                          <a:cs typeface="Noto Serif Hebrew"/>
                          <a:sym typeface="Noto Serif Hebrew"/>
                        </a:rPr>
                        <a:t>עוֹד יְהַלְלוּךָ סֶּלָה. </a:t>
                      </a:r>
                      <a:endParaRPr sz="150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Noto Sans Hebrew Medium"/>
                        <a:ea typeface="Noto Sans Hebrew Medium"/>
                        <a:cs typeface="Noto Sans Hebrew Medium"/>
                        <a:sym typeface="Noto Sans Hebrew Medium"/>
                      </a:endParaRPr>
                    </a:p>
                  </a:txBody>
                  <a:tcPr marL="95250" marR="95250" marT="0" marB="0">
                    <a:lnL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500"/>
                        </a:spcAft>
                        <a:buNone/>
                      </a:pPr>
                      <a:r>
                        <a:rPr lang="en" sz="22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Ashrei yosh'vei veitekha, </a:t>
                      </a:r>
                      <a:br>
                        <a:rPr lang="en" sz="22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ambria"/>
                          <a:ea typeface="Cambria"/>
                          <a:cs typeface="Cambria"/>
                          <a:sym typeface="Cambria"/>
                        </a:rPr>
                      </a:br>
                      <a:r>
                        <a:rPr lang="en" sz="2200">
                          <a:solidFill>
                            <a:srgbClr val="333333"/>
                          </a:solidFill>
                          <a:highlight>
                            <a:srgbClr val="FFFFFF"/>
                          </a:highlight>
                          <a:latin typeface="Cambria"/>
                          <a:ea typeface="Cambria"/>
                          <a:cs typeface="Cambria"/>
                          <a:sym typeface="Cambria"/>
                        </a:rPr>
                        <a:t>od y'hal'lukha sela.</a:t>
                      </a:r>
                      <a:endParaRPr sz="2200">
                        <a:solidFill>
                          <a:srgbClr val="333333"/>
                        </a:solidFill>
                        <a:highlight>
                          <a:srgbClr val="FFFFFF"/>
                        </a:highlight>
                        <a:latin typeface="Cambria"/>
                        <a:ea typeface="Cambria"/>
                        <a:cs typeface="Cambria"/>
                        <a:sym typeface="Cambria"/>
                      </a:endParaRPr>
                    </a:p>
                  </a:txBody>
                  <a:tcPr marL="95250" marR="95250" marT="0" marB="0">
                    <a:lnL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6350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" name="Google Shape;58;p14"/>
          <p:cNvSpPr txBox="1"/>
          <p:nvPr/>
        </p:nvSpPr>
        <p:spPr>
          <a:xfrm>
            <a:off x="1125875" y="4112300"/>
            <a:ext cx="72318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Happy are those who dwell in Your house; </a:t>
            </a:r>
            <a:endParaRPr sz="1900">
              <a:solidFill>
                <a:srgbClr val="333333"/>
              </a:solidFill>
              <a:highlight>
                <a:srgbClr val="FFFFFF"/>
              </a:highlight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900">
                <a:solidFill>
                  <a:srgbClr val="333333"/>
                </a:solidFill>
                <a:highlight>
                  <a:srgbClr val="FFFFFF"/>
                </a:highlight>
                <a:latin typeface="Cambria"/>
                <a:ea typeface="Cambria"/>
                <a:cs typeface="Cambria"/>
                <a:sym typeface="Cambria"/>
              </a:rPr>
              <a:t>they will sing your praises forever!</a:t>
            </a:r>
            <a:endParaRPr sz="2500">
              <a:solidFill>
                <a:srgbClr val="073763"/>
              </a:solidFill>
              <a:highlight>
                <a:srgbClr val="FFFFFF"/>
              </a:highlight>
              <a:latin typeface="Noto Serif Hebrew"/>
              <a:ea typeface="Noto Serif Hebrew"/>
              <a:cs typeface="Noto Serif Hebrew"/>
              <a:sym typeface="Noto Serif Hebrew"/>
            </a:endParaRPr>
          </a:p>
        </p:txBody>
      </p:sp>
      <p:sp>
        <p:nvSpPr>
          <p:cNvPr id="59" name="Google Shape;59;p14"/>
          <p:cNvSpPr txBox="1"/>
          <p:nvPr/>
        </p:nvSpPr>
        <p:spPr>
          <a:xfrm>
            <a:off x="705425" y="612000"/>
            <a:ext cx="8072700" cy="800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b="1">
                <a:solidFill>
                  <a:srgbClr val="C00000"/>
                </a:solidFill>
                <a:latin typeface="Lobster"/>
                <a:ea typeface="Lobster"/>
                <a:cs typeface="Lobster"/>
                <a:sym typeface="Lobster"/>
              </a:rPr>
              <a:t>The Tefilah Reboot Project</a:t>
            </a:r>
            <a:endParaRPr sz="3000">
              <a:solidFill>
                <a:schemeClr val="dk2"/>
              </a:solidFill>
              <a:latin typeface="Lobster"/>
              <a:ea typeface="Lobster"/>
              <a:cs typeface="Lobster"/>
              <a:sym typeface="Lobster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20" b="1">
                <a:latin typeface="Cambria"/>
                <a:ea typeface="Cambria"/>
                <a:cs typeface="Cambria"/>
                <a:sym typeface="Cambria"/>
              </a:rPr>
              <a:t>Am I/Can I be a Tefilah Educator?</a:t>
            </a:r>
            <a:endParaRPr sz="3520"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4" name="Google Shape;114;p2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3520" b="1">
                <a:latin typeface="Cambria"/>
                <a:ea typeface="Cambria"/>
                <a:cs typeface="Cambria"/>
                <a:sym typeface="Cambria"/>
              </a:rPr>
              <a:t>Am I/Can I be a Tefilah Educator?</a:t>
            </a:r>
            <a:endParaRPr sz="3520"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20" name="Google Shape;120;p2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mbria"/>
              <a:buChar char="●"/>
            </a:pP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Good Tefilah doesn’t rely on a Pied Piper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mbria"/>
              <a:buChar char="●"/>
            </a:pP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A Tefilah educator isa facilitator, not an expert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mbria"/>
              <a:buChar char="●"/>
            </a:pP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You’re not clergy - you don’t need to be a spiritual guide. 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mbria"/>
              <a:buChar char="●"/>
            </a:pP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Just </a:t>
            </a:r>
            <a:r>
              <a:rPr lang="en" sz="2400" b="1">
                <a:latin typeface="Cambria"/>
                <a:ea typeface="Cambria"/>
                <a:cs typeface="Cambria"/>
                <a:sym typeface="Cambria"/>
              </a:rPr>
              <a:t>know yourself</a:t>
            </a:r>
            <a:r>
              <a:rPr lang="en" sz="2400">
                <a:latin typeface="Cambria"/>
                <a:ea typeface="Cambria"/>
                <a:cs typeface="Cambria"/>
                <a:sym typeface="Cambria"/>
              </a:rPr>
              <a:t>: Find some authentic, positive connection you have to prayer or ritual so you can be genuine in helping kids find theirs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>
                <a:latin typeface="Cambria"/>
                <a:ea typeface="Cambria"/>
                <a:cs typeface="Cambria"/>
                <a:sym typeface="Cambria"/>
              </a:rPr>
              <a:t>What does great tefilah look like? </a:t>
            </a:r>
            <a:endParaRPr sz="3200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>
                <a:latin typeface="Cambria"/>
                <a:ea typeface="Cambria"/>
                <a:cs typeface="Cambria"/>
                <a:sym typeface="Cambria"/>
              </a:rPr>
              <a:t>What does great tefilah look like? </a:t>
            </a:r>
            <a:endParaRPr sz="3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31" name="Google Shape;131;p26"/>
          <p:cNvSpPr txBox="1">
            <a:spLocks noGrp="1"/>
          </p:cNvSpPr>
          <p:nvPr>
            <p:ph type="body" idx="1"/>
          </p:nvPr>
        </p:nvSpPr>
        <p:spPr>
          <a:xfrm>
            <a:off x="311700" y="1278250"/>
            <a:ext cx="8520600" cy="329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spcBef>
                <a:spcPts val="1200"/>
              </a:spcBef>
              <a:spcAft>
                <a:spcPts val="0"/>
              </a:spcAft>
              <a:buClr>
                <a:srgbClr val="38761D"/>
              </a:buClr>
              <a:buSzPts val="2600"/>
              <a:buFont typeface="Merriweather"/>
              <a:buChar char="●"/>
            </a:pPr>
            <a:r>
              <a:rPr lang="en" sz="2600" b="1">
                <a:solidFill>
                  <a:srgbClr val="38761D"/>
                </a:solidFill>
                <a:latin typeface="Merriweather"/>
                <a:ea typeface="Merriweather"/>
                <a:cs typeface="Merriweather"/>
                <a:sym typeface="Merriweather"/>
              </a:rPr>
              <a:t>Positive energy and interactions btw faculty &amp; students</a:t>
            </a:r>
            <a:endParaRPr sz="2600" b="1">
              <a:solidFill>
                <a:srgbClr val="38761D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600"/>
              <a:buChar char="●"/>
            </a:pPr>
            <a:r>
              <a:rPr lang="en" sz="2600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rPr>
              <a:t>Kids channel their teen energy into </a:t>
            </a:r>
            <a:r>
              <a:rPr lang="en" sz="2600" b="1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rPr>
              <a:t>joy </a:t>
            </a:r>
            <a:r>
              <a:rPr lang="en" sz="2600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rPr>
              <a:t>and </a:t>
            </a:r>
            <a:r>
              <a:rPr lang="en" sz="2600" b="1">
                <a:solidFill>
                  <a:schemeClr val="dk1"/>
                </a:solidFill>
                <a:latin typeface="Syncopate"/>
                <a:ea typeface="Syncopate"/>
                <a:cs typeface="Syncopate"/>
                <a:sym typeface="Syncopate"/>
              </a:rPr>
              <a:t>connectedness</a:t>
            </a:r>
            <a:endParaRPr sz="2600" b="1">
              <a:solidFill>
                <a:schemeClr val="dk1"/>
              </a:solidFill>
              <a:latin typeface="Syncopate"/>
              <a:ea typeface="Syncopate"/>
              <a:cs typeface="Syncopate"/>
              <a:sym typeface="Syncopate"/>
            </a:endParaRPr>
          </a:p>
          <a:p>
            <a:pPr marL="457200" lvl="0" indent="-39370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600"/>
              <a:buChar char="●"/>
            </a:pPr>
            <a:r>
              <a:rPr lang="en" sz="2600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Connecting Tefilah to </a:t>
            </a:r>
            <a:r>
              <a:rPr lang="en" sz="2600" b="1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awareness, meaning, intentionality</a:t>
            </a:r>
            <a:endParaRPr sz="2600"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27" title="Adam page.jpg"/>
          <p:cNvPicPr preferRelativeResize="0"/>
          <p:nvPr/>
        </p:nvPicPr>
        <p:blipFill rotWithShape="1">
          <a:blip r:embed="rId3">
            <a:alphaModFix/>
          </a:blip>
          <a:srcRect t="44256"/>
          <a:stretch/>
        </p:blipFill>
        <p:spPr>
          <a:xfrm>
            <a:off x="-38300" y="485851"/>
            <a:ext cx="9220598" cy="38550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8"/>
          <p:cNvSpPr/>
          <p:nvPr/>
        </p:nvSpPr>
        <p:spPr>
          <a:xfrm>
            <a:off x="1825425" y="4556300"/>
            <a:ext cx="7318500" cy="587100"/>
          </a:xfrm>
          <a:prstGeom prst="rect">
            <a:avLst/>
          </a:prstGeom>
          <a:solidFill>
            <a:srgbClr val="000000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You are Creator of day and night, rolling light away from darkness and darkness from light. </a:t>
            </a:r>
            <a:endParaRPr sz="1800">
              <a:solidFill>
                <a:schemeClr val="lt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2" name="Google Shape;142;p28"/>
          <p:cNvSpPr/>
          <p:nvPr/>
        </p:nvSpPr>
        <p:spPr>
          <a:xfrm>
            <a:off x="5944100" y="2724250"/>
            <a:ext cx="3000000" cy="1672200"/>
          </a:xfrm>
          <a:prstGeom prst="roundRect">
            <a:avLst>
              <a:gd name="adj" fmla="val 16667"/>
            </a:avLst>
          </a:prstGeom>
          <a:solidFill>
            <a:srgbClr val="FFFFFF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600">
                <a:solidFill>
                  <a:schemeClr val="dk1"/>
                </a:solidFill>
                <a:latin typeface="David Libre"/>
                <a:ea typeface="David Libre"/>
                <a:cs typeface="David Libre"/>
                <a:sym typeface="David Libre"/>
              </a:rPr>
              <a:t>בּוֹרֵא יוֹם וָלָיְלָה,</a:t>
            </a:r>
            <a:endParaRPr sz="2600">
              <a:solidFill>
                <a:schemeClr val="dk1"/>
              </a:solidFill>
              <a:latin typeface="David Libre"/>
              <a:ea typeface="David Libre"/>
              <a:cs typeface="David Libre"/>
              <a:sym typeface="David Libre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David Libre"/>
                <a:ea typeface="David Libre"/>
                <a:cs typeface="David Libre"/>
                <a:sym typeface="David Libre"/>
              </a:rPr>
              <a:t>גּוֹלֵל אוֹר מִפְּנֵי חֹשֶׁךְ וְחֹשֶׁךְ מִפְּנֵי אוֹר.</a:t>
            </a:r>
            <a:endParaRPr>
              <a:solidFill>
                <a:schemeClr val="dk1"/>
              </a:solidFill>
              <a:latin typeface="David Libre"/>
              <a:ea typeface="David Libre"/>
              <a:cs typeface="David Libre"/>
              <a:sym typeface="David Libre"/>
            </a:endParaRPr>
          </a:p>
        </p:txBody>
      </p:sp>
      <p:sp>
        <p:nvSpPr>
          <p:cNvPr id="143" name="Google Shape;143;p28"/>
          <p:cNvSpPr/>
          <p:nvPr/>
        </p:nvSpPr>
        <p:spPr>
          <a:xfrm>
            <a:off x="2159175" y="2724250"/>
            <a:ext cx="3313500" cy="1672200"/>
          </a:xfrm>
          <a:prstGeom prst="roundRect">
            <a:avLst>
              <a:gd name="adj" fmla="val 16667"/>
            </a:avLst>
          </a:prstGeom>
          <a:solidFill>
            <a:srgbClr val="FFFFFF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Borei yom valailah, ​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goleil or mipnei choshech v'choshech mipnei or.  ​</a:t>
            </a: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4" name="Google Shape;144;p28"/>
          <p:cNvGrpSpPr/>
          <p:nvPr/>
        </p:nvGrpSpPr>
        <p:grpSpPr>
          <a:xfrm>
            <a:off x="0" y="-25"/>
            <a:ext cx="1825500" cy="5143500"/>
            <a:chOff x="0" y="-25"/>
            <a:chExt cx="1825500" cy="5143500"/>
          </a:xfrm>
        </p:grpSpPr>
        <p:sp>
          <p:nvSpPr>
            <p:cNvPr id="145" name="Google Shape;145;p28"/>
            <p:cNvSpPr/>
            <p:nvPr/>
          </p:nvSpPr>
          <p:spPr>
            <a:xfrm>
              <a:off x="0" y="-25"/>
              <a:ext cx="1825500" cy="5143500"/>
            </a:xfrm>
            <a:prstGeom prst="rect">
              <a:avLst/>
            </a:prstGeom>
            <a:solidFill>
              <a:srgbClr val="000000">
                <a:alpha val="6369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146" name="Google Shape;146;p2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34750" y="3771229"/>
              <a:ext cx="1156000" cy="117812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7" name="Google Shape;147;p28"/>
            <p:cNvSpPr txBox="1"/>
            <p:nvPr/>
          </p:nvSpPr>
          <p:spPr>
            <a:xfrm>
              <a:off x="0" y="0"/>
              <a:ext cx="1825500" cy="3070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171450" lvl="0" indent="-101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Gill Sans"/>
                <a:buChar char="▶"/>
              </a:pPr>
              <a:r>
                <a:rPr lang="en" sz="1500">
                  <a:solidFill>
                    <a:srgbClr val="F6FFFF"/>
                  </a:solidFill>
                  <a:latin typeface="Gill Sans"/>
                  <a:ea typeface="Gill Sans"/>
                  <a:cs typeface="Gill Sans"/>
                  <a:sym typeface="Gill Sans"/>
                </a:rPr>
                <a:t>Kabbalat Shabbat</a:t>
              </a:r>
              <a:endParaRPr sz="1500" b="1">
                <a:solidFill>
                  <a:srgbClr val="1295DD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171450" lvl="0" indent="-101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Gill Sans"/>
                <a:buChar char="▼"/>
              </a:pPr>
              <a:r>
                <a:rPr lang="en" sz="1500">
                  <a:solidFill>
                    <a:srgbClr val="F6FFFF"/>
                  </a:solidFill>
                  <a:latin typeface="Gill Sans"/>
                  <a:ea typeface="Gill Sans"/>
                  <a:cs typeface="Gill Sans"/>
                  <a:sym typeface="Gill Sans"/>
                </a:rPr>
                <a:t>Sh’ma &amp; its Blessings</a:t>
              </a: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​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000"/>
                <a:buFont typeface="Gill Sans"/>
                <a:buChar char="●"/>
              </a:pPr>
              <a:r>
                <a:rPr lang="en" sz="1500">
                  <a:solidFill>
                    <a:schemeClr val="lt1"/>
                  </a:solidFill>
                  <a:latin typeface="Gill Sans"/>
                  <a:ea typeface="Gill Sans"/>
                  <a:cs typeface="Gill Sans"/>
                  <a:sym typeface="Gill Sans"/>
                </a:rPr>
                <a:t>Bar’chu</a:t>
              </a:r>
              <a:endParaRPr sz="1500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1295DD"/>
                </a:buClr>
                <a:buSzPts val="1000"/>
                <a:buFont typeface="Gill Sans"/>
                <a:buChar char="●"/>
              </a:pPr>
              <a:r>
                <a:rPr lang="en" sz="1500" b="1">
                  <a:solidFill>
                    <a:srgbClr val="1295DD"/>
                  </a:solidFill>
                  <a:latin typeface="Gill Sans"/>
                  <a:ea typeface="Gill Sans"/>
                  <a:cs typeface="Gill Sans"/>
                  <a:sym typeface="Gill Sans"/>
                </a:rPr>
                <a:t>Ma’ariv Aravim</a:t>
              </a:r>
              <a:endParaRPr sz="1500" b="1">
                <a:solidFill>
                  <a:srgbClr val="1295DD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ill Sans"/>
                <a:buChar char="●"/>
              </a:pP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Sh’ma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ill Sans"/>
                <a:buChar char="●"/>
              </a:pP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V'ahavta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ill Sans"/>
                <a:buChar char="●"/>
              </a:pP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Mi Chamocha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228600" lvl="1" indent="-12065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000"/>
                <a:buFont typeface="Gill Sans"/>
                <a:buChar char="●"/>
              </a:pP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V’shamru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171450" lvl="0" indent="-101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Gill Sans"/>
                <a:buChar char="▶"/>
              </a:pPr>
              <a:r>
                <a:rPr lang="en" sz="1500">
                  <a:solidFill>
                    <a:srgbClr val="F6FFFF"/>
                  </a:solidFill>
                  <a:latin typeface="Gill Sans"/>
                  <a:ea typeface="Gill Sans"/>
                  <a:cs typeface="Gill Sans"/>
                  <a:sym typeface="Gill Sans"/>
                </a:rPr>
                <a:t>Amidah</a:t>
              </a: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​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  <a:p>
              <a:pPr marL="171450" lvl="0" indent="-10160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700"/>
                <a:buFont typeface="Gill Sans"/>
                <a:buChar char="▶"/>
              </a:pPr>
              <a:r>
                <a:rPr lang="en" sz="1500">
                  <a:solidFill>
                    <a:srgbClr val="F6FFFF"/>
                  </a:solidFill>
                  <a:latin typeface="Gill Sans"/>
                  <a:ea typeface="Gill Sans"/>
                  <a:cs typeface="Gill Sans"/>
                  <a:sym typeface="Gill Sans"/>
                </a:rPr>
                <a:t>Conclusion</a:t>
              </a:r>
              <a:r>
                <a:rPr lang="en" sz="1500">
                  <a:solidFill>
                    <a:srgbClr val="FFFFFF"/>
                  </a:solidFill>
                  <a:latin typeface="Gill Sans"/>
                  <a:ea typeface="Gill Sans"/>
                  <a:cs typeface="Gill Sans"/>
                  <a:sym typeface="Gill Sans"/>
                </a:rPr>
                <a:t>​</a:t>
              </a:r>
              <a:endParaRPr sz="1500">
                <a:solidFill>
                  <a:srgbClr val="FFFFFF"/>
                </a:solidFill>
                <a:latin typeface="Gill Sans"/>
                <a:ea typeface="Gill Sans"/>
                <a:cs typeface="Gill Sans"/>
                <a:sym typeface="Gill Sans"/>
              </a:endParaRPr>
            </a:p>
          </p:txBody>
        </p:sp>
      </p:grpSp>
      <p:sp>
        <p:nvSpPr>
          <p:cNvPr id="148" name="Google Shape;148;p28"/>
          <p:cNvSpPr/>
          <p:nvPr/>
        </p:nvSpPr>
        <p:spPr>
          <a:xfrm>
            <a:off x="4129275" y="165500"/>
            <a:ext cx="2710800" cy="1672200"/>
          </a:xfrm>
          <a:prstGeom prst="roundRect">
            <a:avLst>
              <a:gd name="adj" fmla="val 16667"/>
            </a:avLst>
          </a:prstGeom>
          <a:solidFill>
            <a:srgbClr val="FFFFFF">
              <a:alpha val="6369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Roll into dark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​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Roll into light​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Night becomes day​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Day turns to night</a:t>
            </a:r>
            <a:r>
              <a:rPr lang="en" sz="2450">
                <a:solidFill>
                  <a:schemeClr val="lt1"/>
                </a:solidFill>
                <a:highlight>
                  <a:srgbClr val="EDEBE9"/>
                </a:highlight>
                <a:latin typeface="Calibri"/>
                <a:ea typeface="Calibri"/>
                <a:cs typeface="Calibri"/>
                <a:sym typeface="Calibri"/>
              </a:rPr>
              <a:t>​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>
                <a:latin typeface="Cambria"/>
                <a:ea typeface="Cambria"/>
                <a:cs typeface="Cambria"/>
                <a:sym typeface="Cambria"/>
              </a:rPr>
              <a:t>Keys to transformation</a:t>
            </a:r>
            <a:endParaRPr sz="3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60" name="Google Shape;160;p30"/>
          <p:cNvSpPr txBox="1">
            <a:spLocks noGrp="1"/>
          </p:cNvSpPr>
          <p:nvPr>
            <p:ph type="body" idx="1"/>
          </p:nvPr>
        </p:nvSpPr>
        <p:spPr>
          <a:xfrm>
            <a:off x="161425" y="1017725"/>
            <a:ext cx="8847300" cy="371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3920" algn="l" rtl="0">
              <a:lnSpc>
                <a:spcPct val="7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16"/>
              <a:buFont typeface="Lexend"/>
              <a:buChar char="●"/>
            </a:pPr>
            <a:r>
              <a:rPr lang="en" sz="1816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E</a:t>
            </a:r>
            <a:r>
              <a:rPr lang="en" sz="1916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nergy</a:t>
            </a:r>
            <a:endParaRPr sz="1916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lvl="1" indent="-338364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729"/>
              <a:buFont typeface="Lexend"/>
              <a:buChar char="○"/>
            </a:pPr>
            <a:r>
              <a:rPr lang="en" sz="1729">
                <a:solidFill>
                  <a:schemeClr val="dk1"/>
                </a:solidFill>
                <a:latin typeface="Lexend"/>
                <a:ea typeface="Lexend"/>
                <a:cs typeface="Lexend"/>
                <a:sym typeface="Lexend"/>
              </a:rPr>
              <a:t>Greeting; smiling; singing; FUN</a:t>
            </a:r>
            <a:endParaRPr sz="1729">
              <a:solidFill>
                <a:schemeClr val="dk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50270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916"/>
              <a:buFont typeface="Lexend"/>
              <a:buChar char="●"/>
            </a:pPr>
            <a:r>
              <a:rPr lang="en" sz="1916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Empowering kids</a:t>
            </a:r>
            <a:endParaRPr sz="1916">
              <a:solidFill>
                <a:schemeClr val="accent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lvl="1" indent="-338364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729"/>
              <a:buFont typeface="Lexend"/>
              <a:buChar char="○"/>
            </a:pPr>
            <a:r>
              <a:rPr lang="en" sz="1729">
                <a:solidFill>
                  <a:schemeClr val="accent1"/>
                </a:solidFill>
                <a:latin typeface="Lexend"/>
                <a:ea typeface="Lexend"/>
                <a:cs typeface="Lexend"/>
                <a:sym typeface="Lexend"/>
              </a:rPr>
              <a:t>Assigning roles; modeling for peers; teaching tunes; skills for leading</a:t>
            </a:r>
            <a:endParaRPr sz="1729">
              <a:solidFill>
                <a:schemeClr val="accent1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50270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rgbClr val="741B47"/>
              </a:buClr>
              <a:buSzPts val="1916"/>
              <a:buFont typeface="Lexend"/>
              <a:buChar char="●"/>
            </a:pPr>
            <a:r>
              <a:rPr lang="en" sz="1916">
                <a:solidFill>
                  <a:srgbClr val="741B47"/>
                </a:solidFill>
                <a:latin typeface="Lexend"/>
                <a:ea typeface="Lexend"/>
                <a:cs typeface="Lexend"/>
                <a:sym typeface="Lexend"/>
              </a:rPr>
              <a:t>Creativity</a:t>
            </a:r>
            <a:endParaRPr sz="1916">
              <a:solidFill>
                <a:srgbClr val="741B47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lvl="1" indent="-337399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rgbClr val="741B47"/>
              </a:buClr>
              <a:buSzPts val="1713"/>
              <a:buFont typeface="Lexend"/>
              <a:buChar char="○"/>
            </a:pPr>
            <a:r>
              <a:rPr lang="en" sz="1713">
                <a:solidFill>
                  <a:srgbClr val="741B47"/>
                </a:solidFill>
                <a:latin typeface="Lexend"/>
                <a:ea typeface="Lexend"/>
                <a:cs typeface="Lexend"/>
                <a:sym typeface="Lexend"/>
              </a:rPr>
              <a:t>Build toward full service; meanings &amp; connections that can be distilled; spend time on melodies and ideas that can become part of regular service; find ways to mix it up; educational goals and long-term arc</a:t>
            </a:r>
            <a:endParaRPr sz="1713">
              <a:solidFill>
                <a:srgbClr val="741B47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457200" lvl="0" indent="-350270" algn="l" rtl="0">
              <a:lnSpc>
                <a:spcPct val="75000"/>
              </a:lnSpc>
              <a:spcBef>
                <a:spcPts val="500"/>
              </a:spcBef>
              <a:spcAft>
                <a:spcPts val="0"/>
              </a:spcAft>
              <a:buClr>
                <a:srgbClr val="FF0000"/>
              </a:buClr>
              <a:buSzPts val="1916"/>
              <a:buFont typeface="Lexend"/>
              <a:buChar char="●"/>
            </a:pPr>
            <a:r>
              <a:rPr lang="en" sz="1916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Connection</a:t>
            </a:r>
            <a:endParaRPr sz="1916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  <a:p>
            <a:pPr marL="914400" lvl="1" indent="-338931" algn="l" rtl="0">
              <a:lnSpc>
                <a:spcPct val="75000"/>
              </a:lnSpc>
              <a:spcBef>
                <a:spcPts val="500"/>
              </a:spcBef>
              <a:spcAft>
                <a:spcPts val="500"/>
              </a:spcAft>
              <a:buClr>
                <a:srgbClr val="FF0000"/>
              </a:buClr>
              <a:buSzPts val="1738"/>
              <a:buFont typeface="Lexend"/>
              <a:buChar char="○"/>
            </a:pPr>
            <a:r>
              <a:rPr lang="en" sz="1738">
                <a:solidFill>
                  <a:srgbClr val="FF0000"/>
                </a:solidFill>
                <a:latin typeface="Lexend"/>
                <a:ea typeface="Lexend"/>
                <a:cs typeface="Lexend"/>
                <a:sym typeface="Lexend"/>
              </a:rPr>
              <a:t>Prioritize personal meaning with overall theme or a few key phrases; don’t try to learn/practice a whole prayer to start; sharing w each other</a:t>
            </a:r>
            <a:endParaRPr sz="1450">
              <a:solidFill>
                <a:srgbClr val="FF0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1"/>
          <p:cNvSpPr txBox="1"/>
          <p:nvPr/>
        </p:nvSpPr>
        <p:spPr>
          <a:xfrm>
            <a:off x="476250" y="476250"/>
            <a:ext cx="8191500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 b="1">
                <a:solidFill>
                  <a:srgbClr val="0F172A"/>
                </a:solidFill>
                <a:latin typeface="Lexend"/>
                <a:ea typeface="Lexend"/>
                <a:cs typeface="Lexend"/>
                <a:sym typeface="Lexend"/>
              </a:rPr>
              <a:t>Reboot</a:t>
            </a:r>
            <a:endParaRPr sz="3200" b="1">
              <a:solidFill>
                <a:srgbClr val="0F172A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grpSp>
        <p:nvGrpSpPr>
          <p:cNvPr id="166" name="Google Shape;166;p31"/>
          <p:cNvGrpSpPr/>
          <p:nvPr/>
        </p:nvGrpSpPr>
        <p:grpSpPr>
          <a:xfrm>
            <a:off x="476250" y="1333500"/>
            <a:ext cx="3905400" cy="3143400"/>
            <a:chOff x="0" y="0"/>
            <a:chExt cx="3905400" cy="3143400"/>
          </a:xfrm>
        </p:grpSpPr>
        <p:sp>
          <p:nvSpPr>
            <p:cNvPr id="167" name="Google Shape;167;p31"/>
            <p:cNvSpPr/>
            <p:nvPr/>
          </p:nvSpPr>
          <p:spPr>
            <a:xfrm>
              <a:off x="0" y="0"/>
              <a:ext cx="3905400" cy="3143400"/>
            </a:xfrm>
            <a:prstGeom prst="roundRect">
              <a:avLst>
                <a:gd name="adj" fmla="val 4848"/>
              </a:avLst>
            </a:prstGeom>
            <a:solidFill>
              <a:srgbClr val="FFF5F5"/>
            </a:solidFill>
            <a:ln w="19050" cap="flat" cmpd="sng">
              <a:solidFill>
                <a:srgbClr val="FCA5A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1"/>
            <p:cNvSpPr txBox="1"/>
            <p:nvPr/>
          </p:nvSpPr>
          <p:spPr>
            <a:xfrm>
              <a:off x="285750" y="285750"/>
              <a:ext cx="33339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C53030"/>
                  </a:solidFill>
                  <a:latin typeface="Lexend"/>
                  <a:ea typeface="Lexend"/>
                  <a:cs typeface="Lexend"/>
                  <a:sym typeface="Lexend"/>
                </a:rPr>
                <a:t>Staff Roles</a:t>
              </a:r>
              <a:endParaRPr sz="1200" b="1">
                <a:solidFill>
                  <a:srgbClr val="C53030"/>
                </a:solidFill>
                <a:latin typeface="Lexend"/>
                <a:ea typeface="Lexend"/>
                <a:cs typeface="Lexend"/>
                <a:sym typeface="Lexend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2000" b="0">
                  <a:solidFill>
                    <a:srgbClr val="1E293B"/>
                  </a:solidFill>
                  <a:latin typeface="Lexend SemiBold"/>
                  <a:ea typeface="Lexend SemiBold"/>
                  <a:cs typeface="Lexend SemiBold"/>
                  <a:sym typeface="Lexend SemiBold"/>
                </a:rPr>
                <a:t>In an ideal world, what would staff’s primary roles be?</a:t>
              </a:r>
              <a:endParaRPr sz="2000" b="0">
                <a:solidFill>
                  <a:srgbClr val="1E293B"/>
                </a:solidFill>
                <a:latin typeface="Lexend SemiBold"/>
                <a:ea typeface="Lexend SemiBold"/>
                <a:cs typeface="Lexend SemiBold"/>
                <a:sym typeface="Lexend SemiBold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Think about what you do </a:t>
              </a:r>
              <a:r>
                <a:rPr lang="en" sz="1300" b="1">
                  <a:solidFill>
                    <a:srgbClr val="C53030"/>
                  </a:solidFill>
                  <a:latin typeface="Inter"/>
                  <a:ea typeface="Inter"/>
                  <a:cs typeface="Inter"/>
                  <a:sym typeface="Inter"/>
                </a:rPr>
                <a:t>DURING</a:t>
              </a: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 Tefilah &amp; </a:t>
              </a:r>
              <a:r>
                <a:rPr lang="en" sz="1300" b="1">
                  <a:solidFill>
                    <a:srgbClr val="C53030"/>
                  </a:solidFill>
                  <a:latin typeface="Inter"/>
                  <a:ea typeface="Inter"/>
                  <a:cs typeface="Inter"/>
                  <a:sym typeface="Inter"/>
                </a:rPr>
                <a:t>BEFORE</a:t>
              </a: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.</a:t>
              </a:r>
              <a:endParaRPr sz="1300">
                <a:solidFill>
                  <a:srgbClr val="4A556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  <p:grpSp>
        <p:nvGrpSpPr>
          <p:cNvPr id="169" name="Google Shape;169;p31"/>
          <p:cNvGrpSpPr/>
          <p:nvPr/>
        </p:nvGrpSpPr>
        <p:grpSpPr>
          <a:xfrm>
            <a:off x="4762500" y="1333500"/>
            <a:ext cx="3905400" cy="3143400"/>
            <a:chOff x="0" y="0"/>
            <a:chExt cx="3905400" cy="3143400"/>
          </a:xfrm>
        </p:grpSpPr>
        <p:sp>
          <p:nvSpPr>
            <p:cNvPr id="170" name="Google Shape;170;p31"/>
            <p:cNvSpPr/>
            <p:nvPr/>
          </p:nvSpPr>
          <p:spPr>
            <a:xfrm>
              <a:off x="0" y="0"/>
              <a:ext cx="3905400" cy="3143400"/>
            </a:xfrm>
            <a:prstGeom prst="roundRect">
              <a:avLst>
                <a:gd name="adj" fmla="val 4848"/>
              </a:avLst>
            </a:prstGeom>
            <a:solidFill>
              <a:srgbClr val="EEF2FF"/>
            </a:solidFill>
            <a:ln w="19050" cap="flat" cmpd="sng">
              <a:solidFill>
                <a:srgbClr val="C7D2F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171;p31"/>
            <p:cNvSpPr txBox="1"/>
            <p:nvPr/>
          </p:nvSpPr>
          <p:spPr>
            <a:xfrm>
              <a:off x="285750" y="285750"/>
              <a:ext cx="3333900" cy="2571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rgbClr val="3730A3"/>
                  </a:solidFill>
                  <a:latin typeface="Lexend"/>
                  <a:ea typeface="Lexend"/>
                  <a:cs typeface="Lexend"/>
                  <a:sym typeface="Lexend"/>
                </a:rPr>
                <a:t>Students' Roles</a:t>
              </a:r>
              <a:endParaRPr sz="1200" b="1">
                <a:solidFill>
                  <a:srgbClr val="3730A3"/>
                </a:solidFill>
                <a:latin typeface="Lexend"/>
                <a:ea typeface="Lexend"/>
                <a:cs typeface="Lexend"/>
                <a:sym typeface="Lexend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2000" b="0">
                  <a:solidFill>
                    <a:srgbClr val="1E293B"/>
                  </a:solidFill>
                  <a:latin typeface="Lexend SemiBold"/>
                  <a:ea typeface="Lexend SemiBold"/>
                  <a:cs typeface="Lexend SemiBold"/>
                  <a:sym typeface="Lexend SemiBold"/>
                </a:rPr>
                <a:t>What is students’ role now? What could it be?</a:t>
              </a:r>
              <a:endParaRPr sz="2000" b="0">
                <a:solidFill>
                  <a:srgbClr val="1E293B"/>
                </a:solidFill>
                <a:latin typeface="Lexend SemiBold"/>
                <a:ea typeface="Lexend SemiBold"/>
                <a:cs typeface="Lexend SemiBold"/>
                <a:sym typeface="Lexend SemiBold"/>
              </a:endParaRPr>
            </a:p>
            <a:p>
              <a:pPr marL="0" lvl="0" indent="0" algn="l" rtl="0">
                <a:spcBef>
                  <a:spcPts val="1500"/>
                </a:spcBef>
                <a:spcAft>
                  <a:spcPts val="0"/>
                </a:spcAft>
                <a:buNone/>
              </a:pP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Consider roles of the </a:t>
              </a:r>
              <a:r>
                <a:rPr lang="en" sz="1300" b="1">
                  <a:solidFill>
                    <a:srgbClr val="3730A3"/>
                  </a:solidFill>
                  <a:latin typeface="Inter"/>
                  <a:ea typeface="Inter"/>
                  <a:cs typeface="Inter"/>
                  <a:sym typeface="Inter"/>
                </a:rPr>
                <a:t>most active</a:t>
              </a: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 students/leaders and of </a:t>
              </a:r>
              <a:r>
                <a:rPr lang="en" sz="1300" b="1">
                  <a:solidFill>
                    <a:srgbClr val="3730A3"/>
                  </a:solidFill>
                  <a:latin typeface="Inter"/>
                  <a:ea typeface="Inter"/>
                  <a:cs typeface="Inter"/>
                  <a:sym typeface="Inter"/>
                </a:rPr>
                <a:t>less engaged</a:t>
              </a:r>
              <a:r>
                <a:rPr lang="en" sz="1300">
                  <a:solidFill>
                    <a:srgbClr val="4A5568"/>
                  </a:solidFill>
                  <a:latin typeface="Inter"/>
                  <a:ea typeface="Inter"/>
                  <a:cs typeface="Inter"/>
                  <a:sym typeface="Inter"/>
                </a:rPr>
                <a:t> students.</a:t>
              </a:r>
              <a:endParaRPr sz="1300">
                <a:solidFill>
                  <a:srgbClr val="4A5568"/>
                </a:solidFill>
                <a:latin typeface="Inter"/>
                <a:ea typeface="Inter"/>
                <a:cs typeface="Inter"/>
                <a:sym typeface="Inter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>
                <a:latin typeface="Cambria"/>
                <a:ea typeface="Cambria"/>
                <a:cs typeface="Cambria"/>
                <a:sym typeface="Cambria"/>
              </a:rPr>
              <a:t> Obstacles</a:t>
            </a:r>
            <a:endParaRPr sz="32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77" name="Google Shape;177;p32"/>
          <p:cNvSpPr txBox="1">
            <a:spLocks noGrp="1"/>
          </p:cNvSpPr>
          <p:nvPr>
            <p:ph type="body" idx="1"/>
          </p:nvPr>
        </p:nvSpPr>
        <p:spPr>
          <a:xfrm>
            <a:off x="311700" y="1330600"/>
            <a:ext cx="8520600" cy="323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mbria"/>
              <a:buChar char="●"/>
            </a:pPr>
            <a:r>
              <a:rPr lang="en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Students’ attitudes &amp; assumptions &amp; our own</a:t>
            </a:r>
            <a:endParaRPr sz="2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735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mbria"/>
              <a:buChar char="●"/>
            </a:pPr>
            <a:r>
              <a:rPr lang="en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Weak skills - students’ and ours</a:t>
            </a:r>
            <a:endParaRPr sz="2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mbria"/>
              <a:buChar char="●"/>
            </a:pPr>
            <a:r>
              <a:rPr lang="en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Too focused on behavior/order</a:t>
            </a:r>
            <a:endParaRPr sz="2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87350" algn="l" rtl="0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500"/>
              <a:buFont typeface="Cambria"/>
              <a:buChar char="●"/>
            </a:pPr>
            <a:r>
              <a:rPr lang="en" sz="25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No space for creativity OR  Not enough structure </a:t>
            </a:r>
            <a:endParaRPr sz="25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>
            <a:spLocks noGrp="1"/>
          </p:cNvSpPr>
          <p:nvPr>
            <p:ph type="body" idx="1"/>
          </p:nvPr>
        </p:nvSpPr>
        <p:spPr>
          <a:xfrm>
            <a:off x="4875525" y="980550"/>
            <a:ext cx="34983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4400">
                <a:latin typeface="David Libre"/>
                <a:ea typeface="David Libre"/>
                <a:cs typeface="David Libre"/>
                <a:sym typeface="David Libre"/>
              </a:rPr>
              <a:t>אַשְׁרֵי </a:t>
            </a:r>
            <a:endParaRPr sz="4400">
              <a:latin typeface="David Libre"/>
              <a:ea typeface="David Libre"/>
              <a:cs typeface="David Libre"/>
              <a:sym typeface="David Libre"/>
            </a:endParaRPr>
          </a:p>
          <a:p>
            <a:pPr marL="0" lvl="0" indent="0" algn="ctr" rt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4400">
                <a:latin typeface="David Libre"/>
                <a:ea typeface="David Libre"/>
                <a:cs typeface="David Libre"/>
                <a:sym typeface="David Libre"/>
              </a:rPr>
              <a:t>יוֹשְׁבֵי </a:t>
            </a:r>
            <a:endParaRPr sz="4400">
              <a:latin typeface="David Libre"/>
              <a:ea typeface="David Libre"/>
              <a:cs typeface="David Libre"/>
              <a:sym typeface="David Libre"/>
            </a:endParaRPr>
          </a:p>
          <a:p>
            <a:pPr marL="0" lvl="0" indent="0" algn="ctr" rt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018"/>
              <a:buFont typeface="Arial"/>
              <a:buNone/>
            </a:pPr>
            <a:r>
              <a:rPr lang="en" sz="4400">
                <a:latin typeface="David Libre"/>
                <a:ea typeface="David Libre"/>
                <a:cs typeface="David Libre"/>
                <a:sym typeface="David Libre"/>
              </a:rPr>
              <a:t>בֵיתֶךָ </a:t>
            </a:r>
            <a:endParaRPr sz="4400">
              <a:latin typeface="David Libre"/>
              <a:ea typeface="David Libre"/>
              <a:cs typeface="David Libre"/>
              <a:sym typeface="David Libre"/>
            </a:endParaRPr>
          </a:p>
          <a:p>
            <a:pPr marL="0" lvl="0" indent="0" algn="r" rtl="1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32353"/>
              <a:buFont typeface="Arial"/>
              <a:buNone/>
            </a:pPr>
            <a:endParaRPr sz="3400">
              <a:latin typeface="David Libre"/>
              <a:ea typeface="David Libre"/>
              <a:cs typeface="David Libre"/>
              <a:sym typeface="David Libre"/>
            </a:endParaRPr>
          </a:p>
          <a:p>
            <a:pPr marL="0" lvl="0" indent="0" algn="r" rt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2353"/>
              <a:buFont typeface="Arial"/>
              <a:buNone/>
            </a:pPr>
            <a:endParaRPr sz="3400">
              <a:latin typeface="David Libre"/>
              <a:ea typeface="David Libre"/>
              <a:cs typeface="David Libre"/>
              <a:sym typeface="David Libre"/>
            </a:endParaRPr>
          </a:p>
        </p:txBody>
      </p:sp>
      <p:sp>
        <p:nvSpPr>
          <p:cNvPr id="65" name="Google Shape;65;p15"/>
          <p:cNvSpPr txBox="1"/>
          <p:nvPr/>
        </p:nvSpPr>
        <p:spPr>
          <a:xfrm>
            <a:off x="299350" y="1070425"/>
            <a:ext cx="48627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/>
              <a:t>Happy/fortunate</a:t>
            </a: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90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900"/>
              <a:t>Dwell</a:t>
            </a:r>
            <a:br>
              <a:rPr lang="en" sz="2900"/>
            </a:br>
            <a:br>
              <a:rPr lang="en" sz="2900"/>
            </a:br>
            <a:r>
              <a:rPr lang="en" sz="2900"/>
              <a:t>Your house</a:t>
            </a:r>
            <a:r>
              <a:rPr lang="en" sz="1300"/>
              <a:t> </a:t>
            </a:r>
            <a:endParaRPr sz="13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1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800">
                <a:solidFill>
                  <a:schemeClr val="dk2"/>
                </a:solidFill>
                <a:latin typeface="David Libre"/>
                <a:ea typeface="David Libre"/>
                <a:cs typeface="David Libre"/>
                <a:sym typeface="David Libre"/>
              </a:rPr>
              <a:t>בֵיתֶךָ </a:t>
            </a:r>
            <a:endParaRPr sz="52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132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6800">
                <a:solidFill>
                  <a:schemeClr val="dk2"/>
                </a:solidFill>
                <a:latin typeface="David Libre"/>
                <a:ea typeface="David Libre"/>
                <a:cs typeface="David Libre"/>
                <a:sym typeface="David Libre"/>
              </a:rPr>
              <a:t>בֵיתֶךָ </a:t>
            </a:r>
            <a:endParaRPr sz="5200"/>
          </a:p>
          <a:p>
            <a:pPr marL="0" lvl="0" indent="0" algn="ctr" rtl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endParaRPr sz="5700">
              <a:solidFill>
                <a:schemeClr val="dk2"/>
              </a:solidFill>
              <a:latin typeface="David Libre"/>
              <a:ea typeface="David Libre"/>
              <a:cs typeface="David Libre"/>
              <a:sym typeface="David Libre"/>
            </a:endParaRPr>
          </a:p>
        </p:txBody>
      </p:sp>
      <p:pic>
        <p:nvPicPr>
          <p:cNvPr id="76" name="Google Shape;76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83975" y="1949975"/>
            <a:ext cx="3782400" cy="2039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311700" y="345325"/>
            <a:ext cx="8520600" cy="123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6800">
                <a:solidFill>
                  <a:schemeClr val="dk2"/>
                </a:solidFill>
                <a:latin typeface="David Libre"/>
                <a:ea typeface="David Libre"/>
                <a:cs typeface="David Libre"/>
                <a:sym typeface="David Libre"/>
              </a:rPr>
              <a:t>בֵיתֶךָ </a:t>
            </a:r>
            <a:endParaRPr sz="5200"/>
          </a:p>
          <a:p>
            <a:pPr marL="0" lvl="0" indent="0" algn="ctr" rtl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endParaRPr sz="5700">
              <a:solidFill>
                <a:schemeClr val="dk2"/>
              </a:solidFill>
              <a:latin typeface="David Libre"/>
              <a:ea typeface="David Libre"/>
              <a:cs typeface="David Libre"/>
              <a:sym typeface="David Libre"/>
            </a:endParaRPr>
          </a:p>
        </p:txBody>
      </p:sp>
      <p:pic>
        <p:nvPicPr>
          <p:cNvPr id="82" name="Google Shape;8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50" y="345325"/>
            <a:ext cx="2114075" cy="11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5777" y="1623350"/>
            <a:ext cx="4575775" cy="2383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311700" y="335900"/>
            <a:ext cx="8520600" cy="143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6800">
                <a:solidFill>
                  <a:schemeClr val="dk2"/>
                </a:solidFill>
                <a:latin typeface="David Libre"/>
                <a:ea typeface="David Libre"/>
                <a:cs typeface="David Libre"/>
                <a:sym typeface="David Libre"/>
              </a:rPr>
              <a:t>בֵיתֶךָ </a:t>
            </a:r>
            <a:endParaRPr sz="5200"/>
          </a:p>
          <a:p>
            <a:pPr marL="0" lvl="0" indent="0" algn="ctr" rtl="1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5700">
                <a:solidFill>
                  <a:schemeClr val="dk2"/>
                </a:solidFill>
                <a:latin typeface="David Libre"/>
                <a:ea typeface="David Libre"/>
                <a:cs typeface="David Libre"/>
                <a:sym typeface="David Libre"/>
              </a:rPr>
              <a:t> </a:t>
            </a:r>
            <a:endParaRPr sz="4100"/>
          </a:p>
        </p:txBody>
      </p:sp>
      <p:pic>
        <p:nvPicPr>
          <p:cNvPr id="89" name="Google Shape;8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0050" y="345325"/>
            <a:ext cx="2114075" cy="1139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803600" y="335897"/>
            <a:ext cx="2114075" cy="110122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40400" y="1771925"/>
            <a:ext cx="4463200" cy="255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>
            <a:spLocks noGrp="1"/>
          </p:cNvSpPr>
          <p:nvPr>
            <p:ph type="ctrTitle"/>
          </p:nvPr>
        </p:nvSpPr>
        <p:spPr>
          <a:xfrm>
            <a:off x="311700" y="744575"/>
            <a:ext cx="8520600" cy="1253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>
                <a:solidFill>
                  <a:srgbClr val="500050"/>
                </a:solidFill>
              </a:rPr>
              <a:t>Planning for success </a:t>
            </a:r>
            <a:endParaRPr sz="4400"/>
          </a:p>
        </p:txBody>
      </p:sp>
      <p:sp>
        <p:nvSpPr>
          <p:cNvPr id="97" name="Google Shape;97;p20"/>
          <p:cNvSpPr txBox="1">
            <a:spLocks noGrp="1"/>
          </p:cNvSpPr>
          <p:nvPr>
            <p:ph type="subTitle" idx="1"/>
          </p:nvPr>
        </p:nvSpPr>
        <p:spPr>
          <a:xfrm>
            <a:off x="311700" y="2390700"/>
            <a:ext cx="8520600" cy="202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 b="1">
                <a:solidFill>
                  <a:srgbClr val="500050"/>
                </a:solidFill>
              </a:rPr>
              <a:t>Rethinking the roles of faculty/staff and student leaders in a positive Tefilah environment</a:t>
            </a:r>
            <a:endParaRPr sz="1900" b="1">
              <a:solidFill>
                <a:srgbClr val="50005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50005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1">
              <a:solidFill>
                <a:srgbClr val="500050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 i="1">
                <a:solidFill>
                  <a:srgbClr val="500050"/>
                </a:solidFill>
              </a:rPr>
              <a:t>Rabbi Joshua Cahan</a:t>
            </a:r>
            <a:endParaRPr sz="2300" i="1">
              <a:solidFill>
                <a:srgbClr val="50005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500" b="1">
                <a:latin typeface="Cambria"/>
                <a:ea typeface="Cambria"/>
                <a:cs typeface="Cambria"/>
                <a:sym typeface="Cambria"/>
              </a:rPr>
              <a:t>Why invest in Tefilah?</a:t>
            </a:r>
            <a:endParaRPr sz="2700" b="1"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83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3500" b="1">
                <a:latin typeface="Cambria"/>
                <a:ea typeface="Cambria"/>
                <a:cs typeface="Cambria"/>
                <a:sym typeface="Cambria"/>
              </a:rPr>
              <a:t>Why invest in Tefilah?</a:t>
            </a:r>
            <a:r>
              <a:rPr lang="en" sz="3200" b="1">
                <a:latin typeface="Cambria"/>
                <a:ea typeface="Cambria"/>
                <a:cs typeface="Cambria"/>
                <a:sym typeface="Cambria"/>
              </a:rPr>
              <a:t> </a:t>
            </a:r>
            <a:br>
              <a:rPr lang="en" sz="3200" b="1">
                <a:latin typeface="Cambria"/>
                <a:ea typeface="Cambria"/>
                <a:cs typeface="Cambria"/>
                <a:sym typeface="Cambria"/>
              </a:rPr>
            </a:br>
            <a:r>
              <a:rPr lang="en" sz="2400" b="1">
                <a:latin typeface="Cambria"/>
                <a:ea typeface="Cambria"/>
                <a:cs typeface="Cambria"/>
                <a:sym typeface="Cambria"/>
              </a:rPr>
              <a:t>(my answers)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8" name="Google Shape;108;p22"/>
          <p:cNvSpPr txBox="1">
            <a:spLocks noGrp="1"/>
          </p:cNvSpPr>
          <p:nvPr>
            <p:ph type="body" idx="1"/>
          </p:nvPr>
        </p:nvSpPr>
        <p:spPr>
          <a:xfrm>
            <a:off x="311700" y="1507200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Cambria"/>
              <a:buChar char="●"/>
            </a:pPr>
            <a:r>
              <a:rPr lang="en" sz="2600">
                <a:solidFill>
                  <a:srgbClr val="980000"/>
                </a:solidFill>
                <a:latin typeface="Cambria"/>
                <a:ea typeface="Cambria"/>
                <a:cs typeface="Cambria"/>
                <a:sym typeface="Cambria"/>
              </a:rPr>
              <a:t>Tefilah is where we have the chance to nurture kids emotionally &amp; spiritually, and infuse joy and love into their experience of Judaism and of learning.</a:t>
            </a:r>
            <a:r>
              <a:rPr lang="en" sz="2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 </a:t>
            </a:r>
            <a:br>
              <a:rPr lang="en" sz="26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endParaRPr sz="2600">
              <a:solidFill>
                <a:schemeClr val="dk1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457200" lvl="0" indent="-393700" algn="l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2600"/>
              <a:buFont typeface="Cambria"/>
              <a:buChar char="●"/>
            </a:pPr>
            <a:r>
              <a:rPr lang="en" sz="2600">
                <a:solidFill>
                  <a:srgbClr val="0000FF"/>
                </a:solidFill>
                <a:latin typeface="Cambria"/>
                <a:ea typeface="Cambria"/>
                <a:cs typeface="Cambria"/>
                <a:sym typeface="Cambria"/>
              </a:rPr>
              <a:t>It can shape how they feel about their whole school/camp experience, and make Judaism feel essential to their journey.</a:t>
            </a:r>
            <a:endParaRPr sz="2600">
              <a:solidFill>
                <a:srgbClr val="0000FF"/>
              </a:solidFill>
              <a:latin typeface="Cambria"/>
              <a:ea typeface="Cambria"/>
              <a:cs typeface="Cambria"/>
              <a:sym typeface="Cambr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545</Words>
  <Application>Microsoft Office PowerPoint</Application>
  <PresentationFormat>On-screen Show (16:9)</PresentationFormat>
  <Paragraphs>78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2" baseType="lpstr">
      <vt:lpstr>Gill Sans</vt:lpstr>
      <vt:lpstr>Lexend</vt:lpstr>
      <vt:lpstr>Inter</vt:lpstr>
      <vt:lpstr>Calibri</vt:lpstr>
      <vt:lpstr>Lexend SemiBold</vt:lpstr>
      <vt:lpstr>Syncopate</vt:lpstr>
      <vt:lpstr>Lobster</vt:lpstr>
      <vt:lpstr>Cambria</vt:lpstr>
      <vt:lpstr>David Libre</vt:lpstr>
      <vt:lpstr>Noto Serif Hebrew</vt:lpstr>
      <vt:lpstr>Arial</vt:lpstr>
      <vt:lpstr>Merriweather</vt:lpstr>
      <vt:lpstr>Noto Sans Hebrew Medium</vt:lpstr>
      <vt:lpstr>Simple Light</vt:lpstr>
      <vt:lpstr>PowerPoint Presentation</vt:lpstr>
      <vt:lpstr>PowerPoint Presentation</vt:lpstr>
      <vt:lpstr>בֵיתֶךָ </vt:lpstr>
      <vt:lpstr>בֵיתֶךָ  </vt:lpstr>
      <vt:lpstr>בֵיתֶךָ  </vt:lpstr>
      <vt:lpstr>בֵיתֶךָ   </vt:lpstr>
      <vt:lpstr>Planning for success </vt:lpstr>
      <vt:lpstr>Why invest in Tefilah?</vt:lpstr>
      <vt:lpstr>Why invest in Tefilah?  (my answers)</vt:lpstr>
      <vt:lpstr>Am I/Can I be a Tefilah Educator?</vt:lpstr>
      <vt:lpstr>Am I/Can I be a Tefilah Educator?</vt:lpstr>
      <vt:lpstr>What does great tefilah look like? </vt:lpstr>
      <vt:lpstr>What does great tefilah look like? </vt:lpstr>
      <vt:lpstr>PowerPoint Presentation</vt:lpstr>
      <vt:lpstr>PowerPoint Presentation</vt:lpstr>
      <vt:lpstr>Keys to transformation</vt:lpstr>
      <vt:lpstr>PowerPoint Presentation</vt:lpstr>
      <vt:lpstr> Obstacles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 Cahan</dc:creator>
  <cp:lastModifiedBy>Josh Cahan</cp:lastModifiedBy>
  <cp:revision>1</cp:revision>
  <dcterms:modified xsi:type="dcterms:W3CDTF">2026-07-28T10:46:11Z</dcterms:modified>
</cp:coreProperties>
</file>