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AF370-3897-49F4-9123-37F9F324295D}" v="1" dt="2026-06-12T18:46:10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>
        <p:scale>
          <a:sx n="51" d="100"/>
          <a:sy n="51" d="100"/>
        </p:scale>
        <p:origin x="261" y="6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45D533-9D78-63CB-0A56-3797D1C5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7F29A7C-37AB-AE27-F660-285E606207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4109917-06F7-C703-14CF-FFDD263BA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6433DD-8A42-D743-CA56-26C0F591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7F9164B-5499-C5D8-9AC9-7BF4167C0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1F1DE3-9185-D97A-1375-1E7BF8BE3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52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854E1B-68E6-332F-A7A2-C96B1A3D2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47E6C3-0583-D8F3-C907-F013AA625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778D7-78CE-01FD-4EC5-7D3036B11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856448-7B3A-F844-485C-0ED091289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559E42-52F0-DF85-5948-3779BBDD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6747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07EE584-156A-FA57-B3EA-1AA0C8663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B855F1-BDC2-9F31-778A-C4544E16C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3482E9-DEF3-41B3-80E6-8EDA44A3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7323CA-14BD-215A-022F-190154EE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4A48DB-8611-7D88-BADA-264601F83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38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1E99B-019C-3E5E-E817-0CEA9E55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9991D8-55EF-453C-9A59-8F203B140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CC7280-7B3E-2241-AA43-B112143B5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B96B8B-2856-F551-D3E8-9DFA997A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B5A1A3-A50B-AC7D-7959-98AB7F5E6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08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DD118-AF7F-F2EB-11BA-EBC04E748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7DB8BF-6687-4D27-2459-B2F7F5ECA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7BF375-E794-1209-BE95-D5019906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E8098B-5D6C-B9BC-115B-937385656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7E9A4B-765D-0D4A-837C-29832B254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89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63D71-5297-41AA-CDCB-094CB2BD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6F8C3B-6B8D-72D3-F51B-D2A1372BB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B48875-9684-C8EA-0A3F-803EE15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571EED-00AE-D2F2-0E34-B4603B07A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B2A8E8-BA4A-8770-8485-48358BF4C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00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6970CA-286C-3324-54CF-2DC5963F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65E449-FB5D-AB80-EB42-AC407083ED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220BB0B-CD77-1617-F044-674EC3958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097F2F-E776-B537-B941-8846FB00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D0A2DD7-6BA8-9232-CD7F-50025C978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CE86D9-0419-9FD2-FF85-152B917AC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019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20589C-FB7F-2730-00B8-462833B49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52AC3F9-ADEE-5F4B-1607-851625F22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CD4BF55-84D0-2137-7557-C25F70F3F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0A6AECF-2343-A735-84DB-8F99D687E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C7739B1-CCC3-D759-B59B-0B912819A1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47A3C20-FCCF-DE65-25C3-89ED87372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D07A089-57D7-05F4-4A74-39341683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FC70976-C48F-19B2-60BF-FC8D36AD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747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56D96-5ACB-2063-7C92-7CE3A330E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8607658-1193-4226-30C8-83BF300C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29663B-1967-C742-1E62-85DADEC7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8760B58-B186-1D51-E31F-50A52894E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366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F8033B-3352-713F-FFE6-4B09FB7AA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02D0070-C681-3BB2-ADE2-31F28D68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45D1EE-ACE4-5A8E-601B-CA60683F1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1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21D4FE-03B5-F1F7-5B63-D76EFA912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7FB56E-3470-C4AC-81FC-3EA14043C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35522C-5FDF-6BFD-D7AC-3B3EB8DCC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DBA8737-945E-D93A-71FF-ECC50D9F7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66F6D2-45E7-A811-9E56-9667F964C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5EB873-E2A1-B215-0362-49E474F3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77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28D40D0-798E-2243-7501-91775A77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6C04993-D64B-461E-C81C-763C5A58D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588BB1-22F6-0BE1-0F0D-A0E11F51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69868-D5DF-476B-8A9C-F7A268D9396D}" type="datetimeFigureOut">
              <a:rPr lang="de-DE" smtClean="0"/>
              <a:t>12.06.2026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75C390-468B-8F9B-EA00-782F6757D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1FCA19-D5EF-3768-6068-E563BCBD75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D83100-388F-45DA-8B40-8D9DE09E62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666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agent/turn2/workspace/input/files/file_39d8c537/images/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2571686"/>
          </a:xfrm>
          <a:prstGeom prst="rect">
            <a:avLst/>
          </a:prstGeom>
        </p:spPr>
      </p:pic>
      <p:sp>
        <p:nvSpPr>
          <p:cNvPr id="43" name="Text 40"/>
          <p:cNvSpPr/>
          <p:nvPr/>
        </p:nvSpPr>
        <p:spPr>
          <a:xfrm>
            <a:off x="640080" y="3028886"/>
            <a:ext cx="10972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 </a:t>
            </a:r>
            <a:r>
              <a:rPr lang="en-US" sz="5200" b="1" err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Stipendien</a:t>
            </a:r>
            <a:r>
              <a:rPr lang="en-US" sz="52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5200" b="1" err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recherchieren</a:t>
            </a:r>
            <a:endParaRPr lang="en-US" sz="5200" dirty="0"/>
          </a:p>
        </p:txBody>
      </p:sp>
      <p:sp>
        <p:nvSpPr>
          <p:cNvPr id="44" name="Text 41"/>
          <p:cNvSpPr/>
          <p:nvPr/>
        </p:nvSpPr>
        <p:spPr>
          <a:xfrm>
            <a:off x="658368" y="3989006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i="1">
                <a:solidFill>
                  <a:srgbClr val="B579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Mehr davon, </a:t>
            </a:r>
            <a:r>
              <a:rPr lang="en-US" sz="4400" b="1" i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bitte!</a:t>
            </a:r>
            <a:endParaRPr lang="en-US" sz="4400" dirty="0"/>
          </a:p>
        </p:txBody>
      </p:sp>
      <p:sp>
        <p:nvSpPr>
          <p:cNvPr id="45" name="Shape 42"/>
          <p:cNvSpPr/>
          <p:nvPr/>
        </p:nvSpPr>
        <p:spPr>
          <a:xfrm>
            <a:off x="685800" y="4903406"/>
            <a:ext cx="2926080" cy="54864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46" name="Text 43"/>
          <p:cNvSpPr/>
          <p:nvPr/>
        </p:nvSpPr>
        <p:spPr>
          <a:xfrm>
            <a:off x="658368" y="5058854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Jonathan Sachse   ·   Romy Baierlipp   ·   Jacqueline Goebel</a:t>
            </a:r>
            <a:endParaRPr lang="en-US" sz="19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 · TEIL 2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(Investigative) Recherchestipendien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783080"/>
            <a:ext cx="10927080" cy="80010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40080" y="1783080"/>
            <a:ext cx="128016" cy="80010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914400" y="1874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Netzwerk Recherche </a:t>
            </a:r>
            <a:r>
              <a:rPr lang="en-US" sz="1750" b="1" dirty="0" err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Stipendien</a:t>
            </a:r>
            <a:r>
              <a:rPr lang="en-US" sz="175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5.000 €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investigative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Recherchen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Klimarecherchen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gefördert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von Ecosia),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Umweltrecherchen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gefördert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von Olin).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640080" y="2695080"/>
            <a:ext cx="10927080" cy="80010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640080" y="2695080"/>
            <a:ext cx="128016" cy="80010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914400" y="2786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NR-Förderung lokale Recherche</a:t>
            </a:r>
            <a:r>
              <a:rPr lang="en-US" sz="1750" b="1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tbd</a:t>
            </a:r>
            <a:endParaRPr lang="en-US" sz="1750"/>
          </a:p>
        </p:txBody>
      </p:sp>
      <p:sp>
        <p:nvSpPr>
          <p:cNvPr id="15" name="Text 13"/>
          <p:cNvSpPr/>
          <p:nvPr/>
        </p:nvSpPr>
        <p:spPr>
          <a:xfrm>
            <a:off x="914400" y="3115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Fellowship für lokale Recherche.</a:t>
            </a:r>
            <a:endParaRPr lang="en-US" sz="1450"/>
          </a:p>
        </p:txBody>
      </p:sp>
      <p:sp>
        <p:nvSpPr>
          <p:cNvPr id="16" name="Shape 14"/>
          <p:cNvSpPr/>
          <p:nvPr/>
        </p:nvSpPr>
        <p:spPr>
          <a:xfrm>
            <a:off x="640080" y="3607080"/>
            <a:ext cx="10927080" cy="80010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640080" y="3607080"/>
            <a:ext cx="128016" cy="80010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914400" y="3698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Riff </a:t>
            </a:r>
            <a:r>
              <a:rPr lang="en-US" sz="1750" b="1" dirty="0" err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Journalismuslab</a:t>
            </a: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750" b="1" dirty="0" err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Biodiversität</a:t>
            </a:r>
            <a:r>
              <a:rPr lang="en-US" sz="175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5.000 €</a:t>
            </a:r>
            <a:endParaRPr lang="en-US" sz="1750" dirty="0"/>
          </a:p>
        </p:txBody>
      </p:sp>
      <p:sp>
        <p:nvSpPr>
          <p:cNvPr id="19" name="Text 17"/>
          <p:cNvSpPr/>
          <p:nvPr/>
        </p:nvSpPr>
        <p:spPr>
          <a:xfrm>
            <a:off x="914400" y="4027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Inkl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Weiterbildung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fördert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aktuell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12 Projekte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640080" y="4519080"/>
            <a:ext cx="10927080" cy="80010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640080" y="4519080"/>
            <a:ext cx="128016" cy="80010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914400" y="4610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Otto Brenner Stipendium</a:t>
            </a:r>
            <a:r>
              <a:rPr lang="en-US" sz="1750" b="1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5.000–9.000 €</a:t>
            </a:r>
            <a:endParaRPr lang="en-US" sz="1750"/>
          </a:p>
        </p:txBody>
      </p:sp>
      <p:sp>
        <p:nvSpPr>
          <p:cNvPr id="23" name="Text 21"/>
          <p:cNvSpPr/>
          <p:nvPr/>
        </p:nvSpPr>
        <p:spPr>
          <a:xfrm>
            <a:off x="914400" y="4939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4 Projekte.</a:t>
            </a:r>
            <a:endParaRPr lang="en-US" sz="1450"/>
          </a:p>
        </p:txBody>
      </p:sp>
      <p:sp>
        <p:nvSpPr>
          <p:cNvPr id="24" name="Shape 22"/>
          <p:cNvSpPr/>
          <p:nvPr/>
        </p:nvSpPr>
        <p:spPr>
          <a:xfrm>
            <a:off x="640080" y="5431080"/>
            <a:ext cx="10927080" cy="80010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640080" y="5431080"/>
            <a:ext cx="128016" cy="80010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914400" y="5522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Rudolf Augstein Stiftung</a:t>
            </a:r>
            <a:endParaRPr lang="en-US" sz="1750"/>
          </a:p>
        </p:txBody>
      </p:sp>
      <p:sp>
        <p:nvSpPr>
          <p:cNvPr id="27" name="Text 25"/>
          <p:cNvSpPr/>
          <p:nvPr/>
        </p:nvSpPr>
        <p:spPr>
          <a:xfrm>
            <a:off x="914400" y="5851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Eigene Kalkulation möglich.</a:t>
            </a:r>
            <a:endParaRPr lang="en-US" sz="145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 · TEIL 3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Internationale Programme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783080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40080" y="1783080"/>
            <a:ext cx="128016" cy="93268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914400" y="1874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Internationale Journalistenstipendien (IJP)</a:t>
            </a:r>
            <a:endParaRPr lang="en-US" sz="175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Monate in ausländischen Redaktionen.</a:t>
            </a:r>
            <a:endParaRPr lang="en-US" sz="1450"/>
          </a:p>
        </p:txBody>
      </p:sp>
      <p:sp>
        <p:nvSpPr>
          <p:cNvPr id="12" name="Shape 10"/>
          <p:cNvSpPr/>
          <p:nvPr/>
        </p:nvSpPr>
        <p:spPr>
          <a:xfrm>
            <a:off x="640080" y="2862072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640080" y="2862072"/>
            <a:ext cx="128016" cy="93268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914400" y="2953512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N-Ost</a:t>
            </a:r>
            <a:endParaRPr lang="en-US" sz="1750" dirty="0"/>
          </a:p>
        </p:txBody>
      </p:sp>
      <p:sp>
        <p:nvSpPr>
          <p:cNvPr id="15" name="Text 13"/>
          <p:cNvSpPr/>
          <p:nvPr/>
        </p:nvSpPr>
        <p:spPr>
          <a:xfrm>
            <a:off x="914400" y="3282696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Regelmäßige Förderungen, u. a. Research Award Eastern Europe.</a:t>
            </a:r>
            <a:endParaRPr lang="en-US" sz="1450"/>
          </a:p>
        </p:txBody>
      </p:sp>
      <p:sp>
        <p:nvSpPr>
          <p:cNvPr id="16" name="Shape 14"/>
          <p:cNvSpPr/>
          <p:nvPr/>
        </p:nvSpPr>
        <p:spPr>
          <a:xfrm>
            <a:off x="640080" y="3941064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640080" y="3941064"/>
            <a:ext cx="128016" cy="93268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914400" y="4032504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Journalismfund.eu</a:t>
            </a:r>
            <a:endParaRPr lang="en-US" sz="1750"/>
          </a:p>
        </p:txBody>
      </p:sp>
      <p:sp>
        <p:nvSpPr>
          <p:cNvPr id="19" name="Text 17"/>
          <p:cNvSpPr/>
          <p:nvPr/>
        </p:nvSpPr>
        <p:spPr>
          <a:xfrm>
            <a:off x="914400" y="4361688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Förderung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grenzüberschreitender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Recherchen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eigene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Kalkulation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(oft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mehr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20.000 Euro für Teams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möglich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640080" y="5020056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640080" y="5020056"/>
            <a:ext cx="128016" cy="93268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914400" y="5111496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Pulitzer Center</a:t>
            </a:r>
            <a:endParaRPr lang="en-US" sz="1750" dirty="0"/>
          </a:p>
        </p:txBody>
      </p:sp>
      <p:sp>
        <p:nvSpPr>
          <p:cNvPr id="23" name="Text 21"/>
          <p:cNvSpPr/>
          <p:nvPr/>
        </p:nvSpPr>
        <p:spPr>
          <a:xfrm>
            <a:off x="914400" y="5440680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Reporting Grants &amp; Fellowships.</a:t>
            </a:r>
            <a:endParaRPr lang="en-US" sz="14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B579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 · TEIL 4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2C3262"/>
                </a:solidFill>
                <a:latin typeface="Arial" pitchFamily="34" charset="0"/>
                <a:cs typeface="Arial" pitchFamily="34" charset="-120"/>
              </a:rPr>
              <a:t>Residency </a:t>
            </a:r>
            <a:r>
              <a:rPr lang="en-US" sz="3600" b="1" dirty="0" err="1">
                <a:solidFill>
                  <a:srgbClr val="2C3262"/>
                </a:solidFill>
                <a:latin typeface="Arial" pitchFamily="34" charset="0"/>
                <a:cs typeface="Arial" pitchFamily="34" charset="-120"/>
              </a:rPr>
              <a:t>Programme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783080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40080" y="1783080"/>
            <a:ext cx="128016" cy="93268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914400" y="1874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Leibniz-Institut SAFE – Fellowship:</a:t>
            </a:r>
            <a:r>
              <a:rPr lang="en-US" sz="1750" b="1" dirty="0">
                <a:solidFill>
                  <a:srgbClr val="B579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5.000 €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Finanzjournalist:innen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· 2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Monate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Ort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möglich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640080" y="2862072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13" name="Shape 11"/>
          <p:cNvSpPr/>
          <p:nvPr/>
        </p:nvSpPr>
        <p:spPr>
          <a:xfrm>
            <a:off x="640080" y="2862072"/>
            <a:ext cx="128016" cy="93268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914400" y="2953512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Max-Planck-Institut für </a:t>
            </a:r>
            <a:r>
              <a:rPr lang="en-US" sz="1750" b="1" dirty="0" err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Wissenschaftsgeschichte</a:t>
            </a:r>
            <a:r>
              <a:rPr lang="en-US" sz="175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Fellowship: </a:t>
            </a:r>
            <a:r>
              <a:rPr lang="en-US" sz="1750" b="1" dirty="0">
                <a:solidFill>
                  <a:srgbClr val="B579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5.000 €</a:t>
            </a:r>
            <a:endParaRPr lang="en-US" sz="1750" dirty="0"/>
          </a:p>
        </p:txBody>
      </p:sp>
      <p:sp>
        <p:nvSpPr>
          <p:cNvPr id="15" name="Text 13"/>
          <p:cNvSpPr/>
          <p:nvPr/>
        </p:nvSpPr>
        <p:spPr>
          <a:xfrm>
            <a:off x="914400" y="3282696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endParaRPr lang="en-US" sz="1450" dirty="0"/>
          </a:p>
        </p:txBody>
      </p:sp>
      <p:sp>
        <p:nvSpPr>
          <p:cNvPr id="17" name="Text 9">
            <a:extLst>
              <a:ext uri="{FF2B5EF4-FFF2-40B4-BE49-F238E27FC236}">
                <a16:creationId xmlns:a16="http://schemas.microsoft.com/office/drawing/2014/main" id="{32689EF2-CB5A-942E-8FEC-14E4B1F17A8E}"/>
              </a:ext>
            </a:extLst>
          </p:cNvPr>
          <p:cNvSpPr/>
          <p:nvPr/>
        </p:nvSpPr>
        <p:spPr>
          <a:xfrm>
            <a:off x="955548" y="3374136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Aufenthalt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in Berlin, bis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zu</a:t>
            </a:r>
            <a:r>
              <a:rPr lang="en-US" sz="1450" dirty="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 </a:t>
            </a:r>
            <a:r>
              <a:rPr lang="en-US" sz="1450" dirty="0" err="1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Monate</a:t>
            </a:r>
            <a:endParaRPr lang="en-US" sz="14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0" y="201168"/>
            <a:ext cx="12191695" cy="9144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1" name="Text 49"/>
          <p:cNvSpPr/>
          <p:nvPr/>
        </p:nvSpPr>
        <p:spPr>
          <a:xfrm>
            <a:off x="731520" y="1554480"/>
            <a:ext cx="10058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8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Noch Fragen?</a:t>
            </a:r>
            <a:endParaRPr lang="en-US" sz="5800" dirty="0"/>
          </a:p>
        </p:txBody>
      </p:sp>
      <p:sp>
        <p:nvSpPr>
          <p:cNvPr id="52" name="Shape 50"/>
          <p:cNvSpPr/>
          <p:nvPr/>
        </p:nvSpPr>
        <p:spPr>
          <a:xfrm>
            <a:off x="777240" y="2697480"/>
            <a:ext cx="2743200" cy="64008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3" name="Text 51"/>
          <p:cNvSpPr/>
          <p:nvPr/>
        </p:nvSpPr>
        <p:spPr>
          <a:xfrm>
            <a:off x="777240" y="2926080"/>
            <a:ext cx="8686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i="1">
                <a:solidFill>
                  <a:srgbClr val="B579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Recherche-Förderung verdient mehr Geld – und mehr Bewerbungen.</a:t>
            </a:r>
            <a:endParaRPr lang="en-US" sz="2100"/>
          </a:p>
        </p:txBody>
      </p:sp>
      <p:sp>
        <p:nvSpPr>
          <p:cNvPr id="54" name="Text 52"/>
          <p:cNvSpPr/>
          <p:nvPr/>
        </p:nvSpPr>
        <p:spPr>
          <a:xfrm>
            <a:off x="777240" y="39319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KONTAKT</a:t>
            </a:r>
            <a:endParaRPr lang="en-US" sz="1500"/>
          </a:p>
        </p:txBody>
      </p:sp>
      <p:sp>
        <p:nvSpPr>
          <p:cNvPr id="55" name="Text 53"/>
          <p:cNvSpPr/>
          <p:nvPr/>
        </p:nvSpPr>
        <p:spPr>
          <a:xfrm>
            <a:off x="777240" y="4434840"/>
            <a:ext cx="100584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000"/>
              </a:spcAft>
              <a:buNone/>
            </a:pPr>
            <a:r>
              <a:rPr lang="en-US" sz="220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Jacqueline Goebel</a:t>
            </a:r>
            <a:r>
              <a:rPr lang="en-US" sz="22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jacqueline.goebel@posteo.de</a:t>
            </a:r>
            <a:endParaRPr lang="en-US" sz="22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220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Romy Baierlipp</a:t>
            </a:r>
            <a:r>
              <a:rPr lang="en-US" sz="22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romy@baierlipp.de</a:t>
            </a:r>
            <a:endParaRPr lang="en-US" sz="2200" dirty="0"/>
          </a:p>
        </p:txBody>
      </p:sp>
      <p:sp>
        <p:nvSpPr>
          <p:cNvPr id="56" name="Text 54"/>
          <p:cNvSpPr/>
          <p:nvPr/>
        </p:nvSpPr>
        <p:spPr>
          <a:xfrm>
            <a:off x="7772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  ·  Superkraft Recherche</a:t>
            </a:r>
            <a:endParaRPr lang="en-US"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ZUR EINFÜHRUNG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Worum geht's?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66751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findet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passende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Stipendien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Woran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erkennt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man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gute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Förderprogramme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hat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realistische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Chancen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gelingt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überzeugender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Pitch?</a:t>
            </a:r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Welche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Probleme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könne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auftauchen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-12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203200" indent="-203200">
              <a:spcAft>
                <a:spcPts val="1200"/>
              </a:spcAft>
              <a:buSzPct val="100000"/>
              <a:buChar char="•"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passiert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wenn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scheitern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lnSpc>
                <a:spcPct val="118000"/>
              </a:lnSpc>
              <a:buNone/>
            </a:pP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028432" y="2377440"/>
            <a:ext cx="34290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03200" indent="-203200">
              <a:spcAft>
                <a:spcPts val="1200"/>
              </a:spcAft>
              <a:buSzPct val="10000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1A8B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FALLBEISPIEL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Jacqueline Goebel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pic>
        <p:nvPicPr>
          <p:cNvPr id="8" name="Image 0" descr="/agent/turn2/workspace/input/files/file_39d8c537/images/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480" y="1783080"/>
            <a:ext cx="4389120" cy="2370653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269480" y="1783080"/>
            <a:ext cx="4389120" cy="109728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7"/>
          <p:cNvSpPr/>
          <p:nvPr/>
        </p:nvSpPr>
        <p:spPr>
          <a:xfrm>
            <a:off x="640080" y="1874520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>
                <a:solidFill>
                  <a:srgbClr val="1A8B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STIPENDIUM</a:t>
            </a:r>
            <a:endParaRPr lang="en-US" sz="1350"/>
          </a:p>
        </p:txBody>
      </p:sp>
      <p:sp>
        <p:nvSpPr>
          <p:cNvPr id="11" name="Text 8"/>
          <p:cNvSpPr/>
          <p:nvPr/>
        </p:nvSpPr>
        <p:spPr>
          <a:xfrm>
            <a:off x="640080" y="2167128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Helmut Schmidt Journalistenpreis Fellowship 2025: </a:t>
            </a:r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9000 € für </a:t>
            </a:r>
            <a:r>
              <a:rPr lang="en-US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drei</a:t>
            </a:r>
            <a:r>
              <a:rPr lang="en-US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Monate</a:t>
            </a:r>
            <a:r>
              <a:rPr lang="en-US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Recherche + </a:t>
            </a: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6.000 € </a:t>
            </a:r>
            <a:r>
              <a:rPr lang="en-US" sz="1800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Spesen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40080" y="2953512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>
                <a:solidFill>
                  <a:srgbClr val="1A8B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MENTORSHIP</a:t>
            </a:r>
            <a:endParaRPr lang="en-US" sz="1350"/>
          </a:p>
        </p:txBody>
      </p:sp>
      <p:sp>
        <p:nvSpPr>
          <p:cNvPr id="13" name="Text 10"/>
          <p:cNvSpPr/>
          <p:nvPr/>
        </p:nvSpPr>
        <p:spPr>
          <a:xfrm>
            <a:off x="640080" y="3246120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Felix Rohrbeck + Christian Salewski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640080" y="4032504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 dirty="0">
                <a:solidFill>
                  <a:srgbClr val="1A8B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RECHERCHEFRAGE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640080" y="4325112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Wettermanipulation – können wir wirklich Regen machen?</a:t>
            </a:r>
            <a:endParaRPr lang="en-US" sz="1800"/>
          </a:p>
        </p:txBody>
      </p:sp>
      <p:sp>
        <p:nvSpPr>
          <p:cNvPr id="16" name="Text 13"/>
          <p:cNvSpPr/>
          <p:nvPr/>
        </p:nvSpPr>
        <p:spPr>
          <a:xfrm>
            <a:off x="640080" y="5111496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>
                <a:solidFill>
                  <a:srgbClr val="1A8B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HERAUSGEKOMMEN</a:t>
            </a:r>
            <a:endParaRPr lang="en-US" sz="1350"/>
          </a:p>
        </p:txBody>
      </p:sp>
      <p:sp>
        <p:nvSpPr>
          <p:cNvPr id="17" name="Text 14"/>
          <p:cNvSpPr/>
          <p:nvPr/>
        </p:nvSpPr>
        <p:spPr>
          <a:xfrm>
            <a:off x="640080" y="5404104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„Die </a:t>
            </a:r>
            <a:r>
              <a:rPr lang="en-US" sz="1800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Regenmacher</a:t>
            </a: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Kann er das Wetter </a:t>
            </a:r>
            <a:r>
              <a:rPr lang="en-US" sz="1800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amnipulieren</a:t>
            </a: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?“</a:t>
            </a:r>
            <a:b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Erster</a:t>
            </a:r>
            <a:r>
              <a:rPr lang="en-US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Film </a:t>
            </a:r>
            <a:r>
              <a:rPr lang="en-US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</a:t>
            </a:r>
            <a:r>
              <a:rPr lang="en-US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Co-</a:t>
            </a:r>
            <a:r>
              <a:rPr lang="en-US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Autorin</a:t>
            </a:r>
            <a:r>
              <a:rPr lang="en-US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und Host</a:t>
            </a: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für STRG_F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FALLBEISPIEL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Romy Baierlipp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pic>
        <p:nvPicPr>
          <p:cNvPr id="8" name="Image 0" descr="/agent/turn2/workspace/input/files/file_39d8c537/images/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480" y="1783080"/>
            <a:ext cx="4389120" cy="2160281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269480" y="1783080"/>
            <a:ext cx="4389120" cy="109728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7"/>
          <p:cNvSpPr/>
          <p:nvPr/>
        </p:nvSpPr>
        <p:spPr>
          <a:xfrm>
            <a:off x="640080" y="1874520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STIPENDIUM</a:t>
            </a:r>
            <a:endParaRPr lang="en-US" sz="1350"/>
          </a:p>
        </p:txBody>
      </p:sp>
      <p:sp>
        <p:nvSpPr>
          <p:cNvPr id="11" name="Text 8"/>
          <p:cNvSpPr/>
          <p:nvPr/>
        </p:nvSpPr>
        <p:spPr>
          <a:xfrm>
            <a:off x="640080" y="2167128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Netzwerk Recherche Stipendium (</a:t>
            </a:r>
            <a:r>
              <a:rPr lang="en-US" sz="1800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gemeinsam</a:t>
            </a: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dirty="0" err="1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</a:t>
            </a:r>
            <a:r>
              <a:rPr lang="en-US" sz="1800" dirty="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Leoni Bender): 5.000 €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40080" y="2953512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MENTORSHIP</a:t>
            </a:r>
            <a:endParaRPr lang="en-US" sz="1350"/>
          </a:p>
        </p:txBody>
      </p:sp>
      <p:sp>
        <p:nvSpPr>
          <p:cNvPr id="13" name="Text 10"/>
          <p:cNvSpPr/>
          <p:nvPr/>
        </p:nvSpPr>
        <p:spPr>
          <a:xfrm>
            <a:off x="640080" y="3246120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Annelie Naumann</a:t>
            </a:r>
            <a:endParaRPr lang="en-US" sz="1800"/>
          </a:p>
        </p:txBody>
      </p:sp>
      <p:sp>
        <p:nvSpPr>
          <p:cNvPr id="14" name="Text 11"/>
          <p:cNvSpPr/>
          <p:nvPr/>
        </p:nvSpPr>
        <p:spPr>
          <a:xfrm>
            <a:off x="640080" y="4032504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RECHERCHEFRAGE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640080" y="4325112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 feministisch ist The Female Company?</a:t>
            </a:r>
            <a:endParaRPr lang="en-US" sz="1800"/>
          </a:p>
        </p:txBody>
      </p:sp>
      <p:sp>
        <p:nvSpPr>
          <p:cNvPr id="16" name="Text 13"/>
          <p:cNvSpPr/>
          <p:nvPr/>
        </p:nvSpPr>
        <p:spPr>
          <a:xfrm>
            <a:off x="640080" y="5111496"/>
            <a:ext cx="6309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kern="0" spc="2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HERAUSGEKOMMEN</a:t>
            </a:r>
            <a:endParaRPr lang="en-US" sz="1350"/>
          </a:p>
        </p:txBody>
      </p:sp>
      <p:sp>
        <p:nvSpPr>
          <p:cNvPr id="17" name="Text 14"/>
          <p:cNvSpPr/>
          <p:nvPr/>
        </p:nvSpPr>
        <p:spPr>
          <a:xfrm>
            <a:off x="640080" y="5404104"/>
            <a:ext cx="6309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>
                <a:solidFill>
                  <a:srgbClr val="2C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„Das sind die Vorwürfe gegen das feministische Vorzeige-Start-up“ – SPIEGEL</a:t>
            </a:r>
            <a:endParaRPr 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MEHRWERT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bringen mir Stipendien?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783080"/>
            <a:ext cx="3529584" cy="1993392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40080" y="1783080"/>
            <a:ext cx="3529584" cy="128016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896112" y="2093976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Geld</a:t>
            </a:r>
            <a:endParaRPr lang="en-US" sz="2100"/>
          </a:p>
        </p:txBody>
      </p:sp>
      <p:sp>
        <p:nvSpPr>
          <p:cNvPr id="11" name="Text 9"/>
          <p:cNvSpPr/>
          <p:nvPr/>
        </p:nvSpPr>
        <p:spPr>
          <a:xfrm>
            <a:off x="896112" y="2624328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Von rund 200 € bis 20.000 € ist ungefähr alles möglich.</a:t>
            </a:r>
            <a:endParaRPr lang="en-US" sz="1550"/>
          </a:p>
        </p:txBody>
      </p:sp>
      <p:sp>
        <p:nvSpPr>
          <p:cNvPr id="12" name="Shape 10"/>
          <p:cNvSpPr/>
          <p:nvPr/>
        </p:nvSpPr>
        <p:spPr>
          <a:xfrm>
            <a:off x="4471416" y="1783080"/>
            <a:ext cx="3529584" cy="1993392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4471416" y="1783080"/>
            <a:ext cx="3529584" cy="128016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4727448" y="2093976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Netzwerk</a:t>
            </a:r>
            <a:endParaRPr lang="en-US" sz="2100"/>
          </a:p>
        </p:txBody>
      </p:sp>
      <p:sp>
        <p:nvSpPr>
          <p:cNvPr id="15" name="Text 13"/>
          <p:cNvSpPr/>
          <p:nvPr/>
        </p:nvSpPr>
        <p:spPr>
          <a:xfrm>
            <a:off x="4727448" y="2624328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Networking, </a:t>
            </a:r>
            <a:r>
              <a:rPr lang="en-US" sz="155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Mentor:innen</a:t>
            </a:r>
            <a:r>
              <a:rPr lang="en-US" sz="155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und </a:t>
            </a:r>
            <a:r>
              <a:rPr lang="en-US" sz="155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Teamarbeit</a:t>
            </a:r>
            <a:r>
              <a:rPr lang="en-US" sz="155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8302752" y="1783080"/>
            <a:ext cx="3529584" cy="1993392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8302752" y="1783080"/>
            <a:ext cx="3529584" cy="128016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8558784" y="2093976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Reisen</a:t>
            </a:r>
            <a:endParaRPr lang="en-US" sz="2100"/>
          </a:p>
        </p:txBody>
      </p:sp>
      <p:sp>
        <p:nvSpPr>
          <p:cNvPr id="19" name="Text 17"/>
          <p:cNvSpPr/>
          <p:nvPr/>
        </p:nvSpPr>
        <p:spPr>
          <a:xfrm>
            <a:off x="8558784" y="2624328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Möglichkeit für Reisen und Rechercheaufenthalte.</a:t>
            </a:r>
            <a:endParaRPr lang="en-US" sz="1550"/>
          </a:p>
        </p:txBody>
      </p:sp>
      <p:sp>
        <p:nvSpPr>
          <p:cNvPr id="20" name="Shape 18"/>
          <p:cNvSpPr/>
          <p:nvPr/>
        </p:nvSpPr>
        <p:spPr>
          <a:xfrm>
            <a:off x="2555748" y="4023360"/>
            <a:ext cx="3529584" cy="1993392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1" name="Shape 19"/>
          <p:cNvSpPr/>
          <p:nvPr/>
        </p:nvSpPr>
        <p:spPr>
          <a:xfrm>
            <a:off x="2555748" y="4023360"/>
            <a:ext cx="3529584" cy="128016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2811780" y="4334256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Reichweite</a:t>
            </a:r>
            <a:endParaRPr lang="en-US" sz="2100"/>
          </a:p>
        </p:txBody>
      </p:sp>
      <p:sp>
        <p:nvSpPr>
          <p:cNvPr id="23" name="Text 21"/>
          <p:cNvSpPr/>
          <p:nvPr/>
        </p:nvSpPr>
        <p:spPr>
          <a:xfrm>
            <a:off x="2811780" y="4864608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der Träger, Preisverleihungen, Zugang zu anderen Medien.</a:t>
            </a:r>
            <a:endParaRPr lang="en-US" sz="1550"/>
          </a:p>
        </p:txBody>
      </p:sp>
      <p:sp>
        <p:nvSpPr>
          <p:cNvPr id="24" name="Shape 22"/>
          <p:cNvSpPr/>
          <p:nvPr/>
        </p:nvSpPr>
        <p:spPr>
          <a:xfrm>
            <a:off x="6387084" y="4023360"/>
            <a:ext cx="3529584" cy="1993392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5" name="Shape 23"/>
          <p:cNvSpPr/>
          <p:nvPr/>
        </p:nvSpPr>
        <p:spPr>
          <a:xfrm>
            <a:off x="6387084" y="4023360"/>
            <a:ext cx="3529584" cy="128016"/>
          </a:xfrm>
          <a:prstGeom prst="rect">
            <a:avLst/>
          </a:prstGeom>
          <a:solidFill>
            <a:srgbClr val="2C3262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6" name="Text 24"/>
          <p:cNvSpPr/>
          <p:nvPr/>
        </p:nvSpPr>
        <p:spPr>
          <a:xfrm>
            <a:off x="6643116" y="4334256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Expertise &amp; Ansehen</a:t>
            </a:r>
            <a:endParaRPr lang="en-US" sz="2100"/>
          </a:p>
        </p:txBody>
      </p:sp>
      <p:sp>
        <p:nvSpPr>
          <p:cNvPr id="27" name="Text 25"/>
          <p:cNvSpPr/>
          <p:nvPr/>
        </p:nvSpPr>
        <p:spPr>
          <a:xfrm>
            <a:off x="6643116" y="4864608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55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Mehr Zeit für Recherche und mehr Sichtbarkeit der Arbeit.</a:t>
            </a:r>
            <a:endParaRPr lang="en-US" sz="155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B579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BEWERBUNG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brauche ich für eine Bewerbung?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828800"/>
            <a:ext cx="10927080" cy="786384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9" name="Shape 7"/>
          <p:cNvSpPr/>
          <p:nvPr/>
        </p:nvSpPr>
        <p:spPr>
          <a:xfrm>
            <a:off x="868680" y="1993392"/>
            <a:ext cx="457200" cy="457200"/>
          </a:xfrm>
          <a:prstGeom prst="ellipse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868680" y="19933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/>
          </a:p>
        </p:txBody>
      </p:sp>
      <p:sp>
        <p:nvSpPr>
          <p:cNvPr id="11" name="Text 9"/>
          <p:cNvSpPr/>
          <p:nvPr/>
        </p:nvSpPr>
        <p:spPr>
          <a:xfrm>
            <a:off x="1554480" y="1901952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Rechercheskizze</a:t>
            </a:r>
            <a:endParaRPr lang="en-US" sz="1900"/>
          </a:p>
        </p:txBody>
      </p:sp>
      <p:sp>
        <p:nvSpPr>
          <p:cNvPr id="12" name="Text 10"/>
          <p:cNvSpPr/>
          <p:nvPr/>
        </p:nvSpPr>
        <p:spPr>
          <a:xfrm>
            <a:off x="5303520" y="1901952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Recherchefrage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vorherige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Veröffentlichungen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zum Thema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2724912"/>
            <a:ext cx="10927080" cy="786384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868680" y="2889504"/>
            <a:ext cx="457200" cy="457200"/>
          </a:xfrm>
          <a:prstGeom prst="ellipse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868680" y="28895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/>
          </a:p>
        </p:txBody>
      </p:sp>
      <p:sp>
        <p:nvSpPr>
          <p:cNvPr id="16" name="Text 14"/>
          <p:cNvSpPr/>
          <p:nvPr/>
        </p:nvSpPr>
        <p:spPr>
          <a:xfrm>
            <a:off x="1554480" y="2798064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Kostenkalkulation</a:t>
            </a:r>
            <a:endParaRPr lang="en-US" sz="1900"/>
          </a:p>
        </p:txBody>
      </p:sp>
      <p:sp>
        <p:nvSpPr>
          <p:cNvPr id="17" name="Text 15"/>
          <p:cNvSpPr/>
          <p:nvPr/>
        </p:nvSpPr>
        <p:spPr>
          <a:xfrm>
            <a:off x="5303520" y="2798064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den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Finanzbedarf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vorläufig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640080" y="3621024"/>
            <a:ext cx="10927080" cy="786384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19" name="Shape 17"/>
          <p:cNvSpPr/>
          <p:nvPr/>
        </p:nvSpPr>
        <p:spPr>
          <a:xfrm>
            <a:off x="868680" y="3785616"/>
            <a:ext cx="457200" cy="457200"/>
          </a:xfrm>
          <a:prstGeom prst="ellipse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868680" y="37856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/>
          </a:p>
        </p:txBody>
      </p:sp>
      <p:sp>
        <p:nvSpPr>
          <p:cNvPr id="21" name="Text 19"/>
          <p:cNvSpPr/>
          <p:nvPr/>
        </p:nvSpPr>
        <p:spPr>
          <a:xfrm>
            <a:off x="1554480" y="3694176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Motivationsschreiben</a:t>
            </a:r>
            <a:endParaRPr lang="en-US" sz="1900"/>
          </a:p>
        </p:txBody>
      </p:sp>
      <p:sp>
        <p:nvSpPr>
          <p:cNvPr id="22" name="Text 20"/>
          <p:cNvSpPr/>
          <p:nvPr/>
        </p:nvSpPr>
        <p:spPr>
          <a:xfrm>
            <a:off x="5303520" y="3694176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Warum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genau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dieses Projekt,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warum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jetzt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Warum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ich?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40080" y="4517136"/>
            <a:ext cx="10927080" cy="786384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Shape 22"/>
          <p:cNvSpPr/>
          <p:nvPr/>
        </p:nvSpPr>
        <p:spPr>
          <a:xfrm>
            <a:off x="868680" y="4681728"/>
            <a:ext cx="457200" cy="457200"/>
          </a:xfrm>
          <a:prstGeom prst="ellipse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5" name="Text 23"/>
          <p:cNvSpPr/>
          <p:nvPr/>
        </p:nvSpPr>
        <p:spPr>
          <a:xfrm>
            <a:off x="868680" y="46817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/>
          </a:p>
        </p:txBody>
      </p:sp>
      <p:sp>
        <p:nvSpPr>
          <p:cNvPr id="26" name="Text 24"/>
          <p:cNvSpPr/>
          <p:nvPr/>
        </p:nvSpPr>
        <p:spPr>
          <a:xfrm>
            <a:off x="1554480" y="459028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Letter of Intend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5303520" y="4590288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Zusage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eines</a:t>
            </a:r>
            <a:r>
              <a:rPr lang="en-US" sz="1600" dirty="0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Veröffentlichungspartners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40080" y="5413248"/>
            <a:ext cx="10927080" cy="786384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Shape 27"/>
          <p:cNvSpPr/>
          <p:nvPr/>
        </p:nvSpPr>
        <p:spPr>
          <a:xfrm>
            <a:off x="868680" y="5577840"/>
            <a:ext cx="457200" cy="457200"/>
          </a:xfrm>
          <a:prstGeom prst="ellipse">
            <a:avLst/>
          </a:prstGeom>
          <a:solidFill>
            <a:srgbClr val="2C3262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0" name="Text 28"/>
          <p:cNvSpPr/>
          <p:nvPr/>
        </p:nvSpPr>
        <p:spPr>
          <a:xfrm>
            <a:off x="868680" y="5577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/>
          </a:p>
        </p:txBody>
      </p:sp>
      <p:sp>
        <p:nvSpPr>
          <p:cNvPr id="31" name="Text 29"/>
          <p:cNvSpPr/>
          <p:nvPr/>
        </p:nvSpPr>
        <p:spPr>
          <a:xfrm>
            <a:off x="1554480" y="548640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Zeitliche Verfügbarkeit</a:t>
            </a:r>
            <a:endParaRPr lang="en-US" sz="1900"/>
          </a:p>
        </p:txBody>
      </p:sp>
      <p:sp>
        <p:nvSpPr>
          <p:cNvPr id="32" name="Text 30"/>
          <p:cNvSpPr/>
          <p:nvPr/>
        </p:nvSpPr>
        <p:spPr>
          <a:xfrm>
            <a:off x="5303520" y="548640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Um das Projekt </a:t>
            </a:r>
            <a:r>
              <a:rPr lang="en-US" sz="1600" dirty="0" err="1">
                <a:solidFill>
                  <a:srgbClr val="555761"/>
                </a:solidFill>
                <a:latin typeface="Arial" pitchFamily="34" charset="0"/>
                <a:cs typeface="Arial" pitchFamily="34" charset="-120"/>
              </a:rPr>
              <a:t>umzusetzen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ERFOLGREICH BEWERBEN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Tipps für die Bewerbung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737360"/>
            <a:ext cx="3529584" cy="443484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Genau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definieren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Welche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Fähigkeiten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bringe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ich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welche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will ich </a:t>
            </a:r>
            <a:r>
              <a:rPr lang="en-US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erwerben</a:t>
            </a:r>
            <a:r>
              <a:rPr lang="en-US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40080" y="1737360"/>
            <a:ext cx="3529584" cy="1051560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841248" y="184708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1508760" y="1883664"/>
            <a:ext cx="252374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Was will ich </a:t>
            </a:r>
            <a:r>
              <a:rPr lang="en-US" sz="1750" b="1" dirty="0" err="1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mit</a:t>
            </a:r>
            <a:r>
              <a:rPr lang="en-US" sz="175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 </a:t>
            </a:r>
            <a:r>
              <a:rPr lang="en-US" sz="1750" b="1" dirty="0" err="1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diesem</a:t>
            </a:r>
            <a:r>
              <a:rPr lang="en-US" sz="175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 Stipendium?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896112" y="2971800"/>
            <a:ext cx="301752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endParaRPr lang="en-US" sz="1450" dirty="0"/>
          </a:p>
        </p:txBody>
      </p:sp>
      <p:sp>
        <p:nvSpPr>
          <p:cNvPr id="13" name="Shape 11"/>
          <p:cNvSpPr/>
          <p:nvPr/>
        </p:nvSpPr>
        <p:spPr>
          <a:xfrm>
            <a:off x="4471416" y="1737360"/>
            <a:ext cx="3529584" cy="443484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4471416" y="1737360"/>
            <a:ext cx="3529584" cy="105156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4672584" y="184708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5340096" y="1883664"/>
            <a:ext cx="252374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Von </a:t>
            </a:r>
            <a:r>
              <a:rPr lang="en-US" sz="175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VorgängerInnen</a:t>
            </a:r>
            <a:r>
              <a:rPr lang="en-US" sz="1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75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lernen</a:t>
            </a:r>
            <a:endParaRPr lang="en-US" sz="1750" dirty="0"/>
          </a:p>
        </p:txBody>
      </p:sp>
      <p:sp>
        <p:nvSpPr>
          <p:cNvPr id="17" name="Text 15"/>
          <p:cNvSpPr/>
          <p:nvPr/>
        </p:nvSpPr>
        <p:spPr>
          <a:xfrm>
            <a:off x="4727448" y="2971800"/>
            <a:ext cx="301752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waren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die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vorherigen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Projekte? Was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lässt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sich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daraus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für die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eigene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Bewerbung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lernen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?</a:t>
            </a:r>
            <a:endParaRPr lang="en-US" sz="1600" dirty="0"/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Viele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stehen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für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bereit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–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Kontakt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aufnehmen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lohnt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sich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302752" y="1737360"/>
            <a:ext cx="3529584" cy="443484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9" name="Shape 17"/>
          <p:cNvSpPr/>
          <p:nvPr/>
        </p:nvSpPr>
        <p:spPr>
          <a:xfrm>
            <a:off x="8302752" y="1737360"/>
            <a:ext cx="3529584" cy="105156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8503920" y="1847088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3400" dirty="0"/>
          </a:p>
        </p:txBody>
      </p:sp>
      <p:sp>
        <p:nvSpPr>
          <p:cNvPr id="21" name="Text 19"/>
          <p:cNvSpPr/>
          <p:nvPr/>
        </p:nvSpPr>
        <p:spPr>
          <a:xfrm>
            <a:off x="9171432" y="1883664"/>
            <a:ext cx="252374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Einfach</a:t>
            </a:r>
            <a:r>
              <a:rPr lang="en-US" sz="1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75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bewerben</a:t>
            </a:r>
            <a:r>
              <a:rPr lang="en-US" sz="17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!</a:t>
            </a:r>
            <a:endParaRPr lang="en-US" sz="1750" dirty="0"/>
          </a:p>
        </p:txBody>
      </p:sp>
      <p:sp>
        <p:nvSpPr>
          <p:cNvPr id="22" name="Text 20"/>
          <p:cNvSpPr/>
          <p:nvPr/>
        </p:nvSpPr>
        <p:spPr>
          <a:xfrm>
            <a:off x="8558784" y="2971800"/>
            <a:ext cx="301752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Oft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weniger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Bewerbungen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angenommen</a:t>
            </a:r>
            <a:endParaRPr lang="en-US" sz="1600" dirty="0">
              <a:solidFill>
                <a:srgbClr val="44464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Klimarecherchen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auch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für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Wirtschaft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bewerben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Frauenrechten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für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Demokratiestipendien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600" dirty="0"/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Rechercheskizze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muss nicht so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detailliert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sein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wie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Pitch für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Auftraggeber:innen</a:t>
            </a:r>
            <a:endParaRPr lang="en-US" sz="1600" dirty="0"/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endParaRPr lang="en-US" sz="1600" dirty="0"/>
          </a:p>
        </p:txBody>
      </p:sp>
      <p:sp>
        <p:nvSpPr>
          <p:cNvPr id="24" name="Text 15">
            <a:extLst>
              <a:ext uri="{FF2B5EF4-FFF2-40B4-BE49-F238E27FC236}">
                <a16:creationId xmlns:a16="http://schemas.microsoft.com/office/drawing/2014/main" id="{8098FD05-C4E8-3845-D8F5-D71B1D585283}"/>
              </a:ext>
            </a:extLst>
          </p:cNvPr>
          <p:cNvSpPr/>
          <p:nvPr/>
        </p:nvSpPr>
        <p:spPr>
          <a:xfrm>
            <a:off x="896112" y="2988129"/>
            <a:ext cx="301752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Welchen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Effekt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hätte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das Stipendium für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mich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auch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die Recherche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hinaus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)?</a:t>
            </a:r>
            <a:endParaRPr lang="en-US" sz="1600" dirty="0"/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Machbarkeit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entscheidend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Größte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Pleite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600" dirty="0" err="1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gescheitertes</a:t>
            </a:r>
            <a:r>
              <a:rPr lang="en-US" sz="1600" dirty="0">
                <a:solidFill>
                  <a:srgbClr val="4446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Projekt.</a:t>
            </a:r>
            <a:endParaRPr lang="en-US" sz="1600" dirty="0"/>
          </a:p>
          <a:p>
            <a:pPr marL="177800" indent="-177800">
              <a:lnSpc>
                <a:spcPct val="105000"/>
              </a:lnSpc>
              <a:spcAft>
                <a:spcPts val="900"/>
              </a:spcAft>
              <a:buSzPct val="100000"/>
              <a:buChar char="•"/>
            </a:pP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RECHERCHE-QUELLEN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 finde ich Stipendien?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0080" y="2377440"/>
            <a:ext cx="6400800" cy="105156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640080" y="2377440"/>
            <a:ext cx="128016" cy="1051560"/>
          </a:xfrm>
          <a:prstGeom prst="rect">
            <a:avLst/>
          </a:prstGeom>
          <a:solidFill>
            <a:srgbClr val="D92184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914400" y="248716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Newsletter Netzwerk Recherche</a:t>
            </a:r>
            <a:endParaRPr lang="en-US" sz="1750"/>
          </a:p>
        </p:txBody>
      </p:sp>
      <p:sp>
        <p:nvSpPr>
          <p:cNvPr id="12" name="Text 10"/>
          <p:cNvSpPr/>
          <p:nvPr/>
        </p:nvSpPr>
        <p:spPr>
          <a:xfrm>
            <a:off x="914400" y="283464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Regelmäßige Hinweise auf aktuelle Förderungen.</a:t>
            </a:r>
            <a:endParaRPr lang="en-US" sz="1450"/>
          </a:p>
        </p:txBody>
      </p:sp>
      <p:sp>
        <p:nvSpPr>
          <p:cNvPr id="13" name="Shape 11"/>
          <p:cNvSpPr/>
          <p:nvPr/>
        </p:nvSpPr>
        <p:spPr>
          <a:xfrm>
            <a:off x="640080" y="3566160"/>
            <a:ext cx="6400800" cy="105156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Shape 12"/>
          <p:cNvSpPr/>
          <p:nvPr/>
        </p:nvSpPr>
        <p:spPr>
          <a:xfrm>
            <a:off x="640080" y="3566160"/>
            <a:ext cx="128016" cy="1051560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5" name="Text 13"/>
          <p:cNvSpPr/>
          <p:nvPr/>
        </p:nvSpPr>
        <p:spPr>
          <a:xfrm>
            <a:off x="914400" y="367588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Journalistenpreise.de</a:t>
            </a:r>
            <a:endParaRPr lang="en-US" sz="1750"/>
          </a:p>
        </p:txBody>
      </p:sp>
      <p:sp>
        <p:nvSpPr>
          <p:cNvPr id="16" name="Text 14"/>
          <p:cNvSpPr/>
          <p:nvPr/>
        </p:nvSpPr>
        <p:spPr>
          <a:xfrm>
            <a:off x="914400" y="402336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 über Preise und Stipendien.</a:t>
            </a:r>
            <a:endParaRPr lang="en-US" sz="1450"/>
          </a:p>
        </p:txBody>
      </p:sp>
      <p:sp>
        <p:nvSpPr>
          <p:cNvPr id="17" name="Shape 15"/>
          <p:cNvSpPr/>
          <p:nvPr/>
        </p:nvSpPr>
        <p:spPr>
          <a:xfrm>
            <a:off x="640080" y="4754880"/>
            <a:ext cx="6400800" cy="1051560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Shape 16"/>
          <p:cNvSpPr/>
          <p:nvPr/>
        </p:nvSpPr>
        <p:spPr>
          <a:xfrm>
            <a:off x="640080" y="4754880"/>
            <a:ext cx="128016" cy="1051560"/>
          </a:xfrm>
          <a:prstGeom prst="rect">
            <a:avLst/>
          </a:prstGeom>
          <a:solidFill>
            <a:srgbClr val="E39449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914400" y="4864608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Hostwriter.org</a:t>
            </a:r>
            <a:endParaRPr lang="en-US" sz="1750"/>
          </a:p>
        </p:txBody>
      </p:sp>
      <p:sp>
        <p:nvSpPr>
          <p:cNvPr id="20" name="Text 18"/>
          <p:cNvSpPr/>
          <p:nvPr/>
        </p:nvSpPr>
        <p:spPr>
          <a:xfrm>
            <a:off x="914400" y="521208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Besonders für internationale Programme – und um Teammitglieder zu finden, z. B. für Journalismfund-Recherchen.</a:t>
            </a:r>
            <a:endParaRPr lang="en-US" sz="1450"/>
          </a:p>
        </p:txBody>
      </p:sp>
      <p:pic>
        <p:nvPicPr>
          <p:cNvPr id="21" name="Image 0" descr="/agent/turn2/workspace/input/files/file_39d8c537/images/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0920" y="2499703"/>
            <a:ext cx="4343400" cy="2864434"/>
          </a:xfrm>
          <a:prstGeom prst="rect">
            <a:avLst/>
          </a:prstGeom>
        </p:spPr>
      </p:pic>
      <p:sp>
        <p:nvSpPr>
          <p:cNvPr id="22" name="Shape 19"/>
          <p:cNvSpPr/>
          <p:nvPr/>
        </p:nvSpPr>
        <p:spPr>
          <a:xfrm>
            <a:off x="7360920" y="5943600"/>
            <a:ext cx="4343400" cy="310896"/>
          </a:xfrm>
          <a:prstGeom prst="rect">
            <a:avLst/>
          </a:prstGeom>
          <a:solidFill>
            <a:srgbClr val="2C3262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3" name="Text 20"/>
          <p:cNvSpPr/>
          <p:nvPr/>
        </p:nvSpPr>
        <p:spPr>
          <a:xfrm>
            <a:off x="7406640" y="5961888"/>
            <a:ext cx="4251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Beispiel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Fellowship-Listen auf hostwriter.org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640080" y="1295400"/>
            <a:ext cx="2011680" cy="68580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640080" y="310896"/>
            <a:ext cx="10515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>
                <a:solidFill>
                  <a:srgbClr val="1A8BC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ÜBERBLICK · TEIL 1</a:t>
            </a:r>
            <a:endParaRPr lang="en-US" sz="1400"/>
          </a:p>
        </p:txBody>
      </p:sp>
      <p:sp>
        <p:nvSpPr>
          <p:cNvPr id="6" name="Text 4"/>
          <p:cNvSpPr/>
          <p:nvPr/>
        </p:nvSpPr>
        <p:spPr>
          <a:xfrm>
            <a:off x="640080" y="548640"/>
            <a:ext cx="10698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Stipendien für Nachwuchsjournalist:innen</a:t>
            </a:r>
            <a:endParaRPr lang="en-US" sz="3600"/>
          </a:p>
        </p:txBody>
      </p:sp>
      <p:sp>
        <p:nvSpPr>
          <p:cNvPr id="7" name="Text 5"/>
          <p:cNvSpPr/>
          <p:nvPr/>
        </p:nvSpPr>
        <p:spPr>
          <a:xfrm>
            <a:off x="502920" y="6437376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21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NR26</a:t>
            </a:r>
            <a:r>
              <a:rPr lang="en-US" sz="900" dirty="0">
                <a:solidFill>
                  <a:srgbClr val="5B5E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Superkraft Recherche  ·  Recherchieren mit Stipendien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640080" y="1783080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Shape 7"/>
          <p:cNvSpPr/>
          <p:nvPr/>
        </p:nvSpPr>
        <p:spPr>
          <a:xfrm>
            <a:off x="640080" y="1783080"/>
            <a:ext cx="128016" cy="932688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914400" y="1874520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Helmut Schmidt Recherche Fellowship</a:t>
            </a:r>
            <a:endParaRPr lang="en-US" sz="175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450">
                <a:solidFill>
                  <a:srgbClr val="5557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Für Journalist:innen unter 36 Jahren · Frist 30. Juni.</a:t>
            </a:r>
            <a:endParaRPr lang="en-US" sz="1450"/>
          </a:p>
        </p:txBody>
      </p:sp>
      <p:sp>
        <p:nvSpPr>
          <p:cNvPr id="12" name="Shape 10"/>
          <p:cNvSpPr/>
          <p:nvPr/>
        </p:nvSpPr>
        <p:spPr>
          <a:xfrm>
            <a:off x="640080" y="2862072"/>
            <a:ext cx="10927080" cy="932688"/>
          </a:xfrm>
          <a:prstGeom prst="rect">
            <a:avLst/>
          </a:prstGeom>
          <a:solidFill>
            <a:srgbClr val="F6F2EA"/>
          </a:solidFill>
          <a:ln w="12700">
            <a:solidFill>
              <a:srgbClr val="E3DECF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Shape 11"/>
          <p:cNvSpPr/>
          <p:nvPr/>
        </p:nvSpPr>
        <p:spPr>
          <a:xfrm>
            <a:off x="640080" y="2862072"/>
            <a:ext cx="128016" cy="932688"/>
          </a:xfrm>
          <a:prstGeom prst="rect">
            <a:avLst/>
          </a:prstGeom>
          <a:solidFill>
            <a:srgbClr val="1A8BC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914400" y="2953512"/>
            <a:ext cx="10424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50" b="1">
                <a:solidFill>
                  <a:srgbClr val="2C326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Hedwig-Dohm-Recherchestipendium</a:t>
            </a:r>
            <a:endParaRPr lang="en-US" sz="1750"/>
          </a:p>
        </p:txBody>
      </p:sp>
      <p:sp>
        <p:nvSpPr>
          <p:cNvPr id="15" name="Text 13"/>
          <p:cNvSpPr/>
          <p:nvPr/>
        </p:nvSpPr>
        <p:spPr>
          <a:xfrm>
            <a:off x="914400" y="3282696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763</Words>
  <Application>Microsoft Office PowerPoint</Application>
  <PresentationFormat>Breitbild</PresentationFormat>
  <Paragraphs>149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Jacqueline Goebel</dc:creator>
  <cp:lastModifiedBy>Jacqueline Goebel</cp:lastModifiedBy>
  <cp:revision>3</cp:revision>
  <dcterms:created xsi:type="dcterms:W3CDTF">2026-06-12T06:16:04Z</dcterms:created>
  <dcterms:modified xsi:type="dcterms:W3CDTF">2026-06-12T18:47:54Z</dcterms:modified>
</cp:coreProperties>
</file>