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aleway"/>
      <p:regular r:id="rId20"/>
      <p:bold r:id="rId21"/>
      <p:italic r:id="rId22"/>
      <p:boldItalic r:id="rId23"/>
    </p:embeddedFont>
    <p:embeddedFont>
      <p:font typeface="Lat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regular.fntdata"/><Relationship Id="rId22" Type="http://schemas.openxmlformats.org/officeDocument/2006/relationships/font" Target="fonts/Raleway-italic.fntdata"/><Relationship Id="rId21" Type="http://schemas.openxmlformats.org/officeDocument/2006/relationships/font" Target="fonts/Raleway-bold.fntdata"/><Relationship Id="rId24" Type="http://schemas.openxmlformats.org/officeDocument/2006/relationships/font" Target="fonts/Lato-regular.fntdata"/><Relationship Id="rId23" Type="http://schemas.openxmlformats.org/officeDocument/2006/relationships/font" Target="fonts/Raleway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italic.fntdata"/><Relationship Id="rId25" Type="http://schemas.openxmlformats.org/officeDocument/2006/relationships/font" Target="fonts/Lato-bold.fntdata"/><Relationship Id="rId27" Type="http://schemas.openxmlformats.org/officeDocument/2006/relationships/font" Target="fonts/La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9e7df394ed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9e7df394ed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9e7df394ed_1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9e7df394ed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9e7df394ed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9e7df394ed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fc442a7cbb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fc442a7cbb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eaf441dbb7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eaf441dbb7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fc442a7cbb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fc442a7cbb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fc442a7cbb_0_9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fc442a7cbb_0_9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fc442a7cbb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fc442a7cbb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9e7df394ed_1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9e7df394ed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fc7f19062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fc7f19062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fc442a7cbb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fc442a7cbb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fc442a7cbb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fc442a7cbb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fc7f19062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fc7f1906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ctrTitle"/>
          </p:nvPr>
        </p:nvSpPr>
        <p:spPr>
          <a:xfrm>
            <a:off x="1043233" y="619300"/>
            <a:ext cx="6842700" cy="1009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600"/>
              <a:t>Wie die Schlachtindustrie unser Grundwasser bedroht</a:t>
            </a:r>
            <a:endParaRPr b="0" sz="2600"/>
          </a:p>
        </p:txBody>
      </p:sp>
      <p:sp>
        <p:nvSpPr>
          <p:cNvPr id="73" name="Google Shape;73;p13"/>
          <p:cNvSpPr txBox="1"/>
          <p:nvPr>
            <p:ph idx="1" type="subTitle"/>
          </p:nvPr>
        </p:nvSpPr>
        <p:spPr>
          <a:xfrm>
            <a:off x="2390275" y="4164175"/>
            <a:ext cx="6331500" cy="46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/>
              <a:t>NR-Jahreskonferenz, 12.06.2026</a:t>
            </a:r>
            <a:r>
              <a:rPr lang="de" sz="1500"/>
              <a:t>, Hamburg</a:t>
            </a:r>
            <a:endParaRPr sz="1500"/>
          </a:p>
        </p:txBody>
      </p:sp>
      <p:pic>
        <p:nvPicPr>
          <p:cNvPr id="74" name="Google Shape;7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7225" y="1722675"/>
            <a:ext cx="3844925" cy="21608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2" title="Screenshot 2025-10-30 11332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525" y="864325"/>
            <a:ext cx="5663201" cy="3585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9" name="Google Shape;139;p22" title="Screenshot 2025-10-30 113402.png"/>
          <p:cNvPicPr preferRelativeResize="0"/>
          <p:nvPr/>
        </p:nvPicPr>
        <p:blipFill rotWithShape="1">
          <a:blip r:embed="rId4">
            <a:alphaModFix/>
          </a:blip>
          <a:srcRect b="0" l="30628" r="0" t="0"/>
          <a:stretch/>
        </p:blipFill>
        <p:spPr>
          <a:xfrm>
            <a:off x="6159875" y="2836200"/>
            <a:ext cx="2710274" cy="17454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0" name="Google Shape;140;p22" title="Screenshot 2025-10-30 11363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9875" y="715007"/>
            <a:ext cx="2710274" cy="198231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3" title="Screenshot 2025-10-30 11462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17" y="0"/>
            <a:ext cx="894224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anda bear is sitting in a rocking chair with its paws in the air . (von Tenor)"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4195" y="1133945"/>
            <a:ext cx="2875600" cy="2875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/>
          <p:nvPr>
            <p:ph type="title"/>
          </p:nvPr>
        </p:nvSpPr>
        <p:spPr>
          <a:xfrm>
            <a:off x="2410100" y="678725"/>
            <a:ext cx="6321600" cy="635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Takeaways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6" name="Google Shape;156;p25"/>
          <p:cNvSpPr txBox="1"/>
          <p:nvPr>
            <p:ph idx="1" type="body"/>
          </p:nvPr>
        </p:nvSpPr>
        <p:spPr>
          <a:xfrm>
            <a:off x="2410100" y="1595775"/>
            <a:ext cx="6321600" cy="22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6023"/>
              <a:t>Know your topic</a:t>
            </a:r>
            <a:r>
              <a:rPr lang="de" sz="6023"/>
              <a:t>: Technische Fragen zu Beginn klären</a:t>
            </a:r>
            <a:endParaRPr sz="602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de" sz="6023"/>
              <a:t>Know your </a:t>
            </a:r>
            <a:r>
              <a:rPr b="1" lang="de" sz="6023"/>
              <a:t>rights:</a:t>
            </a:r>
            <a:r>
              <a:rPr lang="de" sz="6023"/>
              <a:t> (lokale) Behörden sind nicht automatisch Expert*innen</a:t>
            </a:r>
            <a:endParaRPr sz="602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de" sz="6023"/>
              <a:t>Effizient fragen: </a:t>
            </a:r>
            <a:r>
              <a:rPr lang="de" sz="6023"/>
              <a:t>Spart allen Zeit und Nerven</a:t>
            </a:r>
            <a:endParaRPr sz="602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de" sz="6023"/>
              <a:t>Ordnung halten: </a:t>
            </a:r>
            <a:r>
              <a:rPr lang="de" sz="6023"/>
              <a:t>Mails + Excel &gt;&gt; FragDenStaatPLUS</a:t>
            </a:r>
            <a:endParaRPr sz="602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de" sz="6023"/>
              <a:t>Verbündete suchen: </a:t>
            </a:r>
            <a:r>
              <a:rPr lang="de" sz="6023"/>
              <a:t>Wissenschaft, Zivilgesellschaft, Journalismus, hidden experts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>
            <p:ph type="title"/>
          </p:nvPr>
        </p:nvSpPr>
        <p:spPr>
          <a:xfrm>
            <a:off x="2410100" y="678725"/>
            <a:ext cx="6321600" cy="635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Lokale Wasserrecherchen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2" name="Google Shape;162;p26"/>
          <p:cNvSpPr txBox="1"/>
          <p:nvPr>
            <p:ph idx="1" type="body"/>
          </p:nvPr>
        </p:nvSpPr>
        <p:spPr>
          <a:xfrm>
            <a:off x="3175250" y="1691421"/>
            <a:ext cx="5360100" cy="22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6023"/>
              <a:t>Wo kommt das Wasser her? Wie groß sind die Vorräte? </a:t>
            </a:r>
            <a:endParaRPr b="1" sz="602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b="1" lang="de" sz="6023"/>
              <a:t>Wer darf wie viel entnehmen? Wie lang? </a:t>
            </a:r>
            <a:endParaRPr b="1" sz="602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de" sz="6023"/>
              <a:t>Welche Nutzungskonflikte gibt es?</a:t>
            </a:r>
            <a:endParaRPr b="1" sz="602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de" sz="6023"/>
              <a:t>Welche Projekte sind geplant? </a:t>
            </a:r>
            <a:r>
              <a:rPr lang="de" sz="6023"/>
              <a:t>(Bergbau, Getränke, Industrie, Rechenzentren)</a:t>
            </a:r>
            <a:endParaRPr sz="602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de" sz="6023"/>
              <a:t>Welche Auswirkungen gibt es vor Ort?</a:t>
            </a:r>
            <a:r>
              <a:rPr lang="de" sz="6023"/>
              <a:t> (Wald, Gewässer, Trinkwasser)</a:t>
            </a:r>
            <a:endParaRPr sz="602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6" title="Screenshot 2026-06-11 13174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900" y="1782573"/>
            <a:ext cx="2870449" cy="2047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Ausgangpunkt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0" name="Google Shape;80;p14"/>
          <p:cNvSpPr txBox="1"/>
          <p:nvPr>
            <p:ph idx="1" type="body"/>
          </p:nvPr>
        </p:nvSpPr>
        <p:spPr>
          <a:xfrm>
            <a:off x="2410100" y="1771004"/>
            <a:ext cx="6321600" cy="25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400">
                <a:latin typeface="Arial"/>
                <a:ea typeface="Arial"/>
                <a:cs typeface="Arial"/>
                <a:sym typeface="Arial"/>
              </a:rPr>
              <a:t>Wasserverbrauch der Schlachtindustrie in Deutschland </a:t>
            </a:r>
            <a:r>
              <a:rPr b="1" lang="de" sz="1400">
                <a:latin typeface="Arial"/>
                <a:ea typeface="Arial"/>
                <a:cs typeface="Arial"/>
                <a:sym typeface="Arial"/>
              </a:rPr>
              <a:t>„relativ hoch“</a:t>
            </a:r>
            <a:r>
              <a:rPr lang="de" sz="1400">
                <a:latin typeface="Arial"/>
                <a:ea typeface="Arial"/>
                <a:cs typeface="Arial"/>
                <a:sym typeface="Arial"/>
              </a:rPr>
              <a:t> (Umweltbundesamt)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400">
                <a:latin typeface="Arial"/>
                <a:ea typeface="Arial"/>
                <a:cs typeface="Arial"/>
                <a:sym typeface="Arial"/>
              </a:rPr>
              <a:t>Aber: </a:t>
            </a:r>
            <a:r>
              <a:rPr b="1" lang="de" sz="1400">
                <a:latin typeface="Arial"/>
                <a:ea typeface="Arial"/>
                <a:cs typeface="Arial"/>
                <a:sym typeface="Arial"/>
              </a:rPr>
              <a:t>Kaum Zahlen öffentlich verfügbar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" sz="1400">
                <a:latin typeface="Arial"/>
                <a:ea typeface="Arial"/>
                <a:cs typeface="Arial"/>
                <a:sym typeface="Arial"/>
              </a:rPr>
              <a:t>Wie viel Wasser verbraucht die Branche?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" sz="1400">
                <a:latin typeface="Arial"/>
                <a:ea typeface="Arial"/>
                <a:cs typeface="Arial"/>
                <a:sym typeface="Arial"/>
              </a:rPr>
              <a:t>Was zahlen sie dafür?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de" sz="1400">
                <a:latin typeface="Arial"/>
                <a:ea typeface="Arial"/>
                <a:cs typeface="Arial"/>
                <a:sym typeface="Arial"/>
              </a:rPr>
              <a:t>Welche (möglichen) Folgen hat das für die Umwelt?</a:t>
            </a:r>
            <a:endParaRPr sz="1400"/>
          </a:p>
        </p:txBody>
      </p:sp>
      <p:pic>
        <p:nvPicPr>
          <p:cNvPr id="81" name="Google Shape;8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675" y="2710675"/>
            <a:ext cx="2156024" cy="14359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2" name="Google Shape;8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675" y="1199925"/>
            <a:ext cx="2156026" cy="14345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Kontext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8" name="Google Shape;88;p15"/>
          <p:cNvSpPr txBox="1"/>
          <p:nvPr>
            <p:ph idx="1" type="body"/>
          </p:nvPr>
        </p:nvSpPr>
        <p:spPr>
          <a:xfrm>
            <a:off x="2400250" y="1691398"/>
            <a:ext cx="6321600" cy="24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68750"/>
              <a:buFont typeface="Arial"/>
              <a:buNone/>
            </a:pPr>
            <a:r>
              <a:rPr b="1" lang="de" sz="1600" u="sng">
                <a:latin typeface="Arial"/>
                <a:ea typeface="Arial"/>
                <a:cs typeface="Arial"/>
                <a:sym typeface="Arial"/>
              </a:rPr>
              <a:t>EEA: Europe’s State of Water 2024</a:t>
            </a:r>
            <a:endParaRPr b="1" sz="16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de" sz="1600">
                <a:latin typeface="Arial"/>
                <a:ea typeface="Arial"/>
                <a:cs typeface="Arial"/>
                <a:sym typeface="Arial"/>
              </a:rPr>
              <a:t>„Verschmutzung, Lebensraumzerstörung, Auswirkungen des Klimawandels und die </a:t>
            </a:r>
            <a:r>
              <a:rPr b="1" i="1" lang="de" sz="1600">
                <a:latin typeface="Arial"/>
                <a:ea typeface="Arial"/>
                <a:cs typeface="Arial"/>
                <a:sym typeface="Arial"/>
              </a:rPr>
              <a:t>übermäßige Nutzung von Süßwasserressourcen setzen </a:t>
            </a:r>
            <a:r>
              <a:rPr i="1" lang="de" sz="1600">
                <a:latin typeface="Arial"/>
                <a:ea typeface="Arial"/>
                <a:cs typeface="Arial"/>
                <a:sym typeface="Arial"/>
              </a:rPr>
              <a:t>die Seen, Flüsse, Küstengewässer und </a:t>
            </a:r>
            <a:r>
              <a:rPr b="1" i="1" lang="de" sz="1600">
                <a:latin typeface="Arial"/>
                <a:ea typeface="Arial"/>
                <a:cs typeface="Arial"/>
                <a:sym typeface="Arial"/>
              </a:rPr>
              <a:t>Grundwässer </a:t>
            </a:r>
            <a:r>
              <a:rPr i="1" lang="de" sz="1600">
                <a:latin typeface="Arial"/>
                <a:ea typeface="Arial"/>
                <a:cs typeface="Arial"/>
                <a:sym typeface="Arial"/>
              </a:rPr>
              <a:t>Europas wie nie zuvor unter Druck.“</a:t>
            </a:r>
            <a:endParaRPr i="1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68750"/>
              <a:buFont typeface="Arial"/>
              <a:buNone/>
            </a:pPr>
            <a:r>
              <a:rPr i="1" lang="de" sz="1600">
                <a:latin typeface="Arial"/>
                <a:ea typeface="Arial"/>
                <a:cs typeface="Arial"/>
                <a:sym typeface="Arial"/>
              </a:rPr>
              <a:t>„Die Landwirtschaft ist mit Abstand der größte Nettoverbraucher von Wasser in Europa.“</a:t>
            </a:r>
            <a:endParaRPr i="1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825" y="1490274"/>
            <a:ext cx="1835351" cy="25619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Kontext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5" name="Google Shape;95;p16"/>
          <p:cNvSpPr txBox="1"/>
          <p:nvPr>
            <p:ph idx="1" type="body"/>
          </p:nvPr>
        </p:nvSpPr>
        <p:spPr>
          <a:xfrm>
            <a:off x="4849650" y="1555100"/>
            <a:ext cx="3805800" cy="27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de" sz="1400" u="sng">
                <a:latin typeface="Arial"/>
                <a:ea typeface="Arial"/>
                <a:cs typeface="Arial"/>
                <a:sym typeface="Arial"/>
              </a:rPr>
              <a:t>Correctiv: Grundwasseratlas (2022)</a:t>
            </a:r>
            <a:endParaRPr b="1" sz="14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i="1" lang="de" sz="1400">
                <a:latin typeface="Arial"/>
                <a:ea typeface="Arial"/>
                <a:cs typeface="Arial"/>
                <a:sym typeface="Arial"/>
              </a:rPr>
              <a:t>„Das Grundwasser in Deutschland </a:t>
            </a:r>
            <a:r>
              <a:rPr b="1" i="1" lang="de" sz="1400">
                <a:latin typeface="Arial"/>
                <a:ea typeface="Arial"/>
                <a:cs typeface="Arial"/>
                <a:sym typeface="Arial"/>
              </a:rPr>
              <a:t>sinkt dramatisch</a:t>
            </a:r>
            <a:r>
              <a:rPr i="1" lang="de" sz="1400">
                <a:latin typeface="Arial"/>
                <a:ea typeface="Arial"/>
                <a:cs typeface="Arial"/>
                <a:sym typeface="Arial"/>
              </a:rPr>
              <a:t>“</a:t>
            </a:r>
            <a:endParaRPr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i="1" lang="de" sz="1400">
                <a:latin typeface="Arial"/>
                <a:ea typeface="Arial"/>
                <a:cs typeface="Arial"/>
                <a:sym typeface="Arial"/>
              </a:rPr>
              <a:t>„An knapp der Hälfte aller ausgewerteten Orte ist das Grundwasser in den Dürrejahren zwischen 2018 und 2021 auf den tiefsten Stand seit 1990 gefallen.”</a:t>
            </a:r>
            <a:endParaRPr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500"/>
          </a:p>
        </p:txBody>
      </p:sp>
      <p:pic>
        <p:nvPicPr>
          <p:cNvPr id="96" name="Google Shape;96;p16"/>
          <p:cNvPicPr preferRelativeResize="0"/>
          <p:nvPr/>
        </p:nvPicPr>
        <p:blipFill rotWithShape="1">
          <a:blip r:embed="rId3">
            <a:alphaModFix/>
          </a:blip>
          <a:srcRect b="0" l="666" r="0" t="0"/>
          <a:stretch/>
        </p:blipFill>
        <p:spPr>
          <a:xfrm>
            <a:off x="137825" y="1211350"/>
            <a:ext cx="4374499" cy="33772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Kontext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2" name="Google Shape;102;p17"/>
          <p:cNvSpPr txBox="1"/>
          <p:nvPr>
            <p:ph idx="1" type="body"/>
          </p:nvPr>
        </p:nvSpPr>
        <p:spPr>
          <a:xfrm>
            <a:off x="5756329" y="3244803"/>
            <a:ext cx="3219900" cy="16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400"/>
              </a:spcAft>
              <a:buNone/>
            </a:pPr>
            <a:r>
              <a:rPr b="1" lang="de" sz="1400">
                <a:latin typeface="Arial"/>
                <a:ea typeface="Arial"/>
                <a:cs typeface="Arial"/>
                <a:sym typeface="Arial"/>
              </a:rPr>
              <a:t>Überblicksstudie, </a:t>
            </a:r>
            <a:r>
              <a:rPr b="1" lang="de" sz="1400">
                <a:latin typeface="Arial"/>
                <a:ea typeface="Arial"/>
                <a:cs typeface="Arial"/>
                <a:sym typeface="Arial"/>
              </a:rPr>
              <a:t>BUND, 2025</a:t>
            </a:r>
            <a:r>
              <a:rPr b="1" lang="de" sz="140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" sz="1400">
                <a:latin typeface="Arial"/>
                <a:ea typeface="Arial"/>
                <a:cs typeface="Arial"/>
                <a:sym typeface="Arial"/>
              </a:rPr>
              <a:t>Struktureller und akuter Grundwasserstress durch öffentliche und nichtöffentliche Entnahmen auf Ebene der Landkreise, </a:t>
            </a:r>
            <a:endParaRPr b="1" sz="1500"/>
          </a:p>
        </p:txBody>
      </p:sp>
      <p:pic>
        <p:nvPicPr>
          <p:cNvPr id="103" name="Google Shape;103;p17" title="Screenshot 2025-10-30 11410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925" y="1211350"/>
            <a:ext cx="5077980" cy="332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n in a suit and tie is talking to another man who is saying give me it (von Tenor)"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3750" y="1323898"/>
            <a:ext cx="4074946" cy="2495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title"/>
          </p:nvPr>
        </p:nvSpPr>
        <p:spPr>
          <a:xfrm>
            <a:off x="3468525" y="726023"/>
            <a:ext cx="6321600" cy="635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400">
                <a:solidFill>
                  <a:schemeClr val="dk1"/>
                </a:solidFill>
              </a:rPr>
              <a:t>Wen fragen?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3458975" y="1258498"/>
            <a:ext cx="4001100" cy="17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/>
              <a:t>45 Schlachtbetriebe der 12 größten Schlachtkonzerne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500"/>
              <a:t>Aufsichtsbehörden: ~30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500"/>
              <a:t>Wasserversorger: ~40</a:t>
            </a:r>
            <a:endParaRPr sz="1500"/>
          </a:p>
        </p:txBody>
      </p:sp>
      <p:pic>
        <p:nvPicPr>
          <p:cNvPr id="115" name="Google Shape;115;p19"/>
          <p:cNvPicPr preferRelativeResize="0"/>
          <p:nvPr/>
        </p:nvPicPr>
        <p:blipFill rotWithShape="1">
          <a:blip r:embed="rId3">
            <a:alphaModFix/>
          </a:blip>
          <a:srcRect b="15796" l="38797" r="34545" t="25830"/>
          <a:stretch/>
        </p:blipFill>
        <p:spPr>
          <a:xfrm>
            <a:off x="565850" y="957450"/>
            <a:ext cx="2582650" cy="31811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6" name="Google Shape;116;p19"/>
          <p:cNvSpPr txBox="1"/>
          <p:nvPr>
            <p:ph type="title"/>
          </p:nvPr>
        </p:nvSpPr>
        <p:spPr>
          <a:xfrm>
            <a:off x="3494808" y="3012746"/>
            <a:ext cx="6321600" cy="635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400">
                <a:solidFill>
                  <a:schemeClr val="dk1"/>
                </a:solidFill>
              </a:rPr>
              <a:t>Was fragen?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3484750" y="3514251"/>
            <a:ext cx="6321600" cy="110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/>
              <a:t>Eigene Brunnen vs. öffentliche Wasserversorgung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500"/>
              <a:t>Einheiten und Zeiträume: 2021-2023, m3, € brutto</a:t>
            </a:r>
            <a:endParaRPr sz="15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4010300" y="1339650"/>
            <a:ext cx="6321600" cy="635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400">
                <a:solidFill>
                  <a:schemeClr val="dk1"/>
                </a:solidFill>
              </a:rPr>
              <a:t>Wie fragen?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23" name="Google Shape;123;p20"/>
          <p:cNvSpPr txBox="1"/>
          <p:nvPr>
            <p:ph idx="1" type="body"/>
          </p:nvPr>
        </p:nvSpPr>
        <p:spPr>
          <a:xfrm>
            <a:off x="4010300" y="1900575"/>
            <a:ext cx="4702500" cy="23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/>
              <a:t>Presserecht vs. UIG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500"/>
              <a:t>Wasserversorger haben Auskunftspflicht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500"/>
              <a:t>Ablehnungsgründe: </a:t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de" sz="1500"/>
              <a:t>Datenschutz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de" sz="1500"/>
              <a:t>Betriebs-/Geschäftsgeheimnisse</a:t>
            </a:r>
            <a:endParaRPr sz="1500"/>
          </a:p>
        </p:txBody>
      </p:sp>
      <p:pic>
        <p:nvPicPr>
          <p:cNvPr id="124" name="Google Shape;124;p20"/>
          <p:cNvPicPr preferRelativeResize="0"/>
          <p:nvPr/>
        </p:nvPicPr>
        <p:blipFill rotWithShape="1">
          <a:blip r:embed="rId3">
            <a:alphaModFix/>
          </a:blip>
          <a:srcRect b="2202" l="35476" r="30277" t="19144"/>
          <a:stretch/>
        </p:blipFill>
        <p:spPr>
          <a:xfrm>
            <a:off x="1012300" y="1020000"/>
            <a:ext cx="2652000" cy="3426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5" name="Google Shape;125;p20"/>
          <p:cNvSpPr/>
          <p:nvPr/>
        </p:nvSpPr>
        <p:spPr>
          <a:xfrm>
            <a:off x="1258875" y="1864500"/>
            <a:ext cx="567900" cy="160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6" name="Google Shape;126;p20"/>
          <p:cNvSpPr/>
          <p:nvPr/>
        </p:nvSpPr>
        <p:spPr>
          <a:xfrm>
            <a:off x="3049075" y="1644350"/>
            <a:ext cx="480000" cy="3306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 title="Screenshot 2025-10-30 11213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237" y="1059326"/>
            <a:ext cx="3451925" cy="37154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2" name="Google Shape;132;p21" title="Screenshot 2025-10-30 11224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3400" y="1083713"/>
            <a:ext cx="2908876" cy="366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3" name="Google Shape;133;p21"/>
          <p:cNvSpPr txBox="1"/>
          <p:nvPr/>
        </p:nvSpPr>
        <p:spPr>
          <a:xfrm>
            <a:off x="1098225" y="3400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Und dann?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