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WS</c:v>
                </c:pt>
              </c:strCache>
            </c:strRef>
          </c:tx>
          <c:spPr>
            <a:solidFill>
              <a:srgbClr val="7E8BA3"/>
            </a:solidFill>
            <a:ln w="28575" cap="flat">
              <a:solidFill>
                <a:srgbClr val="0F1A16"/>
              </a:solidFill>
              <a:prstDash val="solid"/>
              <a:round/>
            </a:ln>
            <a:effectLst/>
          </c:spPr>
          <c:explosion val="0"/>
          <c:dPt>
            <c:idx val="0"/>
            <c:explosion val="0"/>
            <c:spPr>
              <a:solidFill>
                <a:srgbClr val="7E8BA3"/>
              </a:solidFill>
              <a:ln w="28575" cap="flat">
                <a:solidFill>
                  <a:srgbClr val="0F1A16"/>
                </a:solidFill>
                <a:prstDash val="solid"/>
                <a:round/>
              </a:ln>
              <a:effectLst/>
            </c:spPr>
          </c:dPt>
          <c:dPt>
            <c:idx val="1"/>
            <c:explosion val="0"/>
            <c:spPr>
              <a:solidFill>
                <a:srgbClr val="E0921E"/>
              </a:solidFill>
              <a:ln w="28575" cap="flat">
                <a:solidFill>
                  <a:srgbClr val="0F1A16"/>
                </a:solidFill>
                <a:prstDash val="solid"/>
                <a:round/>
              </a:ln>
              <a:effectLst/>
            </c:spPr>
          </c:dPt>
          <c:dPt>
            <c:idx val="2"/>
            <c:explosion val="0"/>
            <c:spPr>
              <a:solidFill>
                <a:schemeClr val="accent5"/>
              </a:solidFill>
              <a:ln w="28575" cap="flat">
                <a:solidFill>
                  <a:srgbClr val="0F1A16"/>
                </a:solidFill>
                <a:prstDash val="solid"/>
                <a:round/>
              </a:ln>
              <a:effectLst/>
            </c:spPr>
          </c:dPt>
          <c:dPt>
            <c:idx val="3"/>
            <c:explosion val="0"/>
            <c:spPr>
              <a:solidFill>
                <a:srgbClr val="3FB873"/>
              </a:solidFill>
              <a:ln w="28575" cap="flat">
                <a:solidFill>
                  <a:srgbClr val="0F1A16"/>
                </a:solidFill>
                <a:prstDash val="solid"/>
                <a:round/>
              </a:ln>
              <a:effectLst/>
            </c:spPr>
          </c:dPt>
          <c:dPt>
            <c:idx val="4"/>
            <c:explosion val="0"/>
            <c:spPr>
              <a:solidFill>
                <a:srgbClr val="9BE0B4"/>
              </a:solidFill>
              <a:ln w="28575" cap="flat">
                <a:solidFill>
                  <a:srgbClr val="0F1A16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Sheet1!$B$1:$F$1</c:f>
              <c:strCache>
                <c:ptCount val="5"/>
                <c:pt idx="0">
                  <c:v>Betreibergewinne</c:v>
                </c:pt>
                <c:pt idx="1">
                  <c:v>Grundstückspacht</c:v>
                </c:pt>
                <c:pt idx="2">
                  <c:v>Wartungsdienstleister</c:v>
                </c:pt>
                <c:pt idx="3">
                  <c:v>Kommunale Einnahmen (§6 EEG)</c:v>
                </c:pt>
                <c:pt idx="4">
                  <c:v>Windeuro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154400.000000</c:v>
                </c:pt>
                <c:pt idx="1">
                  <c:v>50300.000000</c:v>
                </c:pt>
                <c:pt idx="2">
                  <c:v>14600.000000</c:v>
                </c:pt>
                <c:pt idx="3">
                  <c:v>35400.000000</c:v>
                </c:pt>
                <c:pt idx="4">
                  <c:v>10000.000000</c:v>
                </c:pt>
              </c:numCache>
            </c:numRef>
          </c:val>
        </c:ser>
        <c:firstSliceAng val="0"/>
        <c:holeSize val="62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ERZÄHLEN (vor dieser Folie): Wer bin ich, wo komme ich her?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ERZÄHLEN davor: Warum Brandenburg? — danach: Zeitdruck wegen neuem Gesetz.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/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Titeltext</a:t>
            </a:r>
          </a:p>
        </p:txBody>
      </p:sp>
      <p:sp>
        <p:nvSpPr>
          <p:cNvPr id="3" name="Textebene 1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hyperlink" Target="mailto:icke@fabiandietrich.de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F1A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0"/>
          <p:cNvSpPr txBox="1"/>
          <p:nvPr/>
        </p:nvSpPr>
        <p:spPr>
          <a:xfrm>
            <a:off x="822960" y="945319"/>
            <a:ext cx="10058401" cy="16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300" sz="13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WINDGELD· BRANDENBURG</a:t>
            </a:r>
          </a:p>
        </p:txBody>
      </p:sp>
      <p:sp>
        <p:nvSpPr>
          <p:cNvPr id="21" name="Text 1"/>
          <p:cNvSpPr txBox="1"/>
          <p:nvPr/>
        </p:nvSpPr>
        <p:spPr>
          <a:xfrm>
            <a:off x="777239" y="1371600"/>
            <a:ext cx="8778242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54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Energiewende –</a:t>
            </a:r>
          </a:p>
          <a:p>
            <a:pPr>
              <a:defRPr b="1" sz="54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Und </a:t>
            </a:r>
            <a:r>
              <a:t>was haben die Dörfer davon? </a:t>
            </a:r>
          </a:p>
        </p:txBody>
      </p:sp>
      <p:sp>
        <p:nvSpPr>
          <p:cNvPr id="22" name="Text 2"/>
          <p:cNvSpPr txBox="1"/>
          <p:nvPr/>
        </p:nvSpPr>
        <p:spPr>
          <a:xfrm>
            <a:off x="822960" y="4630508"/>
            <a:ext cx="8229601" cy="248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i="1" sz="2000">
                <a:solidFill>
                  <a:srgbClr val="5BD08A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Eine Recherche zur Kommunalen Teilhabe in Deutschland</a:t>
            </a:r>
          </a:p>
        </p:txBody>
      </p:sp>
      <p:sp>
        <p:nvSpPr>
          <p:cNvPr id="23" name="Text 3"/>
          <p:cNvSpPr txBox="1"/>
          <p:nvPr/>
        </p:nvSpPr>
        <p:spPr>
          <a:xfrm>
            <a:off x="822959" y="5499406"/>
            <a:ext cx="2743204" cy="156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pc="100" sz="12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Unterstützt von</a:t>
            </a:r>
          </a:p>
        </p:txBody>
      </p:sp>
      <p:pic>
        <p:nvPicPr>
          <p:cNvPr id="24" name="Image 0" descr="Image 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" y="5760720"/>
            <a:ext cx="2377440" cy="822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 1" descr="Imag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9000" y="5760720"/>
            <a:ext cx="886968" cy="82355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4"/>
          <p:cNvSpPr/>
          <p:nvPr/>
        </p:nvSpPr>
        <p:spPr>
          <a:xfrm>
            <a:off x="10360152" y="4526279"/>
            <a:ext cx="1207011" cy="1207011"/>
          </a:xfrm>
          <a:prstGeom prst="roundRect">
            <a:avLst>
              <a:gd name="adj" fmla="val 4545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14300" dist="50800" dir="540000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27" name="Image 2" descr="Imag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33304" y="4599432"/>
            <a:ext cx="1060707" cy="106070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 6"/>
          <p:cNvSpPr txBox="1"/>
          <p:nvPr/>
        </p:nvSpPr>
        <p:spPr>
          <a:xfrm>
            <a:off x="7909558" y="6077519"/>
            <a:ext cx="3657604" cy="18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4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Fabian Dietrich · windgeld.de</a:t>
            </a:r>
          </a:p>
        </p:txBody>
      </p:sp>
      <p:pic>
        <p:nvPicPr>
          <p:cNvPr id="29" name="BE3578D8-1076-4B8B-A4A0-E638D30223AC_1_105_c.jpeg" descr="BE3578D8-1076-4B8B-A4A0-E638D30223AC_1_105_c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41080" y="655634"/>
            <a:ext cx="2545279" cy="3393703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 6"/>
          <p:cNvSpPr txBox="1"/>
          <p:nvPr/>
        </p:nvSpPr>
        <p:spPr>
          <a:xfrm>
            <a:off x="7909558" y="6288991"/>
            <a:ext cx="3657604" cy="18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Calibri"/>
                <a:hlinkClick r:id="rId7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A7B8AE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rPr>
              <a:t>icke@fabiandietrich.de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0F1A1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27" name="TextBox 2"/>
          <p:cNvSpPr txBox="1"/>
          <p:nvPr/>
        </p:nvSpPr>
        <p:spPr>
          <a:xfrm>
            <a:off x="640080" y="457198"/>
            <a:ext cx="10058401" cy="16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pc="300" sz="13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Veröffentlichung</a:t>
            </a:r>
          </a:p>
        </p:txBody>
      </p:sp>
      <p:sp>
        <p:nvSpPr>
          <p:cNvPr id="128" name="TextBox 3"/>
          <p:cNvSpPr txBox="1"/>
          <p:nvPr/>
        </p:nvSpPr>
        <p:spPr>
          <a:xfrm>
            <a:off x="640080" y="841247"/>
            <a:ext cx="109728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32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Danke, 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❤️ </a:t>
            </a:r>
            <a:r>
              <a:t>taz 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❤️</a:t>
            </a:r>
          </a:p>
        </p:txBody>
      </p:sp>
      <p:sp>
        <p:nvSpPr>
          <p:cNvPr id="129" name="Rounded Rectangle 4"/>
          <p:cNvSpPr/>
          <p:nvPr/>
        </p:nvSpPr>
        <p:spPr>
          <a:xfrm>
            <a:off x="2592322" y="2121406"/>
            <a:ext cx="7004307" cy="4102143"/>
          </a:xfrm>
          <a:prstGeom prst="roundRect">
            <a:avLst>
              <a:gd name="adj" fmla="val 45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13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194" y="2240278"/>
            <a:ext cx="6766562" cy="386439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extBox 6"/>
          <p:cNvSpPr txBox="1"/>
          <p:nvPr/>
        </p:nvSpPr>
        <p:spPr>
          <a:xfrm>
            <a:off x="2711195" y="6269268"/>
            <a:ext cx="6766561" cy="156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Erschienen am 19.11.2025 · taz.de </a:t>
            </a:r>
          </a:p>
        </p:txBody>
      </p:sp>
      <p:sp>
        <p:nvSpPr>
          <p:cNvPr id="132" name="Rounded Rectangle 7"/>
          <p:cNvSpPr/>
          <p:nvPr/>
        </p:nvSpPr>
        <p:spPr>
          <a:xfrm>
            <a:off x="9747504" y="438912"/>
            <a:ext cx="2002538" cy="1152517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133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7230" y="548640"/>
            <a:ext cx="1783082" cy="933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F1A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 0"/>
          <p:cNvSpPr txBox="1"/>
          <p:nvPr/>
        </p:nvSpPr>
        <p:spPr>
          <a:xfrm>
            <a:off x="640080" y="533839"/>
            <a:ext cx="10058401" cy="16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300" sz="13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AUS RECHERCHE WIRD DATENPORTAL</a:t>
            </a:r>
          </a:p>
        </p:txBody>
      </p:sp>
      <p:sp>
        <p:nvSpPr>
          <p:cNvPr id="136" name="Text 1"/>
          <p:cNvSpPr txBox="1"/>
          <p:nvPr/>
        </p:nvSpPr>
        <p:spPr>
          <a:xfrm>
            <a:off x="640080" y="841246"/>
            <a:ext cx="109728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4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windgeld.de — Infos zu den Leuten bringen </a:t>
            </a:r>
          </a:p>
        </p:txBody>
      </p:sp>
      <p:sp>
        <p:nvSpPr>
          <p:cNvPr id="137" name="Shape 2"/>
          <p:cNvSpPr/>
          <p:nvPr/>
        </p:nvSpPr>
        <p:spPr>
          <a:xfrm>
            <a:off x="2592322" y="1709927"/>
            <a:ext cx="7004307" cy="4564191"/>
          </a:xfrm>
          <a:prstGeom prst="roundRect">
            <a:avLst>
              <a:gd name="adj" fmla="val 2101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14300" dist="50800" dir="540000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13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194" y="1828800"/>
            <a:ext cx="6766562" cy="4326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0F1A1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" name="TextBox 2"/>
          <p:cNvSpPr txBox="1"/>
          <p:nvPr/>
        </p:nvSpPr>
        <p:spPr>
          <a:xfrm>
            <a:off x="640080" y="502919"/>
            <a:ext cx="10058401" cy="16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pc="300" sz="13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FÜR DAS NÄCHSTE PROJEKT</a:t>
            </a:r>
          </a:p>
        </p:txBody>
      </p:sp>
      <p:sp>
        <p:nvSpPr>
          <p:cNvPr id="142" name="TextBox 3"/>
          <p:cNvSpPr txBox="1"/>
          <p:nvPr/>
        </p:nvSpPr>
        <p:spPr>
          <a:xfrm>
            <a:off x="640079" y="841247"/>
            <a:ext cx="1115568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Was ich bei einem Deutschland-Projekt anders machen würde</a:t>
            </a:r>
          </a:p>
        </p:txBody>
      </p:sp>
      <p:sp>
        <p:nvSpPr>
          <p:cNvPr id="143" name="Rectangle 4"/>
          <p:cNvSpPr/>
          <p:nvPr/>
        </p:nvSpPr>
        <p:spPr>
          <a:xfrm>
            <a:off x="640079" y="2240279"/>
            <a:ext cx="5394962" cy="1280161"/>
          </a:xfrm>
          <a:prstGeom prst="rect">
            <a:avLst/>
          </a:prstGeom>
          <a:solidFill>
            <a:srgbClr val="18271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4" name="Rectangle 5"/>
          <p:cNvSpPr/>
          <p:nvPr/>
        </p:nvSpPr>
        <p:spPr>
          <a:xfrm>
            <a:off x="640080" y="2240279"/>
            <a:ext cx="64009" cy="1280161"/>
          </a:xfrm>
          <a:prstGeom prst="rect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5" name="Oval 6"/>
          <p:cNvSpPr/>
          <p:nvPr/>
        </p:nvSpPr>
        <p:spPr>
          <a:xfrm>
            <a:off x="896111" y="2624327"/>
            <a:ext cx="512065" cy="512065"/>
          </a:xfrm>
          <a:prstGeom prst="ellipse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6" name="TextBox 7"/>
          <p:cNvSpPr txBox="1"/>
          <p:nvPr/>
        </p:nvSpPr>
        <p:spPr>
          <a:xfrm>
            <a:off x="896111" y="2740660"/>
            <a:ext cx="51206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000">
                <a:solidFill>
                  <a:srgbClr val="11201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47" name="TextBox 8"/>
          <p:cNvSpPr txBox="1"/>
          <p:nvPr/>
        </p:nvSpPr>
        <p:spPr>
          <a:xfrm>
            <a:off x="1600200" y="2478023"/>
            <a:ext cx="4251960" cy="209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Gute Filter sparen Arbeit</a:t>
            </a:r>
          </a:p>
        </p:txBody>
      </p:sp>
      <p:sp>
        <p:nvSpPr>
          <p:cNvPr id="148" name="TextBox 9"/>
          <p:cNvSpPr txBox="1"/>
          <p:nvPr/>
        </p:nvSpPr>
        <p:spPr>
          <a:xfrm>
            <a:off x="1600200" y="2953511"/>
            <a:ext cx="4251960" cy="16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3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3.000 statt 10.000 Gemeinden anfragen</a:t>
            </a:r>
          </a:p>
        </p:txBody>
      </p:sp>
      <p:sp>
        <p:nvSpPr>
          <p:cNvPr id="149" name="Rectangle 10"/>
          <p:cNvSpPr/>
          <p:nvPr/>
        </p:nvSpPr>
        <p:spPr>
          <a:xfrm>
            <a:off x="6153911" y="2240279"/>
            <a:ext cx="5394962" cy="1280161"/>
          </a:xfrm>
          <a:prstGeom prst="rect">
            <a:avLst/>
          </a:prstGeom>
          <a:solidFill>
            <a:srgbClr val="18271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" name="Rectangle 11"/>
          <p:cNvSpPr/>
          <p:nvPr/>
        </p:nvSpPr>
        <p:spPr>
          <a:xfrm>
            <a:off x="6153911" y="2240279"/>
            <a:ext cx="64009" cy="1280161"/>
          </a:xfrm>
          <a:prstGeom prst="rect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" name="Oval 12"/>
          <p:cNvSpPr/>
          <p:nvPr/>
        </p:nvSpPr>
        <p:spPr>
          <a:xfrm>
            <a:off x="6409944" y="2624327"/>
            <a:ext cx="512065" cy="512065"/>
          </a:xfrm>
          <a:prstGeom prst="ellipse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" name="TextBox 13"/>
          <p:cNvSpPr txBox="1"/>
          <p:nvPr/>
        </p:nvSpPr>
        <p:spPr>
          <a:xfrm>
            <a:off x="6409944" y="2740660"/>
            <a:ext cx="51206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000">
                <a:solidFill>
                  <a:srgbClr val="11201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53" name="TextBox 14"/>
          <p:cNvSpPr txBox="1"/>
          <p:nvPr/>
        </p:nvSpPr>
        <p:spPr>
          <a:xfrm>
            <a:off x="7114031" y="2740660"/>
            <a:ext cx="4251961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Mahnwesen automatisieren</a:t>
            </a:r>
          </a:p>
        </p:txBody>
      </p:sp>
      <p:sp>
        <p:nvSpPr>
          <p:cNvPr id="154" name="Rectangle 16"/>
          <p:cNvSpPr/>
          <p:nvPr/>
        </p:nvSpPr>
        <p:spPr>
          <a:xfrm>
            <a:off x="640079" y="3703320"/>
            <a:ext cx="5394962" cy="1280161"/>
          </a:xfrm>
          <a:prstGeom prst="rect">
            <a:avLst/>
          </a:prstGeom>
          <a:solidFill>
            <a:srgbClr val="18271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" name="Rectangle 17"/>
          <p:cNvSpPr/>
          <p:nvPr/>
        </p:nvSpPr>
        <p:spPr>
          <a:xfrm>
            <a:off x="640080" y="3703320"/>
            <a:ext cx="64009" cy="1280161"/>
          </a:xfrm>
          <a:prstGeom prst="rect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" name="Oval 18"/>
          <p:cNvSpPr/>
          <p:nvPr/>
        </p:nvSpPr>
        <p:spPr>
          <a:xfrm>
            <a:off x="896111" y="4087367"/>
            <a:ext cx="512065" cy="512065"/>
          </a:xfrm>
          <a:prstGeom prst="ellipse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" name="TextBox 19"/>
          <p:cNvSpPr txBox="1"/>
          <p:nvPr/>
        </p:nvSpPr>
        <p:spPr>
          <a:xfrm>
            <a:off x="896111" y="4203699"/>
            <a:ext cx="51206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000">
                <a:solidFill>
                  <a:srgbClr val="11201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58" name="TextBox 20"/>
          <p:cNvSpPr txBox="1"/>
          <p:nvPr/>
        </p:nvSpPr>
        <p:spPr>
          <a:xfrm>
            <a:off x="1600200" y="4238823"/>
            <a:ext cx="4251960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6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Zahlungsfristen der Betreiber einplanen</a:t>
            </a:r>
          </a:p>
        </p:txBody>
      </p:sp>
      <p:sp>
        <p:nvSpPr>
          <p:cNvPr id="159" name="Rectangle 21"/>
          <p:cNvSpPr/>
          <p:nvPr/>
        </p:nvSpPr>
        <p:spPr>
          <a:xfrm>
            <a:off x="6153911" y="3703320"/>
            <a:ext cx="5394962" cy="1280161"/>
          </a:xfrm>
          <a:prstGeom prst="rect">
            <a:avLst/>
          </a:prstGeom>
          <a:solidFill>
            <a:srgbClr val="18271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" name="Rectangle 22"/>
          <p:cNvSpPr/>
          <p:nvPr/>
        </p:nvSpPr>
        <p:spPr>
          <a:xfrm>
            <a:off x="6153911" y="3703320"/>
            <a:ext cx="64009" cy="1280161"/>
          </a:xfrm>
          <a:prstGeom prst="rect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" name="Oval 23"/>
          <p:cNvSpPr/>
          <p:nvPr/>
        </p:nvSpPr>
        <p:spPr>
          <a:xfrm>
            <a:off x="6409944" y="4087367"/>
            <a:ext cx="512065" cy="512065"/>
          </a:xfrm>
          <a:prstGeom prst="ellipse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" name="TextBox 24"/>
          <p:cNvSpPr txBox="1"/>
          <p:nvPr/>
        </p:nvSpPr>
        <p:spPr>
          <a:xfrm>
            <a:off x="6409944" y="4203699"/>
            <a:ext cx="51206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000">
                <a:solidFill>
                  <a:srgbClr val="11201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163" name="TextBox 25"/>
          <p:cNvSpPr txBox="1"/>
          <p:nvPr/>
        </p:nvSpPr>
        <p:spPr>
          <a:xfrm>
            <a:off x="7296911" y="4203700"/>
            <a:ext cx="4251961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Im Team arbeiten</a:t>
            </a:r>
          </a:p>
        </p:txBody>
      </p:sp>
      <p:sp>
        <p:nvSpPr>
          <p:cNvPr id="164" name="Rectangle 27"/>
          <p:cNvSpPr/>
          <p:nvPr/>
        </p:nvSpPr>
        <p:spPr>
          <a:xfrm>
            <a:off x="640079" y="5166359"/>
            <a:ext cx="5394962" cy="1280161"/>
          </a:xfrm>
          <a:prstGeom prst="rect">
            <a:avLst/>
          </a:prstGeom>
          <a:solidFill>
            <a:srgbClr val="18271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" name="Rectangle 28"/>
          <p:cNvSpPr/>
          <p:nvPr/>
        </p:nvSpPr>
        <p:spPr>
          <a:xfrm>
            <a:off x="640080" y="5166359"/>
            <a:ext cx="64009" cy="1280161"/>
          </a:xfrm>
          <a:prstGeom prst="rect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" name="Oval 29"/>
          <p:cNvSpPr/>
          <p:nvPr/>
        </p:nvSpPr>
        <p:spPr>
          <a:xfrm>
            <a:off x="896111" y="5550408"/>
            <a:ext cx="512065" cy="512065"/>
          </a:xfrm>
          <a:prstGeom prst="ellipse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" name="TextBox 30"/>
          <p:cNvSpPr txBox="1"/>
          <p:nvPr/>
        </p:nvSpPr>
        <p:spPr>
          <a:xfrm>
            <a:off x="896111" y="5666740"/>
            <a:ext cx="51206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000">
                <a:solidFill>
                  <a:srgbClr val="11201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168" name="TextBox 31"/>
          <p:cNvSpPr txBox="1"/>
          <p:nvPr/>
        </p:nvSpPr>
        <p:spPr>
          <a:xfrm>
            <a:off x="1600200" y="5701863"/>
            <a:ext cx="4251960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6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Weniger Fragen stellen. Dafür aber bessere </a:t>
            </a:r>
          </a:p>
        </p:txBody>
      </p:sp>
      <p:sp>
        <p:nvSpPr>
          <p:cNvPr id="169" name="Rectangle 32"/>
          <p:cNvSpPr/>
          <p:nvPr/>
        </p:nvSpPr>
        <p:spPr>
          <a:xfrm>
            <a:off x="6153911" y="5166359"/>
            <a:ext cx="5394962" cy="1280161"/>
          </a:xfrm>
          <a:prstGeom prst="rect">
            <a:avLst/>
          </a:prstGeom>
          <a:solidFill>
            <a:srgbClr val="18271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0" name="Rectangle 33"/>
          <p:cNvSpPr/>
          <p:nvPr/>
        </p:nvSpPr>
        <p:spPr>
          <a:xfrm>
            <a:off x="6153911" y="5166359"/>
            <a:ext cx="64009" cy="1280161"/>
          </a:xfrm>
          <a:prstGeom prst="rect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1" name="Oval 34"/>
          <p:cNvSpPr/>
          <p:nvPr/>
        </p:nvSpPr>
        <p:spPr>
          <a:xfrm>
            <a:off x="6409944" y="5550408"/>
            <a:ext cx="512065" cy="512065"/>
          </a:xfrm>
          <a:prstGeom prst="ellipse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2" name="TextBox 35"/>
          <p:cNvSpPr txBox="1"/>
          <p:nvPr/>
        </p:nvSpPr>
        <p:spPr>
          <a:xfrm>
            <a:off x="6409944" y="5666740"/>
            <a:ext cx="51206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000">
                <a:solidFill>
                  <a:srgbClr val="11201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173" name="TextBox 36"/>
          <p:cNvSpPr txBox="1"/>
          <p:nvPr/>
        </p:nvSpPr>
        <p:spPr>
          <a:xfrm>
            <a:off x="7114031" y="5666740"/>
            <a:ext cx="4251961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Presserechte direkt in erster Mail anzeigen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F1A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0"/>
          <p:cNvSpPr txBox="1"/>
          <p:nvPr/>
        </p:nvSpPr>
        <p:spPr>
          <a:xfrm>
            <a:off x="640080" y="533839"/>
            <a:ext cx="10058401" cy="16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300" sz="13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AKZEPTANZ VOR ORT</a:t>
            </a:r>
          </a:p>
        </p:txBody>
      </p:sp>
      <p:sp>
        <p:nvSpPr>
          <p:cNvPr id="35" name="Text 1"/>
          <p:cNvSpPr txBox="1"/>
          <p:nvPr/>
        </p:nvSpPr>
        <p:spPr>
          <a:xfrm>
            <a:off x="640080" y="841246"/>
            <a:ext cx="109728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4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Stadt vs. Land </a:t>
            </a:r>
          </a:p>
        </p:txBody>
      </p:sp>
      <p:sp>
        <p:nvSpPr>
          <p:cNvPr id="36" name="Text 2"/>
          <p:cNvSpPr txBox="1"/>
          <p:nvPr/>
        </p:nvSpPr>
        <p:spPr>
          <a:xfrm>
            <a:off x="640080" y="2528821"/>
            <a:ext cx="4480560" cy="1891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08000"/>
              </a:lnSpc>
              <a:defRPr i="1" sz="25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»Der Strom fließt in Großstädte und an Großverbraucher…Im Endeffekt wird hier nur unser Land als Standort gewünscht.«</a:t>
            </a:r>
          </a:p>
        </p:txBody>
      </p:sp>
      <p:sp>
        <p:nvSpPr>
          <p:cNvPr id="37" name="Text 3"/>
          <p:cNvSpPr txBox="1"/>
          <p:nvPr/>
        </p:nvSpPr>
        <p:spPr>
          <a:xfrm>
            <a:off x="640080" y="5039352"/>
            <a:ext cx="4480560" cy="436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10000"/>
              </a:lnSpc>
              <a:defRPr b="1" sz="1400">
                <a:solidFill>
                  <a:srgbClr val="5BD08A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Ralf Wetzel (CSU)</a:t>
            </a:r>
          </a:p>
          <a:p>
            <a:pPr>
              <a:lnSpc>
                <a:spcPct val="110000"/>
              </a:lnSpc>
              <a:defRPr sz="14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Bürgermeister Ziemetshausen / 17.3.2025</a:t>
            </a:r>
          </a:p>
        </p:txBody>
      </p:sp>
      <p:sp>
        <p:nvSpPr>
          <p:cNvPr id="38" name="Shape 4"/>
          <p:cNvSpPr/>
          <p:nvPr/>
        </p:nvSpPr>
        <p:spPr>
          <a:xfrm>
            <a:off x="5321808" y="1789302"/>
            <a:ext cx="6364226" cy="3736596"/>
          </a:xfrm>
          <a:prstGeom prst="roundRect">
            <a:avLst>
              <a:gd name="adj" fmla="val 1958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14300" dist="50800" dir="540000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3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0679" y="1908175"/>
            <a:ext cx="6126483" cy="3498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F1A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0"/>
          <p:cNvSpPr txBox="1"/>
          <p:nvPr/>
        </p:nvSpPr>
        <p:spPr>
          <a:xfrm>
            <a:off x="640080" y="533839"/>
            <a:ext cx="10058401" cy="16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300" sz="13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Beispiel 5,5 MW Windrad in Brandenburg </a:t>
            </a:r>
          </a:p>
        </p:txBody>
      </p:sp>
      <p:sp>
        <p:nvSpPr>
          <p:cNvPr id="42" name="Text 1"/>
          <p:cNvSpPr txBox="1"/>
          <p:nvPr/>
        </p:nvSpPr>
        <p:spPr>
          <a:xfrm>
            <a:off x="640080" y="841246"/>
            <a:ext cx="109728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4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Was ein Windrad lokal erwirtschaftet</a:t>
            </a:r>
          </a:p>
        </p:txBody>
      </p:sp>
      <p:graphicFrame>
        <p:nvGraphicFramePr>
          <p:cNvPr id="43" name="Chart 41"/>
          <p:cNvGraphicFramePr/>
          <p:nvPr/>
        </p:nvGraphicFramePr>
        <p:xfrm>
          <a:off x="877982" y="1969845"/>
          <a:ext cx="4279077" cy="427907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44" name="TextBox 42"/>
          <p:cNvSpPr txBox="1"/>
          <p:nvPr/>
        </p:nvSpPr>
        <p:spPr>
          <a:xfrm>
            <a:off x="1828799" y="3741419"/>
            <a:ext cx="237744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6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264.700 €</a:t>
            </a:r>
          </a:p>
        </p:txBody>
      </p:sp>
      <p:sp>
        <p:nvSpPr>
          <p:cNvPr id="45" name="TextBox 43"/>
          <p:cNvSpPr txBox="1"/>
          <p:nvPr/>
        </p:nvSpPr>
        <p:spPr>
          <a:xfrm>
            <a:off x="1828799" y="4228389"/>
            <a:ext cx="2377442" cy="15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2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Wertschöpfung / Jahr</a:t>
            </a:r>
          </a:p>
        </p:txBody>
      </p:sp>
      <p:sp>
        <p:nvSpPr>
          <p:cNvPr id="46" name="Rounded Rectangle 44"/>
          <p:cNvSpPr/>
          <p:nvPr/>
        </p:nvSpPr>
        <p:spPr>
          <a:xfrm>
            <a:off x="6355079" y="2185416"/>
            <a:ext cx="292610" cy="292610"/>
          </a:xfrm>
          <a:prstGeom prst="roundRect">
            <a:avLst>
              <a:gd name="adj" fmla="val 30000"/>
            </a:avLst>
          </a:prstGeom>
          <a:solidFill>
            <a:srgbClr val="7E8BA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7" name="TextBox 45"/>
          <p:cNvSpPr txBox="1"/>
          <p:nvPr/>
        </p:nvSpPr>
        <p:spPr>
          <a:xfrm>
            <a:off x="6812280" y="2112264"/>
            <a:ext cx="4754882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Betreibergewinne</a:t>
            </a:r>
          </a:p>
        </p:txBody>
      </p:sp>
      <p:sp>
        <p:nvSpPr>
          <p:cNvPr id="48" name="TextBox 46"/>
          <p:cNvSpPr txBox="1"/>
          <p:nvPr/>
        </p:nvSpPr>
        <p:spPr>
          <a:xfrm>
            <a:off x="6812280" y="2496311"/>
            <a:ext cx="4754882" cy="156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154.400 €   ·   58,3 %</a:t>
            </a:r>
          </a:p>
        </p:txBody>
      </p:sp>
      <p:sp>
        <p:nvSpPr>
          <p:cNvPr id="49" name="Rounded Rectangle 47"/>
          <p:cNvSpPr/>
          <p:nvPr/>
        </p:nvSpPr>
        <p:spPr>
          <a:xfrm>
            <a:off x="6355079" y="2971800"/>
            <a:ext cx="292610" cy="292610"/>
          </a:xfrm>
          <a:prstGeom prst="roundRect">
            <a:avLst>
              <a:gd name="adj" fmla="val 30000"/>
            </a:avLst>
          </a:prstGeom>
          <a:solidFill>
            <a:srgbClr val="E0921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0" name="TextBox 48"/>
          <p:cNvSpPr txBox="1"/>
          <p:nvPr/>
        </p:nvSpPr>
        <p:spPr>
          <a:xfrm>
            <a:off x="6799580" y="2873248"/>
            <a:ext cx="4754882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Grundstückspacht</a:t>
            </a:r>
          </a:p>
        </p:txBody>
      </p:sp>
      <p:sp>
        <p:nvSpPr>
          <p:cNvPr id="51" name="TextBox 49"/>
          <p:cNvSpPr txBox="1"/>
          <p:nvPr/>
        </p:nvSpPr>
        <p:spPr>
          <a:xfrm>
            <a:off x="6812280" y="3282696"/>
            <a:ext cx="4754882" cy="156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50.300 €   ·   19,0 %</a:t>
            </a:r>
          </a:p>
        </p:txBody>
      </p:sp>
      <p:sp>
        <p:nvSpPr>
          <p:cNvPr id="52" name="Rounded Rectangle 50"/>
          <p:cNvSpPr/>
          <p:nvPr/>
        </p:nvSpPr>
        <p:spPr>
          <a:xfrm>
            <a:off x="6355079" y="3758184"/>
            <a:ext cx="292610" cy="292610"/>
          </a:xfrm>
          <a:prstGeom prst="roundRect">
            <a:avLst>
              <a:gd name="adj" fmla="val 30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3" name="TextBox 51"/>
          <p:cNvSpPr txBox="1"/>
          <p:nvPr/>
        </p:nvSpPr>
        <p:spPr>
          <a:xfrm>
            <a:off x="6812280" y="3685032"/>
            <a:ext cx="4754882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Wartungsdienstleister</a:t>
            </a:r>
          </a:p>
        </p:txBody>
      </p:sp>
      <p:sp>
        <p:nvSpPr>
          <p:cNvPr id="54" name="TextBox 52"/>
          <p:cNvSpPr txBox="1"/>
          <p:nvPr/>
        </p:nvSpPr>
        <p:spPr>
          <a:xfrm>
            <a:off x="6812280" y="4069079"/>
            <a:ext cx="4754882" cy="156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14.600 €   ·   5,5 %</a:t>
            </a:r>
          </a:p>
        </p:txBody>
      </p:sp>
      <p:sp>
        <p:nvSpPr>
          <p:cNvPr id="55" name="Rounded Rectangle 53"/>
          <p:cNvSpPr/>
          <p:nvPr/>
        </p:nvSpPr>
        <p:spPr>
          <a:xfrm>
            <a:off x="6355079" y="4544567"/>
            <a:ext cx="292610" cy="292610"/>
          </a:xfrm>
          <a:prstGeom prst="roundRect">
            <a:avLst>
              <a:gd name="adj" fmla="val 30000"/>
            </a:avLst>
          </a:prstGeom>
          <a:solidFill>
            <a:srgbClr val="3FB87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6" name="TextBox 54"/>
          <p:cNvSpPr txBox="1"/>
          <p:nvPr/>
        </p:nvSpPr>
        <p:spPr>
          <a:xfrm>
            <a:off x="6812280" y="4471415"/>
            <a:ext cx="4754882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Bundesgesetz komm. Teilhabe (§6 EEG)</a:t>
            </a:r>
          </a:p>
        </p:txBody>
      </p:sp>
      <p:sp>
        <p:nvSpPr>
          <p:cNvPr id="57" name="TextBox 55"/>
          <p:cNvSpPr txBox="1"/>
          <p:nvPr/>
        </p:nvSpPr>
        <p:spPr>
          <a:xfrm>
            <a:off x="6812280" y="4855464"/>
            <a:ext cx="4754882" cy="156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35.400 €   ·   13,4 %</a:t>
            </a:r>
          </a:p>
        </p:txBody>
      </p:sp>
      <p:sp>
        <p:nvSpPr>
          <p:cNvPr id="58" name="Rounded Rectangle 56"/>
          <p:cNvSpPr/>
          <p:nvPr/>
        </p:nvSpPr>
        <p:spPr>
          <a:xfrm>
            <a:off x="6355079" y="5330952"/>
            <a:ext cx="292610" cy="292610"/>
          </a:xfrm>
          <a:prstGeom prst="roundRect">
            <a:avLst>
              <a:gd name="adj" fmla="val 30000"/>
            </a:avLst>
          </a:prstGeom>
          <a:solidFill>
            <a:srgbClr val="9BE0B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9" name="TextBox 57"/>
          <p:cNvSpPr txBox="1"/>
          <p:nvPr/>
        </p:nvSpPr>
        <p:spPr>
          <a:xfrm>
            <a:off x="6812280" y="5257798"/>
            <a:ext cx="4754882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Windeuro (BbGWindAbgG)</a:t>
            </a:r>
          </a:p>
        </p:txBody>
      </p:sp>
      <p:sp>
        <p:nvSpPr>
          <p:cNvPr id="60" name="TextBox 58"/>
          <p:cNvSpPr txBox="1"/>
          <p:nvPr/>
        </p:nvSpPr>
        <p:spPr>
          <a:xfrm>
            <a:off x="6812280" y="5641847"/>
            <a:ext cx="4754882" cy="156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10.000 €   ·   3,8 %</a:t>
            </a:r>
          </a:p>
        </p:txBody>
      </p:sp>
      <p:sp>
        <p:nvSpPr>
          <p:cNvPr id="61" name="TextBox 59"/>
          <p:cNvSpPr txBox="1"/>
          <p:nvPr/>
        </p:nvSpPr>
        <p:spPr>
          <a:xfrm>
            <a:off x="777240" y="6446520"/>
            <a:ext cx="6858001" cy="137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Quelle: Steven Salecki / IÖW / Fabian Dietrich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F1A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0"/>
          <p:cNvSpPr txBox="1"/>
          <p:nvPr/>
        </p:nvSpPr>
        <p:spPr>
          <a:xfrm>
            <a:off x="640080" y="533839"/>
            <a:ext cx="10058401" cy="16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300" sz="13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ERFOLGSGESCHICHTE GEWERBESTEUER - AUCH MAL EINE ERZÄHLUNG WERT </a:t>
            </a:r>
          </a:p>
        </p:txBody>
      </p:sp>
      <p:sp>
        <p:nvSpPr>
          <p:cNvPr id="64" name="Text 1"/>
          <p:cNvSpPr txBox="1"/>
          <p:nvPr/>
        </p:nvSpPr>
        <p:spPr>
          <a:xfrm>
            <a:off x="640080" y="841246"/>
            <a:ext cx="109728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4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Halenbeck-Rohlsdorf, Prignitz</a:t>
            </a:r>
          </a:p>
        </p:txBody>
      </p:sp>
      <p:sp>
        <p:nvSpPr>
          <p:cNvPr id="65" name="Shape 2"/>
          <p:cNvSpPr/>
          <p:nvPr/>
        </p:nvSpPr>
        <p:spPr>
          <a:xfrm>
            <a:off x="658368" y="1664205"/>
            <a:ext cx="7095744" cy="5382535"/>
          </a:xfrm>
          <a:prstGeom prst="roundRect">
            <a:avLst>
              <a:gd name="adj" fmla="val 1359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14300" dist="50800" dir="540000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66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240" y="1783077"/>
            <a:ext cx="6858001" cy="514479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3"/>
          <p:cNvSpPr/>
          <p:nvPr/>
        </p:nvSpPr>
        <p:spPr>
          <a:xfrm>
            <a:off x="8092440" y="2331720"/>
            <a:ext cx="3474721" cy="1554483"/>
          </a:xfrm>
          <a:prstGeom prst="rect">
            <a:avLst/>
          </a:prstGeom>
          <a:solidFill>
            <a:srgbClr val="18271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68" name="Shape 4"/>
          <p:cNvSpPr/>
          <p:nvPr/>
        </p:nvSpPr>
        <p:spPr>
          <a:xfrm>
            <a:off x="8092440" y="2331720"/>
            <a:ext cx="64010" cy="1554483"/>
          </a:xfrm>
          <a:prstGeom prst="rect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69" name="Text 5"/>
          <p:cNvSpPr txBox="1"/>
          <p:nvPr/>
        </p:nvSpPr>
        <p:spPr>
          <a:xfrm>
            <a:off x="8339328" y="2607816"/>
            <a:ext cx="315468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30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500</a:t>
            </a:r>
          </a:p>
        </p:txBody>
      </p:sp>
      <p:sp>
        <p:nvSpPr>
          <p:cNvPr id="70" name="Text 6"/>
          <p:cNvSpPr txBox="1"/>
          <p:nvPr/>
        </p:nvSpPr>
        <p:spPr>
          <a:xfrm>
            <a:off x="8357616" y="3375466"/>
            <a:ext cx="3108963" cy="18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4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Einwohner in der Prignitz</a:t>
            </a:r>
          </a:p>
        </p:txBody>
      </p:sp>
      <p:sp>
        <p:nvSpPr>
          <p:cNvPr id="71" name="Shape 7"/>
          <p:cNvSpPr/>
          <p:nvPr/>
        </p:nvSpPr>
        <p:spPr>
          <a:xfrm>
            <a:off x="8092440" y="4206240"/>
            <a:ext cx="3474721" cy="1554483"/>
          </a:xfrm>
          <a:prstGeom prst="rect">
            <a:avLst/>
          </a:prstGeom>
          <a:solidFill>
            <a:srgbClr val="18271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72" name="Shape 8"/>
          <p:cNvSpPr/>
          <p:nvPr/>
        </p:nvSpPr>
        <p:spPr>
          <a:xfrm>
            <a:off x="8092440" y="4206240"/>
            <a:ext cx="64010" cy="1554483"/>
          </a:xfrm>
          <a:prstGeom prst="rect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73" name="Text 9"/>
          <p:cNvSpPr txBox="1"/>
          <p:nvPr/>
        </p:nvSpPr>
        <p:spPr>
          <a:xfrm>
            <a:off x="8339328" y="4482337"/>
            <a:ext cx="315468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30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≈ 1,1 Mio €</a:t>
            </a:r>
          </a:p>
        </p:txBody>
      </p:sp>
      <p:sp>
        <p:nvSpPr>
          <p:cNvPr id="74" name="Text 10"/>
          <p:cNvSpPr txBox="1"/>
          <p:nvPr/>
        </p:nvSpPr>
        <p:spPr>
          <a:xfrm>
            <a:off x="8357616" y="5135687"/>
            <a:ext cx="3108963" cy="41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4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Gewerbesteuer-Spitze 2022 —</a:t>
            </a:r>
          </a:p>
          <a:p>
            <a:pPr>
              <a:defRPr sz="14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Solar + Wind</a:t>
            </a:r>
          </a:p>
        </p:txBody>
      </p:sp>
      <p:sp>
        <p:nvSpPr>
          <p:cNvPr id="75" name="TextBox 61"/>
          <p:cNvSpPr txBox="1"/>
          <p:nvPr/>
        </p:nvSpPr>
        <p:spPr>
          <a:xfrm>
            <a:off x="8092440" y="6035040"/>
            <a:ext cx="3474721" cy="13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Quelle: Amt Meyenburg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F1A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0"/>
          <p:cNvSpPr txBox="1"/>
          <p:nvPr/>
        </p:nvSpPr>
        <p:spPr>
          <a:xfrm>
            <a:off x="640080" y="533839"/>
            <a:ext cx="10058401" cy="16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300" sz="13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Testfall Brandenburg </a:t>
            </a:r>
          </a:p>
        </p:txBody>
      </p:sp>
      <p:sp>
        <p:nvSpPr>
          <p:cNvPr id="78" name="Text 1"/>
          <p:cNvSpPr txBox="1"/>
          <p:nvPr/>
        </p:nvSpPr>
        <p:spPr>
          <a:xfrm>
            <a:off x="640080" y="841246"/>
            <a:ext cx="109728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4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Zwei Beteiligungsgesetze — ein Problem</a:t>
            </a:r>
          </a:p>
        </p:txBody>
      </p:sp>
      <p:sp>
        <p:nvSpPr>
          <p:cNvPr id="79" name="Shape 2"/>
          <p:cNvSpPr/>
          <p:nvPr/>
        </p:nvSpPr>
        <p:spPr>
          <a:xfrm>
            <a:off x="640078" y="1554477"/>
            <a:ext cx="5486405" cy="2331724"/>
          </a:xfrm>
          <a:prstGeom prst="rect">
            <a:avLst/>
          </a:prstGeom>
          <a:solidFill>
            <a:srgbClr val="18271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80" name="Shape 3"/>
          <p:cNvSpPr/>
          <p:nvPr/>
        </p:nvSpPr>
        <p:spPr>
          <a:xfrm>
            <a:off x="640080" y="1554477"/>
            <a:ext cx="64010" cy="2331724"/>
          </a:xfrm>
          <a:prstGeom prst="rect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81" name="Text 4"/>
          <p:cNvSpPr txBox="1"/>
          <p:nvPr/>
        </p:nvSpPr>
        <p:spPr>
          <a:xfrm>
            <a:off x="914400" y="1788922"/>
            <a:ext cx="502920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2200">
                <a:solidFill>
                  <a:srgbClr val="5BD08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Windeuro (BbgWindAbgG)</a:t>
            </a:r>
          </a:p>
        </p:txBody>
      </p:sp>
      <p:sp>
        <p:nvSpPr>
          <p:cNvPr id="82" name="Text 5"/>
          <p:cNvSpPr txBox="1"/>
          <p:nvPr/>
        </p:nvSpPr>
        <p:spPr>
          <a:xfrm>
            <a:off x="932686" y="2282874"/>
            <a:ext cx="5029204" cy="13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150" sz="11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VERPFLICHTEND · SEIT 2019</a:t>
            </a:r>
          </a:p>
        </p:txBody>
      </p:sp>
      <p:sp>
        <p:nvSpPr>
          <p:cNvPr id="83" name="Text 6"/>
          <p:cNvSpPr txBox="1"/>
          <p:nvPr/>
        </p:nvSpPr>
        <p:spPr>
          <a:xfrm>
            <a:off x="932688" y="2794149"/>
            <a:ext cx="4919472" cy="75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165100" indent="-165100">
              <a:lnSpc>
                <a:spcPct val="102000"/>
              </a:lnSpc>
              <a:spcBef>
                <a:spcPts val="700"/>
              </a:spcBef>
              <a:buSzPct val="100000"/>
              <a:buChar char="•"/>
              <a:defRPr sz="13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10.000 € je Windrad an Gemeinden (3km Umkreis)</a:t>
            </a:r>
          </a:p>
          <a:p>
            <a:pPr marL="165100" indent="-165100">
              <a:lnSpc>
                <a:spcPct val="102000"/>
              </a:lnSpc>
              <a:spcBef>
                <a:spcPts val="700"/>
              </a:spcBef>
              <a:buSzPct val="100000"/>
              <a:buChar char="•"/>
              <a:defRPr sz="13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Strafen bis 100.000 € für Betreiber -&gt; aber 0 Kontrollen seit 2019! </a:t>
            </a:r>
          </a:p>
          <a:p>
            <a:pPr marL="165100" indent="-165100">
              <a:lnSpc>
                <a:spcPct val="102000"/>
              </a:lnSpc>
              <a:spcBef>
                <a:spcPts val="700"/>
              </a:spcBef>
              <a:buSzPct val="100000"/>
              <a:buChar char="•"/>
              <a:defRPr sz="13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Zweckbindung und Pflicht, Einwohner zu informieren </a:t>
            </a:r>
          </a:p>
        </p:txBody>
      </p:sp>
      <p:sp>
        <p:nvSpPr>
          <p:cNvPr id="84" name="Shape 7"/>
          <p:cNvSpPr/>
          <p:nvPr/>
        </p:nvSpPr>
        <p:spPr>
          <a:xfrm>
            <a:off x="640078" y="4114798"/>
            <a:ext cx="5486405" cy="2331724"/>
          </a:xfrm>
          <a:prstGeom prst="rect">
            <a:avLst/>
          </a:prstGeom>
          <a:solidFill>
            <a:srgbClr val="18271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85" name="Shape 8"/>
          <p:cNvSpPr/>
          <p:nvPr/>
        </p:nvSpPr>
        <p:spPr>
          <a:xfrm>
            <a:off x="640080" y="4114798"/>
            <a:ext cx="64010" cy="2331724"/>
          </a:xfrm>
          <a:prstGeom prst="rect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86" name="Text 9"/>
          <p:cNvSpPr txBox="1"/>
          <p:nvPr/>
        </p:nvSpPr>
        <p:spPr>
          <a:xfrm>
            <a:off x="914400" y="4349241"/>
            <a:ext cx="502920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2200">
                <a:solidFill>
                  <a:srgbClr val="5BD08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§6 EEG</a:t>
            </a:r>
          </a:p>
        </p:txBody>
      </p:sp>
      <p:sp>
        <p:nvSpPr>
          <p:cNvPr id="87" name="Text 10"/>
          <p:cNvSpPr txBox="1"/>
          <p:nvPr/>
        </p:nvSpPr>
        <p:spPr>
          <a:xfrm>
            <a:off x="932686" y="4843193"/>
            <a:ext cx="5029204" cy="134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150" sz="11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FREIWILLIG · SEIT 2021 (UPDATE 2023)</a:t>
            </a:r>
          </a:p>
        </p:txBody>
      </p:sp>
      <p:sp>
        <p:nvSpPr>
          <p:cNvPr id="88" name="Text 11"/>
          <p:cNvSpPr txBox="1"/>
          <p:nvPr/>
        </p:nvSpPr>
        <p:spPr>
          <a:xfrm>
            <a:off x="932688" y="5354470"/>
            <a:ext cx="4919472" cy="757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165100" indent="-165100">
              <a:lnSpc>
                <a:spcPct val="102000"/>
              </a:lnSpc>
              <a:spcBef>
                <a:spcPts val="700"/>
              </a:spcBef>
              <a:buSzPct val="100000"/>
              <a:buChar char="•"/>
              <a:defRPr sz="13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Bis 0,2 ct/kWh an die Gemeinden im 2,5km Umkreis — aber freiwillig</a:t>
            </a:r>
          </a:p>
          <a:p>
            <a:pPr marL="165100" indent="-165100">
              <a:lnSpc>
                <a:spcPct val="102000"/>
              </a:lnSpc>
              <a:spcBef>
                <a:spcPts val="700"/>
              </a:spcBef>
              <a:buSzPct val="100000"/>
              <a:buChar char="•"/>
              <a:defRPr sz="13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Potenzial: 230 Mio €/Jahr + 380 Mio € rückwirkend</a:t>
            </a:r>
          </a:p>
          <a:p>
            <a:pPr marL="165100" indent="-165100">
              <a:lnSpc>
                <a:spcPct val="102000"/>
              </a:lnSpc>
              <a:spcBef>
                <a:spcPts val="700"/>
              </a:spcBef>
              <a:buSzPct val="100000"/>
              <a:buChar char="•"/>
              <a:defRPr sz="1300">
                <a:solidFill>
                  <a:srgbClr val="F4F1E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Niemand weiß, was wirklich gezahlt wird </a:t>
            </a:r>
          </a:p>
        </p:txBody>
      </p:sp>
      <p:sp>
        <p:nvSpPr>
          <p:cNvPr id="89" name="Shape 12"/>
          <p:cNvSpPr/>
          <p:nvPr/>
        </p:nvSpPr>
        <p:spPr>
          <a:xfrm>
            <a:off x="6327647" y="1508760"/>
            <a:ext cx="5312665" cy="4793330"/>
          </a:xfrm>
          <a:prstGeom prst="roundRect">
            <a:avLst>
              <a:gd name="adj" fmla="val 1526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14300" dist="50800" dir="540000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90" name="Image 0" descr="Image 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6520" y="1627632"/>
            <a:ext cx="5074921" cy="4555584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ext 13"/>
          <p:cNvSpPr txBox="1"/>
          <p:nvPr/>
        </p:nvSpPr>
        <p:spPr>
          <a:xfrm>
            <a:off x="6400798" y="6381256"/>
            <a:ext cx="5166364" cy="134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1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Wind- &amp; Solaranlagen in Brandenburg. Quelle: MaStR/ Eigene Berechnung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F1A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 0"/>
          <p:cNvSpPr txBox="1"/>
          <p:nvPr/>
        </p:nvSpPr>
        <p:spPr>
          <a:xfrm>
            <a:off x="640080" y="533839"/>
            <a:ext cx="10058401" cy="16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300" sz="13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DER (0FFENBAR) EINZIGE WEG ZU DEN ZAHLEN</a:t>
            </a:r>
          </a:p>
        </p:txBody>
      </p:sp>
      <p:sp>
        <p:nvSpPr>
          <p:cNvPr id="96" name="Shape 1"/>
          <p:cNvSpPr/>
          <p:nvPr/>
        </p:nvSpPr>
        <p:spPr>
          <a:xfrm>
            <a:off x="6876288" y="2212848"/>
            <a:ext cx="4718304" cy="3228772"/>
          </a:xfrm>
          <a:prstGeom prst="roundRect">
            <a:avLst>
              <a:gd name="adj" fmla="val 2266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14300" dist="50800" dir="540000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9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5159" y="2331720"/>
            <a:ext cx="4480563" cy="299103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2"/>
          <p:cNvSpPr/>
          <p:nvPr/>
        </p:nvSpPr>
        <p:spPr>
          <a:xfrm>
            <a:off x="731519" y="2240277"/>
            <a:ext cx="5897882" cy="2286003"/>
          </a:xfrm>
          <a:prstGeom prst="roundRect">
            <a:avLst>
              <a:gd name="adj" fmla="val 4800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14300" dist="50800" dir="540000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99" name="Text 3"/>
          <p:cNvSpPr txBox="1"/>
          <p:nvPr/>
        </p:nvSpPr>
        <p:spPr>
          <a:xfrm>
            <a:off x="1005838" y="2854959"/>
            <a:ext cx="534924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10000"/>
              </a:lnSpc>
              <a:defRPr i="1" sz="230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»Es sieht aus, als wolltest du 420 Presseanfragen auf einmal verschicken. Soll ich dir helfen?«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0F1A1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02" name="Rounded Rectangle 4"/>
          <p:cNvSpPr/>
          <p:nvPr/>
        </p:nvSpPr>
        <p:spPr>
          <a:xfrm>
            <a:off x="2543520" y="357953"/>
            <a:ext cx="8639791" cy="6142095"/>
          </a:xfrm>
          <a:prstGeom prst="roundRect">
            <a:avLst>
              <a:gd name="adj" fmla="val 45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10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0810" y="444147"/>
            <a:ext cx="8476983" cy="5969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F1A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 1"/>
          <p:cNvSpPr txBox="1"/>
          <p:nvPr/>
        </p:nvSpPr>
        <p:spPr>
          <a:xfrm>
            <a:off x="777238" y="2188209"/>
            <a:ext cx="10607045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b="1" sz="9600">
                <a:solidFill>
                  <a:srgbClr val="5BD08A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»Watt</a:t>
            </a:r>
            <a:r>
              <a:rPr>
                <a:solidFill>
                  <a:srgbClr val="F4F1E8"/>
                </a:solidFill>
              </a:rPr>
              <a:t> nu?«</a:t>
            </a:r>
          </a:p>
        </p:txBody>
      </p:sp>
      <p:sp>
        <p:nvSpPr>
          <p:cNvPr id="106" name="Text 2"/>
          <p:cNvSpPr txBox="1"/>
          <p:nvPr/>
        </p:nvSpPr>
        <p:spPr>
          <a:xfrm>
            <a:off x="868680" y="4455397"/>
            <a:ext cx="10424160" cy="690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15000"/>
              </a:lnSpc>
              <a:defRPr i="1" sz="23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— Sachbearbeiterin eines Brandenburger Amts,</a:t>
            </a:r>
          </a:p>
          <a:p>
            <a:pPr>
              <a:lnSpc>
                <a:spcPct val="115000"/>
              </a:lnSpc>
              <a:defRPr i="1" sz="23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als sie erfährt, dass ihre Gemeinde viel zu wenig Geld bekommt.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F1A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 0"/>
          <p:cNvSpPr txBox="1"/>
          <p:nvPr/>
        </p:nvSpPr>
        <p:spPr>
          <a:xfrm>
            <a:off x="640080" y="533839"/>
            <a:ext cx="10058401" cy="16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300" sz="1300">
                <a:solidFill>
                  <a:srgbClr val="F4B74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ES KÖNNTE ALLES SO EINFACH SEIN (MIT GUTEN DATEN)</a:t>
            </a:r>
          </a:p>
        </p:txBody>
      </p:sp>
      <p:sp>
        <p:nvSpPr>
          <p:cNvPr id="109" name="Text 1"/>
          <p:cNvSpPr txBox="1"/>
          <p:nvPr/>
        </p:nvSpPr>
        <p:spPr>
          <a:xfrm>
            <a:off x="640080" y="841246"/>
            <a:ext cx="109728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4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Wie man Betreiber findet, die nicht zahlen</a:t>
            </a:r>
          </a:p>
        </p:txBody>
      </p:sp>
      <p:sp>
        <p:nvSpPr>
          <p:cNvPr id="110" name="Shape 2"/>
          <p:cNvSpPr/>
          <p:nvPr/>
        </p:nvSpPr>
        <p:spPr>
          <a:xfrm>
            <a:off x="640080" y="2606038"/>
            <a:ext cx="621797" cy="621797"/>
          </a:xfrm>
          <a:prstGeom prst="ellipse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11" name="Text 3"/>
          <p:cNvSpPr txBox="1"/>
          <p:nvPr/>
        </p:nvSpPr>
        <p:spPr>
          <a:xfrm>
            <a:off x="640080" y="2745484"/>
            <a:ext cx="62179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400">
                <a:solidFill>
                  <a:srgbClr val="11201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12" name="Text 4"/>
          <p:cNvSpPr txBox="1"/>
          <p:nvPr/>
        </p:nvSpPr>
        <p:spPr>
          <a:xfrm>
            <a:off x="1463037" y="2683000"/>
            <a:ext cx="4572005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9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Soll-Zahlen ermitteln</a:t>
            </a:r>
          </a:p>
        </p:txBody>
      </p:sp>
      <p:sp>
        <p:nvSpPr>
          <p:cNvPr id="113" name="Text 5"/>
          <p:cNvSpPr txBox="1"/>
          <p:nvPr/>
        </p:nvSpPr>
        <p:spPr>
          <a:xfrm>
            <a:off x="1463037" y="3166284"/>
            <a:ext cx="4846325" cy="18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04999"/>
              </a:lnSpc>
              <a:defRPr sz="14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Was müsste die Gemeinde nach dem BbgWindAbgG bekommen?</a:t>
            </a:r>
          </a:p>
        </p:txBody>
      </p:sp>
      <p:sp>
        <p:nvSpPr>
          <p:cNvPr id="114" name="Shape 6"/>
          <p:cNvSpPr/>
          <p:nvPr/>
        </p:nvSpPr>
        <p:spPr>
          <a:xfrm>
            <a:off x="640080" y="3931920"/>
            <a:ext cx="621797" cy="621797"/>
          </a:xfrm>
          <a:prstGeom prst="ellipse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15" name="Text 7"/>
          <p:cNvSpPr txBox="1"/>
          <p:nvPr/>
        </p:nvSpPr>
        <p:spPr>
          <a:xfrm>
            <a:off x="640080" y="4071364"/>
            <a:ext cx="62179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400">
                <a:solidFill>
                  <a:srgbClr val="11201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16" name="Text 8"/>
          <p:cNvSpPr txBox="1"/>
          <p:nvPr/>
        </p:nvSpPr>
        <p:spPr>
          <a:xfrm>
            <a:off x="1463037" y="4008881"/>
            <a:ext cx="4572005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9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Ist-Zahlen recherchieren</a:t>
            </a:r>
          </a:p>
        </p:txBody>
      </p:sp>
      <p:sp>
        <p:nvSpPr>
          <p:cNvPr id="117" name="Text 9"/>
          <p:cNvSpPr txBox="1"/>
          <p:nvPr/>
        </p:nvSpPr>
        <p:spPr>
          <a:xfrm>
            <a:off x="1463037" y="4495446"/>
            <a:ext cx="4846325" cy="42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04999"/>
              </a:lnSpc>
              <a:defRPr sz="14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Presseanfragen an die Verwaltungen — was wurde tatsächlich gezahlt?</a:t>
            </a:r>
          </a:p>
        </p:txBody>
      </p:sp>
      <p:sp>
        <p:nvSpPr>
          <p:cNvPr id="118" name="Shape 10"/>
          <p:cNvSpPr/>
          <p:nvPr/>
        </p:nvSpPr>
        <p:spPr>
          <a:xfrm>
            <a:off x="640080" y="5257800"/>
            <a:ext cx="621797" cy="621792"/>
          </a:xfrm>
          <a:prstGeom prst="ellipse">
            <a:avLst/>
          </a:prstGeom>
          <a:solidFill>
            <a:srgbClr val="5BD08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19" name="Text 11"/>
          <p:cNvSpPr txBox="1"/>
          <p:nvPr/>
        </p:nvSpPr>
        <p:spPr>
          <a:xfrm>
            <a:off x="640080" y="5397246"/>
            <a:ext cx="62179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400">
                <a:solidFill>
                  <a:srgbClr val="11201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20" name="Text 12"/>
          <p:cNvSpPr txBox="1"/>
          <p:nvPr/>
        </p:nvSpPr>
        <p:spPr>
          <a:xfrm>
            <a:off x="1463037" y="5334759"/>
            <a:ext cx="4572005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900">
                <a:solidFill>
                  <a:srgbClr val="F4F1E8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Firma identifizieren</a:t>
            </a:r>
          </a:p>
        </p:txBody>
      </p:sp>
      <p:sp>
        <p:nvSpPr>
          <p:cNvPr id="121" name="Text 13"/>
          <p:cNvSpPr txBox="1"/>
          <p:nvPr/>
        </p:nvSpPr>
        <p:spPr>
          <a:xfrm>
            <a:off x="1463037" y="5821325"/>
            <a:ext cx="4846325" cy="4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04999"/>
              </a:lnSpc>
              <a:defRPr sz="14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Betreiber je Anlage über Handelsregister oder Web ermitteln — und konfrontieren.</a:t>
            </a:r>
          </a:p>
        </p:txBody>
      </p:sp>
      <p:sp>
        <p:nvSpPr>
          <p:cNvPr id="122" name="Shape 14"/>
          <p:cNvSpPr/>
          <p:nvPr/>
        </p:nvSpPr>
        <p:spPr>
          <a:xfrm>
            <a:off x="6281928" y="2167127"/>
            <a:ext cx="5449827" cy="3923802"/>
          </a:xfrm>
          <a:prstGeom prst="roundRect">
            <a:avLst>
              <a:gd name="adj" fmla="val 1864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14300" dist="50800" dir="5400000">
              <a:srgbClr val="000000">
                <a:alpha val="4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12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0800" y="2286000"/>
            <a:ext cx="5212080" cy="368605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 15"/>
          <p:cNvSpPr txBox="1"/>
          <p:nvPr/>
        </p:nvSpPr>
        <p:spPr>
          <a:xfrm>
            <a:off x="6400800" y="6224959"/>
            <a:ext cx="5212080" cy="134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100">
                <a:solidFill>
                  <a:srgbClr val="A7B8AE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Windräder im Kartentool der FA Wind Solar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