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1" r:id="rId2"/>
    <p:sldId id="331" r:id="rId3"/>
    <p:sldId id="332" r:id="rId4"/>
    <p:sldId id="353" r:id="rId5"/>
    <p:sldId id="341" r:id="rId6"/>
    <p:sldId id="327" r:id="rId7"/>
    <p:sldId id="333" r:id="rId8"/>
    <p:sldId id="336" r:id="rId9"/>
    <p:sldId id="339" r:id="rId10"/>
    <p:sldId id="352" r:id="rId11"/>
    <p:sldId id="344" r:id="rId12"/>
    <p:sldId id="345" r:id="rId13"/>
    <p:sldId id="343" r:id="rId14"/>
    <p:sldId id="347" r:id="rId15"/>
    <p:sldId id="346" r:id="rId16"/>
    <p:sldId id="351" r:id="rId17"/>
    <p:sldId id="350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536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5A4C5-73CE-4BB6-AB88-FBAEAA7C6435}" type="datetimeFigureOut">
              <a:rPr lang="de-DE" smtClean="0"/>
              <a:t>12.06.2026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232D9-688B-4574-9EDD-D1BCA53BD4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981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EB8AF-B5AC-4293-8EFA-2258A59D4B4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554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Energiewende nimmt Fahrt auf u.a. durch beschleunigte Genehmigungsverfahren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russischer Angriffskrieg verdeutlichte Dringlichkeit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Atomausstieg hat NICHT zu Blackouts geführt</a:t>
            </a:r>
          </a:p>
          <a:p>
            <a:r>
              <a:rPr lang="de-DE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de-DE" sz="12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Wingdings" panose="05000000000000000000" pitchFamily="2" charset="2"/>
              </a:rPr>
              <a:t>Bedrohung fossiler Geschäftsmodelle!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1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1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de-DE" sz="1200" u="sng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Lokal</a:t>
            </a:r>
            <a:r>
              <a:rPr lang="de-DE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„Wind-an-Land-Gesetz“ muss durch die Länder </a:t>
            </a:r>
            <a:br>
              <a:rPr lang="de-DE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umgesetzt werden</a:t>
            </a:r>
          </a:p>
          <a:p>
            <a:r>
              <a:rPr lang="de-DE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de-DE" sz="12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Wingdings" panose="05000000000000000000" pitchFamily="2" charset="2"/>
              </a:rPr>
              <a:t>Potenzieller Aufreger vor Ort!</a:t>
            </a:r>
            <a:endParaRPr lang="de-DE" sz="12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4D2BA-AF97-4665-9368-24272EE70F7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6506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Unzählige Windkraftprojekte wurden verzögert und verhindert. Mit der Änderung des Landeswaldgesetzes wurden im Regionalverband Saarbrücken 6 Jahre Arbeit zunichte gemacht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4D2BA-AF97-4665-9368-24272EE70F7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565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EB8AF-B5AC-4293-8EFA-2258A59D4B46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91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4A0CD-CC4B-460D-AC3E-8539D4B90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C9ADADE-ED18-4374-959A-1FCB4D0BC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3FFE4B-CEDE-49DA-9728-C07EF168A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9F3E-B87B-4947-B289-3A0AB692BBCB}" type="datetimeFigureOut">
              <a:rPr lang="de-DE" smtClean="0"/>
              <a:t>12.06.2026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C0C28D-E611-418D-9C14-05D6F156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4BD31C-300A-497A-9E7E-7C71C390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7917-3A3A-4D9B-A39C-76C1B57F0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35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48BE9-2376-4767-9799-35AA24F6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B09768B-2582-4259-8ADD-1636AB8B2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5CE941-F26E-4A3C-87FE-0570658C9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9F3E-B87B-4947-B289-3A0AB692BBCB}" type="datetimeFigureOut">
              <a:rPr lang="de-DE" smtClean="0"/>
              <a:t>12.06.2026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0F02F5-FB30-4D41-8257-FAEBEE0AF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6C6361-6365-4B12-892B-9D21EC535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7917-3A3A-4D9B-A39C-76C1B57F0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0312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7440C61-5D7F-4CA7-97E7-B54BADCF1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6EABCF8-0349-438F-AADD-11E9B54BC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638DAA-53D4-4304-913A-E6CD39D11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9F3E-B87B-4947-B289-3A0AB692BBCB}" type="datetimeFigureOut">
              <a:rPr lang="de-DE" smtClean="0"/>
              <a:t>12.06.2026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A0692D-6265-44C9-A605-736F08F2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36FD75-8F58-4EC1-9319-EE36123EA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7917-3A3A-4D9B-A39C-76C1B57F0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25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57FE87-2E5F-4D55-A427-BA3B7FA9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904057-A700-46CE-9446-80228D00F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2E725C-1477-4A8C-B453-715E01B90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9F3E-B87B-4947-B289-3A0AB692BBCB}" type="datetimeFigureOut">
              <a:rPr lang="de-DE" smtClean="0"/>
              <a:t>12.06.2026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16A195-1FA4-4A3C-87F4-E0CF2ABB8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5740C8-AC46-49A1-939C-84EC7DB0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7917-3A3A-4D9B-A39C-76C1B57F0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3428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BE3165-3027-4424-AB14-466E0A91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191D96-6B2B-41B4-BD88-6B31741CE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6DA783-B969-4BC3-AF68-AABA81C4C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9F3E-B87B-4947-B289-3A0AB692BBCB}" type="datetimeFigureOut">
              <a:rPr lang="de-DE" smtClean="0"/>
              <a:t>12.06.2026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0C6BCC-8165-4DD7-A16F-026D56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8DF0DE-A167-45E0-9BB9-F0E1204F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7917-3A3A-4D9B-A39C-76C1B57F0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646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BEBE55-1A64-4690-A799-9310FC45C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E60878-FC1C-4A43-8614-EF8E8ADB2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315C81-2EDC-4413-BAEB-D516748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E7442C-B4A5-48BE-BBA9-DBF27294C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9F3E-B87B-4947-B289-3A0AB692BBCB}" type="datetimeFigureOut">
              <a:rPr lang="de-DE" smtClean="0"/>
              <a:t>12.06.2026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984338B-8133-4B33-837C-03DF1A6C6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8FAE749-F651-4D98-BE67-CFF0EC829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7917-3A3A-4D9B-A39C-76C1B57F0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11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D5CCD6-4479-4ABE-B83E-8FC90A4DD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B35E7D-5477-4F60-96C2-EF4038F19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49969C-561C-446F-9423-87433A129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7C7AB5-B9BB-4DD8-831C-3907F7222E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B84AF0C-0E14-44F0-8624-AB1B1D2E2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E1C29C-A70F-47C7-B76A-E86A7413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9F3E-B87B-4947-B289-3A0AB692BBCB}" type="datetimeFigureOut">
              <a:rPr lang="de-DE" smtClean="0"/>
              <a:t>12.06.2026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28E8475-29AA-4A86-A74A-EAFB06DA2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A64757F-2395-47AA-9632-95709531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7917-3A3A-4D9B-A39C-76C1B57F0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19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34CC1-A51E-4FF4-A6C4-5A268D679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F586F19-35A0-4A11-AA2A-19E6219B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9F3E-B87B-4947-B289-3A0AB692BBCB}" type="datetimeFigureOut">
              <a:rPr lang="de-DE" smtClean="0"/>
              <a:t>12.06.2026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B4989A1-6992-43E4-879B-358CC8123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3D86FD-2A1E-4877-94FB-0611EEDEF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7917-3A3A-4D9B-A39C-76C1B57F0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64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9B3F0C1-2DB9-46DA-8656-39440755E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9F3E-B87B-4947-B289-3A0AB692BBCB}" type="datetimeFigureOut">
              <a:rPr lang="de-DE" smtClean="0"/>
              <a:t>12.06.2026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988324-8655-4EF6-BCA6-EAA3FB92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FBF431-9358-4780-B894-58676BC1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7917-3A3A-4D9B-A39C-76C1B57F0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052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FEDFD-C137-4EC9-A351-D49859927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6352F0-74E4-46B3-80AC-A80C79C4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09C5A4E-FA9B-429B-9304-3FB043690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4E33A6-B1F2-41FF-9C6F-3054F5ECD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9F3E-B87B-4947-B289-3A0AB692BBCB}" type="datetimeFigureOut">
              <a:rPr lang="de-DE" smtClean="0"/>
              <a:t>12.06.2026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E5EEB16-45FA-4A58-821B-C96C06E15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CFCBCDE-29EF-4C52-AD41-1B656ED4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7917-3A3A-4D9B-A39C-76C1B57F0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54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58D5EE-3101-4B02-9D55-9CB9659D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AB038A-9EDA-4B6F-9101-7A5F6C054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8818E9-6E48-4B5B-A125-08D153645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6CCDEE-42FE-4ED0-8A44-C3AF96609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9F3E-B87B-4947-B289-3A0AB692BBCB}" type="datetimeFigureOut">
              <a:rPr lang="de-DE" smtClean="0"/>
              <a:t>12.06.2026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B94EE5-830D-48FD-B486-D5D4B8AD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A7AF847-612C-40D7-9657-5CB9F6B8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7917-3A3A-4D9B-A39C-76C1B57F0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794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5692742-7FDE-4B9B-964D-85DA62DE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C6F947-375E-4EC2-8430-39C2EF710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D26468-5749-4EB7-B0B6-EE289FB928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E9F3E-B87B-4947-B289-3A0AB692BBCB}" type="datetimeFigureOut">
              <a:rPr lang="de-DE" smtClean="0"/>
              <a:t>12.06.2026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AD7EBE-9AEA-4625-9EBC-B3DCA904B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4581C5-D0B7-4085-8B30-C0C6FFDF6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F7917-3A3A-4D9B-A39C-76C1B57F05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8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ewende.eu/netzwerk-gegen-die-energiewende" TargetMode="External"/><Relationship Id="rId2" Type="http://schemas.openxmlformats.org/officeDocument/2006/relationships/hyperlink" Target="http://www.lobbypedia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8.png"/><Relationship Id="rId4" Type="http://schemas.openxmlformats.org/officeDocument/2006/relationships/hyperlink" Target="http://www.saarbrueckerhefte.de/windkraft-einfach-nein-von-abrissbirnen-und-vogelfluesterern-im-saarlan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40AC1C33-DE8E-42DB-BF4A-7AB5CE39A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de-DE" dirty="0"/>
          </a:p>
          <a:p>
            <a:pPr algn="l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5F5481-7684-4A5C-B874-FD0CADA6C624}"/>
              </a:ext>
            </a:extLst>
          </p:cNvPr>
          <p:cNvSpPr txBox="1"/>
          <p:nvPr/>
        </p:nvSpPr>
        <p:spPr>
          <a:xfrm>
            <a:off x="604910" y="1243545"/>
            <a:ext cx="978103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endParaRPr lang="de-DE" sz="3200" dirty="0">
              <a:solidFill>
                <a:srgbClr val="004079"/>
              </a:solidFill>
            </a:endParaRP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283FF63-AEE8-4249-86DB-5B49865E48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F450FA2-B2A7-41B6-862B-7D7FCCC44792}"/>
              </a:ext>
            </a:extLst>
          </p:cNvPr>
          <p:cNvSpPr txBox="1"/>
          <p:nvPr/>
        </p:nvSpPr>
        <p:spPr>
          <a:xfrm>
            <a:off x="12700" y="5858172"/>
            <a:ext cx="62007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Netzwerk Recherche </a:t>
            </a:r>
            <a:r>
              <a:rPr lang="de-DE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Jahreskonferenz</a:t>
            </a:r>
            <a:endParaRPr lang="de-DE" sz="1800" b="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l"/>
            <a:r>
              <a:rPr lang="de-DE" sz="1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12. Juni 2026</a:t>
            </a:r>
          </a:p>
          <a:p>
            <a:pPr algn="l"/>
            <a:r>
              <a:rPr lang="de-DE" sz="1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Referentin: Aline Pabst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80A34ED-2AF9-4F1E-B4A7-DDA50D8083D5}"/>
              </a:ext>
            </a:extLst>
          </p:cNvPr>
          <p:cNvSpPr txBox="1"/>
          <p:nvPr/>
        </p:nvSpPr>
        <p:spPr>
          <a:xfrm flipH="1">
            <a:off x="203200" y="266700"/>
            <a:ext cx="599757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Lokal Recherchieren </a:t>
            </a:r>
            <a:br>
              <a:rPr lang="de-DE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zur Anti-Windkraft-Lobby</a:t>
            </a:r>
          </a:p>
          <a:p>
            <a:endParaRPr lang="de-DE" dirty="0"/>
          </a:p>
        </p:txBody>
      </p:sp>
      <p:pic>
        <p:nvPicPr>
          <p:cNvPr id="1028" name="Picture 4" descr="Sticker: Anti Windkraft | Redbubble">
            <a:extLst>
              <a:ext uri="{FF2B5EF4-FFF2-40B4-BE49-F238E27FC236}">
                <a16:creationId xmlns:a16="http://schemas.microsoft.com/office/drawing/2014/main" id="{0FFA1D98-8466-472D-BF24-49B20668E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1" t="14026" r="13368" b="16265"/>
          <a:stretch/>
        </p:blipFill>
        <p:spPr bwMode="auto">
          <a:xfrm>
            <a:off x="5524500" y="266700"/>
            <a:ext cx="5997574" cy="559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85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4" y="13335"/>
            <a:ext cx="12182475" cy="1024890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regionale Folgen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B734AC-3CB2-44D6-A049-51EE06F39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73" y="5421363"/>
            <a:ext cx="1828804" cy="1828804"/>
          </a:xfrm>
          <a:prstGeom prst="rect">
            <a:avLst/>
          </a:prstGeom>
        </p:spPr>
      </p:pic>
      <p:sp>
        <p:nvSpPr>
          <p:cNvPr id="4" name="AutoShape 6" descr="K3-Preis | klimafakten.de">
            <a:extLst>
              <a:ext uri="{FF2B5EF4-FFF2-40B4-BE49-F238E27FC236}">
                <a16:creationId xmlns:a16="http://schemas.microsoft.com/office/drawing/2014/main" id="{53A48191-6D8A-43A2-AD9A-A7CB95B3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B71A7E7-3073-40EB-A2E6-859DAB0C6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91" y="1449835"/>
            <a:ext cx="3277338" cy="2351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E78B1A1-8AE5-41BA-8B8B-B561AEB2B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31" y="4141186"/>
            <a:ext cx="3264697" cy="2351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573A32B-540B-44C5-A23A-D766AA9A5B7B}"/>
              </a:ext>
            </a:extLst>
          </p:cNvPr>
          <p:cNvSpPr/>
          <p:nvPr/>
        </p:nvSpPr>
        <p:spPr>
          <a:xfrm>
            <a:off x="542858" y="4752753"/>
            <a:ext cx="3187404" cy="457200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722CA51-4B31-418E-A66A-D3B69007E045}"/>
              </a:ext>
            </a:extLst>
          </p:cNvPr>
          <p:cNvSpPr/>
          <p:nvPr/>
        </p:nvSpPr>
        <p:spPr>
          <a:xfrm>
            <a:off x="542857" y="6161817"/>
            <a:ext cx="3187403" cy="237473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7868185-747E-4443-A516-331AD33210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3956" y="1400067"/>
            <a:ext cx="4713688" cy="4245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58C80F2-7C41-462F-B9ED-ACB198734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4102" y="3581400"/>
            <a:ext cx="4346523" cy="147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AF62BCC-78A6-49F6-A154-EE062E1B8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1352" y="1212270"/>
            <a:ext cx="3583997" cy="217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07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75F5481-7684-4A5C-B874-FD0CADA6C624}"/>
              </a:ext>
            </a:extLst>
          </p:cNvPr>
          <p:cNvSpPr txBox="1"/>
          <p:nvPr/>
        </p:nvSpPr>
        <p:spPr>
          <a:xfrm>
            <a:off x="6648040" y="1110593"/>
            <a:ext cx="5124891" cy="607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u="sng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Reminder</a:t>
            </a:r>
            <a:r>
              <a:rPr lang="de-DE" sz="2000" b="1" u="sng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: </a:t>
            </a:r>
          </a:p>
          <a:p>
            <a:pPr>
              <a:spcBef>
                <a:spcPts val="600"/>
              </a:spcBef>
            </a:pPr>
            <a:endParaRPr lang="de-DE" sz="20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spcBef>
                <a:spcPts val="600"/>
              </a:spcBef>
            </a:pPr>
            <a:r>
              <a:rPr lang="de-DE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Bei einer Gegendarstellung spielt es </a:t>
            </a:r>
            <a:r>
              <a:rPr lang="de-DE" sz="20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keine Rolle</a:t>
            </a:r>
            <a:r>
              <a:rPr lang="de-DE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ob die Aussage stimmt oder nicht, aber sie muss…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physisch </a:t>
            </a:r>
            <a:r>
              <a:rPr lang="de-DE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eingereicht werden (Post oder Fax)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handschriftlich unterzeichnet sein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knapp</a:t>
            </a:r>
            <a:r>
              <a:rPr lang="de-DE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und auf den Punkt formuliert</a:t>
            </a:r>
          </a:p>
          <a:p>
            <a:pPr>
              <a:spcBef>
                <a:spcPts val="600"/>
              </a:spcBef>
            </a:pPr>
            <a:endParaRPr lang="de-DE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spcBef>
                <a:spcPts val="600"/>
              </a:spcBef>
            </a:pPr>
            <a:r>
              <a:rPr lang="de-DE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Gegendarstellungsfähig sind </a:t>
            </a:r>
            <a:r>
              <a:rPr lang="de-DE" sz="20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nur</a:t>
            </a:r>
            <a:r>
              <a:rPr lang="de-DE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de-DE" sz="20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Tatsachenbehauptungen</a:t>
            </a:r>
            <a:r>
              <a:rPr lang="de-DE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keine Meinungsäußerungen</a:t>
            </a:r>
          </a:p>
          <a:p>
            <a:pPr>
              <a:spcBef>
                <a:spcPts val="600"/>
              </a:spcBef>
            </a:pPr>
            <a:r>
              <a:rPr lang="de-DE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Die Person/Institution, die sich beschwert, kann </a:t>
            </a:r>
            <a:r>
              <a:rPr lang="de-DE" sz="20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nur Aussagen über sich selbst</a:t>
            </a:r>
            <a:r>
              <a:rPr lang="de-DE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beanstanden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24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4" y="13335"/>
            <a:ext cx="12182475" cy="1024890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Reaktionen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B734AC-3CB2-44D6-A049-51EE06F39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73" y="5421363"/>
            <a:ext cx="1828804" cy="1828804"/>
          </a:xfrm>
          <a:prstGeom prst="rect">
            <a:avLst/>
          </a:prstGeom>
        </p:spPr>
      </p:pic>
      <p:sp>
        <p:nvSpPr>
          <p:cNvPr id="4" name="AutoShape 6" descr="K3-Preis | klimafakten.de">
            <a:extLst>
              <a:ext uri="{FF2B5EF4-FFF2-40B4-BE49-F238E27FC236}">
                <a16:creationId xmlns:a16="http://schemas.microsoft.com/office/drawing/2014/main" id="{53A48191-6D8A-43A2-AD9A-A7CB95B3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FC29A3-D442-4C7D-9610-A28CDC303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44" y="1210569"/>
            <a:ext cx="6212956" cy="27687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988D4DE-235D-4C11-A1EB-9A42E2A3A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51" y="4149666"/>
            <a:ext cx="5124891" cy="23677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43A4DBD-4670-4128-AF4A-5D1F591F9366}"/>
              </a:ext>
            </a:extLst>
          </p:cNvPr>
          <p:cNvSpPr/>
          <p:nvPr/>
        </p:nvSpPr>
        <p:spPr>
          <a:xfrm>
            <a:off x="1586940" y="6027421"/>
            <a:ext cx="1286540" cy="3083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6440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4" y="13335"/>
            <a:ext cx="12182475" cy="1024890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Reaktionen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B734AC-3CB2-44D6-A049-51EE06F39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73" y="5421363"/>
            <a:ext cx="1828804" cy="1828804"/>
          </a:xfrm>
          <a:prstGeom prst="rect">
            <a:avLst/>
          </a:prstGeom>
        </p:spPr>
      </p:pic>
      <p:sp>
        <p:nvSpPr>
          <p:cNvPr id="4" name="AutoShape 6" descr="K3-Preis | klimafakten.de">
            <a:extLst>
              <a:ext uri="{FF2B5EF4-FFF2-40B4-BE49-F238E27FC236}">
                <a16:creationId xmlns:a16="http://schemas.microsoft.com/office/drawing/2014/main" id="{53A48191-6D8A-43A2-AD9A-A7CB95B3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DCCC2BC-6FBF-4BFB-9F40-206CA6633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0" y="1381942"/>
            <a:ext cx="6093101" cy="2838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F087E5E-EAFD-4D2B-BA23-50B0CCC96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381943"/>
            <a:ext cx="5747045" cy="28385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29F7D62-9CB6-4C37-8792-308706FDD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626" y="4417957"/>
            <a:ext cx="4738100" cy="22732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106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75F5481-7684-4A5C-B874-FD0CADA6C624}"/>
              </a:ext>
            </a:extLst>
          </p:cNvPr>
          <p:cNvSpPr txBox="1"/>
          <p:nvPr/>
        </p:nvSpPr>
        <p:spPr>
          <a:xfrm>
            <a:off x="604910" y="1289265"/>
            <a:ext cx="11399248" cy="8263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hlinkClick r:id="rId2"/>
              </a:rPr>
              <a:t>www.lobbypedia.de</a:t>
            </a:r>
            <a:endParaRPr lang="de-DE" sz="24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hlinkClick r:id="rId3"/>
              </a:rPr>
              <a:t>www.energiewende.eu/netzwerk-gegen-die-energiewende</a:t>
            </a:r>
            <a:endParaRPr lang="de-DE" sz="24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hlinkClick r:id="rId4"/>
              </a:rPr>
              <a:t>www.saarbrueckerhefte.de/windkraft-einfach-nein-von-abrissbirnen-und-vogelfluesterern-im-saarland</a:t>
            </a:r>
            <a:r>
              <a:rPr lang="de-DE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(Quellenliste)</a:t>
            </a:r>
          </a:p>
          <a:p>
            <a:pPr>
              <a:spcBef>
                <a:spcPts val="600"/>
              </a:spcBef>
            </a:pPr>
            <a:endParaRPr lang="de-DE" sz="24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spcBef>
                <a:spcPts val="600"/>
              </a:spcBef>
            </a:pPr>
            <a:r>
              <a:rPr lang="de-DE" sz="2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Regionale Vorreiter der Energiewende gibt es in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Bürgerenergiegenossenschaften 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kommunalen Verwaltungen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Naturschutzverbänden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Unis und Instituten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24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spcBef>
                <a:spcPts val="600"/>
              </a:spcBef>
            </a:pPr>
            <a:r>
              <a:rPr lang="de-DE" sz="2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Das Archiv ist euer bester Freund!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24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24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28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28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spcBef>
                <a:spcPts val="600"/>
              </a:spcBef>
            </a:pPr>
            <a:endParaRPr lang="de-DE" sz="28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6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4" y="13335"/>
            <a:ext cx="12182475" cy="1024890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Recherchetipps und Ansprechpartner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B734AC-3CB2-44D6-A049-51EE06F394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73" y="5421363"/>
            <a:ext cx="1828804" cy="1828804"/>
          </a:xfrm>
          <a:prstGeom prst="rect">
            <a:avLst/>
          </a:prstGeom>
        </p:spPr>
      </p:pic>
      <p:sp>
        <p:nvSpPr>
          <p:cNvPr id="4" name="AutoShape 6" descr="K3-Preis | klimafakten.de">
            <a:extLst>
              <a:ext uri="{FF2B5EF4-FFF2-40B4-BE49-F238E27FC236}">
                <a16:creationId xmlns:a16="http://schemas.microsoft.com/office/drawing/2014/main" id="{53A48191-6D8A-43A2-AD9A-A7CB95B3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73E21F2-F77D-43F5-B09C-AA7332BBB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2019" y="3118464"/>
            <a:ext cx="4069871" cy="27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15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K3-Preis | klimafakten.de">
            <a:extLst>
              <a:ext uri="{FF2B5EF4-FFF2-40B4-BE49-F238E27FC236}">
                <a16:creationId xmlns:a16="http://schemas.microsoft.com/office/drawing/2014/main" id="{53A48191-6D8A-43A2-AD9A-A7CB95B3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56CB4B2-F2AD-4EF5-9283-6725EC4A2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24" y="0"/>
            <a:ext cx="7152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62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75F5481-7684-4A5C-B874-FD0CADA6C624}"/>
              </a:ext>
            </a:extLst>
          </p:cNvPr>
          <p:cNvSpPr txBox="1"/>
          <p:nvPr/>
        </p:nvSpPr>
        <p:spPr>
          <a:xfrm>
            <a:off x="604910" y="1289265"/>
            <a:ext cx="5491090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Naturschutz ohne Klimaschutz geht nicht und Klimaschutz ohne erneuerbare Energien ist </a:t>
            </a:r>
            <a:r>
              <a:rPr lang="de-DE" sz="2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unmöglich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Wind und Solar </a:t>
            </a:r>
            <a:r>
              <a:rPr lang="de-DE" sz="2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ergänzen sich</a:t>
            </a:r>
            <a:endParaRPr lang="de-DE" sz="24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Erneuerbare machen uns unabhängig(er) von </a:t>
            </a:r>
            <a:r>
              <a:rPr lang="de-DE" sz="2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Fossil-Importen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Kommunen und Bürger können von Windkraft </a:t>
            </a:r>
            <a:r>
              <a:rPr lang="de-DE" sz="2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profitieren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Die Debatte lenkt von </a:t>
            </a:r>
            <a:r>
              <a:rPr lang="de-DE" sz="2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wichtigeren Problemen </a:t>
            </a:r>
            <a:r>
              <a:rPr lang="de-DE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ab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Windkraftgegner sind eine </a:t>
            </a:r>
            <a:r>
              <a:rPr lang="de-DE" sz="2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laute, aber kleine Minderheit</a:t>
            </a:r>
          </a:p>
          <a:p>
            <a:pPr>
              <a:spcBef>
                <a:spcPts val="600"/>
              </a:spcBef>
            </a:pPr>
            <a:endParaRPr lang="de-DE" sz="28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6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4" y="13335"/>
            <a:ext cx="12182475" cy="1024890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Wichtige Botschaften</a:t>
            </a:r>
          </a:p>
        </p:txBody>
      </p:sp>
      <p:sp>
        <p:nvSpPr>
          <p:cNvPr id="4" name="AutoShape 6" descr="K3-Preis | klimafakten.de">
            <a:extLst>
              <a:ext uri="{FF2B5EF4-FFF2-40B4-BE49-F238E27FC236}">
                <a16:creationId xmlns:a16="http://schemas.microsoft.com/office/drawing/2014/main" id="{53A48191-6D8A-43A2-AD9A-A7CB95B3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A911699-B79F-45E4-A308-A5544E52B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764" y="1214498"/>
            <a:ext cx="5724230" cy="3346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8B734AC-3CB2-44D6-A049-51EE06F39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73" y="5421363"/>
            <a:ext cx="1828804" cy="182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00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K3-Preis | klimafakten.de">
            <a:extLst>
              <a:ext uri="{FF2B5EF4-FFF2-40B4-BE49-F238E27FC236}">
                <a16:creationId xmlns:a16="http://schemas.microsoft.com/office/drawing/2014/main" id="{53A48191-6D8A-43A2-AD9A-A7CB95B3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B734AC-3CB2-44D6-A049-51EE06F39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73" y="5421363"/>
            <a:ext cx="1828804" cy="1828804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889728A4-35CB-4914-AD17-082EE41AF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8" name="Picture 4" descr="Weltkulturerbe Völklinger Hütte bestätigt seine Position als bedeutendes  Reiseziel Deutschlands : Völklingen im Wandel">
            <a:extLst>
              <a:ext uri="{FF2B5EF4-FFF2-40B4-BE49-F238E27FC236}">
                <a16:creationId xmlns:a16="http://schemas.microsoft.com/office/drawing/2014/main" id="{8BD701EA-44BF-458E-8ADF-8E1F1DD0B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95" y="0"/>
            <a:ext cx="12328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002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40AC1C33-DE8E-42DB-BF4A-7AB5CE39A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de-DE" dirty="0"/>
          </a:p>
          <a:p>
            <a:pPr algn="l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5F5481-7684-4A5C-B874-FD0CADA6C624}"/>
              </a:ext>
            </a:extLst>
          </p:cNvPr>
          <p:cNvSpPr txBox="1"/>
          <p:nvPr/>
        </p:nvSpPr>
        <p:spPr>
          <a:xfrm>
            <a:off x="604910" y="1243545"/>
            <a:ext cx="978103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endParaRPr lang="de-DE" sz="3200" dirty="0">
              <a:solidFill>
                <a:srgbClr val="004079"/>
              </a:solidFill>
            </a:endParaRP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283FF63-AEE8-4249-86DB-5B49865E48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F450FA2-B2A7-41B6-862B-7D7FCCC44792}"/>
              </a:ext>
            </a:extLst>
          </p:cNvPr>
          <p:cNvSpPr txBox="1"/>
          <p:nvPr/>
        </p:nvSpPr>
        <p:spPr>
          <a:xfrm>
            <a:off x="12700" y="4954403"/>
            <a:ext cx="62007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Twitter: </a:t>
            </a:r>
            <a:r>
              <a:rPr lang="de-DE" sz="24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@alinepabst</a:t>
            </a:r>
          </a:p>
          <a:p>
            <a:pPr algn="l"/>
            <a:r>
              <a:rPr lang="de-DE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Instagram: </a:t>
            </a:r>
            <a:r>
              <a:rPr lang="de-DE" sz="24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@klimapaebstin</a:t>
            </a:r>
          </a:p>
          <a:p>
            <a:pPr algn="l"/>
            <a:r>
              <a:rPr lang="de-DE" sz="24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Bluesky</a:t>
            </a:r>
            <a:r>
              <a:rPr lang="de-DE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: </a:t>
            </a:r>
            <a:r>
              <a:rPr lang="de-DE" sz="24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@alinepabst.bsky.social</a:t>
            </a:r>
          </a:p>
          <a:p>
            <a:pPr algn="l"/>
            <a:endParaRPr lang="de-DE" sz="2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l"/>
            <a:r>
              <a:rPr lang="de-DE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Aline.pabst85@gmail.com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80A34ED-2AF9-4F1E-B4A7-DDA50D8083D5}"/>
              </a:ext>
            </a:extLst>
          </p:cNvPr>
          <p:cNvSpPr txBox="1"/>
          <p:nvPr/>
        </p:nvSpPr>
        <p:spPr>
          <a:xfrm flipH="1">
            <a:off x="203200" y="266700"/>
            <a:ext cx="59975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Danke!</a:t>
            </a:r>
          </a:p>
          <a:p>
            <a:endParaRPr lang="de-DE" dirty="0"/>
          </a:p>
        </p:txBody>
      </p:sp>
      <p:pic>
        <p:nvPicPr>
          <p:cNvPr id="1028" name="Picture 4" descr="Sticker: Anti Windkraft | Redbubble">
            <a:extLst>
              <a:ext uri="{FF2B5EF4-FFF2-40B4-BE49-F238E27FC236}">
                <a16:creationId xmlns:a16="http://schemas.microsoft.com/office/drawing/2014/main" id="{0FFA1D98-8466-472D-BF24-49B20668E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1" t="14026" r="13368" b="16265"/>
          <a:stretch/>
        </p:blipFill>
        <p:spPr bwMode="auto">
          <a:xfrm>
            <a:off x="5524500" y="266700"/>
            <a:ext cx="5997574" cy="559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418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4" y="13335"/>
            <a:ext cx="12182475" cy="1024890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Wieso das Thema jetzt wichtig ist</a:t>
            </a:r>
          </a:p>
        </p:txBody>
      </p:sp>
      <p:sp>
        <p:nvSpPr>
          <p:cNvPr id="4" name="AutoShape 6" descr="K3-Preis | klimafakten.de">
            <a:extLst>
              <a:ext uri="{FF2B5EF4-FFF2-40B4-BE49-F238E27FC236}">
                <a16:creationId xmlns:a16="http://schemas.microsoft.com/office/drawing/2014/main" id="{53A48191-6D8A-43A2-AD9A-A7CB95B3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D4DA43A-5CD0-448A-A4A1-5AA74D2487B8}"/>
              </a:ext>
            </a:extLst>
          </p:cNvPr>
          <p:cNvSpPr txBox="1"/>
          <p:nvPr/>
        </p:nvSpPr>
        <p:spPr>
          <a:xfrm>
            <a:off x="553373" y="4911867"/>
            <a:ext cx="45019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Die Energiewende läuft – </a:t>
            </a:r>
            <a:br>
              <a:rPr lang="de-DE" sz="2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de-DE" sz="2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und das bedroht fossile Geschäftsmodelle.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D5FC16B-F173-4742-8A28-4F9F1C36F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949" y="1318879"/>
            <a:ext cx="5592726" cy="2798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6A1FCA8-4CB4-4D2B-BEED-D887B3197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09" y="1337108"/>
            <a:ext cx="5085907" cy="2905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37C9FDE-7693-405C-AE5B-C67922799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091" y="4398042"/>
            <a:ext cx="2740500" cy="2227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Grafik 17" descr="Chevronpfeile mit einfarbiger Füllung">
            <a:extLst>
              <a:ext uri="{FF2B5EF4-FFF2-40B4-BE49-F238E27FC236}">
                <a16:creationId xmlns:a16="http://schemas.microsoft.com/office/drawing/2014/main" id="{0B59048B-4CE8-4320-9737-2AEC83AE0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9668" y="5054832"/>
            <a:ext cx="1390747" cy="9144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EF18DA0-555D-4FF3-9F3C-6C628BADFC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748" y="4416271"/>
            <a:ext cx="2704508" cy="2227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3805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4" y="13335"/>
            <a:ext cx="12182475" cy="1024890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Lobbynetzwerke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B734AC-3CB2-44D6-A049-51EE06F39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73" y="5421363"/>
            <a:ext cx="1828804" cy="1828804"/>
          </a:xfrm>
          <a:prstGeom prst="rect">
            <a:avLst/>
          </a:prstGeom>
        </p:spPr>
      </p:pic>
      <p:sp>
        <p:nvSpPr>
          <p:cNvPr id="4" name="AutoShape 6" descr="K3-Preis | klimafakten.de">
            <a:extLst>
              <a:ext uri="{FF2B5EF4-FFF2-40B4-BE49-F238E27FC236}">
                <a16:creationId xmlns:a16="http://schemas.microsoft.com/office/drawing/2014/main" id="{53A48191-6D8A-43A2-AD9A-A7CB95B3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5" name="Picture 2" descr="Bild">
            <a:extLst>
              <a:ext uri="{FF2B5EF4-FFF2-40B4-BE49-F238E27FC236}">
                <a16:creationId xmlns:a16="http://schemas.microsoft.com/office/drawing/2014/main" id="{FA8D00D7-2419-4789-B4FF-2AB70554E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53" y="1207017"/>
            <a:ext cx="9550745" cy="5372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6927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4" y="13335"/>
            <a:ext cx="12182475" cy="1024890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Lobbynetzwerke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B734AC-3CB2-44D6-A049-51EE06F39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73" y="5421363"/>
            <a:ext cx="1828804" cy="1828804"/>
          </a:xfrm>
          <a:prstGeom prst="rect">
            <a:avLst/>
          </a:prstGeom>
        </p:spPr>
      </p:pic>
      <p:sp>
        <p:nvSpPr>
          <p:cNvPr id="4" name="AutoShape 6" descr="K3-Preis | klimafakten.de">
            <a:extLst>
              <a:ext uri="{FF2B5EF4-FFF2-40B4-BE49-F238E27FC236}">
                <a16:creationId xmlns:a16="http://schemas.microsoft.com/office/drawing/2014/main" id="{53A48191-6D8A-43A2-AD9A-A7CB95B3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074" name="Picture 2" descr="Europäisches Institut für Klima und Energie – Wikipedia">
            <a:extLst>
              <a:ext uri="{FF2B5EF4-FFF2-40B4-BE49-F238E27FC236}">
                <a16:creationId xmlns:a16="http://schemas.microsoft.com/office/drawing/2014/main" id="{E29472C4-8E8A-4B98-953E-980F826A2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326" y="1287782"/>
            <a:ext cx="1024890" cy="10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eartland Institute logo_0 - SHEF">
            <a:extLst>
              <a:ext uri="{FF2B5EF4-FFF2-40B4-BE49-F238E27FC236}">
                <a16:creationId xmlns:a16="http://schemas.microsoft.com/office/drawing/2014/main" id="{EC09C056-19E5-4C9D-B7D5-8BFD0F65A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251" y="1283463"/>
            <a:ext cx="1137684" cy="9396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6AB4C51-F83B-4DA7-803F-565C3DF27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65" y="1369633"/>
            <a:ext cx="3937973" cy="435653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96C5E45-B291-47C1-9B98-813911B23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740" y="4097164"/>
            <a:ext cx="5061098" cy="1221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769D2B4C-649D-4B61-83FA-87302594D8B1}"/>
              </a:ext>
            </a:extLst>
          </p:cNvPr>
          <p:cNvSpPr/>
          <p:nvPr/>
        </p:nvSpPr>
        <p:spPr>
          <a:xfrm>
            <a:off x="9250333" y="1572522"/>
            <a:ext cx="1137684" cy="361507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078" name="Picture 6" descr="Alternative für Deutschland | Bundestagswahl 2025 | bpb.de">
            <a:extLst>
              <a:ext uri="{FF2B5EF4-FFF2-40B4-BE49-F238E27FC236}">
                <a16:creationId xmlns:a16="http://schemas.microsoft.com/office/drawing/2014/main" id="{34437450-E616-4D29-B7EF-D35D46273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01" y="1319461"/>
            <a:ext cx="1346193" cy="8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feil: nach links und rechts 15">
            <a:extLst>
              <a:ext uri="{FF2B5EF4-FFF2-40B4-BE49-F238E27FC236}">
                <a16:creationId xmlns:a16="http://schemas.microsoft.com/office/drawing/2014/main" id="{AD08E5DF-35FE-4E18-9BE7-AA7527980907}"/>
              </a:ext>
            </a:extLst>
          </p:cNvPr>
          <p:cNvSpPr/>
          <p:nvPr/>
        </p:nvSpPr>
        <p:spPr>
          <a:xfrm>
            <a:off x="6550576" y="1584790"/>
            <a:ext cx="1346192" cy="349239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Pfeil: nach links 19">
            <a:extLst>
              <a:ext uri="{FF2B5EF4-FFF2-40B4-BE49-F238E27FC236}">
                <a16:creationId xmlns:a16="http://schemas.microsoft.com/office/drawing/2014/main" id="{F5D921E2-0236-4B78-986C-22DEE16F6402}"/>
              </a:ext>
            </a:extLst>
          </p:cNvPr>
          <p:cNvSpPr/>
          <p:nvPr/>
        </p:nvSpPr>
        <p:spPr>
          <a:xfrm>
            <a:off x="4499792" y="4263098"/>
            <a:ext cx="1346193" cy="889439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Pfeil: nach links und rechts 21">
            <a:extLst>
              <a:ext uri="{FF2B5EF4-FFF2-40B4-BE49-F238E27FC236}">
                <a16:creationId xmlns:a16="http://schemas.microsoft.com/office/drawing/2014/main" id="{2BA9E346-0777-485C-8063-217624F3BF97}"/>
              </a:ext>
            </a:extLst>
          </p:cNvPr>
          <p:cNvSpPr/>
          <p:nvPr/>
        </p:nvSpPr>
        <p:spPr>
          <a:xfrm rot="5400000">
            <a:off x="7894674" y="3081529"/>
            <a:ext cx="1346192" cy="349239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1648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4" y="13335"/>
            <a:ext cx="12182475" cy="1024890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Lobbynetzwerke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B734AC-3CB2-44D6-A049-51EE06F39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73" y="5421363"/>
            <a:ext cx="1828804" cy="1828804"/>
          </a:xfrm>
          <a:prstGeom prst="rect">
            <a:avLst/>
          </a:prstGeom>
        </p:spPr>
      </p:pic>
      <p:sp>
        <p:nvSpPr>
          <p:cNvPr id="4" name="AutoShape 6" descr="K3-Preis | klimafakten.de">
            <a:extLst>
              <a:ext uri="{FF2B5EF4-FFF2-40B4-BE49-F238E27FC236}">
                <a16:creationId xmlns:a16="http://schemas.microsoft.com/office/drawing/2014/main" id="{53A48191-6D8A-43A2-AD9A-A7CB95B3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96C5E45-B291-47C1-9B98-813911B23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912" y="1294231"/>
            <a:ext cx="3254170" cy="785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Pfeil: nach links und rechts 15">
            <a:extLst>
              <a:ext uri="{FF2B5EF4-FFF2-40B4-BE49-F238E27FC236}">
                <a16:creationId xmlns:a16="http://schemas.microsoft.com/office/drawing/2014/main" id="{AD08E5DF-35FE-4E18-9BE7-AA7527980907}"/>
              </a:ext>
            </a:extLst>
          </p:cNvPr>
          <p:cNvSpPr/>
          <p:nvPr/>
        </p:nvSpPr>
        <p:spPr>
          <a:xfrm>
            <a:off x="6096000" y="1483280"/>
            <a:ext cx="2909777" cy="332489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Pfeil: nach links 19">
            <a:extLst>
              <a:ext uri="{FF2B5EF4-FFF2-40B4-BE49-F238E27FC236}">
                <a16:creationId xmlns:a16="http://schemas.microsoft.com/office/drawing/2014/main" id="{F5D921E2-0236-4B78-986C-22DEE16F6402}"/>
              </a:ext>
            </a:extLst>
          </p:cNvPr>
          <p:cNvSpPr/>
          <p:nvPr/>
        </p:nvSpPr>
        <p:spPr>
          <a:xfrm rot="16200000">
            <a:off x="7142986" y="1981394"/>
            <a:ext cx="876339" cy="372175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122" name="Picture 2" descr="NATURSCHUTZINITIATIVE e.V. | Unterstützer der Earth Night">
            <a:extLst>
              <a:ext uri="{FF2B5EF4-FFF2-40B4-BE49-F238E27FC236}">
                <a16:creationId xmlns:a16="http://schemas.microsoft.com/office/drawing/2014/main" id="{0B4AD73F-CDDE-4398-8F23-04614F5F7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417" y="1294231"/>
            <a:ext cx="1585141" cy="9273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B605A67-D112-4375-ABBF-74E57DDB11C2}"/>
              </a:ext>
            </a:extLst>
          </p:cNvPr>
          <p:cNvSpPr txBox="1"/>
          <p:nvPr/>
        </p:nvSpPr>
        <p:spPr>
          <a:xfrm>
            <a:off x="5199875" y="2687151"/>
            <a:ext cx="50610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Landesverbände/regionale Ansprechpartner</a:t>
            </a:r>
          </a:p>
        </p:txBody>
      </p:sp>
      <p:pic>
        <p:nvPicPr>
          <p:cNvPr id="5124" name="Picture 4" descr="Gegenwind Saarland">
            <a:extLst>
              <a:ext uri="{FF2B5EF4-FFF2-40B4-BE49-F238E27FC236}">
                <a16:creationId xmlns:a16="http://schemas.microsoft.com/office/drawing/2014/main" id="{4FA5C949-2599-4955-B7AC-5A33E913C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538" y="4140601"/>
            <a:ext cx="1346191" cy="134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ktuelles - Fröhner Wald - für Mensch und Natur e.V.">
            <a:extLst>
              <a:ext uri="{FF2B5EF4-FFF2-40B4-BE49-F238E27FC236}">
                <a16:creationId xmlns:a16="http://schemas.microsoft.com/office/drawing/2014/main" id="{617BCCB7-7918-455F-A08D-D59A8E3BC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035" y="4133213"/>
            <a:ext cx="1346192" cy="13380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feil: nach links und rechts 17">
            <a:extLst>
              <a:ext uri="{FF2B5EF4-FFF2-40B4-BE49-F238E27FC236}">
                <a16:creationId xmlns:a16="http://schemas.microsoft.com/office/drawing/2014/main" id="{997145ED-D105-4DDA-A939-47E62840A500}"/>
              </a:ext>
            </a:extLst>
          </p:cNvPr>
          <p:cNvSpPr/>
          <p:nvPr/>
        </p:nvSpPr>
        <p:spPr>
          <a:xfrm>
            <a:off x="7094147" y="4677519"/>
            <a:ext cx="1346192" cy="349239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Pfeil: nach links 18">
            <a:extLst>
              <a:ext uri="{FF2B5EF4-FFF2-40B4-BE49-F238E27FC236}">
                <a16:creationId xmlns:a16="http://schemas.microsoft.com/office/drawing/2014/main" id="{204CAD62-C9DC-4716-A64D-C6CD9D7EBA36}"/>
              </a:ext>
            </a:extLst>
          </p:cNvPr>
          <p:cNvSpPr/>
          <p:nvPr/>
        </p:nvSpPr>
        <p:spPr>
          <a:xfrm rot="16200000">
            <a:off x="5880247" y="3453731"/>
            <a:ext cx="791767" cy="360252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6" name="Verbinder: gewinkelt 5">
            <a:extLst>
              <a:ext uri="{FF2B5EF4-FFF2-40B4-BE49-F238E27FC236}">
                <a16:creationId xmlns:a16="http://schemas.microsoft.com/office/drawing/2014/main" id="{40932CB5-20E9-4E66-BCBC-62E7BDA4AEF4}"/>
              </a:ext>
            </a:extLst>
          </p:cNvPr>
          <p:cNvCxnSpPr/>
          <p:nvPr/>
        </p:nvCxnSpPr>
        <p:spPr>
          <a:xfrm rot="5400000" flipH="1" flipV="1">
            <a:off x="8325293" y="2743200"/>
            <a:ext cx="12700" cy="12700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feil: nach links 23">
            <a:extLst>
              <a:ext uri="{FF2B5EF4-FFF2-40B4-BE49-F238E27FC236}">
                <a16:creationId xmlns:a16="http://schemas.microsoft.com/office/drawing/2014/main" id="{2AC534AC-A9AB-47E8-85CE-D9C99733BB82}"/>
              </a:ext>
            </a:extLst>
          </p:cNvPr>
          <p:cNvSpPr/>
          <p:nvPr/>
        </p:nvSpPr>
        <p:spPr>
          <a:xfrm rot="16200000">
            <a:off x="8871549" y="3446638"/>
            <a:ext cx="791767" cy="360252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Pfeil: nach links 24">
            <a:extLst>
              <a:ext uri="{FF2B5EF4-FFF2-40B4-BE49-F238E27FC236}">
                <a16:creationId xmlns:a16="http://schemas.microsoft.com/office/drawing/2014/main" id="{5F9971F7-4B4A-4E0D-BA94-B5A0C6FD2DA2}"/>
              </a:ext>
            </a:extLst>
          </p:cNvPr>
          <p:cNvSpPr/>
          <p:nvPr/>
        </p:nvSpPr>
        <p:spPr>
          <a:xfrm>
            <a:off x="3853684" y="4676987"/>
            <a:ext cx="1346191" cy="369332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DEB76A0-699C-4A9D-A444-89E3CCF4D44B}"/>
              </a:ext>
            </a:extLst>
          </p:cNvPr>
          <p:cNvSpPr txBox="1"/>
          <p:nvPr/>
        </p:nvSpPr>
        <p:spPr>
          <a:xfrm>
            <a:off x="320188" y="3905755"/>
            <a:ext cx="3115142" cy="18158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28 regionale Bürgerinitiativen allein im Saarland</a:t>
            </a:r>
          </a:p>
        </p:txBody>
      </p:sp>
    </p:spTree>
    <p:extLst>
      <p:ext uri="{BB962C8B-B14F-4D97-AF65-F5344CB8AC3E}">
        <p14:creationId xmlns:p14="http://schemas.microsoft.com/office/powerpoint/2010/main" val="3840607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4" y="13335"/>
            <a:ext cx="12182475" cy="1024890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Die gängigsten Argumente</a:t>
            </a:r>
          </a:p>
        </p:txBody>
      </p:sp>
      <p:sp>
        <p:nvSpPr>
          <p:cNvPr id="4" name="AutoShape 6" descr="K3-Preis | klimafakten.de">
            <a:extLst>
              <a:ext uri="{FF2B5EF4-FFF2-40B4-BE49-F238E27FC236}">
                <a16:creationId xmlns:a16="http://schemas.microsoft.com/office/drawing/2014/main" id="{53A48191-6D8A-43A2-AD9A-A7CB95B3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id="{F86FDBF1-7F85-4372-BFD2-E182D9ED1AA4}"/>
              </a:ext>
            </a:extLst>
          </p:cNvPr>
          <p:cNvGraphicFramePr>
            <a:graphicFrameLocks noGrp="1"/>
          </p:cNvGraphicFramePr>
          <p:nvPr/>
        </p:nvGraphicFramePr>
        <p:xfrm>
          <a:off x="9524" y="1850063"/>
          <a:ext cx="12182476" cy="4998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5619">
                  <a:extLst>
                    <a:ext uri="{9D8B030D-6E8A-4147-A177-3AD203B41FA5}">
                      <a16:colId xmlns:a16="http://schemas.microsoft.com/office/drawing/2014/main" val="3565827182"/>
                    </a:ext>
                  </a:extLst>
                </a:gridCol>
                <a:gridCol w="3045619">
                  <a:extLst>
                    <a:ext uri="{9D8B030D-6E8A-4147-A177-3AD203B41FA5}">
                      <a16:colId xmlns:a16="http://schemas.microsoft.com/office/drawing/2014/main" val="1220847514"/>
                    </a:ext>
                  </a:extLst>
                </a:gridCol>
                <a:gridCol w="3045619">
                  <a:extLst>
                    <a:ext uri="{9D8B030D-6E8A-4147-A177-3AD203B41FA5}">
                      <a16:colId xmlns:a16="http://schemas.microsoft.com/office/drawing/2014/main" val="3171663383"/>
                    </a:ext>
                  </a:extLst>
                </a:gridCol>
                <a:gridCol w="3045619">
                  <a:extLst>
                    <a:ext uri="{9D8B030D-6E8A-4147-A177-3AD203B41FA5}">
                      <a16:colId xmlns:a16="http://schemas.microsoft.com/office/drawing/2014/main" val="2219806106"/>
                    </a:ext>
                  </a:extLst>
                </a:gridCol>
              </a:tblGrid>
              <a:tr h="1309257">
                <a:tc>
                  <a:txBody>
                    <a:bodyPr/>
                    <a:lstStyle/>
                    <a:p>
                      <a:pPr algn="ctr"/>
                      <a:endParaRPr lang="de-DE" sz="20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algn="ctr"/>
                      <a:r>
                        <a:rPr lang="de-DE" sz="2000" b="1" dirty="0">
                          <a:solidFill>
                            <a:srgbClr val="FF0000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„Windräder an Land/in Deutschland bringen nichts“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solidFill>
                            <a:srgbClr val="FF0000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„Windräder töten massenhaft Vögel/Insekten/</a:t>
                      </a:r>
                      <a:br>
                        <a:rPr lang="de-DE" sz="2000" b="1" dirty="0">
                          <a:solidFill>
                            <a:srgbClr val="FF0000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</a:br>
                      <a:r>
                        <a:rPr lang="de-DE" sz="2000" b="1" dirty="0">
                          <a:solidFill>
                            <a:srgbClr val="FF0000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Fledermäuse“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algn="ctr"/>
                      <a:r>
                        <a:rPr lang="de-DE" sz="2000" b="1" dirty="0">
                          <a:solidFill>
                            <a:srgbClr val="FF0000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Gesundheitsschädlicher Lärm und Infraschall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algn="ctr"/>
                      <a:r>
                        <a:rPr lang="de-DE" sz="2000" b="1" dirty="0">
                          <a:solidFill>
                            <a:srgbClr val="FF0000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„Erneuerbare machen den Strom teuer“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625821"/>
                  </a:ext>
                </a:extLst>
              </a:tr>
              <a:tr h="1066832">
                <a:tc>
                  <a:txBody>
                    <a:bodyPr/>
                    <a:lstStyle/>
                    <a:p>
                      <a:pPr algn="ctr"/>
                      <a:endParaRPr lang="de-DE" sz="20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algn="ctr"/>
                      <a:r>
                        <a:rPr lang="de-DE" sz="2000" b="1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Discoeffekt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algn="ctr"/>
                      <a:r>
                        <a:rPr lang="de-DE" sz="2000" b="1" dirty="0">
                          <a:solidFill>
                            <a:srgbClr val="FF0000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Rodung von Wald für Windräder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0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„Die Leute wollen keine Windräder“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algn="ctr"/>
                      <a:r>
                        <a:rPr lang="de-DE" sz="2000" b="1" dirty="0">
                          <a:solidFill>
                            <a:srgbClr val="FF0000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Blackout-Gefahr durch „Flatterstrom“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73797"/>
                  </a:ext>
                </a:extLst>
              </a:tr>
              <a:tr h="1309257">
                <a:tc>
                  <a:txBody>
                    <a:bodyPr/>
                    <a:lstStyle/>
                    <a:p>
                      <a:pPr algn="ctr"/>
                      <a:endParaRPr lang="de-DE" sz="20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algn="ctr"/>
                      <a:r>
                        <a:rPr lang="de-DE" sz="2000" b="1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Schattenwurf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Verschandelung der Landschaft und Zerstörung der Natur</a:t>
                      </a:r>
                    </a:p>
                    <a:p>
                      <a:pPr algn="ctr"/>
                      <a:endParaRPr lang="de-DE" sz="20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algn="ctr"/>
                      <a:r>
                        <a:rPr lang="de-DE" sz="2000" b="1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„Windräder bremsen den Wind/den Jetstream“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algn="ctr"/>
                      <a:r>
                        <a:rPr lang="de-DE" sz="2000" b="1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Das EEG ist „die dümmste Energiepolitik der Welt“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42221"/>
                  </a:ext>
                </a:extLst>
              </a:tr>
              <a:tr h="13092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0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Wertverlust von Immobilien</a:t>
                      </a:r>
                    </a:p>
                    <a:p>
                      <a:pPr algn="ctr"/>
                      <a:endParaRPr lang="de-DE" sz="20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algn="ctr"/>
                      <a:r>
                        <a:rPr lang="de-DE" sz="2000" b="1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Hoher Ressourcenverbrauch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algn="ctr"/>
                      <a:r>
                        <a:rPr lang="de-DE" sz="2000" b="1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„Windräder stehen sowieso die meiste Zeit still“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algn="ctr"/>
                      <a:r>
                        <a:rPr lang="de-DE" sz="2000" b="1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Gierige Windkraft-Lobby</a:t>
                      </a:r>
                    </a:p>
                    <a:p>
                      <a:pPr algn="ctr"/>
                      <a:endParaRPr lang="de-DE" sz="2000" b="1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948803"/>
                  </a:ext>
                </a:extLst>
              </a:tr>
            </a:tbl>
          </a:graphicData>
        </a:graphic>
      </p:graphicFrame>
      <p:graphicFrame>
        <p:nvGraphicFramePr>
          <p:cNvPr id="5" name="Tabelle 8">
            <a:extLst>
              <a:ext uri="{FF2B5EF4-FFF2-40B4-BE49-F238E27FC236}">
                <a16:creationId xmlns:a16="http://schemas.microsoft.com/office/drawing/2014/main" id="{A7147B84-D293-4027-8316-6AAF900504D9}"/>
              </a:ext>
            </a:extLst>
          </p:cNvPr>
          <p:cNvGraphicFramePr>
            <a:graphicFrameLocks noGrp="1"/>
          </p:cNvGraphicFramePr>
          <p:nvPr/>
        </p:nvGraphicFramePr>
        <p:xfrm>
          <a:off x="0" y="1307805"/>
          <a:ext cx="12203740" cy="54226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50935">
                  <a:extLst>
                    <a:ext uri="{9D8B030D-6E8A-4147-A177-3AD203B41FA5}">
                      <a16:colId xmlns:a16="http://schemas.microsoft.com/office/drawing/2014/main" val="1608681514"/>
                    </a:ext>
                  </a:extLst>
                </a:gridCol>
                <a:gridCol w="3050935">
                  <a:extLst>
                    <a:ext uri="{9D8B030D-6E8A-4147-A177-3AD203B41FA5}">
                      <a16:colId xmlns:a16="http://schemas.microsoft.com/office/drawing/2014/main" val="1176517705"/>
                    </a:ext>
                  </a:extLst>
                </a:gridCol>
                <a:gridCol w="3050935">
                  <a:extLst>
                    <a:ext uri="{9D8B030D-6E8A-4147-A177-3AD203B41FA5}">
                      <a16:colId xmlns:a16="http://schemas.microsoft.com/office/drawing/2014/main" val="4072601335"/>
                    </a:ext>
                  </a:extLst>
                </a:gridCol>
                <a:gridCol w="3050935">
                  <a:extLst>
                    <a:ext uri="{9D8B030D-6E8A-4147-A177-3AD203B41FA5}">
                      <a16:colId xmlns:a16="http://schemas.microsoft.com/office/drawing/2014/main" val="1629881889"/>
                    </a:ext>
                  </a:extLst>
                </a:gridCol>
              </a:tblGrid>
              <a:tr h="542261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veraltet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irreführend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widerlegt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gelogen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682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2978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4" y="13335"/>
            <a:ext cx="12182475" cy="1024890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Methoden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B734AC-3CB2-44D6-A049-51EE06F39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73" y="5421363"/>
            <a:ext cx="1828804" cy="1828804"/>
          </a:xfrm>
          <a:prstGeom prst="rect">
            <a:avLst/>
          </a:prstGeom>
        </p:spPr>
      </p:pic>
      <p:sp>
        <p:nvSpPr>
          <p:cNvPr id="4" name="AutoShape 6" descr="K3-Preis | klimafakten.de">
            <a:extLst>
              <a:ext uri="{FF2B5EF4-FFF2-40B4-BE49-F238E27FC236}">
                <a16:creationId xmlns:a16="http://schemas.microsoft.com/office/drawing/2014/main" id="{53A48191-6D8A-43A2-AD9A-A7CB95B3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21CD06-7A2D-40C2-9DC0-9A7B54ABE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869" y="1272259"/>
            <a:ext cx="4752755" cy="271142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4AD6735-8C44-4C3E-9BA3-CE33B77FC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132" y="1285942"/>
            <a:ext cx="3615363" cy="3666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Deutsche Wildtier Stiftung">
            <a:extLst>
              <a:ext uri="{FF2B5EF4-FFF2-40B4-BE49-F238E27FC236}">
                <a16:creationId xmlns:a16="http://schemas.microsoft.com/office/drawing/2014/main" id="{1BB0566D-1DA6-4D74-9730-A58FDBFB3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71" y="1285942"/>
            <a:ext cx="1396305" cy="1396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Verein – Wildes Bayern e.V.">
            <a:extLst>
              <a:ext uri="{FF2B5EF4-FFF2-40B4-BE49-F238E27FC236}">
                <a16:creationId xmlns:a16="http://schemas.microsoft.com/office/drawing/2014/main" id="{EEA8A451-CAD7-46CA-9247-F22D91F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71" y="3119048"/>
            <a:ext cx="1396305" cy="1396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 descr="Tech for Future - Klimaschutz durch Technologie">
            <a:extLst>
              <a:ext uri="{FF2B5EF4-FFF2-40B4-BE49-F238E27FC236}">
                <a16:creationId xmlns:a16="http://schemas.microsoft.com/office/drawing/2014/main" id="{E70B31C8-F5A1-40B5-A58B-256AD9DD3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97" y="4217721"/>
            <a:ext cx="914402" cy="91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undesverband Landschaftsschutz e.V. - Bundesverband Landschaftsschutz e.V.">
            <a:extLst>
              <a:ext uri="{FF2B5EF4-FFF2-40B4-BE49-F238E27FC236}">
                <a16:creationId xmlns:a16="http://schemas.microsoft.com/office/drawing/2014/main" id="{449F43D5-F5CD-45DE-A8B7-1E9756345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99" y="5393675"/>
            <a:ext cx="3048000" cy="125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4F83B38-928F-4896-BFCE-DC1B9AF912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1281" y="4160565"/>
            <a:ext cx="2617328" cy="25020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5325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4" y="13335"/>
            <a:ext cx="12182475" cy="1024890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Anti-Windkraft-BIs und die Politik</a:t>
            </a:r>
          </a:p>
        </p:txBody>
      </p:sp>
      <p:sp>
        <p:nvSpPr>
          <p:cNvPr id="4" name="AutoShape 6" descr="K3-Preis | klimafakten.de">
            <a:extLst>
              <a:ext uri="{FF2B5EF4-FFF2-40B4-BE49-F238E27FC236}">
                <a16:creationId xmlns:a16="http://schemas.microsoft.com/office/drawing/2014/main" id="{53A48191-6D8A-43A2-AD9A-A7CB95B3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4F1244-1DB2-477E-A65D-6F47E7899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373"/>
          <a:stretch/>
        </p:blipFill>
        <p:spPr>
          <a:xfrm>
            <a:off x="136430" y="1179345"/>
            <a:ext cx="4595058" cy="391740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8B734AC-3CB2-44D6-A049-51EE06F39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73" y="5421363"/>
            <a:ext cx="1828804" cy="1828804"/>
          </a:xfrm>
          <a:prstGeom prst="rect">
            <a:avLst/>
          </a:prstGeom>
        </p:spPr>
      </p:pic>
      <p:pic>
        <p:nvPicPr>
          <p:cNvPr id="4098" name="Picture 2" descr="Verkehrspolitischer Sprecher der FDP - Luksic: Investitionsbedarf in die  Bahn ist riesig">
            <a:extLst>
              <a:ext uri="{FF2B5EF4-FFF2-40B4-BE49-F238E27FC236}">
                <a16:creationId xmlns:a16="http://schemas.microsoft.com/office/drawing/2014/main" id="{E54BF0E2-3117-4216-8F4C-27185AF5E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r="56697" b="24312"/>
          <a:stretch/>
        </p:blipFill>
        <p:spPr bwMode="auto">
          <a:xfrm>
            <a:off x="3622355" y="4537283"/>
            <a:ext cx="1584252" cy="1999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68058AC6-9FFF-4441-A711-5FA5CECAF4B8}"/>
              </a:ext>
            </a:extLst>
          </p:cNvPr>
          <p:cNvSpPr/>
          <p:nvPr/>
        </p:nvSpPr>
        <p:spPr>
          <a:xfrm rot="3099420">
            <a:off x="2540595" y="4162996"/>
            <a:ext cx="1624074" cy="1437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03584D6-73A7-4E2A-AD08-8EEB0E1BE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39" y="1220684"/>
            <a:ext cx="6048336" cy="3962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089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4" y="13335"/>
            <a:ext cx="12182475" cy="1024890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Anti-Windkraft-BIs und die Politik</a:t>
            </a:r>
          </a:p>
        </p:txBody>
      </p:sp>
      <p:sp>
        <p:nvSpPr>
          <p:cNvPr id="4" name="AutoShape 6" descr="K3-Preis | klimafakten.de">
            <a:extLst>
              <a:ext uri="{FF2B5EF4-FFF2-40B4-BE49-F238E27FC236}">
                <a16:creationId xmlns:a16="http://schemas.microsoft.com/office/drawing/2014/main" id="{53A48191-6D8A-43A2-AD9A-A7CB95B3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DE1AB7C-A706-4152-B810-E147BEDA6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99" y="1259532"/>
            <a:ext cx="4801291" cy="394052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8B734AC-3CB2-44D6-A049-51EE06F39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73" y="5421363"/>
            <a:ext cx="1828804" cy="1828804"/>
          </a:xfrm>
          <a:prstGeom prst="rect">
            <a:avLst/>
          </a:prstGeom>
        </p:spPr>
      </p:pic>
      <p:pic>
        <p:nvPicPr>
          <p:cNvPr id="4100" name="Picture 4" descr="Peter Altmaier – Wikipedia">
            <a:extLst>
              <a:ext uri="{FF2B5EF4-FFF2-40B4-BE49-F238E27FC236}">
                <a16:creationId xmlns:a16="http://schemas.microsoft.com/office/drawing/2014/main" id="{D7051266-4528-47ED-8D17-43FECB6D4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8" r="24270" b="22219"/>
          <a:stretch/>
        </p:blipFill>
        <p:spPr bwMode="auto">
          <a:xfrm>
            <a:off x="4848447" y="4525638"/>
            <a:ext cx="1641995" cy="2072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5E1CA2CF-114E-4DD8-BEAD-2A89F697B87E}"/>
              </a:ext>
            </a:extLst>
          </p:cNvPr>
          <p:cNvSpPr/>
          <p:nvPr/>
        </p:nvSpPr>
        <p:spPr>
          <a:xfrm rot="2803886">
            <a:off x="2004226" y="3313021"/>
            <a:ext cx="3724115" cy="23195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A6411B3-719D-4EFF-8691-3B857AE53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488" y="1284093"/>
            <a:ext cx="5808174" cy="27162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1CA51A0-30B9-4BAE-B444-F0B75B8AF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6835" y="4367862"/>
            <a:ext cx="3397758" cy="138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3797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</Words>
  <Application>Microsoft Office PowerPoint</Application>
  <PresentationFormat>Breitbild</PresentationFormat>
  <Paragraphs>104</Paragraphs>
  <Slides>17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Ebrima</vt:lpstr>
      <vt:lpstr>Office</vt:lpstr>
      <vt:lpstr>PowerPoint-Präsentation</vt:lpstr>
      <vt:lpstr>Wieso das Thema jetzt wichtig ist</vt:lpstr>
      <vt:lpstr>Lobbynetzwerke</vt:lpstr>
      <vt:lpstr>Lobbynetzwerke</vt:lpstr>
      <vt:lpstr>Lobbynetzwerke</vt:lpstr>
      <vt:lpstr>Die gängigsten Argumente</vt:lpstr>
      <vt:lpstr>Methoden</vt:lpstr>
      <vt:lpstr>Anti-Windkraft-BIs und die Politik</vt:lpstr>
      <vt:lpstr>Anti-Windkraft-BIs und die Politik</vt:lpstr>
      <vt:lpstr>regionale Folgen</vt:lpstr>
      <vt:lpstr>Reaktionen</vt:lpstr>
      <vt:lpstr>Reaktionen</vt:lpstr>
      <vt:lpstr>Recherchetipps und Ansprechpartner</vt:lpstr>
      <vt:lpstr>PowerPoint-Präsentation</vt:lpstr>
      <vt:lpstr>Wichtige Botschaften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Pabst Aline</dc:creator>
  <cp:lastModifiedBy>Pabst Aline</cp:lastModifiedBy>
  <cp:revision>4</cp:revision>
  <dcterms:created xsi:type="dcterms:W3CDTF">2026-06-12T05:38:21Z</dcterms:created>
  <dcterms:modified xsi:type="dcterms:W3CDTF">2026-06-12T06:08:11Z</dcterms:modified>
</cp:coreProperties>
</file>