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4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embeddedFontLst>
    <p:embeddedFont>
      <p:font typeface="Barlow Condensed" panose="00000506000000000000" pitchFamily="2" charset="0"/>
      <p:regular r:id="rId45"/>
      <p:bold r:id="rId46"/>
      <p:italic r:id="rId47"/>
      <p:boldItalic r:id="rId48"/>
    </p:embeddedFont>
    <p:embeddedFont>
      <p:font typeface="Chelsea Market" panose="020B0604020202020204" charset="0"/>
      <p:regular r:id="rId49"/>
    </p:embeddedFont>
    <p:embeddedFont>
      <p:font typeface="Lato" panose="020F0502020204030203" pitchFamily="34" charset="0"/>
      <p:regular r:id="rId50"/>
      <p:bold r:id="rId51"/>
      <p:italic r:id="rId52"/>
      <p:boldItalic r:id="rId53"/>
    </p:embeddedFont>
    <p:embeddedFont>
      <p:font typeface="Oswald" panose="020F0502020204030204" pitchFamily="2" charset="0"/>
      <p:regular r:id="rId54"/>
      <p:bold r:id="rId55"/>
    </p:embeddedFont>
    <p:embeddedFont>
      <p:font typeface="Roboto" panose="02000000000000000000" pitchFamily="2" charset="0"/>
      <p:regular r:id="rId56"/>
      <p:bold r:id="rId57"/>
      <p:italic r:id="rId58"/>
      <p:boldItalic r:id="rId59"/>
    </p:embeddedFont>
    <p:embeddedFont>
      <p:font typeface="Roboto Slab" panose="020F0502020204030204" pitchFamily="2" charset="0"/>
      <p:regular r:id="rId60"/>
      <p:bold r:id="rId61"/>
    </p:embeddedFont>
    <p:embeddedFont>
      <p:font typeface="Roboto Slab Black" panose="020F0502020204030204" pitchFamily="2" charset="0"/>
      <p:bold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E9AD9B-B994-4E2A-A404-27B1B9127108}">
  <a:tblStyle styleId="{D6E9AD9B-B994-4E2A-A404-27B1B9127108}"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17.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font" Target="fonts/font1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0.fntdata"/><Relationship Id="rId62"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6dc65c598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6dc65c59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6dc65c5981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6dc65c5981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6dc65c5981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6dc65c5981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6dc65c5981_0_1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6dc65c5981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6dc65c5981_0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6dc65c5981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e924699f75_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e924699f75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6dc65c5981_0_1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26dc65c5981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6dc65c5981_0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26dc65c5981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6dc65c5981_0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6dc65c5981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6dc65c5981_0_2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26dc65c5981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6dc65c5981_0_1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26dc65c5981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6dc65c5981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6dc65c598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6dc65c5981_0_2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6dc65c5981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6dc65c5981_0_2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26dc65c5981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e924699f75_4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2e924699f75_4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6dc65c5981_0_2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26dc65c5981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6dc65c5981_0_2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26dc65c5981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26dc65c5981_0_2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26dc65c5981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6dc65c5981_0_2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6dc65c5981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6dc65c5981_0_2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26dc65c5981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26dc65c5981_0_3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26dc65c5981_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6dc65c5981_0_3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26dc65c5981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6dc65c5981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6dc65c598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26dc65c5981_0_3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26dc65c5981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6dc65c5981_0_3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26dc65c5981_0_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6dc65c5981_0_3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26dc65c5981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6dc65c5981_0_3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26dc65c5981_0_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6dc65c5981_0_4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26dc65c5981_0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6dc65c5981_0_4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26dc65c5981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2e924699f75_4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2e924699f75_4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26dc65c5981_0_4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26dc65c5981_0_4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e924699f75_4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2e924699f75_4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6dc65c5981_0_4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26dc65c5981_0_4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6dc65c5981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6dc65c5981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189c7a329d4_0_7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189c7a329d4_0_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26dc65c5981_0_3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26dc65c5981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6dc65c5981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6dc65c5981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74ff02d6e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74ff02d6e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e924699f75_4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2e924699f75_4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6dc65c5981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6dc65c5981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6dc65c5981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6dc65c5981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50"/>
        <p:cNvGrpSpPr/>
        <p:nvPr/>
      </p:nvGrpSpPr>
      <p:grpSpPr>
        <a:xfrm>
          <a:off x="0" y="0"/>
          <a:ext cx="0" cy="0"/>
          <a:chOff x="0" y="0"/>
          <a:chExt cx="0" cy="0"/>
        </a:xfrm>
      </p:grpSpPr>
      <p:sp>
        <p:nvSpPr>
          <p:cNvPr id="51" name="Google Shape;51;p13"/>
          <p:cNvSpPr txBox="1">
            <a:spLocks noGrp="1"/>
          </p:cNvSpPr>
          <p:nvPr>
            <p:ph type="ctrTitle"/>
          </p:nvPr>
        </p:nvSpPr>
        <p:spPr>
          <a:xfrm>
            <a:off x="1143000" y="1112334"/>
            <a:ext cx="6858000" cy="15201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SzPts val="2800"/>
              <a:buNone/>
              <a:defRPr sz="4500">
                <a:solidFill>
                  <a:srgbClr val="283A97"/>
                </a:solidFill>
              </a:defRPr>
            </a:lvl1pPr>
            <a:lvl2pPr lvl="1" algn="l" rtl="0">
              <a:lnSpc>
                <a:spcPct val="90000"/>
              </a:lnSpc>
              <a:spcBef>
                <a:spcPts val="0"/>
              </a:spcBef>
              <a:spcAft>
                <a:spcPts val="0"/>
              </a:spcAft>
              <a:buSzPts val="2800"/>
              <a:buNone/>
              <a:defRPr/>
            </a:lvl2pPr>
            <a:lvl3pPr lvl="2" algn="l" rtl="0">
              <a:lnSpc>
                <a:spcPct val="90000"/>
              </a:lnSpc>
              <a:spcBef>
                <a:spcPts val="0"/>
              </a:spcBef>
              <a:spcAft>
                <a:spcPts val="0"/>
              </a:spcAft>
              <a:buSzPts val="2800"/>
              <a:buNone/>
              <a:defRPr/>
            </a:lvl3pPr>
            <a:lvl4pPr lvl="3" algn="l" rtl="0">
              <a:lnSpc>
                <a:spcPct val="90000"/>
              </a:lnSpc>
              <a:spcBef>
                <a:spcPts val="0"/>
              </a:spcBef>
              <a:spcAft>
                <a:spcPts val="0"/>
              </a:spcAft>
              <a:buSzPts val="2800"/>
              <a:buNone/>
              <a:defRPr/>
            </a:lvl4pPr>
            <a:lvl5pPr lvl="4" algn="l" rtl="0">
              <a:lnSpc>
                <a:spcPct val="90000"/>
              </a:lnSpc>
              <a:spcBef>
                <a:spcPts val="0"/>
              </a:spcBef>
              <a:spcAft>
                <a:spcPts val="0"/>
              </a:spcAft>
              <a:buSzPts val="2800"/>
              <a:buNone/>
              <a:defRPr/>
            </a:lvl5pPr>
            <a:lvl6pPr lvl="5" algn="l" rtl="0">
              <a:lnSpc>
                <a:spcPct val="90000"/>
              </a:lnSpc>
              <a:spcBef>
                <a:spcPts val="0"/>
              </a:spcBef>
              <a:spcAft>
                <a:spcPts val="0"/>
              </a:spcAft>
              <a:buSzPts val="2800"/>
              <a:buNone/>
              <a:defRPr/>
            </a:lvl6pPr>
            <a:lvl7pPr lvl="6" algn="l" rtl="0">
              <a:lnSpc>
                <a:spcPct val="90000"/>
              </a:lnSpc>
              <a:spcBef>
                <a:spcPts val="0"/>
              </a:spcBef>
              <a:spcAft>
                <a:spcPts val="0"/>
              </a:spcAft>
              <a:buSzPts val="2800"/>
              <a:buNone/>
              <a:defRPr/>
            </a:lvl7pPr>
            <a:lvl8pPr lvl="7" algn="l" rtl="0">
              <a:lnSpc>
                <a:spcPct val="90000"/>
              </a:lnSpc>
              <a:spcBef>
                <a:spcPts val="0"/>
              </a:spcBef>
              <a:spcAft>
                <a:spcPts val="0"/>
              </a:spcAft>
              <a:buSzPts val="2800"/>
              <a:buNone/>
              <a:defRPr/>
            </a:lvl8pPr>
            <a:lvl9pPr lvl="8" algn="l" rtl="0">
              <a:lnSpc>
                <a:spcPct val="90000"/>
              </a:lnSpc>
              <a:spcBef>
                <a:spcPts val="0"/>
              </a:spcBef>
              <a:spcAft>
                <a:spcPts val="0"/>
              </a:spcAft>
              <a:buSzPts val="2800"/>
              <a:buNone/>
              <a:defRPr/>
            </a:lvl9pPr>
          </a:lstStyle>
          <a:p>
            <a:endParaRPr/>
          </a:p>
        </p:txBody>
      </p:sp>
      <p:sp>
        <p:nvSpPr>
          <p:cNvPr id="52" name="Google Shape;52;p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800"/>
              </a:spcBef>
              <a:spcAft>
                <a:spcPts val="0"/>
              </a:spcAft>
              <a:buClr>
                <a:srgbClr val="009AF5"/>
              </a:buClr>
              <a:buSzPts val="1800"/>
              <a:buNone/>
              <a:defRPr sz="1800">
                <a:solidFill>
                  <a:srgbClr val="009AF5"/>
                </a:solidFill>
              </a:defRPr>
            </a:lvl1pPr>
            <a:lvl2pPr lvl="1" algn="ctr" rtl="0">
              <a:lnSpc>
                <a:spcPct val="90000"/>
              </a:lnSpc>
              <a:spcBef>
                <a:spcPts val="400"/>
              </a:spcBef>
              <a:spcAft>
                <a:spcPts val="0"/>
              </a:spcAft>
              <a:buClr>
                <a:srgbClr val="009AF5"/>
              </a:buClr>
              <a:buSzPts val="1500"/>
              <a:buNone/>
              <a:defRPr sz="1500">
                <a:solidFill>
                  <a:srgbClr val="009AF5"/>
                </a:solidFill>
              </a:defRPr>
            </a:lvl2pPr>
            <a:lvl3pPr lvl="2" algn="ctr" rtl="0">
              <a:lnSpc>
                <a:spcPct val="90000"/>
              </a:lnSpc>
              <a:spcBef>
                <a:spcPts val="400"/>
              </a:spcBef>
              <a:spcAft>
                <a:spcPts val="0"/>
              </a:spcAft>
              <a:buClr>
                <a:srgbClr val="009AF5"/>
              </a:buClr>
              <a:buSzPts val="1400"/>
              <a:buNone/>
              <a:defRPr sz="1400">
                <a:solidFill>
                  <a:srgbClr val="009AF5"/>
                </a:solidFill>
              </a:defRPr>
            </a:lvl3pPr>
            <a:lvl4pPr lvl="3" algn="ctr" rtl="0">
              <a:lnSpc>
                <a:spcPct val="90000"/>
              </a:lnSpc>
              <a:spcBef>
                <a:spcPts val="400"/>
              </a:spcBef>
              <a:spcAft>
                <a:spcPts val="0"/>
              </a:spcAft>
              <a:buClr>
                <a:srgbClr val="009AF5"/>
              </a:buClr>
              <a:buSzPts val="1200"/>
              <a:buNone/>
              <a:defRPr sz="1200">
                <a:solidFill>
                  <a:srgbClr val="009AF5"/>
                </a:solidFill>
              </a:defRPr>
            </a:lvl4pPr>
            <a:lvl5pPr lvl="4" algn="ctr" rtl="0">
              <a:lnSpc>
                <a:spcPct val="90000"/>
              </a:lnSpc>
              <a:spcBef>
                <a:spcPts val="400"/>
              </a:spcBef>
              <a:spcAft>
                <a:spcPts val="0"/>
              </a:spcAft>
              <a:buClr>
                <a:srgbClr val="009AF5"/>
              </a:buClr>
              <a:buSzPts val="1200"/>
              <a:buNone/>
              <a:defRPr sz="1200">
                <a:solidFill>
                  <a:srgbClr val="009AF5"/>
                </a:solidFill>
              </a:defRPr>
            </a:lvl5pPr>
            <a:lvl6pPr lvl="5" algn="ctr" rtl="0">
              <a:lnSpc>
                <a:spcPct val="90000"/>
              </a:lnSpc>
              <a:spcBef>
                <a:spcPts val="400"/>
              </a:spcBef>
              <a:spcAft>
                <a:spcPts val="0"/>
              </a:spcAft>
              <a:buClr>
                <a:srgbClr val="009AF5"/>
              </a:buClr>
              <a:buSzPts val="1200"/>
              <a:buNone/>
              <a:defRPr sz="1200">
                <a:solidFill>
                  <a:srgbClr val="009AF5"/>
                </a:solidFill>
              </a:defRPr>
            </a:lvl6pPr>
            <a:lvl7pPr lvl="6" algn="ctr" rtl="0">
              <a:lnSpc>
                <a:spcPct val="90000"/>
              </a:lnSpc>
              <a:spcBef>
                <a:spcPts val="1600"/>
              </a:spcBef>
              <a:spcAft>
                <a:spcPts val="0"/>
              </a:spcAft>
              <a:buClr>
                <a:srgbClr val="009AF5"/>
              </a:buClr>
              <a:buSzPts val="1200"/>
              <a:buNone/>
              <a:defRPr sz="1200">
                <a:solidFill>
                  <a:srgbClr val="009AF5"/>
                </a:solidFill>
              </a:defRPr>
            </a:lvl7pPr>
            <a:lvl8pPr lvl="7" algn="ctr" rtl="0">
              <a:lnSpc>
                <a:spcPct val="90000"/>
              </a:lnSpc>
              <a:spcBef>
                <a:spcPts val="1600"/>
              </a:spcBef>
              <a:spcAft>
                <a:spcPts val="0"/>
              </a:spcAft>
              <a:buClr>
                <a:srgbClr val="009AF5"/>
              </a:buClr>
              <a:buSzPts val="1200"/>
              <a:buNone/>
              <a:defRPr sz="1200">
                <a:solidFill>
                  <a:srgbClr val="009AF5"/>
                </a:solidFill>
              </a:defRPr>
            </a:lvl8pPr>
            <a:lvl9pPr lvl="8" algn="ctr" rtl="0">
              <a:lnSpc>
                <a:spcPct val="90000"/>
              </a:lnSpc>
              <a:spcBef>
                <a:spcPts val="1600"/>
              </a:spcBef>
              <a:spcAft>
                <a:spcPts val="1600"/>
              </a:spcAft>
              <a:buClr>
                <a:srgbClr val="009AF5"/>
              </a:buClr>
              <a:buSzPts val="1200"/>
              <a:buNone/>
              <a:defRPr sz="1200">
                <a:solidFill>
                  <a:srgbClr val="009AF5"/>
                </a:solidFill>
              </a:defRPr>
            </a:lvl9pPr>
          </a:lstStyle>
          <a:p>
            <a:endParaRPr/>
          </a:p>
        </p:txBody>
      </p:sp>
      <p:pic>
        <p:nvPicPr>
          <p:cNvPr id="53" name="Google Shape;53;p13"/>
          <p:cNvPicPr preferRelativeResize="0"/>
          <p:nvPr/>
        </p:nvPicPr>
        <p:blipFill rotWithShape="1">
          <a:blip r:embed="rId2">
            <a:alphaModFix/>
          </a:blip>
          <a:srcRect/>
          <a:stretch/>
        </p:blipFill>
        <p:spPr>
          <a:xfrm>
            <a:off x="273089" y="281323"/>
            <a:ext cx="398067" cy="735559"/>
          </a:xfrm>
          <a:prstGeom prst="rect">
            <a:avLst/>
          </a:prstGeom>
          <a:noFill/>
          <a:ln>
            <a:noFill/>
          </a:ln>
        </p:spPr>
      </p:pic>
      <p:sp>
        <p:nvSpPr>
          <p:cNvPr id="54" name="Google Shape;54;p13"/>
          <p:cNvSpPr/>
          <p:nvPr/>
        </p:nvSpPr>
        <p:spPr>
          <a:xfrm>
            <a:off x="8001000" y="0"/>
            <a:ext cx="1143000" cy="5143500"/>
          </a:xfrm>
          <a:prstGeom prst="rect">
            <a:avLst/>
          </a:prstGeom>
          <a:solidFill>
            <a:srgbClr val="FFDE3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9"/>
        <p:cNvGrpSpPr/>
        <p:nvPr/>
      </p:nvGrpSpPr>
      <p:grpSpPr>
        <a:xfrm>
          <a:off x="0" y="0"/>
          <a:ext cx="0" cy="0"/>
          <a:chOff x="0" y="0"/>
          <a:chExt cx="0" cy="0"/>
        </a:xfrm>
      </p:grpSpPr>
      <p:sp>
        <p:nvSpPr>
          <p:cNvPr id="60" name="Google Shape;60;p1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1" name="Google Shape;61;p1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2" name="Google Shape;62;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3"/>
        <p:cNvGrpSpPr/>
        <p:nvPr/>
      </p:nvGrpSpPr>
      <p:grpSpPr>
        <a:xfrm>
          <a:off x="0" y="0"/>
          <a:ext cx="0" cy="0"/>
          <a:chOff x="0" y="0"/>
          <a:chExt cx="0" cy="0"/>
        </a:xfrm>
      </p:grpSpPr>
      <p:sp>
        <p:nvSpPr>
          <p:cNvPr id="64" name="Google Shape;64;p1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5" name="Google Shape;65;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6"/>
        <p:cNvGrpSpPr/>
        <p:nvPr/>
      </p:nvGrpSpPr>
      <p:grpSpPr>
        <a:xfrm>
          <a:off x="0" y="0"/>
          <a:ext cx="0" cy="0"/>
          <a:chOff x="0" y="0"/>
          <a:chExt cx="0" cy="0"/>
        </a:xfrm>
      </p:grpSpPr>
      <p:sp>
        <p:nvSpPr>
          <p:cNvPr id="67" name="Google Shape;6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8" name="Google Shape;68;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9" name="Google Shape;6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 name="Google Shape;72;p1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Google Shape;73;p1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4" name="Google Shape;74;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Google Shape;76;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7" name="Google Shape;77;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0" name="Google Shape;80;p2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1" name="Google Shape;81;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2"/>
        <p:cNvGrpSpPr/>
        <p:nvPr/>
      </p:nvGrpSpPr>
      <p:grpSpPr>
        <a:xfrm>
          <a:off x="0" y="0"/>
          <a:ext cx="0" cy="0"/>
          <a:chOff x="0" y="0"/>
          <a:chExt cx="0" cy="0"/>
        </a:xfrm>
      </p:grpSpPr>
      <p:sp>
        <p:nvSpPr>
          <p:cNvPr id="83" name="Google Shape;83;p2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4" name="Google Shape;84;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5"/>
        <p:cNvGrpSpPr/>
        <p:nvPr/>
      </p:nvGrpSpPr>
      <p:grpSpPr>
        <a:xfrm>
          <a:off x="0" y="0"/>
          <a:ext cx="0" cy="0"/>
          <a:chOff x="0" y="0"/>
          <a:chExt cx="0" cy="0"/>
        </a:xfrm>
      </p:grpSpPr>
      <p:sp>
        <p:nvSpPr>
          <p:cNvPr id="86" name="Google Shape;86;p2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8" name="Google Shape;88;p2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9" name="Google Shape;89;p2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0" name="Google Shape;9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1"/>
        <p:cNvGrpSpPr/>
        <p:nvPr/>
      </p:nvGrpSpPr>
      <p:grpSpPr>
        <a:xfrm>
          <a:off x="0" y="0"/>
          <a:ext cx="0" cy="0"/>
          <a:chOff x="0" y="0"/>
          <a:chExt cx="0" cy="0"/>
        </a:xfrm>
      </p:grpSpPr>
      <p:sp>
        <p:nvSpPr>
          <p:cNvPr id="92" name="Google Shape;92;p23"/>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93" name="Google Shape;93;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4"/>
        <p:cNvGrpSpPr/>
        <p:nvPr/>
      </p:nvGrpSpPr>
      <p:grpSpPr>
        <a:xfrm>
          <a:off x="0" y="0"/>
          <a:ext cx="0" cy="0"/>
          <a:chOff x="0" y="0"/>
          <a:chExt cx="0" cy="0"/>
        </a:xfrm>
      </p:grpSpPr>
      <p:sp>
        <p:nvSpPr>
          <p:cNvPr id="95" name="Google Shape;95;p2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6" name="Google Shape;96;p24"/>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7" name="Google Shape;97;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8"/>
        <p:cNvGrpSpPr/>
        <p:nvPr/>
      </p:nvGrpSpPr>
      <p:grpSpPr>
        <a:xfrm>
          <a:off x="0" y="0"/>
          <a:ext cx="0" cy="0"/>
          <a:chOff x="0" y="0"/>
          <a:chExt cx="0" cy="0"/>
        </a:xfrm>
      </p:grpSpPr>
      <p:sp>
        <p:nvSpPr>
          <p:cNvPr id="99" name="Google Shape;99;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0"/>
        <p:cNvGrpSpPr/>
        <p:nvPr/>
      </p:nvGrpSpPr>
      <p:grpSpPr>
        <a:xfrm>
          <a:off x="0" y="0"/>
          <a:ext cx="0" cy="0"/>
          <a:chOff x="0" y="0"/>
          <a:chExt cx="0" cy="0"/>
        </a:xfrm>
      </p:grpSpPr>
      <p:sp>
        <p:nvSpPr>
          <p:cNvPr id="101" name="Google Shape;101;p26"/>
          <p:cNvSpPr txBox="1">
            <a:spLocks noGrp="1"/>
          </p:cNvSpPr>
          <p:nvPr>
            <p:ph type="title"/>
          </p:nvPr>
        </p:nvSpPr>
        <p:spPr>
          <a:xfrm>
            <a:off x="1944694" y="468083"/>
            <a:ext cx="6684000" cy="960900"/>
          </a:xfrm>
          <a:prstGeom prst="rect">
            <a:avLst/>
          </a:prstGeom>
          <a:noFill/>
          <a:ln>
            <a:noFill/>
          </a:ln>
        </p:spPr>
        <p:txBody>
          <a:bodyPr spcFirstLastPara="1" wrap="square" lIns="68575" tIns="34275" rIns="68575" bIns="34275" anchor="t" anchorCtr="0">
            <a:noAutofit/>
          </a:bodyPr>
          <a:lstStyle>
            <a:lvl1pPr lvl="0" algn="l" rtl="0">
              <a:lnSpc>
                <a:spcPct val="100000"/>
              </a:lnSpc>
              <a:spcBef>
                <a:spcPts val="0"/>
              </a:spcBef>
              <a:spcAft>
                <a:spcPts val="0"/>
              </a:spcAft>
              <a:buClr>
                <a:srgbClr val="262626"/>
              </a:buClr>
              <a:buSzPts val="1400"/>
              <a:buNone/>
              <a:defRPr/>
            </a:lvl1pPr>
            <a:lvl2pPr lvl="1" algn="l" rtl="0">
              <a:lnSpc>
                <a:spcPct val="100000"/>
              </a:lnSpc>
              <a:spcBef>
                <a:spcPts val="0"/>
              </a:spcBef>
              <a:spcAft>
                <a:spcPts val="0"/>
              </a:spcAft>
              <a:buSzPts val="3000"/>
              <a:buNone/>
              <a:defRPr/>
            </a:lvl2pPr>
            <a:lvl3pPr lvl="2" algn="l" rtl="0">
              <a:lnSpc>
                <a:spcPct val="100000"/>
              </a:lnSpc>
              <a:spcBef>
                <a:spcPts val="0"/>
              </a:spcBef>
              <a:spcAft>
                <a:spcPts val="0"/>
              </a:spcAft>
              <a:buSzPts val="3000"/>
              <a:buNone/>
              <a:defRPr/>
            </a:lvl3pPr>
            <a:lvl4pPr lvl="3" algn="l" rtl="0">
              <a:lnSpc>
                <a:spcPct val="100000"/>
              </a:lnSpc>
              <a:spcBef>
                <a:spcPts val="0"/>
              </a:spcBef>
              <a:spcAft>
                <a:spcPts val="0"/>
              </a:spcAft>
              <a:buSzPts val="3000"/>
              <a:buNone/>
              <a:defRPr/>
            </a:lvl4pPr>
            <a:lvl5pPr lvl="4" algn="l" rtl="0">
              <a:lnSpc>
                <a:spcPct val="100000"/>
              </a:lnSpc>
              <a:spcBef>
                <a:spcPts val="0"/>
              </a:spcBef>
              <a:spcAft>
                <a:spcPts val="0"/>
              </a:spcAft>
              <a:buSzPts val="3000"/>
              <a:buNone/>
              <a:defRPr/>
            </a:lvl5pPr>
            <a:lvl6pPr lvl="5" algn="l" rtl="0">
              <a:lnSpc>
                <a:spcPct val="100000"/>
              </a:lnSpc>
              <a:spcBef>
                <a:spcPts val="0"/>
              </a:spcBef>
              <a:spcAft>
                <a:spcPts val="0"/>
              </a:spcAft>
              <a:buSzPts val="3000"/>
              <a:buNone/>
              <a:defRPr/>
            </a:lvl6pPr>
            <a:lvl7pPr lvl="6" algn="l" rtl="0">
              <a:lnSpc>
                <a:spcPct val="100000"/>
              </a:lnSpc>
              <a:spcBef>
                <a:spcPts val="0"/>
              </a:spcBef>
              <a:spcAft>
                <a:spcPts val="0"/>
              </a:spcAft>
              <a:buSzPts val="3000"/>
              <a:buNone/>
              <a:defRPr/>
            </a:lvl7pPr>
            <a:lvl8pPr lvl="7" algn="l" rtl="0">
              <a:lnSpc>
                <a:spcPct val="100000"/>
              </a:lnSpc>
              <a:spcBef>
                <a:spcPts val="0"/>
              </a:spcBef>
              <a:spcAft>
                <a:spcPts val="0"/>
              </a:spcAft>
              <a:buSzPts val="3000"/>
              <a:buNone/>
              <a:defRPr/>
            </a:lvl8pPr>
            <a:lvl9pPr lvl="8" algn="l" rtl="0">
              <a:lnSpc>
                <a:spcPct val="100000"/>
              </a:lnSpc>
              <a:spcBef>
                <a:spcPts val="0"/>
              </a:spcBef>
              <a:spcAft>
                <a:spcPts val="0"/>
              </a:spcAft>
              <a:buSzPts val="3000"/>
              <a:buNone/>
              <a:defRPr/>
            </a:lvl9pPr>
          </a:lstStyle>
          <a:p>
            <a:endParaRPr/>
          </a:p>
        </p:txBody>
      </p:sp>
      <p:sp>
        <p:nvSpPr>
          <p:cNvPr id="102" name="Google Shape;102;p26"/>
          <p:cNvSpPr txBox="1">
            <a:spLocks noGrp="1"/>
          </p:cNvSpPr>
          <p:nvPr>
            <p:ph type="body" idx="1"/>
          </p:nvPr>
        </p:nvSpPr>
        <p:spPr>
          <a:xfrm>
            <a:off x="1941909" y="1600200"/>
            <a:ext cx="6686700" cy="2833200"/>
          </a:xfrm>
          <a:prstGeom prst="rect">
            <a:avLst/>
          </a:prstGeom>
          <a:noFill/>
          <a:ln>
            <a:noFill/>
          </a:ln>
        </p:spPr>
        <p:txBody>
          <a:bodyPr spcFirstLastPara="1" wrap="square" lIns="68575" tIns="34275" rIns="68575" bIns="34275" anchor="t" anchorCtr="0">
            <a:noAutofit/>
          </a:bodyPr>
          <a:lstStyle>
            <a:lvl1pPr marL="457200" lvl="0" indent="-317500" algn="l" rtl="0">
              <a:lnSpc>
                <a:spcPct val="115000"/>
              </a:lnSpc>
              <a:spcBef>
                <a:spcPts val="800"/>
              </a:spcBef>
              <a:spcAft>
                <a:spcPts val="0"/>
              </a:spcAft>
              <a:buSzPts val="1400"/>
              <a:buChar char="●"/>
              <a:defRPr/>
            </a:lvl1pPr>
            <a:lvl2pPr marL="914400" lvl="1" indent="-317500" algn="l" rtl="0">
              <a:lnSpc>
                <a:spcPct val="115000"/>
              </a:lnSpc>
              <a:spcBef>
                <a:spcPts val="800"/>
              </a:spcBef>
              <a:spcAft>
                <a:spcPts val="0"/>
              </a:spcAft>
              <a:buSzPts val="1400"/>
              <a:buChar char="○"/>
              <a:defRPr/>
            </a:lvl2pPr>
            <a:lvl3pPr marL="1371600" lvl="2" indent="-317500" algn="l" rtl="0">
              <a:lnSpc>
                <a:spcPct val="115000"/>
              </a:lnSpc>
              <a:spcBef>
                <a:spcPts val="800"/>
              </a:spcBef>
              <a:spcAft>
                <a:spcPts val="0"/>
              </a:spcAft>
              <a:buSzPts val="1400"/>
              <a:buChar char="■"/>
              <a:defRPr/>
            </a:lvl3pPr>
            <a:lvl4pPr marL="1828800" lvl="3" indent="-317500" algn="l" rtl="0">
              <a:lnSpc>
                <a:spcPct val="115000"/>
              </a:lnSpc>
              <a:spcBef>
                <a:spcPts val="800"/>
              </a:spcBef>
              <a:spcAft>
                <a:spcPts val="0"/>
              </a:spcAft>
              <a:buSzPts val="1400"/>
              <a:buChar char="●"/>
              <a:defRPr/>
            </a:lvl4pPr>
            <a:lvl5pPr marL="2286000" lvl="4" indent="-317500" algn="l" rtl="0">
              <a:lnSpc>
                <a:spcPct val="115000"/>
              </a:lnSpc>
              <a:spcBef>
                <a:spcPts val="800"/>
              </a:spcBef>
              <a:spcAft>
                <a:spcPts val="0"/>
              </a:spcAft>
              <a:buSzPts val="1400"/>
              <a:buChar char="○"/>
              <a:defRPr/>
            </a:lvl5pPr>
            <a:lvl6pPr marL="2743200" lvl="5" indent="-317500" algn="l" rtl="0">
              <a:lnSpc>
                <a:spcPct val="115000"/>
              </a:lnSpc>
              <a:spcBef>
                <a:spcPts val="800"/>
              </a:spcBef>
              <a:spcAft>
                <a:spcPts val="0"/>
              </a:spcAft>
              <a:buSzPts val="1400"/>
              <a:buChar char="■"/>
              <a:defRPr/>
            </a:lvl6pPr>
            <a:lvl7pPr marL="3200400" lvl="6" indent="-317500" algn="l" rtl="0">
              <a:lnSpc>
                <a:spcPct val="115000"/>
              </a:lnSpc>
              <a:spcBef>
                <a:spcPts val="800"/>
              </a:spcBef>
              <a:spcAft>
                <a:spcPts val="0"/>
              </a:spcAft>
              <a:buSzPts val="1400"/>
              <a:buChar char="●"/>
              <a:defRPr/>
            </a:lvl7pPr>
            <a:lvl8pPr marL="3657600" lvl="7" indent="-317500" algn="l" rtl="0">
              <a:lnSpc>
                <a:spcPct val="115000"/>
              </a:lnSpc>
              <a:spcBef>
                <a:spcPts val="800"/>
              </a:spcBef>
              <a:spcAft>
                <a:spcPts val="0"/>
              </a:spcAft>
              <a:buSzPts val="1400"/>
              <a:buChar char="○"/>
              <a:defRPr/>
            </a:lvl8pPr>
            <a:lvl9pPr marL="4114800" lvl="8" indent="-317500" algn="l" rtl="0">
              <a:lnSpc>
                <a:spcPct val="115000"/>
              </a:lnSpc>
              <a:spcBef>
                <a:spcPts val="800"/>
              </a:spcBef>
              <a:spcAft>
                <a:spcPts val="0"/>
              </a:spcAft>
              <a:buSzPts val="1400"/>
              <a:buChar char="■"/>
              <a:defRPr/>
            </a:lvl9pPr>
          </a:lstStyle>
          <a:p>
            <a:endParaRPr/>
          </a:p>
        </p:txBody>
      </p:sp>
      <p:sp>
        <p:nvSpPr>
          <p:cNvPr id="103" name="Google Shape;103;p26"/>
          <p:cNvSpPr txBox="1">
            <a:spLocks noGrp="1"/>
          </p:cNvSpPr>
          <p:nvPr>
            <p:ph type="dt" idx="10"/>
          </p:nvPr>
        </p:nvSpPr>
        <p:spPr>
          <a:xfrm>
            <a:off x="7771209" y="4597828"/>
            <a:ext cx="859800" cy="277800"/>
          </a:xfrm>
          <a:prstGeom prst="rect">
            <a:avLst/>
          </a:prstGeom>
          <a:noFill/>
          <a:ln>
            <a:noFill/>
          </a:ln>
        </p:spPr>
        <p:txBody>
          <a:bodyPr spcFirstLastPara="1" wrap="square" lIns="68575" tIns="34275" rIns="68575" bIns="34275" anchor="ctr" anchorCtr="0">
            <a:noAutofit/>
          </a:bodyPr>
          <a:lstStyle>
            <a:lvl1pPr marR="0" lvl="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04" name="Google Shape;104;p26"/>
          <p:cNvSpPr txBox="1">
            <a:spLocks noGrp="1"/>
          </p:cNvSpPr>
          <p:nvPr>
            <p:ph type="ftr" idx="11"/>
          </p:nvPr>
        </p:nvSpPr>
        <p:spPr>
          <a:xfrm>
            <a:off x="1941909" y="4601856"/>
            <a:ext cx="57150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05" name="Google Shape;105;p26"/>
          <p:cNvSpPr/>
          <p:nvPr/>
        </p:nvSpPr>
        <p:spPr>
          <a:xfrm rot="10800000" flipH="1">
            <a:off x="-3142" y="535779"/>
            <a:ext cx="1191397" cy="380475"/>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06" name="Google Shape;106;p26"/>
          <p:cNvSpPr txBox="1">
            <a:spLocks noGrp="1"/>
          </p:cNvSpPr>
          <p:nvPr>
            <p:ph type="sldNum" idx="12"/>
          </p:nvPr>
        </p:nvSpPr>
        <p:spPr>
          <a:xfrm>
            <a:off x="398859" y="590836"/>
            <a:ext cx="5847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0068_Harris_Template_SlidesMania_4">
  <p:cSld name="0068_Harris_Template_SlidesMania_4">
    <p:spTree>
      <p:nvGrpSpPr>
        <p:cNvPr id="1" name="Shape 107"/>
        <p:cNvGrpSpPr/>
        <p:nvPr/>
      </p:nvGrpSpPr>
      <p:grpSpPr>
        <a:xfrm>
          <a:off x="0" y="0"/>
          <a:ext cx="0" cy="0"/>
          <a:chOff x="0" y="0"/>
          <a:chExt cx="0" cy="0"/>
        </a:xfrm>
      </p:grpSpPr>
      <p:sp>
        <p:nvSpPr>
          <p:cNvPr id="108" name="Google Shape;108;p27"/>
          <p:cNvSpPr/>
          <p:nvPr/>
        </p:nvSpPr>
        <p:spPr>
          <a:xfrm>
            <a:off x="-1" y="4113760"/>
            <a:ext cx="1301400" cy="1029600"/>
          </a:xfrm>
          <a:prstGeom prst="homePlate">
            <a:avLst>
              <a:gd name="adj" fmla="val 50000"/>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09" name="Google Shape;109;p27"/>
          <p:cNvSpPr/>
          <p:nvPr/>
        </p:nvSpPr>
        <p:spPr>
          <a:xfrm>
            <a:off x="-1" y="3084019"/>
            <a:ext cx="1301400" cy="1029600"/>
          </a:xfrm>
          <a:prstGeom prst="homePlate">
            <a:avLst>
              <a:gd name="adj" fmla="val 50000"/>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10" name="Google Shape;110;p27"/>
          <p:cNvSpPr/>
          <p:nvPr/>
        </p:nvSpPr>
        <p:spPr>
          <a:xfrm>
            <a:off x="275" y="2061299"/>
            <a:ext cx="1301400" cy="1029600"/>
          </a:xfrm>
          <a:prstGeom prst="homePlate">
            <a:avLst>
              <a:gd name="adj" fmla="val 50000"/>
            </a:avLst>
          </a:prstGeom>
          <a:solidFill>
            <a:schemeClr val="accent3"/>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11" name="Google Shape;111;p27"/>
          <p:cNvSpPr/>
          <p:nvPr/>
        </p:nvSpPr>
        <p:spPr>
          <a:xfrm>
            <a:off x="550" y="1029741"/>
            <a:ext cx="1301400" cy="1029600"/>
          </a:xfrm>
          <a:prstGeom prst="homePlate">
            <a:avLst>
              <a:gd name="adj" fmla="val 50000"/>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12" name="Google Shape;112;p27"/>
          <p:cNvSpPr/>
          <p:nvPr/>
        </p:nvSpPr>
        <p:spPr>
          <a:xfrm>
            <a:off x="550" y="0"/>
            <a:ext cx="1301400" cy="1029600"/>
          </a:xfrm>
          <a:prstGeom prst="homePlate">
            <a:avLst>
              <a:gd name="adj" fmla="val 50000"/>
            </a:avLst>
          </a:prstGeom>
          <a:solidFill>
            <a:schemeClr val="accent5"/>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13" name="Google Shape;113;p27"/>
          <p:cNvSpPr txBox="1"/>
          <p:nvPr/>
        </p:nvSpPr>
        <p:spPr>
          <a:xfrm rot="5400000">
            <a:off x="-509475" y="4763063"/>
            <a:ext cx="1184700" cy="2802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900">
                <a:solidFill>
                  <a:schemeClr val="lt1"/>
                </a:solidFill>
                <a:latin typeface="Barlow Condensed"/>
                <a:ea typeface="Barlow Condensed"/>
                <a:cs typeface="Barlow Condensed"/>
                <a:sym typeface="Barlow Condensed"/>
              </a:rPr>
              <a:t>SLIDESMANIA.COM</a:t>
            </a:r>
            <a:endParaRPr sz="900">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0068_Harris_Template_SlidesMania_5">
  <p:cSld name="0068_Harris_Template_SlidesMania_5">
    <p:spTree>
      <p:nvGrpSpPr>
        <p:cNvPr id="1" name="Shape 114"/>
        <p:cNvGrpSpPr/>
        <p:nvPr/>
      </p:nvGrpSpPr>
      <p:grpSpPr>
        <a:xfrm>
          <a:off x="0" y="0"/>
          <a:ext cx="0" cy="0"/>
          <a:chOff x="0" y="0"/>
          <a:chExt cx="0" cy="0"/>
        </a:xfrm>
      </p:grpSpPr>
      <p:sp>
        <p:nvSpPr>
          <p:cNvPr id="115" name="Google Shape;115;p28"/>
          <p:cNvSpPr/>
          <p:nvPr/>
        </p:nvSpPr>
        <p:spPr>
          <a:xfrm flipH="1">
            <a:off x="7842601" y="4113760"/>
            <a:ext cx="1301400" cy="1029600"/>
          </a:xfrm>
          <a:prstGeom prst="homePlate">
            <a:avLst>
              <a:gd name="adj" fmla="val 50000"/>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 name="Google Shape;116;p28"/>
          <p:cNvSpPr/>
          <p:nvPr/>
        </p:nvSpPr>
        <p:spPr>
          <a:xfrm flipH="1">
            <a:off x="7842601" y="3084019"/>
            <a:ext cx="1301400" cy="1029600"/>
          </a:xfrm>
          <a:prstGeom prst="homePlate">
            <a:avLst>
              <a:gd name="adj" fmla="val 50000"/>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17" name="Google Shape;117;p28"/>
          <p:cNvSpPr/>
          <p:nvPr/>
        </p:nvSpPr>
        <p:spPr>
          <a:xfrm flipH="1">
            <a:off x="7842325" y="2061299"/>
            <a:ext cx="1301400" cy="1029600"/>
          </a:xfrm>
          <a:prstGeom prst="homePlate">
            <a:avLst>
              <a:gd name="adj" fmla="val 50000"/>
            </a:avLst>
          </a:prstGeom>
          <a:solidFill>
            <a:schemeClr val="accent3"/>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18" name="Google Shape;118;p28"/>
          <p:cNvSpPr/>
          <p:nvPr/>
        </p:nvSpPr>
        <p:spPr>
          <a:xfrm flipH="1">
            <a:off x="7842050" y="1029741"/>
            <a:ext cx="1301400" cy="1029600"/>
          </a:xfrm>
          <a:prstGeom prst="homePlate">
            <a:avLst>
              <a:gd name="adj" fmla="val 50000"/>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19" name="Google Shape;119;p28"/>
          <p:cNvSpPr/>
          <p:nvPr/>
        </p:nvSpPr>
        <p:spPr>
          <a:xfrm flipH="1">
            <a:off x="7842050" y="0"/>
            <a:ext cx="1301400" cy="1029600"/>
          </a:xfrm>
          <a:prstGeom prst="homePlate">
            <a:avLst>
              <a:gd name="adj" fmla="val 50000"/>
            </a:avLst>
          </a:prstGeom>
          <a:solidFill>
            <a:schemeClr val="accent5"/>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20" name="Google Shape;120;p28"/>
          <p:cNvSpPr txBox="1"/>
          <p:nvPr/>
        </p:nvSpPr>
        <p:spPr>
          <a:xfrm rot="5400000">
            <a:off x="-509475" y="4763063"/>
            <a:ext cx="1184700" cy="2802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900">
                <a:solidFill>
                  <a:schemeClr val="accent3"/>
                </a:solidFill>
                <a:latin typeface="Barlow Condensed"/>
                <a:ea typeface="Barlow Condensed"/>
                <a:cs typeface="Barlow Condensed"/>
                <a:sym typeface="Barlow Condensed"/>
              </a:rPr>
              <a:t>SLIDESMANIA.COM</a:t>
            </a:r>
            <a:endParaRPr sz="900">
              <a:solidFill>
                <a:schemeClr val="accent3"/>
              </a:solidFill>
              <a:latin typeface="Barlow Condensed"/>
              <a:ea typeface="Barlow Condensed"/>
              <a:cs typeface="Barlow Condensed"/>
              <a:sym typeface="Barlow Condense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0068_Harris_Template_SlidesMania_3">
  <p:cSld name="0068_Harris_Template_SlidesMania_3">
    <p:spTree>
      <p:nvGrpSpPr>
        <p:cNvPr id="1" name="Shape 121"/>
        <p:cNvGrpSpPr/>
        <p:nvPr/>
      </p:nvGrpSpPr>
      <p:grpSpPr>
        <a:xfrm>
          <a:off x="0" y="0"/>
          <a:ext cx="0" cy="0"/>
          <a:chOff x="0" y="0"/>
          <a:chExt cx="0" cy="0"/>
        </a:xfrm>
      </p:grpSpPr>
      <p:sp>
        <p:nvSpPr>
          <p:cNvPr id="122" name="Google Shape;122;p29"/>
          <p:cNvSpPr/>
          <p:nvPr/>
        </p:nvSpPr>
        <p:spPr>
          <a:xfrm rot="-5400000">
            <a:off x="7974972" y="3981157"/>
            <a:ext cx="1301400" cy="1016100"/>
          </a:xfrm>
          <a:prstGeom prst="homePlate">
            <a:avLst>
              <a:gd name="adj" fmla="val 50000"/>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23" name="Google Shape;123;p29"/>
          <p:cNvSpPr/>
          <p:nvPr/>
        </p:nvSpPr>
        <p:spPr>
          <a:xfrm rot="-5400000">
            <a:off x="6958986" y="3981157"/>
            <a:ext cx="1301400" cy="1016100"/>
          </a:xfrm>
          <a:prstGeom prst="homePlate">
            <a:avLst>
              <a:gd name="adj" fmla="val 50000"/>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24" name="Google Shape;124;p29"/>
          <p:cNvSpPr/>
          <p:nvPr/>
        </p:nvSpPr>
        <p:spPr>
          <a:xfrm rot="-5400000">
            <a:off x="5949927" y="3980882"/>
            <a:ext cx="1301400" cy="1016100"/>
          </a:xfrm>
          <a:prstGeom prst="homePlate">
            <a:avLst>
              <a:gd name="adj" fmla="val 50000"/>
            </a:avLst>
          </a:prstGeom>
          <a:solidFill>
            <a:schemeClr val="accent3"/>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25" name="Google Shape;125;p29"/>
          <p:cNvSpPr/>
          <p:nvPr/>
        </p:nvSpPr>
        <p:spPr>
          <a:xfrm rot="-5400000">
            <a:off x="4932147" y="3980607"/>
            <a:ext cx="1301400" cy="1016100"/>
          </a:xfrm>
          <a:prstGeom prst="homePlate">
            <a:avLst>
              <a:gd name="adj" fmla="val 50000"/>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26" name="Google Shape;126;p29"/>
          <p:cNvSpPr/>
          <p:nvPr/>
        </p:nvSpPr>
        <p:spPr>
          <a:xfrm rot="-5400000">
            <a:off x="3916161" y="3980607"/>
            <a:ext cx="1301400" cy="1016100"/>
          </a:xfrm>
          <a:prstGeom prst="homePlate">
            <a:avLst>
              <a:gd name="adj" fmla="val 50000"/>
            </a:avLst>
          </a:prstGeom>
          <a:solidFill>
            <a:schemeClr val="accent5"/>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27" name="Google Shape;127;p29"/>
          <p:cNvSpPr/>
          <p:nvPr/>
        </p:nvSpPr>
        <p:spPr>
          <a:xfrm rot="-5400000">
            <a:off x="2900174" y="3984750"/>
            <a:ext cx="1301400" cy="1016100"/>
          </a:xfrm>
          <a:prstGeom prst="homePlate">
            <a:avLst>
              <a:gd name="adj" fmla="val 50000"/>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28" name="Google Shape;128;p29"/>
          <p:cNvSpPr/>
          <p:nvPr/>
        </p:nvSpPr>
        <p:spPr>
          <a:xfrm rot="-5400000">
            <a:off x="1889323" y="3984750"/>
            <a:ext cx="1301400" cy="1016100"/>
          </a:xfrm>
          <a:prstGeom prst="homePlate">
            <a:avLst>
              <a:gd name="adj" fmla="val 50000"/>
            </a:avLst>
          </a:prstGeom>
          <a:solidFill>
            <a:schemeClr val="accent2"/>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29" name="Google Shape;129;p29"/>
          <p:cNvSpPr/>
          <p:nvPr/>
        </p:nvSpPr>
        <p:spPr>
          <a:xfrm rot="-5400000">
            <a:off x="873336" y="3984750"/>
            <a:ext cx="1301400" cy="1016100"/>
          </a:xfrm>
          <a:prstGeom prst="homePlate">
            <a:avLst>
              <a:gd name="adj" fmla="val 50000"/>
            </a:avLst>
          </a:prstGeom>
          <a:solidFill>
            <a:schemeClr val="accent3"/>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30" name="Google Shape;130;p29"/>
          <p:cNvSpPr/>
          <p:nvPr/>
        </p:nvSpPr>
        <p:spPr>
          <a:xfrm rot="-5400000">
            <a:off x="-142649" y="3983559"/>
            <a:ext cx="1301400" cy="1016100"/>
          </a:xfrm>
          <a:prstGeom prst="homePlate">
            <a:avLst>
              <a:gd name="adj" fmla="val 50000"/>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400">
              <a:solidFill>
                <a:schemeClr val="lt1"/>
              </a:solidFill>
              <a:latin typeface="Calibri"/>
              <a:ea typeface="Calibri"/>
              <a:cs typeface="Calibri"/>
              <a:sym typeface="Calibri"/>
            </a:endParaRPr>
          </a:p>
        </p:txBody>
      </p:sp>
      <p:sp>
        <p:nvSpPr>
          <p:cNvPr id="131" name="Google Shape;131;p29"/>
          <p:cNvSpPr txBox="1"/>
          <p:nvPr/>
        </p:nvSpPr>
        <p:spPr>
          <a:xfrm rot="5400000">
            <a:off x="-509475" y="4763063"/>
            <a:ext cx="1184700" cy="2802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900">
                <a:solidFill>
                  <a:schemeClr val="lt1"/>
                </a:solidFill>
                <a:latin typeface="Barlow Condensed"/>
                <a:ea typeface="Barlow Condensed"/>
                <a:cs typeface="Barlow Condensed"/>
                <a:sym typeface="Barlow Condensed"/>
              </a:rPr>
              <a:t>SLIDESMANIA.COM</a:t>
            </a:r>
            <a:endParaRPr sz="900">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7" name="Google Shape;57;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8" name="Google Shape;5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hyperlink" Target="https://drive.google.com/file/d/1Tb8coziO0dIqmXWkueuu8alOJ8es7Hvz/view?usp=shari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16.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9.xml"/><Relationship Id="rId1" Type="http://schemas.openxmlformats.org/officeDocument/2006/relationships/slideLayout" Target="../slideLayouts/slideLayout16.xml"/><Relationship Id="rId4" Type="http://schemas.openxmlformats.org/officeDocument/2006/relationships/hyperlink" Target="https://docs.google.com/document/d/1wsfEVj99DM77QX6O2aAsC9Bd6kWjkNcWfIcLHRQuq0A/edit?usp=drive_lin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hyperlink" Target="https://docs.google.com/presentation/d/1qy9dMt4NtJX4xrckjKQl9i1O6mEHuyTA/edit?usp=drive_link&amp;ouid=115364430069548134985&amp;rtpof=true&amp;sd=true"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https://drive.google.com/file/d/1pUTAbpIVwYOBV8pTcPyrmzGCF64HVp1_/view?usp=drive_link" TargetMode="External"/><Relationship Id="rId5" Type="http://schemas.openxmlformats.org/officeDocument/2006/relationships/hyperlink" Target="https://www2.ed.gov/about/offices/list/ocr/docs/504-resource-guide-201612.pdf" TargetMode="External"/><Relationship Id="rId4" Type="http://schemas.openxmlformats.org/officeDocument/2006/relationships/hyperlink" Target="https://drive.google.com/file/d/1RigBJiFtUZr_kgy9XnrUG0XV1B2pV2Ye/view?usp=drive_link"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0.xml"/><Relationship Id="rId1" Type="http://schemas.openxmlformats.org/officeDocument/2006/relationships/slideLayout" Target="../slideLayouts/slideLayout16.xml"/><Relationship Id="rId5" Type="http://schemas.openxmlformats.org/officeDocument/2006/relationships/hyperlink" Target="https://drive.google.com/file/d/16yzrEjSlW0QB2iDhZkgSGBWibliukM4y/view?usp=drive_link" TargetMode="External"/><Relationship Id="rId4" Type="http://schemas.openxmlformats.org/officeDocument/2006/relationships/hyperlink" Target="https://drive.google.com/file/d/16kn7aGAx1NsIaQvUrs46caGQH_OppbQE/view?usp=sharin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2.xml"/><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3.xml"/><Relationship Id="rId1" Type="http://schemas.openxmlformats.org/officeDocument/2006/relationships/slideLayout" Target="../slideLayouts/slideLayout16.xml"/><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4.xml"/><Relationship Id="rId1" Type="http://schemas.openxmlformats.org/officeDocument/2006/relationships/slideLayout" Target="../slideLayouts/slideLayout16.xml"/><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5.xml"/><Relationship Id="rId1" Type="http://schemas.openxmlformats.org/officeDocument/2006/relationships/slideLayout" Target="../slideLayouts/slideLayout16.xml"/><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7.xml"/><Relationship Id="rId1" Type="http://schemas.openxmlformats.org/officeDocument/2006/relationships/slideLayout" Target="../slideLayouts/slideLayout16.xml"/><Relationship Id="rId6" Type="http://schemas.openxmlformats.org/officeDocument/2006/relationships/hyperlink" Target="https://drive.google.com/file/d/1NNX7oDFXugkgZCyTrbF2-sAkYAjPC0hm/view?usp=drive_link" TargetMode="External"/><Relationship Id="rId5" Type="http://schemas.openxmlformats.org/officeDocument/2006/relationships/hyperlink" Target="https://docs.google.com/document/d/12HIdXwMhn1xOfnm-8eChttiIn5b6AQLl/edit?usp=drive_link&amp;ouid=115364430069548134985&amp;rtpof=true&amp;sd=true" TargetMode="External"/><Relationship Id="rId4" Type="http://schemas.openxmlformats.org/officeDocument/2006/relationships/hyperlink" Target="https://drive.google.com/file/d/1Vjy8w4mtWlQ2ujlv98eH2JwblRptsV7L/view?usp=drive_link"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8.xml"/><Relationship Id="rId1" Type="http://schemas.openxmlformats.org/officeDocument/2006/relationships/slideLayout" Target="../slideLayouts/slideLayout16.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8" Type="http://schemas.openxmlformats.org/officeDocument/2006/relationships/hyperlink" Target="https://drive.google.com/file/d/1YoHY_AqcJDSHRyxEUckSRZRwWt1OJbZ9/view?usp=drive_link" TargetMode="External"/><Relationship Id="rId3" Type="http://schemas.openxmlformats.org/officeDocument/2006/relationships/image" Target="../media/image10.jpg"/><Relationship Id="rId7" Type="http://schemas.openxmlformats.org/officeDocument/2006/relationships/hyperlink" Target="https://drive.google.com/file/d/18FZ6P2sfl7-zhzYct6GdzEcKPTdCAD6K/view?usp=drive_link" TargetMode="External"/><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openxmlformats.org/officeDocument/2006/relationships/hyperlink" Target="https://drive.google.com/file/d/1185-tkGrOVwlT39mMeeqLh41utJKCFW_/view?usp=drive_link" TargetMode="External"/><Relationship Id="rId5" Type="http://schemas.openxmlformats.org/officeDocument/2006/relationships/hyperlink" Target="https://drive.google.com/file/d/1liFqzB7j0-KnEW-eIQV5HhM1laAm4psP/view?usp=drive_link" TargetMode="External"/><Relationship Id="rId4" Type="http://schemas.openxmlformats.org/officeDocument/2006/relationships/hyperlink" Target="https://drive.google.com/file/d/1zk0chRmxvN6132klSP0Dv3ZTlCAfLVCD/view?usp=drive_link" TargetMode="External"/><Relationship Id="rId9" Type="http://schemas.openxmlformats.org/officeDocument/2006/relationships/hyperlink" Target="https://drive.google.com/file/d/1RerESSkzWHBYY69VyDzl5Ky9K96_rlYA/view?usp=drive_lin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drive.google.com/file/d/1eynQEnHbP08XSSuHGMnLw2wmmR0AId0k/view?usp=drive_link"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hyperlink" Target="https://nam02.safelinks.protection.outlook.com/?url=https%3A%2F%2Fgo.boarddocs.com%2Fvsba%2Fhenrico%2FBoard.nsf%2Fgoto%3Fopen%26id%3DBTRG79426405&amp;data=05%7C02%7Cvmgjones%40henrico.k12.va.us%7C23f811f5cd8a4f2e77eb08dc238c325f%7C75d3675888f24aa6bdae1ca9343c0c66%7C1%7C0%7C638424332243942875%7CUnknown%7CTWFpbGZsb3d8eyJWIjoiMC4wLjAwMDAiLCJQIjoiV2luMzIiLCJBTiI6Ik1haWwiLCJXVCI6Mn0%3D%7C0%7C%7C%7C&amp;sdata=tGRxpFRpSXR0iFz8VnHpp%2BMreDhxy9Nh%2FUykimKa1X8%3D&amp;reserved=0" TargetMode="External"/><Relationship Id="rId4" Type="http://schemas.openxmlformats.org/officeDocument/2006/relationships/hyperlink" Target="https://nam02.safelinks.protection.outlook.com/?url=https%3A%2F%2Fgo.boarddocs.com%2Fvsba%2Fhenrico%2FBoard.nsf%2Fgoto%3Fopen%26id%3DBLBM9N5A2E31&amp;data=05%7C02%7Cvmgjones%40henrico.k12.va.us%7C23f811f5cd8a4f2e77eb08dc238c325f%7C75d3675888f24aa6bdae1ca9343c0c66%7C1%7C0%7C638424332243948441%7CUnknown%7CTWFpbGZsb3d8eyJWIjoiMC4wLjAwMDAiLCJQIjoiV2luMzIiLCJBTiI6Ik1haWwiLCJXVCI6Mn0%3D%7C0%7C%7C%7C&amp;sdata=bM8ihgu4oBWxMensqHsqlPtgWQ7kdatD5bYsYITItWc%3D&amp;reserved=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30"/>
          <p:cNvPicPr preferRelativeResize="0"/>
          <p:nvPr/>
        </p:nvPicPr>
        <p:blipFill>
          <a:blip r:embed="rId3">
            <a:alphaModFix/>
          </a:blip>
          <a:stretch>
            <a:fillRect/>
          </a:stretch>
        </p:blipFill>
        <p:spPr>
          <a:xfrm>
            <a:off x="0" y="0"/>
            <a:ext cx="9144000" cy="5143497"/>
          </a:xfrm>
          <a:prstGeom prst="rect">
            <a:avLst/>
          </a:prstGeom>
          <a:noFill/>
          <a:ln>
            <a:noFill/>
          </a:ln>
        </p:spPr>
      </p:pic>
      <p:sp>
        <p:nvSpPr>
          <p:cNvPr id="137" name="Google Shape;137;p30"/>
          <p:cNvSpPr txBox="1"/>
          <p:nvPr/>
        </p:nvSpPr>
        <p:spPr>
          <a:xfrm>
            <a:off x="107188" y="1171076"/>
            <a:ext cx="8962800" cy="15516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rgbClr val="434343"/>
                </a:solidFill>
                <a:latin typeface="Roboto Slab Black"/>
                <a:ea typeface="Roboto Slab Black"/>
                <a:cs typeface="Roboto Slab Black"/>
                <a:sym typeface="Roboto Slab Black"/>
              </a:rPr>
              <a:t>504 Process Highlights </a:t>
            </a:r>
            <a:endParaRPr sz="4800">
              <a:solidFill>
                <a:srgbClr val="434343"/>
              </a:solidFill>
              <a:latin typeface="Roboto Slab Black"/>
              <a:ea typeface="Roboto Slab Black"/>
              <a:cs typeface="Roboto Slab Black"/>
              <a:sym typeface="Roboto Slab Black"/>
            </a:endParaRPr>
          </a:p>
          <a:p>
            <a:pPr marL="0" lvl="0" indent="0" algn="ctr" rtl="0">
              <a:spcBef>
                <a:spcPts val="0"/>
              </a:spcBef>
              <a:spcAft>
                <a:spcPts val="0"/>
              </a:spcAft>
              <a:buNone/>
            </a:pPr>
            <a:r>
              <a:rPr lang="en" sz="4800">
                <a:solidFill>
                  <a:srgbClr val="434343"/>
                </a:solidFill>
                <a:latin typeface="Roboto Slab Black"/>
                <a:ea typeface="Roboto Slab Black"/>
                <a:cs typeface="Roboto Slab Black"/>
                <a:sym typeface="Roboto Slab Black"/>
              </a:rPr>
              <a:t>for Case Managers</a:t>
            </a:r>
            <a:endParaRPr sz="1700">
              <a:solidFill>
                <a:srgbClr val="434343"/>
              </a:solidFill>
              <a:latin typeface="Roboto Slab Black"/>
              <a:ea typeface="Roboto Slab Black"/>
              <a:cs typeface="Roboto Slab Black"/>
              <a:sym typeface="Roboto Slab Black"/>
            </a:endParaRPr>
          </a:p>
        </p:txBody>
      </p:sp>
      <p:sp>
        <p:nvSpPr>
          <p:cNvPr id="138" name="Google Shape;138;p30"/>
          <p:cNvSpPr txBox="1"/>
          <p:nvPr/>
        </p:nvSpPr>
        <p:spPr>
          <a:xfrm>
            <a:off x="436950" y="3281500"/>
            <a:ext cx="4369800" cy="14793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700">
                <a:solidFill>
                  <a:schemeClr val="lt1"/>
                </a:solidFill>
                <a:latin typeface="Roboto Slab Black"/>
                <a:ea typeface="Roboto Slab Black"/>
                <a:cs typeface="Roboto Slab Black"/>
                <a:sym typeface="Roboto Slab Black"/>
              </a:rPr>
              <a:t>Nisha Green-Jones </a:t>
            </a:r>
            <a:endParaRPr sz="2700">
              <a:solidFill>
                <a:schemeClr val="lt1"/>
              </a:solidFill>
              <a:latin typeface="Roboto Slab Black"/>
              <a:ea typeface="Roboto Slab Black"/>
              <a:cs typeface="Roboto Slab Black"/>
              <a:sym typeface="Roboto Slab Black"/>
            </a:endParaRPr>
          </a:p>
          <a:p>
            <a:pPr marL="0" lvl="0" indent="0" algn="l" rtl="0">
              <a:spcBef>
                <a:spcPts val="0"/>
              </a:spcBef>
              <a:spcAft>
                <a:spcPts val="0"/>
              </a:spcAft>
              <a:buNone/>
            </a:pPr>
            <a:r>
              <a:rPr lang="en" sz="2500">
                <a:solidFill>
                  <a:schemeClr val="lt1"/>
                </a:solidFill>
                <a:latin typeface="Roboto Slab Black"/>
                <a:ea typeface="Roboto Slab Black"/>
                <a:cs typeface="Roboto Slab Black"/>
                <a:sym typeface="Roboto Slab Black"/>
              </a:rPr>
              <a:t>Coordinator of Section 504</a:t>
            </a:r>
            <a:endParaRPr sz="2500">
              <a:solidFill>
                <a:schemeClr val="lt1"/>
              </a:solidFill>
              <a:latin typeface="Roboto Slab Black"/>
              <a:ea typeface="Roboto Slab Black"/>
              <a:cs typeface="Roboto Slab Black"/>
              <a:sym typeface="Roboto Slab Black"/>
            </a:endParaRPr>
          </a:p>
          <a:p>
            <a:pPr marL="0" lvl="0" indent="0" algn="l" rtl="0">
              <a:spcBef>
                <a:spcPts val="0"/>
              </a:spcBef>
              <a:spcAft>
                <a:spcPts val="0"/>
              </a:spcAft>
              <a:buNone/>
            </a:pPr>
            <a:endParaRPr sz="1000">
              <a:solidFill>
                <a:schemeClr val="lt1"/>
              </a:solidFill>
              <a:latin typeface="Roboto Slab Black"/>
              <a:ea typeface="Roboto Slab Black"/>
              <a:cs typeface="Roboto Slab Black"/>
              <a:sym typeface="Roboto Slab Black"/>
            </a:endParaRPr>
          </a:p>
          <a:p>
            <a:pPr marL="0" lvl="0" indent="0" algn="l" rtl="0">
              <a:spcBef>
                <a:spcPts val="0"/>
              </a:spcBef>
              <a:spcAft>
                <a:spcPts val="0"/>
              </a:spcAft>
              <a:buNone/>
            </a:pPr>
            <a:endParaRPr sz="2200">
              <a:solidFill>
                <a:schemeClr val="lt1"/>
              </a:solidFill>
              <a:latin typeface="Roboto Slab Black"/>
              <a:ea typeface="Roboto Slab Black"/>
              <a:cs typeface="Roboto Slab Black"/>
              <a:sym typeface="Roboto Slab Black"/>
            </a:endParaRPr>
          </a:p>
          <a:p>
            <a:pPr marL="0" lvl="0" indent="0" algn="l" rtl="0">
              <a:spcBef>
                <a:spcPts val="0"/>
              </a:spcBef>
              <a:spcAft>
                <a:spcPts val="0"/>
              </a:spcAft>
              <a:buNone/>
            </a:pPr>
            <a:endParaRPr sz="2200">
              <a:solidFill>
                <a:schemeClr val="lt1"/>
              </a:solidFill>
              <a:latin typeface="Roboto Slab Black"/>
              <a:ea typeface="Roboto Slab Black"/>
              <a:cs typeface="Roboto Slab Black"/>
              <a:sym typeface="Roboto Slab Black"/>
            </a:endParaRPr>
          </a:p>
        </p:txBody>
      </p:sp>
      <p:sp>
        <p:nvSpPr>
          <p:cNvPr id="139" name="Google Shape;139;p30"/>
          <p:cNvSpPr/>
          <p:nvPr/>
        </p:nvSpPr>
        <p:spPr>
          <a:xfrm>
            <a:off x="522350" y="4208125"/>
            <a:ext cx="2049300" cy="78600"/>
          </a:xfrm>
          <a:prstGeom prst="rect">
            <a:avLst/>
          </a:prstGeom>
          <a:solidFill>
            <a:srgbClr val="F69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0" name="Google Shape;140;p30"/>
          <p:cNvPicPr preferRelativeResize="0"/>
          <p:nvPr/>
        </p:nvPicPr>
        <p:blipFill>
          <a:blip r:embed="rId4">
            <a:alphaModFix/>
          </a:blip>
          <a:stretch>
            <a:fillRect/>
          </a:stretch>
        </p:blipFill>
        <p:spPr>
          <a:xfrm>
            <a:off x="6949025" y="3525475"/>
            <a:ext cx="1295751" cy="1443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39"/>
          <p:cNvPicPr preferRelativeResize="0"/>
          <p:nvPr/>
        </p:nvPicPr>
        <p:blipFill>
          <a:blip r:embed="rId3">
            <a:alphaModFix/>
          </a:blip>
          <a:stretch>
            <a:fillRect/>
          </a:stretch>
        </p:blipFill>
        <p:spPr>
          <a:xfrm>
            <a:off x="0" y="0"/>
            <a:ext cx="9144000" cy="5143500"/>
          </a:xfrm>
          <a:prstGeom prst="rect">
            <a:avLst/>
          </a:prstGeom>
          <a:noFill/>
          <a:ln>
            <a:noFill/>
          </a:ln>
        </p:spPr>
      </p:pic>
      <p:sp>
        <p:nvSpPr>
          <p:cNvPr id="216" name="Google Shape;216;p39"/>
          <p:cNvSpPr txBox="1">
            <a:spLocks noGrp="1"/>
          </p:cNvSpPr>
          <p:nvPr>
            <p:ph type="body" idx="4294967295"/>
          </p:nvPr>
        </p:nvSpPr>
        <p:spPr>
          <a:xfrm>
            <a:off x="214308" y="1045634"/>
            <a:ext cx="4202100" cy="3776700"/>
          </a:xfrm>
          <a:prstGeom prst="rect">
            <a:avLst/>
          </a:prstGeom>
        </p:spPr>
        <p:txBody>
          <a:bodyPr spcFirstLastPara="1" wrap="square" lIns="91425" tIns="91425" rIns="91425" bIns="91425" anchor="t" anchorCtr="0">
            <a:noAutofit/>
          </a:bodyPr>
          <a:lstStyle/>
          <a:p>
            <a:pPr marL="228600" lvl="0" indent="-215900" algn="l" rtl="0">
              <a:lnSpc>
                <a:spcPct val="100000"/>
              </a:lnSpc>
              <a:spcBef>
                <a:spcPts val="0"/>
              </a:spcBef>
              <a:spcAft>
                <a:spcPts val="0"/>
              </a:spcAft>
              <a:buSzPts val="1600"/>
              <a:buChar char="●"/>
            </a:pPr>
            <a:r>
              <a:rPr lang="en" sz="1600"/>
              <a:t>Still no response? Proceed with scheduling a meeting date, time and location based on your school’s meeting scheduling procedures.</a:t>
            </a:r>
            <a:endParaRPr sz="1600"/>
          </a:p>
          <a:p>
            <a:pPr marL="228600" lvl="0" indent="-215900" algn="l" rtl="0">
              <a:lnSpc>
                <a:spcPct val="100000"/>
              </a:lnSpc>
              <a:spcBef>
                <a:spcPts val="1000"/>
              </a:spcBef>
              <a:spcAft>
                <a:spcPts val="0"/>
              </a:spcAft>
              <a:buSzPts val="1600"/>
              <a:buChar char="●"/>
            </a:pPr>
            <a:r>
              <a:rPr lang="en" sz="1600"/>
              <a:t>Create the meeting invitation and send the invite to the parents/guardians a minimum of 3 times (to include sending through mail) - this provides notice of the team’s intent to meet.</a:t>
            </a:r>
            <a:endParaRPr sz="1600"/>
          </a:p>
          <a:p>
            <a:pPr marL="228600" lvl="0" indent="-215900" algn="l" rtl="0">
              <a:lnSpc>
                <a:spcPct val="100000"/>
              </a:lnSpc>
              <a:spcBef>
                <a:spcPts val="1000"/>
              </a:spcBef>
              <a:spcAft>
                <a:spcPts val="1000"/>
              </a:spcAft>
              <a:buSzPts val="1600"/>
              <a:buChar char="●"/>
            </a:pPr>
            <a:r>
              <a:rPr lang="en" sz="1600"/>
              <a:t>If the meeting date arrives and no response from the parents/guardians has been received, the team will convene as scheduled. </a:t>
            </a:r>
            <a:endParaRPr sz="1600" b="1"/>
          </a:p>
        </p:txBody>
      </p:sp>
      <p:sp>
        <p:nvSpPr>
          <p:cNvPr id="217" name="Google Shape;217;p39"/>
          <p:cNvSpPr txBox="1">
            <a:spLocks noGrp="1"/>
          </p:cNvSpPr>
          <p:nvPr>
            <p:ph type="body" idx="4294967295"/>
          </p:nvPr>
        </p:nvSpPr>
        <p:spPr>
          <a:xfrm>
            <a:off x="4668945" y="1031022"/>
            <a:ext cx="4286100" cy="4250400"/>
          </a:xfrm>
          <a:prstGeom prst="rect">
            <a:avLst/>
          </a:prstGeom>
        </p:spPr>
        <p:txBody>
          <a:bodyPr spcFirstLastPara="1" wrap="square" lIns="91425" tIns="91425" rIns="91425" bIns="91425" anchor="t" anchorCtr="0">
            <a:noAutofit/>
          </a:bodyPr>
          <a:lstStyle/>
          <a:p>
            <a:pPr marL="342900" lvl="1" indent="-215900" algn="l" rtl="0">
              <a:lnSpc>
                <a:spcPct val="100000"/>
              </a:lnSpc>
              <a:spcBef>
                <a:spcPts val="0"/>
              </a:spcBef>
              <a:spcAft>
                <a:spcPts val="0"/>
              </a:spcAft>
              <a:buSzPts val="1600"/>
              <a:buChar char="○"/>
            </a:pPr>
            <a:r>
              <a:rPr lang="en" sz="1600"/>
              <a:t>Document all attempts to contact parents/guardians in the PWN (box 5).</a:t>
            </a:r>
            <a:endParaRPr sz="1600"/>
          </a:p>
          <a:p>
            <a:pPr marL="342900" lvl="1" indent="-215900" algn="l" rtl="0">
              <a:lnSpc>
                <a:spcPct val="100000"/>
              </a:lnSpc>
              <a:spcBef>
                <a:spcPts val="1000"/>
              </a:spcBef>
              <a:spcAft>
                <a:spcPts val="0"/>
              </a:spcAft>
              <a:buSzPts val="1600"/>
              <a:buChar char="○"/>
            </a:pPr>
            <a:r>
              <a:rPr lang="en" sz="1600"/>
              <a:t>Send finalized 504 documents home with an offer to review/discuss the information.</a:t>
            </a:r>
            <a:endParaRPr sz="1600"/>
          </a:p>
          <a:p>
            <a:pPr marL="342900" lvl="1" indent="-215900" algn="l" rtl="0">
              <a:lnSpc>
                <a:spcPct val="100000"/>
              </a:lnSpc>
              <a:spcBef>
                <a:spcPts val="1000"/>
              </a:spcBef>
              <a:spcAft>
                <a:spcPts val="0"/>
              </a:spcAft>
              <a:buSzPts val="1600"/>
              <a:buChar char="○"/>
            </a:pPr>
            <a:r>
              <a:rPr lang="en" sz="1600" u="sng"/>
              <a:t>If the 504 meeting was an initial eligibility or initial plan meeting where parent permission is required to proceed, email Nisha to collaborate on next steps.</a:t>
            </a:r>
            <a:endParaRPr sz="1600" u="sng"/>
          </a:p>
          <a:p>
            <a:pPr marL="114300" lvl="0" indent="0" algn="l" rtl="0">
              <a:spcBef>
                <a:spcPts val="1600"/>
              </a:spcBef>
              <a:spcAft>
                <a:spcPts val="1600"/>
              </a:spcAft>
              <a:buNone/>
            </a:pPr>
            <a:r>
              <a:rPr lang="en" sz="1600">
                <a:latin typeface="Roboto Slab Black"/>
                <a:ea typeface="Roboto Slab Black"/>
                <a:cs typeface="Roboto Slab Black"/>
                <a:sym typeface="Roboto Slab Black"/>
              </a:rPr>
              <a:t>Document </a:t>
            </a:r>
            <a:r>
              <a:rPr lang="en" sz="1600" u="sng">
                <a:latin typeface="Roboto Slab Black"/>
                <a:ea typeface="Roboto Slab Black"/>
                <a:cs typeface="Roboto Slab Black"/>
                <a:sym typeface="Roboto Slab Black"/>
              </a:rPr>
              <a:t>all</a:t>
            </a:r>
            <a:r>
              <a:rPr lang="en" sz="1600">
                <a:latin typeface="Roboto Slab Black"/>
                <a:ea typeface="Roboto Slab Black"/>
                <a:cs typeface="Roboto Slab Black"/>
                <a:sym typeface="Roboto Slab Black"/>
              </a:rPr>
              <a:t> parent/guardian contacts in VAIEP: </a:t>
            </a:r>
            <a:r>
              <a:rPr lang="en" sz="1600" b="1" u="sng">
                <a:solidFill>
                  <a:srgbClr val="1062B8"/>
                </a:solidFill>
                <a:hlinkClick r:id="rId4">
                  <a:extLst>
                    <a:ext uri="{A12FA001-AC4F-418D-AE19-62706E023703}">
                      <ahyp:hlinkClr xmlns:ahyp="http://schemas.microsoft.com/office/drawing/2018/hyperlinkcolor" val="tx"/>
                    </a:ext>
                  </a:extLst>
                </a:hlinkClick>
              </a:rPr>
              <a:t>Directions for Documenting Parent Contacts Using VAIEP</a:t>
            </a:r>
            <a:r>
              <a:rPr lang="en" sz="1600" b="1"/>
              <a:t> </a:t>
            </a:r>
            <a:endParaRPr sz="1600" b="1"/>
          </a:p>
        </p:txBody>
      </p:sp>
      <p:sp>
        <p:nvSpPr>
          <p:cNvPr id="218" name="Google Shape;218;p39"/>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Meeting Invitation</a:t>
            </a:r>
            <a:endParaRPr sz="10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40"/>
          <p:cNvPicPr preferRelativeResize="0"/>
          <p:nvPr/>
        </p:nvPicPr>
        <p:blipFill>
          <a:blip r:embed="rId3">
            <a:alphaModFix/>
          </a:blip>
          <a:stretch>
            <a:fillRect/>
          </a:stretch>
        </p:blipFill>
        <p:spPr>
          <a:xfrm>
            <a:off x="0" y="0"/>
            <a:ext cx="9144000" cy="5143500"/>
          </a:xfrm>
          <a:prstGeom prst="rect">
            <a:avLst/>
          </a:prstGeom>
          <a:noFill/>
          <a:ln>
            <a:noFill/>
          </a:ln>
        </p:spPr>
      </p:pic>
      <p:sp>
        <p:nvSpPr>
          <p:cNvPr id="224" name="Google Shape;224;p40"/>
          <p:cNvSpPr txBox="1"/>
          <p:nvPr/>
        </p:nvSpPr>
        <p:spPr>
          <a:xfrm>
            <a:off x="1852275" y="91825"/>
            <a:ext cx="51741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Meeting Invitation</a:t>
            </a:r>
            <a:endParaRPr sz="100">
              <a:solidFill>
                <a:schemeClr val="lt1"/>
              </a:solidFill>
            </a:endParaRPr>
          </a:p>
        </p:txBody>
      </p:sp>
      <p:pic>
        <p:nvPicPr>
          <p:cNvPr id="225" name="Google Shape;225;p40"/>
          <p:cNvPicPr preferRelativeResize="0"/>
          <p:nvPr/>
        </p:nvPicPr>
        <p:blipFill>
          <a:blip r:embed="rId4">
            <a:alphaModFix/>
          </a:blip>
          <a:stretch>
            <a:fillRect/>
          </a:stretch>
        </p:blipFill>
        <p:spPr>
          <a:xfrm>
            <a:off x="1722160" y="1033801"/>
            <a:ext cx="5863751" cy="3573925"/>
          </a:xfrm>
          <a:prstGeom prst="rect">
            <a:avLst/>
          </a:prstGeom>
          <a:noFill/>
          <a:ln w="9525" cap="flat" cmpd="sng">
            <a:solidFill>
              <a:srgbClr val="38761D"/>
            </a:solidFill>
            <a:prstDash val="solid"/>
            <a:round/>
            <a:headEnd type="none" w="sm" len="sm"/>
            <a:tailEnd type="none" w="sm" len="sm"/>
          </a:ln>
          <a:effectLst>
            <a:outerShdw blurRad="157163" dist="76200" dir="3360000" algn="bl" rotWithShape="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41"/>
          <p:cNvPicPr preferRelativeResize="0"/>
          <p:nvPr/>
        </p:nvPicPr>
        <p:blipFill>
          <a:blip r:embed="rId3">
            <a:alphaModFix/>
          </a:blip>
          <a:stretch>
            <a:fillRect/>
          </a:stretch>
        </p:blipFill>
        <p:spPr>
          <a:xfrm>
            <a:off x="0" y="0"/>
            <a:ext cx="9144000" cy="5143505"/>
          </a:xfrm>
          <a:prstGeom prst="rect">
            <a:avLst/>
          </a:prstGeom>
          <a:noFill/>
          <a:ln>
            <a:noFill/>
          </a:ln>
        </p:spPr>
      </p:pic>
      <p:sp>
        <p:nvSpPr>
          <p:cNvPr id="231" name="Google Shape;231;p41"/>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Referral</a:t>
            </a:r>
            <a:endParaRPr sz="100">
              <a:solidFill>
                <a:schemeClr val="lt1"/>
              </a:solidFill>
            </a:endParaRPr>
          </a:p>
        </p:txBody>
      </p:sp>
      <p:sp>
        <p:nvSpPr>
          <p:cNvPr id="232" name="Google Shape;232;p41"/>
          <p:cNvSpPr txBox="1">
            <a:spLocks noGrp="1"/>
          </p:cNvSpPr>
          <p:nvPr>
            <p:ph type="subTitle" idx="4294967295"/>
          </p:nvPr>
        </p:nvSpPr>
        <p:spPr>
          <a:xfrm>
            <a:off x="304325" y="1183575"/>
            <a:ext cx="4045200" cy="3531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2000">
                <a:solidFill>
                  <a:srgbClr val="434343"/>
                </a:solidFill>
                <a:latin typeface="Roboto Slab Black"/>
                <a:ea typeface="Roboto Slab Black"/>
                <a:cs typeface="Roboto Slab Black"/>
                <a:sym typeface="Roboto Slab Black"/>
              </a:rPr>
              <a:t>Based on review of current student records and data relevant to the reasons for the referral, does the team have knowledge of or suspicion of a disability that may require accommodations and/or services? </a:t>
            </a:r>
            <a:endParaRPr sz="2000">
              <a:solidFill>
                <a:srgbClr val="434343"/>
              </a:solidFill>
              <a:latin typeface="Roboto Slab Black"/>
              <a:ea typeface="Roboto Slab Black"/>
              <a:cs typeface="Roboto Slab Black"/>
              <a:sym typeface="Roboto Slab Black"/>
            </a:endParaRPr>
          </a:p>
          <a:p>
            <a:pPr marL="0" lvl="0" indent="0" algn="l" rtl="0">
              <a:lnSpc>
                <a:spcPct val="100000"/>
              </a:lnSpc>
              <a:spcBef>
                <a:spcPts val="1600"/>
              </a:spcBef>
              <a:spcAft>
                <a:spcPts val="1600"/>
              </a:spcAft>
              <a:buClr>
                <a:schemeClr val="dk1"/>
              </a:buClr>
              <a:buSzPts val="1100"/>
              <a:buFont typeface="Arial"/>
              <a:buNone/>
            </a:pPr>
            <a:r>
              <a:rPr lang="en" sz="2000">
                <a:solidFill>
                  <a:srgbClr val="434343"/>
                </a:solidFill>
                <a:latin typeface="Roboto Slab Black"/>
                <a:ea typeface="Roboto Slab Black"/>
                <a:cs typeface="Roboto Slab Black"/>
                <a:sym typeface="Roboto Slab Black"/>
              </a:rPr>
              <a:t>If yes, we must evaluate.</a:t>
            </a:r>
            <a:endParaRPr sz="2000">
              <a:solidFill>
                <a:srgbClr val="434343"/>
              </a:solidFill>
              <a:latin typeface="Roboto Slab Black"/>
              <a:ea typeface="Roboto Slab Black"/>
              <a:cs typeface="Roboto Slab Black"/>
              <a:sym typeface="Roboto Slab Black"/>
            </a:endParaRPr>
          </a:p>
        </p:txBody>
      </p:sp>
      <p:sp>
        <p:nvSpPr>
          <p:cNvPr id="233" name="Google Shape;233;p41"/>
          <p:cNvSpPr txBox="1">
            <a:spLocks noGrp="1"/>
          </p:cNvSpPr>
          <p:nvPr>
            <p:ph type="body" idx="1"/>
          </p:nvPr>
        </p:nvSpPr>
        <p:spPr>
          <a:xfrm>
            <a:off x="4845025" y="1039525"/>
            <a:ext cx="4108500" cy="3940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sz="1200">
              <a:solidFill>
                <a:srgbClr val="434343"/>
              </a:solidFill>
            </a:endParaRPr>
          </a:p>
          <a:p>
            <a:pPr marL="0" lvl="0" indent="0" algn="l" rtl="0">
              <a:lnSpc>
                <a:spcPct val="100000"/>
              </a:lnSpc>
              <a:spcBef>
                <a:spcPts val="0"/>
              </a:spcBef>
              <a:spcAft>
                <a:spcPts val="0"/>
              </a:spcAft>
              <a:buNone/>
            </a:pPr>
            <a:endParaRPr sz="1200">
              <a:solidFill>
                <a:srgbClr val="434343"/>
              </a:solidFill>
            </a:endParaRPr>
          </a:p>
          <a:p>
            <a:pPr marL="0" lvl="0" indent="0" algn="l" rtl="0">
              <a:lnSpc>
                <a:spcPct val="100000"/>
              </a:lnSpc>
              <a:spcBef>
                <a:spcPts val="0"/>
              </a:spcBef>
              <a:spcAft>
                <a:spcPts val="0"/>
              </a:spcAft>
              <a:buNone/>
            </a:pPr>
            <a:endParaRPr sz="1200">
              <a:solidFill>
                <a:srgbClr val="434343"/>
              </a:solidFill>
            </a:endParaRPr>
          </a:p>
          <a:p>
            <a:pPr marL="0" lvl="0" indent="0" algn="l" rtl="0">
              <a:lnSpc>
                <a:spcPct val="100000"/>
              </a:lnSpc>
              <a:spcBef>
                <a:spcPts val="0"/>
              </a:spcBef>
              <a:spcAft>
                <a:spcPts val="0"/>
              </a:spcAft>
              <a:buNone/>
            </a:pPr>
            <a:endParaRPr sz="1200">
              <a:solidFill>
                <a:srgbClr val="434343"/>
              </a:solidFill>
            </a:endParaRPr>
          </a:p>
          <a:p>
            <a:pPr marL="0" lvl="0" indent="0" algn="l" rtl="0">
              <a:lnSpc>
                <a:spcPct val="100000"/>
              </a:lnSpc>
              <a:spcBef>
                <a:spcPts val="0"/>
              </a:spcBef>
              <a:spcAft>
                <a:spcPts val="0"/>
              </a:spcAft>
              <a:buNone/>
            </a:pPr>
            <a:endParaRPr sz="1200">
              <a:solidFill>
                <a:srgbClr val="434343"/>
              </a:solidFill>
            </a:endParaRPr>
          </a:p>
          <a:p>
            <a:pPr marL="0" lvl="0" indent="0" algn="l" rtl="0">
              <a:lnSpc>
                <a:spcPct val="100000"/>
              </a:lnSpc>
              <a:spcBef>
                <a:spcPts val="0"/>
              </a:spcBef>
              <a:spcAft>
                <a:spcPts val="0"/>
              </a:spcAft>
              <a:buNone/>
            </a:pPr>
            <a:endParaRPr sz="1200">
              <a:solidFill>
                <a:srgbClr val="434343"/>
              </a:solidFill>
            </a:endParaRPr>
          </a:p>
          <a:p>
            <a:pPr marL="0" lvl="0" indent="0" algn="l" rtl="0">
              <a:lnSpc>
                <a:spcPct val="100000"/>
              </a:lnSpc>
              <a:spcBef>
                <a:spcPts val="0"/>
              </a:spcBef>
              <a:spcAft>
                <a:spcPts val="0"/>
              </a:spcAft>
              <a:buNone/>
            </a:pPr>
            <a:r>
              <a:rPr lang="en" sz="1200">
                <a:solidFill>
                  <a:srgbClr val="434343"/>
                </a:solidFill>
              </a:rPr>
              <a:t>Referral starts the process and meeting must be held within 10 business days of receiving the referral</a:t>
            </a:r>
            <a:endParaRPr sz="1200">
              <a:solidFill>
                <a:srgbClr val="434343"/>
              </a:solidFill>
            </a:endParaRPr>
          </a:p>
          <a:p>
            <a:pPr marL="0" lvl="0" indent="0" algn="l" rtl="0">
              <a:lnSpc>
                <a:spcPct val="100000"/>
              </a:lnSpc>
              <a:spcBef>
                <a:spcPts val="0"/>
              </a:spcBef>
              <a:spcAft>
                <a:spcPts val="0"/>
              </a:spcAft>
              <a:buNone/>
            </a:pPr>
            <a:endParaRPr sz="600">
              <a:solidFill>
                <a:srgbClr val="434343"/>
              </a:solidFill>
            </a:endParaRPr>
          </a:p>
          <a:p>
            <a:pPr marL="0" lvl="0" indent="0" algn="l" rtl="0">
              <a:lnSpc>
                <a:spcPct val="100000"/>
              </a:lnSpc>
              <a:spcBef>
                <a:spcPts val="0"/>
              </a:spcBef>
              <a:spcAft>
                <a:spcPts val="0"/>
              </a:spcAft>
              <a:buNone/>
            </a:pPr>
            <a:r>
              <a:rPr lang="en" sz="1200">
                <a:solidFill>
                  <a:srgbClr val="434343"/>
                </a:solidFill>
              </a:rPr>
              <a:t>Anyone can make a referral – can be oral or written made to the administrator or school counselor</a:t>
            </a:r>
            <a:endParaRPr sz="1200">
              <a:solidFill>
                <a:srgbClr val="434343"/>
              </a:solidFill>
            </a:endParaRPr>
          </a:p>
          <a:p>
            <a:pPr marL="0" lvl="0" indent="0" algn="l" rtl="0">
              <a:lnSpc>
                <a:spcPct val="100000"/>
              </a:lnSpc>
              <a:spcBef>
                <a:spcPts val="0"/>
              </a:spcBef>
              <a:spcAft>
                <a:spcPts val="0"/>
              </a:spcAft>
              <a:buNone/>
            </a:pPr>
            <a:endParaRPr sz="1100">
              <a:solidFill>
                <a:srgbClr val="434343"/>
              </a:solidFill>
            </a:endParaRPr>
          </a:p>
          <a:p>
            <a:pPr marL="457200" lvl="0" indent="0" algn="l" rtl="0">
              <a:lnSpc>
                <a:spcPct val="100000"/>
              </a:lnSpc>
              <a:spcBef>
                <a:spcPts val="0"/>
              </a:spcBef>
              <a:spcAft>
                <a:spcPts val="400"/>
              </a:spcAft>
              <a:buNone/>
            </a:pPr>
            <a:endParaRPr sz="1200">
              <a:solidFill>
                <a:srgbClr val="43434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42"/>
          <p:cNvPicPr preferRelativeResize="0"/>
          <p:nvPr/>
        </p:nvPicPr>
        <p:blipFill>
          <a:blip r:embed="rId3">
            <a:alphaModFix/>
          </a:blip>
          <a:stretch>
            <a:fillRect/>
          </a:stretch>
        </p:blipFill>
        <p:spPr>
          <a:xfrm>
            <a:off x="0" y="0"/>
            <a:ext cx="9144000" cy="5143505"/>
          </a:xfrm>
          <a:prstGeom prst="rect">
            <a:avLst/>
          </a:prstGeom>
          <a:noFill/>
          <a:ln>
            <a:noFill/>
          </a:ln>
        </p:spPr>
      </p:pic>
      <p:sp>
        <p:nvSpPr>
          <p:cNvPr id="239" name="Google Shape;239;p42"/>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Referral</a:t>
            </a:r>
            <a:endParaRPr sz="100">
              <a:solidFill>
                <a:schemeClr val="lt1"/>
              </a:solidFill>
            </a:endParaRPr>
          </a:p>
        </p:txBody>
      </p:sp>
      <p:sp>
        <p:nvSpPr>
          <p:cNvPr id="240" name="Google Shape;240;p4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a:solidFill>
                  <a:srgbClr val="434343"/>
                </a:solidFill>
                <a:latin typeface="Roboto Slab Black"/>
                <a:ea typeface="Roboto Slab Black"/>
                <a:cs typeface="Roboto Slab Black"/>
                <a:sym typeface="Roboto Slab Black"/>
              </a:rPr>
              <a:t>Examples of information/events that may cause suspicion of a disability:</a:t>
            </a:r>
            <a:endParaRPr sz="1600">
              <a:solidFill>
                <a:srgbClr val="434343"/>
              </a:solidFill>
              <a:latin typeface="Roboto Slab Black"/>
              <a:ea typeface="Roboto Slab Black"/>
              <a:cs typeface="Roboto Slab Black"/>
              <a:sym typeface="Roboto Slab Black"/>
            </a:endParaRPr>
          </a:p>
          <a:p>
            <a:pPr marL="0" lvl="0" indent="0" algn="l" rtl="0">
              <a:lnSpc>
                <a:spcPct val="100000"/>
              </a:lnSpc>
              <a:spcBef>
                <a:spcPts val="0"/>
              </a:spcBef>
              <a:spcAft>
                <a:spcPts val="0"/>
              </a:spcAft>
              <a:buClr>
                <a:schemeClr val="dk1"/>
              </a:buClr>
              <a:buSzPts val="1100"/>
              <a:buFont typeface="Arial"/>
              <a:buNone/>
            </a:pPr>
            <a:endParaRPr sz="700">
              <a:solidFill>
                <a:srgbClr val="434343"/>
              </a:solidFill>
              <a:latin typeface="Roboto Slab Black"/>
              <a:ea typeface="Roboto Slab Black"/>
              <a:cs typeface="Roboto Slab Black"/>
              <a:sym typeface="Roboto Slab Black"/>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Information that student has been hospitalized</a:t>
            </a:r>
            <a:endParaRPr sz="1300">
              <a:solidFill>
                <a:srgbClr val="434343"/>
              </a:solidFill>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Information that student has DSM-V diagnosis</a:t>
            </a:r>
            <a:endParaRPr sz="1300">
              <a:solidFill>
                <a:srgbClr val="434343"/>
              </a:solidFill>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Information that student takes medication</a:t>
            </a:r>
            <a:endParaRPr sz="1300">
              <a:solidFill>
                <a:srgbClr val="434343"/>
              </a:solidFill>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Information that student receives counseling</a:t>
            </a:r>
            <a:endParaRPr sz="1300">
              <a:solidFill>
                <a:srgbClr val="434343"/>
              </a:solidFill>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Information that student has medical impairment</a:t>
            </a:r>
            <a:endParaRPr sz="1300">
              <a:solidFill>
                <a:srgbClr val="434343"/>
              </a:solidFill>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Numerous or increasing disciplinary incidents</a:t>
            </a:r>
            <a:endParaRPr sz="1300">
              <a:solidFill>
                <a:srgbClr val="434343"/>
              </a:solidFill>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Truancy/attendance issues</a:t>
            </a:r>
            <a:endParaRPr sz="1300">
              <a:solidFill>
                <a:srgbClr val="434343"/>
              </a:solidFill>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Indicators of depression or withdrawal</a:t>
            </a:r>
            <a:endParaRPr sz="1300">
              <a:solidFill>
                <a:srgbClr val="434343"/>
              </a:solidFill>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Indicators of attention or behavior problems</a:t>
            </a:r>
            <a:endParaRPr sz="1300">
              <a:solidFill>
                <a:srgbClr val="434343"/>
              </a:solidFill>
            </a:endParaRPr>
          </a:p>
          <a:p>
            <a:pPr marL="228600" lvl="0" indent="-196850" algn="l" rtl="0">
              <a:lnSpc>
                <a:spcPct val="115000"/>
              </a:lnSpc>
              <a:spcBef>
                <a:spcPts val="0"/>
              </a:spcBef>
              <a:spcAft>
                <a:spcPts val="0"/>
              </a:spcAft>
              <a:buClr>
                <a:srgbClr val="434343"/>
              </a:buClr>
              <a:buSzPts val="1300"/>
              <a:buChar char="●"/>
            </a:pPr>
            <a:r>
              <a:rPr lang="en" sz="1300">
                <a:solidFill>
                  <a:srgbClr val="434343"/>
                </a:solidFill>
              </a:rPr>
              <a:t>Poor or declining grades/assessment results</a:t>
            </a:r>
            <a:endParaRPr sz="1300">
              <a:solidFill>
                <a:srgbClr val="434343"/>
              </a:solidFill>
            </a:endParaRPr>
          </a:p>
          <a:p>
            <a:pPr marL="228600" lvl="0" indent="-196850" algn="l" rtl="0">
              <a:lnSpc>
                <a:spcPct val="100000"/>
              </a:lnSpc>
              <a:spcBef>
                <a:spcPts val="0"/>
              </a:spcBef>
              <a:spcAft>
                <a:spcPts val="0"/>
              </a:spcAft>
              <a:buClr>
                <a:srgbClr val="434343"/>
              </a:buClr>
              <a:buSzPts val="1300"/>
              <a:buChar char="●"/>
            </a:pPr>
            <a:r>
              <a:rPr lang="en" sz="1300">
                <a:solidFill>
                  <a:srgbClr val="434343"/>
                </a:solidFill>
              </a:rPr>
              <a:t>Poor results/lack of improvement following Intervention Team</a:t>
            </a:r>
            <a:endParaRPr>
              <a:solidFill>
                <a:srgbClr val="434343"/>
              </a:solidFill>
            </a:endParaRPr>
          </a:p>
        </p:txBody>
      </p:sp>
      <p:sp>
        <p:nvSpPr>
          <p:cNvPr id="241" name="Google Shape;241;p42"/>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a:solidFill>
                  <a:srgbClr val="434343"/>
                </a:solidFill>
                <a:latin typeface="Roboto Slab Black"/>
                <a:ea typeface="Roboto Slab Black"/>
                <a:cs typeface="Roboto Slab Black"/>
                <a:sym typeface="Roboto Slab Black"/>
              </a:rPr>
              <a:t>504 Team Considerations:</a:t>
            </a:r>
            <a:endParaRPr sz="1600">
              <a:solidFill>
                <a:srgbClr val="434343"/>
              </a:solidFill>
              <a:latin typeface="Roboto Slab Black"/>
              <a:ea typeface="Roboto Slab Black"/>
              <a:cs typeface="Roboto Slab Black"/>
              <a:sym typeface="Roboto Slab Black"/>
            </a:endParaRPr>
          </a:p>
          <a:p>
            <a:pPr marL="0" lvl="0" indent="0" algn="l" rtl="0">
              <a:lnSpc>
                <a:spcPct val="100000"/>
              </a:lnSpc>
              <a:spcBef>
                <a:spcPts val="0"/>
              </a:spcBef>
              <a:spcAft>
                <a:spcPts val="0"/>
              </a:spcAft>
              <a:buClr>
                <a:schemeClr val="dk1"/>
              </a:buClr>
              <a:buSzPts val="1100"/>
              <a:buFont typeface="Arial"/>
              <a:buNone/>
            </a:pPr>
            <a:endParaRPr sz="700">
              <a:solidFill>
                <a:srgbClr val="434343"/>
              </a:solidFill>
              <a:latin typeface="Roboto Slab Black"/>
              <a:ea typeface="Roboto Slab Black"/>
              <a:cs typeface="Roboto Slab Black"/>
              <a:sym typeface="Roboto Slab Black"/>
            </a:endParaRPr>
          </a:p>
          <a:p>
            <a:pPr marL="228600" lvl="0" indent="-196850" algn="l" rtl="0">
              <a:lnSpc>
                <a:spcPct val="100000"/>
              </a:lnSpc>
              <a:spcBef>
                <a:spcPts val="0"/>
              </a:spcBef>
              <a:spcAft>
                <a:spcPts val="0"/>
              </a:spcAft>
              <a:buClr>
                <a:srgbClr val="434343"/>
              </a:buClr>
              <a:buSzPts val="1300"/>
              <a:buChar char="●"/>
            </a:pPr>
            <a:r>
              <a:rPr lang="en" sz="1300">
                <a:solidFill>
                  <a:srgbClr val="434343"/>
                </a:solidFill>
              </a:rPr>
              <a:t>Are there non-disability explanations for the student’s challenges?</a:t>
            </a:r>
            <a:endParaRPr sz="1300">
              <a:solidFill>
                <a:srgbClr val="434343"/>
              </a:solidFill>
            </a:endParaRPr>
          </a:p>
          <a:p>
            <a:pPr marL="228600" lvl="0" indent="-196850" algn="l" rtl="0">
              <a:lnSpc>
                <a:spcPct val="100000"/>
              </a:lnSpc>
              <a:spcBef>
                <a:spcPts val="700"/>
              </a:spcBef>
              <a:spcAft>
                <a:spcPts val="0"/>
              </a:spcAft>
              <a:buClr>
                <a:srgbClr val="434343"/>
              </a:buClr>
              <a:buSzPts val="1300"/>
              <a:buChar char="●"/>
            </a:pPr>
            <a:r>
              <a:rPr lang="en" sz="1300">
                <a:solidFill>
                  <a:srgbClr val="434343"/>
                </a:solidFill>
              </a:rPr>
              <a:t>Does the student need short-term, targeted instruction to improve a specific skill/area of weakness?</a:t>
            </a:r>
            <a:endParaRPr sz="1300">
              <a:solidFill>
                <a:srgbClr val="434343"/>
              </a:solidFill>
            </a:endParaRPr>
          </a:p>
          <a:p>
            <a:pPr marL="228600" lvl="0" indent="-196850" algn="l" rtl="0">
              <a:lnSpc>
                <a:spcPct val="100000"/>
              </a:lnSpc>
              <a:spcBef>
                <a:spcPts val="700"/>
              </a:spcBef>
              <a:spcAft>
                <a:spcPts val="0"/>
              </a:spcAft>
              <a:buClr>
                <a:srgbClr val="434343"/>
              </a:buClr>
              <a:buSzPts val="1300"/>
              <a:buChar char="●"/>
            </a:pPr>
            <a:r>
              <a:rPr lang="en" sz="1300">
                <a:solidFill>
                  <a:srgbClr val="434343"/>
                </a:solidFill>
              </a:rPr>
              <a:t>Does the student need a consistent change to teaching/testing that removes a barrier?</a:t>
            </a:r>
            <a:endParaRPr sz="1300">
              <a:solidFill>
                <a:srgbClr val="434343"/>
              </a:solidFill>
            </a:endParaRPr>
          </a:p>
          <a:p>
            <a:pPr marL="0" lvl="0" indent="0" algn="l" rtl="0">
              <a:spcBef>
                <a:spcPts val="0"/>
              </a:spcBef>
              <a:spcAft>
                <a:spcPts val="1600"/>
              </a:spcAft>
              <a:buNone/>
            </a:pPr>
            <a:endParaRPr>
              <a:solidFill>
                <a:srgbClr val="43434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43"/>
          <p:cNvPicPr preferRelativeResize="0"/>
          <p:nvPr/>
        </p:nvPicPr>
        <p:blipFill>
          <a:blip r:embed="rId3">
            <a:alphaModFix/>
          </a:blip>
          <a:stretch>
            <a:fillRect/>
          </a:stretch>
        </p:blipFill>
        <p:spPr>
          <a:xfrm>
            <a:off x="0" y="0"/>
            <a:ext cx="9144000" cy="5143505"/>
          </a:xfrm>
          <a:prstGeom prst="rect">
            <a:avLst/>
          </a:prstGeom>
          <a:noFill/>
          <a:ln>
            <a:noFill/>
          </a:ln>
        </p:spPr>
      </p:pic>
      <p:sp>
        <p:nvSpPr>
          <p:cNvPr id="247" name="Google Shape;247;p43"/>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Referral</a:t>
            </a:r>
            <a:endParaRPr sz="100">
              <a:solidFill>
                <a:schemeClr val="lt1"/>
              </a:solidFill>
            </a:endParaRPr>
          </a:p>
        </p:txBody>
      </p:sp>
      <p:sp>
        <p:nvSpPr>
          <p:cNvPr id="248" name="Google Shape;248;p43"/>
          <p:cNvSpPr txBox="1">
            <a:spLocks noGrp="1"/>
          </p:cNvSpPr>
          <p:nvPr>
            <p:ph type="body" idx="1"/>
          </p:nvPr>
        </p:nvSpPr>
        <p:spPr>
          <a:xfrm>
            <a:off x="311700" y="1152475"/>
            <a:ext cx="3999900" cy="3514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b="1">
                <a:solidFill>
                  <a:schemeClr val="dk1"/>
                </a:solidFill>
                <a:latin typeface="Roboto"/>
                <a:ea typeface="Roboto"/>
                <a:cs typeface="Roboto"/>
                <a:sym typeface="Roboto"/>
              </a:rPr>
              <a:t>Is diagnosis/ documentation from parents/guardians needed to initiate a referral?</a:t>
            </a:r>
            <a:endParaRPr sz="1600" b="1">
              <a:solidFill>
                <a:schemeClr val="dk1"/>
              </a:solidFill>
              <a:latin typeface="Roboto"/>
              <a:ea typeface="Roboto"/>
              <a:cs typeface="Roboto"/>
              <a:sym typeface="Roboto"/>
            </a:endParaRPr>
          </a:p>
          <a:p>
            <a:pPr marL="228600" lvl="0" indent="-196850" algn="l" rtl="0">
              <a:spcBef>
                <a:spcPts val="1600"/>
              </a:spcBef>
              <a:spcAft>
                <a:spcPts val="0"/>
              </a:spcAft>
              <a:buClr>
                <a:schemeClr val="dk1"/>
              </a:buClr>
              <a:buSzPts val="1300"/>
              <a:buChar char="●"/>
            </a:pPr>
            <a:r>
              <a:rPr lang="en" sz="1300">
                <a:solidFill>
                  <a:schemeClr val="dk1"/>
                </a:solidFill>
              </a:rPr>
              <a:t>It is not required that parents/guardians:</a:t>
            </a:r>
            <a:endParaRPr sz="1300">
              <a:solidFill>
                <a:schemeClr val="dk1"/>
              </a:solidFill>
            </a:endParaRPr>
          </a:p>
          <a:p>
            <a:pPr marL="571500" lvl="1" indent="-196850" algn="l" rtl="0">
              <a:spcBef>
                <a:spcPts val="0"/>
              </a:spcBef>
              <a:spcAft>
                <a:spcPts val="0"/>
              </a:spcAft>
              <a:buClr>
                <a:schemeClr val="dk1"/>
              </a:buClr>
              <a:buSzPts val="1300"/>
              <a:buChar char="○"/>
            </a:pPr>
            <a:r>
              <a:rPr lang="en" sz="1300">
                <a:solidFill>
                  <a:schemeClr val="dk1"/>
                </a:solidFill>
              </a:rPr>
              <a:t>obtain a diagnosis or have documentation of an impairment to make a referral or to have a referral considered</a:t>
            </a:r>
            <a:endParaRPr sz="1300">
              <a:solidFill>
                <a:schemeClr val="dk1"/>
              </a:solidFill>
            </a:endParaRPr>
          </a:p>
          <a:p>
            <a:pPr marL="571500" lvl="1" indent="-196850" algn="l" rtl="0">
              <a:spcBef>
                <a:spcPts val="0"/>
              </a:spcBef>
              <a:spcAft>
                <a:spcPts val="0"/>
              </a:spcAft>
              <a:buClr>
                <a:schemeClr val="dk1"/>
              </a:buClr>
              <a:buSzPts val="1300"/>
              <a:buChar char="○"/>
            </a:pPr>
            <a:r>
              <a:rPr lang="en" sz="1300">
                <a:solidFill>
                  <a:schemeClr val="dk1"/>
                </a:solidFill>
              </a:rPr>
              <a:t>have a diagnosis/documentation present at the referral meeting for the team to initiate evaluation</a:t>
            </a:r>
            <a:endParaRPr sz="1300">
              <a:solidFill>
                <a:schemeClr val="dk1"/>
              </a:solidFill>
            </a:endParaRPr>
          </a:p>
          <a:p>
            <a:pPr marL="228600" lvl="0" indent="-196850" algn="l" rtl="0">
              <a:spcBef>
                <a:spcPts val="0"/>
              </a:spcBef>
              <a:spcAft>
                <a:spcPts val="0"/>
              </a:spcAft>
              <a:buClr>
                <a:schemeClr val="dk1"/>
              </a:buClr>
              <a:buSzPts val="1300"/>
              <a:buChar char="●"/>
            </a:pPr>
            <a:r>
              <a:rPr lang="en" sz="1300">
                <a:solidFill>
                  <a:schemeClr val="dk1"/>
                </a:solidFill>
              </a:rPr>
              <a:t>If there is suspicion of a disability that requires accommodations and/or services, </a:t>
            </a:r>
            <a:r>
              <a:rPr lang="en" sz="1300" u="sng">
                <a:solidFill>
                  <a:schemeClr val="dk1"/>
                </a:solidFill>
              </a:rPr>
              <a:t>the district</a:t>
            </a:r>
            <a:r>
              <a:rPr lang="en" sz="1300">
                <a:solidFill>
                  <a:schemeClr val="dk1"/>
                </a:solidFill>
              </a:rPr>
              <a:t> is responsible for evaluating students at no cost to parents/guardians.</a:t>
            </a:r>
            <a:endParaRPr>
              <a:solidFill>
                <a:srgbClr val="434343"/>
              </a:solidFill>
            </a:endParaRPr>
          </a:p>
        </p:txBody>
      </p:sp>
      <p:sp>
        <p:nvSpPr>
          <p:cNvPr id="249" name="Google Shape;249;p43"/>
          <p:cNvSpPr txBox="1">
            <a:spLocks noGrp="1"/>
          </p:cNvSpPr>
          <p:nvPr>
            <p:ph type="body" idx="2"/>
          </p:nvPr>
        </p:nvSpPr>
        <p:spPr>
          <a:xfrm>
            <a:off x="4929000" y="1030425"/>
            <a:ext cx="3999900" cy="3758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50" b="1">
                <a:solidFill>
                  <a:schemeClr val="dk1"/>
                </a:solidFill>
                <a:latin typeface="Roboto"/>
                <a:ea typeface="Roboto"/>
                <a:cs typeface="Roboto"/>
                <a:sym typeface="Roboto"/>
              </a:rPr>
              <a:t>Team suspects the student may have a disability  that requires accommodations and/or services with no current diagnosis/documentation:</a:t>
            </a:r>
            <a:endParaRPr sz="1250" b="1">
              <a:solidFill>
                <a:schemeClr val="dk1"/>
              </a:solidFill>
              <a:latin typeface="Roboto"/>
              <a:ea typeface="Roboto"/>
              <a:cs typeface="Roboto"/>
              <a:sym typeface="Roboto"/>
            </a:endParaRPr>
          </a:p>
          <a:p>
            <a:pPr marL="228600" lvl="0" indent="-180975" algn="l" rtl="0">
              <a:lnSpc>
                <a:spcPct val="100000"/>
              </a:lnSpc>
              <a:spcBef>
                <a:spcPts val="1600"/>
              </a:spcBef>
              <a:spcAft>
                <a:spcPts val="0"/>
              </a:spcAft>
              <a:buClr>
                <a:schemeClr val="dk1"/>
              </a:buClr>
              <a:buSzPts val="1050"/>
              <a:buChar char="●"/>
            </a:pPr>
            <a:r>
              <a:rPr lang="en" sz="1050">
                <a:solidFill>
                  <a:schemeClr val="dk1"/>
                </a:solidFill>
              </a:rPr>
              <a:t>Consider asking for a release to contact the student’s medical provider(s) or other outside provider(s) to obtain information.</a:t>
            </a:r>
            <a:endParaRPr sz="1050">
              <a:solidFill>
                <a:schemeClr val="dk1"/>
              </a:solidFill>
            </a:endParaRPr>
          </a:p>
          <a:p>
            <a:pPr marL="228600" lvl="0" indent="-180975" algn="l" rtl="0">
              <a:lnSpc>
                <a:spcPct val="100000"/>
              </a:lnSpc>
              <a:spcBef>
                <a:spcPts val="0"/>
              </a:spcBef>
              <a:spcAft>
                <a:spcPts val="0"/>
              </a:spcAft>
              <a:buClr>
                <a:schemeClr val="dk1"/>
              </a:buClr>
              <a:buSzPts val="1050"/>
              <a:buChar char="●"/>
            </a:pPr>
            <a:r>
              <a:rPr lang="en" sz="1050">
                <a:solidFill>
                  <a:schemeClr val="dk1"/>
                </a:solidFill>
              </a:rPr>
              <a:t>Conduct the evaluation using other effective methods of determining the existence of a physical or mental impairment:</a:t>
            </a:r>
            <a:endParaRPr sz="1050">
              <a:solidFill>
                <a:schemeClr val="dk1"/>
              </a:solidFill>
            </a:endParaRPr>
          </a:p>
          <a:p>
            <a:pPr marL="571500" lvl="1" indent="-180975" algn="l" rtl="0">
              <a:lnSpc>
                <a:spcPct val="100000"/>
              </a:lnSpc>
              <a:spcBef>
                <a:spcPts val="0"/>
              </a:spcBef>
              <a:spcAft>
                <a:spcPts val="0"/>
              </a:spcAft>
              <a:buClr>
                <a:schemeClr val="dk1"/>
              </a:buClr>
              <a:buSzPts val="1050"/>
              <a:buChar char="○"/>
            </a:pPr>
            <a:r>
              <a:rPr lang="en" sz="1050">
                <a:solidFill>
                  <a:schemeClr val="dk1"/>
                </a:solidFill>
              </a:rPr>
              <a:t>The team is not asked to make a diagnosis but to identify impairments.</a:t>
            </a:r>
            <a:endParaRPr sz="1050">
              <a:solidFill>
                <a:schemeClr val="dk1"/>
              </a:solidFill>
            </a:endParaRPr>
          </a:p>
          <a:p>
            <a:pPr marL="571500" lvl="1" indent="-180975" algn="l" rtl="0">
              <a:lnSpc>
                <a:spcPct val="100000"/>
              </a:lnSpc>
              <a:spcBef>
                <a:spcPts val="0"/>
              </a:spcBef>
              <a:spcAft>
                <a:spcPts val="0"/>
              </a:spcAft>
              <a:buClr>
                <a:schemeClr val="dk1"/>
              </a:buClr>
              <a:buSzPts val="1050"/>
              <a:buChar char="○"/>
            </a:pPr>
            <a:r>
              <a:rPr lang="en" sz="1050">
                <a:solidFill>
                  <a:schemeClr val="dk1"/>
                </a:solidFill>
              </a:rPr>
              <a:t>What are “other effective methods?”</a:t>
            </a:r>
            <a:endParaRPr sz="1050">
              <a:solidFill>
                <a:schemeClr val="dk1"/>
              </a:solidFill>
            </a:endParaRPr>
          </a:p>
          <a:p>
            <a:pPr marL="914400" lvl="2" indent="-180975" algn="l" rtl="0">
              <a:lnSpc>
                <a:spcPct val="100000"/>
              </a:lnSpc>
              <a:spcBef>
                <a:spcPts val="0"/>
              </a:spcBef>
              <a:spcAft>
                <a:spcPts val="0"/>
              </a:spcAft>
              <a:buClr>
                <a:schemeClr val="dk1"/>
              </a:buClr>
              <a:buSzPts val="1050"/>
              <a:buChar char="■"/>
            </a:pPr>
            <a:r>
              <a:rPr lang="en" sz="1050">
                <a:solidFill>
                  <a:schemeClr val="dk1"/>
                </a:solidFill>
              </a:rPr>
              <a:t>The team can use a combination of methods such as observations, behavior checklists, screenings, rating scales, test scores, grades, and review of other available data to identify the impairment and screen out nondisability causes for the student’s challenges. </a:t>
            </a:r>
            <a:endParaRPr sz="1050">
              <a:solidFill>
                <a:schemeClr val="dk1"/>
              </a:solidFill>
            </a:endParaRPr>
          </a:p>
          <a:p>
            <a:pPr marL="228600" lvl="0" indent="-180975" algn="l" rtl="0">
              <a:lnSpc>
                <a:spcPct val="100000"/>
              </a:lnSpc>
              <a:spcBef>
                <a:spcPts val="0"/>
              </a:spcBef>
              <a:spcAft>
                <a:spcPts val="0"/>
              </a:spcAft>
              <a:buClr>
                <a:schemeClr val="dk1"/>
              </a:buClr>
              <a:buSzPts val="1050"/>
              <a:buChar char="●"/>
            </a:pPr>
            <a:r>
              <a:rPr lang="en" sz="1050">
                <a:solidFill>
                  <a:schemeClr val="dk1"/>
                </a:solidFill>
              </a:rPr>
              <a:t>What if medical data is required?</a:t>
            </a:r>
            <a:endParaRPr sz="1050">
              <a:solidFill>
                <a:schemeClr val="dk1"/>
              </a:solidFill>
            </a:endParaRPr>
          </a:p>
          <a:p>
            <a:pPr marL="571500" lvl="1" indent="-180975" algn="l" rtl="0">
              <a:lnSpc>
                <a:spcPct val="100000"/>
              </a:lnSpc>
              <a:spcBef>
                <a:spcPts val="0"/>
              </a:spcBef>
              <a:spcAft>
                <a:spcPts val="0"/>
              </a:spcAft>
              <a:buClr>
                <a:schemeClr val="dk1"/>
              </a:buClr>
              <a:buSzPts val="1050"/>
              <a:buChar char="○"/>
            </a:pPr>
            <a:r>
              <a:rPr lang="en" sz="1050">
                <a:solidFill>
                  <a:schemeClr val="dk1"/>
                </a:solidFill>
              </a:rPr>
              <a:t>Contact the 504 Coordinator</a:t>
            </a:r>
            <a:endParaRPr sz="1050">
              <a:solidFill>
                <a:srgbClr val="434343"/>
              </a:solidFill>
            </a:endParaRPr>
          </a:p>
          <a:p>
            <a:pPr marL="0" lvl="0" indent="0" algn="l" rtl="0">
              <a:spcBef>
                <a:spcPts val="1600"/>
              </a:spcBef>
              <a:spcAft>
                <a:spcPts val="1600"/>
              </a:spcAft>
              <a:buNone/>
            </a:pPr>
            <a:endParaRPr>
              <a:solidFill>
                <a:srgbClr val="43434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p44"/>
          <p:cNvPicPr preferRelativeResize="0"/>
          <p:nvPr/>
        </p:nvPicPr>
        <p:blipFill>
          <a:blip r:embed="rId3">
            <a:alphaModFix/>
          </a:blip>
          <a:stretch>
            <a:fillRect/>
          </a:stretch>
        </p:blipFill>
        <p:spPr>
          <a:xfrm>
            <a:off x="0" y="0"/>
            <a:ext cx="9144000" cy="5143505"/>
          </a:xfrm>
          <a:prstGeom prst="rect">
            <a:avLst/>
          </a:prstGeom>
          <a:noFill/>
          <a:ln>
            <a:noFill/>
          </a:ln>
        </p:spPr>
      </p:pic>
      <p:sp>
        <p:nvSpPr>
          <p:cNvPr id="255" name="Google Shape;255;p44"/>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Referral ~ VAIEP</a:t>
            </a:r>
            <a:endParaRPr sz="100">
              <a:solidFill>
                <a:schemeClr val="lt1"/>
              </a:solidFill>
            </a:endParaRPr>
          </a:p>
        </p:txBody>
      </p:sp>
      <p:sp>
        <p:nvSpPr>
          <p:cNvPr id="256" name="Google Shape;256;p44"/>
          <p:cNvSpPr txBox="1">
            <a:spLocks noGrp="1"/>
          </p:cNvSpPr>
          <p:nvPr>
            <p:ph type="body" idx="1"/>
          </p:nvPr>
        </p:nvSpPr>
        <p:spPr>
          <a:xfrm>
            <a:off x="429325" y="923875"/>
            <a:ext cx="3847500" cy="1038300"/>
          </a:xfrm>
          <a:prstGeom prst="rect">
            <a:avLst/>
          </a:prstGeom>
        </p:spPr>
        <p:txBody>
          <a:bodyPr spcFirstLastPara="1" wrap="square" lIns="91425" tIns="91425" rIns="91425" bIns="91425" anchor="t" anchorCtr="0">
            <a:noAutofit/>
          </a:bodyPr>
          <a:lstStyle/>
          <a:p>
            <a:pPr marL="228600" lvl="0" indent="-196850" algn="l" rtl="0">
              <a:spcBef>
                <a:spcPts val="0"/>
              </a:spcBef>
              <a:spcAft>
                <a:spcPts val="0"/>
              </a:spcAft>
              <a:buClr>
                <a:srgbClr val="434343"/>
              </a:buClr>
              <a:buSzPts val="1300"/>
              <a:buAutoNum type="arabicPeriod"/>
            </a:pPr>
            <a:r>
              <a:rPr lang="en" sz="1300">
                <a:solidFill>
                  <a:srgbClr val="434343"/>
                </a:solidFill>
              </a:rPr>
              <a:t>Enter the student’s record in VAIEP</a:t>
            </a:r>
            <a:endParaRPr sz="1300">
              <a:solidFill>
                <a:srgbClr val="434343"/>
              </a:solidFill>
            </a:endParaRPr>
          </a:p>
          <a:p>
            <a:pPr marL="228600" lvl="0" indent="-196850" algn="l" rtl="0">
              <a:spcBef>
                <a:spcPts val="0"/>
              </a:spcBef>
              <a:spcAft>
                <a:spcPts val="0"/>
              </a:spcAft>
              <a:buClr>
                <a:srgbClr val="434343"/>
              </a:buClr>
              <a:buSzPts val="1300"/>
              <a:buAutoNum type="arabicPeriod"/>
            </a:pPr>
            <a:r>
              <a:rPr lang="en" sz="1300">
                <a:solidFill>
                  <a:srgbClr val="434343"/>
                </a:solidFill>
              </a:rPr>
              <a:t>Enter the 504 Process by Selecting PCG Add-Ons</a:t>
            </a:r>
            <a:endParaRPr sz="1300">
              <a:solidFill>
                <a:srgbClr val="434343"/>
              </a:solidFill>
            </a:endParaRPr>
          </a:p>
          <a:p>
            <a:pPr marL="228600" lvl="0" indent="-196850" algn="l" rtl="0">
              <a:spcBef>
                <a:spcPts val="0"/>
              </a:spcBef>
              <a:spcAft>
                <a:spcPts val="0"/>
              </a:spcAft>
              <a:buClr>
                <a:srgbClr val="434343"/>
              </a:buClr>
              <a:buSzPts val="1300"/>
              <a:buAutoNum type="arabicPeriod"/>
            </a:pPr>
            <a:r>
              <a:rPr lang="en" sz="1300">
                <a:solidFill>
                  <a:srgbClr val="434343"/>
                </a:solidFill>
              </a:rPr>
              <a:t>Select 504 Process</a:t>
            </a:r>
            <a:endParaRPr sz="1300">
              <a:solidFill>
                <a:srgbClr val="434343"/>
              </a:solidFill>
            </a:endParaRPr>
          </a:p>
        </p:txBody>
      </p:sp>
      <p:pic>
        <p:nvPicPr>
          <p:cNvPr id="257" name="Google Shape;257;p44"/>
          <p:cNvPicPr preferRelativeResize="0"/>
          <p:nvPr/>
        </p:nvPicPr>
        <p:blipFill>
          <a:blip r:embed="rId4">
            <a:alphaModFix/>
          </a:blip>
          <a:stretch>
            <a:fillRect/>
          </a:stretch>
        </p:blipFill>
        <p:spPr>
          <a:xfrm>
            <a:off x="346700" y="2038375"/>
            <a:ext cx="3929901" cy="2557775"/>
          </a:xfrm>
          <a:prstGeom prst="rect">
            <a:avLst/>
          </a:prstGeom>
          <a:noFill/>
          <a:ln w="9525" cap="flat" cmpd="sng">
            <a:solidFill>
              <a:srgbClr val="2AAA32"/>
            </a:solidFill>
            <a:prstDash val="solid"/>
            <a:round/>
            <a:headEnd type="none" w="sm" len="sm"/>
            <a:tailEnd type="none" w="sm" len="sm"/>
          </a:ln>
          <a:effectLst>
            <a:outerShdw blurRad="157163" dist="66675" dir="3480000" algn="bl" rotWithShape="0">
              <a:srgbClr val="000000">
                <a:alpha val="50000"/>
              </a:srgbClr>
            </a:outerShdw>
          </a:effectLst>
        </p:spPr>
      </p:pic>
      <p:sp>
        <p:nvSpPr>
          <p:cNvPr id="258" name="Google Shape;258;p44"/>
          <p:cNvSpPr txBox="1">
            <a:spLocks noGrp="1"/>
          </p:cNvSpPr>
          <p:nvPr>
            <p:ph type="body" idx="2"/>
          </p:nvPr>
        </p:nvSpPr>
        <p:spPr>
          <a:xfrm>
            <a:off x="4970750" y="965100"/>
            <a:ext cx="3737100" cy="63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434343"/>
                </a:solidFill>
              </a:rPr>
              <a:t>4.  Select Section 504 Referral to enter the </a:t>
            </a:r>
            <a:endParaRPr sz="1200">
              <a:solidFill>
                <a:srgbClr val="434343"/>
              </a:solidFill>
            </a:endParaRPr>
          </a:p>
          <a:p>
            <a:pPr marL="228600" lvl="0" indent="0" algn="l" rtl="0">
              <a:spcBef>
                <a:spcPts val="0"/>
              </a:spcBef>
              <a:spcAft>
                <a:spcPts val="1600"/>
              </a:spcAft>
              <a:buNone/>
            </a:pPr>
            <a:r>
              <a:rPr lang="en" sz="1200">
                <a:solidFill>
                  <a:srgbClr val="434343"/>
                </a:solidFill>
              </a:rPr>
              <a:t>Referral page</a:t>
            </a:r>
            <a:endParaRPr sz="1200">
              <a:solidFill>
                <a:srgbClr val="434343"/>
              </a:solidFill>
            </a:endParaRPr>
          </a:p>
        </p:txBody>
      </p:sp>
      <p:pic>
        <p:nvPicPr>
          <p:cNvPr id="259" name="Google Shape;259;p44"/>
          <p:cNvPicPr preferRelativeResize="0"/>
          <p:nvPr/>
        </p:nvPicPr>
        <p:blipFill>
          <a:blip r:embed="rId5">
            <a:alphaModFix/>
          </a:blip>
          <a:stretch>
            <a:fillRect/>
          </a:stretch>
        </p:blipFill>
        <p:spPr>
          <a:xfrm>
            <a:off x="5014300" y="1511025"/>
            <a:ext cx="3737101" cy="3085124"/>
          </a:xfrm>
          <a:prstGeom prst="rect">
            <a:avLst/>
          </a:prstGeom>
          <a:noFill/>
          <a:ln w="9525" cap="flat" cmpd="sng">
            <a:solidFill>
              <a:srgbClr val="2AAA32"/>
            </a:solidFill>
            <a:prstDash val="solid"/>
            <a:round/>
            <a:headEnd type="none" w="sm" len="sm"/>
            <a:tailEnd type="none" w="sm" len="sm"/>
          </a:ln>
          <a:effectLst>
            <a:outerShdw blurRad="142875" dist="57150" dir="1800000" algn="bl" rotWithShape="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45"/>
          <p:cNvPicPr preferRelativeResize="0"/>
          <p:nvPr/>
        </p:nvPicPr>
        <p:blipFill>
          <a:blip r:embed="rId3">
            <a:alphaModFix/>
          </a:blip>
          <a:stretch>
            <a:fillRect/>
          </a:stretch>
        </p:blipFill>
        <p:spPr>
          <a:xfrm>
            <a:off x="0" y="0"/>
            <a:ext cx="9144000" cy="5143505"/>
          </a:xfrm>
          <a:prstGeom prst="rect">
            <a:avLst/>
          </a:prstGeom>
          <a:noFill/>
          <a:ln>
            <a:noFill/>
          </a:ln>
        </p:spPr>
      </p:pic>
      <p:sp>
        <p:nvSpPr>
          <p:cNvPr id="265" name="Google Shape;265;p45"/>
          <p:cNvSpPr txBox="1">
            <a:spLocks noGrp="1"/>
          </p:cNvSpPr>
          <p:nvPr>
            <p:ph type="body" idx="1"/>
          </p:nvPr>
        </p:nvSpPr>
        <p:spPr>
          <a:xfrm>
            <a:off x="365050" y="1182950"/>
            <a:ext cx="3999900" cy="2657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000">
                <a:latin typeface="Roboto Slab Black"/>
                <a:ea typeface="Roboto Slab Black"/>
                <a:cs typeface="Roboto Slab Black"/>
                <a:sym typeface="Roboto Slab Black"/>
              </a:rPr>
              <a:t>Complete Section I. ~ Student Information:</a:t>
            </a:r>
            <a:endParaRPr sz="2000">
              <a:latin typeface="Roboto Slab Black"/>
              <a:ea typeface="Roboto Slab Black"/>
              <a:cs typeface="Roboto Slab Black"/>
              <a:sym typeface="Roboto Slab Black"/>
            </a:endParaRPr>
          </a:p>
          <a:p>
            <a:pPr marL="457200" lvl="0" indent="-355600" algn="l" rtl="0">
              <a:lnSpc>
                <a:spcPct val="100000"/>
              </a:lnSpc>
              <a:spcBef>
                <a:spcPts val="1000"/>
              </a:spcBef>
              <a:spcAft>
                <a:spcPts val="0"/>
              </a:spcAft>
              <a:buSzPts val="2000"/>
              <a:buChar char="●"/>
            </a:pPr>
            <a:r>
              <a:rPr lang="en" sz="2000"/>
              <a:t>Make sure that the referral date is accurate</a:t>
            </a:r>
            <a:endParaRPr sz="2000"/>
          </a:p>
          <a:p>
            <a:pPr marL="457200" lvl="0" indent="-355600" algn="l" rtl="0">
              <a:lnSpc>
                <a:spcPct val="100000"/>
              </a:lnSpc>
              <a:spcBef>
                <a:spcPts val="1000"/>
              </a:spcBef>
              <a:spcAft>
                <a:spcPts val="1000"/>
              </a:spcAft>
              <a:buSzPts val="2000"/>
              <a:buChar char="●"/>
            </a:pPr>
            <a:r>
              <a:rPr lang="en" sz="2000"/>
              <a:t>Referral Source: the person who made the referral</a:t>
            </a:r>
            <a:endParaRPr sz="2000"/>
          </a:p>
        </p:txBody>
      </p:sp>
      <p:pic>
        <p:nvPicPr>
          <p:cNvPr id="266" name="Google Shape;266;p45"/>
          <p:cNvPicPr preferRelativeResize="0"/>
          <p:nvPr/>
        </p:nvPicPr>
        <p:blipFill>
          <a:blip r:embed="rId4">
            <a:alphaModFix/>
          </a:blip>
          <a:stretch>
            <a:fillRect/>
          </a:stretch>
        </p:blipFill>
        <p:spPr>
          <a:xfrm>
            <a:off x="4868450" y="1588775"/>
            <a:ext cx="3926300" cy="2061225"/>
          </a:xfrm>
          <a:prstGeom prst="rect">
            <a:avLst/>
          </a:prstGeom>
          <a:noFill/>
          <a:ln w="9525" cap="flat" cmpd="sng">
            <a:solidFill>
              <a:srgbClr val="2AAA32"/>
            </a:solidFill>
            <a:prstDash val="solid"/>
            <a:round/>
            <a:headEnd type="none" w="sm" len="sm"/>
            <a:tailEnd type="none" w="sm" len="sm"/>
          </a:ln>
          <a:effectLst>
            <a:outerShdw blurRad="114300" dist="57150" dir="2760000" algn="bl" rotWithShape="0">
              <a:srgbClr val="000000">
                <a:alpha val="50000"/>
              </a:srgbClr>
            </a:outerShdw>
          </a:effectLst>
        </p:spPr>
      </p:pic>
      <p:sp>
        <p:nvSpPr>
          <p:cNvPr id="267" name="Google Shape;267;p45"/>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Referral ~ VAIEP</a:t>
            </a:r>
            <a:endParaRPr sz="1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46"/>
          <p:cNvPicPr preferRelativeResize="0"/>
          <p:nvPr/>
        </p:nvPicPr>
        <p:blipFill>
          <a:blip r:embed="rId3">
            <a:alphaModFix/>
          </a:blip>
          <a:stretch>
            <a:fillRect/>
          </a:stretch>
        </p:blipFill>
        <p:spPr>
          <a:xfrm>
            <a:off x="0" y="0"/>
            <a:ext cx="9144000" cy="5143505"/>
          </a:xfrm>
          <a:prstGeom prst="rect">
            <a:avLst/>
          </a:prstGeom>
          <a:noFill/>
          <a:ln>
            <a:noFill/>
          </a:ln>
        </p:spPr>
      </p:pic>
      <p:pic>
        <p:nvPicPr>
          <p:cNvPr id="273" name="Google Shape;273;p46"/>
          <p:cNvPicPr preferRelativeResize="0"/>
          <p:nvPr/>
        </p:nvPicPr>
        <p:blipFill>
          <a:blip r:embed="rId4">
            <a:alphaModFix/>
          </a:blip>
          <a:stretch>
            <a:fillRect/>
          </a:stretch>
        </p:blipFill>
        <p:spPr>
          <a:xfrm>
            <a:off x="4853545" y="3274225"/>
            <a:ext cx="3970401" cy="1229200"/>
          </a:xfrm>
          <a:prstGeom prst="rect">
            <a:avLst/>
          </a:prstGeom>
          <a:noFill/>
          <a:ln>
            <a:noFill/>
          </a:ln>
          <a:effectLst>
            <a:outerShdw blurRad="171450" dist="66675" dir="3840000" algn="bl" rotWithShape="0">
              <a:srgbClr val="000000">
                <a:alpha val="50000"/>
              </a:srgbClr>
            </a:outerShdw>
          </a:effectLst>
        </p:spPr>
      </p:pic>
      <p:sp>
        <p:nvSpPr>
          <p:cNvPr id="274" name="Google Shape;274;p46"/>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Referral ~ VAIEP</a:t>
            </a:r>
            <a:endParaRPr sz="100">
              <a:solidFill>
                <a:schemeClr val="lt1"/>
              </a:solidFill>
            </a:endParaRPr>
          </a:p>
        </p:txBody>
      </p:sp>
      <p:sp>
        <p:nvSpPr>
          <p:cNvPr id="275" name="Google Shape;275;p46"/>
          <p:cNvSpPr txBox="1">
            <a:spLocks noGrp="1"/>
          </p:cNvSpPr>
          <p:nvPr>
            <p:ph type="body" idx="2"/>
          </p:nvPr>
        </p:nvSpPr>
        <p:spPr>
          <a:xfrm>
            <a:off x="4770125" y="1108200"/>
            <a:ext cx="4143300" cy="2183700"/>
          </a:xfrm>
          <a:prstGeom prst="rect">
            <a:avLst/>
          </a:prstGeom>
        </p:spPr>
        <p:txBody>
          <a:bodyPr spcFirstLastPara="1" wrap="square" lIns="91425" tIns="91425" rIns="91425" bIns="91425" anchor="t" anchorCtr="0">
            <a:noAutofit/>
          </a:bodyPr>
          <a:lstStyle/>
          <a:p>
            <a:pPr marL="228600" lvl="0" indent="-209550" algn="l" rtl="0">
              <a:lnSpc>
                <a:spcPct val="100000"/>
              </a:lnSpc>
              <a:spcBef>
                <a:spcPts val="0"/>
              </a:spcBef>
              <a:spcAft>
                <a:spcPts val="0"/>
              </a:spcAft>
              <a:buClr>
                <a:srgbClr val="434343"/>
              </a:buClr>
              <a:buSzPts val="1500"/>
              <a:buChar char="●"/>
            </a:pPr>
            <a:r>
              <a:rPr lang="en" sz="1500">
                <a:solidFill>
                  <a:srgbClr val="434343"/>
                </a:solidFill>
              </a:rPr>
              <a:t>Review any reports/medical notes provided by the parents/guardians as well as information from the cumulative file (discipline records, attendance, etc.) and staff input</a:t>
            </a:r>
            <a:endParaRPr sz="1500">
              <a:solidFill>
                <a:srgbClr val="434343"/>
              </a:solidFill>
            </a:endParaRPr>
          </a:p>
          <a:p>
            <a:pPr marL="228600" lvl="0" indent="-209550" algn="l" rtl="0">
              <a:lnSpc>
                <a:spcPct val="100000"/>
              </a:lnSpc>
              <a:spcBef>
                <a:spcPts val="1000"/>
              </a:spcBef>
              <a:spcAft>
                <a:spcPts val="1000"/>
              </a:spcAft>
              <a:buClr>
                <a:srgbClr val="434343"/>
              </a:buClr>
              <a:buSzPts val="1500"/>
              <a:buChar char="●"/>
            </a:pPr>
            <a:r>
              <a:rPr lang="en" sz="1500">
                <a:solidFill>
                  <a:srgbClr val="434343"/>
                </a:solidFill>
              </a:rPr>
              <a:t>Document specifically any impairment(s) and how the student is impacted by the impairment(s)</a:t>
            </a:r>
            <a:endParaRPr/>
          </a:p>
        </p:txBody>
      </p:sp>
      <p:sp>
        <p:nvSpPr>
          <p:cNvPr id="276" name="Google Shape;276;p46"/>
          <p:cNvSpPr txBox="1">
            <a:spLocks noGrp="1"/>
          </p:cNvSpPr>
          <p:nvPr>
            <p:ph type="body" idx="2"/>
          </p:nvPr>
        </p:nvSpPr>
        <p:spPr>
          <a:xfrm>
            <a:off x="253485" y="1062480"/>
            <a:ext cx="4143300" cy="374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Roboto Slab Black"/>
                <a:ea typeface="Roboto Slab Black"/>
                <a:cs typeface="Roboto Slab Black"/>
                <a:sym typeface="Roboto Slab Black"/>
              </a:rPr>
              <a:t>Complete Section II. ~ Reason for Referral</a:t>
            </a:r>
            <a:endParaRPr sz="1800">
              <a:solidFill>
                <a:srgbClr val="434343"/>
              </a:solidFill>
              <a:latin typeface="Roboto Slab Black"/>
              <a:ea typeface="Roboto Slab Black"/>
              <a:cs typeface="Roboto Slab Black"/>
              <a:sym typeface="Roboto Slab Black"/>
            </a:endParaRPr>
          </a:p>
          <a:p>
            <a:pPr marL="0" lvl="0" indent="0" algn="l" rtl="0">
              <a:spcBef>
                <a:spcPts val="0"/>
              </a:spcBef>
              <a:spcAft>
                <a:spcPts val="0"/>
              </a:spcAft>
              <a:buNone/>
            </a:pPr>
            <a:endParaRPr sz="300">
              <a:solidFill>
                <a:srgbClr val="434343"/>
              </a:solidFill>
              <a:latin typeface="Roboto Slab Black"/>
              <a:ea typeface="Roboto Slab Black"/>
              <a:cs typeface="Roboto Slab Black"/>
              <a:sym typeface="Roboto Slab Black"/>
            </a:endParaRPr>
          </a:p>
          <a:p>
            <a:pPr marL="228600" lvl="0" indent="-209550" algn="l" rtl="0">
              <a:lnSpc>
                <a:spcPct val="100000"/>
              </a:lnSpc>
              <a:spcBef>
                <a:spcPts val="0"/>
              </a:spcBef>
              <a:spcAft>
                <a:spcPts val="0"/>
              </a:spcAft>
              <a:buClr>
                <a:srgbClr val="434343"/>
              </a:buClr>
              <a:buSzPts val="1500"/>
              <a:buChar char="●"/>
            </a:pPr>
            <a:r>
              <a:rPr lang="en" sz="1500">
                <a:solidFill>
                  <a:srgbClr val="434343"/>
                </a:solidFill>
              </a:rPr>
              <a:t>Contact the referral source prior to the meeting and specifically ask for the reason for referral:</a:t>
            </a:r>
            <a:endParaRPr sz="1500">
              <a:solidFill>
                <a:srgbClr val="434343"/>
              </a:solidFill>
            </a:endParaRPr>
          </a:p>
          <a:p>
            <a:pPr marL="457200" lvl="1" indent="-209550" algn="l" rtl="0">
              <a:lnSpc>
                <a:spcPct val="100000"/>
              </a:lnSpc>
              <a:spcBef>
                <a:spcPts val="1000"/>
              </a:spcBef>
              <a:spcAft>
                <a:spcPts val="0"/>
              </a:spcAft>
              <a:buClr>
                <a:srgbClr val="434343"/>
              </a:buClr>
              <a:buSzPts val="1500"/>
              <a:buChar char="○"/>
            </a:pPr>
            <a:r>
              <a:rPr lang="en" sz="1500">
                <a:solidFill>
                  <a:srgbClr val="434343"/>
                </a:solidFill>
              </a:rPr>
              <a:t>If source reports that the student has an impairment, ask for the areas of concern related to the impairment as related to school</a:t>
            </a:r>
            <a:endParaRPr sz="1500">
              <a:solidFill>
                <a:srgbClr val="434343"/>
              </a:solidFill>
            </a:endParaRPr>
          </a:p>
          <a:p>
            <a:pPr marL="457200" lvl="1" indent="-209550" algn="l" rtl="0">
              <a:lnSpc>
                <a:spcPct val="100000"/>
              </a:lnSpc>
              <a:spcBef>
                <a:spcPts val="1000"/>
              </a:spcBef>
              <a:spcAft>
                <a:spcPts val="1000"/>
              </a:spcAft>
              <a:buClr>
                <a:srgbClr val="434343"/>
              </a:buClr>
              <a:buSzPts val="1500"/>
              <a:buChar char="○"/>
            </a:pPr>
            <a:r>
              <a:rPr lang="en" sz="1500">
                <a:solidFill>
                  <a:srgbClr val="434343"/>
                </a:solidFill>
              </a:rPr>
              <a:t>Communicate this information to team members prior to meeting and have team members bring current information related to the referral to the meeting</a:t>
            </a:r>
            <a:endParaRPr sz="1500">
              <a:solidFill>
                <a:srgbClr val="434343"/>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47"/>
          <p:cNvPicPr preferRelativeResize="0"/>
          <p:nvPr/>
        </p:nvPicPr>
        <p:blipFill>
          <a:blip r:embed="rId3">
            <a:alphaModFix/>
          </a:blip>
          <a:stretch>
            <a:fillRect/>
          </a:stretch>
        </p:blipFill>
        <p:spPr>
          <a:xfrm>
            <a:off x="0" y="0"/>
            <a:ext cx="9144000" cy="5143505"/>
          </a:xfrm>
          <a:prstGeom prst="rect">
            <a:avLst/>
          </a:prstGeom>
          <a:noFill/>
          <a:ln>
            <a:noFill/>
          </a:ln>
        </p:spPr>
      </p:pic>
      <p:sp>
        <p:nvSpPr>
          <p:cNvPr id="282" name="Google Shape;282;p47"/>
          <p:cNvSpPr txBox="1">
            <a:spLocks noGrp="1"/>
          </p:cNvSpPr>
          <p:nvPr>
            <p:ph type="body" idx="1"/>
          </p:nvPr>
        </p:nvSpPr>
        <p:spPr>
          <a:xfrm>
            <a:off x="321225" y="1152475"/>
            <a:ext cx="3999900" cy="176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rgbClr val="434343"/>
                </a:solidFill>
                <a:latin typeface="Roboto Slab Black"/>
                <a:ea typeface="Roboto Slab Black"/>
                <a:cs typeface="Roboto Slab Black"/>
                <a:sym typeface="Roboto Slab Black"/>
              </a:rPr>
              <a:t>Complete Section III. ~ Description of Efforts Made</a:t>
            </a:r>
            <a:endParaRPr sz="1700">
              <a:solidFill>
                <a:srgbClr val="434343"/>
              </a:solidFill>
              <a:latin typeface="Roboto Slab Black"/>
              <a:ea typeface="Roboto Slab Black"/>
              <a:cs typeface="Roboto Slab Black"/>
              <a:sym typeface="Roboto Slab Black"/>
            </a:endParaRPr>
          </a:p>
          <a:p>
            <a:pPr marL="228600" lvl="0" indent="-209550" algn="l" rtl="0">
              <a:spcBef>
                <a:spcPts val="1600"/>
              </a:spcBef>
              <a:spcAft>
                <a:spcPts val="1000"/>
              </a:spcAft>
              <a:buClr>
                <a:srgbClr val="434343"/>
              </a:buClr>
              <a:buSzPts val="1500"/>
              <a:buChar char="●"/>
            </a:pPr>
            <a:r>
              <a:rPr lang="en" sz="1500">
                <a:solidFill>
                  <a:srgbClr val="434343"/>
                </a:solidFill>
              </a:rPr>
              <a:t>Enter efforts that have been made in school and in the home (medication, therapy, school interventions, etc.)</a:t>
            </a:r>
            <a:endParaRPr sz="1500">
              <a:solidFill>
                <a:srgbClr val="434343"/>
              </a:solidFill>
            </a:endParaRPr>
          </a:p>
        </p:txBody>
      </p:sp>
      <p:pic>
        <p:nvPicPr>
          <p:cNvPr id="283" name="Google Shape;283;p47"/>
          <p:cNvPicPr preferRelativeResize="0"/>
          <p:nvPr/>
        </p:nvPicPr>
        <p:blipFill>
          <a:blip r:embed="rId4">
            <a:alphaModFix/>
          </a:blip>
          <a:stretch>
            <a:fillRect/>
          </a:stretch>
        </p:blipFill>
        <p:spPr>
          <a:xfrm>
            <a:off x="394225" y="2962500"/>
            <a:ext cx="3834850" cy="872450"/>
          </a:xfrm>
          <a:prstGeom prst="rect">
            <a:avLst/>
          </a:prstGeom>
          <a:noFill/>
          <a:ln>
            <a:noFill/>
          </a:ln>
          <a:effectLst>
            <a:outerShdw blurRad="142875" dist="66675" dir="3180000" algn="bl" rotWithShape="0">
              <a:srgbClr val="000000">
                <a:alpha val="50000"/>
              </a:srgbClr>
            </a:outerShdw>
          </a:effectLst>
        </p:spPr>
      </p:pic>
      <p:sp>
        <p:nvSpPr>
          <p:cNvPr id="284" name="Google Shape;284;p47"/>
          <p:cNvSpPr txBox="1">
            <a:spLocks noGrp="1"/>
          </p:cNvSpPr>
          <p:nvPr>
            <p:ph type="body" idx="1"/>
          </p:nvPr>
        </p:nvSpPr>
        <p:spPr>
          <a:xfrm>
            <a:off x="4855125" y="1152475"/>
            <a:ext cx="3999900" cy="3944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700">
                <a:solidFill>
                  <a:srgbClr val="434343"/>
                </a:solidFill>
                <a:latin typeface="Roboto Slab Black"/>
                <a:ea typeface="Roboto Slab Black"/>
                <a:cs typeface="Roboto Slab Black"/>
                <a:sym typeface="Roboto Slab Black"/>
              </a:rPr>
              <a:t>Prompt the team to make a referral decision:</a:t>
            </a:r>
            <a:endParaRPr sz="1700">
              <a:solidFill>
                <a:srgbClr val="434343"/>
              </a:solidFill>
              <a:latin typeface="Roboto Slab Black"/>
              <a:ea typeface="Roboto Slab Black"/>
              <a:cs typeface="Roboto Slab Black"/>
              <a:sym typeface="Roboto Slab Black"/>
            </a:endParaRPr>
          </a:p>
          <a:p>
            <a:pPr marL="457200" lvl="0" indent="-323850" algn="l" rtl="0">
              <a:lnSpc>
                <a:spcPct val="100000"/>
              </a:lnSpc>
              <a:spcBef>
                <a:spcPts val="1600"/>
              </a:spcBef>
              <a:spcAft>
                <a:spcPts val="0"/>
              </a:spcAft>
              <a:buClr>
                <a:srgbClr val="434343"/>
              </a:buClr>
              <a:buSzPts val="1500"/>
              <a:buChar char="●"/>
            </a:pPr>
            <a:r>
              <a:rPr lang="en" sz="1500">
                <a:solidFill>
                  <a:srgbClr val="434343"/>
                </a:solidFill>
              </a:rPr>
              <a:t>Refer to intervention team</a:t>
            </a:r>
            <a:endParaRPr sz="1500">
              <a:solidFill>
                <a:srgbClr val="434343"/>
              </a:solidFill>
            </a:endParaRPr>
          </a:p>
          <a:p>
            <a:pPr marL="457200" lvl="0" indent="-323850" algn="l" rtl="0">
              <a:lnSpc>
                <a:spcPct val="100000"/>
              </a:lnSpc>
              <a:spcBef>
                <a:spcPts val="500"/>
              </a:spcBef>
              <a:spcAft>
                <a:spcPts val="0"/>
              </a:spcAft>
              <a:buClr>
                <a:srgbClr val="434343"/>
              </a:buClr>
              <a:buSzPts val="1500"/>
              <a:buChar char="●"/>
            </a:pPr>
            <a:r>
              <a:rPr lang="en" sz="1500">
                <a:solidFill>
                  <a:srgbClr val="434343"/>
                </a:solidFill>
              </a:rPr>
              <a:t>Initiate 504 evaluation process</a:t>
            </a:r>
            <a:endParaRPr sz="1500">
              <a:solidFill>
                <a:srgbClr val="434343"/>
              </a:solidFill>
            </a:endParaRPr>
          </a:p>
          <a:p>
            <a:pPr marL="457200" lvl="0" indent="-323850" algn="l" rtl="0">
              <a:lnSpc>
                <a:spcPct val="100000"/>
              </a:lnSpc>
              <a:spcBef>
                <a:spcPts val="500"/>
              </a:spcBef>
              <a:spcAft>
                <a:spcPts val="0"/>
              </a:spcAft>
              <a:buClr>
                <a:srgbClr val="434343"/>
              </a:buClr>
              <a:buSzPts val="1500"/>
              <a:buChar char="●"/>
            </a:pPr>
            <a:r>
              <a:rPr lang="en" sz="1500">
                <a:solidFill>
                  <a:srgbClr val="434343"/>
                </a:solidFill>
              </a:rPr>
              <a:t>No action indicated at this time</a:t>
            </a:r>
            <a:endParaRPr sz="1500">
              <a:solidFill>
                <a:srgbClr val="434343"/>
              </a:solidFill>
            </a:endParaRPr>
          </a:p>
          <a:p>
            <a:pPr marL="0" lvl="0" indent="0" algn="l" rtl="0">
              <a:lnSpc>
                <a:spcPct val="100000"/>
              </a:lnSpc>
              <a:spcBef>
                <a:spcPts val="1600"/>
              </a:spcBef>
              <a:spcAft>
                <a:spcPts val="0"/>
              </a:spcAft>
              <a:buNone/>
            </a:pPr>
            <a:r>
              <a:rPr lang="en" b="1">
                <a:solidFill>
                  <a:srgbClr val="434343"/>
                </a:solidFill>
              </a:rPr>
              <a:t>“Based on review of current student records and data relevant to the reasons for the referral, does the team have knowledge of or suspicion of a disability that requires or is believed to require accommodations and/or services?”</a:t>
            </a:r>
            <a:endParaRPr b="1">
              <a:solidFill>
                <a:srgbClr val="434343"/>
              </a:solidFill>
            </a:endParaRPr>
          </a:p>
          <a:p>
            <a:pPr marL="0" lvl="0" indent="0" algn="l" rtl="0">
              <a:lnSpc>
                <a:spcPct val="100000"/>
              </a:lnSpc>
              <a:spcBef>
                <a:spcPts val="0"/>
              </a:spcBef>
              <a:spcAft>
                <a:spcPts val="0"/>
              </a:spcAft>
              <a:buNone/>
            </a:pPr>
            <a:endParaRPr sz="900" b="1">
              <a:solidFill>
                <a:srgbClr val="434343"/>
              </a:solidFill>
            </a:endParaRPr>
          </a:p>
          <a:p>
            <a:pPr marL="0" lvl="0" indent="0" algn="l" rtl="0">
              <a:lnSpc>
                <a:spcPct val="100000"/>
              </a:lnSpc>
              <a:spcBef>
                <a:spcPts val="0"/>
              </a:spcBef>
              <a:spcAft>
                <a:spcPts val="0"/>
              </a:spcAft>
              <a:buNone/>
            </a:pPr>
            <a:r>
              <a:rPr lang="en" b="1">
                <a:solidFill>
                  <a:srgbClr val="434343"/>
                </a:solidFill>
              </a:rPr>
              <a:t>If yes, we must evaluate.</a:t>
            </a:r>
            <a:endParaRPr>
              <a:solidFill>
                <a:srgbClr val="434343"/>
              </a:solidFill>
            </a:endParaRPr>
          </a:p>
          <a:p>
            <a:pPr marL="0" lvl="0" indent="0" algn="l" rtl="0">
              <a:lnSpc>
                <a:spcPct val="100000"/>
              </a:lnSpc>
              <a:spcBef>
                <a:spcPts val="1600"/>
              </a:spcBef>
              <a:spcAft>
                <a:spcPts val="1600"/>
              </a:spcAft>
              <a:buNone/>
            </a:pPr>
            <a:endParaRPr sz="1500">
              <a:solidFill>
                <a:srgbClr val="434343"/>
              </a:solidFill>
            </a:endParaRPr>
          </a:p>
        </p:txBody>
      </p:sp>
      <p:sp>
        <p:nvSpPr>
          <p:cNvPr id="285" name="Google Shape;285;p47"/>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Referral ~ VAIEP</a:t>
            </a:r>
            <a:endParaRPr sz="100">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48"/>
          <p:cNvPicPr preferRelativeResize="0"/>
          <p:nvPr/>
        </p:nvPicPr>
        <p:blipFill>
          <a:blip r:embed="rId3">
            <a:alphaModFix/>
          </a:blip>
          <a:stretch>
            <a:fillRect/>
          </a:stretch>
        </p:blipFill>
        <p:spPr>
          <a:xfrm>
            <a:off x="0" y="0"/>
            <a:ext cx="9144000" cy="5143505"/>
          </a:xfrm>
          <a:prstGeom prst="rect">
            <a:avLst/>
          </a:prstGeom>
          <a:noFill/>
          <a:ln>
            <a:noFill/>
          </a:ln>
        </p:spPr>
      </p:pic>
      <p:sp>
        <p:nvSpPr>
          <p:cNvPr id="291" name="Google Shape;291;p48"/>
          <p:cNvSpPr txBox="1">
            <a:spLocks noGrp="1"/>
          </p:cNvSpPr>
          <p:nvPr>
            <p:ph type="body" idx="2"/>
          </p:nvPr>
        </p:nvSpPr>
        <p:spPr>
          <a:xfrm>
            <a:off x="381150" y="1279650"/>
            <a:ext cx="3999900" cy="157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434343"/>
                </a:solidFill>
                <a:latin typeface="Roboto Slab Black"/>
                <a:ea typeface="Roboto Slab Black"/>
                <a:cs typeface="Roboto Slab Black"/>
                <a:sym typeface="Roboto Slab Black"/>
              </a:rPr>
              <a:t>Complete Section IV. ~ Summary of Discussion</a:t>
            </a:r>
            <a:endParaRPr sz="1800">
              <a:solidFill>
                <a:srgbClr val="434343"/>
              </a:solidFill>
              <a:latin typeface="Roboto Slab Black"/>
              <a:ea typeface="Roboto Slab Black"/>
              <a:cs typeface="Roboto Slab Black"/>
              <a:sym typeface="Roboto Slab Black"/>
            </a:endParaRPr>
          </a:p>
          <a:p>
            <a:pPr marL="457200" lvl="0" indent="-317500" algn="l" rtl="0">
              <a:spcBef>
                <a:spcPts val="1600"/>
              </a:spcBef>
              <a:spcAft>
                <a:spcPts val="0"/>
              </a:spcAft>
              <a:buClr>
                <a:srgbClr val="434343"/>
              </a:buClr>
              <a:buSzPts val="1400"/>
              <a:buChar char="●"/>
            </a:pPr>
            <a:r>
              <a:rPr lang="en">
                <a:solidFill>
                  <a:srgbClr val="434343"/>
                </a:solidFill>
              </a:rPr>
              <a:t>Summarize information that was shared</a:t>
            </a:r>
            <a:endParaRPr>
              <a:solidFill>
                <a:srgbClr val="434343"/>
              </a:solidFill>
            </a:endParaRPr>
          </a:p>
          <a:p>
            <a:pPr marL="457200" lvl="0" indent="-317500" algn="l" rtl="0">
              <a:spcBef>
                <a:spcPts val="0"/>
              </a:spcBef>
              <a:spcAft>
                <a:spcPts val="0"/>
              </a:spcAft>
              <a:buClr>
                <a:srgbClr val="434343"/>
              </a:buClr>
              <a:buSzPts val="1400"/>
              <a:buChar char="●"/>
            </a:pPr>
            <a:r>
              <a:rPr lang="en">
                <a:solidFill>
                  <a:srgbClr val="434343"/>
                </a:solidFill>
              </a:rPr>
              <a:t>Document the team’s decision on referral</a:t>
            </a:r>
            <a:endParaRPr>
              <a:solidFill>
                <a:srgbClr val="434343"/>
              </a:solidFill>
            </a:endParaRPr>
          </a:p>
          <a:p>
            <a:pPr marL="457200" lvl="0" indent="0" algn="l" rtl="0">
              <a:spcBef>
                <a:spcPts val="1600"/>
              </a:spcBef>
              <a:spcAft>
                <a:spcPts val="0"/>
              </a:spcAft>
              <a:buNone/>
            </a:pPr>
            <a:endParaRPr>
              <a:solidFill>
                <a:srgbClr val="434343"/>
              </a:solidFill>
            </a:endParaRPr>
          </a:p>
          <a:p>
            <a:pPr marL="0" lvl="0" indent="0" algn="l" rtl="0">
              <a:spcBef>
                <a:spcPts val="1600"/>
              </a:spcBef>
              <a:spcAft>
                <a:spcPts val="0"/>
              </a:spcAft>
              <a:buNone/>
            </a:pPr>
            <a:endParaRPr>
              <a:solidFill>
                <a:srgbClr val="434343"/>
              </a:solidFill>
            </a:endParaRPr>
          </a:p>
          <a:p>
            <a:pPr marL="0" lvl="0" indent="0" algn="l" rtl="0">
              <a:spcBef>
                <a:spcPts val="1600"/>
              </a:spcBef>
              <a:spcAft>
                <a:spcPts val="1600"/>
              </a:spcAft>
              <a:buNone/>
            </a:pPr>
            <a:endParaRPr>
              <a:solidFill>
                <a:srgbClr val="434343"/>
              </a:solidFill>
            </a:endParaRPr>
          </a:p>
        </p:txBody>
      </p:sp>
      <p:pic>
        <p:nvPicPr>
          <p:cNvPr id="292" name="Google Shape;292;p48"/>
          <p:cNvPicPr preferRelativeResize="0"/>
          <p:nvPr/>
        </p:nvPicPr>
        <p:blipFill>
          <a:blip r:embed="rId4">
            <a:alphaModFix/>
          </a:blip>
          <a:stretch>
            <a:fillRect/>
          </a:stretch>
        </p:blipFill>
        <p:spPr>
          <a:xfrm>
            <a:off x="381150" y="3192425"/>
            <a:ext cx="3908400" cy="1143242"/>
          </a:xfrm>
          <a:prstGeom prst="rect">
            <a:avLst/>
          </a:prstGeom>
          <a:noFill/>
          <a:ln>
            <a:noFill/>
          </a:ln>
          <a:effectLst>
            <a:outerShdw blurRad="85725" dist="66675" dir="3120000" algn="bl" rotWithShape="0">
              <a:srgbClr val="000000">
                <a:alpha val="50000"/>
              </a:srgbClr>
            </a:outerShdw>
          </a:effectLst>
        </p:spPr>
      </p:pic>
      <p:sp>
        <p:nvSpPr>
          <p:cNvPr id="293" name="Google Shape;293;p48"/>
          <p:cNvSpPr txBox="1"/>
          <p:nvPr/>
        </p:nvSpPr>
        <p:spPr>
          <a:xfrm>
            <a:off x="4848225" y="908175"/>
            <a:ext cx="3999900" cy="2465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solidFill>
                  <a:srgbClr val="434343"/>
                </a:solidFill>
                <a:latin typeface="Roboto Slab Black"/>
                <a:ea typeface="Roboto Slab Black"/>
                <a:cs typeface="Roboto Slab Black"/>
                <a:sym typeface="Roboto Slab Black"/>
              </a:rPr>
              <a:t>Complete Section V. ~ Status of Referral</a:t>
            </a:r>
            <a:endParaRPr sz="1800">
              <a:solidFill>
                <a:srgbClr val="434343"/>
              </a:solidFill>
              <a:latin typeface="Roboto Slab Black"/>
              <a:ea typeface="Roboto Slab Black"/>
              <a:cs typeface="Roboto Slab Black"/>
              <a:sym typeface="Roboto Slab Black"/>
            </a:endParaRPr>
          </a:p>
          <a:p>
            <a:pPr marL="0" lvl="0" indent="0" algn="l" rtl="0">
              <a:lnSpc>
                <a:spcPct val="115000"/>
              </a:lnSpc>
              <a:spcBef>
                <a:spcPts val="1600"/>
              </a:spcBef>
              <a:spcAft>
                <a:spcPts val="0"/>
              </a:spcAft>
              <a:buNone/>
            </a:pPr>
            <a:endParaRPr>
              <a:solidFill>
                <a:srgbClr val="434343"/>
              </a:solidFill>
            </a:endParaRPr>
          </a:p>
          <a:p>
            <a:pPr marL="0" lvl="0" indent="0" algn="l" rtl="0">
              <a:lnSpc>
                <a:spcPct val="115000"/>
              </a:lnSpc>
              <a:spcBef>
                <a:spcPts val="1600"/>
              </a:spcBef>
              <a:spcAft>
                <a:spcPts val="0"/>
              </a:spcAft>
              <a:buNone/>
            </a:pPr>
            <a:endParaRPr sz="1000">
              <a:solidFill>
                <a:srgbClr val="434343"/>
              </a:solidFill>
            </a:endParaRPr>
          </a:p>
          <a:p>
            <a:pPr marL="0" lvl="0" indent="0" algn="l" rtl="0">
              <a:lnSpc>
                <a:spcPct val="115000"/>
              </a:lnSpc>
              <a:spcBef>
                <a:spcPts val="1600"/>
              </a:spcBef>
              <a:spcAft>
                <a:spcPts val="0"/>
              </a:spcAft>
              <a:buNone/>
            </a:pPr>
            <a:endParaRPr sz="600">
              <a:solidFill>
                <a:srgbClr val="434343"/>
              </a:solidFill>
            </a:endParaRPr>
          </a:p>
          <a:p>
            <a:pPr marL="0" lvl="0" indent="0" algn="l" rtl="0">
              <a:lnSpc>
                <a:spcPct val="115000"/>
              </a:lnSpc>
              <a:spcBef>
                <a:spcPts val="0"/>
              </a:spcBef>
              <a:spcAft>
                <a:spcPts val="1600"/>
              </a:spcAft>
              <a:buNone/>
            </a:pPr>
            <a:r>
              <a:rPr lang="en" sz="1500">
                <a:solidFill>
                  <a:srgbClr val="434343"/>
                </a:solidFill>
                <a:latin typeface="Roboto Slab Black"/>
                <a:ea typeface="Roboto Slab Black"/>
                <a:cs typeface="Roboto Slab Black"/>
                <a:sym typeface="Roboto Slab Black"/>
              </a:rPr>
              <a:t>Create a draft to check your information and then Create Final document</a:t>
            </a:r>
            <a:endParaRPr sz="1500">
              <a:solidFill>
                <a:srgbClr val="434343"/>
              </a:solidFill>
              <a:latin typeface="Roboto Slab Black"/>
              <a:ea typeface="Roboto Slab Black"/>
              <a:cs typeface="Roboto Slab Black"/>
              <a:sym typeface="Roboto Slab Black"/>
            </a:endParaRPr>
          </a:p>
        </p:txBody>
      </p:sp>
      <p:pic>
        <p:nvPicPr>
          <p:cNvPr id="294" name="Google Shape;294;p48"/>
          <p:cNvPicPr preferRelativeResize="0"/>
          <p:nvPr/>
        </p:nvPicPr>
        <p:blipFill>
          <a:blip r:embed="rId5">
            <a:alphaModFix/>
          </a:blip>
          <a:stretch>
            <a:fillRect/>
          </a:stretch>
        </p:blipFill>
        <p:spPr>
          <a:xfrm>
            <a:off x="4936063" y="1642425"/>
            <a:ext cx="3824225" cy="892034"/>
          </a:xfrm>
          <a:prstGeom prst="rect">
            <a:avLst/>
          </a:prstGeom>
          <a:noFill/>
          <a:ln>
            <a:noFill/>
          </a:ln>
          <a:effectLst>
            <a:outerShdw blurRad="114300" dist="66675" dir="3540000" algn="bl" rotWithShape="0">
              <a:srgbClr val="000000">
                <a:alpha val="50000"/>
              </a:srgbClr>
            </a:outerShdw>
          </a:effectLst>
        </p:spPr>
      </p:pic>
      <p:pic>
        <p:nvPicPr>
          <p:cNvPr id="295" name="Google Shape;295;p48"/>
          <p:cNvPicPr preferRelativeResize="0"/>
          <p:nvPr/>
        </p:nvPicPr>
        <p:blipFill>
          <a:blip r:embed="rId6">
            <a:alphaModFix/>
          </a:blip>
          <a:stretch>
            <a:fillRect/>
          </a:stretch>
        </p:blipFill>
        <p:spPr>
          <a:xfrm>
            <a:off x="4936075" y="3488475"/>
            <a:ext cx="3824200" cy="1062375"/>
          </a:xfrm>
          <a:prstGeom prst="rect">
            <a:avLst/>
          </a:prstGeom>
          <a:noFill/>
          <a:ln>
            <a:noFill/>
          </a:ln>
          <a:effectLst>
            <a:outerShdw blurRad="114300" dist="57150" dir="2460000" algn="bl" rotWithShape="0">
              <a:srgbClr val="000000">
                <a:alpha val="50000"/>
              </a:srgbClr>
            </a:outerShdw>
          </a:effectLst>
        </p:spPr>
      </p:pic>
      <p:sp>
        <p:nvSpPr>
          <p:cNvPr id="296" name="Google Shape;296;p48"/>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Referral ~ VAIEP</a:t>
            </a:r>
            <a:endParaRPr sz="1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31"/>
          <p:cNvPicPr preferRelativeResize="0"/>
          <p:nvPr/>
        </p:nvPicPr>
        <p:blipFill>
          <a:blip r:embed="rId3">
            <a:alphaModFix/>
          </a:blip>
          <a:stretch>
            <a:fillRect/>
          </a:stretch>
        </p:blipFill>
        <p:spPr>
          <a:xfrm>
            <a:off x="0" y="0"/>
            <a:ext cx="9144000" cy="5143505"/>
          </a:xfrm>
          <a:prstGeom prst="rect">
            <a:avLst/>
          </a:prstGeom>
          <a:noFill/>
          <a:ln>
            <a:noFill/>
          </a:ln>
        </p:spPr>
      </p:pic>
      <p:sp>
        <p:nvSpPr>
          <p:cNvPr id="146" name="Google Shape;146;p31"/>
          <p:cNvSpPr txBox="1"/>
          <p:nvPr/>
        </p:nvSpPr>
        <p:spPr>
          <a:xfrm>
            <a:off x="4232675" y="291902"/>
            <a:ext cx="4657500" cy="4371300"/>
          </a:xfrm>
          <a:prstGeom prst="rect">
            <a:avLst/>
          </a:prstGeom>
          <a:noFill/>
          <a:ln>
            <a:noFill/>
          </a:ln>
        </p:spPr>
        <p:txBody>
          <a:bodyPr spcFirstLastPara="1" wrap="square" lIns="91425" tIns="91425" rIns="91425" bIns="91425" anchor="t" anchorCtr="0">
            <a:spAutoFit/>
          </a:bodyPr>
          <a:lstStyle/>
          <a:p>
            <a:pPr marL="342900" lvl="0" indent="-254000" algn="l" rtl="0">
              <a:spcBef>
                <a:spcPts val="0"/>
              </a:spcBef>
              <a:spcAft>
                <a:spcPts val="0"/>
              </a:spcAft>
              <a:buClr>
                <a:srgbClr val="434343"/>
              </a:buClr>
              <a:buSzPts val="2200"/>
              <a:buChar char="●"/>
            </a:pPr>
            <a:r>
              <a:rPr lang="en" sz="2200" b="1">
                <a:solidFill>
                  <a:srgbClr val="434343"/>
                </a:solidFill>
              </a:rPr>
              <a:t>Resources</a:t>
            </a:r>
            <a:endParaRPr sz="2200" b="1">
              <a:solidFill>
                <a:srgbClr val="434343"/>
              </a:solidFill>
            </a:endParaRPr>
          </a:p>
          <a:p>
            <a:pPr marL="342900" lvl="0" indent="-254000" algn="l" rtl="0">
              <a:spcBef>
                <a:spcPts val="400"/>
              </a:spcBef>
              <a:spcAft>
                <a:spcPts val="0"/>
              </a:spcAft>
              <a:buClr>
                <a:srgbClr val="434343"/>
              </a:buClr>
              <a:buSzPts val="2200"/>
              <a:buChar char="●"/>
            </a:pPr>
            <a:r>
              <a:rPr lang="en" sz="2200" b="1">
                <a:solidFill>
                  <a:srgbClr val="434343"/>
                </a:solidFill>
              </a:rPr>
              <a:t>The 504 Team</a:t>
            </a:r>
            <a:endParaRPr sz="2200" b="1">
              <a:solidFill>
                <a:srgbClr val="434343"/>
              </a:solidFill>
            </a:endParaRPr>
          </a:p>
          <a:p>
            <a:pPr marL="342900" lvl="0" indent="-254000" algn="l" rtl="0">
              <a:spcBef>
                <a:spcPts val="400"/>
              </a:spcBef>
              <a:spcAft>
                <a:spcPts val="0"/>
              </a:spcAft>
              <a:buClr>
                <a:srgbClr val="434343"/>
              </a:buClr>
              <a:buSzPts val="2200"/>
              <a:buChar char="●"/>
            </a:pPr>
            <a:r>
              <a:rPr lang="en" sz="2200" b="1">
                <a:solidFill>
                  <a:srgbClr val="434343"/>
                </a:solidFill>
              </a:rPr>
              <a:t>The 504 Process with VAIEP Walkthrough</a:t>
            </a:r>
            <a:endParaRPr sz="2200" b="1">
              <a:solidFill>
                <a:srgbClr val="434343"/>
              </a:solidFill>
            </a:endParaRPr>
          </a:p>
          <a:p>
            <a:pPr marL="685800" lvl="1" indent="-254000" algn="l" rtl="0">
              <a:spcBef>
                <a:spcPts val="400"/>
              </a:spcBef>
              <a:spcAft>
                <a:spcPts val="0"/>
              </a:spcAft>
              <a:buClr>
                <a:srgbClr val="434343"/>
              </a:buClr>
              <a:buSzPts val="2200"/>
              <a:buChar char="○"/>
            </a:pPr>
            <a:r>
              <a:rPr lang="en" sz="2200" b="1">
                <a:solidFill>
                  <a:srgbClr val="434343"/>
                </a:solidFill>
              </a:rPr>
              <a:t>504 Meeting Invitation</a:t>
            </a:r>
            <a:endParaRPr sz="2200" b="1">
              <a:solidFill>
                <a:srgbClr val="434343"/>
              </a:solidFill>
            </a:endParaRPr>
          </a:p>
          <a:p>
            <a:pPr marL="685800" lvl="1" indent="-254000" algn="l" rtl="0">
              <a:spcBef>
                <a:spcPts val="400"/>
              </a:spcBef>
              <a:spcAft>
                <a:spcPts val="0"/>
              </a:spcAft>
              <a:buClr>
                <a:srgbClr val="434343"/>
              </a:buClr>
              <a:buSzPts val="2200"/>
              <a:buChar char="○"/>
            </a:pPr>
            <a:r>
              <a:rPr lang="en" sz="2200" b="1">
                <a:solidFill>
                  <a:srgbClr val="434343"/>
                </a:solidFill>
              </a:rPr>
              <a:t>504 Referral</a:t>
            </a:r>
            <a:endParaRPr sz="2200" b="1">
              <a:solidFill>
                <a:srgbClr val="434343"/>
              </a:solidFill>
            </a:endParaRPr>
          </a:p>
          <a:p>
            <a:pPr marL="685800" lvl="1" indent="-254000" algn="l" rtl="0">
              <a:spcBef>
                <a:spcPts val="400"/>
              </a:spcBef>
              <a:spcAft>
                <a:spcPts val="0"/>
              </a:spcAft>
              <a:buClr>
                <a:srgbClr val="434343"/>
              </a:buClr>
              <a:buSzPts val="2200"/>
              <a:buChar char="○"/>
            </a:pPr>
            <a:r>
              <a:rPr lang="en" sz="2200" b="1">
                <a:solidFill>
                  <a:srgbClr val="434343"/>
                </a:solidFill>
              </a:rPr>
              <a:t>504 Evaluation Notice</a:t>
            </a:r>
            <a:endParaRPr sz="2200" b="1">
              <a:solidFill>
                <a:srgbClr val="434343"/>
              </a:solidFill>
            </a:endParaRPr>
          </a:p>
          <a:p>
            <a:pPr marL="685800" lvl="1" indent="-254000" algn="l" rtl="0">
              <a:spcBef>
                <a:spcPts val="400"/>
              </a:spcBef>
              <a:spcAft>
                <a:spcPts val="0"/>
              </a:spcAft>
              <a:buClr>
                <a:srgbClr val="434343"/>
              </a:buClr>
              <a:buSzPts val="2200"/>
              <a:buChar char="○"/>
            </a:pPr>
            <a:r>
              <a:rPr lang="en" sz="2200" b="1">
                <a:solidFill>
                  <a:srgbClr val="434343"/>
                </a:solidFill>
              </a:rPr>
              <a:t>504 Eligibility/Re-Evaluation</a:t>
            </a:r>
            <a:endParaRPr sz="2200" b="1">
              <a:solidFill>
                <a:srgbClr val="434343"/>
              </a:solidFill>
            </a:endParaRPr>
          </a:p>
          <a:p>
            <a:pPr marL="685800" lvl="1" indent="-254000" algn="l" rtl="0">
              <a:spcBef>
                <a:spcPts val="400"/>
              </a:spcBef>
              <a:spcAft>
                <a:spcPts val="0"/>
              </a:spcAft>
              <a:buClr>
                <a:srgbClr val="434343"/>
              </a:buClr>
              <a:buSzPts val="2200"/>
              <a:buChar char="○"/>
            </a:pPr>
            <a:r>
              <a:rPr lang="en" sz="2200" b="1">
                <a:solidFill>
                  <a:srgbClr val="434343"/>
                </a:solidFill>
              </a:rPr>
              <a:t>504 Plan</a:t>
            </a:r>
            <a:endParaRPr sz="2200" b="1">
              <a:solidFill>
                <a:srgbClr val="434343"/>
              </a:solidFill>
            </a:endParaRPr>
          </a:p>
          <a:p>
            <a:pPr marL="685800" lvl="1" indent="-254000" algn="l" rtl="0">
              <a:spcBef>
                <a:spcPts val="400"/>
              </a:spcBef>
              <a:spcAft>
                <a:spcPts val="0"/>
              </a:spcAft>
              <a:buClr>
                <a:srgbClr val="434343"/>
              </a:buClr>
              <a:buSzPts val="2200"/>
              <a:buChar char="○"/>
            </a:pPr>
            <a:r>
              <a:rPr lang="en" sz="2200" b="1">
                <a:solidFill>
                  <a:srgbClr val="434343"/>
                </a:solidFill>
              </a:rPr>
              <a:t>504 MDR</a:t>
            </a:r>
            <a:endParaRPr sz="2200" b="1">
              <a:solidFill>
                <a:srgbClr val="434343"/>
              </a:solidFill>
            </a:endParaRPr>
          </a:p>
          <a:p>
            <a:pPr marL="685800" lvl="1" indent="-254000" algn="l" rtl="0">
              <a:spcBef>
                <a:spcPts val="400"/>
              </a:spcBef>
              <a:spcAft>
                <a:spcPts val="400"/>
              </a:spcAft>
              <a:buClr>
                <a:srgbClr val="434343"/>
              </a:buClr>
              <a:buSzPts val="2200"/>
              <a:buChar char="○"/>
            </a:pPr>
            <a:r>
              <a:rPr lang="en" sz="2200" b="1">
                <a:solidFill>
                  <a:srgbClr val="434343"/>
                </a:solidFill>
              </a:rPr>
              <a:t>504 Procedural Safeguards</a:t>
            </a:r>
            <a:endParaRPr sz="1000" b="1">
              <a:solidFill>
                <a:srgbClr val="434343"/>
              </a:solidFill>
            </a:endParaRPr>
          </a:p>
        </p:txBody>
      </p:sp>
      <p:sp>
        <p:nvSpPr>
          <p:cNvPr id="147" name="Google Shape;147;p31"/>
          <p:cNvSpPr txBox="1"/>
          <p:nvPr/>
        </p:nvSpPr>
        <p:spPr>
          <a:xfrm>
            <a:off x="168417" y="1930930"/>
            <a:ext cx="32835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800">
                <a:solidFill>
                  <a:srgbClr val="434343"/>
                </a:solidFill>
                <a:latin typeface="Roboto Slab Black"/>
                <a:ea typeface="Roboto Slab Black"/>
                <a:cs typeface="Roboto Slab Black"/>
                <a:sym typeface="Roboto Slab Black"/>
              </a:rPr>
              <a:t>Agenda</a:t>
            </a:r>
            <a:endParaRPr sz="4800">
              <a:solidFill>
                <a:srgbClr val="434343"/>
              </a:solidFill>
              <a:latin typeface="Roboto Slab Black"/>
              <a:ea typeface="Roboto Slab Black"/>
              <a:cs typeface="Roboto Slab Black"/>
              <a:sym typeface="Roboto Slab Black"/>
            </a:endParaRPr>
          </a:p>
        </p:txBody>
      </p:sp>
      <p:sp>
        <p:nvSpPr>
          <p:cNvPr id="148" name="Google Shape;148;p31"/>
          <p:cNvSpPr/>
          <p:nvPr/>
        </p:nvSpPr>
        <p:spPr>
          <a:xfrm>
            <a:off x="168425" y="4070350"/>
            <a:ext cx="2049300" cy="78600"/>
          </a:xfrm>
          <a:prstGeom prst="rect">
            <a:avLst/>
          </a:prstGeom>
          <a:solidFill>
            <a:srgbClr val="F69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49"/>
          <p:cNvPicPr preferRelativeResize="0"/>
          <p:nvPr/>
        </p:nvPicPr>
        <p:blipFill>
          <a:blip r:embed="rId3">
            <a:alphaModFix/>
          </a:blip>
          <a:stretch>
            <a:fillRect/>
          </a:stretch>
        </p:blipFill>
        <p:spPr>
          <a:xfrm>
            <a:off x="0" y="0"/>
            <a:ext cx="9143990" cy="5143500"/>
          </a:xfrm>
          <a:prstGeom prst="rect">
            <a:avLst/>
          </a:prstGeom>
          <a:noFill/>
          <a:ln>
            <a:noFill/>
          </a:ln>
        </p:spPr>
      </p:pic>
      <p:sp>
        <p:nvSpPr>
          <p:cNvPr id="302" name="Google Shape;302;p49"/>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Evaluation</a:t>
            </a:r>
            <a:endParaRPr sz="100">
              <a:solidFill>
                <a:schemeClr val="lt1"/>
              </a:solidFill>
            </a:endParaRPr>
          </a:p>
        </p:txBody>
      </p:sp>
      <p:sp>
        <p:nvSpPr>
          <p:cNvPr id="303" name="Google Shape;303;p49"/>
          <p:cNvSpPr txBox="1"/>
          <p:nvPr/>
        </p:nvSpPr>
        <p:spPr>
          <a:xfrm>
            <a:off x="327275" y="1336650"/>
            <a:ext cx="3939900" cy="29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000">
                <a:solidFill>
                  <a:srgbClr val="434343"/>
                </a:solidFill>
                <a:latin typeface="Roboto Slab Black"/>
                <a:ea typeface="Roboto Slab Black"/>
                <a:cs typeface="Roboto Slab Black"/>
                <a:sym typeface="Roboto Slab Black"/>
              </a:rPr>
              <a:t>The team determines what information is needed to determine if a student is 504 eligible or continues to be 504 eligible. </a:t>
            </a:r>
            <a:endParaRPr sz="2000">
              <a:solidFill>
                <a:srgbClr val="434343"/>
              </a:solidFill>
              <a:latin typeface="Roboto Slab Black"/>
              <a:ea typeface="Roboto Slab Black"/>
              <a:cs typeface="Roboto Slab Black"/>
              <a:sym typeface="Roboto Slab Black"/>
            </a:endParaRPr>
          </a:p>
          <a:p>
            <a:pPr marL="0" lvl="0" indent="0" algn="l" rtl="0">
              <a:lnSpc>
                <a:spcPct val="115000"/>
              </a:lnSpc>
              <a:spcBef>
                <a:spcPts val="1600"/>
              </a:spcBef>
              <a:spcAft>
                <a:spcPts val="1600"/>
              </a:spcAft>
              <a:buNone/>
            </a:pPr>
            <a:endParaRPr sz="2000">
              <a:solidFill>
                <a:srgbClr val="434343"/>
              </a:solidFill>
              <a:latin typeface="Roboto Slab Black"/>
              <a:ea typeface="Roboto Slab Black"/>
              <a:cs typeface="Roboto Slab Black"/>
              <a:sym typeface="Roboto Slab Black"/>
            </a:endParaRPr>
          </a:p>
        </p:txBody>
      </p:sp>
      <p:sp>
        <p:nvSpPr>
          <p:cNvPr id="304" name="Google Shape;304;p49"/>
          <p:cNvSpPr txBox="1"/>
          <p:nvPr/>
        </p:nvSpPr>
        <p:spPr>
          <a:xfrm>
            <a:off x="4874700" y="1076400"/>
            <a:ext cx="3939900" cy="3000300"/>
          </a:xfrm>
          <a:prstGeom prst="rect">
            <a:avLst/>
          </a:prstGeom>
          <a:noFill/>
          <a:ln>
            <a:noFill/>
          </a:ln>
        </p:spPr>
        <p:txBody>
          <a:bodyPr spcFirstLastPara="1" wrap="square" lIns="91425" tIns="91425" rIns="91425" bIns="91425" anchor="t" anchorCtr="0">
            <a:noAutofit/>
          </a:bodyPr>
          <a:lstStyle/>
          <a:p>
            <a:pPr marL="228600" lvl="0" indent="-209550" algn="l" rtl="0">
              <a:lnSpc>
                <a:spcPct val="100000"/>
              </a:lnSpc>
              <a:spcBef>
                <a:spcPts val="0"/>
              </a:spcBef>
              <a:spcAft>
                <a:spcPts val="0"/>
              </a:spcAft>
              <a:buClr>
                <a:srgbClr val="595959"/>
              </a:buClr>
              <a:buSzPts val="1500"/>
              <a:buChar char="●"/>
            </a:pPr>
            <a:r>
              <a:rPr lang="en" sz="1500">
                <a:solidFill>
                  <a:srgbClr val="595959"/>
                </a:solidFill>
              </a:rPr>
              <a:t>Timeline: 65 business days to complete evaluation and hold eligibility</a:t>
            </a:r>
            <a:endParaRPr sz="1500">
              <a:solidFill>
                <a:srgbClr val="595959"/>
              </a:solidFill>
            </a:endParaRPr>
          </a:p>
          <a:p>
            <a:pPr marL="228600" lvl="0" indent="-209550" algn="l" rtl="0">
              <a:lnSpc>
                <a:spcPct val="100000"/>
              </a:lnSpc>
              <a:spcBef>
                <a:spcPts val="600"/>
              </a:spcBef>
              <a:spcAft>
                <a:spcPts val="0"/>
              </a:spcAft>
              <a:buClr>
                <a:srgbClr val="595959"/>
              </a:buClr>
              <a:buSzPts val="1500"/>
              <a:buChar char="●"/>
            </a:pPr>
            <a:r>
              <a:rPr lang="en" sz="1500">
                <a:solidFill>
                  <a:srgbClr val="595959"/>
                </a:solidFill>
              </a:rPr>
              <a:t>Complete evaluation &amp; evaluation notice when:</a:t>
            </a:r>
            <a:endParaRPr sz="1500">
              <a:solidFill>
                <a:srgbClr val="595959"/>
              </a:solidFill>
            </a:endParaRPr>
          </a:p>
          <a:p>
            <a:pPr marL="457200" lvl="1" indent="-209550" algn="l" rtl="0">
              <a:lnSpc>
                <a:spcPct val="100000"/>
              </a:lnSpc>
              <a:spcBef>
                <a:spcPts val="600"/>
              </a:spcBef>
              <a:spcAft>
                <a:spcPts val="0"/>
              </a:spcAft>
              <a:buClr>
                <a:srgbClr val="595959"/>
              </a:buClr>
              <a:buSzPts val="1500"/>
              <a:buChar char="○"/>
            </a:pPr>
            <a:r>
              <a:rPr lang="en" sz="1500">
                <a:solidFill>
                  <a:srgbClr val="595959"/>
                </a:solidFill>
              </a:rPr>
              <a:t>Initiation of evaluation after 504 referral meeting</a:t>
            </a:r>
            <a:endParaRPr sz="1500">
              <a:solidFill>
                <a:srgbClr val="595959"/>
              </a:solidFill>
            </a:endParaRPr>
          </a:p>
          <a:p>
            <a:pPr marL="457200" lvl="1" indent="-209550" algn="l" rtl="0">
              <a:lnSpc>
                <a:spcPct val="100000"/>
              </a:lnSpc>
              <a:spcBef>
                <a:spcPts val="600"/>
              </a:spcBef>
              <a:spcAft>
                <a:spcPts val="0"/>
              </a:spcAft>
              <a:buClr>
                <a:srgbClr val="595959"/>
              </a:buClr>
              <a:buSzPts val="1500"/>
              <a:buChar char="○"/>
            </a:pPr>
            <a:r>
              <a:rPr lang="en" sz="1500">
                <a:solidFill>
                  <a:srgbClr val="595959"/>
                </a:solidFill>
              </a:rPr>
              <a:t>Re-evaluation</a:t>
            </a:r>
            <a:endParaRPr sz="1500">
              <a:solidFill>
                <a:srgbClr val="595959"/>
              </a:solidFill>
            </a:endParaRPr>
          </a:p>
          <a:p>
            <a:pPr marL="457200" lvl="1" indent="-209550" algn="l" rtl="0">
              <a:lnSpc>
                <a:spcPct val="100000"/>
              </a:lnSpc>
              <a:spcBef>
                <a:spcPts val="600"/>
              </a:spcBef>
              <a:spcAft>
                <a:spcPts val="0"/>
              </a:spcAft>
              <a:buClr>
                <a:srgbClr val="595959"/>
              </a:buClr>
              <a:buSzPts val="1500"/>
              <a:buChar char="○"/>
            </a:pPr>
            <a:r>
              <a:rPr lang="en" sz="1500">
                <a:solidFill>
                  <a:srgbClr val="595959"/>
                </a:solidFill>
              </a:rPr>
              <a:t>New data is needed</a:t>
            </a:r>
            <a:endParaRPr sz="1500">
              <a:solidFill>
                <a:srgbClr val="595959"/>
              </a:solidFill>
            </a:endParaRPr>
          </a:p>
          <a:p>
            <a:pPr marL="228600" lvl="0" indent="-209550" algn="l" rtl="0">
              <a:lnSpc>
                <a:spcPct val="100000"/>
              </a:lnSpc>
              <a:spcBef>
                <a:spcPts val="600"/>
              </a:spcBef>
              <a:spcAft>
                <a:spcPts val="0"/>
              </a:spcAft>
              <a:buClr>
                <a:srgbClr val="595959"/>
              </a:buClr>
              <a:buSzPts val="1500"/>
              <a:buChar char="●"/>
            </a:pPr>
            <a:r>
              <a:rPr lang="en" sz="1500">
                <a:solidFill>
                  <a:srgbClr val="595959"/>
                </a:solidFill>
              </a:rPr>
              <a:t>Written parent/guardian consent is required for initial evaluation or evaluation requesting new data</a:t>
            </a:r>
            <a:endParaRPr sz="1500">
              <a:solidFill>
                <a:srgbClr val="595959"/>
              </a:solidFill>
            </a:endParaRPr>
          </a:p>
          <a:p>
            <a:pPr marL="457200" lvl="0" indent="0" algn="l" rtl="0">
              <a:lnSpc>
                <a:spcPct val="100000"/>
              </a:lnSpc>
              <a:spcBef>
                <a:spcPts val="400"/>
              </a:spcBef>
              <a:spcAft>
                <a:spcPts val="400"/>
              </a:spcAft>
              <a:buNone/>
            </a:pPr>
            <a:endParaRPr sz="1300">
              <a:solidFill>
                <a:srgbClr val="59595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50"/>
          <p:cNvPicPr preferRelativeResize="0"/>
          <p:nvPr/>
        </p:nvPicPr>
        <p:blipFill>
          <a:blip r:embed="rId3">
            <a:alphaModFix/>
          </a:blip>
          <a:stretch>
            <a:fillRect/>
          </a:stretch>
        </p:blipFill>
        <p:spPr>
          <a:xfrm>
            <a:off x="0" y="0"/>
            <a:ext cx="9143990" cy="5143500"/>
          </a:xfrm>
          <a:prstGeom prst="rect">
            <a:avLst/>
          </a:prstGeom>
          <a:noFill/>
          <a:ln>
            <a:noFill/>
          </a:ln>
        </p:spPr>
      </p:pic>
      <p:sp>
        <p:nvSpPr>
          <p:cNvPr id="310" name="Google Shape;310;p50"/>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Evaluation</a:t>
            </a:r>
            <a:endParaRPr sz="100">
              <a:solidFill>
                <a:schemeClr val="lt1"/>
              </a:solidFill>
            </a:endParaRPr>
          </a:p>
        </p:txBody>
      </p:sp>
      <p:sp>
        <p:nvSpPr>
          <p:cNvPr id="311" name="Google Shape;311;p50"/>
          <p:cNvSpPr txBox="1"/>
          <p:nvPr/>
        </p:nvSpPr>
        <p:spPr>
          <a:xfrm>
            <a:off x="331275" y="963050"/>
            <a:ext cx="3954900" cy="3778200"/>
          </a:xfrm>
          <a:prstGeom prst="rect">
            <a:avLst/>
          </a:prstGeom>
          <a:noFill/>
          <a:ln>
            <a:noFill/>
          </a:ln>
        </p:spPr>
        <p:txBody>
          <a:bodyPr spcFirstLastPara="1" wrap="square" lIns="91425" tIns="91425" rIns="91425" bIns="91425" anchor="t" anchorCtr="0">
            <a:noAutofit/>
          </a:bodyPr>
          <a:lstStyle/>
          <a:p>
            <a:pPr marL="228600" lvl="0" indent="-209550" algn="l" rtl="0">
              <a:lnSpc>
                <a:spcPct val="100000"/>
              </a:lnSpc>
              <a:spcBef>
                <a:spcPts val="0"/>
              </a:spcBef>
              <a:spcAft>
                <a:spcPts val="0"/>
              </a:spcAft>
              <a:buClr>
                <a:srgbClr val="595959"/>
              </a:buClr>
              <a:buSzPts val="1500"/>
              <a:buChar char="●"/>
            </a:pPr>
            <a:r>
              <a:rPr lang="en" sz="1500">
                <a:solidFill>
                  <a:srgbClr val="595959"/>
                </a:solidFill>
              </a:rPr>
              <a:t>Written consent not provided?:</a:t>
            </a:r>
            <a:endParaRPr sz="1500">
              <a:solidFill>
                <a:srgbClr val="595959"/>
              </a:solidFill>
            </a:endParaRPr>
          </a:p>
          <a:p>
            <a:pPr marL="457200" lvl="1" indent="-209550" algn="l" rtl="0">
              <a:lnSpc>
                <a:spcPct val="100000"/>
              </a:lnSpc>
              <a:spcBef>
                <a:spcPts val="600"/>
              </a:spcBef>
              <a:spcAft>
                <a:spcPts val="0"/>
              </a:spcAft>
              <a:buClr>
                <a:srgbClr val="595959"/>
              </a:buClr>
              <a:buSzPts val="1500"/>
              <a:buChar char="○"/>
            </a:pPr>
            <a:r>
              <a:rPr lang="en" sz="1500">
                <a:solidFill>
                  <a:srgbClr val="595959"/>
                </a:solidFill>
              </a:rPr>
              <a:t>Do not evaluate</a:t>
            </a:r>
            <a:endParaRPr sz="1500">
              <a:solidFill>
                <a:srgbClr val="595959"/>
              </a:solidFill>
            </a:endParaRPr>
          </a:p>
          <a:p>
            <a:pPr marL="457200" lvl="1" indent="-209550" algn="l" rtl="0">
              <a:lnSpc>
                <a:spcPct val="100000"/>
              </a:lnSpc>
              <a:spcBef>
                <a:spcPts val="600"/>
              </a:spcBef>
              <a:spcAft>
                <a:spcPts val="0"/>
              </a:spcAft>
              <a:buClr>
                <a:srgbClr val="595959"/>
              </a:buClr>
              <a:buSzPts val="1500"/>
              <a:buChar char="○"/>
            </a:pPr>
            <a:r>
              <a:rPr lang="en" sz="1500">
                <a:solidFill>
                  <a:srgbClr val="595959"/>
                </a:solidFill>
              </a:rPr>
              <a:t>Complete a PWN stating the team decided to proceed to eligibility however the parent/guardian declined consent to evaluate</a:t>
            </a:r>
            <a:endParaRPr sz="1500">
              <a:solidFill>
                <a:srgbClr val="595959"/>
              </a:solidFill>
            </a:endParaRPr>
          </a:p>
          <a:p>
            <a:pPr marL="457200" lvl="1" indent="-209550" algn="l" rtl="0">
              <a:lnSpc>
                <a:spcPct val="100000"/>
              </a:lnSpc>
              <a:spcBef>
                <a:spcPts val="600"/>
              </a:spcBef>
              <a:spcAft>
                <a:spcPts val="0"/>
              </a:spcAft>
              <a:buClr>
                <a:srgbClr val="595959"/>
              </a:buClr>
              <a:buSzPts val="1500"/>
              <a:buChar char="○"/>
            </a:pPr>
            <a:r>
              <a:rPr lang="en" sz="1500">
                <a:solidFill>
                  <a:srgbClr val="595959"/>
                </a:solidFill>
              </a:rPr>
              <a:t>This stops the 504 process - consider interventions</a:t>
            </a:r>
            <a:endParaRPr sz="1500">
              <a:solidFill>
                <a:srgbClr val="595959"/>
              </a:solidFill>
            </a:endParaRPr>
          </a:p>
          <a:p>
            <a:pPr marL="0" lvl="0" indent="0" algn="l" rtl="0">
              <a:lnSpc>
                <a:spcPct val="100000"/>
              </a:lnSpc>
              <a:spcBef>
                <a:spcPts val="400"/>
              </a:spcBef>
              <a:spcAft>
                <a:spcPts val="0"/>
              </a:spcAft>
              <a:buNone/>
            </a:pPr>
            <a:endParaRPr sz="600">
              <a:solidFill>
                <a:srgbClr val="595959"/>
              </a:solidFill>
            </a:endParaRPr>
          </a:p>
          <a:p>
            <a:pPr marL="0" lvl="0" indent="0" algn="l" rtl="0">
              <a:lnSpc>
                <a:spcPct val="100000"/>
              </a:lnSpc>
              <a:spcBef>
                <a:spcPts val="400"/>
              </a:spcBef>
              <a:spcAft>
                <a:spcPts val="0"/>
              </a:spcAft>
              <a:buNone/>
            </a:pPr>
            <a:r>
              <a:rPr lang="en" sz="1800">
                <a:solidFill>
                  <a:srgbClr val="595959"/>
                </a:solidFill>
                <a:latin typeface="Roboto Slab Black"/>
                <a:ea typeface="Roboto Slab Black"/>
                <a:cs typeface="Roboto Slab Black"/>
                <a:sym typeface="Roboto Slab Black"/>
              </a:rPr>
              <a:t>How much information do you need?</a:t>
            </a:r>
            <a:endParaRPr sz="1800">
              <a:solidFill>
                <a:srgbClr val="595959"/>
              </a:solidFill>
              <a:latin typeface="Roboto Slab Black"/>
              <a:ea typeface="Roboto Slab Black"/>
              <a:cs typeface="Roboto Slab Black"/>
              <a:sym typeface="Roboto Slab Black"/>
            </a:endParaRPr>
          </a:p>
          <a:p>
            <a:pPr marL="0" lvl="0" indent="0" algn="l" rtl="0">
              <a:lnSpc>
                <a:spcPct val="100000"/>
              </a:lnSpc>
              <a:spcBef>
                <a:spcPts val="400"/>
              </a:spcBef>
              <a:spcAft>
                <a:spcPts val="0"/>
              </a:spcAft>
              <a:buNone/>
            </a:pPr>
            <a:endParaRPr sz="300">
              <a:solidFill>
                <a:srgbClr val="595959"/>
              </a:solidFill>
              <a:latin typeface="Roboto Slab Black"/>
              <a:ea typeface="Roboto Slab Black"/>
              <a:cs typeface="Roboto Slab Black"/>
              <a:sym typeface="Roboto Slab Black"/>
            </a:endParaRPr>
          </a:p>
          <a:p>
            <a:pPr marL="228600" lvl="0" indent="-209550" algn="l" rtl="0">
              <a:lnSpc>
                <a:spcPct val="115000"/>
              </a:lnSpc>
              <a:spcBef>
                <a:spcPts val="400"/>
              </a:spcBef>
              <a:spcAft>
                <a:spcPts val="0"/>
              </a:spcAft>
              <a:buClr>
                <a:schemeClr val="dk2"/>
              </a:buClr>
              <a:buSzPts val="1500"/>
              <a:buChar char="●"/>
            </a:pPr>
            <a:r>
              <a:rPr lang="en" sz="1500">
                <a:solidFill>
                  <a:schemeClr val="dk2"/>
                </a:solidFill>
              </a:rPr>
              <a:t>Enough information to answer the following questions:</a:t>
            </a:r>
            <a:endParaRPr sz="1800">
              <a:solidFill>
                <a:srgbClr val="595959"/>
              </a:solidFill>
              <a:latin typeface="Roboto Slab Black"/>
              <a:ea typeface="Roboto Slab Black"/>
              <a:cs typeface="Roboto Slab Black"/>
              <a:sym typeface="Roboto Slab Black"/>
            </a:endParaRPr>
          </a:p>
        </p:txBody>
      </p:sp>
      <p:sp>
        <p:nvSpPr>
          <p:cNvPr id="312" name="Google Shape;312;p50"/>
          <p:cNvSpPr txBox="1"/>
          <p:nvPr/>
        </p:nvSpPr>
        <p:spPr>
          <a:xfrm>
            <a:off x="4939500" y="934475"/>
            <a:ext cx="3837000" cy="3778200"/>
          </a:xfrm>
          <a:prstGeom prst="rect">
            <a:avLst/>
          </a:prstGeom>
          <a:noFill/>
          <a:ln>
            <a:noFill/>
          </a:ln>
        </p:spPr>
        <p:txBody>
          <a:bodyPr spcFirstLastPara="1" wrap="square" lIns="91425" tIns="91425" rIns="91425" bIns="91425" anchor="t" anchorCtr="0">
            <a:noAutofit/>
          </a:bodyPr>
          <a:lstStyle/>
          <a:p>
            <a:pPr marL="457200" lvl="1" indent="-209550" algn="l" rtl="0">
              <a:lnSpc>
                <a:spcPct val="115000"/>
              </a:lnSpc>
              <a:spcBef>
                <a:spcPts val="0"/>
              </a:spcBef>
              <a:spcAft>
                <a:spcPts val="0"/>
              </a:spcAft>
              <a:buClr>
                <a:srgbClr val="595959"/>
              </a:buClr>
              <a:buSzPts val="1500"/>
              <a:buChar char="○"/>
            </a:pPr>
            <a:r>
              <a:rPr lang="en" sz="1500">
                <a:solidFill>
                  <a:srgbClr val="595959"/>
                </a:solidFill>
              </a:rPr>
              <a:t>What is the impairment?</a:t>
            </a:r>
            <a:endParaRPr sz="1500">
              <a:solidFill>
                <a:srgbClr val="595959"/>
              </a:solidFill>
            </a:endParaRPr>
          </a:p>
          <a:p>
            <a:pPr marL="457200" lvl="1" indent="-209550" algn="l" rtl="0">
              <a:lnSpc>
                <a:spcPct val="115000"/>
              </a:lnSpc>
              <a:spcBef>
                <a:spcPts val="600"/>
              </a:spcBef>
              <a:spcAft>
                <a:spcPts val="0"/>
              </a:spcAft>
              <a:buClr>
                <a:srgbClr val="595959"/>
              </a:buClr>
              <a:buSzPts val="1500"/>
              <a:buChar char="○"/>
            </a:pPr>
            <a:r>
              <a:rPr lang="en" sz="1500">
                <a:solidFill>
                  <a:srgbClr val="595959"/>
                </a:solidFill>
              </a:rPr>
              <a:t>What major life activity or activities are impacted?</a:t>
            </a:r>
            <a:endParaRPr sz="1500">
              <a:solidFill>
                <a:srgbClr val="595959"/>
              </a:solidFill>
            </a:endParaRPr>
          </a:p>
          <a:p>
            <a:pPr marL="457200" lvl="1" indent="-209550" algn="l" rtl="0">
              <a:lnSpc>
                <a:spcPct val="115000"/>
              </a:lnSpc>
              <a:spcBef>
                <a:spcPts val="600"/>
              </a:spcBef>
              <a:spcAft>
                <a:spcPts val="0"/>
              </a:spcAft>
              <a:buClr>
                <a:srgbClr val="595959"/>
              </a:buClr>
              <a:buSzPts val="1500"/>
              <a:buChar char="○"/>
            </a:pPr>
            <a:r>
              <a:rPr lang="en" sz="1500">
                <a:solidFill>
                  <a:srgbClr val="595959"/>
                </a:solidFill>
              </a:rPr>
              <a:t>Is there substantial limitation?</a:t>
            </a:r>
            <a:endParaRPr sz="1500">
              <a:solidFill>
                <a:srgbClr val="595959"/>
              </a:solidFill>
            </a:endParaRPr>
          </a:p>
          <a:p>
            <a:pPr marL="457200" lvl="1" indent="-209550" algn="l" rtl="0">
              <a:lnSpc>
                <a:spcPct val="115000"/>
              </a:lnSpc>
              <a:spcBef>
                <a:spcPts val="600"/>
              </a:spcBef>
              <a:spcAft>
                <a:spcPts val="0"/>
              </a:spcAft>
              <a:buClr>
                <a:srgbClr val="595959"/>
              </a:buClr>
              <a:buSzPts val="1500"/>
              <a:buChar char="○"/>
            </a:pPr>
            <a:r>
              <a:rPr lang="en" sz="1500">
                <a:solidFill>
                  <a:srgbClr val="595959"/>
                </a:solidFill>
              </a:rPr>
              <a:t>How does the impairment interfere with participation in school programs/activities?</a:t>
            </a:r>
            <a:endParaRPr sz="1500">
              <a:solidFill>
                <a:srgbClr val="595959"/>
              </a:solidFill>
            </a:endParaRPr>
          </a:p>
          <a:p>
            <a:pPr marL="228600" lvl="0" indent="-209550" algn="l" rtl="0">
              <a:lnSpc>
                <a:spcPct val="115000"/>
              </a:lnSpc>
              <a:spcBef>
                <a:spcPts val="600"/>
              </a:spcBef>
              <a:spcAft>
                <a:spcPts val="0"/>
              </a:spcAft>
              <a:buClr>
                <a:srgbClr val="595959"/>
              </a:buClr>
              <a:buSzPts val="1500"/>
              <a:buChar char="●"/>
            </a:pPr>
            <a:r>
              <a:rPr lang="en" sz="1500">
                <a:solidFill>
                  <a:srgbClr val="595959"/>
                </a:solidFill>
              </a:rPr>
              <a:t>The team must use a variety of sources in the evaluation process</a:t>
            </a:r>
            <a:endParaRPr sz="1500">
              <a:solidFill>
                <a:srgbClr val="595959"/>
              </a:solidFill>
            </a:endParaRPr>
          </a:p>
          <a:p>
            <a:pPr marL="457200" lvl="1" indent="-209550" algn="l" rtl="0">
              <a:lnSpc>
                <a:spcPct val="115000"/>
              </a:lnSpc>
              <a:spcBef>
                <a:spcPts val="600"/>
              </a:spcBef>
              <a:spcAft>
                <a:spcPts val="0"/>
              </a:spcAft>
              <a:buClr>
                <a:srgbClr val="595959"/>
              </a:buClr>
              <a:buSzPts val="1500"/>
              <a:buChar char="○"/>
            </a:pPr>
            <a:r>
              <a:rPr lang="en" sz="1500">
                <a:solidFill>
                  <a:srgbClr val="595959"/>
                </a:solidFill>
              </a:rPr>
              <a:t>Medical diagnosis alone is not enough as an evaluation</a:t>
            </a:r>
            <a:endParaRPr sz="1500">
              <a:solidFill>
                <a:srgbClr val="595959"/>
              </a:solidFill>
            </a:endParaRPr>
          </a:p>
          <a:p>
            <a:pPr marL="0" lvl="0" indent="0" algn="l" rtl="0">
              <a:lnSpc>
                <a:spcPct val="115000"/>
              </a:lnSpc>
              <a:spcBef>
                <a:spcPts val="1600"/>
              </a:spcBef>
              <a:spcAft>
                <a:spcPts val="1600"/>
              </a:spcAft>
              <a:buNone/>
            </a:pPr>
            <a:endParaRPr sz="1500">
              <a:solidFill>
                <a:srgbClr val="595959"/>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51"/>
          <p:cNvPicPr preferRelativeResize="0"/>
          <p:nvPr/>
        </p:nvPicPr>
        <p:blipFill>
          <a:blip r:embed="rId3">
            <a:alphaModFix/>
          </a:blip>
          <a:stretch>
            <a:fillRect/>
          </a:stretch>
        </p:blipFill>
        <p:spPr>
          <a:xfrm>
            <a:off x="0" y="0"/>
            <a:ext cx="9143990" cy="5143500"/>
          </a:xfrm>
          <a:prstGeom prst="rect">
            <a:avLst/>
          </a:prstGeom>
          <a:noFill/>
          <a:ln>
            <a:noFill/>
          </a:ln>
        </p:spPr>
      </p:pic>
      <p:sp>
        <p:nvSpPr>
          <p:cNvPr id="318" name="Google Shape;318;p51"/>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Evaluation</a:t>
            </a:r>
            <a:endParaRPr sz="100">
              <a:solidFill>
                <a:schemeClr val="lt1"/>
              </a:solidFill>
            </a:endParaRPr>
          </a:p>
        </p:txBody>
      </p:sp>
      <p:sp>
        <p:nvSpPr>
          <p:cNvPr id="319" name="Google Shape;319;p51"/>
          <p:cNvSpPr txBox="1"/>
          <p:nvPr/>
        </p:nvSpPr>
        <p:spPr>
          <a:xfrm>
            <a:off x="331275" y="963050"/>
            <a:ext cx="3954900" cy="3948000"/>
          </a:xfrm>
          <a:prstGeom prst="rect">
            <a:avLst/>
          </a:prstGeom>
          <a:noFill/>
          <a:ln>
            <a:noFill/>
          </a:ln>
        </p:spPr>
        <p:txBody>
          <a:bodyPr spcFirstLastPara="1" wrap="square" lIns="91425" tIns="91425" rIns="91425" bIns="91425" anchor="t" anchorCtr="0">
            <a:noAutofit/>
          </a:bodyPr>
          <a:lstStyle/>
          <a:p>
            <a:pPr marL="342900" lvl="0" indent="-193675" algn="l" rtl="0">
              <a:spcBef>
                <a:spcPts val="0"/>
              </a:spcBef>
              <a:spcAft>
                <a:spcPts val="0"/>
              </a:spcAft>
              <a:buClr>
                <a:schemeClr val="dk1"/>
              </a:buClr>
              <a:buSzPts val="1250"/>
              <a:buChar char="●"/>
            </a:pPr>
            <a:r>
              <a:rPr lang="en" sz="1250">
                <a:solidFill>
                  <a:schemeClr val="dk1"/>
                </a:solidFill>
              </a:rPr>
              <a:t>Complete the evaluation notice with team members at the referral meeting</a:t>
            </a:r>
            <a:endParaRPr sz="1250">
              <a:solidFill>
                <a:schemeClr val="dk1"/>
              </a:solidFill>
            </a:endParaRPr>
          </a:p>
          <a:p>
            <a:pPr marL="342900" lvl="0" indent="-193675" algn="l" rtl="0">
              <a:spcBef>
                <a:spcPts val="0"/>
              </a:spcBef>
              <a:spcAft>
                <a:spcPts val="0"/>
              </a:spcAft>
              <a:buClr>
                <a:schemeClr val="dk1"/>
              </a:buClr>
              <a:buSzPts val="1250"/>
              <a:buChar char="●"/>
            </a:pPr>
            <a:r>
              <a:rPr lang="en" sz="1250">
                <a:solidFill>
                  <a:schemeClr val="dk1"/>
                </a:solidFill>
              </a:rPr>
              <a:t>Parent/guardian states they have an upcoming appointment to obtain documentation of disability:</a:t>
            </a:r>
            <a:endParaRPr sz="1250">
              <a:solidFill>
                <a:schemeClr val="dk1"/>
              </a:solidFill>
            </a:endParaRPr>
          </a:p>
          <a:p>
            <a:pPr marL="685800" lvl="1" indent="-193675" algn="l" rtl="0">
              <a:spcBef>
                <a:spcPts val="0"/>
              </a:spcBef>
              <a:spcAft>
                <a:spcPts val="0"/>
              </a:spcAft>
              <a:buClr>
                <a:schemeClr val="dk1"/>
              </a:buClr>
              <a:buSzPts val="1250"/>
              <a:buChar char="○"/>
            </a:pPr>
            <a:r>
              <a:rPr lang="en" sz="1250">
                <a:solidFill>
                  <a:schemeClr val="dk1"/>
                </a:solidFill>
              </a:rPr>
              <a:t>Account for the possibility that documentation may not be received - What information will the team gather?</a:t>
            </a:r>
            <a:endParaRPr sz="1250">
              <a:solidFill>
                <a:schemeClr val="dk1"/>
              </a:solidFill>
            </a:endParaRPr>
          </a:p>
          <a:p>
            <a:pPr marL="342900" lvl="0" indent="-193675" algn="l" rtl="0">
              <a:spcBef>
                <a:spcPts val="0"/>
              </a:spcBef>
              <a:spcAft>
                <a:spcPts val="0"/>
              </a:spcAft>
              <a:buClr>
                <a:schemeClr val="dk1"/>
              </a:buClr>
              <a:buSzPts val="1250"/>
              <a:buChar char="●"/>
            </a:pPr>
            <a:r>
              <a:rPr lang="en" sz="1250">
                <a:solidFill>
                  <a:schemeClr val="dk1"/>
                </a:solidFill>
              </a:rPr>
              <a:t>Can we accept diagnosis/documentation from other countries? Yes!</a:t>
            </a:r>
            <a:endParaRPr sz="1250">
              <a:solidFill>
                <a:schemeClr val="dk1"/>
              </a:solidFill>
            </a:endParaRPr>
          </a:p>
          <a:p>
            <a:pPr marL="342900" lvl="0" indent="-193675" algn="l" rtl="0">
              <a:spcBef>
                <a:spcPts val="0"/>
              </a:spcBef>
              <a:spcAft>
                <a:spcPts val="0"/>
              </a:spcAft>
              <a:buClr>
                <a:schemeClr val="dk1"/>
              </a:buClr>
              <a:buSzPts val="1250"/>
              <a:buChar char="●"/>
            </a:pPr>
            <a:r>
              <a:rPr lang="en" sz="1250">
                <a:solidFill>
                  <a:schemeClr val="dk1"/>
                </a:solidFill>
              </a:rPr>
              <a:t>Diagnosis/documentation from provider doesn’t discuss disability impact on student:</a:t>
            </a:r>
            <a:endParaRPr sz="1250">
              <a:solidFill>
                <a:schemeClr val="dk1"/>
              </a:solidFill>
            </a:endParaRPr>
          </a:p>
          <a:p>
            <a:pPr marL="685800" lvl="1" indent="-193675" algn="l" rtl="0">
              <a:spcBef>
                <a:spcPts val="0"/>
              </a:spcBef>
              <a:spcAft>
                <a:spcPts val="0"/>
              </a:spcAft>
              <a:buClr>
                <a:schemeClr val="dk1"/>
              </a:buClr>
              <a:buSzPts val="1250"/>
              <a:buChar char="○"/>
            </a:pPr>
            <a:r>
              <a:rPr lang="en" sz="1250">
                <a:solidFill>
                  <a:schemeClr val="dk1"/>
                </a:solidFill>
              </a:rPr>
              <a:t>Exchange of confidential information - contact the provider for information needed</a:t>
            </a:r>
            <a:endParaRPr sz="1250">
              <a:solidFill>
                <a:schemeClr val="dk1"/>
              </a:solidFill>
            </a:endParaRPr>
          </a:p>
          <a:p>
            <a:pPr marL="685800" lvl="1" indent="-193675" algn="l" rtl="0">
              <a:spcBef>
                <a:spcPts val="0"/>
              </a:spcBef>
              <a:spcAft>
                <a:spcPts val="0"/>
              </a:spcAft>
              <a:buClr>
                <a:schemeClr val="dk1"/>
              </a:buClr>
              <a:buSzPts val="1250"/>
              <a:buChar char="○"/>
            </a:pPr>
            <a:r>
              <a:rPr lang="en" sz="1250">
                <a:solidFill>
                  <a:schemeClr val="dk1"/>
                </a:solidFill>
              </a:rPr>
              <a:t>Include additional evaluation components to gather the data</a:t>
            </a:r>
            <a:endParaRPr sz="1250">
              <a:solidFill>
                <a:schemeClr val="dk1"/>
              </a:solidFill>
            </a:endParaRPr>
          </a:p>
          <a:p>
            <a:pPr marL="342900" lvl="0" indent="-193675" algn="l" rtl="0">
              <a:spcBef>
                <a:spcPts val="0"/>
              </a:spcBef>
              <a:spcAft>
                <a:spcPts val="0"/>
              </a:spcAft>
              <a:buClr>
                <a:schemeClr val="dk1"/>
              </a:buClr>
              <a:buSzPts val="1250"/>
              <a:buChar char="●"/>
            </a:pPr>
            <a:r>
              <a:rPr lang="en" sz="1250">
                <a:solidFill>
                  <a:schemeClr val="dk1"/>
                </a:solidFill>
              </a:rPr>
              <a:t>Evaluation notice must be completed for re-evaluations</a:t>
            </a:r>
            <a:endParaRPr sz="1250">
              <a:solidFill>
                <a:srgbClr val="595959"/>
              </a:solidFill>
            </a:endParaRPr>
          </a:p>
        </p:txBody>
      </p:sp>
      <p:pic>
        <p:nvPicPr>
          <p:cNvPr id="320" name="Google Shape;320;p51" title="Public Domain Clip Art Image | Magnifying Glass | ID ..."/>
          <p:cNvPicPr preferRelativeResize="0"/>
          <p:nvPr/>
        </p:nvPicPr>
        <p:blipFill>
          <a:blip r:embed="rId4">
            <a:alphaModFix/>
          </a:blip>
          <a:stretch>
            <a:fillRect/>
          </a:stretch>
        </p:blipFill>
        <p:spPr>
          <a:xfrm>
            <a:off x="5276004" y="1307675"/>
            <a:ext cx="3047575" cy="2888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52"/>
          <p:cNvPicPr preferRelativeResize="0"/>
          <p:nvPr/>
        </p:nvPicPr>
        <p:blipFill>
          <a:blip r:embed="rId3">
            <a:alphaModFix/>
          </a:blip>
          <a:stretch>
            <a:fillRect/>
          </a:stretch>
        </p:blipFill>
        <p:spPr>
          <a:xfrm>
            <a:off x="0" y="0"/>
            <a:ext cx="9143990" cy="5143500"/>
          </a:xfrm>
          <a:prstGeom prst="rect">
            <a:avLst/>
          </a:prstGeom>
          <a:noFill/>
          <a:ln>
            <a:noFill/>
          </a:ln>
        </p:spPr>
      </p:pic>
      <p:sp>
        <p:nvSpPr>
          <p:cNvPr id="326" name="Google Shape;326;p52"/>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Evaluation</a:t>
            </a:r>
            <a:endParaRPr sz="100">
              <a:solidFill>
                <a:schemeClr val="lt1"/>
              </a:solidFill>
            </a:endParaRPr>
          </a:p>
        </p:txBody>
      </p:sp>
      <p:pic>
        <p:nvPicPr>
          <p:cNvPr id="327" name="Google Shape;327;p52"/>
          <p:cNvPicPr preferRelativeResize="0"/>
          <p:nvPr/>
        </p:nvPicPr>
        <p:blipFill>
          <a:blip r:embed="rId4">
            <a:alphaModFix/>
          </a:blip>
          <a:stretch>
            <a:fillRect/>
          </a:stretch>
        </p:blipFill>
        <p:spPr>
          <a:xfrm>
            <a:off x="336725" y="1621425"/>
            <a:ext cx="3943200" cy="2867428"/>
          </a:xfrm>
          <a:prstGeom prst="rect">
            <a:avLst/>
          </a:prstGeom>
          <a:noFill/>
          <a:ln>
            <a:noFill/>
          </a:ln>
          <a:effectLst>
            <a:outerShdw blurRad="100013" dist="76200" dir="3060000" algn="bl" rotWithShape="0">
              <a:srgbClr val="000000">
                <a:alpha val="50000"/>
              </a:srgbClr>
            </a:outerShdw>
          </a:effectLst>
        </p:spPr>
      </p:pic>
      <p:sp>
        <p:nvSpPr>
          <p:cNvPr id="328" name="Google Shape;328;p52"/>
          <p:cNvSpPr txBox="1"/>
          <p:nvPr/>
        </p:nvSpPr>
        <p:spPr>
          <a:xfrm>
            <a:off x="393875" y="1171575"/>
            <a:ext cx="3472800" cy="384900"/>
          </a:xfrm>
          <a:prstGeom prst="rect">
            <a:avLst/>
          </a:prstGeom>
          <a:noFill/>
          <a:ln>
            <a:noFill/>
          </a:ln>
        </p:spPr>
        <p:txBody>
          <a:bodyPr spcFirstLastPara="1" wrap="square" lIns="91425" tIns="91425" rIns="91425" bIns="91425" anchor="t" anchorCtr="0">
            <a:spAutoFit/>
          </a:bodyPr>
          <a:lstStyle/>
          <a:p>
            <a:pPr marL="228600" lvl="0" indent="-196850" algn="l" rtl="0">
              <a:lnSpc>
                <a:spcPct val="115000"/>
              </a:lnSpc>
              <a:spcBef>
                <a:spcPts val="0"/>
              </a:spcBef>
              <a:spcAft>
                <a:spcPts val="0"/>
              </a:spcAft>
              <a:buClr>
                <a:srgbClr val="434343"/>
              </a:buClr>
              <a:buSzPts val="1300"/>
              <a:buAutoNum type="arabicPeriod"/>
            </a:pPr>
            <a:r>
              <a:rPr lang="en" sz="1300">
                <a:solidFill>
                  <a:srgbClr val="434343"/>
                </a:solidFill>
              </a:rPr>
              <a:t>Select Section 504 Evaluation Notice</a:t>
            </a:r>
            <a:endParaRPr sz="1300">
              <a:solidFill>
                <a:srgbClr val="434343"/>
              </a:solidFill>
            </a:endParaRPr>
          </a:p>
        </p:txBody>
      </p:sp>
      <p:sp>
        <p:nvSpPr>
          <p:cNvPr id="329" name="Google Shape;329;p52"/>
          <p:cNvSpPr txBox="1"/>
          <p:nvPr/>
        </p:nvSpPr>
        <p:spPr>
          <a:xfrm>
            <a:off x="4848225" y="1171575"/>
            <a:ext cx="3943200" cy="1280700"/>
          </a:xfrm>
          <a:prstGeom prst="rect">
            <a:avLst/>
          </a:prstGeom>
          <a:noFill/>
          <a:ln>
            <a:noFill/>
          </a:ln>
        </p:spPr>
        <p:txBody>
          <a:bodyPr spcFirstLastPara="1" wrap="square" lIns="91425" tIns="91425" rIns="91425" bIns="91425" anchor="t" anchorCtr="0">
            <a:spAutoFit/>
          </a:bodyPr>
          <a:lstStyle/>
          <a:p>
            <a:pPr marL="228600" lvl="0" indent="-228600" algn="l" rtl="0">
              <a:lnSpc>
                <a:spcPct val="115000"/>
              </a:lnSpc>
              <a:spcBef>
                <a:spcPts val="0"/>
              </a:spcBef>
              <a:spcAft>
                <a:spcPts val="1600"/>
              </a:spcAft>
              <a:buNone/>
            </a:pPr>
            <a:r>
              <a:rPr lang="en" sz="1300">
                <a:solidFill>
                  <a:srgbClr val="434343"/>
                </a:solidFill>
              </a:rPr>
              <a:t>2. </a:t>
            </a:r>
            <a:r>
              <a:rPr lang="en" sz="1600">
                <a:solidFill>
                  <a:srgbClr val="434343"/>
                </a:solidFill>
                <a:latin typeface="Roboto Slab Black"/>
                <a:ea typeface="Roboto Slab Black"/>
                <a:cs typeface="Roboto Slab Black"/>
                <a:sym typeface="Roboto Slab Black"/>
              </a:rPr>
              <a:t> Complete Section II. ~ Here is where you will document the information the team will use to determine eligibility:</a:t>
            </a:r>
            <a:endParaRPr sz="1600">
              <a:solidFill>
                <a:srgbClr val="434343"/>
              </a:solidFill>
              <a:latin typeface="Roboto Slab Black"/>
              <a:ea typeface="Roboto Slab Black"/>
              <a:cs typeface="Roboto Slab Black"/>
              <a:sym typeface="Roboto Slab Black"/>
            </a:endParaRPr>
          </a:p>
        </p:txBody>
      </p:sp>
      <p:pic>
        <p:nvPicPr>
          <p:cNvPr id="330" name="Google Shape;330;p52"/>
          <p:cNvPicPr preferRelativeResize="0"/>
          <p:nvPr/>
        </p:nvPicPr>
        <p:blipFill>
          <a:blip r:embed="rId5">
            <a:alphaModFix/>
          </a:blip>
          <a:stretch>
            <a:fillRect/>
          </a:stretch>
        </p:blipFill>
        <p:spPr>
          <a:xfrm>
            <a:off x="4862100" y="2557375"/>
            <a:ext cx="3943201" cy="1684711"/>
          </a:xfrm>
          <a:prstGeom prst="rect">
            <a:avLst/>
          </a:prstGeom>
          <a:noFill/>
          <a:ln>
            <a:noFill/>
          </a:ln>
          <a:effectLst>
            <a:outerShdw blurRad="142875" dist="57150" dir="3180000" algn="bl" rotWithShape="0">
              <a:srgbClr val="000000">
                <a:alpha val="5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53"/>
          <p:cNvPicPr preferRelativeResize="0"/>
          <p:nvPr/>
        </p:nvPicPr>
        <p:blipFill>
          <a:blip r:embed="rId3">
            <a:alphaModFix/>
          </a:blip>
          <a:stretch>
            <a:fillRect/>
          </a:stretch>
        </p:blipFill>
        <p:spPr>
          <a:xfrm>
            <a:off x="0" y="0"/>
            <a:ext cx="9143990" cy="5143500"/>
          </a:xfrm>
          <a:prstGeom prst="rect">
            <a:avLst/>
          </a:prstGeom>
          <a:noFill/>
          <a:ln>
            <a:noFill/>
          </a:ln>
        </p:spPr>
      </p:pic>
      <p:sp>
        <p:nvSpPr>
          <p:cNvPr id="336" name="Google Shape;336;p53"/>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Evaluation</a:t>
            </a:r>
            <a:endParaRPr sz="100">
              <a:solidFill>
                <a:schemeClr val="lt1"/>
              </a:solidFill>
            </a:endParaRPr>
          </a:p>
        </p:txBody>
      </p:sp>
      <p:sp>
        <p:nvSpPr>
          <p:cNvPr id="337" name="Google Shape;337;p53"/>
          <p:cNvSpPr txBox="1"/>
          <p:nvPr/>
        </p:nvSpPr>
        <p:spPr>
          <a:xfrm>
            <a:off x="347250" y="1238250"/>
            <a:ext cx="3943200" cy="32787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600">
                <a:solidFill>
                  <a:schemeClr val="dk2"/>
                </a:solidFill>
                <a:latin typeface="Roboto Slab Black"/>
                <a:ea typeface="Roboto Slab Black"/>
                <a:cs typeface="Roboto Slab Black"/>
                <a:sym typeface="Roboto Slab Black"/>
              </a:rPr>
              <a:t>Reviewing Current Records and documentation?</a:t>
            </a:r>
            <a:endParaRPr sz="1600">
              <a:solidFill>
                <a:schemeClr val="dk2"/>
              </a:solidFill>
              <a:latin typeface="Roboto Slab Black"/>
              <a:ea typeface="Roboto Slab Black"/>
              <a:cs typeface="Roboto Slab Black"/>
              <a:sym typeface="Roboto Slab Black"/>
            </a:endParaRPr>
          </a:p>
          <a:p>
            <a:pPr marL="0" lvl="0" indent="0" algn="l" rtl="0">
              <a:lnSpc>
                <a:spcPct val="100000"/>
              </a:lnSpc>
              <a:spcBef>
                <a:spcPts val="0"/>
              </a:spcBef>
              <a:spcAft>
                <a:spcPts val="0"/>
              </a:spcAft>
              <a:buNone/>
            </a:pPr>
            <a:endParaRPr sz="900">
              <a:solidFill>
                <a:schemeClr val="dk2"/>
              </a:solidFill>
              <a:latin typeface="Roboto Slab Black"/>
              <a:ea typeface="Roboto Slab Black"/>
              <a:cs typeface="Roboto Slab Black"/>
              <a:sym typeface="Roboto Slab Black"/>
            </a:endParaRPr>
          </a:p>
          <a:p>
            <a:pPr marL="228600" lvl="0" indent="-203200" algn="l" rtl="0">
              <a:lnSpc>
                <a:spcPct val="100000"/>
              </a:lnSpc>
              <a:spcBef>
                <a:spcPts val="0"/>
              </a:spcBef>
              <a:spcAft>
                <a:spcPts val="0"/>
              </a:spcAft>
              <a:buClr>
                <a:schemeClr val="dk2"/>
              </a:buClr>
              <a:buSzPts val="1400"/>
              <a:buChar char="●"/>
            </a:pPr>
            <a:r>
              <a:rPr lang="en">
                <a:solidFill>
                  <a:schemeClr val="dk2"/>
                </a:solidFill>
              </a:rPr>
              <a:t>A review of current records and documentation can include:</a:t>
            </a:r>
            <a:endParaRPr>
              <a:solidFill>
                <a:schemeClr val="dk2"/>
              </a:solidFill>
            </a:endParaRPr>
          </a:p>
          <a:p>
            <a:pPr marL="342900" lvl="1" indent="-203200" algn="l" rtl="0">
              <a:lnSpc>
                <a:spcPct val="100000"/>
              </a:lnSpc>
              <a:spcBef>
                <a:spcPts val="600"/>
              </a:spcBef>
              <a:spcAft>
                <a:spcPts val="0"/>
              </a:spcAft>
              <a:buClr>
                <a:schemeClr val="dk2"/>
              </a:buClr>
              <a:buSzPts val="1400"/>
              <a:buChar char="○"/>
            </a:pPr>
            <a:r>
              <a:rPr lang="en">
                <a:solidFill>
                  <a:schemeClr val="dk2"/>
                </a:solidFill>
              </a:rPr>
              <a:t>Evaluations &amp; information provided by parents/guardians</a:t>
            </a:r>
            <a:endParaRPr>
              <a:solidFill>
                <a:schemeClr val="dk2"/>
              </a:solidFill>
            </a:endParaRPr>
          </a:p>
          <a:p>
            <a:pPr marL="342900" lvl="1" indent="-203200" algn="l" rtl="0">
              <a:lnSpc>
                <a:spcPct val="100000"/>
              </a:lnSpc>
              <a:spcBef>
                <a:spcPts val="600"/>
              </a:spcBef>
              <a:spcAft>
                <a:spcPts val="0"/>
              </a:spcAft>
              <a:buClr>
                <a:schemeClr val="dk2"/>
              </a:buClr>
              <a:buSzPts val="1400"/>
              <a:buChar char="○"/>
            </a:pPr>
            <a:r>
              <a:rPr lang="en">
                <a:solidFill>
                  <a:schemeClr val="dk2"/>
                </a:solidFill>
              </a:rPr>
              <a:t>Current classroom based, local or state assessments &amp; classroom based observations</a:t>
            </a:r>
            <a:endParaRPr>
              <a:solidFill>
                <a:schemeClr val="dk2"/>
              </a:solidFill>
            </a:endParaRPr>
          </a:p>
          <a:p>
            <a:pPr marL="342900" lvl="1" indent="-203200" algn="l" rtl="0">
              <a:lnSpc>
                <a:spcPct val="100000"/>
              </a:lnSpc>
              <a:spcBef>
                <a:spcPts val="600"/>
              </a:spcBef>
              <a:spcAft>
                <a:spcPts val="0"/>
              </a:spcAft>
              <a:buClr>
                <a:schemeClr val="dk2"/>
              </a:buClr>
              <a:buSzPts val="1400"/>
              <a:buChar char="○"/>
            </a:pPr>
            <a:r>
              <a:rPr lang="en">
                <a:solidFill>
                  <a:schemeClr val="dk2"/>
                </a:solidFill>
              </a:rPr>
              <a:t>Observations by teachers &amp; related service providers</a:t>
            </a:r>
            <a:endParaRPr>
              <a:solidFill>
                <a:schemeClr val="dk2"/>
              </a:solidFill>
            </a:endParaRPr>
          </a:p>
          <a:p>
            <a:pPr marL="342900" lvl="1" indent="-203200" algn="l" rtl="0">
              <a:lnSpc>
                <a:spcPct val="100000"/>
              </a:lnSpc>
              <a:spcBef>
                <a:spcPts val="600"/>
              </a:spcBef>
              <a:spcAft>
                <a:spcPts val="600"/>
              </a:spcAft>
              <a:buClr>
                <a:schemeClr val="dk2"/>
              </a:buClr>
              <a:buSzPts val="1400"/>
              <a:buChar char="○"/>
            </a:pPr>
            <a:r>
              <a:rPr lang="en">
                <a:solidFill>
                  <a:schemeClr val="dk2"/>
                </a:solidFill>
              </a:rPr>
              <a:t>Information from student’s cumulative file</a:t>
            </a:r>
            <a:endParaRPr>
              <a:solidFill>
                <a:schemeClr val="dk2"/>
              </a:solidFill>
            </a:endParaRPr>
          </a:p>
        </p:txBody>
      </p:sp>
      <p:grpSp>
        <p:nvGrpSpPr>
          <p:cNvPr id="338" name="Google Shape;338;p53"/>
          <p:cNvGrpSpPr/>
          <p:nvPr/>
        </p:nvGrpSpPr>
        <p:grpSpPr>
          <a:xfrm>
            <a:off x="4829188" y="2752725"/>
            <a:ext cx="4006674" cy="1240350"/>
            <a:chOff x="4829175" y="2952750"/>
            <a:chExt cx="4006674" cy="1240350"/>
          </a:xfrm>
        </p:grpSpPr>
        <p:pic>
          <p:nvPicPr>
            <p:cNvPr id="339" name="Google Shape;339;p53"/>
            <p:cNvPicPr preferRelativeResize="0"/>
            <p:nvPr/>
          </p:nvPicPr>
          <p:blipFill rotWithShape="1">
            <a:blip r:embed="rId4">
              <a:alphaModFix/>
            </a:blip>
            <a:srcRect l="22678" t="14850"/>
            <a:stretch/>
          </p:blipFill>
          <p:spPr>
            <a:xfrm>
              <a:off x="4829175" y="2952750"/>
              <a:ext cx="4006674" cy="1240350"/>
            </a:xfrm>
            <a:prstGeom prst="rect">
              <a:avLst/>
            </a:prstGeom>
            <a:noFill/>
            <a:ln>
              <a:noFill/>
            </a:ln>
            <a:effectLst>
              <a:outerShdw blurRad="85725" dist="57150" dir="3000000" algn="bl" rotWithShape="0">
                <a:srgbClr val="000000">
                  <a:alpha val="50000"/>
                </a:srgbClr>
              </a:outerShdw>
            </a:effectLst>
          </p:spPr>
        </p:pic>
        <p:pic>
          <p:nvPicPr>
            <p:cNvPr id="340" name="Google Shape;340;p53"/>
            <p:cNvPicPr preferRelativeResize="0"/>
            <p:nvPr/>
          </p:nvPicPr>
          <p:blipFill rotWithShape="1">
            <a:blip r:embed="rId4">
              <a:alphaModFix/>
            </a:blip>
            <a:srcRect r="81014" b="81292"/>
            <a:stretch/>
          </p:blipFill>
          <p:spPr>
            <a:xfrm>
              <a:off x="4867275" y="3013625"/>
              <a:ext cx="961324" cy="272500"/>
            </a:xfrm>
            <a:prstGeom prst="rect">
              <a:avLst/>
            </a:prstGeom>
            <a:noFill/>
            <a:ln>
              <a:noFill/>
            </a:ln>
          </p:spPr>
        </p:pic>
      </p:grpSp>
      <p:sp>
        <p:nvSpPr>
          <p:cNvPr id="341" name="Google Shape;341;p53"/>
          <p:cNvSpPr txBox="1"/>
          <p:nvPr/>
        </p:nvSpPr>
        <p:spPr>
          <a:xfrm>
            <a:off x="4851625" y="1294050"/>
            <a:ext cx="3999900" cy="124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solidFill>
                  <a:srgbClr val="595959"/>
                </a:solidFill>
                <a:latin typeface="Roboto Slab Black"/>
                <a:ea typeface="Roboto Slab Black"/>
                <a:cs typeface="Roboto Slab Black"/>
                <a:sym typeface="Roboto Slab Black"/>
              </a:rPr>
              <a:t>Enter the parent’s response to the evaluation notice once the signed document is received</a:t>
            </a:r>
            <a:endParaRPr sz="1600">
              <a:solidFill>
                <a:srgbClr val="595959"/>
              </a:solidFill>
              <a:latin typeface="Roboto Slab Black"/>
              <a:ea typeface="Roboto Slab Black"/>
              <a:cs typeface="Roboto Slab Black"/>
              <a:sym typeface="Roboto Slab Black"/>
            </a:endParaRPr>
          </a:p>
          <a:p>
            <a:pPr marL="0" lvl="0" indent="0" algn="l" rtl="0">
              <a:lnSpc>
                <a:spcPct val="115000"/>
              </a:lnSpc>
              <a:spcBef>
                <a:spcPts val="1600"/>
              </a:spcBef>
              <a:spcAft>
                <a:spcPts val="1600"/>
              </a:spcAft>
              <a:buNone/>
            </a:pPr>
            <a:endParaRPr sz="1600">
              <a:solidFill>
                <a:srgbClr val="595959"/>
              </a:solidFill>
              <a:latin typeface="Roboto Slab Black"/>
              <a:ea typeface="Roboto Slab Black"/>
              <a:cs typeface="Roboto Slab Black"/>
              <a:sym typeface="Roboto Slab Black"/>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6" name="Google Shape;346;p54"/>
          <p:cNvPicPr preferRelativeResize="0"/>
          <p:nvPr/>
        </p:nvPicPr>
        <p:blipFill>
          <a:blip r:embed="rId3">
            <a:alphaModFix/>
          </a:blip>
          <a:stretch>
            <a:fillRect/>
          </a:stretch>
        </p:blipFill>
        <p:spPr>
          <a:xfrm>
            <a:off x="0" y="0"/>
            <a:ext cx="9144000" cy="5143500"/>
          </a:xfrm>
          <a:prstGeom prst="rect">
            <a:avLst/>
          </a:prstGeom>
          <a:noFill/>
          <a:ln>
            <a:noFill/>
          </a:ln>
        </p:spPr>
      </p:pic>
      <p:sp>
        <p:nvSpPr>
          <p:cNvPr id="347" name="Google Shape;347;p54"/>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Eligibility</a:t>
            </a:r>
            <a:endParaRPr sz="100">
              <a:solidFill>
                <a:schemeClr val="lt1"/>
              </a:solidFill>
            </a:endParaRPr>
          </a:p>
        </p:txBody>
      </p:sp>
      <p:sp>
        <p:nvSpPr>
          <p:cNvPr id="348" name="Google Shape;348;p54"/>
          <p:cNvSpPr txBox="1">
            <a:spLocks noGrp="1"/>
          </p:cNvSpPr>
          <p:nvPr>
            <p:ph type="subTitle" idx="1"/>
          </p:nvPr>
        </p:nvSpPr>
        <p:spPr>
          <a:xfrm>
            <a:off x="327275" y="1336650"/>
            <a:ext cx="4045200" cy="29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a:solidFill>
                  <a:srgbClr val="434343"/>
                </a:solidFill>
                <a:latin typeface="Roboto Slab Black"/>
                <a:ea typeface="Roboto Slab Black"/>
                <a:cs typeface="Roboto Slab Black"/>
                <a:sym typeface="Roboto Slab Black"/>
              </a:rPr>
              <a:t>A student may qualify under Section 504 when there is:</a:t>
            </a:r>
            <a:endParaRPr sz="1600">
              <a:solidFill>
                <a:srgbClr val="434343"/>
              </a:solidFill>
              <a:latin typeface="Roboto Slab Black"/>
              <a:ea typeface="Roboto Slab Black"/>
              <a:cs typeface="Roboto Slab Black"/>
              <a:sym typeface="Roboto Slab Black"/>
            </a:endParaRPr>
          </a:p>
          <a:p>
            <a:pPr marL="457200" lvl="0" indent="-323850" algn="l" rtl="0">
              <a:lnSpc>
                <a:spcPct val="115000"/>
              </a:lnSpc>
              <a:spcBef>
                <a:spcPts val="600"/>
              </a:spcBef>
              <a:spcAft>
                <a:spcPts val="0"/>
              </a:spcAft>
              <a:buClr>
                <a:srgbClr val="434343"/>
              </a:buClr>
              <a:buSzPts val="1500"/>
              <a:buChar char="●"/>
            </a:pPr>
            <a:r>
              <a:rPr lang="en" sz="1500">
                <a:solidFill>
                  <a:srgbClr val="434343"/>
                </a:solidFill>
              </a:rPr>
              <a:t>a physical or mental impairment that</a:t>
            </a:r>
            <a:endParaRPr sz="1500">
              <a:solidFill>
                <a:srgbClr val="434343"/>
              </a:solidFill>
            </a:endParaRPr>
          </a:p>
          <a:p>
            <a:pPr marL="457200" lvl="0" indent="-323850" algn="l" rtl="0">
              <a:lnSpc>
                <a:spcPct val="115000"/>
              </a:lnSpc>
              <a:spcBef>
                <a:spcPts val="600"/>
              </a:spcBef>
              <a:spcAft>
                <a:spcPts val="0"/>
              </a:spcAft>
              <a:buClr>
                <a:srgbClr val="434343"/>
              </a:buClr>
              <a:buSzPts val="1500"/>
              <a:buChar char="●"/>
            </a:pPr>
            <a:r>
              <a:rPr lang="en" sz="1500">
                <a:solidFill>
                  <a:srgbClr val="434343"/>
                </a:solidFill>
              </a:rPr>
              <a:t>substantially limits </a:t>
            </a:r>
            <a:endParaRPr sz="1500">
              <a:solidFill>
                <a:srgbClr val="434343"/>
              </a:solidFill>
            </a:endParaRPr>
          </a:p>
          <a:p>
            <a:pPr marL="457200" lvl="0" indent="-323850" algn="l" rtl="0">
              <a:lnSpc>
                <a:spcPct val="115000"/>
              </a:lnSpc>
              <a:spcBef>
                <a:spcPts val="600"/>
              </a:spcBef>
              <a:spcAft>
                <a:spcPts val="0"/>
              </a:spcAft>
              <a:buClr>
                <a:srgbClr val="434343"/>
              </a:buClr>
              <a:buSzPts val="1500"/>
              <a:buChar char="●"/>
            </a:pPr>
            <a:r>
              <a:rPr lang="en" sz="1500">
                <a:solidFill>
                  <a:srgbClr val="434343"/>
                </a:solidFill>
              </a:rPr>
              <a:t>one or more major life activities</a:t>
            </a:r>
            <a:endParaRPr sz="1500">
              <a:solidFill>
                <a:srgbClr val="434343"/>
              </a:solidFill>
            </a:endParaRPr>
          </a:p>
          <a:p>
            <a:pPr marL="0" lvl="0" indent="0" algn="l" rtl="0">
              <a:lnSpc>
                <a:spcPct val="115000"/>
              </a:lnSpc>
              <a:spcBef>
                <a:spcPts val="1600"/>
              </a:spcBef>
              <a:spcAft>
                <a:spcPts val="0"/>
              </a:spcAft>
              <a:buClr>
                <a:schemeClr val="dk1"/>
              </a:buClr>
              <a:buSzPts val="1100"/>
              <a:buFont typeface="Arial"/>
              <a:buNone/>
            </a:pPr>
            <a:endParaRPr sz="1200" b="1">
              <a:solidFill>
                <a:srgbClr val="434343"/>
              </a:solidFill>
              <a:latin typeface="Oswald"/>
              <a:ea typeface="Oswald"/>
              <a:cs typeface="Oswald"/>
              <a:sym typeface="Oswald"/>
            </a:endParaRPr>
          </a:p>
          <a:p>
            <a:pPr marL="0" lvl="0" indent="0" algn="l" rtl="0">
              <a:lnSpc>
                <a:spcPct val="115000"/>
              </a:lnSpc>
              <a:spcBef>
                <a:spcPts val="1600"/>
              </a:spcBef>
              <a:spcAft>
                <a:spcPts val="1600"/>
              </a:spcAft>
              <a:buClr>
                <a:schemeClr val="dk1"/>
              </a:buClr>
              <a:buSzPts val="1100"/>
              <a:buFont typeface="Arial"/>
              <a:buNone/>
            </a:pPr>
            <a:endParaRPr>
              <a:solidFill>
                <a:srgbClr val="434343"/>
              </a:solidFill>
            </a:endParaRPr>
          </a:p>
        </p:txBody>
      </p:sp>
      <p:sp>
        <p:nvSpPr>
          <p:cNvPr id="349" name="Google Shape;349;p54"/>
          <p:cNvSpPr txBox="1">
            <a:spLocks noGrp="1"/>
          </p:cNvSpPr>
          <p:nvPr>
            <p:ph type="body" idx="4294967295"/>
          </p:nvPr>
        </p:nvSpPr>
        <p:spPr>
          <a:xfrm>
            <a:off x="4800600" y="934475"/>
            <a:ext cx="4045200" cy="3778200"/>
          </a:xfrm>
          <a:prstGeom prst="rect">
            <a:avLst/>
          </a:prstGeom>
        </p:spPr>
        <p:txBody>
          <a:bodyPr spcFirstLastPara="1" wrap="square" lIns="91425" tIns="91425" rIns="91425" bIns="91425" anchor="t" anchorCtr="0">
            <a:noAutofit/>
          </a:bodyPr>
          <a:lstStyle/>
          <a:p>
            <a:pPr marL="228600" lvl="0" indent="-209550" algn="l" rtl="0">
              <a:spcBef>
                <a:spcPts val="0"/>
              </a:spcBef>
              <a:spcAft>
                <a:spcPts val="0"/>
              </a:spcAft>
              <a:buSzPts val="1500"/>
              <a:buChar char="●"/>
            </a:pPr>
            <a:r>
              <a:rPr lang="en" sz="1500"/>
              <a:t>Timeline: 65 business days for eligibility determination</a:t>
            </a:r>
            <a:endParaRPr sz="1500"/>
          </a:p>
          <a:p>
            <a:pPr marL="228600" lvl="0" indent="-209550" algn="l" rtl="0">
              <a:spcBef>
                <a:spcPts val="600"/>
              </a:spcBef>
              <a:spcAft>
                <a:spcPts val="0"/>
              </a:spcAft>
              <a:buSzPts val="1500"/>
              <a:buChar char="●"/>
            </a:pPr>
            <a:r>
              <a:rPr lang="en" sz="1500"/>
              <a:t>Complete eligibility when:</a:t>
            </a:r>
            <a:endParaRPr sz="1500"/>
          </a:p>
          <a:p>
            <a:pPr marL="457200" lvl="1" indent="-209550" algn="l" rtl="0">
              <a:spcBef>
                <a:spcPts val="600"/>
              </a:spcBef>
              <a:spcAft>
                <a:spcPts val="0"/>
              </a:spcAft>
              <a:buSzPts val="1500"/>
              <a:buChar char="○"/>
            </a:pPr>
            <a:r>
              <a:rPr lang="en" sz="1500"/>
              <a:t>Initial eligibility</a:t>
            </a:r>
            <a:endParaRPr sz="1500"/>
          </a:p>
          <a:p>
            <a:pPr marL="457200" lvl="1" indent="-209550" algn="l" rtl="0">
              <a:spcBef>
                <a:spcPts val="600"/>
              </a:spcBef>
              <a:spcAft>
                <a:spcPts val="0"/>
              </a:spcAft>
              <a:buSzPts val="1500"/>
              <a:buChar char="○"/>
            </a:pPr>
            <a:r>
              <a:rPr lang="en" sz="1500"/>
              <a:t>Re-evaluation</a:t>
            </a:r>
            <a:endParaRPr sz="1500"/>
          </a:p>
          <a:p>
            <a:pPr marL="228600" lvl="0" indent="-209550" algn="l" rtl="0">
              <a:spcBef>
                <a:spcPts val="600"/>
              </a:spcBef>
              <a:spcAft>
                <a:spcPts val="0"/>
              </a:spcAft>
              <a:buSzPts val="1500"/>
              <a:buChar char="●"/>
            </a:pPr>
            <a:r>
              <a:rPr lang="en" sz="1500"/>
              <a:t>Must have an individual knowledgeable about evaluation data</a:t>
            </a:r>
            <a:endParaRPr sz="1500"/>
          </a:p>
          <a:p>
            <a:pPr marL="228600" lvl="0" indent="-209550" algn="l" rtl="0">
              <a:spcBef>
                <a:spcPts val="600"/>
              </a:spcBef>
              <a:spcAft>
                <a:spcPts val="0"/>
              </a:spcAft>
              <a:buSzPts val="1500"/>
              <a:buChar char="●"/>
            </a:pPr>
            <a:r>
              <a:rPr lang="en" sz="1500"/>
              <a:t>Information from each evaluation component must be shared</a:t>
            </a:r>
            <a:endParaRPr sz="1500"/>
          </a:p>
          <a:p>
            <a:pPr marL="228600" lvl="0" indent="-209550" algn="l" rtl="0">
              <a:spcBef>
                <a:spcPts val="600"/>
              </a:spcBef>
              <a:spcAft>
                <a:spcPts val="0"/>
              </a:spcAft>
              <a:buSzPts val="1500"/>
              <a:buChar char="●"/>
            </a:pPr>
            <a:r>
              <a:rPr lang="en" sz="1500"/>
              <a:t>Review and consider all information, including anything provided by parent/ guardian</a:t>
            </a:r>
            <a:endParaRPr sz="1500"/>
          </a:p>
          <a:p>
            <a:pPr marL="914400" lvl="0" indent="0" algn="l" rtl="0">
              <a:spcBef>
                <a:spcPts val="1600"/>
              </a:spcBef>
              <a:spcAft>
                <a:spcPts val="0"/>
              </a:spcAft>
              <a:buNone/>
            </a:pPr>
            <a:endParaRPr sz="1500"/>
          </a:p>
          <a:p>
            <a:pPr marL="914400" lvl="0" indent="0" algn="l" rtl="0">
              <a:spcBef>
                <a:spcPts val="1600"/>
              </a:spcBef>
              <a:spcAft>
                <a:spcPts val="0"/>
              </a:spcAft>
              <a:buNone/>
            </a:pPr>
            <a:endParaRPr sz="1500"/>
          </a:p>
          <a:p>
            <a:pPr marL="457200" lvl="0" indent="0" algn="l" rtl="0">
              <a:spcBef>
                <a:spcPts val="1600"/>
              </a:spcBef>
              <a:spcAft>
                <a:spcPts val="1600"/>
              </a:spcAft>
              <a:buNone/>
            </a:pPr>
            <a:endParaRPr sz="15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55"/>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355" name="Google Shape;355;p55"/>
          <p:cNvPicPr preferRelativeResize="0"/>
          <p:nvPr/>
        </p:nvPicPr>
        <p:blipFill>
          <a:blip r:embed="rId4">
            <a:alphaModFix/>
          </a:blip>
          <a:stretch>
            <a:fillRect/>
          </a:stretch>
        </p:blipFill>
        <p:spPr>
          <a:xfrm>
            <a:off x="459025" y="1329125"/>
            <a:ext cx="3655775" cy="3357425"/>
          </a:xfrm>
          <a:prstGeom prst="rect">
            <a:avLst/>
          </a:prstGeom>
          <a:noFill/>
          <a:ln>
            <a:noFill/>
          </a:ln>
          <a:effectLst>
            <a:outerShdw blurRad="128588" dist="76200" dir="2880000" algn="bl" rotWithShape="0">
              <a:srgbClr val="000000">
                <a:alpha val="50000"/>
              </a:srgbClr>
            </a:outerShdw>
          </a:effectLst>
        </p:spPr>
      </p:pic>
      <p:pic>
        <p:nvPicPr>
          <p:cNvPr id="356" name="Google Shape;356;p55"/>
          <p:cNvPicPr preferRelativeResize="0"/>
          <p:nvPr/>
        </p:nvPicPr>
        <p:blipFill>
          <a:blip r:embed="rId5">
            <a:alphaModFix/>
          </a:blip>
          <a:stretch>
            <a:fillRect/>
          </a:stretch>
        </p:blipFill>
        <p:spPr>
          <a:xfrm>
            <a:off x="4450750" y="2236425"/>
            <a:ext cx="4274224" cy="2259625"/>
          </a:xfrm>
          <a:prstGeom prst="rect">
            <a:avLst/>
          </a:prstGeom>
          <a:noFill/>
          <a:ln>
            <a:noFill/>
          </a:ln>
          <a:effectLst>
            <a:outerShdw blurRad="128588" dist="76200" dir="2880000" algn="bl" rotWithShape="0">
              <a:srgbClr val="000000">
                <a:alpha val="50000"/>
              </a:srgbClr>
            </a:outerShdw>
          </a:effectLst>
        </p:spPr>
      </p:pic>
      <p:sp>
        <p:nvSpPr>
          <p:cNvPr id="357" name="Google Shape;357;p55"/>
          <p:cNvSpPr txBox="1"/>
          <p:nvPr/>
        </p:nvSpPr>
        <p:spPr>
          <a:xfrm>
            <a:off x="4450750" y="1076325"/>
            <a:ext cx="4274100" cy="1262100"/>
          </a:xfrm>
          <a:prstGeom prst="rect">
            <a:avLst/>
          </a:prstGeom>
          <a:noFill/>
          <a:ln>
            <a:noFill/>
          </a:ln>
        </p:spPr>
        <p:txBody>
          <a:bodyPr spcFirstLastPara="1" wrap="square" lIns="91425" tIns="91425" rIns="91425" bIns="91425" anchor="t" anchorCtr="0">
            <a:spAutoFit/>
          </a:bodyPr>
          <a:lstStyle/>
          <a:p>
            <a:pPr marL="228600" lvl="0" indent="-285750" algn="l" rtl="0">
              <a:lnSpc>
                <a:spcPct val="100000"/>
              </a:lnSpc>
              <a:spcBef>
                <a:spcPts val="0"/>
              </a:spcBef>
              <a:spcAft>
                <a:spcPts val="1600"/>
              </a:spcAft>
              <a:buNone/>
            </a:pPr>
            <a:r>
              <a:rPr lang="en" sz="1300">
                <a:solidFill>
                  <a:srgbClr val="434343"/>
                </a:solidFill>
              </a:rPr>
              <a:t>2.</a:t>
            </a:r>
            <a:r>
              <a:rPr lang="en">
                <a:solidFill>
                  <a:srgbClr val="434343"/>
                </a:solidFill>
              </a:rPr>
              <a:t>  </a:t>
            </a:r>
            <a:r>
              <a:rPr lang="en">
                <a:solidFill>
                  <a:srgbClr val="434343"/>
                </a:solidFill>
                <a:latin typeface="Roboto Slab Black"/>
                <a:ea typeface="Roboto Slab Black"/>
                <a:cs typeface="Roboto Slab Black"/>
                <a:sym typeface="Roboto Slab Black"/>
              </a:rPr>
              <a:t> Complete Section II of the eligibility page by having the team review each evaluation component that was selected on the evaluation notice and then summarizing the information.</a:t>
            </a:r>
            <a:endParaRPr>
              <a:solidFill>
                <a:srgbClr val="434343"/>
              </a:solidFill>
              <a:latin typeface="Roboto Slab Black"/>
              <a:ea typeface="Roboto Slab Black"/>
              <a:cs typeface="Roboto Slab Black"/>
              <a:sym typeface="Roboto Slab Black"/>
            </a:endParaRPr>
          </a:p>
        </p:txBody>
      </p:sp>
      <p:sp>
        <p:nvSpPr>
          <p:cNvPr id="358" name="Google Shape;358;p55"/>
          <p:cNvSpPr txBox="1"/>
          <p:nvPr/>
        </p:nvSpPr>
        <p:spPr>
          <a:xfrm>
            <a:off x="1858575"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Eligibility</a:t>
            </a:r>
            <a:endParaRPr sz="100">
              <a:solidFill>
                <a:schemeClr val="lt1"/>
              </a:solidFill>
            </a:endParaRPr>
          </a:p>
        </p:txBody>
      </p:sp>
      <p:sp>
        <p:nvSpPr>
          <p:cNvPr id="359" name="Google Shape;359;p55"/>
          <p:cNvSpPr txBox="1"/>
          <p:nvPr/>
        </p:nvSpPr>
        <p:spPr>
          <a:xfrm>
            <a:off x="459025" y="904875"/>
            <a:ext cx="3472800" cy="384900"/>
          </a:xfrm>
          <a:prstGeom prst="rect">
            <a:avLst/>
          </a:prstGeom>
          <a:noFill/>
          <a:ln>
            <a:noFill/>
          </a:ln>
        </p:spPr>
        <p:txBody>
          <a:bodyPr spcFirstLastPara="1" wrap="square" lIns="91425" tIns="91425" rIns="91425" bIns="91425" anchor="t" anchorCtr="0">
            <a:spAutoFit/>
          </a:bodyPr>
          <a:lstStyle/>
          <a:p>
            <a:pPr marL="228600" lvl="0" indent="-196850" algn="l" rtl="0">
              <a:lnSpc>
                <a:spcPct val="115000"/>
              </a:lnSpc>
              <a:spcBef>
                <a:spcPts val="0"/>
              </a:spcBef>
              <a:spcAft>
                <a:spcPts val="0"/>
              </a:spcAft>
              <a:buClr>
                <a:srgbClr val="434343"/>
              </a:buClr>
              <a:buSzPts val="1300"/>
              <a:buAutoNum type="arabicPeriod"/>
            </a:pPr>
            <a:r>
              <a:rPr lang="en" sz="1300">
                <a:solidFill>
                  <a:srgbClr val="434343"/>
                </a:solidFill>
              </a:rPr>
              <a:t>Select Section 504 Eligibility</a:t>
            </a:r>
            <a:endParaRPr sz="1300">
              <a:solidFill>
                <a:srgbClr val="434343"/>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56"/>
          <p:cNvPicPr preferRelativeResize="0"/>
          <p:nvPr/>
        </p:nvPicPr>
        <p:blipFill>
          <a:blip r:embed="rId3">
            <a:alphaModFix/>
          </a:blip>
          <a:stretch>
            <a:fillRect/>
          </a:stretch>
        </p:blipFill>
        <p:spPr>
          <a:xfrm>
            <a:off x="0" y="0"/>
            <a:ext cx="9144000" cy="5143500"/>
          </a:xfrm>
          <a:prstGeom prst="rect">
            <a:avLst/>
          </a:prstGeom>
          <a:noFill/>
          <a:ln>
            <a:noFill/>
          </a:ln>
        </p:spPr>
      </p:pic>
      <p:sp>
        <p:nvSpPr>
          <p:cNvPr id="365" name="Google Shape;365;p56"/>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Eligibility</a:t>
            </a:r>
            <a:endParaRPr sz="100">
              <a:solidFill>
                <a:schemeClr val="lt1"/>
              </a:solidFill>
            </a:endParaRPr>
          </a:p>
        </p:txBody>
      </p:sp>
      <p:sp>
        <p:nvSpPr>
          <p:cNvPr id="366" name="Google Shape;366;p56"/>
          <p:cNvSpPr txBox="1">
            <a:spLocks noGrp="1"/>
          </p:cNvSpPr>
          <p:nvPr>
            <p:ph type="subTitle" idx="1"/>
          </p:nvPr>
        </p:nvSpPr>
        <p:spPr>
          <a:xfrm>
            <a:off x="308225" y="1136775"/>
            <a:ext cx="4045200" cy="1192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600">
                <a:solidFill>
                  <a:srgbClr val="434343"/>
                </a:solidFill>
                <a:latin typeface="Roboto Slab Black"/>
                <a:ea typeface="Roboto Slab Black"/>
                <a:cs typeface="Roboto Slab Black"/>
                <a:sym typeface="Roboto Slab Black"/>
              </a:rPr>
              <a:t>Complete section III of the eligibility page by walking the team through each question </a:t>
            </a:r>
            <a:endParaRPr sz="1600">
              <a:solidFill>
                <a:srgbClr val="434343"/>
              </a:solidFill>
              <a:latin typeface="Roboto Slab Black"/>
              <a:ea typeface="Roboto Slab Black"/>
              <a:cs typeface="Roboto Slab Black"/>
              <a:sym typeface="Roboto Slab Black"/>
            </a:endParaRPr>
          </a:p>
        </p:txBody>
      </p:sp>
      <p:pic>
        <p:nvPicPr>
          <p:cNvPr id="367" name="Google Shape;367;p56"/>
          <p:cNvPicPr preferRelativeResize="0"/>
          <p:nvPr/>
        </p:nvPicPr>
        <p:blipFill>
          <a:blip r:embed="rId4">
            <a:alphaModFix/>
          </a:blip>
          <a:stretch>
            <a:fillRect/>
          </a:stretch>
        </p:blipFill>
        <p:spPr>
          <a:xfrm>
            <a:off x="499438" y="2243850"/>
            <a:ext cx="3662775" cy="2151075"/>
          </a:xfrm>
          <a:prstGeom prst="rect">
            <a:avLst/>
          </a:prstGeom>
          <a:noFill/>
          <a:ln>
            <a:noFill/>
          </a:ln>
          <a:effectLst>
            <a:outerShdw blurRad="85725" dist="47625" dir="3480000" algn="bl" rotWithShape="0">
              <a:srgbClr val="000000">
                <a:alpha val="50000"/>
              </a:srgbClr>
            </a:outerShdw>
          </a:effectLst>
        </p:spPr>
      </p:pic>
      <p:pic>
        <p:nvPicPr>
          <p:cNvPr id="368" name="Google Shape;368;p56"/>
          <p:cNvPicPr preferRelativeResize="0"/>
          <p:nvPr/>
        </p:nvPicPr>
        <p:blipFill>
          <a:blip r:embed="rId5">
            <a:alphaModFix/>
          </a:blip>
          <a:stretch>
            <a:fillRect/>
          </a:stretch>
        </p:blipFill>
        <p:spPr>
          <a:xfrm>
            <a:off x="4848225" y="2260400"/>
            <a:ext cx="4007025" cy="1529750"/>
          </a:xfrm>
          <a:prstGeom prst="rect">
            <a:avLst/>
          </a:prstGeom>
          <a:noFill/>
          <a:ln>
            <a:noFill/>
          </a:ln>
          <a:effectLst>
            <a:outerShdw blurRad="85725" dist="47625" dir="3480000" algn="bl" rotWithShape="0">
              <a:srgbClr val="000000">
                <a:alpha val="50000"/>
              </a:srgbClr>
            </a:outerShdw>
          </a:effectLst>
        </p:spPr>
      </p:pic>
      <p:sp>
        <p:nvSpPr>
          <p:cNvPr id="369" name="Google Shape;369;p56"/>
          <p:cNvSpPr txBox="1"/>
          <p:nvPr/>
        </p:nvSpPr>
        <p:spPr>
          <a:xfrm>
            <a:off x="4886325" y="1103525"/>
            <a:ext cx="3905400" cy="99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600"/>
              </a:spcAft>
              <a:buNone/>
            </a:pPr>
            <a:r>
              <a:rPr lang="en" sz="1600">
                <a:solidFill>
                  <a:srgbClr val="434343"/>
                </a:solidFill>
                <a:latin typeface="Roboto Slab Black"/>
                <a:ea typeface="Roboto Slab Black"/>
                <a:cs typeface="Roboto Slab Black"/>
                <a:sym typeface="Roboto Slab Black"/>
              </a:rPr>
              <a:t>and having team members respond ‘Yes’ or ‘No’ and identifying the major life activities impacted.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Google Shape;374;p57"/>
          <p:cNvPicPr preferRelativeResize="0"/>
          <p:nvPr/>
        </p:nvPicPr>
        <p:blipFill>
          <a:blip r:embed="rId3">
            <a:alphaModFix/>
          </a:blip>
          <a:stretch>
            <a:fillRect/>
          </a:stretch>
        </p:blipFill>
        <p:spPr>
          <a:xfrm>
            <a:off x="0" y="0"/>
            <a:ext cx="9144000" cy="5143500"/>
          </a:xfrm>
          <a:prstGeom prst="rect">
            <a:avLst/>
          </a:prstGeom>
          <a:noFill/>
          <a:ln>
            <a:noFill/>
          </a:ln>
        </p:spPr>
      </p:pic>
      <p:sp>
        <p:nvSpPr>
          <p:cNvPr id="375" name="Google Shape;375;p57"/>
          <p:cNvSpPr txBox="1"/>
          <p:nvPr/>
        </p:nvSpPr>
        <p:spPr>
          <a:xfrm>
            <a:off x="1858575"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Eligibility</a:t>
            </a:r>
            <a:endParaRPr sz="100">
              <a:solidFill>
                <a:schemeClr val="lt1"/>
              </a:solidFill>
            </a:endParaRPr>
          </a:p>
        </p:txBody>
      </p:sp>
      <p:sp>
        <p:nvSpPr>
          <p:cNvPr id="376" name="Google Shape;376;p57"/>
          <p:cNvSpPr txBox="1"/>
          <p:nvPr/>
        </p:nvSpPr>
        <p:spPr>
          <a:xfrm>
            <a:off x="704850" y="1362075"/>
            <a:ext cx="7734300" cy="2937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solidFill>
                  <a:srgbClr val="434343"/>
                </a:solidFill>
                <a:latin typeface="Roboto Slab Black"/>
                <a:ea typeface="Roboto Slab Black"/>
                <a:cs typeface="Roboto Slab Black"/>
                <a:sym typeface="Roboto Slab Black"/>
              </a:rPr>
              <a:t>Example summary:</a:t>
            </a:r>
            <a:endParaRPr sz="1800">
              <a:solidFill>
                <a:srgbClr val="434343"/>
              </a:solidFill>
              <a:latin typeface="Roboto Slab Black"/>
              <a:ea typeface="Roboto Slab Black"/>
              <a:cs typeface="Roboto Slab Black"/>
              <a:sym typeface="Roboto Slab Black"/>
            </a:endParaRPr>
          </a:p>
          <a:p>
            <a:pPr marL="0" lvl="0" indent="0" algn="l" rtl="0">
              <a:lnSpc>
                <a:spcPct val="115000"/>
              </a:lnSpc>
              <a:spcBef>
                <a:spcPts val="1600"/>
              </a:spcBef>
              <a:spcAft>
                <a:spcPts val="1600"/>
              </a:spcAft>
              <a:buNone/>
            </a:pPr>
            <a:r>
              <a:rPr lang="en" sz="1600">
                <a:solidFill>
                  <a:srgbClr val="434343"/>
                </a:solidFill>
              </a:rPr>
              <a:t>Based on a review of </a:t>
            </a:r>
            <a:r>
              <a:rPr lang="en" sz="1600" u="sng">
                <a:solidFill>
                  <a:srgbClr val="434343"/>
                </a:solidFill>
              </a:rPr>
              <a:t>(list the specific evaluation components reviewed)</a:t>
            </a:r>
            <a:r>
              <a:rPr lang="en" sz="1600">
                <a:solidFill>
                  <a:srgbClr val="434343"/>
                </a:solidFill>
              </a:rPr>
              <a:t>, the team has determined that Nisha has </a:t>
            </a:r>
            <a:r>
              <a:rPr lang="en" sz="1600" u="sng">
                <a:solidFill>
                  <a:srgbClr val="434343"/>
                </a:solidFill>
              </a:rPr>
              <a:t>(name the impairments)</a:t>
            </a:r>
            <a:r>
              <a:rPr lang="en" sz="1600">
                <a:solidFill>
                  <a:srgbClr val="434343"/>
                </a:solidFill>
              </a:rPr>
              <a:t>. (Describe the student’s specific impacts to the major life activities) Nisha’s concentration is substantially limited as evidenced by challenges with maintaining sustained focus on tasks and frequent attention to environmental distractors. Her learning is substantially limited as she demonstrates frequent challenges with maintaining attention to instruction and completing assignments thoroughly independently. The team determined that Nisha is eligible under Section 504.</a:t>
            </a:r>
            <a:endParaRPr sz="1600">
              <a:solidFill>
                <a:srgbClr val="434343"/>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pic>
        <p:nvPicPr>
          <p:cNvPr id="381" name="Google Shape;381;p58"/>
          <p:cNvPicPr preferRelativeResize="0"/>
          <p:nvPr/>
        </p:nvPicPr>
        <p:blipFill>
          <a:blip r:embed="rId3">
            <a:alphaModFix/>
          </a:blip>
          <a:stretch>
            <a:fillRect/>
          </a:stretch>
        </p:blipFill>
        <p:spPr>
          <a:xfrm>
            <a:off x="0" y="0"/>
            <a:ext cx="9144000" cy="5143505"/>
          </a:xfrm>
          <a:prstGeom prst="rect">
            <a:avLst/>
          </a:prstGeom>
          <a:noFill/>
          <a:ln>
            <a:noFill/>
          </a:ln>
        </p:spPr>
      </p:pic>
      <p:sp>
        <p:nvSpPr>
          <p:cNvPr id="382" name="Google Shape;382;p58"/>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sp>
        <p:nvSpPr>
          <p:cNvPr id="383" name="Google Shape;383;p58"/>
          <p:cNvSpPr txBox="1">
            <a:spLocks noGrp="1"/>
          </p:cNvSpPr>
          <p:nvPr>
            <p:ph type="subTitle" idx="4294967295"/>
          </p:nvPr>
        </p:nvSpPr>
        <p:spPr>
          <a:xfrm>
            <a:off x="422525" y="1498575"/>
            <a:ext cx="3759000" cy="13305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000">
                <a:solidFill>
                  <a:srgbClr val="434343"/>
                </a:solidFill>
                <a:latin typeface="Roboto Slab Black"/>
                <a:ea typeface="Roboto Slab Black"/>
                <a:cs typeface="Roboto Slab Black"/>
                <a:sym typeface="Roboto Slab Black"/>
              </a:rPr>
              <a:t>The team determines the accommodations and/or services a student’s requires.</a:t>
            </a:r>
            <a:endParaRPr sz="2000">
              <a:solidFill>
                <a:srgbClr val="434343"/>
              </a:solidFill>
              <a:latin typeface="Roboto Slab Black"/>
              <a:ea typeface="Roboto Slab Black"/>
              <a:cs typeface="Roboto Slab Black"/>
              <a:sym typeface="Roboto Slab Black"/>
            </a:endParaRPr>
          </a:p>
          <a:p>
            <a:pPr marL="0" lvl="0" indent="0" algn="l" rtl="0">
              <a:lnSpc>
                <a:spcPct val="115000"/>
              </a:lnSpc>
              <a:spcBef>
                <a:spcPts val="1600"/>
              </a:spcBef>
              <a:spcAft>
                <a:spcPts val="0"/>
              </a:spcAft>
              <a:buClr>
                <a:schemeClr val="dk1"/>
              </a:buClr>
              <a:buSzPts val="1100"/>
              <a:buFont typeface="Arial"/>
              <a:buNone/>
            </a:pPr>
            <a:endParaRPr sz="2000">
              <a:solidFill>
                <a:srgbClr val="434343"/>
              </a:solidFill>
              <a:latin typeface="Roboto Slab Black"/>
              <a:ea typeface="Roboto Slab Black"/>
              <a:cs typeface="Roboto Slab Black"/>
              <a:sym typeface="Roboto Slab Black"/>
            </a:endParaRPr>
          </a:p>
          <a:p>
            <a:pPr marL="0" lvl="0" indent="0" algn="l" rtl="0">
              <a:lnSpc>
                <a:spcPct val="115000"/>
              </a:lnSpc>
              <a:spcBef>
                <a:spcPts val="1600"/>
              </a:spcBef>
              <a:spcAft>
                <a:spcPts val="1600"/>
              </a:spcAft>
              <a:buClr>
                <a:schemeClr val="dk1"/>
              </a:buClr>
              <a:buSzPts val="1100"/>
              <a:buFont typeface="Arial"/>
              <a:buNone/>
            </a:pPr>
            <a:endParaRPr sz="2000">
              <a:solidFill>
                <a:srgbClr val="434343"/>
              </a:solidFill>
              <a:latin typeface="Roboto Slab Black"/>
              <a:ea typeface="Roboto Slab Black"/>
              <a:cs typeface="Roboto Slab Black"/>
              <a:sym typeface="Roboto Slab Black"/>
            </a:endParaRPr>
          </a:p>
        </p:txBody>
      </p:sp>
      <p:sp>
        <p:nvSpPr>
          <p:cNvPr id="384" name="Google Shape;384;p58"/>
          <p:cNvSpPr txBox="1">
            <a:spLocks noGrp="1"/>
          </p:cNvSpPr>
          <p:nvPr>
            <p:ph type="body" idx="1"/>
          </p:nvPr>
        </p:nvSpPr>
        <p:spPr>
          <a:xfrm>
            <a:off x="5006525" y="1049563"/>
            <a:ext cx="3837000" cy="3778200"/>
          </a:xfrm>
          <a:prstGeom prst="rect">
            <a:avLst/>
          </a:prstGeom>
        </p:spPr>
        <p:txBody>
          <a:bodyPr spcFirstLastPara="1" wrap="square" lIns="91425" tIns="91425" rIns="91425" bIns="91425" anchor="t" anchorCtr="0">
            <a:noAutofit/>
          </a:bodyPr>
          <a:lstStyle/>
          <a:p>
            <a:pPr marL="228600" lvl="0" indent="-203200" algn="l" rtl="0">
              <a:spcBef>
                <a:spcPts val="0"/>
              </a:spcBef>
              <a:spcAft>
                <a:spcPts val="0"/>
              </a:spcAft>
              <a:buSzPts val="1400"/>
              <a:buChar char="●"/>
            </a:pPr>
            <a:r>
              <a:rPr lang="en"/>
              <a:t>Timeline: review annually and as needed</a:t>
            </a:r>
            <a:endParaRPr/>
          </a:p>
          <a:p>
            <a:pPr marL="228600" lvl="0" indent="-203200" algn="l" rtl="0">
              <a:spcBef>
                <a:spcPts val="600"/>
              </a:spcBef>
              <a:spcAft>
                <a:spcPts val="0"/>
              </a:spcAft>
              <a:buSzPts val="1400"/>
              <a:buChar char="●"/>
            </a:pPr>
            <a:r>
              <a:rPr lang="en"/>
              <a:t>Remember:</a:t>
            </a:r>
            <a:endParaRPr/>
          </a:p>
          <a:p>
            <a:pPr marL="457200" lvl="1" indent="-203200" algn="l" rtl="0">
              <a:spcBef>
                <a:spcPts val="600"/>
              </a:spcBef>
              <a:spcAft>
                <a:spcPts val="0"/>
              </a:spcAft>
              <a:buSzPts val="1400"/>
              <a:buChar char="○"/>
            </a:pPr>
            <a:r>
              <a:rPr lang="en" sz="1400"/>
              <a:t>Classroom and school environment</a:t>
            </a:r>
            <a:endParaRPr sz="1400"/>
          </a:p>
          <a:p>
            <a:pPr marL="457200" lvl="1" indent="-203200" algn="l" rtl="0">
              <a:spcBef>
                <a:spcPts val="600"/>
              </a:spcBef>
              <a:spcAft>
                <a:spcPts val="0"/>
              </a:spcAft>
              <a:buSzPts val="1400"/>
              <a:buChar char="○"/>
            </a:pPr>
            <a:r>
              <a:rPr lang="en" sz="1400"/>
              <a:t>Extracurricular and nonacademic activities:</a:t>
            </a:r>
            <a:endParaRPr sz="1400"/>
          </a:p>
          <a:p>
            <a:pPr marL="685800" lvl="2" indent="-203200" algn="l" rtl="0">
              <a:spcBef>
                <a:spcPts val="600"/>
              </a:spcBef>
              <a:spcAft>
                <a:spcPts val="0"/>
              </a:spcAft>
              <a:buSzPts val="1400"/>
              <a:buChar char="■"/>
            </a:pPr>
            <a:r>
              <a:rPr lang="en" sz="1400"/>
              <a:t>Field trips</a:t>
            </a:r>
            <a:endParaRPr sz="1400"/>
          </a:p>
          <a:p>
            <a:pPr marL="685800" lvl="2" indent="-203200" algn="l" rtl="0">
              <a:spcBef>
                <a:spcPts val="600"/>
              </a:spcBef>
              <a:spcAft>
                <a:spcPts val="0"/>
              </a:spcAft>
              <a:buSzPts val="1400"/>
              <a:buChar char="■"/>
            </a:pPr>
            <a:r>
              <a:rPr lang="en" sz="1400"/>
              <a:t>After school activities</a:t>
            </a:r>
            <a:endParaRPr sz="1400"/>
          </a:p>
          <a:p>
            <a:pPr marL="685800" lvl="2" indent="-203200" algn="l" rtl="0">
              <a:spcBef>
                <a:spcPts val="600"/>
              </a:spcBef>
              <a:spcAft>
                <a:spcPts val="0"/>
              </a:spcAft>
              <a:buSzPts val="1400"/>
              <a:buChar char="■"/>
            </a:pPr>
            <a:r>
              <a:rPr lang="en" sz="1400"/>
              <a:t>Assemblies</a:t>
            </a:r>
            <a:endParaRPr sz="1400"/>
          </a:p>
          <a:p>
            <a:pPr marL="228600" lvl="0" indent="-203200" algn="l" rtl="0">
              <a:spcBef>
                <a:spcPts val="600"/>
              </a:spcBef>
              <a:spcAft>
                <a:spcPts val="0"/>
              </a:spcAft>
              <a:buSzPts val="1400"/>
              <a:buChar char="●"/>
            </a:pPr>
            <a:r>
              <a:rPr lang="en"/>
              <a:t>Testing Accommodations:</a:t>
            </a:r>
            <a:endParaRPr/>
          </a:p>
          <a:p>
            <a:pPr marL="457200" lvl="1" indent="-203200" algn="l" rtl="0">
              <a:spcBef>
                <a:spcPts val="600"/>
              </a:spcBef>
              <a:spcAft>
                <a:spcPts val="0"/>
              </a:spcAft>
              <a:buSzPts val="1400"/>
              <a:buChar char="○"/>
            </a:pPr>
            <a:r>
              <a:rPr lang="en" sz="1400" b="1" u="sng">
                <a:solidFill>
                  <a:srgbClr val="1062B8"/>
                </a:solidFill>
                <a:hlinkClick r:id="rId4">
                  <a:extLst>
                    <a:ext uri="{A12FA001-AC4F-418D-AE19-62706E023703}">
                      <ahyp:hlinkClr xmlns:ahyp="http://schemas.microsoft.com/office/drawing/2018/hyperlinkcolor" val="tx"/>
                    </a:ext>
                  </a:extLst>
                </a:hlinkClick>
              </a:rPr>
              <a:t>504 Team Responsibilities Related to Virginia Assessment Participation</a:t>
            </a:r>
            <a:r>
              <a:rPr lang="en" sz="1400"/>
              <a:t> </a:t>
            </a: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32"/>
          <p:cNvPicPr preferRelativeResize="0"/>
          <p:nvPr/>
        </p:nvPicPr>
        <p:blipFill>
          <a:blip r:embed="rId3">
            <a:alphaModFix/>
          </a:blip>
          <a:stretch>
            <a:fillRect/>
          </a:stretch>
        </p:blipFill>
        <p:spPr>
          <a:xfrm>
            <a:off x="0" y="0"/>
            <a:ext cx="9144000" cy="5143511"/>
          </a:xfrm>
          <a:prstGeom prst="rect">
            <a:avLst/>
          </a:prstGeom>
          <a:noFill/>
          <a:ln>
            <a:noFill/>
          </a:ln>
        </p:spPr>
      </p:pic>
      <p:sp>
        <p:nvSpPr>
          <p:cNvPr id="154" name="Google Shape;154;p32"/>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Resources</a:t>
            </a:r>
            <a:endParaRPr>
              <a:solidFill>
                <a:schemeClr val="lt1"/>
              </a:solidFill>
            </a:endParaRPr>
          </a:p>
        </p:txBody>
      </p:sp>
      <p:sp>
        <p:nvSpPr>
          <p:cNvPr id="155" name="Google Shape;155;p32"/>
          <p:cNvSpPr txBox="1">
            <a:spLocks noGrp="1"/>
          </p:cNvSpPr>
          <p:nvPr>
            <p:ph type="body" idx="4294967295"/>
          </p:nvPr>
        </p:nvSpPr>
        <p:spPr>
          <a:xfrm>
            <a:off x="4931445" y="1632075"/>
            <a:ext cx="3837000" cy="31572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rgbClr val="1062B8"/>
              </a:buClr>
              <a:buSzPts val="1800"/>
              <a:buChar char="●"/>
            </a:pPr>
            <a:r>
              <a:rPr lang="en" b="1" u="sng">
                <a:solidFill>
                  <a:srgbClr val="1062B8"/>
                </a:solidFill>
                <a:hlinkClick r:id="rId4">
                  <a:extLst>
                    <a:ext uri="{A12FA001-AC4F-418D-AE19-62706E023703}">
                      <ahyp:hlinkClr xmlns:ahyp="http://schemas.microsoft.com/office/drawing/2018/hyperlinkcolor" val="tx"/>
                    </a:ext>
                  </a:extLst>
                </a:hlinkClick>
              </a:rPr>
              <a:t>HCPS GUIDELINES AND PROCEDURES FOR SECTION 504 English</a:t>
            </a:r>
            <a:r>
              <a:rPr lang="en" b="1">
                <a:solidFill>
                  <a:srgbClr val="1062B8"/>
                </a:solidFill>
              </a:rPr>
              <a:t> </a:t>
            </a:r>
            <a:endParaRPr b="1">
              <a:solidFill>
                <a:srgbClr val="1062B8"/>
              </a:solidFill>
            </a:endParaRPr>
          </a:p>
          <a:p>
            <a:pPr marL="457200" lvl="0" indent="-342900" algn="l" rtl="0">
              <a:lnSpc>
                <a:spcPct val="100000"/>
              </a:lnSpc>
              <a:spcBef>
                <a:spcPts val="1500"/>
              </a:spcBef>
              <a:spcAft>
                <a:spcPts val="1500"/>
              </a:spcAft>
              <a:buClr>
                <a:srgbClr val="45ADBF"/>
              </a:buClr>
              <a:buSzPts val="1800"/>
              <a:buChar char="●"/>
            </a:pPr>
            <a:r>
              <a:rPr lang="en" b="1" u="sng">
                <a:solidFill>
                  <a:srgbClr val="45ADBF"/>
                </a:solidFill>
                <a:hlinkClick r:id="rId5">
                  <a:extLst>
                    <a:ext uri="{A12FA001-AC4F-418D-AE19-62706E023703}">
                      <ahyp:hlinkClr xmlns:ahyp="http://schemas.microsoft.com/office/drawing/2018/hyperlinkcolor" val="tx"/>
                    </a:ext>
                  </a:extLst>
                </a:hlinkClick>
              </a:rPr>
              <a:t>Parent and Educator Resource Guide to Section 504 in Public Elementary and Secondary Schools</a:t>
            </a:r>
            <a:r>
              <a:rPr lang="en" b="1">
                <a:solidFill>
                  <a:srgbClr val="45ADBF"/>
                </a:solidFill>
              </a:rPr>
              <a:t> </a:t>
            </a:r>
            <a:endParaRPr>
              <a:solidFill>
                <a:srgbClr val="45ADBF"/>
              </a:solidFill>
            </a:endParaRPr>
          </a:p>
        </p:txBody>
      </p:sp>
      <p:sp>
        <p:nvSpPr>
          <p:cNvPr id="156" name="Google Shape;156;p32"/>
          <p:cNvSpPr txBox="1">
            <a:spLocks noGrp="1"/>
          </p:cNvSpPr>
          <p:nvPr>
            <p:ph type="body" idx="4294967295"/>
          </p:nvPr>
        </p:nvSpPr>
        <p:spPr>
          <a:xfrm>
            <a:off x="405800" y="1632075"/>
            <a:ext cx="3837000" cy="28149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rgbClr val="45ADBF"/>
              </a:buClr>
              <a:buSzPts val="1800"/>
              <a:buChar char="●"/>
            </a:pPr>
            <a:r>
              <a:rPr lang="en" b="1" u="sng">
                <a:solidFill>
                  <a:srgbClr val="45ADBF"/>
                </a:solidFill>
                <a:hlinkClick r:id="rId6">
                  <a:extLst>
                    <a:ext uri="{A12FA001-AC4F-418D-AE19-62706E023703}">
                      <ahyp:hlinkClr xmlns:ahyp="http://schemas.microsoft.com/office/drawing/2018/hyperlinkcolor" val="tx"/>
                    </a:ext>
                  </a:extLst>
                </a:hlinkClick>
              </a:rPr>
              <a:t>Section 504 of the Rehabilitation Act: Law and Practice (HCPS training video)</a:t>
            </a:r>
            <a:endParaRPr b="1">
              <a:solidFill>
                <a:srgbClr val="45ADBF"/>
              </a:solidFill>
            </a:endParaRPr>
          </a:p>
          <a:p>
            <a:pPr marL="457200" lvl="0" indent="-342900" algn="l" rtl="0">
              <a:lnSpc>
                <a:spcPct val="100000"/>
              </a:lnSpc>
              <a:spcBef>
                <a:spcPts val="1500"/>
              </a:spcBef>
              <a:spcAft>
                <a:spcPts val="0"/>
              </a:spcAft>
              <a:buClr>
                <a:srgbClr val="1062B8"/>
              </a:buClr>
              <a:buSzPts val="1800"/>
              <a:buChar char="●"/>
            </a:pPr>
            <a:r>
              <a:rPr lang="en" b="1" u="sng">
                <a:solidFill>
                  <a:srgbClr val="1062B8"/>
                </a:solidFill>
                <a:hlinkClick r:id="rId7">
                  <a:extLst>
                    <a:ext uri="{A12FA001-AC4F-418D-AE19-62706E023703}">
                      <ahyp:hlinkClr xmlns:ahyp="http://schemas.microsoft.com/office/drawing/2018/hyperlinkcolor" val="tx"/>
                    </a:ext>
                  </a:extLst>
                </a:hlinkClick>
              </a:rPr>
              <a:t>Section 504 of the Rehabilitation Act: Law and Practice (PowerPoint)</a:t>
            </a:r>
            <a:endParaRPr b="1">
              <a:solidFill>
                <a:srgbClr val="1062B8"/>
              </a:solidFill>
            </a:endParaRPr>
          </a:p>
          <a:p>
            <a:pPr marL="457200" lvl="0" indent="0" algn="l" rtl="0">
              <a:lnSpc>
                <a:spcPct val="100000"/>
              </a:lnSpc>
              <a:spcBef>
                <a:spcPts val="1500"/>
              </a:spcBef>
              <a:spcAft>
                <a:spcPts val="1500"/>
              </a:spcAft>
              <a:buNone/>
            </a:pPr>
            <a:endParaRPr>
              <a:solidFill>
                <a:srgbClr val="434343"/>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59"/>
          <p:cNvPicPr preferRelativeResize="0"/>
          <p:nvPr/>
        </p:nvPicPr>
        <p:blipFill>
          <a:blip r:embed="rId3">
            <a:alphaModFix/>
          </a:blip>
          <a:stretch>
            <a:fillRect/>
          </a:stretch>
        </p:blipFill>
        <p:spPr>
          <a:xfrm>
            <a:off x="0" y="0"/>
            <a:ext cx="9144000" cy="5143505"/>
          </a:xfrm>
          <a:prstGeom prst="rect">
            <a:avLst/>
          </a:prstGeom>
          <a:noFill/>
          <a:ln>
            <a:noFill/>
          </a:ln>
        </p:spPr>
      </p:pic>
      <p:sp>
        <p:nvSpPr>
          <p:cNvPr id="390" name="Google Shape;390;p59"/>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sp>
        <p:nvSpPr>
          <p:cNvPr id="391" name="Google Shape;391;p59"/>
          <p:cNvSpPr txBox="1">
            <a:spLocks noGrp="1"/>
          </p:cNvSpPr>
          <p:nvPr>
            <p:ph type="subTitle" idx="4294967295"/>
          </p:nvPr>
        </p:nvSpPr>
        <p:spPr>
          <a:xfrm>
            <a:off x="308225" y="1755750"/>
            <a:ext cx="4045200" cy="13683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000" b="1" u="sng">
                <a:solidFill>
                  <a:srgbClr val="1062B8"/>
                </a:solidFill>
                <a:hlinkClick r:id="rId4">
                  <a:extLst>
                    <a:ext uri="{A12FA001-AC4F-418D-AE19-62706E023703}">
                      <ahyp:hlinkClr xmlns:ahyp="http://schemas.microsoft.com/office/drawing/2018/hyperlinkcolor" val="tx"/>
                    </a:ext>
                  </a:extLst>
                </a:hlinkClick>
              </a:rPr>
              <a:t>504 MEETING </a:t>
            </a:r>
            <a:endParaRPr/>
          </a:p>
          <a:p>
            <a:pPr marL="0" lvl="0" indent="0" algn="ctr" rtl="0">
              <a:lnSpc>
                <a:spcPct val="115000"/>
              </a:lnSpc>
              <a:spcBef>
                <a:spcPts val="0"/>
              </a:spcBef>
              <a:spcAft>
                <a:spcPts val="0"/>
              </a:spcAft>
              <a:buNone/>
            </a:pPr>
            <a:r>
              <a:rPr lang="en" sz="2000" b="1" u="sng">
                <a:solidFill>
                  <a:srgbClr val="1062B8"/>
                </a:solidFill>
                <a:hlinkClick r:id="rId4">
                  <a:extLst>
                    <a:ext uri="{A12FA001-AC4F-418D-AE19-62706E023703}">
                      <ahyp:hlinkClr xmlns:ahyp="http://schemas.microsoft.com/office/drawing/2018/hyperlinkcolor" val="tx"/>
                    </a:ext>
                  </a:extLst>
                </a:hlinkClick>
              </a:rPr>
              <a:t>AGENDA POSTER</a:t>
            </a:r>
            <a:r>
              <a:rPr lang="en" sz="2000" b="1">
                <a:solidFill>
                  <a:srgbClr val="1062B8"/>
                </a:solidFill>
              </a:rPr>
              <a:t> </a:t>
            </a:r>
            <a:endParaRPr sz="2000" b="1">
              <a:solidFill>
                <a:srgbClr val="1062B8"/>
              </a:solidFill>
            </a:endParaRPr>
          </a:p>
          <a:p>
            <a:pPr marL="0" lvl="0" indent="0" algn="ctr" rtl="0">
              <a:lnSpc>
                <a:spcPct val="115000"/>
              </a:lnSpc>
              <a:spcBef>
                <a:spcPts val="0"/>
              </a:spcBef>
              <a:spcAft>
                <a:spcPts val="0"/>
              </a:spcAft>
              <a:buNone/>
            </a:pPr>
            <a:endParaRPr sz="2000" b="1">
              <a:solidFill>
                <a:srgbClr val="1062B8"/>
              </a:solidFill>
            </a:endParaRPr>
          </a:p>
          <a:p>
            <a:pPr marL="0" lvl="0" indent="0" algn="ctr" rtl="0">
              <a:lnSpc>
                <a:spcPct val="115000"/>
              </a:lnSpc>
              <a:spcBef>
                <a:spcPts val="0"/>
              </a:spcBef>
              <a:spcAft>
                <a:spcPts val="0"/>
              </a:spcAft>
              <a:buNone/>
            </a:pPr>
            <a:r>
              <a:rPr lang="en" sz="2000" b="1" u="sng">
                <a:solidFill>
                  <a:srgbClr val="1062B8"/>
                </a:solidFill>
                <a:hlinkClick r:id="rId5">
                  <a:extLst>
                    <a:ext uri="{A12FA001-AC4F-418D-AE19-62706E023703}">
                      <ahyp:hlinkClr xmlns:ahyp="http://schemas.microsoft.com/office/drawing/2018/hyperlinkcolor" val="tx"/>
                    </a:ext>
                  </a:extLst>
                </a:hlinkClick>
              </a:rPr>
              <a:t>504 MEETING </a:t>
            </a:r>
            <a:endParaRPr/>
          </a:p>
          <a:p>
            <a:pPr marL="0" lvl="0" indent="0" algn="ctr" rtl="0">
              <a:lnSpc>
                <a:spcPct val="115000"/>
              </a:lnSpc>
              <a:spcBef>
                <a:spcPts val="0"/>
              </a:spcBef>
              <a:spcAft>
                <a:spcPts val="0"/>
              </a:spcAft>
              <a:buNone/>
            </a:pPr>
            <a:r>
              <a:rPr lang="en" sz="2000" b="1" u="sng">
                <a:solidFill>
                  <a:srgbClr val="1062B8"/>
                </a:solidFill>
                <a:hlinkClick r:id="rId5">
                  <a:extLst>
                    <a:ext uri="{A12FA001-AC4F-418D-AE19-62706E023703}">
                      <ahyp:hlinkClr xmlns:ahyp="http://schemas.microsoft.com/office/drawing/2018/hyperlinkcolor" val="tx"/>
                    </a:ext>
                  </a:extLst>
                </a:hlinkClick>
              </a:rPr>
              <a:t>GROUND RULES POSTER</a:t>
            </a:r>
            <a:r>
              <a:rPr lang="en" sz="2000" b="1">
                <a:solidFill>
                  <a:srgbClr val="1062B8"/>
                </a:solidFill>
              </a:rPr>
              <a:t> </a:t>
            </a:r>
            <a:endParaRPr sz="2000" b="1">
              <a:solidFill>
                <a:srgbClr val="1062B8"/>
              </a:solidFill>
            </a:endParaRPr>
          </a:p>
          <a:p>
            <a:pPr marL="0" lvl="0" indent="0" algn="l" rtl="0">
              <a:lnSpc>
                <a:spcPct val="115000"/>
              </a:lnSpc>
              <a:spcBef>
                <a:spcPts val="0"/>
              </a:spcBef>
              <a:spcAft>
                <a:spcPts val="0"/>
              </a:spcAft>
              <a:buClr>
                <a:schemeClr val="dk1"/>
              </a:buClr>
              <a:buSzPts val="1100"/>
              <a:buFont typeface="Arial"/>
              <a:buNone/>
            </a:pPr>
            <a:endParaRPr sz="2400"/>
          </a:p>
        </p:txBody>
      </p:sp>
      <p:sp>
        <p:nvSpPr>
          <p:cNvPr id="392" name="Google Shape;392;p59"/>
          <p:cNvSpPr txBox="1">
            <a:spLocks noGrp="1"/>
          </p:cNvSpPr>
          <p:nvPr>
            <p:ph type="subTitle" idx="4294967295"/>
          </p:nvPr>
        </p:nvSpPr>
        <p:spPr>
          <a:xfrm>
            <a:off x="4889750" y="1089000"/>
            <a:ext cx="4045200" cy="3635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000">
                <a:solidFill>
                  <a:srgbClr val="434343"/>
                </a:solidFill>
                <a:latin typeface="Roboto Slab Black"/>
                <a:ea typeface="Roboto Slab Black"/>
                <a:cs typeface="Roboto Slab Black"/>
                <a:sym typeface="Roboto Slab Black"/>
              </a:rPr>
              <a:t>Tip: Remind the team at the beginning of the meeting of the purpose :</a:t>
            </a:r>
            <a:endParaRPr sz="2000">
              <a:solidFill>
                <a:srgbClr val="434343"/>
              </a:solidFill>
              <a:latin typeface="Roboto Slab Black"/>
              <a:ea typeface="Roboto Slab Black"/>
              <a:cs typeface="Roboto Slab Black"/>
              <a:sym typeface="Roboto Slab Black"/>
            </a:endParaRPr>
          </a:p>
          <a:p>
            <a:pPr marL="0" lvl="0" indent="0" algn="l" rtl="0">
              <a:lnSpc>
                <a:spcPct val="115000"/>
              </a:lnSpc>
              <a:spcBef>
                <a:spcPts val="0"/>
              </a:spcBef>
              <a:spcAft>
                <a:spcPts val="0"/>
              </a:spcAft>
              <a:buNone/>
            </a:pPr>
            <a:endParaRPr sz="1000">
              <a:solidFill>
                <a:srgbClr val="434343"/>
              </a:solidFill>
              <a:latin typeface="Roboto Slab Black"/>
              <a:ea typeface="Roboto Slab Black"/>
              <a:cs typeface="Roboto Slab Black"/>
              <a:sym typeface="Roboto Slab Black"/>
            </a:endParaRPr>
          </a:p>
          <a:p>
            <a:pPr marL="0" lvl="0" indent="0" algn="l" rtl="0">
              <a:lnSpc>
                <a:spcPct val="115000"/>
              </a:lnSpc>
              <a:spcBef>
                <a:spcPts val="0"/>
              </a:spcBef>
              <a:spcAft>
                <a:spcPts val="0"/>
              </a:spcAft>
              <a:buNone/>
            </a:pPr>
            <a:r>
              <a:rPr lang="en" sz="1400" b="1">
                <a:solidFill>
                  <a:srgbClr val="434343"/>
                </a:solidFill>
                <a:latin typeface="Oswald"/>
                <a:ea typeface="Oswald"/>
                <a:cs typeface="Oswald"/>
                <a:sym typeface="Oswald"/>
              </a:rPr>
              <a:t> </a:t>
            </a:r>
            <a:r>
              <a:rPr lang="en" sz="1600">
                <a:solidFill>
                  <a:srgbClr val="434343"/>
                </a:solidFill>
              </a:rPr>
              <a:t>“Today we are here to review/develop the 504 plan for ______. As we are discussing accommodations/services let’s all keep in mind that  accommodations/services need to address the nature of the disability, the impact of the impairment on the major life activities, and focus on providing access   to education.”</a:t>
            </a:r>
            <a:endParaRPr sz="1600">
              <a:solidFill>
                <a:srgbClr val="434343"/>
              </a:solidFill>
            </a:endParaRPr>
          </a:p>
          <a:p>
            <a:pPr marL="0" lvl="0" indent="0" algn="l" rtl="0">
              <a:lnSpc>
                <a:spcPct val="115000"/>
              </a:lnSpc>
              <a:spcBef>
                <a:spcPts val="1600"/>
              </a:spcBef>
              <a:spcAft>
                <a:spcPts val="0"/>
              </a:spcAft>
              <a:buClr>
                <a:schemeClr val="dk1"/>
              </a:buClr>
              <a:buSzPts val="1100"/>
              <a:buFont typeface="Arial"/>
              <a:buNone/>
            </a:pPr>
            <a:endParaRPr sz="1400" b="1">
              <a:solidFill>
                <a:schemeClr val="dk1"/>
              </a:solidFill>
              <a:latin typeface="Oswald"/>
              <a:ea typeface="Oswald"/>
              <a:cs typeface="Oswald"/>
              <a:sym typeface="Oswald"/>
            </a:endParaRPr>
          </a:p>
          <a:p>
            <a:pPr marL="0" lvl="0" indent="0" algn="l" rtl="0">
              <a:lnSpc>
                <a:spcPct val="115000"/>
              </a:lnSpc>
              <a:spcBef>
                <a:spcPts val="1600"/>
              </a:spcBef>
              <a:spcAft>
                <a:spcPts val="1600"/>
              </a:spcAft>
              <a:buClr>
                <a:schemeClr val="dk1"/>
              </a:buClr>
              <a:buSzPts val="1100"/>
              <a:buFont typeface="Arial"/>
              <a:buNone/>
            </a:pPr>
            <a:endParaRPr sz="2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p60"/>
          <p:cNvPicPr preferRelativeResize="0"/>
          <p:nvPr/>
        </p:nvPicPr>
        <p:blipFill>
          <a:blip r:embed="rId3">
            <a:alphaModFix/>
          </a:blip>
          <a:stretch>
            <a:fillRect/>
          </a:stretch>
        </p:blipFill>
        <p:spPr>
          <a:xfrm>
            <a:off x="0" y="0"/>
            <a:ext cx="9144000" cy="5143505"/>
          </a:xfrm>
          <a:prstGeom prst="rect">
            <a:avLst/>
          </a:prstGeom>
          <a:noFill/>
          <a:ln>
            <a:noFill/>
          </a:ln>
        </p:spPr>
      </p:pic>
      <p:sp>
        <p:nvSpPr>
          <p:cNvPr id="398" name="Google Shape;398;p60"/>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sp>
        <p:nvSpPr>
          <p:cNvPr id="399" name="Google Shape;399;p60"/>
          <p:cNvSpPr txBox="1">
            <a:spLocks noGrp="1"/>
          </p:cNvSpPr>
          <p:nvPr>
            <p:ph type="body" idx="1"/>
          </p:nvPr>
        </p:nvSpPr>
        <p:spPr>
          <a:xfrm>
            <a:off x="4876800" y="1049575"/>
            <a:ext cx="4086300" cy="3778200"/>
          </a:xfrm>
          <a:prstGeom prst="rect">
            <a:avLst/>
          </a:prstGeom>
        </p:spPr>
        <p:txBody>
          <a:bodyPr spcFirstLastPara="1" wrap="square" lIns="91425" tIns="91425" rIns="91425" bIns="91425" anchor="t" anchorCtr="0">
            <a:noAutofit/>
          </a:bodyPr>
          <a:lstStyle/>
          <a:p>
            <a:pPr marL="228600" lvl="0" indent="0" algn="l" rtl="0">
              <a:spcBef>
                <a:spcPts val="0"/>
              </a:spcBef>
              <a:spcAft>
                <a:spcPts val="0"/>
              </a:spcAft>
              <a:buNone/>
            </a:pPr>
            <a:r>
              <a:rPr lang="en" sz="1600"/>
              <a:t>advantage but level the playing field/provide access, so accommodations shouldn’t change learning expectations or alter tests or assignments in any major way)</a:t>
            </a:r>
            <a:endParaRPr sz="1600"/>
          </a:p>
          <a:p>
            <a:pPr marL="228600" lvl="0" indent="-215900" algn="l" rtl="0">
              <a:spcBef>
                <a:spcPts val="600"/>
              </a:spcBef>
              <a:spcAft>
                <a:spcPts val="0"/>
              </a:spcAft>
              <a:buSzPts val="1600"/>
              <a:buChar char="●"/>
            </a:pPr>
            <a:r>
              <a:rPr lang="en" sz="1600"/>
              <a:t>Rely on data if available (if you don’t have data, assign a team member to collect data and reconvene at a later date with sufficient data)</a:t>
            </a:r>
            <a:endParaRPr sz="1600"/>
          </a:p>
          <a:p>
            <a:pPr marL="228600" lvl="0" indent="-215900" algn="l" rtl="0">
              <a:spcBef>
                <a:spcPts val="600"/>
              </a:spcBef>
              <a:spcAft>
                <a:spcPts val="0"/>
              </a:spcAft>
              <a:buSzPts val="1600"/>
              <a:buChar char="●"/>
            </a:pPr>
            <a:r>
              <a:rPr lang="en" sz="1600"/>
              <a:t>Discuss and suggest other reasonable accommodations as possibilities</a:t>
            </a:r>
            <a:endParaRPr sz="1600"/>
          </a:p>
        </p:txBody>
      </p:sp>
      <p:sp>
        <p:nvSpPr>
          <p:cNvPr id="400" name="Google Shape;400;p60"/>
          <p:cNvSpPr txBox="1">
            <a:spLocks noGrp="1"/>
          </p:cNvSpPr>
          <p:nvPr>
            <p:ph type="body" idx="1"/>
          </p:nvPr>
        </p:nvSpPr>
        <p:spPr>
          <a:xfrm>
            <a:off x="295275" y="1049575"/>
            <a:ext cx="4086300" cy="3778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000">
                <a:latin typeface="Roboto Slab Black"/>
                <a:ea typeface="Roboto Slab Black"/>
                <a:cs typeface="Roboto Slab Black"/>
                <a:sym typeface="Roboto Slab Black"/>
              </a:rPr>
              <a:t>Handling Parent/Guardian Accommodation Requests:</a:t>
            </a:r>
            <a:endParaRPr sz="2000">
              <a:latin typeface="Roboto Slab Black"/>
              <a:ea typeface="Roboto Slab Black"/>
              <a:cs typeface="Roboto Slab Black"/>
              <a:sym typeface="Roboto Slab Black"/>
            </a:endParaRPr>
          </a:p>
          <a:p>
            <a:pPr marL="0" lvl="0" indent="0" algn="l" rtl="0">
              <a:lnSpc>
                <a:spcPct val="100000"/>
              </a:lnSpc>
              <a:spcBef>
                <a:spcPts val="0"/>
              </a:spcBef>
              <a:spcAft>
                <a:spcPts val="0"/>
              </a:spcAft>
              <a:buNone/>
            </a:pPr>
            <a:endParaRPr sz="900">
              <a:latin typeface="Roboto Slab Black"/>
              <a:ea typeface="Roboto Slab Black"/>
              <a:cs typeface="Roboto Slab Black"/>
              <a:sym typeface="Roboto Slab Black"/>
            </a:endParaRPr>
          </a:p>
          <a:p>
            <a:pPr marL="228600" lvl="0" indent="-215900" algn="l" rtl="0">
              <a:spcBef>
                <a:spcPts val="0"/>
              </a:spcBef>
              <a:spcAft>
                <a:spcPts val="0"/>
              </a:spcAft>
              <a:buSzPts val="1600"/>
              <a:buChar char="●"/>
            </a:pPr>
            <a:r>
              <a:rPr lang="en" sz="1600"/>
              <a:t>Seek clarification regarding parent requests for accommodations</a:t>
            </a:r>
            <a:endParaRPr sz="1600"/>
          </a:p>
          <a:p>
            <a:pPr marL="228600" lvl="0" indent="-215900" algn="l" rtl="0">
              <a:spcBef>
                <a:spcPts val="600"/>
              </a:spcBef>
              <a:spcAft>
                <a:spcPts val="0"/>
              </a:spcAft>
              <a:buSzPts val="1600"/>
              <a:buChar char="●"/>
            </a:pPr>
            <a:r>
              <a:rPr lang="en" sz="1600"/>
              <a:t>Listen to the answer</a:t>
            </a:r>
            <a:endParaRPr sz="1600"/>
          </a:p>
          <a:p>
            <a:pPr marL="228600" lvl="0" indent="-215900" algn="l" rtl="0">
              <a:spcBef>
                <a:spcPts val="600"/>
              </a:spcBef>
              <a:spcAft>
                <a:spcPts val="0"/>
              </a:spcAft>
              <a:buSzPts val="1600"/>
              <a:buChar char="●"/>
            </a:pPr>
            <a:r>
              <a:rPr lang="en" sz="1600"/>
              <a:t>Discuss whether or not the request is a reasonable accommodation or whether it will fundamentally alter the program (accommodations shouldn’t provide an </a:t>
            </a:r>
            <a:endParaRPr sz="16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405" name="Google Shape;405;p61"/>
          <p:cNvPicPr preferRelativeResize="0"/>
          <p:nvPr/>
        </p:nvPicPr>
        <p:blipFill>
          <a:blip r:embed="rId3">
            <a:alphaModFix/>
          </a:blip>
          <a:stretch>
            <a:fillRect/>
          </a:stretch>
        </p:blipFill>
        <p:spPr>
          <a:xfrm>
            <a:off x="0" y="0"/>
            <a:ext cx="9144000" cy="5143505"/>
          </a:xfrm>
          <a:prstGeom prst="rect">
            <a:avLst/>
          </a:prstGeom>
          <a:noFill/>
          <a:ln>
            <a:noFill/>
          </a:ln>
        </p:spPr>
      </p:pic>
      <p:sp>
        <p:nvSpPr>
          <p:cNvPr id="406" name="Google Shape;406;p61"/>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sp>
        <p:nvSpPr>
          <p:cNvPr id="407" name="Google Shape;407;p61"/>
          <p:cNvSpPr txBox="1"/>
          <p:nvPr/>
        </p:nvSpPr>
        <p:spPr>
          <a:xfrm>
            <a:off x="459025" y="904875"/>
            <a:ext cx="3472800" cy="415500"/>
          </a:xfrm>
          <a:prstGeom prst="rect">
            <a:avLst/>
          </a:prstGeom>
          <a:noFill/>
          <a:ln>
            <a:noFill/>
          </a:ln>
        </p:spPr>
        <p:txBody>
          <a:bodyPr spcFirstLastPara="1" wrap="square" lIns="91425" tIns="91425" rIns="91425" bIns="91425" anchor="t" anchorCtr="0">
            <a:spAutoFit/>
          </a:bodyPr>
          <a:lstStyle/>
          <a:p>
            <a:pPr marL="228600" lvl="0" indent="-209550" algn="l" rtl="0">
              <a:lnSpc>
                <a:spcPct val="115000"/>
              </a:lnSpc>
              <a:spcBef>
                <a:spcPts val="0"/>
              </a:spcBef>
              <a:spcAft>
                <a:spcPts val="0"/>
              </a:spcAft>
              <a:buClr>
                <a:srgbClr val="434343"/>
              </a:buClr>
              <a:buSzPts val="1500"/>
              <a:buAutoNum type="arabicPeriod"/>
            </a:pPr>
            <a:r>
              <a:rPr lang="en" sz="1500">
                <a:solidFill>
                  <a:srgbClr val="434343"/>
                </a:solidFill>
              </a:rPr>
              <a:t>Select Section 504 Plan</a:t>
            </a:r>
            <a:endParaRPr sz="1500">
              <a:solidFill>
                <a:srgbClr val="434343"/>
              </a:solidFill>
            </a:endParaRPr>
          </a:p>
        </p:txBody>
      </p:sp>
      <p:pic>
        <p:nvPicPr>
          <p:cNvPr id="408" name="Google Shape;408;p61"/>
          <p:cNvPicPr preferRelativeResize="0"/>
          <p:nvPr/>
        </p:nvPicPr>
        <p:blipFill>
          <a:blip r:embed="rId4">
            <a:alphaModFix/>
          </a:blip>
          <a:stretch>
            <a:fillRect/>
          </a:stretch>
        </p:blipFill>
        <p:spPr>
          <a:xfrm>
            <a:off x="374900" y="1433575"/>
            <a:ext cx="3873249" cy="3162225"/>
          </a:xfrm>
          <a:prstGeom prst="rect">
            <a:avLst/>
          </a:prstGeom>
          <a:noFill/>
          <a:ln>
            <a:noFill/>
          </a:ln>
          <a:effectLst>
            <a:outerShdw blurRad="100013" dist="66675" dir="3240000" algn="bl" rotWithShape="0">
              <a:srgbClr val="000000">
                <a:alpha val="50000"/>
              </a:srgbClr>
            </a:outerShdw>
          </a:effectLst>
        </p:spPr>
      </p:pic>
      <p:pic>
        <p:nvPicPr>
          <p:cNvPr id="409" name="Google Shape;409;p61"/>
          <p:cNvPicPr preferRelativeResize="0"/>
          <p:nvPr/>
        </p:nvPicPr>
        <p:blipFill>
          <a:blip r:embed="rId5">
            <a:alphaModFix/>
          </a:blip>
          <a:stretch>
            <a:fillRect/>
          </a:stretch>
        </p:blipFill>
        <p:spPr>
          <a:xfrm>
            <a:off x="4892850" y="1968575"/>
            <a:ext cx="3922751" cy="2565325"/>
          </a:xfrm>
          <a:prstGeom prst="rect">
            <a:avLst/>
          </a:prstGeom>
          <a:noFill/>
          <a:ln>
            <a:noFill/>
          </a:ln>
          <a:effectLst>
            <a:outerShdw blurRad="100013" dist="66675" dir="3240000" algn="bl" rotWithShape="0">
              <a:srgbClr val="000000">
                <a:alpha val="50000"/>
              </a:srgbClr>
            </a:outerShdw>
          </a:effectLst>
        </p:spPr>
      </p:pic>
      <p:sp>
        <p:nvSpPr>
          <p:cNvPr id="410" name="Google Shape;410;p61"/>
          <p:cNvSpPr txBox="1"/>
          <p:nvPr/>
        </p:nvSpPr>
        <p:spPr>
          <a:xfrm>
            <a:off x="4868675" y="942975"/>
            <a:ext cx="4037100" cy="964200"/>
          </a:xfrm>
          <a:prstGeom prst="rect">
            <a:avLst/>
          </a:prstGeom>
          <a:noFill/>
          <a:ln>
            <a:noFill/>
          </a:ln>
        </p:spPr>
        <p:txBody>
          <a:bodyPr spcFirstLastPara="1" wrap="square" lIns="91425" tIns="91425" rIns="91425" bIns="91425" anchor="t" anchorCtr="0">
            <a:spAutoFit/>
          </a:bodyPr>
          <a:lstStyle/>
          <a:p>
            <a:pPr marL="228600" lvl="0" indent="-228600" algn="l" rtl="0">
              <a:lnSpc>
                <a:spcPct val="115000"/>
              </a:lnSpc>
              <a:spcBef>
                <a:spcPts val="0"/>
              </a:spcBef>
              <a:spcAft>
                <a:spcPts val="1600"/>
              </a:spcAft>
              <a:buNone/>
            </a:pPr>
            <a:r>
              <a:rPr lang="en" sz="1500">
                <a:solidFill>
                  <a:srgbClr val="434343"/>
                </a:solidFill>
              </a:rPr>
              <a:t>2. </a:t>
            </a:r>
            <a:r>
              <a:rPr lang="en" sz="500">
                <a:solidFill>
                  <a:srgbClr val="434343"/>
                </a:solidFill>
              </a:rPr>
              <a:t> </a:t>
            </a:r>
            <a:r>
              <a:rPr lang="en" sz="1600">
                <a:solidFill>
                  <a:srgbClr val="434343"/>
                </a:solidFill>
                <a:latin typeface="Roboto Slab Black"/>
                <a:ea typeface="Roboto Slab Black"/>
                <a:cs typeface="Roboto Slab Black"/>
                <a:sym typeface="Roboto Slab Black"/>
              </a:rPr>
              <a:t>Complete Section I. ~ </a:t>
            </a:r>
            <a:r>
              <a:rPr lang="en" sz="1500">
                <a:solidFill>
                  <a:srgbClr val="434343"/>
                </a:solidFill>
              </a:rPr>
              <a:t>Select the administrator attending the meeting, case manager and plan type.</a:t>
            </a:r>
            <a:endParaRPr sz="1500">
              <a:solidFill>
                <a:srgbClr val="434343"/>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pic>
        <p:nvPicPr>
          <p:cNvPr id="415" name="Google Shape;415;p62"/>
          <p:cNvPicPr preferRelativeResize="0"/>
          <p:nvPr/>
        </p:nvPicPr>
        <p:blipFill>
          <a:blip r:embed="rId3">
            <a:alphaModFix/>
          </a:blip>
          <a:stretch>
            <a:fillRect/>
          </a:stretch>
        </p:blipFill>
        <p:spPr>
          <a:xfrm>
            <a:off x="0" y="0"/>
            <a:ext cx="9144000" cy="5143505"/>
          </a:xfrm>
          <a:prstGeom prst="rect">
            <a:avLst/>
          </a:prstGeom>
          <a:noFill/>
          <a:ln>
            <a:noFill/>
          </a:ln>
        </p:spPr>
      </p:pic>
      <p:sp>
        <p:nvSpPr>
          <p:cNvPr id="416" name="Google Shape;416;p62"/>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sp>
        <p:nvSpPr>
          <p:cNvPr id="417" name="Google Shape;417;p62"/>
          <p:cNvSpPr txBox="1"/>
          <p:nvPr/>
        </p:nvSpPr>
        <p:spPr>
          <a:xfrm>
            <a:off x="487600" y="938725"/>
            <a:ext cx="3712800" cy="1417500"/>
          </a:xfrm>
          <a:prstGeom prst="rect">
            <a:avLst/>
          </a:prstGeom>
          <a:noFill/>
          <a:ln>
            <a:noFill/>
          </a:ln>
        </p:spPr>
        <p:txBody>
          <a:bodyPr spcFirstLastPara="1" wrap="square" lIns="57150" tIns="91425" rIns="91425" bIns="91425" anchor="t" anchorCtr="0">
            <a:spAutoFit/>
          </a:bodyPr>
          <a:lstStyle/>
          <a:p>
            <a:pPr marL="228600" lvl="0" indent="-228600" algn="l" rtl="0">
              <a:lnSpc>
                <a:spcPct val="115000"/>
              </a:lnSpc>
              <a:spcBef>
                <a:spcPts val="0"/>
              </a:spcBef>
              <a:spcAft>
                <a:spcPts val="0"/>
              </a:spcAft>
              <a:buNone/>
            </a:pPr>
            <a:r>
              <a:rPr lang="en" sz="1500">
                <a:solidFill>
                  <a:srgbClr val="434343"/>
                </a:solidFill>
              </a:rPr>
              <a:t>3.  </a:t>
            </a:r>
            <a:r>
              <a:rPr lang="en" sz="1500">
                <a:solidFill>
                  <a:schemeClr val="dk2"/>
                </a:solidFill>
              </a:rPr>
              <a:t>Enter plan beginning (date of the meeting) and end (one year later) dates</a:t>
            </a:r>
            <a:endParaRPr sz="1500">
              <a:solidFill>
                <a:schemeClr val="dk2"/>
              </a:solidFill>
            </a:endParaRPr>
          </a:p>
          <a:p>
            <a:pPr marL="0" lvl="0" indent="0" algn="l" rtl="0">
              <a:lnSpc>
                <a:spcPct val="115000"/>
              </a:lnSpc>
              <a:spcBef>
                <a:spcPts val="1600"/>
              </a:spcBef>
              <a:spcAft>
                <a:spcPts val="1600"/>
              </a:spcAft>
              <a:buNone/>
            </a:pPr>
            <a:endParaRPr sz="1500">
              <a:solidFill>
                <a:srgbClr val="434343"/>
              </a:solidFill>
            </a:endParaRPr>
          </a:p>
        </p:txBody>
      </p:sp>
      <p:pic>
        <p:nvPicPr>
          <p:cNvPr id="418" name="Google Shape;418;p62"/>
          <p:cNvPicPr preferRelativeResize="0"/>
          <p:nvPr/>
        </p:nvPicPr>
        <p:blipFill>
          <a:blip r:embed="rId4">
            <a:alphaModFix/>
          </a:blip>
          <a:stretch>
            <a:fillRect/>
          </a:stretch>
        </p:blipFill>
        <p:spPr>
          <a:xfrm>
            <a:off x="314325" y="2274000"/>
            <a:ext cx="3990974" cy="1174050"/>
          </a:xfrm>
          <a:prstGeom prst="rect">
            <a:avLst/>
          </a:prstGeom>
          <a:noFill/>
          <a:ln>
            <a:noFill/>
          </a:ln>
        </p:spPr>
      </p:pic>
      <p:pic>
        <p:nvPicPr>
          <p:cNvPr id="419" name="Google Shape;419;p62"/>
          <p:cNvPicPr preferRelativeResize="0"/>
          <p:nvPr/>
        </p:nvPicPr>
        <p:blipFill>
          <a:blip r:embed="rId5">
            <a:alphaModFix/>
          </a:blip>
          <a:stretch>
            <a:fillRect/>
          </a:stretch>
        </p:blipFill>
        <p:spPr>
          <a:xfrm>
            <a:off x="4845275" y="1955175"/>
            <a:ext cx="3990974" cy="2443303"/>
          </a:xfrm>
          <a:prstGeom prst="rect">
            <a:avLst/>
          </a:prstGeom>
          <a:noFill/>
          <a:ln>
            <a:noFill/>
          </a:ln>
        </p:spPr>
      </p:pic>
      <p:sp>
        <p:nvSpPr>
          <p:cNvPr id="420" name="Google Shape;420;p62"/>
          <p:cNvSpPr txBox="1"/>
          <p:nvPr/>
        </p:nvSpPr>
        <p:spPr>
          <a:xfrm>
            <a:off x="5002450" y="971550"/>
            <a:ext cx="3770100" cy="946500"/>
          </a:xfrm>
          <a:prstGeom prst="rect">
            <a:avLst/>
          </a:prstGeom>
          <a:noFill/>
          <a:ln>
            <a:noFill/>
          </a:ln>
        </p:spPr>
        <p:txBody>
          <a:bodyPr spcFirstLastPara="1" wrap="square" lIns="57150" tIns="91425" rIns="91425" bIns="91425" anchor="t" anchorCtr="0">
            <a:spAutoFit/>
          </a:bodyPr>
          <a:lstStyle/>
          <a:p>
            <a:pPr marL="228600" lvl="0" indent="-228600" algn="l" rtl="0">
              <a:lnSpc>
                <a:spcPct val="115000"/>
              </a:lnSpc>
              <a:spcBef>
                <a:spcPts val="0"/>
              </a:spcBef>
              <a:spcAft>
                <a:spcPts val="1600"/>
              </a:spcAft>
              <a:buNone/>
            </a:pPr>
            <a:r>
              <a:rPr lang="en" sz="1500">
                <a:solidFill>
                  <a:srgbClr val="434343"/>
                </a:solidFill>
              </a:rPr>
              <a:t>4.  </a:t>
            </a:r>
            <a:r>
              <a:rPr lang="en" sz="1500">
                <a:solidFill>
                  <a:schemeClr val="dk1"/>
                </a:solidFill>
              </a:rPr>
              <a:t>Select accommodations that are already listed in the system or create custom accommodations</a:t>
            </a:r>
            <a:endParaRPr sz="1500">
              <a:solidFill>
                <a:srgbClr val="434343"/>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63"/>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pic>
        <p:nvPicPr>
          <p:cNvPr id="426" name="Google Shape;426;p63"/>
          <p:cNvPicPr preferRelativeResize="0"/>
          <p:nvPr/>
        </p:nvPicPr>
        <p:blipFill>
          <a:blip r:embed="rId3">
            <a:alphaModFix/>
          </a:blip>
          <a:stretch>
            <a:fillRect/>
          </a:stretch>
        </p:blipFill>
        <p:spPr>
          <a:xfrm>
            <a:off x="0" y="0"/>
            <a:ext cx="9262550" cy="5210174"/>
          </a:xfrm>
          <a:prstGeom prst="rect">
            <a:avLst/>
          </a:prstGeom>
          <a:noFill/>
          <a:ln>
            <a:noFill/>
          </a:ln>
        </p:spPr>
      </p:pic>
      <p:pic>
        <p:nvPicPr>
          <p:cNvPr id="427" name="Google Shape;427;p63"/>
          <p:cNvPicPr preferRelativeResize="0"/>
          <p:nvPr/>
        </p:nvPicPr>
        <p:blipFill>
          <a:blip r:embed="rId4">
            <a:alphaModFix/>
          </a:blip>
          <a:stretch>
            <a:fillRect/>
          </a:stretch>
        </p:blipFill>
        <p:spPr>
          <a:xfrm>
            <a:off x="3857625" y="2307725"/>
            <a:ext cx="5114927" cy="2466925"/>
          </a:xfrm>
          <a:prstGeom prst="rect">
            <a:avLst/>
          </a:prstGeom>
          <a:noFill/>
          <a:ln>
            <a:noFill/>
          </a:ln>
          <a:effectLst>
            <a:outerShdw blurRad="85725" dist="76200" dir="2220000" algn="bl" rotWithShape="0">
              <a:srgbClr val="000000">
                <a:alpha val="50000"/>
              </a:srgbClr>
            </a:outerShdw>
          </a:effectLst>
        </p:spPr>
      </p:pic>
      <p:pic>
        <p:nvPicPr>
          <p:cNvPr id="428" name="Google Shape;428;p63"/>
          <p:cNvPicPr preferRelativeResize="0"/>
          <p:nvPr/>
        </p:nvPicPr>
        <p:blipFill>
          <a:blip r:embed="rId5">
            <a:alphaModFix/>
          </a:blip>
          <a:stretch>
            <a:fillRect/>
          </a:stretch>
        </p:blipFill>
        <p:spPr>
          <a:xfrm>
            <a:off x="3857625" y="954575"/>
            <a:ext cx="4143875" cy="1229325"/>
          </a:xfrm>
          <a:prstGeom prst="rect">
            <a:avLst/>
          </a:prstGeom>
          <a:noFill/>
          <a:ln>
            <a:noFill/>
          </a:ln>
          <a:effectLst>
            <a:outerShdw blurRad="85725" dist="76200" dir="2220000" algn="bl" rotWithShape="0">
              <a:srgbClr val="000000">
                <a:alpha val="50000"/>
              </a:srgbClr>
            </a:outerShdw>
          </a:effectLst>
        </p:spPr>
      </p:pic>
      <p:sp>
        <p:nvSpPr>
          <p:cNvPr id="429" name="Google Shape;429;p63"/>
          <p:cNvSpPr txBox="1"/>
          <p:nvPr/>
        </p:nvSpPr>
        <p:spPr>
          <a:xfrm>
            <a:off x="19062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sp>
        <p:nvSpPr>
          <p:cNvPr id="430" name="Google Shape;430;p63"/>
          <p:cNvSpPr txBox="1"/>
          <p:nvPr/>
        </p:nvSpPr>
        <p:spPr>
          <a:xfrm>
            <a:off x="337025" y="1314450"/>
            <a:ext cx="3472800" cy="1888200"/>
          </a:xfrm>
          <a:prstGeom prst="rect">
            <a:avLst/>
          </a:prstGeom>
          <a:noFill/>
          <a:ln>
            <a:noFill/>
          </a:ln>
        </p:spPr>
        <p:txBody>
          <a:bodyPr spcFirstLastPara="1" wrap="square" lIns="57150" tIns="91425" rIns="91425" bIns="91425" anchor="t" anchorCtr="0">
            <a:spAutoFit/>
          </a:bodyPr>
          <a:lstStyle/>
          <a:p>
            <a:pPr marL="228600" lvl="0" indent="-228600" algn="l" rtl="0">
              <a:lnSpc>
                <a:spcPct val="115000"/>
              </a:lnSpc>
              <a:spcBef>
                <a:spcPts val="0"/>
              </a:spcBef>
              <a:spcAft>
                <a:spcPts val="0"/>
              </a:spcAft>
              <a:buNone/>
            </a:pPr>
            <a:r>
              <a:rPr lang="en" sz="1500">
                <a:solidFill>
                  <a:srgbClr val="434343"/>
                </a:solidFill>
              </a:rPr>
              <a:t>5.  </a:t>
            </a:r>
            <a:r>
              <a:rPr lang="en" sz="1500">
                <a:solidFill>
                  <a:schemeClr val="dk1"/>
                </a:solidFill>
              </a:rPr>
              <a:t>Select a response from the drop-down menu - high school students only</a:t>
            </a:r>
            <a:endParaRPr sz="1500">
              <a:solidFill>
                <a:schemeClr val="dk1"/>
              </a:solidFill>
            </a:endParaRPr>
          </a:p>
          <a:p>
            <a:pPr marL="228600" lvl="0" indent="-228600" algn="l" rtl="0">
              <a:lnSpc>
                <a:spcPct val="115000"/>
              </a:lnSpc>
              <a:spcBef>
                <a:spcPts val="1600"/>
              </a:spcBef>
              <a:spcAft>
                <a:spcPts val="0"/>
              </a:spcAft>
              <a:buNone/>
            </a:pPr>
            <a:endParaRPr sz="1500">
              <a:solidFill>
                <a:schemeClr val="dk2"/>
              </a:solidFill>
            </a:endParaRPr>
          </a:p>
          <a:p>
            <a:pPr marL="0" lvl="0" indent="0" algn="l" rtl="0">
              <a:lnSpc>
                <a:spcPct val="115000"/>
              </a:lnSpc>
              <a:spcBef>
                <a:spcPts val="1600"/>
              </a:spcBef>
              <a:spcAft>
                <a:spcPts val="1600"/>
              </a:spcAft>
              <a:buNone/>
            </a:pPr>
            <a:endParaRPr sz="1500">
              <a:solidFill>
                <a:srgbClr val="434343"/>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64"/>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pic>
        <p:nvPicPr>
          <p:cNvPr id="436" name="Google Shape;436;p64"/>
          <p:cNvPicPr preferRelativeResize="0"/>
          <p:nvPr/>
        </p:nvPicPr>
        <p:blipFill>
          <a:blip r:embed="rId3">
            <a:alphaModFix/>
          </a:blip>
          <a:stretch>
            <a:fillRect/>
          </a:stretch>
        </p:blipFill>
        <p:spPr>
          <a:xfrm>
            <a:off x="0" y="0"/>
            <a:ext cx="9262550" cy="5210174"/>
          </a:xfrm>
          <a:prstGeom prst="rect">
            <a:avLst/>
          </a:prstGeom>
          <a:noFill/>
          <a:ln>
            <a:noFill/>
          </a:ln>
        </p:spPr>
      </p:pic>
      <p:pic>
        <p:nvPicPr>
          <p:cNvPr id="437" name="Google Shape;437;p64"/>
          <p:cNvPicPr preferRelativeResize="0"/>
          <p:nvPr/>
        </p:nvPicPr>
        <p:blipFill>
          <a:blip r:embed="rId4">
            <a:alphaModFix/>
          </a:blip>
          <a:stretch>
            <a:fillRect/>
          </a:stretch>
        </p:blipFill>
        <p:spPr>
          <a:xfrm>
            <a:off x="1183925" y="2031938"/>
            <a:ext cx="6858000" cy="2562225"/>
          </a:xfrm>
          <a:prstGeom prst="rect">
            <a:avLst/>
          </a:prstGeom>
          <a:noFill/>
          <a:ln>
            <a:noFill/>
          </a:ln>
          <a:effectLst>
            <a:outerShdw blurRad="114300" dist="57150" dir="1620000" algn="bl" rotWithShape="0">
              <a:srgbClr val="000000">
                <a:alpha val="50000"/>
              </a:srgbClr>
            </a:outerShdw>
          </a:effectLst>
        </p:spPr>
      </p:pic>
      <p:sp>
        <p:nvSpPr>
          <p:cNvPr id="438" name="Google Shape;438;p64"/>
          <p:cNvSpPr txBox="1"/>
          <p:nvPr/>
        </p:nvSpPr>
        <p:spPr>
          <a:xfrm>
            <a:off x="784800" y="1247775"/>
            <a:ext cx="6720900" cy="681000"/>
          </a:xfrm>
          <a:prstGeom prst="rect">
            <a:avLst/>
          </a:prstGeom>
          <a:noFill/>
          <a:ln>
            <a:noFill/>
          </a:ln>
        </p:spPr>
        <p:txBody>
          <a:bodyPr spcFirstLastPara="1" wrap="square" lIns="57150" tIns="91425" rIns="91425" bIns="91425" anchor="t" anchorCtr="0">
            <a:spAutoFit/>
          </a:bodyPr>
          <a:lstStyle/>
          <a:p>
            <a:pPr marL="228600" lvl="0" indent="-228600" algn="l" rtl="0">
              <a:lnSpc>
                <a:spcPct val="115000"/>
              </a:lnSpc>
              <a:spcBef>
                <a:spcPts val="0"/>
              </a:spcBef>
              <a:spcAft>
                <a:spcPts val="1600"/>
              </a:spcAft>
              <a:buNone/>
            </a:pPr>
            <a:r>
              <a:rPr lang="en" sz="1500">
                <a:solidFill>
                  <a:srgbClr val="434343"/>
                </a:solidFill>
              </a:rPr>
              <a:t>6.  </a:t>
            </a:r>
            <a:r>
              <a:rPr lang="en" sz="1500">
                <a:solidFill>
                  <a:schemeClr val="dk1"/>
                </a:solidFill>
              </a:rPr>
              <a:t>Enter the date of the meeting, create a draft for team review, create final  when complete</a:t>
            </a:r>
            <a:endParaRPr sz="1500">
              <a:solidFill>
                <a:srgbClr val="434343"/>
              </a:solidFill>
            </a:endParaRPr>
          </a:p>
        </p:txBody>
      </p:sp>
      <p:sp>
        <p:nvSpPr>
          <p:cNvPr id="439" name="Google Shape;439;p64"/>
          <p:cNvSpPr txBox="1"/>
          <p:nvPr/>
        </p:nvSpPr>
        <p:spPr>
          <a:xfrm>
            <a:off x="19062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4" name="Google Shape;444;p65"/>
          <p:cNvPicPr preferRelativeResize="0"/>
          <p:nvPr/>
        </p:nvPicPr>
        <p:blipFill>
          <a:blip r:embed="rId3">
            <a:alphaModFix/>
          </a:blip>
          <a:stretch>
            <a:fillRect/>
          </a:stretch>
        </p:blipFill>
        <p:spPr>
          <a:xfrm>
            <a:off x="0" y="0"/>
            <a:ext cx="9144000" cy="5143505"/>
          </a:xfrm>
          <a:prstGeom prst="rect">
            <a:avLst/>
          </a:prstGeom>
          <a:noFill/>
          <a:ln>
            <a:noFill/>
          </a:ln>
        </p:spPr>
      </p:pic>
      <p:sp>
        <p:nvSpPr>
          <p:cNvPr id="445" name="Google Shape;445;p65"/>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Plan</a:t>
            </a:r>
            <a:endParaRPr sz="100">
              <a:solidFill>
                <a:schemeClr val="lt1"/>
              </a:solidFill>
            </a:endParaRPr>
          </a:p>
        </p:txBody>
      </p:sp>
      <p:sp>
        <p:nvSpPr>
          <p:cNvPr id="446" name="Google Shape;446;p65"/>
          <p:cNvSpPr txBox="1"/>
          <p:nvPr/>
        </p:nvSpPr>
        <p:spPr>
          <a:xfrm>
            <a:off x="487600" y="938725"/>
            <a:ext cx="3712800" cy="3406800"/>
          </a:xfrm>
          <a:prstGeom prst="rect">
            <a:avLst/>
          </a:prstGeom>
          <a:noFill/>
          <a:ln>
            <a:noFill/>
          </a:ln>
        </p:spPr>
        <p:txBody>
          <a:bodyPr spcFirstLastPara="1" wrap="square" lIns="57150"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dk1"/>
                </a:solidFill>
                <a:latin typeface="Roboto"/>
                <a:ea typeface="Roboto"/>
                <a:cs typeface="Roboto"/>
                <a:sym typeface="Roboto"/>
              </a:rPr>
              <a:t>Requests to Terminate 504 Eligibility and Plan</a:t>
            </a:r>
            <a:endParaRPr sz="1500" b="1">
              <a:solidFill>
                <a:schemeClr val="dk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1300" b="1">
                <a:solidFill>
                  <a:schemeClr val="dk1"/>
                </a:solidFill>
                <a:latin typeface="Roboto"/>
                <a:ea typeface="Roboto"/>
                <a:cs typeface="Roboto"/>
                <a:sym typeface="Roboto"/>
              </a:rPr>
              <a:t>If the entire team feels the student no longer qualifies for a 504:</a:t>
            </a:r>
            <a:endParaRPr sz="1300" b="1">
              <a:solidFill>
                <a:schemeClr val="dk1"/>
              </a:solidFill>
              <a:latin typeface="Roboto"/>
              <a:ea typeface="Roboto"/>
              <a:cs typeface="Roboto"/>
              <a:sym typeface="Roboto"/>
            </a:endParaRPr>
          </a:p>
          <a:p>
            <a:pPr marL="228600" lvl="0" indent="-196850" algn="l" rtl="0">
              <a:spcBef>
                <a:spcPts val="1000"/>
              </a:spcBef>
              <a:spcAft>
                <a:spcPts val="0"/>
              </a:spcAft>
              <a:buClr>
                <a:schemeClr val="dk1"/>
              </a:buClr>
              <a:buSzPts val="1300"/>
              <a:buChar char="●"/>
            </a:pPr>
            <a:r>
              <a:rPr lang="en" sz="1300">
                <a:solidFill>
                  <a:schemeClr val="dk1"/>
                </a:solidFill>
              </a:rPr>
              <a:t>The team will need to hold a re-evaluation meeting with the appropriate team members:</a:t>
            </a:r>
            <a:endParaRPr sz="1300">
              <a:solidFill>
                <a:schemeClr val="dk1"/>
              </a:solidFill>
            </a:endParaRPr>
          </a:p>
          <a:p>
            <a:pPr marL="914400" lvl="1" indent="-311150" algn="l" rtl="0">
              <a:spcBef>
                <a:spcPts val="0"/>
              </a:spcBef>
              <a:spcAft>
                <a:spcPts val="0"/>
              </a:spcAft>
              <a:buClr>
                <a:schemeClr val="dk1"/>
              </a:buClr>
              <a:buSzPts val="1300"/>
              <a:buChar char="○"/>
            </a:pPr>
            <a:r>
              <a:rPr lang="en" sz="1300">
                <a:solidFill>
                  <a:schemeClr val="dk1"/>
                </a:solidFill>
              </a:rPr>
              <a:t>Review data </a:t>
            </a:r>
            <a:endParaRPr sz="1300">
              <a:solidFill>
                <a:schemeClr val="dk1"/>
              </a:solidFill>
            </a:endParaRPr>
          </a:p>
          <a:p>
            <a:pPr marL="914400" lvl="1" indent="-311150" algn="l" rtl="0">
              <a:spcBef>
                <a:spcPts val="0"/>
              </a:spcBef>
              <a:spcAft>
                <a:spcPts val="0"/>
              </a:spcAft>
              <a:buClr>
                <a:schemeClr val="dk1"/>
              </a:buClr>
              <a:buSzPts val="1300"/>
              <a:buChar char="○"/>
            </a:pPr>
            <a:r>
              <a:rPr lang="en" sz="1300">
                <a:solidFill>
                  <a:schemeClr val="dk1"/>
                </a:solidFill>
              </a:rPr>
              <a:t>Determine continued eligibility under Section 504, </a:t>
            </a:r>
            <a:endParaRPr sz="1300">
              <a:solidFill>
                <a:schemeClr val="dk1"/>
              </a:solidFill>
            </a:endParaRPr>
          </a:p>
          <a:p>
            <a:pPr marL="914400" lvl="1" indent="-311150" algn="l" rtl="0">
              <a:spcBef>
                <a:spcPts val="0"/>
              </a:spcBef>
              <a:spcAft>
                <a:spcPts val="0"/>
              </a:spcAft>
              <a:buClr>
                <a:schemeClr val="dk1"/>
              </a:buClr>
              <a:buSzPts val="1300"/>
              <a:buChar char="○"/>
            </a:pPr>
            <a:r>
              <a:rPr lang="en" sz="1300">
                <a:solidFill>
                  <a:schemeClr val="dk1"/>
                </a:solidFill>
              </a:rPr>
              <a:t>Completing a PWN</a:t>
            </a:r>
            <a:endParaRPr sz="1300">
              <a:solidFill>
                <a:schemeClr val="dk1"/>
              </a:solidFill>
            </a:endParaRPr>
          </a:p>
          <a:p>
            <a:pPr marL="457200" lvl="0" indent="0" algn="l" rtl="0">
              <a:spcBef>
                <a:spcPts val="0"/>
              </a:spcBef>
              <a:spcAft>
                <a:spcPts val="0"/>
              </a:spcAft>
              <a:buClr>
                <a:schemeClr val="dk1"/>
              </a:buClr>
              <a:buSzPts val="1100"/>
              <a:buFont typeface="Arial"/>
              <a:buNone/>
            </a:pPr>
            <a:r>
              <a:rPr lang="en" sz="1300">
                <a:solidFill>
                  <a:schemeClr val="dk1"/>
                </a:solidFill>
              </a:rPr>
              <a:t>*This is done on the eligibility page in VAIEP. So, you’ll need to reach out to the appropriate team members to determine if the team feels this way.</a:t>
            </a:r>
            <a:endParaRPr sz="1300">
              <a:solidFill>
                <a:srgbClr val="434343"/>
              </a:solidFill>
            </a:endParaRPr>
          </a:p>
          <a:p>
            <a:pPr marL="0" lvl="0" indent="0" algn="l" rtl="0">
              <a:lnSpc>
                <a:spcPct val="115000"/>
              </a:lnSpc>
              <a:spcBef>
                <a:spcPts val="0"/>
              </a:spcBef>
              <a:spcAft>
                <a:spcPts val="1600"/>
              </a:spcAft>
              <a:buNone/>
            </a:pPr>
            <a:endParaRPr sz="1500">
              <a:solidFill>
                <a:srgbClr val="434343"/>
              </a:solidFill>
            </a:endParaRPr>
          </a:p>
        </p:txBody>
      </p:sp>
      <p:sp>
        <p:nvSpPr>
          <p:cNvPr id="447" name="Google Shape;447;p65"/>
          <p:cNvSpPr txBox="1"/>
          <p:nvPr/>
        </p:nvSpPr>
        <p:spPr>
          <a:xfrm>
            <a:off x="5002450" y="971550"/>
            <a:ext cx="3770100" cy="3877800"/>
          </a:xfrm>
          <a:prstGeom prst="rect">
            <a:avLst/>
          </a:prstGeom>
          <a:noFill/>
          <a:ln>
            <a:noFill/>
          </a:ln>
        </p:spPr>
        <p:txBody>
          <a:bodyPr spcFirstLastPara="1" wrap="square" lIns="57150" tIns="91425" rIns="91425" bIns="91425" anchor="t" anchorCtr="0">
            <a:spAutoFit/>
          </a:bodyPr>
          <a:lstStyle/>
          <a:p>
            <a:pPr marL="228600" lvl="0" indent="-228600" algn="l" rtl="0">
              <a:lnSpc>
                <a:spcPct val="115000"/>
              </a:lnSpc>
              <a:spcBef>
                <a:spcPts val="0"/>
              </a:spcBef>
              <a:spcAft>
                <a:spcPts val="0"/>
              </a:spcAft>
              <a:buNone/>
            </a:pPr>
            <a:r>
              <a:rPr lang="en" sz="1100">
                <a:solidFill>
                  <a:schemeClr val="dk1"/>
                </a:solidFill>
              </a:rPr>
              <a:t>If it is the parents’ decision solely, and we (HCPS) feel that the student does continue to qualify and does need a 504 plan, but the parent no longer wants the student to have a plan or be eligible under Section 504:  </a:t>
            </a:r>
            <a:endParaRPr sz="1100">
              <a:solidFill>
                <a:schemeClr val="dk1"/>
              </a:solidFill>
            </a:endParaRPr>
          </a:p>
          <a:p>
            <a:pPr marL="571500" lvl="1" indent="-184150" algn="l" rtl="0">
              <a:spcBef>
                <a:spcPts val="1600"/>
              </a:spcBef>
              <a:spcAft>
                <a:spcPts val="0"/>
              </a:spcAft>
              <a:buClr>
                <a:schemeClr val="dk1"/>
              </a:buClr>
              <a:buSzPts val="1100"/>
              <a:buChar char="○"/>
            </a:pPr>
            <a:r>
              <a:rPr lang="en" sz="1100">
                <a:solidFill>
                  <a:schemeClr val="dk1"/>
                </a:solidFill>
              </a:rPr>
              <a:t>The parent will need to write a statement indicating they no longer want their child to be eligible under Section 504 and wish to terminate any existing 504 plan and discontinue eligibility.   It should be signed (wet signature), dated, and retained in the student's cumulative file.  </a:t>
            </a:r>
            <a:endParaRPr sz="1100">
              <a:solidFill>
                <a:schemeClr val="dk1"/>
              </a:solidFill>
            </a:endParaRPr>
          </a:p>
          <a:p>
            <a:pPr marL="571500" lvl="1" indent="-184150" algn="l" rtl="0">
              <a:spcBef>
                <a:spcPts val="0"/>
              </a:spcBef>
              <a:spcAft>
                <a:spcPts val="0"/>
              </a:spcAft>
              <a:buClr>
                <a:schemeClr val="dk1"/>
              </a:buClr>
              <a:buSzPts val="1100"/>
              <a:buChar char="○"/>
            </a:pPr>
            <a:r>
              <a:rPr lang="en" sz="1100">
                <a:solidFill>
                  <a:schemeClr val="dk1"/>
                </a:solidFill>
              </a:rPr>
              <a:t> A standalone 504 PWN should be completed that states that HCPS believes the student is still eligible and requires a 504 plan but has terminated 504 eligibility and plan at parent request. </a:t>
            </a:r>
            <a:endParaRPr sz="1100">
              <a:solidFill>
                <a:schemeClr val="dk1"/>
              </a:solidFill>
            </a:endParaRPr>
          </a:p>
          <a:p>
            <a:pPr marL="571500" lvl="1" indent="-184150" algn="l" rtl="0">
              <a:spcBef>
                <a:spcPts val="0"/>
              </a:spcBef>
              <a:spcAft>
                <a:spcPts val="0"/>
              </a:spcAft>
              <a:buClr>
                <a:schemeClr val="dk1"/>
              </a:buClr>
              <a:buSzPts val="1100"/>
              <a:buChar char="○"/>
            </a:pPr>
            <a:r>
              <a:rPr lang="en" sz="1100">
                <a:solidFill>
                  <a:schemeClr val="dk1"/>
                </a:solidFill>
              </a:rPr>
              <a:t>Once this information is received by the school, email the written statement to the 504 coordinator for review and termination.   If the 504 is for a medical reason, please ensure there is an active health plan for the student on file.</a:t>
            </a:r>
            <a:endParaRPr sz="1100">
              <a:solidFill>
                <a:srgbClr val="434343"/>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pic>
        <p:nvPicPr>
          <p:cNvPr id="452" name="Google Shape;452;p66"/>
          <p:cNvPicPr preferRelativeResize="0"/>
          <p:nvPr/>
        </p:nvPicPr>
        <p:blipFill>
          <a:blip r:embed="rId3">
            <a:alphaModFix/>
          </a:blip>
          <a:stretch>
            <a:fillRect/>
          </a:stretch>
        </p:blipFill>
        <p:spPr>
          <a:xfrm>
            <a:off x="0" y="0"/>
            <a:ext cx="9143990" cy="5143500"/>
          </a:xfrm>
          <a:prstGeom prst="rect">
            <a:avLst/>
          </a:prstGeom>
          <a:noFill/>
          <a:ln>
            <a:noFill/>
          </a:ln>
        </p:spPr>
      </p:pic>
      <p:sp>
        <p:nvSpPr>
          <p:cNvPr id="453" name="Google Shape;453;p66"/>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MDR</a:t>
            </a:r>
            <a:endParaRPr sz="100">
              <a:solidFill>
                <a:schemeClr val="lt1"/>
              </a:solidFill>
            </a:endParaRPr>
          </a:p>
        </p:txBody>
      </p:sp>
      <p:sp>
        <p:nvSpPr>
          <p:cNvPr id="454" name="Google Shape;454;p66"/>
          <p:cNvSpPr txBox="1">
            <a:spLocks noGrp="1"/>
          </p:cNvSpPr>
          <p:nvPr>
            <p:ph type="subTitle" idx="4294967295"/>
          </p:nvPr>
        </p:nvSpPr>
        <p:spPr>
          <a:xfrm>
            <a:off x="496775" y="1336650"/>
            <a:ext cx="3837000" cy="3635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500">
                <a:solidFill>
                  <a:srgbClr val="434343"/>
                </a:solidFill>
                <a:latin typeface="Roboto Slab Black"/>
                <a:ea typeface="Roboto Slab Black"/>
                <a:cs typeface="Roboto Slab Black"/>
                <a:sym typeface="Roboto Slab Black"/>
              </a:rPr>
              <a:t>The team determines </a:t>
            </a:r>
            <a:endParaRPr sz="2500">
              <a:solidFill>
                <a:srgbClr val="434343"/>
              </a:solidFill>
              <a:latin typeface="Roboto Slab Black"/>
              <a:ea typeface="Roboto Slab Black"/>
              <a:cs typeface="Roboto Slab Black"/>
              <a:sym typeface="Roboto Slab Black"/>
            </a:endParaRPr>
          </a:p>
          <a:p>
            <a:pPr marL="0" lvl="0" indent="0" algn="l" rtl="0">
              <a:lnSpc>
                <a:spcPct val="100000"/>
              </a:lnSpc>
              <a:spcBef>
                <a:spcPts val="0"/>
              </a:spcBef>
              <a:spcAft>
                <a:spcPts val="0"/>
              </a:spcAft>
              <a:buNone/>
            </a:pPr>
            <a:r>
              <a:rPr lang="en" sz="2500">
                <a:solidFill>
                  <a:srgbClr val="434343"/>
                </a:solidFill>
                <a:latin typeface="Roboto Slab Black"/>
                <a:ea typeface="Roboto Slab Black"/>
                <a:cs typeface="Roboto Slab Black"/>
                <a:sym typeface="Roboto Slab Black"/>
              </a:rPr>
              <a:t>if a student’s behavior </a:t>
            </a:r>
            <a:endParaRPr sz="2500">
              <a:solidFill>
                <a:srgbClr val="434343"/>
              </a:solidFill>
              <a:latin typeface="Roboto Slab Black"/>
              <a:ea typeface="Roboto Slab Black"/>
              <a:cs typeface="Roboto Slab Black"/>
              <a:sym typeface="Roboto Slab Black"/>
            </a:endParaRPr>
          </a:p>
          <a:p>
            <a:pPr marL="0" lvl="0" indent="0" algn="l" rtl="0">
              <a:lnSpc>
                <a:spcPct val="100000"/>
              </a:lnSpc>
              <a:spcBef>
                <a:spcPts val="0"/>
              </a:spcBef>
              <a:spcAft>
                <a:spcPts val="0"/>
              </a:spcAft>
              <a:buNone/>
            </a:pPr>
            <a:r>
              <a:rPr lang="en" sz="2500">
                <a:solidFill>
                  <a:srgbClr val="434343"/>
                </a:solidFill>
                <a:latin typeface="Roboto Slab Black"/>
                <a:ea typeface="Roboto Slab Black"/>
                <a:cs typeface="Roboto Slab Black"/>
                <a:sym typeface="Roboto Slab Black"/>
              </a:rPr>
              <a:t>is a manifestation of </a:t>
            </a:r>
            <a:endParaRPr sz="2500">
              <a:solidFill>
                <a:srgbClr val="434343"/>
              </a:solidFill>
              <a:latin typeface="Roboto Slab Black"/>
              <a:ea typeface="Roboto Slab Black"/>
              <a:cs typeface="Roboto Slab Black"/>
              <a:sym typeface="Roboto Slab Black"/>
            </a:endParaRPr>
          </a:p>
          <a:p>
            <a:pPr marL="0" lvl="0" indent="0" algn="l" rtl="0">
              <a:lnSpc>
                <a:spcPct val="100000"/>
              </a:lnSpc>
              <a:spcBef>
                <a:spcPts val="0"/>
              </a:spcBef>
              <a:spcAft>
                <a:spcPts val="0"/>
              </a:spcAft>
              <a:buNone/>
            </a:pPr>
            <a:r>
              <a:rPr lang="en" sz="2500">
                <a:solidFill>
                  <a:srgbClr val="434343"/>
                </a:solidFill>
                <a:latin typeface="Roboto Slab Black"/>
                <a:ea typeface="Roboto Slab Black"/>
                <a:cs typeface="Roboto Slab Black"/>
                <a:sym typeface="Roboto Slab Black"/>
              </a:rPr>
              <a:t>the impairment.</a:t>
            </a:r>
            <a:endParaRPr sz="2500">
              <a:solidFill>
                <a:srgbClr val="434343"/>
              </a:solidFill>
              <a:latin typeface="Roboto Slab Black"/>
              <a:ea typeface="Roboto Slab Black"/>
              <a:cs typeface="Roboto Slab Black"/>
              <a:sym typeface="Roboto Slab Black"/>
            </a:endParaRPr>
          </a:p>
          <a:p>
            <a:pPr marL="0" lvl="0" indent="0" algn="l" rtl="0">
              <a:lnSpc>
                <a:spcPct val="100000"/>
              </a:lnSpc>
              <a:spcBef>
                <a:spcPts val="0"/>
              </a:spcBef>
              <a:spcAft>
                <a:spcPts val="0"/>
              </a:spcAft>
              <a:buClr>
                <a:schemeClr val="dk1"/>
              </a:buClr>
              <a:buSzPts val="1100"/>
              <a:buFont typeface="Arial"/>
              <a:buNone/>
            </a:pPr>
            <a:endParaRPr sz="2500">
              <a:solidFill>
                <a:srgbClr val="434343"/>
              </a:solidFill>
              <a:latin typeface="Roboto Slab Black"/>
              <a:ea typeface="Roboto Slab Black"/>
              <a:cs typeface="Roboto Slab Black"/>
              <a:sym typeface="Roboto Slab Black"/>
            </a:endParaRPr>
          </a:p>
          <a:p>
            <a:pPr marL="0" lvl="0" indent="0" algn="l" rtl="0">
              <a:lnSpc>
                <a:spcPct val="100000"/>
              </a:lnSpc>
              <a:spcBef>
                <a:spcPts val="0"/>
              </a:spcBef>
              <a:spcAft>
                <a:spcPts val="0"/>
              </a:spcAft>
              <a:buClr>
                <a:schemeClr val="dk1"/>
              </a:buClr>
              <a:buSzPts val="1100"/>
              <a:buFont typeface="Arial"/>
              <a:buNone/>
            </a:pPr>
            <a:endParaRPr sz="3100">
              <a:solidFill>
                <a:srgbClr val="434343"/>
              </a:solidFill>
              <a:latin typeface="Roboto Slab Black"/>
              <a:ea typeface="Roboto Slab Black"/>
              <a:cs typeface="Roboto Slab Black"/>
              <a:sym typeface="Roboto Slab Black"/>
            </a:endParaRPr>
          </a:p>
        </p:txBody>
      </p:sp>
      <p:sp>
        <p:nvSpPr>
          <p:cNvPr id="455" name="Google Shape;455;p66"/>
          <p:cNvSpPr txBox="1">
            <a:spLocks noGrp="1"/>
          </p:cNvSpPr>
          <p:nvPr>
            <p:ph type="body" idx="1"/>
          </p:nvPr>
        </p:nvSpPr>
        <p:spPr>
          <a:xfrm>
            <a:off x="4958900" y="1336661"/>
            <a:ext cx="3837000" cy="2368500"/>
          </a:xfrm>
          <a:prstGeom prst="rect">
            <a:avLst/>
          </a:prstGeom>
        </p:spPr>
        <p:txBody>
          <a:bodyPr spcFirstLastPara="1" wrap="square" lIns="91425" tIns="91425" rIns="91425" bIns="91425" anchor="t" anchorCtr="0">
            <a:noAutofit/>
          </a:bodyPr>
          <a:lstStyle/>
          <a:p>
            <a:pPr marL="457200" lvl="0" indent="-361950" algn="l" rtl="0">
              <a:spcBef>
                <a:spcPts val="0"/>
              </a:spcBef>
              <a:spcAft>
                <a:spcPts val="0"/>
              </a:spcAft>
              <a:buClr>
                <a:srgbClr val="1062B8"/>
              </a:buClr>
              <a:buSzPts val="2100"/>
              <a:buChar char="●"/>
            </a:pPr>
            <a:r>
              <a:rPr lang="en" sz="2100" b="1" u="sng">
                <a:solidFill>
                  <a:srgbClr val="1062B8"/>
                </a:solidFill>
                <a:hlinkClick r:id="rId4">
                  <a:extLst>
                    <a:ext uri="{A12FA001-AC4F-418D-AE19-62706E023703}">
                      <ahyp:hlinkClr xmlns:ahyp="http://schemas.microsoft.com/office/drawing/2018/hyperlinkcolor" val="tx"/>
                    </a:ext>
                  </a:extLst>
                </a:hlinkClick>
              </a:rPr>
              <a:t>504 MDR Checklist</a:t>
            </a:r>
            <a:endParaRPr sz="2100" b="1">
              <a:solidFill>
                <a:srgbClr val="1062B8"/>
              </a:solidFill>
            </a:endParaRPr>
          </a:p>
          <a:p>
            <a:pPr marL="457200" lvl="0" indent="-361950" algn="l" rtl="0">
              <a:spcBef>
                <a:spcPts val="1000"/>
              </a:spcBef>
              <a:spcAft>
                <a:spcPts val="0"/>
              </a:spcAft>
              <a:buClr>
                <a:srgbClr val="1062B8"/>
              </a:buClr>
              <a:buSzPts val="2100"/>
              <a:buChar char="●"/>
            </a:pPr>
            <a:r>
              <a:rPr lang="en" sz="2100" b="1" u="sng">
                <a:solidFill>
                  <a:srgbClr val="1062B8"/>
                </a:solidFill>
                <a:hlinkClick r:id="rId5">
                  <a:extLst>
                    <a:ext uri="{A12FA001-AC4F-418D-AE19-62706E023703}">
                      <ahyp:hlinkClr xmlns:ahyp="http://schemas.microsoft.com/office/drawing/2018/hyperlinkcolor" val="tx"/>
                    </a:ext>
                  </a:extLst>
                </a:hlinkClick>
              </a:rPr>
              <a:t>504 VAIEP MDR Directions</a:t>
            </a:r>
            <a:endParaRPr sz="2100" b="1">
              <a:solidFill>
                <a:srgbClr val="1062B8"/>
              </a:solidFill>
            </a:endParaRPr>
          </a:p>
          <a:p>
            <a:pPr marL="457200" lvl="0" indent="-361950" algn="l" rtl="0">
              <a:spcBef>
                <a:spcPts val="1000"/>
              </a:spcBef>
              <a:spcAft>
                <a:spcPts val="1000"/>
              </a:spcAft>
              <a:buClr>
                <a:srgbClr val="1062B8"/>
              </a:buClr>
              <a:buSzPts val="2100"/>
              <a:buChar char="●"/>
            </a:pPr>
            <a:r>
              <a:rPr lang="en" sz="2100" b="1" u="sng">
                <a:solidFill>
                  <a:srgbClr val="1062B8"/>
                </a:solidFill>
                <a:hlinkClick r:id="rId6">
                  <a:extLst>
                    <a:ext uri="{A12FA001-AC4F-418D-AE19-62706E023703}">
                      <ahyp:hlinkClr xmlns:ahyp="http://schemas.microsoft.com/office/drawing/2018/hyperlinkcolor" val="tx"/>
                    </a:ext>
                  </a:extLst>
                </a:hlinkClick>
              </a:rPr>
              <a:t>504 MDR Form Fillable Revised 2023</a:t>
            </a:r>
            <a:r>
              <a:rPr lang="en" sz="2100" b="1">
                <a:solidFill>
                  <a:srgbClr val="1062B8"/>
                </a:solidFill>
              </a:rPr>
              <a:t> </a:t>
            </a:r>
            <a:endParaRPr sz="2100" b="1">
              <a:solidFill>
                <a:srgbClr val="1062B8"/>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67"/>
          <p:cNvPicPr preferRelativeResize="0"/>
          <p:nvPr/>
        </p:nvPicPr>
        <p:blipFill>
          <a:blip r:embed="rId3">
            <a:alphaModFix/>
          </a:blip>
          <a:stretch>
            <a:fillRect/>
          </a:stretch>
        </p:blipFill>
        <p:spPr>
          <a:xfrm>
            <a:off x="0" y="0"/>
            <a:ext cx="9143990" cy="5143500"/>
          </a:xfrm>
          <a:prstGeom prst="rect">
            <a:avLst/>
          </a:prstGeom>
          <a:noFill/>
          <a:ln>
            <a:noFill/>
          </a:ln>
        </p:spPr>
      </p:pic>
      <p:sp>
        <p:nvSpPr>
          <p:cNvPr id="461" name="Google Shape;461;p67"/>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MDR</a:t>
            </a:r>
            <a:endParaRPr sz="100">
              <a:solidFill>
                <a:schemeClr val="lt1"/>
              </a:solidFill>
            </a:endParaRPr>
          </a:p>
        </p:txBody>
      </p:sp>
      <p:sp>
        <p:nvSpPr>
          <p:cNvPr id="462" name="Google Shape;462;p67"/>
          <p:cNvSpPr txBox="1">
            <a:spLocks noGrp="1"/>
          </p:cNvSpPr>
          <p:nvPr>
            <p:ph type="subTitle" idx="4294967295"/>
          </p:nvPr>
        </p:nvSpPr>
        <p:spPr>
          <a:xfrm>
            <a:off x="496775" y="1336650"/>
            <a:ext cx="3837000" cy="3635400"/>
          </a:xfrm>
          <a:prstGeom prst="rect">
            <a:avLst/>
          </a:prstGeom>
        </p:spPr>
        <p:txBody>
          <a:bodyPr spcFirstLastPara="1" wrap="square" lIns="91425" tIns="91425" rIns="91425" bIns="91425" anchor="t" anchorCtr="0">
            <a:noAutofit/>
          </a:bodyPr>
          <a:lstStyle/>
          <a:p>
            <a:pPr marL="342900" lvl="0" indent="-196850" algn="l" rtl="0">
              <a:lnSpc>
                <a:spcPct val="100000"/>
              </a:lnSpc>
              <a:spcBef>
                <a:spcPts val="0"/>
              </a:spcBef>
              <a:spcAft>
                <a:spcPts val="0"/>
              </a:spcAft>
              <a:buClr>
                <a:schemeClr val="dk1"/>
              </a:buClr>
              <a:buSzPts val="1300"/>
              <a:buChar char="●"/>
            </a:pPr>
            <a:r>
              <a:rPr lang="en" sz="1300">
                <a:solidFill>
                  <a:schemeClr val="dk1"/>
                </a:solidFill>
              </a:rPr>
              <a:t>504 Coordinator attendance at MDRs:</a:t>
            </a:r>
            <a:endParaRPr sz="1300">
              <a:solidFill>
                <a:schemeClr val="dk1"/>
              </a:solidFill>
            </a:endParaRPr>
          </a:p>
          <a:p>
            <a:pPr marL="685800" lvl="1" indent="-196850" algn="l" rtl="0">
              <a:lnSpc>
                <a:spcPct val="100000"/>
              </a:lnSpc>
              <a:spcBef>
                <a:spcPts val="0"/>
              </a:spcBef>
              <a:spcAft>
                <a:spcPts val="0"/>
              </a:spcAft>
              <a:buClr>
                <a:schemeClr val="dk1"/>
              </a:buClr>
              <a:buSzPts val="1300"/>
              <a:buChar char="○"/>
            </a:pPr>
            <a:r>
              <a:rPr lang="en" sz="1300">
                <a:solidFill>
                  <a:schemeClr val="dk1"/>
                </a:solidFill>
              </a:rPr>
              <a:t>Required when a student is being recommended for expulsion</a:t>
            </a:r>
            <a:endParaRPr sz="1300">
              <a:solidFill>
                <a:schemeClr val="dk1"/>
              </a:solidFill>
            </a:endParaRPr>
          </a:p>
          <a:p>
            <a:pPr marL="685800" lvl="1" indent="-196850" algn="l" rtl="0">
              <a:lnSpc>
                <a:spcPct val="100000"/>
              </a:lnSpc>
              <a:spcBef>
                <a:spcPts val="0"/>
              </a:spcBef>
              <a:spcAft>
                <a:spcPts val="0"/>
              </a:spcAft>
              <a:buClr>
                <a:schemeClr val="dk1"/>
              </a:buClr>
              <a:buSzPts val="1300"/>
              <a:buChar char="○"/>
            </a:pPr>
            <a:r>
              <a:rPr lang="en" sz="1300">
                <a:solidFill>
                  <a:schemeClr val="dk1"/>
                </a:solidFill>
              </a:rPr>
              <a:t>Notified and may attend when a student is being suspended to a hearing</a:t>
            </a:r>
            <a:endParaRPr sz="1300">
              <a:solidFill>
                <a:schemeClr val="dk1"/>
              </a:solidFill>
            </a:endParaRPr>
          </a:p>
          <a:p>
            <a:pPr marL="342900" lvl="0" indent="-196850" algn="l" rtl="0">
              <a:lnSpc>
                <a:spcPct val="100000"/>
              </a:lnSpc>
              <a:spcBef>
                <a:spcPts val="1000"/>
              </a:spcBef>
              <a:spcAft>
                <a:spcPts val="0"/>
              </a:spcAft>
              <a:buClr>
                <a:schemeClr val="dk1"/>
              </a:buClr>
              <a:buSzPts val="1300"/>
              <a:buChar char="●"/>
            </a:pPr>
            <a:r>
              <a:rPr lang="en" sz="1300">
                <a:solidFill>
                  <a:schemeClr val="dk1"/>
                </a:solidFill>
              </a:rPr>
              <a:t>Team must include someone qualified to interpret relevant evaluation data</a:t>
            </a:r>
            <a:endParaRPr sz="1300" b="1">
              <a:solidFill>
                <a:srgbClr val="434343"/>
              </a:solidFill>
            </a:endParaRPr>
          </a:p>
          <a:p>
            <a:pPr marL="0" lvl="0" indent="0" algn="l" rtl="0">
              <a:lnSpc>
                <a:spcPct val="100000"/>
              </a:lnSpc>
              <a:spcBef>
                <a:spcPts val="1000"/>
              </a:spcBef>
              <a:spcAft>
                <a:spcPts val="0"/>
              </a:spcAft>
              <a:buClr>
                <a:schemeClr val="dk1"/>
              </a:buClr>
              <a:buSzPts val="1100"/>
              <a:buFont typeface="Arial"/>
              <a:buNone/>
            </a:pPr>
            <a:endParaRPr sz="2500">
              <a:solidFill>
                <a:srgbClr val="434343"/>
              </a:solidFill>
              <a:latin typeface="Roboto Slab Black"/>
              <a:ea typeface="Roboto Slab Black"/>
              <a:cs typeface="Roboto Slab Black"/>
              <a:sym typeface="Roboto Slab Black"/>
            </a:endParaRPr>
          </a:p>
          <a:p>
            <a:pPr marL="0" lvl="0" indent="0" algn="l" rtl="0">
              <a:lnSpc>
                <a:spcPct val="100000"/>
              </a:lnSpc>
              <a:spcBef>
                <a:spcPts val="0"/>
              </a:spcBef>
              <a:spcAft>
                <a:spcPts val="0"/>
              </a:spcAft>
              <a:buClr>
                <a:schemeClr val="dk1"/>
              </a:buClr>
              <a:buSzPts val="1100"/>
              <a:buFont typeface="Arial"/>
              <a:buNone/>
            </a:pPr>
            <a:endParaRPr sz="3100">
              <a:solidFill>
                <a:srgbClr val="434343"/>
              </a:solidFill>
              <a:latin typeface="Roboto Slab Black"/>
              <a:ea typeface="Roboto Slab Black"/>
              <a:cs typeface="Roboto Slab Black"/>
              <a:sym typeface="Roboto Slab Black"/>
            </a:endParaRPr>
          </a:p>
        </p:txBody>
      </p:sp>
      <p:sp>
        <p:nvSpPr>
          <p:cNvPr id="463" name="Google Shape;463;p67"/>
          <p:cNvSpPr txBox="1">
            <a:spLocks noGrp="1"/>
          </p:cNvSpPr>
          <p:nvPr>
            <p:ph type="body" idx="1"/>
          </p:nvPr>
        </p:nvSpPr>
        <p:spPr>
          <a:xfrm>
            <a:off x="4958900" y="1336661"/>
            <a:ext cx="3837000" cy="2368500"/>
          </a:xfrm>
          <a:prstGeom prst="rect">
            <a:avLst/>
          </a:prstGeom>
        </p:spPr>
        <p:txBody>
          <a:bodyPr spcFirstLastPara="1" wrap="square" lIns="91425" tIns="91425" rIns="91425" bIns="91425" anchor="t" anchorCtr="0">
            <a:noAutofit/>
          </a:bodyPr>
          <a:lstStyle/>
          <a:p>
            <a:pPr marL="342900" lvl="0" indent="-196850" algn="l" rtl="0">
              <a:lnSpc>
                <a:spcPct val="100000"/>
              </a:lnSpc>
              <a:spcBef>
                <a:spcPts val="0"/>
              </a:spcBef>
              <a:spcAft>
                <a:spcPts val="0"/>
              </a:spcAft>
              <a:buClr>
                <a:schemeClr val="dk1"/>
              </a:buClr>
              <a:buSzPts val="1300"/>
              <a:buFont typeface="Oswald"/>
              <a:buChar char="●"/>
            </a:pPr>
            <a:r>
              <a:rPr lang="en" sz="1300">
                <a:solidFill>
                  <a:schemeClr val="dk1"/>
                </a:solidFill>
                <a:latin typeface="Oswald"/>
                <a:ea typeface="Oswald"/>
                <a:cs typeface="Oswald"/>
                <a:sym typeface="Oswald"/>
              </a:rPr>
              <a:t>Each of the following must be discussed and documented:</a:t>
            </a:r>
            <a:endParaRPr sz="2100">
              <a:solidFill>
                <a:srgbClr val="1062B8"/>
              </a:solidFill>
            </a:endParaRPr>
          </a:p>
        </p:txBody>
      </p:sp>
      <p:pic>
        <p:nvPicPr>
          <p:cNvPr id="464" name="Google Shape;464;p67"/>
          <p:cNvPicPr preferRelativeResize="0"/>
          <p:nvPr/>
        </p:nvPicPr>
        <p:blipFill>
          <a:blip r:embed="rId4">
            <a:alphaModFix/>
          </a:blip>
          <a:stretch>
            <a:fillRect/>
          </a:stretch>
        </p:blipFill>
        <p:spPr>
          <a:xfrm>
            <a:off x="4937288" y="2259050"/>
            <a:ext cx="3880225" cy="1790600"/>
          </a:xfrm>
          <a:prstGeom prst="rect">
            <a:avLst/>
          </a:prstGeom>
          <a:noFill/>
          <a:ln w="9525" cap="flat" cmpd="sng">
            <a:solidFill>
              <a:srgbClr val="0071BC"/>
            </a:solidFill>
            <a:prstDash val="solid"/>
            <a:round/>
            <a:headEnd type="none" w="sm" len="sm"/>
            <a:tailEnd type="none" w="sm" len="sm"/>
          </a:ln>
          <a:effectLst>
            <a:outerShdw blurRad="57150" dist="85725" dir="3300000" algn="bl" rotWithShape="0">
              <a:srgbClr val="000000">
                <a:alpha val="50000"/>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pic>
        <p:nvPicPr>
          <p:cNvPr id="469" name="Google Shape;469;p68"/>
          <p:cNvPicPr preferRelativeResize="0"/>
          <p:nvPr/>
        </p:nvPicPr>
        <p:blipFill>
          <a:blip r:embed="rId3">
            <a:alphaModFix/>
          </a:blip>
          <a:stretch>
            <a:fillRect/>
          </a:stretch>
        </p:blipFill>
        <p:spPr>
          <a:xfrm>
            <a:off x="0" y="0"/>
            <a:ext cx="9144000" cy="5143500"/>
          </a:xfrm>
          <a:prstGeom prst="rect">
            <a:avLst/>
          </a:prstGeom>
          <a:noFill/>
          <a:ln>
            <a:noFill/>
          </a:ln>
        </p:spPr>
      </p:pic>
      <p:sp>
        <p:nvSpPr>
          <p:cNvPr id="470" name="Google Shape;470;p68"/>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Procedural Safeguards</a:t>
            </a:r>
            <a:endParaRPr sz="100">
              <a:solidFill>
                <a:schemeClr val="lt1"/>
              </a:solidFill>
            </a:endParaRPr>
          </a:p>
        </p:txBody>
      </p:sp>
      <p:sp>
        <p:nvSpPr>
          <p:cNvPr id="471" name="Google Shape;471;p68"/>
          <p:cNvSpPr txBox="1">
            <a:spLocks noGrp="1"/>
          </p:cNvSpPr>
          <p:nvPr>
            <p:ph type="subTitle" idx="1"/>
          </p:nvPr>
        </p:nvSpPr>
        <p:spPr>
          <a:xfrm>
            <a:off x="327275" y="1336650"/>
            <a:ext cx="4045200" cy="3635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000" b="1">
                <a:solidFill>
                  <a:srgbClr val="434343"/>
                </a:solidFill>
                <a:latin typeface="Roboto Slab"/>
                <a:ea typeface="Roboto Slab"/>
                <a:cs typeface="Roboto Slab"/>
                <a:sym typeface="Roboto Slab"/>
              </a:rPr>
              <a:t>Provides an explanation of parent/guardian rights under Section 504.</a:t>
            </a:r>
            <a:endParaRPr sz="2000" b="1">
              <a:solidFill>
                <a:srgbClr val="434343"/>
              </a:solidFill>
              <a:latin typeface="Roboto Slab"/>
              <a:ea typeface="Roboto Slab"/>
              <a:cs typeface="Roboto Slab"/>
              <a:sym typeface="Roboto Slab"/>
            </a:endParaRPr>
          </a:p>
          <a:p>
            <a:pPr marL="228600" lvl="0" indent="-196850" algn="l" rtl="0">
              <a:lnSpc>
                <a:spcPct val="115000"/>
              </a:lnSpc>
              <a:spcBef>
                <a:spcPts val="1600"/>
              </a:spcBef>
              <a:spcAft>
                <a:spcPts val="0"/>
              </a:spcAft>
              <a:buClr>
                <a:srgbClr val="0071BC"/>
              </a:buClr>
              <a:buSzPts val="1300"/>
              <a:buChar char="●"/>
            </a:pPr>
            <a:r>
              <a:rPr lang="en" sz="1300" u="sng">
                <a:solidFill>
                  <a:srgbClr val="0071BC"/>
                </a:solidFill>
                <a:hlinkClick r:id="rId4">
                  <a:extLst>
                    <a:ext uri="{A12FA001-AC4F-418D-AE19-62706E023703}">
                      <ahyp:hlinkClr xmlns:ahyp="http://schemas.microsoft.com/office/drawing/2018/hyperlinkcolor" val="tx"/>
                    </a:ext>
                  </a:extLst>
                </a:hlinkClick>
              </a:rPr>
              <a:t>504 Procedural Safeguards Arabic.pdf</a:t>
            </a:r>
            <a:endParaRPr sz="1300">
              <a:solidFill>
                <a:srgbClr val="0071BC"/>
              </a:solidFill>
            </a:endParaRPr>
          </a:p>
          <a:p>
            <a:pPr marL="228600" lvl="0" indent="-196850" algn="l" rtl="0">
              <a:lnSpc>
                <a:spcPct val="115000"/>
              </a:lnSpc>
              <a:spcBef>
                <a:spcPts val="1000"/>
              </a:spcBef>
              <a:spcAft>
                <a:spcPts val="0"/>
              </a:spcAft>
              <a:buClr>
                <a:srgbClr val="0071BC"/>
              </a:buClr>
              <a:buSzPts val="1300"/>
              <a:buChar char="●"/>
            </a:pPr>
            <a:r>
              <a:rPr lang="en" sz="1300" u="sng">
                <a:solidFill>
                  <a:srgbClr val="0071BC"/>
                </a:solidFill>
                <a:hlinkClick r:id="rId5">
                  <a:extLst>
                    <a:ext uri="{A12FA001-AC4F-418D-AE19-62706E023703}">
                      <ahyp:hlinkClr xmlns:ahyp="http://schemas.microsoft.com/office/drawing/2018/hyperlinkcolor" val="tx"/>
                    </a:ext>
                  </a:extLst>
                </a:hlinkClick>
              </a:rPr>
              <a:t>504 Procedural Safeguards Dari.pdf</a:t>
            </a:r>
            <a:endParaRPr sz="1300">
              <a:solidFill>
                <a:srgbClr val="0071BC"/>
              </a:solidFill>
            </a:endParaRPr>
          </a:p>
          <a:p>
            <a:pPr marL="228600" lvl="0" indent="-196850" algn="l" rtl="0">
              <a:lnSpc>
                <a:spcPct val="115000"/>
              </a:lnSpc>
              <a:spcBef>
                <a:spcPts val="1000"/>
              </a:spcBef>
              <a:spcAft>
                <a:spcPts val="0"/>
              </a:spcAft>
              <a:buClr>
                <a:srgbClr val="0071BC"/>
              </a:buClr>
              <a:buSzPts val="1300"/>
              <a:buChar char="●"/>
            </a:pPr>
            <a:r>
              <a:rPr lang="en" sz="1300" u="sng">
                <a:solidFill>
                  <a:srgbClr val="0071BC"/>
                </a:solidFill>
                <a:hlinkClick r:id="rId6">
                  <a:extLst>
                    <a:ext uri="{A12FA001-AC4F-418D-AE19-62706E023703}">
                      <ahyp:hlinkClr xmlns:ahyp="http://schemas.microsoft.com/office/drawing/2018/hyperlinkcolor" val="tx"/>
                    </a:ext>
                  </a:extLst>
                </a:hlinkClick>
              </a:rPr>
              <a:t>504 Procedural Safeguards English.r2019.pdf</a:t>
            </a:r>
            <a:endParaRPr sz="1300">
              <a:solidFill>
                <a:srgbClr val="0071BC"/>
              </a:solidFill>
            </a:endParaRPr>
          </a:p>
          <a:p>
            <a:pPr marL="228600" lvl="0" indent="-196850" algn="l" rtl="0">
              <a:lnSpc>
                <a:spcPct val="115000"/>
              </a:lnSpc>
              <a:spcBef>
                <a:spcPts val="1000"/>
              </a:spcBef>
              <a:spcAft>
                <a:spcPts val="0"/>
              </a:spcAft>
              <a:buClr>
                <a:srgbClr val="0071BC"/>
              </a:buClr>
              <a:buSzPts val="1300"/>
              <a:buChar char="●"/>
            </a:pPr>
            <a:r>
              <a:rPr lang="en" sz="1300" u="sng">
                <a:solidFill>
                  <a:srgbClr val="0071BC"/>
                </a:solidFill>
                <a:hlinkClick r:id="rId7">
                  <a:extLst>
                    <a:ext uri="{A12FA001-AC4F-418D-AE19-62706E023703}">
                      <ahyp:hlinkClr xmlns:ahyp="http://schemas.microsoft.com/office/drawing/2018/hyperlinkcolor" val="tx"/>
                    </a:ext>
                  </a:extLst>
                </a:hlinkClick>
              </a:rPr>
              <a:t>504 Procedural Safeguards Pashto.pdf</a:t>
            </a:r>
            <a:endParaRPr sz="1300">
              <a:solidFill>
                <a:srgbClr val="0071BC"/>
              </a:solidFill>
            </a:endParaRPr>
          </a:p>
          <a:p>
            <a:pPr marL="228600" lvl="0" indent="-196850" algn="l" rtl="0">
              <a:lnSpc>
                <a:spcPct val="115000"/>
              </a:lnSpc>
              <a:spcBef>
                <a:spcPts val="1000"/>
              </a:spcBef>
              <a:spcAft>
                <a:spcPts val="0"/>
              </a:spcAft>
              <a:buClr>
                <a:srgbClr val="0071BC"/>
              </a:buClr>
              <a:buSzPts val="1300"/>
              <a:buChar char="●"/>
            </a:pPr>
            <a:r>
              <a:rPr lang="en" sz="1300" u="sng">
                <a:solidFill>
                  <a:srgbClr val="0071BC"/>
                </a:solidFill>
                <a:hlinkClick r:id="rId8">
                  <a:extLst>
                    <a:ext uri="{A12FA001-AC4F-418D-AE19-62706E023703}">
                      <ahyp:hlinkClr xmlns:ahyp="http://schemas.microsoft.com/office/drawing/2018/hyperlinkcolor" val="tx"/>
                    </a:ext>
                  </a:extLst>
                </a:hlinkClick>
              </a:rPr>
              <a:t>504 Procedural Safeguards Portuguese.pdf</a:t>
            </a:r>
            <a:endParaRPr sz="1300">
              <a:solidFill>
                <a:srgbClr val="0071BC"/>
              </a:solidFill>
            </a:endParaRPr>
          </a:p>
          <a:p>
            <a:pPr marL="228600" lvl="0" indent="-196850" algn="l" rtl="0">
              <a:lnSpc>
                <a:spcPct val="115000"/>
              </a:lnSpc>
              <a:spcBef>
                <a:spcPts val="1000"/>
              </a:spcBef>
              <a:spcAft>
                <a:spcPts val="0"/>
              </a:spcAft>
              <a:buClr>
                <a:srgbClr val="0071BC"/>
              </a:buClr>
              <a:buSzPts val="1300"/>
              <a:buChar char="●"/>
            </a:pPr>
            <a:r>
              <a:rPr lang="en" sz="1300" u="sng">
                <a:solidFill>
                  <a:srgbClr val="0071BC"/>
                </a:solidFill>
                <a:hlinkClick r:id="rId9">
                  <a:extLst>
                    <a:ext uri="{A12FA001-AC4F-418D-AE19-62706E023703}">
                      <ahyp:hlinkClr xmlns:ahyp="http://schemas.microsoft.com/office/drawing/2018/hyperlinkcolor" val="tx"/>
                    </a:ext>
                  </a:extLst>
                </a:hlinkClick>
              </a:rPr>
              <a:t>504 Procedural Safeguards Spanish.pdf</a:t>
            </a:r>
            <a:r>
              <a:rPr lang="en" sz="1300">
                <a:solidFill>
                  <a:srgbClr val="0071BC"/>
                </a:solidFill>
              </a:rPr>
              <a:t> </a:t>
            </a:r>
            <a:endParaRPr sz="1900" b="1">
              <a:solidFill>
                <a:srgbClr val="1062B8"/>
              </a:solidFill>
            </a:endParaRPr>
          </a:p>
          <a:p>
            <a:pPr marL="0" lvl="0" indent="0" algn="l" rtl="0">
              <a:lnSpc>
                <a:spcPct val="115000"/>
              </a:lnSpc>
              <a:spcBef>
                <a:spcPts val="1000"/>
              </a:spcBef>
              <a:spcAft>
                <a:spcPts val="1600"/>
              </a:spcAft>
              <a:buClr>
                <a:schemeClr val="dk1"/>
              </a:buClr>
              <a:buSzPts val="1100"/>
              <a:buFont typeface="Arial"/>
              <a:buNone/>
            </a:pPr>
            <a:endParaRPr/>
          </a:p>
        </p:txBody>
      </p:sp>
      <p:sp>
        <p:nvSpPr>
          <p:cNvPr id="472" name="Google Shape;472;p68"/>
          <p:cNvSpPr txBox="1">
            <a:spLocks noGrp="1"/>
          </p:cNvSpPr>
          <p:nvPr>
            <p:ph type="body" idx="4294967295"/>
          </p:nvPr>
        </p:nvSpPr>
        <p:spPr>
          <a:xfrm>
            <a:off x="4798325" y="973375"/>
            <a:ext cx="4098000" cy="3778200"/>
          </a:xfrm>
          <a:prstGeom prst="rect">
            <a:avLst/>
          </a:prstGeom>
        </p:spPr>
        <p:txBody>
          <a:bodyPr spcFirstLastPara="1" wrap="square" lIns="91425" tIns="91425" rIns="91425" bIns="91425" anchor="t" anchorCtr="0">
            <a:noAutofit/>
          </a:bodyPr>
          <a:lstStyle/>
          <a:p>
            <a:pPr marL="228600" lvl="0" indent="-203200" algn="l" rtl="0">
              <a:spcBef>
                <a:spcPts val="0"/>
              </a:spcBef>
              <a:spcAft>
                <a:spcPts val="0"/>
              </a:spcAft>
              <a:buClr>
                <a:srgbClr val="434343"/>
              </a:buClr>
              <a:buSzPts val="1400"/>
              <a:buChar char="●"/>
            </a:pPr>
            <a:r>
              <a:rPr lang="en" sz="1400">
                <a:solidFill>
                  <a:srgbClr val="434343"/>
                </a:solidFill>
              </a:rPr>
              <a:t>Provide procedural safeguards document at:</a:t>
            </a:r>
            <a:endParaRPr sz="1400">
              <a:solidFill>
                <a:srgbClr val="434343"/>
              </a:solidFill>
            </a:endParaRPr>
          </a:p>
          <a:p>
            <a:pPr marL="457200" lvl="1" indent="-203200" algn="l" rtl="0">
              <a:spcBef>
                <a:spcPts val="600"/>
              </a:spcBef>
              <a:spcAft>
                <a:spcPts val="0"/>
              </a:spcAft>
              <a:buClr>
                <a:srgbClr val="434343"/>
              </a:buClr>
              <a:buSzPts val="1400"/>
              <a:buChar char="○"/>
            </a:pPr>
            <a:r>
              <a:rPr lang="en">
                <a:solidFill>
                  <a:srgbClr val="434343"/>
                </a:solidFill>
              </a:rPr>
              <a:t>Consent for eligibility</a:t>
            </a:r>
            <a:endParaRPr>
              <a:solidFill>
                <a:srgbClr val="434343"/>
              </a:solidFill>
            </a:endParaRPr>
          </a:p>
          <a:p>
            <a:pPr marL="457200" lvl="1" indent="-203200" algn="l" rtl="0">
              <a:spcBef>
                <a:spcPts val="600"/>
              </a:spcBef>
              <a:spcAft>
                <a:spcPts val="0"/>
              </a:spcAft>
              <a:buClr>
                <a:srgbClr val="434343"/>
              </a:buClr>
              <a:buSzPts val="1400"/>
              <a:buChar char="○"/>
            </a:pPr>
            <a:r>
              <a:rPr lang="en">
                <a:solidFill>
                  <a:srgbClr val="434343"/>
                </a:solidFill>
              </a:rPr>
              <a:t>Initial eligibility determination</a:t>
            </a:r>
            <a:endParaRPr>
              <a:solidFill>
                <a:srgbClr val="434343"/>
              </a:solidFill>
            </a:endParaRPr>
          </a:p>
          <a:p>
            <a:pPr marL="457200" lvl="1" indent="-203200" algn="l" rtl="0">
              <a:spcBef>
                <a:spcPts val="600"/>
              </a:spcBef>
              <a:spcAft>
                <a:spcPts val="0"/>
              </a:spcAft>
              <a:buClr>
                <a:srgbClr val="434343"/>
              </a:buClr>
              <a:buSzPts val="1400"/>
              <a:buChar char="○"/>
            </a:pPr>
            <a:r>
              <a:rPr lang="en">
                <a:solidFill>
                  <a:srgbClr val="434343"/>
                </a:solidFill>
              </a:rPr>
              <a:t>All triennial evaluations</a:t>
            </a:r>
            <a:endParaRPr>
              <a:solidFill>
                <a:srgbClr val="434343"/>
              </a:solidFill>
            </a:endParaRPr>
          </a:p>
          <a:p>
            <a:pPr marL="457200" lvl="1" indent="-203200" algn="l" rtl="0">
              <a:spcBef>
                <a:spcPts val="600"/>
              </a:spcBef>
              <a:spcAft>
                <a:spcPts val="0"/>
              </a:spcAft>
              <a:buClr>
                <a:srgbClr val="434343"/>
              </a:buClr>
              <a:buSzPts val="1400"/>
              <a:buChar char="○"/>
            </a:pPr>
            <a:r>
              <a:rPr lang="en">
                <a:solidFill>
                  <a:srgbClr val="434343"/>
                </a:solidFill>
              </a:rPr>
              <a:t>Initial plan and Annual  plan reviews</a:t>
            </a:r>
            <a:endParaRPr>
              <a:solidFill>
                <a:srgbClr val="434343"/>
              </a:solidFill>
            </a:endParaRPr>
          </a:p>
          <a:p>
            <a:pPr marL="457200" lvl="1" indent="-203200" algn="l" rtl="0">
              <a:spcBef>
                <a:spcPts val="600"/>
              </a:spcBef>
              <a:spcAft>
                <a:spcPts val="0"/>
              </a:spcAft>
              <a:buClr>
                <a:srgbClr val="434343"/>
              </a:buClr>
              <a:buSzPts val="1400"/>
              <a:buChar char="○"/>
            </a:pPr>
            <a:r>
              <a:rPr lang="en">
                <a:solidFill>
                  <a:srgbClr val="434343"/>
                </a:solidFill>
              </a:rPr>
              <a:t>Manifestation Determination reviews (MDRs)</a:t>
            </a:r>
            <a:endParaRPr>
              <a:solidFill>
                <a:srgbClr val="434343"/>
              </a:solidFill>
            </a:endParaRPr>
          </a:p>
          <a:p>
            <a:pPr marL="457200" lvl="1" indent="-203200" algn="l" rtl="0">
              <a:spcBef>
                <a:spcPts val="600"/>
              </a:spcBef>
              <a:spcAft>
                <a:spcPts val="0"/>
              </a:spcAft>
              <a:buClr>
                <a:srgbClr val="434343"/>
              </a:buClr>
              <a:buSzPts val="1400"/>
              <a:buChar char="○"/>
            </a:pPr>
            <a:r>
              <a:rPr lang="en">
                <a:solidFill>
                  <a:srgbClr val="434343"/>
                </a:solidFill>
              </a:rPr>
              <a:t>School determines not to evaluate</a:t>
            </a:r>
            <a:endParaRPr>
              <a:solidFill>
                <a:srgbClr val="434343"/>
              </a:solidFill>
            </a:endParaRPr>
          </a:p>
          <a:p>
            <a:pPr marL="457200" lvl="1" indent="-203200" algn="l" rtl="0">
              <a:spcBef>
                <a:spcPts val="600"/>
              </a:spcBef>
              <a:spcAft>
                <a:spcPts val="0"/>
              </a:spcAft>
              <a:buClr>
                <a:srgbClr val="434343"/>
              </a:buClr>
              <a:buSzPts val="1400"/>
              <a:buChar char="○"/>
            </a:pPr>
            <a:r>
              <a:rPr lang="en">
                <a:solidFill>
                  <a:srgbClr val="434343"/>
                </a:solidFill>
              </a:rPr>
              <a:t>School does not find child eligible</a:t>
            </a:r>
            <a:endParaRPr>
              <a:solidFill>
                <a:srgbClr val="434343"/>
              </a:solidFill>
            </a:endParaRPr>
          </a:p>
          <a:p>
            <a:pPr marL="457200" lvl="1" indent="-203200" algn="l" rtl="0">
              <a:spcBef>
                <a:spcPts val="600"/>
              </a:spcBef>
              <a:spcAft>
                <a:spcPts val="0"/>
              </a:spcAft>
              <a:buClr>
                <a:srgbClr val="434343"/>
              </a:buClr>
              <a:buSzPts val="1400"/>
              <a:buChar char="○"/>
            </a:pPr>
            <a:r>
              <a:rPr lang="en">
                <a:solidFill>
                  <a:srgbClr val="434343"/>
                </a:solidFill>
              </a:rPr>
              <a:t>School places student alternatively during discipline because it found behavior not related to disability</a:t>
            </a:r>
            <a:endParaRPr>
              <a:solidFill>
                <a:srgbClr val="434343"/>
              </a:solidFill>
            </a:endParaRPr>
          </a:p>
          <a:p>
            <a:pPr marL="457200" lvl="0" indent="0" algn="l" rtl="0">
              <a:spcBef>
                <a:spcPts val="600"/>
              </a:spcBef>
              <a:spcAft>
                <a:spcPts val="600"/>
              </a:spcAft>
              <a:buNone/>
            </a:pPr>
            <a:endParaRPr sz="1400">
              <a:solidFill>
                <a:srgbClr val="43434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3"/>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Resources</a:t>
            </a:r>
            <a:endParaRPr>
              <a:solidFill>
                <a:schemeClr val="lt1"/>
              </a:solidFill>
            </a:endParaRPr>
          </a:p>
        </p:txBody>
      </p:sp>
      <p:pic>
        <p:nvPicPr>
          <p:cNvPr id="162" name="Google Shape;162;p33"/>
          <p:cNvPicPr preferRelativeResize="0"/>
          <p:nvPr/>
        </p:nvPicPr>
        <p:blipFill>
          <a:blip r:embed="rId3">
            <a:alphaModFix/>
          </a:blip>
          <a:stretch>
            <a:fillRect/>
          </a:stretch>
        </p:blipFill>
        <p:spPr>
          <a:xfrm>
            <a:off x="0" y="0"/>
            <a:ext cx="9144000" cy="5143508"/>
          </a:xfrm>
          <a:prstGeom prst="rect">
            <a:avLst/>
          </a:prstGeom>
          <a:noFill/>
          <a:ln>
            <a:noFill/>
          </a:ln>
        </p:spPr>
      </p:pic>
      <p:sp>
        <p:nvSpPr>
          <p:cNvPr id="163" name="Google Shape;163;p33"/>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The 504 Team</a:t>
            </a:r>
            <a:endParaRPr>
              <a:solidFill>
                <a:schemeClr val="lt1"/>
              </a:solidFill>
            </a:endParaRPr>
          </a:p>
        </p:txBody>
      </p:sp>
      <p:sp>
        <p:nvSpPr>
          <p:cNvPr id="164" name="Google Shape;164;p33"/>
          <p:cNvSpPr txBox="1">
            <a:spLocks noGrp="1"/>
          </p:cNvSpPr>
          <p:nvPr>
            <p:ph type="subTitle" idx="1"/>
          </p:nvPr>
        </p:nvSpPr>
        <p:spPr>
          <a:xfrm>
            <a:off x="301700" y="2121675"/>
            <a:ext cx="40452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u="sng">
                <a:solidFill>
                  <a:srgbClr val="005D97"/>
                </a:solidFill>
                <a:hlinkClick r:id="rId4">
                  <a:extLst>
                    <a:ext uri="{A12FA001-AC4F-418D-AE19-62706E023703}">
                      <ahyp:hlinkClr xmlns:ahyp="http://schemas.microsoft.com/office/drawing/2018/hyperlinkcolor" val="tx"/>
                    </a:ext>
                  </a:extLst>
                </a:hlinkClick>
              </a:rPr>
              <a:t>Section 504 Team Meeting Roles &amp; Responsibilities</a:t>
            </a:r>
            <a:r>
              <a:rPr lang="en" b="1">
                <a:solidFill>
                  <a:srgbClr val="005D97"/>
                </a:solidFill>
              </a:rPr>
              <a:t> </a:t>
            </a:r>
            <a:endParaRPr b="1">
              <a:solidFill>
                <a:srgbClr val="005D97"/>
              </a:solidFill>
            </a:endParaRPr>
          </a:p>
        </p:txBody>
      </p:sp>
      <p:sp>
        <p:nvSpPr>
          <p:cNvPr id="165" name="Google Shape;165;p33"/>
          <p:cNvSpPr txBox="1">
            <a:spLocks noGrp="1"/>
          </p:cNvSpPr>
          <p:nvPr>
            <p:ph type="body" idx="4294967295"/>
          </p:nvPr>
        </p:nvSpPr>
        <p:spPr>
          <a:xfrm>
            <a:off x="4794118" y="1504550"/>
            <a:ext cx="4099800" cy="303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rgbClr val="434343"/>
                </a:solidFill>
              </a:rPr>
              <a:t>Multidisciplinary team comprised of persons knowledgeable of:</a:t>
            </a:r>
            <a:endParaRPr b="1">
              <a:solidFill>
                <a:srgbClr val="434343"/>
              </a:solidFill>
            </a:endParaRPr>
          </a:p>
          <a:p>
            <a:pPr marL="457200" lvl="0" indent="-342900" algn="l" rtl="0">
              <a:spcBef>
                <a:spcPts val="1600"/>
              </a:spcBef>
              <a:spcAft>
                <a:spcPts val="0"/>
              </a:spcAft>
              <a:buClr>
                <a:srgbClr val="434343"/>
              </a:buClr>
              <a:buSzPts val="1800"/>
              <a:buChar char="●"/>
            </a:pPr>
            <a:r>
              <a:rPr lang="en" b="1">
                <a:solidFill>
                  <a:srgbClr val="434343"/>
                </a:solidFill>
              </a:rPr>
              <a:t>The student</a:t>
            </a:r>
            <a:endParaRPr b="1">
              <a:solidFill>
                <a:srgbClr val="434343"/>
              </a:solidFill>
            </a:endParaRPr>
          </a:p>
          <a:p>
            <a:pPr marL="457200" lvl="0" indent="-342900" algn="l" rtl="0">
              <a:spcBef>
                <a:spcPts val="0"/>
              </a:spcBef>
              <a:spcAft>
                <a:spcPts val="0"/>
              </a:spcAft>
              <a:buClr>
                <a:srgbClr val="434343"/>
              </a:buClr>
              <a:buSzPts val="1800"/>
              <a:buChar char="●"/>
            </a:pPr>
            <a:r>
              <a:rPr lang="en" b="1">
                <a:solidFill>
                  <a:srgbClr val="434343"/>
                </a:solidFill>
              </a:rPr>
              <a:t>The meaning of evaluation data</a:t>
            </a:r>
            <a:endParaRPr b="1">
              <a:solidFill>
                <a:srgbClr val="434343"/>
              </a:solidFill>
            </a:endParaRPr>
          </a:p>
          <a:p>
            <a:pPr marL="457200" lvl="0" indent="-342900" algn="l" rtl="0">
              <a:spcBef>
                <a:spcPts val="0"/>
              </a:spcBef>
              <a:spcAft>
                <a:spcPts val="0"/>
              </a:spcAft>
              <a:buClr>
                <a:srgbClr val="434343"/>
              </a:buClr>
              <a:buSzPts val="1800"/>
              <a:buChar char="●"/>
            </a:pPr>
            <a:r>
              <a:rPr lang="en" b="1">
                <a:solidFill>
                  <a:srgbClr val="434343"/>
                </a:solidFill>
              </a:rPr>
              <a:t>The placement options available to eligible students</a:t>
            </a:r>
            <a:endParaRPr b="1">
              <a:solidFill>
                <a:srgbClr val="434343"/>
              </a:solidFill>
            </a:endParaRPr>
          </a:p>
          <a:p>
            <a:pPr marL="0" lvl="0" indent="0" algn="l" rtl="0">
              <a:spcBef>
                <a:spcPts val="1600"/>
              </a:spcBef>
              <a:spcAft>
                <a:spcPts val="1600"/>
              </a:spcAft>
              <a:buClr>
                <a:schemeClr val="dk1"/>
              </a:buClr>
              <a:buSzPts val="1100"/>
              <a:buFont typeface="Arial"/>
              <a:buNone/>
            </a:pPr>
            <a:r>
              <a:rPr lang="en" b="1">
                <a:solidFill>
                  <a:srgbClr val="434343"/>
                </a:solidFill>
              </a:rPr>
              <a:t>Each required area of knowledge must be present on all 504 teams </a:t>
            </a:r>
            <a:endParaRPr sz="1200" b="1">
              <a:solidFill>
                <a:srgbClr val="434343"/>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graphicFrame>
        <p:nvGraphicFramePr>
          <p:cNvPr id="477" name="Google Shape;477;p69"/>
          <p:cNvGraphicFramePr/>
          <p:nvPr/>
        </p:nvGraphicFramePr>
        <p:xfrm>
          <a:off x="0" y="0"/>
          <a:ext cx="3000000" cy="3000000"/>
        </p:xfrm>
        <a:graphic>
          <a:graphicData uri="http://schemas.openxmlformats.org/drawingml/2006/table">
            <a:tbl>
              <a:tblPr>
                <a:noFill/>
                <a:tableStyleId>{D6E9AD9B-B994-4E2A-A404-27B1B9127108}</a:tableStyleId>
              </a:tblPr>
              <a:tblGrid>
                <a:gridCol w="9144000">
                  <a:extLst>
                    <a:ext uri="{9D8B030D-6E8A-4147-A177-3AD203B41FA5}">
                      <a16:colId xmlns:a16="http://schemas.microsoft.com/office/drawing/2014/main" val="20000"/>
                    </a:ext>
                  </a:extLst>
                </a:gridCol>
              </a:tblGrid>
              <a:tr h="5143500">
                <a:tc>
                  <a:txBody>
                    <a:bodyPr/>
                    <a:lstStyle/>
                    <a:p>
                      <a:pPr marL="571500" marR="142875" lvl="0" indent="57150" algn="ctr" rtl="0">
                        <a:spcBef>
                          <a:spcPts val="0"/>
                        </a:spcBef>
                        <a:spcAft>
                          <a:spcPts val="0"/>
                        </a:spcAft>
                        <a:buNone/>
                      </a:pPr>
                      <a:endParaRPr sz="2500" b="1">
                        <a:solidFill>
                          <a:srgbClr val="FFFFFF"/>
                        </a:solidFill>
                        <a:latin typeface="Chelsea Market"/>
                        <a:ea typeface="Chelsea Market"/>
                        <a:cs typeface="Chelsea Market"/>
                        <a:sym typeface="Chelsea Market"/>
                      </a:endParaRPr>
                    </a:p>
                  </a:txBody>
                  <a:tcPr marL="137150" marR="137150" marT="137150" marB="137150">
                    <a:lnL w="12700" cap="flat" cmpd="sng">
                      <a:solidFill>
                        <a:srgbClr val="999999"/>
                      </a:solidFill>
                      <a:prstDash val="solid"/>
                      <a:round/>
                      <a:headEnd type="none" w="sm" len="sm"/>
                      <a:tailEnd type="none" w="sm" len="sm"/>
                    </a:lnL>
                    <a:lnR w="12700" cap="flat" cmpd="sng">
                      <a:solidFill>
                        <a:srgbClr val="999999"/>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071BC"/>
                    </a:solidFill>
                  </a:tcPr>
                </a:tc>
                <a:extLst>
                  <a:ext uri="{0D108BD9-81ED-4DB2-BD59-A6C34878D82A}">
                    <a16:rowId xmlns:a16="http://schemas.microsoft.com/office/drawing/2014/main" val="10000"/>
                  </a:ext>
                </a:extLst>
              </a:tr>
            </a:tbl>
          </a:graphicData>
        </a:graphic>
      </p:graphicFrame>
      <p:sp>
        <p:nvSpPr>
          <p:cNvPr id="478" name="Google Shape;478;p69"/>
          <p:cNvSpPr txBox="1"/>
          <p:nvPr/>
        </p:nvSpPr>
        <p:spPr>
          <a:xfrm>
            <a:off x="836075" y="1139500"/>
            <a:ext cx="1194300" cy="71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9" name="Google Shape;479;p69"/>
          <p:cNvSpPr txBox="1"/>
          <p:nvPr/>
        </p:nvSpPr>
        <p:spPr>
          <a:xfrm>
            <a:off x="1202275" y="4673750"/>
            <a:ext cx="6774000" cy="22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a:p>
        </p:txBody>
      </p:sp>
      <p:sp>
        <p:nvSpPr>
          <p:cNvPr id="480" name="Google Shape;480;p69"/>
          <p:cNvSpPr txBox="1"/>
          <p:nvPr/>
        </p:nvSpPr>
        <p:spPr>
          <a:xfrm>
            <a:off x="4334975" y="1139500"/>
            <a:ext cx="42246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500">
              <a:solidFill>
                <a:schemeClr val="lt1"/>
              </a:solidFill>
              <a:latin typeface="Oswald"/>
              <a:ea typeface="Oswald"/>
              <a:cs typeface="Oswald"/>
              <a:sym typeface="Oswald"/>
            </a:endParaRPr>
          </a:p>
        </p:txBody>
      </p:sp>
      <p:pic>
        <p:nvPicPr>
          <p:cNvPr id="481" name="Google Shape;481;p69"/>
          <p:cNvPicPr preferRelativeResize="0"/>
          <p:nvPr/>
        </p:nvPicPr>
        <p:blipFill>
          <a:blip r:embed="rId3">
            <a:alphaModFix/>
          </a:blip>
          <a:stretch>
            <a:fillRect/>
          </a:stretch>
        </p:blipFill>
        <p:spPr>
          <a:xfrm>
            <a:off x="0" y="0"/>
            <a:ext cx="9144000" cy="5143497"/>
          </a:xfrm>
          <a:prstGeom prst="rect">
            <a:avLst/>
          </a:prstGeom>
          <a:noFill/>
          <a:ln>
            <a:noFill/>
          </a:ln>
        </p:spPr>
      </p:pic>
      <p:sp>
        <p:nvSpPr>
          <p:cNvPr id="482" name="Google Shape;482;p69"/>
          <p:cNvSpPr txBox="1"/>
          <p:nvPr/>
        </p:nvSpPr>
        <p:spPr>
          <a:xfrm>
            <a:off x="1028700" y="76550"/>
            <a:ext cx="70962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Contact Nisha for Questions/Support</a:t>
            </a:r>
            <a:endParaRPr sz="100">
              <a:solidFill>
                <a:schemeClr val="lt1"/>
              </a:solidFill>
            </a:endParaRPr>
          </a:p>
        </p:txBody>
      </p:sp>
      <p:pic>
        <p:nvPicPr>
          <p:cNvPr id="483" name="Google Shape;483;p69"/>
          <p:cNvPicPr preferRelativeResize="0"/>
          <p:nvPr/>
        </p:nvPicPr>
        <p:blipFill>
          <a:blip r:embed="rId4">
            <a:alphaModFix/>
          </a:blip>
          <a:stretch>
            <a:fillRect/>
          </a:stretch>
        </p:blipFill>
        <p:spPr>
          <a:xfrm>
            <a:off x="908425" y="862525"/>
            <a:ext cx="7336750" cy="428097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p70"/>
          <p:cNvPicPr preferRelativeResize="0"/>
          <p:nvPr/>
        </p:nvPicPr>
        <p:blipFill>
          <a:blip r:embed="rId3">
            <a:alphaModFix/>
          </a:blip>
          <a:stretch>
            <a:fillRect/>
          </a:stretch>
        </p:blipFill>
        <p:spPr>
          <a:xfrm>
            <a:off x="0" y="0"/>
            <a:ext cx="9144000" cy="5143505"/>
          </a:xfrm>
          <a:prstGeom prst="rect">
            <a:avLst/>
          </a:prstGeom>
          <a:noFill/>
          <a:ln>
            <a:noFill/>
          </a:ln>
        </p:spPr>
      </p:pic>
      <p:sp>
        <p:nvSpPr>
          <p:cNvPr id="489" name="Google Shape;489;p70"/>
          <p:cNvSpPr txBox="1"/>
          <p:nvPr/>
        </p:nvSpPr>
        <p:spPr>
          <a:xfrm>
            <a:off x="90588" y="799601"/>
            <a:ext cx="8962800" cy="1000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5300">
                <a:solidFill>
                  <a:srgbClr val="434343"/>
                </a:solidFill>
                <a:latin typeface="Roboto Slab Black"/>
                <a:ea typeface="Roboto Slab Black"/>
                <a:cs typeface="Roboto Slab Black"/>
                <a:sym typeface="Roboto Slab Black"/>
              </a:rPr>
              <a:t>Thanks for all you do!!</a:t>
            </a:r>
            <a:endParaRPr sz="2200">
              <a:solidFill>
                <a:srgbClr val="434343"/>
              </a:solidFill>
              <a:latin typeface="Roboto Slab Black"/>
              <a:ea typeface="Roboto Slab Black"/>
              <a:cs typeface="Roboto Slab Black"/>
              <a:sym typeface="Roboto Slab Black"/>
            </a:endParaRPr>
          </a:p>
        </p:txBody>
      </p:sp>
      <p:sp>
        <p:nvSpPr>
          <p:cNvPr id="490" name="Google Shape;490;p70"/>
          <p:cNvSpPr txBox="1"/>
          <p:nvPr/>
        </p:nvSpPr>
        <p:spPr>
          <a:xfrm>
            <a:off x="865760" y="3499277"/>
            <a:ext cx="1710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b="1">
                <a:solidFill>
                  <a:schemeClr val="lt1"/>
                </a:solidFill>
                <a:latin typeface="Roboto Slab"/>
                <a:ea typeface="Roboto Slab"/>
                <a:cs typeface="Roboto Slab"/>
                <a:sym typeface="Roboto Slab"/>
              </a:rPr>
              <a:t>Office</a:t>
            </a:r>
            <a:endParaRPr sz="1700" b="1">
              <a:solidFill>
                <a:schemeClr val="lt1"/>
              </a:solidFill>
              <a:latin typeface="Roboto Slab"/>
              <a:ea typeface="Roboto Slab"/>
              <a:cs typeface="Roboto Slab"/>
              <a:sym typeface="Roboto Slab"/>
            </a:endParaRPr>
          </a:p>
          <a:p>
            <a:pPr marL="0" lvl="0" indent="0" algn="ctr" rtl="0">
              <a:spcBef>
                <a:spcPts val="0"/>
              </a:spcBef>
              <a:spcAft>
                <a:spcPts val="0"/>
              </a:spcAft>
              <a:buNone/>
            </a:pPr>
            <a:r>
              <a:rPr lang="en" sz="1900">
                <a:solidFill>
                  <a:schemeClr val="lt1"/>
                </a:solidFill>
              </a:rPr>
              <a:t>804.652.3748</a:t>
            </a:r>
            <a:endParaRPr>
              <a:solidFill>
                <a:schemeClr val="lt1"/>
              </a:solidFill>
            </a:endParaRPr>
          </a:p>
        </p:txBody>
      </p:sp>
      <p:sp>
        <p:nvSpPr>
          <p:cNvPr id="491" name="Google Shape;491;p70"/>
          <p:cNvSpPr txBox="1"/>
          <p:nvPr/>
        </p:nvSpPr>
        <p:spPr>
          <a:xfrm>
            <a:off x="3248349" y="3499277"/>
            <a:ext cx="16743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b="1">
                <a:solidFill>
                  <a:schemeClr val="lt1"/>
                </a:solidFill>
                <a:latin typeface="Roboto Slab"/>
                <a:ea typeface="Roboto Slab"/>
                <a:cs typeface="Roboto Slab"/>
                <a:sym typeface="Roboto Slab"/>
              </a:rPr>
              <a:t>Work Cell</a:t>
            </a:r>
            <a:endParaRPr sz="1700" b="1">
              <a:solidFill>
                <a:schemeClr val="lt1"/>
              </a:solidFill>
              <a:latin typeface="Roboto Slab"/>
              <a:ea typeface="Roboto Slab"/>
              <a:cs typeface="Roboto Slab"/>
              <a:sym typeface="Roboto Slab"/>
            </a:endParaRPr>
          </a:p>
          <a:p>
            <a:pPr marL="0" lvl="0" indent="0" algn="ctr" rtl="0">
              <a:spcBef>
                <a:spcPts val="0"/>
              </a:spcBef>
              <a:spcAft>
                <a:spcPts val="0"/>
              </a:spcAft>
              <a:buNone/>
            </a:pPr>
            <a:r>
              <a:rPr lang="en" sz="1900">
                <a:solidFill>
                  <a:schemeClr val="lt1"/>
                </a:solidFill>
              </a:rPr>
              <a:t>804.291.6694</a:t>
            </a:r>
            <a:endParaRPr>
              <a:solidFill>
                <a:schemeClr val="lt1"/>
              </a:solidFill>
            </a:endParaRPr>
          </a:p>
        </p:txBody>
      </p:sp>
      <p:sp>
        <p:nvSpPr>
          <p:cNvPr id="492" name="Google Shape;492;p70"/>
          <p:cNvSpPr txBox="1"/>
          <p:nvPr/>
        </p:nvSpPr>
        <p:spPr>
          <a:xfrm>
            <a:off x="723120" y="2474600"/>
            <a:ext cx="4369800" cy="8817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2700">
                <a:solidFill>
                  <a:schemeClr val="lt1"/>
                </a:solidFill>
                <a:latin typeface="Roboto Slab Black"/>
                <a:ea typeface="Roboto Slab Black"/>
                <a:cs typeface="Roboto Slab Black"/>
                <a:sym typeface="Roboto Slab Black"/>
              </a:rPr>
              <a:t>Nisha Green-Jones </a:t>
            </a:r>
            <a:endParaRPr sz="2700">
              <a:solidFill>
                <a:schemeClr val="lt1"/>
              </a:solidFill>
              <a:latin typeface="Roboto Slab Black"/>
              <a:ea typeface="Roboto Slab Black"/>
              <a:cs typeface="Roboto Slab Black"/>
              <a:sym typeface="Roboto Slab Black"/>
            </a:endParaRPr>
          </a:p>
          <a:p>
            <a:pPr marL="0" lvl="0" indent="0" algn="ctr" rtl="0">
              <a:spcBef>
                <a:spcPts val="0"/>
              </a:spcBef>
              <a:spcAft>
                <a:spcPts val="0"/>
              </a:spcAft>
              <a:buNone/>
            </a:pPr>
            <a:r>
              <a:rPr lang="en" sz="2500">
                <a:solidFill>
                  <a:schemeClr val="lt1"/>
                </a:solidFill>
                <a:latin typeface="Roboto Slab Black"/>
                <a:ea typeface="Roboto Slab Black"/>
                <a:cs typeface="Roboto Slab Black"/>
                <a:sym typeface="Roboto Slab Black"/>
              </a:rPr>
              <a:t>Coordinator of Section 504</a:t>
            </a:r>
            <a:endParaRPr sz="2200">
              <a:solidFill>
                <a:schemeClr val="lt1"/>
              </a:solidFill>
              <a:latin typeface="Roboto Slab Black"/>
              <a:ea typeface="Roboto Slab Black"/>
              <a:cs typeface="Roboto Slab Black"/>
              <a:sym typeface="Roboto Slab Black"/>
            </a:endParaRPr>
          </a:p>
        </p:txBody>
      </p:sp>
      <p:sp>
        <p:nvSpPr>
          <p:cNvPr id="493" name="Google Shape;493;p70"/>
          <p:cNvSpPr/>
          <p:nvPr/>
        </p:nvSpPr>
        <p:spPr>
          <a:xfrm>
            <a:off x="851450" y="3408600"/>
            <a:ext cx="4099800" cy="78600"/>
          </a:xfrm>
          <a:prstGeom prst="rect">
            <a:avLst/>
          </a:prstGeom>
          <a:solidFill>
            <a:srgbClr val="F69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4" name="Google Shape;494;p70"/>
          <p:cNvPicPr preferRelativeResize="0"/>
          <p:nvPr/>
        </p:nvPicPr>
        <p:blipFill>
          <a:blip r:embed="rId4">
            <a:alphaModFix/>
          </a:blip>
          <a:stretch>
            <a:fillRect/>
          </a:stretch>
        </p:blipFill>
        <p:spPr>
          <a:xfrm>
            <a:off x="6984625" y="3650050"/>
            <a:ext cx="1295751" cy="1443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4"/>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Resources</a:t>
            </a:r>
            <a:endParaRPr>
              <a:solidFill>
                <a:schemeClr val="lt1"/>
              </a:solidFill>
            </a:endParaRPr>
          </a:p>
        </p:txBody>
      </p:sp>
      <p:pic>
        <p:nvPicPr>
          <p:cNvPr id="171" name="Google Shape;171;p34"/>
          <p:cNvPicPr preferRelativeResize="0"/>
          <p:nvPr/>
        </p:nvPicPr>
        <p:blipFill>
          <a:blip r:embed="rId3">
            <a:alphaModFix/>
          </a:blip>
          <a:stretch>
            <a:fillRect/>
          </a:stretch>
        </p:blipFill>
        <p:spPr>
          <a:xfrm>
            <a:off x="0" y="0"/>
            <a:ext cx="9144000" cy="5143508"/>
          </a:xfrm>
          <a:prstGeom prst="rect">
            <a:avLst/>
          </a:prstGeom>
          <a:noFill/>
          <a:ln>
            <a:noFill/>
          </a:ln>
        </p:spPr>
      </p:pic>
      <p:sp>
        <p:nvSpPr>
          <p:cNvPr id="172" name="Google Shape;172;p34"/>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The 504 Team</a:t>
            </a:r>
            <a:endParaRPr>
              <a:solidFill>
                <a:schemeClr val="lt1"/>
              </a:solidFill>
            </a:endParaRPr>
          </a:p>
        </p:txBody>
      </p:sp>
      <p:sp>
        <p:nvSpPr>
          <p:cNvPr id="173" name="Google Shape;173;p34"/>
          <p:cNvSpPr txBox="1">
            <a:spLocks noGrp="1"/>
          </p:cNvSpPr>
          <p:nvPr>
            <p:ph type="body" idx="4294967295"/>
          </p:nvPr>
        </p:nvSpPr>
        <p:spPr>
          <a:xfrm>
            <a:off x="275550" y="1446600"/>
            <a:ext cx="4102500" cy="332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rgbClr val="434343"/>
                </a:solidFill>
                <a:latin typeface="Roboto Slab Black"/>
                <a:ea typeface="Roboto Slab Black"/>
                <a:cs typeface="Roboto Slab Black"/>
                <a:sym typeface="Roboto Slab Black"/>
              </a:rPr>
              <a:t>The SSW specialty departments and related service providers are a 504 team’s resource for:</a:t>
            </a:r>
            <a:endParaRPr sz="1200">
              <a:solidFill>
                <a:srgbClr val="434343"/>
              </a:solidFill>
              <a:latin typeface="Roboto Slab Black"/>
              <a:ea typeface="Roboto Slab Black"/>
              <a:cs typeface="Roboto Slab Black"/>
              <a:sym typeface="Roboto Slab Black"/>
            </a:endParaRPr>
          </a:p>
          <a:p>
            <a:pPr marL="0" lvl="0" indent="0" algn="l" rtl="0">
              <a:spcBef>
                <a:spcPts val="0"/>
              </a:spcBef>
              <a:spcAft>
                <a:spcPts val="0"/>
              </a:spcAft>
              <a:buClr>
                <a:schemeClr val="dk1"/>
              </a:buClr>
              <a:buSzPts val="1100"/>
              <a:buFont typeface="Arial"/>
              <a:buNone/>
            </a:pPr>
            <a:endParaRPr sz="1200" b="1">
              <a:solidFill>
                <a:srgbClr val="434343"/>
              </a:solidFill>
            </a:endParaRPr>
          </a:p>
          <a:p>
            <a:pPr marL="228600" lvl="0" indent="-190500" algn="l" rtl="0">
              <a:spcBef>
                <a:spcPts val="0"/>
              </a:spcBef>
              <a:spcAft>
                <a:spcPts val="0"/>
              </a:spcAft>
              <a:buClr>
                <a:srgbClr val="434343"/>
              </a:buClr>
              <a:buSzPts val="1200"/>
              <a:buChar char="●"/>
            </a:pPr>
            <a:r>
              <a:rPr lang="en" sz="1200">
                <a:solidFill>
                  <a:srgbClr val="434343"/>
                </a:solidFill>
              </a:rPr>
              <a:t>Reviewing and interpreting reports from outside providers</a:t>
            </a:r>
            <a:endParaRPr sz="1200">
              <a:solidFill>
                <a:srgbClr val="434343"/>
              </a:solidFill>
            </a:endParaRPr>
          </a:p>
          <a:p>
            <a:pPr marL="228600" lvl="0" indent="-190500" algn="l" rtl="0">
              <a:spcBef>
                <a:spcPts val="0"/>
              </a:spcBef>
              <a:spcAft>
                <a:spcPts val="0"/>
              </a:spcAft>
              <a:buClr>
                <a:srgbClr val="434343"/>
              </a:buClr>
              <a:buSzPts val="1200"/>
              <a:buChar char="●"/>
            </a:pPr>
            <a:r>
              <a:rPr lang="en" sz="1200">
                <a:solidFill>
                  <a:srgbClr val="434343"/>
                </a:solidFill>
              </a:rPr>
              <a:t>Assisting in determining the need for, and conducting and gathering evaluation data</a:t>
            </a:r>
            <a:endParaRPr sz="1200">
              <a:solidFill>
                <a:srgbClr val="434343"/>
              </a:solidFill>
            </a:endParaRPr>
          </a:p>
          <a:p>
            <a:pPr marL="228600" lvl="0" indent="-190500" algn="l" rtl="0">
              <a:spcBef>
                <a:spcPts val="0"/>
              </a:spcBef>
              <a:spcAft>
                <a:spcPts val="0"/>
              </a:spcAft>
              <a:buClr>
                <a:srgbClr val="434343"/>
              </a:buClr>
              <a:buSzPts val="1200"/>
              <a:buChar char="●"/>
            </a:pPr>
            <a:r>
              <a:rPr lang="en" sz="1200">
                <a:solidFill>
                  <a:srgbClr val="434343"/>
                </a:solidFill>
              </a:rPr>
              <a:t>Consulting and participating on the team to:</a:t>
            </a:r>
            <a:endParaRPr sz="1200">
              <a:solidFill>
                <a:srgbClr val="434343"/>
              </a:solidFill>
            </a:endParaRPr>
          </a:p>
          <a:p>
            <a:pPr marL="457200" lvl="1" indent="-190500" algn="l" rtl="0">
              <a:spcBef>
                <a:spcPts val="0"/>
              </a:spcBef>
              <a:spcAft>
                <a:spcPts val="0"/>
              </a:spcAft>
              <a:buClr>
                <a:srgbClr val="434343"/>
              </a:buClr>
              <a:buSzPts val="1200"/>
              <a:buChar char="○"/>
            </a:pPr>
            <a:r>
              <a:rPr lang="en" sz="1200">
                <a:solidFill>
                  <a:srgbClr val="434343"/>
                </a:solidFill>
              </a:rPr>
              <a:t>Provide knowledge of the impairment</a:t>
            </a:r>
            <a:endParaRPr sz="1200">
              <a:solidFill>
                <a:srgbClr val="434343"/>
              </a:solidFill>
            </a:endParaRPr>
          </a:p>
          <a:p>
            <a:pPr marL="457200" lvl="1" indent="-190500" algn="l" rtl="0">
              <a:spcBef>
                <a:spcPts val="0"/>
              </a:spcBef>
              <a:spcAft>
                <a:spcPts val="0"/>
              </a:spcAft>
              <a:buClr>
                <a:srgbClr val="434343"/>
              </a:buClr>
              <a:buSzPts val="1200"/>
              <a:buChar char="○"/>
            </a:pPr>
            <a:r>
              <a:rPr lang="en" sz="1200">
                <a:solidFill>
                  <a:srgbClr val="434343"/>
                </a:solidFill>
              </a:rPr>
              <a:t>Recommend accommodations and supports</a:t>
            </a:r>
            <a:endParaRPr sz="1200">
              <a:solidFill>
                <a:srgbClr val="434343"/>
              </a:solidFill>
            </a:endParaRPr>
          </a:p>
          <a:p>
            <a:pPr marL="0" lvl="0" indent="0" algn="l" rtl="0">
              <a:spcBef>
                <a:spcPts val="0"/>
              </a:spcBef>
              <a:spcAft>
                <a:spcPts val="1200"/>
              </a:spcAft>
              <a:buClr>
                <a:schemeClr val="dk1"/>
              </a:buClr>
              <a:buSzPts val="1100"/>
              <a:buFont typeface="Arial"/>
              <a:buNone/>
            </a:pPr>
            <a:r>
              <a:rPr lang="en" sz="1200">
                <a:solidFill>
                  <a:srgbClr val="434343"/>
                </a:solidFill>
              </a:rPr>
              <a:t>In the event a team member is unfamiliar with an impairment within the scope of their department, the 504 team should request that the team member bring the case to the team member’s department for consult and support on the team’s behalf.</a:t>
            </a:r>
            <a:endParaRPr sz="1200">
              <a:solidFill>
                <a:srgbClr val="434343"/>
              </a:solidFill>
            </a:endParaRPr>
          </a:p>
        </p:txBody>
      </p:sp>
      <p:sp>
        <p:nvSpPr>
          <p:cNvPr id="174" name="Google Shape;174;p34"/>
          <p:cNvSpPr txBox="1">
            <a:spLocks noGrp="1"/>
          </p:cNvSpPr>
          <p:nvPr>
            <p:ph type="body" idx="4294967295"/>
          </p:nvPr>
        </p:nvSpPr>
        <p:spPr>
          <a:xfrm>
            <a:off x="4806325" y="1446600"/>
            <a:ext cx="4102500" cy="3416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rgbClr val="434343"/>
                </a:solidFill>
                <a:latin typeface="Roboto Slab Black"/>
                <a:ea typeface="Roboto Slab Black"/>
                <a:cs typeface="Roboto Slab Black"/>
                <a:sym typeface="Roboto Slab Black"/>
              </a:rPr>
              <a:t>School nurse attendance at 504 meetings:</a:t>
            </a:r>
            <a:endParaRPr sz="1200">
              <a:solidFill>
                <a:srgbClr val="434343"/>
              </a:solidFill>
              <a:latin typeface="Roboto Slab Black"/>
              <a:ea typeface="Roboto Slab Black"/>
              <a:cs typeface="Roboto Slab Black"/>
              <a:sym typeface="Roboto Slab Black"/>
            </a:endParaRPr>
          </a:p>
          <a:p>
            <a:pPr marL="0" lvl="0" indent="0" algn="l" rtl="0">
              <a:lnSpc>
                <a:spcPct val="115000"/>
              </a:lnSpc>
              <a:spcBef>
                <a:spcPts val="0"/>
              </a:spcBef>
              <a:spcAft>
                <a:spcPts val="0"/>
              </a:spcAft>
              <a:buClr>
                <a:schemeClr val="dk1"/>
              </a:buClr>
              <a:buSzPts val="1100"/>
              <a:buFont typeface="Arial"/>
              <a:buNone/>
            </a:pPr>
            <a:endParaRPr sz="400">
              <a:solidFill>
                <a:srgbClr val="434343"/>
              </a:solidFill>
              <a:latin typeface="Roboto Slab Black"/>
              <a:ea typeface="Roboto Slab Black"/>
              <a:cs typeface="Roboto Slab Black"/>
              <a:sym typeface="Roboto Slab Black"/>
            </a:endParaRPr>
          </a:p>
          <a:p>
            <a:pPr marL="228600" lvl="0" indent="-190500" algn="l" rtl="0">
              <a:lnSpc>
                <a:spcPct val="115000"/>
              </a:lnSpc>
              <a:spcBef>
                <a:spcPts val="0"/>
              </a:spcBef>
              <a:spcAft>
                <a:spcPts val="0"/>
              </a:spcAft>
              <a:buClr>
                <a:srgbClr val="434343"/>
              </a:buClr>
              <a:buSzPts val="1200"/>
              <a:buChar char="●"/>
            </a:pPr>
            <a:r>
              <a:rPr lang="en" sz="1200">
                <a:solidFill>
                  <a:srgbClr val="434343"/>
                </a:solidFill>
              </a:rPr>
              <a:t>An RN should be invited to </a:t>
            </a:r>
            <a:r>
              <a:rPr lang="en" sz="1200" u="sng">
                <a:solidFill>
                  <a:srgbClr val="434343"/>
                </a:solidFill>
              </a:rPr>
              <a:t>all</a:t>
            </a:r>
            <a:r>
              <a:rPr lang="en" sz="1200">
                <a:solidFill>
                  <a:srgbClr val="434343"/>
                </a:solidFill>
              </a:rPr>
              <a:t> 504 meetings.</a:t>
            </a:r>
            <a:endParaRPr sz="500">
              <a:solidFill>
                <a:srgbClr val="434343"/>
              </a:solidFill>
            </a:endParaRPr>
          </a:p>
          <a:p>
            <a:pPr marL="228600" lvl="0" indent="-190500" algn="l" rtl="0">
              <a:lnSpc>
                <a:spcPct val="115000"/>
              </a:lnSpc>
              <a:spcBef>
                <a:spcPts val="0"/>
              </a:spcBef>
              <a:spcAft>
                <a:spcPts val="0"/>
              </a:spcAft>
              <a:buClr>
                <a:srgbClr val="434343"/>
              </a:buClr>
              <a:buSzPts val="1200"/>
              <a:buChar char="●"/>
            </a:pPr>
            <a:r>
              <a:rPr lang="en" sz="1200">
                <a:solidFill>
                  <a:srgbClr val="434343"/>
                </a:solidFill>
              </a:rPr>
              <a:t>An RN must be invited to and included in 504 meetings for students with medical/health needs, especially if accommodations and/or services addressing a student’s medical/health needs are being considered/updated. The RN will ensure that all medical/health necessities are properly addressed.</a:t>
            </a:r>
            <a:endParaRPr sz="1200">
              <a:solidFill>
                <a:srgbClr val="434343"/>
              </a:solidFill>
            </a:endParaRPr>
          </a:p>
          <a:p>
            <a:pPr marL="457200" lvl="1" indent="-190500" algn="l" rtl="0">
              <a:lnSpc>
                <a:spcPct val="115000"/>
              </a:lnSpc>
              <a:spcBef>
                <a:spcPts val="0"/>
              </a:spcBef>
              <a:spcAft>
                <a:spcPts val="0"/>
              </a:spcAft>
              <a:buClr>
                <a:srgbClr val="434343"/>
              </a:buClr>
              <a:buSzPts val="1200"/>
              <a:buChar char="○"/>
            </a:pPr>
            <a:r>
              <a:rPr lang="en" sz="1200">
                <a:solidFill>
                  <a:srgbClr val="434343"/>
                </a:solidFill>
              </a:rPr>
              <a:t>Check PowerSchool for health alert:</a:t>
            </a:r>
            <a:endParaRPr sz="1200">
              <a:solidFill>
                <a:srgbClr val="434343"/>
              </a:solidFill>
            </a:endParaRPr>
          </a:p>
          <a:p>
            <a:pPr marL="457200" lvl="0" indent="0" algn="l" rtl="0">
              <a:lnSpc>
                <a:spcPct val="115000"/>
              </a:lnSpc>
              <a:spcBef>
                <a:spcPts val="1600"/>
              </a:spcBef>
              <a:spcAft>
                <a:spcPts val="0"/>
              </a:spcAft>
              <a:buClr>
                <a:schemeClr val="dk1"/>
              </a:buClr>
              <a:buSzPts val="1100"/>
              <a:buFont typeface="Arial"/>
              <a:buNone/>
            </a:pPr>
            <a:endParaRPr sz="800">
              <a:solidFill>
                <a:srgbClr val="434343"/>
              </a:solidFill>
            </a:endParaRPr>
          </a:p>
          <a:p>
            <a:pPr marL="228600" lvl="0" indent="-190500" algn="l" rtl="0">
              <a:lnSpc>
                <a:spcPct val="115000"/>
              </a:lnSpc>
              <a:spcBef>
                <a:spcPts val="0"/>
              </a:spcBef>
              <a:spcAft>
                <a:spcPts val="1600"/>
              </a:spcAft>
              <a:buClr>
                <a:srgbClr val="434343"/>
              </a:buClr>
              <a:buSzPts val="1200"/>
              <a:buChar char="●"/>
            </a:pPr>
            <a:r>
              <a:rPr lang="en" sz="1200">
                <a:solidFill>
                  <a:srgbClr val="434343"/>
                </a:solidFill>
              </a:rPr>
              <a:t>If your school nurse is an LPN, please provide adequate notice for 504 meetings as the nurse will need to invite an RN to join the meeting as well.</a:t>
            </a:r>
            <a:endParaRPr sz="1200">
              <a:solidFill>
                <a:srgbClr val="434343"/>
              </a:solidFill>
            </a:endParaRPr>
          </a:p>
        </p:txBody>
      </p:sp>
      <p:pic>
        <p:nvPicPr>
          <p:cNvPr id="175" name="Google Shape;175;p34"/>
          <p:cNvPicPr preferRelativeResize="0"/>
          <p:nvPr/>
        </p:nvPicPr>
        <p:blipFill>
          <a:blip r:embed="rId4">
            <a:alphaModFix/>
          </a:blip>
          <a:stretch>
            <a:fillRect/>
          </a:stretch>
        </p:blipFill>
        <p:spPr>
          <a:xfrm>
            <a:off x="5346651" y="3432522"/>
            <a:ext cx="2339250" cy="373025"/>
          </a:xfrm>
          <a:prstGeom prst="rect">
            <a:avLst/>
          </a:prstGeom>
          <a:noFill/>
          <a:ln>
            <a:noFill/>
          </a:ln>
          <a:effectLst>
            <a:outerShdw blurRad="71438" dist="47625" dir="6780000" algn="bl" rotWithShape="0">
              <a:srgbClr val="000000">
                <a:alpha val="67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5"/>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Resources</a:t>
            </a:r>
            <a:endParaRPr>
              <a:solidFill>
                <a:schemeClr val="lt1"/>
              </a:solidFill>
            </a:endParaRPr>
          </a:p>
        </p:txBody>
      </p:sp>
      <p:pic>
        <p:nvPicPr>
          <p:cNvPr id="181" name="Google Shape;181;p35"/>
          <p:cNvPicPr preferRelativeResize="0"/>
          <p:nvPr/>
        </p:nvPicPr>
        <p:blipFill>
          <a:blip r:embed="rId3">
            <a:alphaModFix/>
          </a:blip>
          <a:stretch>
            <a:fillRect/>
          </a:stretch>
        </p:blipFill>
        <p:spPr>
          <a:xfrm>
            <a:off x="0" y="0"/>
            <a:ext cx="9144000" cy="5143508"/>
          </a:xfrm>
          <a:prstGeom prst="rect">
            <a:avLst/>
          </a:prstGeom>
          <a:noFill/>
          <a:ln>
            <a:noFill/>
          </a:ln>
        </p:spPr>
      </p:pic>
      <p:sp>
        <p:nvSpPr>
          <p:cNvPr id="182" name="Google Shape;182;p35"/>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The 504 Team</a:t>
            </a:r>
            <a:endParaRPr>
              <a:solidFill>
                <a:schemeClr val="lt1"/>
              </a:solidFill>
            </a:endParaRPr>
          </a:p>
        </p:txBody>
      </p:sp>
      <p:sp>
        <p:nvSpPr>
          <p:cNvPr id="183" name="Google Shape;183;p35"/>
          <p:cNvSpPr txBox="1">
            <a:spLocks noGrp="1"/>
          </p:cNvSpPr>
          <p:nvPr>
            <p:ph type="body" idx="4294967295"/>
          </p:nvPr>
        </p:nvSpPr>
        <p:spPr>
          <a:xfrm>
            <a:off x="275550" y="1446600"/>
            <a:ext cx="4102500" cy="312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rgbClr val="434343"/>
                </a:solidFill>
                <a:latin typeface="Roboto Slab Black"/>
                <a:ea typeface="Roboto Slab Black"/>
                <a:cs typeface="Roboto Slab Black"/>
                <a:sym typeface="Roboto Slab Black"/>
              </a:rPr>
              <a:t>Updated Visitor Policy/Regulation Highlights:</a:t>
            </a:r>
            <a:endParaRPr sz="1200">
              <a:solidFill>
                <a:srgbClr val="434343"/>
              </a:solidFill>
              <a:latin typeface="Roboto Slab Black"/>
              <a:ea typeface="Roboto Slab Black"/>
              <a:cs typeface="Roboto Slab Black"/>
              <a:sym typeface="Roboto Slab Black"/>
            </a:endParaRPr>
          </a:p>
          <a:p>
            <a:pPr marL="0" lvl="0" indent="0" algn="l" rtl="0">
              <a:spcBef>
                <a:spcPts val="0"/>
              </a:spcBef>
              <a:spcAft>
                <a:spcPts val="0"/>
              </a:spcAft>
              <a:buClr>
                <a:schemeClr val="dk1"/>
              </a:buClr>
              <a:buSzPts val="1100"/>
              <a:buFont typeface="Arial"/>
              <a:buNone/>
            </a:pPr>
            <a:endParaRPr sz="400" b="1">
              <a:solidFill>
                <a:srgbClr val="434343"/>
              </a:solidFill>
            </a:endParaRPr>
          </a:p>
          <a:p>
            <a:pPr marL="457200" marR="323850" lvl="0" indent="-285750" algn="l" rtl="0">
              <a:lnSpc>
                <a:spcPct val="100000"/>
              </a:lnSpc>
              <a:spcBef>
                <a:spcPts val="0"/>
              </a:spcBef>
              <a:spcAft>
                <a:spcPts val="0"/>
              </a:spcAft>
              <a:buClr>
                <a:schemeClr val="dk1"/>
              </a:buClr>
              <a:buSzPts val="900"/>
              <a:buChar char="●"/>
            </a:pPr>
            <a:r>
              <a:rPr lang="en" sz="900">
                <a:solidFill>
                  <a:schemeClr val="dk1"/>
                </a:solidFill>
              </a:rPr>
              <a:t>Parents or guardians are permitted to invite individuals knowledgeable about their student to 504 meetings</a:t>
            </a:r>
            <a:endParaRPr sz="900">
              <a:solidFill>
                <a:schemeClr val="dk1"/>
              </a:solidFill>
            </a:endParaRPr>
          </a:p>
          <a:p>
            <a:pPr marL="457200" marR="323850" lvl="0" indent="-285750" algn="l" rtl="0">
              <a:lnSpc>
                <a:spcPct val="100000"/>
              </a:lnSpc>
              <a:spcBef>
                <a:spcPts val="1000"/>
              </a:spcBef>
              <a:spcAft>
                <a:spcPts val="0"/>
              </a:spcAft>
              <a:buClr>
                <a:schemeClr val="dk1"/>
              </a:buClr>
              <a:buSzPts val="900"/>
              <a:buChar char="●"/>
            </a:pPr>
            <a:r>
              <a:rPr lang="en" sz="900">
                <a:solidFill>
                  <a:schemeClr val="dk1"/>
                </a:solidFill>
              </a:rPr>
              <a:t>Parents are responsible for communicating with any third party they invite to any such meeting</a:t>
            </a:r>
            <a:endParaRPr sz="900">
              <a:solidFill>
                <a:schemeClr val="dk1"/>
              </a:solidFill>
            </a:endParaRPr>
          </a:p>
          <a:p>
            <a:pPr marL="457200" marR="323850" lvl="0" indent="-285750" algn="l" rtl="0">
              <a:lnSpc>
                <a:spcPct val="100000"/>
              </a:lnSpc>
              <a:spcBef>
                <a:spcPts val="1000"/>
              </a:spcBef>
              <a:spcAft>
                <a:spcPts val="0"/>
              </a:spcAft>
              <a:buClr>
                <a:schemeClr val="dk1"/>
              </a:buClr>
              <a:buSzPts val="900"/>
              <a:buChar char="●"/>
            </a:pPr>
            <a:r>
              <a:rPr lang="en" sz="900">
                <a:solidFill>
                  <a:schemeClr val="dk1"/>
                </a:solidFill>
              </a:rPr>
              <a:t>When releasing and exchanging information with custodial parents and guardians about their child, HCPS staff will communicate with the parent and/or guardian directly and not with non-custodial third parties and/or advocates</a:t>
            </a:r>
            <a:endParaRPr sz="900">
              <a:solidFill>
                <a:schemeClr val="dk1"/>
              </a:solidFill>
            </a:endParaRPr>
          </a:p>
          <a:p>
            <a:pPr marL="914400" marR="323850" lvl="1" indent="-285750" algn="l" rtl="0">
              <a:lnSpc>
                <a:spcPct val="100000"/>
              </a:lnSpc>
              <a:spcBef>
                <a:spcPts val="1000"/>
              </a:spcBef>
              <a:spcAft>
                <a:spcPts val="1000"/>
              </a:spcAft>
              <a:buClr>
                <a:schemeClr val="dk1"/>
              </a:buClr>
              <a:buSzPts val="900"/>
              <a:buChar char="○"/>
            </a:pPr>
            <a:r>
              <a:rPr lang="en" sz="900">
                <a:solidFill>
                  <a:schemeClr val="dk1"/>
                </a:solidFill>
              </a:rPr>
              <a:t>However, nothing in this policy shall prevent HCPS staff from making referrals to; coordinating services and resources with; or communicating directly with licensed medical and mental/behavioral health providers and their designated staff and/or attorneys, and/or community organizations and agencies on behalf of students when authorized by a parent/guardian</a:t>
            </a:r>
            <a:endParaRPr sz="900">
              <a:solidFill>
                <a:srgbClr val="434343"/>
              </a:solidFill>
            </a:endParaRPr>
          </a:p>
        </p:txBody>
      </p:sp>
      <p:sp>
        <p:nvSpPr>
          <p:cNvPr id="184" name="Google Shape;184;p35"/>
          <p:cNvSpPr txBox="1">
            <a:spLocks noGrp="1"/>
          </p:cNvSpPr>
          <p:nvPr>
            <p:ph type="body" idx="4294967295"/>
          </p:nvPr>
        </p:nvSpPr>
        <p:spPr>
          <a:xfrm>
            <a:off x="4806325" y="1446600"/>
            <a:ext cx="4102500" cy="3416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rgbClr val="434343"/>
                </a:solidFill>
                <a:latin typeface="Roboto Slab Black"/>
                <a:ea typeface="Roboto Slab Black"/>
                <a:cs typeface="Roboto Slab Black"/>
                <a:sym typeface="Roboto Slab Black"/>
              </a:rPr>
              <a:t>Related Documents:</a:t>
            </a:r>
            <a:endParaRPr sz="1200">
              <a:solidFill>
                <a:srgbClr val="434343"/>
              </a:solidFill>
              <a:latin typeface="Roboto Slab Black"/>
              <a:ea typeface="Roboto Slab Black"/>
              <a:cs typeface="Roboto Slab Black"/>
              <a:sym typeface="Roboto Slab Black"/>
            </a:endParaRPr>
          </a:p>
          <a:p>
            <a:pPr marL="0" lvl="0" indent="0" algn="l" rtl="0">
              <a:lnSpc>
                <a:spcPct val="115000"/>
              </a:lnSpc>
              <a:spcBef>
                <a:spcPts val="0"/>
              </a:spcBef>
              <a:spcAft>
                <a:spcPts val="0"/>
              </a:spcAft>
              <a:buClr>
                <a:schemeClr val="dk1"/>
              </a:buClr>
              <a:buSzPts val="1100"/>
              <a:buFont typeface="Arial"/>
              <a:buNone/>
            </a:pPr>
            <a:endParaRPr sz="400">
              <a:solidFill>
                <a:srgbClr val="434343"/>
              </a:solidFill>
              <a:latin typeface="Roboto Slab Black"/>
              <a:ea typeface="Roboto Slab Black"/>
              <a:cs typeface="Roboto Slab Black"/>
              <a:sym typeface="Roboto Slab Black"/>
            </a:endParaRPr>
          </a:p>
          <a:p>
            <a:pPr marL="457200" lvl="0" indent="-304800" algn="l" rtl="0">
              <a:spcBef>
                <a:spcPts val="0"/>
              </a:spcBef>
              <a:spcAft>
                <a:spcPts val="0"/>
              </a:spcAft>
              <a:buClr>
                <a:schemeClr val="dk1"/>
              </a:buClr>
              <a:buSzPts val="1200"/>
              <a:buChar char="●"/>
            </a:pPr>
            <a:r>
              <a:rPr lang="en" sz="1200" u="sng">
                <a:solidFill>
                  <a:srgbClr val="0097A7"/>
                </a:solidFill>
                <a:hlinkClick r:id="rId4">
                  <a:extLst>
                    <a:ext uri="{A12FA001-AC4F-418D-AE19-62706E023703}">
                      <ahyp:hlinkClr xmlns:ahyp="http://schemas.microsoft.com/office/drawing/2018/hyperlinkcolor" val="tx"/>
                    </a:ext>
                  </a:extLst>
                </a:hlinkClick>
              </a:rPr>
              <a:t>P11-08-001-R: Regulations Pertaining to School Visitors</a:t>
            </a:r>
            <a:endParaRPr sz="1200">
              <a:solidFill>
                <a:schemeClr val="dk1"/>
              </a:solidFill>
            </a:endParaRPr>
          </a:p>
          <a:p>
            <a:pPr marL="457200" lvl="0" indent="-304800" algn="l" rtl="0">
              <a:spcBef>
                <a:spcPts val="1000"/>
              </a:spcBef>
              <a:spcAft>
                <a:spcPts val="0"/>
              </a:spcAft>
              <a:buClr>
                <a:schemeClr val="dk1"/>
              </a:buClr>
              <a:buSzPts val="1200"/>
              <a:buChar char="●"/>
            </a:pPr>
            <a:r>
              <a:rPr lang="en" sz="1200" u="sng">
                <a:solidFill>
                  <a:srgbClr val="1155CC"/>
                </a:solidFill>
                <a:hlinkClick r:id="rId5">
                  <a:extLst>
                    <a:ext uri="{A12FA001-AC4F-418D-AE19-62706E023703}">
                      <ahyp:hlinkClr xmlns:ahyp="http://schemas.microsoft.com/office/drawing/2018/hyperlinkcolor" val="tx"/>
                    </a:ext>
                  </a:extLst>
                </a:hlinkClick>
              </a:rPr>
              <a:t>P11-08-001: School Visitors</a:t>
            </a:r>
            <a:endParaRPr sz="1200">
              <a:solidFill>
                <a:srgbClr val="43434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6"/>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Resources</a:t>
            </a:r>
            <a:endParaRPr>
              <a:solidFill>
                <a:schemeClr val="lt1"/>
              </a:solidFill>
            </a:endParaRPr>
          </a:p>
        </p:txBody>
      </p:sp>
      <p:pic>
        <p:nvPicPr>
          <p:cNvPr id="190" name="Google Shape;190;p36"/>
          <p:cNvPicPr preferRelativeResize="0"/>
          <p:nvPr/>
        </p:nvPicPr>
        <p:blipFill>
          <a:blip r:embed="rId3">
            <a:alphaModFix/>
          </a:blip>
          <a:stretch>
            <a:fillRect/>
          </a:stretch>
        </p:blipFill>
        <p:spPr>
          <a:xfrm>
            <a:off x="0" y="0"/>
            <a:ext cx="9144000" cy="5143508"/>
          </a:xfrm>
          <a:prstGeom prst="rect">
            <a:avLst/>
          </a:prstGeom>
          <a:noFill/>
          <a:ln>
            <a:noFill/>
          </a:ln>
        </p:spPr>
      </p:pic>
      <p:sp>
        <p:nvSpPr>
          <p:cNvPr id="191" name="Google Shape;191;p36"/>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The 504 Team</a:t>
            </a:r>
            <a:endParaRPr>
              <a:solidFill>
                <a:schemeClr val="lt1"/>
              </a:solidFill>
            </a:endParaRPr>
          </a:p>
        </p:txBody>
      </p:sp>
      <p:sp>
        <p:nvSpPr>
          <p:cNvPr id="192" name="Google Shape;192;p36"/>
          <p:cNvSpPr txBox="1">
            <a:spLocks noGrp="1"/>
          </p:cNvSpPr>
          <p:nvPr>
            <p:ph type="body" idx="4294967295"/>
          </p:nvPr>
        </p:nvSpPr>
        <p:spPr>
          <a:xfrm>
            <a:off x="275550" y="1446600"/>
            <a:ext cx="4102500" cy="312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b="1">
                <a:solidFill>
                  <a:schemeClr val="dk1"/>
                </a:solidFill>
                <a:latin typeface="Roboto"/>
                <a:ea typeface="Roboto"/>
                <a:cs typeface="Roboto"/>
                <a:sym typeface="Roboto"/>
              </a:rPr>
              <a:t>Divorced Parents/Guardians:</a:t>
            </a:r>
            <a:endParaRPr sz="1600" b="1">
              <a:solidFill>
                <a:schemeClr val="dk1"/>
              </a:solidFill>
              <a:latin typeface="Roboto"/>
              <a:ea typeface="Roboto"/>
              <a:cs typeface="Roboto"/>
              <a:sym typeface="Roboto"/>
            </a:endParaRPr>
          </a:p>
          <a:p>
            <a:pPr marL="228600" lvl="0" indent="-196850" algn="l" rtl="0">
              <a:spcBef>
                <a:spcPts val="1600"/>
              </a:spcBef>
              <a:spcAft>
                <a:spcPts val="0"/>
              </a:spcAft>
              <a:buClr>
                <a:schemeClr val="dk1"/>
              </a:buClr>
              <a:buSzPts val="1300"/>
              <a:buFont typeface="Oswald"/>
              <a:buChar char="●"/>
            </a:pPr>
            <a:r>
              <a:rPr lang="en" sz="1300">
                <a:solidFill>
                  <a:schemeClr val="dk1"/>
                </a:solidFill>
              </a:rPr>
              <a:t>VA is a one-party consent state, so for parents/guardians with </a:t>
            </a:r>
            <a:r>
              <a:rPr lang="en" sz="1300" b="1" u="sng">
                <a:solidFill>
                  <a:schemeClr val="dk1"/>
                </a:solidFill>
              </a:rPr>
              <a:t>joint custody</a:t>
            </a:r>
            <a:r>
              <a:rPr lang="en" sz="1300">
                <a:solidFill>
                  <a:schemeClr val="dk1"/>
                </a:solidFill>
              </a:rPr>
              <a:t>, even if they disagree over the need to evaluate, a 504 team only needs 1 parent/guardian signature to proceed.</a:t>
            </a:r>
            <a:endParaRPr sz="1300">
              <a:solidFill>
                <a:schemeClr val="dk1"/>
              </a:solidFill>
            </a:endParaRPr>
          </a:p>
          <a:p>
            <a:pPr marL="228600" lvl="0" indent="-196850" algn="l" rtl="0">
              <a:spcBef>
                <a:spcPts val="1600"/>
              </a:spcBef>
              <a:spcAft>
                <a:spcPts val="1600"/>
              </a:spcAft>
              <a:buClr>
                <a:schemeClr val="dk1"/>
              </a:buClr>
              <a:buSzPts val="1300"/>
              <a:buChar char="●"/>
            </a:pPr>
            <a:r>
              <a:rPr lang="en" sz="1300">
                <a:solidFill>
                  <a:schemeClr val="dk1"/>
                </a:solidFill>
              </a:rPr>
              <a:t>Ensure that each parent’s/guardian's concerns are documented in the PWN (prior written notice).</a:t>
            </a:r>
            <a:endParaRPr sz="1200">
              <a:solidFill>
                <a:srgbClr val="434343"/>
              </a:solidFill>
            </a:endParaRPr>
          </a:p>
        </p:txBody>
      </p:sp>
      <p:pic>
        <p:nvPicPr>
          <p:cNvPr id="193" name="Google Shape;193;p36" title="Teamwork Pink Stickers Images | Free Photos, PNG Stickers ..."/>
          <p:cNvPicPr preferRelativeResize="0"/>
          <p:nvPr/>
        </p:nvPicPr>
        <p:blipFill>
          <a:blip r:embed="rId4">
            <a:alphaModFix/>
          </a:blip>
          <a:stretch>
            <a:fillRect/>
          </a:stretch>
        </p:blipFill>
        <p:spPr>
          <a:xfrm>
            <a:off x="5365325" y="1589700"/>
            <a:ext cx="2836200" cy="2836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p:nvPr/>
        </p:nvSpPr>
        <p:spPr>
          <a:xfrm>
            <a:off x="76550" y="229625"/>
            <a:ext cx="44955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Resources</a:t>
            </a:r>
            <a:endParaRPr>
              <a:solidFill>
                <a:schemeClr val="lt1"/>
              </a:solidFill>
            </a:endParaRPr>
          </a:p>
        </p:txBody>
      </p:sp>
      <p:pic>
        <p:nvPicPr>
          <p:cNvPr id="199" name="Google Shape;199;p37"/>
          <p:cNvPicPr preferRelativeResize="0"/>
          <p:nvPr/>
        </p:nvPicPr>
        <p:blipFill>
          <a:blip r:embed="rId3">
            <a:alphaModFix/>
          </a:blip>
          <a:stretch>
            <a:fillRect/>
          </a:stretch>
        </p:blipFill>
        <p:spPr>
          <a:xfrm>
            <a:off x="0" y="0"/>
            <a:ext cx="9144000" cy="5143508"/>
          </a:xfrm>
          <a:prstGeom prst="rect">
            <a:avLst/>
          </a:prstGeom>
          <a:noFill/>
          <a:ln>
            <a:noFill/>
          </a:ln>
        </p:spPr>
      </p:pic>
      <p:sp>
        <p:nvSpPr>
          <p:cNvPr id="200" name="Google Shape;200;p37"/>
          <p:cNvSpPr txBox="1"/>
          <p:nvPr/>
        </p:nvSpPr>
        <p:spPr>
          <a:xfrm>
            <a:off x="3811725" y="229625"/>
            <a:ext cx="5243100" cy="8127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800">
                <a:solidFill>
                  <a:schemeClr val="lt1"/>
                </a:solidFill>
                <a:latin typeface="Roboto Slab Black"/>
                <a:ea typeface="Roboto Slab Black"/>
                <a:cs typeface="Roboto Slab Black"/>
                <a:sym typeface="Roboto Slab Black"/>
              </a:rPr>
              <a:t>The 504 Process</a:t>
            </a:r>
            <a:endParaRPr>
              <a:solidFill>
                <a:schemeClr val="lt1"/>
              </a:solidFill>
            </a:endParaRPr>
          </a:p>
        </p:txBody>
      </p:sp>
      <p:sp>
        <p:nvSpPr>
          <p:cNvPr id="201" name="Google Shape;201;p37"/>
          <p:cNvSpPr txBox="1"/>
          <p:nvPr/>
        </p:nvSpPr>
        <p:spPr>
          <a:xfrm>
            <a:off x="313807" y="1859925"/>
            <a:ext cx="4097400" cy="1977900"/>
          </a:xfrm>
          <a:prstGeom prst="rect">
            <a:avLst/>
          </a:prstGeom>
          <a:noFill/>
          <a:ln>
            <a:noFill/>
          </a:ln>
        </p:spPr>
        <p:txBody>
          <a:bodyPr spcFirstLastPara="1" wrap="square" lIns="91425" tIns="91425" rIns="91425" bIns="91425" anchor="t" anchorCtr="0">
            <a:spAutoFit/>
          </a:bodyPr>
          <a:lstStyle/>
          <a:p>
            <a:pPr marL="228600" lvl="0" indent="-247650" algn="l" rtl="0">
              <a:lnSpc>
                <a:spcPct val="150000"/>
              </a:lnSpc>
              <a:spcBef>
                <a:spcPts val="0"/>
              </a:spcBef>
              <a:spcAft>
                <a:spcPts val="0"/>
              </a:spcAft>
              <a:buClr>
                <a:srgbClr val="434343"/>
              </a:buClr>
              <a:buSzPts val="2100"/>
              <a:buChar char="●"/>
            </a:pPr>
            <a:r>
              <a:rPr lang="en" sz="2100" b="1">
                <a:solidFill>
                  <a:srgbClr val="434343"/>
                </a:solidFill>
              </a:rPr>
              <a:t>504 Meeting Invitation</a:t>
            </a:r>
            <a:endParaRPr sz="2100" b="1">
              <a:solidFill>
                <a:srgbClr val="434343"/>
              </a:solidFill>
            </a:endParaRPr>
          </a:p>
          <a:p>
            <a:pPr marL="228600" lvl="0" indent="-247650" algn="l" rtl="0">
              <a:lnSpc>
                <a:spcPct val="150000"/>
              </a:lnSpc>
              <a:spcBef>
                <a:spcPts val="0"/>
              </a:spcBef>
              <a:spcAft>
                <a:spcPts val="0"/>
              </a:spcAft>
              <a:buClr>
                <a:srgbClr val="434343"/>
              </a:buClr>
              <a:buSzPts val="2100"/>
              <a:buChar char="●"/>
            </a:pPr>
            <a:r>
              <a:rPr lang="en" sz="2100" b="1">
                <a:solidFill>
                  <a:srgbClr val="434343"/>
                </a:solidFill>
              </a:rPr>
              <a:t>504 Referral</a:t>
            </a:r>
            <a:endParaRPr sz="2100" b="1">
              <a:solidFill>
                <a:srgbClr val="434343"/>
              </a:solidFill>
            </a:endParaRPr>
          </a:p>
          <a:p>
            <a:pPr marL="228600" lvl="0" indent="-247650" algn="l" rtl="0">
              <a:lnSpc>
                <a:spcPct val="150000"/>
              </a:lnSpc>
              <a:spcBef>
                <a:spcPts val="0"/>
              </a:spcBef>
              <a:spcAft>
                <a:spcPts val="0"/>
              </a:spcAft>
              <a:buClr>
                <a:srgbClr val="434343"/>
              </a:buClr>
              <a:buSzPts val="2100"/>
              <a:buChar char="●"/>
            </a:pPr>
            <a:r>
              <a:rPr lang="en" sz="2100" b="1">
                <a:solidFill>
                  <a:srgbClr val="434343"/>
                </a:solidFill>
              </a:rPr>
              <a:t>504 Evaluation Notice</a:t>
            </a:r>
            <a:endParaRPr sz="2100" b="1">
              <a:solidFill>
                <a:srgbClr val="434343"/>
              </a:solidFill>
            </a:endParaRPr>
          </a:p>
          <a:p>
            <a:pPr marL="228600" lvl="0" indent="-254000" algn="l" rtl="0">
              <a:lnSpc>
                <a:spcPct val="100000"/>
              </a:lnSpc>
              <a:spcBef>
                <a:spcPts val="0"/>
              </a:spcBef>
              <a:spcAft>
                <a:spcPts val="0"/>
              </a:spcAft>
              <a:buClr>
                <a:srgbClr val="434343"/>
              </a:buClr>
              <a:buSzPts val="2200"/>
              <a:buChar char="●"/>
            </a:pPr>
            <a:r>
              <a:rPr lang="en" sz="2100" b="1">
                <a:solidFill>
                  <a:srgbClr val="434343"/>
                </a:solidFill>
              </a:rPr>
              <a:t>504 Eligibility</a:t>
            </a:r>
            <a:r>
              <a:rPr lang="en" sz="2200" b="1">
                <a:solidFill>
                  <a:srgbClr val="434343"/>
                </a:solidFill>
              </a:rPr>
              <a:t>/Re-Evaluation</a:t>
            </a:r>
            <a:endParaRPr sz="2200" b="1">
              <a:solidFill>
                <a:srgbClr val="434343"/>
              </a:solidFill>
            </a:endParaRPr>
          </a:p>
        </p:txBody>
      </p:sp>
      <p:sp>
        <p:nvSpPr>
          <p:cNvPr id="202" name="Google Shape;202;p37"/>
          <p:cNvSpPr txBox="1"/>
          <p:nvPr/>
        </p:nvSpPr>
        <p:spPr>
          <a:xfrm>
            <a:off x="4822025" y="1859925"/>
            <a:ext cx="4056600" cy="1539300"/>
          </a:xfrm>
          <a:prstGeom prst="rect">
            <a:avLst/>
          </a:prstGeom>
          <a:noFill/>
          <a:ln>
            <a:noFill/>
          </a:ln>
        </p:spPr>
        <p:txBody>
          <a:bodyPr spcFirstLastPara="1" wrap="square" lIns="91425" tIns="91425" rIns="91425" bIns="91425" anchor="t" anchorCtr="0">
            <a:spAutoFit/>
          </a:bodyPr>
          <a:lstStyle/>
          <a:p>
            <a:pPr marL="228600" lvl="0" indent="-254000" algn="l" rtl="0">
              <a:lnSpc>
                <a:spcPct val="150000"/>
              </a:lnSpc>
              <a:spcBef>
                <a:spcPts val="0"/>
              </a:spcBef>
              <a:spcAft>
                <a:spcPts val="0"/>
              </a:spcAft>
              <a:buClr>
                <a:srgbClr val="434343"/>
              </a:buClr>
              <a:buSzPts val="2200"/>
              <a:buChar char="●"/>
            </a:pPr>
            <a:r>
              <a:rPr lang="en" sz="2200" b="1">
                <a:solidFill>
                  <a:srgbClr val="434343"/>
                </a:solidFill>
              </a:rPr>
              <a:t>504 Plan</a:t>
            </a:r>
            <a:endParaRPr sz="2200" b="1">
              <a:solidFill>
                <a:srgbClr val="434343"/>
              </a:solidFill>
            </a:endParaRPr>
          </a:p>
          <a:p>
            <a:pPr marL="228600" lvl="0" indent="-254000" algn="l" rtl="0">
              <a:lnSpc>
                <a:spcPct val="150000"/>
              </a:lnSpc>
              <a:spcBef>
                <a:spcPts val="0"/>
              </a:spcBef>
              <a:spcAft>
                <a:spcPts val="0"/>
              </a:spcAft>
              <a:buClr>
                <a:srgbClr val="434343"/>
              </a:buClr>
              <a:buSzPts val="2200"/>
              <a:buChar char="●"/>
            </a:pPr>
            <a:r>
              <a:rPr lang="en" sz="2200" b="1">
                <a:solidFill>
                  <a:srgbClr val="434343"/>
                </a:solidFill>
              </a:rPr>
              <a:t>504 MDR</a:t>
            </a:r>
            <a:endParaRPr sz="2200" b="1">
              <a:solidFill>
                <a:srgbClr val="434343"/>
              </a:solidFill>
            </a:endParaRPr>
          </a:p>
          <a:p>
            <a:pPr marL="228600" lvl="0" indent="-254000" algn="l" rtl="0">
              <a:lnSpc>
                <a:spcPct val="150000"/>
              </a:lnSpc>
              <a:spcBef>
                <a:spcPts val="0"/>
              </a:spcBef>
              <a:spcAft>
                <a:spcPts val="0"/>
              </a:spcAft>
              <a:buClr>
                <a:srgbClr val="434343"/>
              </a:buClr>
              <a:buSzPts val="2200"/>
              <a:buChar char="●"/>
            </a:pPr>
            <a:r>
              <a:rPr lang="en" sz="2200" b="1">
                <a:solidFill>
                  <a:srgbClr val="434343"/>
                </a:solidFill>
              </a:rPr>
              <a:t>504 Procedural Safeguards</a:t>
            </a:r>
            <a:endParaRPr sz="2200" b="1">
              <a:solidFill>
                <a:srgbClr val="43434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38"/>
          <p:cNvPicPr preferRelativeResize="0"/>
          <p:nvPr/>
        </p:nvPicPr>
        <p:blipFill>
          <a:blip r:embed="rId3">
            <a:alphaModFix/>
          </a:blip>
          <a:stretch>
            <a:fillRect/>
          </a:stretch>
        </p:blipFill>
        <p:spPr>
          <a:xfrm>
            <a:off x="0" y="0"/>
            <a:ext cx="9144000" cy="5143500"/>
          </a:xfrm>
          <a:prstGeom prst="rect">
            <a:avLst/>
          </a:prstGeom>
          <a:noFill/>
          <a:ln>
            <a:noFill/>
          </a:ln>
        </p:spPr>
      </p:pic>
      <p:sp>
        <p:nvSpPr>
          <p:cNvPr id="208" name="Google Shape;208;p38"/>
          <p:cNvSpPr txBox="1"/>
          <p:nvPr/>
        </p:nvSpPr>
        <p:spPr>
          <a:xfrm>
            <a:off x="1982400" y="76541"/>
            <a:ext cx="5181900" cy="5772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3000">
                <a:solidFill>
                  <a:schemeClr val="lt1"/>
                </a:solidFill>
                <a:latin typeface="Roboto Slab Black"/>
                <a:ea typeface="Roboto Slab Black"/>
                <a:cs typeface="Roboto Slab Black"/>
                <a:sym typeface="Roboto Slab Black"/>
              </a:rPr>
              <a:t>504 Meeting Invitation</a:t>
            </a:r>
            <a:endParaRPr sz="100">
              <a:solidFill>
                <a:schemeClr val="lt1"/>
              </a:solidFill>
            </a:endParaRPr>
          </a:p>
        </p:txBody>
      </p:sp>
      <p:sp>
        <p:nvSpPr>
          <p:cNvPr id="209" name="Google Shape;209;p38"/>
          <p:cNvSpPr txBox="1">
            <a:spLocks noGrp="1"/>
          </p:cNvSpPr>
          <p:nvPr>
            <p:ph type="body" idx="4294967295"/>
          </p:nvPr>
        </p:nvSpPr>
        <p:spPr>
          <a:xfrm>
            <a:off x="212200" y="1206067"/>
            <a:ext cx="4135200" cy="3416400"/>
          </a:xfrm>
          <a:prstGeom prst="rect">
            <a:avLst/>
          </a:prstGeom>
        </p:spPr>
        <p:txBody>
          <a:bodyPr spcFirstLastPara="1" wrap="square" lIns="91425" tIns="91425" rIns="91425" bIns="91425" anchor="t" anchorCtr="0">
            <a:noAutofit/>
          </a:bodyPr>
          <a:lstStyle/>
          <a:p>
            <a:pPr marL="228600" lvl="0" indent="-215900" algn="l" rtl="0">
              <a:lnSpc>
                <a:spcPct val="100000"/>
              </a:lnSpc>
              <a:spcBef>
                <a:spcPts val="0"/>
              </a:spcBef>
              <a:spcAft>
                <a:spcPts val="0"/>
              </a:spcAft>
              <a:buClr>
                <a:srgbClr val="434343"/>
              </a:buClr>
              <a:buSzPts val="1600"/>
              <a:buChar char="●"/>
            </a:pPr>
            <a:r>
              <a:rPr lang="en" sz="1600">
                <a:solidFill>
                  <a:srgbClr val="434343"/>
                </a:solidFill>
              </a:rPr>
              <a:t>Complete in its entirety &amp; accurately </a:t>
            </a:r>
            <a:r>
              <a:rPr lang="en" sz="1600" u="sng">
                <a:solidFill>
                  <a:srgbClr val="434343"/>
                </a:solidFill>
              </a:rPr>
              <a:t>each time</a:t>
            </a:r>
            <a:r>
              <a:rPr lang="en" sz="1600">
                <a:solidFill>
                  <a:srgbClr val="434343"/>
                </a:solidFill>
              </a:rPr>
              <a:t> the 504 team will convene</a:t>
            </a:r>
            <a:endParaRPr sz="1600">
              <a:solidFill>
                <a:srgbClr val="434343"/>
              </a:solidFill>
            </a:endParaRPr>
          </a:p>
          <a:p>
            <a:pPr marL="228600" lvl="0" indent="-215900" algn="l" rtl="0">
              <a:lnSpc>
                <a:spcPct val="100000"/>
              </a:lnSpc>
              <a:spcBef>
                <a:spcPts val="1000"/>
              </a:spcBef>
              <a:spcAft>
                <a:spcPts val="0"/>
              </a:spcAft>
              <a:buClr>
                <a:srgbClr val="434343"/>
              </a:buClr>
              <a:buSzPts val="1600"/>
              <a:buChar char="●"/>
            </a:pPr>
            <a:r>
              <a:rPr lang="en" sz="1600">
                <a:solidFill>
                  <a:srgbClr val="434343"/>
                </a:solidFill>
              </a:rPr>
              <a:t>Send to parents/guardians/adult students and follow-up when there is no response</a:t>
            </a:r>
            <a:endParaRPr sz="1600">
              <a:solidFill>
                <a:srgbClr val="434343"/>
              </a:solidFill>
            </a:endParaRPr>
          </a:p>
          <a:p>
            <a:pPr marL="228600" lvl="0" indent="-215900" algn="l" rtl="0">
              <a:lnSpc>
                <a:spcPct val="100000"/>
              </a:lnSpc>
              <a:spcBef>
                <a:spcPts val="1000"/>
              </a:spcBef>
              <a:spcAft>
                <a:spcPts val="0"/>
              </a:spcAft>
              <a:buClr>
                <a:srgbClr val="434343"/>
              </a:buClr>
              <a:buSzPts val="1600"/>
              <a:buChar char="●"/>
            </a:pPr>
            <a:r>
              <a:rPr lang="en" sz="1600">
                <a:solidFill>
                  <a:srgbClr val="434343"/>
                </a:solidFill>
              </a:rPr>
              <a:t>Place all meeting invitations in students’ cumulative files</a:t>
            </a:r>
            <a:endParaRPr sz="1600">
              <a:solidFill>
                <a:srgbClr val="434343"/>
              </a:solidFill>
            </a:endParaRPr>
          </a:p>
          <a:p>
            <a:pPr marL="228600" lvl="0" indent="-215900" algn="l" rtl="0">
              <a:lnSpc>
                <a:spcPct val="100000"/>
              </a:lnSpc>
              <a:spcBef>
                <a:spcPts val="1000"/>
              </a:spcBef>
              <a:spcAft>
                <a:spcPts val="0"/>
              </a:spcAft>
              <a:buClr>
                <a:srgbClr val="434343"/>
              </a:buClr>
              <a:buSzPts val="1600"/>
              <a:buChar char="●"/>
            </a:pPr>
            <a:r>
              <a:rPr lang="en" sz="1600">
                <a:solidFill>
                  <a:srgbClr val="434343"/>
                </a:solidFill>
              </a:rPr>
              <a:t>Complete a standalone prior written notice (PWN) to document discussion if no changes are made to the plan</a:t>
            </a:r>
            <a:endParaRPr sz="1600">
              <a:solidFill>
                <a:srgbClr val="434343"/>
              </a:solidFill>
            </a:endParaRPr>
          </a:p>
          <a:p>
            <a:pPr marL="457200" lvl="0" indent="0" algn="l" rtl="0">
              <a:lnSpc>
                <a:spcPct val="100000"/>
              </a:lnSpc>
              <a:spcBef>
                <a:spcPts val="1000"/>
              </a:spcBef>
              <a:spcAft>
                <a:spcPts val="0"/>
              </a:spcAft>
              <a:buNone/>
            </a:pPr>
            <a:endParaRPr sz="1600">
              <a:solidFill>
                <a:schemeClr val="dk1"/>
              </a:solidFill>
              <a:latin typeface="Oswald"/>
              <a:ea typeface="Oswald"/>
              <a:cs typeface="Oswald"/>
              <a:sym typeface="Oswald"/>
            </a:endParaRPr>
          </a:p>
          <a:p>
            <a:pPr marL="457200" lvl="0" indent="0" algn="l" rtl="0">
              <a:lnSpc>
                <a:spcPct val="100000"/>
              </a:lnSpc>
              <a:spcBef>
                <a:spcPts val="1000"/>
              </a:spcBef>
              <a:spcAft>
                <a:spcPts val="1000"/>
              </a:spcAft>
              <a:buNone/>
            </a:pPr>
            <a:endParaRPr sz="1600">
              <a:solidFill>
                <a:schemeClr val="dk1"/>
              </a:solidFill>
              <a:latin typeface="Oswald"/>
              <a:ea typeface="Oswald"/>
              <a:cs typeface="Oswald"/>
              <a:sym typeface="Oswald"/>
            </a:endParaRPr>
          </a:p>
        </p:txBody>
      </p:sp>
      <p:sp>
        <p:nvSpPr>
          <p:cNvPr id="210" name="Google Shape;210;p38"/>
          <p:cNvSpPr txBox="1">
            <a:spLocks noGrp="1"/>
          </p:cNvSpPr>
          <p:nvPr>
            <p:ph type="body" idx="4294967295"/>
          </p:nvPr>
        </p:nvSpPr>
        <p:spPr>
          <a:xfrm>
            <a:off x="4824750" y="1152467"/>
            <a:ext cx="39999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a:latin typeface="Roboto Slab Black"/>
                <a:ea typeface="Roboto Slab Black"/>
                <a:cs typeface="Roboto Slab Black"/>
                <a:sym typeface="Roboto Slab Black"/>
              </a:rPr>
              <a:t>No response/contact from parents/guardians when attempting to schedule a 504 meeting?</a:t>
            </a:r>
            <a:endParaRPr sz="1600">
              <a:latin typeface="Roboto Slab Black"/>
              <a:ea typeface="Roboto Slab Black"/>
              <a:cs typeface="Roboto Slab Black"/>
              <a:sym typeface="Roboto Slab Black"/>
            </a:endParaRPr>
          </a:p>
          <a:p>
            <a:pPr marL="0" lvl="0" indent="0" algn="l" rtl="0">
              <a:lnSpc>
                <a:spcPct val="100000"/>
              </a:lnSpc>
              <a:spcBef>
                <a:spcPts val="0"/>
              </a:spcBef>
              <a:spcAft>
                <a:spcPts val="0"/>
              </a:spcAft>
              <a:buNone/>
            </a:pPr>
            <a:endParaRPr sz="600">
              <a:latin typeface="Roboto Slab Black"/>
              <a:ea typeface="Roboto Slab Black"/>
              <a:cs typeface="Roboto Slab Black"/>
              <a:sym typeface="Roboto Slab Black"/>
            </a:endParaRPr>
          </a:p>
          <a:p>
            <a:pPr marL="228600" lvl="0" indent="-215900" algn="l" rtl="0">
              <a:lnSpc>
                <a:spcPct val="100000"/>
              </a:lnSpc>
              <a:spcBef>
                <a:spcPts val="0"/>
              </a:spcBef>
              <a:spcAft>
                <a:spcPts val="0"/>
              </a:spcAft>
              <a:buSzPts val="1600"/>
              <a:buChar char="●"/>
            </a:pPr>
            <a:r>
              <a:rPr lang="en" sz="1600"/>
              <a:t>Take reasonable steps to ensure the accuracy of the available contact information. </a:t>
            </a:r>
            <a:endParaRPr sz="1600"/>
          </a:p>
          <a:p>
            <a:pPr marL="228600" lvl="0" indent="-215900" algn="l" rtl="0">
              <a:lnSpc>
                <a:spcPct val="100000"/>
              </a:lnSpc>
              <a:spcBef>
                <a:spcPts val="1000"/>
              </a:spcBef>
              <a:spcAft>
                <a:spcPts val="0"/>
              </a:spcAft>
              <a:buSzPts val="1600"/>
              <a:buChar char="●"/>
            </a:pPr>
            <a:r>
              <a:rPr lang="en" sz="1600"/>
              <a:t>Make a minimum of 3 attempts to make contact through all available contact methods provided to determine a mutually agreeable meeting date and time.</a:t>
            </a:r>
            <a:endParaRPr sz="1600"/>
          </a:p>
          <a:p>
            <a:pPr marL="0" lvl="0" indent="0" algn="l" rtl="0">
              <a:spcBef>
                <a:spcPts val="1000"/>
              </a:spcBef>
              <a:spcAft>
                <a:spcPts val="1600"/>
              </a:spcAft>
              <a:buNone/>
            </a:pPr>
            <a:endParaRPr sz="1600" b="1"/>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3044</Words>
  <Application>Microsoft Office PowerPoint</Application>
  <PresentationFormat>On-screen Show (16:9)</PresentationFormat>
  <Paragraphs>331</Paragraphs>
  <Slides>41</Slides>
  <Notes>41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41</vt:i4>
      </vt:variant>
    </vt:vector>
  </HeadingPairs>
  <TitlesOfParts>
    <vt:vector size="52" baseType="lpstr">
      <vt:lpstr>Arial</vt:lpstr>
      <vt:lpstr>Roboto</vt:lpstr>
      <vt:lpstr>Roboto Slab</vt:lpstr>
      <vt:lpstr>Chelsea Market</vt:lpstr>
      <vt:lpstr>Roboto Slab Black</vt:lpstr>
      <vt:lpstr>Lato</vt:lpstr>
      <vt:lpstr>Oswald</vt:lpstr>
      <vt:lpstr>Barlow Condensed</vt:lpstr>
      <vt:lpstr>Calibri</vt:lpstr>
      <vt:lpstr>Simple Light</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Nisha Green-Jones (vmgjones)</dc:creator>
  <cp:lastModifiedBy>Nisha Green-Jones (vmgjones)</cp:lastModifiedBy>
  <cp:revision>1</cp:revision>
  <dcterms:modified xsi:type="dcterms:W3CDTF">2026-08-11T19:12:54Z</dcterms:modified>
</cp:coreProperties>
</file>