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1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32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9"/>
  </p:notesMasterIdLst>
  <p:sldIdLst>
    <p:sldId id="278" r:id="rId5"/>
    <p:sldId id="279" r:id="rId6"/>
    <p:sldId id="307" r:id="rId7"/>
    <p:sldId id="285" r:id="rId8"/>
    <p:sldId id="305" r:id="rId9"/>
    <p:sldId id="306" r:id="rId10"/>
    <p:sldId id="309" r:id="rId11"/>
    <p:sldId id="310" r:id="rId12"/>
    <p:sldId id="311" r:id="rId13"/>
    <p:sldId id="331" r:id="rId14"/>
    <p:sldId id="312" r:id="rId15"/>
    <p:sldId id="314" r:id="rId16"/>
    <p:sldId id="315" r:id="rId17"/>
    <p:sldId id="297" r:id="rId18"/>
    <p:sldId id="281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00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289" r:id="rId36"/>
    <p:sldId id="302" r:id="rId37"/>
    <p:sldId id="301" r:id="rId38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702F691-5939-44E6-B736-6B0802693A7F}">
          <p14:sldIdLst>
            <p14:sldId id="278"/>
            <p14:sldId id="279"/>
            <p14:sldId id="307"/>
            <p14:sldId id="285"/>
            <p14:sldId id="305"/>
            <p14:sldId id="306"/>
            <p14:sldId id="309"/>
            <p14:sldId id="310"/>
            <p14:sldId id="311"/>
            <p14:sldId id="331"/>
            <p14:sldId id="312"/>
            <p14:sldId id="314"/>
            <p14:sldId id="315"/>
            <p14:sldId id="297"/>
            <p14:sldId id="281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00"/>
            <p14:sldId id="324"/>
            <p14:sldId id="325"/>
            <p14:sldId id="326"/>
            <p14:sldId id="327"/>
            <p14:sldId id="328"/>
            <p14:sldId id="329"/>
            <p14:sldId id="330"/>
            <p14:sldId id="289"/>
            <p14:sldId id="302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75696" autoAdjust="0"/>
  </p:normalViewPr>
  <p:slideViewPr>
    <p:cSldViewPr snapToGrid="0">
      <p:cViewPr varScale="1">
        <p:scale>
          <a:sx n="83" d="100"/>
          <a:sy n="83" d="100"/>
        </p:scale>
        <p:origin x="16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sha Green-Jones (vmgjones)" userId="d1950b0a-3b76-4ffb-8a98-e295b59a9647" providerId="ADAL" clId="{06C043AE-B53A-40D9-B07A-57C6550D523D}"/>
    <pc:docChg chg="modSld">
      <pc:chgData name="Nisha Green-Jones (vmgjones)" userId="d1950b0a-3b76-4ffb-8a98-e295b59a9647" providerId="ADAL" clId="{06C043AE-B53A-40D9-B07A-57C6550D523D}" dt="2022-09-09T14:20:10.623" v="32" actId="6549"/>
      <pc:docMkLst>
        <pc:docMk/>
      </pc:docMkLst>
      <pc:sldChg chg="modNotesTx">
        <pc:chgData name="Nisha Green-Jones (vmgjones)" userId="d1950b0a-3b76-4ffb-8a98-e295b59a9647" providerId="ADAL" clId="{06C043AE-B53A-40D9-B07A-57C6550D523D}" dt="2022-09-09T14:17:18.638" v="0" actId="6549"/>
        <pc:sldMkLst>
          <pc:docMk/>
          <pc:sldMk cId="4167884232" sldId="278"/>
        </pc:sldMkLst>
      </pc:sldChg>
      <pc:sldChg chg="modNotesTx">
        <pc:chgData name="Nisha Green-Jones (vmgjones)" userId="d1950b0a-3b76-4ffb-8a98-e295b59a9647" providerId="ADAL" clId="{06C043AE-B53A-40D9-B07A-57C6550D523D}" dt="2022-09-09T14:18:33.288" v="12" actId="6549"/>
        <pc:sldMkLst>
          <pc:docMk/>
          <pc:sldMk cId="686452472" sldId="281"/>
        </pc:sldMkLst>
      </pc:sldChg>
      <pc:sldChg chg="modNotesTx">
        <pc:chgData name="Nisha Green-Jones (vmgjones)" userId="d1950b0a-3b76-4ffb-8a98-e295b59a9647" providerId="ADAL" clId="{06C043AE-B53A-40D9-B07A-57C6550D523D}" dt="2022-09-09T14:19:59.255" v="30" actId="5793"/>
        <pc:sldMkLst>
          <pc:docMk/>
          <pc:sldMk cId="932686466" sldId="289"/>
        </pc:sldMkLst>
      </pc:sldChg>
      <pc:sldChg chg="modNotesTx">
        <pc:chgData name="Nisha Green-Jones (vmgjones)" userId="d1950b0a-3b76-4ffb-8a98-e295b59a9647" providerId="ADAL" clId="{06C043AE-B53A-40D9-B07A-57C6550D523D}" dt="2022-09-09T14:18:29.488" v="11" actId="6549"/>
        <pc:sldMkLst>
          <pc:docMk/>
          <pc:sldMk cId="2830586253" sldId="297"/>
        </pc:sldMkLst>
      </pc:sldChg>
      <pc:sldChg chg="modNotesTx">
        <pc:chgData name="Nisha Green-Jones (vmgjones)" userId="d1950b0a-3b76-4ffb-8a98-e295b59a9647" providerId="ADAL" clId="{06C043AE-B53A-40D9-B07A-57C6550D523D}" dt="2022-09-09T14:19:22.054" v="21" actId="6549"/>
        <pc:sldMkLst>
          <pc:docMk/>
          <pc:sldMk cId="3138741242" sldId="300"/>
        </pc:sldMkLst>
      </pc:sldChg>
      <pc:sldChg chg="modNotesTx">
        <pc:chgData name="Nisha Green-Jones (vmgjones)" userId="d1950b0a-3b76-4ffb-8a98-e295b59a9647" providerId="ADAL" clId="{06C043AE-B53A-40D9-B07A-57C6550D523D}" dt="2022-09-09T14:20:10.623" v="32" actId="6549"/>
        <pc:sldMkLst>
          <pc:docMk/>
          <pc:sldMk cId="2366506322" sldId="301"/>
        </pc:sldMkLst>
      </pc:sldChg>
      <pc:sldChg chg="modNotesTx">
        <pc:chgData name="Nisha Green-Jones (vmgjones)" userId="d1950b0a-3b76-4ffb-8a98-e295b59a9647" providerId="ADAL" clId="{06C043AE-B53A-40D9-B07A-57C6550D523D}" dt="2022-09-09T14:20:04.705" v="31" actId="6549"/>
        <pc:sldMkLst>
          <pc:docMk/>
          <pc:sldMk cId="1824285415" sldId="302"/>
        </pc:sldMkLst>
      </pc:sldChg>
      <pc:sldChg chg="modNotesTx">
        <pc:chgData name="Nisha Green-Jones (vmgjones)" userId="d1950b0a-3b76-4ffb-8a98-e295b59a9647" providerId="ADAL" clId="{06C043AE-B53A-40D9-B07A-57C6550D523D}" dt="2022-09-09T14:17:33.555" v="2" actId="6549"/>
        <pc:sldMkLst>
          <pc:docMk/>
          <pc:sldMk cId="2881992961" sldId="305"/>
        </pc:sldMkLst>
      </pc:sldChg>
      <pc:sldChg chg="modNotesTx">
        <pc:chgData name="Nisha Green-Jones (vmgjones)" userId="d1950b0a-3b76-4ffb-8a98-e295b59a9647" providerId="ADAL" clId="{06C043AE-B53A-40D9-B07A-57C6550D523D}" dt="2022-09-09T14:17:38.805" v="3" actId="6549"/>
        <pc:sldMkLst>
          <pc:docMk/>
          <pc:sldMk cId="2874114461" sldId="306"/>
        </pc:sldMkLst>
      </pc:sldChg>
      <pc:sldChg chg="modNotesTx">
        <pc:chgData name="Nisha Green-Jones (vmgjones)" userId="d1950b0a-3b76-4ffb-8a98-e295b59a9647" providerId="ADAL" clId="{06C043AE-B53A-40D9-B07A-57C6550D523D}" dt="2022-09-09T14:17:27.338" v="1" actId="6549"/>
        <pc:sldMkLst>
          <pc:docMk/>
          <pc:sldMk cId="28890740" sldId="307"/>
        </pc:sldMkLst>
      </pc:sldChg>
      <pc:sldChg chg="modNotesTx">
        <pc:chgData name="Nisha Green-Jones (vmgjones)" userId="d1950b0a-3b76-4ffb-8a98-e295b59a9647" providerId="ADAL" clId="{06C043AE-B53A-40D9-B07A-57C6550D523D}" dt="2022-09-09T14:17:44.888" v="4" actId="6549"/>
        <pc:sldMkLst>
          <pc:docMk/>
          <pc:sldMk cId="3392444685" sldId="309"/>
        </pc:sldMkLst>
      </pc:sldChg>
      <pc:sldChg chg="modNotesTx">
        <pc:chgData name="Nisha Green-Jones (vmgjones)" userId="d1950b0a-3b76-4ffb-8a98-e295b59a9647" providerId="ADAL" clId="{06C043AE-B53A-40D9-B07A-57C6550D523D}" dt="2022-09-09T14:17:54.038" v="5" actId="6549"/>
        <pc:sldMkLst>
          <pc:docMk/>
          <pc:sldMk cId="980718117" sldId="310"/>
        </pc:sldMkLst>
      </pc:sldChg>
      <pc:sldChg chg="modNotesTx">
        <pc:chgData name="Nisha Green-Jones (vmgjones)" userId="d1950b0a-3b76-4ffb-8a98-e295b59a9647" providerId="ADAL" clId="{06C043AE-B53A-40D9-B07A-57C6550D523D}" dt="2022-09-09T14:17:59.405" v="6" actId="6549"/>
        <pc:sldMkLst>
          <pc:docMk/>
          <pc:sldMk cId="3348779099" sldId="311"/>
        </pc:sldMkLst>
      </pc:sldChg>
      <pc:sldChg chg="modNotesTx">
        <pc:chgData name="Nisha Green-Jones (vmgjones)" userId="d1950b0a-3b76-4ffb-8a98-e295b59a9647" providerId="ADAL" clId="{06C043AE-B53A-40D9-B07A-57C6550D523D}" dt="2022-09-09T14:18:10.988" v="8" actId="6549"/>
        <pc:sldMkLst>
          <pc:docMk/>
          <pc:sldMk cId="168947070" sldId="312"/>
        </pc:sldMkLst>
      </pc:sldChg>
      <pc:sldChg chg="modNotesTx">
        <pc:chgData name="Nisha Green-Jones (vmgjones)" userId="d1950b0a-3b76-4ffb-8a98-e295b59a9647" providerId="ADAL" clId="{06C043AE-B53A-40D9-B07A-57C6550D523D}" dt="2022-09-09T14:18:17.772" v="9" actId="6549"/>
        <pc:sldMkLst>
          <pc:docMk/>
          <pc:sldMk cId="3852768636" sldId="314"/>
        </pc:sldMkLst>
      </pc:sldChg>
      <pc:sldChg chg="modNotesTx">
        <pc:chgData name="Nisha Green-Jones (vmgjones)" userId="d1950b0a-3b76-4ffb-8a98-e295b59a9647" providerId="ADAL" clId="{06C043AE-B53A-40D9-B07A-57C6550D523D}" dt="2022-09-09T14:18:24.038" v="10" actId="6549"/>
        <pc:sldMkLst>
          <pc:docMk/>
          <pc:sldMk cId="608305482" sldId="315"/>
        </pc:sldMkLst>
      </pc:sldChg>
      <pc:sldChg chg="modNotesTx">
        <pc:chgData name="Nisha Green-Jones (vmgjones)" userId="d1950b0a-3b76-4ffb-8a98-e295b59a9647" providerId="ADAL" clId="{06C043AE-B53A-40D9-B07A-57C6550D523D}" dt="2022-09-09T14:18:38.646" v="13" actId="6549"/>
        <pc:sldMkLst>
          <pc:docMk/>
          <pc:sldMk cId="2532414413" sldId="316"/>
        </pc:sldMkLst>
      </pc:sldChg>
      <pc:sldChg chg="modNotesTx">
        <pc:chgData name="Nisha Green-Jones (vmgjones)" userId="d1950b0a-3b76-4ffb-8a98-e295b59a9647" providerId="ADAL" clId="{06C043AE-B53A-40D9-B07A-57C6550D523D}" dt="2022-09-09T14:18:45.588" v="14" actId="6549"/>
        <pc:sldMkLst>
          <pc:docMk/>
          <pc:sldMk cId="2615901438" sldId="317"/>
        </pc:sldMkLst>
      </pc:sldChg>
      <pc:sldChg chg="modNotesTx">
        <pc:chgData name="Nisha Green-Jones (vmgjones)" userId="d1950b0a-3b76-4ffb-8a98-e295b59a9647" providerId="ADAL" clId="{06C043AE-B53A-40D9-B07A-57C6550D523D}" dt="2022-09-09T14:18:50.255" v="15" actId="6549"/>
        <pc:sldMkLst>
          <pc:docMk/>
          <pc:sldMk cId="1476927148" sldId="318"/>
        </pc:sldMkLst>
      </pc:sldChg>
      <pc:sldChg chg="modNotesTx">
        <pc:chgData name="Nisha Green-Jones (vmgjones)" userId="d1950b0a-3b76-4ffb-8a98-e295b59a9647" providerId="ADAL" clId="{06C043AE-B53A-40D9-B07A-57C6550D523D}" dt="2022-09-09T14:18:54.955" v="16" actId="6549"/>
        <pc:sldMkLst>
          <pc:docMk/>
          <pc:sldMk cId="3743187416" sldId="319"/>
        </pc:sldMkLst>
      </pc:sldChg>
      <pc:sldChg chg="modNotesTx">
        <pc:chgData name="Nisha Green-Jones (vmgjones)" userId="d1950b0a-3b76-4ffb-8a98-e295b59a9647" providerId="ADAL" clId="{06C043AE-B53A-40D9-B07A-57C6550D523D}" dt="2022-09-09T14:19:02.021" v="17" actId="6549"/>
        <pc:sldMkLst>
          <pc:docMk/>
          <pc:sldMk cId="3016785475" sldId="320"/>
        </pc:sldMkLst>
      </pc:sldChg>
      <pc:sldChg chg="modNotesTx">
        <pc:chgData name="Nisha Green-Jones (vmgjones)" userId="d1950b0a-3b76-4ffb-8a98-e295b59a9647" providerId="ADAL" clId="{06C043AE-B53A-40D9-B07A-57C6550D523D}" dt="2022-09-09T14:19:07.188" v="18" actId="6549"/>
        <pc:sldMkLst>
          <pc:docMk/>
          <pc:sldMk cId="151747361" sldId="321"/>
        </pc:sldMkLst>
      </pc:sldChg>
      <pc:sldChg chg="modNotesTx">
        <pc:chgData name="Nisha Green-Jones (vmgjones)" userId="d1950b0a-3b76-4ffb-8a98-e295b59a9647" providerId="ADAL" clId="{06C043AE-B53A-40D9-B07A-57C6550D523D}" dt="2022-09-09T14:19:10.921" v="19" actId="6549"/>
        <pc:sldMkLst>
          <pc:docMk/>
          <pc:sldMk cId="2302813001" sldId="322"/>
        </pc:sldMkLst>
      </pc:sldChg>
      <pc:sldChg chg="modNotesTx">
        <pc:chgData name="Nisha Green-Jones (vmgjones)" userId="d1950b0a-3b76-4ffb-8a98-e295b59a9647" providerId="ADAL" clId="{06C043AE-B53A-40D9-B07A-57C6550D523D}" dt="2022-09-09T14:19:17.388" v="20" actId="6549"/>
        <pc:sldMkLst>
          <pc:docMk/>
          <pc:sldMk cId="1278810412" sldId="323"/>
        </pc:sldMkLst>
      </pc:sldChg>
      <pc:sldChg chg="modNotesTx">
        <pc:chgData name="Nisha Green-Jones (vmgjones)" userId="d1950b0a-3b76-4ffb-8a98-e295b59a9647" providerId="ADAL" clId="{06C043AE-B53A-40D9-B07A-57C6550D523D}" dt="2022-09-09T14:19:24.988" v="22" actId="6549"/>
        <pc:sldMkLst>
          <pc:docMk/>
          <pc:sldMk cId="2453208644" sldId="324"/>
        </pc:sldMkLst>
      </pc:sldChg>
      <pc:sldChg chg="modNotesTx">
        <pc:chgData name="Nisha Green-Jones (vmgjones)" userId="d1950b0a-3b76-4ffb-8a98-e295b59a9647" providerId="ADAL" clId="{06C043AE-B53A-40D9-B07A-57C6550D523D}" dt="2022-09-09T14:19:31.056" v="23" actId="6549"/>
        <pc:sldMkLst>
          <pc:docMk/>
          <pc:sldMk cId="1707206619" sldId="325"/>
        </pc:sldMkLst>
      </pc:sldChg>
      <pc:sldChg chg="modNotesTx">
        <pc:chgData name="Nisha Green-Jones (vmgjones)" userId="d1950b0a-3b76-4ffb-8a98-e295b59a9647" providerId="ADAL" clId="{06C043AE-B53A-40D9-B07A-57C6550D523D}" dt="2022-09-09T14:19:35.122" v="24" actId="6549"/>
        <pc:sldMkLst>
          <pc:docMk/>
          <pc:sldMk cId="782791394" sldId="326"/>
        </pc:sldMkLst>
      </pc:sldChg>
      <pc:sldChg chg="modNotesTx">
        <pc:chgData name="Nisha Green-Jones (vmgjones)" userId="d1950b0a-3b76-4ffb-8a98-e295b59a9647" providerId="ADAL" clId="{06C043AE-B53A-40D9-B07A-57C6550D523D}" dt="2022-09-09T14:19:41.171" v="25" actId="6549"/>
        <pc:sldMkLst>
          <pc:docMk/>
          <pc:sldMk cId="2371978105" sldId="327"/>
        </pc:sldMkLst>
      </pc:sldChg>
      <pc:sldChg chg="modNotesTx">
        <pc:chgData name="Nisha Green-Jones (vmgjones)" userId="d1950b0a-3b76-4ffb-8a98-e295b59a9647" providerId="ADAL" clId="{06C043AE-B53A-40D9-B07A-57C6550D523D}" dt="2022-09-09T14:19:44.521" v="26" actId="6549"/>
        <pc:sldMkLst>
          <pc:docMk/>
          <pc:sldMk cId="1507818184" sldId="328"/>
        </pc:sldMkLst>
      </pc:sldChg>
      <pc:sldChg chg="modNotesTx">
        <pc:chgData name="Nisha Green-Jones (vmgjones)" userId="d1950b0a-3b76-4ffb-8a98-e295b59a9647" providerId="ADAL" clId="{06C043AE-B53A-40D9-B07A-57C6550D523D}" dt="2022-09-09T14:19:48.055" v="27" actId="6549"/>
        <pc:sldMkLst>
          <pc:docMk/>
          <pc:sldMk cId="3917256885" sldId="329"/>
        </pc:sldMkLst>
      </pc:sldChg>
      <pc:sldChg chg="modNotesTx">
        <pc:chgData name="Nisha Green-Jones (vmgjones)" userId="d1950b0a-3b76-4ffb-8a98-e295b59a9647" providerId="ADAL" clId="{06C043AE-B53A-40D9-B07A-57C6550D523D}" dt="2022-09-09T14:19:53.788" v="28" actId="6549"/>
        <pc:sldMkLst>
          <pc:docMk/>
          <pc:sldMk cId="721135767" sldId="330"/>
        </pc:sldMkLst>
      </pc:sldChg>
      <pc:sldChg chg="modNotesTx">
        <pc:chgData name="Nisha Green-Jones (vmgjones)" userId="d1950b0a-3b76-4ffb-8a98-e295b59a9647" providerId="ADAL" clId="{06C043AE-B53A-40D9-B07A-57C6550D523D}" dt="2022-09-09T14:18:03.638" v="7" actId="6549"/>
        <pc:sldMkLst>
          <pc:docMk/>
          <pc:sldMk cId="4201438683" sldId="33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764ED-375C-4311-B70D-D983A066ED7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891D3B-9010-42FA-92B9-9A38CF639517}">
      <dgm:prSet custT="1"/>
      <dgm:spPr>
        <a:solidFill>
          <a:schemeClr val="tx1"/>
        </a:solidFill>
      </dgm:spPr>
      <dgm:t>
        <a:bodyPr/>
        <a:lstStyle/>
        <a:p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Certain acts a person does and       a person’s bodily functions.</a:t>
          </a:r>
        </a:p>
        <a:p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 qualify does NOT have to be LEARNING.</a:t>
          </a:r>
        </a:p>
      </dgm:t>
    </dgm:pt>
    <dgm:pt modelId="{2A6E745C-2B6C-4B96-8458-8CCF7F48F535}" type="parTrans" cxnId="{578218EF-FF9F-44BA-B35F-1CE7D34D49D0}">
      <dgm:prSet/>
      <dgm:spPr/>
      <dgm:t>
        <a:bodyPr/>
        <a:lstStyle/>
        <a:p>
          <a:endParaRPr lang="en-US"/>
        </a:p>
      </dgm:t>
    </dgm:pt>
    <dgm:pt modelId="{9848DFB5-B9E2-413E-A3A7-5D827EE1263E}" type="sibTrans" cxnId="{578218EF-FF9F-44BA-B35F-1CE7D34D49D0}">
      <dgm:prSet/>
      <dgm:spPr/>
      <dgm:t>
        <a:bodyPr/>
        <a:lstStyle/>
        <a:p>
          <a:endParaRPr lang="en-US"/>
        </a:p>
      </dgm:t>
    </dgm:pt>
    <dgm:pt modelId="{9DC4BFE9-D42E-4C39-BACC-C9CCCEF35510}">
      <dgm:prSet custT="1"/>
      <dgm:spPr>
        <a:solidFill>
          <a:schemeClr val="tx1"/>
        </a:solidFill>
      </dgm:spPr>
      <dgm:t>
        <a:bodyPr/>
        <a:lstStyle/>
        <a:p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How does the impact of the major life activity affect the student to have an equal opportunity to participate in the school’s program?          (Includes extracurricular and nonacademic services)</a:t>
          </a:r>
        </a:p>
      </dgm:t>
    </dgm:pt>
    <dgm:pt modelId="{1DBBFBFA-6A44-4A3F-BE06-A88F59588AB5}" type="parTrans" cxnId="{53B450B3-E342-4BC8-8F52-A35B1E141D39}">
      <dgm:prSet/>
      <dgm:spPr/>
      <dgm:t>
        <a:bodyPr/>
        <a:lstStyle/>
        <a:p>
          <a:endParaRPr lang="en-US"/>
        </a:p>
      </dgm:t>
    </dgm:pt>
    <dgm:pt modelId="{5BD872DD-D219-48BC-9848-9DF69F1E69EC}" type="sibTrans" cxnId="{53B450B3-E342-4BC8-8F52-A35B1E141D39}">
      <dgm:prSet/>
      <dgm:spPr/>
      <dgm:t>
        <a:bodyPr/>
        <a:lstStyle/>
        <a:p>
          <a:endParaRPr lang="en-US"/>
        </a:p>
      </dgm:t>
    </dgm:pt>
    <dgm:pt modelId="{FDF219C6-360B-4942-8F16-FC2C44794B20}" type="pres">
      <dgm:prSet presAssocID="{D7D764ED-375C-4311-B70D-D983A066ED76}" presName="linear" presStyleCnt="0">
        <dgm:presLayoutVars>
          <dgm:animLvl val="lvl"/>
          <dgm:resizeHandles val="exact"/>
        </dgm:presLayoutVars>
      </dgm:prSet>
      <dgm:spPr/>
    </dgm:pt>
    <dgm:pt modelId="{A0C6D593-5BB5-424E-AFAB-25A3A8AC509F}" type="pres">
      <dgm:prSet presAssocID="{72891D3B-9010-42FA-92B9-9A38CF63951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AD576C5-D1C1-4A63-9472-6407F1496D2A}" type="pres">
      <dgm:prSet presAssocID="{9848DFB5-B9E2-413E-A3A7-5D827EE1263E}" presName="spacer" presStyleCnt="0"/>
      <dgm:spPr/>
    </dgm:pt>
    <dgm:pt modelId="{1FCFA4B8-0E35-4AF3-A73F-5F7FB8B3BBE4}" type="pres">
      <dgm:prSet presAssocID="{9DC4BFE9-D42E-4C39-BACC-C9CCCEF3551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A88BB07-D20D-4654-B3F6-60DB0E8327FC}" type="presOf" srcId="{72891D3B-9010-42FA-92B9-9A38CF639517}" destId="{A0C6D593-5BB5-424E-AFAB-25A3A8AC509F}" srcOrd="0" destOrd="0" presId="urn:microsoft.com/office/officeart/2005/8/layout/vList2"/>
    <dgm:cxn modelId="{DDD71D3B-B32C-404D-905B-B9A5002ECC45}" type="presOf" srcId="{9DC4BFE9-D42E-4C39-BACC-C9CCCEF35510}" destId="{1FCFA4B8-0E35-4AF3-A73F-5F7FB8B3BBE4}" srcOrd="0" destOrd="0" presId="urn:microsoft.com/office/officeart/2005/8/layout/vList2"/>
    <dgm:cxn modelId="{EFF42197-577D-44CE-8AD2-603EE8A5BA69}" type="presOf" srcId="{D7D764ED-375C-4311-B70D-D983A066ED76}" destId="{FDF219C6-360B-4942-8F16-FC2C44794B20}" srcOrd="0" destOrd="0" presId="urn:microsoft.com/office/officeart/2005/8/layout/vList2"/>
    <dgm:cxn modelId="{53B450B3-E342-4BC8-8F52-A35B1E141D39}" srcId="{D7D764ED-375C-4311-B70D-D983A066ED76}" destId="{9DC4BFE9-D42E-4C39-BACC-C9CCCEF35510}" srcOrd="1" destOrd="0" parTransId="{1DBBFBFA-6A44-4A3F-BE06-A88F59588AB5}" sibTransId="{5BD872DD-D219-48BC-9848-9DF69F1E69EC}"/>
    <dgm:cxn modelId="{578218EF-FF9F-44BA-B35F-1CE7D34D49D0}" srcId="{D7D764ED-375C-4311-B70D-D983A066ED76}" destId="{72891D3B-9010-42FA-92B9-9A38CF639517}" srcOrd="0" destOrd="0" parTransId="{2A6E745C-2B6C-4B96-8458-8CCF7F48F535}" sibTransId="{9848DFB5-B9E2-413E-A3A7-5D827EE1263E}"/>
    <dgm:cxn modelId="{2CADA7F0-F574-4D19-AFF7-B4BA03CD2337}" type="presParOf" srcId="{FDF219C6-360B-4942-8F16-FC2C44794B20}" destId="{A0C6D593-5BB5-424E-AFAB-25A3A8AC509F}" srcOrd="0" destOrd="0" presId="urn:microsoft.com/office/officeart/2005/8/layout/vList2"/>
    <dgm:cxn modelId="{969A1C7E-4975-463B-8F58-5B59D84353FE}" type="presParOf" srcId="{FDF219C6-360B-4942-8F16-FC2C44794B20}" destId="{0AD576C5-D1C1-4A63-9472-6407F1496D2A}" srcOrd="1" destOrd="0" presId="urn:microsoft.com/office/officeart/2005/8/layout/vList2"/>
    <dgm:cxn modelId="{D5B6CBD7-A885-4DA0-8651-7FCFA8148F1D}" type="presParOf" srcId="{FDF219C6-360B-4942-8F16-FC2C44794B20}" destId="{1FCFA4B8-0E35-4AF3-A73F-5F7FB8B3BB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764ED-375C-4311-B70D-D983A066ED76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2891D3B-9010-42FA-92B9-9A38CF639517}">
      <dgm:prSet custT="1"/>
      <dgm:spPr>
        <a:solidFill>
          <a:schemeClr val="tx1"/>
        </a:solidFill>
      </dgm:spPr>
      <dgm:t>
        <a:bodyPr/>
        <a:lstStyle/>
        <a:p>
          <a:r>
            <a:rPr lang="en-US" sz="3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Temporary</a:t>
          </a:r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Usually not unless will be for extended period of time </a:t>
          </a:r>
        </a:p>
        <a:p>
          <a:r>
            <a:rPr lang="en-US" sz="3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months or more                 </a:t>
          </a:r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NOT required to wait or meet the “6 months”</a:t>
          </a:r>
        </a:p>
      </dgm:t>
    </dgm:pt>
    <dgm:pt modelId="{2A6E745C-2B6C-4B96-8458-8CCF7F48F535}" type="parTrans" cxnId="{578218EF-FF9F-44BA-B35F-1CE7D34D49D0}">
      <dgm:prSet/>
      <dgm:spPr/>
      <dgm:t>
        <a:bodyPr/>
        <a:lstStyle/>
        <a:p>
          <a:endParaRPr lang="en-US"/>
        </a:p>
      </dgm:t>
    </dgm:pt>
    <dgm:pt modelId="{9848DFB5-B9E2-413E-A3A7-5D827EE1263E}" type="sibTrans" cxnId="{578218EF-FF9F-44BA-B35F-1CE7D34D49D0}">
      <dgm:prSet/>
      <dgm:spPr/>
      <dgm:t>
        <a:bodyPr/>
        <a:lstStyle/>
        <a:p>
          <a:endParaRPr lang="en-US"/>
        </a:p>
      </dgm:t>
    </dgm:pt>
    <dgm:pt modelId="{9DC4BFE9-D42E-4C39-BACC-C9CCCEF35510}">
      <dgm:prSet custT="1"/>
      <dgm:spPr>
        <a:solidFill>
          <a:schemeClr val="tx1"/>
        </a:solidFill>
      </dgm:spPr>
      <dgm:t>
        <a:bodyPr/>
        <a:lstStyle/>
        <a:p>
          <a:endParaRPr lang="en-US" sz="3200" u="sng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32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Episodic or In Remission</a:t>
          </a:r>
        </a:p>
        <a:p>
          <a:r>
            <a: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Still qualifies if would substantially limit a major life activity when active</a:t>
          </a:r>
        </a:p>
        <a:p>
          <a:endParaRPr lang="en-US" sz="3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BBFBFA-6A44-4A3F-BE06-A88F59588AB5}" type="parTrans" cxnId="{53B450B3-E342-4BC8-8F52-A35B1E141D39}">
      <dgm:prSet/>
      <dgm:spPr/>
      <dgm:t>
        <a:bodyPr/>
        <a:lstStyle/>
        <a:p>
          <a:endParaRPr lang="en-US"/>
        </a:p>
      </dgm:t>
    </dgm:pt>
    <dgm:pt modelId="{5BD872DD-D219-48BC-9848-9DF69F1E69EC}" type="sibTrans" cxnId="{53B450B3-E342-4BC8-8F52-A35B1E141D39}">
      <dgm:prSet/>
      <dgm:spPr/>
      <dgm:t>
        <a:bodyPr/>
        <a:lstStyle/>
        <a:p>
          <a:endParaRPr lang="en-US"/>
        </a:p>
      </dgm:t>
    </dgm:pt>
    <dgm:pt modelId="{FDF219C6-360B-4942-8F16-FC2C44794B20}" type="pres">
      <dgm:prSet presAssocID="{D7D764ED-375C-4311-B70D-D983A066ED76}" presName="linear" presStyleCnt="0">
        <dgm:presLayoutVars>
          <dgm:animLvl val="lvl"/>
          <dgm:resizeHandles val="exact"/>
        </dgm:presLayoutVars>
      </dgm:prSet>
      <dgm:spPr/>
    </dgm:pt>
    <dgm:pt modelId="{A0C6D593-5BB5-424E-AFAB-25A3A8AC509F}" type="pres">
      <dgm:prSet presAssocID="{72891D3B-9010-42FA-92B9-9A38CF63951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AD576C5-D1C1-4A63-9472-6407F1496D2A}" type="pres">
      <dgm:prSet presAssocID="{9848DFB5-B9E2-413E-A3A7-5D827EE1263E}" presName="spacer" presStyleCnt="0"/>
      <dgm:spPr/>
    </dgm:pt>
    <dgm:pt modelId="{1FCFA4B8-0E35-4AF3-A73F-5F7FB8B3BBE4}" type="pres">
      <dgm:prSet presAssocID="{9DC4BFE9-D42E-4C39-BACC-C9CCCEF3551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A88BB07-D20D-4654-B3F6-60DB0E8327FC}" type="presOf" srcId="{72891D3B-9010-42FA-92B9-9A38CF639517}" destId="{A0C6D593-5BB5-424E-AFAB-25A3A8AC509F}" srcOrd="0" destOrd="0" presId="urn:microsoft.com/office/officeart/2005/8/layout/vList2"/>
    <dgm:cxn modelId="{DDD71D3B-B32C-404D-905B-B9A5002ECC45}" type="presOf" srcId="{9DC4BFE9-D42E-4C39-BACC-C9CCCEF35510}" destId="{1FCFA4B8-0E35-4AF3-A73F-5F7FB8B3BBE4}" srcOrd="0" destOrd="0" presId="urn:microsoft.com/office/officeart/2005/8/layout/vList2"/>
    <dgm:cxn modelId="{EFF42197-577D-44CE-8AD2-603EE8A5BA69}" type="presOf" srcId="{D7D764ED-375C-4311-B70D-D983A066ED76}" destId="{FDF219C6-360B-4942-8F16-FC2C44794B20}" srcOrd="0" destOrd="0" presId="urn:microsoft.com/office/officeart/2005/8/layout/vList2"/>
    <dgm:cxn modelId="{53B450B3-E342-4BC8-8F52-A35B1E141D39}" srcId="{D7D764ED-375C-4311-B70D-D983A066ED76}" destId="{9DC4BFE9-D42E-4C39-BACC-C9CCCEF35510}" srcOrd="1" destOrd="0" parTransId="{1DBBFBFA-6A44-4A3F-BE06-A88F59588AB5}" sibTransId="{5BD872DD-D219-48BC-9848-9DF69F1E69EC}"/>
    <dgm:cxn modelId="{578218EF-FF9F-44BA-B35F-1CE7D34D49D0}" srcId="{D7D764ED-375C-4311-B70D-D983A066ED76}" destId="{72891D3B-9010-42FA-92B9-9A38CF639517}" srcOrd="0" destOrd="0" parTransId="{2A6E745C-2B6C-4B96-8458-8CCF7F48F535}" sibTransId="{9848DFB5-B9E2-413E-A3A7-5D827EE1263E}"/>
    <dgm:cxn modelId="{2CADA7F0-F574-4D19-AFF7-B4BA03CD2337}" type="presParOf" srcId="{FDF219C6-360B-4942-8F16-FC2C44794B20}" destId="{A0C6D593-5BB5-424E-AFAB-25A3A8AC509F}" srcOrd="0" destOrd="0" presId="urn:microsoft.com/office/officeart/2005/8/layout/vList2"/>
    <dgm:cxn modelId="{969A1C7E-4975-463B-8F58-5B59D84353FE}" type="presParOf" srcId="{FDF219C6-360B-4942-8F16-FC2C44794B20}" destId="{0AD576C5-D1C1-4A63-9472-6407F1496D2A}" srcOrd="1" destOrd="0" presId="urn:microsoft.com/office/officeart/2005/8/layout/vList2"/>
    <dgm:cxn modelId="{D5B6CBD7-A885-4DA0-8651-7FCFA8148F1D}" type="presParOf" srcId="{FDF219C6-360B-4942-8F16-FC2C44794B20}" destId="{1FCFA4B8-0E35-4AF3-A73F-5F7FB8B3BBE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6D593-5BB5-424E-AFAB-25A3A8AC509F}">
      <dsp:nvSpPr>
        <dsp:cNvPr id="0" name=""/>
        <dsp:cNvSpPr/>
      </dsp:nvSpPr>
      <dsp:spPr>
        <a:xfrm>
          <a:off x="0" y="2488"/>
          <a:ext cx="6275736" cy="2935783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Certain acts a person does and       a person’s bodily functions.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To qualify does NOT have to be LEARNING.</a:t>
          </a:r>
        </a:p>
      </dsp:txBody>
      <dsp:txXfrm>
        <a:off x="143313" y="145801"/>
        <a:ext cx="5989110" cy="2649157"/>
      </dsp:txXfrm>
    </dsp:sp>
    <dsp:sp modelId="{1FCFA4B8-0E35-4AF3-A73F-5F7FB8B3BBE4}">
      <dsp:nvSpPr>
        <dsp:cNvPr id="0" name=""/>
        <dsp:cNvSpPr/>
      </dsp:nvSpPr>
      <dsp:spPr>
        <a:xfrm>
          <a:off x="0" y="2950069"/>
          <a:ext cx="6275736" cy="2935783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How does the impact of the major life activity affect the student to have an equal opportunity to participate in the school’s program?          (Includes extracurricular and nonacademic services)</a:t>
          </a:r>
        </a:p>
      </dsp:txBody>
      <dsp:txXfrm>
        <a:off x="143313" y="3093382"/>
        <a:ext cx="5989110" cy="2649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6D593-5BB5-424E-AFAB-25A3A8AC509F}">
      <dsp:nvSpPr>
        <dsp:cNvPr id="0" name=""/>
        <dsp:cNvSpPr/>
      </dsp:nvSpPr>
      <dsp:spPr>
        <a:xfrm>
          <a:off x="0" y="1648"/>
          <a:ext cx="6275736" cy="2799264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Temporary</a:t>
          </a: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Usually not unless will be for extended period of time 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months or more                 </a:t>
          </a: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NOT required to wait or meet the “6 months”</a:t>
          </a:r>
        </a:p>
      </dsp:txBody>
      <dsp:txXfrm>
        <a:off x="136649" y="138297"/>
        <a:ext cx="6002438" cy="2525966"/>
      </dsp:txXfrm>
    </dsp:sp>
    <dsp:sp modelId="{1FCFA4B8-0E35-4AF3-A73F-5F7FB8B3BBE4}">
      <dsp:nvSpPr>
        <dsp:cNvPr id="0" name=""/>
        <dsp:cNvSpPr/>
      </dsp:nvSpPr>
      <dsp:spPr>
        <a:xfrm>
          <a:off x="0" y="2811867"/>
          <a:ext cx="6275736" cy="2799264"/>
        </a:xfrm>
        <a:prstGeom prst="roundRect">
          <a:avLst/>
        </a:prstGeom>
        <a:solidFill>
          <a:schemeClr val="tx1"/>
        </a:solidFill>
        <a:ln>
          <a:noFill/>
        </a:ln>
        <a:effectLst>
          <a:outerShdw blurRad="63500" dist="25400" dir="5400000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u="sng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Episodic or In Remission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Still qualifies if would substantially limit a major life activity when active</a:t>
          </a:r>
        </a:p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649" y="2948516"/>
        <a:ext cx="6002438" cy="25259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9/9/2022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178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790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024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065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171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5582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15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066218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04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54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2442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454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57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3897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359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3562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150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9314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95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663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851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710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035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98724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697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32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349344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33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59319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794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33AEA074-24A7-4657-AE02-A51F68EA6AA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4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808533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184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3200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403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US" dirty="0"/>
            </a:br>
            <a:endParaRPr lang="en-US" b="1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38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6DE88F-1F85-4A27-9D34-D74A50E7B0D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9/9/2022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hyperlink" Target="mailto:lbtraylo@henrico.k12.va.us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Section 504 of the Rehabilitation 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n-US" sz="2300" dirty="0"/>
              <a:t>LAW AND PRACTICE</a:t>
            </a: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7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F03E1-D193-47DA-B044-50C352B14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412595"/>
            <a:ext cx="10353761" cy="1677025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MAJOR LIFE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51DA0-C10C-4E07-9C2A-F08028146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166" y="3070927"/>
            <a:ext cx="11184673" cy="2805766"/>
          </a:xfrm>
          <a:solidFill>
            <a:schemeClr val="bg1"/>
          </a:solidFill>
          <a:effectLst/>
        </p:spPr>
        <p:txBody>
          <a:bodyPr numCol="4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Eating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Sleeping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Walking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Standing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Lifting 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Bending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Concentrating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Thinking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Communicating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Seeing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Hearing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Breathing 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Caring for Self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Do Manual Tasks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Major Bodily Functions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Along with Others</a:t>
            </a:r>
          </a:p>
        </p:txBody>
      </p:sp>
    </p:spTree>
    <p:extLst>
      <p:ext uri="{BB962C8B-B14F-4D97-AF65-F5344CB8AC3E}">
        <p14:creationId xmlns:p14="http://schemas.microsoft.com/office/powerpoint/2010/main" val="4201438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520283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r"/>
            <a:br>
              <a:rPr lang="en-US" dirty="0"/>
            </a:br>
            <a:r>
              <a:rPr lang="en-US" sz="4000" dirty="0"/>
              <a:t>MAJOR LIFE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307106"/>
          </a:xfrm>
          <a:solidFill>
            <a:schemeClr val="tx1">
              <a:lumMod val="85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Refer to the definition   </a:t>
            </a:r>
          </a:p>
          <a:p>
            <a:pPr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CANNOT Exclude due to Disability</a:t>
            </a:r>
          </a:p>
          <a:p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Think outside of the classroom walls. How does the disability impact </a:t>
            </a:r>
            <a:r>
              <a:rPr lang="en-US" sz="3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areas of participation?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ADHD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Narcolepsy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Irritable Bowel Syndrome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Anxiety</a:t>
            </a:r>
          </a:p>
          <a:p>
            <a:pPr lvl="1"/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Cerebral palsy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2438400"/>
            <a:ext cx="3706889" cy="1520283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dirty="0"/>
          </a:p>
          <a:p>
            <a:pPr algn="r"/>
            <a:r>
              <a:rPr lang="en-US" sz="32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168947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599"/>
            <a:ext cx="3947532" cy="561278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WHAT ABOUT TEMPORARY, EPISODIC OR IN REMISSION?</a:t>
            </a:r>
            <a:br>
              <a:rPr lang="en-US" sz="4300" dirty="0"/>
            </a:br>
            <a:br>
              <a:rPr lang="en-US" sz="4300" dirty="0"/>
            </a:br>
            <a:r>
              <a:rPr lang="en-US" sz="4300" dirty="0"/>
              <a:t> </a:t>
            </a:r>
            <a:r>
              <a:rPr lang="en-US" sz="4000" dirty="0"/>
              <a:t>LEGAL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2AABC82-C2D1-4340-A6DF-6E73DF06F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639056" y="2"/>
            <a:ext cx="7552944" cy="6857998"/>
          </a:xfrm>
          <a:prstGeom prst="rect">
            <a:avLst/>
          </a:prstGeom>
        </p:spPr>
      </p:pic>
      <p:graphicFrame>
        <p:nvGraphicFramePr>
          <p:cNvPr id="18" name="Content Placeholder 8">
            <a:extLst>
              <a:ext uri="{FF2B5EF4-FFF2-40B4-BE49-F238E27FC236}">
                <a16:creationId xmlns:a16="http://schemas.microsoft.com/office/drawing/2014/main" id="{EB378BC6-98F7-7E13-71B3-F557D7DD0A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143775"/>
              </p:ext>
            </p:extLst>
          </p:nvPr>
        </p:nvGraphicFramePr>
        <p:xfrm>
          <a:off x="5282521" y="609599"/>
          <a:ext cx="6275736" cy="56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5276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767" y="234177"/>
            <a:ext cx="3921511" cy="2096428"/>
          </a:xfrm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r"/>
            <a:br>
              <a:rPr lang="en-US" dirty="0"/>
            </a:br>
            <a:r>
              <a:rPr lang="en-US" sz="4400" dirty="0"/>
              <a:t>TEMPORARY, EPISODIC, OR</a:t>
            </a:r>
            <a:br>
              <a:rPr lang="en-US" sz="4400" dirty="0"/>
            </a:br>
            <a:r>
              <a:rPr lang="en-US" sz="4400" dirty="0"/>
              <a:t>IN REMISSION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34177"/>
            <a:ext cx="6886601" cy="6322740"/>
          </a:xfrm>
          <a:solidFill>
            <a:schemeClr val="tx1">
              <a:lumMod val="85000"/>
            </a:schemeClr>
          </a:solidFill>
        </p:spPr>
        <p:txBody>
          <a:bodyPr>
            <a:normAutofit fontScale="77500" lnSpcReduction="20000"/>
          </a:bodyPr>
          <a:lstStyle/>
          <a:p>
            <a:pPr marL="36900" indent="0">
              <a:buNone/>
            </a:pPr>
            <a:r>
              <a:rPr lang="en-US" sz="2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Temporary Impairment Guidance: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Teams usually factor in the length of time the student will be impaired and how the impairment substantially limits the student.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Broken Limb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Concussion</a:t>
            </a:r>
          </a:p>
          <a:p>
            <a:pPr marL="36900" indent="0">
              <a:spcBef>
                <a:spcPts val="1800"/>
              </a:spcBef>
              <a:buNone/>
            </a:pPr>
            <a:r>
              <a:rPr lang="en-US" sz="2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Episodic or In Remission Guidance: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 at data over a range of time</a:t>
            </a:r>
          </a:p>
          <a:p>
            <a:pPr>
              <a:spcBef>
                <a:spcPts val="1800"/>
              </a:spcBef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a trigger for accommodations; “If this, then this”</a:t>
            </a:r>
            <a:endParaRPr lang="en-US" sz="28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Migraines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Lupus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</a:p>
          <a:p>
            <a:pPr lvl="1"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Covid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9767" y="2486723"/>
            <a:ext cx="3921511" cy="156117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US" dirty="0"/>
          </a:p>
          <a:p>
            <a:pPr algn="r"/>
            <a:r>
              <a:rPr lang="en-US" sz="32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60830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345688"/>
            <a:ext cx="4538124" cy="680224"/>
          </a:xfrm>
        </p:spPr>
        <p:txBody>
          <a:bodyPr anchor="b">
            <a:normAutofit/>
          </a:bodyPr>
          <a:lstStyle/>
          <a:p>
            <a:pPr algn="l"/>
            <a:r>
              <a:rPr lang="en-US" sz="4000" dirty="0"/>
              <a:t>504 TEAM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2" y="1148576"/>
            <a:ext cx="5087069" cy="5586761"/>
          </a:xfrm>
        </p:spPr>
        <p:txBody>
          <a:bodyPr anchor="t">
            <a:noAutofit/>
          </a:bodyPr>
          <a:lstStyle/>
          <a:p>
            <a:pPr marL="36900" lv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Multidisciplinary &amp; knowledgeable about: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the student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meaning of evaluation data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placement options available</a:t>
            </a:r>
          </a:p>
          <a:p>
            <a:pPr marL="36900" lv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Include student’s regular education teacher, service provider (nurse/counselor), administrator, and student’s parents. </a:t>
            </a:r>
          </a:p>
          <a:p>
            <a:pPr marL="36900" lvl="0" indent="0">
              <a:buNone/>
            </a:pPr>
            <a:r>
              <a:rPr lang="en-US" sz="24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3058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334537"/>
            <a:ext cx="4538124" cy="892097"/>
          </a:xfrm>
        </p:spPr>
        <p:txBody>
          <a:bodyPr anchor="b">
            <a:normAutofit/>
          </a:bodyPr>
          <a:lstStyle/>
          <a:p>
            <a:pPr algn="l"/>
            <a:r>
              <a:rPr lang="en-US" sz="4000" dirty="0"/>
              <a:t>504 PROCESS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360448"/>
            <a:ext cx="4403596" cy="5408341"/>
          </a:xfrm>
        </p:spPr>
        <p:txBody>
          <a:bodyPr anchor="t">
            <a:normAutofit/>
          </a:bodyPr>
          <a:lstStyle/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Child Find</a:t>
            </a:r>
          </a:p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Eligibility</a:t>
            </a:r>
          </a:p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Plan Writing</a:t>
            </a:r>
          </a:p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Plan Assessment:  Triggers/Transitions</a:t>
            </a:r>
          </a:p>
          <a:p>
            <a:pPr marL="494100" lvl="0" indent="-457200">
              <a:buAutoNum type="arabi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Re-Evaluations</a:t>
            </a:r>
          </a:p>
        </p:txBody>
      </p:sp>
    </p:spTree>
    <p:extLst>
      <p:ext uri="{BB962C8B-B14F-4D97-AF65-F5344CB8AC3E}">
        <p14:creationId xmlns:p14="http://schemas.microsoft.com/office/powerpoint/2010/main" val="68645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847493"/>
            <a:ext cx="3422930" cy="5508701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CHILD FIND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167" y="959005"/>
            <a:ext cx="6117578" cy="5898995"/>
          </a:xfrm>
          <a:effectLst/>
        </p:spPr>
        <p:txBody>
          <a:bodyPr anchor="ctr">
            <a:normAutofit fontScale="850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Division has a legal “child find” obligation to identify students with disabilities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Annually School Division publishes a “child find notice” on the website including information about how to refer a student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Affirmative Duty of the School Division</a:t>
            </a:r>
          </a:p>
          <a:p>
            <a:r>
              <a:rPr lang="en-US" sz="28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Anyone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make a referral – can be oral or written made to the administrator or school counselor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should identify information as to the reasons for the referral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starts the process	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532414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83634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r"/>
            <a:r>
              <a:rPr lang="en-US" sz="4000" dirty="0"/>
              <a:t>CHILD FIND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043961"/>
          </a:xfrm>
          <a:solidFill>
            <a:schemeClr val="tx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pPr marL="36900" indent="0">
              <a:spcBef>
                <a:spcPts val="2400"/>
              </a:spcBef>
              <a:buNone/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Reasons for a Referral: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has a medical impairment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receives a DSM-V diagnosis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Truancy/attendance issues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Numerous or increasing disciplinary issues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by outside provider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Lack of results following intervention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Indicators of depression or withdrawal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Student found IDEIA ineligible</a:t>
            </a:r>
          </a:p>
          <a:p>
            <a:pPr marL="36900" indent="0">
              <a:buNone/>
            </a:pP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Referral meeting to occur within 10 business days</a:t>
            </a:r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 Eligibility</a:t>
            </a:r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326995"/>
            <a:ext cx="3706889" cy="156117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261590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078264"/>
            <a:ext cx="3422930" cy="4701473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EVALUATION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772" y="1078264"/>
            <a:ext cx="6117578" cy="5779736"/>
          </a:xfrm>
          <a:effectLst/>
        </p:spPr>
        <p:txBody>
          <a:bodyPr anchor="ctr">
            <a:normAutofit fontScale="77500" lnSpcReduction="20000"/>
          </a:bodyPr>
          <a:lstStyle/>
          <a:p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the team need additional information?</a:t>
            </a:r>
          </a:p>
          <a:p>
            <a:pPr lvl="1"/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Diagnosis alone isn’t enough</a:t>
            </a:r>
          </a:p>
          <a:p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individually evaluate a student</a:t>
            </a:r>
          </a:p>
          <a:p>
            <a:pPr lvl="1"/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doesn’t have to include formal testing</a:t>
            </a:r>
          </a:p>
          <a:p>
            <a:pPr lvl="1"/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Gather information from variety of sources</a:t>
            </a:r>
          </a:p>
          <a:p>
            <a:pPr lvl="1"/>
            <a:r>
              <a:rPr lang="en-US" sz="33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include: medical, psychological, educational, sociological, parent’s/student’s information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476927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869796"/>
            <a:ext cx="3422930" cy="5386038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EVALUATION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CONTINUED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167" y="1078264"/>
            <a:ext cx="6117578" cy="5668223"/>
          </a:xfrm>
          <a:effectLst/>
        </p:spPr>
        <p:txBody>
          <a:bodyPr anchor="ctr">
            <a:normAutofit fontScale="925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Tests and Evaluation Materials must: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Validated for specific purposes and administered by trained personnel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tests tailored assess specific areas of educational need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tests measure student’s aptitude or achievement level rather than impaired sensory, manual, or speaking skills (unless measuring for those factors)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Parent Permission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743187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000" dirty="0"/>
              <a:t>Section 504 of the Rehabilitation Act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580050"/>
            <a:ext cx="4707772" cy="5077227"/>
          </a:xfrm>
        </p:spPr>
        <p:txBody>
          <a:bodyPr anchor="t"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0400" dirty="0">
                <a:latin typeface="Arial" panose="020B0604020202020204" pitchFamily="34" charset="0"/>
                <a:cs typeface="Arial" panose="020B0604020202020204" pitchFamily="34" charset="0"/>
              </a:rPr>
              <a:t>Federal Law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400" dirty="0">
                <a:latin typeface="Arial" panose="020B0604020202020204" pitchFamily="34" charset="0"/>
                <a:cs typeface="Arial" panose="020B0604020202020204" pitchFamily="34" charset="0"/>
              </a:rPr>
              <a:t>Protect Rights Individuals with Disabilities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400" dirty="0">
                <a:latin typeface="Arial" panose="020B0604020202020204" pitchFamily="34" charset="0"/>
                <a:cs typeface="Arial" panose="020B0604020202020204" pitchFamily="34" charset="0"/>
              </a:rPr>
              <a:t>Programs &amp; Activities receiving federal financial assistance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400" dirty="0">
                <a:latin typeface="Arial" panose="020B0604020202020204" pitchFamily="34" charset="0"/>
                <a:cs typeface="Arial" panose="020B0604020202020204" pitchFamily="34" charset="0"/>
              </a:rPr>
              <a:t>No qualified individual excluded based on disability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0400" dirty="0">
                <a:latin typeface="Arial" panose="020B0604020202020204" pitchFamily="34" charset="0"/>
                <a:cs typeface="Arial" panose="020B0604020202020204" pitchFamily="34" charset="0"/>
              </a:rPr>
              <a:t>Title II of ADA extends to all government services, programs and activities regardless federal funds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83634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r"/>
            <a:r>
              <a:rPr lang="en-US" sz="4000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043961"/>
          </a:xfrm>
          <a:solidFill>
            <a:schemeClr val="tx1">
              <a:lumMod val="85000"/>
            </a:schemeClr>
          </a:solidFill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information do you need?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Enough information to answer the following questions: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the impairment?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major life activity or activities are impacted?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there substantial limitation?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the impairment interfere with participation in school programs/activities?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326995"/>
            <a:ext cx="3706889" cy="156117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301678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83634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US" sz="4000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043961"/>
          </a:xfrm>
          <a:solidFill>
            <a:schemeClr val="tx1">
              <a:lumMod val="85000"/>
            </a:schemeClr>
          </a:solidFill>
        </p:spPr>
        <p:txBody>
          <a:bodyPr>
            <a:normAutofit fontScale="92500" lnSpcReduction="10000"/>
          </a:bodyPr>
          <a:lstStyle/>
          <a:p>
            <a:pPr marL="36900" indent="0">
              <a:buNone/>
            </a:pPr>
            <a:r>
              <a:rPr lang="en-US" sz="2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 Permission Guidance: 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manager will communicate to team members once consent has been provided; do not evaluate until consent received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team decided not to evaluate?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 does not have information/data to affirm that the student, because of disability, needs or is believed to need accommodations 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the decision and the basis not to evaluate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refer to intervention or another school-based team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326995"/>
            <a:ext cx="3706889" cy="1561171"/>
          </a:xfrm>
          <a:solidFill>
            <a:schemeClr val="bg2">
              <a:lumMod val="75000"/>
            </a:schemeClr>
          </a:solidFill>
        </p:spPr>
        <p:txBody>
          <a:bodyPr>
            <a:normAutofit lnSpcReduction="10000"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  <a:p>
            <a:pPr algn="r">
              <a:spcBef>
                <a:spcPts val="0"/>
              </a:spcBef>
            </a:pPr>
            <a:r>
              <a:rPr lang="en-US" sz="2800" dirty="0"/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1517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078264"/>
            <a:ext cx="3422930" cy="4701473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ELIGIBILITY: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772" y="1078264"/>
            <a:ext cx="6117578" cy="5779736"/>
          </a:xfrm>
          <a:effectLst/>
        </p:spPr>
        <p:txBody>
          <a:bodyPr anchor="ctr"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 to definition: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or mental impairment that substantially limits a major life activity </a:t>
            </a:r>
          </a:p>
          <a:p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individual basis</a:t>
            </a:r>
          </a:p>
          <a:p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Made by Section 504 team (group of persons knowledgeable about the student, the evaluation data, and the placement options)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302813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836342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r"/>
            <a:r>
              <a:rPr lang="en-US" sz="4000" dirty="0"/>
              <a:t>ELIGIBILITY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79"/>
            <a:ext cx="6886601" cy="6423103"/>
          </a:xfrm>
          <a:solidFill>
            <a:schemeClr val="tx1">
              <a:lumMod val="85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Determination: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65 business days 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must have an individual knowledgeable about evaluation data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Decision cannot be made on one piece of data/information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from each evaluation component must be shared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consider all information, including anything provided by parent/guardian</a:t>
            </a:r>
          </a:p>
          <a:p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if they aren’t found eligible?</a:t>
            </a:r>
          </a:p>
          <a:p>
            <a:pPr lvl="1"/>
            <a:r>
              <a:rPr lang="en-US" sz="3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 student to intervention or another school-based team for support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326995"/>
            <a:ext cx="3706889" cy="156117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127881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A6C2C86-63BF-47D5-AA3F-905111A23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15393-AA93-40C3-90F1-C390FFFD2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013" y="1115568"/>
            <a:ext cx="3487616" cy="4626864"/>
          </a:xfrm>
        </p:spPr>
        <p:txBody>
          <a:bodyPr>
            <a:normAutofit/>
          </a:bodyPr>
          <a:lstStyle/>
          <a:p>
            <a:pPr algn="l"/>
            <a:r>
              <a:rPr lang="en-US" sz="3600"/>
              <a:t>FREE AND APPROPRIATE PUBLIC EDUCATION (FAPE)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5A0768-3044-4AA9-A889-D2CAA68C5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605" y="2057400"/>
            <a:ext cx="0" cy="274320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44E32-6B73-42BA-AA52-52B64773C0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399" y="468352"/>
            <a:ext cx="6279996" cy="5898994"/>
          </a:xfrm>
          <a:solidFill>
            <a:schemeClr val="bg2">
              <a:lumMod val="75000"/>
            </a:schemeClr>
          </a:solidFill>
        </p:spPr>
        <p:txBody>
          <a:bodyPr anchor="ctr">
            <a:normAutofit lnSpcReduction="10000"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504 plan designed so that services meet the individual needs of the Section 504 student as adequately as the needs of students without a disability are met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Educational program under Section 504 provided without cost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Entitled to access opportunities for nonacademic services and extracurricular activities that are comparable to those offered to nondisabled peers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4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078264"/>
            <a:ext cx="3422930" cy="4701473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PLAN  WRITING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772" y="1282390"/>
            <a:ext cx="6117578" cy="5229922"/>
          </a:xfrm>
          <a:effectLst/>
        </p:spPr>
        <p:txBody>
          <a:bodyPr anchor="ctr">
            <a:normAutofit fontScale="92500" lnSpcReduction="20000"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504 Plan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Types of services/accommodations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Placement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Remember … this is about access to learning but also extracurricular, nonacademic such as field trips, assemblies,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Least Restrictive Environment 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Usually regular classroom but could be alternative setting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Parent signs only for initial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453208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131584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PLAN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043961"/>
          </a:xfrm>
          <a:solidFill>
            <a:schemeClr val="tx1">
              <a:lumMod val="85000"/>
            </a:schemeClr>
          </a:solidFill>
        </p:spPr>
        <p:txBody>
          <a:bodyPr>
            <a:normAutofit fontScale="92500"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thoughtful deliberation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shows how we are meeting FAPE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 to necessary accommodations linked to the impairment and the limitation on the identified major life activities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Individualized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 on data 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effective long-term interventions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 and concise accommodations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services needed – not specially designed instruction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895706"/>
            <a:ext cx="3706889" cy="1717289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170720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078264"/>
            <a:ext cx="3422930" cy="4701473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PLAN  ASSESSMENT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772" y="1282390"/>
            <a:ext cx="6117578" cy="5229922"/>
          </a:xfrm>
          <a:effectLst/>
        </p:spPr>
        <p:txBody>
          <a:bodyPr anchor="ctr">
            <a:normAutofit fontScale="850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the plan working?  Meet each year.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Triggers to revisit plan: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Discipline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Bullying 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Failing Grades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Truancy Issues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Changes 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Middle or High School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or Change in Disability</a:t>
            </a:r>
          </a:p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Re-evaluations every 3 years and         if there is a change in placement</a:t>
            </a:r>
          </a:p>
          <a:p>
            <a:pPr marL="36900" indent="0">
              <a:buNone/>
            </a:pPr>
            <a:endParaRPr lang="en-US" sz="1600" dirty="0"/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782791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131584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PLAN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411952"/>
          </a:xfrm>
          <a:solidFill>
            <a:schemeClr val="tx1">
              <a:lumMod val="85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Plan Review: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examining the ‘A’ in FAPE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Driven by student needs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High school or middle school students with accommodations from elementary years/no change</a:t>
            </a:r>
          </a:p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Triggers: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Discipline: pattern of minor infractions or any major infractions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Bullying: regardless of whether the student is being bullied based on disability, must remedy the effects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Failing Grades: declining grades; failing multiple courses or a particular subject;  at risk of retention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895706"/>
            <a:ext cx="3706889" cy="1717289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237197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131584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PLAN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411952"/>
          </a:xfrm>
          <a:solidFill>
            <a:schemeClr val="tx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Triggers </a:t>
            </a:r>
          </a:p>
          <a:p>
            <a:pPr lvl="1"/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Truancy Issues: related to impairment; pattern of absences; absences in a particular class; bullying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Eligibility Changes: new impairments, new data/information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Middle or High School: evaluate  the ‘A’ in FAPE with staff from receiving school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895706"/>
            <a:ext cx="3706889" cy="1717289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 CONTINUED</a:t>
            </a:r>
          </a:p>
        </p:txBody>
      </p:sp>
    </p:spTree>
    <p:extLst>
      <p:ext uri="{BB962C8B-B14F-4D97-AF65-F5344CB8AC3E}">
        <p14:creationId xmlns:p14="http://schemas.microsoft.com/office/powerpoint/2010/main" val="1507818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3">
            <a:extLst>
              <a:ext uri="{FF2B5EF4-FFF2-40B4-BE49-F238E27FC236}">
                <a16:creationId xmlns:a16="http://schemas.microsoft.com/office/drawing/2014/main" id="{1C3D9BD5-A493-4B97-963D-60135D533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5">
            <a:extLst>
              <a:ext uri="{FF2B5EF4-FFF2-40B4-BE49-F238E27FC236}">
                <a16:creationId xmlns:a16="http://schemas.microsoft.com/office/drawing/2014/main" id="{1F759AF4-E342-4E60-8A32-C44A328F2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5F729D-22E2-453F-ADC9-308B4F87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3" y="1023257"/>
            <a:ext cx="3732902" cy="4570457"/>
          </a:xfrm>
          <a:solidFill>
            <a:schemeClr val="bg1"/>
          </a:solidFill>
          <a:effectLst/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WHO IS PROTECTED UNDER 504?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9B2805-6469-407A-A68A-BB85AC8A8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68371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74355C6-6512-4FA4-87CE-DC039E1F8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2560" y="0"/>
            <a:ext cx="6617876" cy="6537961"/>
          </a:xfrm>
          <a:effectLst/>
        </p:spPr>
        <p:txBody>
          <a:bodyPr anchor="ctr">
            <a:normAutofit fontScale="92500" lnSpcReduction="20000"/>
          </a:bodyPr>
          <a:lstStyle/>
          <a:p>
            <a:pPr marL="36900" indent="0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student must:</a:t>
            </a:r>
          </a:p>
          <a:p>
            <a:pPr lvl="1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physical or mental   impairment that substantially limits one or more major life activities;</a:t>
            </a:r>
          </a:p>
          <a:p>
            <a:pPr lvl="1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 record of such an impairments; or</a:t>
            </a:r>
          </a:p>
          <a:p>
            <a:pPr lvl="1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regarded as having such an impairment.</a:t>
            </a:r>
          </a:p>
          <a:p>
            <a:r>
              <a:rPr lang="en-US" sz="35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these students are protected from disability-based discrimination or harassment.</a:t>
            </a:r>
          </a:p>
        </p:txBody>
      </p:sp>
    </p:spTree>
    <p:extLst>
      <p:ext uri="{BB962C8B-B14F-4D97-AF65-F5344CB8AC3E}">
        <p14:creationId xmlns:p14="http://schemas.microsoft.com/office/powerpoint/2010/main" val="288907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16" y="1078264"/>
            <a:ext cx="3422930" cy="4701473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3700" dirty="0">
                <a:solidFill>
                  <a:srgbClr val="FFFFFF"/>
                </a:solidFill>
              </a:rPr>
              <a:t>PROCEDURAL SAFEGUARDS</a:t>
            </a:r>
            <a:br>
              <a:rPr lang="en-US" sz="3700" dirty="0">
                <a:solidFill>
                  <a:srgbClr val="FFFFFF"/>
                </a:solidFill>
              </a:rPr>
            </a:br>
            <a:br>
              <a:rPr lang="en-US" sz="3700" dirty="0">
                <a:solidFill>
                  <a:srgbClr val="FFFFFF"/>
                </a:solidFill>
              </a:rPr>
            </a:br>
            <a:r>
              <a:rPr lang="en-US" sz="3700" dirty="0">
                <a:solidFill>
                  <a:srgbClr val="FFFFFF"/>
                </a:solidFill>
              </a:rPr>
              <a:t>LEGAL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772" y="245327"/>
            <a:ext cx="6117578" cy="5754029"/>
          </a:xfrm>
          <a:effectLst/>
        </p:spPr>
        <p:txBody>
          <a:bodyPr anchor="ctr"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Process Section 504 Impartial Hearing</a:t>
            </a:r>
          </a:p>
          <a:p>
            <a:pPr lvl="1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When schools and parents disagree over:</a:t>
            </a:r>
          </a:p>
          <a:p>
            <a:pPr lvl="2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Identification;</a:t>
            </a:r>
          </a:p>
          <a:p>
            <a:pPr lvl="2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Evaluation; or</a:t>
            </a:r>
          </a:p>
          <a:p>
            <a:pPr lvl="2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Educational Placement</a:t>
            </a:r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917256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1469B-D219-4B41-98AC-3198FE2E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78780"/>
            <a:ext cx="3706889" cy="131584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PROCEDURAL SAFEGUARDS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7BC6-4771-44F7-AED2-1851A4937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5632" y="278780"/>
            <a:ext cx="6886601" cy="6411952"/>
          </a:xfrm>
          <a:solidFill>
            <a:schemeClr val="tx1">
              <a:lumMod val="85000"/>
            </a:schemeClr>
          </a:solidFill>
        </p:spPr>
        <p:txBody>
          <a:bodyPr>
            <a:normAutofit fontScale="92500" lnSpcReduction="10000"/>
          </a:bodyPr>
          <a:lstStyle/>
          <a:p>
            <a:pPr marL="36900" indent="0">
              <a:buNone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procedural safeguards document at: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Consent for eligibility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eligibility determination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triennial evaluations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 plan and Annual  plan reviews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Manifestation Determination reviews (MDRs)</a:t>
            </a:r>
          </a:p>
          <a:p>
            <a:pPr marL="36900" indent="0">
              <a:buNone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Situations when this might occur: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determines not to evaluate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does not find child eligible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places student alternatively during discipline because it found behavior not related to disability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C7C1DF-C197-4A10-BC41-D40B66890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1895706"/>
            <a:ext cx="3706889" cy="1717289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sz="2800" dirty="0"/>
          </a:p>
          <a:p>
            <a:pPr algn="r">
              <a:spcBef>
                <a:spcPts val="0"/>
              </a:spcBef>
            </a:pPr>
            <a:r>
              <a:rPr lang="en-US" sz="2800" dirty="0"/>
              <a:t>PRACTICAL</a:t>
            </a:r>
          </a:p>
        </p:txBody>
      </p:sp>
    </p:spTree>
    <p:extLst>
      <p:ext uri="{BB962C8B-B14F-4D97-AF65-F5344CB8AC3E}">
        <p14:creationId xmlns:p14="http://schemas.microsoft.com/office/powerpoint/2010/main" val="72113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661" y="267630"/>
            <a:ext cx="4457955" cy="100361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000" dirty="0"/>
              <a:t>Discrimination</a:t>
            </a:r>
            <a:br>
              <a:rPr lang="en-US" sz="4000" dirty="0"/>
            </a:br>
            <a:r>
              <a:rPr lang="en-US" sz="4000" dirty="0"/>
              <a:t>&amp; Harassment	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662" y="1271240"/>
            <a:ext cx="4705816" cy="5319131"/>
          </a:xfrm>
        </p:spPr>
        <p:txBody>
          <a:bodyPr anchor="t">
            <a:noAutofit/>
          </a:bodyPr>
          <a:lstStyle/>
          <a:p>
            <a:pPr marL="36900" lv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Qualified individuals with disabilities are protected from discrimination and harassment based solely on that disability</a:t>
            </a:r>
          </a:p>
          <a:p>
            <a:pPr marL="36900" lv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All claims of discrimination and harassment should be investigated and documented.</a:t>
            </a:r>
          </a:p>
          <a:p>
            <a:pPr marL="3690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Contact Leslie Traylor claims of disability discrimination and harassment: 804-652-3832 or   </a:t>
            </a:r>
            <a:r>
              <a:rPr lang="en-US" sz="2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lbtraylo@henrico.k12.va.us</a:t>
            </a:r>
            <a:endParaRPr lang="en-US" sz="2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864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245327"/>
            <a:ext cx="4538124" cy="892097"/>
          </a:xfrm>
        </p:spPr>
        <p:txBody>
          <a:bodyPr anchor="b">
            <a:normAutofit/>
          </a:bodyPr>
          <a:lstStyle/>
          <a:p>
            <a:pPr algn="l"/>
            <a:r>
              <a:rPr lang="en-US" sz="4000" dirty="0"/>
              <a:t>New Regulations?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2" y="1137425"/>
            <a:ext cx="4403597" cy="5352586"/>
          </a:xfrm>
        </p:spPr>
        <p:txBody>
          <a:bodyPr anchor="t">
            <a:noAutofit/>
          </a:bodyPr>
          <a:lstStyle/>
          <a:p>
            <a:pPr marL="36900" lv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Section 504 Regulations have been in place for decades</a:t>
            </a:r>
          </a:p>
          <a:p>
            <a:pPr marL="36900" lv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Office of Civil Rights (OCR) have put up the comments for public comment May 6, 2022</a:t>
            </a:r>
          </a:p>
          <a:p>
            <a:pPr marL="36900" lvl="0" indent="0">
              <a:buNone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Next Steps - Notice of Rulemaking, then propose changes, then more public comment, then more changes?….</a:t>
            </a:r>
          </a:p>
        </p:txBody>
      </p:sp>
    </p:spTree>
    <p:extLst>
      <p:ext uri="{BB962C8B-B14F-4D97-AF65-F5344CB8AC3E}">
        <p14:creationId xmlns:p14="http://schemas.microsoft.com/office/powerpoint/2010/main" val="1824285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1C648D-B6EF-463E-863D-943C5A7E3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366506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609600"/>
            <a:ext cx="4538124" cy="97045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000" dirty="0"/>
              <a:t>WHO QUALIFIES FOR A 504 PLAN?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F260476B-CCA6-412B-A9C5-399C34AE6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3" y="1732449"/>
            <a:ext cx="4403596" cy="4058751"/>
          </a:xfrm>
        </p:spPr>
        <p:txBody>
          <a:bodyPr anchor="t">
            <a:normAutofit/>
          </a:bodyPr>
          <a:lstStyle/>
          <a:p>
            <a:pPr marL="36900" lv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Only those students who have: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physical or mental impairment that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substantially limits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one or more major life activities</a:t>
            </a:r>
          </a:p>
          <a:p>
            <a:pPr marL="36900" lv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51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CFAC9FD-BAD6-47B4-9C11-BE23CEAC7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8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712" y="769434"/>
            <a:ext cx="3550134" cy="5441795"/>
          </a:xfrm>
          <a:solidFill>
            <a:schemeClr val="tx1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PHYSICAL OR </a:t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MENTAL IMPAIRMENT</a:t>
            </a:r>
            <a:br>
              <a:rPr lang="en-US" sz="4000" dirty="0">
                <a:solidFill>
                  <a:srgbClr val="FFFFFF"/>
                </a:solidFill>
              </a:rPr>
            </a:b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LEGAL DEFINITION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167" y="769434"/>
            <a:ext cx="6182018" cy="5820938"/>
          </a:xfrm>
          <a:effectLst/>
        </p:spPr>
        <p:txBody>
          <a:bodyPr anchor="ctr">
            <a:normAutofit fontScale="77500" lnSpcReduction="20000"/>
          </a:bodyPr>
          <a:lstStyle/>
          <a:p>
            <a:r>
              <a:rPr lang="en-US" sz="3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physiological disorder or condition, cosmetic disfigurement, or anatomical loss affecting one or more of the following body systems: neurological; musculoskeletal; special sense organs; respiratory, including speech organs; cardiovascular; reproductive, digestive, </a:t>
            </a:r>
            <a:r>
              <a:rPr lang="en-US" sz="31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genito</a:t>
            </a:r>
            <a:r>
              <a:rPr lang="en-US" sz="3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-urinary; hemic and lymphatic; skin and endocrine; or</a:t>
            </a:r>
          </a:p>
          <a:p>
            <a:r>
              <a:rPr lang="en-US" sz="3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mental or psychological disorder, such as mental retardation, organic brain syndrome, emotional or mental illness, and specific learning disabilities</a:t>
            </a:r>
          </a:p>
          <a:p>
            <a:r>
              <a:rPr lang="en-US" sz="3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above lists are not exhaustive</a:t>
            </a:r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881992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CF1DBD7-9172-4410-88F9-9EB4B7937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815926"/>
            <a:ext cx="3706889" cy="205182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000" dirty="0"/>
              <a:t>PHYSICAL OR </a:t>
            </a:r>
            <a:br>
              <a:rPr lang="en-US" sz="4000" dirty="0"/>
            </a:br>
            <a:r>
              <a:rPr lang="en-US" sz="4000" dirty="0"/>
              <a:t>MENTAL IMPAIRMENT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91B5C107-3FB1-45F0-AB54-6963D4B16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45920"/>
              </p:ext>
            </p:extLst>
          </p:nvPr>
        </p:nvGraphicFramePr>
        <p:xfrm>
          <a:off x="5829299" y="815927"/>
          <a:ext cx="5448906" cy="4937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24453">
                  <a:extLst>
                    <a:ext uri="{9D8B030D-6E8A-4147-A177-3AD203B41FA5}">
                      <a16:colId xmlns:a16="http://schemas.microsoft.com/office/drawing/2014/main" val="1155375532"/>
                    </a:ext>
                  </a:extLst>
                </a:gridCol>
                <a:gridCol w="2724453">
                  <a:extLst>
                    <a:ext uri="{9D8B030D-6E8A-4147-A177-3AD203B41FA5}">
                      <a16:colId xmlns:a16="http://schemas.microsoft.com/office/drawing/2014/main" val="946845053"/>
                    </a:ext>
                  </a:extLst>
                </a:gridCol>
              </a:tblGrid>
              <a:tr h="552721">
                <a:tc>
                  <a:txBody>
                    <a:bodyPr/>
                    <a:lstStyle/>
                    <a:p>
                      <a:r>
                        <a:rPr lang="en-US" sz="28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ADHD</a:t>
                      </a: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Diabetes</a:t>
                      </a:r>
                    </a:p>
                  </a:txBody>
                  <a:tcPr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886933"/>
                  </a:ext>
                </a:extLst>
              </a:tr>
              <a:tr h="55272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Allergies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Epilepsy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441937"/>
                  </a:ext>
                </a:extLst>
              </a:tr>
              <a:tr h="101817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Anxiety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Head/brain injury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531128"/>
                  </a:ext>
                </a:extLst>
              </a:tr>
              <a:tr h="101817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Asthma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Hearing impairments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199377"/>
                  </a:ext>
                </a:extLst>
              </a:tr>
              <a:tr h="55272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Migraines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4893506"/>
                  </a:ext>
                </a:extLst>
              </a:tr>
              <a:tr h="101817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Vision impairments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943610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573D5E4-B632-4D47-8F75-0D2CDD69F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3795" y="3144644"/>
            <a:ext cx="3706889" cy="2051824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endParaRPr lang="en-US" dirty="0"/>
          </a:p>
          <a:p>
            <a:pPr algn="r"/>
            <a:r>
              <a:rPr lang="en-US" sz="3200" dirty="0"/>
              <a:t>PRACTICAL  Frequent Conditions</a:t>
            </a:r>
          </a:p>
        </p:txBody>
      </p:sp>
    </p:spTree>
    <p:extLst>
      <p:ext uri="{BB962C8B-B14F-4D97-AF65-F5344CB8AC3E}">
        <p14:creationId xmlns:p14="http://schemas.microsoft.com/office/powerpoint/2010/main" val="287411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1">
            <a:extLst>
              <a:ext uri="{FF2B5EF4-FFF2-40B4-BE49-F238E27FC236}">
                <a16:creationId xmlns:a16="http://schemas.microsoft.com/office/drawing/2014/main" id="{D98318E6-69F4-42F4-AB85-F01AA0DAF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505804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SUBSTANTIALLY LIMITS:</a:t>
            </a:r>
            <a:br>
              <a:rPr lang="en-US" sz="3200" b="1" dirty="0">
                <a:solidFill>
                  <a:schemeClr val="bg1"/>
                </a:solidFill>
              </a:rPr>
            </a:br>
            <a:r>
              <a:rPr lang="en-US" sz="3200" b="1" dirty="0">
                <a:solidFill>
                  <a:schemeClr val="bg1"/>
                </a:solidFill>
              </a:rPr>
              <a:t>LEGAL</a:t>
            </a:r>
          </a:p>
        </p:txBody>
      </p:sp>
      <p:pic>
        <p:nvPicPr>
          <p:cNvPr id="27" name="Picture 17" descr="Letters magnified through eyeglasses">
            <a:extLst>
              <a:ext uri="{FF2B5EF4-FFF2-40B4-BE49-F238E27FC236}">
                <a16:creationId xmlns:a16="http://schemas.microsoft.com/office/drawing/2014/main" id="{41350292-E100-D60A-152F-7FF4522B08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961" r="23542" b="-2"/>
          <a:stretch/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pic>
        <p:nvPicPr>
          <p:cNvPr id="28" name="Picture 23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56FE81-7478-4987-8ABB-205FE4A39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160" y="2259106"/>
            <a:ext cx="6507958" cy="4598894"/>
          </a:xfrm>
          <a:solidFill>
            <a:schemeClr val="tx1"/>
          </a:solidFill>
        </p:spPr>
        <p:txBody>
          <a:bodyPr anchor="ctr">
            <a:normAutofit fontScale="92500" lnSpcReduction="1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defined by Section 504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Case-by-Case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construed broadly </a:t>
            </a:r>
          </a:p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Cannot consider ameliorative effects of mitigating measures</a:t>
            </a:r>
          </a:p>
          <a:p>
            <a:pPr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 should consider mitigating measures of ordinary eyeglasses or contacts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44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CF1DBD7-9172-4410-88F9-9EB4B7937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609601"/>
            <a:ext cx="4163483" cy="1483114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r"/>
            <a:r>
              <a:rPr lang="en-US" sz="4000" dirty="0"/>
              <a:t>SUBSTANTIALLY LIMITS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573D5E4-B632-4D47-8F75-0D2CDD69F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419816"/>
            <a:ext cx="4163485" cy="1483114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endParaRPr lang="en-US" dirty="0"/>
          </a:p>
          <a:p>
            <a:pPr algn="r"/>
            <a:r>
              <a:rPr lang="en-US" sz="3200" dirty="0"/>
              <a:t>PRACTICAL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0B782-C6F7-488D-8158-554AE7792E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9699" y="609600"/>
            <a:ext cx="6515101" cy="5657850"/>
          </a:xfrm>
          <a:solidFill>
            <a:schemeClr val="tx1">
              <a:lumMod val="85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mean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         Student is significantly or severely restricted in performance of major life activity or unable to perform</a:t>
            </a:r>
          </a:p>
          <a:p>
            <a:pPr>
              <a:spcAft>
                <a:spcPts val="1200"/>
              </a:spcAft>
            </a:pPr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Substantial Limitation Guidance: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Compare the student’s performance  of a major life activity to that of most people in the general population     (the average student)</a:t>
            </a:r>
          </a:p>
          <a:p>
            <a:r>
              <a:rPr lang="en-US" sz="32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Mitigating Measures Guidance: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Without these measures would a student be substantially limited?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718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4A15E36-F3B7-4D4B-AFB4-1722288A0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43" y="709683"/>
            <a:ext cx="3413156" cy="5888341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300" dirty="0"/>
              <a:t>MAJOR LIFE ACTIVITIES</a:t>
            </a:r>
            <a:br>
              <a:rPr lang="en-US" sz="4300" dirty="0"/>
            </a:br>
            <a:br>
              <a:rPr lang="en-US" sz="4300" dirty="0"/>
            </a:br>
            <a:r>
              <a:rPr lang="en-US" sz="4300" dirty="0"/>
              <a:t>LEGAL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2AABC82-C2D1-4340-A6DF-6E73DF06F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639056" y="2"/>
            <a:ext cx="7552944" cy="6857998"/>
          </a:xfrm>
          <a:prstGeom prst="rect">
            <a:avLst/>
          </a:prstGeom>
        </p:spPr>
      </p:pic>
      <p:graphicFrame>
        <p:nvGraphicFramePr>
          <p:cNvPr id="18" name="Content Placeholder 8">
            <a:extLst>
              <a:ext uri="{FF2B5EF4-FFF2-40B4-BE49-F238E27FC236}">
                <a16:creationId xmlns:a16="http://schemas.microsoft.com/office/drawing/2014/main" id="{EB378BC6-98F7-7E13-71B3-F557D7DD0A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0002247"/>
              </p:ext>
            </p:extLst>
          </p:nvPr>
        </p:nvGraphicFramePr>
        <p:xfrm>
          <a:off x="5282521" y="709683"/>
          <a:ext cx="6275736" cy="58883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487790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4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5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6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7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4C00F4-06E9-43E3-AD97-88A857CEFA82}">
  <ds:schemaRefs>
    <ds:schemaRef ds:uri="http://purl.org/dc/dcmitype/"/>
    <ds:schemaRef ds:uri="http://purl.org/dc/elements/1.1/"/>
    <ds:schemaRef ds:uri="http://www.w3.org/XML/1998/namespace"/>
    <ds:schemaRef ds:uri="http://schemas.microsoft.com/office/2006/metadata/properties"/>
    <ds:schemaRef ds:uri="16c05727-aa75-4e4a-9b5f-8a80a1165891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1af3243-3dd4-4a8d-8c0d-dd76da1f02a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{26BA28A9-405A-46FE-A55E-DC5E760C36E7}tf55705232_win32</Template>
  <TotalTime>3453</TotalTime>
  <Words>1723</Words>
  <Application>Microsoft Office PowerPoint</Application>
  <PresentationFormat>Widescreen</PresentationFormat>
  <Paragraphs>307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Goudy Old Style</vt:lpstr>
      <vt:lpstr>Wingdings</vt:lpstr>
      <vt:lpstr>Wingdings 2</vt:lpstr>
      <vt:lpstr>SlateVTI</vt:lpstr>
      <vt:lpstr>Section 504 of the Rehabilitation Act:</vt:lpstr>
      <vt:lpstr>Section 504 of the Rehabilitation Act </vt:lpstr>
      <vt:lpstr>WHO IS PROTECTED UNDER 504?</vt:lpstr>
      <vt:lpstr>WHO QUALIFIES FOR A 504 PLAN?</vt:lpstr>
      <vt:lpstr>PHYSICAL OR  MENTAL IMPAIRMENT  LEGAL DEFINITION </vt:lpstr>
      <vt:lpstr>PHYSICAL OR  MENTAL IMPAIRMENT</vt:lpstr>
      <vt:lpstr>SUBSTANTIALLY LIMITS: LEGAL</vt:lpstr>
      <vt:lpstr>SUBSTANTIALLY LIMITS</vt:lpstr>
      <vt:lpstr>MAJOR LIFE ACTIVITIES  LEGAL</vt:lpstr>
      <vt:lpstr>MAJOR LIFE ACTIVITIES</vt:lpstr>
      <vt:lpstr> MAJOR LIFE ACTIVITIES</vt:lpstr>
      <vt:lpstr>WHAT ABOUT TEMPORARY, EPISODIC OR IN REMISSION?   LEGAL</vt:lpstr>
      <vt:lpstr> TEMPORARY, EPISODIC, OR IN REMISSION</vt:lpstr>
      <vt:lpstr>504 TEAM </vt:lpstr>
      <vt:lpstr>504 PROCESS </vt:lpstr>
      <vt:lpstr>CHILD FIND  LEGAL</vt:lpstr>
      <vt:lpstr>CHILD FIND</vt:lpstr>
      <vt:lpstr>EVALUATION  LEGAL</vt:lpstr>
      <vt:lpstr>EVALUATION  LEGAL CONTINUED</vt:lpstr>
      <vt:lpstr>EVALUATION</vt:lpstr>
      <vt:lpstr>EVALUATION</vt:lpstr>
      <vt:lpstr>ELIGIBILITY:  LEGAL</vt:lpstr>
      <vt:lpstr>ELIGIBILITY</vt:lpstr>
      <vt:lpstr>FREE AND APPROPRIATE PUBLIC EDUCATION (FAPE)</vt:lpstr>
      <vt:lpstr>PLAN  WRITING  LEGAL</vt:lpstr>
      <vt:lpstr>PLAN WRITING</vt:lpstr>
      <vt:lpstr>PLAN  ASSESSMENT  LEGAL</vt:lpstr>
      <vt:lpstr>PLAN ASSESSMENT</vt:lpstr>
      <vt:lpstr>PLAN ASSESSMENT</vt:lpstr>
      <vt:lpstr>PROCEDURAL SAFEGUARDS  LEGAL</vt:lpstr>
      <vt:lpstr>PROCEDURAL SAFEGUARDS</vt:lpstr>
      <vt:lpstr>Discrimination &amp; Harassment </vt:lpstr>
      <vt:lpstr>New Regulations?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504: The Law and the Practice</dc:title>
  <dc:creator>Mary Hart (mary.hart)</dc:creator>
  <cp:lastModifiedBy>Nisha Green-Jones (vmgjones)</cp:lastModifiedBy>
  <cp:revision>35</cp:revision>
  <cp:lastPrinted>2022-08-31T23:18:59Z</cp:lastPrinted>
  <dcterms:created xsi:type="dcterms:W3CDTF">2022-08-08T16:30:05Z</dcterms:created>
  <dcterms:modified xsi:type="dcterms:W3CDTF">2022-09-09T14:20:15Z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