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342" r:id="rId5"/>
    <p:sldId id="2719" r:id="rId6"/>
    <p:sldId id="258" r:id="rId7"/>
    <p:sldId id="338" r:id="rId8"/>
    <p:sldId id="329" r:id="rId9"/>
    <p:sldId id="332" r:id="rId10"/>
    <p:sldId id="333" r:id="rId11"/>
    <p:sldId id="331" r:id="rId12"/>
    <p:sldId id="341" r:id="rId13"/>
    <p:sldId id="328" r:id="rId14"/>
    <p:sldId id="265" r:id="rId15"/>
    <p:sldId id="276" r:id="rId16"/>
    <p:sldId id="281" r:id="rId17"/>
    <p:sldId id="2723" r:id="rId18"/>
    <p:sldId id="272" r:id="rId19"/>
    <p:sldId id="2702" r:id="rId20"/>
    <p:sldId id="345" r:id="rId21"/>
    <p:sldId id="2711" r:id="rId22"/>
    <p:sldId id="2710" r:id="rId23"/>
    <p:sldId id="2713" r:id="rId24"/>
    <p:sldId id="2717" r:id="rId25"/>
    <p:sldId id="2724" r:id="rId26"/>
    <p:sldId id="343" r:id="rId27"/>
    <p:sldId id="2722" r:id="rId28"/>
    <p:sldId id="2721" r:id="rId29"/>
    <p:sldId id="326" r:id="rId30"/>
    <p:sldId id="2725" r:id="rId31"/>
    <p:sldId id="302" r:id="rId32"/>
    <p:sldId id="318" r:id="rId33"/>
    <p:sldId id="319" r:id="rId34"/>
    <p:sldId id="321" r:id="rId35"/>
    <p:sldId id="320" r:id="rId36"/>
  </p:sldIdLst>
  <p:sldSz cx="18288000" cy="10287000"/>
  <p:notesSz cx="6858000" cy="9144000"/>
  <p:embeddedFontLst>
    <p:embeddedFont>
      <p:font typeface="Bebas Neue Bold" panose="020B0604020202020204" charset="0"/>
      <p:regular r:id="rId38"/>
    </p:embeddedFont>
    <p:embeddedFont>
      <p:font typeface="Open Sans" panose="020B0606030504020204" pitchFamily="34" charset="0"/>
      <p:regular r:id="rId39"/>
      <p:bold r:id="rId40"/>
      <p:italic r:id="rId41"/>
      <p:boldItalic r:id="rId42"/>
    </p:embeddedFont>
    <p:embeddedFont>
      <p:font typeface="Open Sans 1" panose="020B0604020202020204" charset="0"/>
      <p:regular r:id="rId43"/>
    </p:embeddedFont>
    <p:embeddedFont>
      <p:font typeface="Open Sans 1 Bold" panose="020B0604020202020204" charset="0"/>
      <p:regular r:id="rId44"/>
    </p:embeddedFont>
    <p:embeddedFont>
      <p:font typeface="Open Sans 1 Bold Italics" panose="020B0604020202020204" charset="0"/>
      <p:regular r:id="rId45"/>
    </p:embeddedFont>
    <p:embeddedFont>
      <p:font typeface="Open Sans 1 Italics" panose="020B0604020202020204" charset="0"/>
      <p:regular r:id="rId46"/>
    </p:embeddedFont>
    <p:embeddedFont>
      <p:font typeface="Open Sans 2" panose="020B0604020202020204" charset="0"/>
      <p:regular r:id="rId47"/>
    </p:embeddedFont>
    <p:embeddedFont>
      <p:font typeface="Open Sans 2 Bold" panose="020B0604020202020204" charset="0"/>
      <p:regular r:id="rId48"/>
    </p:embeddedFont>
    <p:embeddedFont>
      <p:font typeface="Open Sans 2 Bold Italics" panose="020B0604020202020204" charset="0"/>
      <p:regular r:id="rId49"/>
    </p:embeddedFont>
    <p:embeddedFont>
      <p:font typeface="Open Sans Light" panose="020B0306030504020204" pitchFamily="34" charset="0"/>
      <p:regular r:id="rId50"/>
      <p: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79C74-BF74-4E22-A561-9247435001CA}" v="66" dt="2026-04-20T21:33:00.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09" autoAdjust="0"/>
    <p:restoredTop sz="82968" autoAdjust="0"/>
  </p:normalViewPr>
  <p:slideViewPr>
    <p:cSldViewPr>
      <p:cViewPr varScale="1">
        <p:scale>
          <a:sx n="41" d="100"/>
          <a:sy n="41" d="100"/>
        </p:scale>
        <p:origin x="1052"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Tyler (Transportation)" userId="4d564bd1-46ac-488c-a1eb-d1e1ba7f11d8" providerId="ADAL" clId="{8B999C28-ED1A-44FC-9220-2D8F6FD39598}"/>
    <pc:docChg chg="undo custSel addSld delSld modSld">
      <pc:chgData name="Smith, Tyler (Transportation)" userId="4d564bd1-46ac-488c-a1eb-d1e1ba7f11d8" providerId="ADAL" clId="{8B999C28-ED1A-44FC-9220-2D8F6FD39598}" dt="2026-04-20T20:38:41.496" v="1913" actId="20577"/>
      <pc:docMkLst>
        <pc:docMk/>
      </pc:docMkLst>
      <pc:sldChg chg="del">
        <pc:chgData name="Smith, Tyler (Transportation)" userId="4d564bd1-46ac-488c-a1eb-d1e1ba7f11d8" providerId="ADAL" clId="{8B999C28-ED1A-44FC-9220-2D8F6FD39598}" dt="2026-04-20T19:42:48.561" v="135" actId="47"/>
        <pc:sldMkLst>
          <pc:docMk/>
          <pc:sldMk cId="2053285172" sldId="260"/>
        </pc:sldMkLst>
      </pc:sldChg>
      <pc:sldChg chg="del">
        <pc:chgData name="Smith, Tyler (Transportation)" userId="4d564bd1-46ac-488c-a1eb-d1e1ba7f11d8" providerId="ADAL" clId="{8B999C28-ED1A-44FC-9220-2D8F6FD39598}" dt="2026-04-20T20:02:45.145" v="861" actId="47"/>
        <pc:sldMkLst>
          <pc:docMk/>
          <pc:sldMk cId="2678497782" sldId="261"/>
        </pc:sldMkLst>
      </pc:sldChg>
      <pc:sldChg chg="modSp add mod">
        <pc:chgData name="Smith, Tyler (Transportation)" userId="4d564bd1-46ac-488c-a1eb-d1e1ba7f11d8" providerId="ADAL" clId="{8B999C28-ED1A-44FC-9220-2D8F6FD39598}" dt="2026-04-20T20:24:16.874" v="1594" actId="20577"/>
        <pc:sldMkLst>
          <pc:docMk/>
          <pc:sldMk cId="0" sldId="265"/>
        </pc:sldMkLst>
        <pc:spChg chg="mod">
          <ac:chgData name="Smith, Tyler (Transportation)" userId="4d564bd1-46ac-488c-a1eb-d1e1ba7f11d8" providerId="ADAL" clId="{8B999C28-ED1A-44FC-9220-2D8F6FD39598}" dt="2026-04-20T20:24:16.874" v="1594" actId="20577"/>
          <ac:spMkLst>
            <pc:docMk/>
            <pc:sldMk cId="0" sldId="265"/>
            <ac:spMk id="7" creationId="{00000000-0000-0000-0000-000000000000}"/>
          </ac:spMkLst>
        </pc:spChg>
      </pc:sldChg>
      <pc:sldChg chg="modSp mod">
        <pc:chgData name="Smith, Tyler (Transportation)" userId="4d564bd1-46ac-488c-a1eb-d1e1ba7f11d8" providerId="ADAL" clId="{8B999C28-ED1A-44FC-9220-2D8F6FD39598}" dt="2026-04-20T20:28:08.288" v="1613" actId="1035"/>
        <pc:sldMkLst>
          <pc:docMk/>
          <pc:sldMk cId="0" sldId="272"/>
        </pc:sldMkLst>
        <pc:spChg chg="mod">
          <ac:chgData name="Smith, Tyler (Transportation)" userId="4d564bd1-46ac-488c-a1eb-d1e1ba7f11d8" providerId="ADAL" clId="{8B999C28-ED1A-44FC-9220-2D8F6FD39598}" dt="2026-04-20T20:28:08.288" v="1613" actId="1035"/>
          <ac:spMkLst>
            <pc:docMk/>
            <pc:sldMk cId="0" sldId="272"/>
            <ac:spMk id="8" creationId="{00000000-0000-0000-0000-000000000000}"/>
          </ac:spMkLst>
        </pc:spChg>
      </pc:sldChg>
      <pc:sldChg chg="addSp delSp modSp mod">
        <pc:chgData name="Smith, Tyler (Transportation)" userId="4d564bd1-46ac-488c-a1eb-d1e1ba7f11d8" providerId="ADAL" clId="{8B999C28-ED1A-44FC-9220-2D8F6FD39598}" dt="2026-04-20T20:26:16.496" v="1597" actId="1076"/>
        <pc:sldMkLst>
          <pc:docMk/>
          <pc:sldMk cId="98715806" sldId="276"/>
        </pc:sldMkLst>
        <pc:spChg chg="add mod">
          <ac:chgData name="Smith, Tyler (Transportation)" userId="4d564bd1-46ac-488c-a1eb-d1e1ba7f11d8" providerId="ADAL" clId="{8B999C28-ED1A-44FC-9220-2D8F6FD39598}" dt="2026-04-20T20:26:16.496" v="1597" actId="1076"/>
          <ac:spMkLst>
            <pc:docMk/>
            <pc:sldMk cId="98715806" sldId="276"/>
            <ac:spMk id="8" creationId="{AF0C2A22-0352-2077-6293-31C0ADCAAD4B}"/>
          </ac:spMkLst>
        </pc:spChg>
        <pc:spChg chg="mod">
          <ac:chgData name="Smith, Tyler (Transportation)" userId="4d564bd1-46ac-488c-a1eb-d1e1ba7f11d8" providerId="ADAL" clId="{8B999C28-ED1A-44FC-9220-2D8F6FD39598}" dt="2026-04-20T19:39:07.405" v="14" actId="165"/>
          <ac:spMkLst>
            <pc:docMk/>
            <pc:sldMk cId="98715806" sldId="276"/>
            <ac:spMk id="10" creationId="{00000000-0000-0000-0000-000000000000}"/>
          </ac:spMkLst>
        </pc:spChg>
        <pc:spChg chg="del mod">
          <ac:chgData name="Smith, Tyler (Transportation)" userId="4d564bd1-46ac-488c-a1eb-d1e1ba7f11d8" providerId="ADAL" clId="{8B999C28-ED1A-44FC-9220-2D8F6FD39598}" dt="2026-04-20T19:38:27.602" v="7" actId="478"/>
          <ac:spMkLst>
            <pc:docMk/>
            <pc:sldMk cId="98715806" sldId="276"/>
            <ac:spMk id="11" creationId="{00000000-0000-0000-0000-000000000000}"/>
          </ac:spMkLst>
        </pc:spChg>
        <pc:spChg chg="mod">
          <ac:chgData name="Smith, Tyler (Transportation)" userId="4d564bd1-46ac-488c-a1eb-d1e1ba7f11d8" providerId="ADAL" clId="{8B999C28-ED1A-44FC-9220-2D8F6FD39598}" dt="2026-04-20T19:39:07.405" v="14" actId="165"/>
          <ac:spMkLst>
            <pc:docMk/>
            <pc:sldMk cId="98715806" sldId="276"/>
            <ac:spMk id="14" creationId="{00000000-0000-0000-0000-000000000000}"/>
          </ac:spMkLst>
        </pc:spChg>
        <pc:spChg chg="mod">
          <ac:chgData name="Smith, Tyler (Transportation)" userId="4d564bd1-46ac-488c-a1eb-d1e1ba7f11d8" providerId="ADAL" clId="{8B999C28-ED1A-44FC-9220-2D8F6FD39598}" dt="2026-04-20T19:39:07.405" v="14" actId="165"/>
          <ac:spMkLst>
            <pc:docMk/>
            <pc:sldMk cId="98715806" sldId="276"/>
            <ac:spMk id="19" creationId="{C8EFC7B5-EC7F-5A54-B7C6-42003D0C6EAD}"/>
          </ac:spMkLst>
        </pc:spChg>
        <pc:spChg chg="mod">
          <ac:chgData name="Smith, Tyler (Transportation)" userId="4d564bd1-46ac-488c-a1eb-d1e1ba7f11d8" providerId="ADAL" clId="{8B999C28-ED1A-44FC-9220-2D8F6FD39598}" dt="2026-04-20T19:39:07.405" v="14" actId="165"/>
          <ac:spMkLst>
            <pc:docMk/>
            <pc:sldMk cId="98715806" sldId="276"/>
            <ac:spMk id="21" creationId="{C0D291F0-6E47-2061-8463-75CD04BC6520}"/>
          </ac:spMkLst>
        </pc:spChg>
        <pc:spChg chg="mod">
          <ac:chgData name="Smith, Tyler (Transportation)" userId="4d564bd1-46ac-488c-a1eb-d1e1ba7f11d8" providerId="ADAL" clId="{8B999C28-ED1A-44FC-9220-2D8F6FD39598}" dt="2026-04-20T19:39:07.405" v="14" actId="165"/>
          <ac:spMkLst>
            <pc:docMk/>
            <pc:sldMk cId="98715806" sldId="276"/>
            <ac:spMk id="23" creationId="{B4B8D6D9-EB65-EA19-2785-C5F0C8953352}"/>
          </ac:spMkLst>
        </pc:spChg>
        <pc:spChg chg="mod">
          <ac:chgData name="Smith, Tyler (Transportation)" userId="4d564bd1-46ac-488c-a1eb-d1e1ba7f11d8" providerId="ADAL" clId="{8B999C28-ED1A-44FC-9220-2D8F6FD39598}" dt="2026-04-20T19:39:07.405" v="14" actId="165"/>
          <ac:spMkLst>
            <pc:docMk/>
            <pc:sldMk cId="98715806" sldId="276"/>
            <ac:spMk id="25" creationId="{33BE196F-60EC-20F1-BCC5-295DF755FAC8}"/>
          </ac:spMkLst>
        </pc:spChg>
        <pc:spChg chg="mod topLvl">
          <ac:chgData name="Smith, Tyler (Transportation)" userId="4d564bd1-46ac-488c-a1eb-d1e1ba7f11d8" providerId="ADAL" clId="{8B999C28-ED1A-44FC-9220-2D8F6FD39598}" dt="2026-04-20T19:39:50.510" v="25" actId="403"/>
          <ac:spMkLst>
            <pc:docMk/>
            <pc:sldMk cId="98715806" sldId="276"/>
            <ac:spMk id="26" creationId="{7776B5F5-6303-5EF3-121D-6DAFD74782EC}"/>
          </ac:spMkLst>
        </pc:spChg>
        <pc:spChg chg="mod topLvl">
          <ac:chgData name="Smith, Tyler (Transportation)" userId="4d564bd1-46ac-488c-a1eb-d1e1ba7f11d8" providerId="ADAL" clId="{8B999C28-ED1A-44FC-9220-2D8F6FD39598}" dt="2026-04-20T19:39:50.510" v="25" actId="403"/>
          <ac:spMkLst>
            <pc:docMk/>
            <pc:sldMk cId="98715806" sldId="276"/>
            <ac:spMk id="27" creationId="{F91E2AC2-4EB7-24CF-29EA-D4D257A01A02}"/>
          </ac:spMkLst>
        </pc:spChg>
        <pc:spChg chg="mod topLvl">
          <ac:chgData name="Smith, Tyler (Transportation)" userId="4d564bd1-46ac-488c-a1eb-d1e1ba7f11d8" providerId="ADAL" clId="{8B999C28-ED1A-44FC-9220-2D8F6FD39598}" dt="2026-04-20T19:39:54.872" v="26" actId="1076"/>
          <ac:spMkLst>
            <pc:docMk/>
            <pc:sldMk cId="98715806" sldId="276"/>
            <ac:spMk id="28" creationId="{AD275BC5-A4D9-B5EC-A5A9-07039ACDA6BD}"/>
          </ac:spMkLst>
        </pc:spChg>
        <pc:spChg chg="del">
          <ac:chgData name="Smith, Tyler (Transportation)" userId="4d564bd1-46ac-488c-a1eb-d1e1ba7f11d8" providerId="ADAL" clId="{8B999C28-ED1A-44FC-9220-2D8F6FD39598}" dt="2026-04-20T19:38:25.818" v="6" actId="478"/>
          <ac:spMkLst>
            <pc:docMk/>
            <pc:sldMk cId="98715806" sldId="276"/>
            <ac:spMk id="29" creationId="{8111C1F4-3445-46CB-FA8A-F7A5C9B185CB}"/>
          </ac:spMkLst>
        </pc:spChg>
        <pc:grpChg chg="mod">
          <ac:chgData name="Smith, Tyler (Transportation)" userId="4d564bd1-46ac-488c-a1eb-d1e1ba7f11d8" providerId="ADAL" clId="{8B999C28-ED1A-44FC-9220-2D8F6FD39598}" dt="2026-04-20T19:39:58.798" v="28" actId="1076"/>
          <ac:grpSpMkLst>
            <pc:docMk/>
            <pc:sldMk cId="98715806" sldId="276"/>
            <ac:grpSpMk id="2" creationId="{00000000-0000-0000-0000-000000000000}"/>
          </ac:grpSpMkLst>
        </pc:grpChg>
        <pc:grpChg chg="add mod">
          <ac:chgData name="Smith, Tyler (Transportation)" userId="4d564bd1-46ac-488c-a1eb-d1e1ba7f11d8" providerId="ADAL" clId="{8B999C28-ED1A-44FC-9220-2D8F6FD39598}" dt="2026-04-20T19:39:00.551" v="13" actId="14100"/>
          <ac:grpSpMkLst>
            <pc:docMk/>
            <pc:sldMk cId="98715806" sldId="276"/>
            <ac:grpSpMk id="5" creationId="{A37C94F6-C2D1-05B7-DC91-D12A11639187}"/>
          </ac:grpSpMkLst>
        </pc:grpChg>
        <pc:grpChg chg="mod topLvl">
          <ac:chgData name="Smith, Tyler (Transportation)" userId="4d564bd1-46ac-488c-a1eb-d1e1ba7f11d8" providerId="ADAL" clId="{8B999C28-ED1A-44FC-9220-2D8F6FD39598}" dt="2026-04-20T19:39:18.858" v="15" actId="14100"/>
          <ac:grpSpMkLst>
            <pc:docMk/>
            <pc:sldMk cId="98715806" sldId="276"/>
            <ac:grpSpMk id="9" creationId="{00000000-0000-0000-0000-000000000000}"/>
          </ac:grpSpMkLst>
        </pc:grpChg>
        <pc:grpChg chg="mod">
          <ac:chgData name="Smith, Tyler (Transportation)" userId="4d564bd1-46ac-488c-a1eb-d1e1ba7f11d8" providerId="ADAL" clId="{8B999C28-ED1A-44FC-9220-2D8F6FD39598}" dt="2026-04-20T19:39:18.858" v="15" actId="14100"/>
          <ac:grpSpMkLst>
            <pc:docMk/>
            <pc:sldMk cId="98715806" sldId="276"/>
            <ac:grpSpMk id="13" creationId="{00000000-0000-0000-0000-000000000000}"/>
          </ac:grpSpMkLst>
        </pc:grpChg>
        <pc:grpChg chg="mod">
          <ac:chgData name="Smith, Tyler (Transportation)" userId="4d564bd1-46ac-488c-a1eb-d1e1ba7f11d8" providerId="ADAL" clId="{8B999C28-ED1A-44FC-9220-2D8F6FD39598}" dt="2026-04-20T19:39:30.431" v="19" actId="1076"/>
          <ac:grpSpMkLst>
            <pc:docMk/>
            <pc:sldMk cId="98715806" sldId="276"/>
            <ac:grpSpMk id="18" creationId="{2FCB3DF8-80F3-146C-B815-C4AB1E0AA455}"/>
          </ac:grpSpMkLst>
        </pc:grpChg>
        <pc:grpChg chg="mod">
          <ac:chgData name="Smith, Tyler (Transportation)" userId="4d564bd1-46ac-488c-a1eb-d1e1ba7f11d8" providerId="ADAL" clId="{8B999C28-ED1A-44FC-9220-2D8F6FD39598}" dt="2026-04-20T19:39:28.641" v="18" actId="1076"/>
          <ac:grpSpMkLst>
            <pc:docMk/>
            <pc:sldMk cId="98715806" sldId="276"/>
            <ac:grpSpMk id="20" creationId="{2A9720F2-F3F7-FB80-C3BC-A85F2631D8E2}"/>
          </ac:grpSpMkLst>
        </pc:grpChg>
        <pc:grpChg chg="mod">
          <ac:chgData name="Smith, Tyler (Transportation)" userId="4d564bd1-46ac-488c-a1eb-d1e1ba7f11d8" providerId="ADAL" clId="{8B999C28-ED1A-44FC-9220-2D8F6FD39598}" dt="2026-04-20T19:39:25.443" v="17" actId="1076"/>
          <ac:grpSpMkLst>
            <pc:docMk/>
            <pc:sldMk cId="98715806" sldId="276"/>
            <ac:grpSpMk id="22" creationId="{7037B6E2-080F-F9B4-3AA5-DAEFD68DD059}"/>
          </ac:grpSpMkLst>
        </pc:grpChg>
        <pc:grpChg chg="mod">
          <ac:chgData name="Smith, Tyler (Transportation)" userId="4d564bd1-46ac-488c-a1eb-d1e1ba7f11d8" providerId="ADAL" clId="{8B999C28-ED1A-44FC-9220-2D8F6FD39598}" dt="2026-04-20T19:39:21.782" v="16" actId="1076"/>
          <ac:grpSpMkLst>
            <pc:docMk/>
            <pc:sldMk cId="98715806" sldId="276"/>
            <ac:grpSpMk id="24" creationId="{C4D1902E-E9DC-AA31-8B21-8813A19B4FD9}"/>
          </ac:grpSpMkLst>
        </pc:grpChg>
      </pc:sldChg>
      <pc:sldChg chg="del">
        <pc:chgData name="Smith, Tyler (Transportation)" userId="4d564bd1-46ac-488c-a1eb-d1e1ba7f11d8" providerId="ADAL" clId="{8B999C28-ED1A-44FC-9220-2D8F6FD39598}" dt="2026-04-20T20:16:29.997" v="1401" actId="47"/>
        <pc:sldMkLst>
          <pc:docMk/>
          <pc:sldMk cId="2827463969" sldId="296"/>
        </pc:sldMkLst>
      </pc:sldChg>
      <pc:sldChg chg="modSp add mod">
        <pc:chgData name="Smith, Tyler (Transportation)" userId="4d564bd1-46ac-488c-a1eb-d1e1ba7f11d8" providerId="ADAL" clId="{8B999C28-ED1A-44FC-9220-2D8F6FD39598}" dt="2026-04-20T20:08:05.293" v="1137" actId="20577"/>
        <pc:sldMkLst>
          <pc:docMk/>
          <pc:sldMk cId="4575410" sldId="302"/>
        </pc:sldMkLst>
        <pc:spChg chg="mod">
          <ac:chgData name="Smith, Tyler (Transportation)" userId="4d564bd1-46ac-488c-a1eb-d1e1ba7f11d8" providerId="ADAL" clId="{8B999C28-ED1A-44FC-9220-2D8F6FD39598}" dt="2026-04-20T20:08:05.293" v="1137" actId="20577"/>
          <ac:spMkLst>
            <pc:docMk/>
            <pc:sldMk cId="4575410" sldId="302"/>
            <ac:spMk id="5" creationId="{00000000-0000-0000-0000-000000000000}"/>
          </ac:spMkLst>
        </pc:spChg>
        <pc:spChg chg="mod">
          <ac:chgData name="Smith, Tyler (Transportation)" userId="4d564bd1-46ac-488c-a1eb-d1e1ba7f11d8" providerId="ADAL" clId="{8B999C28-ED1A-44FC-9220-2D8F6FD39598}" dt="2026-04-20T20:07:48.794" v="1117" actId="14100"/>
          <ac:spMkLst>
            <pc:docMk/>
            <pc:sldMk cId="4575410" sldId="302"/>
            <ac:spMk id="6" creationId="{00000000-0000-0000-0000-000000000000}"/>
          </ac:spMkLst>
        </pc:spChg>
      </pc:sldChg>
      <pc:sldChg chg="modSp del mod">
        <pc:chgData name="Smith, Tyler (Transportation)" userId="4d564bd1-46ac-488c-a1eb-d1e1ba7f11d8" providerId="ADAL" clId="{8B999C28-ED1A-44FC-9220-2D8F6FD39598}" dt="2026-04-20T20:05:54.774" v="1013" actId="2696"/>
        <pc:sldMkLst>
          <pc:docMk/>
          <pc:sldMk cId="2159234819" sldId="302"/>
        </pc:sldMkLst>
        <pc:spChg chg="mod">
          <ac:chgData name="Smith, Tyler (Transportation)" userId="4d564bd1-46ac-488c-a1eb-d1e1ba7f11d8" providerId="ADAL" clId="{8B999C28-ED1A-44FC-9220-2D8F6FD39598}" dt="2026-04-20T20:04:57.275" v="951" actId="20577"/>
          <ac:spMkLst>
            <pc:docMk/>
            <pc:sldMk cId="2159234819" sldId="302"/>
            <ac:spMk id="5" creationId="{00000000-0000-0000-0000-000000000000}"/>
          </ac:spMkLst>
        </pc:spChg>
        <pc:spChg chg="mod">
          <ac:chgData name="Smith, Tyler (Transportation)" userId="4d564bd1-46ac-488c-a1eb-d1e1ba7f11d8" providerId="ADAL" clId="{8B999C28-ED1A-44FC-9220-2D8F6FD39598}" dt="2026-04-20T20:05:51.936" v="1012" actId="14100"/>
          <ac:spMkLst>
            <pc:docMk/>
            <pc:sldMk cId="2159234819" sldId="302"/>
            <ac:spMk id="6" creationId="{00000000-0000-0000-0000-000000000000}"/>
          </ac:spMkLst>
        </pc:spChg>
      </pc:sldChg>
      <pc:sldChg chg="del">
        <pc:chgData name="Smith, Tyler (Transportation)" userId="4d564bd1-46ac-488c-a1eb-d1e1ba7f11d8" providerId="ADAL" clId="{8B999C28-ED1A-44FC-9220-2D8F6FD39598}" dt="2026-04-20T20:01:23.114" v="848" actId="47"/>
        <pc:sldMkLst>
          <pc:docMk/>
          <pc:sldMk cId="3644879072" sldId="307"/>
        </pc:sldMkLst>
      </pc:sldChg>
      <pc:sldChg chg="modSp mod">
        <pc:chgData name="Smith, Tyler (Transportation)" userId="4d564bd1-46ac-488c-a1eb-d1e1ba7f11d8" providerId="ADAL" clId="{8B999C28-ED1A-44FC-9220-2D8F6FD39598}" dt="2026-04-20T20:14:23.026" v="1355" actId="14100"/>
        <pc:sldMkLst>
          <pc:docMk/>
          <pc:sldMk cId="0" sldId="318"/>
        </pc:sldMkLst>
        <pc:spChg chg="mod">
          <ac:chgData name="Smith, Tyler (Transportation)" userId="4d564bd1-46ac-488c-a1eb-d1e1ba7f11d8" providerId="ADAL" clId="{8B999C28-ED1A-44FC-9220-2D8F6FD39598}" dt="2026-04-20T20:14:09.895" v="1351" actId="1036"/>
          <ac:spMkLst>
            <pc:docMk/>
            <pc:sldMk cId="0" sldId="318"/>
            <ac:spMk id="5" creationId="{00000000-0000-0000-0000-000000000000}"/>
          </ac:spMkLst>
        </pc:spChg>
        <pc:spChg chg="mod">
          <ac:chgData name="Smith, Tyler (Transportation)" userId="4d564bd1-46ac-488c-a1eb-d1e1ba7f11d8" providerId="ADAL" clId="{8B999C28-ED1A-44FC-9220-2D8F6FD39598}" dt="2026-04-20T20:14:06.769" v="1347" actId="1035"/>
          <ac:spMkLst>
            <pc:docMk/>
            <pc:sldMk cId="0" sldId="318"/>
            <ac:spMk id="6" creationId="{00000000-0000-0000-0000-000000000000}"/>
          </ac:spMkLst>
        </pc:spChg>
        <pc:spChg chg="mod">
          <ac:chgData name="Smith, Tyler (Transportation)" userId="4d564bd1-46ac-488c-a1eb-d1e1ba7f11d8" providerId="ADAL" clId="{8B999C28-ED1A-44FC-9220-2D8F6FD39598}" dt="2026-04-20T20:14:23.026" v="1355" actId="14100"/>
          <ac:spMkLst>
            <pc:docMk/>
            <pc:sldMk cId="0" sldId="318"/>
            <ac:spMk id="8" creationId="{00000000-0000-0000-0000-000000000000}"/>
          </ac:spMkLst>
        </pc:spChg>
        <pc:grpChg chg="mod">
          <ac:chgData name="Smith, Tyler (Transportation)" userId="4d564bd1-46ac-488c-a1eb-d1e1ba7f11d8" providerId="ADAL" clId="{8B999C28-ED1A-44FC-9220-2D8F6FD39598}" dt="2026-04-20T20:10:17.129" v="1176" actId="1076"/>
          <ac:grpSpMkLst>
            <pc:docMk/>
            <pc:sldMk cId="0" sldId="318"/>
            <ac:grpSpMk id="2" creationId="{00000000-0000-0000-0000-000000000000}"/>
          </ac:grpSpMkLst>
        </pc:grpChg>
      </pc:sldChg>
      <pc:sldChg chg="modSp mod">
        <pc:chgData name="Smith, Tyler (Transportation)" userId="4d564bd1-46ac-488c-a1eb-d1e1ba7f11d8" providerId="ADAL" clId="{8B999C28-ED1A-44FC-9220-2D8F6FD39598}" dt="2026-04-20T20:38:41.496" v="1913" actId="20577"/>
        <pc:sldMkLst>
          <pc:docMk/>
          <pc:sldMk cId="0" sldId="319"/>
        </pc:sldMkLst>
        <pc:spChg chg="mod">
          <ac:chgData name="Smith, Tyler (Transportation)" userId="4d564bd1-46ac-488c-a1eb-d1e1ba7f11d8" providerId="ADAL" clId="{8B999C28-ED1A-44FC-9220-2D8F6FD39598}" dt="2026-04-20T20:38:41.496" v="1913" actId="20577"/>
          <ac:spMkLst>
            <pc:docMk/>
            <pc:sldMk cId="0" sldId="319"/>
            <ac:spMk id="17" creationId="{00000000-0000-0000-0000-000000000000}"/>
          </ac:spMkLst>
        </pc:spChg>
      </pc:sldChg>
      <pc:sldChg chg="addSp delSp modSp mod">
        <pc:chgData name="Smith, Tyler (Transportation)" userId="4d564bd1-46ac-488c-a1eb-d1e1ba7f11d8" providerId="ADAL" clId="{8B999C28-ED1A-44FC-9220-2D8F6FD39598}" dt="2026-04-20T20:27:26.521" v="1608" actId="478"/>
        <pc:sldMkLst>
          <pc:docMk/>
          <pc:sldMk cId="3622886261" sldId="328"/>
        </pc:sldMkLst>
        <pc:spChg chg="add del mod">
          <ac:chgData name="Smith, Tyler (Transportation)" userId="4d564bd1-46ac-488c-a1eb-d1e1ba7f11d8" providerId="ADAL" clId="{8B999C28-ED1A-44FC-9220-2D8F6FD39598}" dt="2026-04-20T19:38:16.758" v="2" actId="21"/>
          <ac:spMkLst>
            <pc:docMk/>
            <pc:sldMk cId="3622886261" sldId="328"/>
            <ac:spMk id="8" creationId="{AF0C2A22-0352-2077-6293-31C0ADCAAD4B}"/>
          </ac:spMkLst>
        </pc:spChg>
        <pc:picChg chg="add del mod">
          <ac:chgData name="Smith, Tyler (Transportation)" userId="4d564bd1-46ac-488c-a1eb-d1e1ba7f11d8" providerId="ADAL" clId="{8B999C28-ED1A-44FC-9220-2D8F6FD39598}" dt="2026-04-20T20:27:26.521" v="1608" actId="478"/>
          <ac:picMkLst>
            <pc:docMk/>
            <pc:sldMk cId="3622886261" sldId="328"/>
            <ac:picMk id="2050" creationId="{A434AAA7-4BBC-F4E3-E399-62CF4A4E089E}"/>
          </ac:picMkLst>
        </pc:picChg>
      </pc:sldChg>
      <pc:sldChg chg="addSp delSp modSp mod">
        <pc:chgData name="Smith, Tyler (Transportation)" userId="4d564bd1-46ac-488c-a1eb-d1e1ba7f11d8" providerId="ADAL" clId="{8B999C28-ED1A-44FC-9220-2D8F6FD39598}" dt="2026-04-20T20:21:10.422" v="1470" actId="20577"/>
        <pc:sldMkLst>
          <pc:docMk/>
          <pc:sldMk cId="3250429837" sldId="329"/>
        </pc:sldMkLst>
        <pc:spChg chg="add mod">
          <ac:chgData name="Smith, Tyler (Transportation)" userId="4d564bd1-46ac-488c-a1eb-d1e1ba7f11d8" providerId="ADAL" clId="{8B999C28-ED1A-44FC-9220-2D8F6FD39598}" dt="2026-04-20T19:47:24.869" v="271"/>
          <ac:spMkLst>
            <pc:docMk/>
            <pc:sldMk cId="3250429837" sldId="329"/>
            <ac:spMk id="2" creationId="{9EB6CA43-27ED-CF8C-4C07-189EA3E614D6}"/>
          </ac:spMkLst>
        </pc:spChg>
        <pc:spChg chg="mod">
          <ac:chgData name="Smith, Tyler (Transportation)" userId="4d564bd1-46ac-488c-a1eb-d1e1ba7f11d8" providerId="ADAL" clId="{8B999C28-ED1A-44FC-9220-2D8F6FD39598}" dt="2026-04-20T19:51:14.809" v="406" actId="165"/>
          <ac:spMkLst>
            <pc:docMk/>
            <pc:sldMk cId="3250429837" sldId="329"/>
            <ac:spMk id="5" creationId="{8261509F-1A19-3618-C55C-4710DCF64323}"/>
          </ac:spMkLst>
        </pc:spChg>
        <pc:spChg chg="mod">
          <ac:chgData name="Smith, Tyler (Transportation)" userId="4d564bd1-46ac-488c-a1eb-d1e1ba7f11d8" providerId="ADAL" clId="{8B999C28-ED1A-44FC-9220-2D8F6FD39598}" dt="2026-04-20T19:51:14.809" v="406" actId="165"/>
          <ac:spMkLst>
            <pc:docMk/>
            <pc:sldMk cId="3250429837" sldId="329"/>
            <ac:spMk id="6" creationId="{608219A5-DA11-582E-A7AA-B808DC86C016}"/>
          </ac:spMkLst>
        </pc:spChg>
        <pc:spChg chg="mod topLvl">
          <ac:chgData name="Smith, Tyler (Transportation)" userId="4d564bd1-46ac-488c-a1eb-d1e1ba7f11d8" providerId="ADAL" clId="{8B999C28-ED1A-44FC-9220-2D8F6FD39598}" dt="2026-04-20T19:51:14.809" v="406" actId="165"/>
          <ac:spMkLst>
            <pc:docMk/>
            <pc:sldMk cId="3250429837" sldId="329"/>
            <ac:spMk id="7" creationId="{080877F6-1D8A-75AB-EF7E-3296A4A66F97}"/>
          </ac:spMkLst>
        </pc:spChg>
        <pc:spChg chg="mod topLvl">
          <ac:chgData name="Smith, Tyler (Transportation)" userId="4d564bd1-46ac-488c-a1eb-d1e1ba7f11d8" providerId="ADAL" clId="{8B999C28-ED1A-44FC-9220-2D8F6FD39598}" dt="2026-04-20T19:51:14.809" v="406" actId="165"/>
          <ac:spMkLst>
            <pc:docMk/>
            <pc:sldMk cId="3250429837" sldId="329"/>
            <ac:spMk id="8" creationId="{65B802A3-0C45-07BE-2DC6-570F74B935C9}"/>
          </ac:spMkLst>
        </pc:spChg>
        <pc:spChg chg="mod">
          <ac:chgData name="Smith, Tyler (Transportation)" userId="4d564bd1-46ac-488c-a1eb-d1e1ba7f11d8" providerId="ADAL" clId="{8B999C28-ED1A-44FC-9220-2D8F6FD39598}" dt="2026-04-20T19:47:39.502" v="272"/>
          <ac:spMkLst>
            <pc:docMk/>
            <pc:sldMk cId="3250429837" sldId="329"/>
            <ac:spMk id="10" creationId="{2B69F6DD-DE67-CDB8-0AEB-5BD6915E28B1}"/>
          </ac:spMkLst>
        </pc:spChg>
        <pc:spChg chg="mod">
          <ac:chgData name="Smith, Tyler (Transportation)" userId="4d564bd1-46ac-488c-a1eb-d1e1ba7f11d8" providerId="ADAL" clId="{8B999C28-ED1A-44FC-9220-2D8F6FD39598}" dt="2026-04-20T19:47:39.502" v="272"/>
          <ac:spMkLst>
            <pc:docMk/>
            <pc:sldMk cId="3250429837" sldId="329"/>
            <ac:spMk id="11" creationId="{EE07D826-EFC5-1D84-1235-5A0A1FA19ACB}"/>
          </ac:spMkLst>
        </pc:spChg>
        <pc:spChg chg="add mod">
          <ac:chgData name="Smith, Tyler (Transportation)" userId="4d564bd1-46ac-488c-a1eb-d1e1ba7f11d8" providerId="ADAL" clId="{8B999C28-ED1A-44FC-9220-2D8F6FD39598}" dt="2026-04-20T20:21:10.422" v="1470" actId="20577"/>
          <ac:spMkLst>
            <pc:docMk/>
            <pc:sldMk cId="3250429837" sldId="329"/>
            <ac:spMk id="12" creationId="{9693E30A-9C16-61E0-51D7-E8156A53845A}"/>
          </ac:spMkLst>
        </pc:spChg>
        <pc:grpChg chg="mod topLvl">
          <ac:chgData name="Smith, Tyler (Transportation)" userId="4d564bd1-46ac-488c-a1eb-d1e1ba7f11d8" providerId="ADAL" clId="{8B999C28-ED1A-44FC-9220-2D8F6FD39598}" dt="2026-04-20T19:51:14.809" v="406" actId="165"/>
          <ac:grpSpMkLst>
            <pc:docMk/>
            <pc:sldMk cId="3250429837" sldId="329"/>
            <ac:grpSpMk id="4" creationId="{CAA98607-1907-17ED-DB66-F0D265F4C272}"/>
          </ac:grpSpMkLst>
        </pc:grpChg>
        <pc:grpChg chg="add mod">
          <ac:chgData name="Smith, Tyler (Transportation)" userId="4d564bd1-46ac-488c-a1eb-d1e1ba7f11d8" providerId="ADAL" clId="{8B999C28-ED1A-44FC-9220-2D8F6FD39598}" dt="2026-04-20T19:50:23.103" v="392" actId="1076"/>
          <ac:grpSpMkLst>
            <pc:docMk/>
            <pc:sldMk cId="3250429837" sldId="329"/>
            <ac:grpSpMk id="9" creationId="{E053E760-7C28-8544-E9B7-206EAEE7D261}"/>
          </ac:grpSpMkLst>
        </pc:grpChg>
        <pc:grpChg chg="add del mod">
          <ac:chgData name="Smith, Tyler (Transportation)" userId="4d564bd1-46ac-488c-a1eb-d1e1ba7f11d8" providerId="ADAL" clId="{8B999C28-ED1A-44FC-9220-2D8F6FD39598}" dt="2026-04-20T19:51:14.809" v="406" actId="165"/>
          <ac:grpSpMkLst>
            <pc:docMk/>
            <pc:sldMk cId="3250429837" sldId="329"/>
            <ac:grpSpMk id="13" creationId="{957AE278-0C73-327F-AF33-64FE2C6BE6C9}"/>
          </ac:grpSpMkLst>
        </pc:grpChg>
      </pc:sldChg>
      <pc:sldChg chg="del">
        <pc:chgData name="Smith, Tyler (Transportation)" userId="4d564bd1-46ac-488c-a1eb-d1e1ba7f11d8" providerId="ADAL" clId="{8B999C28-ED1A-44FC-9220-2D8F6FD39598}" dt="2026-04-20T19:51:35.250" v="407" actId="47"/>
        <pc:sldMkLst>
          <pc:docMk/>
          <pc:sldMk cId="3275947642" sldId="330"/>
        </pc:sldMkLst>
      </pc:sldChg>
      <pc:sldChg chg="addSp modSp mod">
        <pc:chgData name="Smith, Tyler (Transportation)" userId="4d564bd1-46ac-488c-a1eb-d1e1ba7f11d8" providerId="ADAL" clId="{8B999C28-ED1A-44FC-9220-2D8F6FD39598}" dt="2026-04-20T20:20:21.533" v="1461" actId="1036"/>
        <pc:sldMkLst>
          <pc:docMk/>
          <pc:sldMk cId="3779474362" sldId="331"/>
        </pc:sldMkLst>
        <pc:spChg chg="mod">
          <ac:chgData name="Smith, Tyler (Transportation)" userId="4d564bd1-46ac-488c-a1eb-d1e1ba7f11d8" providerId="ADAL" clId="{8B999C28-ED1A-44FC-9220-2D8F6FD39598}" dt="2026-04-20T19:58:42.124" v="684" actId="1076"/>
          <ac:spMkLst>
            <pc:docMk/>
            <pc:sldMk cId="3779474362" sldId="331"/>
            <ac:spMk id="2" creationId="{CA727067-DB22-C8FB-98FB-D32F32333C01}"/>
          </ac:spMkLst>
        </pc:spChg>
        <pc:spChg chg="mod">
          <ac:chgData name="Smith, Tyler (Transportation)" userId="4d564bd1-46ac-488c-a1eb-d1e1ba7f11d8" providerId="ADAL" clId="{8B999C28-ED1A-44FC-9220-2D8F6FD39598}" dt="2026-04-20T19:57:54.542" v="669" actId="164"/>
          <ac:spMkLst>
            <pc:docMk/>
            <pc:sldMk cId="3779474362" sldId="331"/>
            <ac:spMk id="7" creationId="{0B4A66FC-7D0F-7AFA-41B5-BB84AEB820F6}"/>
          </ac:spMkLst>
        </pc:spChg>
        <pc:spChg chg="mod">
          <ac:chgData name="Smith, Tyler (Transportation)" userId="4d564bd1-46ac-488c-a1eb-d1e1ba7f11d8" providerId="ADAL" clId="{8B999C28-ED1A-44FC-9220-2D8F6FD39598}" dt="2026-04-20T19:57:17.205" v="657"/>
          <ac:spMkLst>
            <pc:docMk/>
            <pc:sldMk cId="3779474362" sldId="331"/>
            <ac:spMk id="16" creationId="{BE4B2802-F3E8-FBBE-5021-5478DBADA36D}"/>
          </ac:spMkLst>
        </pc:spChg>
        <pc:spChg chg="mod">
          <ac:chgData name="Smith, Tyler (Transportation)" userId="4d564bd1-46ac-488c-a1eb-d1e1ba7f11d8" providerId="ADAL" clId="{8B999C28-ED1A-44FC-9220-2D8F6FD39598}" dt="2026-04-20T19:57:17.205" v="657"/>
          <ac:spMkLst>
            <pc:docMk/>
            <pc:sldMk cId="3779474362" sldId="331"/>
            <ac:spMk id="17" creationId="{EA6C2B5F-8DF6-8A06-9717-079D37CA8051}"/>
          </ac:spMkLst>
        </pc:spChg>
        <pc:spChg chg="add mod">
          <ac:chgData name="Smith, Tyler (Transportation)" userId="4d564bd1-46ac-488c-a1eb-d1e1ba7f11d8" providerId="ADAL" clId="{8B999C28-ED1A-44FC-9220-2D8F6FD39598}" dt="2026-04-20T20:20:21.533" v="1461" actId="1036"/>
          <ac:spMkLst>
            <pc:docMk/>
            <pc:sldMk cId="3779474362" sldId="331"/>
            <ac:spMk id="20" creationId="{C5C05CEB-6158-8164-1F29-CD0366982277}"/>
          </ac:spMkLst>
        </pc:spChg>
        <pc:grpChg chg="mod">
          <ac:chgData name="Smith, Tyler (Transportation)" userId="4d564bd1-46ac-488c-a1eb-d1e1ba7f11d8" providerId="ADAL" clId="{8B999C28-ED1A-44FC-9220-2D8F6FD39598}" dt="2026-04-20T19:57:54.542" v="669" actId="164"/>
          <ac:grpSpMkLst>
            <pc:docMk/>
            <pc:sldMk cId="3779474362" sldId="331"/>
            <ac:grpSpMk id="3" creationId="{70D0BABB-95D1-7327-C58B-D11637E43392}"/>
          </ac:grpSpMkLst>
        </pc:grpChg>
        <pc:grpChg chg="mod ord">
          <ac:chgData name="Smith, Tyler (Transportation)" userId="4d564bd1-46ac-488c-a1eb-d1e1ba7f11d8" providerId="ADAL" clId="{8B999C28-ED1A-44FC-9220-2D8F6FD39598}" dt="2026-04-20T20:20:06" v="1458" actId="1076"/>
          <ac:grpSpMkLst>
            <pc:docMk/>
            <pc:sldMk cId="3779474362" sldId="331"/>
            <ac:grpSpMk id="13" creationId="{CA658B90-3253-3814-692C-06666330246D}"/>
          </ac:grpSpMkLst>
        </pc:grpChg>
        <pc:grpChg chg="add mod">
          <ac:chgData name="Smith, Tyler (Transportation)" userId="4d564bd1-46ac-488c-a1eb-d1e1ba7f11d8" providerId="ADAL" clId="{8B999C28-ED1A-44FC-9220-2D8F6FD39598}" dt="2026-04-20T20:00:59.425" v="845" actId="14100"/>
          <ac:grpSpMkLst>
            <pc:docMk/>
            <pc:sldMk cId="3779474362" sldId="331"/>
            <ac:grpSpMk id="15" creationId="{6B739B87-7CAB-D37F-A587-EF7BBD943D5B}"/>
          </ac:grpSpMkLst>
        </pc:grpChg>
        <pc:grpChg chg="add mod">
          <ac:chgData name="Smith, Tyler (Transportation)" userId="4d564bd1-46ac-488c-a1eb-d1e1ba7f11d8" providerId="ADAL" clId="{8B999C28-ED1A-44FC-9220-2D8F6FD39598}" dt="2026-04-20T19:58:04.553" v="672" actId="1076"/>
          <ac:grpSpMkLst>
            <pc:docMk/>
            <pc:sldMk cId="3779474362" sldId="331"/>
            <ac:grpSpMk id="18" creationId="{F93A829A-F7A7-E93B-6469-41FCADBFE2C2}"/>
          </ac:grpSpMkLst>
        </pc:grpChg>
      </pc:sldChg>
      <pc:sldChg chg="addSp modSp mod">
        <pc:chgData name="Smith, Tyler (Transportation)" userId="4d564bd1-46ac-488c-a1eb-d1e1ba7f11d8" providerId="ADAL" clId="{8B999C28-ED1A-44FC-9220-2D8F6FD39598}" dt="2026-04-20T20:04:13.687" v="930" actId="20577"/>
        <pc:sldMkLst>
          <pc:docMk/>
          <pc:sldMk cId="553139115" sldId="332"/>
        </pc:sldMkLst>
        <pc:spChg chg="mod">
          <ac:chgData name="Smith, Tyler (Transportation)" userId="4d564bd1-46ac-488c-a1eb-d1e1ba7f11d8" providerId="ADAL" clId="{8B999C28-ED1A-44FC-9220-2D8F6FD39598}" dt="2026-04-20T19:52:20.428" v="410" actId="1076"/>
          <ac:spMkLst>
            <pc:docMk/>
            <pc:sldMk cId="553139115" sldId="332"/>
            <ac:spMk id="7" creationId="{E9F3AB96-E084-442A-9997-A34F2A3FDF7D}"/>
          </ac:spMkLst>
        </pc:spChg>
        <pc:spChg chg="mod">
          <ac:chgData name="Smith, Tyler (Transportation)" userId="4d564bd1-46ac-488c-a1eb-d1e1ba7f11d8" providerId="ADAL" clId="{8B999C28-ED1A-44FC-9220-2D8F6FD39598}" dt="2026-04-20T19:52:11.145" v="408"/>
          <ac:spMkLst>
            <pc:docMk/>
            <pc:sldMk cId="553139115" sldId="332"/>
            <ac:spMk id="14" creationId="{E193A43C-5A33-0507-300B-474E6E9CAD33}"/>
          </ac:spMkLst>
        </pc:spChg>
        <pc:spChg chg="mod">
          <ac:chgData name="Smith, Tyler (Transportation)" userId="4d564bd1-46ac-488c-a1eb-d1e1ba7f11d8" providerId="ADAL" clId="{8B999C28-ED1A-44FC-9220-2D8F6FD39598}" dt="2026-04-20T19:52:11.145" v="408"/>
          <ac:spMkLst>
            <pc:docMk/>
            <pc:sldMk cId="553139115" sldId="332"/>
            <ac:spMk id="15" creationId="{8C6A25BC-BA81-2482-63D7-21C37794EE8F}"/>
          </ac:spMkLst>
        </pc:spChg>
        <pc:spChg chg="add mod">
          <ac:chgData name="Smith, Tyler (Transportation)" userId="4d564bd1-46ac-488c-a1eb-d1e1ba7f11d8" providerId="ADAL" clId="{8B999C28-ED1A-44FC-9220-2D8F6FD39598}" dt="2026-04-20T20:04:13.687" v="930" actId="20577"/>
          <ac:spMkLst>
            <pc:docMk/>
            <pc:sldMk cId="553139115" sldId="332"/>
            <ac:spMk id="16" creationId="{CD6E2CCE-3B10-8268-E5A7-13618F31FB29}"/>
          </ac:spMkLst>
        </pc:spChg>
        <pc:grpChg chg="mod">
          <ac:chgData name="Smith, Tyler (Transportation)" userId="4d564bd1-46ac-488c-a1eb-d1e1ba7f11d8" providerId="ADAL" clId="{8B999C28-ED1A-44FC-9220-2D8F6FD39598}" dt="2026-04-20T19:52:16.335" v="409" actId="1076"/>
          <ac:grpSpMkLst>
            <pc:docMk/>
            <pc:sldMk cId="553139115" sldId="332"/>
            <ac:grpSpMk id="3" creationId="{5B795D57-1D28-3227-A9E3-3D1ADDD6B8C8}"/>
          </ac:grpSpMkLst>
        </pc:grpChg>
        <pc:grpChg chg="add mod">
          <ac:chgData name="Smith, Tyler (Transportation)" userId="4d564bd1-46ac-488c-a1eb-d1e1ba7f11d8" providerId="ADAL" clId="{8B999C28-ED1A-44FC-9220-2D8F6FD39598}" dt="2026-04-20T19:52:11.145" v="408"/>
          <ac:grpSpMkLst>
            <pc:docMk/>
            <pc:sldMk cId="553139115" sldId="332"/>
            <ac:grpSpMk id="13" creationId="{FD567469-D38D-F53D-6DCD-A2F324B6C58E}"/>
          </ac:grpSpMkLst>
        </pc:grpChg>
      </pc:sldChg>
      <pc:sldChg chg="addSp modSp mod">
        <pc:chgData name="Smith, Tyler (Transportation)" userId="4d564bd1-46ac-488c-a1eb-d1e1ba7f11d8" providerId="ADAL" clId="{8B999C28-ED1A-44FC-9220-2D8F6FD39598}" dt="2026-04-20T20:20:59.291" v="1468" actId="20577"/>
        <pc:sldMkLst>
          <pc:docMk/>
          <pc:sldMk cId="3839746044" sldId="333"/>
        </pc:sldMkLst>
        <pc:spChg chg="mod">
          <ac:chgData name="Smith, Tyler (Transportation)" userId="4d564bd1-46ac-488c-a1eb-d1e1ba7f11d8" providerId="ADAL" clId="{8B999C28-ED1A-44FC-9220-2D8F6FD39598}" dt="2026-04-20T19:45:44.406" v="227" actId="1076"/>
          <ac:spMkLst>
            <pc:docMk/>
            <pc:sldMk cId="3839746044" sldId="333"/>
            <ac:spMk id="4" creationId="{04D3B3C6-F50F-F80D-909E-5AA1B9871C07}"/>
          </ac:spMkLst>
        </pc:spChg>
        <pc:spChg chg="mod">
          <ac:chgData name="Smith, Tyler (Transportation)" userId="4d564bd1-46ac-488c-a1eb-d1e1ba7f11d8" providerId="ADAL" clId="{8B999C28-ED1A-44FC-9220-2D8F6FD39598}" dt="2026-04-20T19:45:39.071" v="226" actId="1076"/>
          <ac:spMkLst>
            <pc:docMk/>
            <pc:sldMk cId="3839746044" sldId="333"/>
            <ac:spMk id="7" creationId="{80AD46C0-B201-8361-CDFC-12DC73CB6448}"/>
          </ac:spMkLst>
        </pc:spChg>
        <pc:spChg chg="mod">
          <ac:chgData name="Smith, Tyler (Transportation)" userId="4d564bd1-46ac-488c-a1eb-d1e1ba7f11d8" providerId="ADAL" clId="{8B999C28-ED1A-44FC-9220-2D8F6FD39598}" dt="2026-04-20T19:44:18.021" v="177" actId="1038"/>
          <ac:spMkLst>
            <pc:docMk/>
            <pc:sldMk cId="3839746044" sldId="333"/>
            <ac:spMk id="11" creationId="{82106A64-72CD-7B36-2309-BAB22EB2702D}"/>
          </ac:spMkLst>
        </pc:spChg>
        <pc:spChg chg="add mod ord">
          <ac:chgData name="Smith, Tyler (Transportation)" userId="4d564bd1-46ac-488c-a1eb-d1e1ba7f11d8" providerId="ADAL" clId="{8B999C28-ED1A-44FC-9220-2D8F6FD39598}" dt="2026-04-20T20:20:59.291" v="1468" actId="20577"/>
          <ac:spMkLst>
            <pc:docMk/>
            <pc:sldMk cId="3839746044" sldId="333"/>
            <ac:spMk id="13" creationId="{E7E0E94D-E786-C519-52F1-A72E373CD3F0}"/>
          </ac:spMkLst>
        </pc:spChg>
        <pc:spChg chg="mod">
          <ac:chgData name="Smith, Tyler (Transportation)" userId="4d564bd1-46ac-488c-a1eb-d1e1ba7f11d8" providerId="ADAL" clId="{8B999C28-ED1A-44FC-9220-2D8F6FD39598}" dt="2026-04-20T19:43:12.702" v="139"/>
          <ac:spMkLst>
            <pc:docMk/>
            <pc:sldMk cId="3839746044" sldId="333"/>
            <ac:spMk id="15" creationId="{4253BAB6-22A0-D7F3-C4F9-FE59EC6BCDCB}"/>
          </ac:spMkLst>
        </pc:spChg>
        <pc:spChg chg="mod">
          <ac:chgData name="Smith, Tyler (Transportation)" userId="4d564bd1-46ac-488c-a1eb-d1e1ba7f11d8" providerId="ADAL" clId="{8B999C28-ED1A-44FC-9220-2D8F6FD39598}" dt="2026-04-20T19:43:12.702" v="139"/>
          <ac:spMkLst>
            <pc:docMk/>
            <pc:sldMk cId="3839746044" sldId="333"/>
            <ac:spMk id="16" creationId="{BBD7A848-5D0C-ADD3-E96E-BDCA31234AE1}"/>
          </ac:spMkLst>
        </pc:spChg>
        <pc:grpChg chg="mod">
          <ac:chgData name="Smith, Tyler (Transportation)" userId="4d564bd1-46ac-488c-a1eb-d1e1ba7f11d8" providerId="ADAL" clId="{8B999C28-ED1A-44FC-9220-2D8F6FD39598}" dt="2026-04-20T19:45:30.018" v="221" actId="164"/>
          <ac:grpSpMkLst>
            <pc:docMk/>
            <pc:sldMk cId="3839746044" sldId="333"/>
            <ac:grpSpMk id="3" creationId="{A1AB54A1-D4A4-C6C4-B6D3-A5BD84E77019}"/>
          </ac:grpSpMkLst>
        </pc:grpChg>
        <pc:grpChg chg="mod">
          <ac:chgData name="Smith, Tyler (Transportation)" userId="4d564bd1-46ac-488c-a1eb-d1e1ba7f11d8" providerId="ADAL" clId="{8B999C28-ED1A-44FC-9220-2D8F6FD39598}" dt="2026-04-20T19:44:18.021" v="177" actId="1038"/>
          <ac:grpSpMkLst>
            <pc:docMk/>
            <pc:sldMk cId="3839746044" sldId="333"/>
            <ac:grpSpMk id="8" creationId="{F1D94A53-1778-BBF9-DAFA-8EECA02E3D54}"/>
          </ac:grpSpMkLst>
        </pc:grpChg>
        <pc:grpChg chg="add mod">
          <ac:chgData name="Smith, Tyler (Transportation)" userId="4d564bd1-46ac-488c-a1eb-d1e1ba7f11d8" providerId="ADAL" clId="{8B999C28-ED1A-44FC-9220-2D8F6FD39598}" dt="2026-04-20T19:45:22.196" v="219" actId="1076"/>
          <ac:grpSpMkLst>
            <pc:docMk/>
            <pc:sldMk cId="3839746044" sldId="333"/>
            <ac:grpSpMk id="14" creationId="{110CABD7-5261-3518-A37F-905A9FCB055B}"/>
          </ac:grpSpMkLst>
        </pc:grpChg>
        <pc:grpChg chg="add mod">
          <ac:chgData name="Smith, Tyler (Transportation)" userId="4d564bd1-46ac-488c-a1eb-d1e1ba7f11d8" providerId="ADAL" clId="{8B999C28-ED1A-44FC-9220-2D8F6FD39598}" dt="2026-04-20T19:45:30.018" v="221" actId="164"/>
          <ac:grpSpMkLst>
            <pc:docMk/>
            <pc:sldMk cId="3839746044" sldId="333"/>
            <ac:grpSpMk id="17" creationId="{F21FC346-98D0-3F55-C87F-3A2489D66180}"/>
          </ac:grpSpMkLst>
        </pc:grpChg>
        <pc:picChg chg="mod">
          <ac:chgData name="Smith, Tyler (Transportation)" userId="4d564bd1-46ac-488c-a1eb-d1e1ba7f11d8" providerId="ADAL" clId="{8B999C28-ED1A-44FC-9220-2D8F6FD39598}" dt="2026-04-20T19:45:32.226" v="223" actId="1076"/>
          <ac:picMkLst>
            <pc:docMk/>
            <pc:sldMk cId="3839746044" sldId="333"/>
            <ac:picMk id="12" creationId="{DD48B091-6489-AE19-E077-F00E0DF79FC0}"/>
          </ac:picMkLst>
        </pc:picChg>
      </pc:sldChg>
      <pc:sldChg chg="modSp mod">
        <pc:chgData name="Smith, Tyler (Transportation)" userId="4d564bd1-46ac-488c-a1eb-d1e1ba7f11d8" providerId="ADAL" clId="{8B999C28-ED1A-44FC-9220-2D8F6FD39598}" dt="2026-04-20T20:03:33.270" v="897" actId="1076"/>
        <pc:sldMkLst>
          <pc:docMk/>
          <pc:sldMk cId="952106474" sldId="338"/>
        </pc:sldMkLst>
        <pc:spChg chg="mod">
          <ac:chgData name="Smith, Tyler (Transportation)" userId="4d564bd1-46ac-488c-a1eb-d1e1ba7f11d8" providerId="ADAL" clId="{8B999C28-ED1A-44FC-9220-2D8F6FD39598}" dt="2026-04-20T20:03:33.270" v="897" actId="1076"/>
          <ac:spMkLst>
            <pc:docMk/>
            <pc:sldMk cId="952106474" sldId="338"/>
            <ac:spMk id="12" creationId="{7FC12B7F-3A30-B848-43E8-BB54651C9F60}"/>
          </ac:spMkLst>
        </pc:spChg>
      </pc:sldChg>
      <pc:sldChg chg="addSp delSp modSp mod modAnim">
        <pc:chgData name="Smith, Tyler (Transportation)" userId="4d564bd1-46ac-488c-a1eb-d1e1ba7f11d8" providerId="ADAL" clId="{8B999C28-ED1A-44FC-9220-2D8F6FD39598}" dt="2026-04-20T20:34:02.640" v="1723"/>
        <pc:sldMkLst>
          <pc:docMk/>
          <pc:sldMk cId="3180060824" sldId="343"/>
        </pc:sldMkLst>
        <pc:spChg chg="add mod">
          <ac:chgData name="Smith, Tyler (Transportation)" userId="4d564bd1-46ac-488c-a1eb-d1e1ba7f11d8" providerId="ADAL" clId="{8B999C28-ED1A-44FC-9220-2D8F6FD39598}" dt="2026-04-20T20:33:56.854" v="1722" actId="14100"/>
          <ac:spMkLst>
            <pc:docMk/>
            <pc:sldMk cId="3180060824" sldId="343"/>
            <ac:spMk id="11" creationId="{5CBC4257-39F5-609B-8C6F-E6C130980EB2}"/>
          </ac:spMkLst>
        </pc:spChg>
        <pc:spChg chg="add mod">
          <ac:chgData name="Smith, Tyler (Transportation)" userId="4d564bd1-46ac-488c-a1eb-d1e1ba7f11d8" providerId="ADAL" clId="{8B999C28-ED1A-44FC-9220-2D8F6FD39598}" dt="2026-04-20T20:33:54.490" v="1721" actId="1076"/>
          <ac:spMkLst>
            <pc:docMk/>
            <pc:sldMk cId="3180060824" sldId="343"/>
            <ac:spMk id="12" creationId="{95775939-C41D-D60A-CCA3-964A411EFFA4}"/>
          </ac:spMkLst>
        </pc:spChg>
        <pc:picChg chg="add mod">
          <ac:chgData name="Smith, Tyler (Transportation)" userId="4d564bd1-46ac-488c-a1eb-d1e1ba7f11d8" providerId="ADAL" clId="{8B999C28-ED1A-44FC-9220-2D8F6FD39598}" dt="2026-04-20T20:31:56.919" v="1676" actId="1076"/>
          <ac:picMkLst>
            <pc:docMk/>
            <pc:sldMk cId="3180060824" sldId="343"/>
            <ac:picMk id="10" creationId="{319C2898-2592-3E0D-8B95-77D6F53DCBFC}"/>
          </ac:picMkLst>
        </pc:picChg>
        <pc:picChg chg="mod">
          <ac:chgData name="Smith, Tyler (Transportation)" userId="4d564bd1-46ac-488c-a1eb-d1e1ba7f11d8" providerId="ADAL" clId="{8B999C28-ED1A-44FC-9220-2D8F6FD39598}" dt="2026-04-20T20:33:42.830" v="1717" actId="1076"/>
          <ac:picMkLst>
            <pc:docMk/>
            <pc:sldMk cId="3180060824" sldId="343"/>
            <ac:picMk id="1026" creationId="{677F6DF7-03B0-445F-EAA6-DDF5CAB9EC45}"/>
          </ac:picMkLst>
        </pc:picChg>
        <pc:picChg chg="add del mod">
          <ac:chgData name="Smith, Tyler (Transportation)" userId="4d564bd1-46ac-488c-a1eb-d1e1ba7f11d8" providerId="ADAL" clId="{8B999C28-ED1A-44FC-9220-2D8F6FD39598}" dt="2026-04-20T20:31:21.216" v="1666" actId="478"/>
          <ac:picMkLst>
            <pc:docMk/>
            <pc:sldMk cId="3180060824" sldId="343"/>
            <ac:picMk id="3074" creationId="{579ACAA3-097E-C164-9B50-5522C1E34F7B}"/>
          </ac:picMkLst>
        </pc:picChg>
      </pc:sldChg>
      <pc:sldChg chg="modSp mod">
        <pc:chgData name="Smith, Tyler (Transportation)" userId="4d564bd1-46ac-488c-a1eb-d1e1ba7f11d8" providerId="ADAL" clId="{8B999C28-ED1A-44FC-9220-2D8F6FD39598}" dt="2026-04-20T20:29:12.260" v="1658" actId="207"/>
        <pc:sldMkLst>
          <pc:docMk/>
          <pc:sldMk cId="2679440567" sldId="2702"/>
        </pc:sldMkLst>
        <pc:spChg chg="mod">
          <ac:chgData name="Smith, Tyler (Transportation)" userId="4d564bd1-46ac-488c-a1eb-d1e1ba7f11d8" providerId="ADAL" clId="{8B999C28-ED1A-44FC-9220-2D8F6FD39598}" dt="2026-04-20T20:29:12.260" v="1658" actId="207"/>
          <ac:spMkLst>
            <pc:docMk/>
            <pc:sldMk cId="2679440567" sldId="2702"/>
            <ac:spMk id="6" creationId="{5B143712-29D3-C981-04FB-649688AA462D}"/>
          </ac:spMkLst>
        </pc:spChg>
      </pc:sldChg>
      <pc:sldChg chg="modSp mod">
        <pc:chgData name="Smith, Tyler (Transportation)" userId="4d564bd1-46ac-488c-a1eb-d1e1ba7f11d8" providerId="ADAL" clId="{8B999C28-ED1A-44FC-9220-2D8F6FD39598}" dt="2026-04-20T20:03:44.771" v="913" actId="20577"/>
        <pc:sldMkLst>
          <pc:docMk/>
          <pc:sldMk cId="1282082942" sldId="2719"/>
        </pc:sldMkLst>
        <pc:spChg chg="mod">
          <ac:chgData name="Smith, Tyler (Transportation)" userId="4d564bd1-46ac-488c-a1eb-d1e1ba7f11d8" providerId="ADAL" clId="{8B999C28-ED1A-44FC-9220-2D8F6FD39598}" dt="2026-04-20T20:03:44.771" v="913" actId="20577"/>
          <ac:spMkLst>
            <pc:docMk/>
            <pc:sldMk cId="1282082942" sldId="2719"/>
            <ac:spMk id="7" creationId="{D8AADF85-5CFE-A792-196D-F0EAE343FA69}"/>
          </ac:spMkLst>
        </pc:spChg>
      </pc:sldChg>
      <pc:sldChg chg="modSp mod">
        <pc:chgData name="Smith, Tyler (Transportation)" userId="4d564bd1-46ac-488c-a1eb-d1e1ba7f11d8" providerId="ADAL" clId="{8B999C28-ED1A-44FC-9220-2D8F6FD39598}" dt="2026-04-20T20:37:21.652" v="1878" actId="5793"/>
        <pc:sldMkLst>
          <pc:docMk/>
          <pc:sldMk cId="2756909630" sldId="2722"/>
        </pc:sldMkLst>
        <pc:spChg chg="mod">
          <ac:chgData name="Smith, Tyler (Transportation)" userId="4d564bd1-46ac-488c-a1eb-d1e1ba7f11d8" providerId="ADAL" clId="{8B999C28-ED1A-44FC-9220-2D8F6FD39598}" dt="2026-04-20T20:37:21.652" v="1878" actId="5793"/>
          <ac:spMkLst>
            <pc:docMk/>
            <pc:sldMk cId="2756909630" sldId="2722"/>
            <ac:spMk id="6" creationId="{72CEBEAD-6AF6-FA30-ED0C-02B7F4F6C6F5}"/>
          </ac:spMkLst>
        </pc:spChg>
      </pc:sldChg>
      <pc:sldChg chg="modSp add mod">
        <pc:chgData name="Smith, Tyler (Transportation)" userId="4d564bd1-46ac-488c-a1eb-d1e1ba7f11d8" providerId="ADAL" clId="{8B999C28-ED1A-44FC-9220-2D8F6FD39598}" dt="2026-04-20T20:06:56.515" v="1068" actId="20577"/>
        <pc:sldMkLst>
          <pc:docMk/>
          <pc:sldMk cId="641005572" sldId="2723"/>
        </pc:sldMkLst>
        <pc:spChg chg="mod">
          <ac:chgData name="Smith, Tyler (Transportation)" userId="4d564bd1-46ac-488c-a1eb-d1e1ba7f11d8" providerId="ADAL" clId="{8B999C28-ED1A-44FC-9220-2D8F6FD39598}" dt="2026-04-20T20:06:56.515" v="1068" actId="20577"/>
          <ac:spMkLst>
            <pc:docMk/>
            <pc:sldMk cId="641005572" sldId="2723"/>
            <ac:spMk id="12" creationId="{6BCB4D63-6668-C53F-1371-73AE6D10AD09}"/>
          </ac:spMkLst>
        </pc:spChg>
        <pc:grpChg chg="mod">
          <ac:chgData name="Smith, Tyler (Transportation)" userId="4d564bd1-46ac-488c-a1eb-d1e1ba7f11d8" providerId="ADAL" clId="{8B999C28-ED1A-44FC-9220-2D8F6FD39598}" dt="2026-04-20T20:06:22.516" v="1019" actId="1076"/>
          <ac:grpSpMkLst>
            <pc:docMk/>
            <pc:sldMk cId="641005572" sldId="2723"/>
            <ac:grpSpMk id="3" creationId="{490ADCFA-5E0F-2F99-4F2E-A83DD2A2F0D6}"/>
          </ac:grpSpMkLst>
        </pc:grpChg>
      </pc:sldChg>
      <pc:sldChg chg="add del">
        <pc:chgData name="Smith, Tyler (Transportation)" userId="4d564bd1-46ac-488c-a1eb-d1e1ba7f11d8" providerId="ADAL" clId="{8B999C28-ED1A-44FC-9220-2D8F6FD39598}" dt="2026-04-20T20:06:07.189" v="1015" actId="47"/>
        <pc:sldMkLst>
          <pc:docMk/>
          <pc:sldMk cId="4282187898" sldId="2723"/>
        </pc:sldMkLst>
      </pc:sldChg>
      <pc:sldChg chg="modSp add mod">
        <pc:chgData name="Smith, Tyler (Transportation)" userId="4d564bd1-46ac-488c-a1eb-d1e1ba7f11d8" providerId="ADAL" clId="{8B999C28-ED1A-44FC-9220-2D8F6FD39598}" dt="2026-04-20T20:08:16.059" v="1138" actId="313"/>
        <pc:sldMkLst>
          <pc:docMk/>
          <pc:sldMk cId="1472828705" sldId="2724"/>
        </pc:sldMkLst>
        <pc:spChg chg="mod">
          <ac:chgData name="Smith, Tyler (Transportation)" userId="4d564bd1-46ac-488c-a1eb-d1e1ba7f11d8" providerId="ADAL" clId="{8B999C28-ED1A-44FC-9220-2D8F6FD39598}" dt="2026-04-20T20:08:16.059" v="1138" actId="313"/>
          <ac:spMkLst>
            <pc:docMk/>
            <pc:sldMk cId="1472828705" sldId="2724"/>
            <ac:spMk id="12" creationId="{3797AF73-BD84-971E-2DAE-83DA14C5F7CE}"/>
          </ac:spMkLst>
        </pc:spChg>
      </pc:sldChg>
      <pc:sldChg chg="add del">
        <pc:chgData name="Smith, Tyler (Transportation)" userId="4d564bd1-46ac-488c-a1eb-d1e1ba7f11d8" providerId="ADAL" clId="{8B999C28-ED1A-44FC-9220-2D8F6FD39598}" dt="2026-04-20T20:06:08.299" v="1016" actId="47"/>
        <pc:sldMkLst>
          <pc:docMk/>
          <pc:sldMk cId="1720922288" sldId="2724"/>
        </pc:sldMkLst>
      </pc:sldChg>
      <pc:sldChg chg="modSp add mod">
        <pc:chgData name="Smith, Tyler (Transportation)" userId="4d564bd1-46ac-488c-a1eb-d1e1ba7f11d8" providerId="ADAL" clId="{8B999C28-ED1A-44FC-9220-2D8F6FD39598}" dt="2026-04-20T20:07:38.170" v="1116" actId="20577"/>
        <pc:sldMkLst>
          <pc:docMk/>
          <pc:sldMk cId="185556500" sldId="2725"/>
        </pc:sldMkLst>
        <pc:spChg chg="mod">
          <ac:chgData name="Smith, Tyler (Transportation)" userId="4d564bd1-46ac-488c-a1eb-d1e1ba7f11d8" providerId="ADAL" clId="{8B999C28-ED1A-44FC-9220-2D8F6FD39598}" dt="2026-04-20T20:07:38.170" v="1116" actId="20577"/>
          <ac:spMkLst>
            <pc:docMk/>
            <pc:sldMk cId="185556500" sldId="2725"/>
            <ac:spMk id="12" creationId="{D7CAAD46-7D8A-30D4-567A-69AD62CA244D}"/>
          </ac:spMkLst>
        </pc:spChg>
      </pc:sldChg>
      <pc:sldChg chg="modSp add del mod">
        <pc:chgData name="Smith, Tyler (Transportation)" userId="4d564bd1-46ac-488c-a1eb-d1e1ba7f11d8" providerId="ADAL" clId="{8B999C28-ED1A-44FC-9220-2D8F6FD39598}" dt="2026-04-20T20:05:48.999" v="1011"/>
        <pc:sldMkLst>
          <pc:docMk/>
          <pc:sldMk cId="1537102597" sldId="2725"/>
        </pc:sldMkLst>
        <pc:spChg chg="mod">
          <ac:chgData name="Smith, Tyler (Transportation)" userId="4d564bd1-46ac-488c-a1eb-d1e1ba7f11d8" providerId="ADAL" clId="{8B999C28-ED1A-44FC-9220-2D8F6FD39598}" dt="2026-04-20T20:05:48.329" v="1010" actId="20577"/>
          <ac:spMkLst>
            <pc:docMk/>
            <pc:sldMk cId="1537102597" sldId="2725"/>
            <ac:spMk id="12" creationId="{1E4A8BF4-881A-2E75-7EA4-CB56C16E8DDB}"/>
          </ac:spMkLst>
        </pc:spChg>
      </pc:sldChg>
      <pc:sldChg chg="addSp delSp modSp new del">
        <pc:chgData name="Smith, Tyler (Transportation)" userId="4d564bd1-46ac-488c-a1eb-d1e1ba7f11d8" providerId="ADAL" clId="{8B999C28-ED1A-44FC-9220-2D8F6FD39598}" dt="2026-04-20T20:27:10.053" v="1603" actId="47"/>
        <pc:sldMkLst>
          <pc:docMk/>
          <pc:sldMk cId="2283674114" sldId="2726"/>
        </pc:sldMkLst>
        <pc:picChg chg="add del mod">
          <ac:chgData name="Smith, Tyler (Transportation)" userId="4d564bd1-46ac-488c-a1eb-d1e1ba7f11d8" providerId="ADAL" clId="{8B999C28-ED1A-44FC-9220-2D8F6FD39598}" dt="2026-04-20T20:27:08.179" v="1602" actId="21"/>
          <ac:picMkLst>
            <pc:docMk/>
            <pc:sldMk cId="2283674114" sldId="2726"/>
            <ac:picMk id="2050" creationId="{A434AAA7-4BBC-F4E3-E399-62CF4A4E089E}"/>
          </ac:picMkLst>
        </pc:picChg>
      </pc:sldChg>
      <pc:sldChg chg="add del">
        <pc:chgData name="Smith, Tyler (Transportation)" userId="4d564bd1-46ac-488c-a1eb-d1e1ba7f11d8" providerId="ADAL" clId="{8B999C28-ED1A-44FC-9220-2D8F6FD39598}" dt="2026-04-20T20:05:44.220" v="1002"/>
        <pc:sldMkLst>
          <pc:docMk/>
          <pc:sldMk cId="2487452327" sldId="27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4138E-0776-4568-AFEC-0ADE7B9C7E07}"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BEABF-BAA8-4A6F-B08D-CF11B0517450}" type="slidenum">
              <a:rPr lang="en-US" smtClean="0"/>
              <a:t>‹#›</a:t>
            </a:fld>
            <a:endParaRPr lang="en-US"/>
          </a:p>
        </p:txBody>
      </p:sp>
    </p:spTree>
    <p:extLst>
      <p:ext uri="{BB962C8B-B14F-4D97-AF65-F5344CB8AC3E}">
        <p14:creationId xmlns:p14="http://schemas.microsoft.com/office/powerpoint/2010/main" val="312000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3D606-B217-CF2B-2AF1-F3486D6D4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4489-FFA3-68DA-68F4-CAA3108CB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16BA9-8BEE-6ED4-05F1-20A46CB34E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E74D83-F9F7-4C92-543C-49AEE3F54F97}"/>
              </a:ext>
            </a:extLst>
          </p:cNvPr>
          <p:cNvSpPr>
            <a:spLocks noGrp="1"/>
          </p:cNvSpPr>
          <p:nvPr>
            <p:ph type="sldNum" sz="quarter" idx="5"/>
          </p:nvPr>
        </p:nvSpPr>
        <p:spPr/>
        <p:txBody>
          <a:bodyPr/>
          <a:lstStyle/>
          <a:p>
            <a:fld id="{3DDBEABF-BAA8-4A6F-B08D-CF11B0517450}" type="slidenum">
              <a:rPr lang="en-US" smtClean="0"/>
              <a:t>2</a:t>
            </a:fld>
            <a:endParaRPr lang="en-US"/>
          </a:p>
        </p:txBody>
      </p:sp>
    </p:spTree>
    <p:extLst>
      <p:ext uri="{BB962C8B-B14F-4D97-AF65-F5344CB8AC3E}">
        <p14:creationId xmlns:p14="http://schemas.microsoft.com/office/powerpoint/2010/main" val="158548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BEABF-BAA8-4A6F-B08D-CF11B0517450}" type="slidenum">
              <a:rPr lang="en-US" smtClean="0"/>
              <a:t>3</a:t>
            </a:fld>
            <a:endParaRPr lang="en-US"/>
          </a:p>
        </p:txBody>
      </p:sp>
    </p:spTree>
    <p:extLst>
      <p:ext uri="{BB962C8B-B14F-4D97-AF65-F5344CB8AC3E}">
        <p14:creationId xmlns:p14="http://schemas.microsoft.com/office/powerpoint/2010/main" val="275682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29F8-2EC5-3EFA-E673-CED952AC6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BFBD3-6E9B-5A94-5A9E-68B2D5D3E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6E8CE-FDD2-D57C-3769-8D462FCB2D08}"/>
              </a:ext>
            </a:extLst>
          </p:cNvPr>
          <p:cNvSpPr>
            <a:spLocks noGrp="1"/>
          </p:cNvSpPr>
          <p:nvPr>
            <p:ph type="body" idx="1"/>
          </p:nvPr>
        </p:nvSpPr>
        <p:spPr/>
        <p:txBody>
          <a:bodyPr/>
          <a:lstStyle/>
          <a:p>
            <a:r>
              <a:rPr lang="en-US" dirty="0"/>
              <a:t>This request originally came in through the block party program, but it clearly didn’t meet the standard requirements—things like being on a residential street or having a typical attendance scale.</a:t>
            </a:r>
          </a:p>
          <a:p>
            <a:r>
              <a:rPr lang="en-US" dirty="0"/>
              <a:t>The proposal involved the Rocky Butte Preservation Society and the Madison South Neighborhood Association, and right away the big question was: </a:t>
            </a:r>
            <a:r>
              <a:rPr lang="en-US" i="1" dirty="0"/>
              <a:t>who actually has jurisdiction here?</a:t>
            </a:r>
            <a:endParaRPr lang="en-US" dirty="0"/>
          </a:p>
          <a:p>
            <a:r>
              <a:rPr lang="en-US" dirty="0"/>
              <a:t>The event site included a road and tunnel running through a park, which made things complicated. Determining ownership ended up being the most time-consuming part of the process—it took about five weeks to get a clear answer. One of the lead parks event coordinators had to escalate it to Parks Property and Real Estate to fully understand the boundaries.</a:t>
            </a:r>
          </a:p>
          <a:p>
            <a:r>
              <a:rPr lang="en-US" dirty="0"/>
              <a:t>Interestingly, while about 9 out of 10 roads in parks are Parks-owned, this one turned out to be PBOT property. That distinction really mattered, because it changed the permitting pathway entirely. It also highlighted that whenever something is adjacent to park land, there needs to be strong coordination between bureaus.</a:t>
            </a:r>
          </a:p>
          <a:p>
            <a:r>
              <a:rPr lang="en-US" dirty="0"/>
              <a:t>From there, we moved into feasibility. We worked with traffic engineers to assess whether a closure was even possible. One major issue was that closing the road would force residents into a long detour, so we had to do a deeper dive into traffic impacts.</a:t>
            </a:r>
          </a:p>
          <a:p>
            <a:r>
              <a:rPr lang="en-US" dirty="0"/>
              <a:t>Initial reactions internally were honestly along the lines of “what is this?”—but that’s pretty typical. We tend to get ambitious or unconventional ideas, and part of our role is figuring out how to make them work safely.</a:t>
            </a:r>
          </a:p>
          <a:p>
            <a:r>
              <a:rPr lang="en-US" dirty="0"/>
              <a:t>We also needed approval from PBOT Structures to evaluate the tunnel—both for structural integrity and attendee safety. That review came with conditions, including no generators and no amplified sound.</a:t>
            </a:r>
          </a:p>
          <a:p>
            <a:r>
              <a:rPr lang="en-US" dirty="0"/>
              <a:t>Once those major hurdles were cleared—traffic engineering, Parks coordination, and Structures approval—it became more of a standard process. At that point, we were able to move forward with it as a street closure permit.</a:t>
            </a:r>
          </a:p>
          <a:p>
            <a:endParaRPr lang="en-US" dirty="0"/>
          </a:p>
        </p:txBody>
      </p:sp>
      <p:sp>
        <p:nvSpPr>
          <p:cNvPr id="4" name="Slide Number Placeholder 3">
            <a:extLst>
              <a:ext uri="{FF2B5EF4-FFF2-40B4-BE49-F238E27FC236}">
                <a16:creationId xmlns:a16="http://schemas.microsoft.com/office/drawing/2014/main" id="{701BE19C-082D-D5EE-E96C-2B5FB45527DC}"/>
              </a:ext>
            </a:extLst>
          </p:cNvPr>
          <p:cNvSpPr>
            <a:spLocks noGrp="1"/>
          </p:cNvSpPr>
          <p:nvPr>
            <p:ph type="sldNum" sz="quarter" idx="5"/>
          </p:nvPr>
        </p:nvSpPr>
        <p:spPr/>
        <p:txBody>
          <a:bodyPr/>
          <a:lstStyle/>
          <a:p>
            <a:fld id="{3DDBEABF-BAA8-4A6F-B08D-CF11B0517450}" type="slidenum">
              <a:rPr lang="en-US" smtClean="0"/>
              <a:t>23</a:t>
            </a:fld>
            <a:endParaRPr lang="en-US"/>
          </a:p>
        </p:txBody>
      </p:sp>
    </p:spTree>
    <p:extLst>
      <p:ext uri="{BB962C8B-B14F-4D97-AF65-F5344CB8AC3E}">
        <p14:creationId xmlns:p14="http://schemas.microsoft.com/office/powerpoint/2010/main" val="2457448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DDC82-D340-6E74-8D7A-10C8172B67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627C6-BCE8-732E-31CE-FDA93CDF6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C187A8-67F1-C4E5-9166-7766468B829C}"/>
              </a:ext>
            </a:extLst>
          </p:cNvPr>
          <p:cNvSpPr>
            <a:spLocks noGrp="1"/>
          </p:cNvSpPr>
          <p:nvPr>
            <p:ph type="body" idx="1"/>
          </p:nvPr>
        </p:nvSpPr>
        <p:spPr/>
        <p:txBody>
          <a:bodyPr/>
          <a:lstStyle/>
          <a:p>
            <a:r>
              <a:rPr lang="en-US" dirty="0"/>
              <a:t>This request originally came in through the block party program, but it clearly didn’t meet the standard requirements—things like being on a residential street or having a typical attendance scale.</a:t>
            </a:r>
          </a:p>
          <a:p>
            <a:r>
              <a:rPr lang="en-US" dirty="0"/>
              <a:t>The proposal involved the Rocky Butte Preservation Society and the Madison South Neighborhood Association, and right away the big question was: </a:t>
            </a:r>
            <a:r>
              <a:rPr lang="en-US" i="1" dirty="0"/>
              <a:t>who actually has jurisdiction here?</a:t>
            </a:r>
            <a:endParaRPr lang="en-US" dirty="0"/>
          </a:p>
          <a:p>
            <a:r>
              <a:rPr lang="en-US" dirty="0"/>
              <a:t>The event site included a road and tunnel running through a park, which made things complicated. Determining ownership ended up being the most time-consuming part of the process—it took about five weeks to get a clear answer. One of the lead parks event coordinators had to escalate it to Parks Property and Real Estate to fully understand the boundaries.</a:t>
            </a:r>
          </a:p>
          <a:p>
            <a:r>
              <a:rPr lang="en-US" dirty="0"/>
              <a:t>Interestingly, while about 9 out of 10 roads in parks are Parks-owned, this one turned out to be PBOT property. That distinction really mattered, because it changed the permitting pathway entirely. It also highlighted that whenever something is adjacent to park land, there needs to be strong coordination between bureaus.</a:t>
            </a:r>
          </a:p>
          <a:p>
            <a:r>
              <a:rPr lang="en-US" dirty="0"/>
              <a:t>From there, we moved into feasibility. We worked with traffic engineers to assess whether a closure was even possible. One major issue was that closing the road would force residents into a long detour, so we had to do a deeper dive into traffic impacts.</a:t>
            </a:r>
          </a:p>
          <a:p>
            <a:r>
              <a:rPr lang="en-US" dirty="0"/>
              <a:t>Initial reactions internally were honestly along the lines of “what is this?”—but that’s pretty typical. We tend to get ambitious or unconventional ideas, and part of our role is figuring out how to make them work safely.</a:t>
            </a:r>
          </a:p>
          <a:p>
            <a:r>
              <a:rPr lang="en-US" dirty="0"/>
              <a:t>We also needed approval from PBOT Structures to evaluate the tunnel—both for structural integrity and attendee safety. That review came with conditions, including no generators and no amplified sound.</a:t>
            </a:r>
          </a:p>
          <a:p>
            <a:r>
              <a:rPr lang="en-US" dirty="0"/>
              <a:t>Once those major hurdles were cleared—traffic engineering, Parks coordination, and Structures approval—it became more of a standard process. At that point, we were able to move forward with it as a street closure permit.</a:t>
            </a:r>
          </a:p>
          <a:p>
            <a:endParaRPr lang="en-US" dirty="0"/>
          </a:p>
        </p:txBody>
      </p:sp>
      <p:sp>
        <p:nvSpPr>
          <p:cNvPr id="4" name="Slide Number Placeholder 3">
            <a:extLst>
              <a:ext uri="{FF2B5EF4-FFF2-40B4-BE49-F238E27FC236}">
                <a16:creationId xmlns:a16="http://schemas.microsoft.com/office/drawing/2014/main" id="{CF02547A-7260-F198-6DCB-CB1695169A70}"/>
              </a:ext>
            </a:extLst>
          </p:cNvPr>
          <p:cNvSpPr>
            <a:spLocks noGrp="1"/>
          </p:cNvSpPr>
          <p:nvPr>
            <p:ph type="sldNum" sz="quarter" idx="5"/>
          </p:nvPr>
        </p:nvSpPr>
        <p:spPr/>
        <p:txBody>
          <a:bodyPr/>
          <a:lstStyle/>
          <a:p>
            <a:fld id="{3DDBEABF-BAA8-4A6F-B08D-CF11B0517450}" type="slidenum">
              <a:rPr lang="en-US" smtClean="0"/>
              <a:t>24</a:t>
            </a:fld>
            <a:endParaRPr lang="en-US"/>
          </a:p>
        </p:txBody>
      </p:sp>
    </p:spTree>
    <p:extLst>
      <p:ext uri="{BB962C8B-B14F-4D97-AF65-F5344CB8AC3E}">
        <p14:creationId xmlns:p14="http://schemas.microsoft.com/office/powerpoint/2010/main" val="201661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7C6AD-4D9A-6DC6-C2F6-AC10EFBD2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433C8-847F-B301-31CB-85FA20F3F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DB684-FF38-A417-ED56-A2E339FB8BC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Tunnel Download with Sal</a:t>
            </a:r>
          </a:p>
          <a:p>
            <a:pPr lvl="0"/>
            <a:r>
              <a:rPr lang="en-US" sz="1200" kern="1200" dirty="0">
                <a:solidFill>
                  <a:schemeClr val="tx1"/>
                </a:solidFill>
                <a:effectLst/>
                <a:latin typeface="+mn-lt"/>
                <a:ea typeface="+mn-ea"/>
                <a:cs typeface="+mn-cs"/>
              </a:rPr>
              <a:t>Sent to block party request, definitely didn’t fit into our requirements like residential street/attendance</a:t>
            </a:r>
          </a:p>
          <a:p>
            <a:pPr lvl="0"/>
            <a:r>
              <a:rPr lang="en-US" sz="1200" kern="1200" dirty="0">
                <a:solidFill>
                  <a:schemeClr val="tx1"/>
                </a:solidFill>
                <a:effectLst/>
                <a:latin typeface="+mn-lt"/>
                <a:ea typeface="+mn-ea"/>
                <a:cs typeface="+mn-cs"/>
              </a:rPr>
              <a:t>Rocky butte preservation society and Madison s neighborhood association</a:t>
            </a:r>
          </a:p>
          <a:p>
            <a:pPr lvl="0"/>
            <a:r>
              <a:rPr lang="en-US" sz="1200" kern="1200" dirty="0">
                <a:solidFill>
                  <a:schemeClr val="tx1"/>
                </a:solidFill>
                <a:effectLst/>
                <a:latin typeface="+mn-lt"/>
                <a:ea typeface="+mn-ea"/>
                <a:cs typeface="+mn-cs"/>
              </a:rPr>
              <a:t>Needed to know who had the </a:t>
            </a:r>
            <a:r>
              <a:rPr lang="en-US" sz="1200" kern="1200" dirty="0" err="1">
                <a:solidFill>
                  <a:schemeClr val="tx1"/>
                </a:solidFill>
                <a:effectLst/>
                <a:latin typeface="+mn-lt"/>
                <a:ea typeface="+mn-ea"/>
                <a:cs typeface="+mn-cs"/>
              </a:rPr>
              <a:t>athourity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Road and tunnel that goes through the park</a:t>
            </a:r>
          </a:p>
          <a:p>
            <a:pPr lvl="1"/>
            <a:r>
              <a:rPr lang="en-US" sz="1200" kern="1200" dirty="0">
                <a:solidFill>
                  <a:schemeClr val="tx1"/>
                </a:solidFill>
                <a:effectLst/>
                <a:latin typeface="+mn-lt"/>
                <a:ea typeface="+mn-ea"/>
                <a:cs typeface="+mn-cs"/>
              </a:rPr>
              <a:t>That took the longest to get a solid answer-5 weeks</a:t>
            </a:r>
          </a:p>
          <a:p>
            <a:pPr lvl="1"/>
            <a:r>
              <a:rPr lang="en-US" sz="1200" kern="1200" dirty="0">
                <a:solidFill>
                  <a:schemeClr val="tx1"/>
                </a:solidFill>
                <a:effectLst/>
                <a:latin typeface="+mn-lt"/>
                <a:ea typeface="+mn-ea"/>
                <a:cs typeface="+mn-cs"/>
              </a:rPr>
              <a:t>One of the lead coordinators for parks events had to bring it parks property real estate to understand the boundaries</a:t>
            </a:r>
          </a:p>
          <a:p>
            <a:pPr lvl="1"/>
            <a:r>
              <a:rPr lang="en-US" sz="1200" kern="1200" dirty="0">
                <a:solidFill>
                  <a:schemeClr val="tx1"/>
                </a:solidFill>
                <a:effectLst/>
                <a:latin typeface="+mn-lt"/>
                <a:ea typeface="+mn-ea"/>
                <a:cs typeface="+mn-cs"/>
              </a:rPr>
              <a:t>Established it was </a:t>
            </a:r>
            <a:r>
              <a:rPr lang="en-US" sz="1200" kern="1200" dirty="0" err="1">
                <a:solidFill>
                  <a:schemeClr val="tx1"/>
                </a:solidFill>
                <a:effectLst/>
                <a:latin typeface="+mn-lt"/>
                <a:ea typeface="+mn-ea"/>
                <a:cs typeface="+mn-cs"/>
              </a:rPr>
              <a:t>pbot</a:t>
            </a:r>
            <a:r>
              <a:rPr lang="en-US" sz="1200" kern="1200" dirty="0">
                <a:solidFill>
                  <a:schemeClr val="tx1"/>
                </a:solidFill>
                <a:effectLst/>
                <a:latin typeface="+mn-lt"/>
                <a:ea typeface="+mn-ea"/>
                <a:cs typeface="+mn-cs"/>
              </a:rPr>
              <a:t> property</a:t>
            </a:r>
          </a:p>
          <a:p>
            <a:pPr lvl="1"/>
            <a:r>
              <a:rPr lang="en-US" sz="1200" kern="1200" dirty="0">
                <a:solidFill>
                  <a:schemeClr val="tx1"/>
                </a:solidFill>
                <a:effectLst/>
                <a:latin typeface="+mn-lt"/>
                <a:ea typeface="+mn-ea"/>
                <a:cs typeface="+mn-cs"/>
              </a:rPr>
              <a:t>9/10 times roads are parks property and this happened to not be.</a:t>
            </a:r>
          </a:p>
          <a:p>
            <a:pPr lvl="1"/>
            <a:r>
              <a:rPr lang="en-US" sz="1200" kern="1200" dirty="0">
                <a:solidFill>
                  <a:schemeClr val="tx1"/>
                </a:solidFill>
                <a:effectLst/>
                <a:latin typeface="+mn-lt"/>
                <a:ea typeface="+mn-ea"/>
                <a:cs typeface="+mn-cs"/>
              </a:rPr>
              <a:t>Some kind of coordination needs to happen its when its adjacent to park</a:t>
            </a:r>
          </a:p>
          <a:p>
            <a:pPr lvl="1"/>
            <a:r>
              <a:rPr lang="en-US" sz="1200" kern="1200" dirty="0">
                <a:solidFill>
                  <a:schemeClr val="tx1"/>
                </a:solidFill>
                <a:effectLst/>
                <a:latin typeface="+mn-lt"/>
                <a:ea typeface="+mn-ea"/>
                <a:cs typeface="+mn-cs"/>
              </a:rPr>
              <a:t>Next steps, getting advice from traffic engineers. Was length possible</a:t>
            </a:r>
          </a:p>
          <a:p>
            <a:pPr lvl="1"/>
            <a:r>
              <a:rPr lang="en-US" sz="1200" kern="1200" dirty="0">
                <a:solidFill>
                  <a:schemeClr val="tx1"/>
                </a:solidFill>
                <a:effectLst/>
                <a:latin typeface="+mn-lt"/>
                <a:ea typeface="+mn-ea"/>
                <a:cs typeface="+mn-cs"/>
              </a:rPr>
              <a:t>Closing off section meant that residents would have to do a giant loop</a:t>
            </a:r>
          </a:p>
          <a:p>
            <a:pPr lvl="1"/>
            <a:r>
              <a:rPr lang="en-US" sz="1200" kern="1200" dirty="0">
                <a:solidFill>
                  <a:schemeClr val="tx1"/>
                </a:solidFill>
                <a:effectLst/>
                <a:latin typeface="+mn-lt"/>
                <a:ea typeface="+mn-ea"/>
                <a:cs typeface="+mn-cs"/>
              </a:rPr>
              <a:t>Deep dive into traffic disruption</a:t>
            </a:r>
          </a:p>
          <a:p>
            <a:pPr lvl="2"/>
            <a:r>
              <a:rPr lang="en-US" sz="1200" kern="1200" dirty="0">
                <a:solidFill>
                  <a:schemeClr val="tx1"/>
                </a:solidFill>
                <a:effectLst/>
                <a:latin typeface="+mn-lt"/>
                <a:ea typeface="+mn-ea"/>
                <a:cs typeface="+mn-cs"/>
              </a:rPr>
              <a:t>Geoff</a:t>
            </a:r>
          </a:p>
          <a:p>
            <a:pPr lvl="1"/>
            <a:r>
              <a:rPr lang="en-US" sz="1200" kern="1200" dirty="0">
                <a:solidFill>
                  <a:schemeClr val="tx1"/>
                </a:solidFill>
                <a:effectLst/>
                <a:latin typeface="+mn-lt"/>
                <a:ea typeface="+mn-ea"/>
                <a:cs typeface="+mn-cs"/>
              </a:rPr>
              <a:t>Initial reaction was ugh what the hell. That’s the general </a:t>
            </a:r>
            <a:r>
              <a:rPr lang="en-US" sz="1200" kern="1200" dirty="0" err="1">
                <a:solidFill>
                  <a:schemeClr val="tx1"/>
                </a:solidFill>
                <a:effectLst/>
                <a:latin typeface="+mn-lt"/>
                <a:ea typeface="+mn-ea"/>
                <a:cs typeface="+mn-cs"/>
              </a:rPr>
              <a:t>jist</a:t>
            </a:r>
            <a:r>
              <a:rPr lang="en-US" sz="1200" kern="1200" dirty="0">
                <a:solidFill>
                  <a:schemeClr val="tx1"/>
                </a:solidFill>
                <a:effectLst/>
                <a:latin typeface="+mn-lt"/>
                <a:ea typeface="+mn-ea"/>
                <a:cs typeface="+mn-cs"/>
              </a:rPr>
              <a:t>. We always bring crazy ideas</a:t>
            </a:r>
          </a:p>
          <a:p>
            <a:pPr lvl="1"/>
            <a:r>
              <a:rPr lang="en-US" sz="1200" kern="1200" dirty="0">
                <a:solidFill>
                  <a:schemeClr val="tx1"/>
                </a:solidFill>
                <a:effectLst/>
                <a:latin typeface="+mn-lt"/>
                <a:ea typeface="+mn-ea"/>
                <a:cs typeface="+mn-cs"/>
              </a:rPr>
              <a:t>Had to get consent and approval from </a:t>
            </a:r>
            <a:r>
              <a:rPr lang="en-US" sz="1200" kern="1200" dirty="0" err="1">
                <a:solidFill>
                  <a:schemeClr val="tx1"/>
                </a:solidFill>
                <a:effectLst/>
                <a:latin typeface="+mn-lt"/>
                <a:ea typeface="+mn-ea"/>
                <a:cs typeface="+mn-cs"/>
              </a:rPr>
              <a:t>pbot</a:t>
            </a:r>
            <a:r>
              <a:rPr lang="en-US" sz="1200" kern="1200" dirty="0">
                <a:solidFill>
                  <a:schemeClr val="tx1"/>
                </a:solidFill>
                <a:effectLst/>
                <a:latin typeface="+mn-lt"/>
                <a:ea typeface="+mn-ea"/>
                <a:cs typeface="+mn-cs"/>
              </a:rPr>
              <a:t> structures to see if it was safe for attendees and integrity of the tunnel. and if there were any conditions, for safety of attendees and </a:t>
            </a:r>
          </a:p>
          <a:p>
            <a:pPr lvl="2"/>
            <a:r>
              <a:rPr lang="en-US" sz="1200" kern="1200" dirty="0">
                <a:solidFill>
                  <a:schemeClr val="tx1"/>
                </a:solidFill>
                <a:effectLst/>
                <a:latin typeface="+mn-lt"/>
                <a:ea typeface="+mn-ea"/>
                <a:cs typeface="+mn-cs"/>
              </a:rPr>
              <a:t>No generators, no amplified music</a:t>
            </a:r>
          </a:p>
          <a:p>
            <a:pPr lvl="1"/>
            <a:r>
              <a:rPr lang="en-US" sz="1200" kern="1200" dirty="0">
                <a:solidFill>
                  <a:schemeClr val="tx1"/>
                </a:solidFill>
                <a:effectLst/>
                <a:latin typeface="+mn-lt"/>
                <a:ea typeface="+mn-ea"/>
                <a:cs typeface="+mn-cs"/>
              </a:rPr>
              <a:t>After that generally smooth sailing—business as usual</a:t>
            </a:r>
          </a:p>
          <a:p>
            <a:pPr lvl="1"/>
            <a:r>
              <a:rPr lang="en-US" sz="1200" kern="1200" dirty="0">
                <a:solidFill>
                  <a:schemeClr val="tx1"/>
                </a:solidFill>
                <a:effectLst/>
                <a:latin typeface="+mn-lt"/>
                <a:ea typeface="+mn-ea"/>
                <a:cs typeface="+mn-cs"/>
              </a:rPr>
              <a:t>Green lights for TE, parks, structures</a:t>
            </a:r>
          </a:p>
          <a:p>
            <a:pPr lvl="1"/>
            <a:r>
              <a:rPr lang="en-US" sz="1200" kern="1200" dirty="0">
                <a:solidFill>
                  <a:schemeClr val="tx1"/>
                </a:solidFill>
                <a:effectLst/>
                <a:latin typeface="+mn-lt"/>
                <a:ea typeface="+mn-ea"/>
                <a:cs typeface="+mn-cs"/>
              </a:rPr>
              <a:t>Zone in as street closure</a:t>
            </a:r>
          </a:p>
          <a:p>
            <a:r>
              <a:rPr lang="en-US" sz="1200" kern="1200" dirty="0">
                <a:solidFill>
                  <a:schemeClr val="tx1"/>
                </a:solidFill>
                <a:effectLst/>
                <a:latin typeface="+mn-lt"/>
                <a:ea typeface="+mn-ea"/>
                <a:cs typeface="+mn-cs"/>
              </a:rPr>
              <a:t>Vista Bridge Sun, Aug 30th</a:t>
            </a:r>
          </a:p>
          <a:p>
            <a:pPr lvl="0"/>
            <a:r>
              <a:rPr lang="en-US" sz="1200" kern="1200" dirty="0">
                <a:solidFill>
                  <a:schemeClr val="tx1"/>
                </a:solidFill>
                <a:effectLst/>
                <a:latin typeface="+mn-lt"/>
                <a:ea typeface="+mn-ea"/>
                <a:cs typeface="+mn-cs"/>
              </a:rPr>
              <a:t>Tons of details still needed</a:t>
            </a:r>
          </a:p>
          <a:p>
            <a:pPr lvl="0"/>
            <a:r>
              <a:rPr lang="en-US" sz="1200" kern="1200" dirty="0">
                <a:solidFill>
                  <a:schemeClr val="tx1"/>
                </a:solidFill>
                <a:effectLst/>
                <a:latin typeface="+mn-lt"/>
                <a:ea typeface="+mn-ea"/>
                <a:cs typeface="+mn-cs"/>
              </a:rPr>
              <a:t>High level: 100 year celebration of vista bridge, food trucks, music, </a:t>
            </a:r>
            <a:r>
              <a:rPr lang="en-US" sz="1200" kern="1200" dirty="0" err="1">
                <a:solidFill>
                  <a:schemeClr val="tx1"/>
                </a:solidFill>
                <a:effectLst/>
                <a:latin typeface="+mn-lt"/>
                <a:ea typeface="+mn-ea"/>
                <a:cs typeface="+mn-cs"/>
              </a:rPr>
              <a:t>pbot</a:t>
            </a:r>
            <a:r>
              <a:rPr lang="en-US" sz="1200" kern="1200" dirty="0">
                <a:solidFill>
                  <a:schemeClr val="tx1"/>
                </a:solidFill>
                <a:effectLst/>
                <a:latin typeface="+mn-lt"/>
                <a:ea typeface="+mn-ea"/>
                <a:cs typeface="+mn-cs"/>
              </a:rPr>
              <a:t> is just doing the bridge includes Washington park, multi venue party</a:t>
            </a:r>
          </a:p>
          <a:p>
            <a:pPr lvl="0"/>
            <a:r>
              <a:rPr lang="en-US" sz="1200" kern="1200" dirty="0">
                <a:solidFill>
                  <a:schemeClr val="tx1"/>
                </a:solidFill>
                <a:effectLst/>
                <a:latin typeface="+mn-lt"/>
                <a:ea typeface="+mn-ea"/>
                <a:cs typeface="+mn-cs"/>
              </a:rPr>
              <a:t>Structures will be involved</a:t>
            </a:r>
          </a:p>
          <a:p>
            <a:pPr lvl="0"/>
            <a:r>
              <a:rPr lang="en-US" sz="1200" kern="1200" dirty="0">
                <a:solidFill>
                  <a:schemeClr val="tx1"/>
                </a:solidFill>
                <a:effectLst/>
                <a:latin typeface="+mn-lt"/>
                <a:ea typeface="+mn-ea"/>
                <a:cs typeface="+mn-cs"/>
              </a:rPr>
              <a:t>Complex because it’s a bridge, weight capacity, </a:t>
            </a:r>
            <a:r>
              <a:rPr lang="en-US" sz="1200" kern="1200" dirty="0" err="1">
                <a:solidFill>
                  <a:schemeClr val="tx1"/>
                </a:solidFill>
                <a:effectLst/>
                <a:latin typeface="+mn-lt"/>
                <a:ea typeface="+mn-ea"/>
                <a:cs typeface="+mn-cs"/>
              </a:rPr>
              <a:t>trimet</a:t>
            </a:r>
            <a:r>
              <a:rPr lang="en-US" sz="1200" kern="1200" dirty="0">
                <a:solidFill>
                  <a:schemeClr val="tx1"/>
                </a:solidFill>
                <a:effectLst/>
                <a:latin typeface="+mn-lt"/>
                <a:ea typeface="+mn-ea"/>
                <a:cs typeface="+mn-cs"/>
              </a:rPr>
              <a:t> component and rerouting, side streets are narrow</a:t>
            </a:r>
          </a:p>
          <a:p>
            <a:pPr lvl="0"/>
            <a:r>
              <a:rPr lang="en-US" sz="1200" kern="1200" dirty="0">
                <a:solidFill>
                  <a:schemeClr val="tx1"/>
                </a:solidFill>
                <a:effectLst/>
                <a:latin typeface="+mn-lt"/>
                <a:ea typeface="+mn-ea"/>
                <a:cs typeface="+mn-cs"/>
              </a:rPr>
              <a:t>How would this impact effect narrow roads with on street parking</a:t>
            </a:r>
          </a:p>
          <a:p>
            <a:pPr lvl="0"/>
            <a:r>
              <a:rPr lang="en-US" sz="1200" kern="1200" dirty="0">
                <a:solidFill>
                  <a:schemeClr val="tx1"/>
                </a:solidFill>
                <a:effectLst/>
                <a:latin typeface="+mn-lt"/>
                <a:ea typeface="+mn-ea"/>
                <a:cs typeface="+mn-cs"/>
              </a:rPr>
              <a:t>Will coordinate with TE again</a:t>
            </a:r>
          </a:p>
          <a:p>
            <a:pPr lvl="0"/>
            <a:r>
              <a:rPr lang="en-US" sz="1200" kern="1200" dirty="0">
                <a:solidFill>
                  <a:schemeClr val="tx1"/>
                </a:solidFill>
                <a:effectLst/>
                <a:latin typeface="+mn-lt"/>
                <a:ea typeface="+mn-ea"/>
                <a:cs typeface="+mn-cs"/>
              </a:rPr>
              <a:t>Major emergency response route</a:t>
            </a:r>
          </a:p>
          <a:p>
            <a:pPr lvl="0"/>
            <a:r>
              <a:rPr lang="en-US" sz="1200" kern="1200" dirty="0">
                <a:solidFill>
                  <a:schemeClr val="tx1"/>
                </a:solidFill>
                <a:effectLst/>
                <a:latin typeface="+mn-lt"/>
                <a:ea typeface="+mn-ea"/>
                <a:cs typeface="+mn-cs"/>
              </a:rPr>
              <a:t>Need layout with food trucks and other aspects, how many, weight of each fully loaded.</a:t>
            </a:r>
          </a:p>
          <a:p>
            <a:endParaRPr lang="en-US" dirty="0"/>
          </a:p>
        </p:txBody>
      </p:sp>
      <p:sp>
        <p:nvSpPr>
          <p:cNvPr id="4" name="Slide Number Placeholder 3">
            <a:extLst>
              <a:ext uri="{FF2B5EF4-FFF2-40B4-BE49-F238E27FC236}">
                <a16:creationId xmlns:a16="http://schemas.microsoft.com/office/drawing/2014/main" id="{D7E8E749-4DBB-911B-E7FA-56970E5163F1}"/>
              </a:ext>
            </a:extLst>
          </p:cNvPr>
          <p:cNvSpPr>
            <a:spLocks noGrp="1"/>
          </p:cNvSpPr>
          <p:nvPr>
            <p:ph type="sldNum" sz="quarter" idx="5"/>
          </p:nvPr>
        </p:nvSpPr>
        <p:spPr/>
        <p:txBody>
          <a:bodyPr/>
          <a:lstStyle/>
          <a:p>
            <a:fld id="{3DDBEABF-BAA8-4A6F-B08D-CF11B0517450}" type="slidenum">
              <a:rPr lang="en-US" smtClean="0"/>
              <a:t>25</a:t>
            </a:fld>
            <a:endParaRPr lang="en-US"/>
          </a:p>
        </p:txBody>
      </p:sp>
    </p:spTree>
    <p:extLst>
      <p:ext uri="{BB962C8B-B14F-4D97-AF65-F5344CB8AC3E}">
        <p14:creationId xmlns:p14="http://schemas.microsoft.com/office/powerpoint/2010/main" val="146944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BEABF-BAA8-4A6F-B08D-CF11B0517450}" type="slidenum">
              <a:rPr lang="en-US" smtClean="0"/>
              <a:t>26</a:t>
            </a:fld>
            <a:endParaRPr lang="en-US"/>
          </a:p>
        </p:txBody>
      </p:sp>
    </p:spTree>
    <p:extLst>
      <p:ext uri="{BB962C8B-B14F-4D97-AF65-F5344CB8AC3E}">
        <p14:creationId xmlns:p14="http://schemas.microsoft.com/office/powerpoint/2010/main" val="1704761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4A080EE8-29DF-6669-5348-4D6FFE159609}"/>
              </a:ext>
            </a:extLst>
          </p:cNvPr>
          <p:cNvSpPr>
            <a:spLocks noGrp="1"/>
          </p:cNvSpPr>
          <p:nvPr>
            <p:ph type="title"/>
          </p:nvPr>
        </p:nvSpPr>
        <p:spPr>
          <a:xfrm>
            <a:off x="229238" y="172441"/>
            <a:ext cx="15773400" cy="898727"/>
          </a:xfrm>
          <a:prstGeom prst="rect">
            <a:avLst/>
          </a:prstGeom>
        </p:spPr>
        <p:txBody>
          <a:bodyPr/>
          <a:lstStyle>
            <a:lvl1pPr>
              <a:defRPr>
                <a:solidFill>
                  <a:srgbClr val="00A0AE"/>
                </a:solidFill>
              </a:defRPr>
            </a:lvl1pPr>
          </a:lstStyle>
          <a:p>
            <a:r>
              <a:rPr lang="en-US"/>
              <a:t>Click to edit Master title style</a:t>
            </a:r>
          </a:p>
        </p:txBody>
      </p:sp>
    </p:spTree>
    <p:extLst>
      <p:ext uri="{BB962C8B-B14F-4D97-AF65-F5344CB8AC3E}">
        <p14:creationId xmlns:p14="http://schemas.microsoft.com/office/powerpoint/2010/main" val="3133397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106394"/>
            <a:ext cx="18542350" cy="2180606"/>
            <a:chOff x="0" y="0"/>
            <a:chExt cx="4883582" cy="574316"/>
          </a:xfrm>
        </p:grpSpPr>
        <p:sp>
          <p:nvSpPr>
            <p:cNvPr id="3" name="Freeform 3"/>
            <p:cNvSpPr/>
            <p:nvPr/>
          </p:nvSpPr>
          <p:spPr>
            <a:xfrm>
              <a:off x="0" y="0"/>
              <a:ext cx="4883582" cy="574316"/>
            </a:xfrm>
            <a:custGeom>
              <a:avLst/>
              <a:gdLst/>
              <a:ahLst/>
              <a:cxnLst/>
              <a:rect l="l" t="t" r="r" b="b"/>
              <a:pathLst>
                <a:path w="4883582" h="574316">
                  <a:moveTo>
                    <a:pt x="0" y="0"/>
                  </a:moveTo>
                  <a:lnTo>
                    <a:pt x="4883582" y="0"/>
                  </a:lnTo>
                  <a:lnTo>
                    <a:pt x="4883582" y="574316"/>
                  </a:lnTo>
                  <a:lnTo>
                    <a:pt x="0" y="574316"/>
                  </a:lnTo>
                  <a:close/>
                </a:path>
              </a:pathLst>
            </a:custGeom>
            <a:solidFill>
              <a:srgbClr val="005CB9"/>
            </a:solidFill>
          </p:spPr>
          <p:txBody>
            <a:bodyPr/>
            <a:lstStyle/>
            <a:p>
              <a:endParaRPr lang="en-US"/>
            </a:p>
          </p:txBody>
        </p:sp>
        <p:sp>
          <p:nvSpPr>
            <p:cNvPr id="4" name="TextBox 4"/>
            <p:cNvSpPr txBox="1"/>
            <p:nvPr/>
          </p:nvSpPr>
          <p:spPr>
            <a:xfrm>
              <a:off x="0" y="28575"/>
              <a:ext cx="4883582" cy="545741"/>
            </a:xfrm>
            <a:prstGeom prst="rect">
              <a:avLst/>
            </a:prstGeom>
          </p:spPr>
          <p:txBody>
            <a:bodyPr lIns="50800" tIns="50800" rIns="50800" bIns="50800" rtlCol="0" anchor="ctr"/>
            <a:lstStyle/>
            <a:p>
              <a:pPr algn="ctr">
                <a:lnSpc>
                  <a:spcPts val="1600"/>
                </a:lnSpc>
              </a:pPr>
              <a:endParaRPr/>
            </a:p>
          </p:txBody>
        </p:sp>
      </p:grpSp>
      <p:grpSp>
        <p:nvGrpSpPr>
          <p:cNvPr id="16" name="Group 15">
            <a:extLst>
              <a:ext uri="{FF2B5EF4-FFF2-40B4-BE49-F238E27FC236}">
                <a16:creationId xmlns:a16="http://schemas.microsoft.com/office/drawing/2014/main" id="{53668511-9FBB-D30C-5B64-1625603ABBDB}"/>
              </a:ext>
            </a:extLst>
          </p:cNvPr>
          <p:cNvGrpSpPr/>
          <p:nvPr/>
        </p:nvGrpSpPr>
        <p:grpSpPr>
          <a:xfrm>
            <a:off x="14554199" y="8769178"/>
            <a:ext cx="3365143" cy="1008475"/>
            <a:chOff x="13978631" y="8596690"/>
            <a:chExt cx="3940712" cy="1180963"/>
          </a:xfrm>
        </p:grpSpPr>
        <p:sp>
          <p:nvSpPr>
            <p:cNvPr id="5" name="Freeform 5"/>
            <p:cNvSpPr/>
            <p:nvPr/>
          </p:nvSpPr>
          <p:spPr>
            <a:xfrm>
              <a:off x="15357050" y="8691368"/>
              <a:ext cx="2562293" cy="991608"/>
            </a:xfrm>
            <a:custGeom>
              <a:avLst/>
              <a:gdLst/>
              <a:ahLst/>
              <a:cxnLst/>
              <a:rect l="l" t="t" r="r" b="b"/>
              <a:pathLst>
                <a:path w="2562293" h="991608">
                  <a:moveTo>
                    <a:pt x="0" y="0"/>
                  </a:moveTo>
                  <a:lnTo>
                    <a:pt x="2562294" y="0"/>
                  </a:lnTo>
                  <a:lnTo>
                    <a:pt x="2562294" y="991608"/>
                  </a:lnTo>
                  <a:lnTo>
                    <a:pt x="0" y="99160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3978631" y="8596690"/>
              <a:ext cx="1180963" cy="1180963"/>
            </a:xfrm>
            <a:custGeom>
              <a:avLst/>
              <a:gdLst/>
              <a:ahLst/>
              <a:cxnLst/>
              <a:rect l="l" t="t" r="r" b="b"/>
              <a:pathLst>
                <a:path w="1180963" h="1180963">
                  <a:moveTo>
                    <a:pt x="0" y="0"/>
                  </a:moveTo>
                  <a:lnTo>
                    <a:pt x="1180963" y="0"/>
                  </a:lnTo>
                  <a:lnTo>
                    <a:pt x="1180963" y="1180964"/>
                  </a:lnTo>
                  <a:lnTo>
                    <a:pt x="0" y="118096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7" name="Freeform 7"/>
          <p:cNvSpPr/>
          <p:nvPr/>
        </p:nvSpPr>
        <p:spPr>
          <a:xfrm>
            <a:off x="0" y="5298181"/>
            <a:ext cx="3660579" cy="2808213"/>
          </a:xfrm>
          <a:custGeom>
            <a:avLst/>
            <a:gdLst/>
            <a:ahLst/>
            <a:cxnLst/>
            <a:rect l="l" t="t" r="r" b="b"/>
            <a:pathLst>
              <a:path w="3660579" h="2808213">
                <a:moveTo>
                  <a:pt x="0" y="0"/>
                </a:moveTo>
                <a:lnTo>
                  <a:pt x="3660579" y="0"/>
                </a:lnTo>
                <a:lnTo>
                  <a:pt x="3660579" y="2808213"/>
                </a:lnTo>
                <a:lnTo>
                  <a:pt x="0" y="2808213"/>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0" y="2576936"/>
            <a:ext cx="3660579" cy="2757197"/>
          </a:xfrm>
          <a:custGeom>
            <a:avLst/>
            <a:gdLst/>
            <a:ahLst/>
            <a:cxnLst/>
            <a:rect l="l" t="t" r="r" b="b"/>
            <a:pathLst>
              <a:path w="3660579" h="2757197">
                <a:moveTo>
                  <a:pt x="0" y="0"/>
                </a:moveTo>
                <a:lnTo>
                  <a:pt x="3660579" y="0"/>
                </a:lnTo>
                <a:lnTo>
                  <a:pt x="3660579" y="2757197"/>
                </a:lnTo>
                <a:lnTo>
                  <a:pt x="0" y="275719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5205" y="4083307"/>
            <a:ext cx="6238995" cy="4023087"/>
          </a:xfrm>
          <a:custGeom>
            <a:avLst/>
            <a:gdLst/>
            <a:ahLst/>
            <a:cxnLst/>
            <a:rect l="l" t="t" r="r" b="b"/>
            <a:pathLst>
              <a:path w="6238995" h="4023087">
                <a:moveTo>
                  <a:pt x="0" y="0"/>
                </a:moveTo>
                <a:lnTo>
                  <a:pt x="6238994" y="0"/>
                </a:lnTo>
                <a:lnTo>
                  <a:pt x="6238994" y="4023087"/>
                </a:lnTo>
                <a:lnTo>
                  <a:pt x="0" y="4023087"/>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5868632" y="4083307"/>
            <a:ext cx="6377073" cy="4023087"/>
          </a:xfrm>
          <a:custGeom>
            <a:avLst/>
            <a:gdLst/>
            <a:ahLst/>
            <a:cxnLst/>
            <a:rect l="l" t="t" r="r" b="b"/>
            <a:pathLst>
              <a:path w="6377073" h="4023087">
                <a:moveTo>
                  <a:pt x="0" y="0"/>
                </a:moveTo>
                <a:lnTo>
                  <a:pt x="6377073" y="0"/>
                </a:lnTo>
                <a:lnTo>
                  <a:pt x="6377073" y="4023087"/>
                </a:lnTo>
                <a:lnTo>
                  <a:pt x="0" y="4023087"/>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a:off x="-13607" y="-24054"/>
            <a:ext cx="6026813" cy="4158377"/>
          </a:xfrm>
          <a:custGeom>
            <a:avLst/>
            <a:gdLst/>
            <a:ahLst/>
            <a:cxnLst/>
            <a:rect l="l" t="t" r="r" b="b"/>
            <a:pathLst>
              <a:path w="6026813" h="4158377">
                <a:moveTo>
                  <a:pt x="0" y="0"/>
                </a:moveTo>
                <a:lnTo>
                  <a:pt x="6026813" y="0"/>
                </a:lnTo>
                <a:lnTo>
                  <a:pt x="6026813" y="4158377"/>
                </a:lnTo>
                <a:lnTo>
                  <a:pt x="0" y="4158377"/>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TextBox 12"/>
          <p:cNvSpPr txBox="1"/>
          <p:nvPr/>
        </p:nvSpPr>
        <p:spPr>
          <a:xfrm>
            <a:off x="685800" y="9106434"/>
            <a:ext cx="15575832" cy="804900"/>
          </a:xfrm>
          <a:prstGeom prst="rect">
            <a:avLst/>
          </a:prstGeom>
        </p:spPr>
        <p:txBody>
          <a:bodyPr wrap="square" lIns="0" tIns="0" rIns="0" bIns="0" rtlCol="0" anchor="t">
            <a:spAutoFit/>
          </a:bodyPr>
          <a:lstStyle/>
          <a:p>
            <a:pPr algn="l">
              <a:lnSpc>
                <a:spcPts val="6180"/>
              </a:lnSpc>
            </a:pPr>
            <a:r>
              <a:rPr lang="en-US" sz="9600" b="1" dirty="0">
                <a:solidFill>
                  <a:srgbClr val="FFFFFF"/>
                </a:solidFill>
                <a:latin typeface="Bebas Neue Bold"/>
                <a:ea typeface="Bebas Neue Bold"/>
                <a:cs typeface="Bebas Neue Bold"/>
                <a:sym typeface="Bebas Neue Bold"/>
              </a:rPr>
              <a:t>Public Realm &amp; Street Activation</a:t>
            </a:r>
          </a:p>
        </p:txBody>
      </p:sp>
      <p:sp>
        <p:nvSpPr>
          <p:cNvPr id="13" name="Freeform 13"/>
          <p:cNvSpPr/>
          <p:nvPr/>
        </p:nvSpPr>
        <p:spPr>
          <a:xfrm>
            <a:off x="12126438" y="4083307"/>
            <a:ext cx="6161562" cy="4023087"/>
          </a:xfrm>
          <a:custGeom>
            <a:avLst/>
            <a:gdLst/>
            <a:ahLst/>
            <a:cxnLst/>
            <a:rect l="l" t="t" r="r" b="b"/>
            <a:pathLst>
              <a:path w="6161562" h="4023087">
                <a:moveTo>
                  <a:pt x="0" y="0"/>
                </a:moveTo>
                <a:lnTo>
                  <a:pt x="6161562" y="0"/>
                </a:lnTo>
                <a:lnTo>
                  <a:pt x="6161562" y="4023087"/>
                </a:lnTo>
                <a:lnTo>
                  <a:pt x="0" y="4023087"/>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4" name="Freeform 14"/>
          <p:cNvSpPr/>
          <p:nvPr/>
        </p:nvSpPr>
        <p:spPr>
          <a:xfrm>
            <a:off x="5868632" y="-24054"/>
            <a:ext cx="6377073" cy="4158377"/>
          </a:xfrm>
          <a:custGeom>
            <a:avLst/>
            <a:gdLst/>
            <a:ahLst/>
            <a:cxnLst/>
            <a:rect l="l" t="t" r="r" b="b"/>
            <a:pathLst>
              <a:path w="6377073" h="4158377">
                <a:moveTo>
                  <a:pt x="0" y="0"/>
                </a:moveTo>
                <a:lnTo>
                  <a:pt x="6377073" y="0"/>
                </a:lnTo>
                <a:lnTo>
                  <a:pt x="6377073" y="4158377"/>
                </a:lnTo>
                <a:lnTo>
                  <a:pt x="0" y="4158377"/>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a:off x="12126438" y="-2612"/>
            <a:ext cx="6161562" cy="4136934"/>
          </a:xfrm>
          <a:custGeom>
            <a:avLst/>
            <a:gdLst/>
            <a:ahLst/>
            <a:cxnLst/>
            <a:rect l="l" t="t" r="r" b="b"/>
            <a:pathLst>
              <a:path w="6161562" h="4136934">
                <a:moveTo>
                  <a:pt x="0" y="0"/>
                </a:moveTo>
                <a:lnTo>
                  <a:pt x="6161562" y="0"/>
                </a:lnTo>
                <a:lnTo>
                  <a:pt x="6161562" y="4136935"/>
                </a:lnTo>
                <a:lnTo>
                  <a:pt x="0" y="4136935"/>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7C911-BA39-2FD3-3721-177A58E5DB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6E58A63-AFA7-6F0D-289F-91A44C2D2205}"/>
              </a:ext>
            </a:extLst>
          </p:cNvPr>
          <p:cNvSpPr/>
          <p:nvPr/>
        </p:nvSpPr>
        <p:spPr>
          <a:xfrm>
            <a:off x="0" y="-2886050"/>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23DD3EC4-2C6D-AE27-0F06-51B86DBC9F9A}"/>
              </a:ext>
            </a:extLst>
          </p:cNvPr>
          <p:cNvGrpSpPr/>
          <p:nvPr/>
        </p:nvGrpSpPr>
        <p:grpSpPr>
          <a:xfrm>
            <a:off x="1466219" y="8744040"/>
            <a:ext cx="7674468" cy="1136087"/>
            <a:chOff x="0" y="0"/>
            <a:chExt cx="1857387" cy="299216"/>
          </a:xfrm>
        </p:grpSpPr>
        <p:sp>
          <p:nvSpPr>
            <p:cNvPr id="4" name="Freeform 4">
              <a:extLst>
                <a:ext uri="{FF2B5EF4-FFF2-40B4-BE49-F238E27FC236}">
                  <a16:creationId xmlns:a16="http://schemas.microsoft.com/office/drawing/2014/main" id="{D78ED3CE-F5B7-AFCA-3BD2-224F1454B3F3}"/>
                </a:ext>
              </a:extLst>
            </p:cNvPr>
            <p:cNvSpPr/>
            <p:nvPr/>
          </p:nvSpPr>
          <p:spPr>
            <a:xfrm>
              <a:off x="0" y="0"/>
              <a:ext cx="1857387" cy="299216"/>
            </a:xfrm>
            <a:custGeom>
              <a:avLst/>
              <a:gdLst/>
              <a:ahLst/>
              <a:cxnLst/>
              <a:rect l="l" t="t" r="r" b="b"/>
              <a:pathLst>
                <a:path w="1857387" h="299216">
                  <a:moveTo>
                    <a:pt x="0" y="0"/>
                  </a:moveTo>
                  <a:lnTo>
                    <a:pt x="1857387" y="0"/>
                  </a:lnTo>
                  <a:lnTo>
                    <a:pt x="1857387" y="299216"/>
                  </a:lnTo>
                  <a:lnTo>
                    <a:pt x="0" y="299216"/>
                  </a:lnTo>
                  <a:close/>
                </a:path>
              </a:pathLst>
            </a:custGeom>
            <a:solidFill>
              <a:srgbClr val="005CB9">
                <a:alpha val="77647"/>
              </a:srgbClr>
            </a:solidFill>
          </p:spPr>
          <p:txBody>
            <a:bodyPr/>
            <a:lstStyle/>
            <a:p>
              <a:endParaRPr lang="en-US"/>
            </a:p>
          </p:txBody>
        </p:sp>
        <p:sp>
          <p:nvSpPr>
            <p:cNvPr id="5" name="TextBox 5">
              <a:extLst>
                <a:ext uri="{FF2B5EF4-FFF2-40B4-BE49-F238E27FC236}">
                  <a16:creationId xmlns:a16="http://schemas.microsoft.com/office/drawing/2014/main" id="{77462243-4E3F-BD56-A252-CE7CA7D21F43}"/>
                </a:ext>
              </a:extLst>
            </p:cNvPr>
            <p:cNvSpPr txBox="1"/>
            <p:nvPr/>
          </p:nvSpPr>
          <p:spPr>
            <a:xfrm>
              <a:off x="0" y="28575"/>
              <a:ext cx="1857387" cy="270641"/>
            </a:xfrm>
            <a:prstGeom prst="rect">
              <a:avLst/>
            </a:prstGeom>
          </p:spPr>
          <p:txBody>
            <a:bodyPr lIns="50800" tIns="50800" rIns="50800" bIns="50800" rtlCol="0" anchor="ctr"/>
            <a:lstStyle/>
            <a:p>
              <a:pPr algn="ctr">
                <a:lnSpc>
                  <a:spcPts val="1600"/>
                </a:lnSpc>
              </a:pPr>
              <a:endParaRPr/>
            </a:p>
          </p:txBody>
        </p:sp>
      </p:grpSp>
      <p:sp>
        <p:nvSpPr>
          <p:cNvPr id="6" name="TextBox 6">
            <a:extLst>
              <a:ext uri="{FF2B5EF4-FFF2-40B4-BE49-F238E27FC236}">
                <a16:creationId xmlns:a16="http://schemas.microsoft.com/office/drawing/2014/main" id="{C52E887B-5900-E390-0C46-33F1F920F511}"/>
              </a:ext>
            </a:extLst>
          </p:cNvPr>
          <p:cNvSpPr txBox="1"/>
          <p:nvPr/>
        </p:nvSpPr>
        <p:spPr>
          <a:xfrm>
            <a:off x="1816501" y="8918325"/>
            <a:ext cx="7052266" cy="961802"/>
          </a:xfrm>
          <a:prstGeom prst="rect">
            <a:avLst/>
          </a:prstGeom>
        </p:spPr>
        <p:txBody>
          <a:bodyPr lIns="0" tIns="0" rIns="0" bIns="0" rtlCol="0" anchor="t">
            <a:spAutoFit/>
          </a:bodyPr>
          <a:lstStyle/>
          <a:p>
            <a:pPr algn="ctr">
              <a:lnSpc>
                <a:spcPts val="7451"/>
              </a:lnSpc>
            </a:pPr>
            <a:r>
              <a:rPr lang="en-US" sz="8012" b="1" dirty="0">
                <a:solidFill>
                  <a:srgbClr val="FFFFFF"/>
                </a:solidFill>
                <a:latin typeface="Bebas Neue Bold"/>
                <a:ea typeface="Bebas Neue Bold"/>
                <a:cs typeface="Bebas Neue Bold"/>
                <a:sym typeface="Bebas Neue Bold"/>
              </a:rPr>
              <a:t>Public Street Plazas</a:t>
            </a:r>
          </a:p>
        </p:txBody>
      </p:sp>
    </p:spTree>
    <p:extLst>
      <p:ext uri="{BB962C8B-B14F-4D97-AF65-F5344CB8AC3E}">
        <p14:creationId xmlns:p14="http://schemas.microsoft.com/office/powerpoint/2010/main" val="3622886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42300"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262664" y="-181844"/>
            <a:ext cx="6267382" cy="10630484"/>
            <a:chOff x="0" y="0"/>
            <a:chExt cx="1650669" cy="2799798"/>
          </a:xfrm>
        </p:grpSpPr>
        <p:sp>
          <p:nvSpPr>
            <p:cNvPr id="4" name="Freeform 4"/>
            <p:cNvSpPr/>
            <p:nvPr/>
          </p:nvSpPr>
          <p:spPr>
            <a:xfrm>
              <a:off x="0" y="0"/>
              <a:ext cx="1650669" cy="2799798"/>
            </a:xfrm>
            <a:custGeom>
              <a:avLst/>
              <a:gdLst/>
              <a:ahLst/>
              <a:cxnLst/>
              <a:rect l="l" t="t" r="r" b="b"/>
              <a:pathLst>
                <a:path w="1650669" h="2799798">
                  <a:moveTo>
                    <a:pt x="0" y="0"/>
                  </a:moveTo>
                  <a:lnTo>
                    <a:pt x="1650669" y="0"/>
                  </a:lnTo>
                  <a:lnTo>
                    <a:pt x="1650669" y="2799798"/>
                  </a:lnTo>
                  <a:lnTo>
                    <a:pt x="0" y="2799798"/>
                  </a:lnTo>
                  <a:close/>
                </a:path>
              </a:pathLst>
            </a:custGeom>
            <a:solidFill>
              <a:srgbClr val="F3F1E7"/>
            </a:solidFill>
            <a:ln cap="sq">
              <a:noFill/>
              <a:prstDash val="solid"/>
              <a:miter/>
            </a:ln>
          </p:spPr>
          <p:txBody>
            <a:bodyPr/>
            <a:lstStyle/>
            <a:p>
              <a:endParaRPr lang="en-US"/>
            </a:p>
          </p:txBody>
        </p:sp>
        <p:sp>
          <p:nvSpPr>
            <p:cNvPr id="5" name="TextBox 5"/>
            <p:cNvSpPr txBox="1"/>
            <p:nvPr/>
          </p:nvSpPr>
          <p:spPr>
            <a:xfrm>
              <a:off x="0" y="28575"/>
              <a:ext cx="1650669" cy="2771223"/>
            </a:xfrm>
            <a:prstGeom prst="rect">
              <a:avLst/>
            </a:prstGeom>
          </p:spPr>
          <p:txBody>
            <a:bodyPr lIns="50800" tIns="50800" rIns="50800" bIns="50800" rtlCol="0" anchor="ctr"/>
            <a:lstStyle/>
            <a:p>
              <a:pPr algn="ctr">
                <a:lnSpc>
                  <a:spcPts val="2000"/>
                </a:lnSpc>
              </a:pPr>
              <a:endParaRPr/>
            </a:p>
          </p:txBody>
        </p:sp>
      </p:grpSp>
      <p:sp>
        <p:nvSpPr>
          <p:cNvPr id="6" name="AutoShape 6"/>
          <p:cNvSpPr/>
          <p:nvPr/>
        </p:nvSpPr>
        <p:spPr>
          <a:xfrm flipH="1">
            <a:off x="0" y="2347979"/>
            <a:ext cx="5542430" cy="0"/>
          </a:xfrm>
          <a:prstGeom prst="line">
            <a:avLst/>
          </a:prstGeom>
          <a:ln w="85725" cap="rnd">
            <a:solidFill>
              <a:srgbClr val="F99D1B"/>
            </a:solidFill>
            <a:prstDash val="solid"/>
            <a:headEnd type="none" w="sm" len="sm"/>
            <a:tailEnd type="none" w="sm" len="sm"/>
          </a:ln>
        </p:spPr>
        <p:txBody>
          <a:bodyPr/>
          <a:lstStyle/>
          <a:p>
            <a:endParaRPr lang="en-US"/>
          </a:p>
        </p:txBody>
      </p:sp>
      <p:sp>
        <p:nvSpPr>
          <p:cNvPr id="7" name="TextBox 7"/>
          <p:cNvSpPr txBox="1"/>
          <p:nvPr/>
        </p:nvSpPr>
        <p:spPr>
          <a:xfrm>
            <a:off x="607937" y="2662173"/>
            <a:ext cx="4946117" cy="4937249"/>
          </a:xfrm>
          <a:prstGeom prst="rect">
            <a:avLst/>
          </a:prstGeom>
        </p:spPr>
        <p:txBody>
          <a:bodyPr lIns="0" tIns="0" rIns="0" bIns="0" rtlCol="0" anchor="t">
            <a:spAutoFit/>
          </a:bodyPr>
          <a:lstStyle/>
          <a:p>
            <a:pPr marL="457200" lvl="0" indent="-457200" algn="l">
              <a:lnSpc>
                <a:spcPts val="3500"/>
              </a:lnSpc>
              <a:spcBef>
                <a:spcPct val="0"/>
              </a:spcBef>
              <a:buFont typeface="Arial" panose="020B0604020202020204" pitchFamily="34" charset="0"/>
              <a:buChar char="•"/>
            </a:pPr>
            <a:r>
              <a:rPr lang="en-US" sz="3200" dirty="0">
                <a:solidFill>
                  <a:srgbClr val="000000"/>
                </a:solidFill>
                <a:latin typeface="Open Sans 2"/>
                <a:ea typeface="Open Sans 2"/>
                <a:cs typeface="Open Sans 2"/>
                <a:sym typeface="Open Sans 2"/>
              </a:rPr>
              <a:t>From Covid era Healthy Business program to pilot</a:t>
            </a:r>
            <a:endParaRPr lang="en-US" sz="3200" i="1" dirty="0">
              <a:solidFill>
                <a:srgbClr val="000000"/>
              </a:solidFill>
              <a:latin typeface="Open Sans 2"/>
              <a:ea typeface="Open Sans 2"/>
              <a:cs typeface="Open Sans 2"/>
              <a:sym typeface="Open Sans 2"/>
            </a:endParaRPr>
          </a:p>
          <a:p>
            <a:pPr marL="457200" lvl="0" indent="-457200" algn="l">
              <a:lnSpc>
                <a:spcPts val="3500"/>
              </a:lnSpc>
              <a:spcBef>
                <a:spcPct val="0"/>
              </a:spcBef>
              <a:buFont typeface="Arial" panose="020B0604020202020204" pitchFamily="34" charset="0"/>
              <a:buChar char="•"/>
            </a:pPr>
            <a:endParaRPr lang="en-US" sz="3200" dirty="0">
              <a:solidFill>
                <a:srgbClr val="000000"/>
              </a:solidFill>
              <a:latin typeface="Open Sans 2"/>
              <a:ea typeface="Open Sans 2"/>
              <a:cs typeface="Open Sans 2"/>
              <a:sym typeface="Open Sans 2"/>
            </a:endParaRPr>
          </a:p>
          <a:p>
            <a:pPr marL="457200" lvl="0" indent="-457200" algn="l">
              <a:lnSpc>
                <a:spcPts val="3500"/>
              </a:lnSpc>
              <a:spcBef>
                <a:spcPct val="0"/>
              </a:spcBef>
              <a:buFont typeface="Arial" panose="020B0604020202020204" pitchFamily="34" charset="0"/>
              <a:buChar char="•"/>
            </a:pPr>
            <a:r>
              <a:rPr lang="en-US" sz="3200" dirty="0">
                <a:solidFill>
                  <a:srgbClr val="000000"/>
                </a:solidFill>
                <a:latin typeface="Open Sans 2"/>
                <a:ea typeface="Open Sans 2"/>
                <a:cs typeface="Open Sans 2"/>
                <a:sym typeface="Open Sans 2"/>
              </a:rPr>
              <a:t>October 1st, 2025: the Plaza Program officially transitioned from a pilot to a permanent city program</a:t>
            </a:r>
          </a:p>
          <a:p>
            <a:pPr lvl="0" algn="l">
              <a:lnSpc>
                <a:spcPts val="3500"/>
              </a:lnSpc>
              <a:spcBef>
                <a:spcPct val="0"/>
              </a:spcBef>
            </a:pPr>
            <a:endParaRPr lang="en-US" sz="3200" dirty="0">
              <a:solidFill>
                <a:srgbClr val="000000"/>
              </a:solidFill>
              <a:latin typeface="Open Sans 2"/>
              <a:ea typeface="Open Sans 2"/>
              <a:cs typeface="Open Sans 2"/>
              <a:sym typeface="Open Sans 2"/>
            </a:endParaRPr>
          </a:p>
          <a:p>
            <a:pPr marL="457200" lvl="0" indent="-457200" algn="l">
              <a:lnSpc>
                <a:spcPts val="3500"/>
              </a:lnSpc>
              <a:spcBef>
                <a:spcPct val="0"/>
              </a:spcBef>
              <a:buFont typeface="Arial" panose="020B0604020202020204" pitchFamily="34" charset="0"/>
              <a:buChar char="•"/>
            </a:pPr>
            <a:r>
              <a:rPr lang="en-US" sz="3200" dirty="0">
                <a:solidFill>
                  <a:srgbClr val="000000"/>
                </a:solidFill>
                <a:latin typeface="Open Sans 2"/>
                <a:ea typeface="Open Sans 2"/>
                <a:cs typeface="Open Sans 2"/>
                <a:sym typeface="Open Sans 2"/>
              </a:rPr>
              <a:t>unanimous vote</a:t>
            </a:r>
          </a:p>
        </p:txBody>
      </p:sp>
      <p:sp>
        <p:nvSpPr>
          <p:cNvPr id="8" name="TextBox 8"/>
          <p:cNvSpPr txBox="1"/>
          <p:nvPr/>
        </p:nvSpPr>
        <p:spPr>
          <a:xfrm>
            <a:off x="17836736" y="9756279"/>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FFFFFF"/>
                </a:solidFill>
                <a:latin typeface="Open Sans 1 Bold"/>
                <a:ea typeface="Open Sans 1 Bold"/>
                <a:cs typeface="Open Sans 1 Bold"/>
                <a:sym typeface="Open Sans 1 Bold"/>
              </a:rPr>
              <a:t>10</a:t>
            </a:r>
          </a:p>
        </p:txBody>
      </p:sp>
      <p:grpSp>
        <p:nvGrpSpPr>
          <p:cNvPr id="9" name="Group 9"/>
          <p:cNvGrpSpPr/>
          <p:nvPr/>
        </p:nvGrpSpPr>
        <p:grpSpPr>
          <a:xfrm>
            <a:off x="6364678" y="476527"/>
            <a:ext cx="4486981" cy="4677121"/>
            <a:chOff x="0" y="0"/>
            <a:chExt cx="604426" cy="630039"/>
          </a:xfrm>
        </p:grpSpPr>
        <p:sp>
          <p:nvSpPr>
            <p:cNvPr id="10" name="Freeform 10"/>
            <p:cNvSpPr/>
            <p:nvPr/>
          </p:nvSpPr>
          <p:spPr>
            <a:xfrm>
              <a:off x="0" y="0"/>
              <a:ext cx="604426" cy="630039"/>
            </a:xfrm>
            <a:custGeom>
              <a:avLst/>
              <a:gdLst/>
              <a:ahLst/>
              <a:cxnLst/>
              <a:rect l="l" t="t" r="r" b="b"/>
              <a:pathLst>
                <a:path w="604426" h="630039">
                  <a:moveTo>
                    <a:pt x="170783" y="0"/>
                  </a:moveTo>
                  <a:lnTo>
                    <a:pt x="433643" y="0"/>
                  </a:lnTo>
                  <a:cubicBezTo>
                    <a:pt x="478937" y="0"/>
                    <a:pt x="522377" y="17993"/>
                    <a:pt x="554405" y="50021"/>
                  </a:cubicBezTo>
                  <a:cubicBezTo>
                    <a:pt x="586433" y="82049"/>
                    <a:pt x="604426" y="125488"/>
                    <a:pt x="604426" y="170783"/>
                  </a:cubicBezTo>
                  <a:lnTo>
                    <a:pt x="604426" y="459256"/>
                  </a:lnTo>
                  <a:cubicBezTo>
                    <a:pt x="604426" y="504551"/>
                    <a:pt x="586433" y="547990"/>
                    <a:pt x="554405" y="580018"/>
                  </a:cubicBezTo>
                  <a:cubicBezTo>
                    <a:pt x="522377" y="612046"/>
                    <a:pt x="478937" y="630039"/>
                    <a:pt x="433643" y="630039"/>
                  </a:cubicBezTo>
                  <a:lnTo>
                    <a:pt x="170783" y="630039"/>
                  </a:lnTo>
                  <a:cubicBezTo>
                    <a:pt x="125488" y="630039"/>
                    <a:pt x="82049" y="612046"/>
                    <a:pt x="50021" y="580018"/>
                  </a:cubicBezTo>
                  <a:cubicBezTo>
                    <a:pt x="17993" y="547990"/>
                    <a:pt x="0" y="504551"/>
                    <a:pt x="0" y="459256"/>
                  </a:cubicBezTo>
                  <a:lnTo>
                    <a:pt x="0" y="170783"/>
                  </a:lnTo>
                  <a:cubicBezTo>
                    <a:pt x="0" y="125488"/>
                    <a:pt x="17993" y="82049"/>
                    <a:pt x="50021" y="50021"/>
                  </a:cubicBezTo>
                  <a:cubicBezTo>
                    <a:pt x="82049" y="17993"/>
                    <a:pt x="125488" y="0"/>
                    <a:pt x="170783" y="0"/>
                  </a:cubicBezTo>
                  <a:close/>
                </a:path>
              </a:pathLst>
            </a:custGeom>
            <a:solidFill>
              <a:srgbClr val="005CB9"/>
            </a:solidFill>
            <a:ln w="85725" cap="rnd">
              <a:solidFill>
                <a:srgbClr val="F99D1B"/>
              </a:solidFill>
              <a:prstDash val="solid"/>
              <a:round/>
            </a:ln>
          </p:spPr>
          <p:txBody>
            <a:bodyPr/>
            <a:lstStyle/>
            <a:p>
              <a:endParaRPr lang="en-US"/>
            </a:p>
          </p:txBody>
        </p:sp>
        <p:sp>
          <p:nvSpPr>
            <p:cNvPr id="11" name="TextBox 11"/>
            <p:cNvSpPr txBox="1"/>
            <p:nvPr/>
          </p:nvSpPr>
          <p:spPr>
            <a:xfrm>
              <a:off x="0" y="19050"/>
              <a:ext cx="604426" cy="610989"/>
            </a:xfrm>
            <a:prstGeom prst="rect">
              <a:avLst/>
            </a:prstGeom>
          </p:spPr>
          <p:txBody>
            <a:bodyPr lIns="41221" tIns="41221" rIns="41221" bIns="41221" rtlCol="0" anchor="ctr"/>
            <a:lstStyle/>
            <a:p>
              <a:pPr algn="ctr">
                <a:lnSpc>
                  <a:spcPts val="1521"/>
                </a:lnSpc>
              </a:pPr>
              <a:endParaRPr/>
            </a:p>
          </p:txBody>
        </p:sp>
      </p:grpSp>
      <p:sp>
        <p:nvSpPr>
          <p:cNvPr id="12" name="TextBox 12"/>
          <p:cNvSpPr txBox="1"/>
          <p:nvPr/>
        </p:nvSpPr>
        <p:spPr>
          <a:xfrm>
            <a:off x="6782019" y="817128"/>
            <a:ext cx="3652301" cy="4336520"/>
          </a:xfrm>
          <a:prstGeom prst="rect">
            <a:avLst/>
          </a:prstGeom>
        </p:spPr>
        <p:txBody>
          <a:bodyPr lIns="0" tIns="0" rIns="0" bIns="0" rtlCol="0" anchor="t">
            <a:spAutoFit/>
          </a:bodyPr>
          <a:lstStyle/>
          <a:p>
            <a:pPr marL="0" lvl="0" indent="0" algn="ctr">
              <a:lnSpc>
                <a:spcPts val="2654"/>
              </a:lnSpc>
              <a:spcBef>
                <a:spcPct val="0"/>
              </a:spcBef>
            </a:pPr>
            <a:r>
              <a:rPr lang="en-US" sz="2041" b="1" i="1">
                <a:solidFill>
                  <a:srgbClr val="FFFFFF"/>
                </a:solidFill>
                <a:latin typeface="Open Sans 2 Bold Italics"/>
                <a:ea typeface="Open Sans 2 Bold Italics"/>
                <a:cs typeface="Open Sans 2 Bold Italics"/>
                <a:sym typeface="Open Sans 2 Bold Italics"/>
              </a:rPr>
              <a:t>"PBOT has a team of people that are amazing. I've worked with probably 8 to 10 people in PBOT, and they've been creative..</a:t>
            </a:r>
            <a:r>
              <a:rPr lang="en-US" sz="2041" b="1" i="1" u="none">
                <a:solidFill>
                  <a:srgbClr val="FFFFFF"/>
                </a:solidFill>
                <a:latin typeface="Open Sans 2 Bold Italics"/>
                <a:ea typeface="Open Sans 2 Bold Italics"/>
                <a:cs typeface="Open Sans 2 Bold Italics"/>
                <a:sym typeface="Open Sans 2 Bold Italics"/>
              </a:rPr>
              <a:t>.By voting to adopt</a:t>
            </a:r>
            <a:r>
              <a:rPr lang="en-US" sz="2041" b="1" i="1">
                <a:solidFill>
                  <a:srgbClr val="FFFFFF"/>
                </a:solidFill>
                <a:latin typeface="Open Sans 2 Bold Italics"/>
                <a:ea typeface="Open Sans 2 Bold Italics"/>
                <a:cs typeface="Open Sans 2 Bold Italics"/>
                <a:sym typeface="Open Sans 2 Bold Italics"/>
              </a:rPr>
              <a:t> </a:t>
            </a:r>
            <a:r>
              <a:rPr lang="en-US" sz="2041" b="1" i="1" u="none">
                <a:solidFill>
                  <a:srgbClr val="FFFFFF"/>
                </a:solidFill>
                <a:latin typeface="Open Sans 2 Bold Italics"/>
                <a:ea typeface="Open Sans 2 Bold Italics"/>
                <a:cs typeface="Open Sans 2 Bold Italics"/>
                <a:sym typeface="Open Sans 2 Bold Italics"/>
              </a:rPr>
              <a:t>th</a:t>
            </a:r>
            <a:r>
              <a:rPr lang="en-US" sz="2041" b="1" i="1">
                <a:solidFill>
                  <a:srgbClr val="FFFFFF"/>
                </a:solidFill>
                <a:latin typeface="Open Sans 2 Bold Italics"/>
                <a:ea typeface="Open Sans 2 Bold Italics"/>
                <a:cs typeface="Open Sans 2 Bold Italics"/>
                <a:sym typeface="Open Sans 2 Bold Italics"/>
              </a:rPr>
              <a:t>e</a:t>
            </a:r>
            <a:r>
              <a:rPr lang="en-US" sz="2041" b="1" i="1" u="none">
                <a:solidFill>
                  <a:srgbClr val="FFFFFF"/>
                </a:solidFill>
                <a:latin typeface="Open Sans 2 Bold Italics"/>
                <a:ea typeface="Open Sans 2 Bold Italics"/>
                <a:cs typeface="Open Sans 2 Bold Italics"/>
                <a:sym typeface="Open Sans 2 Bold Italics"/>
              </a:rPr>
              <a:t> PBOT Pub</a:t>
            </a:r>
            <a:r>
              <a:rPr lang="en-US" sz="2041" b="1" i="1">
                <a:solidFill>
                  <a:srgbClr val="FFFFFF"/>
                </a:solidFill>
                <a:latin typeface="Open Sans 2 Bold Italics"/>
                <a:ea typeface="Open Sans 2 Bold Italics"/>
                <a:cs typeface="Open Sans 2 Bold Italics"/>
                <a:sym typeface="Open Sans 2 Bold Italics"/>
              </a:rPr>
              <a:t>li</a:t>
            </a:r>
            <a:r>
              <a:rPr lang="en-US" sz="2041" b="1" i="1" u="none">
                <a:solidFill>
                  <a:srgbClr val="FFFFFF"/>
                </a:solidFill>
                <a:latin typeface="Open Sans 2 Bold Italics"/>
                <a:ea typeface="Open Sans 2 Bold Italics"/>
                <a:cs typeface="Open Sans 2 Bold Italics"/>
                <a:sym typeface="Open Sans 2 Bold Italics"/>
              </a:rPr>
              <a:t>c</a:t>
            </a:r>
            <a:r>
              <a:rPr lang="en-US" sz="2041" b="1" i="1">
                <a:solidFill>
                  <a:srgbClr val="FFFFFF"/>
                </a:solidFill>
                <a:latin typeface="Open Sans 2 Bold Italics"/>
                <a:ea typeface="Open Sans 2 Bold Italics"/>
                <a:cs typeface="Open Sans 2 Bold Italics"/>
                <a:sym typeface="Open Sans 2 Bold Italics"/>
              </a:rPr>
              <a:t> </a:t>
            </a:r>
            <a:r>
              <a:rPr lang="en-US" sz="2041" b="1" i="1" u="none">
                <a:solidFill>
                  <a:srgbClr val="FFFFFF"/>
                </a:solidFill>
                <a:latin typeface="Open Sans 2 Bold Italics"/>
                <a:ea typeface="Open Sans 2 Bold Italics"/>
                <a:cs typeface="Open Sans 2 Bold Italics"/>
                <a:sym typeface="Open Sans 2 Bold Italics"/>
              </a:rPr>
              <a:t>Str</a:t>
            </a:r>
            <a:r>
              <a:rPr lang="en-US" sz="2041" b="1" i="1">
                <a:solidFill>
                  <a:srgbClr val="FFFFFF"/>
                </a:solidFill>
                <a:latin typeface="Open Sans 2 Bold Italics"/>
                <a:ea typeface="Open Sans 2 Bold Italics"/>
                <a:cs typeface="Open Sans 2 Bold Italics"/>
                <a:sym typeface="Open Sans 2 Bold Italics"/>
              </a:rPr>
              <a:t>eet</a:t>
            </a:r>
            <a:r>
              <a:rPr lang="en-US" sz="2041" b="1" i="1" u="none">
                <a:solidFill>
                  <a:srgbClr val="FFFFFF"/>
                </a:solidFill>
                <a:latin typeface="Open Sans 2 Bold Italics"/>
                <a:ea typeface="Open Sans 2 Bold Italics"/>
                <a:cs typeface="Open Sans 2 Bold Italics"/>
                <a:sym typeface="Open Sans 2 Bold Italics"/>
              </a:rPr>
              <a:t> Plaza Pr</a:t>
            </a:r>
            <a:r>
              <a:rPr lang="en-US" sz="2041" b="1" i="1">
                <a:solidFill>
                  <a:srgbClr val="FFFFFF"/>
                </a:solidFill>
                <a:latin typeface="Open Sans 2 Bold Italics"/>
                <a:ea typeface="Open Sans 2 Bold Italics"/>
                <a:cs typeface="Open Sans 2 Bold Italics"/>
                <a:sym typeface="Open Sans 2 Bold Italics"/>
              </a:rPr>
              <a:t>o</a:t>
            </a:r>
            <a:r>
              <a:rPr lang="en-US" sz="2041" b="1" i="1" u="none">
                <a:solidFill>
                  <a:srgbClr val="FFFFFF"/>
                </a:solidFill>
                <a:latin typeface="Open Sans 2 Bold Italics"/>
                <a:ea typeface="Open Sans 2 Bold Italics"/>
                <a:cs typeface="Open Sans 2 Bold Italics"/>
                <a:sym typeface="Open Sans 2 Bold Italics"/>
              </a:rPr>
              <a:t>gram</a:t>
            </a:r>
            <a:r>
              <a:rPr lang="en-US" sz="2041" b="1" i="1">
                <a:solidFill>
                  <a:srgbClr val="FFFFFF"/>
                </a:solidFill>
                <a:latin typeface="Open Sans 2 Bold Italics"/>
                <a:ea typeface="Open Sans 2 Bold Italics"/>
                <a:cs typeface="Open Sans 2 Bold Italics"/>
                <a:sym typeface="Open Sans 2 Bold Italics"/>
              </a:rPr>
              <a:t>, </a:t>
            </a:r>
            <a:r>
              <a:rPr lang="en-US" sz="2041" b="1" i="1" u="none">
                <a:solidFill>
                  <a:srgbClr val="FFFFFF"/>
                </a:solidFill>
                <a:latin typeface="Open Sans 2 Bold Italics"/>
                <a:ea typeface="Open Sans 2 Bold Italics"/>
                <a:cs typeface="Open Sans 2 Bold Italics"/>
                <a:sym typeface="Open Sans 2 Bold Italics"/>
              </a:rPr>
              <a:t>y</a:t>
            </a:r>
            <a:r>
              <a:rPr lang="en-US" sz="2041" b="1" i="1">
                <a:solidFill>
                  <a:srgbClr val="FFFFFF"/>
                </a:solidFill>
                <a:latin typeface="Open Sans 2 Bold Italics"/>
                <a:ea typeface="Open Sans 2 Bold Italics"/>
                <a:cs typeface="Open Sans 2 Bold Italics"/>
                <a:sym typeface="Open Sans 2 Bold Italics"/>
              </a:rPr>
              <a:t>o</a:t>
            </a:r>
            <a:r>
              <a:rPr lang="en-US" sz="2041" b="1" i="1" u="none">
                <a:solidFill>
                  <a:srgbClr val="FFFFFF"/>
                </a:solidFill>
                <a:latin typeface="Open Sans 2 Bold Italics"/>
                <a:ea typeface="Open Sans 2 Bold Italics"/>
                <a:cs typeface="Open Sans 2 Bold Italics"/>
                <a:sym typeface="Open Sans 2 Bold Italics"/>
              </a:rPr>
              <a:t>u'll keep P</a:t>
            </a:r>
            <a:r>
              <a:rPr lang="en-US" sz="2041" b="1" i="1">
                <a:solidFill>
                  <a:srgbClr val="FFFFFF"/>
                </a:solidFill>
                <a:latin typeface="Open Sans 2 Bold Italics"/>
                <a:ea typeface="Open Sans 2 Bold Italics"/>
                <a:cs typeface="Open Sans 2 Bold Italics"/>
                <a:sym typeface="Open Sans 2 Bold Italics"/>
              </a:rPr>
              <a:t>o</a:t>
            </a:r>
            <a:r>
              <a:rPr lang="en-US" sz="2041" b="1" i="1" u="none">
                <a:solidFill>
                  <a:srgbClr val="FFFFFF"/>
                </a:solidFill>
                <a:latin typeface="Open Sans 2 Bold Italics"/>
                <a:ea typeface="Open Sans 2 Bold Italics"/>
                <a:cs typeface="Open Sans 2 Bold Italics"/>
                <a:sym typeface="Open Sans 2 Bold Italics"/>
              </a:rPr>
              <a:t>rtlan</a:t>
            </a:r>
            <a:r>
              <a:rPr lang="en-US" sz="2041" b="1" i="1">
                <a:solidFill>
                  <a:srgbClr val="FFFFFF"/>
                </a:solidFill>
                <a:latin typeface="Open Sans 2 Bold Italics"/>
                <a:ea typeface="Open Sans 2 Bold Italics"/>
                <a:cs typeface="Open Sans 2 Bold Italics"/>
                <a:sym typeface="Open Sans 2 Bold Italics"/>
              </a:rPr>
              <a:t>d</a:t>
            </a:r>
            <a:r>
              <a:rPr lang="en-US" sz="2041" b="1" i="1" u="none">
                <a:solidFill>
                  <a:srgbClr val="FFFFFF"/>
                </a:solidFill>
                <a:latin typeface="Open Sans 2 Bold Italics"/>
                <a:ea typeface="Open Sans 2 Bold Italics"/>
                <a:cs typeface="Open Sans 2 Bold Italics"/>
                <a:sym typeface="Open Sans 2 Bold Italics"/>
              </a:rPr>
              <a:t> at the forefron</a:t>
            </a:r>
            <a:r>
              <a:rPr lang="en-US" sz="2041" b="1" i="1">
                <a:solidFill>
                  <a:srgbClr val="FFFFFF"/>
                </a:solidFill>
                <a:latin typeface="Open Sans 2 Bold Italics"/>
                <a:ea typeface="Open Sans 2 Bold Italics"/>
                <a:cs typeface="Open Sans 2 Bold Italics"/>
                <a:sym typeface="Open Sans 2 Bold Italics"/>
              </a:rPr>
              <a:t>t</a:t>
            </a:r>
            <a:r>
              <a:rPr lang="en-US" sz="2041" b="1" i="1" u="none">
                <a:solidFill>
                  <a:srgbClr val="FFFFFF"/>
                </a:solidFill>
                <a:latin typeface="Open Sans 2 Bold Italics"/>
                <a:ea typeface="Open Sans 2 Bold Italics"/>
                <a:cs typeface="Open Sans 2 Bold Italics"/>
                <a:sym typeface="Open Sans 2 Bold Italics"/>
              </a:rPr>
              <a:t> </a:t>
            </a:r>
            <a:r>
              <a:rPr lang="en-US" sz="2041" b="1" i="1">
                <a:solidFill>
                  <a:srgbClr val="FFFFFF"/>
                </a:solidFill>
                <a:latin typeface="Open Sans 2 Bold Italics"/>
                <a:ea typeface="Open Sans 2 Bold Italics"/>
                <a:cs typeface="Open Sans 2 Bold Italics"/>
                <a:sym typeface="Open Sans 2 Bold Italics"/>
              </a:rPr>
              <a:t>o</a:t>
            </a:r>
            <a:r>
              <a:rPr lang="en-US" sz="2041" b="1" i="1" u="none">
                <a:solidFill>
                  <a:srgbClr val="FFFFFF"/>
                </a:solidFill>
                <a:latin typeface="Open Sans 2 Bold Italics"/>
                <a:ea typeface="Open Sans 2 Bold Italics"/>
                <a:cs typeface="Open Sans 2 Bold Italics"/>
                <a:sym typeface="Open Sans 2 Bold Italics"/>
              </a:rPr>
              <a:t>f</a:t>
            </a:r>
            <a:r>
              <a:rPr lang="en-US" sz="2041" b="1" i="1">
                <a:solidFill>
                  <a:srgbClr val="FFFFFF"/>
                </a:solidFill>
                <a:latin typeface="Open Sans 2 Bold Italics"/>
                <a:ea typeface="Open Sans 2 Bold Italics"/>
                <a:cs typeface="Open Sans 2 Bold Italics"/>
                <a:sym typeface="Open Sans 2 Bold Italics"/>
              </a:rPr>
              <a:t> </a:t>
            </a:r>
            <a:r>
              <a:rPr lang="en-US" sz="2041" b="1" i="1" u="none">
                <a:solidFill>
                  <a:srgbClr val="FFFFFF"/>
                </a:solidFill>
                <a:latin typeface="Open Sans 2 Bold Italics"/>
                <a:ea typeface="Open Sans 2 Bold Italics"/>
                <a:cs typeface="Open Sans 2 Bold Italics"/>
                <a:sym typeface="Open Sans 2 Bold Italics"/>
              </a:rPr>
              <a:t>cr</a:t>
            </a:r>
            <a:r>
              <a:rPr lang="en-US" sz="2041" b="1" i="1">
                <a:solidFill>
                  <a:srgbClr val="FFFFFF"/>
                </a:solidFill>
                <a:latin typeface="Open Sans 2 Bold Italics"/>
                <a:ea typeface="Open Sans 2 Bold Italics"/>
                <a:cs typeface="Open Sans 2 Bold Italics"/>
                <a:sym typeface="Open Sans 2 Bold Italics"/>
              </a:rPr>
              <a:t>e</a:t>
            </a:r>
            <a:r>
              <a:rPr lang="en-US" sz="2041" b="1" i="1" u="none">
                <a:solidFill>
                  <a:srgbClr val="FFFFFF"/>
                </a:solidFill>
                <a:latin typeface="Open Sans 2 Bold Italics"/>
                <a:ea typeface="Open Sans 2 Bold Italics"/>
                <a:cs typeface="Open Sans 2 Bold Italics"/>
                <a:sym typeface="Open Sans 2 Bold Italics"/>
              </a:rPr>
              <a:t>at</a:t>
            </a:r>
            <a:r>
              <a:rPr lang="en-US" sz="2041" b="1" i="1">
                <a:solidFill>
                  <a:srgbClr val="FFFFFF"/>
                </a:solidFill>
                <a:latin typeface="Open Sans 2 Bold Italics"/>
                <a:ea typeface="Open Sans 2 Bold Italics"/>
                <a:cs typeface="Open Sans 2 Bold Italics"/>
                <a:sym typeface="Open Sans 2 Bold Italics"/>
              </a:rPr>
              <a:t>i</a:t>
            </a:r>
            <a:r>
              <a:rPr lang="en-US" sz="2041" b="1" i="1" u="none">
                <a:solidFill>
                  <a:srgbClr val="FFFFFF"/>
                </a:solidFill>
                <a:latin typeface="Open Sans 2 Bold Italics"/>
                <a:ea typeface="Open Sans 2 Bold Italics"/>
                <a:cs typeface="Open Sans 2 Bold Italics"/>
                <a:sym typeface="Open Sans 2 Bold Italics"/>
              </a:rPr>
              <a:t>v</a:t>
            </a:r>
            <a:r>
              <a:rPr lang="en-US" sz="2041" b="1" i="1">
                <a:solidFill>
                  <a:srgbClr val="FFFFFF"/>
                </a:solidFill>
                <a:latin typeface="Open Sans 2 Bold Italics"/>
                <a:ea typeface="Open Sans 2 Bold Italics"/>
                <a:cs typeface="Open Sans 2 Bold Italics"/>
                <a:sym typeface="Open Sans 2 Bold Italics"/>
              </a:rPr>
              <a:t>e</a:t>
            </a:r>
            <a:r>
              <a:rPr lang="en-US" sz="2041" b="1" i="1" u="none">
                <a:solidFill>
                  <a:srgbClr val="FFFFFF"/>
                </a:solidFill>
                <a:latin typeface="Open Sans 2 Bold Italics"/>
                <a:ea typeface="Open Sans 2 Bold Italics"/>
                <a:cs typeface="Open Sans 2 Bold Italics"/>
                <a:sym typeface="Open Sans 2 Bold Italics"/>
              </a:rPr>
              <a:t>, commu</a:t>
            </a:r>
            <a:r>
              <a:rPr lang="en-US" sz="2041" b="1" i="1">
                <a:solidFill>
                  <a:srgbClr val="FFFFFF"/>
                </a:solidFill>
                <a:latin typeface="Open Sans 2 Bold Italics"/>
                <a:ea typeface="Open Sans 2 Bold Italics"/>
                <a:cs typeface="Open Sans 2 Bold Italics"/>
                <a:sym typeface="Open Sans 2 Bold Italics"/>
              </a:rPr>
              <a:t>n</a:t>
            </a:r>
            <a:r>
              <a:rPr lang="en-US" sz="2041" b="1" i="1" u="none">
                <a:solidFill>
                  <a:srgbClr val="FFFFFF"/>
                </a:solidFill>
                <a:latin typeface="Open Sans 2 Bold Italics"/>
                <a:ea typeface="Open Sans 2 Bold Italics"/>
                <a:cs typeface="Open Sans 2 Bold Italics"/>
                <a:sym typeface="Open Sans 2 Bold Italics"/>
              </a:rPr>
              <a:t>i</a:t>
            </a:r>
            <a:r>
              <a:rPr lang="en-US" sz="2041" b="1" i="1">
                <a:solidFill>
                  <a:srgbClr val="FFFFFF"/>
                </a:solidFill>
                <a:latin typeface="Open Sans 2 Bold Italics"/>
                <a:ea typeface="Open Sans 2 Bold Italics"/>
                <a:cs typeface="Open Sans 2 Bold Italics"/>
                <a:sym typeface="Open Sans 2 Bold Italics"/>
              </a:rPr>
              <a:t>t</a:t>
            </a:r>
            <a:r>
              <a:rPr lang="en-US" sz="2041" b="1" i="1" u="none">
                <a:solidFill>
                  <a:srgbClr val="FFFFFF"/>
                </a:solidFill>
                <a:latin typeface="Open Sans 2 Bold Italics"/>
                <a:ea typeface="Open Sans 2 Bold Italics"/>
                <a:cs typeface="Open Sans 2 Bold Italics"/>
                <a:sym typeface="Open Sans 2 Bold Italics"/>
              </a:rPr>
              <a:t>y-led</a:t>
            </a:r>
            <a:r>
              <a:rPr lang="en-US" sz="2041" b="1" i="1">
                <a:solidFill>
                  <a:srgbClr val="FFFFFF"/>
                </a:solidFill>
                <a:latin typeface="Open Sans 2 Bold Italics"/>
                <a:ea typeface="Open Sans 2 Bold Italics"/>
                <a:cs typeface="Open Sans 2 Bold Italics"/>
                <a:sym typeface="Open Sans 2 Bold Italics"/>
              </a:rPr>
              <a:t> </a:t>
            </a:r>
            <a:r>
              <a:rPr lang="en-US" sz="2041" b="1" i="1" u="none">
                <a:solidFill>
                  <a:srgbClr val="FFFFFF"/>
                </a:solidFill>
                <a:latin typeface="Open Sans 2 Bold Italics"/>
                <a:ea typeface="Open Sans 2 Bold Italics"/>
                <a:cs typeface="Open Sans 2 Bold Italics"/>
                <a:sym typeface="Open Sans 2 Bold Italics"/>
              </a:rPr>
              <a:t>pub</a:t>
            </a:r>
            <a:r>
              <a:rPr lang="en-US" sz="2041" b="1" i="1">
                <a:solidFill>
                  <a:srgbClr val="FFFFFF"/>
                </a:solidFill>
                <a:latin typeface="Open Sans 2 Bold Italics"/>
                <a:ea typeface="Open Sans 2 Bold Italics"/>
                <a:cs typeface="Open Sans 2 Bold Italics"/>
                <a:sym typeface="Open Sans 2 Bold Italics"/>
              </a:rPr>
              <a:t>l</a:t>
            </a:r>
            <a:r>
              <a:rPr lang="en-US" sz="2041" b="1" i="1" u="none">
                <a:solidFill>
                  <a:srgbClr val="FFFFFF"/>
                </a:solidFill>
                <a:latin typeface="Open Sans 2 Bold Italics"/>
                <a:ea typeface="Open Sans 2 Bold Italics"/>
                <a:cs typeface="Open Sans 2 Bold Italics"/>
                <a:sym typeface="Open Sans 2 Bold Italics"/>
              </a:rPr>
              <a:t>i</a:t>
            </a:r>
            <a:r>
              <a:rPr lang="en-US" sz="2041" b="1" i="1">
                <a:solidFill>
                  <a:srgbClr val="FFFFFF"/>
                </a:solidFill>
                <a:latin typeface="Open Sans 2 Bold Italics"/>
                <a:ea typeface="Open Sans 2 Bold Italics"/>
                <a:cs typeface="Open Sans 2 Bold Italics"/>
                <a:sym typeface="Open Sans 2 Bold Italics"/>
              </a:rPr>
              <a:t>c </a:t>
            </a:r>
            <a:r>
              <a:rPr lang="en-US" sz="2041" b="1" i="1" u="none">
                <a:solidFill>
                  <a:srgbClr val="FFFFFF"/>
                </a:solidFill>
                <a:latin typeface="Open Sans 2 Bold Italics"/>
                <a:ea typeface="Open Sans 2 Bold Italics"/>
                <a:cs typeface="Open Sans 2 Bold Italics"/>
                <a:sym typeface="Open Sans 2 Bold Italics"/>
              </a:rPr>
              <a:t>sp</a:t>
            </a:r>
            <a:r>
              <a:rPr lang="en-US" sz="2041" b="1" i="1">
                <a:solidFill>
                  <a:srgbClr val="FFFFFF"/>
                </a:solidFill>
                <a:latin typeface="Open Sans 2 Bold Italics"/>
                <a:ea typeface="Open Sans 2 Bold Italics"/>
                <a:cs typeface="Open Sans 2 Bold Italics"/>
                <a:sym typeface="Open Sans 2 Bold Italics"/>
              </a:rPr>
              <a:t>a</a:t>
            </a:r>
            <a:r>
              <a:rPr lang="en-US" sz="2041" b="1" i="1" u="none">
                <a:solidFill>
                  <a:srgbClr val="FFFFFF"/>
                </a:solidFill>
                <a:latin typeface="Open Sans 2 Bold Italics"/>
                <a:ea typeface="Open Sans 2 Bold Italics"/>
                <a:cs typeface="Open Sans 2 Bold Italics"/>
                <a:sym typeface="Open Sans 2 Bold Italics"/>
              </a:rPr>
              <a:t>ce</a:t>
            </a:r>
            <a:r>
              <a:rPr lang="en-US" sz="2041" b="1" i="1">
                <a:solidFill>
                  <a:srgbClr val="FFFFFF"/>
                </a:solidFill>
                <a:latin typeface="Open Sans 2 Bold Italics"/>
                <a:ea typeface="Open Sans 2 Bold Italics"/>
                <a:cs typeface="Open Sans 2 Bold Italics"/>
                <a:sym typeface="Open Sans 2 Bold Italics"/>
              </a:rPr>
              <a:t>s</a:t>
            </a:r>
            <a:r>
              <a:rPr lang="en-US" sz="2041" b="1" i="1" u="none">
                <a:solidFill>
                  <a:srgbClr val="FFFFFF"/>
                </a:solidFill>
                <a:latin typeface="Open Sans 2 Bold Italics"/>
                <a:ea typeface="Open Sans 2 Bold Italics"/>
                <a:cs typeface="Open Sans 2 Bold Italics"/>
                <a:sym typeface="Open Sans 2 Bold Italics"/>
              </a:rPr>
              <a:t>."</a:t>
            </a:r>
          </a:p>
          <a:p>
            <a:pPr marL="0" lvl="0" indent="0" algn="ctr">
              <a:lnSpc>
                <a:spcPts val="2654"/>
              </a:lnSpc>
              <a:spcBef>
                <a:spcPct val="0"/>
              </a:spcBef>
            </a:pPr>
            <a:r>
              <a:rPr lang="en-US" sz="2041" b="1" i="1" u="none">
                <a:solidFill>
                  <a:srgbClr val="FFFFFF"/>
                </a:solidFill>
                <a:latin typeface="Open Sans 2 Bold Italics"/>
                <a:ea typeface="Open Sans 2 Bold Italics"/>
                <a:cs typeface="Open Sans 2 Bold Italics"/>
                <a:sym typeface="Open Sans 2 Bold Italics"/>
              </a:rPr>
              <a:t>-Alex Murrell, Executive Director of Dream Big City</a:t>
            </a:r>
          </a:p>
          <a:p>
            <a:pPr marL="0" lvl="0" indent="0" algn="ctr">
              <a:lnSpc>
                <a:spcPts val="2654"/>
              </a:lnSpc>
              <a:spcBef>
                <a:spcPct val="0"/>
              </a:spcBef>
            </a:pPr>
            <a:endParaRPr lang="en-US" sz="2041" b="1" i="1" u="none">
              <a:solidFill>
                <a:srgbClr val="FFFFFF"/>
              </a:solidFill>
              <a:latin typeface="Open Sans 2 Bold Italics"/>
              <a:ea typeface="Open Sans 2 Bold Italics"/>
              <a:cs typeface="Open Sans 2 Bold Italics"/>
              <a:sym typeface="Open Sans 2 Bold Italics"/>
            </a:endParaRPr>
          </a:p>
        </p:txBody>
      </p:sp>
      <p:sp>
        <p:nvSpPr>
          <p:cNvPr id="13" name="TextBox 13"/>
          <p:cNvSpPr txBox="1"/>
          <p:nvPr/>
        </p:nvSpPr>
        <p:spPr>
          <a:xfrm>
            <a:off x="607937" y="314104"/>
            <a:ext cx="9514376" cy="1990089"/>
          </a:xfrm>
          <a:prstGeom prst="rect">
            <a:avLst/>
          </a:prstGeom>
        </p:spPr>
        <p:txBody>
          <a:bodyPr lIns="0" tIns="0" rIns="0" bIns="0" rtlCol="0" anchor="t">
            <a:spAutoFit/>
          </a:bodyPr>
          <a:lstStyle/>
          <a:p>
            <a:pPr algn="l">
              <a:lnSpc>
                <a:spcPts val="7599"/>
              </a:lnSpc>
            </a:pPr>
            <a:r>
              <a:rPr lang="en-US" sz="7599" b="1" dirty="0">
                <a:solidFill>
                  <a:srgbClr val="000000"/>
                </a:solidFill>
                <a:latin typeface="Bebas Neue Bold"/>
                <a:ea typeface="Bebas Neue Bold"/>
                <a:cs typeface="Bebas Neue Bold"/>
                <a:sym typeface="Bebas Neue Bold"/>
              </a:rPr>
              <a:t>Program</a:t>
            </a:r>
          </a:p>
          <a:p>
            <a:pPr marL="0" lvl="0" indent="0" algn="l">
              <a:lnSpc>
                <a:spcPts val="7599"/>
              </a:lnSpc>
              <a:spcBef>
                <a:spcPct val="0"/>
              </a:spcBef>
            </a:pPr>
            <a:r>
              <a:rPr lang="en-US" sz="7599" b="1" dirty="0">
                <a:solidFill>
                  <a:srgbClr val="000000"/>
                </a:solidFill>
                <a:latin typeface="Bebas Neue Bold"/>
                <a:ea typeface="Bebas Neue Bold"/>
                <a:cs typeface="Bebas Neue Bold"/>
                <a:sym typeface="Bebas Neue Bold"/>
              </a:rPr>
              <a:t>Formalization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3F1E7"/>
            </a:solidFill>
          </p:spPr>
          <p:txBody>
            <a:bodyPr/>
            <a:lstStyle/>
            <a:p>
              <a:endParaRPr lang="en-US"/>
            </a:p>
          </p:txBody>
        </p:sp>
        <p:sp>
          <p:nvSpPr>
            <p:cNvPr id="4" name="TextBox 4"/>
            <p:cNvSpPr txBox="1"/>
            <p:nvPr/>
          </p:nvSpPr>
          <p:spPr>
            <a:xfrm>
              <a:off x="0" y="28575"/>
              <a:ext cx="4816593" cy="2680758"/>
            </a:xfrm>
            <a:prstGeom prst="rect">
              <a:avLst/>
            </a:prstGeom>
          </p:spPr>
          <p:txBody>
            <a:bodyPr lIns="50800" tIns="50800" rIns="50800" bIns="50800" rtlCol="0" anchor="ctr"/>
            <a:lstStyle/>
            <a:p>
              <a:pPr algn="ctr">
                <a:lnSpc>
                  <a:spcPts val="1600"/>
                </a:lnSpc>
              </a:pPr>
              <a:endParaRPr/>
            </a:p>
          </p:txBody>
        </p:sp>
      </p:grpSp>
      <p:grpSp>
        <p:nvGrpSpPr>
          <p:cNvPr id="9" name="Group 9"/>
          <p:cNvGrpSpPr/>
          <p:nvPr/>
        </p:nvGrpSpPr>
        <p:grpSpPr>
          <a:xfrm>
            <a:off x="355532" y="1641201"/>
            <a:ext cx="3501609" cy="3144404"/>
            <a:chOff x="0" y="0"/>
            <a:chExt cx="905134" cy="812800"/>
          </a:xfrm>
        </p:grpSpPr>
        <p:sp>
          <p:nvSpPr>
            <p:cNvPr id="10" name="Freeform 10"/>
            <p:cNvSpPr/>
            <p:nvPr/>
          </p:nvSpPr>
          <p:spPr>
            <a:xfrm>
              <a:off x="0" y="0"/>
              <a:ext cx="905134" cy="812800"/>
            </a:xfrm>
            <a:custGeom>
              <a:avLst/>
              <a:gdLst/>
              <a:ahLst/>
              <a:cxnLst/>
              <a:rect l="l" t="t" r="r" b="b"/>
              <a:pathLst>
                <a:path w="905134" h="812800">
                  <a:moveTo>
                    <a:pt x="30314" y="0"/>
                  </a:moveTo>
                  <a:lnTo>
                    <a:pt x="874820" y="0"/>
                  </a:lnTo>
                  <a:cubicBezTo>
                    <a:pt x="891562" y="0"/>
                    <a:pt x="905134" y="13572"/>
                    <a:pt x="905134" y="30314"/>
                  </a:cubicBezTo>
                  <a:lnTo>
                    <a:pt x="905134" y="782486"/>
                  </a:lnTo>
                  <a:cubicBezTo>
                    <a:pt x="905134" y="799228"/>
                    <a:pt x="891562" y="812800"/>
                    <a:pt x="874820" y="812800"/>
                  </a:cubicBezTo>
                  <a:lnTo>
                    <a:pt x="30314" y="812800"/>
                  </a:lnTo>
                  <a:cubicBezTo>
                    <a:pt x="13572" y="812800"/>
                    <a:pt x="0" y="799228"/>
                    <a:pt x="0" y="782486"/>
                  </a:cubicBezTo>
                  <a:lnTo>
                    <a:pt x="0" y="30314"/>
                  </a:lnTo>
                  <a:cubicBezTo>
                    <a:pt x="0" y="13572"/>
                    <a:pt x="13572" y="0"/>
                    <a:pt x="30314" y="0"/>
                  </a:cubicBezTo>
                  <a:close/>
                </a:path>
              </a:pathLst>
            </a:custGeom>
            <a:blipFill>
              <a:blip r:embed="rId2"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grpSp>
        <p:nvGrpSpPr>
          <p:cNvPr id="13" name="Group 13"/>
          <p:cNvGrpSpPr/>
          <p:nvPr/>
        </p:nvGrpSpPr>
        <p:grpSpPr>
          <a:xfrm>
            <a:off x="342901" y="5739907"/>
            <a:ext cx="3501609" cy="3501609"/>
            <a:chOff x="0" y="0"/>
            <a:chExt cx="812800" cy="812800"/>
          </a:xfrm>
        </p:grpSpPr>
        <p:sp>
          <p:nvSpPr>
            <p:cNvPr id="14" name="Freeform 14"/>
            <p:cNvSpPr/>
            <p:nvPr/>
          </p:nvSpPr>
          <p:spPr>
            <a:xfrm>
              <a:off x="0" y="0"/>
              <a:ext cx="812800" cy="812800"/>
            </a:xfrm>
            <a:custGeom>
              <a:avLst/>
              <a:gdLst/>
              <a:ahLst/>
              <a:cxnLst/>
              <a:rect l="l" t="t" r="r" b="b"/>
              <a:pathLst>
                <a:path w="812800" h="812800">
                  <a:moveTo>
                    <a:pt x="33758" y="0"/>
                  </a:moveTo>
                  <a:lnTo>
                    <a:pt x="779042" y="0"/>
                  </a:lnTo>
                  <a:cubicBezTo>
                    <a:pt x="797686" y="0"/>
                    <a:pt x="812800" y="15114"/>
                    <a:pt x="812800" y="33758"/>
                  </a:cubicBezTo>
                  <a:lnTo>
                    <a:pt x="812800" y="779042"/>
                  </a:lnTo>
                  <a:cubicBezTo>
                    <a:pt x="812800" y="797686"/>
                    <a:pt x="797686" y="812800"/>
                    <a:pt x="779042" y="812800"/>
                  </a:cubicBezTo>
                  <a:lnTo>
                    <a:pt x="33758" y="812800"/>
                  </a:lnTo>
                  <a:cubicBezTo>
                    <a:pt x="15114" y="812800"/>
                    <a:pt x="0" y="797686"/>
                    <a:pt x="0" y="779042"/>
                  </a:cubicBezTo>
                  <a:lnTo>
                    <a:pt x="0" y="33758"/>
                  </a:lnTo>
                  <a:cubicBezTo>
                    <a:pt x="0" y="15114"/>
                    <a:pt x="15114" y="0"/>
                    <a:pt x="33758" y="0"/>
                  </a:cubicBezTo>
                  <a:close/>
                </a:path>
              </a:pathLst>
            </a:custGeom>
            <a:blipFill>
              <a:blip r:embed="rId3"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grpSp>
        <p:nvGrpSpPr>
          <p:cNvPr id="18" name="Group 9">
            <a:extLst>
              <a:ext uri="{FF2B5EF4-FFF2-40B4-BE49-F238E27FC236}">
                <a16:creationId xmlns:a16="http://schemas.microsoft.com/office/drawing/2014/main" id="{2FCB3DF8-80F3-146C-B815-C4AB1E0AA455}"/>
              </a:ext>
            </a:extLst>
          </p:cNvPr>
          <p:cNvGrpSpPr/>
          <p:nvPr/>
        </p:nvGrpSpPr>
        <p:grpSpPr>
          <a:xfrm>
            <a:off x="7951483" y="5754120"/>
            <a:ext cx="3639268" cy="3487396"/>
            <a:chOff x="0" y="0"/>
            <a:chExt cx="905134" cy="812800"/>
          </a:xfrm>
        </p:grpSpPr>
        <p:sp>
          <p:nvSpPr>
            <p:cNvPr id="19" name="Freeform 10">
              <a:extLst>
                <a:ext uri="{FF2B5EF4-FFF2-40B4-BE49-F238E27FC236}">
                  <a16:creationId xmlns:a16="http://schemas.microsoft.com/office/drawing/2014/main" id="{C8EFC7B5-EC7F-5A54-B7C6-42003D0C6EAD}"/>
                </a:ext>
              </a:extLst>
            </p:cNvPr>
            <p:cNvSpPr/>
            <p:nvPr/>
          </p:nvSpPr>
          <p:spPr>
            <a:xfrm>
              <a:off x="0" y="0"/>
              <a:ext cx="905134" cy="812800"/>
            </a:xfrm>
            <a:custGeom>
              <a:avLst/>
              <a:gdLst/>
              <a:ahLst/>
              <a:cxnLst/>
              <a:rect l="l" t="t" r="r" b="b"/>
              <a:pathLst>
                <a:path w="905134" h="812800">
                  <a:moveTo>
                    <a:pt x="29881" y="0"/>
                  </a:moveTo>
                  <a:lnTo>
                    <a:pt x="875253" y="0"/>
                  </a:lnTo>
                  <a:cubicBezTo>
                    <a:pt x="891756" y="0"/>
                    <a:pt x="905134" y="13378"/>
                    <a:pt x="905134" y="29881"/>
                  </a:cubicBezTo>
                  <a:lnTo>
                    <a:pt x="905134" y="782919"/>
                  </a:lnTo>
                  <a:cubicBezTo>
                    <a:pt x="905134" y="790844"/>
                    <a:pt x="901986" y="798444"/>
                    <a:pt x="896382" y="804048"/>
                  </a:cubicBezTo>
                  <a:cubicBezTo>
                    <a:pt x="890778" y="809652"/>
                    <a:pt x="883178" y="812800"/>
                    <a:pt x="875253" y="812800"/>
                  </a:cubicBezTo>
                  <a:lnTo>
                    <a:pt x="29881" y="812800"/>
                  </a:lnTo>
                  <a:cubicBezTo>
                    <a:pt x="13378" y="812800"/>
                    <a:pt x="0" y="799422"/>
                    <a:pt x="0" y="782919"/>
                  </a:cubicBezTo>
                  <a:lnTo>
                    <a:pt x="0" y="29881"/>
                  </a:lnTo>
                  <a:cubicBezTo>
                    <a:pt x="0" y="13378"/>
                    <a:pt x="13378" y="0"/>
                    <a:pt x="29881" y="0"/>
                  </a:cubicBezTo>
                  <a:close/>
                </a:path>
              </a:pathLst>
            </a:custGeom>
            <a:blipFill>
              <a:blip r:embed="rId4"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grpSp>
        <p:nvGrpSpPr>
          <p:cNvPr id="20" name="Group 11">
            <a:extLst>
              <a:ext uri="{FF2B5EF4-FFF2-40B4-BE49-F238E27FC236}">
                <a16:creationId xmlns:a16="http://schemas.microsoft.com/office/drawing/2014/main" id="{2A9720F2-F3F7-FB80-C3BC-A85F2631D8E2}"/>
              </a:ext>
            </a:extLst>
          </p:cNvPr>
          <p:cNvGrpSpPr/>
          <p:nvPr/>
        </p:nvGrpSpPr>
        <p:grpSpPr>
          <a:xfrm>
            <a:off x="7945565" y="1657125"/>
            <a:ext cx="3639266" cy="3144405"/>
            <a:chOff x="0" y="0"/>
            <a:chExt cx="812800" cy="812800"/>
          </a:xfrm>
        </p:grpSpPr>
        <p:sp>
          <p:nvSpPr>
            <p:cNvPr id="21" name="Freeform 12">
              <a:extLst>
                <a:ext uri="{FF2B5EF4-FFF2-40B4-BE49-F238E27FC236}">
                  <a16:creationId xmlns:a16="http://schemas.microsoft.com/office/drawing/2014/main" id="{C0D291F0-6E47-2061-8463-75CD04BC6520}"/>
                </a:ext>
              </a:extLst>
            </p:cNvPr>
            <p:cNvSpPr/>
            <p:nvPr/>
          </p:nvSpPr>
          <p:spPr>
            <a:xfrm>
              <a:off x="0" y="0"/>
              <a:ext cx="812800" cy="812800"/>
            </a:xfrm>
            <a:custGeom>
              <a:avLst/>
              <a:gdLst/>
              <a:ahLst/>
              <a:cxnLst/>
              <a:rect l="l" t="t" r="r" b="b"/>
              <a:pathLst>
                <a:path w="812800" h="812800">
                  <a:moveTo>
                    <a:pt x="33276" y="0"/>
                  </a:moveTo>
                  <a:lnTo>
                    <a:pt x="779524" y="0"/>
                  </a:lnTo>
                  <a:cubicBezTo>
                    <a:pt x="797902" y="0"/>
                    <a:pt x="812800" y="14898"/>
                    <a:pt x="812800" y="33276"/>
                  </a:cubicBezTo>
                  <a:lnTo>
                    <a:pt x="812800" y="779524"/>
                  </a:lnTo>
                  <a:cubicBezTo>
                    <a:pt x="812800" y="797902"/>
                    <a:pt x="797902" y="812800"/>
                    <a:pt x="779524" y="812800"/>
                  </a:cubicBezTo>
                  <a:lnTo>
                    <a:pt x="33276" y="812800"/>
                  </a:lnTo>
                  <a:cubicBezTo>
                    <a:pt x="14898" y="812800"/>
                    <a:pt x="0" y="797902"/>
                    <a:pt x="0" y="779524"/>
                  </a:cubicBezTo>
                  <a:lnTo>
                    <a:pt x="0" y="33276"/>
                  </a:lnTo>
                  <a:cubicBezTo>
                    <a:pt x="0" y="14898"/>
                    <a:pt x="14898" y="0"/>
                    <a:pt x="33276" y="0"/>
                  </a:cubicBezTo>
                  <a:close/>
                </a:path>
              </a:pathLst>
            </a:custGeom>
            <a:blipFill>
              <a:blip r:embed="rId5"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grpSp>
        <p:nvGrpSpPr>
          <p:cNvPr id="22" name="Group 12">
            <a:extLst>
              <a:ext uri="{FF2B5EF4-FFF2-40B4-BE49-F238E27FC236}">
                <a16:creationId xmlns:a16="http://schemas.microsoft.com/office/drawing/2014/main" id="{7037B6E2-080F-F9B4-3AA5-DAEFD68DD059}"/>
              </a:ext>
            </a:extLst>
          </p:cNvPr>
          <p:cNvGrpSpPr/>
          <p:nvPr/>
        </p:nvGrpSpPr>
        <p:grpSpPr>
          <a:xfrm>
            <a:off x="4157655" y="1657125"/>
            <a:ext cx="3487396" cy="3131641"/>
            <a:chOff x="0" y="0"/>
            <a:chExt cx="905134" cy="812800"/>
          </a:xfrm>
        </p:grpSpPr>
        <p:sp>
          <p:nvSpPr>
            <p:cNvPr id="23" name="Freeform 13">
              <a:extLst>
                <a:ext uri="{FF2B5EF4-FFF2-40B4-BE49-F238E27FC236}">
                  <a16:creationId xmlns:a16="http://schemas.microsoft.com/office/drawing/2014/main" id="{B4B8D6D9-EB65-EA19-2785-C5F0C8953352}"/>
                </a:ext>
              </a:extLst>
            </p:cNvPr>
            <p:cNvSpPr/>
            <p:nvPr/>
          </p:nvSpPr>
          <p:spPr>
            <a:xfrm flipH="1">
              <a:off x="0" y="0"/>
              <a:ext cx="905134" cy="812800"/>
            </a:xfrm>
            <a:custGeom>
              <a:avLst/>
              <a:gdLst/>
              <a:ahLst/>
              <a:cxnLst/>
              <a:rect l="l" t="t" r="r" b="b"/>
              <a:pathLst>
                <a:path w="905134" h="812800">
                  <a:moveTo>
                    <a:pt x="875314" y="0"/>
                  </a:moveTo>
                  <a:lnTo>
                    <a:pt x="29821" y="0"/>
                  </a:lnTo>
                  <a:cubicBezTo>
                    <a:pt x="21912" y="0"/>
                    <a:pt x="14327" y="3142"/>
                    <a:pt x="8734" y="8734"/>
                  </a:cubicBezTo>
                  <a:cubicBezTo>
                    <a:pt x="3142" y="14327"/>
                    <a:pt x="0" y="21912"/>
                    <a:pt x="0" y="29821"/>
                  </a:cubicBezTo>
                  <a:lnTo>
                    <a:pt x="0" y="782979"/>
                  </a:lnTo>
                  <a:cubicBezTo>
                    <a:pt x="0" y="790888"/>
                    <a:pt x="3142" y="798473"/>
                    <a:pt x="8734" y="804066"/>
                  </a:cubicBezTo>
                  <a:cubicBezTo>
                    <a:pt x="14327" y="809658"/>
                    <a:pt x="21912" y="812800"/>
                    <a:pt x="29821" y="812800"/>
                  </a:cubicBezTo>
                  <a:lnTo>
                    <a:pt x="875314" y="812800"/>
                  </a:lnTo>
                  <a:cubicBezTo>
                    <a:pt x="883222" y="812800"/>
                    <a:pt x="890807" y="809658"/>
                    <a:pt x="896400" y="804066"/>
                  </a:cubicBezTo>
                  <a:cubicBezTo>
                    <a:pt x="901992" y="798473"/>
                    <a:pt x="905134" y="790888"/>
                    <a:pt x="905134" y="782979"/>
                  </a:cubicBezTo>
                  <a:lnTo>
                    <a:pt x="905134" y="29821"/>
                  </a:lnTo>
                  <a:cubicBezTo>
                    <a:pt x="905134" y="21912"/>
                    <a:pt x="901992" y="14327"/>
                    <a:pt x="896400" y="8734"/>
                  </a:cubicBezTo>
                  <a:cubicBezTo>
                    <a:pt x="890807" y="3142"/>
                    <a:pt x="883222" y="0"/>
                    <a:pt x="875314" y="0"/>
                  </a:cubicBezTo>
                  <a:close/>
                </a:path>
              </a:pathLst>
            </a:custGeom>
            <a:blipFill>
              <a:blip r:embed="rId6"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grpSp>
        <p:nvGrpSpPr>
          <p:cNvPr id="24" name="Group 14">
            <a:extLst>
              <a:ext uri="{FF2B5EF4-FFF2-40B4-BE49-F238E27FC236}">
                <a16:creationId xmlns:a16="http://schemas.microsoft.com/office/drawing/2014/main" id="{C4D1902E-E9DC-AA31-8B21-8813A19B4FD9}"/>
              </a:ext>
            </a:extLst>
          </p:cNvPr>
          <p:cNvGrpSpPr/>
          <p:nvPr/>
        </p:nvGrpSpPr>
        <p:grpSpPr>
          <a:xfrm>
            <a:off x="4145024" y="5739907"/>
            <a:ext cx="3487396" cy="3487396"/>
            <a:chOff x="0" y="0"/>
            <a:chExt cx="812800" cy="812800"/>
          </a:xfrm>
        </p:grpSpPr>
        <p:sp>
          <p:nvSpPr>
            <p:cNvPr id="25" name="Freeform 15">
              <a:extLst>
                <a:ext uri="{FF2B5EF4-FFF2-40B4-BE49-F238E27FC236}">
                  <a16:creationId xmlns:a16="http://schemas.microsoft.com/office/drawing/2014/main" id="{33BE196F-60EC-20F1-BCC5-295DF755FAC8}"/>
                </a:ext>
              </a:extLst>
            </p:cNvPr>
            <p:cNvSpPr/>
            <p:nvPr/>
          </p:nvSpPr>
          <p:spPr>
            <a:xfrm>
              <a:off x="0" y="0"/>
              <a:ext cx="812800" cy="812800"/>
            </a:xfrm>
            <a:custGeom>
              <a:avLst/>
              <a:gdLst/>
              <a:ahLst/>
              <a:cxnLst/>
              <a:rect l="l" t="t" r="r" b="b"/>
              <a:pathLst>
                <a:path w="812800" h="812800">
                  <a:moveTo>
                    <a:pt x="33208" y="0"/>
                  </a:moveTo>
                  <a:lnTo>
                    <a:pt x="779592" y="0"/>
                  </a:lnTo>
                  <a:cubicBezTo>
                    <a:pt x="788399" y="0"/>
                    <a:pt x="796846" y="3499"/>
                    <a:pt x="803074" y="9726"/>
                  </a:cubicBezTo>
                  <a:cubicBezTo>
                    <a:pt x="809301" y="15954"/>
                    <a:pt x="812800" y="24401"/>
                    <a:pt x="812800" y="33208"/>
                  </a:cubicBezTo>
                  <a:lnTo>
                    <a:pt x="812800" y="779592"/>
                  </a:lnTo>
                  <a:cubicBezTo>
                    <a:pt x="812800" y="788399"/>
                    <a:pt x="809301" y="796846"/>
                    <a:pt x="803074" y="803074"/>
                  </a:cubicBezTo>
                  <a:cubicBezTo>
                    <a:pt x="796846" y="809301"/>
                    <a:pt x="788399" y="812800"/>
                    <a:pt x="779592" y="812800"/>
                  </a:cubicBezTo>
                  <a:lnTo>
                    <a:pt x="33208" y="812800"/>
                  </a:lnTo>
                  <a:cubicBezTo>
                    <a:pt x="24401" y="812800"/>
                    <a:pt x="15954" y="809301"/>
                    <a:pt x="9726" y="803074"/>
                  </a:cubicBezTo>
                  <a:cubicBezTo>
                    <a:pt x="3499" y="796846"/>
                    <a:pt x="0" y="788399"/>
                    <a:pt x="0" y="779592"/>
                  </a:cubicBezTo>
                  <a:lnTo>
                    <a:pt x="0" y="33208"/>
                  </a:lnTo>
                  <a:cubicBezTo>
                    <a:pt x="0" y="24401"/>
                    <a:pt x="3499" y="15954"/>
                    <a:pt x="9726" y="9726"/>
                  </a:cubicBezTo>
                  <a:cubicBezTo>
                    <a:pt x="15954" y="3499"/>
                    <a:pt x="24401" y="0"/>
                    <a:pt x="33208" y="0"/>
                  </a:cubicBezTo>
                  <a:close/>
                </a:path>
              </a:pathLst>
            </a:custGeom>
            <a:blipFill>
              <a:blip r:embed="rId7"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sp>
        <p:nvSpPr>
          <p:cNvPr id="26" name="TextBox 11">
            <a:extLst>
              <a:ext uri="{FF2B5EF4-FFF2-40B4-BE49-F238E27FC236}">
                <a16:creationId xmlns:a16="http://schemas.microsoft.com/office/drawing/2014/main" id="{7776B5F5-6303-5EF3-121D-6DAFD74782EC}"/>
              </a:ext>
            </a:extLst>
          </p:cNvPr>
          <p:cNvSpPr txBox="1"/>
          <p:nvPr/>
        </p:nvSpPr>
        <p:spPr>
          <a:xfrm>
            <a:off x="129831" y="295768"/>
            <a:ext cx="4027824" cy="1107996"/>
          </a:xfrm>
          <a:prstGeom prst="rect">
            <a:avLst/>
          </a:prstGeom>
        </p:spPr>
        <p:txBody>
          <a:bodyPr wrap="square" lIns="0" tIns="0" rIns="0" bIns="0" rtlCol="0" anchor="t">
            <a:spAutoFit/>
          </a:bodyPr>
          <a:lstStyle/>
          <a:p>
            <a:pPr marL="0" lvl="0" indent="0" algn="ctr">
              <a:spcBef>
                <a:spcPct val="0"/>
              </a:spcBef>
            </a:pPr>
            <a:r>
              <a:rPr lang="en-US" sz="4000" b="1" dirty="0">
                <a:solidFill>
                  <a:srgbClr val="000000"/>
                </a:solidFill>
                <a:latin typeface="Bebas Neue Bold"/>
                <a:ea typeface="Bebas Neue Bold"/>
                <a:cs typeface="Bebas Neue Bold"/>
                <a:sym typeface="Bebas Neue Bold"/>
              </a:rPr>
              <a:t>Heart of Hawthorne</a:t>
            </a:r>
          </a:p>
          <a:p>
            <a:pPr marL="0" lvl="0" indent="0" algn="ctr">
              <a:spcBef>
                <a:spcPct val="0"/>
              </a:spcBef>
            </a:pPr>
            <a:r>
              <a:rPr lang="en-US" sz="3200" b="1" dirty="0">
                <a:solidFill>
                  <a:srgbClr val="000000"/>
                </a:solidFill>
                <a:latin typeface="Bebas Neue Bold"/>
                <a:ea typeface="Bebas Neue Bold"/>
                <a:cs typeface="Bebas Neue Bold"/>
                <a:sym typeface="Bebas Neue Bold"/>
              </a:rPr>
              <a:t>SE 37</a:t>
            </a:r>
            <a:r>
              <a:rPr lang="en-US" sz="3200" b="1" baseline="30000" dirty="0">
                <a:solidFill>
                  <a:srgbClr val="000000"/>
                </a:solidFill>
                <a:latin typeface="Bebas Neue Bold"/>
                <a:ea typeface="Bebas Neue Bold"/>
                <a:cs typeface="Bebas Neue Bold"/>
                <a:sym typeface="Bebas Neue Bold"/>
              </a:rPr>
              <a:t>th</a:t>
            </a:r>
            <a:r>
              <a:rPr lang="en-US" sz="3200" b="1" dirty="0">
                <a:solidFill>
                  <a:srgbClr val="000000"/>
                </a:solidFill>
                <a:latin typeface="Bebas Neue Bold"/>
                <a:ea typeface="Bebas Neue Bold"/>
                <a:cs typeface="Bebas Neue Bold"/>
                <a:sym typeface="Bebas Neue Bold"/>
              </a:rPr>
              <a:t> &amp; Hawthrone</a:t>
            </a:r>
          </a:p>
        </p:txBody>
      </p:sp>
      <p:sp>
        <p:nvSpPr>
          <p:cNvPr id="27" name="TextBox 11">
            <a:extLst>
              <a:ext uri="{FF2B5EF4-FFF2-40B4-BE49-F238E27FC236}">
                <a16:creationId xmlns:a16="http://schemas.microsoft.com/office/drawing/2014/main" id="{F91E2AC2-4EB7-24CF-29EA-D4D257A01A02}"/>
              </a:ext>
            </a:extLst>
          </p:cNvPr>
          <p:cNvSpPr txBox="1"/>
          <p:nvPr/>
        </p:nvSpPr>
        <p:spPr>
          <a:xfrm>
            <a:off x="3903534" y="322337"/>
            <a:ext cx="4027824" cy="1107996"/>
          </a:xfrm>
          <a:prstGeom prst="rect">
            <a:avLst/>
          </a:prstGeom>
        </p:spPr>
        <p:txBody>
          <a:bodyPr wrap="square" lIns="0" tIns="0" rIns="0" bIns="0" rtlCol="0" anchor="t">
            <a:spAutoFit/>
          </a:bodyPr>
          <a:lstStyle/>
          <a:p>
            <a:pPr marL="0" lvl="0" indent="0" algn="ctr">
              <a:spcBef>
                <a:spcPct val="0"/>
              </a:spcBef>
            </a:pPr>
            <a:r>
              <a:rPr lang="en-US" sz="4000" b="1" dirty="0" err="1">
                <a:solidFill>
                  <a:srgbClr val="000000"/>
                </a:solidFill>
                <a:latin typeface="Bebas Neue Bold"/>
                <a:ea typeface="Bebas Neue Bold"/>
                <a:cs typeface="Bebas Neue Bold"/>
                <a:sym typeface="Bebas Neue Bold"/>
              </a:rPr>
              <a:t>Roseway</a:t>
            </a:r>
            <a:r>
              <a:rPr lang="en-US" sz="4000" b="1" dirty="0">
                <a:solidFill>
                  <a:srgbClr val="000000"/>
                </a:solidFill>
                <a:latin typeface="Bebas Neue Bold"/>
                <a:ea typeface="Bebas Neue Bold"/>
                <a:cs typeface="Bebas Neue Bold"/>
                <a:sym typeface="Bebas Neue Bold"/>
              </a:rPr>
              <a:t> Plaza</a:t>
            </a:r>
          </a:p>
          <a:p>
            <a:pPr marL="0" lvl="0" indent="0" algn="ctr">
              <a:spcBef>
                <a:spcPct val="0"/>
              </a:spcBef>
            </a:pPr>
            <a:r>
              <a:rPr lang="en-US" sz="3200" b="1" dirty="0">
                <a:solidFill>
                  <a:srgbClr val="000000"/>
                </a:solidFill>
                <a:latin typeface="Bebas Neue Bold"/>
                <a:ea typeface="Bebas Neue Bold"/>
                <a:cs typeface="Bebas Neue Bold"/>
                <a:sym typeface="Bebas Neue Bold"/>
              </a:rPr>
              <a:t>NE 72</a:t>
            </a:r>
            <a:r>
              <a:rPr lang="en-US" sz="3200" b="1" baseline="30000" dirty="0">
                <a:solidFill>
                  <a:srgbClr val="000000"/>
                </a:solidFill>
                <a:latin typeface="Bebas Neue Bold"/>
                <a:ea typeface="Bebas Neue Bold"/>
                <a:cs typeface="Bebas Neue Bold"/>
                <a:sym typeface="Bebas Neue Bold"/>
              </a:rPr>
              <a:t>nd</a:t>
            </a:r>
            <a:r>
              <a:rPr lang="en-US" sz="3200" b="1" dirty="0">
                <a:solidFill>
                  <a:srgbClr val="000000"/>
                </a:solidFill>
                <a:latin typeface="Bebas Neue Bold"/>
                <a:ea typeface="Bebas Neue Bold"/>
                <a:cs typeface="Bebas Neue Bold"/>
                <a:sym typeface="Bebas Neue Bold"/>
              </a:rPr>
              <a:t> &amp; Mason</a:t>
            </a:r>
          </a:p>
        </p:txBody>
      </p:sp>
      <p:sp>
        <p:nvSpPr>
          <p:cNvPr id="28" name="TextBox 11">
            <a:extLst>
              <a:ext uri="{FF2B5EF4-FFF2-40B4-BE49-F238E27FC236}">
                <a16:creationId xmlns:a16="http://schemas.microsoft.com/office/drawing/2014/main" id="{AD275BC5-A4D9-B5EC-A5A9-07039ACDA6BD}"/>
              </a:ext>
            </a:extLst>
          </p:cNvPr>
          <p:cNvSpPr txBox="1"/>
          <p:nvPr/>
        </p:nvSpPr>
        <p:spPr>
          <a:xfrm>
            <a:off x="7645051" y="361277"/>
            <a:ext cx="4277895" cy="1107996"/>
          </a:xfrm>
          <a:prstGeom prst="rect">
            <a:avLst/>
          </a:prstGeom>
        </p:spPr>
        <p:txBody>
          <a:bodyPr wrap="square" lIns="0" tIns="0" rIns="0" bIns="0" rtlCol="0" anchor="t">
            <a:spAutoFit/>
          </a:bodyPr>
          <a:lstStyle/>
          <a:p>
            <a:pPr marL="0" lvl="0" indent="0" algn="ctr">
              <a:spcBef>
                <a:spcPct val="0"/>
              </a:spcBef>
            </a:pPr>
            <a:r>
              <a:rPr lang="en-US" sz="4000" b="1" dirty="0">
                <a:solidFill>
                  <a:srgbClr val="000000"/>
                </a:solidFill>
                <a:latin typeface="Bebas Neue Bold"/>
                <a:ea typeface="Bebas Neue Bold"/>
                <a:cs typeface="Bebas Neue Bold"/>
                <a:sym typeface="Bebas Neue Bold"/>
              </a:rPr>
              <a:t>Portland Dream Plaza</a:t>
            </a:r>
          </a:p>
          <a:p>
            <a:pPr marL="0" lvl="0" indent="0" algn="ctr">
              <a:spcBef>
                <a:spcPct val="0"/>
              </a:spcBef>
            </a:pPr>
            <a:r>
              <a:rPr lang="en-US" sz="3200" b="1" dirty="0">
                <a:solidFill>
                  <a:srgbClr val="000000"/>
                </a:solidFill>
                <a:latin typeface="Bebas Neue Bold"/>
                <a:ea typeface="Bebas Neue Bold"/>
                <a:cs typeface="Bebas Neue Bold"/>
                <a:sym typeface="Bebas Neue Bold"/>
              </a:rPr>
              <a:t>Se Taylor &amp; 9</a:t>
            </a:r>
            <a:r>
              <a:rPr lang="en-US" sz="3200" b="1" baseline="30000" dirty="0">
                <a:solidFill>
                  <a:srgbClr val="000000"/>
                </a:solidFill>
                <a:latin typeface="Bebas Neue Bold"/>
                <a:ea typeface="Bebas Neue Bold"/>
                <a:cs typeface="Bebas Neue Bold"/>
                <a:sym typeface="Bebas Neue Bold"/>
              </a:rPr>
              <a:t>th</a:t>
            </a:r>
            <a:endParaRPr lang="en-US" sz="3200" b="1" dirty="0">
              <a:solidFill>
                <a:srgbClr val="000000"/>
              </a:solidFill>
              <a:latin typeface="Bebas Neue Bold"/>
              <a:ea typeface="Bebas Neue Bold"/>
              <a:cs typeface="Bebas Neue Bold"/>
              <a:sym typeface="Bebas Neue Bold"/>
            </a:endParaRPr>
          </a:p>
        </p:txBody>
      </p:sp>
      <p:sp>
        <p:nvSpPr>
          <p:cNvPr id="8" name="TextBox 8">
            <a:extLst>
              <a:ext uri="{FF2B5EF4-FFF2-40B4-BE49-F238E27FC236}">
                <a16:creationId xmlns:a16="http://schemas.microsoft.com/office/drawing/2014/main" id="{AF0C2A22-0352-2077-6293-31C0ADCAAD4B}"/>
              </a:ext>
            </a:extLst>
          </p:cNvPr>
          <p:cNvSpPr txBox="1"/>
          <p:nvPr/>
        </p:nvSpPr>
        <p:spPr>
          <a:xfrm>
            <a:off x="11885345" y="1934496"/>
            <a:ext cx="6142393" cy="7286995"/>
          </a:xfrm>
          <a:prstGeom prst="rect">
            <a:avLst/>
          </a:prstGeom>
        </p:spPr>
        <p:txBody>
          <a:bodyPr wrap="square" lIns="0" tIns="0" rIns="0" bIns="0" rtlCol="0" anchor="t">
            <a:spAutoFit/>
          </a:bodyPr>
          <a:lstStyle/>
          <a:p>
            <a:pPr marL="777259" lvl="1" indent="-388630" algn="l">
              <a:lnSpc>
                <a:spcPts val="4428"/>
              </a:lnSpc>
              <a:buFont typeface="Arial"/>
              <a:buChar char="•"/>
            </a:pPr>
            <a:r>
              <a:rPr lang="en-US" sz="2800" b="1" dirty="0">
                <a:solidFill>
                  <a:srgbClr val="000000"/>
                </a:solidFill>
                <a:latin typeface="Open Sans 2 Bold"/>
                <a:ea typeface="Open Sans 2 Bold"/>
                <a:cs typeface="Open Sans 2 Bold"/>
                <a:sym typeface="Open Sans 2 Bold"/>
              </a:rPr>
              <a:t>Plaza program continues to Expand:</a:t>
            </a:r>
            <a:r>
              <a:rPr lang="en-US" sz="2800" dirty="0">
                <a:solidFill>
                  <a:srgbClr val="000000"/>
                </a:solidFill>
                <a:latin typeface="Open Sans 2"/>
                <a:ea typeface="Open Sans 2"/>
                <a:cs typeface="Open Sans 2"/>
                <a:sym typeface="Open Sans 2"/>
              </a:rPr>
              <a:t> total of 21 active plazas in 2025.</a:t>
            </a:r>
          </a:p>
          <a:p>
            <a:pPr algn="l">
              <a:lnSpc>
                <a:spcPts val="4428"/>
              </a:lnSpc>
            </a:pPr>
            <a:endParaRPr lang="en-US" sz="2800" dirty="0">
              <a:solidFill>
                <a:srgbClr val="000000"/>
              </a:solidFill>
              <a:latin typeface="Open Sans 2"/>
              <a:ea typeface="Open Sans 2"/>
              <a:cs typeface="Open Sans 2"/>
              <a:sym typeface="Open Sans 2"/>
            </a:endParaRPr>
          </a:p>
          <a:p>
            <a:pPr marL="777259" lvl="1" indent="-388630" algn="l">
              <a:lnSpc>
                <a:spcPts val="4428"/>
              </a:lnSpc>
              <a:buFont typeface="Arial"/>
              <a:buChar char="•"/>
            </a:pPr>
            <a:r>
              <a:rPr lang="en-US" sz="2800" b="1" dirty="0">
                <a:solidFill>
                  <a:srgbClr val="000000"/>
                </a:solidFill>
                <a:latin typeface="Open Sans 2 Bold"/>
                <a:ea typeface="Open Sans 2 Bold"/>
                <a:cs typeface="Open Sans 2 Bold"/>
                <a:sym typeface="Open Sans 2 Bold"/>
              </a:rPr>
              <a:t>Plazas’ reported benefits:</a:t>
            </a:r>
            <a:r>
              <a:rPr lang="en-US" sz="2800" dirty="0">
                <a:solidFill>
                  <a:srgbClr val="000000"/>
                </a:solidFill>
                <a:latin typeface="Open Sans 2"/>
                <a:ea typeface="Open Sans 2"/>
                <a:cs typeface="Open Sans 2"/>
                <a:sym typeface="Open Sans 2"/>
              </a:rPr>
              <a:t> 88% of respondents report substantial community benefits. 91% say plazas contribute to safe and welcoming spaces.</a:t>
            </a:r>
          </a:p>
          <a:p>
            <a:pPr algn="l">
              <a:lnSpc>
                <a:spcPts val="4428"/>
              </a:lnSpc>
            </a:pPr>
            <a:endParaRPr lang="en-US" sz="2800" dirty="0">
              <a:solidFill>
                <a:srgbClr val="000000"/>
              </a:solidFill>
              <a:latin typeface="Open Sans 2"/>
              <a:ea typeface="Open Sans 2"/>
              <a:cs typeface="Open Sans 2"/>
              <a:sym typeface="Open Sans 2"/>
            </a:endParaRPr>
          </a:p>
          <a:p>
            <a:pPr marL="777259" lvl="1" indent="-388630" algn="l">
              <a:lnSpc>
                <a:spcPts val="4428"/>
              </a:lnSpc>
              <a:buFont typeface="Arial"/>
              <a:buChar char="•"/>
            </a:pPr>
            <a:r>
              <a:rPr lang="en-US" sz="2800" b="1" dirty="0">
                <a:solidFill>
                  <a:srgbClr val="000000"/>
                </a:solidFill>
                <a:latin typeface="Open Sans 2 Bold"/>
                <a:ea typeface="Open Sans 2 Bold"/>
                <a:cs typeface="Open Sans 2 Bold"/>
                <a:sym typeface="Open Sans 2 Bold"/>
              </a:rPr>
              <a:t>Activation Growth:</a:t>
            </a:r>
            <a:r>
              <a:rPr lang="en-US" sz="2800" dirty="0">
                <a:solidFill>
                  <a:srgbClr val="000000"/>
                </a:solidFill>
                <a:latin typeface="Open Sans 2"/>
                <a:ea typeface="Open Sans 2"/>
                <a:cs typeface="Open Sans 2"/>
                <a:sym typeface="Open Sans 2"/>
              </a:rPr>
              <a:t> Over 300 community and partner led events, an increase from 2024</a:t>
            </a:r>
          </a:p>
        </p:txBody>
      </p:sp>
    </p:spTree>
    <p:extLst>
      <p:ext uri="{BB962C8B-B14F-4D97-AF65-F5344CB8AC3E}">
        <p14:creationId xmlns:p14="http://schemas.microsoft.com/office/powerpoint/2010/main" val="98715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CB9"/>
        </a:solidFill>
        <a:effectLst/>
      </p:bgPr>
    </p:bg>
    <p:spTree>
      <p:nvGrpSpPr>
        <p:cNvPr id="1" name=""/>
        <p:cNvGrpSpPr/>
        <p:nvPr/>
      </p:nvGrpSpPr>
      <p:grpSpPr>
        <a:xfrm>
          <a:off x="0" y="0"/>
          <a:ext cx="0" cy="0"/>
          <a:chOff x="0" y="0"/>
          <a:chExt cx="0" cy="0"/>
        </a:xfrm>
      </p:grpSpPr>
      <p:sp>
        <p:nvSpPr>
          <p:cNvPr id="2" name="Freeform 2"/>
          <p:cNvSpPr/>
          <p:nvPr/>
        </p:nvSpPr>
        <p:spPr>
          <a:xfrm>
            <a:off x="0" y="-1945829"/>
            <a:ext cx="18360719" cy="12242354"/>
          </a:xfrm>
          <a:custGeom>
            <a:avLst/>
            <a:gdLst/>
            <a:ahLst/>
            <a:cxnLst/>
            <a:rect l="l" t="t" r="r" b="b"/>
            <a:pathLst>
              <a:path w="18360719" h="12242354">
                <a:moveTo>
                  <a:pt x="0" y="0"/>
                </a:moveTo>
                <a:lnTo>
                  <a:pt x="18360719" y="0"/>
                </a:lnTo>
                <a:lnTo>
                  <a:pt x="18360719" y="12242354"/>
                </a:lnTo>
                <a:lnTo>
                  <a:pt x="0" y="1224235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0" y="0"/>
            <a:ext cx="18288000" cy="10315575"/>
            <a:chOff x="0" y="0"/>
            <a:chExt cx="4816593" cy="2716859"/>
          </a:xfrm>
        </p:grpSpPr>
        <p:sp>
          <p:nvSpPr>
            <p:cNvPr id="4" name="Freeform 4"/>
            <p:cNvSpPr/>
            <p:nvPr/>
          </p:nvSpPr>
          <p:spPr>
            <a:xfrm>
              <a:off x="0" y="0"/>
              <a:ext cx="4816592" cy="2716859"/>
            </a:xfrm>
            <a:custGeom>
              <a:avLst/>
              <a:gdLst/>
              <a:ahLst/>
              <a:cxnLst/>
              <a:rect l="l" t="t" r="r" b="b"/>
              <a:pathLst>
                <a:path w="4816592" h="2716859">
                  <a:moveTo>
                    <a:pt x="0" y="0"/>
                  </a:moveTo>
                  <a:lnTo>
                    <a:pt x="4816592" y="0"/>
                  </a:lnTo>
                  <a:lnTo>
                    <a:pt x="4816592" y="2716859"/>
                  </a:lnTo>
                  <a:lnTo>
                    <a:pt x="0" y="2716859"/>
                  </a:lnTo>
                  <a:close/>
                </a:path>
              </a:pathLst>
            </a:custGeom>
            <a:solidFill>
              <a:srgbClr val="005CB9">
                <a:alpha val="75686"/>
              </a:srgbClr>
            </a:solidFill>
            <a:ln cap="sq">
              <a:noFill/>
              <a:prstDash val="solid"/>
              <a:miter/>
            </a:ln>
          </p:spPr>
          <p:txBody>
            <a:bodyPr/>
            <a:lstStyle/>
            <a:p>
              <a:endParaRPr lang="en-US"/>
            </a:p>
          </p:txBody>
        </p:sp>
        <p:sp>
          <p:nvSpPr>
            <p:cNvPr id="5" name="TextBox 5"/>
            <p:cNvSpPr txBox="1"/>
            <p:nvPr/>
          </p:nvSpPr>
          <p:spPr>
            <a:xfrm>
              <a:off x="0" y="28575"/>
              <a:ext cx="4816593" cy="2688284"/>
            </a:xfrm>
            <a:prstGeom prst="rect">
              <a:avLst/>
            </a:prstGeom>
          </p:spPr>
          <p:txBody>
            <a:bodyPr lIns="50800" tIns="50800" rIns="50800" bIns="50800" rtlCol="0" anchor="ctr"/>
            <a:lstStyle/>
            <a:p>
              <a:pPr algn="ctr">
                <a:lnSpc>
                  <a:spcPts val="2000"/>
                </a:lnSpc>
              </a:pPr>
              <a:endParaRPr/>
            </a:p>
          </p:txBody>
        </p:sp>
      </p:grpSp>
      <p:grpSp>
        <p:nvGrpSpPr>
          <p:cNvPr id="6" name="Group 6"/>
          <p:cNvGrpSpPr/>
          <p:nvPr/>
        </p:nvGrpSpPr>
        <p:grpSpPr>
          <a:xfrm>
            <a:off x="691950" y="2075942"/>
            <a:ext cx="11353363" cy="6839182"/>
            <a:chOff x="0" y="0"/>
            <a:chExt cx="1529373" cy="921283"/>
          </a:xfrm>
        </p:grpSpPr>
        <p:sp>
          <p:nvSpPr>
            <p:cNvPr id="7" name="Freeform 7"/>
            <p:cNvSpPr/>
            <p:nvPr/>
          </p:nvSpPr>
          <p:spPr>
            <a:xfrm>
              <a:off x="0" y="0"/>
              <a:ext cx="1529373" cy="921283"/>
            </a:xfrm>
            <a:custGeom>
              <a:avLst/>
              <a:gdLst/>
              <a:ahLst/>
              <a:cxnLst/>
              <a:rect l="l" t="t" r="r" b="b"/>
              <a:pathLst>
                <a:path w="1529373" h="921283">
                  <a:moveTo>
                    <a:pt x="67495" y="0"/>
                  </a:moveTo>
                  <a:lnTo>
                    <a:pt x="1461877" y="0"/>
                  </a:lnTo>
                  <a:cubicBezTo>
                    <a:pt x="1479778" y="0"/>
                    <a:pt x="1496946" y="7111"/>
                    <a:pt x="1509604" y="19769"/>
                  </a:cubicBezTo>
                  <a:cubicBezTo>
                    <a:pt x="1522262" y="32427"/>
                    <a:pt x="1529373" y="49594"/>
                    <a:pt x="1529373" y="67495"/>
                  </a:cubicBezTo>
                  <a:lnTo>
                    <a:pt x="1529373" y="853788"/>
                  </a:lnTo>
                  <a:cubicBezTo>
                    <a:pt x="1529373" y="871688"/>
                    <a:pt x="1522262" y="888856"/>
                    <a:pt x="1509604" y="901514"/>
                  </a:cubicBezTo>
                  <a:cubicBezTo>
                    <a:pt x="1496946" y="914172"/>
                    <a:pt x="1479778" y="921283"/>
                    <a:pt x="1461877" y="921283"/>
                  </a:cubicBezTo>
                  <a:lnTo>
                    <a:pt x="67495" y="921283"/>
                  </a:lnTo>
                  <a:cubicBezTo>
                    <a:pt x="49594" y="921283"/>
                    <a:pt x="32427" y="914172"/>
                    <a:pt x="19769" y="901514"/>
                  </a:cubicBezTo>
                  <a:cubicBezTo>
                    <a:pt x="7111" y="888856"/>
                    <a:pt x="0" y="871688"/>
                    <a:pt x="0" y="853788"/>
                  </a:cubicBezTo>
                  <a:lnTo>
                    <a:pt x="0" y="67495"/>
                  </a:lnTo>
                  <a:cubicBezTo>
                    <a:pt x="0" y="49594"/>
                    <a:pt x="7111" y="32427"/>
                    <a:pt x="19769" y="19769"/>
                  </a:cubicBezTo>
                  <a:cubicBezTo>
                    <a:pt x="32427" y="7111"/>
                    <a:pt x="49594" y="0"/>
                    <a:pt x="67495" y="0"/>
                  </a:cubicBezTo>
                  <a:close/>
                </a:path>
              </a:pathLst>
            </a:custGeom>
            <a:solidFill>
              <a:srgbClr val="FFFFFF"/>
            </a:solidFill>
            <a:ln w="85725" cap="rnd">
              <a:solidFill>
                <a:srgbClr val="F58220"/>
              </a:solidFill>
              <a:prstDash val="solid"/>
              <a:round/>
            </a:ln>
          </p:spPr>
          <p:txBody>
            <a:bodyPr/>
            <a:lstStyle/>
            <a:p>
              <a:endParaRPr lang="en-US"/>
            </a:p>
          </p:txBody>
        </p:sp>
        <p:sp>
          <p:nvSpPr>
            <p:cNvPr id="8" name="TextBox 8"/>
            <p:cNvSpPr txBox="1"/>
            <p:nvPr/>
          </p:nvSpPr>
          <p:spPr>
            <a:xfrm>
              <a:off x="0" y="19050"/>
              <a:ext cx="1529373" cy="902233"/>
            </a:xfrm>
            <a:prstGeom prst="rect">
              <a:avLst/>
            </a:prstGeom>
          </p:spPr>
          <p:txBody>
            <a:bodyPr lIns="41221" tIns="41221" rIns="41221" bIns="41221" rtlCol="0" anchor="ctr"/>
            <a:lstStyle/>
            <a:p>
              <a:pPr algn="ctr">
                <a:lnSpc>
                  <a:spcPts val="1521"/>
                </a:lnSpc>
              </a:pPr>
              <a:endParaRPr/>
            </a:p>
          </p:txBody>
        </p:sp>
      </p:grpSp>
      <p:grpSp>
        <p:nvGrpSpPr>
          <p:cNvPr id="9" name="Group 9"/>
          <p:cNvGrpSpPr/>
          <p:nvPr/>
        </p:nvGrpSpPr>
        <p:grpSpPr>
          <a:xfrm>
            <a:off x="8929033" y="1155330"/>
            <a:ext cx="8680407" cy="868040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cstate="screen">
                <a:extLst>
                  <a:ext uri="{28A0092B-C50C-407E-A947-70E740481C1C}">
                    <a14:useLocalDpi xmlns:a14="http://schemas.microsoft.com/office/drawing/2010/main"/>
                  </a:ext>
                </a:extLst>
              </a:blip>
              <a:stretch>
                <a:fillRect/>
              </a:stretch>
            </a:blipFill>
            <a:ln w="104775" cap="sq">
              <a:solidFill>
                <a:srgbClr val="F58220"/>
              </a:solidFill>
              <a:prstDash val="solid"/>
              <a:miter/>
            </a:ln>
          </p:spPr>
          <p:txBody>
            <a:bodyPr/>
            <a:lstStyle/>
            <a:p>
              <a:endParaRPr lang="en-US"/>
            </a:p>
          </p:txBody>
        </p:sp>
      </p:grpSp>
      <p:sp>
        <p:nvSpPr>
          <p:cNvPr id="11" name="AutoShape 11"/>
          <p:cNvSpPr/>
          <p:nvPr/>
        </p:nvSpPr>
        <p:spPr>
          <a:xfrm flipH="1">
            <a:off x="0" y="1548155"/>
            <a:ext cx="9855650" cy="0"/>
          </a:xfrm>
          <a:prstGeom prst="line">
            <a:avLst/>
          </a:prstGeom>
          <a:ln w="85725" cap="rnd">
            <a:solidFill>
              <a:srgbClr val="F99D1B"/>
            </a:solidFill>
            <a:prstDash val="solid"/>
            <a:headEnd type="none" w="sm" len="sm"/>
            <a:tailEnd type="none" w="sm" len="sm"/>
          </a:ln>
        </p:spPr>
        <p:txBody>
          <a:bodyPr/>
          <a:lstStyle/>
          <a:p>
            <a:endParaRPr lang="en-US"/>
          </a:p>
        </p:txBody>
      </p:sp>
      <p:sp>
        <p:nvSpPr>
          <p:cNvPr id="12" name="TextBox 12"/>
          <p:cNvSpPr txBox="1"/>
          <p:nvPr/>
        </p:nvSpPr>
        <p:spPr>
          <a:xfrm>
            <a:off x="1285875" y="2501190"/>
            <a:ext cx="7499303" cy="5941061"/>
          </a:xfrm>
          <a:prstGeom prst="rect">
            <a:avLst/>
          </a:prstGeom>
        </p:spPr>
        <p:txBody>
          <a:bodyPr lIns="0" tIns="0" rIns="0" bIns="0" rtlCol="0" anchor="t">
            <a:spAutoFit/>
          </a:bodyPr>
          <a:lstStyle/>
          <a:p>
            <a:pPr algn="l">
              <a:lnSpc>
                <a:spcPts val="4339"/>
              </a:lnSpc>
            </a:pPr>
            <a:r>
              <a:rPr lang="en-US" sz="3099" b="1" i="1">
                <a:solidFill>
                  <a:srgbClr val="000000"/>
                </a:solidFill>
                <a:latin typeface="Open Sans 1 Bold Italics"/>
                <a:ea typeface="Open Sans 1 Bold Italics"/>
                <a:cs typeface="Open Sans 1 Bold Italics"/>
                <a:sym typeface="Open Sans 1 Bold Italics"/>
              </a:rPr>
              <a:t>“Portland becomes the best version of our city when we fill our street plazas with families, bicycles, farmers' markets, music, and small businesses. From Ankeny Rainbow Road to St. Johns Plaza, this visionary flourishing of public spaces has grown from a dream to a community staple.”</a:t>
            </a:r>
          </a:p>
          <a:p>
            <a:pPr algn="l">
              <a:lnSpc>
                <a:spcPts val="4339"/>
              </a:lnSpc>
            </a:pPr>
            <a:endParaRPr lang="en-US" sz="3099" b="1" i="1">
              <a:solidFill>
                <a:srgbClr val="000000"/>
              </a:solidFill>
              <a:latin typeface="Open Sans 1 Bold Italics"/>
              <a:ea typeface="Open Sans 1 Bold Italics"/>
              <a:cs typeface="Open Sans 1 Bold Italics"/>
              <a:sym typeface="Open Sans 1 Bold Italics"/>
            </a:endParaRPr>
          </a:p>
          <a:p>
            <a:pPr algn="l">
              <a:lnSpc>
                <a:spcPts val="4339"/>
              </a:lnSpc>
              <a:spcBef>
                <a:spcPct val="0"/>
              </a:spcBef>
            </a:pPr>
            <a:r>
              <a:rPr lang="en-US" sz="3099" i="1">
                <a:solidFill>
                  <a:srgbClr val="000000"/>
                </a:solidFill>
                <a:latin typeface="Open Sans 1 Italics"/>
                <a:ea typeface="Open Sans 1 Italics"/>
                <a:cs typeface="Open Sans 1 Italics"/>
                <a:sym typeface="Open Sans 1 Italics"/>
              </a:rPr>
              <a:t>-Mayor Keith Wilson Speaking at Ankeny, February 12, 2025</a:t>
            </a:r>
          </a:p>
        </p:txBody>
      </p:sp>
      <p:sp>
        <p:nvSpPr>
          <p:cNvPr id="13" name="TextBox 13"/>
          <p:cNvSpPr txBox="1"/>
          <p:nvPr/>
        </p:nvSpPr>
        <p:spPr>
          <a:xfrm>
            <a:off x="405402" y="444522"/>
            <a:ext cx="9450248" cy="1093863"/>
          </a:xfrm>
          <a:prstGeom prst="rect">
            <a:avLst/>
          </a:prstGeom>
        </p:spPr>
        <p:txBody>
          <a:bodyPr lIns="0" tIns="0" rIns="0" bIns="0" rtlCol="0" anchor="t">
            <a:spAutoFit/>
          </a:bodyPr>
          <a:lstStyle/>
          <a:p>
            <a:pPr marL="0" lvl="0" indent="0" algn="l">
              <a:lnSpc>
                <a:spcPts val="8000"/>
              </a:lnSpc>
              <a:spcBef>
                <a:spcPct val="0"/>
              </a:spcBef>
            </a:pPr>
            <a:r>
              <a:rPr lang="en-US" sz="8000" b="1">
                <a:solidFill>
                  <a:srgbClr val="FFFFFF"/>
                </a:solidFill>
                <a:latin typeface="Bebas Neue Bold"/>
                <a:ea typeface="Bebas Neue Bold"/>
                <a:cs typeface="Bebas Neue Bold"/>
                <a:sym typeface="Bebas Neue Bold"/>
              </a:rPr>
              <a:t>Voices from the Community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ADEB4-FC6C-3623-41A1-1A804A473B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E7D8A54-925A-A5C7-83F0-A6482E9B365A}"/>
              </a:ext>
            </a:extLst>
          </p:cNvPr>
          <p:cNvSpPr/>
          <p:nvPr/>
        </p:nvSpPr>
        <p:spPr>
          <a:xfrm>
            <a:off x="0" y="35576"/>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490ADCFA-5E0F-2F99-4F2E-A83DD2A2F0D6}"/>
              </a:ext>
            </a:extLst>
          </p:cNvPr>
          <p:cNvGrpSpPr/>
          <p:nvPr/>
        </p:nvGrpSpPr>
        <p:grpSpPr>
          <a:xfrm>
            <a:off x="0" y="-661012"/>
            <a:ext cx="18288000" cy="10948012"/>
            <a:chOff x="0" y="0"/>
            <a:chExt cx="4816593" cy="2883427"/>
          </a:xfrm>
        </p:grpSpPr>
        <p:sp>
          <p:nvSpPr>
            <p:cNvPr id="4" name="Freeform 4">
              <a:extLst>
                <a:ext uri="{FF2B5EF4-FFF2-40B4-BE49-F238E27FC236}">
                  <a16:creationId xmlns:a16="http://schemas.microsoft.com/office/drawing/2014/main" id="{6687DEC9-C3A5-DF17-7389-16B31A6AA28F}"/>
                </a:ext>
              </a:extLst>
            </p:cNvPr>
            <p:cNvSpPr/>
            <p:nvPr/>
          </p:nvSpPr>
          <p:spPr>
            <a:xfrm>
              <a:off x="0" y="0"/>
              <a:ext cx="4816592" cy="2883427"/>
            </a:xfrm>
            <a:custGeom>
              <a:avLst/>
              <a:gdLst/>
              <a:ahLst/>
              <a:cxnLst/>
              <a:rect l="l" t="t" r="r" b="b"/>
              <a:pathLst>
                <a:path w="4816592" h="2883427">
                  <a:moveTo>
                    <a:pt x="0" y="0"/>
                  </a:moveTo>
                  <a:lnTo>
                    <a:pt x="4816592" y="0"/>
                  </a:lnTo>
                  <a:lnTo>
                    <a:pt x="4816592" y="2883427"/>
                  </a:lnTo>
                  <a:lnTo>
                    <a:pt x="0" y="2883427"/>
                  </a:lnTo>
                  <a:close/>
                </a:path>
              </a:pathLst>
            </a:custGeom>
            <a:solidFill>
              <a:srgbClr val="F3F1E7">
                <a:alpha val="89804"/>
              </a:srgbClr>
            </a:solidFill>
          </p:spPr>
          <p:txBody>
            <a:bodyPr/>
            <a:lstStyle/>
            <a:p>
              <a:endParaRPr lang="en-US"/>
            </a:p>
          </p:txBody>
        </p:sp>
        <p:sp>
          <p:nvSpPr>
            <p:cNvPr id="5" name="TextBox 5">
              <a:extLst>
                <a:ext uri="{FF2B5EF4-FFF2-40B4-BE49-F238E27FC236}">
                  <a16:creationId xmlns:a16="http://schemas.microsoft.com/office/drawing/2014/main" id="{A91EB1A0-029A-7F05-CAA0-5DB6DBD4E448}"/>
                </a:ext>
              </a:extLst>
            </p:cNvPr>
            <p:cNvSpPr txBox="1"/>
            <p:nvPr/>
          </p:nvSpPr>
          <p:spPr>
            <a:xfrm>
              <a:off x="0" y="28575"/>
              <a:ext cx="4816593" cy="2854852"/>
            </a:xfrm>
            <a:prstGeom prst="rect">
              <a:avLst/>
            </a:prstGeom>
          </p:spPr>
          <p:txBody>
            <a:bodyPr lIns="50800" tIns="50800" rIns="50800" bIns="50800" rtlCol="0" anchor="ctr"/>
            <a:lstStyle/>
            <a:p>
              <a:pPr algn="ctr">
                <a:lnSpc>
                  <a:spcPts val="2000"/>
                </a:lnSpc>
              </a:pPr>
              <a:endParaRPr/>
            </a:p>
          </p:txBody>
        </p:sp>
      </p:grpSp>
      <p:sp>
        <p:nvSpPr>
          <p:cNvPr id="6" name="TextBox 6">
            <a:extLst>
              <a:ext uri="{FF2B5EF4-FFF2-40B4-BE49-F238E27FC236}">
                <a16:creationId xmlns:a16="http://schemas.microsoft.com/office/drawing/2014/main" id="{0AB9410E-18C4-25E6-7487-771CD873F1EA}"/>
              </a:ext>
            </a:extLst>
          </p:cNvPr>
          <p:cNvSpPr txBox="1"/>
          <p:nvPr/>
        </p:nvSpPr>
        <p:spPr>
          <a:xfrm>
            <a:off x="12474526" y="3530189"/>
            <a:ext cx="4508372" cy="971550"/>
          </a:xfrm>
          <a:prstGeom prst="rect">
            <a:avLst/>
          </a:prstGeom>
        </p:spPr>
        <p:txBody>
          <a:bodyPr lIns="0" tIns="0" rIns="0" bIns="0" rtlCol="0" anchor="t">
            <a:spAutoFit/>
          </a:bodyPr>
          <a:lstStyle/>
          <a:p>
            <a:pPr algn="l">
              <a:lnSpc>
                <a:spcPts val="7680"/>
              </a:lnSpc>
            </a:pPr>
            <a:endParaRPr/>
          </a:p>
        </p:txBody>
      </p:sp>
      <p:sp>
        <p:nvSpPr>
          <p:cNvPr id="12" name="TextBox 12">
            <a:extLst>
              <a:ext uri="{FF2B5EF4-FFF2-40B4-BE49-F238E27FC236}">
                <a16:creationId xmlns:a16="http://schemas.microsoft.com/office/drawing/2014/main" id="{6BCB4D63-6668-C53F-1371-73AE6D10AD09}"/>
              </a:ext>
            </a:extLst>
          </p:cNvPr>
          <p:cNvSpPr txBox="1"/>
          <p:nvPr/>
        </p:nvSpPr>
        <p:spPr>
          <a:xfrm>
            <a:off x="1598247" y="2705100"/>
            <a:ext cx="15165753" cy="4616648"/>
          </a:xfrm>
          <a:prstGeom prst="rect">
            <a:avLst/>
          </a:prstGeom>
        </p:spPr>
        <p:txBody>
          <a:bodyPr wrap="square" lIns="0" tIns="0" rIns="0" bIns="0" rtlCol="0" anchor="t">
            <a:spAutoFit/>
          </a:bodyPr>
          <a:lstStyle/>
          <a:p>
            <a:pPr marL="0" lvl="0" indent="0" algn="ctr">
              <a:spcBef>
                <a:spcPct val="0"/>
              </a:spcBef>
            </a:pPr>
            <a:r>
              <a:rPr lang="en-US" sz="15000" b="1" dirty="0">
                <a:solidFill>
                  <a:srgbClr val="000000"/>
                </a:solidFill>
                <a:latin typeface="Bebas Neue Bold"/>
                <a:ea typeface="Bebas Neue Bold"/>
                <a:cs typeface="Bebas Neue Bold"/>
                <a:sym typeface="Bebas Neue Bold"/>
              </a:rPr>
              <a:t> Plaza Partner Open Call Process</a:t>
            </a:r>
          </a:p>
        </p:txBody>
      </p:sp>
      <p:sp>
        <p:nvSpPr>
          <p:cNvPr id="13" name="TextBox 13">
            <a:extLst>
              <a:ext uri="{FF2B5EF4-FFF2-40B4-BE49-F238E27FC236}">
                <a16:creationId xmlns:a16="http://schemas.microsoft.com/office/drawing/2014/main" id="{B255463F-8C54-DB59-2B79-65424F8FCB03}"/>
              </a:ext>
            </a:extLst>
          </p:cNvPr>
          <p:cNvSpPr txBox="1"/>
          <p:nvPr/>
        </p:nvSpPr>
        <p:spPr>
          <a:xfrm>
            <a:off x="17836736" y="9788111"/>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000000"/>
                </a:solidFill>
                <a:latin typeface="Open Sans 1 Bold"/>
                <a:ea typeface="Open Sans 1 Bold"/>
                <a:cs typeface="Open Sans 1 Bold"/>
                <a:sym typeface="Open Sans 1 Bold"/>
              </a:rPr>
              <a:t>5</a:t>
            </a:r>
          </a:p>
        </p:txBody>
      </p:sp>
    </p:spTree>
    <p:extLst>
      <p:ext uri="{BB962C8B-B14F-4D97-AF65-F5344CB8AC3E}">
        <p14:creationId xmlns:p14="http://schemas.microsoft.com/office/powerpoint/2010/main" val="641005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514089" cy="10636048"/>
            <a:chOff x="0" y="0"/>
            <a:chExt cx="4876139" cy="2801264"/>
          </a:xfrm>
        </p:grpSpPr>
        <p:sp>
          <p:nvSpPr>
            <p:cNvPr id="5" name="Freeform 5"/>
            <p:cNvSpPr/>
            <p:nvPr/>
          </p:nvSpPr>
          <p:spPr>
            <a:xfrm>
              <a:off x="0" y="0"/>
              <a:ext cx="4876138" cy="2801264"/>
            </a:xfrm>
            <a:custGeom>
              <a:avLst/>
              <a:gdLst/>
              <a:ahLst/>
              <a:cxnLst/>
              <a:rect l="l" t="t" r="r" b="b"/>
              <a:pathLst>
                <a:path w="4876138" h="2801264">
                  <a:moveTo>
                    <a:pt x="0" y="0"/>
                  </a:moveTo>
                  <a:lnTo>
                    <a:pt x="4876138" y="0"/>
                  </a:lnTo>
                  <a:lnTo>
                    <a:pt x="4876138" y="2801264"/>
                  </a:lnTo>
                  <a:lnTo>
                    <a:pt x="0" y="2801264"/>
                  </a:lnTo>
                  <a:close/>
                </a:path>
              </a:pathLst>
            </a:custGeom>
            <a:solidFill>
              <a:srgbClr val="F3F1E7"/>
            </a:solidFill>
          </p:spPr>
          <p:txBody>
            <a:bodyPr/>
            <a:lstStyle/>
            <a:p>
              <a:endParaRPr lang="en-US"/>
            </a:p>
          </p:txBody>
        </p:sp>
        <p:sp>
          <p:nvSpPr>
            <p:cNvPr id="6" name="TextBox 6"/>
            <p:cNvSpPr txBox="1"/>
            <p:nvPr/>
          </p:nvSpPr>
          <p:spPr>
            <a:xfrm>
              <a:off x="0" y="28575"/>
              <a:ext cx="4876139" cy="2772689"/>
            </a:xfrm>
            <a:prstGeom prst="rect">
              <a:avLst/>
            </a:prstGeom>
          </p:spPr>
          <p:txBody>
            <a:bodyPr lIns="50800" tIns="50800" rIns="50800" bIns="50800" rtlCol="0" anchor="ctr"/>
            <a:lstStyle/>
            <a:p>
              <a:pPr algn="ctr">
                <a:lnSpc>
                  <a:spcPts val="2000"/>
                </a:lnSpc>
              </a:pPr>
              <a:endParaRPr/>
            </a:p>
          </p:txBody>
        </p:sp>
      </p:grpSp>
      <p:sp>
        <p:nvSpPr>
          <p:cNvPr id="7" name="AutoShape 7"/>
          <p:cNvSpPr/>
          <p:nvPr/>
        </p:nvSpPr>
        <p:spPr>
          <a:xfrm flipH="1">
            <a:off x="0" y="1477237"/>
            <a:ext cx="10630699" cy="0"/>
          </a:xfrm>
          <a:prstGeom prst="line">
            <a:avLst/>
          </a:prstGeom>
          <a:ln w="85725" cap="rnd">
            <a:solidFill>
              <a:srgbClr val="F99D1B"/>
            </a:solidFill>
            <a:prstDash val="solid"/>
            <a:headEnd type="none" w="sm" len="sm"/>
            <a:tailEnd type="none" w="sm" len="sm"/>
          </a:ln>
        </p:spPr>
        <p:txBody>
          <a:bodyPr/>
          <a:lstStyle/>
          <a:p>
            <a:endParaRPr lang="en-US"/>
          </a:p>
        </p:txBody>
      </p:sp>
      <p:sp>
        <p:nvSpPr>
          <p:cNvPr id="8" name="TextBox 8"/>
          <p:cNvSpPr txBox="1"/>
          <p:nvPr/>
        </p:nvSpPr>
        <p:spPr>
          <a:xfrm>
            <a:off x="547142" y="1638300"/>
            <a:ext cx="17019288" cy="3614579"/>
          </a:xfrm>
          <a:prstGeom prst="rect">
            <a:avLst/>
          </a:prstGeom>
        </p:spPr>
        <p:txBody>
          <a:bodyPr lIns="0" tIns="0" rIns="0" bIns="0" rtlCol="0" anchor="t">
            <a:spAutoFit/>
          </a:bodyPr>
          <a:lstStyle/>
          <a:p>
            <a:pPr marL="457200" indent="-457200" algn="l">
              <a:lnSpc>
                <a:spcPct val="150000"/>
              </a:lnSpc>
              <a:buFont typeface="Arial" panose="020B0604020202020204" pitchFamily="34" charset="0"/>
              <a:buChar char="•"/>
            </a:pPr>
            <a:r>
              <a:rPr lang="en-US" sz="3200" b="1" dirty="0">
                <a:solidFill>
                  <a:srgbClr val="000000"/>
                </a:solidFill>
                <a:latin typeface="Open Sans 2"/>
                <a:ea typeface="Open Sans 2"/>
                <a:cs typeface="Open Sans 2"/>
                <a:sym typeface="Open Sans 2"/>
              </a:rPr>
              <a:t>Fall 2025: First Plaza Partner Open Call</a:t>
            </a:r>
          </a:p>
          <a:p>
            <a:pPr marL="457200" indent="-457200" algn="l">
              <a:lnSpc>
                <a:spcPct val="150000"/>
              </a:lnSpc>
              <a:buFont typeface="Arial" panose="020B0604020202020204" pitchFamily="34" charset="0"/>
              <a:buChar char="•"/>
            </a:pPr>
            <a:r>
              <a:rPr lang="en-US" sz="3200" b="1" dirty="0">
                <a:solidFill>
                  <a:srgbClr val="000000"/>
                </a:solidFill>
                <a:latin typeface="Open Sans 2"/>
                <a:ea typeface="Open Sans 2"/>
                <a:cs typeface="Open Sans 2"/>
                <a:sym typeface="Open Sans 2"/>
              </a:rPr>
              <a:t>Fairer and more transparent process for creating new plazas</a:t>
            </a:r>
          </a:p>
          <a:p>
            <a:pPr marL="457200" indent="-457200" algn="l">
              <a:lnSpc>
                <a:spcPct val="150000"/>
              </a:lnSpc>
              <a:buFont typeface="Arial" panose="020B0604020202020204" pitchFamily="34" charset="0"/>
              <a:buChar char="•"/>
            </a:pPr>
            <a:r>
              <a:rPr lang="en-US" sz="3200" b="1" dirty="0">
                <a:solidFill>
                  <a:srgbClr val="000000"/>
                </a:solidFill>
                <a:latin typeface="Open Sans 2"/>
                <a:ea typeface="Open Sans 2"/>
                <a:cs typeface="Open Sans 2"/>
                <a:sym typeface="Open Sans 2"/>
              </a:rPr>
              <a:t>Online application</a:t>
            </a:r>
          </a:p>
          <a:p>
            <a:pPr marL="457200" indent="-457200" algn="l">
              <a:lnSpc>
                <a:spcPct val="150000"/>
              </a:lnSpc>
              <a:buFont typeface="Arial" panose="020B0604020202020204" pitchFamily="34" charset="0"/>
              <a:buChar char="•"/>
            </a:pPr>
            <a:r>
              <a:rPr lang="en-US" sz="3200" b="1" dirty="0">
                <a:solidFill>
                  <a:srgbClr val="000000"/>
                </a:solidFill>
                <a:latin typeface="Open Sans 2"/>
                <a:ea typeface="Open Sans 2"/>
                <a:cs typeface="Open Sans 2"/>
                <a:sym typeface="Open Sans 2"/>
              </a:rPr>
              <a:t>Virtual information session and focused outreach in District 1 </a:t>
            </a:r>
          </a:p>
          <a:p>
            <a:pPr marL="457200" indent="-457200" algn="l">
              <a:lnSpc>
                <a:spcPct val="150000"/>
              </a:lnSpc>
              <a:buFont typeface="Arial" panose="020B0604020202020204" pitchFamily="34" charset="0"/>
              <a:buChar char="•"/>
            </a:pPr>
            <a:r>
              <a:rPr lang="en-US" sz="3200" b="1" dirty="0">
                <a:solidFill>
                  <a:srgbClr val="000000"/>
                </a:solidFill>
                <a:latin typeface="Open Sans 2"/>
                <a:ea typeface="Open Sans 2"/>
                <a:cs typeface="Open Sans 2"/>
                <a:sym typeface="Open Sans 2"/>
              </a:rPr>
              <a:t>Selected partners will lead a summer-long pilot</a:t>
            </a:r>
          </a:p>
        </p:txBody>
      </p:sp>
      <p:sp>
        <p:nvSpPr>
          <p:cNvPr id="9" name="TextBox 9"/>
          <p:cNvSpPr txBox="1"/>
          <p:nvPr/>
        </p:nvSpPr>
        <p:spPr>
          <a:xfrm>
            <a:off x="547142" y="404620"/>
            <a:ext cx="10523347" cy="1076322"/>
          </a:xfrm>
          <a:prstGeom prst="rect">
            <a:avLst/>
          </a:prstGeom>
        </p:spPr>
        <p:txBody>
          <a:bodyPr lIns="0" tIns="0" rIns="0" bIns="0" rtlCol="0" anchor="t">
            <a:spAutoFit/>
          </a:bodyPr>
          <a:lstStyle/>
          <a:p>
            <a:pPr marL="0" lvl="0" indent="0" algn="l">
              <a:lnSpc>
                <a:spcPts val="7999"/>
              </a:lnSpc>
              <a:spcBef>
                <a:spcPct val="0"/>
              </a:spcBef>
            </a:pPr>
            <a:r>
              <a:rPr lang="en-US" sz="7999" b="1">
                <a:solidFill>
                  <a:srgbClr val="000000"/>
                </a:solidFill>
                <a:latin typeface="Bebas Neue Bold"/>
                <a:ea typeface="Bebas Neue Bold"/>
                <a:cs typeface="Bebas Neue Bold"/>
                <a:sym typeface="Bebas Neue Bold"/>
              </a:rPr>
              <a:t>Open Call for Plaza Partners</a:t>
            </a:r>
          </a:p>
        </p:txBody>
      </p:sp>
      <p:grpSp>
        <p:nvGrpSpPr>
          <p:cNvPr id="10" name="Group 10"/>
          <p:cNvGrpSpPr/>
          <p:nvPr/>
        </p:nvGrpSpPr>
        <p:grpSpPr>
          <a:xfrm>
            <a:off x="1943819" y="5505464"/>
            <a:ext cx="14225934" cy="4481085"/>
            <a:chOff x="0" y="0"/>
            <a:chExt cx="5946803" cy="1873208"/>
          </a:xfrm>
        </p:grpSpPr>
        <p:sp>
          <p:nvSpPr>
            <p:cNvPr id="11" name="Freeform 11"/>
            <p:cNvSpPr/>
            <p:nvPr/>
          </p:nvSpPr>
          <p:spPr>
            <a:xfrm>
              <a:off x="0" y="0"/>
              <a:ext cx="5946803" cy="1873208"/>
            </a:xfrm>
            <a:custGeom>
              <a:avLst/>
              <a:gdLst/>
              <a:ahLst/>
              <a:cxnLst/>
              <a:rect l="l" t="t" r="r" b="b"/>
              <a:pathLst>
                <a:path w="5946803" h="1873208">
                  <a:moveTo>
                    <a:pt x="12517" y="0"/>
                  </a:moveTo>
                  <a:lnTo>
                    <a:pt x="5934287" y="0"/>
                  </a:lnTo>
                  <a:cubicBezTo>
                    <a:pt x="5941199" y="0"/>
                    <a:pt x="5946803" y="5604"/>
                    <a:pt x="5946803" y="12517"/>
                  </a:cubicBezTo>
                  <a:lnTo>
                    <a:pt x="5946803" y="1860691"/>
                  </a:lnTo>
                  <a:cubicBezTo>
                    <a:pt x="5946803" y="1867604"/>
                    <a:pt x="5941199" y="1873208"/>
                    <a:pt x="5934287" y="1873208"/>
                  </a:cubicBezTo>
                  <a:lnTo>
                    <a:pt x="12517" y="1873208"/>
                  </a:lnTo>
                  <a:cubicBezTo>
                    <a:pt x="9197" y="1873208"/>
                    <a:pt x="6013" y="1871889"/>
                    <a:pt x="3666" y="1869542"/>
                  </a:cubicBezTo>
                  <a:cubicBezTo>
                    <a:pt x="1319" y="1867194"/>
                    <a:pt x="0" y="1864011"/>
                    <a:pt x="0" y="1860691"/>
                  </a:cubicBezTo>
                  <a:lnTo>
                    <a:pt x="0" y="12517"/>
                  </a:lnTo>
                  <a:cubicBezTo>
                    <a:pt x="0" y="5604"/>
                    <a:pt x="5604" y="0"/>
                    <a:pt x="12517" y="0"/>
                  </a:cubicBezTo>
                  <a:close/>
                </a:path>
              </a:pathLst>
            </a:custGeom>
            <a:blipFill>
              <a:blip r:embed="rId2"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B0C58AFB-1BF0-6D39-D6D0-139B8F4EEE5E}"/>
              </a:ext>
            </a:extLst>
          </p:cNvPr>
          <p:cNvGrpSpPr/>
          <p:nvPr/>
        </p:nvGrpSpPr>
        <p:grpSpPr>
          <a:xfrm>
            <a:off x="0" y="0"/>
            <a:ext cx="18514089" cy="10636048"/>
            <a:chOff x="0" y="0"/>
            <a:chExt cx="4876139" cy="2801264"/>
          </a:xfrm>
        </p:grpSpPr>
        <p:sp>
          <p:nvSpPr>
            <p:cNvPr id="3" name="Freeform 5">
              <a:extLst>
                <a:ext uri="{FF2B5EF4-FFF2-40B4-BE49-F238E27FC236}">
                  <a16:creationId xmlns:a16="http://schemas.microsoft.com/office/drawing/2014/main" id="{06B63204-7E8E-67BF-BD75-DA0EFEA47C84}"/>
                </a:ext>
              </a:extLst>
            </p:cNvPr>
            <p:cNvSpPr/>
            <p:nvPr/>
          </p:nvSpPr>
          <p:spPr>
            <a:xfrm>
              <a:off x="0" y="0"/>
              <a:ext cx="4876138" cy="2801264"/>
            </a:xfrm>
            <a:custGeom>
              <a:avLst/>
              <a:gdLst/>
              <a:ahLst/>
              <a:cxnLst/>
              <a:rect l="l" t="t" r="r" b="b"/>
              <a:pathLst>
                <a:path w="4876138" h="2801264">
                  <a:moveTo>
                    <a:pt x="0" y="0"/>
                  </a:moveTo>
                  <a:lnTo>
                    <a:pt x="4876138" y="0"/>
                  </a:lnTo>
                  <a:lnTo>
                    <a:pt x="4876138" y="2801264"/>
                  </a:lnTo>
                  <a:lnTo>
                    <a:pt x="0" y="2801264"/>
                  </a:lnTo>
                  <a:close/>
                </a:path>
              </a:pathLst>
            </a:custGeom>
            <a:solidFill>
              <a:srgbClr val="F3F1E7"/>
            </a:solidFill>
          </p:spPr>
          <p:txBody>
            <a:bodyPr/>
            <a:lstStyle/>
            <a:p>
              <a:endParaRPr lang="en-US"/>
            </a:p>
          </p:txBody>
        </p:sp>
        <p:sp>
          <p:nvSpPr>
            <p:cNvPr id="5" name="TextBox 6">
              <a:extLst>
                <a:ext uri="{FF2B5EF4-FFF2-40B4-BE49-F238E27FC236}">
                  <a16:creationId xmlns:a16="http://schemas.microsoft.com/office/drawing/2014/main" id="{435FA9E2-236F-2F29-1087-0B2FB055D85D}"/>
                </a:ext>
              </a:extLst>
            </p:cNvPr>
            <p:cNvSpPr txBox="1"/>
            <p:nvPr/>
          </p:nvSpPr>
          <p:spPr>
            <a:xfrm>
              <a:off x="0" y="28575"/>
              <a:ext cx="4876139" cy="2772689"/>
            </a:xfrm>
            <a:prstGeom prst="rect">
              <a:avLst/>
            </a:prstGeom>
          </p:spPr>
          <p:txBody>
            <a:bodyPr lIns="50800" tIns="50800" rIns="50800" bIns="50800" rtlCol="0" anchor="ctr"/>
            <a:lstStyle/>
            <a:p>
              <a:pPr algn="ctr">
                <a:lnSpc>
                  <a:spcPts val="2000"/>
                </a:lnSpc>
              </a:pPr>
              <a:endParaRPr/>
            </a:p>
          </p:txBody>
        </p:sp>
      </p:grpSp>
      <p:sp>
        <p:nvSpPr>
          <p:cNvPr id="7" name="AutoShape 7">
            <a:extLst>
              <a:ext uri="{FF2B5EF4-FFF2-40B4-BE49-F238E27FC236}">
                <a16:creationId xmlns:a16="http://schemas.microsoft.com/office/drawing/2014/main" id="{C8829FA6-9148-6D71-BED5-8FB32FEB96DA}"/>
              </a:ext>
            </a:extLst>
          </p:cNvPr>
          <p:cNvSpPr/>
          <p:nvPr/>
        </p:nvSpPr>
        <p:spPr>
          <a:xfrm flipH="1">
            <a:off x="0" y="1477237"/>
            <a:ext cx="10630699" cy="0"/>
          </a:xfrm>
          <a:prstGeom prst="line">
            <a:avLst/>
          </a:prstGeom>
          <a:ln w="85725" cap="rnd">
            <a:solidFill>
              <a:srgbClr val="F99D1B"/>
            </a:solidFill>
            <a:prstDash val="solid"/>
            <a:headEnd type="none" w="sm" len="sm"/>
            <a:tailEnd type="none" w="sm" len="sm"/>
          </a:ln>
        </p:spPr>
        <p:txBody>
          <a:bodyPr/>
          <a:lstStyle/>
          <a:p>
            <a:endParaRPr lang="en-US"/>
          </a:p>
        </p:txBody>
      </p:sp>
      <p:sp>
        <p:nvSpPr>
          <p:cNvPr id="8" name="TextBox 9">
            <a:extLst>
              <a:ext uri="{FF2B5EF4-FFF2-40B4-BE49-F238E27FC236}">
                <a16:creationId xmlns:a16="http://schemas.microsoft.com/office/drawing/2014/main" id="{EC6B4B5D-E841-EB43-72EE-7A712CE5C290}"/>
              </a:ext>
            </a:extLst>
          </p:cNvPr>
          <p:cNvSpPr txBox="1"/>
          <p:nvPr/>
        </p:nvSpPr>
        <p:spPr>
          <a:xfrm>
            <a:off x="547142" y="404620"/>
            <a:ext cx="10523347" cy="1025922"/>
          </a:xfrm>
          <a:prstGeom prst="rect">
            <a:avLst/>
          </a:prstGeom>
        </p:spPr>
        <p:txBody>
          <a:bodyPr lIns="0" tIns="0" rIns="0" bIns="0" rtlCol="0" anchor="t">
            <a:spAutoFit/>
          </a:bodyPr>
          <a:lstStyle/>
          <a:p>
            <a:pPr marL="0" lvl="0" indent="0" algn="l">
              <a:lnSpc>
                <a:spcPts val="7999"/>
              </a:lnSpc>
              <a:spcBef>
                <a:spcPct val="0"/>
              </a:spcBef>
            </a:pPr>
            <a:r>
              <a:rPr lang="en-US" sz="7999" b="1" dirty="0">
                <a:solidFill>
                  <a:srgbClr val="000000"/>
                </a:solidFill>
                <a:latin typeface="Bebas Neue Bold"/>
                <a:ea typeface="Bebas Neue Bold"/>
                <a:cs typeface="Bebas Neue Bold"/>
                <a:sym typeface="Bebas Neue Bold"/>
              </a:rPr>
              <a:t>Open </a:t>
            </a:r>
            <a:r>
              <a:rPr lang="en-US" sz="7999" b="1" dirty="0" err="1">
                <a:solidFill>
                  <a:srgbClr val="000000"/>
                </a:solidFill>
                <a:latin typeface="Bebas Neue Bold"/>
                <a:ea typeface="Bebas Neue Bold"/>
                <a:cs typeface="Bebas Neue Bold"/>
                <a:sym typeface="Bebas Neue Bold"/>
              </a:rPr>
              <a:t>CalL</a:t>
            </a:r>
            <a:r>
              <a:rPr lang="en-US" sz="7999" b="1" dirty="0">
                <a:solidFill>
                  <a:srgbClr val="000000"/>
                </a:solidFill>
                <a:latin typeface="Bebas Neue Bold"/>
                <a:ea typeface="Bebas Neue Bold"/>
                <a:cs typeface="Bebas Neue Bold"/>
                <a:sym typeface="Bebas Neue Bold"/>
              </a:rPr>
              <a:t>: Application Stats</a:t>
            </a:r>
          </a:p>
        </p:txBody>
      </p:sp>
      <p:sp>
        <p:nvSpPr>
          <p:cNvPr id="6" name="Content Placeholder 2">
            <a:extLst>
              <a:ext uri="{FF2B5EF4-FFF2-40B4-BE49-F238E27FC236}">
                <a16:creationId xmlns:a16="http://schemas.microsoft.com/office/drawing/2014/main" id="{5B143712-29D3-C981-04FB-649688AA462D}"/>
              </a:ext>
            </a:extLst>
          </p:cNvPr>
          <p:cNvSpPr txBox="1">
            <a:spLocks/>
          </p:cNvSpPr>
          <p:nvPr/>
        </p:nvSpPr>
        <p:spPr>
          <a:xfrm>
            <a:off x="842211" y="1951993"/>
            <a:ext cx="17217189" cy="8525507"/>
          </a:xfrm>
          <a:prstGeom prst="rect">
            <a:avLst/>
          </a:prstGeom>
        </p:spPr>
        <p:txBody>
          <a:bodyPr lIns="137160" tIns="68580" rIns="137160" bIns="6858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800" b="1" dirty="0">
                <a:latin typeface="Open Sans" panose="020B0606030504020204" pitchFamily="34" charset="0"/>
                <a:ea typeface="Open Sans" panose="020B0606030504020204" pitchFamily="34" charset="0"/>
                <a:cs typeface="Open Sans" panose="020B0606030504020204" pitchFamily="34" charset="0"/>
              </a:rPr>
              <a:t>17 apps received </a:t>
            </a:r>
          </a:p>
          <a:p>
            <a:r>
              <a:rPr lang="en-US" sz="3800" dirty="0">
                <a:latin typeface="Open Sans" panose="020B0606030504020204" pitchFamily="34" charset="0"/>
                <a:ea typeface="Open Sans" panose="020B0606030504020204" pitchFamily="34" charset="0"/>
                <a:cs typeface="Open Sans" panose="020B0606030504020204" pitchFamily="34" charset="0"/>
              </a:rPr>
              <a:t>Internal </a:t>
            </a:r>
            <a:r>
              <a:rPr lang="en-US" sz="3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red flags check</a:t>
            </a:r>
            <a:r>
              <a:rPr lang="en-US" sz="3800" dirty="0">
                <a:latin typeface="Open Sans" panose="020B0606030504020204" pitchFamily="34" charset="0"/>
                <a:ea typeface="Open Sans" panose="020B0606030504020204" pitchFamily="34" charset="0"/>
                <a:cs typeface="Open Sans" panose="020B0606030504020204" pitchFamily="34" charset="0"/>
              </a:rPr>
              <a:t> for Viability: timeline, funding, traffic engineers.</a:t>
            </a:r>
          </a:p>
          <a:p>
            <a:r>
              <a:rPr lang="en-US" sz="3800" b="1" dirty="0">
                <a:latin typeface="Open Sans" panose="020B0606030504020204" pitchFamily="34" charset="0"/>
                <a:ea typeface="Open Sans" panose="020B0606030504020204" pitchFamily="34" charset="0"/>
                <a:cs typeface="Open Sans" panose="020B0606030504020204" pitchFamily="34" charset="0"/>
              </a:rPr>
              <a:t>3 Apps rejected</a:t>
            </a:r>
          </a:p>
          <a:p>
            <a:r>
              <a:rPr lang="en-US" sz="3800" b="1" dirty="0">
                <a:latin typeface="Open Sans" panose="020B0606030504020204" pitchFamily="34" charset="0"/>
                <a:ea typeface="Open Sans" panose="020B0606030504020204" pitchFamily="34" charset="0"/>
                <a:cs typeface="Open Sans" panose="020B0606030504020204" pitchFamily="34" charset="0"/>
              </a:rPr>
              <a:t>6 apps redirected </a:t>
            </a:r>
            <a:r>
              <a:rPr lang="en-US" sz="3800" dirty="0">
                <a:latin typeface="Open Sans" panose="020B0606030504020204" pitchFamily="34" charset="0"/>
                <a:ea typeface="Open Sans" panose="020B0606030504020204" pitchFamily="34" charset="0"/>
                <a:cs typeface="Open Sans" panose="020B0606030504020204" pitchFamily="34" charset="0"/>
              </a:rPr>
              <a:t>for misc. projects within PRSA</a:t>
            </a:r>
          </a:p>
          <a:p>
            <a:r>
              <a:rPr lang="en-US" sz="3800" b="1" dirty="0">
                <a:latin typeface="Open Sans" panose="020B0606030504020204" pitchFamily="34" charset="0"/>
                <a:ea typeface="Open Sans" panose="020B0606030504020204" pitchFamily="34" charset="0"/>
                <a:cs typeface="Open Sans" panose="020B0606030504020204" pitchFamily="34" charset="0"/>
              </a:rPr>
              <a:t>8 apps moved on </a:t>
            </a:r>
            <a:r>
              <a:rPr lang="en-US" sz="3800" dirty="0">
                <a:latin typeface="Open Sans" panose="020B0606030504020204" pitchFamily="34" charset="0"/>
                <a:ea typeface="Open Sans" panose="020B0606030504020204" pitchFamily="34" charset="0"/>
                <a:cs typeface="Open Sans" panose="020B0606030504020204" pitchFamily="34" charset="0"/>
              </a:rPr>
              <a:t>to External Review Panel. </a:t>
            </a:r>
          </a:p>
          <a:p>
            <a:r>
              <a:rPr lang="en-US" sz="3800" b="1" dirty="0">
                <a:latin typeface="Open Sans" panose="020B0606030504020204" pitchFamily="34" charset="0"/>
                <a:ea typeface="Open Sans" panose="020B0606030504020204" pitchFamily="34" charset="0"/>
                <a:cs typeface="Open Sans" panose="020B0606030504020204" pitchFamily="34" charset="0"/>
              </a:rPr>
              <a:t>External review panel </a:t>
            </a:r>
            <a:r>
              <a:rPr lang="en-US" sz="3800" dirty="0">
                <a:latin typeface="Open Sans" panose="020B0606030504020204" pitchFamily="34" charset="0"/>
                <a:ea typeface="Open Sans" panose="020B0606030504020204" pitchFamily="34" charset="0"/>
                <a:cs typeface="Open Sans" panose="020B0606030504020204" pitchFamily="34" charset="0"/>
              </a:rPr>
              <a:t>provided recommendations:</a:t>
            </a:r>
          </a:p>
          <a:p>
            <a:pPr lvl="2"/>
            <a:r>
              <a:rPr lang="en-US" sz="3800" dirty="0">
                <a:latin typeface="Open Sans" panose="020B0606030504020204" pitchFamily="34" charset="0"/>
                <a:ea typeface="Open Sans" panose="020B0606030504020204" pitchFamily="34" charset="0"/>
                <a:cs typeface="Open Sans" panose="020B0606030504020204" pitchFamily="34" charset="0"/>
              </a:rPr>
              <a:t>Office of Arts and Culture</a:t>
            </a:r>
          </a:p>
          <a:p>
            <a:pPr lvl="2"/>
            <a:r>
              <a:rPr lang="en-US" sz="3800" dirty="0">
                <a:latin typeface="Open Sans" panose="020B0606030504020204" pitchFamily="34" charset="0"/>
                <a:ea typeface="Open Sans" panose="020B0606030504020204" pitchFamily="34" charset="0"/>
                <a:cs typeface="Open Sans" panose="020B0606030504020204" pitchFamily="34" charset="0"/>
              </a:rPr>
              <a:t>Prosper and Office of Small Business</a:t>
            </a:r>
          </a:p>
          <a:p>
            <a:pPr lvl="2"/>
            <a:r>
              <a:rPr lang="en-US" sz="3800" dirty="0">
                <a:latin typeface="Open Sans" panose="020B0606030504020204" pitchFamily="34" charset="0"/>
                <a:ea typeface="Open Sans" panose="020B0606030504020204" pitchFamily="34" charset="0"/>
                <a:cs typeface="Open Sans" panose="020B0606030504020204" pitchFamily="34" charset="0"/>
              </a:rPr>
              <a:t>Safe Blocks</a:t>
            </a:r>
          </a:p>
          <a:p>
            <a:pPr lvl="2"/>
            <a:r>
              <a:rPr lang="en-US" sz="3800" dirty="0">
                <a:latin typeface="Open Sans" panose="020B0606030504020204" pitchFamily="34" charset="0"/>
                <a:ea typeface="Open Sans" panose="020B0606030504020204" pitchFamily="34" charset="0"/>
                <a:cs typeface="Open Sans" panose="020B0606030504020204" pitchFamily="34" charset="0"/>
              </a:rPr>
              <a:t>PBOT Equity &amp; Inclusion</a:t>
            </a:r>
          </a:p>
          <a:p>
            <a:r>
              <a:rPr lang="en-US" sz="38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4 applications selected </a:t>
            </a:r>
            <a:r>
              <a:rPr lang="en-US" sz="3800" dirty="0">
                <a:latin typeface="Open Sans" panose="020B0606030504020204" pitchFamily="34" charset="0"/>
                <a:ea typeface="Open Sans" panose="020B0606030504020204" pitchFamily="34" charset="0"/>
                <a:cs typeface="Open Sans" panose="020B0606030504020204" pitchFamily="34" charset="0"/>
              </a:rPr>
              <a:t>for phase II: proposal refinement and plaza planning</a:t>
            </a:r>
            <a:endParaRPr lang="en-US" sz="3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9440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2F5F9-DAD5-9F5E-A5F9-5CBB0BE222A1}"/>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4F4E6A76-728C-8CC5-E1C1-630AAD0882AC}"/>
              </a:ext>
            </a:extLst>
          </p:cNvPr>
          <p:cNvGrpSpPr/>
          <p:nvPr/>
        </p:nvGrpSpPr>
        <p:grpSpPr>
          <a:xfrm>
            <a:off x="0" y="0"/>
            <a:ext cx="18514089" cy="10636048"/>
            <a:chOff x="0" y="0"/>
            <a:chExt cx="4876139" cy="2801264"/>
          </a:xfrm>
        </p:grpSpPr>
        <p:sp>
          <p:nvSpPr>
            <p:cNvPr id="5" name="Freeform 5">
              <a:extLst>
                <a:ext uri="{FF2B5EF4-FFF2-40B4-BE49-F238E27FC236}">
                  <a16:creationId xmlns:a16="http://schemas.microsoft.com/office/drawing/2014/main" id="{2A412728-4793-94ED-07D2-B1397DE3EC5A}"/>
                </a:ext>
              </a:extLst>
            </p:cNvPr>
            <p:cNvSpPr/>
            <p:nvPr/>
          </p:nvSpPr>
          <p:spPr>
            <a:xfrm>
              <a:off x="0" y="0"/>
              <a:ext cx="4876138" cy="2801264"/>
            </a:xfrm>
            <a:custGeom>
              <a:avLst/>
              <a:gdLst/>
              <a:ahLst/>
              <a:cxnLst/>
              <a:rect l="l" t="t" r="r" b="b"/>
              <a:pathLst>
                <a:path w="4876138" h="2801264">
                  <a:moveTo>
                    <a:pt x="0" y="0"/>
                  </a:moveTo>
                  <a:lnTo>
                    <a:pt x="4876138" y="0"/>
                  </a:lnTo>
                  <a:lnTo>
                    <a:pt x="4876138" y="2801264"/>
                  </a:lnTo>
                  <a:lnTo>
                    <a:pt x="0" y="2801264"/>
                  </a:lnTo>
                  <a:close/>
                </a:path>
              </a:pathLst>
            </a:custGeom>
            <a:solidFill>
              <a:srgbClr val="F3F1E7"/>
            </a:solidFill>
          </p:spPr>
          <p:txBody>
            <a:bodyPr/>
            <a:lstStyle/>
            <a:p>
              <a:endParaRPr lang="en-US"/>
            </a:p>
          </p:txBody>
        </p:sp>
        <p:sp>
          <p:nvSpPr>
            <p:cNvPr id="6" name="TextBox 6">
              <a:extLst>
                <a:ext uri="{FF2B5EF4-FFF2-40B4-BE49-F238E27FC236}">
                  <a16:creationId xmlns:a16="http://schemas.microsoft.com/office/drawing/2014/main" id="{75B4CD1A-D336-F416-D605-ACB647BDDE8F}"/>
                </a:ext>
              </a:extLst>
            </p:cNvPr>
            <p:cNvSpPr txBox="1"/>
            <p:nvPr/>
          </p:nvSpPr>
          <p:spPr>
            <a:xfrm>
              <a:off x="0" y="28575"/>
              <a:ext cx="4876139" cy="2772689"/>
            </a:xfrm>
            <a:prstGeom prst="rect">
              <a:avLst/>
            </a:prstGeom>
          </p:spPr>
          <p:txBody>
            <a:bodyPr lIns="50800" tIns="50800" rIns="50800" bIns="50800" rtlCol="0" anchor="ctr"/>
            <a:lstStyle/>
            <a:p>
              <a:pPr algn="ctr">
                <a:lnSpc>
                  <a:spcPts val="2000"/>
                </a:lnSpc>
              </a:pPr>
              <a:endParaRPr/>
            </a:p>
          </p:txBody>
        </p:sp>
      </p:grpSp>
      <p:sp>
        <p:nvSpPr>
          <p:cNvPr id="7" name="AutoShape 7">
            <a:extLst>
              <a:ext uri="{FF2B5EF4-FFF2-40B4-BE49-F238E27FC236}">
                <a16:creationId xmlns:a16="http://schemas.microsoft.com/office/drawing/2014/main" id="{2815CD86-9A65-CC71-A1A6-78F64B6A46D3}"/>
              </a:ext>
            </a:extLst>
          </p:cNvPr>
          <p:cNvSpPr/>
          <p:nvPr/>
        </p:nvSpPr>
        <p:spPr>
          <a:xfrm flipH="1">
            <a:off x="0" y="1477237"/>
            <a:ext cx="10630699" cy="0"/>
          </a:xfrm>
          <a:prstGeom prst="line">
            <a:avLst/>
          </a:prstGeom>
          <a:ln w="85725" cap="rnd">
            <a:solidFill>
              <a:srgbClr val="F99D1B"/>
            </a:solidFill>
            <a:prstDash val="solid"/>
            <a:headEnd type="none" w="sm" len="sm"/>
            <a:tailEnd type="none" w="sm" len="sm"/>
          </a:ln>
        </p:spPr>
        <p:txBody>
          <a:bodyPr/>
          <a:lstStyle/>
          <a:p>
            <a:endParaRPr lang="en-US"/>
          </a:p>
        </p:txBody>
      </p:sp>
      <p:sp>
        <p:nvSpPr>
          <p:cNvPr id="8" name="TextBox 8">
            <a:extLst>
              <a:ext uri="{FF2B5EF4-FFF2-40B4-BE49-F238E27FC236}">
                <a16:creationId xmlns:a16="http://schemas.microsoft.com/office/drawing/2014/main" id="{42995D9C-0241-D822-24C7-23B556B2ECD1}"/>
              </a:ext>
            </a:extLst>
          </p:cNvPr>
          <p:cNvSpPr txBox="1"/>
          <p:nvPr/>
        </p:nvSpPr>
        <p:spPr>
          <a:xfrm>
            <a:off x="273033" y="1726666"/>
            <a:ext cx="8191552" cy="7390356"/>
          </a:xfrm>
          <a:prstGeom prst="rect">
            <a:avLst/>
          </a:prstGeom>
        </p:spPr>
        <p:txBody>
          <a:bodyPr wrap="square" lIns="0" tIns="0" rIns="0" bIns="0" rtlCol="0" anchor="t">
            <a:spAutoFit/>
          </a:bodyPr>
          <a:lstStyle/>
          <a:p>
            <a:pPr marL="914400" lvl="1" indent="-457200">
              <a:lnSpc>
                <a:spcPct val="150000"/>
              </a:lnSpc>
              <a:buFont typeface="Arial" panose="020B0604020202020204" pitchFamily="34" charset="0"/>
              <a:buChar char="•"/>
            </a:pPr>
            <a:r>
              <a:rPr lang="en-US" sz="3600" b="1" dirty="0">
                <a:solidFill>
                  <a:srgbClr val="000000"/>
                </a:solidFill>
                <a:latin typeface="Open Sans 2"/>
                <a:ea typeface="Open Sans 2"/>
                <a:cs typeface="Open Sans 2"/>
                <a:sym typeface="Open Sans 2"/>
              </a:rPr>
              <a:t>Organization (mission, values, history)</a:t>
            </a:r>
          </a:p>
          <a:p>
            <a:pPr marL="914400" lvl="1" indent="-457200">
              <a:lnSpc>
                <a:spcPct val="150000"/>
              </a:lnSpc>
              <a:buFont typeface="Arial" panose="020B0604020202020204" pitchFamily="34" charset="0"/>
              <a:buChar char="•"/>
            </a:pPr>
            <a:r>
              <a:rPr lang="en-US" sz="3600" b="1" dirty="0">
                <a:solidFill>
                  <a:srgbClr val="000000"/>
                </a:solidFill>
                <a:latin typeface="Open Sans 2"/>
                <a:ea typeface="Open Sans 2"/>
                <a:cs typeface="Open Sans 2"/>
                <a:sym typeface="Open Sans 2"/>
              </a:rPr>
              <a:t>Partner capacity</a:t>
            </a:r>
          </a:p>
          <a:p>
            <a:pPr marL="914400" lvl="1" indent="-457200">
              <a:lnSpc>
                <a:spcPct val="150000"/>
              </a:lnSpc>
              <a:buFont typeface="Arial" panose="020B0604020202020204" pitchFamily="34" charset="0"/>
              <a:buChar char="•"/>
            </a:pPr>
            <a:r>
              <a:rPr lang="en-US" sz="3600" b="1" dirty="0">
                <a:solidFill>
                  <a:srgbClr val="000000"/>
                </a:solidFill>
                <a:latin typeface="Open Sans 2"/>
                <a:ea typeface="Open Sans 2"/>
                <a:cs typeface="Open Sans 2"/>
                <a:sym typeface="Open Sans 2"/>
              </a:rPr>
              <a:t>Plaza vision</a:t>
            </a:r>
          </a:p>
          <a:p>
            <a:pPr marL="914400" lvl="1" indent="-457200">
              <a:lnSpc>
                <a:spcPct val="150000"/>
              </a:lnSpc>
              <a:buFont typeface="Arial" panose="020B0604020202020204" pitchFamily="34" charset="0"/>
              <a:buChar char="•"/>
            </a:pPr>
            <a:r>
              <a:rPr lang="en-US" sz="3600" b="1" dirty="0">
                <a:solidFill>
                  <a:srgbClr val="000000"/>
                </a:solidFill>
                <a:latin typeface="Open Sans 2"/>
                <a:ea typeface="Open Sans 2"/>
                <a:cs typeface="Open Sans 2"/>
                <a:sym typeface="Open Sans 2"/>
              </a:rPr>
              <a:t>Engagement/Community Support</a:t>
            </a:r>
          </a:p>
          <a:p>
            <a:pPr marL="914400" lvl="1" indent="-457200">
              <a:lnSpc>
                <a:spcPct val="150000"/>
              </a:lnSpc>
              <a:buFont typeface="Arial" panose="020B0604020202020204" pitchFamily="34" charset="0"/>
              <a:buChar char="•"/>
            </a:pPr>
            <a:r>
              <a:rPr lang="en-US" sz="3600" b="1" dirty="0">
                <a:solidFill>
                  <a:srgbClr val="000000"/>
                </a:solidFill>
                <a:latin typeface="Open Sans 2"/>
                <a:ea typeface="Open Sans 2"/>
                <a:cs typeface="Open Sans 2"/>
                <a:sym typeface="Open Sans 2"/>
              </a:rPr>
              <a:t>Bonus Points</a:t>
            </a:r>
          </a:p>
          <a:p>
            <a:pPr marL="1371600" lvl="2" indent="-457200">
              <a:lnSpc>
                <a:spcPct val="150000"/>
              </a:lnSpc>
              <a:buFont typeface="Arial" panose="020B0604020202020204" pitchFamily="34" charset="0"/>
              <a:buChar char="•"/>
            </a:pPr>
            <a:r>
              <a:rPr lang="en-US" sz="3600" b="1" dirty="0">
                <a:solidFill>
                  <a:srgbClr val="000000"/>
                </a:solidFill>
                <a:latin typeface="Open Sans 2"/>
                <a:ea typeface="Open Sans 2"/>
                <a:cs typeface="Open Sans 2"/>
                <a:sym typeface="Open Sans 2"/>
              </a:rPr>
              <a:t>District 1 Bonus</a:t>
            </a:r>
          </a:p>
          <a:p>
            <a:pPr marL="1371600" lvl="2" indent="-457200">
              <a:lnSpc>
                <a:spcPct val="150000"/>
              </a:lnSpc>
              <a:buFont typeface="Arial" panose="020B0604020202020204" pitchFamily="34" charset="0"/>
              <a:buChar char="•"/>
            </a:pPr>
            <a:r>
              <a:rPr lang="en-US" sz="3600" b="1" dirty="0">
                <a:solidFill>
                  <a:srgbClr val="000000"/>
                </a:solidFill>
                <a:latin typeface="Open Sans 2"/>
                <a:ea typeface="Open Sans 2"/>
                <a:cs typeface="Open Sans 2"/>
                <a:sym typeface="Open Sans 2"/>
              </a:rPr>
              <a:t>Low-income census tract bonus </a:t>
            </a:r>
          </a:p>
          <a:p>
            <a:pPr marL="1371600" lvl="2" indent="-457200">
              <a:lnSpc>
                <a:spcPct val="150000"/>
              </a:lnSpc>
              <a:buFont typeface="Arial" panose="020B0604020202020204" pitchFamily="34" charset="0"/>
              <a:buChar char="•"/>
            </a:pPr>
            <a:r>
              <a:rPr lang="en-US" sz="3600" b="1" dirty="0">
                <a:solidFill>
                  <a:srgbClr val="000000"/>
                </a:solidFill>
                <a:latin typeface="Open Sans 2"/>
                <a:ea typeface="Open Sans 2"/>
                <a:cs typeface="Open Sans 2"/>
                <a:sym typeface="Open Sans 2"/>
              </a:rPr>
              <a:t>Plaza desert (no plaza in 1 mile)</a:t>
            </a:r>
          </a:p>
        </p:txBody>
      </p:sp>
      <p:sp>
        <p:nvSpPr>
          <p:cNvPr id="9" name="TextBox 9">
            <a:extLst>
              <a:ext uri="{FF2B5EF4-FFF2-40B4-BE49-F238E27FC236}">
                <a16:creationId xmlns:a16="http://schemas.microsoft.com/office/drawing/2014/main" id="{28DA310B-31D6-512D-6599-1E884B1D556B}"/>
              </a:ext>
            </a:extLst>
          </p:cNvPr>
          <p:cNvSpPr txBox="1"/>
          <p:nvPr/>
        </p:nvSpPr>
        <p:spPr>
          <a:xfrm>
            <a:off x="547142" y="404620"/>
            <a:ext cx="10523347" cy="1025922"/>
          </a:xfrm>
          <a:prstGeom prst="rect">
            <a:avLst/>
          </a:prstGeom>
        </p:spPr>
        <p:txBody>
          <a:bodyPr lIns="0" tIns="0" rIns="0" bIns="0" rtlCol="0" anchor="t">
            <a:spAutoFit/>
          </a:bodyPr>
          <a:lstStyle/>
          <a:p>
            <a:pPr marL="0" lvl="0" indent="0" algn="l">
              <a:lnSpc>
                <a:spcPts val="7999"/>
              </a:lnSpc>
              <a:spcBef>
                <a:spcPct val="0"/>
              </a:spcBef>
            </a:pPr>
            <a:r>
              <a:rPr lang="en-US" sz="7999" b="1" dirty="0">
                <a:solidFill>
                  <a:srgbClr val="000000"/>
                </a:solidFill>
                <a:latin typeface="Bebas Neue Bold"/>
                <a:ea typeface="Bebas Neue Bold"/>
                <a:cs typeface="Bebas Neue Bold"/>
                <a:sym typeface="Bebas Neue Bold"/>
              </a:rPr>
              <a:t>Open </a:t>
            </a:r>
            <a:r>
              <a:rPr lang="en-US" sz="7999" b="1" dirty="0" err="1">
                <a:solidFill>
                  <a:srgbClr val="000000"/>
                </a:solidFill>
                <a:latin typeface="Bebas Neue Bold"/>
                <a:ea typeface="Bebas Neue Bold"/>
                <a:cs typeface="Bebas Neue Bold"/>
                <a:sym typeface="Bebas Neue Bold"/>
              </a:rPr>
              <a:t>CalL</a:t>
            </a:r>
            <a:r>
              <a:rPr lang="en-US" sz="7999" b="1" dirty="0">
                <a:solidFill>
                  <a:srgbClr val="000000"/>
                </a:solidFill>
                <a:latin typeface="Bebas Neue Bold"/>
                <a:ea typeface="Bebas Neue Bold"/>
                <a:cs typeface="Bebas Neue Bold"/>
                <a:sym typeface="Bebas Neue Bold"/>
              </a:rPr>
              <a:t>: Grading Criteria</a:t>
            </a:r>
          </a:p>
        </p:txBody>
      </p:sp>
      <p:pic>
        <p:nvPicPr>
          <p:cNvPr id="3" name="Picture 2">
            <a:extLst>
              <a:ext uri="{FF2B5EF4-FFF2-40B4-BE49-F238E27FC236}">
                <a16:creationId xmlns:a16="http://schemas.microsoft.com/office/drawing/2014/main" id="{9DC25E25-22D2-25BE-B56A-94D834E1AB7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096992" y="1943100"/>
            <a:ext cx="9064449" cy="5045584"/>
          </a:xfrm>
          <a:prstGeom prst="rect">
            <a:avLst/>
          </a:prstGeom>
        </p:spPr>
      </p:pic>
    </p:spTree>
    <p:extLst>
      <p:ext uri="{BB962C8B-B14F-4D97-AF65-F5344CB8AC3E}">
        <p14:creationId xmlns:p14="http://schemas.microsoft.com/office/powerpoint/2010/main" val="4199919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D38AC-F7F8-03F1-9C49-398D8287B0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0C04BB-B98B-4F8E-5E84-11676C933855}"/>
              </a:ext>
            </a:extLst>
          </p:cNvPr>
          <p:cNvSpPr/>
          <p:nvPr/>
        </p:nvSpPr>
        <p:spPr>
          <a:xfrm>
            <a:off x="842211" y="505969"/>
            <a:ext cx="17445789" cy="1246495"/>
          </a:xfrm>
          <a:prstGeom prst="rect">
            <a:avLst/>
          </a:prstGeom>
          <a:noFill/>
        </p:spPr>
        <p:txBody>
          <a:bodyPr wrap="square" lIns="137160" tIns="68580" rIns="137160" bIns="68580" anchor="t">
            <a:spAutoFit/>
          </a:bodyPr>
          <a:lstStyle/>
          <a:p>
            <a:pPr>
              <a:spcAft>
                <a:spcPts val="900"/>
              </a:spcAft>
            </a:pPr>
            <a:r>
              <a:rPr lang="en-US" sz="7200">
                <a:ln w="6600">
                  <a:noFill/>
                  <a:prstDash val="solid"/>
                </a:ln>
                <a:solidFill>
                  <a:srgbClr val="17A1AE"/>
                </a:solidFill>
                <a:latin typeface="Open Sans"/>
                <a:ea typeface="Open Sans"/>
                <a:cs typeface="Open Sans"/>
              </a:rPr>
              <a:t>Historic Parkrose – </a:t>
            </a:r>
            <a:r>
              <a:rPr lang="en-US" sz="7200" b="1">
                <a:ln w="6600">
                  <a:noFill/>
                  <a:prstDash val="solid"/>
                </a:ln>
                <a:solidFill>
                  <a:srgbClr val="17A1AE"/>
                </a:solidFill>
                <a:latin typeface="Open Sans"/>
                <a:ea typeface="Open Sans"/>
                <a:cs typeface="Open Sans"/>
              </a:rPr>
              <a:t>Sandy</a:t>
            </a:r>
            <a:endParaRPr lang="en-US" sz="2700"/>
          </a:p>
        </p:txBody>
      </p:sp>
      <p:sp>
        <p:nvSpPr>
          <p:cNvPr id="3" name="Rectangle 2">
            <a:extLst>
              <a:ext uri="{FF2B5EF4-FFF2-40B4-BE49-F238E27FC236}">
                <a16:creationId xmlns:a16="http://schemas.microsoft.com/office/drawing/2014/main" id="{CB883328-6B04-A8FA-F4B6-E1F732B9E864}"/>
              </a:ext>
            </a:extLst>
          </p:cNvPr>
          <p:cNvSpPr/>
          <p:nvPr/>
        </p:nvSpPr>
        <p:spPr>
          <a:xfrm>
            <a:off x="842210" y="1596991"/>
            <a:ext cx="11036825" cy="692497"/>
          </a:xfrm>
          <a:prstGeom prst="rect">
            <a:avLst/>
          </a:prstGeom>
          <a:noFill/>
        </p:spPr>
        <p:txBody>
          <a:bodyPr wrap="square" lIns="137160" tIns="68580" rIns="137160" bIns="68580" anchor="t">
            <a:spAutoFit/>
          </a:bodyPr>
          <a:lstStyle/>
          <a:p>
            <a:pPr>
              <a:spcAft>
                <a:spcPts val="900"/>
              </a:spcAft>
            </a:pPr>
            <a:r>
              <a:rPr lang="en-US" sz="3600" i="1">
                <a:ln w="6600">
                  <a:noFill/>
                  <a:prstDash val="solid"/>
                </a:ln>
                <a:latin typeface="Open Sans Light"/>
                <a:ea typeface="Open Sans Light"/>
                <a:cs typeface="Open Sans Light"/>
              </a:rPr>
              <a:t>District 1 - NE 106th Ave &amp; Sandy Blvd</a:t>
            </a:r>
          </a:p>
        </p:txBody>
      </p:sp>
      <p:pic>
        <p:nvPicPr>
          <p:cNvPr id="5" name="Picture 4" descr="Graphical user interface, application&#10;&#10;AI-generated content may be incorrect.">
            <a:extLst>
              <a:ext uri="{FF2B5EF4-FFF2-40B4-BE49-F238E27FC236}">
                <a16:creationId xmlns:a16="http://schemas.microsoft.com/office/drawing/2014/main" id="{B31ED138-C21C-CE4D-95E3-D5549CA7342C}"/>
              </a:ext>
            </a:extLst>
          </p:cNvPr>
          <p:cNvPicPr>
            <a:picLocks noChangeAspect="1"/>
          </p:cNvPicPr>
          <p:nvPr/>
        </p:nvPicPr>
        <p:blipFill>
          <a:blip r:embed="rId2"/>
          <a:stretch>
            <a:fillRect/>
          </a:stretch>
        </p:blipFill>
        <p:spPr>
          <a:xfrm>
            <a:off x="842210" y="2843485"/>
            <a:ext cx="16637163" cy="6551975"/>
          </a:xfrm>
          <a:prstGeom prst="rect">
            <a:avLst/>
          </a:prstGeom>
        </p:spPr>
      </p:pic>
      <p:sp>
        <p:nvSpPr>
          <p:cNvPr id="6" name="Star: 5 Points 5">
            <a:extLst>
              <a:ext uri="{FF2B5EF4-FFF2-40B4-BE49-F238E27FC236}">
                <a16:creationId xmlns:a16="http://schemas.microsoft.com/office/drawing/2014/main" id="{7814BFAB-206E-C3E5-4E51-E6FC268D0C9C}"/>
              </a:ext>
            </a:extLst>
          </p:cNvPr>
          <p:cNvSpPr/>
          <p:nvPr/>
        </p:nvSpPr>
        <p:spPr>
          <a:xfrm>
            <a:off x="10463504" y="6119471"/>
            <a:ext cx="902489" cy="902489"/>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817446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aerial view of a city&#10;&#10;AI-generated content may be incorrect.">
            <a:extLst>
              <a:ext uri="{FF2B5EF4-FFF2-40B4-BE49-F238E27FC236}">
                <a16:creationId xmlns:a16="http://schemas.microsoft.com/office/drawing/2014/main" id="{EA5EC569-1582-50C9-5050-908B4F2A266A}"/>
              </a:ext>
            </a:extLst>
          </p:cNvPr>
          <p:cNvPicPr>
            <a:picLocks noChangeAspect="1"/>
          </p:cNvPicPr>
          <p:nvPr/>
        </p:nvPicPr>
        <p:blipFill>
          <a:blip r:embed="rId2" cstate="email">
            <a:extLst>
              <a:ext uri="{28A0092B-C50C-407E-A947-70E740481C1C}">
                <a14:useLocalDpi xmlns:a14="http://schemas.microsoft.com/office/drawing/2010/main"/>
              </a:ext>
            </a:extLst>
          </a:blip>
          <a:srcRect r="3249"/>
          <a:stretch>
            <a:fillRect/>
          </a:stretch>
        </p:blipFill>
        <p:spPr>
          <a:xfrm>
            <a:off x="609162" y="2519054"/>
            <a:ext cx="17107587" cy="6936674"/>
          </a:xfrm>
          <a:prstGeom prst="rect">
            <a:avLst/>
          </a:prstGeom>
        </p:spPr>
      </p:pic>
      <p:sp>
        <p:nvSpPr>
          <p:cNvPr id="2" name="Rectangle 1">
            <a:extLst>
              <a:ext uri="{FF2B5EF4-FFF2-40B4-BE49-F238E27FC236}">
                <a16:creationId xmlns:a16="http://schemas.microsoft.com/office/drawing/2014/main" id="{DDC44FCD-0E52-86FB-B102-D09B57DD6154}"/>
              </a:ext>
            </a:extLst>
          </p:cNvPr>
          <p:cNvSpPr/>
          <p:nvPr/>
        </p:nvSpPr>
        <p:spPr>
          <a:xfrm>
            <a:off x="842211" y="505968"/>
            <a:ext cx="17445789" cy="1246495"/>
          </a:xfrm>
          <a:prstGeom prst="rect">
            <a:avLst/>
          </a:prstGeom>
          <a:noFill/>
        </p:spPr>
        <p:txBody>
          <a:bodyPr wrap="square" lIns="137160" tIns="68580" rIns="137160" bIns="68580" anchor="t">
            <a:spAutoFit/>
          </a:bodyPr>
          <a:lstStyle/>
          <a:p>
            <a:pPr>
              <a:spcAft>
                <a:spcPts val="900"/>
              </a:spcAft>
            </a:pPr>
            <a:r>
              <a:rPr lang="en-US" sz="7200">
                <a:ln w="6600">
                  <a:noFill/>
                  <a:prstDash val="solid"/>
                </a:ln>
                <a:solidFill>
                  <a:srgbClr val="17A1AE"/>
                </a:solidFill>
                <a:latin typeface="Open Sans"/>
                <a:ea typeface="Open Sans"/>
                <a:cs typeface="Open Sans"/>
              </a:rPr>
              <a:t>Woodlawn NA – </a:t>
            </a:r>
            <a:r>
              <a:rPr lang="en-US" sz="7200" b="1">
                <a:ln w="6600">
                  <a:noFill/>
                  <a:prstDash val="solid"/>
                </a:ln>
                <a:solidFill>
                  <a:srgbClr val="17A1AE"/>
                </a:solidFill>
                <a:latin typeface="Open Sans"/>
                <a:ea typeface="Open Sans"/>
                <a:cs typeface="Open Sans"/>
              </a:rPr>
              <a:t>Dekum Triangle</a:t>
            </a:r>
            <a:endParaRPr lang="en-US" sz="2700"/>
          </a:p>
        </p:txBody>
      </p:sp>
      <p:sp>
        <p:nvSpPr>
          <p:cNvPr id="3" name="Rectangle 2">
            <a:extLst>
              <a:ext uri="{FF2B5EF4-FFF2-40B4-BE49-F238E27FC236}">
                <a16:creationId xmlns:a16="http://schemas.microsoft.com/office/drawing/2014/main" id="{99819942-5C83-C269-00E5-927B09F4CC8A}"/>
              </a:ext>
            </a:extLst>
          </p:cNvPr>
          <p:cNvSpPr/>
          <p:nvPr/>
        </p:nvSpPr>
        <p:spPr>
          <a:xfrm>
            <a:off x="842210" y="1596991"/>
            <a:ext cx="11036825" cy="692497"/>
          </a:xfrm>
          <a:prstGeom prst="rect">
            <a:avLst/>
          </a:prstGeom>
          <a:noFill/>
        </p:spPr>
        <p:txBody>
          <a:bodyPr wrap="square" lIns="137160" tIns="68580" rIns="137160" bIns="68580" anchor="t">
            <a:spAutoFit/>
          </a:bodyPr>
          <a:lstStyle/>
          <a:p>
            <a:pPr>
              <a:spcAft>
                <a:spcPts val="900"/>
              </a:spcAft>
            </a:pPr>
            <a:r>
              <a:rPr lang="en-US" sz="3600" i="1">
                <a:ln w="6600">
                  <a:noFill/>
                  <a:prstDash val="solid"/>
                </a:ln>
                <a:latin typeface="Open Sans Light"/>
                <a:ea typeface="Open Sans Light"/>
                <a:cs typeface="Open Sans Light"/>
              </a:rPr>
              <a:t>District 2 - NE Durham Ave &amp; NE Dekum St</a:t>
            </a:r>
          </a:p>
        </p:txBody>
      </p:sp>
      <p:sp>
        <p:nvSpPr>
          <p:cNvPr id="6" name="Star: 5 Points 5">
            <a:extLst>
              <a:ext uri="{FF2B5EF4-FFF2-40B4-BE49-F238E27FC236}">
                <a16:creationId xmlns:a16="http://schemas.microsoft.com/office/drawing/2014/main" id="{F433FF59-8D52-77CB-935C-B284299D65E0}"/>
              </a:ext>
            </a:extLst>
          </p:cNvPr>
          <p:cNvSpPr/>
          <p:nvPr/>
        </p:nvSpPr>
        <p:spPr>
          <a:xfrm>
            <a:off x="5567507" y="4546778"/>
            <a:ext cx="902489" cy="902489"/>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0837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74DE5-57A0-2C3E-403B-B01DFF82377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02CA3A3-1485-E4BD-0F31-D168F57375DF}"/>
              </a:ext>
            </a:extLst>
          </p:cNvPr>
          <p:cNvSpPr/>
          <p:nvPr/>
        </p:nvSpPr>
        <p:spPr>
          <a:xfrm>
            <a:off x="0" y="0"/>
            <a:ext cx="18288000" cy="10287000"/>
          </a:xfrm>
          <a:prstGeom prst="rect">
            <a:avLst/>
          </a:prstGeom>
          <a:solidFill>
            <a:srgbClr val="005CB9">
              <a:alpha val="85882"/>
            </a:srgbClr>
          </a:solidFill>
        </p:spPr>
        <p:txBody>
          <a:bodyPr/>
          <a:lstStyle/>
          <a:p>
            <a:endParaRPr lang="en-US"/>
          </a:p>
        </p:txBody>
      </p:sp>
      <p:sp>
        <p:nvSpPr>
          <p:cNvPr id="3" name="Freeform 3">
            <a:extLst>
              <a:ext uri="{FF2B5EF4-FFF2-40B4-BE49-F238E27FC236}">
                <a16:creationId xmlns:a16="http://schemas.microsoft.com/office/drawing/2014/main" id="{4FA512B9-0AE8-26CB-C97C-425E089CE006}"/>
              </a:ext>
            </a:extLst>
          </p:cNvPr>
          <p:cNvSpPr/>
          <p:nvPr/>
        </p:nvSpPr>
        <p:spPr>
          <a:xfrm>
            <a:off x="0" y="-11779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AB11602B-8649-55A4-662F-4F8189E719AF}"/>
              </a:ext>
            </a:extLst>
          </p:cNvPr>
          <p:cNvGrpSpPr/>
          <p:nvPr/>
        </p:nvGrpSpPr>
        <p:grpSpPr>
          <a:xfrm>
            <a:off x="1735912" y="821800"/>
            <a:ext cx="14988220" cy="7445900"/>
            <a:chOff x="0" y="0"/>
            <a:chExt cx="2019012" cy="1136452"/>
          </a:xfrm>
        </p:grpSpPr>
        <p:sp>
          <p:nvSpPr>
            <p:cNvPr id="5" name="Freeform 5">
              <a:extLst>
                <a:ext uri="{FF2B5EF4-FFF2-40B4-BE49-F238E27FC236}">
                  <a16:creationId xmlns:a16="http://schemas.microsoft.com/office/drawing/2014/main" id="{2FCD0A07-6959-4358-6102-B1B9E872813A}"/>
                </a:ext>
              </a:extLst>
            </p:cNvPr>
            <p:cNvSpPr/>
            <p:nvPr/>
          </p:nvSpPr>
          <p:spPr>
            <a:xfrm>
              <a:off x="0" y="0"/>
              <a:ext cx="2019012" cy="1136452"/>
            </a:xfrm>
            <a:custGeom>
              <a:avLst/>
              <a:gdLst/>
              <a:ahLst/>
              <a:cxnLst/>
              <a:rect l="l" t="t" r="r" b="b"/>
              <a:pathLst>
                <a:path w="2019012" h="1136452">
                  <a:moveTo>
                    <a:pt x="51127" y="0"/>
                  </a:moveTo>
                  <a:lnTo>
                    <a:pt x="1967885" y="0"/>
                  </a:lnTo>
                  <a:cubicBezTo>
                    <a:pt x="1981445" y="0"/>
                    <a:pt x="1994449" y="5387"/>
                    <a:pt x="2004037" y="14975"/>
                  </a:cubicBezTo>
                  <a:cubicBezTo>
                    <a:pt x="2013626" y="24563"/>
                    <a:pt x="2019012" y="37567"/>
                    <a:pt x="2019012" y="51127"/>
                  </a:cubicBezTo>
                  <a:lnTo>
                    <a:pt x="2019012" y="1085325"/>
                  </a:lnTo>
                  <a:cubicBezTo>
                    <a:pt x="2019012" y="1098885"/>
                    <a:pt x="2013626" y="1111889"/>
                    <a:pt x="2004037" y="1121477"/>
                  </a:cubicBezTo>
                  <a:cubicBezTo>
                    <a:pt x="1994449" y="1131066"/>
                    <a:pt x="1981445" y="1136452"/>
                    <a:pt x="1967885" y="1136452"/>
                  </a:cubicBezTo>
                  <a:lnTo>
                    <a:pt x="51127" y="1136452"/>
                  </a:lnTo>
                  <a:cubicBezTo>
                    <a:pt x="37567" y="1136452"/>
                    <a:pt x="24563" y="1131066"/>
                    <a:pt x="14975" y="1121477"/>
                  </a:cubicBezTo>
                  <a:cubicBezTo>
                    <a:pt x="5387" y="1111889"/>
                    <a:pt x="0" y="1098885"/>
                    <a:pt x="0" y="1085325"/>
                  </a:cubicBezTo>
                  <a:lnTo>
                    <a:pt x="0" y="51127"/>
                  </a:lnTo>
                  <a:cubicBezTo>
                    <a:pt x="0" y="37567"/>
                    <a:pt x="5387" y="24563"/>
                    <a:pt x="14975" y="14975"/>
                  </a:cubicBezTo>
                  <a:cubicBezTo>
                    <a:pt x="24563" y="5387"/>
                    <a:pt x="37567" y="0"/>
                    <a:pt x="51127" y="0"/>
                  </a:cubicBezTo>
                  <a:close/>
                </a:path>
              </a:pathLst>
            </a:custGeom>
            <a:solidFill>
              <a:srgbClr val="F3F1E7"/>
            </a:solidFill>
            <a:ln w="85725" cap="rnd">
              <a:solidFill>
                <a:srgbClr val="F99D1B"/>
              </a:solidFill>
              <a:prstDash val="solid"/>
              <a:round/>
            </a:ln>
          </p:spPr>
          <p:txBody>
            <a:bodyPr/>
            <a:lstStyle/>
            <a:p>
              <a:endParaRPr lang="en-US"/>
            </a:p>
          </p:txBody>
        </p:sp>
        <p:sp>
          <p:nvSpPr>
            <p:cNvPr id="6" name="TextBox 6">
              <a:extLst>
                <a:ext uri="{FF2B5EF4-FFF2-40B4-BE49-F238E27FC236}">
                  <a16:creationId xmlns:a16="http://schemas.microsoft.com/office/drawing/2014/main" id="{A3209307-ADA0-41CB-82C3-BE63EF41D6B8}"/>
                </a:ext>
              </a:extLst>
            </p:cNvPr>
            <p:cNvSpPr txBox="1"/>
            <p:nvPr/>
          </p:nvSpPr>
          <p:spPr>
            <a:xfrm>
              <a:off x="0" y="19050"/>
              <a:ext cx="2019012" cy="1117402"/>
            </a:xfrm>
            <a:prstGeom prst="rect">
              <a:avLst/>
            </a:prstGeom>
          </p:spPr>
          <p:txBody>
            <a:bodyPr lIns="41221" tIns="41221" rIns="41221" bIns="41221" rtlCol="0" anchor="ctr"/>
            <a:lstStyle/>
            <a:p>
              <a:pPr algn="ctr">
                <a:lnSpc>
                  <a:spcPts val="1521"/>
                </a:lnSpc>
              </a:pPr>
              <a:endParaRPr/>
            </a:p>
          </p:txBody>
        </p:sp>
      </p:grpSp>
      <p:sp>
        <p:nvSpPr>
          <p:cNvPr id="7" name="TextBox 7">
            <a:extLst>
              <a:ext uri="{FF2B5EF4-FFF2-40B4-BE49-F238E27FC236}">
                <a16:creationId xmlns:a16="http://schemas.microsoft.com/office/drawing/2014/main" id="{D8AADF85-5CFE-A792-196D-F0EAE343FA69}"/>
              </a:ext>
            </a:extLst>
          </p:cNvPr>
          <p:cNvSpPr txBox="1"/>
          <p:nvPr/>
        </p:nvSpPr>
        <p:spPr>
          <a:xfrm>
            <a:off x="2441931" y="2559304"/>
            <a:ext cx="13804783" cy="4853123"/>
          </a:xfrm>
          <a:prstGeom prst="rect">
            <a:avLst/>
          </a:prstGeom>
        </p:spPr>
        <p:txBody>
          <a:bodyPr lIns="0" tIns="0" rIns="0" bIns="0" rtlCol="0" anchor="t">
            <a:spAutoFit/>
          </a:bodyPr>
          <a:lstStyle/>
          <a:p>
            <a:pPr marL="571500" indent="-571500" algn="l">
              <a:lnSpc>
                <a:spcPct val="150000"/>
              </a:lnSpc>
              <a:buFont typeface="Arial" panose="020B0604020202020204" pitchFamily="34" charset="0"/>
              <a:buChar char="•"/>
            </a:pPr>
            <a:r>
              <a:rPr lang="en-US" sz="5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Program Impact Snapshots</a:t>
            </a:r>
          </a:p>
          <a:p>
            <a:pPr marL="571500" indent="-571500" algn="l">
              <a:lnSpc>
                <a:spcPct val="150000"/>
              </a:lnSpc>
              <a:buFont typeface="Arial" panose="020B0604020202020204" pitchFamily="34" charset="0"/>
              <a:buChar char="•"/>
            </a:pPr>
            <a:r>
              <a:rPr lang="en-US" sz="5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Open Call for Plaza Partners</a:t>
            </a:r>
          </a:p>
          <a:p>
            <a:pPr marL="571500" indent="-571500" algn="l">
              <a:lnSpc>
                <a:spcPct val="150000"/>
              </a:lnSpc>
              <a:buFont typeface="Arial" panose="020B0604020202020204" pitchFamily="34" charset="0"/>
              <a:buChar char="•"/>
            </a:pPr>
            <a:r>
              <a:rPr lang="en-US" sz="5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Story Time: Getting to yes</a:t>
            </a:r>
          </a:p>
          <a:p>
            <a:pPr marL="571500" indent="-571500" algn="l">
              <a:lnSpc>
                <a:spcPct val="150000"/>
              </a:lnSpc>
              <a:buFont typeface="Arial" panose="020B0604020202020204" pitchFamily="34" charset="0"/>
              <a:buChar char="•"/>
            </a:pPr>
            <a:r>
              <a:rPr lang="en-US" sz="5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Looking Forward</a:t>
            </a:r>
          </a:p>
        </p:txBody>
      </p:sp>
      <p:sp>
        <p:nvSpPr>
          <p:cNvPr id="8" name="TextBox 8">
            <a:extLst>
              <a:ext uri="{FF2B5EF4-FFF2-40B4-BE49-F238E27FC236}">
                <a16:creationId xmlns:a16="http://schemas.microsoft.com/office/drawing/2014/main" id="{2D441120-1A0C-98D2-7E97-BCCC15FD4CDE}"/>
              </a:ext>
            </a:extLst>
          </p:cNvPr>
          <p:cNvSpPr txBox="1"/>
          <p:nvPr/>
        </p:nvSpPr>
        <p:spPr>
          <a:xfrm>
            <a:off x="17836736" y="9756279"/>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FFFFFF"/>
                </a:solidFill>
                <a:latin typeface="Open Sans 1 Bold"/>
                <a:ea typeface="Open Sans 1 Bold"/>
                <a:cs typeface="Open Sans 1 Bold"/>
                <a:sym typeface="Open Sans 1 Bold"/>
              </a:rPr>
              <a:t>3</a:t>
            </a:r>
          </a:p>
        </p:txBody>
      </p:sp>
      <p:sp>
        <p:nvSpPr>
          <p:cNvPr id="9" name="TextBox 9">
            <a:extLst>
              <a:ext uri="{FF2B5EF4-FFF2-40B4-BE49-F238E27FC236}">
                <a16:creationId xmlns:a16="http://schemas.microsoft.com/office/drawing/2014/main" id="{0F2D1BD4-F171-2BD2-8CEE-AA8131137099}"/>
              </a:ext>
            </a:extLst>
          </p:cNvPr>
          <p:cNvSpPr txBox="1"/>
          <p:nvPr/>
        </p:nvSpPr>
        <p:spPr>
          <a:xfrm>
            <a:off x="1595249" y="1343654"/>
            <a:ext cx="15269547" cy="878186"/>
          </a:xfrm>
          <a:prstGeom prst="rect">
            <a:avLst/>
          </a:prstGeom>
        </p:spPr>
        <p:txBody>
          <a:bodyPr lIns="0" tIns="0" rIns="0" bIns="0" rtlCol="0" anchor="t">
            <a:spAutoFit/>
          </a:bodyPr>
          <a:lstStyle/>
          <a:p>
            <a:pPr marL="0" lvl="0" indent="0" algn="ctr">
              <a:lnSpc>
                <a:spcPts val="6574"/>
              </a:lnSpc>
              <a:spcBef>
                <a:spcPct val="0"/>
              </a:spcBef>
            </a:pPr>
            <a:r>
              <a:rPr lang="en-US" sz="8800" b="1" dirty="0">
                <a:solidFill>
                  <a:srgbClr val="000000"/>
                </a:solidFill>
                <a:latin typeface="Bebas Neue Bold"/>
                <a:ea typeface="Bebas Neue Bold"/>
                <a:cs typeface="Bebas Neue Bold"/>
                <a:sym typeface="Bebas Neue Bold"/>
              </a:rPr>
              <a:t>Today’s Agenda</a:t>
            </a:r>
          </a:p>
        </p:txBody>
      </p:sp>
      <p:sp>
        <p:nvSpPr>
          <p:cNvPr id="10" name="AutoShape 10">
            <a:extLst>
              <a:ext uri="{FF2B5EF4-FFF2-40B4-BE49-F238E27FC236}">
                <a16:creationId xmlns:a16="http://schemas.microsoft.com/office/drawing/2014/main" id="{9491DA3E-5443-7172-DE8B-C87E980D1738}"/>
              </a:ext>
            </a:extLst>
          </p:cNvPr>
          <p:cNvSpPr/>
          <p:nvPr/>
        </p:nvSpPr>
        <p:spPr>
          <a:xfrm>
            <a:off x="1735912" y="2312328"/>
            <a:ext cx="14988220" cy="0"/>
          </a:xfrm>
          <a:prstGeom prst="line">
            <a:avLst/>
          </a:prstGeom>
          <a:ln w="85725" cap="flat">
            <a:solidFill>
              <a:srgbClr val="F99D1B"/>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282082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F2847-9814-5EB1-6C92-1EBA5AFCF2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584876-9185-78B1-0448-932EA9AB6343}"/>
              </a:ext>
            </a:extLst>
          </p:cNvPr>
          <p:cNvSpPr/>
          <p:nvPr/>
        </p:nvSpPr>
        <p:spPr>
          <a:xfrm>
            <a:off x="842211" y="505968"/>
            <a:ext cx="17445789" cy="1246495"/>
          </a:xfrm>
          <a:prstGeom prst="rect">
            <a:avLst/>
          </a:prstGeom>
          <a:noFill/>
        </p:spPr>
        <p:txBody>
          <a:bodyPr wrap="square" lIns="137160" tIns="68580" rIns="137160" bIns="68580" anchor="t">
            <a:spAutoFit/>
          </a:bodyPr>
          <a:lstStyle/>
          <a:p>
            <a:pPr>
              <a:spcAft>
                <a:spcPts val="900"/>
              </a:spcAft>
            </a:pPr>
            <a:r>
              <a:rPr lang="en-US" sz="7200">
                <a:ln w="6600">
                  <a:noFill/>
                  <a:prstDash val="solid"/>
                </a:ln>
                <a:solidFill>
                  <a:srgbClr val="17A1AE"/>
                </a:solidFill>
                <a:latin typeface="Open Sans"/>
                <a:ea typeface="Open Sans"/>
                <a:cs typeface="Open Sans"/>
              </a:rPr>
              <a:t>Beaumont Wilshire NA – </a:t>
            </a:r>
            <a:r>
              <a:rPr lang="en-US" sz="7200" b="1">
                <a:ln w="6600">
                  <a:noFill/>
                  <a:prstDash val="solid"/>
                </a:ln>
                <a:solidFill>
                  <a:srgbClr val="17A1AE"/>
                </a:solidFill>
                <a:latin typeface="Open Sans"/>
                <a:ea typeface="Open Sans"/>
                <a:cs typeface="Open Sans"/>
              </a:rPr>
              <a:t>Fremont</a:t>
            </a:r>
            <a:endParaRPr lang="en-US" sz="2700"/>
          </a:p>
        </p:txBody>
      </p:sp>
      <p:sp>
        <p:nvSpPr>
          <p:cNvPr id="3" name="Rectangle 2">
            <a:extLst>
              <a:ext uri="{FF2B5EF4-FFF2-40B4-BE49-F238E27FC236}">
                <a16:creationId xmlns:a16="http://schemas.microsoft.com/office/drawing/2014/main" id="{EC8AD2F3-EEF8-23A9-C17A-0F308CE9E47D}"/>
              </a:ext>
            </a:extLst>
          </p:cNvPr>
          <p:cNvSpPr/>
          <p:nvPr/>
        </p:nvSpPr>
        <p:spPr>
          <a:xfrm>
            <a:off x="842210" y="1596991"/>
            <a:ext cx="11036825" cy="1361911"/>
          </a:xfrm>
          <a:prstGeom prst="rect">
            <a:avLst/>
          </a:prstGeom>
          <a:noFill/>
        </p:spPr>
        <p:txBody>
          <a:bodyPr wrap="square" lIns="137160" tIns="68580" rIns="137160" bIns="68580" anchor="t">
            <a:spAutoFit/>
          </a:bodyPr>
          <a:lstStyle/>
          <a:p>
            <a:pPr>
              <a:spcAft>
                <a:spcPts val="900"/>
              </a:spcAft>
            </a:pPr>
            <a:r>
              <a:rPr lang="en-US" sz="3600" i="1">
                <a:ln w="6600">
                  <a:noFill/>
                  <a:prstDash val="solid"/>
                </a:ln>
                <a:latin typeface="Open Sans Light"/>
                <a:ea typeface="Open Sans Light"/>
                <a:cs typeface="Open Sans Light"/>
              </a:rPr>
              <a:t>District 2 - NE 44th Ave &amp; NE Fremont St</a:t>
            </a:r>
          </a:p>
          <a:p>
            <a:pPr>
              <a:spcAft>
                <a:spcPts val="900"/>
              </a:spcAft>
            </a:pPr>
            <a:endParaRPr lang="en-US" sz="3600" i="1">
              <a:ln w="6600">
                <a:noFill/>
                <a:prstDash val="solid"/>
              </a:ln>
              <a:latin typeface="Open Sans Light"/>
              <a:ea typeface="Open Sans Light"/>
              <a:cs typeface="Open Sans Light"/>
            </a:endParaRPr>
          </a:p>
        </p:txBody>
      </p:sp>
      <p:pic>
        <p:nvPicPr>
          <p:cNvPr id="5" name="Picture 4" descr="A picture containing text, building, city, busy&#10;&#10;AI-generated content may be incorrect.">
            <a:extLst>
              <a:ext uri="{FF2B5EF4-FFF2-40B4-BE49-F238E27FC236}">
                <a16:creationId xmlns:a16="http://schemas.microsoft.com/office/drawing/2014/main" id="{4F2275A9-9492-7F6D-A7DC-854446F4E625}"/>
              </a:ext>
            </a:extLst>
          </p:cNvPr>
          <p:cNvPicPr>
            <a:picLocks noChangeAspect="1"/>
          </p:cNvPicPr>
          <p:nvPr/>
        </p:nvPicPr>
        <p:blipFill>
          <a:blip r:embed="rId2"/>
          <a:stretch>
            <a:fillRect/>
          </a:stretch>
        </p:blipFill>
        <p:spPr>
          <a:xfrm>
            <a:off x="628212" y="2543435"/>
            <a:ext cx="17031576" cy="6696419"/>
          </a:xfrm>
          <a:prstGeom prst="rect">
            <a:avLst/>
          </a:prstGeom>
        </p:spPr>
      </p:pic>
      <p:sp>
        <p:nvSpPr>
          <p:cNvPr id="6" name="Star: 5 Points 5">
            <a:extLst>
              <a:ext uri="{FF2B5EF4-FFF2-40B4-BE49-F238E27FC236}">
                <a16:creationId xmlns:a16="http://schemas.microsoft.com/office/drawing/2014/main" id="{6DEB3CC6-722B-6405-F0A1-13C5895DB557}"/>
              </a:ext>
            </a:extLst>
          </p:cNvPr>
          <p:cNvSpPr/>
          <p:nvPr/>
        </p:nvSpPr>
        <p:spPr>
          <a:xfrm>
            <a:off x="6669577" y="5196889"/>
            <a:ext cx="902489" cy="902489"/>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id="{AA8DBDE2-D3AE-8EFB-65EA-1C5F7D957393}"/>
              </a:ext>
            </a:extLst>
          </p:cNvPr>
          <p:cNvSpPr txBox="1"/>
          <p:nvPr/>
        </p:nvSpPr>
        <p:spPr>
          <a:xfrm>
            <a:off x="7800665" y="4845981"/>
            <a:ext cx="2098625" cy="877163"/>
          </a:xfrm>
          <a:prstGeom prst="rect">
            <a:avLst/>
          </a:prstGeom>
          <a:solidFill>
            <a:srgbClr val="FFFFFF">
              <a:alpha val="50196"/>
            </a:srgbClr>
          </a:solidFill>
        </p:spPr>
        <p:txBody>
          <a:bodyPr wrap="square" lIns="137160" tIns="68580" rIns="137160" bIns="68580" rtlCol="0" anchor="t">
            <a:spAutoFit/>
          </a:bodyPr>
          <a:lstStyle/>
          <a:p>
            <a:pPr algn="ctr"/>
            <a:r>
              <a:rPr lang="en-US" sz="2400" b="1">
                <a:latin typeface="Open Sans"/>
                <a:ea typeface="Open Sans"/>
                <a:cs typeface="Open Sans"/>
              </a:rPr>
              <a:t>Food Carts</a:t>
            </a:r>
          </a:p>
          <a:p>
            <a:pPr algn="ctr"/>
            <a:r>
              <a:rPr lang="en-US" sz="2400" i="1">
                <a:latin typeface="Open Sans Light" panose="020B0306030504020204" pitchFamily="34" charset="0"/>
                <a:ea typeface="Open Sans Light" panose="020B0306030504020204" pitchFamily="34" charset="0"/>
                <a:cs typeface="Open Sans Light" panose="020B0306030504020204" pitchFamily="34" charset="0"/>
              </a:rPr>
              <a:t>May 2026</a:t>
            </a:r>
          </a:p>
        </p:txBody>
      </p:sp>
    </p:spTree>
    <p:extLst>
      <p:ext uri="{BB962C8B-B14F-4D97-AF65-F5344CB8AC3E}">
        <p14:creationId xmlns:p14="http://schemas.microsoft.com/office/powerpoint/2010/main" val="3750886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90184-6D53-FD07-1659-FE3F4148772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5D82699-917D-1038-E679-84D2C85745C2}"/>
              </a:ext>
            </a:extLst>
          </p:cNvPr>
          <p:cNvSpPr/>
          <p:nvPr/>
        </p:nvSpPr>
        <p:spPr>
          <a:xfrm>
            <a:off x="842210" y="1596991"/>
            <a:ext cx="13616741" cy="692497"/>
          </a:xfrm>
          <a:prstGeom prst="rect">
            <a:avLst/>
          </a:prstGeom>
          <a:noFill/>
        </p:spPr>
        <p:txBody>
          <a:bodyPr wrap="square" lIns="137160" tIns="68580" rIns="137160" bIns="68580" anchor="t">
            <a:spAutoFit/>
          </a:bodyPr>
          <a:lstStyle/>
          <a:p>
            <a:pPr>
              <a:spcAft>
                <a:spcPts val="900"/>
              </a:spcAft>
            </a:pPr>
            <a:r>
              <a:rPr lang="en-US" sz="3600" i="1" dirty="0">
                <a:ln w="6600">
                  <a:noFill/>
                  <a:prstDash val="solid"/>
                </a:ln>
                <a:latin typeface="Open Sans Light"/>
                <a:ea typeface="Open Sans Light"/>
                <a:cs typeface="Open Sans Light"/>
              </a:rPr>
              <a:t>District 3 -  SE 72nd and SE Schiller</a:t>
            </a:r>
          </a:p>
        </p:txBody>
      </p:sp>
      <p:sp>
        <p:nvSpPr>
          <p:cNvPr id="4" name="Rectangle 3">
            <a:extLst>
              <a:ext uri="{FF2B5EF4-FFF2-40B4-BE49-F238E27FC236}">
                <a16:creationId xmlns:a16="http://schemas.microsoft.com/office/drawing/2014/main" id="{4A9BC218-1152-62CE-C4F0-2358CEC304A8}"/>
              </a:ext>
            </a:extLst>
          </p:cNvPr>
          <p:cNvSpPr/>
          <p:nvPr/>
        </p:nvSpPr>
        <p:spPr>
          <a:xfrm>
            <a:off x="842211" y="505968"/>
            <a:ext cx="17445789" cy="1246495"/>
          </a:xfrm>
          <a:prstGeom prst="rect">
            <a:avLst/>
          </a:prstGeom>
          <a:noFill/>
        </p:spPr>
        <p:txBody>
          <a:bodyPr wrap="square" lIns="137160" tIns="68580" rIns="137160" bIns="68580" anchor="t">
            <a:spAutoFit/>
          </a:bodyPr>
          <a:lstStyle/>
          <a:p>
            <a:pPr>
              <a:spcAft>
                <a:spcPts val="900"/>
              </a:spcAft>
            </a:pPr>
            <a:r>
              <a:rPr lang="en-US" sz="7200" dirty="0">
                <a:ln w="6600">
                  <a:noFill/>
                  <a:prstDash val="solid"/>
                </a:ln>
                <a:solidFill>
                  <a:srgbClr val="17A1AE"/>
                </a:solidFill>
                <a:latin typeface="Open Sans"/>
                <a:ea typeface="Open Sans"/>
                <a:cs typeface="Open Sans"/>
              </a:rPr>
              <a:t>Foster-Powell NA – </a:t>
            </a:r>
            <a:r>
              <a:rPr lang="en-US" sz="7200" b="1" dirty="0">
                <a:ln w="6600">
                  <a:noFill/>
                  <a:prstDash val="solid"/>
                </a:ln>
                <a:solidFill>
                  <a:srgbClr val="17A1AE"/>
                </a:solidFill>
                <a:latin typeface="Open Sans"/>
                <a:ea typeface="Open Sans"/>
                <a:cs typeface="Open Sans"/>
              </a:rPr>
              <a:t>Parkway</a:t>
            </a:r>
            <a:endParaRPr lang="en-US" sz="2700" dirty="0"/>
          </a:p>
        </p:txBody>
      </p:sp>
      <p:pic>
        <p:nvPicPr>
          <p:cNvPr id="8" name="Picture 7" descr="A bird's eye view of a neighborhood&#10;&#10;AI-generated content may be incorrect.">
            <a:extLst>
              <a:ext uri="{FF2B5EF4-FFF2-40B4-BE49-F238E27FC236}">
                <a16:creationId xmlns:a16="http://schemas.microsoft.com/office/drawing/2014/main" id="{283C12DC-681D-0FA7-E511-7496F8E11BC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058147" y="2400300"/>
            <a:ext cx="10165080" cy="6585928"/>
          </a:xfrm>
          <a:prstGeom prst="rect">
            <a:avLst/>
          </a:prstGeom>
        </p:spPr>
      </p:pic>
      <p:sp>
        <p:nvSpPr>
          <p:cNvPr id="9" name="Star: 5 Points 8">
            <a:extLst>
              <a:ext uri="{FF2B5EF4-FFF2-40B4-BE49-F238E27FC236}">
                <a16:creationId xmlns:a16="http://schemas.microsoft.com/office/drawing/2014/main" id="{B383DEA8-C597-579D-805A-8ECEE9A96873}"/>
              </a:ext>
            </a:extLst>
          </p:cNvPr>
          <p:cNvSpPr/>
          <p:nvPr/>
        </p:nvSpPr>
        <p:spPr>
          <a:xfrm>
            <a:off x="8915400" y="5693264"/>
            <a:ext cx="902489" cy="902489"/>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654194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4A6E8-632C-3E7C-1941-E52D09EB728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299BED7-A782-00A0-A256-BB3440FA469C}"/>
              </a:ext>
            </a:extLst>
          </p:cNvPr>
          <p:cNvSpPr/>
          <p:nvPr/>
        </p:nvSpPr>
        <p:spPr>
          <a:xfrm>
            <a:off x="0" y="35576"/>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CB080A97-0CA8-43E5-5E4B-03CA5A63CE1E}"/>
              </a:ext>
            </a:extLst>
          </p:cNvPr>
          <p:cNvGrpSpPr/>
          <p:nvPr/>
        </p:nvGrpSpPr>
        <p:grpSpPr>
          <a:xfrm>
            <a:off x="0" y="-661012"/>
            <a:ext cx="18288000" cy="10948012"/>
            <a:chOff x="0" y="0"/>
            <a:chExt cx="4816593" cy="2883427"/>
          </a:xfrm>
        </p:grpSpPr>
        <p:sp>
          <p:nvSpPr>
            <p:cNvPr id="4" name="Freeform 4">
              <a:extLst>
                <a:ext uri="{FF2B5EF4-FFF2-40B4-BE49-F238E27FC236}">
                  <a16:creationId xmlns:a16="http://schemas.microsoft.com/office/drawing/2014/main" id="{CB70FACA-C148-3A57-9C15-9A0CAF54FBE7}"/>
                </a:ext>
              </a:extLst>
            </p:cNvPr>
            <p:cNvSpPr/>
            <p:nvPr/>
          </p:nvSpPr>
          <p:spPr>
            <a:xfrm>
              <a:off x="0" y="0"/>
              <a:ext cx="4816592" cy="2883427"/>
            </a:xfrm>
            <a:custGeom>
              <a:avLst/>
              <a:gdLst/>
              <a:ahLst/>
              <a:cxnLst/>
              <a:rect l="l" t="t" r="r" b="b"/>
              <a:pathLst>
                <a:path w="4816592" h="2883427">
                  <a:moveTo>
                    <a:pt x="0" y="0"/>
                  </a:moveTo>
                  <a:lnTo>
                    <a:pt x="4816592" y="0"/>
                  </a:lnTo>
                  <a:lnTo>
                    <a:pt x="4816592" y="2883427"/>
                  </a:lnTo>
                  <a:lnTo>
                    <a:pt x="0" y="2883427"/>
                  </a:lnTo>
                  <a:close/>
                </a:path>
              </a:pathLst>
            </a:custGeom>
            <a:solidFill>
              <a:srgbClr val="F3F1E7">
                <a:alpha val="89804"/>
              </a:srgbClr>
            </a:solidFill>
          </p:spPr>
          <p:txBody>
            <a:bodyPr/>
            <a:lstStyle/>
            <a:p>
              <a:endParaRPr lang="en-US"/>
            </a:p>
          </p:txBody>
        </p:sp>
        <p:sp>
          <p:nvSpPr>
            <p:cNvPr id="5" name="TextBox 5">
              <a:extLst>
                <a:ext uri="{FF2B5EF4-FFF2-40B4-BE49-F238E27FC236}">
                  <a16:creationId xmlns:a16="http://schemas.microsoft.com/office/drawing/2014/main" id="{E95B070F-5397-7632-3467-22F7B3A53300}"/>
                </a:ext>
              </a:extLst>
            </p:cNvPr>
            <p:cNvSpPr txBox="1"/>
            <p:nvPr/>
          </p:nvSpPr>
          <p:spPr>
            <a:xfrm>
              <a:off x="0" y="28575"/>
              <a:ext cx="4816593" cy="2854852"/>
            </a:xfrm>
            <a:prstGeom prst="rect">
              <a:avLst/>
            </a:prstGeom>
          </p:spPr>
          <p:txBody>
            <a:bodyPr lIns="50800" tIns="50800" rIns="50800" bIns="50800" rtlCol="0" anchor="ctr"/>
            <a:lstStyle/>
            <a:p>
              <a:pPr algn="ctr">
                <a:lnSpc>
                  <a:spcPts val="2000"/>
                </a:lnSpc>
              </a:pPr>
              <a:endParaRPr/>
            </a:p>
          </p:txBody>
        </p:sp>
      </p:grpSp>
      <p:sp>
        <p:nvSpPr>
          <p:cNvPr id="6" name="TextBox 6">
            <a:extLst>
              <a:ext uri="{FF2B5EF4-FFF2-40B4-BE49-F238E27FC236}">
                <a16:creationId xmlns:a16="http://schemas.microsoft.com/office/drawing/2014/main" id="{01169B3C-C837-0DE7-FF98-60B1015EA1EB}"/>
              </a:ext>
            </a:extLst>
          </p:cNvPr>
          <p:cNvSpPr txBox="1"/>
          <p:nvPr/>
        </p:nvSpPr>
        <p:spPr>
          <a:xfrm>
            <a:off x="12474526" y="3530189"/>
            <a:ext cx="4508372" cy="971550"/>
          </a:xfrm>
          <a:prstGeom prst="rect">
            <a:avLst/>
          </a:prstGeom>
        </p:spPr>
        <p:txBody>
          <a:bodyPr lIns="0" tIns="0" rIns="0" bIns="0" rtlCol="0" anchor="t">
            <a:spAutoFit/>
          </a:bodyPr>
          <a:lstStyle/>
          <a:p>
            <a:pPr algn="l">
              <a:lnSpc>
                <a:spcPts val="7680"/>
              </a:lnSpc>
            </a:pPr>
            <a:endParaRPr/>
          </a:p>
        </p:txBody>
      </p:sp>
      <p:sp>
        <p:nvSpPr>
          <p:cNvPr id="12" name="TextBox 12">
            <a:extLst>
              <a:ext uri="{FF2B5EF4-FFF2-40B4-BE49-F238E27FC236}">
                <a16:creationId xmlns:a16="http://schemas.microsoft.com/office/drawing/2014/main" id="{3797AF73-BD84-971E-2DAE-83DA14C5F7CE}"/>
              </a:ext>
            </a:extLst>
          </p:cNvPr>
          <p:cNvSpPr txBox="1"/>
          <p:nvPr/>
        </p:nvSpPr>
        <p:spPr>
          <a:xfrm>
            <a:off x="1598247" y="2705100"/>
            <a:ext cx="15165753" cy="4616648"/>
          </a:xfrm>
          <a:prstGeom prst="rect">
            <a:avLst/>
          </a:prstGeom>
        </p:spPr>
        <p:txBody>
          <a:bodyPr wrap="square" lIns="0" tIns="0" rIns="0" bIns="0" rtlCol="0" anchor="t">
            <a:spAutoFit/>
          </a:bodyPr>
          <a:lstStyle/>
          <a:p>
            <a:pPr marL="0" lvl="0" indent="0" algn="ctr">
              <a:spcBef>
                <a:spcPct val="0"/>
              </a:spcBef>
            </a:pPr>
            <a:r>
              <a:rPr lang="en-US" sz="15000" b="1" dirty="0">
                <a:solidFill>
                  <a:srgbClr val="000000"/>
                </a:solidFill>
                <a:latin typeface="Bebas Neue Bold"/>
                <a:ea typeface="Bebas Neue Bold"/>
                <a:cs typeface="Bebas Neue Bold"/>
                <a:sym typeface="Bebas Neue Bold"/>
              </a:rPr>
              <a:t>Storytime!</a:t>
            </a:r>
          </a:p>
          <a:p>
            <a:pPr marL="0" lvl="0" indent="0" algn="ctr">
              <a:spcBef>
                <a:spcPct val="0"/>
              </a:spcBef>
            </a:pPr>
            <a:r>
              <a:rPr lang="en-US" sz="15000" b="1" dirty="0">
                <a:solidFill>
                  <a:srgbClr val="000000"/>
                </a:solidFill>
                <a:latin typeface="Bebas Neue Bold"/>
                <a:ea typeface="Bebas Neue Bold"/>
                <a:cs typeface="Bebas Neue Bold"/>
                <a:sym typeface="Bebas Neue Bold"/>
              </a:rPr>
              <a:t>Getting to Yes</a:t>
            </a:r>
          </a:p>
        </p:txBody>
      </p:sp>
      <p:sp>
        <p:nvSpPr>
          <p:cNvPr id="13" name="TextBox 13">
            <a:extLst>
              <a:ext uri="{FF2B5EF4-FFF2-40B4-BE49-F238E27FC236}">
                <a16:creationId xmlns:a16="http://schemas.microsoft.com/office/drawing/2014/main" id="{0379D10D-493F-D5AC-0275-66D1F60D6CAB}"/>
              </a:ext>
            </a:extLst>
          </p:cNvPr>
          <p:cNvSpPr txBox="1"/>
          <p:nvPr/>
        </p:nvSpPr>
        <p:spPr>
          <a:xfrm>
            <a:off x="17836736" y="9788111"/>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000000"/>
                </a:solidFill>
                <a:latin typeface="Open Sans 1 Bold"/>
                <a:ea typeface="Open Sans 1 Bold"/>
                <a:cs typeface="Open Sans 1 Bold"/>
                <a:sym typeface="Open Sans 1 Bold"/>
              </a:rPr>
              <a:t>5</a:t>
            </a:r>
          </a:p>
        </p:txBody>
      </p:sp>
    </p:spTree>
    <p:extLst>
      <p:ext uri="{BB962C8B-B14F-4D97-AF65-F5344CB8AC3E}">
        <p14:creationId xmlns:p14="http://schemas.microsoft.com/office/powerpoint/2010/main" val="1472828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8D7D0-D4D5-9D5F-C840-D93E0FC3196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4EAD678-A6B6-A72B-56C1-1470F27B969F}"/>
              </a:ext>
            </a:extLst>
          </p:cNvPr>
          <p:cNvGrpSpPr/>
          <p:nvPr/>
        </p:nvGrpSpPr>
        <p:grpSpPr>
          <a:xfrm>
            <a:off x="0" y="0"/>
            <a:ext cx="18288000" cy="10636048"/>
            <a:chOff x="0" y="0"/>
            <a:chExt cx="4816593" cy="2801264"/>
          </a:xfrm>
        </p:grpSpPr>
        <p:sp>
          <p:nvSpPr>
            <p:cNvPr id="3" name="Freeform 3">
              <a:extLst>
                <a:ext uri="{FF2B5EF4-FFF2-40B4-BE49-F238E27FC236}">
                  <a16:creationId xmlns:a16="http://schemas.microsoft.com/office/drawing/2014/main" id="{39BBF647-6426-027E-A743-629F328F48E2}"/>
                </a:ext>
              </a:extLst>
            </p:cNvPr>
            <p:cNvSpPr/>
            <p:nvPr/>
          </p:nvSpPr>
          <p:spPr>
            <a:xfrm>
              <a:off x="0" y="0"/>
              <a:ext cx="4816592" cy="2801264"/>
            </a:xfrm>
            <a:custGeom>
              <a:avLst/>
              <a:gdLst/>
              <a:ahLst/>
              <a:cxnLst/>
              <a:rect l="l" t="t" r="r" b="b"/>
              <a:pathLst>
                <a:path w="4816592" h="2801264">
                  <a:moveTo>
                    <a:pt x="0" y="0"/>
                  </a:moveTo>
                  <a:lnTo>
                    <a:pt x="4816592" y="0"/>
                  </a:lnTo>
                  <a:lnTo>
                    <a:pt x="4816592" y="2801264"/>
                  </a:lnTo>
                  <a:lnTo>
                    <a:pt x="0" y="2801264"/>
                  </a:lnTo>
                  <a:close/>
                </a:path>
              </a:pathLst>
            </a:custGeom>
            <a:solidFill>
              <a:srgbClr val="F3F1E7"/>
            </a:solidFill>
          </p:spPr>
          <p:txBody>
            <a:bodyPr/>
            <a:lstStyle/>
            <a:p>
              <a:endParaRPr lang="en-US" dirty="0"/>
            </a:p>
          </p:txBody>
        </p:sp>
        <p:sp>
          <p:nvSpPr>
            <p:cNvPr id="4" name="TextBox 4">
              <a:extLst>
                <a:ext uri="{FF2B5EF4-FFF2-40B4-BE49-F238E27FC236}">
                  <a16:creationId xmlns:a16="http://schemas.microsoft.com/office/drawing/2014/main" id="{8EFCBCA3-11D9-B012-9B4D-EAAEE761F0FA}"/>
                </a:ext>
              </a:extLst>
            </p:cNvPr>
            <p:cNvSpPr txBox="1"/>
            <p:nvPr/>
          </p:nvSpPr>
          <p:spPr>
            <a:xfrm>
              <a:off x="0" y="28575"/>
              <a:ext cx="4816593" cy="2772689"/>
            </a:xfrm>
            <a:prstGeom prst="rect">
              <a:avLst/>
            </a:prstGeom>
          </p:spPr>
          <p:txBody>
            <a:bodyPr lIns="50800" tIns="50800" rIns="50800" bIns="50800" rtlCol="0" anchor="ctr"/>
            <a:lstStyle/>
            <a:p>
              <a:pPr algn="ctr">
                <a:lnSpc>
                  <a:spcPts val="2000"/>
                </a:lnSpc>
              </a:pPr>
              <a:endParaRPr/>
            </a:p>
          </p:txBody>
        </p:sp>
      </p:grpSp>
      <p:sp>
        <p:nvSpPr>
          <p:cNvPr id="5" name="AutoShape 5">
            <a:extLst>
              <a:ext uri="{FF2B5EF4-FFF2-40B4-BE49-F238E27FC236}">
                <a16:creationId xmlns:a16="http://schemas.microsoft.com/office/drawing/2014/main" id="{F1FD767A-D26C-174C-A43F-393467C12F79}"/>
              </a:ext>
            </a:extLst>
          </p:cNvPr>
          <p:cNvSpPr/>
          <p:nvPr/>
        </p:nvSpPr>
        <p:spPr>
          <a:xfrm flipH="1" flipV="1">
            <a:off x="0" y="1477237"/>
            <a:ext cx="13030200" cy="0"/>
          </a:xfrm>
          <a:prstGeom prst="line">
            <a:avLst/>
          </a:prstGeom>
          <a:ln w="85725" cap="rnd">
            <a:solidFill>
              <a:srgbClr val="F99D1B"/>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35B50F78-3402-A66A-A790-7F272AECBD2C}"/>
              </a:ext>
            </a:extLst>
          </p:cNvPr>
          <p:cNvSpPr txBox="1"/>
          <p:nvPr/>
        </p:nvSpPr>
        <p:spPr>
          <a:xfrm>
            <a:off x="547142" y="392903"/>
            <a:ext cx="15547236" cy="1025922"/>
          </a:xfrm>
          <a:prstGeom prst="rect">
            <a:avLst/>
          </a:prstGeom>
        </p:spPr>
        <p:txBody>
          <a:bodyPr lIns="0" tIns="0" rIns="0" bIns="0" rtlCol="0" anchor="t">
            <a:spAutoFit/>
          </a:bodyPr>
          <a:lstStyle/>
          <a:p>
            <a:pPr marL="0" lvl="0" indent="0" algn="l">
              <a:lnSpc>
                <a:spcPts val="7999"/>
              </a:lnSpc>
              <a:spcBef>
                <a:spcPct val="0"/>
              </a:spcBef>
            </a:pPr>
            <a:r>
              <a:rPr lang="en-US" sz="7999" b="1" dirty="0">
                <a:solidFill>
                  <a:srgbClr val="000000"/>
                </a:solidFill>
                <a:latin typeface="Bebas Neue Bold"/>
                <a:ea typeface="Bebas Neue Bold"/>
                <a:cs typeface="Bebas Neue Bold"/>
                <a:sym typeface="Bebas Neue Bold"/>
              </a:rPr>
              <a:t>Pushing Bounds so you don’t have to</a:t>
            </a:r>
          </a:p>
        </p:txBody>
      </p:sp>
      <p:sp>
        <p:nvSpPr>
          <p:cNvPr id="8" name="TextBox 8">
            <a:extLst>
              <a:ext uri="{FF2B5EF4-FFF2-40B4-BE49-F238E27FC236}">
                <a16:creationId xmlns:a16="http://schemas.microsoft.com/office/drawing/2014/main" id="{E0703CE4-140B-73EC-816A-25679FED25F0}"/>
              </a:ext>
            </a:extLst>
          </p:cNvPr>
          <p:cNvSpPr txBox="1"/>
          <p:nvPr/>
        </p:nvSpPr>
        <p:spPr>
          <a:xfrm>
            <a:off x="17836736" y="9788111"/>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000000"/>
                </a:solidFill>
                <a:latin typeface="Open Sans 1 Bold"/>
                <a:ea typeface="Open Sans 1 Bold"/>
                <a:cs typeface="Open Sans 1 Bold"/>
                <a:sym typeface="Open Sans 1 Bold"/>
              </a:rPr>
              <a:t>34</a:t>
            </a:r>
          </a:p>
        </p:txBody>
      </p:sp>
      <p:pic>
        <p:nvPicPr>
          <p:cNvPr id="1026" name="Picture 2">
            <a:extLst>
              <a:ext uri="{FF2B5EF4-FFF2-40B4-BE49-F238E27FC236}">
                <a16:creationId xmlns:a16="http://schemas.microsoft.com/office/drawing/2014/main" id="{677F6DF7-03B0-445F-EAA6-DDF5CAB9EC4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5942" y="1681922"/>
            <a:ext cx="18282058" cy="92813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E37F646-A74E-5A83-2783-BC757DED5399}"/>
              </a:ext>
            </a:extLst>
          </p:cNvPr>
          <p:cNvSpPr txBox="1"/>
          <p:nvPr/>
        </p:nvSpPr>
        <p:spPr>
          <a:xfrm>
            <a:off x="10972800" y="4080763"/>
            <a:ext cx="6477000" cy="3970318"/>
          </a:xfrm>
          <a:prstGeom prst="rect">
            <a:avLst/>
          </a:prstGeom>
          <a:solidFill>
            <a:schemeClr val="bg2">
              <a:lumMod val="90000"/>
            </a:schemeClr>
          </a:solidFill>
          <a:ln w="76200">
            <a:solidFill>
              <a:schemeClr val="accent6"/>
            </a:solidFill>
          </a:ln>
        </p:spPr>
        <p:txBody>
          <a:bodyPr wrap="square">
            <a:spAutoFit/>
          </a:bodyPr>
          <a:lstStyle/>
          <a:p>
            <a:pPr marL="571500" indent="-571500">
              <a:buFont typeface="Arial" panose="020B0604020202020204" pitchFamily="34" charset="0"/>
              <a:buChar char="•"/>
            </a:pPr>
            <a:r>
              <a:rPr lang="en-US" sz="3600" b="1" dirty="0"/>
              <a:t>1939 Key arched barrel tunnel</a:t>
            </a:r>
          </a:p>
          <a:p>
            <a:pPr marL="571500" indent="-571500">
              <a:buFont typeface="Arial" panose="020B0604020202020204" pitchFamily="34" charset="0"/>
              <a:buChar char="•"/>
            </a:pPr>
            <a:r>
              <a:rPr lang="en-US" sz="3600" b="1" dirty="0"/>
              <a:t>27’ high x 34’ wide</a:t>
            </a:r>
          </a:p>
          <a:p>
            <a:pPr marL="571500" indent="-571500">
              <a:buFont typeface="Arial" panose="020B0604020202020204" pitchFamily="34" charset="0"/>
              <a:buChar char="•"/>
            </a:pPr>
            <a:r>
              <a:rPr lang="en-US" sz="3600" b="1" dirty="0"/>
              <a:t>375’ long</a:t>
            </a:r>
          </a:p>
          <a:p>
            <a:pPr marL="571500" indent="-571500">
              <a:buFont typeface="Arial" panose="020B0604020202020204" pitchFamily="34" charset="0"/>
              <a:buChar char="•"/>
            </a:pPr>
            <a:r>
              <a:rPr lang="en-US" sz="3600" b="1" dirty="0"/>
              <a:t>Concrete-lined interior</a:t>
            </a:r>
          </a:p>
          <a:p>
            <a:pPr marL="571500" indent="-571500">
              <a:buFont typeface="Arial" panose="020B0604020202020204" pitchFamily="34" charset="0"/>
              <a:buChar char="•"/>
            </a:pPr>
            <a:r>
              <a:rPr lang="en-US" sz="3600" b="1" dirty="0"/>
              <a:t>Path doubles back on itself to negotiate a steep 5% gradient</a:t>
            </a:r>
          </a:p>
          <a:p>
            <a:pPr marL="571500" indent="-571500">
              <a:buFont typeface="Arial" panose="020B0604020202020204" pitchFamily="34" charset="0"/>
              <a:buChar char="•"/>
            </a:pPr>
            <a:r>
              <a:rPr lang="en-US" sz="3600" b="1" dirty="0"/>
              <a:t>Within parks property</a:t>
            </a:r>
          </a:p>
        </p:txBody>
      </p:sp>
      <p:sp>
        <p:nvSpPr>
          <p:cNvPr id="6" name="TextBox 6">
            <a:extLst>
              <a:ext uri="{FF2B5EF4-FFF2-40B4-BE49-F238E27FC236}">
                <a16:creationId xmlns:a16="http://schemas.microsoft.com/office/drawing/2014/main" id="{7CC9E50A-2E0F-D94D-FC70-C8558915106E}"/>
              </a:ext>
            </a:extLst>
          </p:cNvPr>
          <p:cNvSpPr txBox="1"/>
          <p:nvPr/>
        </p:nvSpPr>
        <p:spPr>
          <a:xfrm>
            <a:off x="8686800" y="2284030"/>
            <a:ext cx="10124114" cy="503536"/>
          </a:xfrm>
          <a:prstGeom prst="rect">
            <a:avLst/>
          </a:prstGeom>
          <a:solidFill>
            <a:schemeClr val="bg2">
              <a:lumMod val="90000"/>
            </a:schemeClr>
          </a:solidFill>
        </p:spPr>
        <p:txBody>
          <a:bodyPr wrap="square" lIns="0" tIns="0" rIns="0" bIns="0" rtlCol="0" anchor="t">
            <a:spAutoFit/>
          </a:bodyPr>
          <a:lstStyle/>
          <a:p>
            <a:pPr marL="356234" lvl="1" algn="l">
              <a:lnSpc>
                <a:spcPts val="4124"/>
              </a:lnSpc>
            </a:pPr>
            <a:r>
              <a:rPr lang="en-US" sz="3299" b="1" dirty="0">
                <a:solidFill>
                  <a:srgbClr val="000000"/>
                </a:solidFill>
                <a:latin typeface="Open Sans 2 Bold"/>
                <a:ea typeface="Open Sans 2 Bold"/>
                <a:cs typeface="Open Sans 2 Bold"/>
                <a:sym typeface="Open Sans 2 Bold"/>
              </a:rPr>
              <a:t>Proposal: A concert in Rocky Butte Tunnel</a:t>
            </a:r>
          </a:p>
        </p:txBody>
      </p:sp>
      <p:pic>
        <p:nvPicPr>
          <p:cNvPr id="10" name="Picture 9">
            <a:extLst>
              <a:ext uri="{FF2B5EF4-FFF2-40B4-BE49-F238E27FC236}">
                <a16:creationId xmlns:a16="http://schemas.microsoft.com/office/drawing/2014/main" id="{319C2898-2592-3E0D-8B95-77D6F53DCB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9120" y="5735657"/>
            <a:ext cx="1877429" cy="4566196"/>
          </a:xfrm>
          <a:prstGeom prst="rect">
            <a:avLst/>
          </a:prstGeom>
        </p:spPr>
      </p:pic>
      <p:sp>
        <p:nvSpPr>
          <p:cNvPr id="11" name="Thought Bubble: Cloud 10">
            <a:extLst>
              <a:ext uri="{FF2B5EF4-FFF2-40B4-BE49-F238E27FC236}">
                <a16:creationId xmlns:a16="http://schemas.microsoft.com/office/drawing/2014/main" id="{5CBC4257-39F5-609B-8C6F-E6C130980EB2}"/>
              </a:ext>
            </a:extLst>
          </p:cNvPr>
          <p:cNvSpPr/>
          <p:nvPr/>
        </p:nvSpPr>
        <p:spPr>
          <a:xfrm>
            <a:off x="1295400" y="2350732"/>
            <a:ext cx="6172200" cy="2487968"/>
          </a:xfrm>
          <a:prstGeom prst="cloudCallout">
            <a:avLst>
              <a:gd name="adj1" fmla="val 70519"/>
              <a:gd name="adj2" fmla="val 91176"/>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7">
            <a:extLst>
              <a:ext uri="{FF2B5EF4-FFF2-40B4-BE49-F238E27FC236}">
                <a16:creationId xmlns:a16="http://schemas.microsoft.com/office/drawing/2014/main" id="{95775939-C41D-D60A-CCA3-964A411EFFA4}"/>
              </a:ext>
            </a:extLst>
          </p:cNvPr>
          <p:cNvSpPr txBox="1"/>
          <p:nvPr/>
        </p:nvSpPr>
        <p:spPr>
          <a:xfrm>
            <a:off x="-3441454" y="2698999"/>
            <a:ext cx="15547236" cy="1661993"/>
          </a:xfrm>
          <a:prstGeom prst="rect">
            <a:avLst/>
          </a:prstGeom>
        </p:spPr>
        <p:txBody>
          <a:bodyPr lIns="0" tIns="0" rIns="0" bIns="0" rtlCol="0" anchor="t">
            <a:spAutoFit/>
          </a:bodyPr>
          <a:lstStyle/>
          <a:p>
            <a:pPr marL="0" lvl="0" indent="0" algn="ctr">
              <a:spcBef>
                <a:spcPct val="0"/>
              </a:spcBef>
            </a:pPr>
            <a:r>
              <a:rPr lang="en-US" sz="5400" b="1" dirty="0">
                <a:solidFill>
                  <a:srgbClr val="000000"/>
                </a:solidFill>
                <a:ea typeface="Calibri Light" panose="020F0302020204030204" pitchFamily="34" charset="0"/>
                <a:cs typeface="Calibri Light" panose="020F0302020204030204" pitchFamily="34" charset="0"/>
                <a:sym typeface="Bebas Neue Bold"/>
              </a:rPr>
              <a:t>Can it be </a:t>
            </a:r>
          </a:p>
          <a:p>
            <a:pPr marL="0" lvl="0" indent="0" algn="ctr">
              <a:spcBef>
                <a:spcPct val="0"/>
              </a:spcBef>
            </a:pPr>
            <a:r>
              <a:rPr lang="en-US" sz="5400" b="1" dirty="0">
                <a:solidFill>
                  <a:srgbClr val="000000"/>
                </a:solidFill>
                <a:ea typeface="Calibri Light" panose="020F0302020204030204" pitchFamily="34" charset="0"/>
                <a:cs typeface="Calibri Light" panose="020F0302020204030204" pitchFamily="34" charset="0"/>
                <a:sym typeface="Bebas Neue Bold"/>
              </a:rPr>
              <a:t>done?</a:t>
            </a:r>
          </a:p>
        </p:txBody>
      </p:sp>
    </p:spTree>
    <p:extLst>
      <p:ext uri="{BB962C8B-B14F-4D97-AF65-F5344CB8AC3E}">
        <p14:creationId xmlns:p14="http://schemas.microsoft.com/office/powerpoint/2010/main" val="318006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E7076-7F4D-2701-F16C-5E9C2A0ADFF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79FEDAF-CC0E-B539-B963-24602068BD6F}"/>
              </a:ext>
            </a:extLst>
          </p:cNvPr>
          <p:cNvGrpSpPr/>
          <p:nvPr/>
        </p:nvGrpSpPr>
        <p:grpSpPr>
          <a:xfrm>
            <a:off x="0" y="0"/>
            <a:ext cx="18288000" cy="10636048"/>
            <a:chOff x="0" y="0"/>
            <a:chExt cx="4816593" cy="2801264"/>
          </a:xfrm>
        </p:grpSpPr>
        <p:sp>
          <p:nvSpPr>
            <p:cNvPr id="3" name="Freeform 3">
              <a:extLst>
                <a:ext uri="{FF2B5EF4-FFF2-40B4-BE49-F238E27FC236}">
                  <a16:creationId xmlns:a16="http://schemas.microsoft.com/office/drawing/2014/main" id="{342F8831-F385-833E-97D2-1A319A1BDEED}"/>
                </a:ext>
              </a:extLst>
            </p:cNvPr>
            <p:cNvSpPr/>
            <p:nvPr/>
          </p:nvSpPr>
          <p:spPr>
            <a:xfrm>
              <a:off x="0" y="0"/>
              <a:ext cx="4816592" cy="2801264"/>
            </a:xfrm>
            <a:custGeom>
              <a:avLst/>
              <a:gdLst/>
              <a:ahLst/>
              <a:cxnLst/>
              <a:rect l="l" t="t" r="r" b="b"/>
              <a:pathLst>
                <a:path w="4816592" h="2801264">
                  <a:moveTo>
                    <a:pt x="0" y="0"/>
                  </a:moveTo>
                  <a:lnTo>
                    <a:pt x="4816592" y="0"/>
                  </a:lnTo>
                  <a:lnTo>
                    <a:pt x="4816592" y="2801264"/>
                  </a:lnTo>
                  <a:lnTo>
                    <a:pt x="0" y="2801264"/>
                  </a:lnTo>
                  <a:close/>
                </a:path>
              </a:pathLst>
            </a:custGeom>
            <a:solidFill>
              <a:srgbClr val="F3F1E7"/>
            </a:solidFill>
          </p:spPr>
          <p:txBody>
            <a:bodyPr/>
            <a:lstStyle/>
            <a:p>
              <a:endParaRPr lang="en-US" dirty="0"/>
            </a:p>
          </p:txBody>
        </p:sp>
        <p:sp>
          <p:nvSpPr>
            <p:cNvPr id="4" name="TextBox 4">
              <a:extLst>
                <a:ext uri="{FF2B5EF4-FFF2-40B4-BE49-F238E27FC236}">
                  <a16:creationId xmlns:a16="http://schemas.microsoft.com/office/drawing/2014/main" id="{D2C74032-C65D-CCFE-DD3E-5AC9F165134B}"/>
                </a:ext>
              </a:extLst>
            </p:cNvPr>
            <p:cNvSpPr txBox="1"/>
            <p:nvPr/>
          </p:nvSpPr>
          <p:spPr>
            <a:xfrm>
              <a:off x="0" y="28575"/>
              <a:ext cx="4816593" cy="2772689"/>
            </a:xfrm>
            <a:prstGeom prst="rect">
              <a:avLst/>
            </a:prstGeom>
          </p:spPr>
          <p:txBody>
            <a:bodyPr lIns="50800" tIns="50800" rIns="50800" bIns="50800" rtlCol="0" anchor="ctr"/>
            <a:lstStyle/>
            <a:p>
              <a:pPr algn="ctr">
                <a:lnSpc>
                  <a:spcPts val="2000"/>
                </a:lnSpc>
              </a:pPr>
              <a:endParaRPr/>
            </a:p>
          </p:txBody>
        </p:sp>
      </p:grpSp>
      <p:sp>
        <p:nvSpPr>
          <p:cNvPr id="5" name="AutoShape 5">
            <a:extLst>
              <a:ext uri="{FF2B5EF4-FFF2-40B4-BE49-F238E27FC236}">
                <a16:creationId xmlns:a16="http://schemas.microsoft.com/office/drawing/2014/main" id="{3E4CE3BC-6D9B-E3CA-CAB3-C6BFDD7E5965}"/>
              </a:ext>
            </a:extLst>
          </p:cNvPr>
          <p:cNvSpPr/>
          <p:nvPr/>
        </p:nvSpPr>
        <p:spPr>
          <a:xfrm flipH="1" flipV="1">
            <a:off x="0" y="1477237"/>
            <a:ext cx="8915400" cy="0"/>
          </a:xfrm>
          <a:prstGeom prst="line">
            <a:avLst/>
          </a:prstGeom>
          <a:ln w="85725" cap="rnd">
            <a:solidFill>
              <a:srgbClr val="F99D1B"/>
            </a:solidFill>
            <a:prstDash val="solid"/>
            <a:headEnd type="none" w="sm" len="sm"/>
            <a:tailEnd type="none" w="sm" len="sm"/>
          </a:ln>
        </p:spPr>
        <p:txBody>
          <a:bodyPr/>
          <a:lstStyle/>
          <a:p>
            <a:endParaRPr lang="en-US"/>
          </a:p>
        </p:txBody>
      </p:sp>
      <p:sp>
        <p:nvSpPr>
          <p:cNvPr id="6" name="TextBox 6">
            <a:extLst>
              <a:ext uri="{FF2B5EF4-FFF2-40B4-BE49-F238E27FC236}">
                <a16:creationId xmlns:a16="http://schemas.microsoft.com/office/drawing/2014/main" id="{72CEBEAD-6AF6-FA30-ED0C-02B7F4F6C6F5}"/>
              </a:ext>
            </a:extLst>
          </p:cNvPr>
          <p:cNvSpPr txBox="1"/>
          <p:nvPr/>
        </p:nvSpPr>
        <p:spPr>
          <a:xfrm>
            <a:off x="239086" y="2002940"/>
            <a:ext cx="6701053" cy="8123249"/>
          </a:xfrm>
          <a:prstGeom prst="rect">
            <a:avLst/>
          </a:prstGeom>
        </p:spPr>
        <p:txBody>
          <a:bodyPr wrap="square" lIns="0" tIns="0" rIns="0" bIns="0" rtlCol="0" anchor="t">
            <a:spAutoFit/>
          </a:bodyPr>
          <a:lstStyle/>
          <a:p>
            <a:pPr marL="356234" lvl="1" algn="l"/>
            <a:endParaRPr lang="en-US" sz="3299" b="1" dirty="0">
              <a:solidFill>
                <a:srgbClr val="000000"/>
              </a:solidFill>
              <a:latin typeface="Open Sans 2 Bold"/>
              <a:ea typeface="Open Sans 2 Bold"/>
              <a:cs typeface="Open Sans 2 Bold"/>
              <a:sym typeface="Open Sans 2 Bold"/>
            </a:endParaRPr>
          </a:p>
          <a:p>
            <a:pPr marL="813434" lvl="1" indent="-457200">
              <a:buFont typeface="Arial" panose="020B0604020202020204" pitchFamily="34" charset="0"/>
              <a:buChar char="•"/>
            </a:pPr>
            <a:r>
              <a:rPr lang="en-US" sz="3299" b="1" dirty="0">
                <a:solidFill>
                  <a:srgbClr val="000000"/>
                </a:solidFill>
                <a:latin typeface="Open Sans 2 Bold"/>
                <a:ea typeface="Open Sans 2 Bold"/>
                <a:cs typeface="Open Sans 2 Bold"/>
                <a:sym typeface="Open Sans 2 Bold"/>
              </a:rPr>
              <a:t>Never been done before in Portland</a:t>
            </a:r>
          </a:p>
          <a:p>
            <a:pPr marL="813434" lvl="1" indent="-457200" algn="l">
              <a:buFont typeface="Arial" panose="020B0604020202020204" pitchFamily="34" charset="0"/>
              <a:buChar char="•"/>
            </a:pPr>
            <a:endParaRPr lang="en-US" sz="3299" b="1" dirty="0">
              <a:solidFill>
                <a:srgbClr val="000000"/>
              </a:solidFill>
              <a:latin typeface="Open Sans 2 Bold"/>
              <a:ea typeface="Open Sans 2 Bold"/>
              <a:cs typeface="Open Sans 2 Bold"/>
              <a:sym typeface="Open Sans 2 Bold"/>
            </a:endParaRPr>
          </a:p>
          <a:p>
            <a:pPr marL="813434" lvl="1" indent="-457200" algn="l">
              <a:buFont typeface="Arial" panose="020B0604020202020204" pitchFamily="34" charset="0"/>
              <a:buChar char="•"/>
            </a:pPr>
            <a:r>
              <a:rPr lang="en-US" sz="3299" b="1" dirty="0">
                <a:solidFill>
                  <a:srgbClr val="000000"/>
                </a:solidFill>
                <a:latin typeface="Open Sans 2 Bold"/>
                <a:ea typeface="Open Sans 2 Bold"/>
                <a:cs typeface="Open Sans 2 Bold"/>
                <a:sym typeface="Open Sans 2 Bold"/>
              </a:rPr>
              <a:t>Request didn’t fit block party criteria</a:t>
            </a:r>
          </a:p>
          <a:p>
            <a:pPr marL="356234" lvl="1" algn="l"/>
            <a:endParaRPr lang="en-US" sz="3299" b="1" dirty="0">
              <a:solidFill>
                <a:srgbClr val="000000"/>
              </a:solidFill>
              <a:latin typeface="Open Sans 2 Bold"/>
              <a:ea typeface="Open Sans 2 Bold"/>
              <a:cs typeface="Open Sans 2 Bold"/>
              <a:sym typeface="Open Sans 2 Bold"/>
            </a:endParaRPr>
          </a:p>
          <a:p>
            <a:pPr marL="813434" lvl="1" indent="-457200" algn="l">
              <a:buFont typeface="Arial" panose="020B0604020202020204" pitchFamily="34" charset="0"/>
              <a:buChar char="•"/>
            </a:pPr>
            <a:r>
              <a:rPr lang="en-US" sz="3299" b="1" dirty="0">
                <a:solidFill>
                  <a:srgbClr val="000000"/>
                </a:solidFill>
                <a:latin typeface="Open Sans 2 Bold"/>
                <a:ea typeface="Open Sans 2 Bold"/>
                <a:cs typeface="Open Sans 2 Bold"/>
                <a:sym typeface="Open Sans 2 Bold"/>
              </a:rPr>
              <a:t>Unclear jurisdiction: 5-week process to confirm ownership (PBOT vs PPR)</a:t>
            </a:r>
          </a:p>
          <a:p>
            <a:pPr marL="813434" lvl="1" indent="-457200" algn="l">
              <a:buFont typeface="Arial" panose="020B0604020202020204" pitchFamily="34" charset="0"/>
              <a:buChar char="•"/>
            </a:pPr>
            <a:endParaRPr lang="en-US" sz="3299" b="1" dirty="0">
              <a:solidFill>
                <a:srgbClr val="000000"/>
              </a:solidFill>
              <a:latin typeface="Open Sans 2 Bold"/>
              <a:ea typeface="Open Sans 2 Bold"/>
              <a:cs typeface="Open Sans 2 Bold"/>
              <a:sym typeface="Open Sans 2 Bold"/>
            </a:endParaRPr>
          </a:p>
          <a:p>
            <a:pPr marL="813434" lvl="1" indent="-457200" algn="l">
              <a:buFont typeface="Arial" panose="020B0604020202020204" pitchFamily="34" charset="0"/>
              <a:buChar char="•"/>
            </a:pPr>
            <a:r>
              <a:rPr lang="en-US" sz="3299" b="1" dirty="0">
                <a:solidFill>
                  <a:srgbClr val="000000"/>
                </a:solidFill>
                <a:latin typeface="Open Sans 2 Bold"/>
                <a:ea typeface="Open Sans 2 Bold"/>
                <a:cs typeface="Open Sans 2 Bold"/>
                <a:sym typeface="Open Sans 2 Bold"/>
              </a:rPr>
              <a:t>Required inter- and cross-bureau coordination</a:t>
            </a:r>
          </a:p>
          <a:p>
            <a:pPr marL="1270634" lvl="2" indent="-457200">
              <a:buFont typeface="Arial" panose="020B0604020202020204" pitchFamily="34" charset="0"/>
              <a:buChar char="•"/>
            </a:pPr>
            <a:r>
              <a:rPr lang="en-US" sz="3299" b="1" dirty="0">
                <a:solidFill>
                  <a:srgbClr val="000000"/>
                </a:solidFill>
                <a:latin typeface="Open Sans 2 Bold"/>
                <a:ea typeface="Open Sans 2 Bold"/>
                <a:cs typeface="Open Sans 2 Bold"/>
                <a:sym typeface="Open Sans 2 Bold"/>
              </a:rPr>
              <a:t>Traffic Engineers</a:t>
            </a:r>
          </a:p>
          <a:p>
            <a:pPr marL="1270634" lvl="2" indent="-457200">
              <a:buFont typeface="Arial" panose="020B0604020202020204" pitchFamily="34" charset="0"/>
              <a:buChar char="•"/>
            </a:pPr>
            <a:r>
              <a:rPr lang="en-US" sz="3299" b="1" dirty="0">
                <a:solidFill>
                  <a:srgbClr val="000000"/>
                </a:solidFill>
                <a:latin typeface="Open Sans 2 Bold"/>
                <a:ea typeface="Open Sans 2 Bold"/>
                <a:cs typeface="Open Sans 2 Bold"/>
                <a:sym typeface="Open Sans 2 Bold"/>
              </a:rPr>
              <a:t>Structural review</a:t>
            </a:r>
            <a:br>
              <a:rPr lang="en-US" sz="3299" b="1" dirty="0">
                <a:solidFill>
                  <a:srgbClr val="000000"/>
                </a:solidFill>
                <a:latin typeface="Open Sans 2 Bold"/>
                <a:ea typeface="Open Sans 2 Bold"/>
                <a:cs typeface="Open Sans 2 Bold"/>
                <a:sym typeface="Open Sans 2 Bold"/>
              </a:rPr>
            </a:br>
            <a:endParaRPr lang="en-US" sz="3299" b="1" dirty="0">
              <a:solidFill>
                <a:srgbClr val="000000"/>
              </a:solidFill>
              <a:latin typeface="Open Sans 2 Bold"/>
              <a:ea typeface="Open Sans 2 Bold"/>
              <a:cs typeface="Open Sans 2 Bold"/>
              <a:sym typeface="Open Sans 2 Bold"/>
            </a:endParaRPr>
          </a:p>
        </p:txBody>
      </p:sp>
      <p:sp>
        <p:nvSpPr>
          <p:cNvPr id="7" name="TextBox 7">
            <a:extLst>
              <a:ext uri="{FF2B5EF4-FFF2-40B4-BE49-F238E27FC236}">
                <a16:creationId xmlns:a16="http://schemas.microsoft.com/office/drawing/2014/main" id="{F7C9FAB7-3D9A-F723-D407-FA2A44DAD36F}"/>
              </a:ext>
            </a:extLst>
          </p:cNvPr>
          <p:cNvSpPr txBox="1"/>
          <p:nvPr/>
        </p:nvSpPr>
        <p:spPr>
          <a:xfrm>
            <a:off x="547142" y="392903"/>
            <a:ext cx="15547236" cy="1025922"/>
          </a:xfrm>
          <a:prstGeom prst="rect">
            <a:avLst/>
          </a:prstGeom>
        </p:spPr>
        <p:txBody>
          <a:bodyPr lIns="0" tIns="0" rIns="0" bIns="0" rtlCol="0" anchor="t">
            <a:spAutoFit/>
          </a:bodyPr>
          <a:lstStyle/>
          <a:p>
            <a:pPr marL="0" lvl="0" indent="0" algn="l">
              <a:lnSpc>
                <a:spcPts val="7999"/>
              </a:lnSpc>
              <a:spcBef>
                <a:spcPct val="0"/>
              </a:spcBef>
            </a:pPr>
            <a:r>
              <a:rPr lang="en-US" sz="7999" b="1" dirty="0">
                <a:solidFill>
                  <a:srgbClr val="000000"/>
                </a:solidFill>
                <a:latin typeface="Bebas Neue Bold"/>
                <a:ea typeface="Bebas Neue Bold"/>
                <a:cs typeface="Bebas Neue Bold"/>
                <a:sym typeface="Bebas Neue Bold"/>
              </a:rPr>
              <a:t>Navigating the Red Tape</a:t>
            </a:r>
          </a:p>
        </p:txBody>
      </p:sp>
      <p:grpSp>
        <p:nvGrpSpPr>
          <p:cNvPr id="14" name="Group 13">
            <a:extLst>
              <a:ext uri="{FF2B5EF4-FFF2-40B4-BE49-F238E27FC236}">
                <a16:creationId xmlns:a16="http://schemas.microsoft.com/office/drawing/2014/main" id="{C37DF414-E7F6-7940-F35A-3BB881FF50AC}"/>
              </a:ext>
            </a:extLst>
          </p:cNvPr>
          <p:cNvGrpSpPr/>
          <p:nvPr/>
        </p:nvGrpSpPr>
        <p:grpSpPr>
          <a:xfrm>
            <a:off x="7239000" y="2171703"/>
            <a:ext cx="10750137" cy="6689390"/>
            <a:chOff x="9542995" y="3279502"/>
            <a:chExt cx="7068605" cy="4631074"/>
          </a:xfrm>
        </p:grpSpPr>
        <p:pic>
          <p:nvPicPr>
            <p:cNvPr id="12" name="Picture 11">
              <a:extLst>
                <a:ext uri="{FF2B5EF4-FFF2-40B4-BE49-F238E27FC236}">
                  <a16:creationId xmlns:a16="http://schemas.microsoft.com/office/drawing/2014/main" id="{065A318C-8672-C781-1075-74E255DB8DC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542995" y="3279502"/>
              <a:ext cx="7068605" cy="4631074"/>
            </a:xfrm>
            <a:prstGeom prst="rect">
              <a:avLst/>
            </a:prstGeom>
          </p:spPr>
        </p:pic>
        <p:sp>
          <p:nvSpPr>
            <p:cNvPr id="9" name="Rectangle 8">
              <a:extLst>
                <a:ext uri="{FF2B5EF4-FFF2-40B4-BE49-F238E27FC236}">
                  <a16:creationId xmlns:a16="http://schemas.microsoft.com/office/drawing/2014/main" id="{8C6B92DE-1377-228F-E374-C3FCC16D67FD}"/>
                </a:ext>
              </a:extLst>
            </p:cNvPr>
            <p:cNvSpPr/>
            <p:nvPr/>
          </p:nvSpPr>
          <p:spPr>
            <a:xfrm rot="2089767">
              <a:off x="10779858" y="4278524"/>
              <a:ext cx="1123247" cy="2570244"/>
            </a:xfrm>
            <a:prstGeom prst="rect">
              <a:avLst/>
            </a:prstGeom>
            <a:noFill/>
            <a:ln w="539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BA97352-6E58-324A-7071-60CE9CA16D1D}"/>
                </a:ext>
              </a:extLst>
            </p:cNvPr>
            <p:cNvSpPr/>
            <p:nvPr/>
          </p:nvSpPr>
          <p:spPr>
            <a:xfrm>
              <a:off x="10703293" y="4639377"/>
              <a:ext cx="1126155" cy="1848086"/>
            </a:xfrm>
            <a:custGeom>
              <a:avLst/>
              <a:gdLst>
                <a:gd name="csX0" fmla="*/ 895149 w 1126155"/>
                <a:gd name="csY0" fmla="*/ 0 h 1848086"/>
                <a:gd name="csX1" fmla="*/ 972151 w 1126155"/>
                <a:gd name="csY1" fmla="*/ 48126 h 1848086"/>
                <a:gd name="csX2" fmla="*/ 1010652 w 1126155"/>
                <a:gd name="csY2" fmla="*/ 105878 h 1848086"/>
                <a:gd name="csX3" fmla="*/ 1029903 w 1126155"/>
                <a:gd name="csY3" fmla="*/ 134754 h 1848086"/>
                <a:gd name="csX4" fmla="*/ 1039528 w 1126155"/>
                <a:gd name="csY4" fmla="*/ 163629 h 1848086"/>
                <a:gd name="csX5" fmla="*/ 1058779 w 1126155"/>
                <a:gd name="csY5" fmla="*/ 202130 h 1848086"/>
                <a:gd name="csX6" fmla="*/ 1068404 w 1126155"/>
                <a:gd name="csY6" fmla="*/ 288758 h 1848086"/>
                <a:gd name="csX7" fmla="*/ 1116530 w 1126155"/>
                <a:gd name="csY7" fmla="*/ 356135 h 1848086"/>
                <a:gd name="csX8" fmla="*/ 1126155 w 1126155"/>
                <a:gd name="csY8" fmla="*/ 423511 h 1848086"/>
                <a:gd name="csX9" fmla="*/ 1116530 w 1126155"/>
                <a:gd name="csY9" fmla="*/ 721895 h 1848086"/>
                <a:gd name="csX10" fmla="*/ 1106905 w 1126155"/>
                <a:gd name="csY10" fmla="*/ 760396 h 1848086"/>
                <a:gd name="csX11" fmla="*/ 1087654 w 1126155"/>
                <a:gd name="csY11" fmla="*/ 798897 h 1848086"/>
                <a:gd name="csX12" fmla="*/ 1068404 w 1126155"/>
                <a:gd name="csY12" fmla="*/ 847023 h 1848086"/>
                <a:gd name="csX13" fmla="*/ 1029903 w 1126155"/>
                <a:gd name="csY13" fmla="*/ 895149 h 1848086"/>
                <a:gd name="csX14" fmla="*/ 1010652 w 1126155"/>
                <a:gd name="csY14" fmla="*/ 924025 h 1848086"/>
                <a:gd name="csX15" fmla="*/ 1001027 w 1126155"/>
                <a:gd name="csY15" fmla="*/ 952901 h 1848086"/>
                <a:gd name="csX16" fmla="*/ 952901 w 1126155"/>
                <a:gd name="csY16" fmla="*/ 1010652 h 1848086"/>
                <a:gd name="csX17" fmla="*/ 924025 w 1126155"/>
                <a:gd name="csY17" fmla="*/ 1078029 h 1848086"/>
                <a:gd name="csX18" fmla="*/ 818147 w 1126155"/>
                <a:gd name="csY18" fmla="*/ 1155031 h 1848086"/>
                <a:gd name="csX19" fmla="*/ 750770 w 1126155"/>
                <a:gd name="csY19" fmla="*/ 1222408 h 1848086"/>
                <a:gd name="csX20" fmla="*/ 721894 w 1126155"/>
                <a:gd name="csY20" fmla="*/ 1251284 h 1848086"/>
                <a:gd name="csX21" fmla="*/ 683393 w 1126155"/>
                <a:gd name="csY21" fmla="*/ 1260909 h 1848086"/>
                <a:gd name="csX22" fmla="*/ 616016 w 1126155"/>
                <a:gd name="csY22" fmla="*/ 1328286 h 1848086"/>
                <a:gd name="csX23" fmla="*/ 577515 w 1126155"/>
                <a:gd name="csY23" fmla="*/ 1366787 h 1848086"/>
                <a:gd name="csX24" fmla="*/ 529389 w 1126155"/>
                <a:gd name="csY24" fmla="*/ 1395663 h 1848086"/>
                <a:gd name="csX25" fmla="*/ 481263 w 1126155"/>
                <a:gd name="csY25" fmla="*/ 1443789 h 1848086"/>
                <a:gd name="csX26" fmla="*/ 452387 w 1126155"/>
                <a:gd name="csY26" fmla="*/ 1472665 h 1848086"/>
                <a:gd name="csX27" fmla="*/ 413886 w 1126155"/>
                <a:gd name="csY27" fmla="*/ 1501541 h 1848086"/>
                <a:gd name="csX28" fmla="*/ 356134 w 1126155"/>
                <a:gd name="csY28" fmla="*/ 1549667 h 1848086"/>
                <a:gd name="csX29" fmla="*/ 269507 w 1126155"/>
                <a:gd name="csY29" fmla="*/ 1645920 h 1848086"/>
                <a:gd name="csX30" fmla="*/ 211755 w 1126155"/>
                <a:gd name="csY30" fmla="*/ 1665170 h 1848086"/>
                <a:gd name="csX31" fmla="*/ 144379 w 1126155"/>
                <a:gd name="csY31" fmla="*/ 1732547 h 1848086"/>
                <a:gd name="csX32" fmla="*/ 105878 w 1126155"/>
                <a:gd name="csY32" fmla="*/ 1780674 h 1848086"/>
                <a:gd name="csX33" fmla="*/ 38501 w 1126155"/>
                <a:gd name="csY33" fmla="*/ 1819175 h 1848086"/>
                <a:gd name="csX34" fmla="*/ 0 w 1126155"/>
                <a:gd name="csY34" fmla="*/ 1848050 h 18480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126155" h="1848086">
                  <a:moveTo>
                    <a:pt x="895149" y="0"/>
                  </a:moveTo>
                  <a:cubicBezTo>
                    <a:pt x="939088" y="17575"/>
                    <a:pt x="944314" y="12335"/>
                    <a:pt x="972151" y="48126"/>
                  </a:cubicBezTo>
                  <a:cubicBezTo>
                    <a:pt x="986355" y="66389"/>
                    <a:pt x="997818" y="86627"/>
                    <a:pt x="1010652" y="105878"/>
                  </a:cubicBezTo>
                  <a:lnTo>
                    <a:pt x="1029903" y="134754"/>
                  </a:lnTo>
                  <a:cubicBezTo>
                    <a:pt x="1033111" y="144379"/>
                    <a:pt x="1035531" y="154304"/>
                    <a:pt x="1039528" y="163629"/>
                  </a:cubicBezTo>
                  <a:cubicBezTo>
                    <a:pt x="1045180" y="176817"/>
                    <a:pt x="1055553" y="188149"/>
                    <a:pt x="1058779" y="202130"/>
                  </a:cubicBezTo>
                  <a:cubicBezTo>
                    <a:pt x="1065312" y="230440"/>
                    <a:pt x="1058203" y="261554"/>
                    <a:pt x="1068404" y="288758"/>
                  </a:cubicBezTo>
                  <a:cubicBezTo>
                    <a:pt x="1078095" y="314601"/>
                    <a:pt x="1100488" y="333676"/>
                    <a:pt x="1116530" y="356135"/>
                  </a:cubicBezTo>
                  <a:cubicBezTo>
                    <a:pt x="1119738" y="378594"/>
                    <a:pt x="1126155" y="400824"/>
                    <a:pt x="1126155" y="423511"/>
                  </a:cubicBezTo>
                  <a:cubicBezTo>
                    <a:pt x="1126155" y="523024"/>
                    <a:pt x="1122207" y="622544"/>
                    <a:pt x="1116530" y="721895"/>
                  </a:cubicBezTo>
                  <a:cubicBezTo>
                    <a:pt x="1115775" y="735102"/>
                    <a:pt x="1111550" y="748010"/>
                    <a:pt x="1106905" y="760396"/>
                  </a:cubicBezTo>
                  <a:cubicBezTo>
                    <a:pt x="1101867" y="773831"/>
                    <a:pt x="1093482" y="785785"/>
                    <a:pt x="1087654" y="798897"/>
                  </a:cubicBezTo>
                  <a:cubicBezTo>
                    <a:pt x="1080637" y="814686"/>
                    <a:pt x="1077293" y="832207"/>
                    <a:pt x="1068404" y="847023"/>
                  </a:cubicBezTo>
                  <a:cubicBezTo>
                    <a:pt x="1057834" y="864639"/>
                    <a:pt x="1042229" y="878714"/>
                    <a:pt x="1029903" y="895149"/>
                  </a:cubicBezTo>
                  <a:cubicBezTo>
                    <a:pt x="1022962" y="904404"/>
                    <a:pt x="1017069" y="914400"/>
                    <a:pt x="1010652" y="924025"/>
                  </a:cubicBezTo>
                  <a:cubicBezTo>
                    <a:pt x="1007444" y="933650"/>
                    <a:pt x="1006655" y="944459"/>
                    <a:pt x="1001027" y="952901"/>
                  </a:cubicBezTo>
                  <a:cubicBezTo>
                    <a:pt x="958449" y="1016768"/>
                    <a:pt x="984394" y="947666"/>
                    <a:pt x="952901" y="1010652"/>
                  </a:cubicBezTo>
                  <a:cubicBezTo>
                    <a:pt x="941398" y="1033659"/>
                    <a:pt x="944050" y="1058003"/>
                    <a:pt x="924025" y="1078029"/>
                  </a:cubicBezTo>
                  <a:cubicBezTo>
                    <a:pt x="902455" y="1099599"/>
                    <a:pt x="850396" y="1133532"/>
                    <a:pt x="818147" y="1155031"/>
                  </a:cubicBezTo>
                  <a:cubicBezTo>
                    <a:pt x="783638" y="1206794"/>
                    <a:pt x="814789" y="1166391"/>
                    <a:pt x="750770" y="1222408"/>
                  </a:cubicBezTo>
                  <a:cubicBezTo>
                    <a:pt x="740526" y="1231372"/>
                    <a:pt x="733713" y="1244530"/>
                    <a:pt x="721894" y="1251284"/>
                  </a:cubicBezTo>
                  <a:cubicBezTo>
                    <a:pt x="710408" y="1257847"/>
                    <a:pt x="696227" y="1257701"/>
                    <a:pt x="683393" y="1260909"/>
                  </a:cubicBezTo>
                  <a:lnTo>
                    <a:pt x="616016" y="1328286"/>
                  </a:lnTo>
                  <a:cubicBezTo>
                    <a:pt x="603182" y="1341120"/>
                    <a:pt x="593078" y="1357449"/>
                    <a:pt x="577515" y="1366787"/>
                  </a:cubicBezTo>
                  <a:lnTo>
                    <a:pt x="529389" y="1395663"/>
                  </a:lnTo>
                  <a:cubicBezTo>
                    <a:pt x="494097" y="1448602"/>
                    <a:pt x="529389" y="1403684"/>
                    <a:pt x="481263" y="1443789"/>
                  </a:cubicBezTo>
                  <a:cubicBezTo>
                    <a:pt x="470806" y="1452503"/>
                    <a:pt x="462722" y="1463806"/>
                    <a:pt x="452387" y="1472665"/>
                  </a:cubicBezTo>
                  <a:cubicBezTo>
                    <a:pt x="440207" y="1483105"/>
                    <a:pt x="426066" y="1491101"/>
                    <a:pt x="413886" y="1501541"/>
                  </a:cubicBezTo>
                  <a:cubicBezTo>
                    <a:pt x="349043" y="1557121"/>
                    <a:pt x="419950" y="1507124"/>
                    <a:pt x="356134" y="1549667"/>
                  </a:cubicBezTo>
                  <a:cubicBezTo>
                    <a:pt x="334991" y="1581383"/>
                    <a:pt x="301890" y="1635126"/>
                    <a:pt x="269507" y="1645920"/>
                  </a:cubicBezTo>
                  <a:lnTo>
                    <a:pt x="211755" y="1665170"/>
                  </a:lnTo>
                  <a:cubicBezTo>
                    <a:pt x="189296" y="1687629"/>
                    <a:pt x="164220" y="1707745"/>
                    <a:pt x="144379" y="1732547"/>
                  </a:cubicBezTo>
                  <a:cubicBezTo>
                    <a:pt x="131545" y="1748589"/>
                    <a:pt x="120405" y="1766147"/>
                    <a:pt x="105878" y="1780674"/>
                  </a:cubicBezTo>
                  <a:cubicBezTo>
                    <a:pt x="83150" y="1803402"/>
                    <a:pt x="64915" y="1800308"/>
                    <a:pt x="38501" y="1819175"/>
                  </a:cubicBezTo>
                  <a:cubicBezTo>
                    <a:pt x="-5100" y="1850319"/>
                    <a:pt x="26173" y="1848050"/>
                    <a:pt x="0" y="1848050"/>
                  </a:cubicBezTo>
                </a:path>
              </a:pathLst>
            </a:custGeom>
            <a:noFill/>
            <a:ln w="127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6909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B02C2-3465-2AE0-1010-9BFD612A06C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BE278BE-D6FA-BB37-9FDF-6C2386FD7543}"/>
              </a:ext>
            </a:extLst>
          </p:cNvPr>
          <p:cNvGrpSpPr/>
          <p:nvPr/>
        </p:nvGrpSpPr>
        <p:grpSpPr>
          <a:xfrm>
            <a:off x="0" y="0"/>
            <a:ext cx="18288000" cy="10636048"/>
            <a:chOff x="0" y="0"/>
            <a:chExt cx="4816593" cy="2801264"/>
          </a:xfrm>
        </p:grpSpPr>
        <p:sp>
          <p:nvSpPr>
            <p:cNvPr id="3" name="Freeform 3">
              <a:extLst>
                <a:ext uri="{FF2B5EF4-FFF2-40B4-BE49-F238E27FC236}">
                  <a16:creationId xmlns:a16="http://schemas.microsoft.com/office/drawing/2014/main" id="{9AEA0DCE-C5AD-E98C-4774-B6A4B94BA7A2}"/>
                </a:ext>
              </a:extLst>
            </p:cNvPr>
            <p:cNvSpPr/>
            <p:nvPr/>
          </p:nvSpPr>
          <p:spPr>
            <a:xfrm>
              <a:off x="0" y="0"/>
              <a:ext cx="4816592" cy="2801264"/>
            </a:xfrm>
            <a:custGeom>
              <a:avLst/>
              <a:gdLst/>
              <a:ahLst/>
              <a:cxnLst/>
              <a:rect l="l" t="t" r="r" b="b"/>
              <a:pathLst>
                <a:path w="4816592" h="2801264">
                  <a:moveTo>
                    <a:pt x="0" y="0"/>
                  </a:moveTo>
                  <a:lnTo>
                    <a:pt x="4816592" y="0"/>
                  </a:lnTo>
                  <a:lnTo>
                    <a:pt x="4816592" y="2801264"/>
                  </a:lnTo>
                  <a:lnTo>
                    <a:pt x="0" y="2801264"/>
                  </a:lnTo>
                  <a:close/>
                </a:path>
              </a:pathLst>
            </a:custGeom>
            <a:solidFill>
              <a:srgbClr val="F3F1E7"/>
            </a:solidFill>
          </p:spPr>
          <p:txBody>
            <a:bodyPr/>
            <a:lstStyle/>
            <a:p>
              <a:endParaRPr lang="en-US"/>
            </a:p>
          </p:txBody>
        </p:sp>
        <p:sp>
          <p:nvSpPr>
            <p:cNvPr id="4" name="TextBox 4">
              <a:extLst>
                <a:ext uri="{FF2B5EF4-FFF2-40B4-BE49-F238E27FC236}">
                  <a16:creationId xmlns:a16="http://schemas.microsoft.com/office/drawing/2014/main" id="{8EC2A36D-E801-11B7-9412-F7FC08CF8EC7}"/>
                </a:ext>
              </a:extLst>
            </p:cNvPr>
            <p:cNvSpPr txBox="1"/>
            <p:nvPr/>
          </p:nvSpPr>
          <p:spPr>
            <a:xfrm>
              <a:off x="0" y="28575"/>
              <a:ext cx="4816593" cy="2772689"/>
            </a:xfrm>
            <a:prstGeom prst="rect">
              <a:avLst/>
            </a:prstGeom>
          </p:spPr>
          <p:txBody>
            <a:bodyPr lIns="50800" tIns="50800" rIns="50800" bIns="50800" rtlCol="0" anchor="ctr"/>
            <a:lstStyle/>
            <a:p>
              <a:pPr algn="ctr">
                <a:lnSpc>
                  <a:spcPts val="2000"/>
                </a:lnSpc>
              </a:pPr>
              <a:endParaRPr/>
            </a:p>
          </p:txBody>
        </p:sp>
      </p:grpSp>
      <p:sp>
        <p:nvSpPr>
          <p:cNvPr id="5" name="AutoShape 5">
            <a:extLst>
              <a:ext uri="{FF2B5EF4-FFF2-40B4-BE49-F238E27FC236}">
                <a16:creationId xmlns:a16="http://schemas.microsoft.com/office/drawing/2014/main" id="{DBC2642C-7479-DD6E-40BF-8E7EC6ADEC58}"/>
              </a:ext>
            </a:extLst>
          </p:cNvPr>
          <p:cNvSpPr/>
          <p:nvPr/>
        </p:nvSpPr>
        <p:spPr>
          <a:xfrm flipH="1" flipV="1">
            <a:off x="0" y="1477237"/>
            <a:ext cx="3429000" cy="0"/>
          </a:xfrm>
          <a:prstGeom prst="line">
            <a:avLst/>
          </a:prstGeom>
          <a:ln w="85725" cap="rnd">
            <a:solidFill>
              <a:srgbClr val="F99D1B"/>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2F1D8C40-06EE-13CF-6661-5A6ACD108DAD}"/>
              </a:ext>
            </a:extLst>
          </p:cNvPr>
          <p:cNvSpPr txBox="1"/>
          <p:nvPr/>
        </p:nvSpPr>
        <p:spPr>
          <a:xfrm>
            <a:off x="547142" y="392903"/>
            <a:ext cx="15547236" cy="1025922"/>
          </a:xfrm>
          <a:prstGeom prst="rect">
            <a:avLst/>
          </a:prstGeom>
        </p:spPr>
        <p:txBody>
          <a:bodyPr lIns="0" tIns="0" rIns="0" bIns="0" rtlCol="0" anchor="t">
            <a:spAutoFit/>
          </a:bodyPr>
          <a:lstStyle/>
          <a:p>
            <a:pPr marL="0" lvl="0" indent="0" algn="l">
              <a:lnSpc>
                <a:spcPts val="7999"/>
              </a:lnSpc>
              <a:spcBef>
                <a:spcPct val="0"/>
              </a:spcBef>
            </a:pPr>
            <a:r>
              <a:rPr lang="en-US" sz="7999" b="1" dirty="0">
                <a:solidFill>
                  <a:srgbClr val="000000"/>
                </a:solidFill>
                <a:latin typeface="Bebas Neue Bold"/>
                <a:ea typeface="Bebas Neue Bold"/>
                <a:cs typeface="Bebas Neue Bold"/>
                <a:sym typeface="Bebas Neue Bold"/>
              </a:rPr>
              <a:t>Results</a:t>
            </a:r>
          </a:p>
        </p:txBody>
      </p:sp>
      <p:sp>
        <p:nvSpPr>
          <p:cNvPr id="9" name="Freeform 13">
            <a:extLst>
              <a:ext uri="{FF2B5EF4-FFF2-40B4-BE49-F238E27FC236}">
                <a16:creationId xmlns:a16="http://schemas.microsoft.com/office/drawing/2014/main" id="{E7A42C77-DBC2-FA8B-ED2B-6F24C838959B}"/>
              </a:ext>
            </a:extLst>
          </p:cNvPr>
          <p:cNvSpPr/>
          <p:nvPr/>
        </p:nvSpPr>
        <p:spPr>
          <a:xfrm>
            <a:off x="1598982" y="1977834"/>
            <a:ext cx="15090036" cy="8234887"/>
          </a:xfrm>
          <a:custGeom>
            <a:avLst/>
            <a:gdLst/>
            <a:ahLst/>
            <a:cxnLst/>
            <a:rect l="l" t="t" r="r" b="b"/>
            <a:pathLst>
              <a:path w="1098881" h="649075">
                <a:moveTo>
                  <a:pt x="23707" y="0"/>
                </a:moveTo>
                <a:lnTo>
                  <a:pt x="1075174" y="0"/>
                </a:lnTo>
                <a:cubicBezTo>
                  <a:pt x="1088267" y="0"/>
                  <a:pt x="1098881" y="10614"/>
                  <a:pt x="1098881" y="23707"/>
                </a:cubicBezTo>
                <a:lnTo>
                  <a:pt x="1098881" y="625368"/>
                </a:lnTo>
                <a:cubicBezTo>
                  <a:pt x="1098881" y="631655"/>
                  <a:pt x="1096383" y="637685"/>
                  <a:pt x="1091938" y="642131"/>
                </a:cubicBezTo>
                <a:cubicBezTo>
                  <a:pt x="1087492" y="646577"/>
                  <a:pt x="1081462" y="649075"/>
                  <a:pt x="1075174" y="649075"/>
                </a:cubicBezTo>
                <a:lnTo>
                  <a:pt x="23707" y="649075"/>
                </a:lnTo>
                <a:cubicBezTo>
                  <a:pt x="10614" y="649075"/>
                  <a:pt x="0" y="638461"/>
                  <a:pt x="0" y="625368"/>
                </a:cubicBezTo>
                <a:lnTo>
                  <a:pt x="0" y="23707"/>
                </a:lnTo>
                <a:cubicBezTo>
                  <a:pt x="0" y="10614"/>
                  <a:pt x="10614" y="0"/>
                  <a:pt x="23707" y="0"/>
                </a:cubicBezTo>
                <a:close/>
              </a:path>
            </a:pathLst>
          </a:custGeom>
          <a:blipFill>
            <a:blip r:embed="rId3"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dirty="0"/>
          </a:p>
        </p:txBody>
      </p:sp>
    </p:spTree>
    <p:extLst>
      <p:ext uri="{BB962C8B-B14F-4D97-AF65-F5344CB8AC3E}">
        <p14:creationId xmlns:p14="http://schemas.microsoft.com/office/powerpoint/2010/main" val="3325741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undefined">
            <a:extLst>
              <a:ext uri="{FF2B5EF4-FFF2-40B4-BE49-F238E27FC236}">
                <a16:creationId xmlns:a16="http://schemas.microsoft.com/office/drawing/2014/main" id="{0A6521E0-EB55-E583-88AE-80183C44A0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F2C3041A-D3F3-DB60-AAB5-0103377C51F2}"/>
              </a:ext>
            </a:extLst>
          </p:cNvPr>
          <p:cNvGraphicFramePr>
            <a:graphicFrameLocks noGrp="1"/>
          </p:cNvGraphicFramePr>
          <p:nvPr>
            <p:extLst>
              <p:ext uri="{D42A27DB-BD31-4B8C-83A1-F6EECF244321}">
                <p14:modId xmlns:p14="http://schemas.microsoft.com/office/powerpoint/2010/main" val="3173476098"/>
              </p:ext>
            </p:extLst>
          </p:nvPr>
        </p:nvGraphicFramePr>
        <p:xfrm>
          <a:off x="11963400" y="6896100"/>
          <a:ext cx="5257800" cy="2636520"/>
        </p:xfrm>
        <a:graphic>
          <a:graphicData uri="http://schemas.openxmlformats.org/drawingml/2006/table">
            <a:tbl>
              <a:tblPr/>
              <a:tblGrid>
                <a:gridCol w="2575249">
                  <a:extLst>
                    <a:ext uri="{9D8B030D-6E8A-4147-A177-3AD203B41FA5}">
                      <a16:colId xmlns:a16="http://schemas.microsoft.com/office/drawing/2014/main" val="1813599498"/>
                    </a:ext>
                  </a:extLst>
                </a:gridCol>
                <a:gridCol w="2682551">
                  <a:extLst>
                    <a:ext uri="{9D8B030D-6E8A-4147-A177-3AD203B41FA5}">
                      <a16:colId xmlns:a16="http://schemas.microsoft.com/office/drawing/2014/main" val="4202801007"/>
                    </a:ext>
                  </a:extLst>
                </a:gridCol>
              </a:tblGrid>
              <a:tr h="0">
                <a:tc gridSpan="2">
                  <a:txBody>
                    <a:bodyPr/>
                    <a:lstStyle/>
                    <a:p>
                      <a:pPr algn="ctr" fontAlgn="t">
                        <a:buNone/>
                      </a:pPr>
                      <a:r>
                        <a:rPr lang="en-US" sz="4800" b="1" dirty="0">
                          <a:effectLst/>
                        </a:rPr>
                        <a:t>Vista Bridge</a:t>
                      </a:r>
                    </a:p>
                  </a:txBody>
                  <a:tcPr marL="110490" marR="110490" marT="55245" marB="55245">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hMerge="1">
                  <a:txBody>
                    <a:bodyPr/>
                    <a:lstStyle/>
                    <a:p>
                      <a:pPr algn="l" fontAlgn="t">
                        <a:buNone/>
                      </a:pPr>
                      <a:endParaRPr lang="en-US" sz="3600" b="1" dirty="0">
                        <a:effectLst/>
                      </a:endParaRPr>
                    </a:p>
                  </a:txBody>
                  <a:tcPr marL="110490" marR="110490" marT="55245" marB="55245">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94844771"/>
                  </a:ext>
                </a:extLst>
              </a:tr>
              <a:tr h="441960">
                <a:tc>
                  <a:txBody>
                    <a:bodyPr/>
                    <a:lstStyle/>
                    <a:p>
                      <a:pPr algn="l" fontAlgn="t">
                        <a:buNone/>
                      </a:pPr>
                      <a:r>
                        <a:rPr lang="en-US" sz="3200" b="1" dirty="0">
                          <a:effectLst/>
                        </a:rPr>
                        <a:t>Total length</a:t>
                      </a:r>
                    </a:p>
                  </a:txBody>
                  <a:tcPr marL="110490" marR="110490" marT="55245" marB="55245">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en-US" sz="3200" b="0" dirty="0">
                          <a:effectLst/>
                        </a:rPr>
                        <a:t>248 ft (76 m)</a:t>
                      </a:r>
                    </a:p>
                  </a:txBody>
                  <a:tcPr marL="110490" marR="110490" marT="55245" marB="55245">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74593247"/>
                  </a:ext>
                </a:extLst>
              </a:tr>
              <a:tr h="441960">
                <a:tc>
                  <a:txBody>
                    <a:bodyPr/>
                    <a:lstStyle/>
                    <a:p>
                      <a:pPr algn="l" fontAlgn="t">
                        <a:buNone/>
                      </a:pPr>
                      <a:r>
                        <a:rPr lang="en-US" sz="3200" b="1">
                          <a:effectLst/>
                        </a:rPr>
                        <a:t>Height</a:t>
                      </a:r>
                    </a:p>
                  </a:txBody>
                  <a:tcPr marL="110490" marR="110490" marT="55245" marB="55245">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en-US" sz="3200" b="0" dirty="0">
                          <a:effectLst/>
                        </a:rPr>
                        <a:t>120 ft (37 m)</a:t>
                      </a:r>
                    </a:p>
                  </a:txBody>
                  <a:tcPr marL="110490" marR="110490" marT="55245" marB="55245">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52382715"/>
                  </a:ext>
                </a:extLst>
              </a:tr>
              <a:tr h="441960">
                <a:tc>
                  <a:txBody>
                    <a:bodyPr/>
                    <a:lstStyle/>
                    <a:p>
                      <a:pPr algn="l" fontAlgn="t">
                        <a:buNone/>
                      </a:pPr>
                      <a:r>
                        <a:rPr lang="en-US" sz="3200" b="1" dirty="0">
                          <a:effectLst/>
                        </a:rPr>
                        <a:t>Opened</a:t>
                      </a:r>
                    </a:p>
                  </a:txBody>
                  <a:tcPr marL="110490" marR="110490" marT="55245" marB="55245">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en-US" sz="3200" b="0" dirty="0">
                          <a:effectLst/>
                        </a:rPr>
                        <a:t>1926</a:t>
                      </a:r>
                    </a:p>
                  </a:txBody>
                  <a:tcPr marL="110490" marR="110490" marT="55245" marB="55245">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20640678"/>
                  </a:ext>
                </a:extLst>
              </a:tr>
            </a:tbl>
          </a:graphicData>
        </a:graphic>
      </p:graphicFrame>
      <p:sp>
        <p:nvSpPr>
          <p:cNvPr id="4" name="TextBox 6">
            <a:extLst>
              <a:ext uri="{FF2B5EF4-FFF2-40B4-BE49-F238E27FC236}">
                <a16:creationId xmlns:a16="http://schemas.microsoft.com/office/drawing/2014/main" id="{15F6F237-4DE8-25A5-0440-E615D87840D7}"/>
              </a:ext>
            </a:extLst>
          </p:cNvPr>
          <p:cNvSpPr txBox="1"/>
          <p:nvPr/>
        </p:nvSpPr>
        <p:spPr>
          <a:xfrm>
            <a:off x="0" y="1028700"/>
            <a:ext cx="10962314" cy="503536"/>
          </a:xfrm>
          <a:prstGeom prst="rect">
            <a:avLst/>
          </a:prstGeom>
          <a:solidFill>
            <a:schemeClr val="bg2">
              <a:lumMod val="90000"/>
            </a:schemeClr>
          </a:solidFill>
        </p:spPr>
        <p:txBody>
          <a:bodyPr wrap="square" lIns="0" tIns="0" rIns="0" bIns="0" rtlCol="0" anchor="t">
            <a:spAutoFit/>
          </a:bodyPr>
          <a:lstStyle/>
          <a:p>
            <a:pPr marL="356234" lvl="1" algn="l">
              <a:lnSpc>
                <a:spcPts val="4124"/>
              </a:lnSpc>
            </a:pPr>
            <a:r>
              <a:rPr lang="en-US" sz="3299" b="1" dirty="0">
                <a:solidFill>
                  <a:srgbClr val="000000"/>
                </a:solidFill>
                <a:latin typeface="Open Sans 2 Bold"/>
                <a:ea typeface="Open Sans 2 Bold"/>
                <a:cs typeface="Open Sans 2 Bold"/>
                <a:sym typeface="Open Sans 2 Bold"/>
              </a:rPr>
              <a:t>Lofty Pursuits: Vista Bridge Centennial Celebration</a:t>
            </a:r>
          </a:p>
        </p:txBody>
      </p:sp>
      <p:pic>
        <p:nvPicPr>
          <p:cNvPr id="1028" name="Picture 4">
            <a:extLst>
              <a:ext uri="{FF2B5EF4-FFF2-40B4-BE49-F238E27FC236}">
                <a16:creationId xmlns:a16="http://schemas.microsoft.com/office/drawing/2014/main" id="{3640D5F0-12F1-6E99-FD66-6D50BA5FCB0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05800" y="3086100"/>
            <a:ext cx="2286000" cy="26596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CA26E201-76F5-BDF8-D7AD-DAC748ECBA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77600" y="3390900"/>
            <a:ext cx="1506367"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4EEF0793-F25A-8FC7-7F40-720AF8685F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2600" y="4232763"/>
            <a:ext cx="1565564" cy="18214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931EFF87-DC6F-7AA4-31A1-EE341F52C08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54000" y="3725007"/>
            <a:ext cx="1219200" cy="14184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62F7B21E-4026-54CA-1F19-5F2CB4943E5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32296" y="3851763"/>
            <a:ext cx="1893035" cy="220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0705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80">
                                          <p:stCondLst>
                                            <p:cond delay="0"/>
                                          </p:stCondLst>
                                        </p:cTn>
                                        <p:tgtEl>
                                          <p:spTgt spid="1028"/>
                                        </p:tgtEl>
                                      </p:cBhvr>
                                    </p:animEffect>
                                    <p:anim calcmode="lin" valueType="num">
                                      <p:cBhvr>
                                        <p:cTn id="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8"/>
                                        </p:tgtEl>
                                      </p:cBhvr>
                                      <p:to x="100000" y="60000"/>
                                    </p:animScale>
                                    <p:animScale>
                                      <p:cBhvr>
                                        <p:cTn id="14" dur="166" decel="50000">
                                          <p:stCondLst>
                                            <p:cond delay="676"/>
                                          </p:stCondLst>
                                        </p:cTn>
                                        <p:tgtEl>
                                          <p:spTgt spid="1028"/>
                                        </p:tgtEl>
                                      </p:cBhvr>
                                      <p:to x="100000" y="100000"/>
                                    </p:animScale>
                                    <p:animScale>
                                      <p:cBhvr>
                                        <p:cTn id="15" dur="26">
                                          <p:stCondLst>
                                            <p:cond delay="1312"/>
                                          </p:stCondLst>
                                        </p:cTn>
                                        <p:tgtEl>
                                          <p:spTgt spid="1028"/>
                                        </p:tgtEl>
                                      </p:cBhvr>
                                      <p:to x="100000" y="80000"/>
                                    </p:animScale>
                                    <p:animScale>
                                      <p:cBhvr>
                                        <p:cTn id="16" dur="166" decel="50000">
                                          <p:stCondLst>
                                            <p:cond delay="1338"/>
                                          </p:stCondLst>
                                        </p:cTn>
                                        <p:tgtEl>
                                          <p:spTgt spid="1028"/>
                                        </p:tgtEl>
                                      </p:cBhvr>
                                      <p:to x="100000" y="100000"/>
                                    </p:animScale>
                                    <p:animScale>
                                      <p:cBhvr>
                                        <p:cTn id="17" dur="26">
                                          <p:stCondLst>
                                            <p:cond delay="1642"/>
                                          </p:stCondLst>
                                        </p:cTn>
                                        <p:tgtEl>
                                          <p:spTgt spid="1028"/>
                                        </p:tgtEl>
                                      </p:cBhvr>
                                      <p:to x="100000" y="90000"/>
                                    </p:animScale>
                                    <p:animScale>
                                      <p:cBhvr>
                                        <p:cTn id="18" dur="166" decel="50000">
                                          <p:stCondLst>
                                            <p:cond delay="1668"/>
                                          </p:stCondLst>
                                        </p:cTn>
                                        <p:tgtEl>
                                          <p:spTgt spid="1028"/>
                                        </p:tgtEl>
                                      </p:cBhvr>
                                      <p:to x="100000" y="100000"/>
                                    </p:animScale>
                                    <p:animScale>
                                      <p:cBhvr>
                                        <p:cTn id="19" dur="26">
                                          <p:stCondLst>
                                            <p:cond delay="1808"/>
                                          </p:stCondLst>
                                        </p:cTn>
                                        <p:tgtEl>
                                          <p:spTgt spid="1028"/>
                                        </p:tgtEl>
                                      </p:cBhvr>
                                      <p:to x="100000" y="95000"/>
                                    </p:animScale>
                                    <p:animScale>
                                      <p:cBhvr>
                                        <p:cTn id="20" dur="166" decel="50000">
                                          <p:stCondLst>
                                            <p:cond delay="1834"/>
                                          </p:stCondLst>
                                        </p:cTn>
                                        <p:tgtEl>
                                          <p:spTgt spid="102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80">
                                          <p:stCondLst>
                                            <p:cond delay="0"/>
                                          </p:stCondLst>
                                        </p:cTn>
                                        <p:tgtEl>
                                          <p:spTgt spid="12"/>
                                        </p:tgtEl>
                                      </p:cBhvr>
                                    </p:animEffect>
                                    <p:anim calcmode="lin" valueType="num">
                                      <p:cBhvr>
                                        <p:cTn id="6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7" dur="26">
                                          <p:stCondLst>
                                            <p:cond delay="650"/>
                                          </p:stCondLst>
                                        </p:cTn>
                                        <p:tgtEl>
                                          <p:spTgt spid="12"/>
                                        </p:tgtEl>
                                      </p:cBhvr>
                                      <p:to x="100000" y="60000"/>
                                    </p:animScale>
                                    <p:animScale>
                                      <p:cBhvr>
                                        <p:cTn id="68" dur="166" decel="50000">
                                          <p:stCondLst>
                                            <p:cond delay="676"/>
                                          </p:stCondLst>
                                        </p:cTn>
                                        <p:tgtEl>
                                          <p:spTgt spid="12"/>
                                        </p:tgtEl>
                                      </p:cBhvr>
                                      <p:to x="100000" y="100000"/>
                                    </p:animScale>
                                    <p:animScale>
                                      <p:cBhvr>
                                        <p:cTn id="69" dur="26">
                                          <p:stCondLst>
                                            <p:cond delay="1312"/>
                                          </p:stCondLst>
                                        </p:cTn>
                                        <p:tgtEl>
                                          <p:spTgt spid="12"/>
                                        </p:tgtEl>
                                      </p:cBhvr>
                                      <p:to x="100000" y="80000"/>
                                    </p:animScale>
                                    <p:animScale>
                                      <p:cBhvr>
                                        <p:cTn id="70" dur="166" decel="50000">
                                          <p:stCondLst>
                                            <p:cond delay="1338"/>
                                          </p:stCondLst>
                                        </p:cTn>
                                        <p:tgtEl>
                                          <p:spTgt spid="12"/>
                                        </p:tgtEl>
                                      </p:cBhvr>
                                      <p:to x="100000" y="100000"/>
                                    </p:animScale>
                                    <p:animScale>
                                      <p:cBhvr>
                                        <p:cTn id="71" dur="26">
                                          <p:stCondLst>
                                            <p:cond delay="1642"/>
                                          </p:stCondLst>
                                        </p:cTn>
                                        <p:tgtEl>
                                          <p:spTgt spid="12"/>
                                        </p:tgtEl>
                                      </p:cBhvr>
                                      <p:to x="100000" y="90000"/>
                                    </p:animScale>
                                    <p:animScale>
                                      <p:cBhvr>
                                        <p:cTn id="72" dur="166" decel="50000">
                                          <p:stCondLst>
                                            <p:cond delay="1668"/>
                                          </p:stCondLst>
                                        </p:cTn>
                                        <p:tgtEl>
                                          <p:spTgt spid="12"/>
                                        </p:tgtEl>
                                      </p:cBhvr>
                                      <p:to x="100000" y="100000"/>
                                    </p:animScale>
                                    <p:animScale>
                                      <p:cBhvr>
                                        <p:cTn id="73" dur="26">
                                          <p:stCondLst>
                                            <p:cond delay="1808"/>
                                          </p:stCondLst>
                                        </p:cTn>
                                        <p:tgtEl>
                                          <p:spTgt spid="12"/>
                                        </p:tgtEl>
                                      </p:cBhvr>
                                      <p:to x="100000" y="95000"/>
                                    </p:animScale>
                                    <p:animScale>
                                      <p:cBhvr>
                                        <p:cTn id="74" dur="166" decel="50000">
                                          <p:stCondLst>
                                            <p:cond delay="1834"/>
                                          </p:stCondLst>
                                        </p:cTn>
                                        <p:tgtEl>
                                          <p:spTgt spid="1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down)">
                                      <p:cBhvr>
                                        <p:cTn id="79" dur="580">
                                          <p:stCondLst>
                                            <p:cond delay="0"/>
                                          </p:stCondLst>
                                        </p:cTn>
                                        <p:tgtEl>
                                          <p:spTgt spid="13"/>
                                        </p:tgtEl>
                                      </p:cBhvr>
                                    </p:animEffect>
                                    <p:anim calcmode="lin" valueType="num">
                                      <p:cBhvr>
                                        <p:cTn id="8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5" dur="26">
                                          <p:stCondLst>
                                            <p:cond delay="650"/>
                                          </p:stCondLst>
                                        </p:cTn>
                                        <p:tgtEl>
                                          <p:spTgt spid="13"/>
                                        </p:tgtEl>
                                      </p:cBhvr>
                                      <p:to x="100000" y="60000"/>
                                    </p:animScale>
                                    <p:animScale>
                                      <p:cBhvr>
                                        <p:cTn id="86" dur="166" decel="50000">
                                          <p:stCondLst>
                                            <p:cond delay="676"/>
                                          </p:stCondLst>
                                        </p:cTn>
                                        <p:tgtEl>
                                          <p:spTgt spid="13"/>
                                        </p:tgtEl>
                                      </p:cBhvr>
                                      <p:to x="100000" y="100000"/>
                                    </p:animScale>
                                    <p:animScale>
                                      <p:cBhvr>
                                        <p:cTn id="87" dur="26">
                                          <p:stCondLst>
                                            <p:cond delay="1312"/>
                                          </p:stCondLst>
                                        </p:cTn>
                                        <p:tgtEl>
                                          <p:spTgt spid="13"/>
                                        </p:tgtEl>
                                      </p:cBhvr>
                                      <p:to x="100000" y="80000"/>
                                    </p:animScale>
                                    <p:animScale>
                                      <p:cBhvr>
                                        <p:cTn id="88" dur="166" decel="50000">
                                          <p:stCondLst>
                                            <p:cond delay="1338"/>
                                          </p:stCondLst>
                                        </p:cTn>
                                        <p:tgtEl>
                                          <p:spTgt spid="13"/>
                                        </p:tgtEl>
                                      </p:cBhvr>
                                      <p:to x="100000" y="100000"/>
                                    </p:animScale>
                                    <p:animScale>
                                      <p:cBhvr>
                                        <p:cTn id="89" dur="26">
                                          <p:stCondLst>
                                            <p:cond delay="1642"/>
                                          </p:stCondLst>
                                        </p:cTn>
                                        <p:tgtEl>
                                          <p:spTgt spid="13"/>
                                        </p:tgtEl>
                                      </p:cBhvr>
                                      <p:to x="100000" y="90000"/>
                                    </p:animScale>
                                    <p:animScale>
                                      <p:cBhvr>
                                        <p:cTn id="90" dur="166" decel="50000">
                                          <p:stCondLst>
                                            <p:cond delay="1668"/>
                                          </p:stCondLst>
                                        </p:cTn>
                                        <p:tgtEl>
                                          <p:spTgt spid="13"/>
                                        </p:tgtEl>
                                      </p:cBhvr>
                                      <p:to x="100000" y="100000"/>
                                    </p:animScale>
                                    <p:animScale>
                                      <p:cBhvr>
                                        <p:cTn id="91" dur="26">
                                          <p:stCondLst>
                                            <p:cond delay="1808"/>
                                          </p:stCondLst>
                                        </p:cTn>
                                        <p:tgtEl>
                                          <p:spTgt spid="13"/>
                                        </p:tgtEl>
                                      </p:cBhvr>
                                      <p:to x="100000" y="95000"/>
                                    </p:animScale>
                                    <p:animScale>
                                      <p:cBhvr>
                                        <p:cTn id="9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5F5E-5774-4040-D088-2303C72EC4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3911872-B0CA-8C28-6087-24718829F1DD}"/>
              </a:ext>
            </a:extLst>
          </p:cNvPr>
          <p:cNvSpPr/>
          <p:nvPr/>
        </p:nvSpPr>
        <p:spPr>
          <a:xfrm>
            <a:off x="0" y="35576"/>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1978A61A-C58B-DED8-729E-7E06493B67F5}"/>
              </a:ext>
            </a:extLst>
          </p:cNvPr>
          <p:cNvGrpSpPr/>
          <p:nvPr/>
        </p:nvGrpSpPr>
        <p:grpSpPr>
          <a:xfrm>
            <a:off x="0" y="-661012"/>
            <a:ext cx="18288000" cy="10948012"/>
            <a:chOff x="0" y="0"/>
            <a:chExt cx="4816593" cy="2883427"/>
          </a:xfrm>
        </p:grpSpPr>
        <p:sp>
          <p:nvSpPr>
            <p:cNvPr id="4" name="Freeform 4">
              <a:extLst>
                <a:ext uri="{FF2B5EF4-FFF2-40B4-BE49-F238E27FC236}">
                  <a16:creationId xmlns:a16="http://schemas.microsoft.com/office/drawing/2014/main" id="{D4EBFC39-0A9C-A9A2-5E84-4537707E4872}"/>
                </a:ext>
              </a:extLst>
            </p:cNvPr>
            <p:cNvSpPr/>
            <p:nvPr/>
          </p:nvSpPr>
          <p:spPr>
            <a:xfrm>
              <a:off x="0" y="0"/>
              <a:ext cx="4816592" cy="2883427"/>
            </a:xfrm>
            <a:custGeom>
              <a:avLst/>
              <a:gdLst/>
              <a:ahLst/>
              <a:cxnLst/>
              <a:rect l="l" t="t" r="r" b="b"/>
              <a:pathLst>
                <a:path w="4816592" h="2883427">
                  <a:moveTo>
                    <a:pt x="0" y="0"/>
                  </a:moveTo>
                  <a:lnTo>
                    <a:pt x="4816592" y="0"/>
                  </a:lnTo>
                  <a:lnTo>
                    <a:pt x="4816592" y="2883427"/>
                  </a:lnTo>
                  <a:lnTo>
                    <a:pt x="0" y="2883427"/>
                  </a:lnTo>
                  <a:close/>
                </a:path>
              </a:pathLst>
            </a:custGeom>
            <a:solidFill>
              <a:srgbClr val="F3F1E7">
                <a:alpha val="89804"/>
              </a:srgbClr>
            </a:solidFill>
          </p:spPr>
          <p:txBody>
            <a:bodyPr/>
            <a:lstStyle/>
            <a:p>
              <a:endParaRPr lang="en-US"/>
            </a:p>
          </p:txBody>
        </p:sp>
        <p:sp>
          <p:nvSpPr>
            <p:cNvPr id="5" name="TextBox 5">
              <a:extLst>
                <a:ext uri="{FF2B5EF4-FFF2-40B4-BE49-F238E27FC236}">
                  <a16:creationId xmlns:a16="http://schemas.microsoft.com/office/drawing/2014/main" id="{E4784CC6-E896-7749-2AD3-31265D5B6F3C}"/>
                </a:ext>
              </a:extLst>
            </p:cNvPr>
            <p:cNvSpPr txBox="1"/>
            <p:nvPr/>
          </p:nvSpPr>
          <p:spPr>
            <a:xfrm>
              <a:off x="0" y="28575"/>
              <a:ext cx="4816593" cy="2854852"/>
            </a:xfrm>
            <a:prstGeom prst="rect">
              <a:avLst/>
            </a:prstGeom>
          </p:spPr>
          <p:txBody>
            <a:bodyPr lIns="50800" tIns="50800" rIns="50800" bIns="50800" rtlCol="0" anchor="ctr"/>
            <a:lstStyle/>
            <a:p>
              <a:pPr algn="ctr">
                <a:lnSpc>
                  <a:spcPts val="2000"/>
                </a:lnSpc>
              </a:pPr>
              <a:endParaRPr/>
            </a:p>
          </p:txBody>
        </p:sp>
      </p:grpSp>
      <p:sp>
        <p:nvSpPr>
          <p:cNvPr id="6" name="TextBox 6">
            <a:extLst>
              <a:ext uri="{FF2B5EF4-FFF2-40B4-BE49-F238E27FC236}">
                <a16:creationId xmlns:a16="http://schemas.microsoft.com/office/drawing/2014/main" id="{59A3294B-ED8F-F497-4CCC-45DD9AA4019D}"/>
              </a:ext>
            </a:extLst>
          </p:cNvPr>
          <p:cNvSpPr txBox="1"/>
          <p:nvPr/>
        </p:nvSpPr>
        <p:spPr>
          <a:xfrm>
            <a:off x="12474526" y="3530189"/>
            <a:ext cx="4508372" cy="971550"/>
          </a:xfrm>
          <a:prstGeom prst="rect">
            <a:avLst/>
          </a:prstGeom>
        </p:spPr>
        <p:txBody>
          <a:bodyPr lIns="0" tIns="0" rIns="0" bIns="0" rtlCol="0" anchor="t">
            <a:spAutoFit/>
          </a:bodyPr>
          <a:lstStyle/>
          <a:p>
            <a:pPr algn="l">
              <a:lnSpc>
                <a:spcPts val="7680"/>
              </a:lnSpc>
            </a:pPr>
            <a:endParaRPr/>
          </a:p>
        </p:txBody>
      </p:sp>
      <p:sp>
        <p:nvSpPr>
          <p:cNvPr id="12" name="TextBox 12">
            <a:extLst>
              <a:ext uri="{FF2B5EF4-FFF2-40B4-BE49-F238E27FC236}">
                <a16:creationId xmlns:a16="http://schemas.microsoft.com/office/drawing/2014/main" id="{D7CAAD46-7D8A-30D4-567A-69AD62CA244D}"/>
              </a:ext>
            </a:extLst>
          </p:cNvPr>
          <p:cNvSpPr txBox="1"/>
          <p:nvPr/>
        </p:nvSpPr>
        <p:spPr>
          <a:xfrm>
            <a:off x="1598247" y="2705100"/>
            <a:ext cx="15165753" cy="2308324"/>
          </a:xfrm>
          <a:prstGeom prst="rect">
            <a:avLst/>
          </a:prstGeom>
        </p:spPr>
        <p:txBody>
          <a:bodyPr wrap="square" lIns="0" tIns="0" rIns="0" bIns="0" rtlCol="0" anchor="t">
            <a:spAutoFit/>
          </a:bodyPr>
          <a:lstStyle/>
          <a:p>
            <a:pPr marL="0" lvl="0" indent="0" algn="ctr">
              <a:spcBef>
                <a:spcPct val="0"/>
              </a:spcBef>
            </a:pPr>
            <a:r>
              <a:rPr lang="en-US" sz="15000" b="1" dirty="0">
                <a:solidFill>
                  <a:srgbClr val="000000"/>
                </a:solidFill>
                <a:latin typeface="Bebas Neue Bold"/>
                <a:ea typeface="Bebas Neue Bold"/>
                <a:cs typeface="Bebas Neue Bold"/>
                <a:sym typeface="Bebas Neue Bold"/>
              </a:rPr>
              <a:t>Looking Forward</a:t>
            </a:r>
          </a:p>
        </p:txBody>
      </p:sp>
      <p:sp>
        <p:nvSpPr>
          <p:cNvPr id="13" name="TextBox 13">
            <a:extLst>
              <a:ext uri="{FF2B5EF4-FFF2-40B4-BE49-F238E27FC236}">
                <a16:creationId xmlns:a16="http://schemas.microsoft.com/office/drawing/2014/main" id="{2B5C97CC-015C-8267-567D-B44BD4D505F3}"/>
              </a:ext>
            </a:extLst>
          </p:cNvPr>
          <p:cNvSpPr txBox="1"/>
          <p:nvPr/>
        </p:nvSpPr>
        <p:spPr>
          <a:xfrm>
            <a:off x="17836736" y="9788111"/>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000000"/>
                </a:solidFill>
                <a:latin typeface="Open Sans 1 Bold"/>
                <a:ea typeface="Open Sans 1 Bold"/>
                <a:cs typeface="Open Sans 1 Bold"/>
                <a:sym typeface="Open Sans 1 Bold"/>
              </a:rPr>
              <a:t>5</a:t>
            </a:r>
          </a:p>
        </p:txBody>
      </p:sp>
    </p:spTree>
    <p:extLst>
      <p:ext uri="{BB962C8B-B14F-4D97-AF65-F5344CB8AC3E}">
        <p14:creationId xmlns:p14="http://schemas.microsoft.com/office/powerpoint/2010/main" val="185556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67668" y="1885113"/>
            <a:ext cx="6922240" cy="2708621"/>
            <a:chOff x="0" y="0"/>
            <a:chExt cx="932471" cy="364869"/>
          </a:xfrm>
        </p:grpSpPr>
        <p:sp>
          <p:nvSpPr>
            <p:cNvPr id="3" name="Freeform 3"/>
            <p:cNvSpPr/>
            <p:nvPr/>
          </p:nvSpPr>
          <p:spPr>
            <a:xfrm>
              <a:off x="0" y="0"/>
              <a:ext cx="932471" cy="364869"/>
            </a:xfrm>
            <a:custGeom>
              <a:avLst/>
              <a:gdLst/>
              <a:ahLst/>
              <a:cxnLst/>
              <a:rect l="l" t="t" r="r" b="b"/>
              <a:pathLst>
                <a:path w="932471" h="364869">
                  <a:moveTo>
                    <a:pt x="110701" y="0"/>
                  </a:moveTo>
                  <a:lnTo>
                    <a:pt x="821770" y="0"/>
                  </a:lnTo>
                  <a:cubicBezTo>
                    <a:pt x="851130" y="0"/>
                    <a:pt x="879287" y="11663"/>
                    <a:pt x="900048" y="32424"/>
                  </a:cubicBezTo>
                  <a:cubicBezTo>
                    <a:pt x="920808" y="53184"/>
                    <a:pt x="932471" y="81341"/>
                    <a:pt x="932471" y="110701"/>
                  </a:cubicBezTo>
                  <a:lnTo>
                    <a:pt x="932471" y="254168"/>
                  </a:lnTo>
                  <a:cubicBezTo>
                    <a:pt x="932471" y="315306"/>
                    <a:pt x="882909" y="364869"/>
                    <a:pt x="821770" y="364869"/>
                  </a:cubicBezTo>
                  <a:lnTo>
                    <a:pt x="110701" y="364869"/>
                  </a:lnTo>
                  <a:cubicBezTo>
                    <a:pt x="49563" y="364869"/>
                    <a:pt x="0" y="315306"/>
                    <a:pt x="0" y="254168"/>
                  </a:cubicBezTo>
                  <a:lnTo>
                    <a:pt x="0" y="110701"/>
                  </a:lnTo>
                  <a:cubicBezTo>
                    <a:pt x="0" y="49563"/>
                    <a:pt x="49563" y="0"/>
                    <a:pt x="110701" y="0"/>
                  </a:cubicBezTo>
                  <a:close/>
                </a:path>
              </a:pathLst>
            </a:custGeom>
            <a:solidFill>
              <a:srgbClr val="005CB9"/>
            </a:solidFill>
            <a:ln w="85725" cap="rnd">
              <a:solidFill>
                <a:srgbClr val="F99D1B"/>
              </a:solidFill>
              <a:prstDash val="solid"/>
              <a:round/>
            </a:ln>
          </p:spPr>
          <p:txBody>
            <a:bodyPr/>
            <a:lstStyle/>
            <a:p>
              <a:endParaRPr lang="en-US"/>
            </a:p>
          </p:txBody>
        </p:sp>
        <p:sp>
          <p:nvSpPr>
            <p:cNvPr id="4" name="TextBox 4"/>
            <p:cNvSpPr txBox="1"/>
            <p:nvPr/>
          </p:nvSpPr>
          <p:spPr>
            <a:xfrm>
              <a:off x="0" y="19050"/>
              <a:ext cx="932471" cy="345819"/>
            </a:xfrm>
            <a:prstGeom prst="rect">
              <a:avLst/>
            </a:prstGeom>
          </p:spPr>
          <p:txBody>
            <a:bodyPr lIns="41221" tIns="41221" rIns="41221" bIns="41221" rtlCol="0" anchor="ctr"/>
            <a:lstStyle/>
            <a:p>
              <a:pPr algn="ctr">
                <a:lnSpc>
                  <a:spcPts val="1521"/>
                </a:lnSpc>
              </a:pPr>
              <a:endParaRPr/>
            </a:p>
          </p:txBody>
        </p:sp>
      </p:grpSp>
      <p:sp>
        <p:nvSpPr>
          <p:cNvPr id="5" name="TextBox 5"/>
          <p:cNvSpPr txBox="1"/>
          <p:nvPr/>
        </p:nvSpPr>
        <p:spPr>
          <a:xfrm>
            <a:off x="547142" y="395095"/>
            <a:ext cx="14668527" cy="1025922"/>
          </a:xfrm>
          <a:prstGeom prst="rect">
            <a:avLst/>
          </a:prstGeom>
        </p:spPr>
        <p:txBody>
          <a:bodyPr lIns="0" tIns="0" rIns="0" bIns="0" rtlCol="0" anchor="t">
            <a:spAutoFit/>
          </a:bodyPr>
          <a:lstStyle/>
          <a:p>
            <a:pPr marL="0" lvl="0" indent="0" algn="l">
              <a:lnSpc>
                <a:spcPts val="8000"/>
              </a:lnSpc>
              <a:spcBef>
                <a:spcPct val="0"/>
              </a:spcBef>
            </a:pPr>
            <a:r>
              <a:rPr lang="en-US" sz="8000" b="1" dirty="0">
                <a:solidFill>
                  <a:srgbClr val="000000"/>
                </a:solidFill>
                <a:latin typeface="Bebas Neue Bold"/>
                <a:ea typeface="Bebas Neue Bold"/>
                <a:cs typeface="Bebas Neue Bold"/>
                <a:sym typeface="Bebas Neue Bold"/>
              </a:rPr>
              <a:t>Recognizing Gaps in Service</a:t>
            </a:r>
          </a:p>
        </p:txBody>
      </p:sp>
      <p:sp>
        <p:nvSpPr>
          <p:cNvPr id="6" name="AutoShape 6"/>
          <p:cNvSpPr/>
          <p:nvPr/>
        </p:nvSpPr>
        <p:spPr>
          <a:xfrm flipH="1">
            <a:off x="0" y="1477237"/>
            <a:ext cx="10058400" cy="0"/>
          </a:xfrm>
          <a:prstGeom prst="line">
            <a:avLst/>
          </a:prstGeom>
          <a:ln w="85725" cap="rnd">
            <a:solidFill>
              <a:srgbClr val="F99D1B"/>
            </a:solidFill>
            <a:prstDash val="solid"/>
            <a:headEnd type="none" w="sm" len="sm"/>
            <a:tailEnd type="none" w="sm" len="sm"/>
          </a:ln>
        </p:spPr>
        <p:txBody>
          <a:bodyPr/>
          <a:lstStyle/>
          <a:p>
            <a:endParaRPr lang="en-US"/>
          </a:p>
        </p:txBody>
      </p:sp>
      <p:sp>
        <p:nvSpPr>
          <p:cNvPr id="7" name="TextBox 7"/>
          <p:cNvSpPr txBox="1"/>
          <p:nvPr/>
        </p:nvSpPr>
        <p:spPr>
          <a:xfrm>
            <a:off x="17836736" y="9756279"/>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000000"/>
                </a:solidFill>
                <a:latin typeface="Open Sans 1 Bold"/>
                <a:ea typeface="Open Sans 1 Bold"/>
                <a:cs typeface="Open Sans 1 Bold"/>
                <a:sym typeface="Open Sans 1 Bold"/>
              </a:rPr>
              <a:t>47</a:t>
            </a:r>
          </a:p>
        </p:txBody>
      </p:sp>
      <p:sp>
        <p:nvSpPr>
          <p:cNvPr id="8" name="TextBox 8"/>
          <p:cNvSpPr txBox="1"/>
          <p:nvPr/>
        </p:nvSpPr>
        <p:spPr>
          <a:xfrm>
            <a:off x="10864775" y="2092880"/>
            <a:ext cx="5823277" cy="2286000"/>
          </a:xfrm>
          <a:prstGeom prst="rect">
            <a:avLst/>
          </a:prstGeom>
        </p:spPr>
        <p:txBody>
          <a:bodyPr lIns="0" tIns="0" rIns="0" bIns="0" rtlCol="0" anchor="t">
            <a:spAutoFit/>
          </a:bodyPr>
          <a:lstStyle/>
          <a:p>
            <a:pPr algn="l">
              <a:lnSpc>
                <a:spcPts val="3600"/>
              </a:lnSpc>
            </a:pPr>
            <a:r>
              <a:rPr lang="en-US" sz="3000" b="1">
                <a:solidFill>
                  <a:srgbClr val="FFFFFF"/>
                </a:solidFill>
                <a:latin typeface="Open Sans 2 Bold"/>
                <a:ea typeface="Open Sans 2 Bold"/>
                <a:cs typeface="Open Sans 2 Bold"/>
                <a:sym typeface="Open Sans 2 Bold"/>
              </a:rPr>
              <a:t>Unique locations per District*</a:t>
            </a:r>
          </a:p>
          <a:p>
            <a:pPr marL="647703" lvl="1" indent="-323852" algn="l">
              <a:lnSpc>
                <a:spcPts val="3600"/>
              </a:lnSpc>
              <a:buFont typeface="Arial"/>
              <a:buChar char="•"/>
            </a:pPr>
            <a:r>
              <a:rPr lang="en-US" sz="3000">
                <a:solidFill>
                  <a:srgbClr val="FFFFFF"/>
                </a:solidFill>
                <a:latin typeface="Open Sans 2"/>
                <a:ea typeface="Open Sans 2"/>
                <a:cs typeface="Open Sans 2"/>
                <a:sym typeface="Open Sans 2"/>
              </a:rPr>
              <a:t>District 1: 24</a:t>
            </a:r>
          </a:p>
          <a:p>
            <a:pPr marL="647703" lvl="1" indent="-323852" algn="l">
              <a:lnSpc>
                <a:spcPts val="3600"/>
              </a:lnSpc>
              <a:buFont typeface="Arial"/>
              <a:buChar char="•"/>
            </a:pPr>
            <a:r>
              <a:rPr lang="en-US" sz="3000">
                <a:solidFill>
                  <a:srgbClr val="FFFFFF"/>
                </a:solidFill>
                <a:latin typeface="Open Sans 2"/>
                <a:ea typeface="Open Sans 2"/>
                <a:cs typeface="Open Sans 2"/>
                <a:sym typeface="Open Sans 2"/>
              </a:rPr>
              <a:t>District 2: 250</a:t>
            </a:r>
          </a:p>
          <a:p>
            <a:pPr marL="647703" lvl="1" indent="-323852" algn="l">
              <a:lnSpc>
                <a:spcPts val="3600"/>
              </a:lnSpc>
              <a:buFont typeface="Arial"/>
              <a:buChar char="•"/>
            </a:pPr>
            <a:r>
              <a:rPr lang="en-US" sz="3000">
                <a:solidFill>
                  <a:srgbClr val="FFFFFF"/>
                </a:solidFill>
                <a:latin typeface="Open Sans 2"/>
                <a:ea typeface="Open Sans 2"/>
                <a:cs typeface="Open Sans 2"/>
                <a:sym typeface="Open Sans 2"/>
              </a:rPr>
              <a:t>District 3: 250</a:t>
            </a:r>
          </a:p>
          <a:p>
            <a:pPr marL="647703" lvl="1" indent="-323852" algn="l">
              <a:lnSpc>
                <a:spcPts val="3600"/>
              </a:lnSpc>
              <a:buFont typeface="Arial"/>
              <a:buChar char="•"/>
            </a:pPr>
            <a:r>
              <a:rPr lang="en-US" sz="3000">
                <a:solidFill>
                  <a:srgbClr val="FFFFFF"/>
                </a:solidFill>
                <a:latin typeface="Open Sans 2"/>
                <a:ea typeface="Open Sans 2"/>
                <a:cs typeface="Open Sans 2"/>
                <a:sym typeface="Open Sans 2"/>
              </a:rPr>
              <a:t>District 4: 87</a:t>
            </a:r>
          </a:p>
        </p:txBody>
      </p:sp>
      <p:sp>
        <p:nvSpPr>
          <p:cNvPr id="9" name="TextBox 9"/>
          <p:cNvSpPr txBox="1"/>
          <p:nvPr/>
        </p:nvSpPr>
        <p:spPr>
          <a:xfrm>
            <a:off x="9620841" y="4902755"/>
            <a:ext cx="8215895" cy="5674567"/>
          </a:xfrm>
          <a:prstGeom prst="rect">
            <a:avLst/>
          </a:prstGeom>
        </p:spPr>
        <p:txBody>
          <a:bodyPr lIns="0" tIns="0" rIns="0" bIns="0" rtlCol="0" anchor="t">
            <a:spAutoFit/>
          </a:bodyPr>
          <a:lstStyle/>
          <a:p>
            <a:pPr algn="l">
              <a:lnSpc>
                <a:spcPts val="3660"/>
              </a:lnSpc>
            </a:pPr>
            <a:r>
              <a:rPr lang="en-US" sz="3000" b="1" dirty="0">
                <a:solidFill>
                  <a:srgbClr val="000000"/>
                </a:solidFill>
                <a:latin typeface="Open Sans 2 Bold"/>
                <a:ea typeface="Open Sans 2 Bold"/>
                <a:cs typeface="Open Sans 2 Bold"/>
                <a:sym typeface="Open Sans 2 Bold"/>
              </a:rPr>
              <a:t>District 1 still experiences geographic disparities in block party participation.</a:t>
            </a:r>
          </a:p>
          <a:p>
            <a:pPr algn="l">
              <a:lnSpc>
                <a:spcPts val="3660"/>
              </a:lnSpc>
            </a:pPr>
            <a:endParaRPr lang="en-US" sz="3000" b="1" dirty="0">
              <a:solidFill>
                <a:srgbClr val="000000"/>
              </a:solidFill>
              <a:latin typeface="Open Sans 2 Bold"/>
              <a:ea typeface="Open Sans 2 Bold"/>
              <a:cs typeface="Open Sans 2 Bold"/>
              <a:sym typeface="Open Sans 2 Bold"/>
            </a:endParaRPr>
          </a:p>
          <a:p>
            <a:pPr algn="l">
              <a:lnSpc>
                <a:spcPts val="3660"/>
              </a:lnSpc>
            </a:pPr>
            <a:r>
              <a:rPr lang="en-US" sz="3000" b="1" dirty="0">
                <a:solidFill>
                  <a:srgbClr val="000000"/>
                </a:solidFill>
                <a:latin typeface="Open Sans 2 Bold"/>
                <a:ea typeface="Open Sans 2 Bold"/>
                <a:cs typeface="Open Sans 2 Bold"/>
                <a:sym typeface="Open Sans 2 Bold"/>
              </a:rPr>
              <a:t>Strategies to increase engagement include:</a:t>
            </a:r>
          </a:p>
          <a:p>
            <a:pPr marL="647700" lvl="1" indent="-323850" algn="l">
              <a:lnSpc>
                <a:spcPts val="3660"/>
              </a:lnSpc>
              <a:buFont typeface="Arial"/>
              <a:buChar char="•"/>
            </a:pPr>
            <a:r>
              <a:rPr lang="en-US" sz="3000" dirty="0">
                <a:solidFill>
                  <a:srgbClr val="000000"/>
                </a:solidFill>
                <a:latin typeface="Open Sans 2"/>
                <a:ea typeface="Open Sans 2"/>
                <a:cs typeface="Open Sans 2"/>
                <a:sym typeface="Open Sans 2"/>
              </a:rPr>
              <a:t>Consulting with the community to identify participation barriers</a:t>
            </a:r>
          </a:p>
          <a:p>
            <a:pPr marL="647700" lvl="1" indent="-323850" algn="l">
              <a:lnSpc>
                <a:spcPts val="3660"/>
              </a:lnSpc>
              <a:buFont typeface="Arial"/>
              <a:buChar char="•"/>
            </a:pPr>
            <a:r>
              <a:rPr lang="en-US" sz="3000" dirty="0">
                <a:solidFill>
                  <a:srgbClr val="000000"/>
                </a:solidFill>
                <a:latin typeface="Open Sans 2"/>
                <a:ea typeface="Open Sans 2"/>
                <a:cs typeface="Open Sans 2"/>
                <a:sym typeface="Open Sans 2"/>
              </a:rPr>
              <a:t>Conducting focused outreach to raise awareness of the program</a:t>
            </a:r>
          </a:p>
          <a:p>
            <a:pPr marL="647700" lvl="1" indent="-323850" algn="l">
              <a:lnSpc>
                <a:spcPts val="3660"/>
              </a:lnSpc>
              <a:buFont typeface="Arial"/>
              <a:buChar char="•"/>
            </a:pPr>
            <a:r>
              <a:rPr lang="en-US" sz="3000" dirty="0">
                <a:solidFill>
                  <a:srgbClr val="000000"/>
                </a:solidFill>
                <a:latin typeface="Open Sans 2"/>
                <a:ea typeface="Open Sans 2"/>
                <a:cs typeface="Open Sans 2"/>
                <a:sym typeface="Open Sans 2"/>
              </a:rPr>
              <a:t>Offering translated program materials to improve accessibility</a:t>
            </a:r>
          </a:p>
          <a:p>
            <a:pPr algn="l">
              <a:lnSpc>
                <a:spcPts val="3660"/>
              </a:lnSpc>
            </a:pPr>
            <a:endParaRPr lang="en-US" sz="3000" dirty="0">
              <a:solidFill>
                <a:srgbClr val="000000"/>
              </a:solidFill>
              <a:latin typeface="Open Sans 2"/>
              <a:ea typeface="Open Sans 2"/>
              <a:cs typeface="Open Sans 2"/>
              <a:sym typeface="Open Sans 2"/>
            </a:endParaRPr>
          </a:p>
          <a:p>
            <a:pPr algn="l">
              <a:lnSpc>
                <a:spcPts val="3660"/>
              </a:lnSpc>
            </a:pPr>
            <a:endParaRPr lang="en-US" sz="3000" dirty="0">
              <a:solidFill>
                <a:srgbClr val="000000"/>
              </a:solidFill>
              <a:latin typeface="Open Sans 2"/>
              <a:ea typeface="Open Sans 2"/>
              <a:cs typeface="Open Sans 2"/>
              <a:sym typeface="Open Sans 2"/>
            </a:endParaRPr>
          </a:p>
        </p:txBody>
      </p:sp>
      <p:grpSp>
        <p:nvGrpSpPr>
          <p:cNvPr id="10" name="Group 10"/>
          <p:cNvGrpSpPr/>
          <p:nvPr/>
        </p:nvGrpSpPr>
        <p:grpSpPr>
          <a:xfrm>
            <a:off x="547142" y="1998423"/>
            <a:ext cx="8596858" cy="6327676"/>
            <a:chOff x="0" y="0"/>
            <a:chExt cx="1098881" cy="808826"/>
          </a:xfrm>
        </p:grpSpPr>
        <p:sp>
          <p:nvSpPr>
            <p:cNvPr id="11" name="Freeform 11"/>
            <p:cNvSpPr/>
            <p:nvPr/>
          </p:nvSpPr>
          <p:spPr>
            <a:xfrm>
              <a:off x="0" y="0"/>
              <a:ext cx="1098881" cy="808826"/>
            </a:xfrm>
            <a:custGeom>
              <a:avLst/>
              <a:gdLst/>
              <a:ahLst/>
              <a:cxnLst/>
              <a:rect l="l" t="t" r="r" b="b"/>
              <a:pathLst>
                <a:path w="1098881" h="808826">
                  <a:moveTo>
                    <a:pt x="20713" y="0"/>
                  </a:moveTo>
                  <a:lnTo>
                    <a:pt x="1078168" y="0"/>
                  </a:lnTo>
                  <a:cubicBezTo>
                    <a:pt x="1083662" y="0"/>
                    <a:pt x="1088930" y="2182"/>
                    <a:pt x="1092815" y="6067"/>
                  </a:cubicBezTo>
                  <a:cubicBezTo>
                    <a:pt x="1096699" y="9951"/>
                    <a:pt x="1098881" y="15219"/>
                    <a:pt x="1098881" y="20713"/>
                  </a:cubicBezTo>
                  <a:lnTo>
                    <a:pt x="1098881" y="788114"/>
                  </a:lnTo>
                  <a:cubicBezTo>
                    <a:pt x="1098881" y="793607"/>
                    <a:pt x="1096699" y="798875"/>
                    <a:pt x="1092815" y="802760"/>
                  </a:cubicBezTo>
                  <a:cubicBezTo>
                    <a:pt x="1088930" y="806644"/>
                    <a:pt x="1083662" y="808826"/>
                    <a:pt x="1078168" y="808826"/>
                  </a:cubicBezTo>
                  <a:lnTo>
                    <a:pt x="20713" y="808826"/>
                  </a:lnTo>
                  <a:cubicBezTo>
                    <a:pt x="15219" y="808826"/>
                    <a:pt x="9951" y="806644"/>
                    <a:pt x="6067" y="802760"/>
                  </a:cubicBezTo>
                  <a:cubicBezTo>
                    <a:pt x="2182" y="798875"/>
                    <a:pt x="0" y="793607"/>
                    <a:pt x="0" y="788114"/>
                  </a:cubicBezTo>
                  <a:lnTo>
                    <a:pt x="0" y="20713"/>
                  </a:lnTo>
                  <a:cubicBezTo>
                    <a:pt x="0" y="15219"/>
                    <a:pt x="2182" y="9951"/>
                    <a:pt x="6067" y="6067"/>
                  </a:cubicBezTo>
                  <a:cubicBezTo>
                    <a:pt x="9951" y="2182"/>
                    <a:pt x="15219" y="0"/>
                    <a:pt x="20713" y="0"/>
                  </a:cubicBezTo>
                  <a:close/>
                </a:path>
              </a:pathLst>
            </a:custGeom>
            <a:blipFill>
              <a:blip r:embed="rId2"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sp>
        <p:nvSpPr>
          <p:cNvPr id="12" name="TextBox 12"/>
          <p:cNvSpPr txBox="1"/>
          <p:nvPr/>
        </p:nvSpPr>
        <p:spPr>
          <a:xfrm>
            <a:off x="761452" y="8524311"/>
            <a:ext cx="8382548" cy="1054100"/>
          </a:xfrm>
          <a:prstGeom prst="rect">
            <a:avLst/>
          </a:prstGeom>
        </p:spPr>
        <p:txBody>
          <a:bodyPr lIns="0" tIns="0" rIns="0" bIns="0" rtlCol="0" anchor="t">
            <a:spAutoFit/>
          </a:bodyPr>
          <a:lstStyle/>
          <a:p>
            <a:pPr algn="l">
              <a:lnSpc>
                <a:spcPts val="2800"/>
              </a:lnSpc>
              <a:spcBef>
                <a:spcPct val="0"/>
              </a:spcBef>
            </a:pPr>
            <a:r>
              <a:rPr lang="en-US" sz="2000" b="1" dirty="0">
                <a:solidFill>
                  <a:srgbClr val="000000"/>
                </a:solidFill>
                <a:latin typeface="Open Sans 1 Bold"/>
                <a:ea typeface="Open Sans 1 Bold"/>
                <a:cs typeface="Open Sans 1 Bold"/>
                <a:sym typeface="Open Sans 1 Bold"/>
              </a:rPr>
              <a:t>*Note:</a:t>
            </a:r>
            <a:r>
              <a:rPr lang="en-US" sz="2000" dirty="0">
                <a:solidFill>
                  <a:srgbClr val="000000"/>
                </a:solidFill>
                <a:latin typeface="Open Sans 1"/>
                <a:ea typeface="Open Sans 1"/>
                <a:cs typeface="Open Sans 1"/>
                <a:sym typeface="Open Sans 1"/>
              </a:rPr>
              <a:t> The number of mapped locations is lower than permits issued, as mapping software displays only unique locations even when multiple events occur at the same site.</a:t>
            </a:r>
          </a:p>
        </p:txBody>
      </p:sp>
    </p:spTree>
    <p:extLst>
      <p:ext uri="{BB962C8B-B14F-4D97-AF65-F5344CB8AC3E}">
        <p14:creationId xmlns:p14="http://schemas.microsoft.com/office/powerpoint/2010/main" val="4575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49"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3F1E7"/>
            </a:solidFill>
          </p:spPr>
          <p:txBody>
            <a:bodyPr/>
            <a:lstStyle/>
            <a:p>
              <a:endParaRPr lang="en-US"/>
            </a:p>
          </p:txBody>
        </p:sp>
        <p:sp>
          <p:nvSpPr>
            <p:cNvPr id="4" name="TextBox 4"/>
            <p:cNvSpPr txBox="1"/>
            <p:nvPr/>
          </p:nvSpPr>
          <p:spPr>
            <a:xfrm>
              <a:off x="0" y="28575"/>
              <a:ext cx="4816593" cy="2680758"/>
            </a:xfrm>
            <a:prstGeom prst="rect">
              <a:avLst/>
            </a:prstGeom>
          </p:spPr>
          <p:txBody>
            <a:bodyPr lIns="50800" tIns="50800" rIns="50800" bIns="50800" rtlCol="0" anchor="ctr"/>
            <a:lstStyle/>
            <a:p>
              <a:pPr algn="ctr">
                <a:lnSpc>
                  <a:spcPts val="1600"/>
                </a:lnSpc>
              </a:pPr>
              <a:endParaRPr/>
            </a:p>
          </p:txBody>
        </p:sp>
      </p:grpSp>
      <p:sp>
        <p:nvSpPr>
          <p:cNvPr id="5" name="AutoShape 5"/>
          <p:cNvSpPr/>
          <p:nvPr/>
        </p:nvSpPr>
        <p:spPr>
          <a:xfrm flipH="1">
            <a:off x="0" y="1333500"/>
            <a:ext cx="14718480" cy="0"/>
          </a:xfrm>
          <a:prstGeom prst="line">
            <a:avLst/>
          </a:prstGeom>
          <a:ln w="85725" cap="rnd">
            <a:solidFill>
              <a:srgbClr val="F99D1B"/>
            </a:solidFill>
            <a:prstDash val="solid"/>
            <a:headEnd type="none" w="sm" len="sm"/>
            <a:tailEnd type="none" w="sm" len="sm"/>
          </a:ln>
        </p:spPr>
        <p:txBody>
          <a:bodyPr/>
          <a:lstStyle/>
          <a:p>
            <a:endParaRPr lang="en-US"/>
          </a:p>
        </p:txBody>
      </p:sp>
      <p:sp>
        <p:nvSpPr>
          <p:cNvPr id="6" name="TextBox 6"/>
          <p:cNvSpPr txBox="1"/>
          <p:nvPr/>
        </p:nvSpPr>
        <p:spPr>
          <a:xfrm>
            <a:off x="547142" y="266700"/>
            <a:ext cx="17434850" cy="1093863"/>
          </a:xfrm>
          <a:prstGeom prst="rect">
            <a:avLst/>
          </a:prstGeom>
        </p:spPr>
        <p:txBody>
          <a:bodyPr lIns="0" tIns="0" rIns="0" bIns="0" rtlCol="0" anchor="t">
            <a:spAutoFit/>
          </a:bodyPr>
          <a:lstStyle/>
          <a:p>
            <a:pPr marL="0" lvl="0" indent="0" algn="l">
              <a:lnSpc>
                <a:spcPts val="8000"/>
              </a:lnSpc>
              <a:spcBef>
                <a:spcPct val="0"/>
              </a:spcBef>
            </a:pPr>
            <a:r>
              <a:rPr lang="en-US" sz="8000" b="1" dirty="0">
                <a:solidFill>
                  <a:srgbClr val="000000"/>
                </a:solidFill>
                <a:latin typeface="Bebas Neue Bold"/>
                <a:ea typeface="Bebas Neue Bold"/>
                <a:cs typeface="Bebas Neue Bold"/>
                <a:sym typeface="Bebas Neue Bold"/>
              </a:rPr>
              <a:t>Looking Forward: 2026 Goals &amp; Initiatives</a:t>
            </a:r>
          </a:p>
        </p:txBody>
      </p:sp>
      <p:sp>
        <p:nvSpPr>
          <p:cNvPr id="8" name="TextBox 8"/>
          <p:cNvSpPr txBox="1"/>
          <p:nvPr/>
        </p:nvSpPr>
        <p:spPr>
          <a:xfrm>
            <a:off x="76200" y="1638300"/>
            <a:ext cx="17830800" cy="8729890"/>
          </a:xfrm>
          <a:prstGeom prst="rect">
            <a:avLst/>
          </a:prstGeom>
        </p:spPr>
        <p:txBody>
          <a:bodyPr wrap="square" lIns="0" tIns="0" rIns="0" bIns="0" rtlCol="0" anchor="t">
            <a:spAutoFit/>
          </a:bodyPr>
          <a:lstStyle/>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Increase D1 outreach of PRSA program offerings for all PRSA Programs</a:t>
            </a:r>
          </a:p>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Establish a minimum of three new plazas through the Open Call and other strategic projects</a:t>
            </a:r>
          </a:p>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Support unselected Open Call applicants via smaller-scale or interim projects</a:t>
            </a:r>
          </a:p>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Improve the open call process for 2026</a:t>
            </a:r>
          </a:p>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Improve inclusive design of plazas, hold listening sessions with disability advocates and community</a:t>
            </a:r>
          </a:p>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Formalize plaza partner agreements to improve clarity and consistency around roles and responsibilities</a:t>
            </a:r>
          </a:p>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Continue Plaza Partner Socials and roundtables to build cooperation between partners</a:t>
            </a:r>
          </a:p>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Support downtown activation projects</a:t>
            </a:r>
          </a:p>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Double Play Streets program partnerships, with a focus on District 1</a:t>
            </a:r>
          </a:p>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Launch a “Call for Art” initiative</a:t>
            </a:r>
          </a:p>
          <a:p>
            <a:pPr marL="1148082" lvl="2" indent="-457200">
              <a:buFont typeface="Arial" panose="020B0604020202020204" pitchFamily="34" charset="0"/>
              <a:buChar char="•"/>
            </a:pPr>
            <a:r>
              <a:rPr lang="en-US" sz="3400" dirty="0">
                <a:solidFill>
                  <a:srgbClr val="000000"/>
                </a:solidFill>
                <a:latin typeface="Open Sans 1"/>
                <a:ea typeface="Open Sans 1"/>
                <a:cs typeface="Open Sans 1"/>
                <a:sym typeface="Open Sans 1"/>
              </a:rPr>
              <a:t>Find mechanisms for funding, increasing awareness of grants for community partners</a:t>
            </a:r>
          </a:p>
          <a:p>
            <a:pPr algn="l">
              <a:lnSpc>
                <a:spcPts val="2856"/>
              </a:lnSpc>
            </a:pPr>
            <a:endParaRPr lang="en-US" sz="2400" dirty="0">
              <a:solidFill>
                <a:srgbClr val="000000"/>
              </a:solidFill>
              <a:latin typeface="Open Sans 1"/>
              <a:ea typeface="Open Sans 1"/>
              <a:cs typeface="Open Sans 1"/>
              <a:sym typeface="Open Sans 1"/>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005CB9">
              <a:alpha val="85882"/>
            </a:srgbClr>
          </a:solidFill>
        </p:spPr>
        <p:txBody>
          <a:bodyPr/>
          <a:lstStyle/>
          <a:p>
            <a:endParaRPr lang="en-US"/>
          </a:p>
        </p:txBody>
      </p:sp>
      <p:sp>
        <p:nvSpPr>
          <p:cNvPr id="3" name="Freeform 3"/>
          <p:cNvSpPr/>
          <p:nvPr/>
        </p:nvSpPr>
        <p:spPr>
          <a:xfrm>
            <a:off x="0" y="-11779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4" name="Group 4"/>
          <p:cNvGrpSpPr/>
          <p:nvPr/>
        </p:nvGrpSpPr>
        <p:grpSpPr>
          <a:xfrm>
            <a:off x="1735912" y="821800"/>
            <a:ext cx="14988220" cy="8588900"/>
            <a:chOff x="0" y="0"/>
            <a:chExt cx="2019012" cy="1136452"/>
          </a:xfrm>
        </p:grpSpPr>
        <p:sp>
          <p:nvSpPr>
            <p:cNvPr id="5" name="Freeform 5"/>
            <p:cNvSpPr/>
            <p:nvPr/>
          </p:nvSpPr>
          <p:spPr>
            <a:xfrm>
              <a:off x="0" y="0"/>
              <a:ext cx="2019012" cy="1136452"/>
            </a:xfrm>
            <a:custGeom>
              <a:avLst/>
              <a:gdLst/>
              <a:ahLst/>
              <a:cxnLst/>
              <a:rect l="l" t="t" r="r" b="b"/>
              <a:pathLst>
                <a:path w="2019012" h="1136452">
                  <a:moveTo>
                    <a:pt x="51127" y="0"/>
                  </a:moveTo>
                  <a:lnTo>
                    <a:pt x="1967885" y="0"/>
                  </a:lnTo>
                  <a:cubicBezTo>
                    <a:pt x="1981445" y="0"/>
                    <a:pt x="1994449" y="5387"/>
                    <a:pt x="2004037" y="14975"/>
                  </a:cubicBezTo>
                  <a:cubicBezTo>
                    <a:pt x="2013626" y="24563"/>
                    <a:pt x="2019012" y="37567"/>
                    <a:pt x="2019012" y="51127"/>
                  </a:cubicBezTo>
                  <a:lnTo>
                    <a:pt x="2019012" y="1085325"/>
                  </a:lnTo>
                  <a:cubicBezTo>
                    <a:pt x="2019012" y="1098885"/>
                    <a:pt x="2013626" y="1111889"/>
                    <a:pt x="2004037" y="1121477"/>
                  </a:cubicBezTo>
                  <a:cubicBezTo>
                    <a:pt x="1994449" y="1131066"/>
                    <a:pt x="1981445" y="1136452"/>
                    <a:pt x="1967885" y="1136452"/>
                  </a:cubicBezTo>
                  <a:lnTo>
                    <a:pt x="51127" y="1136452"/>
                  </a:lnTo>
                  <a:cubicBezTo>
                    <a:pt x="37567" y="1136452"/>
                    <a:pt x="24563" y="1131066"/>
                    <a:pt x="14975" y="1121477"/>
                  </a:cubicBezTo>
                  <a:cubicBezTo>
                    <a:pt x="5387" y="1111889"/>
                    <a:pt x="0" y="1098885"/>
                    <a:pt x="0" y="1085325"/>
                  </a:cubicBezTo>
                  <a:lnTo>
                    <a:pt x="0" y="51127"/>
                  </a:lnTo>
                  <a:cubicBezTo>
                    <a:pt x="0" y="37567"/>
                    <a:pt x="5387" y="24563"/>
                    <a:pt x="14975" y="14975"/>
                  </a:cubicBezTo>
                  <a:cubicBezTo>
                    <a:pt x="24563" y="5387"/>
                    <a:pt x="37567" y="0"/>
                    <a:pt x="51127" y="0"/>
                  </a:cubicBezTo>
                  <a:close/>
                </a:path>
              </a:pathLst>
            </a:custGeom>
            <a:solidFill>
              <a:srgbClr val="F3F1E7"/>
            </a:solidFill>
            <a:ln w="85725" cap="rnd">
              <a:solidFill>
                <a:srgbClr val="F99D1B"/>
              </a:solidFill>
              <a:prstDash val="solid"/>
              <a:round/>
            </a:ln>
          </p:spPr>
          <p:txBody>
            <a:bodyPr/>
            <a:lstStyle/>
            <a:p>
              <a:endParaRPr lang="en-US"/>
            </a:p>
          </p:txBody>
        </p:sp>
        <p:sp>
          <p:nvSpPr>
            <p:cNvPr id="6" name="TextBox 6"/>
            <p:cNvSpPr txBox="1"/>
            <p:nvPr/>
          </p:nvSpPr>
          <p:spPr>
            <a:xfrm>
              <a:off x="0" y="19050"/>
              <a:ext cx="2019012" cy="1117402"/>
            </a:xfrm>
            <a:prstGeom prst="rect">
              <a:avLst/>
            </a:prstGeom>
          </p:spPr>
          <p:txBody>
            <a:bodyPr lIns="41221" tIns="41221" rIns="41221" bIns="41221" rtlCol="0" anchor="ctr"/>
            <a:lstStyle/>
            <a:p>
              <a:pPr algn="ctr">
                <a:lnSpc>
                  <a:spcPts val="1521"/>
                </a:lnSpc>
              </a:pPr>
              <a:endParaRPr/>
            </a:p>
          </p:txBody>
        </p:sp>
      </p:grpSp>
      <p:sp>
        <p:nvSpPr>
          <p:cNvPr id="7" name="TextBox 7"/>
          <p:cNvSpPr txBox="1"/>
          <p:nvPr/>
        </p:nvSpPr>
        <p:spPr>
          <a:xfrm>
            <a:off x="2441931" y="2559304"/>
            <a:ext cx="13804783" cy="6771084"/>
          </a:xfrm>
          <a:prstGeom prst="rect">
            <a:avLst/>
          </a:prstGeom>
        </p:spPr>
        <p:txBody>
          <a:bodyPr lIns="0" tIns="0" rIns="0" bIns="0" rtlCol="0" anchor="t">
            <a:spAutoFit/>
          </a:bodyPr>
          <a:lstStyle/>
          <a:p>
            <a:pPr algn="l"/>
            <a:r>
              <a:rPr lang="en-US" sz="4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Managing more than 20% of Portland’s land area and our largest public space, PBOT is uniquely positioned to support communities in reimagining city streets as places for connection, responding to the growing demand for people-centered public spaces. </a:t>
            </a:r>
          </a:p>
          <a:p>
            <a:pPr algn="l"/>
            <a:endParaRPr lang="en-US" sz="4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endParaRPr>
          </a:p>
          <a:p>
            <a:pPr algn="l"/>
            <a:r>
              <a:rPr lang="en-US" sz="4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To do this, PBOT’s Public Realm and Street Activation Team (PRSA) oversees programs that partner with community members, organizations, and businesses.</a:t>
            </a:r>
            <a:endParaRPr lang="en-US" sz="4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endParaRPr>
          </a:p>
        </p:txBody>
      </p:sp>
      <p:sp>
        <p:nvSpPr>
          <p:cNvPr id="8" name="TextBox 8"/>
          <p:cNvSpPr txBox="1"/>
          <p:nvPr/>
        </p:nvSpPr>
        <p:spPr>
          <a:xfrm>
            <a:off x="17836736" y="9756279"/>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FFFFFF"/>
                </a:solidFill>
                <a:latin typeface="Open Sans 1 Bold"/>
                <a:ea typeface="Open Sans 1 Bold"/>
                <a:cs typeface="Open Sans 1 Bold"/>
                <a:sym typeface="Open Sans 1 Bold"/>
              </a:rPr>
              <a:t>3</a:t>
            </a:r>
          </a:p>
        </p:txBody>
      </p:sp>
      <p:sp>
        <p:nvSpPr>
          <p:cNvPr id="9" name="TextBox 9"/>
          <p:cNvSpPr txBox="1"/>
          <p:nvPr/>
        </p:nvSpPr>
        <p:spPr>
          <a:xfrm>
            <a:off x="1595249" y="1343654"/>
            <a:ext cx="15269547" cy="878186"/>
          </a:xfrm>
          <a:prstGeom prst="rect">
            <a:avLst/>
          </a:prstGeom>
        </p:spPr>
        <p:txBody>
          <a:bodyPr lIns="0" tIns="0" rIns="0" bIns="0" rtlCol="0" anchor="t">
            <a:spAutoFit/>
          </a:bodyPr>
          <a:lstStyle/>
          <a:p>
            <a:pPr marL="0" lvl="0" indent="0" algn="ctr">
              <a:lnSpc>
                <a:spcPts val="6574"/>
              </a:lnSpc>
              <a:spcBef>
                <a:spcPct val="0"/>
              </a:spcBef>
            </a:pPr>
            <a:r>
              <a:rPr lang="en-US" sz="6574" b="1">
                <a:solidFill>
                  <a:srgbClr val="000000"/>
                </a:solidFill>
                <a:latin typeface="Bebas Neue Bold"/>
                <a:ea typeface="Bebas Neue Bold"/>
                <a:cs typeface="Bebas Neue Bold"/>
                <a:sym typeface="Bebas Neue Bold"/>
              </a:rPr>
              <a:t>Overview: Public Realm &amp; Street Activation Team </a:t>
            </a:r>
          </a:p>
        </p:txBody>
      </p:sp>
      <p:sp>
        <p:nvSpPr>
          <p:cNvPr id="10" name="AutoShape 10"/>
          <p:cNvSpPr/>
          <p:nvPr/>
        </p:nvSpPr>
        <p:spPr>
          <a:xfrm>
            <a:off x="1735912" y="2312328"/>
            <a:ext cx="14988220" cy="0"/>
          </a:xfrm>
          <a:prstGeom prst="line">
            <a:avLst/>
          </a:prstGeom>
          <a:ln w="85725" cap="flat">
            <a:solidFill>
              <a:srgbClr val="F99D1B"/>
            </a:solidFill>
            <a:prstDash val="solid"/>
            <a:headEnd type="none" w="sm" len="sm"/>
            <a:tailEnd type="none" w="sm" len="sm"/>
          </a:ln>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1E7"/>
        </a:solidFill>
        <a:effectLst/>
      </p:bgPr>
    </p:bg>
    <p:spTree>
      <p:nvGrpSpPr>
        <p:cNvPr id="1" name=""/>
        <p:cNvGrpSpPr/>
        <p:nvPr/>
      </p:nvGrpSpPr>
      <p:grpSpPr>
        <a:xfrm>
          <a:off x="0" y="0"/>
          <a:ext cx="0" cy="0"/>
          <a:chOff x="0" y="0"/>
          <a:chExt cx="0" cy="0"/>
        </a:xfrm>
      </p:grpSpPr>
      <p:sp>
        <p:nvSpPr>
          <p:cNvPr id="2" name="AutoShape 2"/>
          <p:cNvSpPr/>
          <p:nvPr/>
        </p:nvSpPr>
        <p:spPr>
          <a:xfrm flipH="1">
            <a:off x="0" y="1477237"/>
            <a:ext cx="4578213" cy="0"/>
          </a:xfrm>
          <a:prstGeom prst="line">
            <a:avLst/>
          </a:prstGeom>
          <a:ln w="85725" cap="rnd">
            <a:solidFill>
              <a:srgbClr val="F99D1B"/>
            </a:solidFill>
            <a:prstDash val="solid"/>
            <a:headEnd type="none" w="sm" len="sm"/>
            <a:tailEnd type="none" w="sm" len="sm"/>
          </a:ln>
        </p:spPr>
        <p:txBody>
          <a:bodyPr/>
          <a:lstStyle/>
          <a:p>
            <a:endParaRPr lang="en-US"/>
          </a:p>
        </p:txBody>
      </p:sp>
      <p:grpSp>
        <p:nvGrpSpPr>
          <p:cNvPr id="3" name="Group 3"/>
          <p:cNvGrpSpPr/>
          <p:nvPr/>
        </p:nvGrpSpPr>
        <p:grpSpPr>
          <a:xfrm>
            <a:off x="10720087" y="-1156261"/>
            <a:ext cx="8869343" cy="10414561"/>
            <a:chOff x="0" y="0"/>
            <a:chExt cx="11825790" cy="13886081"/>
          </a:xfrm>
        </p:grpSpPr>
        <p:grpSp>
          <p:nvGrpSpPr>
            <p:cNvPr id="4" name="Group 4"/>
            <p:cNvGrpSpPr/>
            <p:nvPr/>
          </p:nvGrpSpPr>
          <p:grpSpPr>
            <a:xfrm>
              <a:off x="3002541" y="0"/>
              <a:ext cx="8259665" cy="825966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cstate="screen">
                  <a:extLst>
                    <a:ext uri="{28A0092B-C50C-407E-A947-70E740481C1C}">
                      <a14:useLocalDpi xmlns:a14="http://schemas.microsoft.com/office/drawing/2010/main"/>
                    </a:ext>
                  </a:extLst>
                </a:blip>
                <a:stretch>
                  <a:fillRect/>
                </a:stretch>
              </a:blipFill>
              <a:ln w="104775" cap="sq">
                <a:solidFill>
                  <a:srgbClr val="F58220"/>
                </a:solidFill>
                <a:prstDash val="solid"/>
                <a:miter/>
              </a:ln>
            </p:spPr>
            <p:txBody>
              <a:bodyPr/>
              <a:lstStyle/>
              <a:p>
                <a:endParaRPr lang="en-US"/>
              </a:p>
            </p:txBody>
          </p:sp>
        </p:grpSp>
        <p:grpSp>
          <p:nvGrpSpPr>
            <p:cNvPr id="6" name="Group 6"/>
            <p:cNvGrpSpPr/>
            <p:nvPr/>
          </p:nvGrpSpPr>
          <p:grpSpPr>
            <a:xfrm>
              <a:off x="821747" y="5653431"/>
              <a:ext cx="6841630" cy="684163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cstate="screen">
                  <a:extLst>
                    <a:ext uri="{28A0092B-C50C-407E-A947-70E740481C1C}">
                      <a14:useLocalDpi xmlns:a14="http://schemas.microsoft.com/office/drawing/2010/main"/>
                    </a:ext>
                  </a:extLst>
                </a:blip>
                <a:stretch>
                  <a:fillRect/>
                </a:stretch>
              </a:blipFill>
              <a:ln w="104775" cap="sq">
                <a:solidFill>
                  <a:srgbClr val="F58220"/>
                </a:solidFill>
                <a:prstDash val="solid"/>
                <a:miter/>
              </a:ln>
            </p:spPr>
            <p:txBody>
              <a:bodyPr/>
              <a:lstStyle/>
              <a:p>
                <a:endParaRPr lang="en-US"/>
              </a:p>
            </p:txBody>
          </p:sp>
        </p:grpSp>
        <p:grpSp>
          <p:nvGrpSpPr>
            <p:cNvPr id="8" name="Group 8"/>
            <p:cNvGrpSpPr/>
            <p:nvPr/>
          </p:nvGrpSpPr>
          <p:grpSpPr>
            <a:xfrm>
              <a:off x="3874631" y="11104042"/>
              <a:ext cx="2782040" cy="278204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screen">
                  <a:extLst>
                    <a:ext uri="{28A0092B-C50C-407E-A947-70E740481C1C}">
                      <a14:useLocalDpi xmlns:a14="http://schemas.microsoft.com/office/drawing/2010/main"/>
                    </a:ext>
                  </a:extLst>
                </a:blip>
                <a:stretch>
                  <a:fillRect/>
                </a:stretch>
              </a:blipFill>
              <a:ln w="104775" cap="sq">
                <a:solidFill>
                  <a:srgbClr val="F58220"/>
                </a:solidFill>
                <a:prstDash val="solid"/>
                <a:miter/>
              </a:ln>
            </p:spPr>
            <p:txBody>
              <a:bodyPr/>
              <a:lstStyle/>
              <a:p>
                <a:endParaRPr lang="en-US"/>
              </a:p>
            </p:txBody>
          </p:sp>
        </p:grpSp>
        <p:grpSp>
          <p:nvGrpSpPr>
            <p:cNvPr id="10" name="Group 10"/>
            <p:cNvGrpSpPr/>
            <p:nvPr/>
          </p:nvGrpSpPr>
          <p:grpSpPr>
            <a:xfrm>
              <a:off x="6899550" y="6472791"/>
              <a:ext cx="4926240" cy="492624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screen">
                  <a:extLst>
                    <a:ext uri="{28A0092B-C50C-407E-A947-70E740481C1C}">
                      <a14:useLocalDpi xmlns:a14="http://schemas.microsoft.com/office/drawing/2010/main"/>
                    </a:ext>
                  </a:extLst>
                </a:blip>
                <a:stretch>
                  <a:fillRect/>
                </a:stretch>
              </a:blipFill>
              <a:ln w="104775" cap="sq">
                <a:solidFill>
                  <a:srgbClr val="F58220"/>
                </a:solidFill>
                <a:prstDash val="solid"/>
                <a:miter/>
              </a:ln>
            </p:spPr>
            <p:txBody>
              <a:bodyPr/>
              <a:lstStyle/>
              <a:p>
                <a:endParaRPr lang="en-US"/>
              </a:p>
            </p:txBody>
          </p:sp>
        </p:grpSp>
        <p:grpSp>
          <p:nvGrpSpPr>
            <p:cNvPr id="12" name="Group 12"/>
            <p:cNvGrpSpPr/>
            <p:nvPr/>
          </p:nvGrpSpPr>
          <p:grpSpPr>
            <a:xfrm>
              <a:off x="0" y="3039654"/>
              <a:ext cx="4117511" cy="41175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screen">
                  <a:extLst>
                    <a:ext uri="{28A0092B-C50C-407E-A947-70E740481C1C}">
                      <a14:useLocalDpi xmlns:a14="http://schemas.microsoft.com/office/drawing/2010/main"/>
                    </a:ext>
                  </a:extLst>
                </a:blip>
                <a:stretch>
                  <a:fillRect/>
                </a:stretch>
              </a:blipFill>
              <a:ln w="104775" cap="sq">
                <a:solidFill>
                  <a:srgbClr val="F58220"/>
                </a:solidFill>
                <a:prstDash val="solid"/>
                <a:miter/>
              </a:ln>
            </p:spPr>
            <p:txBody>
              <a:bodyPr/>
              <a:lstStyle/>
              <a:p>
                <a:endParaRPr lang="en-US"/>
              </a:p>
            </p:txBody>
          </p:sp>
        </p:grpSp>
        <p:grpSp>
          <p:nvGrpSpPr>
            <p:cNvPr id="14" name="Group 14"/>
            <p:cNvGrpSpPr/>
            <p:nvPr/>
          </p:nvGrpSpPr>
          <p:grpSpPr>
            <a:xfrm>
              <a:off x="6068615" y="9875313"/>
              <a:ext cx="3508797" cy="350879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screen">
                  <a:extLst>
                    <a:ext uri="{28A0092B-C50C-407E-A947-70E740481C1C}">
                      <a14:useLocalDpi xmlns:a14="http://schemas.microsoft.com/office/drawing/2010/main"/>
                    </a:ext>
                  </a:extLst>
                </a:blip>
                <a:stretch>
                  <a:fillRect/>
                </a:stretch>
              </a:blipFill>
              <a:ln w="104775" cap="sq">
                <a:solidFill>
                  <a:srgbClr val="F58220"/>
                </a:solidFill>
                <a:prstDash val="solid"/>
                <a:miter/>
              </a:ln>
            </p:spPr>
            <p:txBody>
              <a:bodyPr/>
              <a:lstStyle/>
              <a:p>
                <a:endParaRPr lang="en-US"/>
              </a:p>
            </p:txBody>
          </p:sp>
        </p:grpSp>
      </p:grpSp>
      <p:sp>
        <p:nvSpPr>
          <p:cNvPr id="16" name="TextBox 16"/>
          <p:cNvSpPr txBox="1"/>
          <p:nvPr/>
        </p:nvSpPr>
        <p:spPr>
          <a:xfrm>
            <a:off x="547142" y="450638"/>
            <a:ext cx="5380578" cy="1079501"/>
          </a:xfrm>
          <a:prstGeom prst="rect">
            <a:avLst/>
          </a:prstGeom>
        </p:spPr>
        <p:txBody>
          <a:bodyPr lIns="0" tIns="0" rIns="0" bIns="0" rtlCol="0" anchor="t">
            <a:spAutoFit/>
          </a:bodyPr>
          <a:lstStyle/>
          <a:p>
            <a:pPr marL="0" lvl="0" indent="0" algn="l">
              <a:lnSpc>
                <a:spcPts val="8000"/>
              </a:lnSpc>
              <a:spcBef>
                <a:spcPct val="0"/>
              </a:spcBef>
            </a:pPr>
            <a:r>
              <a:rPr lang="en-US" sz="8000" b="1">
                <a:solidFill>
                  <a:srgbClr val="000000"/>
                </a:solidFill>
                <a:latin typeface="Bebas Neue Bold"/>
                <a:ea typeface="Bebas Neue Bold"/>
                <a:cs typeface="Bebas Neue Bold"/>
                <a:sym typeface="Bebas Neue Bold"/>
              </a:rPr>
              <a:t>Conclusion</a:t>
            </a:r>
          </a:p>
        </p:txBody>
      </p:sp>
      <p:sp>
        <p:nvSpPr>
          <p:cNvPr id="17" name="TextBox 17"/>
          <p:cNvSpPr txBox="1"/>
          <p:nvPr/>
        </p:nvSpPr>
        <p:spPr>
          <a:xfrm>
            <a:off x="547142" y="1716249"/>
            <a:ext cx="10338321" cy="8309967"/>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600" dirty="0">
                <a:solidFill>
                  <a:srgbClr val="000000"/>
                </a:solidFill>
                <a:latin typeface="Open Sans 1"/>
                <a:ea typeface="Open Sans 1"/>
                <a:cs typeface="Open Sans 1"/>
                <a:sym typeface="Open Sans 1"/>
              </a:rPr>
              <a:t>PRSA’s flexible, partnership-based model allows direct response to local needs while lowering barriers to participation in civic life</a:t>
            </a:r>
          </a:p>
          <a:p>
            <a:pPr marL="457200" indent="-457200" algn="l">
              <a:buFont typeface="Arial" panose="020B0604020202020204" pitchFamily="34" charset="0"/>
              <a:buChar char="•"/>
            </a:pPr>
            <a:endParaRPr lang="en-US" sz="3600" dirty="0">
              <a:solidFill>
                <a:srgbClr val="000000"/>
              </a:solidFill>
              <a:latin typeface="Open Sans 1"/>
              <a:ea typeface="Open Sans 1"/>
              <a:cs typeface="Open Sans 1"/>
              <a:sym typeface="Open Sans 1"/>
            </a:endParaRPr>
          </a:p>
          <a:p>
            <a:pPr marL="457200" indent="-457200" algn="l">
              <a:buFont typeface="Arial" panose="020B0604020202020204" pitchFamily="34" charset="0"/>
              <a:buChar char="•"/>
            </a:pPr>
            <a:r>
              <a:rPr lang="en-US" sz="3600" dirty="0">
                <a:solidFill>
                  <a:srgbClr val="000000"/>
                </a:solidFill>
                <a:latin typeface="Open Sans 1"/>
                <a:ea typeface="Open Sans 1"/>
                <a:cs typeface="Open Sans 1"/>
                <a:sym typeface="Open Sans 1"/>
              </a:rPr>
              <a:t>Activations contribute to broader City goals: encouraging walking and lingering. supporting business, safety, and public health</a:t>
            </a:r>
          </a:p>
          <a:p>
            <a:pPr marL="457200" indent="-457200" algn="l">
              <a:buFont typeface="Arial" panose="020B0604020202020204" pitchFamily="34" charset="0"/>
              <a:buChar char="•"/>
            </a:pPr>
            <a:endParaRPr lang="en-US" sz="3600" dirty="0">
              <a:solidFill>
                <a:srgbClr val="000000"/>
              </a:solidFill>
              <a:latin typeface="Open Sans 1"/>
              <a:ea typeface="Open Sans 1"/>
              <a:cs typeface="Open Sans 1"/>
              <a:sym typeface="Open Sans 1"/>
            </a:endParaRPr>
          </a:p>
          <a:p>
            <a:pPr marL="457200" indent="-457200" algn="l">
              <a:buFont typeface="Arial" panose="020B0604020202020204" pitchFamily="34" charset="0"/>
              <a:buChar char="•"/>
            </a:pPr>
            <a:r>
              <a:rPr lang="en-US" sz="3600" dirty="0">
                <a:solidFill>
                  <a:srgbClr val="000000"/>
                </a:solidFill>
                <a:latin typeface="Open Sans 1"/>
                <a:ea typeface="Open Sans 1"/>
                <a:cs typeface="Open Sans 1"/>
                <a:sym typeface="Open Sans 1"/>
              </a:rPr>
              <a:t>PRSA remains a cost-effective tool</a:t>
            </a:r>
          </a:p>
          <a:p>
            <a:pPr marL="457200" indent="-457200" algn="l">
              <a:buFont typeface="Arial" panose="020B0604020202020204" pitchFamily="34" charset="0"/>
              <a:buChar char="•"/>
            </a:pPr>
            <a:endParaRPr lang="en-US" sz="3600" dirty="0">
              <a:solidFill>
                <a:srgbClr val="000000"/>
              </a:solidFill>
              <a:latin typeface="Open Sans 1"/>
              <a:ea typeface="Open Sans 1"/>
              <a:cs typeface="Open Sans 1"/>
              <a:sym typeface="Open Sans 1"/>
            </a:endParaRPr>
          </a:p>
          <a:p>
            <a:pPr marL="457200" indent="-457200" algn="l">
              <a:buFont typeface="Arial" panose="020B0604020202020204" pitchFamily="34" charset="0"/>
              <a:buChar char="•"/>
            </a:pPr>
            <a:r>
              <a:rPr lang="en-US" sz="3600" dirty="0">
                <a:solidFill>
                  <a:srgbClr val="000000"/>
                </a:solidFill>
                <a:latin typeface="Open Sans 1"/>
                <a:ea typeface="Open Sans 1"/>
                <a:cs typeface="Open Sans 1"/>
                <a:sym typeface="Open Sans 1"/>
              </a:rPr>
              <a:t>Work remains. Continued and sustained investments will be critical to maintaining momentum, strengthening partnerships, and ensuring equitable access to activated public spaces.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1E7"/>
        </a:solidFill>
        <a:effectLst/>
      </p:bgPr>
    </p:bg>
    <p:spTree>
      <p:nvGrpSpPr>
        <p:cNvPr id="1" name="">
          <a:extLst>
            <a:ext uri="{FF2B5EF4-FFF2-40B4-BE49-F238E27FC236}">
              <a16:creationId xmlns:a16="http://schemas.microsoft.com/office/drawing/2014/main" id="{93175AB3-DA1B-6FB6-3B8A-B49AEBC60C2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BD7B575-BB24-A7E9-69FA-62B05ED7F909}"/>
              </a:ext>
            </a:extLst>
          </p:cNvPr>
          <p:cNvSpPr/>
          <p:nvPr/>
        </p:nvSpPr>
        <p:spPr>
          <a:xfrm flipH="1">
            <a:off x="0" y="1477237"/>
            <a:ext cx="4578213" cy="0"/>
          </a:xfrm>
          <a:prstGeom prst="line">
            <a:avLst/>
          </a:prstGeom>
          <a:ln w="85725" cap="rnd">
            <a:solidFill>
              <a:srgbClr val="F99D1B"/>
            </a:solidFill>
            <a:prstDash val="solid"/>
            <a:headEnd type="none" w="sm" len="sm"/>
            <a:tailEnd type="none" w="sm" len="sm"/>
          </a:ln>
        </p:spPr>
        <p:txBody>
          <a:bodyPr/>
          <a:lstStyle/>
          <a:p>
            <a:endParaRPr lang="en-US"/>
          </a:p>
        </p:txBody>
      </p:sp>
      <p:sp>
        <p:nvSpPr>
          <p:cNvPr id="16" name="TextBox 16">
            <a:extLst>
              <a:ext uri="{FF2B5EF4-FFF2-40B4-BE49-F238E27FC236}">
                <a16:creationId xmlns:a16="http://schemas.microsoft.com/office/drawing/2014/main" id="{5862C037-F6F5-424A-147A-2DE4AE23CF86}"/>
              </a:ext>
            </a:extLst>
          </p:cNvPr>
          <p:cNvSpPr txBox="1"/>
          <p:nvPr/>
        </p:nvSpPr>
        <p:spPr>
          <a:xfrm>
            <a:off x="547142" y="450638"/>
            <a:ext cx="5380578" cy="1025922"/>
          </a:xfrm>
          <a:prstGeom prst="rect">
            <a:avLst/>
          </a:prstGeom>
        </p:spPr>
        <p:txBody>
          <a:bodyPr lIns="0" tIns="0" rIns="0" bIns="0" rtlCol="0" anchor="t">
            <a:spAutoFit/>
          </a:bodyPr>
          <a:lstStyle/>
          <a:p>
            <a:pPr marL="0" lvl="0" indent="0" algn="l">
              <a:lnSpc>
                <a:spcPts val="8000"/>
              </a:lnSpc>
              <a:spcBef>
                <a:spcPct val="0"/>
              </a:spcBef>
            </a:pPr>
            <a:r>
              <a:rPr lang="en-US" sz="8000" b="1" dirty="0">
                <a:solidFill>
                  <a:srgbClr val="000000"/>
                </a:solidFill>
                <a:latin typeface="Bebas Neue Bold"/>
                <a:ea typeface="Bebas Neue Bold"/>
                <a:cs typeface="Bebas Neue Bold"/>
                <a:sym typeface="Bebas Neue Bold"/>
              </a:rPr>
              <a:t>Discussion</a:t>
            </a:r>
          </a:p>
        </p:txBody>
      </p:sp>
      <p:sp>
        <p:nvSpPr>
          <p:cNvPr id="17" name="TextBox 17">
            <a:extLst>
              <a:ext uri="{FF2B5EF4-FFF2-40B4-BE49-F238E27FC236}">
                <a16:creationId xmlns:a16="http://schemas.microsoft.com/office/drawing/2014/main" id="{96C1A040-E94A-A6F8-D21B-7DE5D93E7840}"/>
              </a:ext>
            </a:extLst>
          </p:cNvPr>
          <p:cNvSpPr txBox="1"/>
          <p:nvPr/>
        </p:nvSpPr>
        <p:spPr>
          <a:xfrm>
            <a:off x="547142" y="1790700"/>
            <a:ext cx="16445077" cy="7386638"/>
          </a:xfrm>
          <a:prstGeom prst="rect">
            <a:avLst/>
          </a:prstGeom>
        </p:spPr>
        <p:txBody>
          <a:bodyPr wrap="square" lIns="0" tIns="0" rIns="0" bIns="0" rtlCol="0" anchor="t">
            <a:spAutoFit/>
          </a:bodyPr>
          <a:lstStyle/>
          <a:p>
            <a:pPr marL="342900" indent="-342900" algn="l">
              <a:buFont typeface="Arial" panose="020B0604020202020204" pitchFamily="34" charset="0"/>
              <a:buChar char="•"/>
            </a:pPr>
            <a:r>
              <a:rPr lang="en-US" sz="4800" dirty="0">
                <a:solidFill>
                  <a:srgbClr val="000000"/>
                </a:solidFill>
                <a:latin typeface="Open Sans 1"/>
                <a:ea typeface="Open Sans 1"/>
                <a:cs typeface="Open Sans 1"/>
                <a:sym typeface="Open Sans 1"/>
              </a:rPr>
              <a:t>Which programs would be most effective for your community? How can PRSA support?</a:t>
            </a:r>
          </a:p>
          <a:p>
            <a:pPr algn="l"/>
            <a:endParaRPr lang="en-US" sz="4800" dirty="0">
              <a:solidFill>
                <a:srgbClr val="000000"/>
              </a:solidFill>
              <a:latin typeface="Open Sans 1"/>
              <a:ea typeface="Open Sans 1"/>
              <a:cs typeface="Open Sans 1"/>
              <a:sym typeface="Open Sans 1"/>
            </a:endParaRPr>
          </a:p>
          <a:p>
            <a:pPr marL="342900" indent="-342900" algn="l">
              <a:buFont typeface="Arial" panose="020B0604020202020204" pitchFamily="34" charset="0"/>
              <a:buChar char="•"/>
            </a:pPr>
            <a:r>
              <a:rPr lang="en-US" sz="4800" dirty="0">
                <a:solidFill>
                  <a:srgbClr val="000000"/>
                </a:solidFill>
                <a:latin typeface="Open Sans 1"/>
                <a:ea typeface="Open Sans 1"/>
                <a:cs typeface="Open Sans 1"/>
                <a:sym typeface="Open Sans 1"/>
              </a:rPr>
              <a:t>How can we increase program offerings in underserved areas? What are opportunities and constraints?</a:t>
            </a:r>
          </a:p>
          <a:p>
            <a:pPr algn="l"/>
            <a:endParaRPr lang="en-US" sz="4800" dirty="0">
              <a:solidFill>
                <a:srgbClr val="000000"/>
              </a:solidFill>
              <a:latin typeface="Open Sans 1"/>
              <a:ea typeface="Open Sans 1"/>
              <a:cs typeface="Open Sans 1"/>
              <a:sym typeface="Open Sans 1"/>
            </a:endParaRPr>
          </a:p>
          <a:p>
            <a:pPr marL="342900" indent="-342900" algn="l">
              <a:buFont typeface="Arial" panose="020B0604020202020204" pitchFamily="34" charset="0"/>
              <a:buChar char="•"/>
            </a:pPr>
            <a:r>
              <a:rPr lang="en-US" sz="4800" dirty="0">
                <a:solidFill>
                  <a:srgbClr val="000000"/>
                </a:solidFill>
                <a:latin typeface="Open Sans 1"/>
                <a:ea typeface="Open Sans 1"/>
                <a:cs typeface="Open Sans 1"/>
                <a:sym typeface="Open Sans 1"/>
              </a:rPr>
              <a:t>How can we improve our open call process?</a:t>
            </a:r>
          </a:p>
          <a:p>
            <a:pPr marL="342900" indent="-342900" algn="l">
              <a:buFont typeface="Arial" panose="020B0604020202020204" pitchFamily="34" charset="0"/>
              <a:buChar char="•"/>
            </a:pPr>
            <a:endParaRPr lang="en-US" sz="4800" dirty="0">
              <a:solidFill>
                <a:srgbClr val="000000"/>
              </a:solidFill>
              <a:latin typeface="Open Sans 1"/>
              <a:ea typeface="Open Sans 1"/>
              <a:cs typeface="Open Sans 1"/>
              <a:sym typeface="Open Sans 1"/>
            </a:endParaRPr>
          </a:p>
          <a:p>
            <a:pPr marL="342900" indent="-342900" algn="l">
              <a:buFont typeface="Arial" panose="020B0604020202020204" pitchFamily="34" charset="0"/>
              <a:buChar char="•"/>
            </a:pPr>
            <a:r>
              <a:rPr lang="en-US" sz="4800" dirty="0">
                <a:solidFill>
                  <a:srgbClr val="000000"/>
                </a:solidFill>
                <a:latin typeface="Open Sans 1"/>
                <a:ea typeface="Open Sans 1"/>
                <a:cs typeface="Open Sans 1"/>
                <a:sym typeface="Open Sans 1"/>
              </a:rPr>
              <a:t>What other ways could PRSA support Portland placemaking efforts?</a:t>
            </a:r>
          </a:p>
        </p:txBody>
      </p:sp>
    </p:spTree>
    <p:extLst>
      <p:ext uri="{BB962C8B-B14F-4D97-AF65-F5344CB8AC3E}">
        <p14:creationId xmlns:p14="http://schemas.microsoft.com/office/powerpoint/2010/main" val="1178595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16572"/>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0" y="8203336"/>
            <a:ext cx="18556400" cy="2083664"/>
            <a:chOff x="0" y="0"/>
            <a:chExt cx="4887282" cy="548784"/>
          </a:xfrm>
        </p:grpSpPr>
        <p:sp>
          <p:nvSpPr>
            <p:cNvPr id="4" name="Freeform 4"/>
            <p:cNvSpPr/>
            <p:nvPr/>
          </p:nvSpPr>
          <p:spPr>
            <a:xfrm>
              <a:off x="0" y="0"/>
              <a:ext cx="4887282" cy="548784"/>
            </a:xfrm>
            <a:custGeom>
              <a:avLst/>
              <a:gdLst/>
              <a:ahLst/>
              <a:cxnLst/>
              <a:rect l="l" t="t" r="r" b="b"/>
              <a:pathLst>
                <a:path w="4887282" h="548784">
                  <a:moveTo>
                    <a:pt x="0" y="0"/>
                  </a:moveTo>
                  <a:lnTo>
                    <a:pt x="4887282" y="0"/>
                  </a:lnTo>
                  <a:lnTo>
                    <a:pt x="4887282" y="548784"/>
                  </a:lnTo>
                  <a:lnTo>
                    <a:pt x="0" y="548784"/>
                  </a:lnTo>
                  <a:close/>
                </a:path>
              </a:pathLst>
            </a:custGeom>
            <a:solidFill>
              <a:srgbClr val="265AB5">
                <a:alpha val="81961"/>
              </a:srgbClr>
            </a:solidFill>
          </p:spPr>
          <p:txBody>
            <a:bodyPr/>
            <a:lstStyle/>
            <a:p>
              <a:endParaRPr lang="en-US"/>
            </a:p>
          </p:txBody>
        </p:sp>
        <p:sp>
          <p:nvSpPr>
            <p:cNvPr id="5" name="TextBox 5"/>
            <p:cNvSpPr txBox="1"/>
            <p:nvPr/>
          </p:nvSpPr>
          <p:spPr>
            <a:xfrm>
              <a:off x="0" y="28575"/>
              <a:ext cx="4887281" cy="520209"/>
            </a:xfrm>
            <a:prstGeom prst="rect">
              <a:avLst/>
            </a:prstGeom>
          </p:spPr>
          <p:txBody>
            <a:bodyPr lIns="50800" tIns="50800" rIns="50800" bIns="50800" rtlCol="0" anchor="ctr"/>
            <a:lstStyle/>
            <a:p>
              <a:pPr algn="ctr">
                <a:lnSpc>
                  <a:spcPts val="1600"/>
                </a:lnSpc>
              </a:pPr>
              <a:endParaRPr/>
            </a:p>
          </p:txBody>
        </p:sp>
      </p:grpSp>
      <p:sp>
        <p:nvSpPr>
          <p:cNvPr id="6" name="TextBox 6"/>
          <p:cNvSpPr txBox="1"/>
          <p:nvPr/>
        </p:nvSpPr>
        <p:spPr>
          <a:xfrm>
            <a:off x="795485" y="9122021"/>
            <a:ext cx="16011635" cy="641394"/>
          </a:xfrm>
          <a:prstGeom prst="rect">
            <a:avLst/>
          </a:prstGeom>
        </p:spPr>
        <p:txBody>
          <a:bodyPr lIns="0" tIns="0" rIns="0" bIns="0" rtlCol="0" anchor="t">
            <a:spAutoFit/>
          </a:bodyPr>
          <a:lstStyle/>
          <a:p>
            <a:pPr marL="0" lvl="0" indent="0" algn="l">
              <a:lnSpc>
                <a:spcPts val="4506"/>
              </a:lnSpc>
            </a:pPr>
            <a:r>
              <a:rPr lang="en-US" sz="9600" b="1" dirty="0">
                <a:solidFill>
                  <a:srgbClr val="FFFFFF"/>
                </a:solidFill>
                <a:latin typeface="Bebas Neue Bold"/>
                <a:ea typeface="Bebas Neue Bold"/>
                <a:cs typeface="Bebas Neue Bold"/>
                <a:sym typeface="Bebas Neue Bold"/>
              </a:rPr>
              <a:t>Thank you!</a:t>
            </a:r>
          </a:p>
        </p:txBody>
      </p:sp>
      <p:sp>
        <p:nvSpPr>
          <p:cNvPr id="7" name="TextBox 7"/>
          <p:cNvSpPr txBox="1"/>
          <p:nvPr/>
        </p:nvSpPr>
        <p:spPr>
          <a:xfrm>
            <a:off x="12794349" y="119181"/>
            <a:ext cx="6319540" cy="356235"/>
          </a:xfrm>
          <a:prstGeom prst="rect">
            <a:avLst/>
          </a:prstGeom>
        </p:spPr>
        <p:txBody>
          <a:bodyPr lIns="0" tIns="0" rIns="0" bIns="0" rtlCol="0" anchor="t">
            <a:spAutoFit/>
          </a:bodyPr>
          <a:lstStyle/>
          <a:p>
            <a:pPr algn="ctr">
              <a:lnSpc>
                <a:spcPts val="2940"/>
              </a:lnSpc>
              <a:spcBef>
                <a:spcPct val="0"/>
              </a:spcBef>
            </a:pPr>
            <a:r>
              <a:rPr lang="en-US" sz="2100">
                <a:solidFill>
                  <a:srgbClr val="FFFFFF"/>
                </a:solidFill>
                <a:latin typeface="Open Sans 1"/>
                <a:ea typeface="Open Sans 1"/>
                <a:cs typeface="Open Sans 1"/>
                <a:sym typeface="Open Sans 1"/>
              </a:rPr>
              <a:t>Photo Courtesy of Kepper Petzig</a:t>
            </a:r>
          </a:p>
        </p:txBody>
      </p:sp>
      <p:grpSp>
        <p:nvGrpSpPr>
          <p:cNvPr id="16" name="Group 15">
            <a:extLst>
              <a:ext uri="{FF2B5EF4-FFF2-40B4-BE49-F238E27FC236}">
                <a16:creationId xmlns:a16="http://schemas.microsoft.com/office/drawing/2014/main" id="{A5F2107F-CD7C-2C8C-520A-CF0018567818}"/>
              </a:ext>
            </a:extLst>
          </p:cNvPr>
          <p:cNvGrpSpPr/>
          <p:nvPr/>
        </p:nvGrpSpPr>
        <p:grpSpPr>
          <a:xfrm>
            <a:off x="14290634" y="8727502"/>
            <a:ext cx="3399121" cy="1018657"/>
            <a:chOff x="14513071" y="8612693"/>
            <a:chExt cx="3399121" cy="1018657"/>
          </a:xfrm>
        </p:grpSpPr>
        <p:sp>
          <p:nvSpPr>
            <p:cNvPr id="8" name="Freeform 8"/>
            <p:cNvSpPr/>
            <p:nvPr/>
          </p:nvSpPr>
          <p:spPr>
            <a:xfrm>
              <a:off x="15702048" y="8694359"/>
              <a:ext cx="2210144" cy="855326"/>
            </a:xfrm>
            <a:custGeom>
              <a:avLst/>
              <a:gdLst/>
              <a:ahLst/>
              <a:cxnLst/>
              <a:rect l="l" t="t" r="r" b="b"/>
              <a:pathLst>
                <a:path w="2210144" h="855326">
                  <a:moveTo>
                    <a:pt x="0" y="0"/>
                  </a:moveTo>
                  <a:lnTo>
                    <a:pt x="2210143" y="0"/>
                  </a:lnTo>
                  <a:lnTo>
                    <a:pt x="2210143" y="855326"/>
                  </a:lnTo>
                  <a:lnTo>
                    <a:pt x="0" y="85532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4513071" y="8612693"/>
              <a:ext cx="1018657" cy="1018657"/>
            </a:xfrm>
            <a:custGeom>
              <a:avLst/>
              <a:gdLst/>
              <a:ahLst/>
              <a:cxnLst/>
              <a:rect l="l" t="t" r="r" b="b"/>
              <a:pathLst>
                <a:path w="1018657" h="1018657">
                  <a:moveTo>
                    <a:pt x="0" y="0"/>
                  </a:moveTo>
                  <a:lnTo>
                    <a:pt x="1018658" y="0"/>
                  </a:lnTo>
                  <a:lnTo>
                    <a:pt x="1018658" y="1018658"/>
                  </a:lnTo>
                  <a:lnTo>
                    <a:pt x="0" y="10186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grpSp>
      <p:pic>
        <p:nvPicPr>
          <p:cNvPr id="10" name="Picture 9">
            <a:extLst>
              <a:ext uri="{FF2B5EF4-FFF2-40B4-BE49-F238E27FC236}">
                <a16:creationId xmlns:a16="http://schemas.microsoft.com/office/drawing/2014/main" id="{BBDAE659-2DCC-E54C-A3F8-092D5880495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3042480" y="2189540"/>
            <a:ext cx="4647275" cy="5759132"/>
          </a:xfrm>
          <a:prstGeom prst="rect">
            <a:avLst/>
          </a:prstGeom>
        </p:spPr>
      </p:pic>
      <p:sp>
        <p:nvSpPr>
          <p:cNvPr id="12" name="TextBox 6">
            <a:extLst>
              <a:ext uri="{FF2B5EF4-FFF2-40B4-BE49-F238E27FC236}">
                <a16:creationId xmlns:a16="http://schemas.microsoft.com/office/drawing/2014/main" id="{E62BF8B4-B6D4-F5F7-8925-9EBA7A6170C5}"/>
              </a:ext>
            </a:extLst>
          </p:cNvPr>
          <p:cNvSpPr txBox="1"/>
          <p:nvPr/>
        </p:nvSpPr>
        <p:spPr>
          <a:xfrm>
            <a:off x="7360299" y="2455178"/>
            <a:ext cx="16011635" cy="1154162"/>
          </a:xfrm>
          <a:prstGeom prst="rect">
            <a:avLst/>
          </a:prstGeom>
        </p:spPr>
        <p:txBody>
          <a:bodyPr lIns="0" tIns="0" rIns="0" bIns="0" rtlCol="0" anchor="t">
            <a:spAutoFit/>
          </a:bodyPr>
          <a:lstStyle/>
          <a:p>
            <a:pPr marL="0" lvl="0" indent="0" algn="ctr">
              <a:lnSpc>
                <a:spcPts val="4506"/>
              </a:lnSpc>
            </a:pPr>
            <a:r>
              <a:rPr lang="en-US" sz="5400" b="1" dirty="0">
                <a:solidFill>
                  <a:srgbClr val="FFFFFF"/>
                </a:solidFill>
                <a:latin typeface="Bebas Neue Bold"/>
                <a:ea typeface="Bebas Neue Bold"/>
                <a:cs typeface="Bebas Neue Bold"/>
                <a:sym typeface="Bebas Neue Bold"/>
              </a:rPr>
              <a:t>Other </a:t>
            </a:r>
          </a:p>
          <a:p>
            <a:pPr marL="0" lvl="0" indent="0" algn="ctr">
              <a:lnSpc>
                <a:spcPts val="4506"/>
              </a:lnSpc>
            </a:pPr>
            <a:r>
              <a:rPr lang="en-US" sz="5400" b="1" dirty="0">
                <a:solidFill>
                  <a:srgbClr val="FFFFFF"/>
                </a:solidFill>
                <a:latin typeface="Bebas Neue Bold"/>
                <a:ea typeface="Bebas Neue Bold"/>
                <a:cs typeface="Bebas Neue Bold"/>
                <a:sym typeface="Bebas Neue Bold"/>
              </a:rPr>
              <a:t>Programs</a:t>
            </a:r>
          </a:p>
        </p:txBody>
      </p:sp>
      <p:grpSp>
        <p:nvGrpSpPr>
          <p:cNvPr id="14" name="Group 13">
            <a:extLst>
              <a:ext uri="{FF2B5EF4-FFF2-40B4-BE49-F238E27FC236}">
                <a16:creationId xmlns:a16="http://schemas.microsoft.com/office/drawing/2014/main" id="{531B4832-3F66-47DA-5452-AF609260D6E1}"/>
              </a:ext>
            </a:extLst>
          </p:cNvPr>
          <p:cNvGrpSpPr/>
          <p:nvPr/>
        </p:nvGrpSpPr>
        <p:grpSpPr>
          <a:xfrm>
            <a:off x="731162" y="2324100"/>
            <a:ext cx="16958593" cy="5619920"/>
            <a:chOff x="12845242" y="2299979"/>
            <a:chExt cx="16958593" cy="5619920"/>
          </a:xfrm>
        </p:grpSpPr>
        <p:pic>
          <p:nvPicPr>
            <p:cNvPr id="11" name="Picture 10">
              <a:extLst>
                <a:ext uri="{FF2B5EF4-FFF2-40B4-BE49-F238E27FC236}">
                  <a16:creationId xmlns:a16="http://schemas.microsoft.com/office/drawing/2014/main" id="{37BA44A5-4191-440E-48E6-3B0348ED952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2845242" y="2299979"/>
              <a:ext cx="4653863" cy="5619920"/>
            </a:xfrm>
            <a:prstGeom prst="rect">
              <a:avLst/>
            </a:prstGeom>
          </p:spPr>
        </p:pic>
        <p:sp>
          <p:nvSpPr>
            <p:cNvPr id="13" name="TextBox 6">
              <a:extLst>
                <a:ext uri="{FF2B5EF4-FFF2-40B4-BE49-F238E27FC236}">
                  <a16:creationId xmlns:a16="http://schemas.microsoft.com/office/drawing/2014/main" id="{1884F714-A434-69AF-7BEF-CB19A52B9724}"/>
                </a:ext>
              </a:extLst>
            </p:cNvPr>
            <p:cNvSpPr txBox="1"/>
            <p:nvPr/>
          </p:nvSpPr>
          <p:spPr>
            <a:xfrm>
              <a:off x="13792200" y="3052964"/>
              <a:ext cx="16011635" cy="641394"/>
            </a:xfrm>
            <a:prstGeom prst="rect">
              <a:avLst/>
            </a:prstGeom>
          </p:spPr>
          <p:txBody>
            <a:bodyPr lIns="0" tIns="0" rIns="0" bIns="0" rtlCol="0" anchor="t">
              <a:spAutoFit/>
            </a:bodyPr>
            <a:lstStyle/>
            <a:p>
              <a:pPr marL="0" lvl="0" indent="0" algn="l">
                <a:lnSpc>
                  <a:spcPts val="4506"/>
                </a:lnSpc>
              </a:pPr>
              <a:r>
                <a:rPr lang="en-US" sz="9600" b="1" dirty="0">
                  <a:solidFill>
                    <a:srgbClr val="FFFFFF"/>
                  </a:solidFill>
                  <a:latin typeface="Bebas Neue Bold"/>
                  <a:ea typeface="Bebas Neue Bold"/>
                  <a:cs typeface="Bebas Neue Bold"/>
                  <a:sym typeface="Bebas Neue Bold"/>
                </a:rPr>
                <a:t>Plazas</a:t>
              </a:r>
            </a:p>
          </p:txBody>
        </p:sp>
      </p:grpSp>
      <p:sp>
        <p:nvSpPr>
          <p:cNvPr id="15" name="TextBox 6">
            <a:extLst>
              <a:ext uri="{FF2B5EF4-FFF2-40B4-BE49-F238E27FC236}">
                <a16:creationId xmlns:a16="http://schemas.microsoft.com/office/drawing/2014/main" id="{1B100FC7-2DAA-8230-565E-7B48B845C01E}"/>
              </a:ext>
            </a:extLst>
          </p:cNvPr>
          <p:cNvSpPr txBox="1"/>
          <p:nvPr/>
        </p:nvSpPr>
        <p:spPr>
          <a:xfrm>
            <a:off x="5810497" y="8346350"/>
            <a:ext cx="6667005" cy="1731243"/>
          </a:xfrm>
          <a:prstGeom prst="rect">
            <a:avLst/>
          </a:prstGeom>
        </p:spPr>
        <p:txBody>
          <a:bodyPr wrap="square" lIns="0" tIns="0" rIns="0" bIns="0" rtlCol="0" anchor="t">
            <a:spAutoFit/>
          </a:bodyPr>
          <a:lstStyle/>
          <a:p>
            <a:pPr marL="0" lvl="0" indent="0" algn="ctr">
              <a:lnSpc>
                <a:spcPts val="4506"/>
              </a:lnSpc>
            </a:pPr>
            <a:r>
              <a:rPr lang="en-US" sz="3600" b="1" dirty="0">
                <a:solidFill>
                  <a:srgbClr val="FFFFFF"/>
                </a:solidFill>
                <a:latin typeface="Bebas Neue Bold"/>
                <a:ea typeface="Bebas Neue Bold"/>
                <a:cs typeface="Bebas Neue Bold"/>
                <a:sym typeface="Bebas Neue Bold"/>
              </a:rPr>
              <a:t>Tyler Smith</a:t>
            </a:r>
          </a:p>
          <a:p>
            <a:pPr marL="0" lvl="0" indent="0" algn="ctr">
              <a:lnSpc>
                <a:spcPts val="4506"/>
              </a:lnSpc>
            </a:pPr>
            <a:r>
              <a:rPr lang="en-US" sz="3600" b="1" dirty="0">
                <a:solidFill>
                  <a:srgbClr val="FFFFFF"/>
                </a:solidFill>
                <a:latin typeface="Bebas Neue Bold"/>
                <a:ea typeface="Bebas Neue Bold"/>
                <a:cs typeface="Bebas Neue Bold"/>
                <a:sym typeface="Bebas Neue Bold"/>
              </a:rPr>
              <a:t>Transportation Planner</a:t>
            </a:r>
          </a:p>
          <a:p>
            <a:pPr marL="0" lvl="0" indent="0" algn="ctr">
              <a:lnSpc>
                <a:spcPts val="4506"/>
              </a:lnSpc>
            </a:pPr>
            <a:r>
              <a:rPr lang="en-US" sz="3600" b="1" dirty="0">
                <a:solidFill>
                  <a:srgbClr val="FFFFFF"/>
                </a:solidFill>
                <a:latin typeface="Bebas Neue Bold"/>
                <a:ea typeface="Bebas Neue Bold"/>
                <a:cs typeface="Bebas Neue Bold"/>
                <a:sym typeface="Bebas Neue Bold"/>
              </a:rPr>
              <a:t>Tyler.Smith@portlandoregon.gov</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4E0E1-3B01-8F12-4A90-1589AE589F2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AC8388-ABEF-522A-66AB-895D1D3E88BA}"/>
              </a:ext>
            </a:extLst>
          </p:cNvPr>
          <p:cNvSpPr/>
          <p:nvPr/>
        </p:nvSpPr>
        <p:spPr>
          <a:xfrm>
            <a:off x="0" y="35576"/>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D419337E-585C-94AE-F084-8601D2AD3DF7}"/>
              </a:ext>
            </a:extLst>
          </p:cNvPr>
          <p:cNvGrpSpPr/>
          <p:nvPr/>
        </p:nvGrpSpPr>
        <p:grpSpPr>
          <a:xfrm>
            <a:off x="0" y="-661012"/>
            <a:ext cx="18288000" cy="10948012"/>
            <a:chOff x="0" y="0"/>
            <a:chExt cx="4816593" cy="2883427"/>
          </a:xfrm>
        </p:grpSpPr>
        <p:sp>
          <p:nvSpPr>
            <p:cNvPr id="4" name="Freeform 4">
              <a:extLst>
                <a:ext uri="{FF2B5EF4-FFF2-40B4-BE49-F238E27FC236}">
                  <a16:creationId xmlns:a16="http://schemas.microsoft.com/office/drawing/2014/main" id="{47B947E1-D483-C102-43EC-BEAB3D07E514}"/>
                </a:ext>
              </a:extLst>
            </p:cNvPr>
            <p:cNvSpPr/>
            <p:nvPr/>
          </p:nvSpPr>
          <p:spPr>
            <a:xfrm>
              <a:off x="0" y="0"/>
              <a:ext cx="4816592" cy="2883427"/>
            </a:xfrm>
            <a:custGeom>
              <a:avLst/>
              <a:gdLst/>
              <a:ahLst/>
              <a:cxnLst/>
              <a:rect l="l" t="t" r="r" b="b"/>
              <a:pathLst>
                <a:path w="4816592" h="2883427">
                  <a:moveTo>
                    <a:pt x="0" y="0"/>
                  </a:moveTo>
                  <a:lnTo>
                    <a:pt x="4816592" y="0"/>
                  </a:lnTo>
                  <a:lnTo>
                    <a:pt x="4816592" y="2883427"/>
                  </a:lnTo>
                  <a:lnTo>
                    <a:pt x="0" y="2883427"/>
                  </a:lnTo>
                  <a:close/>
                </a:path>
              </a:pathLst>
            </a:custGeom>
            <a:solidFill>
              <a:srgbClr val="F3F1E7">
                <a:alpha val="89804"/>
              </a:srgbClr>
            </a:solidFill>
          </p:spPr>
          <p:txBody>
            <a:bodyPr/>
            <a:lstStyle/>
            <a:p>
              <a:endParaRPr lang="en-US"/>
            </a:p>
          </p:txBody>
        </p:sp>
        <p:sp>
          <p:nvSpPr>
            <p:cNvPr id="5" name="TextBox 5">
              <a:extLst>
                <a:ext uri="{FF2B5EF4-FFF2-40B4-BE49-F238E27FC236}">
                  <a16:creationId xmlns:a16="http://schemas.microsoft.com/office/drawing/2014/main" id="{33ECC60F-ACA0-09DD-E4D9-945157576137}"/>
                </a:ext>
              </a:extLst>
            </p:cNvPr>
            <p:cNvSpPr txBox="1"/>
            <p:nvPr/>
          </p:nvSpPr>
          <p:spPr>
            <a:xfrm>
              <a:off x="0" y="28575"/>
              <a:ext cx="4816593" cy="2854852"/>
            </a:xfrm>
            <a:prstGeom prst="rect">
              <a:avLst/>
            </a:prstGeom>
          </p:spPr>
          <p:txBody>
            <a:bodyPr lIns="50800" tIns="50800" rIns="50800" bIns="50800" rtlCol="0" anchor="ctr"/>
            <a:lstStyle/>
            <a:p>
              <a:pPr algn="ctr">
                <a:lnSpc>
                  <a:spcPts val="2000"/>
                </a:lnSpc>
              </a:pPr>
              <a:endParaRPr/>
            </a:p>
          </p:txBody>
        </p:sp>
      </p:grpSp>
      <p:sp>
        <p:nvSpPr>
          <p:cNvPr id="6" name="TextBox 6">
            <a:extLst>
              <a:ext uri="{FF2B5EF4-FFF2-40B4-BE49-F238E27FC236}">
                <a16:creationId xmlns:a16="http://schemas.microsoft.com/office/drawing/2014/main" id="{C12E60B5-2023-05EF-738A-FC51ED5E558B}"/>
              </a:ext>
            </a:extLst>
          </p:cNvPr>
          <p:cNvSpPr txBox="1"/>
          <p:nvPr/>
        </p:nvSpPr>
        <p:spPr>
          <a:xfrm>
            <a:off x="12474526" y="3530189"/>
            <a:ext cx="4508372" cy="971550"/>
          </a:xfrm>
          <a:prstGeom prst="rect">
            <a:avLst/>
          </a:prstGeom>
        </p:spPr>
        <p:txBody>
          <a:bodyPr lIns="0" tIns="0" rIns="0" bIns="0" rtlCol="0" anchor="t">
            <a:spAutoFit/>
          </a:bodyPr>
          <a:lstStyle/>
          <a:p>
            <a:pPr algn="l">
              <a:lnSpc>
                <a:spcPts val="7680"/>
              </a:lnSpc>
            </a:pPr>
            <a:endParaRPr/>
          </a:p>
        </p:txBody>
      </p:sp>
      <p:sp>
        <p:nvSpPr>
          <p:cNvPr id="12" name="TextBox 12">
            <a:extLst>
              <a:ext uri="{FF2B5EF4-FFF2-40B4-BE49-F238E27FC236}">
                <a16:creationId xmlns:a16="http://schemas.microsoft.com/office/drawing/2014/main" id="{7FC12B7F-3A30-B848-43E8-BB54651C9F60}"/>
              </a:ext>
            </a:extLst>
          </p:cNvPr>
          <p:cNvSpPr txBox="1"/>
          <p:nvPr/>
        </p:nvSpPr>
        <p:spPr>
          <a:xfrm>
            <a:off x="1598247" y="2705100"/>
            <a:ext cx="15392400" cy="4616648"/>
          </a:xfrm>
          <a:prstGeom prst="rect">
            <a:avLst/>
          </a:prstGeom>
        </p:spPr>
        <p:txBody>
          <a:bodyPr wrap="square" lIns="0" tIns="0" rIns="0" bIns="0" rtlCol="0" anchor="t">
            <a:spAutoFit/>
          </a:bodyPr>
          <a:lstStyle/>
          <a:p>
            <a:pPr marL="0" lvl="0" indent="0" algn="ctr">
              <a:spcBef>
                <a:spcPct val="0"/>
              </a:spcBef>
            </a:pPr>
            <a:r>
              <a:rPr lang="en-US" sz="15000" b="1" dirty="0">
                <a:solidFill>
                  <a:srgbClr val="000000"/>
                </a:solidFill>
                <a:latin typeface="Bebas Neue Bold"/>
                <a:ea typeface="Bebas Neue Bold"/>
                <a:cs typeface="Bebas Neue Bold"/>
                <a:sym typeface="Bebas Neue Bold"/>
              </a:rPr>
              <a:t>Program Area </a:t>
            </a:r>
          </a:p>
          <a:p>
            <a:pPr marL="0" lvl="0" indent="0" algn="ctr">
              <a:spcBef>
                <a:spcPct val="0"/>
              </a:spcBef>
            </a:pPr>
            <a:r>
              <a:rPr lang="en-US" sz="15000" b="1" dirty="0">
                <a:solidFill>
                  <a:srgbClr val="000000"/>
                </a:solidFill>
                <a:latin typeface="Bebas Neue Bold"/>
                <a:ea typeface="Bebas Neue Bold"/>
                <a:cs typeface="Bebas Neue Bold"/>
                <a:sym typeface="Bebas Neue Bold"/>
              </a:rPr>
              <a:t>2025 Impact Snapshots</a:t>
            </a:r>
          </a:p>
        </p:txBody>
      </p:sp>
      <p:sp>
        <p:nvSpPr>
          <p:cNvPr id="13" name="TextBox 13">
            <a:extLst>
              <a:ext uri="{FF2B5EF4-FFF2-40B4-BE49-F238E27FC236}">
                <a16:creationId xmlns:a16="http://schemas.microsoft.com/office/drawing/2014/main" id="{5E06B09C-D2BE-042F-8AF1-BAFD40F3C43F}"/>
              </a:ext>
            </a:extLst>
          </p:cNvPr>
          <p:cNvSpPr txBox="1"/>
          <p:nvPr/>
        </p:nvSpPr>
        <p:spPr>
          <a:xfrm>
            <a:off x="17836736" y="9788111"/>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000000"/>
                </a:solidFill>
                <a:latin typeface="Open Sans 1 Bold"/>
                <a:ea typeface="Open Sans 1 Bold"/>
                <a:cs typeface="Open Sans 1 Bold"/>
                <a:sym typeface="Open Sans 1 Bold"/>
              </a:rPr>
              <a:t>5</a:t>
            </a:r>
          </a:p>
        </p:txBody>
      </p:sp>
    </p:spTree>
    <p:extLst>
      <p:ext uri="{BB962C8B-B14F-4D97-AF65-F5344CB8AC3E}">
        <p14:creationId xmlns:p14="http://schemas.microsoft.com/office/powerpoint/2010/main" val="95210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ECB76-39E3-A693-B002-15B9087D87B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16A8988-FC36-78F4-3851-3DDDA675C06D}"/>
              </a:ext>
            </a:extLst>
          </p:cNvPr>
          <p:cNvSpPr txBox="1"/>
          <p:nvPr/>
        </p:nvSpPr>
        <p:spPr>
          <a:xfrm>
            <a:off x="17836736" y="9788111"/>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FFFFFF"/>
                </a:solidFill>
                <a:latin typeface="Open Sans 1 Bold"/>
                <a:ea typeface="Open Sans 1 Bold"/>
                <a:cs typeface="Open Sans 1 Bold"/>
                <a:sym typeface="Open Sans 1 Bold"/>
              </a:rPr>
              <a:t>35</a:t>
            </a:r>
          </a:p>
        </p:txBody>
      </p:sp>
      <p:sp>
        <p:nvSpPr>
          <p:cNvPr id="8" name="Freeform 2">
            <a:extLst>
              <a:ext uri="{FF2B5EF4-FFF2-40B4-BE49-F238E27FC236}">
                <a16:creationId xmlns:a16="http://schemas.microsoft.com/office/drawing/2014/main" id="{65B802A3-0C45-07BE-2DC6-570F74B935C9}"/>
              </a:ext>
            </a:extLst>
          </p:cNvPr>
          <p:cNvSpPr/>
          <p:nvPr/>
        </p:nvSpPr>
        <p:spPr>
          <a:xfrm>
            <a:off x="0" y="-3390900"/>
            <a:ext cx="18288000" cy="14279121"/>
          </a:xfrm>
          <a:custGeom>
            <a:avLst/>
            <a:gdLst/>
            <a:ahLst/>
            <a:cxnLst/>
            <a:rect l="l" t="t" r="r" b="b"/>
            <a:pathLst>
              <a:path w="18987424" h="14825227">
                <a:moveTo>
                  <a:pt x="0" y="0"/>
                </a:moveTo>
                <a:lnTo>
                  <a:pt x="18987424" y="0"/>
                </a:lnTo>
                <a:lnTo>
                  <a:pt x="18987424" y="14825227"/>
                </a:lnTo>
                <a:lnTo>
                  <a:pt x="0" y="14825227"/>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solidFill>
              <a:srgbClr val="FFC000"/>
            </a:solidFill>
          </a:ln>
        </p:spPr>
        <p:txBody>
          <a:bodyPr/>
          <a:lstStyle/>
          <a:p>
            <a:endParaRPr lang="en-US" dirty="0"/>
          </a:p>
        </p:txBody>
      </p:sp>
      <p:grpSp>
        <p:nvGrpSpPr>
          <p:cNvPr id="4" name="Group 4">
            <a:extLst>
              <a:ext uri="{FF2B5EF4-FFF2-40B4-BE49-F238E27FC236}">
                <a16:creationId xmlns:a16="http://schemas.microsoft.com/office/drawing/2014/main" id="{CAA98607-1907-17ED-DB66-F0D265F4C272}"/>
              </a:ext>
            </a:extLst>
          </p:cNvPr>
          <p:cNvGrpSpPr/>
          <p:nvPr/>
        </p:nvGrpSpPr>
        <p:grpSpPr>
          <a:xfrm>
            <a:off x="944132" y="194004"/>
            <a:ext cx="6218584" cy="8686793"/>
            <a:chOff x="0" y="-1988661"/>
            <a:chExt cx="1637816" cy="2287877"/>
          </a:xfrm>
        </p:grpSpPr>
        <p:sp>
          <p:nvSpPr>
            <p:cNvPr id="5" name="Freeform 5">
              <a:extLst>
                <a:ext uri="{FF2B5EF4-FFF2-40B4-BE49-F238E27FC236}">
                  <a16:creationId xmlns:a16="http://schemas.microsoft.com/office/drawing/2014/main" id="{8261509F-1A19-3618-C55C-4710DCF64323}"/>
                </a:ext>
              </a:extLst>
            </p:cNvPr>
            <p:cNvSpPr/>
            <p:nvPr/>
          </p:nvSpPr>
          <p:spPr>
            <a:xfrm>
              <a:off x="4082" y="-1988661"/>
              <a:ext cx="1633734" cy="299216"/>
            </a:xfrm>
            <a:custGeom>
              <a:avLst/>
              <a:gdLst/>
              <a:ahLst/>
              <a:cxnLst/>
              <a:rect l="l" t="t" r="r" b="b"/>
              <a:pathLst>
                <a:path w="1633734" h="299216">
                  <a:moveTo>
                    <a:pt x="0" y="0"/>
                  </a:moveTo>
                  <a:lnTo>
                    <a:pt x="1633734" y="0"/>
                  </a:lnTo>
                  <a:lnTo>
                    <a:pt x="1633734" y="299216"/>
                  </a:lnTo>
                  <a:lnTo>
                    <a:pt x="0" y="299216"/>
                  </a:lnTo>
                  <a:close/>
                </a:path>
              </a:pathLst>
            </a:custGeom>
            <a:solidFill>
              <a:srgbClr val="005CB9">
                <a:alpha val="77647"/>
              </a:srgbClr>
            </a:solidFill>
          </p:spPr>
          <p:txBody>
            <a:bodyPr/>
            <a:lstStyle/>
            <a:p>
              <a:endParaRPr lang="en-US"/>
            </a:p>
          </p:txBody>
        </p:sp>
        <p:sp>
          <p:nvSpPr>
            <p:cNvPr id="6" name="TextBox 6">
              <a:extLst>
                <a:ext uri="{FF2B5EF4-FFF2-40B4-BE49-F238E27FC236}">
                  <a16:creationId xmlns:a16="http://schemas.microsoft.com/office/drawing/2014/main" id="{608219A5-DA11-582E-A7AA-B808DC86C016}"/>
                </a:ext>
              </a:extLst>
            </p:cNvPr>
            <p:cNvSpPr txBox="1"/>
            <p:nvPr/>
          </p:nvSpPr>
          <p:spPr>
            <a:xfrm>
              <a:off x="0" y="28575"/>
              <a:ext cx="1633734" cy="270641"/>
            </a:xfrm>
            <a:prstGeom prst="rect">
              <a:avLst/>
            </a:prstGeom>
          </p:spPr>
          <p:txBody>
            <a:bodyPr lIns="50800" tIns="50800" rIns="50800" bIns="50800" rtlCol="0" anchor="ctr"/>
            <a:lstStyle/>
            <a:p>
              <a:pPr algn="ctr">
                <a:lnSpc>
                  <a:spcPts val="1600"/>
                </a:lnSpc>
              </a:pPr>
              <a:endParaRPr/>
            </a:p>
          </p:txBody>
        </p:sp>
      </p:grpSp>
      <p:sp>
        <p:nvSpPr>
          <p:cNvPr id="7" name="TextBox 7">
            <a:extLst>
              <a:ext uri="{FF2B5EF4-FFF2-40B4-BE49-F238E27FC236}">
                <a16:creationId xmlns:a16="http://schemas.microsoft.com/office/drawing/2014/main" id="{080877F6-1D8A-75AB-EF7E-3296A4A66F97}"/>
              </a:ext>
            </a:extLst>
          </p:cNvPr>
          <p:cNvSpPr txBox="1"/>
          <p:nvPr/>
        </p:nvSpPr>
        <p:spPr>
          <a:xfrm>
            <a:off x="-1088811" y="311753"/>
            <a:ext cx="10232811" cy="1018340"/>
          </a:xfrm>
          <a:prstGeom prst="rect">
            <a:avLst/>
          </a:prstGeom>
        </p:spPr>
        <p:txBody>
          <a:bodyPr lIns="0" tIns="0" rIns="0" bIns="0" rtlCol="0" anchor="t">
            <a:spAutoFit/>
          </a:bodyPr>
          <a:lstStyle/>
          <a:p>
            <a:pPr algn="ctr">
              <a:lnSpc>
                <a:spcPts val="7451"/>
              </a:lnSpc>
            </a:pPr>
            <a:r>
              <a:rPr lang="en-US" sz="8012" b="1" dirty="0">
                <a:solidFill>
                  <a:srgbClr val="FFFFFF"/>
                </a:solidFill>
                <a:latin typeface="Bebas Neue Bold"/>
                <a:ea typeface="Bebas Neue Bold"/>
                <a:cs typeface="Bebas Neue Bold"/>
                <a:sym typeface="Bebas Neue Bold"/>
              </a:rPr>
              <a:t>Street Paintings</a:t>
            </a:r>
          </a:p>
        </p:txBody>
      </p:sp>
      <p:grpSp>
        <p:nvGrpSpPr>
          <p:cNvPr id="9" name="Group 3">
            <a:extLst>
              <a:ext uri="{FF2B5EF4-FFF2-40B4-BE49-F238E27FC236}">
                <a16:creationId xmlns:a16="http://schemas.microsoft.com/office/drawing/2014/main" id="{E053E760-7C28-8544-E9B7-206EAEE7D261}"/>
              </a:ext>
            </a:extLst>
          </p:cNvPr>
          <p:cNvGrpSpPr/>
          <p:nvPr/>
        </p:nvGrpSpPr>
        <p:grpSpPr>
          <a:xfrm>
            <a:off x="-85542" y="6790220"/>
            <a:ext cx="18373542" cy="3556612"/>
            <a:chOff x="0" y="0"/>
            <a:chExt cx="4816593" cy="2883427"/>
          </a:xfrm>
        </p:grpSpPr>
        <p:sp>
          <p:nvSpPr>
            <p:cNvPr id="10" name="Freeform 4">
              <a:extLst>
                <a:ext uri="{FF2B5EF4-FFF2-40B4-BE49-F238E27FC236}">
                  <a16:creationId xmlns:a16="http://schemas.microsoft.com/office/drawing/2014/main" id="{2B69F6DD-DE67-CDB8-0AEB-5BD6915E28B1}"/>
                </a:ext>
              </a:extLst>
            </p:cNvPr>
            <p:cNvSpPr/>
            <p:nvPr/>
          </p:nvSpPr>
          <p:spPr>
            <a:xfrm>
              <a:off x="0" y="0"/>
              <a:ext cx="4816592" cy="2883427"/>
            </a:xfrm>
            <a:custGeom>
              <a:avLst/>
              <a:gdLst/>
              <a:ahLst/>
              <a:cxnLst/>
              <a:rect l="l" t="t" r="r" b="b"/>
              <a:pathLst>
                <a:path w="4816592" h="2883427">
                  <a:moveTo>
                    <a:pt x="0" y="0"/>
                  </a:moveTo>
                  <a:lnTo>
                    <a:pt x="4816592" y="0"/>
                  </a:lnTo>
                  <a:lnTo>
                    <a:pt x="4816592" y="2883427"/>
                  </a:lnTo>
                  <a:lnTo>
                    <a:pt x="0" y="2883427"/>
                  </a:lnTo>
                  <a:close/>
                </a:path>
              </a:pathLst>
            </a:custGeom>
            <a:solidFill>
              <a:srgbClr val="F3F1E7">
                <a:alpha val="89804"/>
              </a:srgbClr>
            </a:solidFill>
          </p:spPr>
          <p:txBody>
            <a:bodyPr/>
            <a:lstStyle/>
            <a:p>
              <a:endParaRPr lang="en-US"/>
            </a:p>
          </p:txBody>
        </p:sp>
        <p:sp>
          <p:nvSpPr>
            <p:cNvPr id="11" name="TextBox 5">
              <a:extLst>
                <a:ext uri="{FF2B5EF4-FFF2-40B4-BE49-F238E27FC236}">
                  <a16:creationId xmlns:a16="http://schemas.microsoft.com/office/drawing/2014/main" id="{EE07D826-EFC5-1D84-1235-5A0A1FA19ACB}"/>
                </a:ext>
              </a:extLst>
            </p:cNvPr>
            <p:cNvSpPr txBox="1"/>
            <p:nvPr/>
          </p:nvSpPr>
          <p:spPr>
            <a:xfrm>
              <a:off x="0" y="28575"/>
              <a:ext cx="4816593" cy="2854852"/>
            </a:xfrm>
            <a:prstGeom prst="rect">
              <a:avLst/>
            </a:prstGeom>
          </p:spPr>
          <p:txBody>
            <a:bodyPr lIns="50800" tIns="50800" rIns="50800" bIns="50800" rtlCol="0" anchor="ctr"/>
            <a:lstStyle/>
            <a:p>
              <a:pPr algn="ctr">
                <a:lnSpc>
                  <a:spcPts val="2000"/>
                </a:lnSpc>
              </a:pPr>
              <a:endParaRPr/>
            </a:p>
          </p:txBody>
        </p:sp>
      </p:grpSp>
      <p:sp>
        <p:nvSpPr>
          <p:cNvPr id="12" name="TextBox 11">
            <a:extLst>
              <a:ext uri="{FF2B5EF4-FFF2-40B4-BE49-F238E27FC236}">
                <a16:creationId xmlns:a16="http://schemas.microsoft.com/office/drawing/2014/main" id="{9693E30A-9C16-61E0-51D7-E8156A53845A}"/>
              </a:ext>
            </a:extLst>
          </p:cNvPr>
          <p:cNvSpPr txBox="1"/>
          <p:nvPr/>
        </p:nvSpPr>
        <p:spPr>
          <a:xfrm>
            <a:off x="307905" y="7098652"/>
            <a:ext cx="17528827" cy="5226111"/>
          </a:xfrm>
          <a:prstGeom prst="rect">
            <a:avLst/>
          </a:prstGeom>
          <a:noFill/>
        </p:spPr>
        <p:txBody>
          <a:bodyPr wrap="square">
            <a:spAutoFit/>
          </a:bodyPr>
          <a:lstStyle/>
          <a:p>
            <a:pPr marL="388629" lvl="1"/>
            <a:r>
              <a:rPr lang="en-US" sz="4000" b="1" dirty="0">
                <a:solidFill>
                  <a:srgbClr val="000000"/>
                </a:solidFill>
                <a:latin typeface="Open Sans 2 Bold"/>
                <a:ea typeface="Open Sans 2 Bold"/>
                <a:cs typeface="Open Sans 2 Bold"/>
                <a:sym typeface="Open Sans 2 Bold"/>
              </a:rPr>
              <a:t>Record-Breaking Street Paintings:</a:t>
            </a:r>
          </a:p>
          <a:p>
            <a:pPr marL="960129" lvl="1" indent="-571500">
              <a:buFont typeface="Arial" panose="020B0604020202020204" pitchFamily="34" charset="0"/>
              <a:buChar char="•"/>
            </a:pPr>
            <a:r>
              <a:rPr lang="en-US" sz="4000" dirty="0">
                <a:solidFill>
                  <a:srgbClr val="000000"/>
                </a:solidFill>
                <a:latin typeface="Open Sans 2"/>
                <a:ea typeface="Open Sans 2"/>
                <a:cs typeface="Open Sans 2"/>
                <a:sym typeface="Open Sans 2"/>
              </a:rPr>
              <a:t>17 new community-led street paintings</a:t>
            </a:r>
          </a:p>
          <a:p>
            <a:pPr marL="960129" lvl="1" indent="-571500">
              <a:buFont typeface="Arial" panose="020B0604020202020204" pitchFamily="34" charset="0"/>
              <a:buChar char="•"/>
            </a:pPr>
            <a:r>
              <a:rPr lang="en-US" sz="4000" dirty="0">
                <a:solidFill>
                  <a:srgbClr val="000000"/>
                </a:solidFill>
                <a:latin typeface="Open Sans 2"/>
                <a:ea typeface="Open Sans 2"/>
                <a:cs typeface="Open Sans 2"/>
                <a:sym typeface="Open Sans 2"/>
              </a:rPr>
              <a:t>First painting in 1996 now totals around 180</a:t>
            </a:r>
          </a:p>
          <a:p>
            <a:pPr marL="960129" lvl="1" indent="-571500">
              <a:buFont typeface="Arial" panose="020B0604020202020204" pitchFamily="34" charset="0"/>
              <a:buChar char="•"/>
            </a:pPr>
            <a:r>
              <a:rPr lang="en-US" sz="4000" dirty="0">
                <a:solidFill>
                  <a:srgbClr val="000000"/>
                </a:solidFill>
                <a:latin typeface="Open Sans 2"/>
                <a:ea typeface="Open Sans 2"/>
                <a:cs typeface="Open Sans 2"/>
                <a:sym typeface="Open Sans 2"/>
              </a:rPr>
              <a:t>Above: Native American Arts and Culture Foundation @ SE 10</a:t>
            </a:r>
            <a:r>
              <a:rPr lang="en-US" sz="4000" baseline="30000" dirty="0">
                <a:solidFill>
                  <a:srgbClr val="000000"/>
                </a:solidFill>
                <a:latin typeface="Open Sans 2"/>
                <a:ea typeface="Open Sans 2"/>
                <a:cs typeface="Open Sans 2"/>
                <a:sym typeface="Open Sans 2"/>
              </a:rPr>
              <a:t>th</a:t>
            </a:r>
            <a:r>
              <a:rPr lang="en-US" sz="4000" dirty="0">
                <a:solidFill>
                  <a:srgbClr val="000000"/>
                </a:solidFill>
                <a:latin typeface="Open Sans 2"/>
                <a:ea typeface="Open Sans 2"/>
                <a:cs typeface="Open Sans 2"/>
                <a:sym typeface="Open Sans 2"/>
              </a:rPr>
              <a:t> and Belmont</a:t>
            </a:r>
          </a:p>
          <a:p>
            <a:pPr marL="388629" lvl="1">
              <a:lnSpc>
                <a:spcPts val="4032"/>
              </a:lnSpc>
            </a:pPr>
            <a:endParaRPr lang="en-US" sz="4000" dirty="0">
              <a:solidFill>
                <a:srgbClr val="000000"/>
              </a:solidFill>
              <a:latin typeface="Open Sans 2"/>
              <a:ea typeface="Open Sans 2"/>
              <a:cs typeface="Open Sans 2"/>
              <a:sym typeface="Open Sans 2"/>
            </a:endParaRPr>
          </a:p>
          <a:p>
            <a:pPr marL="960129" lvl="1" indent="-571500">
              <a:lnSpc>
                <a:spcPts val="4032"/>
              </a:lnSpc>
              <a:buFont typeface="Arial" panose="020B0604020202020204" pitchFamily="34" charset="0"/>
              <a:buChar char="•"/>
            </a:pPr>
            <a:endParaRPr lang="en-US" sz="4000" dirty="0">
              <a:solidFill>
                <a:srgbClr val="000000"/>
              </a:solidFill>
              <a:latin typeface="Open Sans 2"/>
              <a:ea typeface="Open Sans 2"/>
              <a:cs typeface="Open Sans 2"/>
              <a:sym typeface="Open Sans 2"/>
            </a:endParaRPr>
          </a:p>
          <a:p>
            <a:pPr marL="388629" lvl="1">
              <a:lnSpc>
                <a:spcPts val="4032"/>
              </a:lnSpc>
            </a:pPr>
            <a:endParaRPr lang="en-US" sz="4000" dirty="0">
              <a:solidFill>
                <a:srgbClr val="000000"/>
              </a:solidFill>
              <a:latin typeface="Open Sans 2"/>
              <a:ea typeface="Open Sans 2"/>
              <a:cs typeface="Open Sans 2"/>
              <a:sym typeface="Open Sans 2"/>
            </a:endParaRPr>
          </a:p>
          <a:p>
            <a:pPr marL="388629" lvl="1">
              <a:lnSpc>
                <a:spcPts val="4032"/>
              </a:lnSpc>
            </a:pPr>
            <a:endParaRPr lang="en-US" sz="4000" dirty="0">
              <a:solidFill>
                <a:srgbClr val="000000"/>
              </a:solidFill>
              <a:latin typeface="Open Sans 2"/>
              <a:ea typeface="Open Sans 2"/>
              <a:cs typeface="Open Sans 2"/>
              <a:sym typeface="Open Sans 2"/>
            </a:endParaRPr>
          </a:p>
        </p:txBody>
      </p:sp>
    </p:spTree>
    <p:extLst>
      <p:ext uri="{BB962C8B-B14F-4D97-AF65-F5344CB8AC3E}">
        <p14:creationId xmlns:p14="http://schemas.microsoft.com/office/powerpoint/2010/main" val="3250429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B0A87-72E7-907D-2DC0-1D794E8167D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B4BFBCB-1086-89A1-936B-A65C1A77DD01}"/>
              </a:ext>
            </a:extLst>
          </p:cNvPr>
          <p:cNvSpPr/>
          <p:nvPr/>
        </p:nvSpPr>
        <p:spPr>
          <a:xfrm>
            <a:off x="0" y="-2667802"/>
            <a:ext cx="18288000" cy="13839825"/>
          </a:xfrm>
          <a:custGeom>
            <a:avLst/>
            <a:gdLst/>
            <a:ahLst/>
            <a:cxnLst/>
            <a:rect l="l" t="t" r="r" b="b"/>
            <a:pathLst>
              <a:path w="18288000" h="13839825">
                <a:moveTo>
                  <a:pt x="0" y="0"/>
                </a:moveTo>
                <a:lnTo>
                  <a:pt x="18288000" y="0"/>
                </a:lnTo>
                <a:lnTo>
                  <a:pt x="18288000" y="13839825"/>
                </a:lnTo>
                <a:lnTo>
                  <a:pt x="0" y="13839825"/>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5B795D57-1D28-3227-A9E3-3D1ADDD6B8C8}"/>
              </a:ext>
            </a:extLst>
          </p:cNvPr>
          <p:cNvGrpSpPr/>
          <p:nvPr/>
        </p:nvGrpSpPr>
        <p:grpSpPr>
          <a:xfrm>
            <a:off x="12344400" y="8270349"/>
            <a:ext cx="5246651" cy="1136087"/>
            <a:chOff x="0" y="0"/>
            <a:chExt cx="1381834" cy="299216"/>
          </a:xfrm>
        </p:grpSpPr>
        <p:sp>
          <p:nvSpPr>
            <p:cNvPr id="4" name="Freeform 4">
              <a:extLst>
                <a:ext uri="{FF2B5EF4-FFF2-40B4-BE49-F238E27FC236}">
                  <a16:creationId xmlns:a16="http://schemas.microsoft.com/office/drawing/2014/main" id="{0ED1BCA4-2158-61FB-3F50-4B51C6682F5B}"/>
                </a:ext>
              </a:extLst>
            </p:cNvPr>
            <p:cNvSpPr/>
            <p:nvPr/>
          </p:nvSpPr>
          <p:spPr>
            <a:xfrm>
              <a:off x="0" y="0"/>
              <a:ext cx="1381834" cy="299216"/>
            </a:xfrm>
            <a:custGeom>
              <a:avLst/>
              <a:gdLst/>
              <a:ahLst/>
              <a:cxnLst/>
              <a:rect l="l" t="t" r="r" b="b"/>
              <a:pathLst>
                <a:path w="1381834" h="299216">
                  <a:moveTo>
                    <a:pt x="0" y="0"/>
                  </a:moveTo>
                  <a:lnTo>
                    <a:pt x="1381834" y="0"/>
                  </a:lnTo>
                  <a:lnTo>
                    <a:pt x="1381834" y="299216"/>
                  </a:lnTo>
                  <a:lnTo>
                    <a:pt x="0" y="299216"/>
                  </a:lnTo>
                  <a:close/>
                </a:path>
              </a:pathLst>
            </a:custGeom>
            <a:solidFill>
              <a:srgbClr val="005CB9">
                <a:alpha val="77647"/>
              </a:srgbClr>
            </a:solidFill>
          </p:spPr>
          <p:txBody>
            <a:bodyPr/>
            <a:lstStyle/>
            <a:p>
              <a:endParaRPr lang="en-US"/>
            </a:p>
          </p:txBody>
        </p:sp>
        <p:sp>
          <p:nvSpPr>
            <p:cNvPr id="5" name="TextBox 5">
              <a:extLst>
                <a:ext uri="{FF2B5EF4-FFF2-40B4-BE49-F238E27FC236}">
                  <a16:creationId xmlns:a16="http://schemas.microsoft.com/office/drawing/2014/main" id="{DAA2ABEB-DAE5-4A84-48C0-27D2E12CE8B7}"/>
                </a:ext>
              </a:extLst>
            </p:cNvPr>
            <p:cNvSpPr txBox="1"/>
            <p:nvPr/>
          </p:nvSpPr>
          <p:spPr>
            <a:xfrm>
              <a:off x="0" y="28575"/>
              <a:ext cx="1381834" cy="270641"/>
            </a:xfrm>
            <a:prstGeom prst="rect">
              <a:avLst/>
            </a:prstGeom>
          </p:spPr>
          <p:txBody>
            <a:bodyPr lIns="50800" tIns="50800" rIns="50800" bIns="50800" rtlCol="0" anchor="ctr"/>
            <a:lstStyle/>
            <a:p>
              <a:pPr algn="ctr">
                <a:lnSpc>
                  <a:spcPts val="1600"/>
                </a:lnSpc>
              </a:pPr>
              <a:endParaRPr/>
            </a:p>
          </p:txBody>
        </p:sp>
      </p:grpSp>
      <p:sp>
        <p:nvSpPr>
          <p:cNvPr id="6" name="TextBox 6">
            <a:extLst>
              <a:ext uri="{FF2B5EF4-FFF2-40B4-BE49-F238E27FC236}">
                <a16:creationId xmlns:a16="http://schemas.microsoft.com/office/drawing/2014/main" id="{E6CAA6A5-9061-3842-05A5-43AB46C121DE}"/>
              </a:ext>
            </a:extLst>
          </p:cNvPr>
          <p:cNvSpPr txBox="1"/>
          <p:nvPr/>
        </p:nvSpPr>
        <p:spPr>
          <a:xfrm>
            <a:off x="17836736" y="9788111"/>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FFFFFF"/>
                </a:solidFill>
                <a:latin typeface="Open Sans 1 Bold"/>
                <a:ea typeface="Open Sans 1 Bold"/>
                <a:cs typeface="Open Sans 1 Bold"/>
                <a:sym typeface="Open Sans 1 Bold"/>
              </a:rPr>
              <a:t>45</a:t>
            </a:r>
          </a:p>
        </p:txBody>
      </p:sp>
      <p:sp>
        <p:nvSpPr>
          <p:cNvPr id="7" name="TextBox 7">
            <a:extLst>
              <a:ext uri="{FF2B5EF4-FFF2-40B4-BE49-F238E27FC236}">
                <a16:creationId xmlns:a16="http://schemas.microsoft.com/office/drawing/2014/main" id="{E9F3AB96-E084-442A-9997-A34F2A3FDF7D}"/>
              </a:ext>
            </a:extLst>
          </p:cNvPr>
          <p:cNvSpPr txBox="1"/>
          <p:nvPr/>
        </p:nvSpPr>
        <p:spPr>
          <a:xfrm>
            <a:off x="9677400" y="8469498"/>
            <a:ext cx="10232811" cy="1011556"/>
          </a:xfrm>
          <a:prstGeom prst="rect">
            <a:avLst/>
          </a:prstGeom>
        </p:spPr>
        <p:txBody>
          <a:bodyPr lIns="0" tIns="0" rIns="0" bIns="0" rtlCol="0" anchor="t">
            <a:spAutoFit/>
          </a:bodyPr>
          <a:lstStyle/>
          <a:p>
            <a:pPr algn="ctr">
              <a:lnSpc>
                <a:spcPts val="7451"/>
              </a:lnSpc>
            </a:pPr>
            <a:r>
              <a:rPr lang="en-US" sz="8012" b="1" dirty="0">
                <a:solidFill>
                  <a:srgbClr val="FFFFFF"/>
                </a:solidFill>
                <a:latin typeface="Bebas Neue Bold"/>
                <a:ea typeface="Bebas Neue Bold"/>
                <a:cs typeface="Bebas Neue Bold"/>
                <a:sym typeface="Bebas Neue Bold"/>
              </a:rPr>
              <a:t>Block Parties</a:t>
            </a:r>
          </a:p>
        </p:txBody>
      </p:sp>
      <p:sp>
        <p:nvSpPr>
          <p:cNvPr id="8" name="TextBox 8">
            <a:extLst>
              <a:ext uri="{FF2B5EF4-FFF2-40B4-BE49-F238E27FC236}">
                <a16:creationId xmlns:a16="http://schemas.microsoft.com/office/drawing/2014/main" id="{C0CD8F74-9F4E-CE02-6A33-7277757161F5}"/>
              </a:ext>
            </a:extLst>
          </p:cNvPr>
          <p:cNvSpPr txBox="1"/>
          <p:nvPr/>
        </p:nvSpPr>
        <p:spPr>
          <a:xfrm>
            <a:off x="12742607" y="9788122"/>
            <a:ext cx="5545393" cy="349250"/>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Open Sans 1"/>
                <a:ea typeface="Open Sans 1"/>
                <a:cs typeface="Open Sans 1"/>
                <a:sym typeface="Open Sans 1"/>
              </a:rPr>
              <a:t>Photo courtesy of Conor Wing</a:t>
            </a:r>
          </a:p>
        </p:txBody>
      </p:sp>
      <p:grpSp>
        <p:nvGrpSpPr>
          <p:cNvPr id="9" name="Group 9">
            <a:extLst>
              <a:ext uri="{FF2B5EF4-FFF2-40B4-BE49-F238E27FC236}">
                <a16:creationId xmlns:a16="http://schemas.microsoft.com/office/drawing/2014/main" id="{A8C8AA89-0300-077D-8927-796B560792E7}"/>
              </a:ext>
            </a:extLst>
          </p:cNvPr>
          <p:cNvGrpSpPr/>
          <p:nvPr/>
        </p:nvGrpSpPr>
        <p:grpSpPr>
          <a:xfrm>
            <a:off x="11490049" y="740427"/>
            <a:ext cx="7965200" cy="576546"/>
            <a:chOff x="0" y="0"/>
            <a:chExt cx="2097830" cy="151848"/>
          </a:xfrm>
        </p:grpSpPr>
        <p:sp>
          <p:nvSpPr>
            <p:cNvPr id="10" name="Freeform 10">
              <a:extLst>
                <a:ext uri="{FF2B5EF4-FFF2-40B4-BE49-F238E27FC236}">
                  <a16:creationId xmlns:a16="http://schemas.microsoft.com/office/drawing/2014/main" id="{C511B860-5F4C-6EE1-7ACE-B5A097AF3E12}"/>
                </a:ext>
              </a:extLst>
            </p:cNvPr>
            <p:cNvSpPr/>
            <p:nvPr/>
          </p:nvSpPr>
          <p:spPr>
            <a:xfrm>
              <a:off x="0" y="0"/>
              <a:ext cx="2097830" cy="151848"/>
            </a:xfrm>
            <a:custGeom>
              <a:avLst/>
              <a:gdLst/>
              <a:ahLst/>
              <a:cxnLst/>
              <a:rect l="l" t="t" r="r" b="b"/>
              <a:pathLst>
                <a:path w="2097830" h="151848">
                  <a:moveTo>
                    <a:pt x="0" y="0"/>
                  </a:moveTo>
                  <a:lnTo>
                    <a:pt x="2097830" y="0"/>
                  </a:lnTo>
                  <a:lnTo>
                    <a:pt x="2097830" y="151848"/>
                  </a:lnTo>
                  <a:lnTo>
                    <a:pt x="0" y="151848"/>
                  </a:lnTo>
                  <a:close/>
                </a:path>
              </a:pathLst>
            </a:custGeom>
            <a:solidFill>
              <a:srgbClr val="EBE9EC">
                <a:alpha val="77647"/>
              </a:srgbClr>
            </a:solidFill>
          </p:spPr>
          <p:txBody>
            <a:bodyPr/>
            <a:lstStyle/>
            <a:p>
              <a:endParaRPr lang="en-US"/>
            </a:p>
          </p:txBody>
        </p:sp>
        <p:sp>
          <p:nvSpPr>
            <p:cNvPr id="11" name="TextBox 11">
              <a:extLst>
                <a:ext uri="{FF2B5EF4-FFF2-40B4-BE49-F238E27FC236}">
                  <a16:creationId xmlns:a16="http://schemas.microsoft.com/office/drawing/2014/main" id="{736BF664-BB2D-129A-4409-DE8BACD83577}"/>
                </a:ext>
              </a:extLst>
            </p:cNvPr>
            <p:cNvSpPr txBox="1"/>
            <p:nvPr/>
          </p:nvSpPr>
          <p:spPr>
            <a:xfrm>
              <a:off x="0" y="28575"/>
              <a:ext cx="2097830" cy="123273"/>
            </a:xfrm>
            <a:prstGeom prst="rect">
              <a:avLst/>
            </a:prstGeom>
          </p:spPr>
          <p:txBody>
            <a:bodyPr lIns="50800" tIns="50800" rIns="50800" bIns="50800" rtlCol="0" anchor="ctr"/>
            <a:lstStyle/>
            <a:p>
              <a:pPr algn="ctr">
                <a:lnSpc>
                  <a:spcPts val="1600"/>
                </a:lnSpc>
              </a:pPr>
              <a:endParaRPr/>
            </a:p>
          </p:txBody>
        </p:sp>
      </p:grpSp>
      <p:sp>
        <p:nvSpPr>
          <p:cNvPr id="12" name="TextBox 12">
            <a:extLst>
              <a:ext uri="{FF2B5EF4-FFF2-40B4-BE49-F238E27FC236}">
                <a16:creationId xmlns:a16="http://schemas.microsoft.com/office/drawing/2014/main" id="{279A6776-7909-5748-BF99-B085ACCEB1DE}"/>
              </a:ext>
            </a:extLst>
          </p:cNvPr>
          <p:cNvSpPr txBox="1"/>
          <p:nvPr/>
        </p:nvSpPr>
        <p:spPr>
          <a:xfrm>
            <a:off x="11589078" y="771173"/>
            <a:ext cx="7970530" cy="456423"/>
          </a:xfrm>
          <a:prstGeom prst="rect">
            <a:avLst/>
          </a:prstGeom>
        </p:spPr>
        <p:txBody>
          <a:bodyPr lIns="0" tIns="0" rIns="0" bIns="0" rtlCol="0" anchor="t">
            <a:spAutoFit/>
          </a:bodyPr>
          <a:lstStyle/>
          <a:p>
            <a:pPr algn="l">
              <a:lnSpc>
                <a:spcPts val="3717"/>
              </a:lnSpc>
              <a:spcBef>
                <a:spcPct val="0"/>
              </a:spcBef>
            </a:pPr>
            <a:r>
              <a:rPr lang="en-US" sz="2655" b="1">
                <a:solidFill>
                  <a:srgbClr val="000000"/>
                </a:solidFill>
                <a:latin typeface="Open Sans 1 Bold"/>
                <a:ea typeface="Open Sans 1 Bold"/>
                <a:cs typeface="Open Sans 1 Bold"/>
                <a:sym typeface="Open Sans 1 Bold"/>
              </a:rPr>
              <a:t>University Park Halloween Block Party</a:t>
            </a:r>
          </a:p>
        </p:txBody>
      </p:sp>
      <p:grpSp>
        <p:nvGrpSpPr>
          <p:cNvPr id="13" name="Group 3">
            <a:extLst>
              <a:ext uri="{FF2B5EF4-FFF2-40B4-BE49-F238E27FC236}">
                <a16:creationId xmlns:a16="http://schemas.microsoft.com/office/drawing/2014/main" id="{FD567469-D38D-F53D-6DCD-A2F324B6C58E}"/>
              </a:ext>
            </a:extLst>
          </p:cNvPr>
          <p:cNvGrpSpPr/>
          <p:nvPr/>
        </p:nvGrpSpPr>
        <p:grpSpPr>
          <a:xfrm>
            <a:off x="-73310" y="-190500"/>
            <a:ext cx="5431330" cy="10948012"/>
            <a:chOff x="0" y="0"/>
            <a:chExt cx="4816593" cy="2883427"/>
          </a:xfrm>
        </p:grpSpPr>
        <p:sp>
          <p:nvSpPr>
            <p:cNvPr id="14" name="Freeform 4">
              <a:extLst>
                <a:ext uri="{FF2B5EF4-FFF2-40B4-BE49-F238E27FC236}">
                  <a16:creationId xmlns:a16="http://schemas.microsoft.com/office/drawing/2014/main" id="{E193A43C-5A33-0507-300B-474E6E9CAD33}"/>
                </a:ext>
              </a:extLst>
            </p:cNvPr>
            <p:cNvSpPr/>
            <p:nvPr/>
          </p:nvSpPr>
          <p:spPr>
            <a:xfrm>
              <a:off x="0" y="0"/>
              <a:ext cx="4816592" cy="2883427"/>
            </a:xfrm>
            <a:custGeom>
              <a:avLst/>
              <a:gdLst/>
              <a:ahLst/>
              <a:cxnLst/>
              <a:rect l="l" t="t" r="r" b="b"/>
              <a:pathLst>
                <a:path w="4816592" h="2883427">
                  <a:moveTo>
                    <a:pt x="0" y="0"/>
                  </a:moveTo>
                  <a:lnTo>
                    <a:pt x="4816592" y="0"/>
                  </a:lnTo>
                  <a:lnTo>
                    <a:pt x="4816592" y="2883427"/>
                  </a:lnTo>
                  <a:lnTo>
                    <a:pt x="0" y="2883427"/>
                  </a:lnTo>
                  <a:close/>
                </a:path>
              </a:pathLst>
            </a:custGeom>
            <a:solidFill>
              <a:srgbClr val="F3F1E7">
                <a:alpha val="89804"/>
              </a:srgbClr>
            </a:solidFill>
          </p:spPr>
          <p:txBody>
            <a:bodyPr/>
            <a:lstStyle/>
            <a:p>
              <a:endParaRPr lang="en-US"/>
            </a:p>
          </p:txBody>
        </p:sp>
        <p:sp>
          <p:nvSpPr>
            <p:cNvPr id="15" name="TextBox 5">
              <a:extLst>
                <a:ext uri="{FF2B5EF4-FFF2-40B4-BE49-F238E27FC236}">
                  <a16:creationId xmlns:a16="http://schemas.microsoft.com/office/drawing/2014/main" id="{8C6A25BC-BA81-2482-63D7-21C37794EE8F}"/>
                </a:ext>
              </a:extLst>
            </p:cNvPr>
            <p:cNvSpPr txBox="1"/>
            <p:nvPr/>
          </p:nvSpPr>
          <p:spPr>
            <a:xfrm>
              <a:off x="0" y="28575"/>
              <a:ext cx="4816593" cy="2854852"/>
            </a:xfrm>
            <a:prstGeom prst="rect">
              <a:avLst/>
            </a:prstGeom>
          </p:spPr>
          <p:txBody>
            <a:bodyPr lIns="50800" tIns="50800" rIns="50800" bIns="50800" rtlCol="0" anchor="ctr"/>
            <a:lstStyle/>
            <a:p>
              <a:pPr algn="ctr">
                <a:lnSpc>
                  <a:spcPts val="2000"/>
                </a:lnSpc>
              </a:pPr>
              <a:endParaRPr/>
            </a:p>
          </p:txBody>
        </p:sp>
      </p:grpSp>
      <p:sp>
        <p:nvSpPr>
          <p:cNvPr id="16" name="TextBox 15">
            <a:extLst>
              <a:ext uri="{FF2B5EF4-FFF2-40B4-BE49-F238E27FC236}">
                <a16:creationId xmlns:a16="http://schemas.microsoft.com/office/drawing/2014/main" id="{CD6E2CCE-3B10-8268-E5A7-13618F31FB29}"/>
              </a:ext>
            </a:extLst>
          </p:cNvPr>
          <p:cNvSpPr txBox="1"/>
          <p:nvPr/>
        </p:nvSpPr>
        <p:spPr>
          <a:xfrm>
            <a:off x="0" y="497394"/>
            <a:ext cx="5105400" cy="6863417"/>
          </a:xfrm>
          <a:prstGeom prst="rect">
            <a:avLst/>
          </a:prstGeom>
          <a:noFill/>
        </p:spPr>
        <p:txBody>
          <a:bodyPr wrap="square">
            <a:spAutoFit/>
          </a:bodyPr>
          <a:lstStyle/>
          <a:p>
            <a:pPr marL="388629" lvl="1"/>
            <a:r>
              <a:rPr lang="en-US" sz="4000" b="1" dirty="0">
                <a:solidFill>
                  <a:srgbClr val="000000"/>
                </a:solidFill>
                <a:latin typeface="Open Sans 2 Bold"/>
                <a:ea typeface="Open Sans 2 Bold"/>
                <a:cs typeface="Open Sans 2 Bold"/>
                <a:sym typeface="Open Sans 2 Bold"/>
              </a:rPr>
              <a:t>Neighborhood Block Parties Strengthen Local Connections: </a:t>
            </a:r>
          </a:p>
          <a:p>
            <a:pPr marL="960129" lvl="1" indent="-571500">
              <a:buFont typeface="Arial" panose="020B0604020202020204" pitchFamily="34" charset="0"/>
              <a:buChar char="•"/>
            </a:pPr>
            <a:r>
              <a:rPr lang="en-US" sz="4000" dirty="0">
                <a:solidFill>
                  <a:srgbClr val="000000"/>
                </a:solidFill>
                <a:latin typeface="Open Sans 2"/>
                <a:ea typeface="Open Sans 2"/>
                <a:cs typeface="Open Sans 2"/>
                <a:sym typeface="Open Sans 2"/>
              </a:rPr>
              <a:t>881 Block Party permits, an increase from 2024.</a:t>
            </a:r>
          </a:p>
          <a:p>
            <a:pPr marL="960129" lvl="1" indent="-571500">
              <a:buFont typeface="Arial" panose="020B0604020202020204" pitchFamily="34" charset="0"/>
              <a:buChar char="•"/>
            </a:pPr>
            <a:r>
              <a:rPr lang="en-US" sz="4000" dirty="0">
                <a:solidFill>
                  <a:srgbClr val="000000"/>
                </a:solidFill>
                <a:latin typeface="Open Sans 2"/>
                <a:ea typeface="Open Sans 2"/>
                <a:cs typeface="Open Sans 2"/>
                <a:sym typeface="Open Sans 2"/>
              </a:rPr>
              <a:t>Streamlined free and easy permit process </a:t>
            </a:r>
          </a:p>
        </p:txBody>
      </p:sp>
    </p:spTree>
    <p:extLst>
      <p:ext uri="{BB962C8B-B14F-4D97-AF65-F5344CB8AC3E}">
        <p14:creationId xmlns:p14="http://schemas.microsoft.com/office/powerpoint/2010/main" val="553139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CAAC6-F197-0C41-65C1-EEAE9A1F8FAD}"/>
            </a:ext>
          </a:extLst>
        </p:cNvPr>
        <p:cNvGrpSpPr/>
        <p:nvPr/>
      </p:nvGrpSpPr>
      <p:grpSpPr>
        <a:xfrm>
          <a:off x="0" y="0"/>
          <a:ext cx="0" cy="0"/>
          <a:chOff x="0" y="0"/>
          <a:chExt cx="0" cy="0"/>
        </a:xfrm>
      </p:grpSpPr>
      <p:pic>
        <p:nvPicPr>
          <p:cNvPr id="12" name="Picture 2" descr="Aerial view of a large group of attending First Thursday Street Gallery">
            <a:extLst>
              <a:ext uri="{FF2B5EF4-FFF2-40B4-BE49-F238E27FC236}">
                <a16:creationId xmlns:a16="http://schemas.microsoft.com/office/drawing/2014/main" id="{DD48B091-6489-AE19-E077-F00E0DF79FC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1156118" y="0"/>
            <a:ext cx="19444118"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93EB4D65-59F5-6EF8-DD73-02EB9D4E1C14}"/>
              </a:ext>
            </a:extLst>
          </p:cNvPr>
          <p:cNvSpPr txBox="1"/>
          <p:nvPr/>
        </p:nvSpPr>
        <p:spPr>
          <a:xfrm>
            <a:off x="17836736" y="9788111"/>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FFFFFF"/>
                </a:solidFill>
                <a:latin typeface="Open Sans 1 Bold"/>
                <a:ea typeface="Open Sans 1 Bold"/>
                <a:cs typeface="Open Sans 1 Bold"/>
                <a:sym typeface="Open Sans 1 Bold"/>
              </a:rPr>
              <a:t>50</a:t>
            </a:r>
          </a:p>
        </p:txBody>
      </p:sp>
      <p:grpSp>
        <p:nvGrpSpPr>
          <p:cNvPr id="17" name="Group 16">
            <a:extLst>
              <a:ext uri="{FF2B5EF4-FFF2-40B4-BE49-F238E27FC236}">
                <a16:creationId xmlns:a16="http://schemas.microsoft.com/office/drawing/2014/main" id="{F21FC346-98D0-3F55-C87F-3A2489D66180}"/>
              </a:ext>
            </a:extLst>
          </p:cNvPr>
          <p:cNvGrpSpPr/>
          <p:nvPr/>
        </p:nvGrpSpPr>
        <p:grpSpPr>
          <a:xfrm>
            <a:off x="532519" y="8379741"/>
            <a:ext cx="18034857" cy="1446603"/>
            <a:chOff x="532519" y="8379741"/>
            <a:chExt cx="18034857" cy="1446603"/>
          </a:xfrm>
        </p:grpSpPr>
        <p:grpSp>
          <p:nvGrpSpPr>
            <p:cNvPr id="3" name="Group 3">
              <a:extLst>
                <a:ext uri="{FF2B5EF4-FFF2-40B4-BE49-F238E27FC236}">
                  <a16:creationId xmlns:a16="http://schemas.microsoft.com/office/drawing/2014/main" id="{A1AB54A1-D4A4-C6C4-B6D3-A5BD84E77019}"/>
                </a:ext>
              </a:extLst>
            </p:cNvPr>
            <p:cNvGrpSpPr/>
            <p:nvPr/>
          </p:nvGrpSpPr>
          <p:grpSpPr>
            <a:xfrm>
              <a:off x="532519" y="8379741"/>
              <a:ext cx="16400408" cy="1446603"/>
              <a:chOff x="0" y="-81782"/>
              <a:chExt cx="4319449" cy="380998"/>
            </a:xfrm>
          </p:grpSpPr>
          <p:sp>
            <p:nvSpPr>
              <p:cNvPr id="4" name="Freeform 4">
                <a:extLst>
                  <a:ext uri="{FF2B5EF4-FFF2-40B4-BE49-F238E27FC236}">
                    <a16:creationId xmlns:a16="http://schemas.microsoft.com/office/drawing/2014/main" id="{04D3B3C6-F50F-F80D-909E-5AA1B9871C07}"/>
                  </a:ext>
                </a:extLst>
              </p:cNvPr>
              <p:cNvSpPr/>
              <p:nvPr/>
            </p:nvSpPr>
            <p:spPr>
              <a:xfrm>
                <a:off x="2485331" y="-81782"/>
                <a:ext cx="1834118" cy="299216"/>
              </a:xfrm>
              <a:custGeom>
                <a:avLst/>
                <a:gdLst/>
                <a:ahLst/>
                <a:cxnLst/>
                <a:rect l="l" t="t" r="r" b="b"/>
                <a:pathLst>
                  <a:path w="1834118" h="299216">
                    <a:moveTo>
                      <a:pt x="0" y="0"/>
                    </a:moveTo>
                    <a:lnTo>
                      <a:pt x="1834118" y="0"/>
                    </a:lnTo>
                    <a:lnTo>
                      <a:pt x="1834118" y="299216"/>
                    </a:lnTo>
                    <a:lnTo>
                      <a:pt x="0" y="299216"/>
                    </a:lnTo>
                    <a:close/>
                  </a:path>
                </a:pathLst>
              </a:custGeom>
              <a:solidFill>
                <a:srgbClr val="005CB9">
                  <a:alpha val="77647"/>
                </a:srgbClr>
              </a:solidFill>
            </p:spPr>
            <p:txBody>
              <a:bodyPr/>
              <a:lstStyle/>
              <a:p>
                <a:endParaRPr lang="en-US"/>
              </a:p>
            </p:txBody>
          </p:sp>
          <p:sp>
            <p:nvSpPr>
              <p:cNvPr id="5" name="TextBox 5">
                <a:extLst>
                  <a:ext uri="{FF2B5EF4-FFF2-40B4-BE49-F238E27FC236}">
                    <a16:creationId xmlns:a16="http://schemas.microsoft.com/office/drawing/2014/main" id="{A14316B7-AD0D-CC2D-4231-464227AC92A1}"/>
                  </a:ext>
                </a:extLst>
              </p:cNvPr>
              <p:cNvSpPr txBox="1"/>
              <p:nvPr/>
            </p:nvSpPr>
            <p:spPr>
              <a:xfrm>
                <a:off x="0" y="28575"/>
                <a:ext cx="1834118" cy="270641"/>
              </a:xfrm>
              <a:prstGeom prst="rect">
                <a:avLst/>
              </a:prstGeom>
            </p:spPr>
            <p:txBody>
              <a:bodyPr lIns="50800" tIns="50800" rIns="50800" bIns="50800" rtlCol="0" anchor="ctr"/>
              <a:lstStyle/>
              <a:p>
                <a:pPr algn="ctr">
                  <a:lnSpc>
                    <a:spcPts val="1600"/>
                  </a:lnSpc>
                </a:pPr>
                <a:endParaRPr/>
              </a:p>
            </p:txBody>
          </p:sp>
        </p:grpSp>
        <p:sp>
          <p:nvSpPr>
            <p:cNvPr id="7" name="TextBox 7">
              <a:extLst>
                <a:ext uri="{FF2B5EF4-FFF2-40B4-BE49-F238E27FC236}">
                  <a16:creationId xmlns:a16="http://schemas.microsoft.com/office/drawing/2014/main" id="{80AD46C0-B201-8361-CDFC-12DC73CB6448}"/>
                </a:ext>
              </a:extLst>
            </p:cNvPr>
            <p:cNvSpPr txBox="1"/>
            <p:nvPr/>
          </p:nvSpPr>
          <p:spPr>
            <a:xfrm>
              <a:off x="8334565" y="8552573"/>
              <a:ext cx="10232811" cy="1011556"/>
            </a:xfrm>
            <a:prstGeom prst="rect">
              <a:avLst/>
            </a:prstGeom>
          </p:spPr>
          <p:txBody>
            <a:bodyPr lIns="0" tIns="0" rIns="0" bIns="0" rtlCol="0" anchor="t">
              <a:spAutoFit/>
            </a:bodyPr>
            <a:lstStyle/>
            <a:p>
              <a:pPr algn="ctr">
                <a:lnSpc>
                  <a:spcPts val="7451"/>
                </a:lnSpc>
              </a:pPr>
              <a:r>
                <a:rPr lang="en-US" sz="8012" b="1" dirty="0">
                  <a:solidFill>
                    <a:srgbClr val="FFFFFF"/>
                  </a:solidFill>
                  <a:latin typeface="Bebas Neue Bold"/>
                  <a:ea typeface="Bebas Neue Bold"/>
                  <a:cs typeface="Bebas Neue Bold"/>
                  <a:sym typeface="Bebas Neue Bold"/>
                </a:rPr>
                <a:t>COMMUNITY EVENTS</a:t>
              </a:r>
            </a:p>
          </p:txBody>
        </p:sp>
      </p:grpSp>
      <p:grpSp>
        <p:nvGrpSpPr>
          <p:cNvPr id="8" name="Group 8">
            <a:extLst>
              <a:ext uri="{FF2B5EF4-FFF2-40B4-BE49-F238E27FC236}">
                <a16:creationId xmlns:a16="http://schemas.microsoft.com/office/drawing/2014/main" id="{F1D94A53-1778-BBF9-DAFA-8EECA02E3D54}"/>
              </a:ext>
            </a:extLst>
          </p:cNvPr>
          <p:cNvGrpSpPr/>
          <p:nvPr/>
        </p:nvGrpSpPr>
        <p:grpSpPr>
          <a:xfrm>
            <a:off x="13114040" y="740427"/>
            <a:ext cx="7965200" cy="576546"/>
            <a:chOff x="0" y="0"/>
            <a:chExt cx="2097830" cy="151848"/>
          </a:xfrm>
        </p:grpSpPr>
        <p:sp>
          <p:nvSpPr>
            <p:cNvPr id="9" name="Freeform 9">
              <a:extLst>
                <a:ext uri="{FF2B5EF4-FFF2-40B4-BE49-F238E27FC236}">
                  <a16:creationId xmlns:a16="http://schemas.microsoft.com/office/drawing/2014/main" id="{461C4AA4-3846-2766-FEBA-65C227CCD4D9}"/>
                </a:ext>
              </a:extLst>
            </p:cNvPr>
            <p:cNvSpPr/>
            <p:nvPr/>
          </p:nvSpPr>
          <p:spPr>
            <a:xfrm>
              <a:off x="0" y="0"/>
              <a:ext cx="2097830" cy="151848"/>
            </a:xfrm>
            <a:custGeom>
              <a:avLst/>
              <a:gdLst/>
              <a:ahLst/>
              <a:cxnLst/>
              <a:rect l="l" t="t" r="r" b="b"/>
              <a:pathLst>
                <a:path w="2097830" h="151848">
                  <a:moveTo>
                    <a:pt x="0" y="0"/>
                  </a:moveTo>
                  <a:lnTo>
                    <a:pt x="2097830" y="0"/>
                  </a:lnTo>
                  <a:lnTo>
                    <a:pt x="2097830" y="151848"/>
                  </a:lnTo>
                  <a:lnTo>
                    <a:pt x="0" y="151848"/>
                  </a:lnTo>
                  <a:close/>
                </a:path>
              </a:pathLst>
            </a:custGeom>
            <a:solidFill>
              <a:srgbClr val="EBE9EC">
                <a:alpha val="77647"/>
              </a:srgbClr>
            </a:solidFill>
          </p:spPr>
          <p:txBody>
            <a:bodyPr/>
            <a:lstStyle/>
            <a:p>
              <a:endParaRPr lang="en-US"/>
            </a:p>
          </p:txBody>
        </p:sp>
        <p:sp>
          <p:nvSpPr>
            <p:cNvPr id="10" name="TextBox 10">
              <a:extLst>
                <a:ext uri="{FF2B5EF4-FFF2-40B4-BE49-F238E27FC236}">
                  <a16:creationId xmlns:a16="http://schemas.microsoft.com/office/drawing/2014/main" id="{750C7AA9-BCA4-45DB-308C-0E2F4430AB31}"/>
                </a:ext>
              </a:extLst>
            </p:cNvPr>
            <p:cNvSpPr txBox="1"/>
            <p:nvPr/>
          </p:nvSpPr>
          <p:spPr>
            <a:xfrm>
              <a:off x="0" y="28575"/>
              <a:ext cx="2097830" cy="123273"/>
            </a:xfrm>
            <a:prstGeom prst="rect">
              <a:avLst/>
            </a:prstGeom>
          </p:spPr>
          <p:txBody>
            <a:bodyPr lIns="50800" tIns="50800" rIns="50800" bIns="50800" rtlCol="0" anchor="ctr"/>
            <a:lstStyle/>
            <a:p>
              <a:pPr algn="ctr">
                <a:lnSpc>
                  <a:spcPts val="1600"/>
                </a:lnSpc>
              </a:pPr>
              <a:endParaRPr/>
            </a:p>
          </p:txBody>
        </p:sp>
      </p:grpSp>
      <p:sp>
        <p:nvSpPr>
          <p:cNvPr id="11" name="TextBox 11">
            <a:extLst>
              <a:ext uri="{FF2B5EF4-FFF2-40B4-BE49-F238E27FC236}">
                <a16:creationId xmlns:a16="http://schemas.microsoft.com/office/drawing/2014/main" id="{82106A64-72CD-7B36-2309-BAB22EB2702D}"/>
              </a:ext>
            </a:extLst>
          </p:cNvPr>
          <p:cNvSpPr txBox="1"/>
          <p:nvPr/>
        </p:nvSpPr>
        <p:spPr>
          <a:xfrm>
            <a:off x="13213070" y="771173"/>
            <a:ext cx="7970530" cy="457903"/>
          </a:xfrm>
          <a:prstGeom prst="rect">
            <a:avLst/>
          </a:prstGeom>
        </p:spPr>
        <p:txBody>
          <a:bodyPr lIns="0" tIns="0" rIns="0" bIns="0" rtlCol="0" anchor="t">
            <a:spAutoFit/>
          </a:bodyPr>
          <a:lstStyle/>
          <a:p>
            <a:pPr algn="l">
              <a:lnSpc>
                <a:spcPts val="3717"/>
              </a:lnSpc>
              <a:spcBef>
                <a:spcPct val="0"/>
              </a:spcBef>
            </a:pPr>
            <a:r>
              <a:rPr lang="en-US" sz="2655" b="1" dirty="0">
                <a:solidFill>
                  <a:srgbClr val="000000"/>
                </a:solidFill>
                <a:latin typeface="Open Sans 1 Bold"/>
                <a:ea typeface="Open Sans 1 Bold"/>
                <a:cs typeface="Open Sans 1 Bold"/>
                <a:sym typeface="Open Sans 1 Bold"/>
              </a:rPr>
              <a:t>First Thursdays in the Pearl</a:t>
            </a:r>
          </a:p>
        </p:txBody>
      </p:sp>
      <p:grpSp>
        <p:nvGrpSpPr>
          <p:cNvPr id="14" name="Group 3">
            <a:extLst>
              <a:ext uri="{FF2B5EF4-FFF2-40B4-BE49-F238E27FC236}">
                <a16:creationId xmlns:a16="http://schemas.microsoft.com/office/drawing/2014/main" id="{110CABD7-5261-3518-A37F-905A9FCB055B}"/>
              </a:ext>
            </a:extLst>
          </p:cNvPr>
          <p:cNvGrpSpPr/>
          <p:nvPr/>
        </p:nvGrpSpPr>
        <p:grpSpPr>
          <a:xfrm>
            <a:off x="-73310" y="-190500"/>
            <a:ext cx="5431330" cy="10948012"/>
            <a:chOff x="0" y="0"/>
            <a:chExt cx="4816593" cy="2883427"/>
          </a:xfrm>
        </p:grpSpPr>
        <p:sp>
          <p:nvSpPr>
            <p:cNvPr id="15" name="Freeform 4">
              <a:extLst>
                <a:ext uri="{FF2B5EF4-FFF2-40B4-BE49-F238E27FC236}">
                  <a16:creationId xmlns:a16="http://schemas.microsoft.com/office/drawing/2014/main" id="{4253BAB6-22A0-D7F3-C4F9-FE59EC6BCDCB}"/>
                </a:ext>
              </a:extLst>
            </p:cNvPr>
            <p:cNvSpPr/>
            <p:nvPr/>
          </p:nvSpPr>
          <p:spPr>
            <a:xfrm>
              <a:off x="0" y="0"/>
              <a:ext cx="4816592" cy="2883427"/>
            </a:xfrm>
            <a:custGeom>
              <a:avLst/>
              <a:gdLst/>
              <a:ahLst/>
              <a:cxnLst/>
              <a:rect l="l" t="t" r="r" b="b"/>
              <a:pathLst>
                <a:path w="4816592" h="2883427">
                  <a:moveTo>
                    <a:pt x="0" y="0"/>
                  </a:moveTo>
                  <a:lnTo>
                    <a:pt x="4816592" y="0"/>
                  </a:lnTo>
                  <a:lnTo>
                    <a:pt x="4816592" y="2883427"/>
                  </a:lnTo>
                  <a:lnTo>
                    <a:pt x="0" y="2883427"/>
                  </a:lnTo>
                  <a:close/>
                </a:path>
              </a:pathLst>
            </a:custGeom>
            <a:solidFill>
              <a:srgbClr val="F3F1E7">
                <a:alpha val="89804"/>
              </a:srgbClr>
            </a:solidFill>
          </p:spPr>
          <p:txBody>
            <a:bodyPr/>
            <a:lstStyle/>
            <a:p>
              <a:endParaRPr lang="en-US"/>
            </a:p>
          </p:txBody>
        </p:sp>
        <p:sp>
          <p:nvSpPr>
            <p:cNvPr id="16" name="TextBox 5">
              <a:extLst>
                <a:ext uri="{FF2B5EF4-FFF2-40B4-BE49-F238E27FC236}">
                  <a16:creationId xmlns:a16="http://schemas.microsoft.com/office/drawing/2014/main" id="{BBD7A848-5D0C-ADD3-E96E-BDCA31234AE1}"/>
                </a:ext>
              </a:extLst>
            </p:cNvPr>
            <p:cNvSpPr txBox="1"/>
            <p:nvPr/>
          </p:nvSpPr>
          <p:spPr>
            <a:xfrm>
              <a:off x="0" y="28575"/>
              <a:ext cx="4816593" cy="2854852"/>
            </a:xfrm>
            <a:prstGeom prst="rect">
              <a:avLst/>
            </a:prstGeom>
          </p:spPr>
          <p:txBody>
            <a:bodyPr lIns="50800" tIns="50800" rIns="50800" bIns="50800" rtlCol="0" anchor="ctr"/>
            <a:lstStyle/>
            <a:p>
              <a:pPr algn="ctr">
                <a:lnSpc>
                  <a:spcPts val="2000"/>
                </a:lnSpc>
              </a:pPr>
              <a:endParaRPr/>
            </a:p>
          </p:txBody>
        </p:sp>
      </p:grpSp>
      <p:sp>
        <p:nvSpPr>
          <p:cNvPr id="13" name="TextBox 12">
            <a:extLst>
              <a:ext uri="{FF2B5EF4-FFF2-40B4-BE49-F238E27FC236}">
                <a16:creationId xmlns:a16="http://schemas.microsoft.com/office/drawing/2014/main" id="{E7E0E94D-E786-C519-52F1-A72E373CD3F0}"/>
              </a:ext>
            </a:extLst>
          </p:cNvPr>
          <p:cNvSpPr txBox="1"/>
          <p:nvPr/>
        </p:nvSpPr>
        <p:spPr>
          <a:xfrm>
            <a:off x="0" y="497394"/>
            <a:ext cx="5105400" cy="8710077"/>
          </a:xfrm>
          <a:prstGeom prst="rect">
            <a:avLst/>
          </a:prstGeom>
          <a:noFill/>
        </p:spPr>
        <p:txBody>
          <a:bodyPr wrap="square">
            <a:spAutoFit/>
          </a:bodyPr>
          <a:lstStyle/>
          <a:p>
            <a:pPr marL="388629" lvl="1" algn="l"/>
            <a:r>
              <a:rPr lang="en-US" sz="4000" b="1" dirty="0">
                <a:solidFill>
                  <a:srgbClr val="000000"/>
                </a:solidFill>
                <a:latin typeface="Open Sans 2 Bold"/>
                <a:ea typeface="Open Sans 2 Bold"/>
                <a:cs typeface="Open Sans 2 Bold"/>
                <a:sym typeface="Open Sans 2 Bold"/>
              </a:rPr>
              <a:t>Community Events Reach Over a Million Portlanders: </a:t>
            </a:r>
          </a:p>
          <a:p>
            <a:pPr marL="388629" lvl="1" algn="l"/>
            <a:endParaRPr lang="en-US" sz="4000" b="1" dirty="0">
              <a:solidFill>
                <a:srgbClr val="000000"/>
              </a:solidFill>
              <a:latin typeface="Open Sans 2 Bold"/>
              <a:ea typeface="Open Sans 2 Bold"/>
              <a:cs typeface="Open Sans 2 Bold"/>
              <a:sym typeface="Open Sans 2 Bold"/>
            </a:endParaRPr>
          </a:p>
          <a:p>
            <a:pPr marL="731529" lvl="1" indent="-342900" algn="l">
              <a:buFont typeface="Arial" panose="020B0604020202020204" pitchFamily="34" charset="0"/>
              <a:buChar char="•"/>
            </a:pPr>
            <a:r>
              <a:rPr lang="en-US" sz="4000" dirty="0">
                <a:solidFill>
                  <a:srgbClr val="000000"/>
                </a:solidFill>
                <a:latin typeface="Open Sans 2"/>
                <a:ea typeface="Open Sans 2"/>
                <a:cs typeface="Open Sans 2"/>
                <a:sym typeface="Open Sans 2"/>
              </a:rPr>
              <a:t>344 permits and over 600 events</a:t>
            </a:r>
          </a:p>
          <a:p>
            <a:pPr marL="731529" lvl="1" indent="-342900" algn="l">
              <a:buFont typeface="Arial" panose="020B0604020202020204" pitchFamily="34" charset="0"/>
              <a:buChar char="•"/>
            </a:pPr>
            <a:endParaRPr lang="en-US" sz="4000" dirty="0">
              <a:solidFill>
                <a:srgbClr val="000000"/>
              </a:solidFill>
              <a:latin typeface="Open Sans 2"/>
              <a:ea typeface="Open Sans 2"/>
              <a:cs typeface="Open Sans 2"/>
              <a:sym typeface="Open Sans 2"/>
            </a:endParaRPr>
          </a:p>
          <a:p>
            <a:pPr marL="731529" lvl="1" indent="-342900" algn="l">
              <a:buFont typeface="Arial" panose="020B0604020202020204" pitchFamily="34" charset="0"/>
              <a:buChar char="•"/>
            </a:pPr>
            <a:r>
              <a:rPr lang="en-US" sz="4000" dirty="0">
                <a:solidFill>
                  <a:srgbClr val="000000"/>
                </a:solidFill>
                <a:latin typeface="Open Sans 2"/>
                <a:ea typeface="Open Sans 2"/>
                <a:cs typeface="Open Sans 2"/>
                <a:sym typeface="Open Sans 2"/>
              </a:rPr>
              <a:t>Estimated 1.4 million attendees, exceeding 2024 attendance levels</a:t>
            </a:r>
            <a:r>
              <a:rPr lang="en-US" sz="2000" dirty="0">
                <a:solidFill>
                  <a:srgbClr val="000000"/>
                </a:solidFill>
                <a:latin typeface="Open Sans 2"/>
                <a:ea typeface="Open Sans 2"/>
                <a:cs typeface="Open Sans 2"/>
                <a:sym typeface="Open Sans 2"/>
              </a:rPr>
              <a:t>.</a:t>
            </a:r>
          </a:p>
        </p:txBody>
      </p:sp>
    </p:spTree>
    <p:extLst>
      <p:ext uri="{BB962C8B-B14F-4D97-AF65-F5344CB8AC3E}">
        <p14:creationId xmlns:p14="http://schemas.microsoft.com/office/powerpoint/2010/main" val="383974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437FF-1896-3669-6043-E031E6FB0F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727067-DB22-C8FB-98FB-D32F32333C01}"/>
              </a:ext>
            </a:extLst>
          </p:cNvPr>
          <p:cNvSpPr/>
          <p:nvPr/>
        </p:nvSpPr>
        <p:spPr>
          <a:xfrm>
            <a:off x="0" y="-723900"/>
            <a:ext cx="18419030" cy="13154257"/>
          </a:xfrm>
          <a:custGeom>
            <a:avLst/>
            <a:gdLst/>
            <a:ahLst/>
            <a:cxnLst/>
            <a:rect l="l" t="t" r="r" b="b"/>
            <a:pathLst>
              <a:path w="18419030" h="13154257">
                <a:moveTo>
                  <a:pt x="0" y="0"/>
                </a:moveTo>
                <a:lnTo>
                  <a:pt x="18419030" y="0"/>
                </a:lnTo>
                <a:lnTo>
                  <a:pt x="18419030" y="13154257"/>
                </a:lnTo>
                <a:lnTo>
                  <a:pt x="0" y="13154257"/>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7C483888-6DCB-C081-6D65-1EAAFC03D81D}"/>
              </a:ext>
            </a:extLst>
          </p:cNvPr>
          <p:cNvSpPr txBox="1"/>
          <p:nvPr/>
        </p:nvSpPr>
        <p:spPr>
          <a:xfrm>
            <a:off x="17836736" y="9788111"/>
            <a:ext cx="152400" cy="200025"/>
          </a:xfrm>
          <a:prstGeom prst="rect">
            <a:avLst/>
          </a:prstGeom>
        </p:spPr>
        <p:txBody>
          <a:bodyPr wrap="none" lIns="0" tIns="0" rIns="0" bIns="0" rtlCol="0" anchor="t">
            <a:spAutoFit/>
          </a:bodyPr>
          <a:lstStyle/>
          <a:p>
            <a:pPr algn="ctr">
              <a:lnSpc>
                <a:spcPts val="2800"/>
              </a:lnSpc>
              <a:spcBef>
                <a:spcPct val="0"/>
              </a:spcBef>
            </a:pPr>
            <a:r>
              <a:rPr lang="en-US" sz="2000" b="1">
                <a:solidFill>
                  <a:srgbClr val="000000"/>
                </a:solidFill>
                <a:latin typeface="Open Sans 1 Bold"/>
                <a:ea typeface="Open Sans 1 Bold"/>
                <a:cs typeface="Open Sans 1 Bold"/>
                <a:sym typeface="Open Sans 1 Bold"/>
              </a:rPr>
              <a:t>39</a:t>
            </a:r>
          </a:p>
        </p:txBody>
      </p:sp>
      <p:grpSp>
        <p:nvGrpSpPr>
          <p:cNvPr id="18" name="Group 17">
            <a:extLst>
              <a:ext uri="{FF2B5EF4-FFF2-40B4-BE49-F238E27FC236}">
                <a16:creationId xmlns:a16="http://schemas.microsoft.com/office/drawing/2014/main" id="{F93A829A-F7A7-E93B-6469-41FCADBFE2C2}"/>
              </a:ext>
            </a:extLst>
          </p:cNvPr>
          <p:cNvGrpSpPr/>
          <p:nvPr/>
        </p:nvGrpSpPr>
        <p:grpSpPr>
          <a:xfrm>
            <a:off x="7010400" y="1482963"/>
            <a:ext cx="10232811" cy="1160935"/>
            <a:chOff x="451264" y="8690257"/>
            <a:chExt cx="10232811" cy="1160935"/>
          </a:xfrm>
        </p:grpSpPr>
        <p:grpSp>
          <p:nvGrpSpPr>
            <p:cNvPr id="3" name="Group 3">
              <a:extLst>
                <a:ext uri="{FF2B5EF4-FFF2-40B4-BE49-F238E27FC236}">
                  <a16:creationId xmlns:a16="http://schemas.microsoft.com/office/drawing/2014/main" id="{70D0BABB-95D1-7327-C58B-D11637E43392}"/>
                </a:ext>
              </a:extLst>
            </p:cNvPr>
            <p:cNvGrpSpPr/>
            <p:nvPr/>
          </p:nvGrpSpPr>
          <p:grpSpPr>
            <a:xfrm>
              <a:off x="1551491" y="8690257"/>
              <a:ext cx="8222039" cy="1136087"/>
              <a:chOff x="0" y="0"/>
              <a:chExt cx="2165475" cy="299216"/>
            </a:xfrm>
          </p:grpSpPr>
          <p:sp>
            <p:nvSpPr>
              <p:cNvPr id="4" name="Freeform 4">
                <a:extLst>
                  <a:ext uri="{FF2B5EF4-FFF2-40B4-BE49-F238E27FC236}">
                    <a16:creationId xmlns:a16="http://schemas.microsoft.com/office/drawing/2014/main" id="{C2E3F498-F84B-3344-2D7A-6A608D7BB00D}"/>
                  </a:ext>
                </a:extLst>
              </p:cNvPr>
              <p:cNvSpPr/>
              <p:nvPr/>
            </p:nvSpPr>
            <p:spPr>
              <a:xfrm>
                <a:off x="0" y="0"/>
                <a:ext cx="2165475" cy="299216"/>
              </a:xfrm>
              <a:custGeom>
                <a:avLst/>
                <a:gdLst/>
                <a:ahLst/>
                <a:cxnLst/>
                <a:rect l="l" t="t" r="r" b="b"/>
                <a:pathLst>
                  <a:path w="2165475" h="299216">
                    <a:moveTo>
                      <a:pt x="0" y="0"/>
                    </a:moveTo>
                    <a:lnTo>
                      <a:pt x="2165475" y="0"/>
                    </a:lnTo>
                    <a:lnTo>
                      <a:pt x="2165475" y="299216"/>
                    </a:lnTo>
                    <a:lnTo>
                      <a:pt x="0" y="299216"/>
                    </a:lnTo>
                    <a:close/>
                  </a:path>
                </a:pathLst>
              </a:custGeom>
              <a:solidFill>
                <a:srgbClr val="005CB9">
                  <a:alpha val="77647"/>
                </a:srgbClr>
              </a:solidFill>
            </p:spPr>
            <p:txBody>
              <a:bodyPr/>
              <a:lstStyle/>
              <a:p>
                <a:endParaRPr lang="en-US"/>
              </a:p>
            </p:txBody>
          </p:sp>
          <p:sp>
            <p:nvSpPr>
              <p:cNvPr id="5" name="TextBox 5">
                <a:extLst>
                  <a:ext uri="{FF2B5EF4-FFF2-40B4-BE49-F238E27FC236}">
                    <a16:creationId xmlns:a16="http://schemas.microsoft.com/office/drawing/2014/main" id="{173A13B4-376D-7C55-77F0-A02745A1B4EB}"/>
                  </a:ext>
                </a:extLst>
              </p:cNvPr>
              <p:cNvSpPr txBox="1"/>
              <p:nvPr/>
            </p:nvSpPr>
            <p:spPr>
              <a:xfrm>
                <a:off x="0" y="28575"/>
                <a:ext cx="2165475" cy="270641"/>
              </a:xfrm>
              <a:prstGeom prst="rect">
                <a:avLst/>
              </a:prstGeom>
            </p:spPr>
            <p:txBody>
              <a:bodyPr lIns="50800" tIns="50800" rIns="50800" bIns="50800" rtlCol="0" anchor="ctr"/>
              <a:lstStyle/>
              <a:p>
                <a:pPr algn="ctr">
                  <a:lnSpc>
                    <a:spcPts val="1600"/>
                  </a:lnSpc>
                </a:pPr>
                <a:endParaRPr/>
              </a:p>
            </p:txBody>
          </p:sp>
        </p:grpSp>
        <p:sp>
          <p:nvSpPr>
            <p:cNvPr id="7" name="TextBox 7">
              <a:extLst>
                <a:ext uri="{FF2B5EF4-FFF2-40B4-BE49-F238E27FC236}">
                  <a16:creationId xmlns:a16="http://schemas.microsoft.com/office/drawing/2014/main" id="{0B4A66FC-7D0F-7AFA-41B5-BB84AEB820F6}"/>
                </a:ext>
              </a:extLst>
            </p:cNvPr>
            <p:cNvSpPr txBox="1"/>
            <p:nvPr/>
          </p:nvSpPr>
          <p:spPr>
            <a:xfrm>
              <a:off x="451264" y="8839636"/>
              <a:ext cx="10232811" cy="1011556"/>
            </a:xfrm>
            <a:prstGeom prst="rect">
              <a:avLst/>
            </a:prstGeom>
          </p:spPr>
          <p:txBody>
            <a:bodyPr lIns="0" tIns="0" rIns="0" bIns="0" rtlCol="0" anchor="t">
              <a:spAutoFit/>
            </a:bodyPr>
            <a:lstStyle/>
            <a:p>
              <a:pPr algn="ctr">
                <a:lnSpc>
                  <a:spcPts val="7451"/>
                </a:lnSpc>
              </a:pPr>
              <a:r>
                <a:rPr lang="en-US" sz="8012" b="1" dirty="0">
                  <a:solidFill>
                    <a:srgbClr val="FFFFFF"/>
                  </a:solidFill>
                  <a:latin typeface="Bebas Neue Bold"/>
                  <a:ea typeface="Bebas Neue Bold"/>
                  <a:cs typeface="Bebas Neue Bold"/>
                  <a:sym typeface="Bebas Neue Bold"/>
                </a:rPr>
                <a:t>Play streets program</a:t>
              </a:r>
            </a:p>
          </p:txBody>
        </p:sp>
      </p:grpSp>
      <p:grpSp>
        <p:nvGrpSpPr>
          <p:cNvPr id="8" name="Group 8">
            <a:extLst>
              <a:ext uri="{FF2B5EF4-FFF2-40B4-BE49-F238E27FC236}">
                <a16:creationId xmlns:a16="http://schemas.microsoft.com/office/drawing/2014/main" id="{C854C9DD-9E19-BF74-E341-BD328579A081}"/>
              </a:ext>
            </a:extLst>
          </p:cNvPr>
          <p:cNvGrpSpPr/>
          <p:nvPr/>
        </p:nvGrpSpPr>
        <p:grpSpPr>
          <a:xfrm>
            <a:off x="10513321" y="740427"/>
            <a:ext cx="9474852" cy="576546"/>
            <a:chOff x="0" y="0"/>
            <a:chExt cx="2495434" cy="151848"/>
          </a:xfrm>
        </p:grpSpPr>
        <p:sp>
          <p:nvSpPr>
            <p:cNvPr id="9" name="Freeform 9">
              <a:extLst>
                <a:ext uri="{FF2B5EF4-FFF2-40B4-BE49-F238E27FC236}">
                  <a16:creationId xmlns:a16="http://schemas.microsoft.com/office/drawing/2014/main" id="{74BB00A3-21A4-A5B7-8F3A-C862DC82F473}"/>
                </a:ext>
              </a:extLst>
            </p:cNvPr>
            <p:cNvSpPr/>
            <p:nvPr/>
          </p:nvSpPr>
          <p:spPr>
            <a:xfrm>
              <a:off x="0" y="0"/>
              <a:ext cx="2495434" cy="151848"/>
            </a:xfrm>
            <a:custGeom>
              <a:avLst/>
              <a:gdLst/>
              <a:ahLst/>
              <a:cxnLst/>
              <a:rect l="l" t="t" r="r" b="b"/>
              <a:pathLst>
                <a:path w="2495434" h="151848">
                  <a:moveTo>
                    <a:pt x="0" y="0"/>
                  </a:moveTo>
                  <a:lnTo>
                    <a:pt x="2495434" y="0"/>
                  </a:lnTo>
                  <a:lnTo>
                    <a:pt x="2495434" y="151848"/>
                  </a:lnTo>
                  <a:lnTo>
                    <a:pt x="0" y="151848"/>
                  </a:lnTo>
                  <a:close/>
                </a:path>
              </a:pathLst>
            </a:custGeom>
            <a:solidFill>
              <a:srgbClr val="EBE9EC">
                <a:alpha val="87843"/>
              </a:srgbClr>
            </a:solidFill>
          </p:spPr>
          <p:txBody>
            <a:bodyPr/>
            <a:lstStyle/>
            <a:p>
              <a:endParaRPr lang="en-US"/>
            </a:p>
          </p:txBody>
        </p:sp>
        <p:sp>
          <p:nvSpPr>
            <p:cNvPr id="10" name="TextBox 10">
              <a:extLst>
                <a:ext uri="{FF2B5EF4-FFF2-40B4-BE49-F238E27FC236}">
                  <a16:creationId xmlns:a16="http://schemas.microsoft.com/office/drawing/2014/main" id="{DFC22E91-836C-5B79-F6F5-D51A39FBEA7E}"/>
                </a:ext>
              </a:extLst>
            </p:cNvPr>
            <p:cNvSpPr txBox="1"/>
            <p:nvPr/>
          </p:nvSpPr>
          <p:spPr>
            <a:xfrm>
              <a:off x="0" y="28575"/>
              <a:ext cx="2495434" cy="123273"/>
            </a:xfrm>
            <a:prstGeom prst="rect">
              <a:avLst/>
            </a:prstGeom>
          </p:spPr>
          <p:txBody>
            <a:bodyPr lIns="50800" tIns="50800" rIns="50800" bIns="50800" rtlCol="0" anchor="ctr"/>
            <a:lstStyle/>
            <a:p>
              <a:pPr algn="ctr">
                <a:lnSpc>
                  <a:spcPts val="1600"/>
                </a:lnSpc>
              </a:pPr>
              <a:endParaRPr/>
            </a:p>
          </p:txBody>
        </p:sp>
      </p:grpSp>
      <p:sp>
        <p:nvSpPr>
          <p:cNvPr id="11" name="TextBox 11">
            <a:extLst>
              <a:ext uri="{FF2B5EF4-FFF2-40B4-BE49-F238E27FC236}">
                <a16:creationId xmlns:a16="http://schemas.microsoft.com/office/drawing/2014/main" id="{51C2A989-A726-AE75-1F77-B49E742719B0}"/>
              </a:ext>
            </a:extLst>
          </p:cNvPr>
          <p:cNvSpPr txBox="1"/>
          <p:nvPr/>
        </p:nvSpPr>
        <p:spPr>
          <a:xfrm>
            <a:off x="10741921" y="771173"/>
            <a:ext cx="7970530" cy="457903"/>
          </a:xfrm>
          <a:prstGeom prst="rect">
            <a:avLst/>
          </a:prstGeom>
        </p:spPr>
        <p:txBody>
          <a:bodyPr lIns="0" tIns="0" rIns="0" bIns="0" rtlCol="0" anchor="t">
            <a:spAutoFit/>
          </a:bodyPr>
          <a:lstStyle/>
          <a:p>
            <a:pPr algn="l">
              <a:lnSpc>
                <a:spcPts val="3717"/>
              </a:lnSpc>
              <a:spcBef>
                <a:spcPct val="0"/>
              </a:spcBef>
            </a:pPr>
            <a:r>
              <a:rPr lang="en-US" sz="2655" b="1">
                <a:solidFill>
                  <a:srgbClr val="000000"/>
                </a:solidFill>
                <a:latin typeface="Open Sans 1 Bold"/>
                <a:ea typeface="Open Sans 1 Bold"/>
                <a:cs typeface="Open Sans 1 Bold"/>
                <a:sym typeface="Open Sans 1 Bold"/>
              </a:rPr>
              <a:t>Pacific Refugee Support Group Play Street</a:t>
            </a:r>
          </a:p>
        </p:txBody>
      </p:sp>
      <p:sp>
        <p:nvSpPr>
          <p:cNvPr id="12" name="TextBox 12">
            <a:extLst>
              <a:ext uri="{FF2B5EF4-FFF2-40B4-BE49-F238E27FC236}">
                <a16:creationId xmlns:a16="http://schemas.microsoft.com/office/drawing/2014/main" id="{D70DCAEB-2A3F-5293-08EA-7A32AA1F1BE5}"/>
              </a:ext>
            </a:extLst>
          </p:cNvPr>
          <p:cNvSpPr txBox="1"/>
          <p:nvPr/>
        </p:nvSpPr>
        <p:spPr>
          <a:xfrm>
            <a:off x="13419890" y="9788111"/>
            <a:ext cx="4416846" cy="3492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ns 1"/>
                <a:ea typeface="Open Sans 1"/>
                <a:cs typeface="Open Sans 1"/>
                <a:sym typeface="Open Sans 1"/>
              </a:rPr>
              <a:t>Photo courtesy of Jeffrey DeWitt</a:t>
            </a:r>
          </a:p>
        </p:txBody>
      </p:sp>
      <p:grpSp>
        <p:nvGrpSpPr>
          <p:cNvPr id="15" name="Group 3">
            <a:extLst>
              <a:ext uri="{FF2B5EF4-FFF2-40B4-BE49-F238E27FC236}">
                <a16:creationId xmlns:a16="http://schemas.microsoft.com/office/drawing/2014/main" id="{6B739B87-7CAB-D37F-A587-EF7BBD943D5B}"/>
              </a:ext>
            </a:extLst>
          </p:cNvPr>
          <p:cNvGrpSpPr/>
          <p:nvPr/>
        </p:nvGrpSpPr>
        <p:grpSpPr>
          <a:xfrm>
            <a:off x="-76200" y="-330506"/>
            <a:ext cx="5362317" cy="10948012"/>
            <a:chOff x="0" y="0"/>
            <a:chExt cx="4816593" cy="2883427"/>
          </a:xfrm>
        </p:grpSpPr>
        <p:sp>
          <p:nvSpPr>
            <p:cNvPr id="16" name="Freeform 4">
              <a:extLst>
                <a:ext uri="{FF2B5EF4-FFF2-40B4-BE49-F238E27FC236}">
                  <a16:creationId xmlns:a16="http://schemas.microsoft.com/office/drawing/2014/main" id="{BE4B2802-F3E8-FBBE-5021-5478DBADA36D}"/>
                </a:ext>
              </a:extLst>
            </p:cNvPr>
            <p:cNvSpPr/>
            <p:nvPr/>
          </p:nvSpPr>
          <p:spPr>
            <a:xfrm>
              <a:off x="0" y="0"/>
              <a:ext cx="4816592" cy="2883427"/>
            </a:xfrm>
            <a:custGeom>
              <a:avLst/>
              <a:gdLst/>
              <a:ahLst/>
              <a:cxnLst/>
              <a:rect l="l" t="t" r="r" b="b"/>
              <a:pathLst>
                <a:path w="4816592" h="2883427">
                  <a:moveTo>
                    <a:pt x="0" y="0"/>
                  </a:moveTo>
                  <a:lnTo>
                    <a:pt x="4816592" y="0"/>
                  </a:lnTo>
                  <a:lnTo>
                    <a:pt x="4816592" y="2883427"/>
                  </a:lnTo>
                  <a:lnTo>
                    <a:pt x="0" y="2883427"/>
                  </a:lnTo>
                  <a:close/>
                </a:path>
              </a:pathLst>
            </a:custGeom>
            <a:solidFill>
              <a:srgbClr val="F3F1E7">
                <a:alpha val="89804"/>
              </a:srgbClr>
            </a:solidFill>
          </p:spPr>
          <p:txBody>
            <a:bodyPr/>
            <a:lstStyle/>
            <a:p>
              <a:endParaRPr lang="en-US"/>
            </a:p>
          </p:txBody>
        </p:sp>
        <p:sp>
          <p:nvSpPr>
            <p:cNvPr id="17" name="TextBox 5">
              <a:extLst>
                <a:ext uri="{FF2B5EF4-FFF2-40B4-BE49-F238E27FC236}">
                  <a16:creationId xmlns:a16="http://schemas.microsoft.com/office/drawing/2014/main" id="{EA6C2B5F-8DF6-8A06-9717-079D37CA8051}"/>
                </a:ext>
              </a:extLst>
            </p:cNvPr>
            <p:cNvSpPr txBox="1"/>
            <p:nvPr/>
          </p:nvSpPr>
          <p:spPr>
            <a:xfrm>
              <a:off x="0" y="28575"/>
              <a:ext cx="4816593" cy="2854852"/>
            </a:xfrm>
            <a:prstGeom prst="rect">
              <a:avLst/>
            </a:prstGeom>
          </p:spPr>
          <p:txBody>
            <a:bodyPr lIns="50800" tIns="50800" rIns="50800" bIns="50800" rtlCol="0" anchor="ctr"/>
            <a:lstStyle/>
            <a:p>
              <a:pPr algn="ctr">
                <a:lnSpc>
                  <a:spcPts val="2000"/>
                </a:lnSpc>
              </a:pPr>
              <a:endParaRPr/>
            </a:p>
          </p:txBody>
        </p:sp>
      </p:grpSp>
      <p:sp>
        <p:nvSpPr>
          <p:cNvPr id="20" name="TextBox 19">
            <a:extLst>
              <a:ext uri="{FF2B5EF4-FFF2-40B4-BE49-F238E27FC236}">
                <a16:creationId xmlns:a16="http://schemas.microsoft.com/office/drawing/2014/main" id="{C5C05CEB-6158-8164-1F29-CD0366982277}"/>
              </a:ext>
            </a:extLst>
          </p:cNvPr>
          <p:cNvSpPr txBox="1"/>
          <p:nvPr/>
        </p:nvSpPr>
        <p:spPr>
          <a:xfrm>
            <a:off x="-152401" y="284857"/>
            <a:ext cx="5438517" cy="6001643"/>
          </a:xfrm>
          <a:prstGeom prst="rect">
            <a:avLst/>
          </a:prstGeom>
          <a:noFill/>
        </p:spPr>
        <p:txBody>
          <a:bodyPr wrap="square">
            <a:spAutoFit/>
          </a:bodyPr>
          <a:lstStyle/>
          <a:p>
            <a:pPr marL="388629" lvl="1" algn="l"/>
            <a:r>
              <a:rPr lang="en-US" sz="3200" b="1" dirty="0">
                <a:solidFill>
                  <a:srgbClr val="000000"/>
                </a:solidFill>
                <a:latin typeface="Open Sans 2 Bold"/>
                <a:ea typeface="Open Sans 2 Bold"/>
                <a:cs typeface="Open Sans 2 Bold"/>
                <a:sym typeface="Open Sans 2 Bold"/>
              </a:rPr>
              <a:t>Opportunities for safer recreation:</a:t>
            </a:r>
            <a:r>
              <a:rPr lang="en-US" sz="3200" dirty="0">
                <a:solidFill>
                  <a:srgbClr val="000000"/>
                </a:solidFill>
                <a:latin typeface="Open Sans 2"/>
                <a:ea typeface="Open Sans 2"/>
                <a:cs typeface="Open Sans 2"/>
                <a:sym typeface="Open Sans 2"/>
              </a:rPr>
              <a:t> </a:t>
            </a:r>
          </a:p>
          <a:p>
            <a:pPr marL="674379" lvl="1" indent="-285750" algn="l">
              <a:buFont typeface="Arial" panose="020B0604020202020204" pitchFamily="34" charset="0"/>
              <a:buChar char="•"/>
            </a:pPr>
            <a:r>
              <a:rPr lang="en-US" sz="3200" dirty="0">
                <a:solidFill>
                  <a:srgbClr val="000000"/>
                </a:solidFill>
                <a:latin typeface="Open Sans 2"/>
                <a:ea typeface="Open Sans 2"/>
                <a:cs typeface="Open Sans 2"/>
                <a:sym typeface="Open Sans 2"/>
              </a:rPr>
              <a:t>22 events with 5 non-profits: </a:t>
            </a:r>
          </a:p>
          <a:p>
            <a:pPr marL="1131579" lvl="2" indent="-285750">
              <a:buFont typeface="Arial" panose="020B0604020202020204" pitchFamily="34" charset="0"/>
              <a:buChar char="•"/>
            </a:pPr>
            <a:r>
              <a:rPr lang="en-US" sz="2800" dirty="0">
                <a:solidFill>
                  <a:srgbClr val="000000"/>
                </a:solidFill>
                <a:latin typeface="Open Sans 2"/>
                <a:ea typeface="Open Sans 2"/>
                <a:cs typeface="Open Sans 2"/>
                <a:sym typeface="Open Sans 2"/>
              </a:rPr>
              <a:t>Sabin CDC</a:t>
            </a:r>
          </a:p>
          <a:p>
            <a:pPr marL="1131579" lvl="2" indent="-285750">
              <a:buFont typeface="Arial" panose="020B0604020202020204" pitchFamily="34" charset="0"/>
              <a:buChar char="•"/>
            </a:pPr>
            <a:r>
              <a:rPr lang="en-US" sz="2800" dirty="0">
                <a:solidFill>
                  <a:srgbClr val="000000"/>
                </a:solidFill>
                <a:latin typeface="Open Sans 2"/>
                <a:ea typeface="Open Sans 2"/>
                <a:cs typeface="Open Sans 2"/>
                <a:sym typeface="Open Sans 2"/>
              </a:rPr>
              <a:t>Pacific Refugee Support Group</a:t>
            </a:r>
          </a:p>
          <a:p>
            <a:pPr marL="1131579" lvl="2" indent="-285750">
              <a:buFont typeface="Arial" panose="020B0604020202020204" pitchFamily="34" charset="0"/>
              <a:buChar char="•"/>
            </a:pPr>
            <a:r>
              <a:rPr lang="en-US" sz="2800" dirty="0" err="1">
                <a:solidFill>
                  <a:srgbClr val="000000"/>
                </a:solidFill>
                <a:latin typeface="Open Sans 2"/>
                <a:ea typeface="Open Sans 2"/>
                <a:cs typeface="Open Sans 2"/>
                <a:sym typeface="Open Sans 2"/>
              </a:rPr>
              <a:t>Playworks</a:t>
            </a:r>
            <a:r>
              <a:rPr lang="en-US" sz="2800" dirty="0">
                <a:solidFill>
                  <a:srgbClr val="000000"/>
                </a:solidFill>
                <a:latin typeface="Open Sans 2"/>
                <a:ea typeface="Open Sans 2"/>
                <a:cs typeface="Open Sans 2"/>
                <a:sym typeface="Open Sans 2"/>
              </a:rPr>
              <a:t> NW</a:t>
            </a:r>
          </a:p>
          <a:p>
            <a:pPr marL="1131579" lvl="2" indent="-285750">
              <a:buFont typeface="Arial" panose="020B0604020202020204" pitchFamily="34" charset="0"/>
              <a:buChar char="•"/>
            </a:pPr>
            <a:r>
              <a:rPr lang="en-US" sz="2800" dirty="0">
                <a:solidFill>
                  <a:srgbClr val="000000"/>
                </a:solidFill>
                <a:latin typeface="Open Sans 2"/>
                <a:ea typeface="Open Sans 2"/>
                <a:cs typeface="Open Sans 2"/>
                <a:sym typeface="Open Sans 2"/>
              </a:rPr>
              <a:t>Dream Big City</a:t>
            </a:r>
          </a:p>
          <a:p>
            <a:pPr marL="1131579" lvl="2" indent="-285750">
              <a:buFont typeface="Arial" panose="020B0604020202020204" pitchFamily="34" charset="0"/>
              <a:buChar char="•"/>
            </a:pPr>
            <a:r>
              <a:rPr lang="en-US" sz="2800" dirty="0">
                <a:solidFill>
                  <a:srgbClr val="000000"/>
                </a:solidFill>
                <a:latin typeface="Open Sans 2"/>
                <a:ea typeface="Open Sans 2"/>
                <a:cs typeface="Open Sans 2"/>
                <a:sym typeface="Open Sans 2"/>
              </a:rPr>
              <a:t>Sellwood Community House</a:t>
            </a:r>
          </a:p>
          <a:p>
            <a:pPr marL="845829" lvl="2"/>
            <a:endParaRPr lang="en-US" sz="2800" dirty="0">
              <a:solidFill>
                <a:srgbClr val="000000"/>
              </a:solidFill>
              <a:latin typeface="Open Sans 2"/>
              <a:ea typeface="Open Sans 2"/>
              <a:cs typeface="Open Sans 2"/>
              <a:sym typeface="Open Sans 2"/>
            </a:endParaRPr>
          </a:p>
          <a:p>
            <a:pPr marL="674379" lvl="1" indent="-285750" algn="l">
              <a:buFont typeface="Arial" panose="020B0604020202020204" pitchFamily="34" charset="0"/>
              <a:buChar char="•"/>
            </a:pPr>
            <a:r>
              <a:rPr lang="en-US" sz="3200" dirty="0">
                <a:solidFill>
                  <a:srgbClr val="000000"/>
                </a:solidFill>
                <a:latin typeface="Open Sans 2"/>
                <a:ea typeface="Open Sans 2"/>
                <a:cs typeface="Open Sans 2"/>
                <a:sym typeface="Open Sans 2"/>
              </a:rPr>
              <a:t>PBOT Provided trailer</a:t>
            </a:r>
          </a:p>
        </p:txBody>
      </p:sp>
      <p:grpSp>
        <p:nvGrpSpPr>
          <p:cNvPr id="13" name="Group 15">
            <a:extLst>
              <a:ext uri="{FF2B5EF4-FFF2-40B4-BE49-F238E27FC236}">
                <a16:creationId xmlns:a16="http://schemas.microsoft.com/office/drawing/2014/main" id="{CA658B90-3253-3814-692C-06666330246D}"/>
              </a:ext>
            </a:extLst>
          </p:cNvPr>
          <p:cNvGrpSpPr/>
          <p:nvPr/>
        </p:nvGrpSpPr>
        <p:grpSpPr>
          <a:xfrm>
            <a:off x="696266" y="6509337"/>
            <a:ext cx="3582948" cy="4063303"/>
            <a:chOff x="0" y="0"/>
            <a:chExt cx="973933" cy="1327847"/>
          </a:xfrm>
        </p:grpSpPr>
        <p:sp>
          <p:nvSpPr>
            <p:cNvPr id="14" name="Freeform 16">
              <a:extLst>
                <a:ext uri="{FF2B5EF4-FFF2-40B4-BE49-F238E27FC236}">
                  <a16:creationId xmlns:a16="http://schemas.microsoft.com/office/drawing/2014/main" id="{247C7A32-3015-EEAB-E084-BB6CF5833C07}"/>
                </a:ext>
              </a:extLst>
            </p:cNvPr>
            <p:cNvSpPr/>
            <p:nvPr/>
          </p:nvSpPr>
          <p:spPr>
            <a:xfrm>
              <a:off x="0" y="0"/>
              <a:ext cx="973933" cy="1327847"/>
            </a:xfrm>
            <a:custGeom>
              <a:avLst/>
              <a:gdLst/>
              <a:ahLst/>
              <a:cxnLst/>
              <a:rect l="l" t="t" r="r" b="b"/>
              <a:pathLst>
                <a:path w="973933" h="1327847">
                  <a:moveTo>
                    <a:pt x="26749" y="0"/>
                  </a:moveTo>
                  <a:lnTo>
                    <a:pt x="947185" y="0"/>
                  </a:lnTo>
                  <a:cubicBezTo>
                    <a:pt x="954279" y="0"/>
                    <a:pt x="961082" y="2818"/>
                    <a:pt x="966099" y="7834"/>
                  </a:cubicBezTo>
                  <a:cubicBezTo>
                    <a:pt x="971115" y="12851"/>
                    <a:pt x="973933" y="19654"/>
                    <a:pt x="973933" y="26749"/>
                  </a:cubicBezTo>
                  <a:lnTo>
                    <a:pt x="973933" y="1301099"/>
                  </a:lnTo>
                  <a:cubicBezTo>
                    <a:pt x="973933" y="1308193"/>
                    <a:pt x="971115" y="1314997"/>
                    <a:pt x="966099" y="1320013"/>
                  </a:cubicBezTo>
                  <a:cubicBezTo>
                    <a:pt x="961082" y="1325029"/>
                    <a:pt x="954279" y="1327847"/>
                    <a:pt x="947185" y="1327847"/>
                  </a:cubicBezTo>
                  <a:lnTo>
                    <a:pt x="26749" y="1327847"/>
                  </a:lnTo>
                  <a:cubicBezTo>
                    <a:pt x="19654" y="1327847"/>
                    <a:pt x="12851" y="1325029"/>
                    <a:pt x="7834" y="1320013"/>
                  </a:cubicBezTo>
                  <a:cubicBezTo>
                    <a:pt x="2818" y="1314997"/>
                    <a:pt x="0" y="1308193"/>
                    <a:pt x="0" y="1301099"/>
                  </a:cubicBezTo>
                  <a:lnTo>
                    <a:pt x="0" y="26749"/>
                  </a:lnTo>
                  <a:cubicBezTo>
                    <a:pt x="0" y="19654"/>
                    <a:pt x="2818" y="12851"/>
                    <a:pt x="7834" y="7834"/>
                  </a:cubicBezTo>
                  <a:cubicBezTo>
                    <a:pt x="12851" y="2818"/>
                    <a:pt x="19654" y="0"/>
                    <a:pt x="26749" y="0"/>
                  </a:cubicBezTo>
                  <a:close/>
                </a:path>
              </a:pathLst>
            </a:custGeom>
            <a:blipFill>
              <a:blip r:embed="rId3"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spTree>
    <p:extLst>
      <p:ext uri="{BB962C8B-B14F-4D97-AF65-F5344CB8AC3E}">
        <p14:creationId xmlns:p14="http://schemas.microsoft.com/office/powerpoint/2010/main" val="3779474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D2F11-6624-DFDB-CB84-4F02F21E80B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DEF0419-3912-3FBC-83E4-1EF47348401A}"/>
              </a:ext>
            </a:extLst>
          </p:cNvPr>
          <p:cNvGrpSpPr/>
          <p:nvPr/>
        </p:nvGrpSpPr>
        <p:grpSpPr>
          <a:xfrm>
            <a:off x="-19879" y="0"/>
            <a:ext cx="18288000" cy="10287000"/>
            <a:chOff x="0" y="0"/>
            <a:chExt cx="4816593" cy="2709333"/>
          </a:xfrm>
        </p:grpSpPr>
        <p:sp>
          <p:nvSpPr>
            <p:cNvPr id="3" name="Freeform 3">
              <a:extLst>
                <a:ext uri="{FF2B5EF4-FFF2-40B4-BE49-F238E27FC236}">
                  <a16:creationId xmlns:a16="http://schemas.microsoft.com/office/drawing/2014/main" id="{B4D3A60D-8F0D-5CA3-BF3D-43B60D3FD6F1}"/>
                </a:ext>
              </a:extLst>
            </p:cNvPr>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3F1E7"/>
            </a:solidFill>
          </p:spPr>
          <p:txBody>
            <a:bodyPr/>
            <a:lstStyle/>
            <a:p>
              <a:endParaRPr lang="en-US"/>
            </a:p>
          </p:txBody>
        </p:sp>
        <p:sp>
          <p:nvSpPr>
            <p:cNvPr id="4" name="TextBox 4">
              <a:extLst>
                <a:ext uri="{FF2B5EF4-FFF2-40B4-BE49-F238E27FC236}">
                  <a16:creationId xmlns:a16="http://schemas.microsoft.com/office/drawing/2014/main" id="{96178F2C-2BEA-5FA2-1717-A80BDA51B977}"/>
                </a:ext>
              </a:extLst>
            </p:cNvPr>
            <p:cNvSpPr txBox="1"/>
            <p:nvPr/>
          </p:nvSpPr>
          <p:spPr>
            <a:xfrm>
              <a:off x="0" y="28575"/>
              <a:ext cx="4816593" cy="2680758"/>
            </a:xfrm>
            <a:prstGeom prst="rect">
              <a:avLst/>
            </a:prstGeom>
          </p:spPr>
          <p:txBody>
            <a:bodyPr lIns="50800" tIns="50800" rIns="50800" bIns="50800" rtlCol="0" anchor="ctr"/>
            <a:lstStyle/>
            <a:p>
              <a:pPr algn="ctr">
                <a:lnSpc>
                  <a:spcPts val="1600"/>
                </a:lnSpc>
              </a:pPr>
              <a:endParaRPr/>
            </a:p>
          </p:txBody>
        </p:sp>
      </p:grpSp>
      <p:grpSp>
        <p:nvGrpSpPr>
          <p:cNvPr id="7" name="Group 7">
            <a:extLst>
              <a:ext uri="{FF2B5EF4-FFF2-40B4-BE49-F238E27FC236}">
                <a16:creationId xmlns:a16="http://schemas.microsoft.com/office/drawing/2014/main" id="{144967A2-2F71-8673-56B3-647F78D8B5B3}"/>
              </a:ext>
            </a:extLst>
          </p:cNvPr>
          <p:cNvGrpSpPr/>
          <p:nvPr/>
        </p:nvGrpSpPr>
        <p:grpSpPr>
          <a:xfrm>
            <a:off x="12229020" y="-971834"/>
            <a:ext cx="5607716" cy="5607716"/>
            <a:chOff x="0" y="0"/>
            <a:chExt cx="812800" cy="812800"/>
          </a:xfrm>
        </p:grpSpPr>
        <p:sp>
          <p:nvSpPr>
            <p:cNvPr id="8" name="Freeform 8">
              <a:extLst>
                <a:ext uri="{FF2B5EF4-FFF2-40B4-BE49-F238E27FC236}">
                  <a16:creationId xmlns:a16="http://schemas.microsoft.com/office/drawing/2014/main" id="{96739AA8-BD61-E280-B55D-5869DC122A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cstate="screen">
                <a:extLst>
                  <a:ext uri="{28A0092B-C50C-407E-A947-70E740481C1C}">
                    <a14:useLocalDpi xmlns:a14="http://schemas.microsoft.com/office/drawing/2010/main"/>
                  </a:ext>
                </a:extLst>
              </a:blip>
              <a:stretch>
                <a:fillRect/>
              </a:stretch>
            </a:blipFill>
            <a:ln w="85725" cap="sq">
              <a:solidFill>
                <a:srgbClr val="F99D1B"/>
              </a:solidFill>
              <a:prstDash val="solid"/>
              <a:miter/>
            </a:ln>
          </p:spPr>
          <p:txBody>
            <a:bodyPr/>
            <a:lstStyle/>
            <a:p>
              <a:endParaRPr lang="en-US"/>
            </a:p>
          </p:txBody>
        </p:sp>
      </p:grpSp>
      <p:sp>
        <p:nvSpPr>
          <p:cNvPr id="10" name="TextBox 10">
            <a:extLst>
              <a:ext uri="{FF2B5EF4-FFF2-40B4-BE49-F238E27FC236}">
                <a16:creationId xmlns:a16="http://schemas.microsoft.com/office/drawing/2014/main" id="{A6F7FA7A-5FD2-291A-0A28-88CFD58F1F53}"/>
              </a:ext>
            </a:extLst>
          </p:cNvPr>
          <p:cNvSpPr txBox="1"/>
          <p:nvPr/>
        </p:nvSpPr>
        <p:spPr>
          <a:xfrm>
            <a:off x="547142" y="450638"/>
            <a:ext cx="8243513" cy="1025922"/>
          </a:xfrm>
          <a:prstGeom prst="rect">
            <a:avLst/>
          </a:prstGeom>
        </p:spPr>
        <p:txBody>
          <a:bodyPr lIns="0" tIns="0" rIns="0" bIns="0" rtlCol="0" anchor="t">
            <a:spAutoFit/>
          </a:bodyPr>
          <a:lstStyle/>
          <a:p>
            <a:pPr marL="0" lvl="0" indent="0" algn="l">
              <a:lnSpc>
                <a:spcPts val="8000"/>
              </a:lnSpc>
              <a:spcBef>
                <a:spcPct val="0"/>
              </a:spcBef>
            </a:pPr>
            <a:r>
              <a:rPr lang="en-US" sz="8000" b="1" dirty="0">
                <a:solidFill>
                  <a:srgbClr val="000000"/>
                </a:solidFill>
                <a:latin typeface="Bebas Neue Bold"/>
                <a:ea typeface="Bebas Neue Bold"/>
                <a:cs typeface="Bebas Neue Bold"/>
                <a:sym typeface="Bebas Neue Bold"/>
              </a:rPr>
              <a:t>Smaller Programs</a:t>
            </a:r>
          </a:p>
        </p:txBody>
      </p:sp>
      <p:grpSp>
        <p:nvGrpSpPr>
          <p:cNvPr id="18" name="Group 9">
            <a:extLst>
              <a:ext uri="{FF2B5EF4-FFF2-40B4-BE49-F238E27FC236}">
                <a16:creationId xmlns:a16="http://schemas.microsoft.com/office/drawing/2014/main" id="{37A863B7-A704-1633-01C7-6AD24F4256E7}"/>
              </a:ext>
            </a:extLst>
          </p:cNvPr>
          <p:cNvGrpSpPr/>
          <p:nvPr/>
        </p:nvGrpSpPr>
        <p:grpSpPr>
          <a:xfrm>
            <a:off x="7410618" y="711282"/>
            <a:ext cx="3854360" cy="4460379"/>
            <a:chOff x="0" y="0"/>
            <a:chExt cx="1212028" cy="1402595"/>
          </a:xfrm>
        </p:grpSpPr>
        <p:sp>
          <p:nvSpPr>
            <p:cNvPr id="19" name="Freeform 10">
              <a:extLst>
                <a:ext uri="{FF2B5EF4-FFF2-40B4-BE49-F238E27FC236}">
                  <a16:creationId xmlns:a16="http://schemas.microsoft.com/office/drawing/2014/main" id="{63F94676-4E9A-3DF5-3056-645903E99AFE}"/>
                </a:ext>
              </a:extLst>
            </p:cNvPr>
            <p:cNvSpPr/>
            <p:nvPr/>
          </p:nvSpPr>
          <p:spPr>
            <a:xfrm>
              <a:off x="0" y="0"/>
              <a:ext cx="1212028" cy="1402595"/>
            </a:xfrm>
            <a:custGeom>
              <a:avLst/>
              <a:gdLst/>
              <a:ahLst/>
              <a:cxnLst/>
              <a:rect l="l" t="t" r="r" b="b"/>
              <a:pathLst>
                <a:path w="1212028" h="1402595">
                  <a:moveTo>
                    <a:pt x="21721" y="0"/>
                  </a:moveTo>
                  <a:lnTo>
                    <a:pt x="1190307" y="0"/>
                  </a:lnTo>
                  <a:cubicBezTo>
                    <a:pt x="1202303" y="0"/>
                    <a:pt x="1212028" y="9725"/>
                    <a:pt x="1212028" y="21721"/>
                  </a:cubicBezTo>
                  <a:lnTo>
                    <a:pt x="1212028" y="1380874"/>
                  </a:lnTo>
                  <a:cubicBezTo>
                    <a:pt x="1212028" y="1392870"/>
                    <a:pt x="1202303" y="1402595"/>
                    <a:pt x="1190307" y="1402595"/>
                  </a:cubicBezTo>
                  <a:lnTo>
                    <a:pt x="21721" y="1402595"/>
                  </a:lnTo>
                  <a:cubicBezTo>
                    <a:pt x="9725" y="1402595"/>
                    <a:pt x="0" y="1392870"/>
                    <a:pt x="0" y="1380874"/>
                  </a:cubicBezTo>
                  <a:lnTo>
                    <a:pt x="0" y="21721"/>
                  </a:lnTo>
                  <a:cubicBezTo>
                    <a:pt x="0" y="9725"/>
                    <a:pt x="9725" y="0"/>
                    <a:pt x="21721" y="0"/>
                  </a:cubicBezTo>
                  <a:close/>
                </a:path>
              </a:pathLst>
            </a:custGeom>
            <a:blipFill>
              <a:blip r:embed="rId3"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grpSp>
        <p:nvGrpSpPr>
          <p:cNvPr id="20" name="Group 7">
            <a:extLst>
              <a:ext uri="{FF2B5EF4-FFF2-40B4-BE49-F238E27FC236}">
                <a16:creationId xmlns:a16="http://schemas.microsoft.com/office/drawing/2014/main" id="{723DF88D-5F17-4104-2F0A-E959027B66E2}"/>
              </a:ext>
            </a:extLst>
          </p:cNvPr>
          <p:cNvGrpSpPr/>
          <p:nvPr/>
        </p:nvGrpSpPr>
        <p:grpSpPr>
          <a:xfrm>
            <a:off x="11845743" y="5778956"/>
            <a:ext cx="5220789" cy="3520118"/>
            <a:chOff x="0" y="0"/>
            <a:chExt cx="2086968" cy="1407138"/>
          </a:xfrm>
        </p:grpSpPr>
        <p:sp>
          <p:nvSpPr>
            <p:cNvPr id="21" name="Freeform 8">
              <a:extLst>
                <a:ext uri="{FF2B5EF4-FFF2-40B4-BE49-F238E27FC236}">
                  <a16:creationId xmlns:a16="http://schemas.microsoft.com/office/drawing/2014/main" id="{5275B5C0-4536-2093-A101-971212DB245B}"/>
                </a:ext>
              </a:extLst>
            </p:cNvPr>
            <p:cNvSpPr/>
            <p:nvPr/>
          </p:nvSpPr>
          <p:spPr>
            <a:xfrm>
              <a:off x="0" y="0"/>
              <a:ext cx="2086968" cy="1407138"/>
            </a:xfrm>
            <a:custGeom>
              <a:avLst/>
              <a:gdLst/>
              <a:ahLst/>
              <a:cxnLst/>
              <a:rect l="l" t="t" r="r" b="b"/>
              <a:pathLst>
                <a:path w="2086968" h="1407138">
                  <a:moveTo>
                    <a:pt x="24786" y="0"/>
                  </a:moveTo>
                  <a:lnTo>
                    <a:pt x="2062182" y="0"/>
                  </a:lnTo>
                  <a:cubicBezTo>
                    <a:pt x="2068756" y="0"/>
                    <a:pt x="2075060" y="2611"/>
                    <a:pt x="2079708" y="7260"/>
                  </a:cubicBezTo>
                  <a:cubicBezTo>
                    <a:pt x="2084356" y="11908"/>
                    <a:pt x="2086968" y="18212"/>
                    <a:pt x="2086968" y="24786"/>
                  </a:cubicBezTo>
                  <a:lnTo>
                    <a:pt x="2086968" y="1382352"/>
                  </a:lnTo>
                  <a:cubicBezTo>
                    <a:pt x="2086968" y="1388926"/>
                    <a:pt x="2084356" y="1395230"/>
                    <a:pt x="2079708" y="1399879"/>
                  </a:cubicBezTo>
                  <a:cubicBezTo>
                    <a:pt x="2075060" y="1404527"/>
                    <a:pt x="2068756" y="1407138"/>
                    <a:pt x="2062182" y="1407138"/>
                  </a:cubicBezTo>
                  <a:lnTo>
                    <a:pt x="24786" y="1407138"/>
                  </a:lnTo>
                  <a:cubicBezTo>
                    <a:pt x="18212" y="1407138"/>
                    <a:pt x="11908" y="1404527"/>
                    <a:pt x="7260" y="1399879"/>
                  </a:cubicBezTo>
                  <a:cubicBezTo>
                    <a:pt x="2611" y="1395230"/>
                    <a:pt x="0" y="1388926"/>
                    <a:pt x="0" y="1382352"/>
                  </a:cubicBezTo>
                  <a:lnTo>
                    <a:pt x="0" y="24786"/>
                  </a:lnTo>
                  <a:cubicBezTo>
                    <a:pt x="0" y="18212"/>
                    <a:pt x="2611" y="11908"/>
                    <a:pt x="7260" y="7260"/>
                  </a:cubicBezTo>
                  <a:cubicBezTo>
                    <a:pt x="11908" y="2611"/>
                    <a:pt x="18212" y="0"/>
                    <a:pt x="24786" y="0"/>
                  </a:cubicBezTo>
                  <a:close/>
                </a:path>
              </a:pathLst>
            </a:custGeom>
            <a:blipFill>
              <a:blip r:embed="rId4"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grpSp>
        <p:nvGrpSpPr>
          <p:cNvPr id="22" name="Group 6">
            <a:extLst>
              <a:ext uri="{FF2B5EF4-FFF2-40B4-BE49-F238E27FC236}">
                <a16:creationId xmlns:a16="http://schemas.microsoft.com/office/drawing/2014/main" id="{B57DA68B-EF06-C606-510A-A7DE6E218AE1}"/>
              </a:ext>
            </a:extLst>
          </p:cNvPr>
          <p:cNvGrpSpPr/>
          <p:nvPr/>
        </p:nvGrpSpPr>
        <p:grpSpPr>
          <a:xfrm>
            <a:off x="610576" y="2009649"/>
            <a:ext cx="4563280" cy="5072575"/>
            <a:chOff x="0" y="0"/>
            <a:chExt cx="1062075" cy="1180610"/>
          </a:xfrm>
        </p:grpSpPr>
        <p:sp>
          <p:nvSpPr>
            <p:cNvPr id="23" name="Freeform 7">
              <a:extLst>
                <a:ext uri="{FF2B5EF4-FFF2-40B4-BE49-F238E27FC236}">
                  <a16:creationId xmlns:a16="http://schemas.microsoft.com/office/drawing/2014/main" id="{BDDB6438-3A32-7024-7355-3FED814481BB}"/>
                </a:ext>
              </a:extLst>
            </p:cNvPr>
            <p:cNvSpPr/>
            <p:nvPr/>
          </p:nvSpPr>
          <p:spPr>
            <a:xfrm>
              <a:off x="0" y="0"/>
              <a:ext cx="1062075" cy="1180610"/>
            </a:xfrm>
            <a:custGeom>
              <a:avLst/>
              <a:gdLst/>
              <a:ahLst/>
              <a:cxnLst/>
              <a:rect l="l" t="t" r="r" b="b"/>
              <a:pathLst>
                <a:path w="1062075" h="1180610">
                  <a:moveTo>
                    <a:pt x="23186" y="0"/>
                  </a:moveTo>
                  <a:lnTo>
                    <a:pt x="1038889" y="0"/>
                  </a:lnTo>
                  <a:cubicBezTo>
                    <a:pt x="1045038" y="0"/>
                    <a:pt x="1050936" y="2443"/>
                    <a:pt x="1055284" y="6791"/>
                  </a:cubicBezTo>
                  <a:cubicBezTo>
                    <a:pt x="1059632" y="11139"/>
                    <a:pt x="1062075" y="17037"/>
                    <a:pt x="1062075" y="23186"/>
                  </a:cubicBezTo>
                  <a:lnTo>
                    <a:pt x="1062075" y="1157424"/>
                  </a:lnTo>
                  <a:cubicBezTo>
                    <a:pt x="1062075" y="1163573"/>
                    <a:pt x="1059632" y="1169471"/>
                    <a:pt x="1055284" y="1173819"/>
                  </a:cubicBezTo>
                  <a:cubicBezTo>
                    <a:pt x="1050936" y="1178167"/>
                    <a:pt x="1045038" y="1180610"/>
                    <a:pt x="1038889" y="1180610"/>
                  </a:cubicBezTo>
                  <a:lnTo>
                    <a:pt x="23186" y="1180610"/>
                  </a:lnTo>
                  <a:cubicBezTo>
                    <a:pt x="17037" y="1180610"/>
                    <a:pt x="11139" y="1178167"/>
                    <a:pt x="6791" y="1173819"/>
                  </a:cubicBezTo>
                  <a:cubicBezTo>
                    <a:pt x="2443" y="1169471"/>
                    <a:pt x="0" y="1163573"/>
                    <a:pt x="0" y="1157424"/>
                  </a:cubicBezTo>
                  <a:lnTo>
                    <a:pt x="0" y="23186"/>
                  </a:lnTo>
                  <a:cubicBezTo>
                    <a:pt x="0" y="17037"/>
                    <a:pt x="2443" y="11139"/>
                    <a:pt x="6791" y="6791"/>
                  </a:cubicBezTo>
                  <a:cubicBezTo>
                    <a:pt x="11139" y="2443"/>
                    <a:pt x="17037" y="0"/>
                    <a:pt x="23186" y="0"/>
                  </a:cubicBezTo>
                  <a:close/>
                </a:path>
              </a:pathLst>
            </a:custGeom>
            <a:blipFill>
              <a:blip r:embed="rId5" cstate="screen">
                <a:extLst>
                  <a:ext uri="{28A0092B-C50C-407E-A947-70E740481C1C}">
                    <a14:useLocalDpi xmlns:a14="http://schemas.microsoft.com/office/drawing/2010/main"/>
                  </a:ext>
                </a:extLst>
              </a:blip>
              <a:stretch>
                <a:fillRect/>
              </a:stretch>
            </a:blipFill>
            <a:ln w="85725" cap="rnd">
              <a:solidFill>
                <a:srgbClr val="F99D1B"/>
              </a:solidFill>
              <a:prstDash val="solid"/>
              <a:round/>
            </a:ln>
          </p:spPr>
          <p:txBody>
            <a:bodyPr/>
            <a:lstStyle/>
            <a:p>
              <a:endParaRPr lang="en-US"/>
            </a:p>
          </p:txBody>
        </p:sp>
      </p:grpSp>
      <p:sp>
        <p:nvSpPr>
          <p:cNvPr id="24" name="AutoShape 3">
            <a:extLst>
              <a:ext uri="{FF2B5EF4-FFF2-40B4-BE49-F238E27FC236}">
                <a16:creationId xmlns:a16="http://schemas.microsoft.com/office/drawing/2014/main" id="{690C03AE-C165-D979-19F6-FAB4C462FE26}"/>
              </a:ext>
            </a:extLst>
          </p:cNvPr>
          <p:cNvSpPr/>
          <p:nvPr/>
        </p:nvSpPr>
        <p:spPr>
          <a:xfrm flipH="1">
            <a:off x="-2" y="1477237"/>
            <a:ext cx="6934201" cy="0"/>
          </a:xfrm>
          <a:prstGeom prst="line">
            <a:avLst/>
          </a:prstGeom>
          <a:ln w="85725" cap="rnd">
            <a:solidFill>
              <a:srgbClr val="F99D1B"/>
            </a:solidFill>
            <a:prstDash val="solid"/>
            <a:headEnd type="none" w="sm" len="sm"/>
            <a:tailEnd type="none" w="sm" len="sm"/>
          </a:ln>
        </p:spPr>
        <p:txBody>
          <a:bodyPr/>
          <a:lstStyle/>
          <a:p>
            <a:endParaRPr lang="en-US"/>
          </a:p>
        </p:txBody>
      </p:sp>
      <p:sp>
        <p:nvSpPr>
          <p:cNvPr id="25" name="TextBox 11">
            <a:extLst>
              <a:ext uri="{FF2B5EF4-FFF2-40B4-BE49-F238E27FC236}">
                <a16:creationId xmlns:a16="http://schemas.microsoft.com/office/drawing/2014/main" id="{5124904A-9E11-2523-C1FF-C689681F0CC2}"/>
              </a:ext>
            </a:extLst>
          </p:cNvPr>
          <p:cNvSpPr txBox="1"/>
          <p:nvPr/>
        </p:nvSpPr>
        <p:spPr>
          <a:xfrm>
            <a:off x="1482516" y="7152620"/>
            <a:ext cx="2819400" cy="1354217"/>
          </a:xfrm>
          <a:prstGeom prst="rect">
            <a:avLst/>
          </a:prstGeom>
        </p:spPr>
        <p:txBody>
          <a:bodyPr wrap="square" lIns="0" tIns="0" rIns="0" bIns="0" rtlCol="0" anchor="t">
            <a:spAutoFit/>
          </a:bodyPr>
          <a:lstStyle/>
          <a:p>
            <a:pPr marL="0" lvl="0" indent="0" algn="ctr">
              <a:spcBef>
                <a:spcPct val="0"/>
              </a:spcBef>
            </a:pPr>
            <a:r>
              <a:rPr lang="en-US" sz="4400" b="1" dirty="0">
                <a:solidFill>
                  <a:srgbClr val="000000"/>
                </a:solidFill>
                <a:latin typeface="Bebas Neue Bold"/>
                <a:ea typeface="Bebas Neue Bold"/>
                <a:cs typeface="Bebas Neue Bold"/>
                <a:sym typeface="Bebas Neue Bold"/>
              </a:rPr>
              <a:t>Art in the Right of Way</a:t>
            </a:r>
            <a:endParaRPr lang="en-US" sz="3600" b="1" dirty="0">
              <a:solidFill>
                <a:srgbClr val="000000"/>
              </a:solidFill>
              <a:latin typeface="Bebas Neue Bold"/>
              <a:ea typeface="Bebas Neue Bold"/>
              <a:cs typeface="Bebas Neue Bold"/>
              <a:sym typeface="Bebas Neue Bold"/>
            </a:endParaRPr>
          </a:p>
        </p:txBody>
      </p:sp>
      <p:sp>
        <p:nvSpPr>
          <p:cNvPr id="26" name="TextBox 11">
            <a:extLst>
              <a:ext uri="{FF2B5EF4-FFF2-40B4-BE49-F238E27FC236}">
                <a16:creationId xmlns:a16="http://schemas.microsoft.com/office/drawing/2014/main" id="{3B6A84DD-AD65-8B86-08CF-DCB2139EBDDC}"/>
              </a:ext>
            </a:extLst>
          </p:cNvPr>
          <p:cNvSpPr txBox="1"/>
          <p:nvPr/>
        </p:nvSpPr>
        <p:spPr>
          <a:xfrm>
            <a:off x="7227864" y="5245444"/>
            <a:ext cx="4298865" cy="677108"/>
          </a:xfrm>
          <a:prstGeom prst="rect">
            <a:avLst/>
          </a:prstGeom>
        </p:spPr>
        <p:txBody>
          <a:bodyPr wrap="square" lIns="0" tIns="0" rIns="0" bIns="0" rtlCol="0" anchor="t">
            <a:spAutoFit/>
          </a:bodyPr>
          <a:lstStyle/>
          <a:p>
            <a:pPr marL="0" lvl="0" indent="0" algn="ctr">
              <a:spcBef>
                <a:spcPct val="0"/>
              </a:spcBef>
            </a:pPr>
            <a:r>
              <a:rPr lang="en-US" sz="4400" b="1" dirty="0">
                <a:solidFill>
                  <a:srgbClr val="000000"/>
                </a:solidFill>
                <a:latin typeface="Bebas Neue Bold"/>
                <a:ea typeface="Bebas Neue Bold"/>
                <a:cs typeface="Bebas Neue Bold"/>
                <a:sym typeface="Bebas Neue Bold"/>
              </a:rPr>
              <a:t>Signage and Banners</a:t>
            </a:r>
            <a:endParaRPr lang="en-US" sz="3600" b="1" dirty="0">
              <a:solidFill>
                <a:srgbClr val="000000"/>
              </a:solidFill>
              <a:latin typeface="Bebas Neue Bold"/>
              <a:ea typeface="Bebas Neue Bold"/>
              <a:cs typeface="Bebas Neue Bold"/>
              <a:sym typeface="Bebas Neue Bold"/>
            </a:endParaRPr>
          </a:p>
        </p:txBody>
      </p:sp>
      <p:sp>
        <p:nvSpPr>
          <p:cNvPr id="27" name="TextBox 11">
            <a:extLst>
              <a:ext uri="{FF2B5EF4-FFF2-40B4-BE49-F238E27FC236}">
                <a16:creationId xmlns:a16="http://schemas.microsoft.com/office/drawing/2014/main" id="{25ACE9DD-497E-9F24-0C0C-2D6B6057C23B}"/>
              </a:ext>
            </a:extLst>
          </p:cNvPr>
          <p:cNvSpPr txBox="1"/>
          <p:nvPr/>
        </p:nvSpPr>
        <p:spPr>
          <a:xfrm>
            <a:off x="12126210" y="4772539"/>
            <a:ext cx="5537962" cy="677108"/>
          </a:xfrm>
          <a:prstGeom prst="rect">
            <a:avLst/>
          </a:prstGeom>
        </p:spPr>
        <p:txBody>
          <a:bodyPr wrap="square" lIns="0" tIns="0" rIns="0" bIns="0" rtlCol="0" anchor="t">
            <a:spAutoFit/>
          </a:bodyPr>
          <a:lstStyle/>
          <a:p>
            <a:pPr marL="0" lvl="0" indent="0" algn="ctr">
              <a:spcBef>
                <a:spcPct val="0"/>
              </a:spcBef>
            </a:pPr>
            <a:r>
              <a:rPr lang="en-US" sz="4400" b="1" dirty="0">
                <a:solidFill>
                  <a:srgbClr val="000000"/>
                </a:solidFill>
                <a:latin typeface="Bebas Neue Bold"/>
                <a:ea typeface="Bebas Neue Bold"/>
                <a:cs typeface="Bebas Neue Bold"/>
                <a:sym typeface="Bebas Neue Bold"/>
              </a:rPr>
              <a:t>Park(</a:t>
            </a:r>
            <a:r>
              <a:rPr lang="en-US" sz="4400" b="1" dirty="0" err="1">
                <a:solidFill>
                  <a:srgbClr val="000000"/>
                </a:solidFill>
                <a:latin typeface="Bebas Neue Bold"/>
                <a:ea typeface="Bebas Neue Bold"/>
                <a:cs typeface="Bebas Neue Bold"/>
                <a:sym typeface="Bebas Neue Bold"/>
              </a:rPr>
              <a:t>ing</a:t>
            </a:r>
            <a:r>
              <a:rPr lang="en-US" sz="4400" b="1" dirty="0">
                <a:solidFill>
                  <a:srgbClr val="000000"/>
                </a:solidFill>
                <a:latin typeface="Bebas Neue Bold"/>
                <a:ea typeface="Bebas Neue Bold"/>
                <a:cs typeface="Bebas Neue Bold"/>
                <a:sym typeface="Bebas Neue Bold"/>
              </a:rPr>
              <a:t>) Day</a:t>
            </a:r>
            <a:endParaRPr lang="en-US" sz="3600" b="1" dirty="0">
              <a:solidFill>
                <a:srgbClr val="000000"/>
              </a:solidFill>
              <a:latin typeface="Bebas Neue Bold"/>
              <a:ea typeface="Bebas Neue Bold"/>
              <a:cs typeface="Bebas Neue Bold"/>
              <a:sym typeface="Bebas Neue Bold"/>
            </a:endParaRPr>
          </a:p>
        </p:txBody>
      </p:sp>
      <p:sp>
        <p:nvSpPr>
          <p:cNvPr id="28" name="TextBox 11">
            <a:extLst>
              <a:ext uri="{FF2B5EF4-FFF2-40B4-BE49-F238E27FC236}">
                <a16:creationId xmlns:a16="http://schemas.microsoft.com/office/drawing/2014/main" id="{67E24AF6-34BE-E0BB-0A7D-3A45A1E366DA}"/>
              </a:ext>
            </a:extLst>
          </p:cNvPr>
          <p:cNvSpPr txBox="1"/>
          <p:nvPr/>
        </p:nvSpPr>
        <p:spPr>
          <a:xfrm>
            <a:off x="11687156" y="9398053"/>
            <a:ext cx="5537962" cy="677108"/>
          </a:xfrm>
          <a:prstGeom prst="rect">
            <a:avLst/>
          </a:prstGeom>
        </p:spPr>
        <p:txBody>
          <a:bodyPr wrap="square" lIns="0" tIns="0" rIns="0" bIns="0" rtlCol="0" anchor="t">
            <a:spAutoFit/>
          </a:bodyPr>
          <a:lstStyle/>
          <a:p>
            <a:pPr marL="0" lvl="0" indent="0" algn="ctr">
              <a:spcBef>
                <a:spcPct val="0"/>
              </a:spcBef>
            </a:pPr>
            <a:r>
              <a:rPr lang="en-US" sz="4400" b="1" dirty="0">
                <a:solidFill>
                  <a:srgbClr val="000000"/>
                </a:solidFill>
                <a:latin typeface="Bebas Neue Bold"/>
                <a:ea typeface="Bebas Neue Bold"/>
                <a:cs typeface="Bebas Neue Bold"/>
                <a:sym typeface="Bebas Neue Bold"/>
              </a:rPr>
              <a:t>Encroachments</a:t>
            </a:r>
            <a:endParaRPr lang="en-US" sz="3600" b="1" dirty="0">
              <a:solidFill>
                <a:srgbClr val="000000"/>
              </a:solidFill>
              <a:latin typeface="Bebas Neue Bold"/>
              <a:ea typeface="Bebas Neue Bold"/>
              <a:cs typeface="Bebas Neue Bold"/>
              <a:sym typeface="Bebas Neue Bold"/>
            </a:endParaRPr>
          </a:p>
        </p:txBody>
      </p:sp>
      <p:pic>
        <p:nvPicPr>
          <p:cNvPr id="6148" name="Picture 4" descr="Group of people planting ferns">
            <a:extLst>
              <a:ext uri="{FF2B5EF4-FFF2-40B4-BE49-F238E27FC236}">
                <a16:creationId xmlns:a16="http://schemas.microsoft.com/office/drawing/2014/main" id="{0E729C13-B674-EC07-4F08-5F367F7D6DB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67494" y="6408469"/>
            <a:ext cx="5283966" cy="2641983"/>
          </a:xfrm>
          <a:prstGeom prst="rect">
            <a:avLst/>
          </a:prstGeom>
          <a:noFill/>
          <a:ln w="76200">
            <a:solidFill>
              <a:schemeClr val="accent6"/>
            </a:solidFill>
          </a:ln>
          <a:extLst>
            <a:ext uri="{909E8E84-426E-40DD-AFC4-6F175D3DCCD1}">
              <a14:hiddenFill xmlns:a14="http://schemas.microsoft.com/office/drawing/2010/main">
                <a:solidFill>
                  <a:srgbClr val="FFFFFF"/>
                </a:solidFill>
              </a14:hiddenFill>
            </a:ext>
          </a:extLst>
        </p:spPr>
      </p:pic>
      <p:sp>
        <p:nvSpPr>
          <p:cNvPr id="29" name="TextBox 11">
            <a:extLst>
              <a:ext uri="{FF2B5EF4-FFF2-40B4-BE49-F238E27FC236}">
                <a16:creationId xmlns:a16="http://schemas.microsoft.com/office/drawing/2014/main" id="{51B76D7B-07F7-1213-AB42-87320342F008}"/>
              </a:ext>
            </a:extLst>
          </p:cNvPr>
          <p:cNvSpPr txBox="1"/>
          <p:nvPr/>
        </p:nvSpPr>
        <p:spPr>
          <a:xfrm>
            <a:off x="5485925" y="9158954"/>
            <a:ext cx="5537962" cy="677108"/>
          </a:xfrm>
          <a:prstGeom prst="rect">
            <a:avLst/>
          </a:prstGeom>
        </p:spPr>
        <p:txBody>
          <a:bodyPr wrap="square" lIns="0" tIns="0" rIns="0" bIns="0" rtlCol="0" anchor="t">
            <a:spAutoFit/>
          </a:bodyPr>
          <a:lstStyle/>
          <a:p>
            <a:pPr marL="0" lvl="0" indent="0" algn="ctr">
              <a:spcBef>
                <a:spcPct val="0"/>
              </a:spcBef>
            </a:pPr>
            <a:r>
              <a:rPr lang="en-US" sz="4400" b="1" dirty="0">
                <a:solidFill>
                  <a:srgbClr val="000000"/>
                </a:solidFill>
                <a:latin typeface="Bebas Neue Bold"/>
                <a:ea typeface="Bebas Neue Bold"/>
                <a:cs typeface="Bebas Neue Bold"/>
                <a:sym typeface="Bebas Neue Bold"/>
              </a:rPr>
              <a:t>Adopt-A-Landscape</a:t>
            </a:r>
            <a:endParaRPr lang="en-US" sz="3600" b="1" dirty="0">
              <a:solidFill>
                <a:srgbClr val="000000"/>
              </a:solidFill>
              <a:latin typeface="Bebas Neue Bold"/>
              <a:ea typeface="Bebas Neue Bold"/>
              <a:cs typeface="Bebas Neue Bold"/>
              <a:sym typeface="Bebas Neue Bold"/>
            </a:endParaRPr>
          </a:p>
        </p:txBody>
      </p:sp>
    </p:spTree>
    <p:extLst>
      <p:ext uri="{BB962C8B-B14F-4D97-AF65-F5344CB8AC3E}">
        <p14:creationId xmlns:p14="http://schemas.microsoft.com/office/powerpoint/2010/main" val="3537724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6D9C12161454192949FE66F26DC47" ma:contentTypeVersion="16" ma:contentTypeDescription="Create a new document." ma:contentTypeScope="" ma:versionID="be7859066b128b73dbeb643fb56e615f">
  <xsd:schema xmlns:xsd="http://www.w3.org/2001/XMLSchema" xmlns:xs="http://www.w3.org/2001/XMLSchema" xmlns:p="http://schemas.microsoft.com/office/2006/metadata/properties" xmlns:ns2="3c4bd79c-a5b6-459c-b120-93c7c8f1efcd" xmlns:ns3="ac4971f5-cec6-4c0a-a574-b454c3ffe535" targetNamespace="http://schemas.microsoft.com/office/2006/metadata/properties" ma:root="true" ma:fieldsID="05a81314664d906c98862f1d97eed65d" ns2:_="" ns3:_="">
    <xsd:import namespace="3c4bd79c-a5b6-459c-b120-93c7c8f1efcd"/>
    <xsd:import namespace="ac4971f5-cec6-4c0a-a574-b454c3ffe53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4bd79c-a5b6-459c-b120-93c7c8f1e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5effce1-26ce-465d-98f3-ca32301bc2ed"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4971f5-cec6-4c0a-a574-b454c3ffe53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8682ba8-a2dd-4683-ae39-ad0963a0b1e0}" ma:internalName="TaxCatchAll" ma:showField="CatchAllData" ma:web="ac4971f5-cec6-4c0a-a574-b454c3ffe53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c4bd79c-a5b6-459c-b120-93c7c8f1efcd">
      <Terms xmlns="http://schemas.microsoft.com/office/infopath/2007/PartnerControls"/>
    </lcf76f155ced4ddcb4097134ff3c332f>
    <TaxCatchAll xmlns="ac4971f5-cec6-4c0a-a574-b454c3ffe535" xsi:nil="true"/>
  </documentManagement>
</p:properties>
</file>

<file path=customXml/itemProps1.xml><?xml version="1.0" encoding="utf-8"?>
<ds:datastoreItem xmlns:ds="http://schemas.openxmlformats.org/officeDocument/2006/customXml" ds:itemID="{328390B8-E00C-44CB-8D44-E455C0CF09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4bd79c-a5b6-459c-b120-93c7c8f1efcd"/>
    <ds:schemaRef ds:uri="ac4971f5-cec6-4c0a-a574-b454c3ffe5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325BC2-EE17-47ED-8281-BA930EC983A2}">
  <ds:schemaRefs>
    <ds:schemaRef ds:uri="http://schemas.microsoft.com/sharepoint/v3/contenttype/forms"/>
  </ds:schemaRefs>
</ds:datastoreItem>
</file>

<file path=customXml/itemProps3.xml><?xml version="1.0" encoding="utf-8"?>
<ds:datastoreItem xmlns:ds="http://schemas.openxmlformats.org/officeDocument/2006/customXml" ds:itemID="{D94374AF-FF0F-4A03-A0B0-739F72F15F75}">
  <ds:schemaRefs>
    <ds:schemaRef ds:uri="http://www.w3.org/XML/1998/namespace"/>
    <ds:schemaRef ds:uri="http://purl.org/dc/elements/1.1/"/>
    <ds:schemaRef ds:uri="3c4bd79c-a5b6-459c-b120-93c7c8f1efcd"/>
    <ds:schemaRef ds:uri="http://purl.org/dc/terms/"/>
    <ds:schemaRef ds:uri="http://purl.org/dc/dcmitype/"/>
    <ds:schemaRef ds:uri="http://schemas.microsoft.com/office/2006/metadata/properties"/>
    <ds:schemaRef ds:uri="ac4971f5-cec6-4c0a-a574-b454c3ffe535"/>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13791</TotalTime>
  <Words>2260</Words>
  <Application>Microsoft Office PowerPoint</Application>
  <PresentationFormat>Custom</PresentationFormat>
  <Paragraphs>259</Paragraphs>
  <Slides>32</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Open Sans 1</vt:lpstr>
      <vt:lpstr>Open Sans 1 Italics</vt:lpstr>
      <vt:lpstr>Open Sans 1 Bold Italics</vt:lpstr>
      <vt:lpstr>Open Sans 2 Bold</vt:lpstr>
      <vt:lpstr>Open Sans Light</vt:lpstr>
      <vt:lpstr>Aptos</vt:lpstr>
      <vt:lpstr>Open Sans</vt:lpstr>
      <vt:lpstr>Open Sans 2</vt:lpstr>
      <vt:lpstr>Bebas Neue Bold</vt:lpstr>
      <vt:lpstr>Open Sans 2 Bold Italics</vt:lpstr>
      <vt:lpstr>Calibri</vt:lpstr>
      <vt:lpstr>Open Sans 1 Bold</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PRSA Report</dc:title>
  <dc:creator>Smith, Tyler (Transportation)</dc:creator>
  <cp:lastModifiedBy>Smith, Tyler (Transportation)</cp:lastModifiedBy>
  <cp:revision>2</cp:revision>
  <dcterms:created xsi:type="dcterms:W3CDTF">2006-08-16T00:00:00Z</dcterms:created>
  <dcterms:modified xsi:type="dcterms:W3CDTF">2026-04-20T21:33:00Z</dcterms:modified>
  <dc:identifier>DAG7CoNpI7c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0x0101005606D9C12161454192949FE66F26DC47</vt:lpwstr>
  </property>
</Properties>
</file>