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y="6858000" cx="12192000"/>
  <p:notesSz cx="6858000" cy="9144000"/>
  <p:embeddedFontLst>
    <p:embeddedFont>
      <p:font typeface="Nunito SemiBold"/>
      <p:regular r:id="rId32"/>
      <p:bold r:id="rId33"/>
      <p:italic r:id="rId34"/>
      <p:boldItalic r:id="rId35"/>
    </p:embeddedFont>
    <p:embeddedFont>
      <p:font typeface="Proxima Nova"/>
      <p:regular r:id="rId36"/>
      <p:bold r:id="rId37"/>
      <p:italic r:id="rId38"/>
      <p:boldItalic r:id="rId39"/>
    </p:embeddedFont>
    <p:embeddedFont>
      <p:font typeface="Proxima Nova Extrabold"/>
      <p:bold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1" roundtripDataSignature="AMtx7mgImohWZp4DbJpaCmWgq2lQ+ksu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roximaNovaExtrabold-bold.fntdata"/><Relationship Id="rId20" Type="http://schemas.openxmlformats.org/officeDocument/2006/relationships/slide" Target="slides/slide16.xml"/><Relationship Id="rId41" Type="http://customschemas.google.com/relationships/presentationmetadata" Target="meta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NunitoSemiBold-bold.fntdata"/><Relationship Id="rId10" Type="http://schemas.openxmlformats.org/officeDocument/2006/relationships/slide" Target="slides/slide6.xml"/><Relationship Id="rId32" Type="http://schemas.openxmlformats.org/officeDocument/2006/relationships/font" Target="fonts/NunitoSemiBold-regular.fntdata"/><Relationship Id="rId13" Type="http://schemas.openxmlformats.org/officeDocument/2006/relationships/slide" Target="slides/slide9.xml"/><Relationship Id="rId35" Type="http://schemas.openxmlformats.org/officeDocument/2006/relationships/font" Target="fonts/NunitoSemiBold-boldItalic.fntdata"/><Relationship Id="rId12" Type="http://schemas.openxmlformats.org/officeDocument/2006/relationships/slide" Target="slides/slide8.xml"/><Relationship Id="rId34" Type="http://schemas.openxmlformats.org/officeDocument/2006/relationships/font" Target="fonts/NunitoSemiBold-italic.fntdata"/><Relationship Id="rId15" Type="http://schemas.openxmlformats.org/officeDocument/2006/relationships/slide" Target="slides/slide11.xml"/><Relationship Id="rId37" Type="http://schemas.openxmlformats.org/officeDocument/2006/relationships/font" Target="fonts/ProximaNova-bold.fntdata"/><Relationship Id="rId14" Type="http://schemas.openxmlformats.org/officeDocument/2006/relationships/slide" Target="slides/slide10.xml"/><Relationship Id="rId36" Type="http://schemas.openxmlformats.org/officeDocument/2006/relationships/font" Target="fonts/ProximaNova-regular.fntdata"/><Relationship Id="rId17" Type="http://schemas.openxmlformats.org/officeDocument/2006/relationships/slide" Target="slides/slide13.xml"/><Relationship Id="rId39" Type="http://schemas.openxmlformats.org/officeDocument/2006/relationships/font" Target="fonts/ProximaNova-boldItalic.fntdata"/><Relationship Id="rId16" Type="http://schemas.openxmlformats.org/officeDocument/2006/relationships/slide" Target="slides/slide12.xml"/><Relationship Id="rId38" Type="http://schemas.openxmlformats.org/officeDocument/2006/relationships/font" Target="fonts/ProximaNova-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Trevor</a:t>
            </a:r>
            <a:endParaRPr/>
          </a:p>
        </p:txBody>
      </p:sp>
      <p:sp>
        <p:nvSpPr>
          <p:cNvPr id="30" name="Google Shape;30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Alta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/>
              <a:t>Kim and Amy –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Introduces selves and a little about the community</a:t>
            </a:r>
            <a:endParaRPr/>
          </a:p>
          <a:p>
            <a:pPr indent="-2984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/>
              <a:t>In Corvallis, we wanted to make sure we had community feedback and buy in (in Corvallis we have a large bike ed program and biking community including mid valley bike club)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At Lincoln got the pilot grant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Planning Meetings with Alta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Scheduled Community Design meeting at Lincoln School</a:t>
            </a:r>
            <a:endParaRPr/>
          </a:p>
          <a:p>
            <a:pPr indent="-2984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/>
              <a:t>Invited: </a:t>
            </a:r>
            <a:endParaRPr/>
          </a:p>
          <a:p>
            <a:pPr indent="-29845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-US"/>
              <a:t>families we knew bike commuted to school or were active bike riders</a:t>
            </a:r>
            <a:endParaRPr/>
          </a:p>
          <a:p>
            <a:pPr indent="-29845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-US"/>
              <a:t>PE Teachers &amp; Bike Ed instructors</a:t>
            </a:r>
            <a:endParaRPr/>
          </a:p>
          <a:p>
            <a:pPr indent="-29845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-US"/>
              <a:t>Families gave input and made actual designs and then all students go the chance to do the same during the school day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Community: Took the draft to our community – and we had a sample traffic garden at Open Streets Corvallis and continued to get community input &amp; feedback (invited people in by drawing a traffic garden in the street, had the draft for feedback)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/>
              <a:t>Kim and Amy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Questions we asked included students/families:</a:t>
            </a:r>
            <a:endParaRPr/>
          </a:p>
          <a:p>
            <a:pPr indent="-2984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/>
              <a:t>Where do you ride your bike</a:t>
            </a:r>
            <a:endParaRPr/>
          </a:p>
          <a:p>
            <a:pPr indent="-2984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/>
              <a:t>Where do you go in south town (this community)</a:t>
            </a:r>
            <a:endParaRPr/>
          </a:p>
          <a:p>
            <a:pPr indent="-2984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/>
              <a:t>What features do you/will you encounter (i.e. railroad)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Asked Teachers – </a:t>
            </a:r>
            <a:endParaRPr/>
          </a:p>
          <a:p>
            <a:pPr indent="-2984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/>
              <a:t>What do you need for this to be a learning environment</a:t>
            </a:r>
            <a:endParaRPr/>
          </a:p>
          <a:p>
            <a:pPr indent="-29845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-US"/>
              <a:t>Kept in mind things like cue up for instruction (skills practice) and keeping visibility in mind while teaching a full class of students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Landed on key features:</a:t>
            </a:r>
            <a:endParaRPr/>
          </a:p>
          <a:p>
            <a:pPr indent="-2984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/>
              <a:t>RR</a:t>
            </a:r>
            <a:endParaRPr/>
          </a:p>
          <a:p>
            <a:pPr indent="-2984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/>
              <a:t>Local Park</a:t>
            </a:r>
            <a:endParaRPr/>
          </a:p>
          <a:p>
            <a:pPr indent="-2984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/>
              <a:t>Nearby River</a:t>
            </a:r>
            <a:endParaRPr/>
          </a:p>
          <a:p>
            <a:pPr indent="-2984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/>
              <a:t>Dino bones from another nearby park</a:t>
            </a:r>
            <a:endParaRPr/>
          </a:p>
          <a:p>
            <a:pPr indent="-2984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/>
              <a:t>Traffic circles </a:t>
            </a:r>
            <a:endParaRPr/>
          </a:p>
          <a:p>
            <a:pPr indent="-2984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/>
              <a:t>Green bike lanes</a:t>
            </a:r>
            <a:endParaRPr/>
          </a:p>
          <a:p>
            <a:pPr indent="-2984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/>
              <a:t>Pedestrian crosswalks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Sam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did you come up </a:t>
            </a:r>
            <a:r>
              <a:rPr lang="en-US"/>
              <a:t>with</a:t>
            </a:r>
            <a:r>
              <a:rPr lang="en-US"/>
              <a:t> the design, given all the input and knowing the features - what was tricky about it?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Alta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e04f776373_4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g3e04f776373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e04f776373_4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g3e04f776373_4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Alta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04f776373_4_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g3e04f776373_4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Alta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e04f776373_4_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g3e04f776373_4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Alta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e04f776373_4_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g3e04f776373_4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Alta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e04f776373_4_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g3e04f776373_4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Alta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" name="Google Shape;4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Trevor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e04f776373_4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g3e04f776373_4_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/>
              <a:t>Kim and Amy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Final Product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White rectangle is covered area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Features: round about, 4 way stop, passing, rr crossing, pedestrian crossing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Kim &amp; Amy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Use: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for bike education by PE teachers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on weekends and evenings by families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At recess with students playing cars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Next Steps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Strong community engagement directly resulted in donations to install in our of elementary schools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" name="Google Shape;207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ALTA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e034dd13a7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e034dd13a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Alta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" name="Google Shape;5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Trevor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" name="Google Shape;6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Trevor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Trevor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" name="Google Shape;7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Trevor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Alta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Alta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Alta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/>
          <p:nvPr>
            <p:ph idx="2" type="pic"/>
          </p:nvPr>
        </p:nvSpPr>
        <p:spPr>
          <a:xfrm>
            <a:off x="166254" y="142500"/>
            <a:ext cx="11859300" cy="6573000"/>
          </a:xfrm>
          <a:prstGeom prst="rect">
            <a:avLst/>
          </a:prstGeom>
          <a:noFill/>
          <a:ln>
            <a:noFill/>
          </a:ln>
        </p:spPr>
      </p:sp>
      <p:sp>
        <p:nvSpPr>
          <p:cNvPr id="11" name="Google Shape;11;p27"/>
          <p:cNvSpPr txBox="1"/>
          <p:nvPr>
            <p:ph idx="12" type="sldNum"/>
          </p:nvPr>
        </p:nvSpPr>
        <p:spPr>
          <a:xfrm>
            <a:off x="-95099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rgbClr val="009F9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rgbClr val="009F9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rgbClr val="009F9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rgbClr val="009F9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rgbClr val="009F9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rgbClr val="009F9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rgbClr val="009F9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rgbClr val="009F9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rgbClr val="009F9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" name="Google Shape;12;p27"/>
          <p:cNvSpPr txBox="1"/>
          <p:nvPr>
            <p:ph idx="1" type="subTitle"/>
          </p:nvPr>
        </p:nvSpPr>
        <p:spPr>
          <a:xfrm>
            <a:off x="568000" y="4159750"/>
            <a:ext cx="46236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Zilla Slab Medium"/>
              <a:buNone/>
              <a:defRPr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" name="Google Shape;13;p27"/>
          <p:cNvSpPr txBox="1"/>
          <p:nvPr>
            <p:ph type="title"/>
          </p:nvPr>
        </p:nvSpPr>
        <p:spPr>
          <a:xfrm>
            <a:off x="568000" y="535225"/>
            <a:ext cx="4623600" cy="33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8"/>
          <p:cNvSpPr txBox="1"/>
          <p:nvPr>
            <p:ph type="title"/>
          </p:nvPr>
        </p:nvSpPr>
        <p:spPr>
          <a:xfrm>
            <a:off x="415600" y="8981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i="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8"/>
          <p:cNvSpPr txBox="1"/>
          <p:nvPr>
            <p:ph idx="1" type="body"/>
          </p:nvPr>
        </p:nvSpPr>
        <p:spPr>
          <a:xfrm>
            <a:off x="415600" y="1993824"/>
            <a:ext cx="5333100" cy="42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None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" name="Google Shape;17;p28"/>
          <p:cNvSpPr txBox="1"/>
          <p:nvPr>
            <p:ph idx="12" type="sldNum"/>
          </p:nvPr>
        </p:nvSpPr>
        <p:spPr>
          <a:xfrm>
            <a:off x="415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9F9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9F9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9F9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9F9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9F9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9F9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9F9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9F9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9F9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28"/>
          <p:cNvSpPr/>
          <p:nvPr/>
        </p:nvSpPr>
        <p:spPr>
          <a:xfrm>
            <a:off x="491807" y="500627"/>
            <a:ext cx="546600" cy="75900"/>
          </a:xfrm>
          <a:prstGeom prst="rect">
            <a:avLst/>
          </a:prstGeom>
          <a:solidFill>
            <a:srgbClr val="FBAD1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8"/>
          <p:cNvSpPr txBox="1"/>
          <p:nvPr>
            <p:ph idx="2" type="body"/>
          </p:nvPr>
        </p:nvSpPr>
        <p:spPr>
          <a:xfrm>
            <a:off x="415600" y="127000"/>
            <a:ext cx="98331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9D"/>
              </a:buClr>
              <a:buSzPts val="1000"/>
              <a:buFont typeface="Calibri"/>
              <a:buNone/>
              <a:defRPr b="1" i="0" sz="1000">
                <a:solidFill>
                  <a:srgbClr val="009F9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21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9D"/>
              </a:buClr>
              <a:buSzPts val="1000"/>
              <a:buFont typeface="Proxima Nova Extrabold"/>
              <a:buChar char="○"/>
              <a:defRPr sz="1000">
                <a:solidFill>
                  <a:srgbClr val="009F9D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2pPr>
            <a:lvl3pPr indent="-2921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9D"/>
              </a:buClr>
              <a:buSzPts val="1000"/>
              <a:buFont typeface="Proxima Nova Extrabold"/>
              <a:buChar char="■"/>
              <a:defRPr sz="1000">
                <a:solidFill>
                  <a:srgbClr val="009F9D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3pPr>
            <a:lvl4pPr indent="-2921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9D"/>
              </a:buClr>
              <a:buSzPts val="1000"/>
              <a:buFont typeface="Proxima Nova Extrabold"/>
              <a:buChar char="●"/>
              <a:defRPr sz="1000">
                <a:solidFill>
                  <a:srgbClr val="009F9D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4pPr>
            <a:lvl5pPr indent="-2921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9D"/>
              </a:buClr>
              <a:buSzPts val="1000"/>
              <a:buFont typeface="Proxima Nova Extrabold"/>
              <a:buChar char="○"/>
              <a:defRPr sz="1000">
                <a:solidFill>
                  <a:srgbClr val="009F9D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5pPr>
            <a:lvl6pPr indent="-2921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9D"/>
              </a:buClr>
              <a:buSzPts val="1000"/>
              <a:buFont typeface="Proxima Nova Extrabold"/>
              <a:buChar char="■"/>
              <a:defRPr sz="1000">
                <a:solidFill>
                  <a:srgbClr val="009F9D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6pPr>
            <a:lvl7pPr indent="-2921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9D"/>
              </a:buClr>
              <a:buSzPts val="1000"/>
              <a:buFont typeface="Proxima Nova Extrabold"/>
              <a:buChar char="●"/>
              <a:defRPr sz="1000">
                <a:solidFill>
                  <a:srgbClr val="009F9D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7pPr>
            <a:lvl8pPr indent="-2921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9D"/>
              </a:buClr>
              <a:buSzPts val="1000"/>
              <a:buFont typeface="Proxima Nova Extrabold"/>
              <a:buChar char="○"/>
              <a:defRPr sz="1000">
                <a:solidFill>
                  <a:srgbClr val="009F9D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8pPr>
            <a:lvl9pPr indent="-2921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9D"/>
              </a:buClr>
              <a:buSzPts val="1000"/>
              <a:buFont typeface="Proxima Nova Extrabold"/>
              <a:buChar char="■"/>
              <a:defRPr sz="1000">
                <a:solidFill>
                  <a:srgbClr val="009F9D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9pPr>
          </a:lstStyle>
          <a:p/>
        </p:txBody>
      </p:sp>
      <p:sp>
        <p:nvSpPr>
          <p:cNvPr id="20" name="Google Shape;20;p28"/>
          <p:cNvSpPr txBox="1"/>
          <p:nvPr>
            <p:ph idx="3" type="body"/>
          </p:nvPr>
        </p:nvSpPr>
        <p:spPr>
          <a:xfrm>
            <a:off x="6443200" y="1993800"/>
            <a:ext cx="5333100" cy="42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alibri"/>
              <a:buNone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2a">
  <p:cSld name="Section Divider 2a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/>
          <p:nvPr/>
        </p:nvSpPr>
        <p:spPr>
          <a:xfrm>
            <a:off x="166255" y="142504"/>
            <a:ext cx="11859600" cy="6573000"/>
          </a:xfrm>
          <a:prstGeom prst="rect">
            <a:avLst/>
          </a:prstGeom>
          <a:solidFill>
            <a:srgbClr val="009F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9"/>
          <p:cNvSpPr txBox="1"/>
          <p:nvPr>
            <p:ph type="title"/>
          </p:nvPr>
        </p:nvSpPr>
        <p:spPr>
          <a:xfrm>
            <a:off x="544350" y="680350"/>
            <a:ext cx="5551800" cy="260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29"/>
          <p:cNvSpPr txBox="1"/>
          <p:nvPr>
            <p:ph idx="1" type="subTitle"/>
          </p:nvPr>
        </p:nvSpPr>
        <p:spPr>
          <a:xfrm>
            <a:off x="544350" y="3637650"/>
            <a:ext cx="5551800" cy="25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" name="Google Shape;25;p29"/>
          <p:cNvSpPr/>
          <p:nvPr>
            <p:ph idx="2" type="pic"/>
          </p:nvPr>
        </p:nvSpPr>
        <p:spPr>
          <a:xfrm>
            <a:off x="6912425" y="1133850"/>
            <a:ext cx="4590300" cy="4590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6" name="Google Shape;26;p29"/>
          <p:cNvSpPr/>
          <p:nvPr/>
        </p:nvSpPr>
        <p:spPr>
          <a:xfrm>
            <a:off x="679782" y="3408202"/>
            <a:ext cx="546600" cy="75900"/>
          </a:xfrm>
          <a:prstGeom prst="rect">
            <a:avLst/>
          </a:prstGeom>
          <a:solidFill>
            <a:srgbClr val="FBAD1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/>
          <p:nvPr>
            <p:ph idx="1" type="body"/>
          </p:nvPr>
        </p:nvSpPr>
        <p:spPr>
          <a:xfrm>
            <a:off x="415475" y="2638400"/>
            <a:ext cx="11360700" cy="30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03244"/>
              </a:buClr>
              <a:buSzPts val="2400"/>
              <a:buFont typeface="Proxima Nova"/>
              <a:buChar char="●"/>
              <a:defRPr b="0" i="0" sz="2400" u="none" cap="none" strike="noStrike">
                <a:solidFill>
                  <a:srgbClr val="30324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03244"/>
              </a:buClr>
              <a:buSzPts val="2000"/>
              <a:buFont typeface="Proxima Nova"/>
              <a:buChar char="○"/>
              <a:defRPr b="0" i="0" sz="2000" u="none" cap="none" strike="noStrike">
                <a:solidFill>
                  <a:srgbClr val="30324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03244"/>
              </a:buClr>
              <a:buSzPts val="1800"/>
              <a:buFont typeface="Proxima Nova"/>
              <a:buChar char="■"/>
              <a:defRPr b="0" i="0" sz="1800" u="none" cap="none" strike="noStrike">
                <a:solidFill>
                  <a:srgbClr val="30324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03244"/>
              </a:buClr>
              <a:buSzPts val="1400"/>
              <a:buFont typeface="Proxima Nova"/>
              <a:buChar char="●"/>
              <a:defRPr b="0" i="0" sz="1400" u="none" cap="none" strike="noStrike">
                <a:solidFill>
                  <a:srgbClr val="30324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03244"/>
              </a:buClr>
              <a:buSzPts val="1400"/>
              <a:buFont typeface="Proxima Nova"/>
              <a:buChar char="○"/>
              <a:defRPr b="0" i="0" sz="1400" u="none" cap="none" strike="noStrike">
                <a:solidFill>
                  <a:srgbClr val="30324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03244"/>
              </a:buClr>
              <a:buSzPts val="1400"/>
              <a:buFont typeface="Proxima Nova"/>
              <a:buChar char="■"/>
              <a:defRPr b="0" i="0" sz="1400" u="none" cap="none" strike="noStrike">
                <a:solidFill>
                  <a:srgbClr val="30324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03244"/>
              </a:buClr>
              <a:buSzPts val="1400"/>
              <a:buFont typeface="Proxima Nova"/>
              <a:buChar char="●"/>
              <a:defRPr b="0" i="0" sz="1400" u="none" cap="none" strike="noStrike">
                <a:solidFill>
                  <a:srgbClr val="30324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03244"/>
              </a:buClr>
              <a:buSzPts val="1400"/>
              <a:buFont typeface="Proxima Nova"/>
              <a:buChar char="○"/>
              <a:defRPr b="0" i="0" sz="1400" u="none" cap="none" strike="noStrike">
                <a:solidFill>
                  <a:srgbClr val="30324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303244"/>
              </a:buClr>
              <a:buSzPts val="1400"/>
              <a:buFont typeface="Proxima Nova"/>
              <a:buChar char="■"/>
              <a:defRPr b="0" i="0" sz="1400" u="none" cap="none" strike="noStrike">
                <a:solidFill>
                  <a:srgbClr val="30324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Google Shape;7;p26"/>
          <p:cNvSpPr txBox="1"/>
          <p:nvPr>
            <p:ph type="title"/>
          </p:nvPr>
        </p:nvSpPr>
        <p:spPr>
          <a:xfrm>
            <a:off x="415625" y="531925"/>
            <a:ext cx="11360700" cy="10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244"/>
              </a:buClr>
              <a:buSzPts val="4800"/>
              <a:buFont typeface="Arial"/>
              <a:buNone/>
              <a:defRPr b="1" i="0" sz="4800" u="none" cap="none" strike="noStrike">
                <a:solidFill>
                  <a:srgbClr val="30324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244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0324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244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0324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244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0324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244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0324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244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0324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244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0324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244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0324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244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0324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26"/>
          <p:cNvSpPr txBox="1"/>
          <p:nvPr>
            <p:ph idx="12" type="sldNum"/>
          </p:nvPr>
        </p:nvSpPr>
        <p:spPr>
          <a:xfrm>
            <a:off x="415470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9F9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9F9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9F9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9F9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9F9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9F9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9F9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9F9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9F9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Relationship Id="rId4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Relationship Id="rId4" Type="http://schemas.openxmlformats.org/officeDocument/2006/relationships/image" Target="../media/image10.jpg"/><Relationship Id="rId5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Relationship Id="rId4" Type="http://schemas.openxmlformats.org/officeDocument/2006/relationships/image" Target="../media/image1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jpg"/><Relationship Id="rId4" Type="http://schemas.openxmlformats.org/officeDocument/2006/relationships/image" Target="../media/image3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jpg"/><Relationship Id="rId4" Type="http://schemas.openxmlformats.org/officeDocument/2006/relationships/image" Target="../media/image3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1.jpg"/><Relationship Id="rId5" Type="http://schemas.openxmlformats.org/officeDocument/2006/relationships/image" Target="../media/image3.jpg"/><Relationship Id="rId6" Type="http://schemas.openxmlformats.org/officeDocument/2006/relationships/image" Target="../media/image6.jpg"/><Relationship Id="rId7" Type="http://schemas.openxmlformats.org/officeDocument/2006/relationships/image" Target="../media/image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jpg"/><Relationship Id="rId4" Type="http://schemas.openxmlformats.org/officeDocument/2006/relationships/image" Target="../media/image2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png"/><Relationship Id="rId4" Type="http://schemas.openxmlformats.org/officeDocument/2006/relationships/image" Target="../media/image40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6254" y="142500"/>
            <a:ext cx="11859300" cy="657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1"/>
          <p:cNvSpPr/>
          <p:nvPr/>
        </p:nvSpPr>
        <p:spPr>
          <a:xfrm>
            <a:off x="166250" y="142525"/>
            <a:ext cx="5379600" cy="6573000"/>
          </a:xfrm>
          <a:prstGeom prst="rect">
            <a:avLst/>
          </a:prstGeom>
          <a:solidFill>
            <a:srgbClr val="009F9D">
              <a:alpha val="8352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1"/>
          <p:cNvSpPr txBox="1"/>
          <p:nvPr>
            <p:ph idx="1" type="subTitle"/>
          </p:nvPr>
        </p:nvSpPr>
        <p:spPr>
          <a:xfrm>
            <a:off x="568000" y="4159750"/>
            <a:ext cx="46236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04/22/2026</a:t>
            </a:r>
            <a:endParaRPr/>
          </a:p>
        </p:txBody>
      </p:sp>
      <p:sp>
        <p:nvSpPr>
          <p:cNvPr id="35" name="Google Shape;35;p1"/>
          <p:cNvSpPr txBox="1"/>
          <p:nvPr>
            <p:ph type="title"/>
          </p:nvPr>
        </p:nvSpPr>
        <p:spPr>
          <a:xfrm>
            <a:off x="568000" y="535225"/>
            <a:ext cx="4623600" cy="33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3200"/>
              <a:t>What It Takes to Plant a Traffic Garden: Lessons From Oregon’s 2025 Pilot</a:t>
            </a:r>
            <a:endParaRPr/>
          </a:p>
        </p:txBody>
      </p:sp>
      <p:sp>
        <p:nvSpPr>
          <p:cNvPr id="36" name="Google Shape;36;p1"/>
          <p:cNvSpPr/>
          <p:nvPr/>
        </p:nvSpPr>
        <p:spPr>
          <a:xfrm>
            <a:off x="679782" y="3941602"/>
            <a:ext cx="546600" cy="75900"/>
          </a:xfrm>
          <a:prstGeom prst="rect">
            <a:avLst/>
          </a:prstGeom>
          <a:solidFill>
            <a:srgbClr val="FBAD1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Google Shape;3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775" y="5418478"/>
            <a:ext cx="1746648" cy="896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0"/>
          <p:cNvSpPr txBox="1"/>
          <p:nvPr>
            <p:ph type="title"/>
          </p:nvPr>
        </p:nvSpPr>
        <p:spPr>
          <a:xfrm>
            <a:off x="415600" y="8981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Community-Led Design</a:t>
            </a:r>
            <a:endParaRPr/>
          </a:p>
        </p:txBody>
      </p:sp>
      <p:sp>
        <p:nvSpPr>
          <p:cNvPr id="109" name="Google Shape;109;p10"/>
          <p:cNvSpPr txBox="1"/>
          <p:nvPr>
            <p:ph idx="12" type="sldNum"/>
          </p:nvPr>
        </p:nvSpPr>
        <p:spPr>
          <a:xfrm>
            <a:off x="415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group of children in a classroom&#10;&#10;AI-generated content may be incorrect." id="110" name="Google Shape;11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3877" y="2212230"/>
            <a:ext cx="5340523" cy="4005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AI-generated content may be incorrect." id="111" name="Google Shape;11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-566928" y="2423160"/>
            <a:ext cx="4535424" cy="3401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94400" y="1043924"/>
            <a:ext cx="3497600" cy="43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1"/>
          <p:cNvSpPr txBox="1"/>
          <p:nvPr>
            <p:ph type="title"/>
          </p:nvPr>
        </p:nvSpPr>
        <p:spPr>
          <a:xfrm>
            <a:off x="259386" y="282912"/>
            <a:ext cx="11357991" cy="65119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4000"/>
              <a:t>Corvallis School District: Lincoln Elementary School</a:t>
            </a:r>
            <a:endParaRPr/>
          </a:p>
        </p:txBody>
      </p:sp>
      <p:pic>
        <p:nvPicPr>
          <p:cNvPr descr="A person wearing a helmet and putting on a child's helmet&#10;&#10;AI-generated content may be incorrect." id="118" name="Google Shape;118;p1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8962" y="3429000"/>
            <a:ext cx="2972766" cy="2972766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A group of people riding bikes on a road&#10;&#10;AI-generated content may be incorrect." id="119" name="Google Shape;119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11304" y="934107"/>
            <a:ext cx="7521309" cy="5640982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1"/>
          <p:cNvSpPr txBox="1"/>
          <p:nvPr/>
        </p:nvSpPr>
        <p:spPr>
          <a:xfrm>
            <a:off x="417004" y="1740218"/>
            <a:ext cx="3660321" cy="95800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Traffic Garden Pilot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2"/>
          <p:cNvSpPr txBox="1"/>
          <p:nvPr>
            <p:ph type="title"/>
          </p:nvPr>
        </p:nvSpPr>
        <p:spPr>
          <a:xfrm>
            <a:off x="415650" y="358521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Design Considerations </a:t>
            </a:r>
            <a:endParaRPr/>
          </a:p>
        </p:txBody>
      </p:sp>
      <p:sp>
        <p:nvSpPr>
          <p:cNvPr id="126" name="Google Shape;126;p12"/>
          <p:cNvSpPr txBox="1"/>
          <p:nvPr>
            <p:ph idx="12" type="sldNum"/>
          </p:nvPr>
        </p:nvSpPr>
        <p:spPr>
          <a:xfrm>
            <a:off x="415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7" name="Google Shape;127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8373" y="1342696"/>
            <a:ext cx="8155255" cy="5431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3"/>
          <p:cNvSpPr txBox="1"/>
          <p:nvPr>
            <p:ph type="title"/>
          </p:nvPr>
        </p:nvSpPr>
        <p:spPr>
          <a:xfrm>
            <a:off x="544200" y="683089"/>
            <a:ext cx="5551800" cy="260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4000"/>
              <a:t>Installing the Traffic Garden</a:t>
            </a:r>
            <a:endParaRPr/>
          </a:p>
        </p:txBody>
      </p:sp>
      <p:pic>
        <p:nvPicPr>
          <p:cNvPr id="133" name="Google Shape;133;p13" title="Pasted image 20260420195720.jp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2503" r="12495" t="0"/>
          <a:stretch/>
        </p:blipFill>
        <p:spPr>
          <a:xfrm>
            <a:off x="6912425" y="1133850"/>
            <a:ext cx="4590300" cy="45903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e04f776373_4_0"/>
          <p:cNvSpPr txBox="1"/>
          <p:nvPr>
            <p:ph type="title"/>
          </p:nvPr>
        </p:nvSpPr>
        <p:spPr>
          <a:xfrm>
            <a:off x="415650" y="358521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Layout</a:t>
            </a:r>
            <a:endParaRPr/>
          </a:p>
        </p:txBody>
      </p:sp>
      <p:sp>
        <p:nvSpPr>
          <p:cNvPr id="139" name="Google Shape;139;g3e04f776373_4_0"/>
          <p:cNvSpPr txBox="1"/>
          <p:nvPr>
            <p:ph idx="12" type="sldNum"/>
          </p:nvPr>
        </p:nvSpPr>
        <p:spPr>
          <a:xfrm>
            <a:off x="415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0" name="Google Shape;140;g3e04f776373_4_0"/>
          <p:cNvPicPr preferRelativeResize="0"/>
          <p:nvPr/>
        </p:nvPicPr>
        <p:blipFill rotWithShape="1">
          <a:blip r:embed="rId3">
            <a:alphaModFix/>
          </a:blip>
          <a:srcRect b="17444" l="8318" r="18899" t="5255"/>
          <a:stretch/>
        </p:blipFill>
        <p:spPr>
          <a:xfrm>
            <a:off x="2331326" y="-1"/>
            <a:ext cx="9979359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e04f776373_4_7"/>
          <p:cNvSpPr txBox="1"/>
          <p:nvPr>
            <p:ph type="title"/>
          </p:nvPr>
        </p:nvSpPr>
        <p:spPr>
          <a:xfrm>
            <a:off x="415600" y="8981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Install: Process and materials</a:t>
            </a:r>
            <a:endParaRPr/>
          </a:p>
        </p:txBody>
      </p:sp>
      <p:sp>
        <p:nvSpPr>
          <p:cNvPr id="146" name="Google Shape;146;g3e04f776373_4_7"/>
          <p:cNvSpPr txBox="1"/>
          <p:nvPr>
            <p:ph idx="1" type="body"/>
          </p:nvPr>
        </p:nvSpPr>
        <p:spPr>
          <a:xfrm>
            <a:off x="415600" y="1993824"/>
            <a:ext cx="5333100" cy="42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None/>
            </a:pPr>
            <a:r>
              <a:rPr lang="en-US"/>
              <a:t>Materials</a:t>
            </a:r>
            <a:endParaRPr/>
          </a:p>
          <a:p>
            <a:pPr indent="-342900" lvl="0" marL="419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/>
              <a:t>Measuring tools</a:t>
            </a:r>
            <a:endParaRPr/>
          </a:p>
          <a:p>
            <a:pPr indent="-342900" lvl="0" marL="419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/>
              <a:t>Painting supplies and safety gear</a:t>
            </a:r>
            <a:endParaRPr/>
          </a:p>
          <a:p>
            <a:pPr indent="-342900" lvl="0" marL="419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/>
              <a:t>Paint and chalk/chalk lines</a:t>
            </a:r>
            <a:endParaRPr/>
          </a:p>
          <a:p>
            <a:pPr indent="-342900" lvl="0" marL="419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/>
              <a:t>Specialty equipment</a:t>
            </a:r>
            <a:endParaRPr/>
          </a:p>
          <a:p>
            <a:pPr indent="-342900" lvl="1" marL="12573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/>
              <a:t>Striping tool</a:t>
            </a:r>
            <a:endParaRPr/>
          </a:p>
          <a:p>
            <a:pPr indent="-342900" lvl="1" marL="12573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/>
              <a:t>Stencils</a:t>
            </a:r>
            <a:endParaRPr/>
          </a:p>
          <a:p>
            <a:pPr indent="-190500" lvl="0" marL="419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47" name="Google Shape;147;g3e04f776373_4_7"/>
          <p:cNvSpPr txBox="1"/>
          <p:nvPr>
            <p:ph idx="12" type="sldNum"/>
          </p:nvPr>
        </p:nvSpPr>
        <p:spPr>
          <a:xfrm>
            <a:off x="415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group of people painting a house&#10;&#10;AI-generated content may be incorrect." id="148" name="Google Shape;148;g3e04f776373_4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6129655" y="2463277"/>
            <a:ext cx="4290568" cy="3217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e04f776373_4_14"/>
          <p:cNvSpPr txBox="1"/>
          <p:nvPr>
            <p:ph type="title"/>
          </p:nvPr>
        </p:nvSpPr>
        <p:spPr>
          <a:xfrm>
            <a:off x="415600" y="8981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Install: Measuring and marking</a:t>
            </a:r>
            <a:endParaRPr/>
          </a:p>
        </p:txBody>
      </p:sp>
      <p:sp>
        <p:nvSpPr>
          <p:cNvPr id="154" name="Google Shape;154;g3e04f776373_4_14"/>
          <p:cNvSpPr txBox="1"/>
          <p:nvPr>
            <p:ph idx="12" type="sldNum"/>
          </p:nvPr>
        </p:nvSpPr>
        <p:spPr>
          <a:xfrm>
            <a:off x="415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group of people holding a yellow tape&#10;&#10;AI-generated content may be incorrect." id="155" name="Google Shape;155;g3e04f776373_4_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6168786" y="1832800"/>
            <a:ext cx="5370941" cy="40282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ouple of people drawing on a pavement&#10;&#10;AI-generated content may be incorrect." id="156" name="Google Shape;156;g3e04f776373_4_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474" y="2374635"/>
            <a:ext cx="5564476" cy="31300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e04f776373_4_21"/>
          <p:cNvSpPr txBox="1"/>
          <p:nvPr>
            <p:ph type="title"/>
          </p:nvPr>
        </p:nvSpPr>
        <p:spPr>
          <a:xfrm>
            <a:off x="415600" y="8981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Install: Taping</a:t>
            </a:r>
            <a:endParaRPr/>
          </a:p>
        </p:txBody>
      </p:sp>
      <p:sp>
        <p:nvSpPr>
          <p:cNvPr id="162" name="Google Shape;162;g3e04f776373_4_21"/>
          <p:cNvSpPr txBox="1"/>
          <p:nvPr>
            <p:ph idx="12" type="sldNum"/>
          </p:nvPr>
        </p:nvSpPr>
        <p:spPr>
          <a:xfrm>
            <a:off x="415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group of people in safety vests on a road&#10;&#10;AI-generated content may be incorrect." id="163" name="Google Shape;163;g3e04f776373_4_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5724144" y="2058848"/>
            <a:ext cx="5894832" cy="44211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in a safety vest holding a scooter&#10;&#10;AI-generated content may be incorrect." id="164" name="Google Shape;164;g3e04f776373_4_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1036151" y="2469728"/>
            <a:ext cx="4799152" cy="3599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e04f776373_4_28"/>
          <p:cNvSpPr txBox="1"/>
          <p:nvPr>
            <p:ph type="title"/>
          </p:nvPr>
        </p:nvSpPr>
        <p:spPr>
          <a:xfrm>
            <a:off x="415600" y="8981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Install: Painting</a:t>
            </a:r>
            <a:endParaRPr/>
          </a:p>
        </p:txBody>
      </p:sp>
      <p:sp>
        <p:nvSpPr>
          <p:cNvPr id="170" name="Google Shape;170;g3e04f776373_4_28"/>
          <p:cNvSpPr txBox="1"/>
          <p:nvPr>
            <p:ph idx="12" type="sldNum"/>
          </p:nvPr>
        </p:nvSpPr>
        <p:spPr>
          <a:xfrm>
            <a:off x="415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person in a yellow vest on a race track&#10;&#10;AI-generated content may be incorrect." id="171" name="Google Shape;171;g3e04f776373_4_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8350" y="2347318"/>
            <a:ext cx="5661605" cy="31846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holding a stick&#10;&#10;AI-generated content may be incorrect." id="172" name="Google Shape;172;g3e04f776373_4_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6530340" y="1593044"/>
            <a:ext cx="5285232" cy="3963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e04f776373_4_35"/>
          <p:cNvSpPr txBox="1"/>
          <p:nvPr>
            <p:ph type="title"/>
          </p:nvPr>
        </p:nvSpPr>
        <p:spPr>
          <a:xfrm>
            <a:off x="415600" y="8981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Install: Final Product</a:t>
            </a:r>
            <a:endParaRPr/>
          </a:p>
        </p:txBody>
      </p:sp>
      <p:sp>
        <p:nvSpPr>
          <p:cNvPr id="178" name="Google Shape;178;g3e04f776373_4_35"/>
          <p:cNvSpPr txBox="1"/>
          <p:nvPr>
            <p:ph idx="12" type="sldNum"/>
          </p:nvPr>
        </p:nvSpPr>
        <p:spPr>
          <a:xfrm>
            <a:off x="415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9" name="Google Shape;179;g3e04f776373_4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998" y="815923"/>
            <a:ext cx="11360701" cy="5647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"/>
          <p:cNvSpPr txBox="1"/>
          <p:nvPr>
            <p:ph type="title"/>
          </p:nvPr>
        </p:nvSpPr>
        <p:spPr>
          <a:xfrm>
            <a:off x="415600" y="8981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Who we are</a:t>
            </a:r>
            <a:endParaRPr/>
          </a:p>
        </p:txBody>
      </p:sp>
      <p:sp>
        <p:nvSpPr>
          <p:cNvPr id="43" name="Google Shape;43;p3"/>
          <p:cNvSpPr txBox="1"/>
          <p:nvPr>
            <p:ph idx="1" type="body"/>
          </p:nvPr>
        </p:nvSpPr>
        <p:spPr>
          <a:xfrm>
            <a:off x="415600" y="2005245"/>
            <a:ext cx="5333100" cy="421227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Sam Alig, Alta Planning + Design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Amelia Adams, Alta Planning + Design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Kim Patten, Corvallis School District</a:t>
            </a:r>
            <a:endParaRPr/>
          </a:p>
        </p:txBody>
      </p:sp>
      <p:sp>
        <p:nvSpPr>
          <p:cNvPr id="44" name="Google Shape;44;p3"/>
          <p:cNvSpPr txBox="1"/>
          <p:nvPr>
            <p:ph idx="12" type="sldNum"/>
          </p:nvPr>
        </p:nvSpPr>
        <p:spPr>
          <a:xfrm>
            <a:off x="415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" name="Google Shape;4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99132" y="4703371"/>
            <a:ext cx="1579624" cy="16691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Your profile picture" id="46" name="Google Shape;46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43302" y="4054780"/>
            <a:ext cx="1579624" cy="157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81922" y="898167"/>
            <a:ext cx="1579624" cy="157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43302" y="2307623"/>
            <a:ext cx="1579624" cy="157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99132" y="2780169"/>
            <a:ext cx="1579624" cy="1579624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3"/>
          <p:cNvSpPr txBox="1"/>
          <p:nvPr/>
        </p:nvSpPr>
        <p:spPr>
          <a:xfrm>
            <a:off x="8304682" y="2948473"/>
            <a:ext cx="5178053" cy="236968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3244"/>
              </a:buClr>
              <a:buSzPts val="2400"/>
              <a:buFont typeface="Arial"/>
              <a:buNone/>
            </a:pPr>
            <a:r>
              <a:rPr b="0" i="0" lang="en-US" sz="1800" u="none" cap="none" strike="noStrike">
                <a:solidFill>
                  <a:srgbClr val="303244"/>
                </a:solidFill>
                <a:latin typeface="Arial"/>
                <a:ea typeface="Arial"/>
                <a:cs typeface="Arial"/>
                <a:sym typeface="Arial"/>
              </a:rPr>
              <a:t>Trevor Luu, Alta Planning + Design</a:t>
            </a:r>
            <a:endParaRPr b="0" i="0" sz="1800" u="none" cap="none" strike="noStrike">
              <a:solidFill>
                <a:srgbClr val="3032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3244"/>
              </a:buClr>
              <a:buSzPts val="2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3032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3244"/>
              </a:buClr>
              <a:buSzPts val="2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3032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3244"/>
              </a:buClr>
              <a:buSzPts val="2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3032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3244"/>
              </a:buClr>
              <a:buSzPts val="2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3032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3244"/>
              </a:buClr>
              <a:buSzPts val="2400"/>
              <a:buFont typeface="Arial"/>
              <a:buNone/>
            </a:pPr>
            <a:r>
              <a:rPr b="0" i="0" lang="en-US" sz="1800" u="none" cap="none" strike="noStrike">
                <a:solidFill>
                  <a:srgbClr val="303244"/>
                </a:solidFill>
                <a:latin typeface="Arial"/>
                <a:ea typeface="Arial"/>
                <a:cs typeface="Arial"/>
                <a:sym typeface="Arial"/>
              </a:rPr>
              <a:t>Amy Lesan, Corvallis School District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e04f776373_4_42"/>
          <p:cNvSpPr txBox="1"/>
          <p:nvPr>
            <p:ph idx="1" type="body"/>
          </p:nvPr>
        </p:nvSpPr>
        <p:spPr>
          <a:xfrm>
            <a:off x="415600" y="1993824"/>
            <a:ext cx="5333100" cy="42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85" name="Google Shape;185;g3e04f776373_4_42"/>
          <p:cNvSpPr txBox="1"/>
          <p:nvPr>
            <p:ph idx="12" type="sldNum"/>
          </p:nvPr>
        </p:nvSpPr>
        <p:spPr>
          <a:xfrm>
            <a:off x="415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6" name="Google Shape;186;g3e04f776373_4_42"/>
          <p:cNvSpPr txBox="1"/>
          <p:nvPr>
            <p:ph idx="3" type="body"/>
          </p:nvPr>
        </p:nvSpPr>
        <p:spPr>
          <a:xfrm>
            <a:off x="6443200" y="1993800"/>
            <a:ext cx="5333100" cy="42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76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87" name="Google Shape;187;g3e04f776373_4_42"/>
          <p:cNvSpPr txBox="1"/>
          <p:nvPr>
            <p:ph type="title"/>
          </p:nvPr>
        </p:nvSpPr>
        <p:spPr>
          <a:xfrm>
            <a:off x="165351" y="456725"/>
            <a:ext cx="1963918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Design</a:t>
            </a:r>
            <a:endParaRPr/>
          </a:p>
        </p:txBody>
      </p:sp>
      <p:sp>
        <p:nvSpPr>
          <p:cNvPr id="188" name="Google Shape;188;g3e04f776373_4_42"/>
          <p:cNvSpPr txBox="1"/>
          <p:nvPr/>
        </p:nvSpPr>
        <p:spPr>
          <a:xfrm>
            <a:off x="6475181" y="456725"/>
            <a:ext cx="3121492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244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303244"/>
                </a:solidFill>
                <a:latin typeface="Calibri"/>
                <a:ea typeface="Calibri"/>
                <a:cs typeface="Calibri"/>
                <a:sym typeface="Calibri"/>
              </a:rPr>
              <a:t>Installation</a:t>
            </a:r>
            <a:endParaRPr/>
          </a:p>
        </p:txBody>
      </p:sp>
      <p:pic>
        <p:nvPicPr>
          <p:cNvPr id="189" name="Google Shape;189;g3e04f776373_4_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612" y="1357336"/>
            <a:ext cx="11360698" cy="5102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erial view of a basketball court&#10;&#10;AI-generated content may be incorrect." id="194" name="Google Shape;19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813" y="160207"/>
            <a:ext cx="11622373" cy="653758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9"/>
          <p:cNvSpPr txBox="1"/>
          <p:nvPr>
            <p:ph type="title"/>
          </p:nvPr>
        </p:nvSpPr>
        <p:spPr>
          <a:xfrm>
            <a:off x="8783181" y="4332158"/>
            <a:ext cx="3124006" cy="166573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3200"/>
              <a:t>Use of Traffic Garden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1"/>
          <p:cNvSpPr txBox="1"/>
          <p:nvPr>
            <p:ph type="title"/>
          </p:nvPr>
        </p:nvSpPr>
        <p:spPr>
          <a:xfrm>
            <a:off x="415600" y="8981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Traffic garden in full bloom!</a:t>
            </a:r>
            <a:endParaRPr/>
          </a:p>
        </p:txBody>
      </p:sp>
      <p:sp>
        <p:nvSpPr>
          <p:cNvPr id="201" name="Google Shape;201;p21"/>
          <p:cNvSpPr txBox="1"/>
          <p:nvPr>
            <p:ph idx="12" type="sldNum"/>
          </p:nvPr>
        </p:nvSpPr>
        <p:spPr>
          <a:xfrm>
            <a:off x="415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2" name="Google Shape;20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94950" y="801078"/>
            <a:ext cx="4397050" cy="29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64475" y="2110150"/>
            <a:ext cx="6330474" cy="474785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1"/>
          <p:cNvSpPr/>
          <p:nvPr/>
        </p:nvSpPr>
        <p:spPr>
          <a:xfrm>
            <a:off x="6609150" y="2936300"/>
            <a:ext cx="5285400" cy="35553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009F9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“I just want you to know that </a:t>
            </a:r>
            <a:r>
              <a:rPr b="1" i="1" lang="en-US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magic is happening here</a:t>
            </a:r>
            <a:r>
              <a:rPr i="1" lang="en-US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, and over 300 kids will be safer on the streets because of your efforts and cooperation. I have no doubt that K-2 graders will be just as excited when we head out for Pedestrian Safety in a few weeks. Thank you so much! I look forward to seeing how other school locations for Traffic Gardens come together!”</a:t>
            </a:r>
            <a:endParaRPr i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– Armida Guerrero-Gilliam, Safe Routes to School Practitioner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2"/>
          <p:cNvSpPr txBox="1"/>
          <p:nvPr>
            <p:ph type="title"/>
          </p:nvPr>
        </p:nvSpPr>
        <p:spPr>
          <a:xfrm>
            <a:off x="544200" y="683089"/>
            <a:ext cx="5551800" cy="260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4000"/>
              <a:t>Design Activity</a:t>
            </a:r>
            <a:endParaRPr/>
          </a:p>
        </p:txBody>
      </p:sp>
      <p:sp>
        <p:nvSpPr>
          <p:cNvPr id="210" name="Google Shape;210;p22"/>
          <p:cNvSpPr/>
          <p:nvPr>
            <p:ph idx="2" type="pic"/>
          </p:nvPr>
        </p:nvSpPr>
        <p:spPr>
          <a:xfrm>
            <a:off x="6912425" y="1133850"/>
            <a:ext cx="4590300" cy="459030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211" name="Google Shape;211;p22" title="Waynesboro-kids.jpg"/>
          <p:cNvPicPr preferRelativeResize="0"/>
          <p:nvPr/>
        </p:nvPicPr>
        <p:blipFill rotWithShape="1">
          <a:blip r:embed="rId3">
            <a:alphaModFix/>
          </a:blip>
          <a:srcRect b="0" l="8416" r="8424" t="0"/>
          <a:stretch/>
        </p:blipFill>
        <p:spPr>
          <a:xfrm rot="5400000">
            <a:off x="6912425" y="1133850"/>
            <a:ext cx="4590300" cy="45903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g3e034dd13a7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500" y="2779300"/>
            <a:ext cx="5585599" cy="362082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7" name="Google Shape;217;g3e034dd13a7_0_1"/>
          <p:cNvSpPr/>
          <p:nvPr/>
        </p:nvSpPr>
        <p:spPr>
          <a:xfrm>
            <a:off x="7226275" y="826150"/>
            <a:ext cx="4389600" cy="3501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8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3475" lIns="83475" spcFirstLastPara="1" rIns="83475" wrap="square" tIns="83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78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18" name="Google Shape;218;g3e034dd13a7_0_1" title="Designer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79597" y="1270956"/>
            <a:ext cx="3482870" cy="2612141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g3e034dd13a7_0_1"/>
          <p:cNvSpPr txBox="1"/>
          <p:nvPr>
            <p:ph idx="4294967295" type="title"/>
          </p:nvPr>
        </p:nvSpPr>
        <p:spPr>
          <a:xfrm>
            <a:off x="415600" y="8981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Design your own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traffic garden!</a:t>
            </a:r>
            <a:endParaRPr/>
          </a:p>
        </p:txBody>
      </p:sp>
      <p:sp>
        <p:nvSpPr>
          <p:cNvPr id="220" name="Google Shape;220;g3e034dd13a7_0_1"/>
          <p:cNvSpPr/>
          <p:nvPr/>
        </p:nvSpPr>
        <p:spPr>
          <a:xfrm>
            <a:off x="6283600" y="4665325"/>
            <a:ext cx="5492700" cy="15549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Use the road pieces and canvass to   create your own traffic garden!</a:t>
            </a:r>
            <a:endParaRPr sz="13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3"/>
          <p:cNvSpPr txBox="1"/>
          <p:nvPr>
            <p:ph type="title"/>
          </p:nvPr>
        </p:nvSpPr>
        <p:spPr>
          <a:xfrm>
            <a:off x="544200" y="683089"/>
            <a:ext cx="5551800" cy="260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4000"/>
              <a:t>Next Steps – Applications to 2026 Program</a:t>
            </a:r>
            <a:endParaRPr/>
          </a:p>
        </p:txBody>
      </p:sp>
      <p:pic>
        <p:nvPicPr>
          <p:cNvPr id="226" name="Google Shape;226;p2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6912425" y="1133850"/>
            <a:ext cx="4590300" cy="45903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4"/>
          <p:cNvSpPr txBox="1"/>
          <p:nvPr>
            <p:ph type="title"/>
          </p:nvPr>
        </p:nvSpPr>
        <p:spPr>
          <a:xfrm>
            <a:off x="415600" y="898166"/>
            <a:ext cx="5680400" cy="16904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Apply for the ongoing solicitation!</a:t>
            </a:r>
            <a:endParaRPr/>
          </a:p>
        </p:txBody>
      </p:sp>
      <p:sp>
        <p:nvSpPr>
          <p:cNvPr id="232" name="Google Shape;232;p24"/>
          <p:cNvSpPr txBox="1"/>
          <p:nvPr>
            <p:ph idx="12" type="sldNum"/>
          </p:nvPr>
        </p:nvSpPr>
        <p:spPr>
          <a:xfrm>
            <a:off x="415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3" name="Google Shape;23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18417" y="898166"/>
            <a:ext cx="4282445" cy="565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 title="QR Code_Traffic Garde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1427" y="3189175"/>
            <a:ext cx="2559025" cy="257677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4"/>
          <p:cNvSpPr/>
          <p:nvPr/>
        </p:nvSpPr>
        <p:spPr>
          <a:xfrm>
            <a:off x="1531500" y="2684275"/>
            <a:ext cx="967800" cy="953700"/>
          </a:xfrm>
          <a:prstGeom prst="star4">
            <a:avLst>
              <a:gd fmla="val 12500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6" name="Google Shape;236;p24"/>
          <p:cNvSpPr/>
          <p:nvPr/>
        </p:nvSpPr>
        <p:spPr>
          <a:xfrm>
            <a:off x="2176725" y="2684275"/>
            <a:ext cx="518700" cy="524700"/>
          </a:xfrm>
          <a:prstGeom prst="star4">
            <a:avLst>
              <a:gd fmla="val 12500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7" name="Google Shape;237;p24"/>
          <p:cNvSpPr/>
          <p:nvPr/>
        </p:nvSpPr>
        <p:spPr>
          <a:xfrm rot="10800000">
            <a:off x="4488600" y="5431225"/>
            <a:ext cx="967800" cy="953700"/>
          </a:xfrm>
          <a:prstGeom prst="star4">
            <a:avLst>
              <a:gd fmla="val 12500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8" name="Google Shape;238;p24"/>
          <p:cNvSpPr/>
          <p:nvPr/>
        </p:nvSpPr>
        <p:spPr>
          <a:xfrm rot="10800000">
            <a:off x="4292475" y="5860225"/>
            <a:ext cx="518700" cy="524700"/>
          </a:xfrm>
          <a:prstGeom prst="star4">
            <a:avLst>
              <a:gd fmla="val 12500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9" name="Google Shape;239;p24"/>
          <p:cNvSpPr/>
          <p:nvPr/>
        </p:nvSpPr>
        <p:spPr>
          <a:xfrm rot="10800000">
            <a:off x="4891800" y="4846825"/>
            <a:ext cx="564600" cy="584400"/>
          </a:xfrm>
          <a:prstGeom prst="star4">
            <a:avLst>
              <a:gd fmla="val 12500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5"/>
          <p:cNvSpPr txBox="1"/>
          <p:nvPr>
            <p:ph type="title"/>
          </p:nvPr>
        </p:nvSpPr>
        <p:spPr>
          <a:xfrm>
            <a:off x="415600" y="8981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Thank you!</a:t>
            </a:r>
            <a:endParaRPr/>
          </a:p>
        </p:txBody>
      </p:sp>
      <p:sp>
        <p:nvSpPr>
          <p:cNvPr id="245" name="Google Shape;245;p25"/>
          <p:cNvSpPr txBox="1"/>
          <p:nvPr>
            <p:ph idx="12" type="sldNum"/>
          </p:nvPr>
        </p:nvSpPr>
        <p:spPr>
          <a:xfrm>
            <a:off x="415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group of people standing in a parking lot&#10;&#10;AI-generated content may be incorrect." id="246" name="Google Shape;24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01184" y="1778739"/>
            <a:ext cx="5574792" cy="4181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"/>
          <p:cNvSpPr txBox="1"/>
          <p:nvPr>
            <p:ph type="title"/>
          </p:nvPr>
        </p:nvSpPr>
        <p:spPr>
          <a:xfrm>
            <a:off x="415600" y="8981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56" name="Google Shape;56;p2"/>
          <p:cNvSpPr txBox="1"/>
          <p:nvPr>
            <p:ph idx="1" type="body"/>
          </p:nvPr>
        </p:nvSpPr>
        <p:spPr>
          <a:xfrm>
            <a:off x="415600" y="1993824"/>
            <a:ext cx="5333100" cy="42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285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Intro + What is a Traffic Garden – 5 min</a:t>
            </a:r>
            <a:endParaRPr/>
          </a:p>
          <a:p>
            <a:pPr indent="-285750" lvl="0" marL="285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ODOT Pilot + Development – 3 min</a:t>
            </a:r>
            <a:endParaRPr/>
          </a:p>
          <a:p>
            <a:pPr indent="-285750" lvl="0" marL="285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Lincoln ES Design + Install – 3 min</a:t>
            </a:r>
            <a:endParaRPr/>
          </a:p>
          <a:p>
            <a:pPr indent="-285750" lvl="0" marL="285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Use After Install – 5 min</a:t>
            </a:r>
            <a:endParaRPr/>
          </a:p>
          <a:p>
            <a:pPr indent="-285750" lvl="0" marL="285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Interactive Design Activity – 8 min</a:t>
            </a:r>
            <a:endParaRPr/>
          </a:p>
          <a:p>
            <a:pPr indent="-285750" lvl="0" marL="285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Wrap up – 2 minutes</a:t>
            </a:r>
            <a:endParaRPr/>
          </a:p>
        </p:txBody>
      </p:sp>
      <p:sp>
        <p:nvSpPr>
          <p:cNvPr id="57" name="Google Shape;57;p2"/>
          <p:cNvSpPr txBox="1"/>
          <p:nvPr>
            <p:ph idx="12" type="sldNum"/>
          </p:nvPr>
        </p:nvSpPr>
        <p:spPr>
          <a:xfrm>
            <a:off x="415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" name="Google Shape;5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8474" y="804647"/>
            <a:ext cx="1039488" cy="1042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rawing of a road junction&#10;&#10;AI-generated content may be incorrect." id="59" name="Google Shape;59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11403" y="19174"/>
            <a:ext cx="6140147" cy="683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/>
          <p:nvPr>
            <p:ph type="title"/>
          </p:nvPr>
        </p:nvSpPr>
        <p:spPr>
          <a:xfrm>
            <a:off x="544350" y="680350"/>
            <a:ext cx="5551800" cy="260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What is a Traffic Garden?</a:t>
            </a:r>
            <a:endParaRPr/>
          </a:p>
        </p:txBody>
      </p:sp>
      <p:pic>
        <p:nvPicPr>
          <p:cNvPr id="65" name="Google Shape;65;p4" title="Pop-up-Traffic-Garden_Washington-DC-6.jp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2503" r="12495" t="0"/>
          <a:stretch/>
        </p:blipFill>
        <p:spPr>
          <a:xfrm>
            <a:off x="6912425" y="1133850"/>
            <a:ext cx="4590300" cy="45903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5"/>
          <p:cNvSpPr txBox="1"/>
          <p:nvPr>
            <p:ph type="title"/>
          </p:nvPr>
        </p:nvSpPr>
        <p:spPr>
          <a:xfrm>
            <a:off x="415600" y="8981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What is a Traffic Garden</a:t>
            </a:r>
            <a:endParaRPr/>
          </a:p>
        </p:txBody>
      </p:sp>
      <p:sp>
        <p:nvSpPr>
          <p:cNvPr id="71" name="Google Shape;71;p5"/>
          <p:cNvSpPr txBox="1"/>
          <p:nvPr>
            <p:ph idx="1" type="body"/>
          </p:nvPr>
        </p:nvSpPr>
        <p:spPr>
          <a:xfrm>
            <a:off x="415600" y="1993824"/>
            <a:ext cx="5333100" cy="42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Noto Sans Symbols"/>
              <a:buChar char="∙"/>
            </a:pPr>
            <a:r>
              <a:rPr b="1" i="0" lang="en-US" sz="1800" u="none" strike="noStrike">
                <a:solidFill>
                  <a:srgbClr val="221E1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A traffic garden is a dedicated vehicle-free space designed for teaching and practicing roadway safety and biking skills, especially for beginners.</a:t>
            </a:r>
            <a:endParaRPr/>
          </a:p>
          <a:p>
            <a:pPr indent="-2794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Noto Sans Symbols"/>
              <a:buNone/>
            </a:pPr>
            <a:r>
              <a:t/>
            </a:r>
            <a:endParaRPr/>
          </a:p>
        </p:txBody>
      </p:sp>
      <p:sp>
        <p:nvSpPr>
          <p:cNvPr id="72" name="Google Shape;72;p5"/>
          <p:cNvSpPr txBox="1"/>
          <p:nvPr>
            <p:ph idx="12" type="sldNum"/>
          </p:nvPr>
        </p:nvSpPr>
        <p:spPr>
          <a:xfrm>
            <a:off x="415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aerial view of a playground&#10;&#10;AI-generated content may be incorrect." id="73" name="Google Shape;7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0888" y="1810116"/>
            <a:ext cx="6611112" cy="4407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"/>
          <p:cNvSpPr txBox="1"/>
          <p:nvPr>
            <p:ph type="title"/>
          </p:nvPr>
        </p:nvSpPr>
        <p:spPr>
          <a:xfrm>
            <a:off x="415600" y="8981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Elements of a traffic garden</a:t>
            </a:r>
            <a:endParaRPr/>
          </a:p>
        </p:txBody>
      </p:sp>
      <p:sp>
        <p:nvSpPr>
          <p:cNvPr id="79" name="Google Shape;79;p6"/>
          <p:cNvSpPr txBox="1"/>
          <p:nvPr>
            <p:ph idx="1" type="body"/>
          </p:nvPr>
        </p:nvSpPr>
        <p:spPr>
          <a:xfrm>
            <a:off x="415600" y="1993824"/>
            <a:ext cx="5333100" cy="42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Noto Sans Symbols"/>
              <a:buChar char="∙"/>
            </a:pPr>
            <a:r>
              <a:rPr b="1" i="0" lang="en-US" sz="1800" u="none" strike="noStrike">
                <a:solidFill>
                  <a:srgbClr val="221E1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Scaled down streets</a:t>
            </a:r>
            <a:endParaRPr/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Noto Sans Symbols"/>
              <a:buChar char="∙"/>
            </a:pPr>
            <a:r>
              <a:rPr b="1" lang="en-US" sz="1800">
                <a:solidFill>
                  <a:srgbClr val="221E1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Signage (yield, stop, RR xing, etc.)</a:t>
            </a:r>
            <a:endParaRPr/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Noto Sans Symbols"/>
              <a:buChar char="∙"/>
            </a:pPr>
            <a:r>
              <a:rPr b="1" lang="en-US" sz="1800">
                <a:solidFill>
                  <a:srgbClr val="221E1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Railroad track</a:t>
            </a:r>
            <a:endParaRPr/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Noto Sans Symbols"/>
              <a:buChar char="∙"/>
            </a:pPr>
            <a:r>
              <a:rPr b="1" lang="en-US" sz="1800">
                <a:solidFill>
                  <a:srgbClr val="221E1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Roundabout</a:t>
            </a:r>
            <a:endParaRPr/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Noto Sans Symbols"/>
              <a:buChar char="∙"/>
            </a:pPr>
            <a:r>
              <a:rPr b="1" lang="en-US" sz="1800">
                <a:solidFill>
                  <a:srgbClr val="221E1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Crosswalks</a:t>
            </a:r>
            <a:endParaRPr/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Noto Sans Symbols"/>
              <a:buChar char="∙"/>
            </a:pPr>
            <a:r>
              <a:rPr b="1" lang="en-US" sz="1800">
                <a:solidFill>
                  <a:srgbClr val="221E1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Bike Lanes</a:t>
            </a:r>
            <a:endParaRPr/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Noto Sans Symbols"/>
              <a:buChar char="∙"/>
            </a:pPr>
            <a:r>
              <a:rPr b="1" i="0" lang="en-US" sz="1800" u="none" strike="noStrike">
                <a:solidFill>
                  <a:srgbClr val="221E1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Other decorative features</a:t>
            </a:r>
            <a:endParaRPr/>
          </a:p>
          <a:p>
            <a:pPr indent="-2794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Noto Sans Symbols"/>
              <a:buNone/>
            </a:pPr>
            <a:r>
              <a:t/>
            </a:r>
            <a:endParaRPr/>
          </a:p>
        </p:txBody>
      </p:sp>
      <p:sp>
        <p:nvSpPr>
          <p:cNvPr id="80" name="Google Shape;80;p6"/>
          <p:cNvSpPr txBox="1"/>
          <p:nvPr>
            <p:ph idx="12" type="sldNum"/>
          </p:nvPr>
        </p:nvSpPr>
        <p:spPr>
          <a:xfrm>
            <a:off x="415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group of people riding bicycles in a parking lot&#10;&#10;AI-generated content may be incorrect." id="81" name="Google Shape;8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60400" y="1820484"/>
            <a:ext cx="5631600" cy="422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 txBox="1"/>
          <p:nvPr>
            <p:ph type="title"/>
          </p:nvPr>
        </p:nvSpPr>
        <p:spPr>
          <a:xfrm>
            <a:off x="544350" y="680350"/>
            <a:ext cx="5551800" cy="260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Developing the ODOT Traffic Garden Pilot Program</a:t>
            </a:r>
            <a:endParaRPr/>
          </a:p>
        </p:txBody>
      </p:sp>
      <p:pic>
        <p:nvPicPr>
          <p:cNvPr id="87" name="Google Shape;87;p7" title="Pasted image 20260420200111.jp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2495" l="0" r="0" t="12503"/>
          <a:stretch/>
        </p:blipFill>
        <p:spPr>
          <a:xfrm>
            <a:off x="6912425" y="1133850"/>
            <a:ext cx="4590300" cy="45903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"/>
          <p:cNvSpPr txBox="1"/>
          <p:nvPr>
            <p:ph type="title"/>
          </p:nvPr>
        </p:nvSpPr>
        <p:spPr>
          <a:xfrm>
            <a:off x="415600" y="8981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ODOT Pilot Program Purpose</a:t>
            </a:r>
            <a:endParaRPr/>
          </a:p>
        </p:txBody>
      </p:sp>
      <p:sp>
        <p:nvSpPr>
          <p:cNvPr id="93" name="Google Shape;93;p8"/>
          <p:cNvSpPr txBox="1"/>
          <p:nvPr>
            <p:ph idx="1" type="body"/>
          </p:nvPr>
        </p:nvSpPr>
        <p:spPr>
          <a:xfrm>
            <a:off x="415600" y="1993824"/>
            <a:ext cx="5866328" cy="42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US" sz="2000"/>
              <a:t>Purpose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i="0" lang="en-US" sz="1400" u="none" strike="noStrike">
                <a:solidFill>
                  <a:srgbClr val="221E1F"/>
                </a:solidFill>
              </a:rPr>
              <a:t>The Traffic Garden Pilot Project is designed to explore establishing effective, community-driven traffic gardens across the state of Oregon. </a:t>
            </a:r>
            <a:endParaRPr sz="14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20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US" sz="2000"/>
              <a:t>Project objectives</a:t>
            </a:r>
            <a:endParaRPr/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Char char="•"/>
            </a:pPr>
            <a:r>
              <a:rPr lang="en-US" sz="1400"/>
              <a:t>Develop traffic garden typology</a:t>
            </a:r>
            <a:endParaRPr/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Char char="•"/>
            </a:pPr>
            <a:r>
              <a:rPr lang="en-US" sz="1400"/>
              <a:t>Determine site requirements</a:t>
            </a:r>
            <a:endParaRPr/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Char char="•"/>
            </a:pPr>
            <a:r>
              <a:rPr lang="en-US" sz="1400"/>
              <a:t>Establish a vision and set of guidelines for future implementation</a:t>
            </a:r>
            <a:endParaRPr/>
          </a:p>
          <a:p>
            <a:pPr indent="-2794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</a:pPr>
            <a:r>
              <a:t/>
            </a:r>
            <a:endParaRPr sz="14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US" sz="2000"/>
              <a:t>Project Scope</a:t>
            </a:r>
            <a:endParaRPr/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3244"/>
              </a:buClr>
              <a:buSzPts val="10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303244"/>
                </a:solidFill>
                <a:latin typeface="Calibri"/>
                <a:ea typeface="Calibri"/>
                <a:cs typeface="Calibri"/>
                <a:sym typeface="Calibri"/>
              </a:rPr>
              <a:t>Conceptual design-only for permanent traffic garden (2)</a:t>
            </a:r>
            <a:endParaRPr/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3244"/>
              </a:buClr>
              <a:buSzPts val="1000"/>
              <a:buFont typeface="Arial"/>
              <a:buChar char="•"/>
            </a:pPr>
            <a:r>
              <a:rPr lang="en-US" sz="1400"/>
              <a:t>Design and installation of surface-applied traffic garden</a:t>
            </a:r>
            <a:endParaRPr/>
          </a:p>
        </p:txBody>
      </p:sp>
      <p:sp>
        <p:nvSpPr>
          <p:cNvPr id="94" name="Google Shape;94;p8"/>
          <p:cNvSpPr txBox="1"/>
          <p:nvPr>
            <p:ph idx="12" type="sldNum"/>
          </p:nvPr>
        </p:nvSpPr>
        <p:spPr>
          <a:xfrm>
            <a:off x="415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group of people standing outside of a school&#10;&#10;AI-generated content may be incorrect." id="95" name="Google Shape;9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71488" y="1883664"/>
            <a:ext cx="5620512" cy="4215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9"/>
          <p:cNvSpPr txBox="1"/>
          <p:nvPr>
            <p:ph type="title"/>
          </p:nvPr>
        </p:nvSpPr>
        <p:spPr>
          <a:xfrm>
            <a:off x="415600" y="8981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Site Selection</a:t>
            </a:r>
            <a:endParaRPr/>
          </a:p>
        </p:txBody>
      </p:sp>
      <p:sp>
        <p:nvSpPr>
          <p:cNvPr id="101" name="Google Shape;101;p9"/>
          <p:cNvSpPr txBox="1"/>
          <p:nvPr>
            <p:ph idx="1" type="body"/>
          </p:nvPr>
        </p:nvSpPr>
        <p:spPr>
          <a:xfrm>
            <a:off x="415600" y="1993824"/>
            <a:ext cx="5333100" cy="42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19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/>
              <a:t>High-quality surface</a:t>
            </a:r>
            <a:endParaRPr/>
          </a:p>
          <a:p>
            <a:pPr indent="-342900" lvl="0" marL="419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/>
              <a:t>Level surface</a:t>
            </a:r>
            <a:endParaRPr/>
          </a:p>
          <a:p>
            <a:pPr indent="-342900" lvl="0" marL="419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/>
              <a:t>100 sq ft or greater</a:t>
            </a:r>
            <a:endParaRPr/>
          </a:p>
          <a:p>
            <a:pPr indent="-342900" lvl="0" marL="419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/>
              <a:t>Existing use and accessibility</a:t>
            </a:r>
            <a:endParaRPr/>
          </a:p>
        </p:txBody>
      </p:sp>
      <p:sp>
        <p:nvSpPr>
          <p:cNvPr id="102" name="Google Shape;102;p9"/>
          <p:cNvSpPr txBox="1"/>
          <p:nvPr>
            <p:ph idx="12" type="sldNum"/>
          </p:nvPr>
        </p:nvSpPr>
        <p:spPr>
          <a:xfrm>
            <a:off x="415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3" name="Google Shape;103;p9" title="Waynesboro-gathering-spot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2400" y="130950"/>
            <a:ext cx="5949600" cy="661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Joseph Abad</dc:creator>
</cp:coreProperties>
</file>