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DM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DMSans-regular.fntdata"/><Relationship Id="rId14" Type="http://schemas.openxmlformats.org/officeDocument/2006/relationships/slide" Target="slides/slide9.xml"/><Relationship Id="rId17" Type="http://schemas.openxmlformats.org/officeDocument/2006/relationships/font" Target="fonts/DMSans-italic.fntdata"/><Relationship Id="rId16" Type="http://schemas.openxmlformats.org/officeDocument/2006/relationships/font" Target="fonts/DM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DM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e158a66b0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e158a66b0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e158a66b0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e158a66b0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e158a66b0c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e158a66b0c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e158a66b0c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e158a66b0c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e158a66b0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e158a66b0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e158a66b0c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e158a66b0c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222a3ea5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c222a3ea5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b627351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8b627351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81669"/>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577283" y="1525325"/>
            <a:ext cx="6220200" cy="2052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5200"/>
              <a:buNone/>
              <a:defRPr sz="520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1" name="Google Shape;11;p2"/>
          <p:cNvSpPr txBox="1"/>
          <p:nvPr>
            <p:ph idx="1" type="subTitle"/>
          </p:nvPr>
        </p:nvSpPr>
        <p:spPr>
          <a:xfrm>
            <a:off x="577277" y="3614875"/>
            <a:ext cx="62202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12" name="Google Shape;12;p2"/>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title="oosna_color_whitetext.png"/>
          <p:cNvPicPr preferRelativeResize="0"/>
          <p:nvPr/>
        </p:nvPicPr>
        <p:blipFill rotWithShape="1">
          <a:blip r:embed="rId2">
            <a:alphaModFix/>
          </a:blip>
          <a:srcRect b="27227" l="0" r="0" t="27318"/>
          <a:stretch/>
        </p:blipFill>
        <p:spPr>
          <a:xfrm>
            <a:off x="577274" y="472001"/>
            <a:ext cx="3783399" cy="1053325"/>
          </a:xfrm>
          <a:prstGeom prst="rect">
            <a:avLst/>
          </a:prstGeom>
          <a:noFill/>
          <a:ln>
            <a:noFill/>
          </a:ln>
        </p:spPr>
      </p:pic>
      <p:pic>
        <p:nvPicPr>
          <p:cNvPr id="14" name="Google Shape;14;p2" title="circles.png"/>
          <p:cNvPicPr preferRelativeResize="0"/>
          <p:nvPr/>
        </p:nvPicPr>
        <p:blipFill rotWithShape="1">
          <a:blip r:embed="rId3">
            <a:alphaModFix/>
          </a:blip>
          <a:srcRect b="0" l="0" r="40543" t="29389"/>
          <a:stretch/>
        </p:blipFill>
        <p:spPr>
          <a:xfrm>
            <a:off x="6742850" y="0"/>
            <a:ext cx="2401152" cy="22820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81669"/>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title="circles.png"/>
          <p:cNvPicPr preferRelativeResize="0"/>
          <p:nvPr/>
        </p:nvPicPr>
        <p:blipFill rotWithShape="1">
          <a:blip r:embed="rId2">
            <a:alphaModFix/>
          </a:blip>
          <a:srcRect b="9991" l="11206" r="0" t="0"/>
          <a:stretch/>
        </p:blipFill>
        <p:spPr>
          <a:xfrm>
            <a:off x="0" y="3139225"/>
            <a:ext cx="2470625" cy="2004276"/>
          </a:xfrm>
          <a:prstGeom prst="rect">
            <a:avLst/>
          </a:prstGeom>
          <a:noFill/>
          <a:ln>
            <a:noFill/>
          </a:ln>
        </p:spPr>
      </p:pic>
      <p:pic>
        <p:nvPicPr>
          <p:cNvPr id="19" name="Google Shape;19;p3" title="oosna_color_whitetext.png"/>
          <p:cNvPicPr preferRelativeResize="0"/>
          <p:nvPr/>
        </p:nvPicPr>
        <p:blipFill rotWithShape="1">
          <a:blip r:embed="rId3">
            <a:alphaModFix/>
          </a:blip>
          <a:srcRect b="27227" l="0" r="0" t="27318"/>
          <a:stretch/>
        </p:blipFill>
        <p:spPr>
          <a:xfrm>
            <a:off x="7327700" y="111650"/>
            <a:ext cx="1698576" cy="4729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81669"/>
        </a:solidFill>
      </p:bgPr>
    </p:bg>
    <p:spTree>
      <p:nvGrpSpPr>
        <p:cNvPr id="20" name="Shape 20"/>
        <p:cNvGrpSpPr/>
        <p:nvPr/>
      </p:nvGrpSpPr>
      <p:grpSpPr>
        <a:xfrm>
          <a:off x="0" y="0"/>
          <a:ext cx="0" cy="0"/>
          <a:chOff x="0" y="0"/>
          <a:chExt cx="0" cy="0"/>
        </a:xfrm>
      </p:grpSpPr>
      <p:sp>
        <p:nvSpPr>
          <p:cNvPr id="21" name="Google Shape;21;p4"/>
          <p:cNvSpPr/>
          <p:nvPr/>
        </p:nvSpPr>
        <p:spPr>
          <a:xfrm>
            <a:off x="4725" y="686125"/>
            <a:ext cx="9144000" cy="445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 name="Google Shape;22;p4"/>
          <p:cNvSpPr txBox="1"/>
          <p:nvPr>
            <p:ph type="title"/>
          </p:nvPr>
        </p:nvSpPr>
        <p:spPr>
          <a:xfrm>
            <a:off x="94050" y="61750"/>
            <a:ext cx="74484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3" name="Google Shape;23;p4"/>
          <p:cNvSpPr txBox="1"/>
          <p:nvPr>
            <p:ph idx="1" type="body"/>
          </p:nvPr>
        </p:nvSpPr>
        <p:spPr>
          <a:xfrm>
            <a:off x="311700" y="922700"/>
            <a:ext cx="8520600" cy="3856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4" title="oosna_color_whitetext.png"/>
          <p:cNvPicPr preferRelativeResize="0"/>
          <p:nvPr/>
        </p:nvPicPr>
        <p:blipFill rotWithShape="1">
          <a:blip r:embed="rId2">
            <a:alphaModFix/>
          </a:blip>
          <a:srcRect b="27227" l="0" r="0" t="27318"/>
          <a:stretch/>
        </p:blipFill>
        <p:spPr>
          <a:xfrm>
            <a:off x="7327700" y="111650"/>
            <a:ext cx="1698576" cy="472901"/>
          </a:xfrm>
          <a:prstGeom prst="rect">
            <a:avLst/>
          </a:prstGeom>
          <a:noFill/>
          <a:ln>
            <a:noFill/>
          </a:ln>
        </p:spPr>
      </p:pic>
      <p:pic>
        <p:nvPicPr>
          <p:cNvPr id="26" name="Google Shape;26;p4" title="circles.png"/>
          <p:cNvPicPr preferRelativeResize="0"/>
          <p:nvPr/>
        </p:nvPicPr>
        <p:blipFill rotWithShape="1">
          <a:blip r:embed="rId3">
            <a:alphaModFix/>
          </a:blip>
          <a:srcRect b="9991" l="11206" r="0" t="0"/>
          <a:stretch/>
        </p:blipFill>
        <p:spPr>
          <a:xfrm>
            <a:off x="0" y="4414151"/>
            <a:ext cx="899052" cy="7293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081669"/>
        </a:solidFill>
      </p:bgPr>
    </p:bg>
    <p:spTree>
      <p:nvGrpSpPr>
        <p:cNvPr id="27" name="Shape 27"/>
        <p:cNvGrpSpPr/>
        <p:nvPr/>
      </p:nvGrpSpPr>
      <p:grpSpPr>
        <a:xfrm>
          <a:off x="0" y="0"/>
          <a:ext cx="0" cy="0"/>
          <a:chOff x="0" y="0"/>
          <a:chExt cx="0" cy="0"/>
        </a:xfrm>
      </p:grpSpPr>
      <p:sp>
        <p:nvSpPr>
          <p:cNvPr id="28" name="Google Shape;28;p5"/>
          <p:cNvSpPr/>
          <p:nvPr/>
        </p:nvSpPr>
        <p:spPr>
          <a:xfrm>
            <a:off x="4725" y="686125"/>
            <a:ext cx="9144000" cy="445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5"/>
          <p:cNvSpPr txBox="1"/>
          <p:nvPr>
            <p:ph type="title"/>
          </p:nvPr>
        </p:nvSpPr>
        <p:spPr>
          <a:xfrm>
            <a:off x="94050" y="61750"/>
            <a:ext cx="74484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pic>
        <p:nvPicPr>
          <p:cNvPr id="30" name="Google Shape;30;p5" title="oosna_color_whitetext.png"/>
          <p:cNvPicPr preferRelativeResize="0"/>
          <p:nvPr/>
        </p:nvPicPr>
        <p:blipFill rotWithShape="1">
          <a:blip r:embed="rId2">
            <a:alphaModFix/>
          </a:blip>
          <a:srcRect b="27227" l="0" r="0" t="27318"/>
          <a:stretch/>
        </p:blipFill>
        <p:spPr>
          <a:xfrm>
            <a:off x="7327700" y="111650"/>
            <a:ext cx="1698576" cy="472901"/>
          </a:xfrm>
          <a:prstGeom prst="rect">
            <a:avLst/>
          </a:prstGeom>
          <a:noFill/>
          <a:ln>
            <a:noFill/>
          </a:ln>
        </p:spPr>
      </p:pic>
      <p:sp>
        <p:nvSpPr>
          <p:cNvPr id="31" name="Google Shape;31;p5"/>
          <p:cNvSpPr txBox="1"/>
          <p:nvPr>
            <p:ph idx="1" type="body"/>
          </p:nvPr>
        </p:nvSpPr>
        <p:spPr>
          <a:xfrm>
            <a:off x="311700" y="913250"/>
            <a:ext cx="3999900" cy="367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2" type="body"/>
          </p:nvPr>
        </p:nvSpPr>
        <p:spPr>
          <a:xfrm>
            <a:off x="4832400" y="913250"/>
            <a:ext cx="3999900" cy="367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5" title="circles.png"/>
          <p:cNvPicPr preferRelativeResize="0"/>
          <p:nvPr/>
        </p:nvPicPr>
        <p:blipFill rotWithShape="1">
          <a:blip r:embed="rId3">
            <a:alphaModFix/>
          </a:blip>
          <a:srcRect b="9991" l="11206" r="0" t="0"/>
          <a:stretch/>
        </p:blipFill>
        <p:spPr>
          <a:xfrm>
            <a:off x="0" y="4414151"/>
            <a:ext cx="899052" cy="7293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081669"/>
        </a:solidFill>
      </p:bgPr>
    </p:bg>
    <p:spTree>
      <p:nvGrpSpPr>
        <p:cNvPr id="35" name="Shape 35"/>
        <p:cNvGrpSpPr/>
        <p:nvPr/>
      </p:nvGrpSpPr>
      <p:grpSpPr>
        <a:xfrm>
          <a:off x="0" y="0"/>
          <a:ext cx="0" cy="0"/>
          <a:chOff x="0" y="0"/>
          <a:chExt cx="0" cy="0"/>
        </a:xfrm>
      </p:grpSpPr>
      <p:sp>
        <p:nvSpPr>
          <p:cNvPr id="36" name="Google Shape;36;p6"/>
          <p:cNvSpPr/>
          <p:nvPr/>
        </p:nvSpPr>
        <p:spPr>
          <a:xfrm>
            <a:off x="4725" y="686125"/>
            <a:ext cx="9144000" cy="445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 name="Google Shape;37;p6"/>
          <p:cNvSpPr txBox="1"/>
          <p:nvPr>
            <p:ph type="title"/>
          </p:nvPr>
        </p:nvSpPr>
        <p:spPr>
          <a:xfrm>
            <a:off x="94050" y="61750"/>
            <a:ext cx="74484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pic>
        <p:nvPicPr>
          <p:cNvPr id="38" name="Google Shape;38;p6" title="oosna_color_whitetext.png"/>
          <p:cNvPicPr preferRelativeResize="0"/>
          <p:nvPr/>
        </p:nvPicPr>
        <p:blipFill rotWithShape="1">
          <a:blip r:embed="rId2">
            <a:alphaModFix/>
          </a:blip>
          <a:srcRect b="27227" l="0" r="0" t="27318"/>
          <a:stretch/>
        </p:blipFill>
        <p:spPr>
          <a:xfrm>
            <a:off x="7327700" y="111650"/>
            <a:ext cx="1698576" cy="472901"/>
          </a:xfrm>
          <a:prstGeom prst="rect">
            <a:avLst/>
          </a:prstGeom>
          <a:noFill/>
          <a:ln>
            <a:noFill/>
          </a:ln>
        </p:spPr>
      </p:pic>
      <p:sp>
        <p:nvSpPr>
          <p:cNvPr id="39" name="Google Shape;39;p6"/>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6" title="circles.png"/>
          <p:cNvPicPr preferRelativeResize="0"/>
          <p:nvPr/>
        </p:nvPicPr>
        <p:blipFill rotWithShape="1">
          <a:blip r:embed="rId3">
            <a:alphaModFix/>
          </a:blip>
          <a:srcRect b="9991" l="11206" r="0" t="0"/>
          <a:stretch/>
        </p:blipFill>
        <p:spPr>
          <a:xfrm>
            <a:off x="0" y="4414151"/>
            <a:ext cx="899052" cy="7293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7"/>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7" title="circles.png"/>
          <p:cNvPicPr preferRelativeResize="0"/>
          <p:nvPr/>
        </p:nvPicPr>
        <p:blipFill rotWithShape="1">
          <a:blip r:embed="rId2">
            <a:alphaModFix/>
          </a:blip>
          <a:srcRect b="9991" l="11206" r="0" t="0"/>
          <a:stretch/>
        </p:blipFill>
        <p:spPr>
          <a:xfrm>
            <a:off x="0" y="4414151"/>
            <a:ext cx="899052" cy="7293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44" name="Shape 44"/>
        <p:cNvGrpSpPr/>
        <p:nvPr/>
      </p:nvGrpSpPr>
      <p:grpSpPr>
        <a:xfrm>
          <a:off x="0" y="0"/>
          <a:ext cx="0" cy="0"/>
          <a:chOff x="0" y="0"/>
          <a:chExt cx="0" cy="0"/>
        </a:xfrm>
      </p:grpSpPr>
      <p:pic>
        <p:nvPicPr>
          <p:cNvPr descr="Background pattern&#10;&#10;Description automatically generated" id="45" name="Google Shape;45;p8"/>
          <p:cNvPicPr preferRelativeResize="0"/>
          <p:nvPr/>
        </p:nvPicPr>
        <p:blipFill rotWithShape="1">
          <a:blip r:embed="rId2">
            <a:alphaModFix/>
          </a:blip>
          <a:srcRect b="0" l="0" r="0" t="0"/>
          <a:stretch/>
        </p:blipFill>
        <p:spPr>
          <a:xfrm>
            <a:off x="0" y="0"/>
            <a:ext cx="9144002" cy="729763"/>
          </a:xfrm>
          <a:prstGeom prst="rect">
            <a:avLst/>
          </a:prstGeom>
          <a:noFill/>
          <a:ln>
            <a:noFill/>
          </a:ln>
        </p:spPr>
      </p:pic>
      <p:pic>
        <p:nvPicPr>
          <p:cNvPr descr="Graphical user interface&#10;&#10;Description automatically generated with medium confidence" id="46" name="Google Shape;46;p8"/>
          <p:cNvPicPr preferRelativeResize="0"/>
          <p:nvPr/>
        </p:nvPicPr>
        <p:blipFill rotWithShape="1">
          <a:blip r:embed="rId3">
            <a:alphaModFix/>
          </a:blip>
          <a:srcRect b="0" l="0" r="0" t="0"/>
          <a:stretch/>
        </p:blipFill>
        <p:spPr>
          <a:xfrm>
            <a:off x="7739636" y="896815"/>
            <a:ext cx="1193355" cy="529051"/>
          </a:xfrm>
          <a:prstGeom prst="rect">
            <a:avLst/>
          </a:prstGeom>
          <a:noFill/>
          <a:ln>
            <a:noFill/>
          </a:ln>
        </p:spPr>
      </p:pic>
      <p:sp>
        <p:nvSpPr>
          <p:cNvPr id="47" name="Google Shape;47;p8"/>
          <p:cNvSpPr/>
          <p:nvPr/>
        </p:nvSpPr>
        <p:spPr>
          <a:xfrm>
            <a:off x="1" y="1"/>
            <a:ext cx="9144000" cy="729600"/>
          </a:xfrm>
          <a:prstGeom prst="rect">
            <a:avLst/>
          </a:prstGeom>
          <a:gradFill>
            <a:gsLst>
              <a:gs pos="0">
                <a:srgbClr val="6C3674"/>
              </a:gs>
              <a:gs pos="100000">
                <a:srgbClr val="11124E"/>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id="48" name="Google Shape;48;p8"/>
          <p:cNvPicPr preferRelativeResize="0"/>
          <p:nvPr/>
        </p:nvPicPr>
        <p:blipFill rotWithShape="1">
          <a:blip r:embed="rId4">
            <a:alphaModFix/>
          </a:blip>
          <a:srcRect b="0" l="0" r="0" t="0"/>
          <a:stretch/>
        </p:blipFill>
        <p:spPr>
          <a:xfrm>
            <a:off x="7426036" y="-263236"/>
            <a:ext cx="1403398" cy="1242197"/>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595308" y="4749892"/>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9"/>
          <p:cNvSpPr txBox="1"/>
          <p:nvPr>
            <p:ph type="ctrTitle"/>
          </p:nvPr>
        </p:nvSpPr>
        <p:spPr>
          <a:xfrm>
            <a:off x="583536" y="1849952"/>
            <a:ext cx="5731200" cy="151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200"/>
              <a:t>Before You Let AI Touch Production</a:t>
            </a:r>
            <a:endParaRPr sz="4200"/>
          </a:p>
        </p:txBody>
      </p:sp>
      <p:sp>
        <p:nvSpPr>
          <p:cNvPr id="54" name="Google Shape;54;p9"/>
          <p:cNvSpPr txBox="1"/>
          <p:nvPr>
            <p:ph type="ctrTitle"/>
          </p:nvPr>
        </p:nvSpPr>
        <p:spPr>
          <a:xfrm>
            <a:off x="639275" y="3108856"/>
            <a:ext cx="4830300" cy="747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900"/>
              <a:t>Auto-Remediation Readiness</a:t>
            </a:r>
            <a:endParaRPr sz="2900"/>
          </a:p>
        </p:txBody>
      </p:sp>
      <p:sp>
        <p:nvSpPr>
          <p:cNvPr id="55" name="Google Shape;55;p9"/>
          <p:cNvSpPr txBox="1"/>
          <p:nvPr>
            <p:ph type="ctrTitle"/>
          </p:nvPr>
        </p:nvSpPr>
        <p:spPr>
          <a:xfrm>
            <a:off x="639275" y="4229175"/>
            <a:ext cx="6946500" cy="7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110"/>
              <a:t>Alok Bhide, Director of Product</a:t>
            </a:r>
            <a:endParaRPr sz="2110"/>
          </a:p>
          <a:p>
            <a:pPr indent="0" lvl="0" marL="0" rtl="0" algn="l">
              <a:spcBef>
                <a:spcPts val="0"/>
              </a:spcBef>
              <a:spcAft>
                <a:spcPts val="0"/>
              </a:spcAft>
              <a:buSzPts val="990"/>
              <a:buNone/>
            </a:pPr>
            <a:r>
              <a:rPr lang="en" sz="2110"/>
              <a:t>Chronosphere </a:t>
            </a:r>
            <a:r>
              <a:rPr lang="en" sz="1510"/>
              <a:t>(A Palo Alto Networks Company)</a:t>
            </a:r>
            <a:endParaRPr sz="151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title"/>
          </p:nvPr>
        </p:nvSpPr>
        <p:spPr>
          <a:xfrm>
            <a:off x="94050" y="61750"/>
            <a:ext cx="701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Before you can turn on auto-remediation you need..</a:t>
            </a:r>
            <a:endParaRPr sz="2320"/>
          </a:p>
        </p:txBody>
      </p:sp>
      <p:sp>
        <p:nvSpPr>
          <p:cNvPr id="61" name="Google Shape;61;p10"/>
          <p:cNvSpPr txBox="1"/>
          <p:nvPr>
            <p:ph idx="1" type="body"/>
          </p:nvPr>
        </p:nvSpPr>
        <p:spPr>
          <a:xfrm>
            <a:off x="67850" y="3727850"/>
            <a:ext cx="28026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All the data</a:t>
            </a:r>
            <a:endParaRPr sz="2600">
              <a:latin typeface="DM Sans"/>
              <a:ea typeface="DM Sans"/>
              <a:cs typeface="DM Sans"/>
              <a:sym typeface="DM Sans"/>
            </a:endParaRPr>
          </a:p>
        </p:txBody>
      </p:sp>
      <p:sp>
        <p:nvSpPr>
          <p:cNvPr id="62" name="Google Shape;62;p10"/>
          <p:cNvSpPr txBox="1"/>
          <p:nvPr>
            <p:ph idx="1" type="body"/>
          </p:nvPr>
        </p:nvSpPr>
        <p:spPr>
          <a:xfrm>
            <a:off x="3119641" y="3727975"/>
            <a:ext cx="2802600" cy="74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200"/>
              </a:spcAft>
              <a:buSzPts val="1800"/>
              <a:buNone/>
            </a:pPr>
            <a:r>
              <a:rPr lang="en" sz="2600">
                <a:solidFill>
                  <a:schemeClr val="dk1"/>
                </a:solidFill>
                <a:latin typeface="DM Sans"/>
                <a:ea typeface="DM Sans"/>
                <a:cs typeface="DM Sans"/>
                <a:sym typeface="DM Sans"/>
              </a:rPr>
              <a:t>All the context</a:t>
            </a:r>
            <a:endParaRPr sz="2600">
              <a:solidFill>
                <a:schemeClr val="dk1"/>
              </a:solidFill>
              <a:latin typeface="DM Sans"/>
              <a:ea typeface="DM Sans"/>
              <a:cs typeface="DM Sans"/>
              <a:sym typeface="DM Sans"/>
            </a:endParaRPr>
          </a:p>
        </p:txBody>
      </p:sp>
      <p:sp>
        <p:nvSpPr>
          <p:cNvPr id="63" name="Google Shape;63;p10"/>
          <p:cNvSpPr txBox="1"/>
          <p:nvPr>
            <p:ph idx="1" type="body"/>
          </p:nvPr>
        </p:nvSpPr>
        <p:spPr>
          <a:xfrm>
            <a:off x="6171431" y="3727975"/>
            <a:ext cx="2802600" cy="74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200"/>
              </a:spcAft>
              <a:buSzPts val="1800"/>
              <a:buNone/>
            </a:pPr>
            <a:r>
              <a:rPr lang="en" sz="2600">
                <a:solidFill>
                  <a:schemeClr val="dk1"/>
                </a:solidFill>
                <a:latin typeface="DM Sans"/>
                <a:ea typeface="DM Sans"/>
                <a:cs typeface="DM Sans"/>
                <a:sym typeface="DM Sans"/>
              </a:rPr>
              <a:t>All the (right) guardrails</a:t>
            </a:r>
            <a:endParaRPr sz="3300">
              <a:latin typeface="DM Sans"/>
              <a:ea typeface="DM Sans"/>
              <a:cs typeface="DM Sans"/>
              <a:sym typeface="DM Sans"/>
            </a:endParaRPr>
          </a:p>
        </p:txBody>
      </p:sp>
      <p:pic>
        <p:nvPicPr>
          <p:cNvPr id="64" name="Google Shape;64;p10"/>
          <p:cNvPicPr preferRelativeResize="0"/>
          <p:nvPr/>
        </p:nvPicPr>
        <p:blipFill>
          <a:blip r:embed="rId3">
            <a:alphaModFix/>
          </a:blip>
          <a:stretch>
            <a:fillRect/>
          </a:stretch>
        </p:blipFill>
        <p:spPr>
          <a:xfrm>
            <a:off x="389638" y="1718934"/>
            <a:ext cx="2159025" cy="1705626"/>
          </a:xfrm>
          <a:prstGeom prst="rect">
            <a:avLst/>
          </a:prstGeom>
          <a:noFill/>
          <a:ln>
            <a:noFill/>
          </a:ln>
        </p:spPr>
      </p:pic>
      <p:pic>
        <p:nvPicPr>
          <p:cNvPr id="65" name="Google Shape;65;p10"/>
          <p:cNvPicPr preferRelativeResize="0"/>
          <p:nvPr/>
        </p:nvPicPr>
        <p:blipFill rotWithShape="1">
          <a:blip r:embed="rId4">
            <a:alphaModFix/>
          </a:blip>
          <a:srcRect b="0" l="13725" r="13732" t="0"/>
          <a:stretch/>
        </p:blipFill>
        <p:spPr>
          <a:xfrm>
            <a:off x="3386638" y="1718925"/>
            <a:ext cx="2159026" cy="1705625"/>
          </a:xfrm>
          <a:prstGeom prst="rect">
            <a:avLst/>
          </a:prstGeom>
          <a:noFill/>
          <a:ln>
            <a:noFill/>
          </a:ln>
        </p:spPr>
      </p:pic>
      <p:pic>
        <p:nvPicPr>
          <p:cNvPr id="66" name="Google Shape;66;p10"/>
          <p:cNvPicPr preferRelativeResize="0"/>
          <p:nvPr/>
        </p:nvPicPr>
        <p:blipFill rotWithShape="1">
          <a:blip r:embed="rId5">
            <a:alphaModFix/>
          </a:blip>
          <a:srcRect b="0" l="16647" r="6317" t="0"/>
          <a:stretch/>
        </p:blipFill>
        <p:spPr>
          <a:xfrm>
            <a:off x="6383650" y="1730125"/>
            <a:ext cx="2159025" cy="1683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1"/>
          <p:cNvSpPr txBox="1"/>
          <p:nvPr>
            <p:ph type="title"/>
          </p:nvPr>
        </p:nvSpPr>
        <p:spPr>
          <a:xfrm>
            <a:off x="94050" y="61750"/>
            <a:ext cx="701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All the Data</a:t>
            </a:r>
            <a:endParaRPr sz="2320"/>
          </a:p>
        </p:txBody>
      </p:sp>
      <p:sp>
        <p:nvSpPr>
          <p:cNvPr id="72" name="Google Shape;72;p11"/>
          <p:cNvSpPr txBox="1"/>
          <p:nvPr>
            <p:ph idx="1" type="body"/>
          </p:nvPr>
        </p:nvSpPr>
        <p:spPr>
          <a:xfrm>
            <a:off x="667900" y="1765425"/>
            <a:ext cx="28026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Full Coverage</a:t>
            </a:r>
            <a:endParaRPr sz="2600">
              <a:latin typeface="DM Sans"/>
              <a:ea typeface="DM Sans"/>
              <a:cs typeface="DM Sans"/>
              <a:sym typeface="DM Sans"/>
            </a:endParaRPr>
          </a:p>
        </p:txBody>
      </p:sp>
      <p:sp>
        <p:nvSpPr>
          <p:cNvPr id="73" name="Google Shape;73;p11"/>
          <p:cNvSpPr txBox="1"/>
          <p:nvPr>
            <p:ph idx="1" type="body"/>
          </p:nvPr>
        </p:nvSpPr>
        <p:spPr>
          <a:xfrm>
            <a:off x="5250756" y="1765425"/>
            <a:ext cx="2802600" cy="741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200"/>
              </a:spcAft>
              <a:buSzPts val="1800"/>
              <a:buNone/>
            </a:pPr>
            <a:r>
              <a:rPr lang="en" sz="2600">
                <a:solidFill>
                  <a:schemeClr val="dk1"/>
                </a:solidFill>
                <a:latin typeface="DM Sans"/>
                <a:ea typeface="DM Sans"/>
                <a:cs typeface="DM Sans"/>
                <a:sym typeface="DM Sans"/>
              </a:rPr>
              <a:t>At Scale</a:t>
            </a:r>
            <a:endParaRPr sz="3300">
              <a:latin typeface="DM Sans"/>
              <a:ea typeface="DM Sans"/>
              <a:cs typeface="DM Sans"/>
              <a:sym typeface="DM Sans"/>
            </a:endParaRPr>
          </a:p>
        </p:txBody>
      </p:sp>
      <p:pic>
        <p:nvPicPr>
          <p:cNvPr id="74" name="Google Shape;74;p11"/>
          <p:cNvPicPr preferRelativeResize="0"/>
          <p:nvPr/>
        </p:nvPicPr>
        <p:blipFill rotWithShape="1">
          <a:blip r:embed="rId3">
            <a:alphaModFix/>
          </a:blip>
          <a:srcRect b="0" l="69351" r="0" t="21513"/>
          <a:stretch/>
        </p:blipFill>
        <p:spPr>
          <a:xfrm>
            <a:off x="5250750" y="2507328"/>
            <a:ext cx="2802599" cy="1844125"/>
          </a:xfrm>
          <a:prstGeom prst="rect">
            <a:avLst/>
          </a:prstGeom>
          <a:noFill/>
          <a:ln>
            <a:noFill/>
          </a:ln>
        </p:spPr>
      </p:pic>
      <p:pic>
        <p:nvPicPr>
          <p:cNvPr id="75" name="Google Shape;75;p11"/>
          <p:cNvPicPr preferRelativeResize="0"/>
          <p:nvPr/>
        </p:nvPicPr>
        <p:blipFill rotWithShape="1">
          <a:blip r:embed="rId3">
            <a:alphaModFix/>
          </a:blip>
          <a:srcRect b="0" l="0" r="69351" t="21513"/>
          <a:stretch/>
        </p:blipFill>
        <p:spPr>
          <a:xfrm>
            <a:off x="667900" y="2507325"/>
            <a:ext cx="2802599" cy="184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title"/>
          </p:nvPr>
        </p:nvSpPr>
        <p:spPr>
          <a:xfrm>
            <a:off x="94050" y="61750"/>
            <a:ext cx="701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All the Context</a:t>
            </a:r>
            <a:endParaRPr sz="2320"/>
          </a:p>
        </p:txBody>
      </p:sp>
      <p:sp>
        <p:nvSpPr>
          <p:cNvPr id="81" name="Google Shape;81;p12"/>
          <p:cNvSpPr txBox="1"/>
          <p:nvPr>
            <p:ph idx="1" type="body"/>
          </p:nvPr>
        </p:nvSpPr>
        <p:spPr>
          <a:xfrm>
            <a:off x="494650" y="1512300"/>
            <a:ext cx="31491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Inside Observability</a:t>
            </a:r>
            <a:endParaRPr sz="2600">
              <a:latin typeface="DM Sans"/>
              <a:ea typeface="DM Sans"/>
              <a:cs typeface="DM Sans"/>
              <a:sym typeface="DM Sans"/>
            </a:endParaRPr>
          </a:p>
        </p:txBody>
      </p:sp>
      <p:sp>
        <p:nvSpPr>
          <p:cNvPr id="82" name="Google Shape;82;p12"/>
          <p:cNvSpPr txBox="1"/>
          <p:nvPr>
            <p:ph idx="1" type="body"/>
          </p:nvPr>
        </p:nvSpPr>
        <p:spPr>
          <a:xfrm>
            <a:off x="4996500" y="1512300"/>
            <a:ext cx="33768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Outside Observability</a:t>
            </a:r>
            <a:endParaRPr sz="2600">
              <a:latin typeface="DM Sans"/>
              <a:ea typeface="DM Sans"/>
              <a:cs typeface="DM Sans"/>
              <a:sym typeface="DM Sans"/>
            </a:endParaRPr>
          </a:p>
        </p:txBody>
      </p:sp>
      <p:pic>
        <p:nvPicPr>
          <p:cNvPr id="83" name="Google Shape;83;p12"/>
          <p:cNvPicPr preferRelativeResize="0"/>
          <p:nvPr/>
        </p:nvPicPr>
        <p:blipFill rotWithShape="1">
          <a:blip r:embed="rId3">
            <a:alphaModFix/>
          </a:blip>
          <a:srcRect b="15652" l="24785" r="28203" t="14222"/>
          <a:stretch/>
        </p:blipFill>
        <p:spPr>
          <a:xfrm>
            <a:off x="1174500" y="2085750"/>
            <a:ext cx="1599750" cy="2386300"/>
          </a:xfrm>
          <a:prstGeom prst="rect">
            <a:avLst/>
          </a:prstGeom>
          <a:noFill/>
          <a:ln>
            <a:noFill/>
          </a:ln>
        </p:spPr>
      </p:pic>
      <p:pic>
        <p:nvPicPr>
          <p:cNvPr id="84" name="Google Shape;84;p12"/>
          <p:cNvPicPr preferRelativeResize="0"/>
          <p:nvPr/>
        </p:nvPicPr>
        <p:blipFill>
          <a:blip r:embed="rId4">
            <a:alphaModFix/>
          </a:blip>
          <a:stretch>
            <a:fillRect/>
          </a:stretch>
        </p:blipFill>
        <p:spPr>
          <a:xfrm>
            <a:off x="5443250" y="2347663"/>
            <a:ext cx="2483300" cy="186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94050" y="61750"/>
            <a:ext cx="701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All the (Right) Guardrails</a:t>
            </a:r>
            <a:endParaRPr sz="2320"/>
          </a:p>
        </p:txBody>
      </p:sp>
      <p:sp>
        <p:nvSpPr>
          <p:cNvPr id="90" name="Google Shape;90;p13"/>
          <p:cNvSpPr txBox="1"/>
          <p:nvPr>
            <p:ph idx="1" type="body"/>
          </p:nvPr>
        </p:nvSpPr>
        <p:spPr>
          <a:xfrm>
            <a:off x="433200" y="1512288"/>
            <a:ext cx="16620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Repeating Issues</a:t>
            </a:r>
            <a:endParaRPr sz="2600">
              <a:latin typeface="DM Sans"/>
              <a:ea typeface="DM Sans"/>
              <a:cs typeface="DM Sans"/>
              <a:sym typeface="DM Sans"/>
            </a:endParaRPr>
          </a:p>
        </p:txBody>
      </p:sp>
      <p:sp>
        <p:nvSpPr>
          <p:cNvPr id="91" name="Google Shape;91;p13"/>
          <p:cNvSpPr txBox="1"/>
          <p:nvPr>
            <p:ph idx="1" type="body"/>
          </p:nvPr>
        </p:nvSpPr>
        <p:spPr>
          <a:xfrm>
            <a:off x="2893725" y="1512300"/>
            <a:ext cx="29688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Two-Way Doors</a:t>
            </a:r>
            <a:endParaRPr sz="2600">
              <a:latin typeface="DM Sans"/>
              <a:ea typeface="DM Sans"/>
              <a:cs typeface="DM Sans"/>
              <a:sym typeface="DM Sans"/>
            </a:endParaRPr>
          </a:p>
        </p:txBody>
      </p:sp>
      <p:sp>
        <p:nvSpPr>
          <p:cNvPr id="92" name="Google Shape;92;p13"/>
          <p:cNvSpPr txBox="1"/>
          <p:nvPr>
            <p:ph idx="1" type="body"/>
          </p:nvPr>
        </p:nvSpPr>
        <p:spPr>
          <a:xfrm>
            <a:off x="6053250" y="1512300"/>
            <a:ext cx="2968800" cy="7419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1800"/>
              <a:buNone/>
            </a:pPr>
            <a:r>
              <a:rPr lang="en" sz="2600">
                <a:latin typeface="DM Sans"/>
                <a:ea typeface="DM Sans"/>
                <a:cs typeface="DM Sans"/>
                <a:sym typeface="DM Sans"/>
              </a:rPr>
              <a:t>HITL</a:t>
            </a:r>
            <a:endParaRPr sz="2600">
              <a:latin typeface="DM Sans"/>
              <a:ea typeface="DM Sans"/>
              <a:cs typeface="DM Sans"/>
              <a:sym typeface="DM Sans"/>
            </a:endParaRPr>
          </a:p>
        </p:txBody>
      </p:sp>
      <p:pic>
        <p:nvPicPr>
          <p:cNvPr id="93" name="Google Shape;93;p13"/>
          <p:cNvPicPr preferRelativeResize="0"/>
          <p:nvPr/>
        </p:nvPicPr>
        <p:blipFill>
          <a:blip r:embed="rId3">
            <a:alphaModFix/>
          </a:blip>
          <a:stretch>
            <a:fillRect/>
          </a:stretch>
        </p:blipFill>
        <p:spPr>
          <a:xfrm>
            <a:off x="3547125" y="2718600"/>
            <a:ext cx="1661999" cy="1661999"/>
          </a:xfrm>
          <a:prstGeom prst="rect">
            <a:avLst/>
          </a:prstGeom>
          <a:noFill/>
          <a:ln>
            <a:noFill/>
          </a:ln>
        </p:spPr>
      </p:pic>
      <p:pic>
        <p:nvPicPr>
          <p:cNvPr id="94" name="Google Shape;94;p13"/>
          <p:cNvPicPr preferRelativeResize="0"/>
          <p:nvPr/>
        </p:nvPicPr>
        <p:blipFill>
          <a:blip r:embed="rId4">
            <a:alphaModFix/>
          </a:blip>
          <a:stretch>
            <a:fillRect/>
          </a:stretch>
        </p:blipFill>
        <p:spPr>
          <a:xfrm>
            <a:off x="6488137" y="2487600"/>
            <a:ext cx="2099025" cy="2099025"/>
          </a:xfrm>
          <a:prstGeom prst="rect">
            <a:avLst/>
          </a:prstGeom>
          <a:noFill/>
          <a:ln>
            <a:noFill/>
          </a:ln>
        </p:spPr>
      </p:pic>
      <p:pic>
        <p:nvPicPr>
          <p:cNvPr id="95" name="Google Shape;95;p13"/>
          <p:cNvPicPr preferRelativeResize="0"/>
          <p:nvPr/>
        </p:nvPicPr>
        <p:blipFill>
          <a:blip r:embed="rId5">
            <a:alphaModFix/>
          </a:blip>
          <a:stretch>
            <a:fillRect/>
          </a:stretch>
        </p:blipFill>
        <p:spPr>
          <a:xfrm>
            <a:off x="372450" y="2803123"/>
            <a:ext cx="1783500" cy="178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idx="1" type="body"/>
          </p:nvPr>
        </p:nvSpPr>
        <p:spPr>
          <a:xfrm>
            <a:off x="311700" y="922700"/>
            <a:ext cx="8520600" cy="38565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Do you have all the data</a:t>
            </a:r>
            <a:endParaRPr sz="2300"/>
          </a:p>
          <a:p>
            <a:pPr indent="-349250" lvl="1" marL="914400" rtl="0" algn="l">
              <a:spcBef>
                <a:spcPts val="0"/>
              </a:spcBef>
              <a:spcAft>
                <a:spcPts val="0"/>
              </a:spcAft>
              <a:buSzPts val="1900"/>
              <a:buChar char="○"/>
            </a:pPr>
            <a:r>
              <a:rPr lang="en" sz="1900"/>
              <a:t>Coverage and scale?</a:t>
            </a:r>
            <a:endParaRPr sz="1900"/>
          </a:p>
          <a:p>
            <a:pPr indent="-374650" lvl="0" marL="457200" rtl="0" algn="l">
              <a:spcBef>
                <a:spcPts val="0"/>
              </a:spcBef>
              <a:spcAft>
                <a:spcPts val="0"/>
              </a:spcAft>
              <a:buSzPts val="2300"/>
              <a:buChar char="●"/>
            </a:pPr>
            <a:r>
              <a:rPr lang="en" sz="2300"/>
              <a:t>Do you have all the context</a:t>
            </a:r>
            <a:endParaRPr sz="2300"/>
          </a:p>
          <a:p>
            <a:pPr indent="-349250" lvl="1" marL="914400" rtl="0" algn="l">
              <a:spcBef>
                <a:spcPts val="0"/>
              </a:spcBef>
              <a:spcAft>
                <a:spcPts val="0"/>
              </a:spcAft>
              <a:buSzPts val="1900"/>
              <a:buChar char="○"/>
            </a:pPr>
            <a:r>
              <a:rPr lang="en" sz="1900"/>
              <a:t>Internal and external?</a:t>
            </a:r>
            <a:endParaRPr sz="1900"/>
          </a:p>
          <a:p>
            <a:pPr indent="-374650" lvl="0" marL="457200" rtl="0" algn="l">
              <a:spcBef>
                <a:spcPts val="0"/>
              </a:spcBef>
              <a:spcAft>
                <a:spcPts val="0"/>
              </a:spcAft>
              <a:buSzPts val="2300"/>
              <a:buChar char="●"/>
            </a:pPr>
            <a:r>
              <a:rPr lang="en" sz="2300"/>
              <a:t>Do you have the right guardrails?</a:t>
            </a:r>
            <a:endParaRPr sz="2300"/>
          </a:p>
          <a:p>
            <a:pPr indent="-349250" lvl="1" marL="914400" rtl="0" algn="l">
              <a:spcBef>
                <a:spcPts val="0"/>
              </a:spcBef>
              <a:spcAft>
                <a:spcPts val="0"/>
              </a:spcAft>
              <a:buSzPts val="1900"/>
              <a:buChar char="○"/>
            </a:pPr>
            <a:r>
              <a:rPr lang="en" sz="1900"/>
              <a:t>Repeatable problems, two-way doors, HITL evaluation?</a:t>
            </a:r>
            <a:endParaRPr sz="1900"/>
          </a:p>
        </p:txBody>
      </p:sp>
      <p:sp>
        <p:nvSpPr>
          <p:cNvPr id="101" name="Google Shape;101;p14"/>
          <p:cNvSpPr txBox="1"/>
          <p:nvPr>
            <p:ph type="title"/>
          </p:nvPr>
        </p:nvSpPr>
        <p:spPr>
          <a:xfrm>
            <a:off x="94050" y="61750"/>
            <a:ext cx="701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Auto-remediation Audit</a:t>
            </a:r>
            <a:endParaRPr sz="23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94050" y="61750"/>
            <a:ext cx="74484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lt1"/>
              </a:buClr>
              <a:buSzPct val="126923"/>
              <a:buFont typeface="Arial"/>
              <a:buNone/>
            </a:pPr>
            <a:r>
              <a:rPr b="1" lang="en" sz="2600"/>
              <a:t>Connecting Your Laptop to Present </a:t>
            </a:r>
            <a:br>
              <a:rPr b="1" lang="en" sz="2600"/>
            </a:br>
            <a:endParaRPr sz="300">
              <a:solidFill>
                <a:srgbClr val="FF0000"/>
              </a:solidFill>
            </a:endParaRPr>
          </a:p>
          <a:p>
            <a:pPr indent="0" lvl="0" marL="0" rtl="0" algn="l">
              <a:spcBef>
                <a:spcPts val="0"/>
              </a:spcBef>
              <a:spcAft>
                <a:spcPts val="0"/>
              </a:spcAft>
              <a:buNone/>
            </a:pPr>
            <a:r>
              <a:t/>
            </a:r>
            <a:endParaRPr/>
          </a:p>
        </p:txBody>
      </p:sp>
      <p:sp>
        <p:nvSpPr>
          <p:cNvPr id="112" name="Google Shape;112;p16"/>
          <p:cNvSpPr txBox="1"/>
          <p:nvPr/>
        </p:nvSpPr>
        <p:spPr>
          <a:xfrm>
            <a:off x="302756" y="700313"/>
            <a:ext cx="85581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262626"/>
              </a:buClr>
              <a:buSzPts val="1400"/>
              <a:buFont typeface="Arial"/>
              <a:buNone/>
            </a:pPr>
            <a:r>
              <a:rPr lang="en" sz="1400">
                <a:solidFill>
                  <a:srgbClr val="262626"/>
                </a:solidFill>
              </a:rPr>
              <a:t>If you plan to use speaker notes, please follow the steps below to ensure your laptop is set up correctly. This will allow you to view your notes while the audience sees only your slides.</a:t>
            </a:r>
            <a:endParaRPr b="0" i="0" sz="1100" u="none" cap="none" strike="noStrike">
              <a:solidFill>
                <a:srgbClr val="000000"/>
              </a:solidFill>
              <a:latin typeface="Arial"/>
              <a:ea typeface="Arial"/>
              <a:cs typeface="Arial"/>
              <a:sym typeface="Arial"/>
            </a:endParaRPr>
          </a:p>
        </p:txBody>
      </p:sp>
      <p:sp>
        <p:nvSpPr>
          <p:cNvPr id="113" name="Google Shape;113;p16"/>
          <p:cNvSpPr txBox="1"/>
          <p:nvPr/>
        </p:nvSpPr>
        <p:spPr>
          <a:xfrm>
            <a:off x="302756" y="1510575"/>
            <a:ext cx="4088700" cy="1507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300">
                <a:solidFill>
                  <a:schemeClr val="dk1"/>
                </a:solidFill>
              </a:rPr>
              <a:t> Before Connecting</a:t>
            </a:r>
            <a:endParaRPr b="1" sz="1300">
              <a:solidFill>
                <a:schemeClr val="dk1"/>
              </a:solidFill>
            </a:endParaRPr>
          </a:p>
          <a:p>
            <a:pPr indent="-254000" lvl="0" marL="342900" rtl="0" algn="l">
              <a:lnSpc>
                <a:spcPct val="115000"/>
              </a:lnSpc>
              <a:spcBef>
                <a:spcPts val="1400"/>
              </a:spcBef>
              <a:spcAft>
                <a:spcPts val="0"/>
              </a:spcAft>
              <a:buClr>
                <a:schemeClr val="dk1"/>
              </a:buClr>
              <a:buSzPts val="1400"/>
              <a:buChar char="●"/>
            </a:pPr>
            <a:r>
              <a:rPr lang="en" sz="1400">
                <a:solidFill>
                  <a:schemeClr val="dk1"/>
                </a:solidFill>
              </a:rPr>
              <a:t>Close all unnecessary apps &amp; tabs</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Turn off notifications</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Disable Night Mode / TrueTone</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Don’t enter full-screen presentation mode yet</a:t>
            </a:r>
            <a:endParaRPr sz="1400">
              <a:solidFill>
                <a:schemeClr val="dk1"/>
              </a:solidFill>
            </a:endParaRPr>
          </a:p>
        </p:txBody>
      </p:sp>
      <p:sp>
        <p:nvSpPr>
          <p:cNvPr id="114" name="Google Shape;114;p16"/>
          <p:cNvSpPr txBox="1"/>
          <p:nvPr/>
        </p:nvSpPr>
        <p:spPr>
          <a:xfrm>
            <a:off x="388144" y="3547463"/>
            <a:ext cx="4088700" cy="12129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400" u="sng">
                <a:solidFill>
                  <a:schemeClr val="dk1"/>
                </a:solidFill>
              </a:rPr>
              <a:t>Using MAC</a:t>
            </a:r>
            <a:endParaRPr b="1" sz="1400" u="sng">
              <a:solidFill>
                <a:schemeClr val="dk1"/>
              </a:solidFill>
            </a:endParaRPr>
          </a:p>
          <a:p>
            <a:pPr indent="-254000" lvl="0" marL="342900" rtl="0" algn="l">
              <a:lnSpc>
                <a:spcPct val="115000"/>
              </a:lnSpc>
              <a:spcBef>
                <a:spcPts val="900"/>
              </a:spcBef>
              <a:spcAft>
                <a:spcPts val="0"/>
              </a:spcAft>
              <a:buClr>
                <a:schemeClr val="dk1"/>
              </a:buClr>
              <a:buSzPts val="1400"/>
              <a:buChar char="●"/>
            </a:pPr>
            <a:r>
              <a:rPr lang="en" sz="1400">
                <a:solidFill>
                  <a:schemeClr val="dk1"/>
                </a:solidFill>
              </a:rPr>
              <a:t>Go to System Settings &gt; Displays</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Click the “Arrangement” tab</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Make sure “Mirror Displays” is unchecked</a:t>
            </a:r>
            <a:endParaRPr sz="1400">
              <a:solidFill>
                <a:schemeClr val="dk1"/>
              </a:solidFill>
            </a:endParaRPr>
          </a:p>
        </p:txBody>
      </p:sp>
      <p:sp>
        <p:nvSpPr>
          <p:cNvPr id="115" name="Google Shape;115;p16"/>
          <p:cNvSpPr txBox="1"/>
          <p:nvPr/>
        </p:nvSpPr>
        <p:spPr>
          <a:xfrm>
            <a:off x="4572000" y="1510566"/>
            <a:ext cx="4433400" cy="1259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300">
                <a:solidFill>
                  <a:schemeClr val="dk1"/>
                </a:solidFill>
              </a:rPr>
              <a:t>At the podium</a:t>
            </a:r>
            <a:endParaRPr b="1" sz="1300">
              <a:solidFill>
                <a:schemeClr val="dk1"/>
              </a:solidFill>
            </a:endParaRPr>
          </a:p>
          <a:p>
            <a:pPr indent="-254000" lvl="0" marL="342900" rtl="0" algn="l">
              <a:lnSpc>
                <a:spcPct val="115000"/>
              </a:lnSpc>
              <a:spcBef>
                <a:spcPts val="1400"/>
              </a:spcBef>
              <a:spcAft>
                <a:spcPts val="0"/>
              </a:spcAft>
              <a:buClr>
                <a:schemeClr val="dk1"/>
              </a:buClr>
              <a:buSzPts val="1400"/>
              <a:buChar char="●"/>
            </a:pPr>
            <a:r>
              <a:rPr lang="en" sz="1400">
                <a:solidFill>
                  <a:schemeClr val="dk1"/>
                </a:solidFill>
              </a:rPr>
              <a:t>Plug in the HDMI cable</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If needed, use your USB-C to HDMI adapter</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On Mac, click “Allow” if prompted</a:t>
            </a:r>
            <a:endParaRPr sz="1100"/>
          </a:p>
        </p:txBody>
      </p:sp>
      <p:sp>
        <p:nvSpPr>
          <p:cNvPr id="116" name="Google Shape;116;p16"/>
          <p:cNvSpPr txBox="1"/>
          <p:nvPr/>
        </p:nvSpPr>
        <p:spPr>
          <a:xfrm>
            <a:off x="4674825" y="3547463"/>
            <a:ext cx="4330500" cy="1460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400" u="sng">
                <a:solidFill>
                  <a:schemeClr val="dk1"/>
                </a:solidFill>
              </a:rPr>
              <a:t>Using PC</a:t>
            </a:r>
            <a:endParaRPr b="1" sz="1400" u="sng">
              <a:solidFill>
                <a:schemeClr val="dk1"/>
              </a:solidFill>
            </a:endParaRPr>
          </a:p>
          <a:p>
            <a:pPr indent="-254000" lvl="0" marL="342900" rtl="0" algn="l">
              <a:lnSpc>
                <a:spcPct val="115000"/>
              </a:lnSpc>
              <a:spcBef>
                <a:spcPts val="900"/>
              </a:spcBef>
              <a:spcAft>
                <a:spcPts val="0"/>
              </a:spcAft>
              <a:buClr>
                <a:schemeClr val="dk1"/>
              </a:buClr>
              <a:buSzPts val="1400"/>
              <a:buChar char="●"/>
            </a:pPr>
            <a:r>
              <a:rPr lang="en" sz="1400">
                <a:solidFill>
                  <a:schemeClr val="dk1"/>
                </a:solidFill>
              </a:rPr>
              <a:t>Press ⊞Win + P, then select “Extend”</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Or: Right-click on the Desktop &gt; Display Settings</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Under Multiple Displays, select “Extend these displays”</a:t>
            </a:r>
            <a:endParaRPr sz="1100"/>
          </a:p>
        </p:txBody>
      </p:sp>
      <p:sp>
        <p:nvSpPr>
          <p:cNvPr id="117" name="Google Shape;117;p16"/>
          <p:cNvSpPr txBox="1"/>
          <p:nvPr/>
        </p:nvSpPr>
        <p:spPr>
          <a:xfrm>
            <a:off x="388144" y="3152531"/>
            <a:ext cx="7423800" cy="3693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b="1" lang="en" sz="1500" u="sng">
                <a:solidFill>
                  <a:schemeClr val="dk1"/>
                </a:solidFill>
              </a:rPr>
              <a:t>USE “EXTENDED DISPLAY” MODE (NOT MIRRORED)</a:t>
            </a:r>
            <a:endParaRPr b="1" sz="1500"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94050" y="61750"/>
            <a:ext cx="74484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lt1"/>
              </a:buClr>
              <a:buSzPct val="122222"/>
              <a:buFont typeface="Arial"/>
              <a:buNone/>
            </a:pPr>
            <a:r>
              <a:rPr b="1" lang="en" sz="2700"/>
              <a:t>Connecting Your Laptop to Present </a:t>
            </a:r>
            <a:endParaRPr b="1" sz="2700"/>
          </a:p>
          <a:p>
            <a:pPr indent="0" lvl="0" marL="0" rtl="0" algn="l">
              <a:spcBef>
                <a:spcPts val="0"/>
              </a:spcBef>
              <a:spcAft>
                <a:spcPts val="0"/>
              </a:spcAft>
              <a:buNone/>
            </a:pPr>
            <a:r>
              <a:t/>
            </a:r>
            <a:endParaRPr/>
          </a:p>
        </p:txBody>
      </p:sp>
      <p:sp>
        <p:nvSpPr>
          <p:cNvPr id="123" name="Google Shape;123;p17"/>
          <p:cNvSpPr txBox="1"/>
          <p:nvPr/>
        </p:nvSpPr>
        <p:spPr>
          <a:xfrm>
            <a:off x="736838" y="1391175"/>
            <a:ext cx="3616800" cy="21720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400">
                <a:solidFill>
                  <a:schemeClr val="dk1"/>
                </a:solidFill>
              </a:rPr>
              <a:t>When Using PowerPoint</a:t>
            </a:r>
            <a:endParaRPr b="1" sz="1400">
              <a:solidFill>
                <a:schemeClr val="dk1"/>
              </a:solidFill>
            </a:endParaRPr>
          </a:p>
          <a:p>
            <a:pPr indent="-254000" lvl="0" marL="342900" rtl="0" algn="l">
              <a:lnSpc>
                <a:spcPct val="115000"/>
              </a:lnSpc>
              <a:spcBef>
                <a:spcPts val="900"/>
              </a:spcBef>
              <a:spcAft>
                <a:spcPts val="0"/>
              </a:spcAft>
              <a:buClr>
                <a:schemeClr val="dk1"/>
              </a:buClr>
              <a:buSzPts val="1400"/>
              <a:buChar char="●"/>
            </a:pPr>
            <a:r>
              <a:rPr lang="en" sz="1400">
                <a:solidFill>
                  <a:schemeClr val="dk1"/>
                </a:solidFill>
              </a:rPr>
              <a:t>Start slideshow: ⌘Cmd + Enter (Mac) or F5 (PC)</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Or: Click Slide Show &gt; Play from Start</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If notes show on the wrong screen, click “Swap Displays”</a:t>
            </a:r>
            <a:endParaRPr sz="1400">
              <a:solidFill>
                <a:schemeClr val="dk1"/>
              </a:solidFill>
            </a:endParaRPr>
          </a:p>
          <a:p>
            <a:pPr indent="-254000" lvl="0" marL="342900" rtl="0" algn="l">
              <a:spcBef>
                <a:spcPts val="0"/>
              </a:spcBef>
              <a:spcAft>
                <a:spcPts val="0"/>
              </a:spcAft>
              <a:buClr>
                <a:schemeClr val="dk1"/>
              </a:buClr>
              <a:buSzPts val="1400"/>
              <a:buChar char="●"/>
            </a:pPr>
            <a:r>
              <a:rPr b="1" lang="en" sz="1400">
                <a:solidFill>
                  <a:schemeClr val="dk1"/>
                </a:solidFill>
              </a:rPr>
              <a:t>https://www.youtube.com/watch?v=gQ3D4m-5pww</a:t>
            </a:r>
            <a:endParaRPr sz="1400">
              <a:solidFill>
                <a:schemeClr val="dk1"/>
              </a:solidFill>
            </a:endParaRPr>
          </a:p>
        </p:txBody>
      </p:sp>
      <p:sp>
        <p:nvSpPr>
          <p:cNvPr id="124" name="Google Shape;124;p17"/>
          <p:cNvSpPr txBox="1"/>
          <p:nvPr/>
        </p:nvSpPr>
        <p:spPr>
          <a:xfrm>
            <a:off x="4824356" y="1391175"/>
            <a:ext cx="3616800" cy="3163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800"/>
              </a:spcBef>
              <a:spcAft>
                <a:spcPts val="0"/>
              </a:spcAft>
              <a:buNone/>
            </a:pPr>
            <a:r>
              <a:rPr b="1" lang="en" sz="1400">
                <a:solidFill>
                  <a:schemeClr val="dk1"/>
                </a:solidFill>
              </a:rPr>
              <a:t>Google Slides</a:t>
            </a:r>
            <a:endParaRPr b="1" sz="1400">
              <a:solidFill>
                <a:schemeClr val="dk1"/>
              </a:solidFill>
            </a:endParaRPr>
          </a:p>
          <a:p>
            <a:pPr indent="-254000" lvl="0" marL="342900" rtl="0" algn="l">
              <a:lnSpc>
                <a:spcPct val="115000"/>
              </a:lnSpc>
              <a:spcBef>
                <a:spcPts val="900"/>
              </a:spcBef>
              <a:spcAft>
                <a:spcPts val="0"/>
              </a:spcAft>
              <a:buClr>
                <a:schemeClr val="dk1"/>
              </a:buClr>
              <a:buSzPts val="1400"/>
              <a:buChar char="●"/>
            </a:pPr>
            <a:r>
              <a:rPr lang="en" sz="1400">
                <a:solidFill>
                  <a:schemeClr val="dk1"/>
                </a:solidFill>
              </a:rPr>
              <a:t>Use Google Chrome as your browser</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Click the dropdown next to ‘Slideshow’ &gt; select Presentation Display Options</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Check “Presenter View” and “Full Screen”</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If prompted, select "Allow"</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Choose the external display (may have a strange name like PanasonicXYZ)</a:t>
            </a:r>
            <a:endParaRPr sz="1400">
              <a:solidFill>
                <a:schemeClr val="dk1"/>
              </a:solidFill>
            </a:endParaRPr>
          </a:p>
          <a:p>
            <a:pPr indent="-254000" lvl="0" marL="342900" rtl="0" algn="l">
              <a:lnSpc>
                <a:spcPct val="115000"/>
              </a:lnSpc>
              <a:spcBef>
                <a:spcPts val="0"/>
              </a:spcBef>
              <a:spcAft>
                <a:spcPts val="0"/>
              </a:spcAft>
              <a:buClr>
                <a:schemeClr val="dk1"/>
              </a:buClr>
              <a:buSzPts val="1400"/>
              <a:buChar char="●"/>
            </a:pPr>
            <a:r>
              <a:rPr lang="en" sz="1400">
                <a:solidFill>
                  <a:schemeClr val="dk1"/>
                </a:solidFill>
              </a:rPr>
              <a:t>Click Start Slideshow</a:t>
            </a:r>
            <a:endParaRPr sz="1400">
              <a:solidFill>
                <a:schemeClr val="dk1"/>
              </a:solidFill>
            </a:endParaRPr>
          </a:p>
          <a:p>
            <a:pPr indent="-254000" lvl="0" marL="342900" rtl="0" algn="l">
              <a:spcBef>
                <a:spcPts val="0"/>
              </a:spcBef>
              <a:spcAft>
                <a:spcPts val="0"/>
              </a:spcAft>
              <a:buClr>
                <a:schemeClr val="dk1"/>
              </a:buClr>
              <a:buSzPts val="1400"/>
              <a:buChar char="●"/>
            </a:pPr>
            <a:r>
              <a:rPr b="1" lang="en" sz="1400">
                <a:solidFill>
                  <a:schemeClr val="dk1"/>
                </a:solidFill>
              </a:rPr>
              <a:t>https://www.youtube.com/watch?v=-GT7WCvPcys</a:t>
            </a:r>
            <a:endParaRPr b="1" sz="1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bservability Summit 2026">
  <a:themeElements>
    <a:clrScheme name="Simple Light">
      <a:dk1>
        <a:srgbClr val="081669"/>
      </a:dk1>
      <a:lt1>
        <a:srgbClr val="FFFFFF"/>
      </a:lt1>
      <a:dk2>
        <a:srgbClr val="595959"/>
      </a:dk2>
      <a:lt2>
        <a:srgbClr val="EEEEEE"/>
      </a:lt2>
      <a:accent1>
        <a:srgbClr val="46B6B3"/>
      </a:accent1>
      <a:accent2>
        <a:srgbClr val="FD7262"/>
      </a:accent2>
      <a:accent3>
        <a:srgbClr val="BFD587"/>
      </a:accent3>
      <a:accent4>
        <a:srgbClr val="000000"/>
      </a:accent4>
      <a:accent5>
        <a:srgbClr val="FFFFFF"/>
      </a:accent5>
      <a:accent6>
        <a:srgbClr val="EFEFEF"/>
      </a:accent6>
      <a:hlink>
        <a:srgbClr val="46B6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