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7" r:id="rId2"/>
    <p:sldId id="2147482561" r:id="rId3"/>
    <p:sldId id="2147482545" r:id="rId4"/>
    <p:sldId id="2147482560" r:id="rId5"/>
    <p:sldId id="2147482546" r:id="rId6"/>
    <p:sldId id="2147482547" r:id="rId7"/>
    <p:sldId id="2147482556" r:id="rId8"/>
    <p:sldId id="2147482548" r:id="rId9"/>
    <p:sldId id="2147482549" r:id="rId10"/>
    <p:sldId id="2147482550" r:id="rId11"/>
    <p:sldId id="2147482551" r:id="rId12"/>
    <p:sldId id="2147482552" r:id="rId13"/>
    <p:sldId id="2147482553" r:id="rId14"/>
    <p:sldId id="2147482559" r:id="rId15"/>
    <p:sldId id="2147482555" r:id="rId16"/>
    <p:sldId id="273" r:id="rId17"/>
    <p:sldId id="289" r:id="rId1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DAB34B-61F3-9A26-0DA4-5DBC1CA9377F}" name="Wang, Andrew" initials="WA" userId="S::awang200@cable.comcast.com::59025f2c-982c-4cdb-aa1b-f6c52d21fb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69589"/>
  </p:normalViewPr>
  <p:slideViewPr>
    <p:cSldViewPr snapToGrid="0">
      <p:cViewPr varScale="1">
        <p:scale>
          <a:sx n="86" d="100"/>
          <a:sy n="86" d="100"/>
        </p:scale>
        <p:origin x="1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7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153213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193031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1866901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3043710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Slide 13 - Enterprise hardening: reliability plus governance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Line 01: Trustworthy math is necessary.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Line 02: But production readiness also needs predictable failure behavior.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Line 03: Queue and retry protect delivery during backend issues.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Line 04: Buffering absorbs bursts without changing ownership.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Line 05: Memory limits protect collectors under pressure.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Line 06: Batch behavior makes flush and export patterns predictable.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Line 07: Health checks make demos, releases, and operations safer.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Line 08: Governance keeps correctness, privacy, cost, and dashboards connected.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Line 09: Incidents do not happen only when the system is calm.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Line 10: They happen when the pipeline is under pressure.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Line 11: So the reliability bar is not only: did data arrive?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Line 12: The reliability bar is: can the signal stay correct, stable, affordable, and safe under load?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Punchline: Reliability is complete only when the pipeline is correct, stable under load, and governed for privacy and cost.</a:t>
            </a:r>
          </a:p>
          <a:p>
            <a:r>
              <a:rPr lang="en-US" sz="1050" dirty="0">
                <a:latin typeface="Comcast New Vision"/>
                <a:ea typeface="Comcast New Vision"/>
                <a:cs typeface="Comcast New Vision"/>
              </a:rPr>
              <a:t>Transition: Now I will show the same story in the live demo.</a:t>
            </a:r>
          </a:p>
        </p:txBody>
      </p:sp>
    </p:spTree>
    <p:extLst>
      <p:ext uri="{BB962C8B-B14F-4D97-AF65-F5344CB8AC3E}">
        <p14:creationId xmlns:p14="http://schemas.microsoft.com/office/powerpoint/2010/main" val="1839538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36018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2820695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0C6C7-B327-6043-8484-AC81C2703B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275000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47A59-1FEF-77BC-8407-AFF6B82A9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9D3126-9B1F-406B-7524-1522220C4C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D1ADD1-6495-E02D-A435-02F495676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245672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228737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155239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3103315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105046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sz="1050" dirty="0">
              <a:latin typeface="Comcast New Vision"/>
              <a:ea typeface="Comcast New Vision"/>
              <a:cs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161558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Ce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623B2B5-688A-8D37-333C-1394C27A00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9350" y="4183063"/>
            <a:ext cx="5493300" cy="5032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rgbClr val="FFFFFF"/>
                </a:solidFill>
                <a:latin typeface="Comcast New Vision Medium" panose="020B0504040000000004" pitchFamily="34" charset="77"/>
              </a:defRPr>
            </a:lvl1pPr>
          </a:lstStyle>
          <a:p>
            <a:r>
              <a:t>Click to edit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4F9CAD-393F-C35E-7127-BA095A228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74937"/>
            <a:ext cx="10972800" cy="1508126"/>
          </a:xfrm>
        </p:spPr>
        <p:txBody>
          <a:bodyPr/>
          <a:lstStyle>
            <a:lvl1pPr>
              <a:defRPr sz="7200" b="0" i="0">
                <a:solidFill>
                  <a:schemeClr val="bg1"/>
                </a:solidFill>
                <a:latin typeface="Comcast New Vision Medium" panose="020B0504040000000004" pitchFamily="34" charset="77"/>
              </a:defRPr>
            </a:lvl1pPr>
          </a:lstStyle>
          <a:p>
            <a:r>
              <a:rPr lang="en-GB"/>
              <a:t>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87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imar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ick to edit Master title style">
            <a:extLst>
              <a:ext uri="{FF2B5EF4-FFF2-40B4-BE49-F238E27FC236}">
                <a16:creationId xmlns:a16="http://schemas.microsoft.com/office/drawing/2014/main" id="{2CE4AE1A-66B0-DCBA-8BCF-2D2860739D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823" y="495436"/>
            <a:ext cx="9561286" cy="3806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latin typeface="Comcast New Vision SemiBold"/>
                <a:ea typeface="Comcast New Vision SemiBold"/>
                <a:cs typeface="Comcast New Vision SemiBold"/>
                <a:sym typeface="Comcast New Vision 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age Number">
            <a:extLst>
              <a:ext uri="{FF2B5EF4-FFF2-40B4-BE49-F238E27FC236}">
                <a16:creationId xmlns:a16="http://schemas.microsoft.com/office/drawing/2014/main" id="{A006DF09-B9E4-CB7D-F44C-8A6BD03A4A66}"/>
              </a:ext>
            </a:extLst>
          </p:cNvPr>
          <p:cNvSpPr txBox="1">
            <a:spLocks/>
          </p:cNvSpPr>
          <p:nvPr userDrawn="1"/>
        </p:nvSpPr>
        <p:spPr>
          <a:xfrm>
            <a:off x="11634643" y="6336518"/>
            <a:ext cx="290657" cy="290656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Xfinity Brown" panose="02010504010101010104" pitchFamily="2" charset="77"/>
                <a:ea typeface="+mn-ea"/>
                <a:cs typeface="Xfinity Brown" panose="02010504010101010104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C367ABD-E8C6-BD43-A6AB-92EFFDCC8AA7}" type="slidenum">
              <a:rPr lang="en-US" sz="1000" spc="150" baseline="0" smtClean="0">
                <a:solidFill>
                  <a:schemeClr val="tx1"/>
                </a:solidFill>
                <a:latin typeface="Comcast New Vision Medium" panose="020B0504040000000004" pitchFamily="34" charset="77"/>
              </a:rPr>
              <a:t>‹#›</a:t>
            </a:fld>
            <a:endParaRPr lang="en-US" sz="1000" spc="150" baseline="0">
              <a:solidFill>
                <a:schemeClr val="tx1"/>
              </a:solidFill>
              <a:latin typeface="Comcast New Vision Medium" panose="020B0504040000000004" pitchFamily="34" charset="77"/>
            </a:endParaRPr>
          </a:p>
        </p:txBody>
      </p:sp>
      <p:pic>
        <p:nvPicPr>
          <p:cNvPr id="4" name="LOGO" descr="A colorful peacock logo&#10;&#10;Description automatically generated">
            <a:extLst>
              <a:ext uri="{FF2B5EF4-FFF2-40B4-BE49-F238E27FC236}">
                <a16:creationId xmlns:a16="http://schemas.microsoft.com/office/drawing/2014/main" id="{3719DA53-3618-5209-C0DC-92BE2379A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3" y="6301474"/>
            <a:ext cx="736280" cy="290657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8BAC726-A55B-FA6A-A0FB-04F0976DAE1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6823" y="1145468"/>
            <a:ext cx="11148777" cy="4386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000"/>
            </a:lvl1pPr>
          </a:lstStyle>
          <a:p>
            <a:pPr lvl="1" algn="l" hangingPunct="1">
              <a:spcBef>
                <a:spcPts val="600"/>
              </a:spcBef>
              <a:defRPr sz="2000">
                <a:latin typeface="Comcast New Vision Medium"/>
                <a:ea typeface="Comcast New Vision Medium"/>
                <a:cs typeface="Comcast New Vision Medium"/>
                <a:sym typeface="Comcast New Vision Medium"/>
              </a:defRPr>
            </a:pPr>
            <a:r>
              <a:rPr lang="en-US" sz="2000">
                <a:latin typeface="Comcast New Vision Medium"/>
                <a:ea typeface="Comcast New Vision Medium"/>
                <a:cs typeface="Comcast New Vision Medium"/>
                <a:sym typeface="Comcast New Vision Medium"/>
              </a:rPr>
              <a:t>For optional sub-heading use Comcast New Vision Light</a:t>
            </a:r>
          </a:p>
          <a:p>
            <a:pPr marL="274320" lvl="1" indent="-274320" algn="l" hangingPunct="1">
              <a:spcBef>
                <a:spcPts val="600"/>
              </a:spcBef>
              <a:buSzPct val="100000"/>
              <a:buFont typeface="Comcast New Vision Regular"/>
              <a:buChar char="•"/>
              <a:defRPr sz="1600"/>
            </a:pPr>
            <a:r>
              <a:rPr lang="en-US" sz="1600"/>
              <a:t>For bullet copy use Comcast New Vision Regular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6859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ick to edit Master title style">
            <a:extLst>
              <a:ext uri="{FF2B5EF4-FFF2-40B4-BE49-F238E27FC236}">
                <a16:creationId xmlns:a16="http://schemas.microsoft.com/office/drawing/2014/main" id="{2CE4AE1A-66B0-DCBA-8BCF-2D2860739D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823" y="495436"/>
            <a:ext cx="9561286" cy="3806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latin typeface="Comcast New Vision SemiBold"/>
                <a:ea typeface="Comcast New Vision SemiBold"/>
                <a:cs typeface="Comcast New Vision SemiBold"/>
                <a:sym typeface="Comcast New Vision 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age Number">
            <a:extLst>
              <a:ext uri="{FF2B5EF4-FFF2-40B4-BE49-F238E27FC236}">
                <a16:creationId xmlns:a16="http://schemas.microsoft.com/office/drawing/2014/main" id="{A006DF09-B9E4-CB7D-F44C-8A6BD03A4A66}"/>
              </a:ext>
            </a:extLst>
          </p:cNvPr>
          <p:cNvSpPr txBox="1">
            <a:spLocks/>
          </p:cNvSpPr>
          <p:nvPr userDrawn="1"/>
        </p:nvSpPr>
        <p:spPr>
          <a:xfrm>
            <a:off x="11634643" y="6336518"/>
            <a:ext cx="290657" cy="290656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Xfinity Brown" panose="02010504010101010104" pitchFamily="2" charset="77"/>
                <a:ea typeface="+mn-ea"/>
                <a:cs typeface="Xfinity Brown" panose="02010504010101010104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C367ABD-E8C6-BD43-A6AB-92EFFDCC8AA7}" type="slidenum">
              <a:rPr lang="en-US" sz="1000" spc="150" baseline="0" smtClean="0">
                <a:solidFill>
                  <a:schemeClr val="tx1"/>
                </a:solidFill>
                <a:latin typeface="Comcast New Vision Medium" panose="020B0504040000000004" pitchFamily="34" charset="77"/>
              </a:rPr>
              <a:t>‹#›</a:t>
            </a:fld>
            <a:endParaRPr lang="en-US" sz="1000" spc="150" baseline="0">
              <a:solidFill>
                <a:schemeClr val="tx1"/>
              </a:solidFill>
              <a:latin typeface="Comcast New Vision Medium" panose="020B0504040000000004" pitchFamily="34" charset="77"/>
            </a:endParaRPr>
          </a:p>
        </p:txBody>
      </p:sp>
      <p:pic>
        <p:nvPicPr>
          <p:cNvPr id="4" name="LOGO" descr="A colorful peacock logo&#10;&#10;Description automatically generated">
            <a:extLst>
              <a:ext uri="{FF2B5EF4-FFF2-40B4-BE49-F238E27FC236}">
                <a16:creationId xmlns:a16="http://schemas.microsoft.com/office/drawing/2014/main" id="{3719DA53-3618-5209-C0DC-92BE2379A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3" y="6301474"/>
            <a:ext cx="736280" cy="290657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8BAC726-A55B-FA6A-A0FB-04F0976DAE1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6823" y="1145468"/>
            <a:ext cx="3484603" cy="4386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000"/>
            </a:lvl1pPr>
          </a:lstStyle>
          <a:p>
            <a:pPr lvl="1" algn="l" hangingPunct="1">
              <a:spcBef>
                <a:spcPts val="600"/>
              </a:spcBef>
              <a:defRPr sz="2000">
                <a:latin typeface="Comcast New Vision Medium"/>
                <a:ea typeface="Comcast New Vision Medium"/>
                <a:cs typeface="Comcast New Vision Medium"/>
                <a:sym typeface="Comcast New Vision Medium"/>
              </a:defRPr>
            </a:pPr>
            <a:r>
              <a:rPr lang="en-US" sz="2000">
                <a:latin typeface="Comcast New Vision Medium"/>
                <a:ea typeface="Comcast New Vision Medium"/>
                <a:cs typeface="Comcast New Vision Medium"/>
                <a:sym typeface="Comcast New Vision Medium"/>
              </a:rPr>
              <a:t>For optional sub-heading use Comcast New Vision Light</a:t>
            </a:r>
          </a:p>
          <a:p>
            <a:pPr marL="274320" lvl="1" indent="-274320" algn="l" hangingPunct="1">
              <a:spcBef>
                <a:spcPts val="600"/>
              </a:spcBef>
              <a:buSzPct val="100000"/>
              <a:buFont typeface="Comcast New Vision Regular"/>
              <a:buChar char="•"/>
              <a:defRPr sz="1600"/>
            </a:pPr>
            <a:r>
              <a:rPr lang="en-US" sz="1600"/>
              <a:t>For bullet copy use Comcast New Vision Regular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390D08-8079-0544-3BD5-C52B7E6E9C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347432" y="1145468"/>
            <a:ext cx="3484603" cy="4386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000"/>
            </a:lvl1pPr>
          </a:lstStyle>
          <a:p>
            <a:pPr lvl="1" algn="l" hangingPunct="1">
              <a:spcBef>
                <a:spcPts val="600"/>
              </a:spcBef>
              <a:defRPr sz="2000">
                <a:latin typeface="Comcast New Vision Medium"/>
                <a:ea typeface="Comcast New Vision Medium"/>
                <a:cs typeface="Comcast New Vision Medium"/>
                <a:sym typeface="Comcast New Vision Medium"/>
              </a:defRPr>
            </a:pPr>
            <a:r>
              <a:rPr lang="en-US" sz="2000">
                <a:latin typeface="Comcast New Vision Medium"/>
                <a:ea typeface="Comcast New Vision Medium"/>
                <a:cs typeface="Comcast New Vision Medium"/>
                <a:sym typeface="Comcast New Vision Medium"/>
              </a:rPr>
              <a:t>For optional sub-heading use Comcast New Vision Light</a:t>
            </a:r>
          </a:p>
          <a:p>
            <a:pPr marL="274320" lvl="1" indent="-274320" algn="l" hangingPunct="1">
              <a:spcBef>
                <a:spcPts val="600"/>
              </a:spcBef>
              <a:buSzPct val="100000"/>
              <a:buFont typeface="Comcast New Vision Regular"/>
              <a:buChar char="•"/>
              <a:defRPr sz="1600"/>
            </a:pPr>
            <a:r>
              <a:rPr lang="en-US" sz="1600"/>
              <a:t>For bullet copy use Comcast New Vision Regular</a:t>
            </a:r>
          </a:p>
          <a:p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B647D34-6030-B409-DF3B-A6FC1941A2B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058040" y="1145468"/>
            <a:ext cx="3484603" cy="4386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000"/>
            </a:lvl1pPr>
          </a:lstStyle>
          <a:p>
            <a:pPr lvl="1" algn="l" hangingPunct="1">
              <a:spcBef>
                <a:spcPts val="600"/>
              </a:spcBef>
              <a:defRPr sz="2000">
                <a:latin typeface="Comcast New Vision Medium"/>
                <a:ea typeface="Comcast New Vision Medium"/>
                <a:cs typeface="Comcast New Vision Medium"/>
                <a:sym typeface="Comcast New Vision Medium"/>
              </a:defRPr>
            </a:pPr>
            <a:r>
              <a:rPr lang="en-US" sz="2000">
                <a:latin typeface="Comcast New Vision Medium"/>
                <a:ea typeface="Comcast New Vision Medium"/>
                <a:cs typeface="Comcast New Vision Medium"/>
                <a:sym typeface="Comcast New Vision Medium"/>
              </a:rPr>
              <a:t>For optional sub-heading use Comcast New Vision Light</a:t>
            </a:r>
          </a:p>
          <a:p>
            <a:pPr marL="274320" lvl="1" indent="-274320" algn="l" hangingPunct="1">
              <a:spcBef>
                <a:spcPts val="600"/>
              </a:spcBef>
              <a:buSzPct val="100000"/>
              <a:buFont typeface="Comcast New Vision Regular"/>
              <a:buChar char="•"/>
              <a:defRPr sz="1600"/>
            </a:pPr>
            <a:r>
              <a:rPr lang="en-US" sz="1600"/>
              <a:t>For bullet copy use Comcast New Vision Regular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429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1028A722-DE42-531B-4734-8638F1D410A7}"/>
              </a:ext>
            </a:extLst>
          </p:cNvPr>
          <p:cNvSpPr txBox="1">
            <a:spLocks/>
          </p:cNvSpPr>
          <p:nvPr/>
        </p:nvSpPr>
        <p:spPr>
          <a:xfrm>
            <a:off x="5389617" y="6042313"/>
            <a:ext cx="1412766" cy="293687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Comcast New Vision Regular"/>
              </a:defRPr>
            </a:lvl1pPr>
            <a:lvl2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cast New Vision Regular"/>
              </a:defRPr>
            </a:lvl2pPr>
            <a:lvl3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cast New Vision Regular"/>
              </a:defRPr>
            </a:lvl3pPr>
            <a:lvl4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cast New Vision Regular"/>
              </a:defRPr>
            </a:lvl4pPr>
            <a:lvl5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cast New Vision Regular"/>
              </a:defRPr>
            </a:lvl5pPr>
            <a:lvl6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cast New Vision Regular"/>
              </a:defRPr>
            </a:lvl6pPr>
            <a:lvl7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cast New Vision Regular"/>
              </a:defRPr>
            </a:lvl7pPr>
            <a:lvl8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cast New Vision Regular"/>
              </a:defRPr>
            </a:lvl8pPr>
            <a:lvl9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mcast New Vision Regular"/>
              </a:defRPr>
            </a:lvl9pPr>
          </a:lstStyle>
          <a:p>
            <a:pPr algn="ctr" hangingPunct="1"/>
            <a:r>
              <a:rPr lang="LID65535" sz="1400" b="1">
                <a:solidFill>
                  <a:srgbClr val="111111"/>
                </a:solidFill>
                <a:latin typeface="Comcast New Vision"/>
              </a:rPr>
              <a:t>May 21, 2026</a:t>
            </a:r>
            <a:endParaRPr lang="LID65535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A5675A-D634-B643-1D0C-7B6A7CAA9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160" y="522000"/>
            <a:ext cx="1118800" cy="441664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5CE09A10-5D0D-E3C3-8CF4-F7BC97C68C3A}"/>
              </a:ext>
            </a:extLst>
          </p:cNvPr>
          <p:cNvSpPr/>
          <p:nvPr/>
        </p:nvSpPr>
        <p:spPr>
          <a:xfrm>
            <a:off x="247857" y="4046143"/>
            <a:ext cx="765977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LID65535" sz="14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Migration journey: legacy APM to OpenTelemetry SpanMetrics at Comcast scale</a:t>
            </a:r>
            <a:endParaRPr lang="LID65535" sz="1400" b="1" dirty="0">
              <a:solidFill>
                <a:srgbClr val="111111"/>
              </a:solidFill>
              <a:latin typeface="Comcast New Vision"/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2DFA1D25-E0EF-5EE7-B12D-B408E3D89118}"/>
              </a:ext>
            </a:extLst>
          </p:cNvPr>
          <p:cNvSpPr/>
          <p:nvPr/>
        </p:nvSpPr>
        <p:spPr>
          <a:xfrm>
            <a:off x="247857" y="1466448"/>
            <a:ext cx="10544834" cy="1207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LID65535" sz="30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Unified End-to-End</a:t>
            </a:r>
            <a:r>
              <a:rPr lang="LID65535" sz="3000" b="1" dirty="0">
                <a:solidFill>
                  <a:srgbClr val="111111"/>
                </a:solidFill>
                <a:latin typeface="Comcast New Vision"/>
              </a:rPr>
              <a:t> </a:t>
            </a:r>
            <a:r>
              <a:rPr lang="LID65535" sz="30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Observability</a:t>
            </a:r>
          </a:p>
          <a:p>
            <a:pPr marL="0" indent="0" algn="l">
              <a:lnSpc>
                <a:spcPct val="92000"/>
              </a:lnSpc>
              <a:buNone/>
            </a:pPr>
            <a:r>
              <a:rPr lang="LID65535" sz="3000" b="1" dirty="0">
                <a:solidFill>
                  <a:srgbClr val="111111"/>
                </a:solidFill>
                <a:latin typeface="Comcast New Vision"/>
                <a:ea typeface="Comcast New Vision"/>
              </a:rPr>
              <a:t>Why your P99 may be wrong and how we fixed it</a:t>
            </a:r>
            <a:r>
              <a:rPr lang="LID65535" sz="30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</a:rPr>
              <a:t> at scale  </a:t>
            </a:r>
            <a:endParaRPr lang="LID65535" sz="3000" b="1" dirty="0">
              <a:solidFill>
                <a:srgbClr val="111111"/>
              </a:solidFill>
              <a:latin typeface="Comcast New Vision SemiBold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9C9C83ED-8525-73B6-4DC0-5C453CE4E728}"/>
              </a:ext>
            </a:extLst>
          </p:cNvPr>
          <p:cNvSpPr/>
          <p:nvPr/>
        </p:nvSpPr>
        <p:spPr>
          <a:xfrm>
            <a:off x="247857" y="3282542"/>
            <a:ext cx="7132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LID65535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350+ critical applications • 400+ telemetry streams • deterministic routing • reusable RED dashboards</a:t>
            </a:r>
            <a:endParaRPr lang="LID65535" sz="1400" b="1" dirty="0">
              <a:solidFill>
                <a:srgbClr val="111111"/>
              </a:solidFill>
              <a:latin typeface="Comcast New Vision"/>
              <a:ea typeface="Comcast New Vision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E5F46DAC-F5E3-1445-3445-6D14E4FA4A55}"/>
              </a:ext>
            </a:extLst>
          </p:cNvPr>
          <p:cNvSpPr/>
          <p:nvPr/>
        </p:nvSpPr>
        <p:spPr>
          <a:xfrm>
            <a:off x="247858" y="5074920"/>
            <a:ext cx="5120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LID65535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Raghu Vamshi Challa</a:t>
            </a:r>
            <a:endParaRPr lang="LID65535" sz="1400" b="1" dirty="0">
              <a:solidFill>
                <a:srgbClr val="111111"/>
              </a:solidFill>
              <a:latin typeface="Comcast New Vision"/>
              <a:ea typeface="Comcast New Vision"/>
            </a:endParaRPr>
          </a:p>
          <a:p>
            <a:pPr>
              <a:lnSpc>
                <a:spcPct val="92000"/>
              </a:lnSpc>
            </a:pPr>
            <a:r>
              <a:rPr lang="LID65535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Comcast Observability Platform</a:t>
            </a:r>
            <a:endParaRPr lang="LID65535" sz="1400" b="1" dirty="0">
              <a:solidFill>
                <a:srgbClr val="111111"/>
              </a:solidFill>
              <a:latin typeface="Comcast New Vision"/>
              <a:ea typeface="Comcast New Vision"/>
            </a:endParaRPr>
          </a:p>
        </p:txBody>
      </p:sp>
      <p:pic>
        <p:nvPicPr>
          <p:cNvPr id="15" name="Observability Summit North America logo" descr="Observability Summit North America conference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991" y="389525"/>
            <a:ext cx="2057400" cy="5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9526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532BC-5B8B-6515-B92A-B0FD03A20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D297455-D6F6-38F8-0966-AA5481D280D9}"/>
              </a:ext>
            </a:extLst>
          </p:cNvPr>
          <p:cNvSpPr/>
          <p:nvPr/>
        </p:nvSpPr>
        <p:spPr>
          <a:xfrm>
            <a:off x="502920" y="301752"/>
            <a:ext cx="886968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24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Challenge 3: the collector.instance.id cardinality trap</a:t>
            </a:r>
            <a:endParaRPr lang="en-US" sz="2400" b="1" dirty="0">
              <a:solidFill>
                <a:srgbClr val="111111"/>
              </a:solidFill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02AC4DD-DFCF-814E-B347-18A08389993D}"/>
              </a:ext>
            </a:extLst>
          </p:cNvPr>
          <p:cNvSpPr/>
          <p:nvPr/>
        </p:nvSpPr>
        <p:spPr>
          <a:xfrm>
            <a:off x="9646920" y="310896"/>
            <a:ext cx="1920240" cy="329184"/>
          </a:xfrm>
          <a:prstGeom prst="roundRect">
            <a:avLst>
              <a:gd name="adj" fmla="val 19444"/>
            </a:avLst>
          </a:prstGeom>
          <a:solidFill>
            <a:srgbClr val="F6F7F9"/>
          </a:solidFill>
          <a:ln w="12700">
            <a:solidFill>
              <a:srgbClr val="D9DEE7">
                <a:alpha val="8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131BD0D-BC66-D4A3-B1C0-47A66CDA2B34}"/>
              </a:ext>
            </a:extLst>
          </p:cNvPr>
          <p:cNvSpPr/>
          <p:nvPr/>
        </p:nvSpPr>
        <p:spPr>
          <a:xfrm>
            <a:off x="9738360" y="3703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900" b="1">
                <a:solidFill>
                  <a:srgbClr val="0D3B66"/>
                </a:solidFill>
                <a:latin typeface="Comcast New Vision"/>
                <a:ea typeface="Comcast New Vision"/>
                <a:cs typeface="Comcast New Vision" pitchFamily="34" charset="-120"/>
              </a:rPr>
              <a:t>WHY COMMON FIX FAILS</a:t>
            </a:r>
            <a:endParaRPr lang="en-US" sz="900" b="1">
              <a:solidFill>
                <a:srgbClr val="0D3B66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12707171-2EB1-4CFA-6A16-758B3095244F}"/>
              </a:ext>
            </a:extLst>
          </p:cNvPr>
          <p:cNvSpPr/>
          <p:nvPr/>
        </p:nvSpPr>
        <p:spPr>
          <a:xfrm>
            <a:off x="502920" y="85039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D436818B-DAE2-915C-DCD2-E3D358C65D1C}"/>
              </a:ext>
            </a:extLst>
          </p:cNvPr>
          <p:cNvSpPr/>
          <p:nvPr/>
        </p:nvSpPr>
        <p:spPr>
          <a:xfrm>
            <a:off x="685800" y="1051560"/>
            <a:ext cx="10789920" cy="2743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Adding collector identity avoids collisions, but it pushes fleet size into every metric key.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4DE1B104-35EE-40E7-B12E-32662839FE3A}"/>
              </a:ext>
            </a:extLst>
          </p:cNvPr>
          <p:cNvSpPr/>
          <p:nvPr/>
        </p:nvSpPr>
        <p:spPr>
          <a:xfrm>
            <a:off x="822960" y="1783080"/>
            <a:ext cx="3246120" cy="1965960"/>
          </a:xfrm>
          <a:prstGeom prst="roundRect">
            <a:avLst>
              <a:gd name="adj" fmla="val 3721"/>
            </a:avLst>
          </a:prstGeom>
          <a:solidFill>
            <a:schemeClr val="accent2">
              <a:alpha val="58384"/>
            </a:schemeClr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24B66AA8-6D01-349B-535C-6BCCB367A3AE}"/>
              </a:ext>
            </a:extLst>
          </p:cNvPr>
          <p:cNvSpPr/>
          <p:nvPr/>
        </p:nvSpPr>
        <p:spPr>
          <a:xfrm>
            <a:off x="1051560" y="2057400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What the operator asks</a:t>
            </a:r>
            <a:endParaRPr lang="en-US" sz="1400" b="1">
              <a:solidFill>
                <a:srgbClr val="111111"/>
              </a:solidFill>
              <a:latin typeface="Comcast New Vision SemiBold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C7A16C5F-AC47-8BE9-C415-48B1D817B3D5}"/>
              </a:ext>
            </a:extLst>
          </p:cNvPr>
          <p:cNvSpPr/>
          <p:nvPr/>
        </p:nvSpPr>
        <p:spPr>
          <a:xfrm>
            <a:off x="1051560" y="2670048"/>
            <a:ext cx="2788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“What is checkout-service p99?”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EE3BC168-6FB8-B72B-426D-7B40996AB3AC}"/>
              </a:ext>
            </a:extLst>
          </p:cNvPr>
          <p:cNvSpPr/>
          <p:nvPr/>
        </p:nvSpPr>
        <p:spPr>
          <a:xfrm>
            <a:off x="4526280" y="1783080"/>
            <a:ext cx="3246120" cy="1965960"/>
          </a:xfrm>
          <a:prstGeom prst="roundRect">
            <a:avLst>
              <a:gd name="adj" fmla="val 3721"/>
            </a:avLst>
          </a:prstGeom>
          <a:solidFill>
            <a:srgbClr val="00B050">
              <a:alpha val="34211"/>
            </a:srgbClr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E6245BA6-322E-A9C2-DC03-B61268793EFB}"/>
              </a:ext>
            </a:extLst>
          </p:cNvPr>
          <p:cNvSpPr/>
          <p:nvPr/>
        </p:nvSpPr>
        <p:spPr>
          <a:xfrm>
            <a:off x="4754880" y="2057400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What collector ID stores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697F8FAD-5751-C05D-D002-B9B43074A13C}"/>
              </a:ext>
            </a:extLst>
          </p:cNvPr>
          <p:cNvSpPr/>
          <p:nvPr/>
        </p:nvSpPr>
        <p:spPr>
          <a:xfrm>
            <a:off x="4754880" y="2670048"/>
            <a:ext cx="2788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service + method + status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+ collector.instance.id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3" name="Shape 12">
            <a:extLst>
              <a:ext uri="{FF2B5EF4-FFF2-40B4-BE49-F238E27FC236}">
                <a16:creationId xmlns:a16="http://schemas.microsoft.com/office/drawing/2014/main" id="{A42B160F-8488-7903-E7FD-29CA0361C41D}"/>
              </a:ext>
            </a:extLst>
          </p:cNvPr>
          <p:cNvSpPr/>
          <p:nvPr/>
        </p:nvSpPr>
        <p:spPr>
          <a:xfrm>
            <a:off x="8229600" y="1783080"/>
            <a:ext cx="3246120" cy="1965960"/>
          </a:xfrm>
          <a:prstGeom prst="roundRect">
            <a:avLst>
              <a:gd name="adj" fmla="val 3721"/>
            </a:avLst>
          </a:prstGeom>
          <a:solidFill>
            <a:srgbClr val="FF0000">
              <a:alpha val="20872"/>
            </a:srgbClr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DCDAE432-81B7-0E46-304A-64FE77A81384}"/>
              </a:ext>
            </a:extLst>
          </p:cNvPr>
          <p:cNvSpPr/>
          <p:nvPr/>
        </p:nvSpPr>
        <p:spPr>
          <a:xfrm>
            <a:off x="8458200" y="2057400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What the TSDB pays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5" name="Text 14">
            <a:extLst>
              <a:ext uri="{FF2B5EF4-FFF2-40B4-BE49-F238E27FC236}">
                <a16:creationId xmlns:a16="http://schemas.microsoft.com/office/drawing/2014/main" id="{9BE1C15A-2661-98B5-AD87-ECE7AFED4250}"/>
              </a:ext>
            </a:extLst>
          </p:cNvPr>
          <p:cNvSpPr/>
          <p:nvPr/>
        </p:nvSpPr>
        <p:spPr>
          <a:xfrm>
            <a:off x="8458200" y="2670048"/>
            <a:ext cx="2788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one logical RED signal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× collector replicas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6" name="Shape 15">
            <a:extLst>
              <a:ext uri="{FF2B5EF4-FFF2-40B4-BE49-F238E27FC236}">
                <a16:creationId xmlns:a16="http://schemas.microsoft.com/office/drawing/2014/main" id="{1DA02BB9-52A4-DD52-14CA-75D34AF5CFF8}"/>
              </a:ext>
            </a:extLst>
          </p:cNvPr>
          <p:cNvSpPr/>
          <p:nvPr/>
        </p:nvSpPr>
        <p:spPr>
          <a:xfrm>
            <a:off x="914400" y="4343400"/>
            <a:ext cx="10561320" cy="822960"/>
          </a:xfrm>
          <a:prstGeom prst="roundRect">
            <a:avLst>
              <a:gd name="adj" fmla="val 8889"/>
            </a:avLst>
          </a:prstGeom>
          <a:solidFill>
            <a:srgbClr val="FFF7F5"/>
          </a:solidFill>
          <a:ln w="12700">
            <a:solidFill>
              <a:srgbClr val="FFD6CC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00A4AEF4-E229-1EDC-BB7D-ADC53485F4F5}"/>
              </a:ext>
            </a:extLst>
          </p:cNvPr>
          <p:cNvSpPr/>
          <p:nvPr/>
        </p:nvSpPr>
        <p:spPr>
          <a:xfrm>
            <a:off x="1143000" y="4572000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1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If 25 targets emit a label-expanded copy of the same logical signal, adding one replica adds another full set of service × method × status × span-kind × tenant × bucket series.</a:t>
            </a:r>
            <a:endParaRPr lang="en-US" sz="11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8" name="Shape 17">
            <a:extLst>
              <a:ext uri="{FF2B5EF4-FFF2-40B4-BE49-F238E27FC236}">
                <a16:creationId xmlns:a16="http://schemas.microsoft.com/office/drawing/2014/main" id="{43162C34-6B81-D2FD-750F-4899B59348C9}"/>
              </a:ext>
            </a:extLst>
          </p:cNvPr>
          <p:cNvSpPr/>
          <p:nvPr/>
        </p:nvSpPr>
        <p:spPr>
          <a:xfrm>
            <a:off x="914400" y="5422392"/>
            <a:ext cx="10561320" cy="585216"/>
          </a:xfrm>
          <a:prstGeom prst="roundRect">
            <a:avLst>
              <a:gd name="adj" fmla="val 19048"/>
            </a:avLst>
          </a:prstGeom>
          <a:solidFill>
            <a:srgbClr val="F5FBF8"/>
          </a:solidFill>
          <a:ln w="12700">
            <a:solidFill>
              <a:srgbClr val="C8E6D0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Text 18">
            <a:extLst>
              <a:ext uri="{FF2B5EF4-FFF2-40B4-BE49-F238E27FC236}">
                <a16:creationId xmlns:a16="http://schemas.microsoft.com/office/drawing/2014/main" id="{90F6E13D-0665-502A-249A-DCEEB00B92A2}"/>
              </a:ext>
            </a:extLst>
          </p:cNvPr>
          <p:cNvSpPr/>
          <p:nvPr/>
        </p:nvSpPr>
        <p:spPr>
          <a:xfrm>
            <a:off x="1523749" y="5586984"/>
            <a:ext cx="917922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Better pattern: deterministic ownership keeps correctness without expanding the metric key by collector fleet size.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42687538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5E364-BA1E-5EF3-FF89-B162DCBD3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2471DE5-BB53-2A6D-D3EE-13E4D9142A85}"/>
              </a:ext>
            </a:extLst>
          </p:cNvPr>
          <p:cNvSpPr/>
          <p:nvPr/>
        </p:nvSpPr>
        <p:spPr>
          <a:xfrm>
            <a:off x="502920" y="301752"/>
            <a:ext cx="914400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24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Scale check: OTel config must prove ownership and safety</a:t>
            </a:r>
            <a:endParaRPr lang="en-US" sz="2400" b="1" dirty="0">
              <a:solidFill>
                <a:srgbClr val="111111"/>
              </a:solidFill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796B15F-B14D-F71B-61A1-AD0A72325D20}"/>
              </a:ext>
            </a:extLst>
          </p:cNvPr>
          <p:cNvSpPr/>
          <p:nvPr/>
        </p:nvSpPr>
        <p:spPr>
          <a:xfrm>
            <a:off x="9646920" y="310896"/>
            <a:ext cx="1920240" cy="329184"/>
          </a:xfrm>
          <a:prstGeom prst="roundRect">
            <a:avLst>
              <a:gd name="adj" fmla="val 19444"/>
            </a:avLst>
          </a:prstGeom>
          <a:solidFill>
            <a:srgbClr val="F6F7F9"/>
          </a:solidFill>
          <a:ln w="12700">
            <a:solidFill>
              <a:srgbClr val="D9DEE7">
                <a:alpha val="8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ADAE2D5-C645-F077-D8EC-827CF0DFE3D8}"/>
              </a:ext>
            </a:extLst>
          </p:cNvPr>
          <p:cNvSpPr/>
          <p:nvPr/>
        </p:nvSpPr>
        <p:spPr>
          <a:xfrm>
            <a:off x="9738360" y="3703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900" b="1">
                <a:solidFill>
                  <a:srgbClr val="0D3B66"/>
                </a:solidFill>
                <a:latin typeface="Comcast New Vision"/>
                <a:ea typeface="Comcast New Vision"/>
                <a:cs typeface="Comcast New Vision" pitchFamily="34" charset="-120"/>
              </a:rPr>
              <a:t>MIGRATION GATES</a:t>
            </a:r>
            <a:endParaRPr lang="en-US" sz="900" b="1">
              <a:solidFill>
                <a:srgbClr val="0D3B66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1C2B02A2-CDBF-EA88-E6E8-3F3CA7336FD1}"/>
              </a:ext>
            </a:extLst>
          </p:cNvPr>
          <p:cNvSpPr/>
          <p:nvPr/>
        </p:nvSpPr>
        <p:spPr>
          <a:xfrm>
            <a:off x="502920" y="85039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CB54B3C0-B0C9-45E0-7777-AA072FB041BA}"/>
              </a:ext>
            </a:extLst>
          </p:cNvPr>
          <p:cNvSpPr/>
          <p:nvPr/>
        </p:nvSpPr>
        <p:spPr>
          <a:xfrm>
            <a:off x="685800" y="1051560"/>
            <a:ext cx="10789920" cy="2743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Before declaring a service migrated, verify receive, protect, normalize, route, aggregate, export, and health.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1FFC884F-A761-4157-6D54-644527F576E3}"/>
              </a:ext>
            </a:extLst>
          </p:cNvPr>
          <p:cNvSpPr/>
          <p:nvPr/>
        </p:nvSpPr>
        <p:spPr>
          <a:xfrm>
            <a:off x="685800" y="1691640"/>
            <a:ext cx="251460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B1CE84EE-F5C4-711D-18AA-7BE26C3E9926}"/>
              </a:ext>
            </a:extLst>
          </p:cNvPr>
          <p:cNvSpPr/>
          <p:nvPr/>
        </p:nvSpPr>
        <p:spPr>
          <a:xfrm>
            <a:off x="795528" y="1892808"/>
            <a:ext cx="320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1</a:t>
            </a:r>
            <a:endParaRPr lang="en-US" sz="1400" b="1">
              <a:solidFill>
                <a:srgbClr val="111111"/>
              </a:solidFill>
              <a:latin typeface="Comcast New Vision SemiBold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9F97FB60-6716-C1A7-2E6A-486BF4406D8C}"/>
              </a:ext>
            </a:extLst>
          </p:cNvPr>
          <p:cNvSpPr/>
          <p:nvPr/>
        </p:nvSpPr>
        <p:spPr>
          <a:xfrm>
            <a:off x="1188720" y="1892808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Receive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BAE05B3C-2B4F-2DD9-ACE1-6E54C82AD5B6}"/>
              </a:ext>
            </a:extLst>
          </p:cNvPr>
          <p:cNvSpPr/>
          <p:nvPr/>
        </p:nvSpPr>
        <p:spPr>
          <a:xfrm>
            <a:off x="1188720" y="2258568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200" b="1" dirty="0">
                <a:solidFill>
                  <a:srgbClr val="111111"/>
                </a:solidFill>
                <a:latin typeface="+mj-lt"/>
                <a:ea typeface="Comcast New Vision"/>
                <a:cs typeface="Comcast New Vision" pitchFamily="34" charset="-120"/>
              </a:rPr>
              <a:t>OTLP receiver accepts spans</a:t>
            </a:r>
            <a:endParaRPr lang="en-US" sz="1200" b="1" dirty="0">
              <a:solidFill>
                <a:srgbClr val="111111"/>
              </a:solidFill>
              <a:latin typeface="+mj-lt"/>
              <a:ea typeface="Comcast New Vision"/>
            </a:endParaRPr>
          </a:p>
        </p:txBody>
      </p:sp>
      <p:sp>
        <p:nvSpPr>
          <p:cNvPr id="11" name="Shape 10">
            <a:extLst>
              <a:ext uri="{FF2B5EF4-FFF2-40B4-BE49-F238E27FC236}">
                <a16:creationId xmlns:a16="http://schemas.microsoft.com/office/drawing/2014/main" id="{CAC5D7D2-169E-5346-6894-533654CF5C89}"/>
              </a:ext>
            </a:extLst>
          </p:cNvPr>
          <p:cNvSpPr/>
          <p:nvPr/>
        </p:nvSpPr>
        <p:spPr>
          <a:xfrm>
            <a:off x="3566160" y="1691640"/>
            <a:ext cx="251460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8958C99C-2884-B252-FE74-ED2FD9DBAFB3}"/>
              </a:ext>
            </a:extLst>
          </p:cNvPr>
          <p:cNvSpPr/>
          <p:nvPr/>
        </p:nvSpPr>
        <p:spPr>
          <a:xfrm>
            <a:off x="3675888" y="1892808"/>
            <a:ext cx="320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2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3" name="Text 12">
            <a:extLst>
              <a:ext uri="{FF2B5EF4-FFF2-40B4-BE49-F238E27FC236}">
                <a16:creationId xmlns:a16="http://schemas.microsoft.com/office/drawing/2014/main" id="{3E454487-C914-AAB6-4EB6-A3393FA6E782}"/>
              </a:ext>
            </a:extLst>
          </p:cNvPr>
          <p:cNvSpPr/>
          <p:nvPr/>
        </p:nvSpPr>
        <p:spPr>
          <a:xfrm>
            <a:off x="4069080" y="1892808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Protect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1495E96B-3DE1-0DBD-D79E-345DAF509E3F}"/>
              </a:ext>
            </a:extLst>
          </p:cNvPr>
          <p:cNvSpPr/>
          <p:nvPr/>
        </p:nvSpPr>
        <p:spPr>
          <a:xfrm>
            <a:off x="4069080" y="2258568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77500" lnSpcReduction="20000"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+mj-lt"/>
                <a:ea typeface="Comcast New Vision"/>
                <a:cs typeface="Comcast New Vision" pitchFamily="34" charset="-120"/>
              </a:rPr>
              <a:t>memory_limiter + batch</a:t>
            </a:r>
            <a:endParaRPr lang="en-US" sz="1400" b="1" dirty="0">
              <a:solidFill>
                <a:srgbClr val="111111"/>
              </a:solidFill>
              <a:latin typeface="+mj-lt"/>
              <a:ea typeface="Comcast New Vision"/>
            </a:endParaRPr>
          </a:p>
        </p:txBody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2CE73539-F8F8-B106-8006-9E613D6174CE}"/>
              </a:ext>
            </a:extLst>
          </p:cNvPr>
          <p:cNvSpPr/>
          <p:nvPr/>
        </p:nvSpPr>
        <p:spPr>
          <a:xfrm>
            <a:off x="6446520" y="1691640"/>
            <a:ext cx="251460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Text 15">
            <a:extLst>
              <a:ext uri="{FF2B5EF4-FFF2-40B4-BE49-F238E27FC236}">
                <a16:creationId xmlns:a16="http://schemas.microsoft.com/office/drawing/2014/main" id="{EBFFDD6D-30BB-5555-6A62-D484D9A6BC9C}"/>
              </a:ext>
            </a:extLst>
          </p:cNvPr>
          <p:cNvSpPr/>
          <p:nvPr/>
        </p:nvSpPr>
        <p:spPr>
          <a:xfrm>
            <a:off x="6556248" y="1892808"/>
            <a:ext cx="320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3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B43B41D8-5D12-9167-2BFD-FE942014D17A}"/>
              </a:ext>
            </a:extLst>
          </p:cNvPr>
          <p:cNvSpPr/>
          <p:nvPr/>
        </p:nvSpPr>
        <p:spPr>
          <a:xfrm>
            <a:off x="6949440" y="1892808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Normalize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8" name="Text 17">
            <a:extLst>
              <a:ext uri="{FF2B5EF4-FFF2-40B4-BE49-F238E27FC236}">
                <a16:creationId xmlns:a16="http://schemas.microsoft.com/office/drawing/2014/main" id="{910A32FF-4E25-3CC9-3E60-FB1C9D47D715}"/>
              </a:ext>
            </a:extLst>
          </p:cNvPr>
          <p:cNvSpPr/>
          <p:nvPr/>
        </p:nvSpPr>
        <p:spPr>
          <a:xfrm>
            <a:off x="6949440" y="2258568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2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scrub + standardize labels</a:t>
            </a:r>
            <a:endParaRPr lang="en-US" sz="1200" b="1" dirty="0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9" name="Shape 18">
            <a:extLst>
              <a:ext uri="{FF2B5EF4-FFF2-40B4-BE49-F238E27FC236}">
                <a16:creationId xmlns:a16="http://schemas.microsoft.com/office/drawing/2014/main" id="{A507C3B5-CE49-3E3B-7829-68AFD9C072D8}"/>
              </a:ext>
            </a:extLst>
          </p:cNvPr>
          <p:cNvSpPr/>
          <p:nvPr/>
        </p:nvSpPr>
        <p:spPr>
          <a:xfrm>
            <a:off x="9326880" y="1691640"/>
            <a:ext cx="251460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0" name="Text 19">
            <a:extLst>
              <a:ext uri="{FF2B5EF4-FFF2-40B4-BE49-F238E27FC236}">
                <a16:creationId xmlns:a16="http://schemas.microsoft.com/office/drawing/2014/main" id="{E2EF26A3-F79A-B2BD-8535-110EC220F8E4}"/>
              </a:ext>
            </a:extLst>
          </p:cNvPr>
          <p:cNvSpPr/>
          <p:nvPr/>
        </p:nvSpPr>
        <p:spPr>
          <a:xfrm>
            <a:off x="9436608" y="1892808"/>
            <a:ext cx="320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4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1" name="Text 20">
            <a:extLst>
              <a:ext uri="{FF2B5EF4-FFF2-40B4-BE49-F238E27FC236}">
                <a16:creationId xmlns:a16="http://schemas.microsoft.com/office/drawing/2014/main" id="{7440FC7D-9651-FF20-34A7-A8EAB8561FBF}"/>
              </a:ext>
            </a:extLst>
          </p:cNvPr>
          <p:cNvSpPr/>
          <p:nvPr/>
        </p:nvSpPr>
        <p:spPr>
          <a:xfrm>
            <a:off x="9829800" y="1892808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</a:rPr>
              <a:t>Route</a:t>
            </a:r>
          </a:p>
        </p:txBody>
      </p:sp>
      <p:sp>
        <p:nvSpPr>
          <p:cNvPr id="22" name="Text 21">
            <a:extLst>
              <a:ext uri="{FF2B5EF4-FFF2-40B4-BE49-F238E27FC236}">
                <a16:creationId xmlns:a16="http://schemas.microsoft.com/office/drawing/2014/main" id="{5AA101DC-1410-7DCA-EF89-FB0F06A77AAB}"/>
              </a:ext>
            </a:extLst>
          </p:cNvPr>
          <p:cNvSpPr/>
          <p:nvPr/>
        </p:nvSpPr>
        <p:spPr>
          <a:xfrm>
            <a:off x="9646920" y="2258568"/>
            <a:ext cx="1965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200" b="1" dirty="0">
                <a:solidFill>
                  <a:srgbClr val="111111"/>
                </a:solidFill>
                <a:ea typeface="Comcast New Vision"/>
              </a:rPr>
              <a:t>load-balancing exporter:</a:t>
            </a:r>
            <a:br>
              <a:rPr lang="en-US" sz="1200" b="1" dirty="0">
                <a:solidFill>
                  <a:srgbClr val="111111"/>
                </a:solidFill>
                <a:ea typeface="Comcast New Vision"/>
              </a:rPr>
            </a:br>
            <a:r>
              <a:rPr lang="en-US" sz="1200" b="1" dirty="0">
                <a:solidFill>
                  <a:srgbClr val="111111"/>
                </a:solidFill>
                <a:ea typeface="Comcast New Vision"/>
              </a:rPr>
              <a:t>stable key → owner</a:t>
            </a:r>
          </a:p>
        </p:txBody>
      </p:sp>
      <p:sp>
        <p:nvSpPr>
          <p:cNvPr id="23" name="Shape 22">
            <a:extLst>
              <a:ext uri="{FF2B5EF4-FFF2-40B4-BE49-F238E27FC236}">
                <a16:creationId xmlns:a16="http://schemas.microsoft.com/office/drawing/2014/main" id="{C87C168B-8C53-9B78-8C28-E92DB40B177B}"/>
              </a:ext>
            </a:extLst>
          </p:cNvPr>
          <p:cNvSpPr/>
          <p:nvPr/>
        </p:nvSpPr>
        <p:spPr>
          <a:xfrm>
            <a:off x="685800" y="3200400"/>
            <a:ext cx="251460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4" name="Text 23">
            <a:extLst>
              <a:ext uri="{FF2B5EF4-FFF2-40B4-BE49-F238E27FC236}">
                <a16:creationId xmlns:a16="http://schemas.microsoft.com/office/drawing/2014/main" id="{1E3257E9-049B-4E43-3520-874703E9A545}"/>
              </a:ext>
            </a:extLst>
          </p:cNvPr>
          <p:cNvSpPr/>
          <p:nvPr/>
        </p:nvSpPr>
        <p:spPr>
          <a:xfrm>
            <a:off x="795528" y="3401568"/>
            <a:ext cx="320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5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5" name="Text 24">
            <a:extLst>
              <a:ext uri="{FF2B5EF4-FFF2-40B4-BE49-F238E27FC236}">
                <a16:creationId xmlns:a16="http://schemas.microsoft.com/office/drawing/2014/main" id="{6D30E7DD-E968-0B56-9CC2-B3445E373330}"/>
              </a:ext>
            </a:extLst>
          </p:cNvPr>
          <p:cNvSpPr/>
          <p:nvPr/>
        </p:nvSpPr>
        <p:spPr>
          <a:xfrm>
            <a:off x="1188720" y="3401568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Aggregate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6" name="Text 25">
            <a:extLst>
              <a:ext uri="{FF2B5EF4-FFF2-40B4-BE49-F238E27FC236}">
                <a16:creationId xmlns:a16="http://schemas.microsoft.com/office/drawing/2014/main" id="{1CCFF380-1595-7C87-26A1-5666BBD0742F}"/>
              </a:ext>
            </a:extLst>
          </p:cNvPr>
          <p:cNvSpPr/>
          <p:nvPr/>
        </p:nvSpPr>
        <p:spPr>
          <a:xfrm>
            <a:off x="1051560" y="3703320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200" b="1" dirty="0">
                <a:solidFill>
                  <a:srgbClr val="111111"/>
                </a:solidFill>
                <a:latin typeface="+mj-lt"/>
                <a:ea typeface="Comcast New Vision"/>
                <a:cs typeface="Comcast New Vision" pitchFamily="34" charset="-120"/>
              </a:rPr>
              <a:t>spanmetrics RED histograms</a:t>
            </a:r>
            <a:endParaRPr lang="en-US" sz="1200" b="1" dirty="0">
              <a:solidFill>
                <a:srgbClr val="111111"/>
              </a:solidFill>
              <a:latin typeface="+mj-lt"/>
              <a:ea typeface="Comcast New Vision"/>
            </a:endParaRPr>
          </a:p>
        </p:txBody>
      </p:sp>
      <p:sp>
        <p:nvSpPr>
          <p:cNvPr id="27" name="Shape 26">
            <a:extLst>
              <a:ext uri="{FF2B5EF4-FFF2-40B4-BE49-F238E27FC236}">
                <a16:creationId xmlns:a16="http://schemas.microsoft.com/office/drawing/2014/main" id="{F564628B-76C5-C25F-0E69-EB3EB87CF7A2}"/>
              </a:ext>
            </a:extLst>
          </p:cNvPr>
          <p:cNvSpPr/>
          <p:nvPr/>
        </p:nvSpPr>
        <p:spPr>
          <a:xfrm>
            <a:off x="3566160" y="3200400"/>
            <a:ext cx="251460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8" name="Text 27">
            <a:extLst>
              <a:ext uri="{FF2B5EF4-FFF2-40B4-BE49-F238E27FC236}">
                <a16:creationId xmlns:a16="http://schemas.microsoft.com/office/drawing/2014/main" id="{7C7BE61E-A785-E8C6-A30A-DAD1B66D3E97}"/>
              </a:ext>
            </a:extLst>
          </p:cNvPr>
          <p:cNvSpPr/>
          <p:nvPr/>
        </p:nvSpPr>
        <p:spPr>
          <a:xfrm>
            <a:off x="3675888" y="3401568"/>
            <a:ext cx="320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6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9" name="Text 28">
            <a:extLst>
              <a:ext uri="{FF2B5EF4-FFF2-40B4-BE49-F238E27FC236}">
                <a16:creationId xmlns:a16="http://schemas.microsoft.com/office/drawing/2014/main" id="{84C772B4-DCF6-DD90-7484-5B05DA9609D2}"/>
              </a:ext>
            </a:extLst>
          </p:cNvPr>
          <p:cNvSpPr/>
          <p:nvPr/>
        </p:nvSpPr>
        <p:spPr>
          <a:xfrm>
            <a:off x="4069080" y="3401568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Export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30" name="Text 29">
            <a:extLst>
              <a:ext uri="{FF2B5EF4-FFF2-40B4-BE49-F238E27FC236}">
                <a16:creationId xmlns:a16="http://schemas.microsoft.com/office/drawing/2014/main" id="{2B4554E0-71DE-2CED-F315-003D2A9F16AB}"/>
              </a:ext>
            </a:extLst>
          </p:cNvPr>
          <p:cNvSpPr/>
          <p:nvPr/>
        </p:nvSpPr>
        <p:spPr>
          <a:xfrm>
            <a:off x="4069080" y="3767328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200" b="1" dirty="0">
                <a:solidFill>
                  <a:srgbClr val="111111"/>
                </a:solidFill>
                <a:latin typeface="+mj-lt"/>
                <a:ea typeface="Comcast New Vision"/>
                <a:cs typeface="Comcast New Vision" pitchFamily="34" charset="-120"/>
              </a:rPr>
              <a:t>remote write + trace path</a:t>
            </a:r>
            <a:endParaRPr lang="en-US" sz="1200" b="1" dirty="0">
              <a:solidFill>
                <a:srgbClr val="111111"/>
              </a:solidFill>
              <a:latin typeface="+mj-lt"/>
              <a:ea typeface="Comcast New Vision"/>
            </a:endParaRPr>
          </a:p>
        </p:txBody>
      </p:sp>
      <p:sp>
        <p:nvSpPr>
          <p:cNvPr id="31" name="Shape 30">
            <a:extLst>
              <a:ext uri="{FF2B5EF4-FFF2-40B4-BE49-F238E27FC236}">
                <a16:creationId xmlns:a16="http://schemas.microsoft.com/office/drawing/2014/main" id="{279A5288-924F-3995-A40E-8F90829A922C}"/>
              </a:ext>
            </a:extLst>
          </p:cNvPr>
          <p:cNvSpPr/>
          <p:nvPr/>
        </p:nvSpPr>
        <p:spPr>
          <a:xfrm>
            <a:off x="6446520" y="3200400"/>
            <a:ext cx="251460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32" name="Text 31">
            <a:extLst>
              <a:ext uri="{FF2B5EF4-FFF2-40B4-BE49-F238E27FC236}">
                <a16:creationId xmlns:a16="http://schemas.microsoft.com/office/drawing/2014/main" id="{23739F51-ECB7-AF82-8D41-664B4972F95A}"/>
              </a:ext>
            </a:extLst>
          </p:cNvPr>
          <p:cNvSpPr/>
          <p:nvPr/>
        </p:nvSpPr>
        <p:spPr>
          <a:xfrm>
            <a:off x="6556248" y="3401568"/>
            <a:ext cx="320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7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33" name="Text 32">
            <a:extLst>
              <a:ext uri="{FF2B5EF4-FFF2-40B4-BE49-F238E27FC236}">
                <a16:creationId xmlns:a16="http://schemas.microsoft.com/office/drawing/2014/main" id="{BA6E6540-E277-0758-80CE-37A43B463C49}"/>
              </a:ext>
            </a:extLst>
          </p:cNvPr>
          <p:cNvSpPr/>
          <p:nvPr/>
        </p:nvSpPr>
        <p:spPr>
          <a:xfrm>
            <a:off x="6949440" y="3401568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Health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34" name="Text 33">
            <a:extLst>
              <a:ext uri="{FF2B5EF4-FFF2-40B4-BE49-F238E27FC236}">
                <a16:creationId xmlns:a16="http://schemas.microsoft.com/office/drawing/2014/main" id="{134F0F5E-9E3E-C5AB-EDDE-D38AB27C3126}"/>
              </a:ext>
            </a:extLst>
          </p:cNvPr>
          <p:cNvSpPr/>
          <p:nvPr/>
        </p:nvSpPr>
        <p:spPr>
          <a:xfrm>
            <a:off x="6949440" y="3767328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200" b="1" dirty="0">
                <a:solidFill>
                  <a:srgbClr val="111111"/>
                </a:solidFill>
                <a:latin typeface="+mj-lt"/>
                <a:ea typeface="Comcast New Vision"/>
                <a:cs typeface="Comcast New Vision" pitchFamily="34" charset="-120"/>
              </a:rPr>
              <a:t>checks, telemetry, release readiness</a:t>
            </a:r>
            <a:endParaRPr lang="en-US" sz="1200" b="1" dirty="0">
              <a:solidFill>
                <a:srgbClr val="111111"/>
              </a:solidFill>
              <a:latin typeface="+mj-lt"/>
              <a:ea typeface="Comcast New Vision"/>
            </a:endParaRPr>
          </a:p>
        </p:txBody>
      </p:sp>
      <p:sp>
        <p:nvSpPr>
          <p:cNvPr id="35" name="Shape 34">
            <a:extLst>
              <a:ext uri="{FF2B5EF4-FFF2-40B4-BE49-F238E27FC236}">
                <a16:creationId xmlns:a16="http://schemas.microsoft.com/office/drawing/2014/main" id="{A5954E7F-C981-30FD-12BD-6B9FA50746DB}"/>
              </a:ext>
            </a:extLst>
          </p:cNvPr>
          <p:cNvSpPr/>
          <p:nvPr/>
        </p:nvSpPr>
        <p:spPr>
          <a:xfrm>
            <a:off x="685800" y="5084064"/>
            <a:ext cx="11155680" cy="566928"/>
          </a:xfrm>
          <a:prstGeom prst="roundRect">
            <a:avLst>
              <a:gd name="adj" fmla="val 12903"/>
            </a:avLst>
          </a:prstGeom>
          <a:solidFill>
            <a:srgbClr val="F8FBFF"/>
          </a:solidFill>
          <a:ln w="12700">
            <a:solidFill>
              <a:srgbClr val="C9E2FF">
                <a:alpha val="85000"/>
              </a:srgbClr>
            </a:solidFill>
            <a:prstDash val="solid"/>
          </a:ln>
        </p:spPr>
        <p:txBody>
          <a:bodyPr/>
          <a:lstStyle/>
          <a:p>
            <a:endParaRPr dirty="0"/>
          </a:p>
        </p:txBody>
      </p:sp>
      <p:sp>
        <p:nvSpPr>
          <p:cNvPr id="36" name="Text 35">
            <a:extLst>
              <a:ext uri="{FF2B5EF4-FFF2-40B4-BE49-F238E27FC236}">
                <a16:creationId xmlns:a16="http://schemas.microsoft.com/office/drawing/2014/main" id="{0CB82F98-B320-5BD3-1663-82ACF2803255}"/>
              </a:ext>
            </a:extLst>
          </p:cNvPr>
          <p:cNvSpPr/>
          <p:nvPr/>
        </p:nvSpPr>
        <p:spPr>
          <a:xfrm>
            <a:off x="937259" y="5276538"/>
            <a:ext cx="10095501" cy="17988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1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Scale test: increase collector replicas and load, then confirm the same service still maps to one SpanMetrics writer and dashboards stay populated.</a:t>
            </a:r>
            <a:endParaRPr lang="en-US" sz="1100" b="1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818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D9AAB-298C-9CB7-6F09-55EB96801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40FD7BD-4EE6-FEDC-7866-D6DBC2846355}"/>
              </a:ext>
            </a:extLst>
          </p:cNvPr>
          <p:cNvSpPr/>
          <p:nvPr/>
        </p:nvSpPr>
        <p:spPr>
          <a:xfrm>
            <a:off x="502920" y="301752"/>
            <a:ext cx="905256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20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Governance: keep useful dimensions, drop explosive values</a:t>
            </a:r>
            <a:endParaRPr lang="en-US" sz="2000" b="1" dirty="0">
              <a:solidFill>
                <a:srgbClr val="111111"/>
              </a:solidFill>
              <a:latin typeface="+mj-lt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4537194-3332-FB5C-25D7-96597138D1ED}"/>
              </a:ext>
            </a:extLst>
          </p:cNvPr>
          <p:cNvSpPr/>
          <p:nvPr/>
        </p:nvSpPr>
        <p:spPr>
          <a:xfrm>
            <a:off x="9646920" y="310896"/>
            <a:ext cx="1920240" cy="329184"/>
          </a:xfrm>
          <a:prstGeom prst="roundRect">
            <a:avLst>
              <a:gd name="adj" fmla="val 19444"/>
            </a:avLst>
          </a:prstGeom>
          <a:solidFill>
            <a:srgbClr val="F6F7F9"/>
          </a:solidFill>
          <a:ln w="12700">
            <a:solidFill>
              <a:srgbClr val="D9DEE7">
                <a:alpha val="8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0EFA05F-E2C7-9AAE-378C-AB286D0DDF9F}"/>
              </a:ext>
            </a:extLst>
          </p:cNvPr>
          <p:cNvSpPr/>
          <p:nvPr/>
        </p:nvSpPr>
        <p:spPr>
          <a:xfrm>
            <a:off x="9738360" y="3703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900" b="1">
                <a:solidFill>
                  <a:srgbClr val="0D3B66"/>
                </a:solidFill>
                <a:latin typeface="Comcast New Vision"/>
                <a:ea typeface="Comcast New Vision"/>
                <a:cs typeface="Comcast New Vision" pitchFamily="34" charset="-120"/>
              </a:rPr>
              <a:t>PRIVACY + COST + REUSE</a:t>
            </a:r>
            <a:endParaRPr lang="en-US" sz="900" b="1">
              <a:solidFill>
                <a:srgbClr val="0D3B66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1AF148F6-050D-257B-D7BD-7B086CC2D9B8}"/>
              </a:ext>
            </a:extLst>
          </p:cNvPr>
          <p:cNvSpPr/>
          <p:nvPr/>
        </p:nvSpPr>
        <p:spPr>
          <a:xfrm>
            <a:off x="502920" y="85039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07560B9E-5882-C60C-5E04-716DD405268F}"/>
              </a:ext>
            </a:extLst>
          </p:cNvPr>
          <p:cNvSpPr/>
          <p:nvPr/>
        </p:nvSpPr>
        <p:spPr>
          <a:xfrm>
            <a:off x="685800" y="1051560"/>
            <a:ext cx="10789920" cy="2743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The same rules that remove sensitive data also prevent runaway time-series growth.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28EF9931-C415-0919-A54D-F4886E675631}"/>
              </a:ext>
            </a:extLst>
          </p:cNvPr>
          <p:cNvSpPr/>
          <p:nvPr/>
        </p:nvSpPr>
        <p:spPr>
          <a:xfrm>
            <a:off x="685800" y="1600200"/>
            <a:ext cx="3429000" cy="3337560"/>
          </a:xfrm>
          <a:prstGeom prst="roundRect">
            <a:avLst>
              <a:gd name="adj" fmla="val 2192"/>
            </a:avLst>
          </a:prstGeom>
          <a:solidFill>
            <a:srgbClr val="F5FBF8"/>
          </a:solidFill>
          <a:ln w="12700">
            <a:solidFill>
              <a:srgbClr val="C8E6D0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A1D1A442-92C3-6198-4980-53CD81408146}"/>
              </a:ext>
            </a:extLst>
          </p:cNvPr>
          <p:cNvSpPr/>
          <p:nvPr/>
        </p:nvSpPr>
        <p:spPr>
          <a:xfrm>
            <a:off x="960120" y="182880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Keep</a:t>
            </a:r>
            <a:endParaRPr lang="en-US" sz="1400" b="1" dirty="0">
              <a:solidFill>
                <a:srgbClr val="111111"/>
              </a:solidFill>
              <a:latin typeface="+mj-lt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99AF22BE-8B7B-134C-BAF9-AF091CD161CE}"/>
              </a:ext>
            </a:extLst>
          </p:cNvPr>
          <p:cNvSpPr/>
          <p:nvPr/>
        </p:nvSpPr>
        <p:spPr>
          <a:xfrm>
            <a:off x="960120" y="2240280"/>
            <a:ext cx="2788920" cy="1920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service and namespace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  <a:p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environment, region, AZ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  <a:p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http.request.method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  <a:p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http.response.status_code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  <a:p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bounded tenant or test_batch_id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  <a:p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db.system only when bounded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DB912240-50D8-AB35-9E0A-100F5242E157}"/>
              </a:ext>
            </a:extLst>
          </p:cNvPr>
          <p:cNvSpPr/>
          <p:nvPr/>
        </p:nvSpPr>
        <p:spPr>
          <a:xfrm>
            <a:off x="4389120" y="1600200"/>
            <a:ext cx="3429000" cy="3337560"/>
          </a:xfrm>
          <a:prstGeom prst="roundRect">
            <a:avLst>
              <a:gd name="adj" fmla="val 2192"/>
            </a:avLst>
          </a:prstGeom>
          <a:solidFill>
            <a:srgbClr val="FFF7F5"/>
          </a:solidFill>
          <a:ln w="12700">
            <a:solidFill>
              <a:srgbClr val="FFD6CC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94615500-0AD3-5BA1-729F-FF89CD45FA43}"/>
              </a:ext>
            </a:extLst>
          </p:cNvPr>
          <p:cNvSpPr/>
          <p:nvPr/>
        </p:nvSpPr>
        <p:spPr>
          <a:xfrm>
            <a:off x="4663440" y="182880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Drop</a:t>
            </a:r>
            <a:endParaRPr lang="en-US" sz="1400" b="1" dirty="0">
              <a:solidFill>
                <a:srgbClr val="111111"/>
              </a:solidFill>
              <a:latin typeface="+mj-lt"/>
              <a:ea typeface="Comcast New Vision"/>
            </a:endParaRPr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5E632E72-CA83-1B92-3331-76A6FF87EB15}"/>
              </a:ext>
            </a:extLst>
          </p:cNvPr>
          <p:cNvSpPr/>
          <p:nvPr/>
        </p:nvSpPr>
        <p:spPr>
          <a:xfrm>
            <a:off x="4663440" y="2240280"/>
            <a:ext cx="2788920" cy="1920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service.instance.id if per-pod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  <a:p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user IDs and session IDs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  <a:p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auth headers, cookies, tokens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  <a:p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raw SQL in db.statement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  <a:p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request IDs and UUID paths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  <a:p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rollout-generated host labels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3" name="Shape 12">
            <a:extLst>
              <a:ext uri="{FF2B5EF4-FFF2-40B4-BE49-F238E27FC236}">
                <a16:creationId xmlns:a16="http://schemas.microsoft.com/office/drawing/2014/main" id="{94034879-801E-5282-914C-2690DE7EC526}"/>
              </a:ext>
            </a:extLst>
          </p:cNvPr>
          <p:cNvSpPr/>
          <p:nvPr/>
        </p:nvSpPr>
        <p:spPr>
          <a:xfrm>
            <a:off x="8092440" y="1590152"/>
            <a:ext cx="3429000" cy="3337560"/>
          </a:xfrm>
          <a:prstGeom prst="roundRect">
            <a:avLst>
              <a:gd name="adj" fmla="val 2192"/>
            </a:avLst>
          </a:prstGeom>
          <a:solidFill>
            <a:srgbClr val="F8FBFF"/>
          </a:solidFill>
          <a:ln w="12700">
            <a:solidFill>
              <a:srgbClr val="C9E2FF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F5DC7254-18D6-C9C1-DE52-82B41680BB7B}"/>
              </a:ext>
            </a:extLst>
          </p:cNvPr>
          <p:cNvSpPr/>
          <p:nvPr/>
        </p:nvSpPr>
        <p:spPr>
          <a:xfrm>
            <a:off x="8366760" y="182880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Optimize</a:t>
            </a:r>
            <a:endParaRPr lang="en-US" sz="1400" b="1" dirty="0">
              <a:solidFill>
                <a:srgbClr val="111111"/>
              </a:solidFill>
              <a:latin typeface="+mj-lt"/>
              <a:ea typeface="Comcast New Vision"/>
            </a:endParaRPr>
          </a:p>
        </p:txBody>
      </p:sp>
      <p:sp>
        <p:nvSpPr>
          <p:cNvPr id="15" name="Text 14">
            <a:extLst>
              <a:ext uri="{FF2B5EF4-FFF2-40B4-BE49-F238E27FC236}">
                <a16:creationId xmlns:a16="http://schemas.microsoft.com/office/drawing/2014/main" id="{30D30A39-2623-BA6D-B770-548858B0EB20}"/>
              </a:ext>
            </a:extLst>
          </p:cNvPr>
          <p:cNvSpPr/>
          <p:nvPr/>
        </p:nvSpPr>
        <p:spPr>
          <a:xfrm>
            <a:off x="8366760" y="2240280"/>
            <a:ext cx="2926080" cy="1920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sz="1400" b="1" dirty="0"/>
              <a:t>/orders/8f3d5b55 → /orders/{id}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  <a:p>
            <a:r>
              <a:rPr sz="1400" b="1" dirty="0"/>
              <a:t>url.full?token=... → </a:t>
            </a:r>
            <a:r>
              <a:rPr sz="1300" b="1" dirty="0"/>
              <a:t>token</a:t>
            </a:r>
            <a:r>
              <a:rPr lang="en-US" sz="1300" b="1" dirty="0"/>
              <a:t> removed</a:t>
            </a:r>
            <a:endParaRPr sz="1300" b="1" dirty="0"/>
          </a:p>
          <a:p>
            <a:r>
              <a:rPr sz="1400" b="1" dirty="0"/>
              <a:t>host.name=uuid → stable host label</a:t>
            </a:r>
          </a:p>
          <a:p>
            <a:r>
              <a:rPr sz="1400" b="1" dirty="0"/>
              <a:t>db.statement raw SQL → db.system only</a:t>
            </a:r>
          </a:p>
        </p:txBody>
      </p:sp>
      <p:sp>
        <p:nvSpPr>
          <p:cNvPr id="16" name="Shape 15">
            <a:extLst>
              <a:ext uri="{FF2B5EF4-FFF2-40B4-BE49-F238E27FC236}">
                <a16:creationId xmlns:a16="http://schemas.microsoft.com/office/drawing/2014/main" id="{0A17FA38-8F3F-4EC0-DAC5-24EBA2797D07}"/>
              </a:ext>
            </a:extLst>
          </p:cNvPr>
          <p:cNvSpPr/>
          <p:nvPr/>
        </p:nvSpPr>
        <p:spPr>
          <a:xfrm>
            <a:off x="685800" y="5193491"/>
            <a:ext cx="10835640" cy="411480"/>
          </a:xfrm>
          <a:prstGeom prst="roundRect">
            <a:avLst>
              <a:gd name="adj" fmla="val 17778"/>
            </a:avLst>
          </a:prstGeom>
          <a:solidFill>
            <a:srgbClr val="F6F7F9"/>
          </a:solidFill>
          <a:ln w="12700">
            <a:solidFill>
              <a:srgbClr val="E3E6EC">
                <a:alpha val="85000"/>
              </a:srgbClr>
            </a:solidFill>
            <a:prstDash val="solid"/>
          </a:ln>
        </p:spPr>
        <p:txBody>
          <a:bodyPr/>
          <a:lstStyle/>
          <a:p>
            <a:endParaRPr dirty="0"/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3C05F804-A2BF-C470-0578-252A04CD0431}"/>
              </a:ext>
            </a:extLst>
          </p:cNvPr>
          <p:cNvSpPr/>
          <p:nvPr/>
        </p:nvSpPr>
        <p:spPr>
          <a:xfrm>
            <a:off x="1143000" y="5312663"/>
            <a:ext cx="9829800" cy="173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Recommended guardrail: aggregation_cardinality_limit = 20000 + allow-list filtering before export.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22645653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D548A-59B4-B192-9971-092D27DAD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A246021-419C-4EC5-7C7C-C0DBDBB7616C}"/>
              </a:ext>
            </a:extLst>
          </p:cNvPr>
          <p:cNvSpPr/>
          <p:nvPr/>
        </p:nvSpPr>
        <p:spPr>
          <a:xfrm>
            <a:off x="502920" y="301752"/>
            <a:ext cx="886968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24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Enterprise hardening: reliability plus governance</a:t>
            </a:r>
            <a:endParaRPr lang="en-US" sz="2400" b="1" dirty="0">
              <a:solidFill>
                <a:srgbClr val="111111"/>
              </a:solidFill>
              <a:latin typeface="+mj-lt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9F30599-285E-E0DB-996B-DED3D9CBD660}"/>
              </a:ext>
            </a:extLst>
          </p:cNvPr>
          <p:cNvSpPr/>
          <p:nvPr/>
        </p:nvSpPr>
        <p:spPr>
          <a:xfrm>
            <a:off x="9646920" y="310896"/>
            <a:ext cx="1920240" cy="329184"/>
          </a:xfrm>
          <a:prstGeom prst="roundRect">
            <a:avLst>
              <a:gd name="adj" fmla="val 19444"/>
            </a:avLst>
          </a:prstGeom>
          <a:solidFill>
            <a:srgbClr val="F6F7F9"/>
          </a:solidFill>
          <a:ln w="12700">
            <a:solidFill>
              <a:srgbClr val="D9DEE7">
                <a:alpha val="8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20FE38D-0098-6A67-5F5C-C36CBF5E8F3A}"/>
              </a:ext>
            </a:extLst>
          </p:cNvPr>
          <p:cNvSpPr/>
          <p:nvPr/>
        </p:nvSpPr>
        <p:spPr>
          <a:xfrm>
            <a:off x="9738360" y="3703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900" b="1">
                <a:solidFill>
                  <a:srgbClr val="0D3B66"/>
                </a:solidFill>
                <a:latin typeface="Comcast New Vision"/>
                <a:ea typeface="Comcast New Vision"/>
                <a:cs typeface="Comcast New Vision" pitchFamily="34" charset="-120"/>
              </a:rPr>
              <a:t>PRODUCTION CONTROLS</a:t>
            </a:r>
            <a:endParaRPr lang="en-US" sz="900" b="1">
              <a:solidFill>
                <a:srgbClr val="0D3B66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6F85C453-9D48-CBF8-5A44-73EE1FAD7D6A}"/>
              </a:ext>
            </a:extLst>
          </p:cNvPr>
          <p:cNvSpPr/>
          <p:nvPr/>
        </p:nvSpPr>
        <p:spPr>
          <a:xfrm>
            <a:off x="502920" y="85039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948D15FA-EABB-C1A5-C2A7-4D8F2AC68C32}"/>
              </a:ext>
            </a:extLst>
          </p:cNvPr>
          <p:cNvSpPr/>
          <p:nvPr/>
        </p:nvSpPr>
        <p:spPr>
          <a:xfrm>
            <a:off x="685800" y="1051560"/>
            <a:ext cx="10789920" cy="2743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Trustworthy math is necessary, but production readiness needs predictable failure behavior.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372E4A29-6D6B-3ABD-39AD-F1C3B09CCE25}"/>
              </a:ext>
            </a:extLst>
          </p:cNvPr>
          <p:cNvSpPr/>
          <p:nvPr/>
        </p:nvSpPr>
        <p:spPr>
          <a:xfrm>
            <a:off x="777240" y="1783080"/>
            <a:ext cx="324612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DBFA6A1F-B14F-F598-CCE6-B7507990ADE2}"/>
              </a:ext>
            </a:extLst>
          </p:cNvPr>
          <p:cNvSpPr/>
          <p:nvPr/>
        </p:nvSpPr>
        <p:spPr>
          <a:xfrm>
            <a:off x="1005840" y="2011680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Queue + retry</a:t>
            </a:r>
            <a:endParaRPr lang="en-US" sz="1400" b="1">
              <a:solidFill>
                <a:srgbClr val="111111"/>
              </a:solidFill>
              <a:latin typeface="Comcast New Vision SemiBold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A7E54F3A-F36E-C552-E589-F3630FCD824B}"/>
              </a:ext>
            </a:extLst>
          </p:cNvPr>
          <p:cNvSpPr/>
          <p:nvPr/>
        </p:nvSpPr>
        <p:spPr>
          <a:xfrm>
            <a:off x="853440" y="2559403"/>
            <a:ext cx="3336060" cy="1449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Protect delivery during backend issues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A3F408CE-5B8D-6980-92BC-5C908241D401}"/>
              </a:ext>
            </a:extLst>
          </p:cNvPr>
          <p:cNvSpPr/>
          <p:nvPr/>
        </p:nvSpPr>
        <p:spPr>
          <a:xfrm>
            <a:off x="4572000" y="1783080"/>
            <a:ext cx="324612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7B0D35AB-7BE8-DCD0-3594-DF83DB57A6FE}"/>
              </a:ext>
            </a:extLst>
          </p:cNvPr>
          <p:cNvSpPr/>
          <p:nvPr/>
        </p:nvSpPr>
        <p:spPr>
          <a:xfrm>
            <a:off x="4800600" y="2011680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Buffering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CCE4258F-D499-8795-D5DC-12CD69AD673B}"/>
              </a:ext>
            </a:extLst>
          </p:cNvPr>
          <p:cNvSpPr/>
          <p:nvPr/>
        </p:nvSpPr>
        <p:spPr>
          <a:xfrm>
            <a:off x="4648200" y="2534182"/>
            <a:ext cx="3246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Absorb bursts without losing stability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3" name="Shape 12">
            <a:extLst>
              <a:ext uri="{FF2B5EF4-FFF2-40B4-BE49-F238E27FC236}">
                <a16:creationId xmlns:a16="http://schemas.microsoft.com/office/drawing/2014/main" id="{06A9B800-4B7C-34D7-72D7-CC3D42E7E474}"/>
              </a:ext>
            </a:extLst>
          </p:cNvPr>
          <p:cNvSpPr/>
          <p:nvPr/>
        </p:nvSpPr>
        <p:spPr>
          <a:xfrm>
            <a:off x="8366760" y="1783080"/>
            <a:ext cx="324612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56C1D681-F9CC-2FD7-2FA3-7E1AA3D09190}"/>
              </a:ext>
            </a:extLst>
          </p:cNvPr>
          <p:cNvSpPr/>
          <p:nvPr/>
        </p:nvSpPr>
        <p:spPr>
          <a:xfrm>
            <a:off x="8595360" y="2011680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Memory limits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5" name="Text 14">
            <a:extLst>
              <a:ext uri="{FF2B5EF4-FFF2-40B4-BE49-F238E27FC236}">
                <a16:creationId xmlns:a16="http://schemas.microsoft.com/office/drawing/2014/main" id="{BC3BA194-E70E-88F7-F096-341EAB3C2494}"/>
              </a:ext>
            </a:extLst>
          </p:cNvPr>
          <p:cNvSpPr/>
          <p:nvPr/>
        </p:nvSpPr>
        <p:spPr>
          <a:xfrm>
            <a:off x="8595360" y="2449675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Protect collectors under pressure</a:t>
            </a:r>
            <a:endParaRPr lang="en-US" sz="1400" dirty="0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6" name="Shape 15">
            <a:extLst>
              <a:ext uri="{FF2B5EF4-FFF2-40B4-BE49-F238E27FC236}">
                <a16:creationId xmlns:a16="http://schemas.microsoft.com/office/drawing/2014/main" id="{845B8D14-223E-8586-7434-12EC75EB8BD9}"/>
              </a:ext>
            </a:extLst>
          </p:cNvPr>
          <p:cNvSpPr/>
          <p:nvPr/>
        </p:nvSpPr>
        <p:spPr>
          <a:xfrm>
            <a:off x="777240" y="3291840"/>
            <a:ext cx="324612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F24D58F2-D920-9226-C939-336150AF59F3}"/>
              </a:ext>
            </a:extLst>
          </p:cNvPr>
          <p:cNvSpPr/>
          <p:nvPr/>
        </p:nvSpPr>
        <p:spPr>
          <a:xfrm>
            <a:off x="1005840" y="3520440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Batch behavior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8" name="Text 17">
            <a:extLst>
              <a:ext uri="{FF2B5EF4-FFF2-40B4-BE49-F238E27FC236}">
                <a16:creationId xmlns:a16="http://schemas.microsoft.com/office/drawing/2014/main" id="{416683C9-38F9-330B-F3D6-A893DA8EDC4B}"/>
              </a:ext>
            </a:extLst>
          </p:cNvPr>
          <p:cNvSpPr/>
          <p:nvPr/>
        </p:nvSpPr>
        <p:spPr>
          <a:xfrm>
            <a:off x="853440" y="4019140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Predictable flush and export patterns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9" name="Shape 18">
            <a:extLst>
              <a:ext uri="{FF2B5EF4-FFF2-40B4-BE49-F238E27FC236}">
                <a16:creationId xmlns:a16="http://schemas.microsoft.com/office/drawing/2014/main" id="{347D44D7-6345-2138-83EB-712D8F839A92}"/>
              </a:ext>
            </a:extLst>
          </p:cNvPr>
          <p:cNvSpPr/>
          <p:nvPr/>
        </p:nvSpPr>
        <p:spPr>
          <a:xfrm>
            <a:off x="4572000" y="3291840"/>
            <a:ext cx="324612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0" name="Text 19">
            <a:extLst>
              <a:ext uri="{FF2B5EF4-FFF2-40B4-BE49-F238E27FC236}">
                <a16:creationId xmlns:a16="http://schemas.microsoft.com/office/drawing/2014/main" id="{6EF2D774-F1A5-1215-4DCF-9AB96EEEBF43}"/>
              </a:ext>
            </a:extLst>
          </p:cNvPr>
          <p:cNvSpPr/>
          <p:nvPr/>
        </p:nvSpPr>
        <p:spPr>
          <a:xfrm>
            <a:off x="4800600" y="3520440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Health checks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1" name="Text 20">
            <a:extLst>
              <a:ext uri="{FF2B5EF4-FFF2-40B4-BE49-F238E27FC236}">
                <a16:creationId xmlns:a16="http://schemas.microsoft.com/office/drawing/2014/main" id="{9194E122-B590-46F4-0EF9-F21C1BA9798F}"/>
              </a:ext>
            </a:extLst>
          </p:cNvPr>
          <p:cNvSpPr/>
          <p:nvPr/>
        </p:nvSpPr>
        <p:spPr>
          <a:xfrm>
            <a:off x="4648200" y="3978846"/>
            <a:ext cx="3246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r>
              <a:rPr sz="1400" dirty="0">
                <a:latin typeface="Comcast New Vision"/>
              </a:rPr>
              <a:t>Safer demos, releases, and operations</a:t>
            </a:r>
          </a:p>
        </p:txBody>
      </p:sp>
      <p:sp>
        <p:nvSpPr>
          <p:cNvPr id="22" name="Shape 21">
            <a:extLst>
              <a:ext uri="{FF2B5EF4-FFF2-40B4-BE49-F238E27FC236}">
                <a16:creationId xmlns:a16="http://schemas.microsoft.com/office/drawing/2014/main" id="{14BE1129-D48D-686A-8D25-7C2D7B34AF21}"/>
              </a:ext>
            </a:extLst>
          </p:cNvPr>
          <p:cNvSpPr/>
          <p:nvPr/>
        </p:nvSpPr>
        <p:spPr>
          <a:xfrm>
            <a:off x="8366760" y="3291840"/>
            <a:ext cx="324612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3" name="Text 22">
            <a:extLst>
              <a:ext uri="{FF2B5EF4-FFF2-40B4-BE49-F238E27FC236}">
                <a16:creationId xmlns:a16="http://schemas.microsoft.com/office/drawing/2014/main" id="{1BD68BA5-7B57-5416-29B3-593B0C49B552}"/>
              </a:ext>
            </a:extLst>
          </p:cNvPr>
          <p:cNvSpPr/>
          <p:nvPr/>
        </p:nvSpPr>
        <p:spPr>
          <a:xfrm>
            <a:off x="8595360" y="3520440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Governance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4" name="Text 23">
            <a:extLst>
              <a:ext uri="{FF2B5EF4-FFF2-40B4-BE49-F238E27FC236}">
                <a16:creationId xmlns:a16="http://schemas.microsoft.com/office/drawing/2014/main" id="{5EAB4E52-A51A-F523-56DD-423F5204C4AB}"/>
              </a:ext>
            </a:extLst>
          </p:cNvPr>
          <p:cNvSpPr/>
          <p:nvPr/>
        </p:nvSpPr>
        <p:spPr>
          <a:xfrm>
            <a:off x="8595360" y="3950208"/>
            <a:ext cx="2743200" cy="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Correctness + privacy + cost + dashboards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25" name="Shape 24">
            <a:extLst>
              <a:ext uri="{FF2B5EF4-FFF2-40B4-BE49-F238E27FC236}">
                <a16:creationId xmlns:a16="http://schemas.microsoft.com/office/drawing/2014/main" id="{FAAE69E9-BC04-82DC-5389-150927EA5CC3}"/>
              </a:ext>
            </a:extLst>
          </p:cNvPr>
          <p:cNvSpPr/>
          <p:nvPr/>
        </p:nvSpPr>
        <p:spPr>
          <a:xfrm>
            <a:off x="777240" y="5178820"/>
            <a:ext cx="10835640" cy="457200"/>
          </a:xfrm>
          <a:prstGeom prst="roundRect">
            <a:avLst>
              <a:gd name="adj" fmla="val 16000"/>
            </a:avLst>
          </a:prstGeom>
          <a:solidFill>
            <a:srgbClr val="F5FBF8"/>
          </a:solidFill>
          <a:ln w="12700">
            <a:solidFill>
              <a:srgbClr val="C8E6D0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6" name="Text 25">
            <a:extLst>
              <a:ext uri="{FF2B5EF4-FFF2-40B4-BE49-F238E27FC236}">
                <a16:creationId xmlns:a16="http://schemas.microsoft.com/office/drawing/2014/main" id="{4CD7C066-A1FF-015E-6921-72A26F4535A1}"/>
              </a:ext>
            </a:extLst>
          </p:cNvPr>
          <p:cNvSpPr/>
          <p:nvPr/>
        </p:nvSpPr>
        <p:spPr>
          <a:xfrm>
            <a:off x="1143000" y="5340096"/>
            <a:ext cx="98755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Reliability is complete only when the pipeline is correct, stable under load, and governed for privacy and cost.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18993574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8E2022-E52C-3BB6-4202-89888A06E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82" y="104766"/>
            <a:ext cx="10121793" cy="66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795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BEC9C-EEC2-C80C-ADDF-1077C75DB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A2D2F6B-6C0A-4BBF-B2D6-B12D738047A3}"/>
              </a:ext>
            </a:extLst>
          </p:cNvPr>
          <p:cNvSpPr/>
          <p:nvPr/>
        </p:nvSpPr>
        <p:spPr>
          <a:xfrm>
            <a:off x="502920" y="301752"/>
            <a:ext cx="886968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24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Blueprint: when is a migration really complete?</a:t>
            </a:r>
            <a:endParaRPr lang="en-US" sz="2400" b="1" dirty="0">
              <a:solidFill>
                <a:srgbClr val="111111"/>
              </a:solidFill>
              <a:latin typeface="+mj-lt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11B6B25-9079-5A22-D9D3-6F9535AD2FF2}"/>
              </a:ext>
            </a:extLst>
          </p:cNvPr>
          <p:cNvSpPr/>
          <p:nvPr/>
        </p:nvSpPr>
        <p:spPr>
          <a:xfrm>
            <a:off x="9646920" y="310896"/>
            <a:ext cx="1920240" cy="329184"/>
          </a:xfrm>
          <a:prstGeom prst="roundRect">
            <a:avLst>
              <a:gd name="adj" fmla="val 19444"/>
            </a:avLst>
          </a:prstGeom>
          <a:solidFill>
            <a:srgbClr val="F6F7F9"/>
          </a:solidFill>
          <a:ln w="12700">
            <a:solidFill>
              <a:srgbClr val="D9DEE7">
                <a:alpha val="8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F1D2A61-108A-DE66-B94D-009F17590080}"/>
              </a:ext>
            </a:extLst>
          </p:cNvPr>
          <p:cNvSpPr/>
          <p:nvPr/>
        </p:nvSpPr>
        <p:spPr>
          <a:xfrm>
            <a:off x="9738360" y="3703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900" b="1">
                <a:solidFill>
                  <a:srgbClr val="0D3B66"/>
                </a:solidFill>
                <a:latin typeface="Comcast New Vision"/>
                <a:ea typeface="Comcast New Vision"/>
                <a:cs typeface="Comcast New Vision" pitchFamily="34" charset="-120"/>
              </a:rPr>
              <a:t>ADOPTION CRITERIA</a:t>
            </a:r>
            <a:endParaRPr lang="en-US" sz="900" b="1">
              <a:solidFill>
                <a:srgbClr val="0D3B66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935D6B6-92F4-BFCD-E1F3-29985D48C18F}"/>
              </a:ext>
            </a:extLst>
          </p:cNvPr>
          <p:cNvSpPr/>
          <p:nvPr/>
        </p:nvSpPr>
        <p:spPr>
          <a:xfrm>
            <a:off x="502920" y="85039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F51E21E7-8E54-4A78-BFBA-A354938DB10B}"/>
              </a:ext>
            </a:extLst>
          </p:cNvPr>
          <p:cNvSpPr/>
          <p:nvPr/>
        </p:nvSpPr>
        <p:spPr>
          <a:xfrm>
            <a:off x="685800" y="1051560"/>
            <a:ext cx="10789920" cy="2743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A service is migrated only when the signal is explainable, </a:t>
            </a:r>
            <a:r>
              <a:rPr lang="en-US" sz="1400" b="1" dirty="0" err="1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queryable</a:t>
            </a:r>
            <a:r>
              <a:rPr lang="en-US" sz="1400" b="1" dirty="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, repeatable, drillable, affordable, and safe.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28243061-A95B-B8C2-78D9-2839E4372E1D}"/>
              </a:ext>
            </a:extLst>
          </p:cNvPr>
          <p:cNvSpPr/>
          <p:nvPr/>
        </p:nvSpPr>
        <p:spPr>
          <a:xfrm>
            <a:off x="777240" y="1691640"/>
            <a:ext cx="516636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72026851-2D74-D738-00F3-CF47A21EA606}"/>
              </a:ext>
            </a:extLst>
          </p:cNvPr>
          <p:cNvSpPr/>
          <p:nvPr/>
        </p:nvSpPr>
        <p:spPr>
          <a:xfrm>
            <a:off x="960120" y="1901952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1</a:t>
            </a:r>
            <a:endParaRPr lang="en-US" sz="1400" b="1">
              <a:solidFill>
                <a:srgbClr val="111111"/>
              </a:solidFill>
              <a:latin typeface="Comcast New Vision SemiBold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0F90C713-20B7-FFFC-3656-F5F706AC77A6}"/>
              </a:ext>
            </a:extLst>
          </p:cNvPr>
          <p:cNvSpPr/>
          <p:nvPr/>
        </p:nvSpPr>
        <p:spPr>
          <a:xfrm>
            <a:off x="1371600" y="1856232"/>
            <a:ext cx="1143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Explainable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3F8C5EE4-E98D-2B97-5BAE-4324075B0A3B}"/>
              </a:ext>
            </a:extLst>
          </p:cNvPr>
          <p:cNvSpPr/>
          <p:nvPr/>
        </p:nvSpPr>
        <p:spPr>
          <a:xfrm>
            <a:off x="2834640" y="1856232"/>
            <a:ext cx="2788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Can the team explain receive → scrub → route → aggregate → export?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1" name="Shape 10">
            <a:extLst>
              <a:ext uri="{FF2B5EF4-FFF2-40B4-BE49-F238E27FC236}">
                <a16:creationId xmlns:a16="http://schemas.microsoft.com/office/drawing/2014/main" id="{04E39026-B120-F0CD-17A3-17BD7868B7E0}"/>
              </a:ext>
            </a:extLst>
          </p:cNvPr>
          <p:cNvSpPr/>
          <p:nvPr/>
        </p:nvSpPr>
        <p:spPr>
          <a:xfrm>
            <a:off x="6400800" y="1691640"/>
            <a:ext cx="516636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7C020387-791E-5B02-AC39-7ECB227907CF}"/>
              </a:ext>
            </a:extLst>
          </p:cNvPr>
          <p:cNvSpPr/>
          <p:nvPr/>
        </p:nvSpPr>
        <p:spPr>
          <a:xfrm>
            <a:off x="6583680" y="1901952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2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3" name="Text 12">
            <a:extLst>
              <a:ext uri="{FF2B5EF4-FFF2-40B4-BE49-F238E27FC236}">
                <a16:creationId xmlns:a16="http://schemas.microsoft.com/office/drawing/2014/main" id="{46801A74-EA7E-4100-0CE2-3442DB245B15}"/>
              </a:ext>
            </a:extLst>
          </p:cNvPr>
          <p:cNvSpPr/>
          <p:nvPr/>
        </p:nvSpPr>
        <p:spPr>
          <a:xfrm>
            <a:off x="6995160" y="1856232"/>
            <a:ext cx="1143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Queryable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0E5A81D5-F686-F169-7195-D04AE1CCABC2}"/>
              </a:ext>
            </a:extLst>
          </p:cNvPr>
          <p:cNvSpPr/>
          <p:nvPr/>
        </p:nvSpPr>
        <p:spPr>
          <a:xfrm>
            <a:off x="8458200" y="1856232"/>
            <a:ext cx="2788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Do dashboard variables and query filters match the label contract?</a:t>
            </a:r>
            <a:endParaRPr lang="en-US" sz="140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0249A03B-7D3D-295E-DA49-58DB0F2AE6CC}"/>
              </a:ext>
            </a:extLst>
          </p:cNvPr>
          <p:cNvSpPr/>
          <p:nvPr/>
        </p:nvSpPr>
        <p:spPr>
          <a:xfrm>
            <a:off x="777240" y="2834640"/>
            <a:ext cx="516636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Text 15">
            <a:extLst>
              <a:ext uri="{FF2B5EF4-FFF2-40B4-BE49-F238E27FC236}">
                <a16:creationId xmlns:a16="http://schemas.microsoft.com/office/drawing/2014/main" id="{4838950A-E7FC-C880-BDC9-4C2EF3B943E5}"/>
              </a:ext>
            </a:extLst>
          </p:cNvPr>
          <p:cNvSpPr/>
          <p:nvPr/>
        </p:nvSpPr>
        <p:spPr>
          <a:xfrm>
            <a:off x="960120" y="3044952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3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1EBA3777-7671-509B-0E1E-B451A14EB331}"/>
              </a:ext>
            </a:extLst>
          </p:cNvPr>
          <p:cNvSpPr/>
          <p:nvPr/>
        </p:nvSpPr>
        <p:spPr>
          <a:xfrm>
            <a:off x="1371600" y="2999232"/>
            <a:ext cx="1143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Repeatable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8" name="Text 17">
            <a:extLst>
              <a:ext uri="{FF2B5EF4-FFF2-40B4-BE49-F238E27FC236}">
                <a16:creationId xmlns:a16="http://schemas.microsoft.com/office/drawing/2014/main" id="{41E29DC7-AF78-FC87-9A78-7E276A108DDA}"/>
              </a:ext>
            </a:extLst>
          </p:cNvPr>
          <p:cNvSpPr/>
          <p:nvPr/>
        </p:nvSpPr>
        <p:spPr>
          <a:xfrm>
            <a:off x="2834640" y="2999232"/>
            <a:ext cx="2788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Does the same service map to the same owner during load and replica changes?</a:t>
            </a:r>
            <a:endParaRPr lang="en-US" sz="140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9" name="Shape 18">
            <a:extLst>
              <a:ext uri="{FF2B5EF4-FFF2-40B4-BE49-F238E27FC236}">
                <a16:creationId xmlns:a16="http://schemas.microsoft.com/office/drawing/2014/main" id="{AB919251-1C9C-BB04-DA41-BF563D536BA3}"/>
              </a:ext>
            </a:extLst>
          </p:cNvPr>
          <p:cNvSpPr/>
          <p:nvPr/>
        </p:nvSpPr>
        <p:spPr>
          <a:xfrm>
            <a:off x="6400800" y="2834640"/>
            <a:ext cx="516636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0" name="Text 19">
            <a:extLst>
              <a:ext uri="{FF2B5EF4-FFF2-40B4-BE49-F238E27FC236}">
                <a16:creationId xmlns:a16="http://schemas.microsoft.com/office/drawing/2014/main" id="{57876FA6-8654-7557-C4F6-9A36E4B868BF}"/>
              </a:ext>
            </a:extLst>
          </p:cNvPr>
          <p:cNvSpPr/>
          <p:nvPr/>
        </p:nvSpPr>
        <p:spPr>
          <a:xfrm>
            <a:off x="6583680" y="3044952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4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1" name="Text 20">
            <a:extLst>
              <a:ext uri="{FF2B5EF4-FFF2-40B4-BE49-F238E27FC236}">
                <a16:creationId xmlns:a16="http://schemas.microsoft.com/office/drawing/2014/main" id="{6D725890-8107-625E-841D-BED4E0C8D989}"/>
              </a:ext>
            </a:extLst>
          </p:cNvPr>
          <p:cNvSpPr/>
          <p:nvPr/>
        </p:nvSpPr>
        <p:spPr>
          <a:xfrm>
            <a:off x="6995160" y="2999232"/>
            <a:ext cx="1143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Drillable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2" name="Text 21">
            <a:extLst>
              <a:ext uri="{FF2B5EF4-FFF2-40B4-BE49-F238E27FC236}">
                <a16:creationId xmlns:a16="http://schemas.microsoft.com/office/drawing/2014/main" id="{1946FEB9-9E73-CA9D-EDE4-45826880F84E}"/>
              </a:ext>
            </a:extLst>
          </p:cNvPr>
          <p:cNvSpPr/>
          <p:nvPr/>
        </p:nvSpPr>
        <p:spPr>
          <a:xfrm>
            <a:off x="8458200" y="2999232"/>
            <a:ext cx="2788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Can an operator move from RED signal to trace evidence with the same context?</a:t>
            </a:r>
            <a:endParaRPr lang="en-US" sz="140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23" name="Shape 22">
            <a:extLst>
              <a:ext uri="{FF2B5EF4-FFF2-40B4-BE49-F238E27FC236}">
                <a16:creationId xmlns:a16="http://schemas.microsoft.com/office/drawing/2014/main" id="{898F4E2D-C015-101E-D058-53B224DA73DD}"/>
              </a:ext>
            </a:extLst>
          </p:cNvPr>
          <p:cNvSpPr/>
          <p:nvPr/>
        </p:nvSpPr>
        <p:spPr>
          <a:xfrm>
            <a:off x="777240" y="3977640"/>
            <a:ext cx="516636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4" name="Text 23">
            <a:extLst>
              <a:ext uri="{FF2B5EF4-FFF2-40B4-BE49-F238E27FC236}">
                <a16:creationId xmlns:a16="http://schemas.microsoft.com/office/drawing/2014/main" id="{F8CF9711-F97B-E145-70C6-A8114BA3AF19}"/>
              </a:ext>
            </a:extLst>
          </p:cNvPr>
          <p:cNvSpPr/>
          <p:nvPr/>
        </p:nvSpPr>
        <p:spPr>
          <a:xfrm>
            <a:off x="960120" y="4187952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5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5" name="Text 24">
            <a:extLst>
              <a:ext uri="{FF2B5EF4-FFF2-40B4-BE49-F238E27FC236}">
                <a16:creationId xmlns:a16="http://schemas.microsoft.com/office/drawing/2014/main" id="{4768E427-976E-92D9-DC74-79C3F7A0C6B8}"/>
              </a:ext>
            </a:extLst>
          </p:cNvPr>
          <p:cNvSpPr/>
          <p:nvPr/>
        </p:nvSpPr>
        <p:spPr>
          <a:xfrm>
            <a:off x="1371600" y="4142232"/>
            <a:ext cx="1143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Affordable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6" name="Text 25">
            <a:extLst>
              <a:ext uri="{FF2B5EF4-FFF2-40B4-BE49-F238E27FC236}">
                <a16:creationId xmlns:a16="http://schemas.microsoft.com/office/drawing/2014/main" id="{8D941ECD-4ACF-3E0D-2FF5-E0E36524E540}"/>
              </a:ext>
            </a:extLst>
          </p:cNvPr>
          <p:cNvSpPr/>
          <p:nvPr/>
        </p:nvSpPr>
        <p:spPr>
          <a:xfrm>
            <a:off x="2834640" y="4142232"/>
            <a:ext cx="2788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r>
              <a:rPr sz="650">
                <a:latin typeface="Comcast New Vision"/>
              </a:rPr>
              <a:t>Are cardinality and series growth</a:t>
            </a:r>
          </a:p>
          <a:p>
            <a:r>
              <a:rPr sz="650">
                <a:latin typeface="Comcast New Vision"/>
              </a:rPr>
              <a:t>bounded before export?</a:t>
            </a:r>
          </a:p>
        </p:txBody>
      </p:sp>
      <p:sp>
        <p:nvSpPr>
          <p:cNvPr id="27" name="Shape 26">
            <a:extLst>
              <a:ext uri="{FF2B5EF4-FFF2-40B4-BE49-F238E27FC236}">
                <a16:creationId xmlns:a16="http://schemas.microsoft.com/office/drawing/2014/main" id="{21EC2ACF-61E7-15C3-93A9-30160C5F4F31}"/>
              </a:ext>
            </a:extLst>
          </p:cNvPr>
          <p:cNvSpPr/>
          <p:nvPr/>
        </p:nvSpPr>
        <p:spPr>
          <a:xfrm>
            <a:off x="6400800" y="3977640"/>
            <a:ext cx="516636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8" name="Text 27">
            <a:extLst>
              <a:ext uri="{FF2B5EF4-FFF2-40B4-BE49-F238E27FC236}">
                <a16:creationId xmlns:a16="http://schemas.microsoft.com/office/drawing/2014/main" id="{413EF2EA-2AA3-B69E-49C9-11A018E41A32}"/>
              </a:ext>
            </a:extLst>
          </p:cNvPr>
          <p:cNvSpPr/>
          <p:nvPr/>
        </p:nvSpPr>
        <p:spPr>
          <a:xfrm>
            <a:off x="6583680" y="4187952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6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9" name="Text 28">
            <a:extLst>
              <a:ext uri="{FF2B5EF4-FFF2-40B4-BE49-F238E27FC236}">
                <a16:creationId xmlns:a16="http://schemas.microsoft.com/office/drawing/2014/main" id="{04367038-6ADF-9CC0-B0E3-B20373EE2799}"/>
              </a:ext>
            </a:extLst>
          </p:cNvPr>
          <p:cNvSpPr/>
          <p:nvPr/>
        </p:nvSpPr>
        <p:spPr>
          <a:xfrm>
            <a:off x="6995160" y="4142232"/>
            <a:ext cx="1143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Safe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30" name="Text 29">
            <a:extLst>
              <a:ext uri="{FF2B5EF4-FFF2-40B4-BE49-F238E27FC236}">
                <a16:creationId xmlns:a16="http://schemas.microsoft.com/office/drawing/2014/main" id="{276283E4-FA5A-B9C7-7293-DD7883F72BF7}"/>
              </a:ext>
            </a:extLst>
          </p:cNvPr>
          <p:cNvSpPr/>
          <p:nvPr/>
        </p:nvSpPr>
        <p:spPr>
          <a:xfrm>
            <a:off x="8458200" y="4142232"/>
            <a:ext cx="2788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Are user IDs, credentials, tokens, and raw payloads removed?</a:t>
            </a:r>
            <a:endParaRPr lang="en-US" sz="140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31" name="Shape 30">
            <a:extLst>
              <a:ext uri="{FF2B5EF4-FFF2-40B4-BE49-F238E27FC236}">
                <a16:creationId xmlns:a16="http://schemas.microsoft.com/office/drawing/2014/main" id="{F796DEF0-A00D-2723-6E01-20677B82DED7}"/>
              </a:ext>
            </a:extLst>
          </p:cNvPr>
          <p:cNvSpPr/>
          <p:nvPr/>
        </p:nvSpPr>
        <p:spPr>
          <a:xfrm>
            <a:off x="685800" y="5806440"/>
            <a:ext cx="10789920" cy="411480"/>
          </a:xfrm>
          <a:prstGeom prst="roundRect">
            <a:avLst>
              <a:gd name="adj" fmla="val 11111"/>
            </a:avLst>
          </a:prstGeom>
          <a:solidFill>
            <a:srgbClr val="F8FBFF"/>
          </a:solidFill>
          <a:ln w="12700">
            <a:solidFill>
              <a:srgbClr val="C9E2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2" name="Text 31">
            <a:extLst>
              <a:ext uri="{FF2B5EF4-FFF2-40B4-BE49-F238E27FC236}">
                <a16:creationId xmlns:a16="http://schemas.microsoft.com/office/drawing/2014/main" id="{9E5A9921-79E0-C26A-9E75-554C160B9D28}"/>
              </a:ext>
            </a:extLst>
          </p:cNvPr>
          <p:cNvSpPr/>
          <p:nvPr/>
        </p:nvSpPr>
        <p:spPr>
          <a:xfrm>
            <a:off x="868680" y="5934456"/>
            <a:ext cx="1042416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Audience question: Which gate would fail first in your environment: ownership, labels, cardinality, or drilldown?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32162747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orp_extract/ppt/media/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240" y="73152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2400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What to remember</a:t>
            </a:r>
            <a:endParaRPr lang="en-US" sz="2400" dirty="0">
              <a:solidFill>
                <a:srgbClr val="111111"/>
              </a:solidFill>
              <a:latin typeface="+mj-lt"/>
            </a:endParaRPr>
          </a:p>
        </p:txBody>
      </p:sp>
      <p:sp>
        <p:nvSpPr>
          <p:cNvPr id="4" name="Shape 1"/>
          <p:cNvSpPr/>
          <p:nvPr/>
        </p:nvSpPr>
        <p:spPr>
          <a:xfrm>
            <a:off x="960120" y="1600200"/>
            <a:ext cx="6858000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Text 2"/>
          <p:cNvSpPr/>
          <p:nvPr/>
        </p:nvSpPr>
        <p:spPr>
          <a:xfrm>
            <a:off x="1143000" y="1783080"/>
            <a:ext cx="2743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1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6" name="Text 3"/>
          <p:cNvSpPr/>
          <p:nvPr/>
        </p:nvSpPr>
        <p:spPr>
          <a:xfrm>
            <a:off x="1600200" y="1773936"/>
            <a:ext cx="5943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+mj-lt"/>
                <a:ea typeface="Comcast New Vision"/>
                <a:cs typeface="Comcast New Vision" pitchFamily="34" charset="-120"/>
              </a:rPr>
              <a:t>One owner preserves percentile correctness</a:t>
            </a:r>
            <a:endParaRPr lang="en-US" sz="1400" b="1" dirty="0">
              <a:solidFill>
                <a:srgbClr val="111111"/>
              </a:solidFill>
              <a:latin typeface="+mj-lt"/>
              <a:ea typeface="Comcast New Vision"/>
            </a:endParaRPr>
          </a:p>
        </p:txBody>
      </p:sp>
      <p:sp>
        <p:nvSpPr>
          <p:cNvPr id="7" name="Shape 4"/>
          <p:cNvSpPr/>
          <p:nvPr/>
        </p:nvSpPr>
        <p:spPr>
          <a:xfrm>
            <a:off x="960120" y="2560320"/>
            <a:ext cx="6858000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5"/>
          <p:cNvSpPr/>
          <p:nvPr/>
        </p:nvSpPr>
        <p:spPr>
          <a:xfrm>
            <a:off x="1143000" y="2743200"/>
            <a:ext cx="2743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2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9" name="Text 6"/>
          <p:cNvSpPr/>
          <p:nvPr/>
        </p:nvSpPr>
        <p:spPr>
          <a:xfrm>
            <a:off x="1600200" y="2734056"/>
            <a:ext cx="5943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+mj-lt"/>
                <a:ea typeface="Comcast New Vision"/>
                <a:cs typeface="Comcast New Vision" pitchFamily="34" charset="-120"/>
              </a:rPr>
              <a:t>Mandatory labels make dashboards reusable</a:t>
            </a:r>
            <a:endParaRPr lang="en-US" sz="1400" b="1" dirty="0">
              <a:solidFill>
                <a:srgbClr val="111111"/>
              </a:solidFill>
              <a:latin typeface="+mj-lt"/>
              <a:ea typeface="Comcast New Vision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60120" y="3520440"/>
            <a:ext cx="6858000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Text 8"/>
          <p:cNvSpPr/>
          <p:nvPr/>
        </p:nvSpPr>
        <p:spPr>
          <a:xfrm>
            <a:off x="1143000" y="3703320"/>
            <a:ext cx="2743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3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600200" y="3694176"/>
            <a:ext cx="5943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r>
              <a:rPr sz="1400" b="1" dirty="0">
                <a:latin typeface="+mj-lt"/>
              </a:rPr>
              <a:t>Hygiene keeps enterprise scale affordable and safe</a:t>
            </a:r>
          </a:p>
        </p:txBody>
      </p:sp>
      <p:sp>
        <p:nvSpPr>
          <p:cNvPr id="13" name="Text 10"/>
          <p:cNvSpPr/>
          <p:nvPr/>
        </p:nvSpPr>
        <p:spPr>
          <a:xfrm>
            <a:off x="960120" y="5102352"/>
            <a:ext cx="2926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Questions?</a:t>
            </a:r>
            <a:endParaRPr lang="en-US" b="1" dirty="0">
              <a:solidFill>
                <a:srgbClr val="111111"/>
              </a:solidFill>
              <a:latin typeface="Comcast New Vision"/>
              <a:ea typeface="Comcast New Vision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60120" y="5431536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Raghu Vamshi Challa • Comcast Engineering</a:t>
            </a:r>
            <a:endParaRPr lang="en-US" b="1" dirty="0">
              <a:solidFill>
                <a:srgbClr val="111111"/>
              </a:solidFill>
              <a:latin typeface="Comcast New Vision"/>
              <a:ea typeface="Comcast New Visio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1C9A23-D653-7131-3D35-E5CA216A28EF}"/>
              </a:ext>
            </a:extLst>
          </p:cNvPr>
          <p:cNvSpPr txBox="1"/>
          <p:nvPr/>
        </p:nvSpPr>
        <p:spPr>
          <a:xfrm>
            <a:off x="960120" y="4352319"/>
            <a:ext cx="11215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If we cannot explain how a signal is computed, we do not yet have observability. We only have telemetry.</a:t>
            </a:r>
            <a:endParaRPr lang="en-US" sz="16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8AB881-12DB-0902-E948-873BC3C4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rgbClr val="111111"/>
                </a:solidFill>
                <a:latin typeface="Comcast New Vision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869571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86698D-19EF-CFB9-4D88-F753A8B0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23" y="495436"/>
            <a:ext cx="9561286" cy="380689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en-US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What this talk gives you</a:t>
            </a:r>
            <a:endParaRPr lang="en-US" b="1" dirty="0">
              <a:solidFill>
                <a:srgbClr val="111111"/>
              </a:solidFill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F0D2E7-C310-4C4D-F693-DC3E418BEBE8}"/>
              </a:ext>
            </a:extLst>
          </p:cNvPr>
          <p:cNvGrpSpPr/>
          <p:nvPr/>
        </p:nvGrpSpPr>
        <p:grpSpPr>
          <a:xfrm>
            <a:off x="636823" y="1713663"/>
            <a:ext cx="10716977" cy="3456432"/>
            <a:chOff x="2440469" y="2463151"/>
            <a:chExt cx="7757640" cy="3180493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FEE447B-712D-F685-DAF1-68AABCA3FAC7}"/>
                </a:ext>
              </a:extLst>
            </p:cNvPr>
            <p:cNvSpPr/>
            <p:nvPr/>
          </p:nvSpPr>
          <p:spPr>
            <a:xfrm>
              <a:off x="2440469" y="2463151"/>
              <a:ext cx="1872174" cy="3180493"/>
            </a:xfrm>
            <a:prstGeom prst="roundRect">
              <a:avLst>
                <a:gd name="adj" fmla="val 0"/>
              </a:avLst>
            </a:prstGeom>
            <a:gradFill>
              <a:gsLst>
                <a:gs pos="100000">
                  <a:srgbClr val="FF7111"/>
                </a:gs>
                <a:gs pos="0">
                  <a:srgbClr val="EF1440"/>
                </a:gs>
              </a:gsLst>
              <a:lin ang="5400000" scaled="0"/>
            </a:gradFill>
            <a:ln w="12700">
              <a:noFill/>
              <a:miter lim="400000"/>
            </a:ln>
          </p:spPr>
          <p:txBody>
            <a:bodyPr lIns="0" tIns="0" rIns="0" bIns="0" rtlCol="0" anchor="ctr"/>
            <a:lstStyle/>
            <a:p>
              <a:pPr algn="l"/>
              <a:endParaRPr lang="en-US" sz="1600">
                <a:solidFill>
                  <a:schemeClr val="bg1"/>
                </a:solidFill>
                <a:latin typeface="Comcast New Vision" panose="020B0504040000000004" pitchFamily="34" charset="77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9378328-306E-DEF3-EE57-A3A2027A68D4}"/>
                </a:ext>
              </a:extLst>
            </p:cNvPr>
            <p:cNvSpPr/>
            <p:nvPr/>
          </p:nvSpPr>
          <p:spPr>
            <a:xfrm>
              <a:off x="4402292" y="2463151"/>
              <a:ext cx="1872174" cy="3180493"/>
            </a:xfrm>
            <a:prstGeom prst="roundRect">
              <a:avLst>
                <a:gd name="adj" fmla="val 0"/>
              </a:avLst>
            </a:prstGeom>
            <a:gradFill>
              <a:gsLst>
                <a:gs pos="53000">
                  <a:srgbClr val="973FCC"/>
                </a:gs>
                <a:gs pos="100000">
                  <a:srgbClr val="FF05A4"/>
                </a:gs>
                <a:gs pos="0">
                  <a:srgbClr val="6E55DC"/>
                </a:gs>
              </a:gsLst>
              <a:lin ang="5400000" scaled="0"/>
            </a:gradFill>
            <a:ln w="12700">
              <a:noFill/>
              <a:miter lim="400000"/>
            </a:ln>
          </p:spPr>
          <p:txBody>
            <a:bodyPr lIns="0" tIns="0" rIns="0" bIns="0" rtlCol="0" anchor="ctr"/>
            <a:lstStyle/>
            <a:p>
              <a:pPr algn="l"/>
              <a:endParaRPr lang="en-US" sz="1600">
                <a:solidFill>
                  <a:schemeClr val="bg1"/>
                </a:solidFill>
                <a:latin typeface="Comcast New Vision" panose="020B0504040000000004" pitchFamily="34" charset="77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1D649EA-0F33-8AAC-10FF-C4443BDA6950}"/>
                </a:ext>
              </a:extLst>
            </p:cNvPr>
            <p:cNvSpPr/>
            <p:nvPr/>
          </p:nvSpPr>
          <p:spPr>
            <a:xfrm>
              <a:off x="6364114" y="2463151"/>
              <a:ext cx="1872174" cy="3180493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089DE0"/>
                </a:gs>
                <a:gs pos="100000">
                  <a:srgbClr val="6E55DC"/>
                </a:gs>
              </a:gsLst>
              <a:lin ang="5400000" scaled="0"/>
            </a:gradFill>
            <a:ln w="12700">
              <a:noFill/>
              <a:miter lim="400000"/>
            </a:ln>
          </p:spPr>
          <p:txBody>
            <a:bodyPr lIns="0" tIns="0" rIns="0" bIns="0" rtlCol="0" anchor="ctr"/>
            <a:lstStyle/>
            <a:p>
              <a:pPr algn="l"/>
              <a:endParaRPr lang="en-US" sz="1600">
                <a:solidFill>
                  <a:schemeClr val="bg1"/>
                </a:solidFill>
                <a:latin typeface="Comcast New Vision" panose="020B0504040000000004" pitchFamily="34" charset="77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3AD7D7B-21E6-79EA-745B-B905D538307A}"/>
                </a:ext>
              </a:extLst>
            </p:cNvPr>
            <p:cNvSpPr/>
            <p:nvPr/>
          </p:nvSpPr>
          <p:spPr>
            <a:xfrm>
              <a:off x="8325935" y="2463151"/>
              <a:ext cx="1872174" cy="3180493"/>
            </a:xfrm>
            <a:prstGeom prst="roundRect">
              <a:avLst>
                <a:gd name="adj" fmla="val 0"/>
              </a:avLst>
            </a:prstGeom>
            <a:gradFill>
              <a:gsLst>
                <a:gs pos="70000">
                  <a:srgbClr val="03BB68"/>
                </a:gs>
                <a:gs pos="100000">
                  <a:srgbClr val="00DABD"/>
                </a:gs>
                <a:gs pos="1000">
                  <a:srgbClr val="05AC40"/>
                </a:gs>
              </a:gsLst>
              <a:lin ang="5400000" scaled="0"/>
            </a:gradFill>
            <a:ln w="12700">
              <a:noFill/>
              <a:miter lim="400000"/>
            </a:ln>
          </p:spPr>
          <p:txBody>
            <a:bodyPr lIns="0" tIns="0" rIns="0" bIns="0" rtlCol="0" anchor="ctr"/>
            <a:lstStyle/>
            <a:p>
              <a:pPr algn="l"/>
              <a:endParaRPr lang="en-US" sz="1600">
                <a:solidFill>
                  <a:schemeClr val="bg1"/>
                </a:solidFill>
                <a:latin typeface="Comcast New Vision" panose="020B0504040000000004" pitchFamily="34" charset="77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4CA822-E794-5301-0B45-1276220F1F6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2469" y="1009175"/>
            <a:ext cx="11153131" cy="38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</a:rPr>
              <a:t>A migration journey story: what broke, why it mattered, and the controls that made the OTel stack trustworthy.</a:t>
            </a:r>
          </a:p>
          <a:p>
            <a:endParaRPr lang="en-US" sz="1400" dirty="0">
              <a:solidFill>
                <a:srgbClr val="111111"/>
              </a:solidFill>
              <a:latin typeface="Comcast New Vision"/>
            </a:endParaRPr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3E2D0428-07AF-1BC2-D041-CAC4411E335C}"/>
              </a:ext>
            </a:extLst>
          </p:cNvPr>
          <p:cNvSpPr/>
          <p:nvPr/>
        </p:nvSpPr>
        <p:spPr>
          <a:xfrm>
            <a:off x="838200" y="2898648"/>
            <a:ext cx="502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600" b="1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01</a:t>
            </a:r>
            <a:endParaRPr lang="en-US" sz="1600" b="1">
              <a:solidFill>
                <a:srgbClr val="111111"/>
              </a:solidFill>
              <a:latin typeface="Comcast New Vision SemiBold"/>
            </a:endParaRP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06249B3A-45D1-54EA-0306-9CAB5AB2C05C}"/>
              </a:ext>
            </a:extLst>
          </p:cNvPr>
          <p:cNvSpPr/>
          <p:nvPr/>
        </p:nvSpPr>
        <p:spPr>
          <a:xfrm>
            <a:off x="838200" y="3429000"/>
            <a:ext cx="1965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6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Why we migrated</a:t>
            </a:r>
            <a:endParaRPr lang="en-US" sz="16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7" name="Text 9">
            <a:extLst>
              <a:ext uri="{FF2B5EF4-FFF2-40B4-BE49-F238E27FC236}">
                <a16:creationId xmlns:a16="http://schemas.microsoft.com/office/drawing/2014/main" id="{E3D28F10-484C-F6B5-E1E2-E98AC667EE40}"/>
              </a:ext>
            </a:extLst>
          </p:cNvPr>
          <p:cNvSpPr/>
          <p:nvPr/>
        </p:nvSpPr>
        <p:spPr>
          <a:xfrm>
            <a:off x="838200" y="3861977"/>
            <a:ext cx="19659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</a:rPr>
              <a:t>Cost, platform lock-in, tool flexibility, and dashboards that should not be tied to one backend.</a:t>
            </a:r>
          </a:p>
        </p:txBody>
      </p:sp>
      <p:sp>
        <p:nvSpPr>
          <p:cNvPr id="18" name="Text 11">
            <a:extLst>
              <a:ext uri="{FF2B5EF4-FFF2-40B4-BE49-F238E27FC236}">
                <a16:creationId xmlns:a16="http://schemas.microsoft.com/office/drawing/2014/main" id="{675EF718-9394-380C-8C59-F24C86F4C02C}"/>
              </a:ext>
            </a:extLst>
          </p:cNvPr>
          <p:cNvSpPr/>
          <p:nvPr/>
        </p:nvSpPr>
        <p:spPr>
          <a:xfrm>
            <a:off x="3685032" y="2898648"/>
            <a:ext cx="502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6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02</a:t>
            </a:r>
            <a:endParaRPr lang="en-US" sz="16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FA19D4C5-E030-7EEA-85E9-145E01F0AA7D}"/>
              </a:ext>
            </a:extLst>
          </p:cNvPr>
          <p:cNvSpPr/>
          <p:nvPr/>
        </p:nvSpPr>
        <p:spPr>
          <a:xfrm>
            <a:off x="3685032" y="3429000"/>
            <a:ext cx="1965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6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What failed at scale</a:t>
            </a:r>
            <a:endParaRPr lang="en-US" sz="16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0" name="Text 13">
            <a:extLst>
              <a:ext uri="{FF2B5EF4-FFF2-40B4-BE49-F238E27FC236}">
                <a16:creationId xmlns:a16="http://schemas.microsoft.com/office/drawing/2014/main" id="{4126665A-26FA-0A1D-05FC-89667770D905}"/>
              </a:ext>
            </a:extLst>
          </p:cNvPr>
          <p:cNvSpPr/>
          <p:nvPr/>
        </p:nvSpPr>
        <p:spPr>
          <a:xfrm>
            <a:off x="3657229" y="3861977"/>
            <a:ext cx="19659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</a:rPr>
              <a:t>Trace-derived p99 can look correct while being globally wrong if service streams are split.</a:t>
            </a:r>
          </a:p>
        </p:txBody>
      </p:sp>
      <p:sp>
        <p:nvSpPr>
          <p:cNvPr id="21" name="Text 15">
            <a:extLst>
              <a:ext uri="{FF2B5EF4-FFF2-40B4-BE49-F238E27FC236}">
                <a16:creationId xmlns:a16="http://schemas.microsoft.com/office/drawing/2014/main" id="{C1B06F97-4BC2-96D0-48DE-6AD64C68BEFD}"/>
              </a:ext>
            </a:extLst>
          </p:cNvPr>
          <p:cNvSpPr/>
          <p:nvPr/>
        </p:nvSpPr>
        <p:spPr>
          <a:xfrm>
            <a:off x="6271391" y="2898648"/>
            <a:ext cx="502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6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03</a:t>
            </a:r>
            <a:endParaRPr lang="en-US" sz="16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2" name="Text 16">
            <a:extLst>
              <a:ext uri="{FF2B5EF4-FFF2-40B4-BE49-F238E27FC236}">
                <a16:creationId xmlns:a16="http://schemas.microsoft.com/office/drawing/2014/main" id="{7728AAC9-A491-8636-2F2A-7ACD60C8C3DC}"/>
              </a:ext>
            </a:extLst>
          </p:cNvPr>
          <p:cNvSpPr/>
          <p:nvPr/>
        </p:nvSpPr>
        <p:spPr>
          <a:xfrm>
            <a:off x="6271391" y="3429000"/>
            <a:ext cx="1965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6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How we fixed it</a:t>
            </a:r>
            <a:endParaRPr lang="en-US" sz="1600" b="1" dirty="0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AABAFF08-0A10-48BC-61C4-7058727FA540}"/>
              </a:ext>
            </a:extLst>
          </p:cNvPr>
          <p:cNvSpPr/>
          <p:nvPr/>
        </p:nvSpPr>
        <p:spPr>
          <a:xfrm>
            <a:off x="6271391" y="3832573"/>
            <a:ext cx="208845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</a:rPr>
              <a:t>Opinionated OTel deployment: scrubbing, normalization, load-balancing exporter, single writer.</a:t>
            </a:r>
          </a:p>
        </p:txBody>
      </p:sp>
      <p:sp>
        <p:nvSpPr>
          <p:cNvPr id="24" name="Text 19">
            <a:extLst>
              <a:ext uri="{FF2B5EF4-FFF2-40B4-BE49-F238E27FC236}">
                <a16:creationId xmlns:a16="http://schemas.microsoft.com/office/drawing/2014/main" id="{7673A151-1CCC-A70E-2B46-BAAA4FECD1AF}"/>
              </a:ext>
            </a:extLst>
          </p:cNvPr>
          <p:cNvSpPr/>
          <p:nvPr/>
        </p:nvSpPr>
        <p:spPr>
          <a:xfrm>
            <a:off x="8980240" y="2898648"/>
            <a:ext cx="502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6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04</a:t>
            </a:r>
            <a:endParaRPr lang="en-US" sz="16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5" name="Text 20">
            <a:extLst>
              <a:ext uri="{FF2B5EF4-FFF2-40B4-BE49-F238E27FC236}">
                <a16:creationId xmlns:a16="http://schemas.microsoft.com/office/drawing/2014/main" id="{1249DFC0-65AE-C779-F834-771C4949AAB3}"/>
              </a:ext>
            </a:extLst>
          </p:cNvPr>
          <p:cNvSpPr/>
          <p:nvPr/>
        </p:nvSpPr>
        <p:spPr>
          <a:xfrm>
            <a:off x="8980240" y="3429000"/>
            <a:ext cx="1965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6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What you can reuse</a:t>
            </a:r>
            <a:endParaRPr lang="en-US" sz="16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6" name="Text 21">
            <a:extLst>
              <a:ext uri="{FF2B5EF4-FFF2-40B4-BE49-F238E27FC236}">
                <a16:creationId xmlns:a16="http://schemas.microsoft.com/office/drawing/2014/main" id="{00CA6EC2-2569-053E-B2B2-A6CB3F1C3E3A}"/>
              </a:ext>
            </a:extLst>
          </p:cNvPr>
          <p:cNvSpPr/>
          <p:nvPr/>
        </p:nvSpPr>
        <p:spPr>
          <a:xfrm>
            <a:off x="8980240" y="3832573"/>
            <a:ext cx="19659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</a:rPr>
              <a:t>Dashboard label contracts, backend-portable queries, migration gates, and RED-to-trace workflow.</a:t>
            </a:r>
          </a:p>
        </p:txBody>
      </p:sp>
      <p:sp>
        <p:nvSpPr>
          <p:cNvPr id="27" name="Shape 24">
            <a:extLst>
              <a:ext uri="{FF2B5EF4-FFF2-40B4-BE49-F238E27FC236}">
                <a16:creationId xmlns:a16="http://schemas.microsoft.com/office/drawing/2014/main" id="{6D76EBC9-74C8-C335-8F78-F56C6F6FDA69}"/>
              </a:ext>
            </a:extLst>
          </p:cNvPr>
          <p:cNvSpPr/>
          <p:nvPr/>
        </p:nvSpPr>
        <p:spPr>
          <a:xfrm>
            <a:off x="626604" y="5863413"/>
            <a:ext cx="10737244" cy="411480"/>
          </a:xfrm>
          <a:prstGeom prst="roundRect">
            <a:avLst>
              <a:gd name="adj" fmla="val 11111"/>
            </a:avLst>
          </a:prstGeom>
          <a:solidFill>
            <a:srgbClr val="F8FBFF"/>
          </a:solidFill>
          <a:ln w="12700">
            <a:solidFill>
              <a:srgbClr val="C9E2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8" name="Text 25">
            <a:extLst>
              <a:ext uri="{FF2B5EF4-FFF2-40B4-BE49-F238E27FC236}">
                <a16:creationId xmlns:a16="http://schemas.microsoft.com/office/drawing/2014/main" id="{2A8392B2-8FCA-9647-1DE6-1FAE9AB3547C}"/>
              </a:ext>
            </a:extLst>
          </p:cNvPr>
          <p:cNvSpPr/>
          <p:nvPr/>
        </p:nvSpPr>
        <p:spPr>
          <a:xfrm>
            <a:off x="799436" y="5971333"/>
            <a:ext cx="10286099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10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Audience question: Where do your teams lose trust today: missing dashboards, noisy alerts, expensive cardinality, or trace-to-metric gaps?</a:t>
            </a:r>
            <a:endParaRPr lang="en-US" sz="1100">
              <a:solidFill>
                <a:srgbClr val="111111"/>
              </a:solidFill>
              <a:latin typeface="Comcast New Vision"/>
            </a:endParaRPr>
          </a:p>
        </p:txBody>
      </p:sp>
      <p:sp>
        <p:nvSpPr>
          <p:cNvPr id="29" name="Shape 3">
            <a:extLst>
              <a:ext uri="{FF2B5EF4-FFF2-40B4-BE49-F238E27FC236}">
                <a16:creationId xmlns:a16="http://schemas.microsoft.com/office/drawing/2014/main" id="{4B7CBD72-D317-61EF-1945-5E4216D43642}"/>
              </a:ext>
            </a:extLst>
          </p:cNvPr>
          <p:cNvSpPr/>
          <p:nvPr/>
        </p:nvSpPr>
        <p:spPr>
          <a:xfrm>
            <a:off x="502920" y="85039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6728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EC40FDC9-3E3F-2058-8FA9-AF2D81D45CF2}"/>
              </a:ext>
            </a:extLst>
          </p:cNvPr>
          <p:cNvSpPr/>
          <p:nvPr/>
        </p:nvSpPr>
        <p:spPr>
          <a:xfrm>
            <a:off x="502920" y="301752"/>
            <a:ext cx="88696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29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Migration Goals:</a:t>
            </a:r>
            <a:endParaRPr lang="en-US" sz="2400" b="1" dirty="0">
              <a:solidFill>
                <a:srgbClr val="111111"/>
              </a:solidFill>
              <a:latin typeface="+mj-lt"/>
            </a:endParaRP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51EBF1F0-E95C-0BC0-C5DB-4F493837CF4C}"/>
              </a:ext>
            </a:extLst>
          </p:cNvPr>
          <p:cNvSpPr/>
          <p:nvPr/>
        </p:nvSpPr>
        <p:spPr>
          <a:xfrm>
            <a:off x="9646920" y="310896"/>
            <a:ext cx="1920240" cy="329184"/>
          </a:xfrm>
          <a:prstGeom prst="roundRect">
            <a:avLst>
              <a:gd name="adj" fmla="val 19444"/>
            </a:avLst>
          </a:prstGeom>
          <a:solidFill>
            <a:srgbClr val="F6F7F9"/>
          </a:solidFill>
          <a:ln w="12700">
            <a:solidFill>
              <a:srgbClr val="D9DEE7">
                <a:alpha val="8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5D06265D-C862-BEAC-83BA-A2182BAE9C45}"/>
              </a:ext>
            </a:extLst>
          </p:cNvPr>
          <p:cNvSpPr/>
          <p:nvPr/>
        </p:nvSpPr>
        <p:spPr>
          <a:xfrm>
            <a:off x="9738360" y="374904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05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WHY SPANMETRICS</a:t>
            </a:r>
            <a:endParaRPr lang="en-US" sz="900" b="1" dirty="0">
              <a:solidFill>
                <a:srgbClr val="0D3B66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5345F980-BFE5-9F39-B4A6-7A3BC0BE5977}"/>
              </a:ext>
            </a:extLst>
          </p:cNvPr>
          <p:cNvSpPr/>
          <p:nvPr/>
        </p:nvSpPr>
        <p:spPr>
          <a:xfrm>
            <a:off x="502920" y="85039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279A91F3-A402-534E-31B7-1EDAFA9BFF83}"/>
              </a:ext>
            </a:extLst>
          </p:cNvPr>
          <p:cNvSpPr/>
          <p:nvPr/>
        </p:nvSpPr>
        <p:spPr>
          <a:xfrm>
            <a:off x="685800" y="1051560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700" b="1" dirty="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During an incident, operators usually need a reliable service-level view before they need an individual request trace.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2" name="Shape 6">
            <a:extLst>
              <a:ext uri="{FF2B5EF4-FFF2-40B4-BE49-F238E27FC236}">
                <a16:creationId xmlns:a16="http://schemas.microsoft.com/office/drawing/2014/main" id="{14264B7E-F40B-24ED-0703-73EC8045281F}"/>
              </a:ext>
            </a:extLst>
          </p:cNvPr>
          <p:cNvSpPr/>
          <p:nvPr/>
        </p:nvSpPr>
        <p:spPr>
          <a:xfrm>
            <a:off x="822960" y="1737360"/>
            <a:ext cx="3246120" cy="3291840"/>
          </a:xfrm>
          <a:prstGeom prst="roundRect">
            <a:avLst>
              <a:gd name="adj" fmla="val 2254"/>
            </a:avLst>
          </a:prstGeom>
          <a:solidFill>
            <a:srgbClr val="F19160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dirty="0"/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72141490-4049-D5BD-E9CD-31777A484431}"/>
              </a:ext>
            </a:extLst>
          </p:cNvPr>
          <p:cNvSpPr/>
          <p:nvPr/>
        </p:nvSpPr>
        <p:spPr>
          <a:xfrm>
            <a:off x="1051560" y="1984248"/>
            <a:ext cx="2788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92000"/>
              </a:lnSpc>
            </a:pPr>
            <a:r>
              <a:rPr lang="en-US" sz="18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1. </a:t>
            </a:r>
            <a:r>
              <a:rPr lang="en-US" sz="18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Why migrate?</a:t>
            </a:r>
            <a:endParaRPr lang="en-US" sz="1600" b="1" dirty="0">
              <a:solidFill>
                <a:srgbClr val="111111"/>
              </a:solidFill>
              <a:latin typeface="Comcast New Vision SemiBold"/>
            </a:endParaRPr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A3D14D57-9DA7-93FB-F39F-F1C15CB82F06}"/>
              </a:ext>
            </a:extLst>
          </p:cNvPr>
          <p:cNvSpPr/>
          <p:nvPr/>
        </p:nvSpPr>
        <p:spPr>
          <a:xfrm>
            <a:off x="1051560" y="2606040"/>
            <a:ext cx="27889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1550" b="0" dirty="0">
                <a:solidFill>
                  <a:srgbClr val="111111"/>
                </a:solidFill>
                <a:latin typeface="Comcast New Vision"/>
                <a:ea typeface="Comcast New Vision"/>
                <a:cs typeface="Arial"/>
              </a:rPr>
              <a:t>• Reduce black-box dependency</a:t>
            </a:r>
          </a:p>
          <a:p>
            <a:r>
              <a:rPr lang="en-US" sz="1550" b="0" dirty="0">
                <a:solidFill>
                  <a:srgbClr val="111111"/>
                </a:solidFill>
                <a:latin typeface="Comcast New Vision"/>
                <a:ea typeface="Comcast New Vision"/>
                <a:cs typeface="Arial"/>
              </a:rPr>
              <a:t>• Improve cost control</a:t>
            </a:r>
          </a:p>
          <a:p>
            <a:r>
              <a:rPr lang="en-US" sz="1550" b="0" dirty="0">
                <a:solidFill>
                  <a:srgbClr val="111111"/>
                </a:solidFill>
                <a:latin typeface="Comcast New Vision"/>
                <a:ea typeface="Comcast New Vision"/>
                <a:cs typeface="Arial"/>
              </a:rPr>
              <a:t>• Standardize on OTel signals</a:t>
            </a:r>
          </a:p>
          <a:p>
            <a:r>
              <a:rPr lang="en-US" sz="1550" b="0" dirty="0">
                <a:solidFill>
                  <a:srgbClr val="111111"/>
                </a:solidFill>
                <a:latin typeface="Comcast New Vision"/>
                <a:ea typeface="Comcast New Vision"/>
                <a:cs typeface="Arial"/>
              </a:rPr>
              <a:t>• Avoid dashboard lock-in</a:t>
            </a:r>
          </a:p>
          <a:p>
            <a:r>
              <a:rPr lang="en-US" sz="1550" b="0" dirty="0">
                <a:solidFill>
                  <a:srgbClr val="111111"/>
                </a:solidFill>
                <a:latin typeface="Comcast New Vision"/>
                <a:ea typeface="Comcast New Vision"/>
                <a:cs typeface="Arial"/>
              </a:rPr>
              <a:t>• Make incidents easier to explain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058E62FA-D909-60B8-3A71-8630563E1966}"/>
              </a:ext>
            </a:extLst>
          </p:cNvPr>
          <p:cNvSpPr/>
          <p:nvPr/>
        </p:nvSpPr>
        <p:spPr>
          <a:xfrm>
            <a:off x="4617720" y="1737360"/>
            <a:ext cx="3246120" cy="3291840"/>
          </a:xfrm>
          <a:prstGeom prst="roundRect">
            <a:avLst>
              <a:gd name="adj" fmla="val 2254"/>
            </a:avLst>
          </a:prstGeom>
          <a:solidFill>
            <a:srgbClr val="58B8D8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dirty="0"/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66689632-DDCB-0CF8-B130-2FBA520D2E0A}"/>
              </a:ext>
            </a:extLst>
          </p:cNvPr>
          <p:cNvSpPr/>
          <p:nvPr/>
        </p:nvSpPr>
        <p:spPr>
          <a:xfrm>
            <a:off x="4846320" y="1984248"/>
            <a:ext cx="2788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92000"/>
              </a:lnSpc>
            </a:pPr>
            <a:r>
              <a:rPr lang="en-US" sz="18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2. </a:t>
            </a:r>
            <a:r>
              <a:rPr lang="en-US" sz="1800" b="1" dirty="0">
                <a:solidFill>
                  <a:srgbClr val="111111"/>
                </a:solidFill>
                <a:latin typeface="Comcast New Vision"/>
                <a:ea typeface="Comcast New Vision"/>
                <a:cs typeface="Arial" pitchFamily="34" charset="-120"/>
              </a:rPr>
              <a:t>Migration goals</a:t>
            </a:r>
            <a:endParaRPr lang="en-US" sz="1600" b="1" dirty="0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AB8B338F-2FDF-AFD3-FB5B-9F3E4CC0E0C1}"/>
              </a:ext>
            </a:extLst>
          </p:cNvPr>
          <p:cNvSpPr/>
          <p:nvPr/>
        </p:nvSpPr>
        <p:spPr>
          <a:xfrm>
            <a:off x="4846320" y="2606040"/>
            <a:ext cx="27889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550" b="0" dirty="0">
                <a:solidFill>
                  <a:srgbClr val="111111"/>
                </a:solidFill>
                <a:latin typeface="Comcast New Vision"/>
                <a:ea typeface="Comcast New Vision"/>
                <a:cs typeface="Arial"/>
              </a:rPr>
              <a:t>• Normalize metric names</a:t>
            </a:r>
          </a:p>
          <a:p>
            <a:r>
              <a:rPr lang="en-US" sz="1550" b="0" dirty="0">
                <a:solidFill>
                  <a:srgbClr val="111111"/>
                </a:solidFill>
                <a:latin typeface="Comcast New Vision"/>
                <a:ea typeface="Comcast New Vision"/>
                <a:cs typeface="Arial"/>
              </a:rPr>
              <a:t>• Normalize labels and attributes</a:t>
            </a:r>
          </a:p>
          <a:p>
            <a:r>
              <a:rPr lang="en-US" sz="1550" b="0" dirty="0">
                <a:solidFill>
                  <a:srgbClr val="111111"/>
                </a:solidFill>
                <a:latin typeface="Comcast New Vision"/>
                <a:ea typeface="Comcast New Vision"/>
                <a:cs typeface="Arial"/>
              </a:rPr>
              <a:t>• Scrub noisy and sensitive fields</a:t>
            </a:r>
          </a:p>
          <a:p>
            <a:r>
              <a:rPr lang="en-US" sz="1550" b="0" dirty="0">
                <a:solidFill>
                  <a:srgbClr val="111111"/>
                </a:solidFill>
                <a:latin typeface="Comcast New Vision"/>
                <a:ea typeface="Comcast New Vision"/>
                <a:cs typeface="Arial"/>
              </a:rPr>
              <a:t>• Build reusable dashboards</a:t>
            </a:r>
          </a:p>
          <a:p>
            <a:r>
              <a:rPr lang="en-US" sz="1550" b="0" dirty="0">
                <a:solidFill>
                  <a:srgbClr val="111111"/>
                </a:solidFill>
                <a:latin typeface="Comcast New Vision"/>
                <a:ea typeface="Comcast New Vision"/>
                <a:cs typeface="Arial"/>
              </a:rPr>
              <a:t>• Preserve RED-to-trace drilldown</a:t>
            </a:r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017E102D-7795-82DB-E3F6-ED3C48F86E98}"/>
              </a:ext>
            </a:extLst>
          </p:cNvPr>
          <p:cNvSpPr/>
          <p:nvPr/>
        </p:nvSpPr>
        <p:spPr>
          <a:xfrm>
            <a:off x="8412480" y="1737360"/>
            <a:ext cx="3246120" cy="3291840"/>
          </a:xfrm>
          <a:prstGeom prst="roundRect">
            <a:avLst>
              <a:gd name="adj" fmla="val 2254"/>
            </a:avLst>
          </a:prstGeom>
          <a:solidFill>
            <a:srgbClr val="CDB5CC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1" name="Text 15">
            <a:extLst>
              <a:ext uri="{FF2B5EF4-FFF2-40B4-BE49-F238E27FC236}">
                <a16:creationId xmlns:a16="http://schemas.microsoft.com/office/drawing/2014/main" id="{36AE5E51-922A-5950-C3BD-98D1A72144E3}"/>
              </a:ext>
            </a:extLst>
          </p:cNvPr>
          <p:cNvSpPr/>
          <p:nvPr/>
        </p:nvSpPr>
        <p:spPr>
          <a:xfrm>
            <a:off x="8641080" y="1984248"/>
            <a:ext cx="2788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3. Backend Portability</a:t>
            </a:r>
            <a:endParaRPr lang="en-US" sz="1600" b="1" dirty="0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2" name="Text 16">
            <a:extLst>
              <a:ext uri="{FF2B5EF4-FFF2-40B4-BE49-F238E27FC236}">
                <a16:creationId xmlns:a16="http://schemas.microsoft.com/office/drawing/2014/main" id="{FA956C83-F85F-9A48-0A12-26791EB674CC}"/>
              </a:ext>
            </a:extLst>
          </p:cNvPr>
          <p:cNvSpPr/>
          <p:nvPr/>
        </p:nvSpPr>
        <p:spPr>
          <a:xfrm>
            <a:off x="8641080" y="2606040"/>
            <a:ext cx="27889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1550" b="0" dirty="0">
                <a:solidFill>
                  <a:srgbClr val="111111"/>
                </a:solidFill>
                <a:latin typeface="Comcast New Vision"/>
                <a:ea typeface="Comcast New Vision"/>
                <a:cs typeface="Arial"/>
              </a:rPr>
              <a:t>Same dashboard logic should work when teams use different stores, such as metrics-compatible backends, analytical views, trace/log stores, or trace drilldown UIs</a:t>
            </a:r>
            <a:endParaRPr lang="en-US" sz="1400" dirty="0">
              <a:solidFill>
                <a:srgbClr val="111111"/>
              </a:solidFill>
              <a:latin typeface="Comcast New Vision"/>
              <a:ea typeface="Comcast New Vision"/>
            </a:endParaRPr>
          </a:p>
        </p:txBody>
      </p:sp>
      <p:sp>
        <p:nvSpPr>
          <p:cNvPr id="2" name="Shape 12">
            <a:extLst>
              <a:ext uri="{FF2B5EF4-FFF2-40B4-BE49-F238E27FC236}">
                <a16:creationId xmlns:a16="http://schemas.microsoft.com/office/drawing/2014/main" id="{7A0BF228-88F4-C5C6-BEBC-2E12A8E49651}"/>
              </a:ext>
            </a:extLst>
          </p:cNvPr>
          <p:cNvSpPr/>
          <p:nvPr/>
        </p:nvSpPr>
        <p:spPr>
          <a:xfrm>
            <a:off x="1659636" y="5138928"/>
            <a:ext cx="1572768" cy="384048"/>
          </a:xfrm>
          <a:prstGeom prst="roundRect">
            <a:avLst>
              <a:gd name="adj" fmla="val 11905"/>
            </a:avLst>
          </a:prstGeom>
          <a:solidFill>
            <a:srgbClr val="F6F7F9"/>
          </a:solidFill>
          <a:ln w="12700">
            <a:solidFill>
              <a:srgbClr val="D9DEE7"/>
            </a:solidFill>
            <a:prstDash val="solid"/>
          </a:ln>
        </p:spPr>
        <p:txBody>
          <a:bodyPr lIns="27432" tIns="45720" rIns="27432" bIns="45720" anchor="ctr"/>
          <a:lstStyle/>
          <a:p>
            <a:pPr algn="ctr"/>
            <a:r>
              <a:rPr sz="1550" b="1">
                <a:solidFill>
                  <a:srgbClr val="111111"/>
                </a:solidFill>
                <a:latin typeface="Comcast New Vision"/>
              </a:rPr>
              <a:t>Explainable</a:t>
            </a:r>
          </a:p>
        </p:txBody>
      </p:sp>
      <p:sp>
        <p:nvSpPr>
          <p:cNvPr id="3" name="Shape 14">
            <a:extLst>
              <a:ext uri="{FF2B5EF4-FFF2-40B4-BE49-F238E27FC236}">
                <a16:creationId xmlns:a16="http://schemas.microsoft.com/office/drawing/2014/main" id="{5887D26C-3E8E-9CF5-BA8E-B3DB88A57DCC}"/>
              </a:ext>
            </a:extLst>
          </p:cNvPr>
          <p:cNvSpPr/>
          <p:nvPr/>
        </p:nvSpPr>
        <p:spPr>
          <a:xfrm>
            <a:off x="5454395" y="5138928"/>
            <a:ext cx="1572768" cy="384048"/>
          </a:xfrm>
          <a:prstGeom prst="roundRect">
            <a:avLst>
              <a:gd name="adj" fmla="val 11905"/>
            </a:avLst>
          </a:prstGeom>
          <a:solidFill>
            <a:srgbClr val="F6F7F9"/>
          </a:solidFill>
          <a:ln w="12700">
            <a:solidFill>
              <a:srgbClr val="D9DEE7"/>
            </a:solidFill>
            <a:prstDash val="solid"/>
          </a:ln>
        </p:spPr>
        <p:txBody>
          <a:bodyPr lIns="27432" tIns="45720" rIns="27432" bIns="45720" anchor="ctr"/>
          <a:lstStyle/>
          <a:p>
            <a:pPr algn="ctr"/>
            <a:r>
              <a:rPr sz="1550" b="1">
                <a:solidFill>
                  <a:srgbClr val="111111"/>
                </a:solidFill>
                <a:latin typeface="Comcast New Vision"/>
              </a:rPr>
              <a:t>Reusable</a:t>
            </a:r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7626CCE4-62E4-2F17-0240-111B7F519A05}"/>
              </a:ext>
            </a:extLst>
          </p:cNvPr>
          <p:cNvSpPr/>
          <p:nvPr/>
        </p:nvSpPr>
        <p:spPr>
          <a:xfrm>
            <a:off x="9249156" y="5138928"/>
            <a:ext cx="1572768" cy="384048"/>
          </a:xfrm>
          <a:prstGeom prst="roundRect">
            <a:avLst>
              <a:gd name="adj" fmla="val 11905"/>
            </a:avLst>
          </a:prstGeom>
          <a:solidFill>
            <a:srgbClr val="F6F7F9"/>
          </a:solidFill>
          <a:ln w="12700">
            <a:solidFill>
              <a:srgbClr val="D9DEE7"/>
            </a:solidFill>
            <a:prstDash val="solid"/>
          </a:ln>
        </p:spPr>
        <p:txBody>
          <a:bodyPr lIns="27432" tIns="45720" rIns="27432" bIns="45720" anchor="ctr"/>
          <a:lstStyle/>
          <a:p>
            <a:pPr algn="ctr"/>
            <a:r>
              <a:rPr sz="1550" b="1">
                <a:solidFill>
                  <a:srgbClr val="111111"/>
                </a:solidFill>
                <a:latin typeface="Comcast New Vision"/>
              </a:rPr>
              <a:t>Portable</a:t>
            </a:r>
          </a:p>
        </p:txBody>
      </p:sp>
      <p:sp>
        <p:nvSpPr>
          <p:cNvPr id="5" name="Shape 18">
            <a:extLst>
              <a:ext uri="{FF2B5EF4-FFF2-40B4-BE49-F238E27FC236}">
                <a16:creationId xmlns:a16="http://schemas.microsoft.com/office/drawing/2014/main" id="{AF96883A-C245-64AF-CDE7-5928274570E6}"/>
              </a:ext>
            </a:extLst>
          </p:cNvPr>
          <p:cNvSpPr/>
          <p:nvPr/>
        </p:nvSpPr>
        <p:spPr>
          <a:xfrm>
            <a:off x="822960" y="5806440"/>
            <a:ext cx="10835640" cy="411480"/>
          </a:xfrm>
          <a:prstGeom prst="roundRect">
            <a:avLst>
              <a:gd name="adj" fmla="val 11111"/>
            </a:avLst>
          </a:prstGeom>
          <a:solidFill>
            <a:srgbClr val="F8FBFF"/>
          </a:solidFill>
          <a:ln w="12700">
            <a:solidFill>
              <a:srgbClr val="C9E2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19">
            <a:extLst>
              <a:ext uri="{FF2B5EF4-FFF2-40B4-BE49-F238E27FC236}">
                <a16:creationId xmlns:a16="http://schemas.microsoft.com/office/drawing/2014/main" id="{AC2AA132-F421-6F36-6B96-E1D341794C6B}"/>
              </a:ext>
            </a:extLst>
          </p:cNvPr>
          <p:cNvSpPr/>
          <p:nvPr/>
        </p:nvSpPr>
        <p:spPr>
          <a:xfrm>
            <a:off x="1005840" y="5925312"/>
            <a:ext cx="10469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230" b="1" dirty="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Audience question: Have you ever seen a polished dashboard that nobody trusted during an incident?</a:t>
            </a:r>
            <a:endParaRPr lang="en-US" sz="1100" b="1" dirty="0">
              <a:solidFill>
                <a:srgbClr val="111111"/>
              </a:solidFill>
              <a:ea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12554619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19208-C9C9-4918-D07C-7B7904877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93ABC569-5F81-EED2-03EE-99E8B661950D}"/>
              </a:ext>
            </a:extLst>
          </p:cNvPr>
          <p:cNvSpPr/>
          <p:nvPr/>
        </p:nvSpPr>
        <p:spPr>
          <a:xfrm>
            <a:off x="502920" y="301752"/>
            <a:ext cx="88696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24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Operator workflow: RED first, trace evidence second</a:t>
            </a:r>
            <a:endParaRPr lang="en-US" sz="2400" b="1" dirty="0">
              <a:solidFill>
                <a:srgbClr val="111111"/>
              </a:solidFill>
              <a:latin typeface="+mj-lt"/>
            </a:endParaRP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91D7BE47-EA98-16FE-D6F3-37F676D68D47}"/>
              </a:ext>
            </a:extLst>
          </p:cNvPr>
          <p:cNvSpPr/>
          <p:nvPr/>
        </p:nvSpPr>
        <p:spPr>
          <a:xfrm>
            <a:off x="9646920" y="310896"/>
            <a:ext cx="1920240" cy="329184"/>
          </a:xfrm>
          <a:prstGeom prst="roundRect">
            <a:avLst>
              <a:gd name="adj" fmla="val 19444"/>
            </a:avLst>
          </a:prstGeom>
          <a:solidFill>
            <a:srgbClr val="F6F7F9"/>
          </a:solidFill>
          <a:ln w="12700">
            <a:solidFill>
              <a:srgbClr val="D9DEE7">
                <a:alpha val="8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8A5C2FB4-71C3-962B-BB65-E4D2144E0352}"/>
              </a:ext>
            </a:extLst>
          </p:cNvPr>
          <p:cNvSpPr/>
          <p:nvPr/>
        </p:nvSpPr>
        <p:spPr>
          <a:xfrm>
            <a:off x="9738360" y="374904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05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WHY SPANMETRICS</a:t>
            </a:r>
            <a:endParaRPr lang="en-US" sz="900" b="1" dirty="0">
              <a:solidFill>
                <a:srgbClr val="0D3B66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CE47FC63-ECB0-1A2B-F19C-3E197C43BBA6}"/>
              </a:ext>
            </a:extLst>
          </p:cNvPr>
          <p:cNvSpPr/>
          <p:nvPr/>
        </p:nvSpPr>
        <p:spPr>
          <a:xfrm>
            <a:off x="502920" y="85039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125DE056-B78A-1304-E249-4BD724D3EB43}"/>
              </a:ext>
            </a:extLst>
          </p:cNvPr>
          <p:cNvSpPr/>
          <p:nvPr/>
        </p:nvSpPr>
        <p:spPr>
          <a:xfrm>
            <a:off x="685800" y="1051560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700" b="1" dirty="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During an incident, operators usually need a reliable service-level view before they need an individual request trace.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2" name="Shape 6">
            <a:extLst>
              <a:ext uri="{FF2B5EF4-FFF2-40B4-BE49-F238E27FC236}">
                <a16:creationId xmlns:a16="http://schemas.microsoft.com/office/drawing/2014/main" id="{9C2DFB33-EAA0-4B49-4F42-12957EC0EE17}"/>
              </a:ext>
            </a:extLst>
          </p:cNvPr>
          <p:cNvSpPr/>
          <p:nvPr/>
        </p:nvSpPr>
        <p:spPr>
          <a:xfrm>
            <a:off x="822960" y="1737360"/>
            <a:ext cx="3246120" cy="3291840"/>
          </a:xfrm>
          <a:prstGeom prst="roundRect">
            <a:avLst>
              <a:gd name="adj" fmla="val 2254"/>
            </a:avLst>
          </a:prstGeom>
          <a:solidFill>
            <a:srgbClr val="F19160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BC4B68E9-B736-36FF-242A-A01886646CDE}"/>
              </a:ext>
            </a:extLst>
          </p:cNvPr>
          <p:cNvSpPr/>
          <p:nvPr/>
        </p:nvSpPr>
        <p:spPr>
          <a:xfrm>
            <a:off x="1051560" y="1984248"/>
            <a:ext cx="2788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800" b="1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1. Detect</a:t>
            </a:r>
            <a:endParaRPr lang="en-US" sz="1600" b="1">
              <a:solidFill>
                <a:srgbClr val="111111"/>
              </a:solidFill>
              <a:latin typeface="Comcast New Vision SemiBold"/>
            </a:endParaRPr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615AFDE7-BC35-DCBF-99BD-EA51A08CC4B5}"/>
              </a:ext>
            </a:extLst>
          </p:cNvPr>
          <p:cNvSpPr/>
          <p:nvPr/>
        </p:nvSpPr>
        <p:spPr>
          <a:xfrm>
            <a:off x="1051560" y="2596896"/>
            <a:ext cx="27889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85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Requests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l">
              <a:lnSpc>
                <a:spcPct val="85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Errors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l">
              <a:lnSpc>
                <a:spcPct val="85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Duration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3040DD44-A59E-8E9E-DA0D-82F39D54FD8E}"/>
              </a:ext>
            </a:extLst>
          </p:cNvPr>
          <p:cNvSpPr/>
          <p:nvPr/>
        </p:nvSpPr>
        <p:spPr>
          <a:xfrm>
            <a:off x="1051560" y="3749039"/>
            <a:ext cx="27889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52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Global RED view tells the operator where to start.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38E884C9-3D80-94F8-E109-3A2ACA300721}"/>
              </a:ext>
            </a:extLst>
          </p:cNvPr>
          <p:cNvSpPr/>
          <p:nvPr/>
        </p:nvSpPr>
        <p:spPr>
          <a:xfrm>
            <a:off x="4617720" y="1737360"/>
            <a:ext cx="3246120" cy="3291840"/>
          </a:xfrm>
          <a:prstGeom prst="roundRect">
            <a:avLst>
              <a:gd name="adj" fmla="val 2254"/>
            </a:avLst>
          </a:prstGeom>
          <a:solidFill>
            <a:srgbClr val="58B8D8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C571FAB4-B99F-9B66-7141-321CFA98C3E8}"/>
              </a:ext>
            </a:extLst>
          </p:cNvPr>
          <p:cNvSpPr/>
          <p:nvPr/>
        </p:nvSpPr>
        <p:spPr>
          <a:xfrm>
            <a:off x="4846320" y="1984248"/>
            <a:ext cx="2788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8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2. Localize</a:t>
            </a:r>
            <a:endParaRPr lang="en-US" sz="16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2363E4C7-F3B0-8FBB-565E-E8959D616946}"/>
              </a:ext>
            </a:extLst>
          </p:cNvPr>
          <p:cNvSpPr/>
          <p:nvPr/>
        </p:nvSpPr>
        <p:spPr>
          <a:xfrm>
            <a:off x="4846320" y="2596896"/>
            <a:ext cx="27889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85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Service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l">
              <a:lnSpc>
                <a:spcPct val="85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Operation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l">
              <a:lnSpc>
                <a:spcPct val="85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Status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0F64159C-6097-2EAE-2722-3FB2B2359CD7}"/>
              </a:ext>
            </a:extLst>
          </p:cNvPr>
          <p:cNvSpPr/>
          <p:nvPr/>
        </p:nvSpPr>
        <p:spPr>
          <a:xfrm>
            <a:off x="4846320" y="3749039"/>
            <a:ext cx="27889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52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Same labels let the operator stay in one context.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0AB2D90F-0A10-4995-80E7-7AF59E3CF4AF}"/>
              </a:ext>
            </a:extLst>
          </p:cNvPr>
          <p:cNvSpPr/>
          <p:nvPr/>
        </p:nvSpPr>
        <p:spPr>
          <a:xfrm>
            <a:off x="8412480" y="1737360"/>
            <a:ext cx="3246120" cy="3291840"/>
          </a:xfrm>
          <a:prstGeom prst="roundRect">
            <a:avLst>
              <a:gd name="adj" fmla="val 2254"/>
            </a:avLst>
          </a:prstGeom>
          <a:solidFill>
            <a:srgbClr val="CDB5CC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1" name="Text 15">
            <a:extLst>
              <a:ext uri="{FF2B5EF4-FFF2-40B4-BE49-F238E27FC236}">
                <a16:creationId xmlns:a16="http://schemas.microsoft.com/office/drawing/2014/main" id="{6F9720DA-A312-5AD9-DC6E-3B02406CE4F6}"/>
              </a:ext>
            </a:extLst>
          </p:cNvPr>
          <p:cNvSpPr/>
          <p:nvPr/>
        </p:nvSpPr>
        <p:spPr>
          <a:xfrm>
            <a:off x="8641080" y="1984248"/>
            <a:ext cx="2788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8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3. Prove</a:t>
            </a:r>
            <a:endParaRPr lang="en-US" sz="16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2" name="Text 16">
            <a:extLst>
              <a:ext uri="{FF2B5EF4-FFF2-40B4-BE49-F238E27FC236}">
                <a16:creationId xmlns:a16="http://schemas.microsoft.com/office/drawing/2014/main" id="{8145E762-4BA2-E679-AB67-C6769F44E97B}"/>
              </a:ext>
            </a:extLst>
          </p:cNvPr>
          <p:cNvSpPr/>
          <p:nvPr/>
        </p:nvSpPr>
        <p:spPr>
          <a:xfrm>
            <a:off x="8641080" y="2596896"/>
            <a:ext cx="27889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85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Trace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l">
              <a:lnSpc>
                <a:spcPct val="85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Logs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l">
              <a:lnSpc>
                <a:spcPct val="85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Evidence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6D60450D-1925-AC46-9779-723151525DB5}"/>
              </a:ext>
            </a:extLst>
          </p:cNvPr>
          <p:cNvSpPr/>
          <p:nvPr/>
        </p:nvSpPr>
        <p:spPr>
          <a:xfrm>
            <a:off x="8641080" y="3749039"/>
            <a:ext cx="27889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52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Trace details support the RED signal instead of replacing it.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24" name="Shape 18">
            <a:extLst>
              <a:ext uri="{FF2B5EF4-FFF2-40B4-BE49-F238E27FC236}">
                <a16:creationId xmlns:a16="http://schemas.microsoft.com/office/drawing/2014/main" id="{DB1B0C58-7D91-4F9A-4B13-CED90BCCF064}"/>
              </a:ext>
            </a:extLst>
          </p:cNvPr>
          <p:cNvSpPr/>
          <p:nvPr/>
        </p:nvSpPr>
        <p:spPr>
          <a:xfrm>
            <a:off x="822960" y="5321808"/>
            <a:ext cx="10835640" cy="457200"/>
          </a:xfrm>
          <a:prstGeom prst="roundRect">
            <a:avLst>
              <a:gd name="adj" fmla="val 16000"/>
            </a:avLst>
          </a:prstGeom>
          <a:solidFill>
            <a:srgbClr val="F5FBF8"/>
          </a:solidFill>
          <a:ln w="12700">
            <a:solidFill>
              <a:srgbClr val="C8E6D0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AA9279EA-A960-1841-A6EA-FC856A3611FE}"/>
              </a:ext>
            </a:extLst>
          </p:cNvPr>
          <p:cNvSpPr/>
          <p:nvPr/>
        </p:nvSpPr>
        <p:spPr>
          <a:xfrm>
            <a:off x="1078992" y="5449824"/>
            <a:ext cx="10332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12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Key point: SpanMetrics is not “metrics instead of traces.” It is a fast operator surface backed by trace evidence for drilldown.</a:t>
            </a:r>
            <a:endParaRPr lang="en-US" sz="1100" b="1" dirty="0">
              <a:solidFill>
                <a:srgbClr val="111111"/>
              </a:solidFill>
              <a:latin typeface="Comcast New Vision"/>
              <a:ea typeface="Comcast New Vision"/>
            </a:endParaRPr>
          </a:p>
        </p:txBody>
      </p:sp>
      <p:sp>
        <p:nvSpPr>
          <p:cNvPr id="26" name="Shape 20">
            <a:extLst>
              <a:ext uri="{FF2B5EF4-FFF2-40B4-BE49-F238E27FC236}">
                <a16:creationId xmlns:a16="http://schemas.microsoft.com/office/drawing/2014/main" id="{4FC87574-53E6-F473-15DC-B340D1A2A10B}"/>
              </a:ext>
            </a:extLst>
          </p:cNvPr>
          <p:cNvSpPr/>
          <p:nvPr/>
        </p:nvSpPr>
        <p:spPr>
          <a:xfrm>
            <a:off x="822960" y="5861304"/>
            <a:ext cx="10835640" cy="411480"/>
          </a:xfrm>
          <a:prstGeom prst="roundRect">
            <a:avLst>
              <a:gd name="adj" fmla="val 11111"/>
            </a:avLst>
          </a:prstGeom>
          <a:solidFill>
            <a:srgbClr val="F8FBFF"/>
          </a:solidFill>
          <a:ln w="12700">
            <a:solidFill>
              <a:srgbClr val="C9E2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1">
            <a:extLst>
              <a:ext uri="{FF2B5EF4-FFF2-40B4-BE49-F238E27FC236}">
                <a16:creationId xmlns:a16="http://schemas.microsoft.com/office/drawing/2014/main" id="{EBCC674D-1A2D-2422-9DDE-7A14BF3EEA09}"/>
              </a:ext>
            </a:extLst>
          </p:cNvPr>
          <p:cNvSpPr/>
          <p:nvPr/>
        </p:nvSpPr>
        <p:spPr>
          <a:xfrm>
            <a:off x="1078992" y="5989320"/>
            <a:ext cx="10332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12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Audience question: When your teams troubleshoot, do they start with service-level health or individual traces?</a:t>
            </a:r>
            <a:endParaRPr lang="en-US" sz="1100" b="1" dirty="0">
              <a:solidFill>
                <a:srgbClr val="111111"/>
              </a:solidFill>
              <a:latin typeface="Comcast New Vision"/>
              <a:ea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35038134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83252125-C25D-5836-2718-95251C960FB0}"/>
              </a:ext>
            </a:extLst>
          </p:cNvPr>
          <p:cNvSpPr/>
          <p:nvPr/>
        </p:nvSpPr>
        <p:spPr>
          <a:xfrm>
            <a:off x="502920" y="391221"/>
            <a:ext cx="88696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29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What SpanMetrics gives operators</a:t>
            </a:r>
            <a:endParaRPr lang="en-US" sz="2400" b="1" dirty="0">
              <a:solidFill>
                <a:srgbClr val="111111"/>
              </a:solidFill>
              <a:latin typeface="+mj-lt"/>
            </a:endParaRP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15A9A4BF-67A0-DF94-DF27-8BB887C1398E}"/>
              </a:ext>
            </a:extLst>
          </p:cNvPr>
          <p:cNvSpPr/>
          <p:nvPr/>
        </p:nvSpPr>
        <p:spPr>
          <a:xfrm>
            <a:off x="9646920" y="310896"/>
            <a:ext cx="1920240" cy="420624"/>
          </a:xfrm>
          <a:prstGeom prst="roundRect">
            <a:avLst>
              <a:gd name="adj" fmla="val 19444"/>
            </a:avLst>
          </a:prstGeom>
          <a:solidFill>
            <a:srgbClr val="F6F7F9"/>
          </a:solidFill>
          <a:ln w="12700">
            <a:solidFill>
              <a:srgbClr val="D9DEE7">
                <a:alpha val="8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7340408C-85D6-CF01-9128-C63F209965E3}"/>
              </a:ext>
            </a:extLst>
          </p:cNvPr>
          <p:cNvSpPr/>
          <p:nvPr/>
        </p:nvSpPr>
        <p:spPr>
          <a:xfrm>
            <a:off x="9738360" y="374904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05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TRACE-DERIVED RED METRICS</a:t>
            </a:r>
            <a:endParaRPr lang="en-US" sz="1000" dirty="0">
              <a:solidFill>
                <a:srgbClr val="0D3B66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3E83F5B0-9CF8-9C52-604C-48DB837956E1}"/>
              </a:ext>
            </a:extLst>
          </p:cNvPr>
          <p:cNvSpPr/>
          <p:nvPr/>
        </p:nvSpPr>
        <p:spPr>
          <a:xfrm>
            <a:off x="502920" y="85039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B9CF082F-0F54-2E45-A694-6383D4D2C38A}"/>
              </a:ext>
            </a:extLst>
          </p:cNvPr>
          <p:cNvSpPr/>
          <p:nvPr/>
        </p:nvSpPr>
        <p:spPr>
          <a:xfrm>
            <a:off x="685800" y="1051560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7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A trace is one request journey. SpanMetrics turns many journeys into service-level signals.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id="{D14142E8-57B5-F9FC-0A02-93FDAF40875E}"/>
              </a:ext>
            </a:extLst>
          </p:cNvPr>
          <p:cNvSpPr/>
          <p:nvPr/>
        </p:nvSpPr>
        <p:spPr>
          <a:xfrm>
            <a:off x="822960" y="1691640"/>
            <a:ext cx="3246120" cy="3017520"/>
          </a:xfrm>
          <a:prstGeom prst="roundRect">
            <a:avLst>
              <a:gd name="adj" fmla="val 2424"/>
            </a:avLst>
          </a:prstGeom>
          <a:solidFill>
            <a:srgbClr val="F19160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49286038-D7B0-0A17-5634-258CF0FDAD9A}"/>
              </a:ext>
            </a:extLst>
          </p:cNvPr>
          <p:cNvSpPr/>
          <p:nvPr/>
        </p:nvSpPr>
        <p:spPr>
          <a:xfrm>
            <a:off x="1051560" y="1920240"/>
            <a:ext cx="2788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Trace</a:t>
            </a:r>
            <a:endParaRPr lang="en-US" sz="1400" b="1" dirty="0">
              <a:solidFill>
                <a:srgbClr val="111111"/>
              </a:solidFill>
              <a:latin typeface="Comcast New Vision SemiBold"/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C3D49298-E662-1CD2-3A9B-A9929039FAE2}"/>
              </a:ext>
            </a:extLst>
          </p:cNvPr>
          <p:cNvSpPr/>
          <p:nvPr/>
        </p:nvSpPr>
        <p:spPr>
          <a:xfrm>
            <a:off x="1051560" y="2560320"/>
            <a:ext cx="2788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87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frontend → checkout → payment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0239C652-64DD-B063-FC73-E734B588401F}"/>
              </a:ext>
            </a:extLst>
          </p:cNvPr>
          <p:cNvSpPr/>
          <p:nvPr/>
        </p:nvSpPr>
        <p:spPr>
          <a:xfrm>
            <a:off x="1051560" y="3977639"/>
            <a:ext cx="2788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38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one request journey</a:t>
            </a:r>
            <a:endParaRPr lang="en-US" sz="1400" b="1" dirty="0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BD735475-B018-9648-40E7-BBD6C339E607}"/>
              </a:ext>
            </a:extLst>
          </p:cNvPr>
          <p:cNvSpPr/>
          <p:nvPr/>
        </p:nvSpPr>
        <p:spPr>
          <a:xfrm>
            <a:off x="4069080" y="3200400"/>
            <a:ext cx="548640" cy="0"/>
          </a:xfrm>
          <a:prstGeom prst="line">
            <a:avLst/>
          </a:prstGeom>
          <a:noFill/>
          <a:ln w="25400">
            <a:solidFill>
              <a:srgbClr val="5F6673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FF58EEFD-6277-E6C3-E277-F8D4CB8C16AD}"/>
              </a:ext>
            </a:extLst>
          </p:cNvPr>
          <p:cNvSpPr/>
          <p:nvPr/>
        </p:nvSpPr>
        <p:spPr>
          <a:xfrm>
            <a:off x="4617720" y="1691640"/>
            <a:ext cx="3246120" cy="3017520"/>
          </a:xfrm>
          <a:prstGeom prst="roundRect">
            <a:avLst>
              <a:gd name="adj" fmla="val 2424"/>
            </a:avLst>
          </a:prstGeom>
          <a:solidFill>
            <a:srgbClr val="58B8D8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A97A98D5-11D7-2781-F296-8E049634F3DD}"/>
              </a:ext>
            </a:extLst>
          </p:cNvPr>
          <p:cNvSpPr/>
          <p:nvPr/>
        </p:nvSpPr>
        <p:spPr>
          <a:xfrm>
            <a:off x="4846320" y="1920240"/>
            <a:ext cx="2788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SpanMetrics</a:t>
            </a:r>
            <a:endParaRPr lang="en-US" sz="1400" b="1" dirty="0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D8A3A809-AEDE-7F8B-10FE-573E40C240C3}"/>
              </a:ext>
            </a:extLst>
          </p:cNvPr>
          <p:cNvSpPr/>
          <p:nvPr/>
        </p:nvSpPr>
        <p:spPr>
          <a:xfrm>
            <a:off x="4846320" y="2560320"/>
            <a:ext cx="2788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87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aggregate spans by service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l">
              <a:lnSpc>
                <a:spcPct val="87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+ bounded dimensions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BCE0172C-0AC8-D217-2E3C-D91B15F9FF43}"/>
              </a:ext>
            </a:extLst>
          </p:cNvPr>
          <p:cNvSpPr/>
          <p:nvPr/>
        </p:nvSpPr>
        <p:spPr>
          <a:xfrm>
            <a:off x="4846320" y="3977639"/>
            <a:ext cx="2788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38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many journeys → service signal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0" name="Shape 15">
            <a:extLst>
              <a:ext uri="{FF2B5EF4-FFF2-40B4-BE49-F238E27FC236}">
                <a16:creationId xmlns:a16="http://schemas.microsoft.com/office/drawing/2014/main" id="{5848A5DD-3B00-4182-F5E6-08249B9339BF}"/>
              </a:ext>
            </a:extLst>
          </p:cNvPr>
          <p:cNvSpPr/>
          <p:nvPr/>
        </p:nvSpPr>
        <p:spPr>
          <a:xfrm>
            <a:off x="7863840" y="3200400"/>
            <a:ext cx="548640" cy="0"/>
          </a:xfrm>
          <a:prstGeom prst="line">
            <a:avLst/>
          </a:prstGeom>
          <a:noFill/>
          <a:ln w="25400">
            <a:solidFill>
              <a:srgbClr val="5F6673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" name="Shape 16">
            <a:extLst>
              <a:ext uri="{FF2B5EF4-FFF2-40B4-BE49-F238E27FC236}">
                <a16:creationId xmlns:a16="http://schemas.microsoft.com/office/drawing/2014/main" id="{FFBD22E5-5D56-652B-8198-5BB93C8D1FFB}"/>
              </a:ext>
            </a:extLst>
          </p:cNvPr>
          <p:cNvSpPr/>
          <p:nvPr/>
        </p:nvSpPr>
        <p:spPr>
          <a:xfrm>
            <a:off x="8412480" y="1691640"/>
            <a:ext cx="3246120" cy="3017520"/>
          </a:xfrm>
          <a:prstGeom prst="roundRect">
            <a:avLst>
              <a:gd name="adj" fmla="val 2424"/>
            </a:avLst>
          </a:prstGeom>
          <a:solidFill>
            <a:srgbClr val="CDB5CC"/>
          </a:solidFill>
          <a:ln w="12700">
            <a:solidFill>
              <a:srgbClr val="D9DEE7">
                <a:alpha val="85000"/>
              </a:srgbClr>
            </a:solidFill>
            <a:prstDash val="solid"/>
          </a:ln>
          <a:effectLst>
            <a:outerShdw blurRad="12700" dist="508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" name="Text 17">
            <a:extLst>
              <a:ext uri="{FF2B5EF4-FFF2-40B4-BE49-F238E27FC236}">
                <a16:creationId xmlns:a16="http://schemas.microsoft.com/office/drawing/2014/main" id="{FA9075BC-83B7-144F-885B-432943712503}"/>
              </a:ext>
            </a:extLst>
          </p:cNvPr>
          <p:cNvSpPr/>
          <p:nvPr/>
        </p:nvSpPr>
        <p:spPr>
          <a:xfrm>
            <a:off x="8641080" y="1920240"/>
            <a:ext cx="2788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800" b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RED</a:t>
            </a:r>
            <a:endParaRPr lang="en-US" sz="1400" b="1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3" name="Text 18">
            <a:extLst>
              <a:ext uri="{FF2B5EF4-FFF2-40B4-BE49-F238E27FC236}">
                <a16:creationId xmlns:a16="http://schemas.microsoft.com/office/drawing/2014/main" id="{2945DF09-A107-ECAC-4A13-35112230125B}"/>
              </a:ext>
            </a:extLst>
          </p:cNvPr>
          <p:cNvSpPr/>
          <p:nvPr/>
        </p:nvSpPr>
        <p:spPr>
          <a:xfrm>
            <a:off x="8641080" y="2560320"/>
            <a:ext cx="2788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87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Requests: any anomaly?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l">
              <a:lnSpc>
                <a:spcPct val="87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Errors: any spike?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l">
              <a:lnSpc>
                <a:spcPct val="87000"/>
              </a:lnSpc>
              <a:buNone/>
            </a:pPr>
            <a:r>
              <a:rPr lang="en-US" sz="1600" b="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Duration: any latency shift?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24" name="Text 19">
            <a:extLst>
              <a:ext uri="{FF2B5EF4-FFF2-40B4-BE49-F238E27FC236}">
                <a16:creationId xmlns:a16="http://schemas.microsoft.com/office/drawing/2014/main" id="{4407BC98-62BC-2AFA-258A-8FE7853A890F}"/>
              </a:ext>
            </a:extLst>
          </p:cNvPr>
          <p:cNvSpPr/>
          <p:nvPr/>
        </p:nvSpPr>
        <p:spPr>
          <a:xfrm>
            <a:off x="8641080" y="3977639"/>
            <a:ext cx="2788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38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operator health surface</a:t>
            </a:r>
            <a:endParaRPr lang="en-US" sz="1400" b="1" dirty="0">
              <a:solidFill>
                <a:srgbClr val="111111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25" name="Shape 20">
            <a:extLst>
              <a:ext uri="{FF2B5EF4-FFF2-40B4-BE49-F238E27FC236}">
                <a16:creationId xmlns:a16="http://schemas.microsoft.com/office/drawing/2014/main" id="{0FEC576A-2E75-33ED-6C67-B9DC1477AFB9}"/>
              </a:ext>
            </a:extLst>
          </p:cNvPr>
          <p:cNvSpPr/>
          <p:nvPr/>
        </p:nvSpPr>
        <p:spPr>
          <a:xfrm>
            <a:off x="822960" y="5175504"/>
            <a:ext cx="10835640" cy="594360"/>
          </a:xfrm>
          <a:prstGeom prst="roundRect">
            <a:avLst>
              <a:gd name="adj" fmla="val 12308"/>
            </a:avLst>
          </a:prstGeom>
          <a:solidFill>
            <a:srgbClr val="F8FBFF"/>
          </a:solidFill>
          <a:ln w="12700">
            <a:solidFill>
              <a:srgbClr val="C9E2FF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6" name="Text 21">
            <a:extLst>
              <a:ext uri="{FF2B5EF4-FFF2-40B4-BE49-F238E27FC236}">
                <a16:creationId xmlns:a16="http://schemas.microsoft.com/office/drawing/2014/main" id="{BAE4B57B-BD1A-5284-F514-88E8573AE7E6}"/>
              </a:ext>
            </a:extLst>
          </p:cNvPr>
          <p:cNvSpPr/>
          <p:nvPr/>
        </p:nvSpPr>
        <p:spPr>
          <a:xfrm>
            <a:off x="960120" y="5285232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2000"/>
              </a:lnSpc>
            </a:pPr>
            <a:r>
              <a:rPr lang="en-US" sz="12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Example: A checkout latency spike appears first as a duration panel change, then the operator drills into checkout traces using the same service context.</a:t>
            </a:r>
            <a:endParaRPr lang="en-US" sz="1200" b="1" dirty="0">
              <a:solidFill>
                <a:srgbClr val="111111"/>
              </a:solidFill>
              <a:ea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38414336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2287341F-AE70-884B-1DE0-29D2B61BE0D0}"/>
              </a:ext>
            </a:extLst>
          </p:cNvPr>
          <p:cNvSpPr/>
          <p:nvPr/>
        </p:nvSpPr>
        <p:spPr>
          <a:xfrm>
            <a:off x="502920" y="370332"/>
            <a:ext cx="886968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24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Challenge 1: split streams break percentile truth</a:t>
            </a:r>
            <a:endParaRPr lang="en-US" sz="2400" b="1" dirty="0">
              <a:solidFill>
                <a:srgbClr val="111111"/>
              </a:solidFill>
              <a:latin typeface="+mj-lt"/>
            </a:endParaRP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148C22D6-A8C1-A47A-4497-9813DB35D839}"/>
              </a:ext>
            </a:extLst>
          </p:cNvPr>
          <p:cNvSpPr/>
          <p:nvPr/>
        </p:nvSpPr>
        <p:spPr>
          <a:xfrm>
            <a:off x="9646920" y="310896"/>
            <a:ext cx="1920240" cy="329184"/>
          </a:xfrm>
          <a:prstGeom prst="roundRect">
            <a:avLst>
              <a:gd name="adj" fmla="val 19444"/>
            </a:avLst>
          </a:prstGeom>
          <a:solidFill>
            <a:srgbClr val="F6F7F9"/>
          </a:solidFill>
          <a:ln w="12700">
            <a:solidFill>
              <a:srgbClr val="D9DEE7">
                <a:alpha val="8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FDA7EFDC-A10F-DFF8-32B0-08505A266912}"/>
              </a:ext>
            </a:extLst>
          </p:cNvPr>
          <p:cNvSpPr/>
          <p:nvPr/>
        </p:nvSpPr>
        <p:spPr>
          <a:xfrm>
            <a:off x="9738360" y="3703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900" b="1">
                <a:solidFill>
                  <a:srgbClr val="0D3B66"/>
                </a:solidFill>
                <a:latin typeface="Comcast New Vision"/>
                <a:ea typeface="Comcast New Vision"/>
                <a:cs typeface="Comcast New Vision" pitchFamily="34" charset="-120"/>
              </a:rPr>
              <a:t>CORRECTNESS FAILURE MODE</a:t>
            </a:r>
            <a:endParaRPr lang="en-US" sz="900" b="1">
              <a:solidFill>
                <a:srgbClr val="0D3B66"/>
              </a:solidFill>
              <a:latin typeface="Comcast New Vision SemiBold"/>
              <a:ea typeface="Comcast New Vision"/>
            </a:endParaRPr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C2FC1CB0-BDC4-C2B7-75C7-87F0009D9D13}"/>
              </a:ext>
            </a:extLst>
          </p:cNvPr>
          <p:cNvSpPr/>
          <p:nvPr/>
        </p:nvSpPr>
        <p:spPr>
          <a:xfrm>
            <a:off x="502920" y="85039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843539D2-3CDD-C5CA-03AF-43A9103914C3}"/>
              </a:ext>
            </a:extLst>
          </p:cNvPr>
          <p:cNvSpPr/>
          <p:nvPr/>
        </p:nvSpPr>
        <p:spPr>
          <a:xfrm>
            <a:off x="502920" y="1033272"/>
            <a:ext cx="10789920" cy="2743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When one service stream is divided across writers, each writer sees only a local distribution.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id="{B5E9FE1D-C05F-E7E0-8B25-AE9A89A34004}"/>
              </a:ext>
            </a:extLst>
          </p:cNvPr>
          <p:cNvSpPr/>
          <p:nvPr/>
        </p:nvSpPr>
        <p:spPr>
          <a:xfrm>
            <a:off x="822960" y="1828800"/>
            <a:ext cx="2377440" cy="2148840"/>
          </a:xfrm>
          <a:prstGeom prst="roundRect">
            <a:avLst>
              <a:gd name="adj" fmla="val 3404"/>
            </a:avLst>
          </a:prstGeom>
          <a:solidFill>
            <a:srgbClr val="F8FBFF"/>
          </a:solidFill>
          <a:ln w="12700">
            <a:solidFill>
              <a:srgbClr val="C9E2FF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8A291812-083D-8A67-F9AF-0A0561FF8946}"/>
              </a:ext>
            </a:extLst>
          </p:cNvPr>
          <p:cNvSpPr/>
          <p:nvPr/>
        </p:nvSpPr>
        <p:spPr>
          <a:xfrm>
            <a:off x="1051560" y="2423160"/>
            <a:ext cx="1920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1000 requests</a:t>
            </a:r>
            <a:endParaRPr lang="en-US" sz="1400" dirty="0">
              <a:solidFill>
                <a:srgbClr val="111111"/>
              </a:solidFill>
            </a:endParaRPr>
          </a:p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checkout-service</a:t>
            </a:r>
            <a:endParaRPr lang="en-US" sz="1400" dirty="0">
              <a:solidFill>
                <a:srgbClr val="111111"/>
              </a:solidFill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26509148-F808-FF80-8401-45509EF3CD73}"/>
              </a:ext>
            </a:extLst>
          </p:cNvPr>
          <p:cNvSpPr/>
          <p:nvPr/>
        </p:nvSpPr>
        <p:spPr>
          <a:xfrm>
            <a:off x="3429000" y="2542032"/>
            <a:ext cx="411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>
                <a:solidFill>
                  <a:srgbClr val="111111"/>
                </a:solidFill>
                <a:latin typeface="Comcast New Vision" pitchFamily="34" charset="0"/>
                <a:ea typeface="Comcast New Vision"/>
                <a:cs typeface="Comcast New Vision" pitchFamily="34" charset="-120"/>
              </a:rPr>
              <a:t>→</a:t>
            </a:r>
            <a:endParaRPr lang="en-US" sz="140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id="{85C3DEDC-78AE-6C09-09D3-E294D454A017}"/>
              </a:ext>
            </a:extLst>
          </p:cNvPr>
          <p:cNvSpPr/>
          <p:nvPr/>
        </p:nvSpPr>
        <p:spPr>
          <a:xfrm>
            <a:off x="3977640" y="1600200"/>
            <a:ext cx="2468880" cy="1371600"/>
          </a:xfrm>
          <a:prstGeom prst="roundRect">
            <a:avLst>
              <a:gd name="adj" fmla="val 5333"/>
            </a:avLst>
          </a:prstGeom>
          <a:solidFill>
            <a:srgbClr val="FFF7F5"/>
          </a:solidFill>
          <a:ln w="12700">
            <a:solidFill>
              <a:srgbClr val="FFD6CC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FBBD3A0D-78F0-7D48-3A7F-EB2AFDB5EE2B}"/>
              </a:ext>
            </a:extLst>
          </p:cNvPr>
          <p:cNvSpPr/>
          <p:nvPr/>
        </p:nvSpPr>
        <p:spPr>
          <a:xfrm>
            <a:off x="4206240" y="1810512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 pitchFamily="34" charset="-122"/>
                <a:cs typeface="Comcast New Vision" pitchFamily="34" charset="-120"/>
              </a:rPr>
              <a:t>Writer A</a:t>
            </a:r>
            <a:endParaRPr lang="en-US" sz="1400" b="1" dirty="0">
              <a:solidFill>
                <a:srgbClr val="111111"/>
              </a:solidFill>
            </a:endParaRPr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DB8FCC6C-E3A6-2508-7E2F-280F62AFB613}"/>
              </a:ext>
            </a:extLst>
          </p:cNvPr>
          <p:cNvSpPr/>
          <p:nvPr/>
        </p:nvSpPr>
        <p:spPr>
          <a:xfrm>
            <a:off x="4206240" y="2212848"/>
            <a:ext cx="2011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500 requests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local p99 = 480 </a:t>
            </a:r>
            <a:r>
              <a:rPr lang="en-US" sz="1400" dirty="0" err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ms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7" name="Shape 12">
            <a:extLst>
              <a:ext uri="{FF2B5EF4-FFF2-40B4-BE49-F238E27FC236}">
                <a16:creationId xmlns:a16="http://schemas.microsoft.com/office/drawing/2014/main" id="{E10309EA-88DA-D2CF-2DA7-205AB58E74F2}"/>
              </a:ext>
            </a:extLst>
          </p:cNvPr>
          <p:cNvSpPr/>
          <p:nvPr/>
        </p:nvSpPr>
        <p:spPr>
          <a:xfrm>
            <a:off x="3977640" y="3246120"/>
            <a:ext cx="2468880" cy="1371600"/>
          </a:xfrm>
          <a:prstGeom prst="roundRect">
            <a:avLst>
              <a:gd name="adj" fmla="val 5333"/>
            </a:avLst>
          </a:prstGeom>
          <a:solidFill>
            <a:srgbClr val="FFF7F5"/>
          </a:solidFill>
          <a:ln w="12700">
            <a:solidFill>
              <a:srgbClr val="FFD6CC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B8E1098F-F2BA-0668-3B73-5B8DB7A48EFD}"/>
              </a:ext>
            </a:extLst>
          </p:cNvPr>
          <p:cNvSpPr/>
          <p:nvPr/>
        </p:nvSpPr>
        <p:spPr>
          <a:xfrm>
            <a:off x="4206240" y="3456432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Writer B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39DC28EA-E365-821C-4C55-514114671470}"/>
              </a:ext>
            </a:extLst>
          </p:cNvPr>
          <p:cNvSpPr/>
          <p:nvPr/>
        </p:nvSpPr>
        <p:spPr>
          <a:xfrm>
            <a:off x="4206240" y="3858768"/>
            <a:ext cx="2011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500 requests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local p99 = 620 </a:t>
            </a:r>
            <a:r>
              <a:rPr lang="en-US" sz="1400" dirty="0" err="1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ms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85D6C033-000F-547A-C156-2CE6BDFE9052}"/>
              </a:ext>
            </a:extLst>
          </p:cNvPr>
          <p:cNvSpPr/>
          <p:nvPr/>
        </p:nvSpPr>
        <p:spPr>
          <a:xfrm>
            <a:off x="6629400" y="2743200"/>
            <a:ext cx="411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≠</a:t>
            </a:r>
            <a:endParaRPr lang="en-US" sz="1400">
              <a:solidFill>
                <a:srgbClr val="111111"/>
              </a:solidFill>
              <a:latin typeface="Comcast New Vision"/>
              <a:ea typeface="Comcast New Vision"/>
            </a:endParaRPr>
          </a:p>
        </p:txBody>
      </p:sp>
      <p:sp>
        <p:nvSpPr>
          <p:cNvPr id="21" name="Shape 16">
            <a:extLst>
              <a:ext uri="{FF2B5EF4-FFF2-40B4-BE49-F238E27FC236}">
                <a16:creationId xmlns:a16="http://schemas.microsoft.com/office/drawing/2014/main" id="{1469A240-0735-739E-8380-7E49578DB91A}"/>
              </a:ext>
            </a:extLst>
          </p:cNvPr>
          <p:cNvSpPr/>
          <p:nvPr/>
        </p:nvSpPr>
        <p:spPr>
          <a:xfrm>
            <a:off x="7315200" y="2148840"/>
            <a:ext cx="3749040" cy="1920240"/>
          </a:xfrm>
          <a:prstGeom prst="roundRect">
            <a:avLst>
              <a:gd name="adj" fmla="val 3810"/>
            </a:avLst>
          </a:prstGeom>
          <a:solidFill>
            <a:srgbClr val="F5FBF8"/>
          </a:solidFill>
          <a:ln w="12700">
            <a:solidFill>
              <a:srgbClr val="C8E6D0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Text 17">
            <a:extLst>
              <a:ext uri="{FF2B5EF4-FFF2-40B4-BE49-F238E27FC236}">
                <a16:creationId xmlns:a16="http://schemas.microsoft.com/office/drawing/2014/main" id="{8D736B37-6E7C-64BB-85CF-EB1FB1B11839}"/>
              </a:ext>
            </a:extLst>
          </p:cNvPr>
          <p:cNvSpPr/>
          <p:nvPr/>
        </p:nvSpPr>
        <p:spPr>
          <a:xfrm>
            <a:off x="7589520" y="251460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True global p99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23" name="Text 18">
            <a:extLst>
              <a:ext uri="{FF2B5EF4-FFF2-40B4-BE49-F238E27FC236}">
                <a16:creationId xmlns:a16="http://schemas.microsoft.com/office/drawing/2014/main" id="{246C2F5B-DA85-976A-BF7D-47B3252ADB14}"/>
              </a:ext>
            </a:extLst>
          </p:cNvPr>
          <p:cNvSpPr/>
          <p:nvPr/>
        </p:nvSpPr>
        <p:spPr>
          <a:xfrm>
            <a:off x="7589520" y="3063240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of all 1000 requests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  <a:p>
            <a:pPr marL="0" indent="0" algn="ctr">
              <a:lnSpc>
                <a:spcPct val="92000"/>
              </a:lnSpc>
              <a:buNone/>
            </a:pPr>
            <a:r>
              <a:rPr lang="en-US" sz="1400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unknown from local p99s</a:t>
            </a:r>
            <a:endParaRPr lang="en-US" sz="1400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24" name="Shape 19">
            <a:extLst>
              <a:ext uri="{FF2B5EF4-FFF2-40B4-BE49-F238E27FC236}">
                <a16:creationId xmlns:a16="http://schemas.microsoft.com/office/drawing/2014/main" id="{15664280-4C80-A746-338E-8BA0CD8504D2}"/>
              </a:ext>
            </a:extLst>
          </p:cNvPr>
          <p:cNvSpPr/>
          <p:nvPr/>
        </p:nvSpPr>
        <p:spPr>
          <a:xfrm>
            <a:off x="822960" y="5166359"/>
            <a:ext cx="10241280" cy="557783"/>
          </a:xfrm>
          <a:prstGeom prst="roundRect">
            <a:avLst>
              <a:gd name="adj" fmla="val 16000"/>
            </a:avLst>
          </a:prstGeom>
          <a:solidFill>
            <a:srgbClr val="FFFBEF"/>
          </a:solidFill>
          <a:ln w="12700">
            <a:solidFill>
              <a:srgbClr val="FFE2A8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5" name="Text 20">
            <a:extLst>
              <a:ext uri="{FF2B5EF4-FFF2-40B4-BE49-F238E27FC236}">
                <a16:creationId xmlns:a16="http://schemas.microsoft.com/office/drawing/2014/main" id="{15743AF4-7D04-315D-14A6-A31FC84A6C55}"/>
              </a:ext>
            </a:extLst>
          </p:cNvPr>
          <p:cNvSpPr/>
          <p:nvPr/>
        </p:nvSpPr>
        <p:spPr>
          <a:xfrm>
            <a:off x="944380" y="5257800"/>
            <a:ext cx="101198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Takeaway: aggregate first by deterministic ownership, then publish metrics. You cannot average two p99s and call it global p99.</a:t>
            </a:r>
            <a:endParaRPr lang="en-US" sz="1400" b="1" dirty="0">
              <a:solidFill>
                <a:srgbClr val="111111"/>
              </a:solidFill>
              <a:ea typeface="Comcast New Vision"/>
            </a:endParaRPr>
          </a:p>
        </p:txBody>
      </p:sp>
      <p:sp>
        <p:nvSpPr>
          <p:cNvPr id="26" name="Shape 21">
            <a:extLst>
              <a:ext uri="{FF2B5EF4-FFF2-40B4-BE49-F238E27FC236}">
                <a16:creationId xmlns:a16="http://schemas.microsoft.com/office/drawing/2014/main" id="{15C23983-6808-536E-0B18-AD3A9B3FD675}"/>
              </a:ext>
            </a:extLst>
          </p:cNvPr>
          <p:cNvSpPr/>
          <p:nvPr/>
        </p:nvSpPr>
        <p:spPr>
          <a:xfrm>
            <a:off x="822960" y="5816488"/>
            <a:ext cx="10241280" cy="411480"/>
          </a:xfrm>
          <a:prstGeom prst="roundRect">
            <a:avLst>
              <a:gd name="adj" fmla="val 11111"/>
            </a:avLst>
          </a:prstGeom>
          <a:solidFill>
            <a:srgbClr val="F8FBFF"/>
          </a:solidFill>
          <a:ln w="12700">
            <a:solidFill>
              <a:srgbClr val="C9E2FF"/>
            </a:solidFill>
            <a:prstDash val="solid"/>
          </a:ln>
        </p:spPr>
        <p:txBody>
          <a:bodyPr/>
          <a:lstStyle/>
          <a:p>
            <a:endParaRPr dirty="0"/>
          </a:p>
        </p:txBody>
      </p:sp>
      <p:sp>
        <p:nvSpPr>
          <p:cNvPr id="27" name="Text 22">
            <a:extLst>
              <a:ext uri="{FF2B5EF4-FFF2-40B4-BE49-F238E27FC236}">
                <a16:creationId xmlns:a16="http://schemas.microsoft.com/office/drawing/2014/main" id="{A1AD63CC-D2F8-7B25-5C00-7CD241048C26}"/>
              </a:ext>
            </a:extLst>
          </p:cNvPr>
          <p:cNvSpPr/>
          <p:nvPr/>
        </p:nvSpPr>
        <p:spPr>
          <a:xfrm>
            <a:off x="1417320" y="5934456"/>
            <a:ext cx="10424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1400" b="1" dirty="0">
                <a:solidFill>
                  <a:srgbClr val="111111"/>
                </a:solidFill>
                <a:latin typeface="Comcast New Vision"/>
                <a:ea typeface="Comcast New Vision"/>
                <a:cs typeface="Comcast New Vision" pitchFamily="34" charset="-120"/>
              </a:rPr>
              <a:t>Audience question: If your incident review depends on p99, can you defend how that p99 was computed?</a:t>
            </a:r>
            <a:endParaRPr lang="en-US" sz="1400" b="1" dirty="0">
              <a:solidFill>
                <a:srgbClr val="111111"/>
              </a:solidFill>
              <a:latin typeface="Comcast New Vision"/>
              <a:ea typeface="Comcast New Vision"/>
            </a:endParaRPr>
          </a:p>
        </p:txBody>
      </p:sp>
    </p:spTree>
    <p:extLst>
      <p:ext uri="{BB962C8B-B14F-4D97-AF65-F5344CB8AC3E}">
        <p14:creationId xmlns:p14="http://schemas.microsoft.com/office/powerpoint/2010/main" val="10006072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5185F-3409-139F-F34F-C22655471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5BA8E9F-D82E-11F9-5C7D-1A896376B8A4}"/>
              </a:ext>
            </a:extLst>
          </p:cNvPr>
          <p:cNvSpPr/>
          <p:nvPr/>
        </p:nvSpPr>
        <p:spPr>
          <a:xfrm>
            <a:off x="502920" y="301752"/>
            <a:ext cx="886968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2400" b="1" dirty="0">
                <a:solidFill>
                  <a:srgbClr val="111111"/>
                </a:solidFill>
                <a:latin typeface="Comcast New Vision"/>
              </a:rPr>
              <a:t>Challenge 1 solution: deterministic routing invariant</a:t>
            </a: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B3768EC-C8AC-82AE-4551-985C99041BA1}"/>
              </a:ext>
            </a:extLst>
          </p:cNvPr>
          <p:cNvSpPr/>
          <p:nvPr/>
        </p:nvSpPr>
        <p:spPr>
          <a:xfrm>
            <a:off x="9646920" y="310896"/>
            <a:ext cx="1920240" cy="329184"/>
          </a:xfrm>
          <a:prstGeom prst="roundRect">
            <a:avLst>
              <a:gd name="adj" fmla="val 19444"/>
            </a:avLst>
          </a:prstGeom>
          <a:solidFill>
            <a:srgbClr val="F6F7F9"/>
          </a:solidFill>
          <a:ln w="12700">
            <a:solidFill>
              <a:srgbClr val="D9DEE7">
                <a:alpha val="8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9BF501D-55A7-1619-FF29-509E5988F49E}"/>
              </a:ext>
            </a:extLst>
          </p:cNvPr>
          <p:cNvSpPr/>
          <p:nvPr/>
        </p:nvSpPr>
        <p:spPr>
          <a:xfrm>
            <a:off x="9738360" y="3703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900" b="1">
                <a:solidFill>
                  <a:srgbClr val="0D3B66"/>
                </a:solidFill>
                <a:latin typeface="Comcast New Vision"/>
              </a:rPr>
              <a:t>LOADBALANCING EXPORTER</a:t>
            </a: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9A6155D5-F5E5-475A-7B3C-F99DCBD815A3}"/>
              </a:ext>
            </a:extLst>
          </p:cNvPr>
          <p:cNvSpPr/>
          <p:nvPr/>
        </p:nvSpPr>
        <p:spPr>
          <a:xfrm>
            <a:off x="502920" y="85039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E5CB2-3026-7AC7-E918-8B2DD8F0E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51" y="923544"/>
            <a:ext cx="10375969" cy="58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808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61377-CBF6-634B-255D-190F59084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7E2460A-E669-7FFB-B609-7308F95533DD}"/>
              </a:ext>
            </a:extLst>
          </p:cNvPr>
          <p:cNvSpPr/>
          <p:nvPr/>
        </p:nvSpPr>
        <p:spPr>
          <a:xfrm>
            <a:off x="502920" y="301752"/>
            <a:ext cx="886968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2400" b="1" dirty="0">
                <a:solidFill>
                  <a:srgbClr val="111111"/>
                </a:solidFill>
                <a:latin typeface="Comcast New Vision"/>
              </a:rPr>
              <a:t>Challenge 2: Conduit separates scale and correctness</a:t>
            </a: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E35B122-A5EC-3E84-2027-56EB9031D5D2}"/>
              </a:ext>
            </a:extLst>
          </p:cNvPr>
          <p:cNvSpPr/>
          <p:nvPr/>
        </p:nvSpPr>
        <p:spPr>
          <a:xfrm>
            <a:off x="9646920" y="310896"/>
            <a:ext cx="1920240" cy="329184"/>
          </a:xfrm>
          <a:prstGeom prst="roundRect">
            <a:avLst>
              <a:gd name="adj" fmla="val 19444"/>
            </a:avLst>
          </a:prstGeom>
          <a:solidFill>
            <a:srgbClr val="F6F7F9"/>
          </a:solidFill>
          <a:ln w="12700">
            <a:solidFill>
              <a:srgbClr val="D9DEE7">
                <a:alpha val="8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E47F05A-9E16-0F00-BED4-01AEEA866E73}"/>
              </a:ext>
            </a:extLst>
          </p:cNvPr>
          <p:cNvSpPr/>
          <p:nvPr/>
        </p:nvSpPr>
        <p:spPr>
          <a:xfrm>
            <a:off x="9738360" y="3703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900" b="1" dirty="0">
                <a:solidFill>
                  <a:srgbClr val="0D3B66"/>
                </a:solidFill>
                <a:latin typeface="Comcast New Vision"/>
              </a:rPr>
              <a:t>OPINIONATED OTEL</a:t>
            </a: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CD2FF6B-1A35-F3ED-CAE4-D50E3A14AAA7}"/>
              </a:ext>
            </a:extLst>
          </p:cNvPr>
          <p:cNvSpPr/>
          <p:nvPr/>
        </p:nvSpPr>
        <p:spPr>
          <a:xfrm>
            <a:off x="502920" y="85039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D9420-8A20-A837-635E-5F5D3F6FF0ED}"/>
              </a:ext>
            </a:extLst>
          </p:cNvPr>
          <p:cNvSpPr txBox="1"/>
          <p:nvPr/>
        </p:nvSpPr>
        <p:spPr>
          <a:xfrm>
            <a:off x="388832" y="1005370"/>
            <a:ext cx="11342920" cy="289310"/>
          </a:xfrm>
          <a:prstGeom prst="rect">
            <a:avLst/>
          </a:prstGeom>
          <a:noFill/>
        </p:spPr>
        <p:txBody>
          <a:bodyPr wrap="square" lIns="73152" tIns="36576" rIns="73152" bIns="36576" anchor="t">
            <a:spAutoFit/>
          </a:bodyPr>
          <a:lstStyle/>
          <a:p>
            <a:r>
              <a:rPr lang="en-US" sz="1400" b="1" dirty="0">
                <a:solidFill>
                  <a:srgbClr val="111111"/>
                </a:solidFill>
                <a:latin typeface="Comcast New Vision"/>
              </a:rPr>
              <a:t>Conduit is our internal, opinionated Open-Telemetry deployment pattern.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2982E9-45BD-E0F4-35DF-F5875D5C11C5}"/>
              </a:ext>
            </a:extLst>
          </p:cNvPr>
          <p:cNvSpPr/>
          <p:nvPr/>
        </p:nvSpPr>
        <p:spPr>
          <a:xfrm>
            <a:off x="502920" y="1572768"/>
            <a:ext cx="1719072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4DC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91440" rIns="73152" bIns="73152" rtlCol="0" anchor="ctr"/>
          <a:lstStyle/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Telemetry</a:t>
            </a:r>
            <a:br>
              <a:rPr lang="en-US" sz="1200" b="1" dirty="0">
                <a:solidFill>
                  <a:srgbClr val="111111"/>
                </a:solidFill>
              </a:rPr>
            </a:b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sources</a:t>
            </a:r>
          </a:p>
          <a:p>
            <a:pPr algn="ctr">
              <a:defRPr sz="869">
                <a:solidFill>
                  <a:srgbClr val="555D6C"/>
                </a:solidFill>
              </a:defRPr>
            </a:pP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apps • gateways • services</a:t>
            </a:r>
          </a:p>
        </p:txBody>
      </p:sp>
      <p:cxnSp>
        <p:nvCxnSpPr>
          <p:cNvPr id="8" name="Connector 9">
            <a:extLst>
              <a:ext uri="{FF2B5EF4-FFF2-40B4-BE49-F238E27FC236}">
                <a16:creationId xmlns:a16="http://schemas.microsoft.com/office/drawing/2014/main" id="{858CDFE8-6BB5-542C-06F3-50B377AEF6AD}"/>
              </a:ext>
            </a:extLst>
          </p:cNvPr>
          <p:cNvCxnSpPr/>
          <p:nvPr/>
        </p:nvCxnSpPr>
        <p:spPr>
          <a:xfrm>
            <a:off x="2249423" y="2075688"/>
            <a:ext cx="128017" cy="0"/>
          </a:xfrm>
          <a:prstGeom prst="line">
            <a:avLst/>
          </a:prstGeom>
          <a:ln w="15240">
            <a:solidFill>
              <a:srgbClr val="5D67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1CF765-C87B-9388-F3EB-CB22B1C348EF}"/>
              </a:ext>
            </a:extLst>
          </p:cNvPr>
          <p:cNvSpPr/>
          <p:nvPr/>
        </p:nvSpPr>
        <p:spPr>
          <a:xfrm>
            <a:off x="2404872" y="1572768"/>
            <a:ext cx="1719072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4DC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91440" rIns="73152" bIns="73152" rtlCol="0" anchor="ctr"/>
          <a:lstStyle/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Ingress</a:t>
            </a:r>
            <a:br>
              <a:rPr lang="en-US" sz="1200" b="1" dirty="0">
                <a:solidFill>
                  <a:srgbClr val="111111"/>
                </a:solidFill>
              </a:rPr>
            </a:b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collectors</a:t>
            </a:r>
          </a:p>
          <a:p>
            <a:pPr algn="ctr">
              <a:defRPr sz="869">
                <a:solidFill>
                  <a:srgbClr val="555D6C"/>
                </a:solidFill>
              </a:defRPr>
            </a:pP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stateless scale-out</a:t>
            </a:r>
          </a:p>
        </p:txBody>
      </p:sp>
      <p:cxnSp>
        <p:nvCxnSpPr>
          <p:cNvPr id="10" name="Connector 11">
            <a:extLst>
              <a:ext uri="{FF2B5EF4-FFF2-40B4-BE49-F238E27FC236}">
                <a16:creationId xmlns:a16="http://schemas.microsoft.com/office/drawing/2014/main" id="{B153A194-6577-9636-F630-7DADEE5ADE1B}"/>
              </a:ext>
            </a:extLst>
          </p:cNvPr>
          <p:cNvCxnSpPr/>
          <p:nvPr/>
        </p:nvCxnSpPr>
        <p:spPr>
          <a:xfrm>
            <a:off x="4151376" y="2075688"/>
            <a:ext cx="128016" cy="0"/>
          </a:xfrm>
          <a:prstGeom prst="line">
            <a:avLst/>
          </a:prstGeom>
          <a:ln w="15240">
            <a:solidFill>
              <a:srgbClr val="5D67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3AD2861-BBB2-A661-1E06-82DA59778659}"/>
              </a:ext>
            </a:extLst>
          </p:cNvPr>
          <p:cNvSpPr/>
          <p:nvPr/>
        </p:nvSpPr>
        <p:spPr>
          <a:xfrm>
            <a:off x="4306824" y="1572768"/>
            <a:ext cx="1719072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4DC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91440" rIns="73152" bIns="73152" rtlCol="0" anchor="ctr"/>
          <a:lstStyle/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Policy +</a:t>
            </a:r>
            <a:br>
              <a:rPr lang="en-US" sz="1200" b="1" dirty="0">
                <a:solidFill>
                  <a:srgbClr val="111111"/>
                </a:solidFill>
              </a:rPr>
            </a:b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hygiene</a:t>
            </a:r>
          </a:p>
          <a:p>
            <a:pPr algn="ctr">
              <a:defRPr sz="869">
                <a:solidFill>
                  <a:srgbClr val="555D6C"/>
                </a:solidFill>
              </a:defRPr>
            </a:pP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scrub • normalize • enrich</a:t>
            </a:r>
          </a:p>
        </p:txBody>
      </p:sp>
      <p:cxnSp>
        <p:nvCxnSpPr>
          <p:cNvPr id="12" name="Connector 13">
            <a:extLst>
              <a:ext uri="{FF2B5EF4-FFF2-40B4-BE49-F238E27FC236}">
                <a16:creationId xmlns:a16="http://schemas.microsoft.com/office/drawing/2014/main" id="{47C782C3-B893-FEB8-BF09-2C76235861BB}"/>
              </a:ext>
            </a:extLst>
          </p:cNvPr>
          <p:cNvCxnSpPr/>
          <p:nvPr/>
        </p:nvCxnSpPr>
        <p:spPr>
          <a:xfrm>
            <a:off x="6053328" y="2075688"/>
            <a:ext cx="128016" cy="0"/>
          </a:xfrm>
          <a:prstGeom prst="line">
            <a:avLst/>
          </a:prstGeom>
          <a:ln w="15240">
            <a:solidFill>
              <a:srgbClr val="5D67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B309D0F-F790-8D19-96B0-E73FF6CFFDA4}"/>
              </a:ext>
            </a:extLst>
          </p:cNvPr>
          <p:cNvSpPr/>
          <p:nvPr/>
        </p:nvSpPr>
        <p:spPr>
          <a:xfrm>
            <a:off x="6208776" y="1572768"/>
            <a:ext cx="1719072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4DC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91440" rIns="73152" bIns="73152" rtlCol="0" anchor="ctr"/>
          <a:lstStyle/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load-balancing</a:t>
            </a:r>
            <a:br>
              <a:rPr lang="en-US" sz="1200" b="1" dirty="0">
                <a:solidFill>
                  <a:srgbClr val="111111"/>
                </a:solidFill>
                <a:latin typeface="Comcast New Vision"/>
              </a:rPr>
            </a:b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exporter</a:t>
            </a:r>
          </a:p>
          <a:p>
            <a:pPr algn="ctr">
              <a:defRPr sz="869">
                <a:solidFill>
                  <a:srgbClr val="555D6C"/>
                </a:solidFill>
              </a:defRPr>
            </a:pP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stable key → owning writer</a:t>
            </a:r>
          </a:p>
        </p:txBody>
      </p:sp>
      <p:cxnSp>
        <p:nvCxnSpPr>
          <p:cNvPr id="14" name="Connector 15">
            <a:extLst>
              <a:ext uri="{FF2B5EF4-FFF2-40B4-BE49-F238E27FC236}">
                <a16:creationId xmlns:a16="http://schemas.microsoft.com/office/drawing/2014/main" id="{446A3093-8429-1286-B526-D16C1ACC5F9F}"/>
              </a:ext>
            </a:extLst>
          </p:cNvPr>
          <p:cNvCxnSpPr/>
          <p:nvPr/>
        </p:nvCxnSpPr>
        <p:spPr>
          <a:xfrm>
            <a:off x="7955279" y="2075688"/>
            <a:ext cx="128017" cy="0"/>
          </a:xfrm>
          <a:prstGeom prst="line">
            <a:avLst/>
          </a:prstGeom>
          <a:ln w="15240">
            <a:solidFill>
              <a:srgbClr val="5D67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1E0596E-E8D1-FEDB-76AE-46F073D2B9A5}"/>
              </a:ext>
            </a:extLst>
          </p:cNvPr>
          <p:cNvSpPr/>
          <p:nvPr/>
        </p:nvSpPr>
        <p:spPr>
          <a:xfrm>
            <a:off x="8110728" y="1572768"/>
            <a:ext cx="1719072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4DC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91440" rIns="73152" bIns="73152" rtlCol="0" anchor="ctr"/>
          <a:lstStyle/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Stateful</a:t>
            </a:r>
            <a:br>
              <a:rPr lang="en-US" sz="1200" b="1" dirty="0">
                <a:solidFill>
                  <a:srgbClr val="111111"/>
                </a:solidFill>
                <a:latin typeface="Comcast New Vision"/>
              </a:rPr>
            </a:b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writer tier</a:t>
            </a:r>
          </a:p>
          <a:p>
            <a:pPr algn="ctr">
              <a:defRPr sz="869">
                <a:solidFill>
                  <a:srgbClr val="555D6C"/>
                </a:solidFill>
              </a:defRPr>
            </a:pP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single-owner aggregation</a:t>
            </a:r>
          </a:p>
        </p:txBody>
      </p:sp>
      <p:cxnSp>
        <p:nvCxnSpPr>
          <p:cNvPr id="16" name="Connector 17">
            <a:extLst>
              <a:ext uri="{FF2B5EF4-FFF2-40B4-BE49-F238E27FC236}">
                <a16:creationId xmlns:a16="http://schemas.microsoft.com/office/drawing/2014/main" id="{70125241-9478-AAF6-7CD9-1A8124027347}"/>
              </a:ext>
            </a:extLst>
          </p:cNvPr>
          <p:cNvCxnSpPr/>
          <p:nvPr/>
        </p:nvCxnSpPr>
        <p:spPr>
          <a:xfrm>
            <a:off x="9857232" y="2075688"/>
            <a:ext cx="128016" cy="0"/>
          </a:xfrm>
          <a:prstGeom prst="line">
            <a:avLst/>
          </a:prstGeom>
          <a:ln w="15240">
            <a:solidFill>
              <a:srgbClr val="5D67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DE32C0-7711-CF6F-4FFD-DD0FD8AB7971}"/>
              </a:ext>
            </a:extLst>
          </p:cNvPr>
          <p:cNvSpPr/>
          <p:nvPr/>
        </p:nvSpPr>
        <p:spPr>
          <a:xfrm>
            <a:off x="10012680" y="1572768"/>
            <a:ext cx="1719072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4DC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91440" rIns="73152" bIns="73152" rtlCol="0" anchor="ctr"/>
          <a:lstStyle/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RED metrics</a:t>
            </a:r>
            <a:br>
              <a:rPr lang="en-US" sz="1200" b="1" dirty="0">
                <a:solidFill>
                  <a:srgbClr val="111111"/>
                </a:solidFill>
                <a:latin typeface="Comcast New Vision"/>
              </a:rPr>
            </a:b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+ traces</a:t>
            </a:r>
          </a:p>
          <a:p>
            <a:pPr algn="ctr">
              <a:defRPr sz="869">
                <a:solidFill>
                  <a:srgbClr val="555D6C"/>
                </a:solidFill>
              </a:defRPr>
            </a:pP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dashboards + evidence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145B64-B3A2-E966-DE8A-61650F318381}"/>
              </a:ext>
            </a:extLst>
          </p:cNvPr>
          <p:cNvSpPr/>
          <p:nvPr/>
        </p:nvSpPr>
        <p:spPr>
          <a:xfrm>
            <a:off x="594360" y="3154680"/>
            <a:ext cx="5349240" cy="1554480"/>
          </a:xfrm>
          <a:prstGeom prst="roundRect">
            <a:avLst/>
          </a:prstGeom>
          <a:solidFill>
            <a:srgbClr val="F8FBFF"/>
          </a:solidFill>
          <a:ln w="12700">
            <a:solidFill>
              <a:srgbClr val="BEDA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l"/>
            <a:r>
              <a:rPr lang="en-US" sz="1100" b="1" dirty="0">
                <a:solidFill>
                  <a:srgbClr val="111111"/>
                </a:solidFill>
                <a:latin typeface="Comcast New Vision"/>
              </a:rPr>
              <a:t>Why this matters for scale</a:t>
            </a:r>
          </a:p>
          <a:p>
            <a:pPr>
              <a:defRPr sz="1150">
                <a:solidFill>
                  <a:srgbClr val="2D2D2D"/>
                </a:solidFill>
              </a:defRPr>
            </a:pPr>
            <a:r>
              <a:rPr lang="en-US" sz="1100" b="1" dirty="0">
                <a:solidFill>
                  <a:srgbClr val="111111"/>
                </a:solidFill>
                <a:latin typeface="Comcast New Vision"/>
              </a:rPr>
              <a:t>Many collectors can receive spans from hundreds of applications.</a:t>
            </a:r>
          </a:p>
          <a:p>
            <a:pPr>
              <a:defRPr sz="1150">
                <a:solidFill>
                  <a:srgbClr val="2D2D2D"/>
                </a:solidFill>
              </a:defRPr>
            </a:pPr>
            <a:r>
              <a:rPr lang="en-US" sz="1100" b="1" dirty="0">
                <a:solidFill>
                  <a:srgbClr val="111111"/>
                </a:solidFill>
                <a:latin typeface="Comcast New Vision"/>
              </a:rPr>
              <a:t>The load-balancing exporter routes by a stable service identity key, not random fan-out.</a:t>
            </a:r>
          </a:p>
          <a:p>
            <a:pPr>
              <a:defRPr sz="1150">
                <a:solidFill>
                  <a:srgbClr val="2D2D2D"/>
                </a:solidFill>
              </a:defRPr>
            </a:pPr>
            <a:r>
              <a:rPr lang="en-US" sz="1100" b="1" dirty="0">
                <a:solidFill>
                  <a:srgbClr val="111111"/>
                </a:solidFill>
                <a:latin typeface="Comcast New Vision"/>
              </a:rPr>
              <a:t>Queueing and retry absorb backend turbulence without changing ownership.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CD7873C-FF92-D348-7697-76485C0419AA}"/>
              </a:ext>
            </a:extLst>
          </p:cNvPr>
          <p:cNvSpPr/>
          <p:nvPr/>
        </p:nvSpPr>
        <p:spPr>
          <a:xfrm>
            <a:off x="6236208" y="3154680"/>
            <a:ext cx="5349240" cy="1554480"/>
          </a:xfrm>
          <a:prstGeom prst="roundRect">
            <a:avLst/>
          </a:prstGeom>
          <a:solidFill>
            <a:srgbClr val="FBF8FF"/>
          </a:solidFill>
          <a:ln w="12700">
            <a:solidFill>
              <a:srgbClr val="E0CC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l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Why this matters for trust</a:t>
            </a:r>
          </a:p>
          <a:p>
            <a:pPr>
              <a:defRPr sz="1150">
                <a:solidFill>
                  <a:srgbClr val="2D2D2D"/>
                </a:solidFill>
              </a:defRPr>
            </a:pP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One writer sees the full-service distribution for the aggregation window.</a:t>
            </a:r>
          </a:p>
          <a:p>
            <a:pPr>
              <a:defRPr sz="1150">
                <a:solidFill>
                  <a:srgbClr val="2D2D2D"/>
                </a:solidFill>
              </a:defRPr>
            </a:pP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Scrubbing and allow-lists remove PII and high-cardinality labels before export.</a:t>
            </a:r>
          </a:p>
          <a:p>
            <a:pPr>
              <a:defRPr sz="1150">
                <a:solidFill>
                  <a:srgbClr val="2D2D2D"/>
                </a:solidFill>
              </a:defRPr>
            </a:pPr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Dashboards stay reusable because labels are normalized and governed.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81642D-EE24-77BD-E819-39394B8E5783}"/>
              </a:ext>
            </a:extLst>
          </p:cNvPr>
          <p:cNvSpPr/>
          <p:nvPr/>
        </p:nvSpPr>
        <p:spPr>
          <a:xfrm>
            <a:off x="502920" y="5074920"/>
            <a:ext cx="11228832" cy="329184"/>
          </a:xfrm>
          <a:prstGeom prst="roundRect">
            <a:avLst/>
          </a:prstGeom>
          <a:solidFill>
            <a:srgbClr val="F0FAF6"/>
          </a:solidFill>
          <a:ln w="12700">
            <a:solidFill>
              <a:srgbClr val="CDE8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Audience takeaway: when I say Conduit, I mean an opinionated Open-Telemetry pattern — not a separate closed product.</a:t>
            </a:r>
          </a:p>
        </p:txBody>
      </p:sp>
    </p:spTree>
    <p:extLst>
      <p:ext uri="{BB962C8B-B14F-4D97-AF65-F5344CB8AC3E}">
        <p14:creationId xmlns:p14="http://schemas.microsoft.com/office/powerpoint/2010/main" val="2585635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3DB0-9AED-FD7B-CFB0-EAC561A8C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220DF62-F273-6DB4-87E0-F8B80E182AA6}"/>
              </a:ext>
            </a:extLst>
          </p:cNvPr>
          <p:cNvSpPr/>
          <p:nvPr/>
        </p:nvSpPr>
        <p:spPr>
          <a:xfrm>
            <a:off x="513588" y="278892"/>
            <a:ext cx="8869680" cy="411480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t">
            <a:norm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92000"/>
              </a:lnSpc>
              <a:buNone/>
            </a:pPr>
            <a:r>
              <a:rPr lang="en-US" sz="2400" b="1" dirty="0">
                <a:solidFill>
                  <a:srgbClr val="111111"/>
                </a:solidFill>
                <a:latin typeface="Comcast New Vision"/>
              </a:rPr>
              <a:t>Comcast scale snapshot: Conduit + SpanMetrics pressure</a:t>
            </a: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0A81146-CF6A-B376-DAB4-ABF355C0D648}"/>
              </a:ext>
            </a:extLst>
          </p:cNvPr>
          <p:cNvSpPr/>
          <p:nvPr/>
        </p:nvSpPr>
        <p:spPr>
          <a:xfrm>
            <a:off x="9657588" y="288036"/>
            <a:ext cx="1920240" cy="329184"/>
          </a:xfrm>
          <a:prstGeom prst="roundRect">
            <a:avLst>
              <a:gd name="adj" fmla="val 19444"/>
            </a:avLst>
          </a:prstGeom>
          <a:solidFill>
            <a:schemeClr val="bg2"/>
          </a:solidFill>
          <a:ln w="12700">
            <a:solidFill>
              <a:srgbClr val="0056B8">
                <a:alpha val="80000"/>
              </a:srgbClr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F720EA7-72B3-A756-D78D-0CFDB212490E}"/>
              </a:ext>
            </a:extLst>
          </p:cNvPr>
          <p:cNvSpPr/>
          <p:nvPr/>
        </p:nvSpPr>
        <p:spPr>
          <a:xfrm>
            <a:off x="9749028" y="347472"/>
            <a:ext cx="1737360" cy="201168"/>
          </a:xfrm>
          <a:prstGeom prst="rect">
            <a:avLst/>
          </a:prstGeom>
          <a:solidFill>
            <a:schemeClr val="bg2"/>
          </a:solidFill>
          <a:ln>
            <a:solidFill>
              <a:srgbClr val="0056B8"/>
            </a:solidFill>
          </a:ln>
        </p:spPr>
        <p:txBody>
          <a:bodyPr wrap="square" lIns="45720" tIns="18288" rIns="45720" bIns="18288" rtlCol="0" anchor="t">
            <a:norm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2000"/>
              </a:lnSpc>
              <a:buNone/>
            </a:pPr>
            <a:r>
              <a:rPr lang="en-US" sz="900" b="1">
                <a:solidFill>
                  <a:srgbClr val="0D3B66"/>
                </a:solidFill>
                <a:latin typeface="Comcast New Vision"/>
              </a:rPr>
              <a:t>SCALE EVIDENCE</a:t>
            </a: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55E9D8D1-E649-7B44-44FA-95C05B138AB0}"/>
              </a:ext>
            </a:extLst>
          </p:cNvPr>
          <p:cNvSpPr/>
          <p:nvPr/>
        </p:nvSpPr>
        <p:spPr>
          <a:xfrm>
            <a:off x="513588" y="827532"/>
            <a:ext cx="1120140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9D4DD-2B87-531A-245A-9D7B2EF69136}"/>
              </a:ext>
            </a:extLst>
          </p:cNvPr>
          <p:cNvSpPr txBox="1"/>
          <p:nvPr/>
        </p:nvSpPr>
        <p:spPr>
          <a:xfrm>
            <a:off x="696468" y="937260"/>
            <a:ext cx="11201400" cy="252377"/>
          </a:xfrm>
          <a:prstGeom prst="rect">
            <a:avLst/>
          </a:prstGeom>
          <a:noFill/>
        </p:spPr>
        <p:txBody>
          <a:bodyPr wrap="squar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111111"/>
                </a:solidFill>
                <a:latin typeface="Comcast New Vision"/>
              </a:rPr>
              <a:t>Scale is not only request volume. It is spans, bytes, series, and the cost of every label choice.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360E00-FF8C-B78B-0055-23C441D42603}"/>
              </a:ext>
            </a:extLst>
          </p:cNvPr>
          <p:cNvSpPr/>
          <p:nvPr/>
        </p:nvSpPr>
        <p:spPr>
          <a:xfrm>
            <a:off x="2277074" y="1488948"/>
            <a:ext cx="3566160" cy="1444752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933F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997751-885A-54C2-0D88-6364CE58A809}"/>
              </a:ext>
            </a:extLst>
          </p:cNvPr>
          <p:cNvSpPr/>
          <p:nvPr/>
        </p:nvSpPr>
        <p:spPr>
          <a:xfrm>
            <a:off x="2277074" y="1488948"/>
            <a:ext cx="64008" cy="1444752"/>
          </a:xfrm>
          <a:prstGeom prst="rect">
            <a:avLst/>
          </a:prstGeom>
          <a:solidFill>
            <a:srgbClr val="933FBC"/>
          </a:solidFill>
          <a:ln>
            <a:solidFill>
              <a:srgbClr val="933F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4396A-91A0-ED1A-D4D2-DA749051226B}"/>
              </a:ext>
            </a:extLst>
          </p:cNvPr>
          <p:cNvSpPr txBox="1"/>
          <p:nvPr/>
        </p:nvSpPr>
        <p:spPr>
          <a:xfrm>
            <a:off x="2441666" y="1598676"/>
            <a:ext cx="1602939" cy="252377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111111"/>
                </a:solidFill>
                <a:latin typeface="Comcast New Vision"/>
              </a:rPr>
              <a:t>Span total — tracing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C6F5-F341-A10A-0368-6D3A8492748A}"/>
              </a:ext>
            </a:extLst>
          </p:cNvPr>
          <p:cNvSpPr txBox="1"/>
          <p:nvPr/>
        </p:nvSpPr>
        <p:spPr>
          <a:xfrm>
            <a:off x="3463356" y="1918715"/>
            <a:ext cx="1193595" cy="498598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111111"/>
                </a:solidFill>
                <a:latin typeface="Comcast New Vision"/>
              </a:rPr>
              <a:t>70.26B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F8D6B-9156-9F13-7C2F-4D9B1E257C4E}"/>
              </a:ext>
            </a:extLst>
          </p:cNvPr>
          <p:cNvSpPr txBox="1"/>
          <p:nvPr/>
        </p:nvSpPr>
        <p:spPr>
          <a:xfrm>
            <a:off x="2730207" y="2476500"/>
            <a:ext cx="2659894" cy="252377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111111"/>
                </a:solidFill>
                <a:latin typeface="Comcast New Vision"/>
              </a:rPr>
              <a:t>total spans seen in the tracing view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64AE21-4EDC-62D9-17A0-CA5F63829CB9}"/>
              </a:ext>
            </a:extLst>
          </p:cNvPr>
          <p:cNvSpPr/>
          <p:nvPr/>
        </p:nvSpPr>
        <p:spPr>
          <a:xfrm>
            <a:off x="6217702" y="1515074"/>
            <a:ext cx="3383280" cy="1444752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7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AAEA06-6814-E561-1195-C392A5562E1E}"/>
              </a:ext>
            </a:extLst>
          </p:cNvPr>
          <p:cNvSpPr/>
          <p:nvPr/>
        </p:nvSpPr>
        <p:spPr>
          <a:xfrm>
            <a:off x="6217702" y="1515074"/>
            <a:ext cx="64008" cy="1444752"/>
          </a:xfrm>
          <a:prstGeom prst="rect">
            <a:avLst/>
          </a:prstGeom>
          <a:solidFill>
            <a:srgbClr val="007020"/>
          </a:solidFill>
          <a:ln>
            <a:solidFill>
              <a:srgbClr val="007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E4266D-0380-6977-89CD-904FA7AA8F1B}"/>
              </a:ext>
            </a:extLst>
          </p:cNvPr>
          <p:cNvSpPr txBox="1"/>
          <p:nvPr/>
        </p:nvSpPr>
        <p:spPr>
          <a:xfrm>
            <a:off x="6382293" y="1624802"/>
            <a:ext cx="2064989" cy="252377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111111"/>
                </a:solidFill>
                <a:latin typeface="Comcast New Vision"/>
              </a:rPr>
              <a:t>Conduit processed volume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D95A5-1416-9BA6-126F-8EEE96C9AA42}"/>
              </a:ext>
            </a:extLst>
          </p:cNvPr>
          <p:cNvSpPr txBox="1"/>
          <p:nvPr/>
        </p:nvSpPr>
        <p:spPr>
          <a:xfrm>
            <a:off x="7264453" y="1944841"/>
            <a:ext cx="1289776" cy="498598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rgbClr val="111111"/>
                </a:solidFill>
                <a:latin typeface="Comcast New Vision"/>
              </a:rPr>
              <a:t>1.34 PB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7C3808-15B7-B347-20E3-0FAC47A056F4}"/>
              </a:ext>
            </a:extLst>
          </p:cNvPr>
          <p:cNvSpPr txBox="1"/>
          <p:nvPr/>
        </p:nvSpPr>
        <p:spPr>
          <a:xfrm>
            <a:off x="6297168" y="2517030"/>
            <a:ext cx="3337453" cy="236988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>
                <a:solidFill>
                  <a:srgbClr val="111111"/>
                </a:solidFill>
                <a:latin typeface="Comcast New Vision"/>
              </a:rPr>
              <a:t>total volume through the Conduit pattern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CEF5AB-F1D9-C3AA-8850-EBC6EB9ED482}"/>
              </a:ext>
            </a:extLst>
          </p:cNvPr>
          <p:cNvSpPr txBox="1"/>
          <p:nvPr/>
        </p:nvSpPr>
        <p:spPr>
          <a:xfrm>
            <a:off x="696468" y="3159252"/>
            <a:ext cx="4700582" cy="252377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111111"/>
                </a:solidFill>
                <a:latin typeface="Comcast New Vision"/>
              </a:rPr>
              <a:t>SpanMetrics cluster indicators from the earlier scale dashboard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29092AA-D166-2762-3024-50DEE01A3478}"/>
              </a:ext>
            </a:extLst>
          </p:cNvPr>
          <p:cNvSpPr/>
          <p:nvPr/>
        </p:nvSpPr>
        <p:spPr>
          <a:xfrm>
            <a:off x="696468" y="3506724"/>
            <a:ext cx="1874519" cy="822960"/>
          </a:xfrm>
          <a:prstGeom prst="roundRect">
            <a:avLst/>
          </a:prstGeom>
          <a:solidFill>
            <a:srgbClr val="F7F9FC"/>
          </a:solidFill>
          <a:ln w="10160">
            <a:solidFill>
              <a:srgbClr val="D2D7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E362A9-FA04-340E-18F2-16CF6781A03C}"/>
              </a:ext>
            </a:extLst>
          </p:cNvPr>
          <p:cNvSpPr txBox="1"/>
          <p:nvPr/>
        </p:nvSpPr>
        <p:spPr>
          <a:xfrm>
            <a:off x="1401612" y="3579876"/>
            <a:ext cx="464230" cy="252377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111111"/>
                </a:solidFill>
                <a:latin typeface="Comcast New Vision"/>
              </a:rPr>
              <a:t>923K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08BF99-4E20-C564-FB17-8569B0FD44F0}"/>
              </a:ext>
            </a:extLst>
          </p:cNvPr>
          <p:cNvSpPr txBox="1"/>
          <p:nvPr/>
        </p:nvSpPr>
        <p:spPr>
          <a:xfrm>
            <a:off x="751594" y="3927348"/>
            <a:ext cx="1764266" cy="221599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samples ingested / sec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CAD021B-746D-6FC6-BBDB-E8E132646CE9}"/>
              </a:ext>
            </a:extLst>
          </p:cNvPr>
          <p:cNvSpPr/>
          <p:nvPr/>
        </p:nvSpPr>
        <p:spPr>
          <a:xfrm>
            <a:off x="2799588" y="3506724"/>
            <a:ext cx="1508760" cy="822960"/>
          </a:xfrm>
          <a:prstGeom prst="roundRect">
            <a:avLst/>
          </a:prstGeom>
          <a:solidFill>
            <a:srgbClr val="F7F9FC"/>
          </a:solidFill>
          <a:ln w="10160">
            <a:solidFill>
              <a:srgbClr val="D2D7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DF7BE3-BB2B-2895-19AF-879D15B168CA}"/>
              </a:ext>
            </a:extLst>
          </p:cNvPr>
          <p:cNvSpPr txBox="1"/>
          <p:nvPr/>
        </p:nvSpPr>
        <p:spPr>
          <a:xfrm>
            <a:off x="3416429" y="3579876"/>
            <a:ext cx="275075" cy="252377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111111"/>
                </a:solidFill>
                <a:latin typeface="Comcast New Vision"/>
              </a:rPr>
              <a:t>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C43B1E-8725-EAB2-A543-D8FA05A73EB5}"/>
              </a:ext>
            </a:extLst>
          </p:cNvPr>
          <p:cNvSpPr txBox="1"/>
          <p:nvPr/>
        </p:nvSpPr>
        <p:spPr>
          <a:xfrm>
            <a:off x="2865797" y="3927348"/>
            <a:ext cx="1376339" cy="221599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scrape targets up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037B9D7-9F1E-254A-E6C2-72574F668B7D}"/>
              </a:ext>
            </a:extLst>
          </p:cNvPr>
          <p:cNvSpPr/>
          <p:nvPr/>
        </p:nvSpPr>
        <p:spPr>
          <a:xfrm>
            <a:off x="4536948" y="3506724"/>
            <a:ext cx="1874519" cy="822960"/>
          </a:xfrm>
          <a:prstGeom prst="roundRect">
            <a:avLst/>
          </a:prstGeom>
          <a:solidFill>
            <a:srgbClr val="F7F9FC"/>
          </a:solidFill>
          <a:ln w="10160">
            <a:solidFill>
              <a:srgbClr val="D2D7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B6C4B9-8D69-A99A-3F8A-A6F0E51379FB}"/>
              </a:ext>
            </a:extLst>
          </p:cNvPr>
          <p:cNvSpPr txBox="1"/>
          <p:nvPr/>
        </p:nvSpPr>
        <p:spPr>
          <a:xfrm>
            <a:off x="5097020" y="3579876"/>
            <a:ext cx="754374" cy="252377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111111"/>
                </a:solidFill>
                <a:latin typeface="Comcast New Vision"/>
              </a:rPr>
              <a:t>388.62M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E535D-8DFC-6A4B-727E-6E3FF0D21CA3}"/>
              </a:ext>
            </a:extLst>
          </p:cNvPr>
          <p:cNvSpPr txBox="1"/>
          <p:nvPr/>
        </p:nvSpPr>
        <p:spPr>
          <a:xfrm>
            <a:off x="4958360" y="3927348"/>
            <a:ext cx="1031693" cy="221599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hourly series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7A5CDF-9471-6B4B-21C6-B24908156356}"/>
              </a:ext>
            </a:extLst>
          </p:cNvPr>
          <p:cNvSpPr/>
          <p:nvPr/>
        </p:nvSpPr>
        <p:spPr>
          <a:xfrm>
            <a:off x="6640068" y="3506724"/>
            <a:ext cx="1691640" cy="822960"/>
          </a:xfrm>
          <a:prstGeom prst="roundRect">
            <a:avLst/>
          </a:prstGeom>
          <a:solidFill>
            <a:srgbClr val="F7F9FC"/>
          </a:solidFill>
          <a:ln w="10160">
            <a:solidFill>
              <a:srgbClr val="D2D7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EAF415-2035-0761-DAF2-9038F5D3F197}"/>
              </a:ext>
            </a:extLst>
          </p:cNvPr>
          <p:cNvSpPr txBox="1"/>
          <p:nvPr/>
        </p:nvSpPr>
        <p:spPr>
          <a:xfrm>
            <a:off x="7224117" y="3579876"/>
            <a:ext cx="523541" cy="252377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111111"/>
                </a:solidFill>
                <a:latin typeface="Comcast New Vision"/>
              </a:rPr>
              <a:t>854M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787748-5D78-496F-DB77-83345FED1B26}"/>
              </a:ext>
            </a:extLst>
          </p:cNvPr>
          <p:cNvSpPr txBox="1"/>
          <p:nvPr/>
        </p:nvSpPr>
        <p:spPr>
          <a:xfrm>
            <a:off x="7032558" y="3927348"/>
            <a:ext cx="906658" cy="221599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daily series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54FFCED-8469-F1C6-E22A-51F88F3B3EFA}"/>
              </a:ext>
            </a:extLst>
          </p:cNvPr>
          <p:cNvSpPr/>
          <p:nvPr/>
        </p:nvSpPr>
        <p:spPr>
          <a:xfrm>
            <a:off x="8560308" y="3506724"/>
            <a:ext cx="1143000" cy="822960"/>
          </a:xfrm>
          <a:prstGeom prst="roundRect">
            <a:avLst/>
          </a:prstGeom>
          <a:solidFill>
            <a:srgbClr val="F7F9FC"/>
          </a:solidFill>
          <a:ln w="10160">
            <a:solidFill>
              <a:srgbClr val="D2D7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3353A7-642D-ED8F-EA04-D7B838906F82}"/>
              </a:ext>
            </a:extLst>
          </p:cNvPr>
          <p:cNvSpPr txBox="1"/>
          <p:nvPr/>
        </p:nvSpPr>
        <p:spPr>
          <a:xfrm>
            <a:off x="9039956" y="3579876"/>
            <a:ext cx="183704" cy="252377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111111"/>
                </a:solidFill>
                <a:latin typeface="Comcast New Vision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E78619-2CA1-B49B-E2EF-8FFA9AE054EF}"/>
              </a:ext>
            </a:extLst>
          </p:cNvPr>
          <p:cNvSpPr txBox="1"/>
          <p:nvPr/>
        </p:nvSpPr>
        <p:spPr>
          <a:xfrm>
            <a:off x="8593519" y="3927348"/>
            <a:ext cx="1076577" cy="221599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targets down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5169018-EE73-FDFC-FEFE-23496C10F3FF}"/>
              </a:ext>
            </a:extLst>
          </p:cNvPr>
          <p:cNvSpPr/>
          <p:nvPr/>
        </p:nvSpPr>
        <p:spPr>
          <a:xfrm>
            <a:off x="9931908" y="3506724"/>
            <a:ext cx="1554480" cy="822960"/>
          </a:xfrm>
          <a:prstGeom prst="roundRect">
            <a:avLst/>
          </a:prstGeom>
          <a:solidFill>
            <a:srgbClr val="F7F9FC"/>
          </a:solidFill>
          <a:ln w="10160">
            <a:solidFill>
              <a:srgbClr val="D2D7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66A565-98D0-24EE-D332-A52A1AD4FF23}"/>
              </a:ext>
            </a:extLst>
          </p:cNvPr>
          <p:cNvSpPr txBox="1"/>
          <p:nvPr/>
        </p:nvSpPr>
        <p:spPr>
          <a:xfrm>
            <a:off x="10566801" y="3579876"/>
            <a:ext cx="284693" cy="252377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111111"/>
                </a:solidFill>
                <a:latin typeface="Comcast New Vision"/>
              </a:rPr>
              <a:t>0B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1BAF59-1D27-651E-18A0-DE15708B1A87}"/>
              </a:ext>
            </a:extLst>
          </p:cNvPr>
          <p:cNvSpPr txBox="1"/>
          <p:nvPr/>
        </p:nvSpPr>
        <p:spPr>
          <a:xfrm>
            <a:off x="10041016" y="3927348"/>
            <a:ext cx="1336263" cy="221599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111111"/>
                </a:solidFill>
                <a:latin typeface="Comcast New Vision"/>
              </a:rPr>
              <a:t>persistent queue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BF78973-04B6-39A7-7073-CB4620AAB05D}"/>
              </a:ext>
            </a:extLst>
          </p:cNvPr>
          <p:cNvSpPr/>
          <p:nvPr/>
        </p:nvSpPr>
        <p:spPr>
          <a:xfrm>
            <a:off x="696468" y="4686300"/>
            <a:ext cx="1078992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56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100A6C-A997-2D0D-045D-32246256ACE2}"/>
              </a:ext>
            </a:extLst>
          </p:cNvPr>
          <p:cNvSpPr txBox="1"/>
          <p:nvPr/>
        </p:nvSpPr>
        <p:spPr>
          <a:xfrm>
            <a:off x="3089580" y="4832604"/>
            <a:ext cx="6003695" cy="252377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111111"/>
                </a:solidFill>
                <a:latin typeface="Comcast New Vision"/>
              </a:rPr>
              <a:t>At this scale, one label change can create millions of new time series.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19CC524-0949-985B-D061-F82E752E2137}"/>
              </a:ext>
            </a:extLst>
          </p:cNvPr>
          <p:cNvSpPr/>
          <p:nvPr/>
        </p:nvSpPr>
        <p:spPr>
          <a:xfrm>
            <a:off x="696468" y="5573268"/>
            <a:ext cx="10789920" cy="475488"/>
          </a:xfrm>
          <a:prstGeom prst="roundRect">
            <a:avLst/>
          </a:prstGeom>
          <a:solidFill>
            <a:srgbClr val="F7F7F7"/>
          </a:solidFill>
          <a:ln>
            <a:solidFill>
              <a:srgbClr val="D7D7D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30F2B7-906C-D377-24A1-DE9036556F18}"/>
              </a:ext>
            </a:extLst>
          </p:cNvPr>
          <p:cNvSpPr txBox="1"/>
          <p:nvPr/>
        </p:nvSpPr>
        <p:spPr>
          <a:xfrm>
            <a:off x="3255235" y="5701284"/>
            <a:ext cx="5672386" cy="206210"/>
          </a:xfrm>
          <a:prstGeom prst="rect">
            <a:avLst/>
          </a:prstGeom>
          <a:noFill/>
        </p:spPr>
        <p:txBody>
          <a:bodyPr wrap="none" lIns="45720" tIns="18288" rIns="45720" bIns="18288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rgbClr val="111111"/>
                </a:solidFill>
                <a:latin typeface="Comcast New Vision"/>
              </a:rPr>
              <a:t>Audience question: Who approves a new metric label before it reaches your TSDB?</a:t>
            </a:r>
          </a:p>
        </p:txBody>
      </p:sp>
    </p:spTree>
    <p:extLst>
      <p:ext uri="{BB962C8B-B14F-4D97-AF65-F5344CB8AC3E}">
        <p14:creationId xmlns:p14="http://schemas.microsoft.com/office/powerpoint/2010/main" val="27177793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omcast New Vision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omcast New Vision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1784</Words>
  <Application>Microsoft Macintosh PowerPoint</Application>
  <PresentationFormat>Widescreen</PresentationFormat>
  <Paragraphs>275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Comcast New Vision</vt:lpstr>
      <vt:lpstr>Comcast New Vision Medium</vt:lpstr>
      <vt:lpstr>Comcast New Vision Regular</vt:lpstr>
      <vt:lpstr>Comcast New Vision SemiBold</vt:lpstr>
      <vt:lpstr>Office Theme</vt:lpstr>
      <vt:lpstr>PowerPoint Presentation</vt:lpstr>
      <vt:lpstr>What this talk gives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</vt:vector>
  </TitlesOfParts>
  <Company>Comcast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End-to-End Observability</dc:title>
  <dc:subject>Unified End-to-End Observability: SpanMetrics at Enterprise Scale</dc:subject>
  <dc:creator>Comcast Engineering</dc:creator>
  <cp:lastModifiedBy>Challa, Raghu Vamshi</cp:lastModifiedBy>
  <cp:revision>102</cp:revision>
  <dcterms:created xsi:type="dcterms:W3CDTF">2026-04-27T17:33:35Z</dcterms:created>
  <dcterms:modified xsi:type="dcterms:W3CDTF">2026-05-18T16:03:19Z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652fe2-2b59-4d95-925c-ee86d789ff67_Enabled">
    <vt:lpwstr>true</vt:lpwstr>
  </property>
  <property fmtid="{D5CDD505-2E9C-101B-9397-08002B2CF9AE}" pid="3" name="MSIP_Label_15652fe2-2b59-4d95-925c-ee86d789ff67_SetDate">
    <vt:lpwstr>2026-05-01T04:56:12Z</vt:lpwstr>
  </property>
  <property fmtid="{D5CDD505-2E9C-101B-9397-08002B2CF9AE}" pid="4" name="MSIP_Label_15652fe2-2b59-4d95-925c-ee86d789ff67_Method">
    <vt:lpwstr>Privileged</vt:lpwstr>
  </property>
  <property fmtid="{D5CDD505-2E9C-101B-9397-08002B2CF9AE}" pid="5" name="MSIP_Label_15652fe2-2b59-4d95-925c-ee86d789ff67_Name">
    <vt:lpwstr>Confidential (C)</vt:lpwstr>
  </property>
  <property fmtid="{D5CDD505-2E9C-101B-9397-08002B2CF9AE}" pid="6" name="MSIP_Label_15652fe2-2b59-4d95-925c-ee86d789ff67_SiteId">
    <vt:lpwstr>906aefe9-76a7-4f65-b82d-5ec20775d5aa</vt:lpwstr>
  </property>
  <property fmtid="{D5CDD505-2E9C-101B-9397-08002B2CF9AE}" pid="7" name="MSIP_Label_15652fe2-2b59-4d95-925c-ee86d789ff67_ActionId">
    <vt:lpwstr>46fc5d7c-e2dd-437a-986a-d9f9c75bc718</vt:lpwstr>
  </property>
  <property fmtid="{D5CDD505-2E9C-101B-9397-08002B2CF9AE}" pid="8" name="MSIP_Label_15652fe2-2b59-4d95-925c-ee86d789ff67_ContentBits">
    <vt:lpwstr>0</vt:lpwstr>
  </property>
  <property fmtid="{D5CDD505-2E9C-101B-9397-08002B2CF9AE}" pid="9" name="MSIP_Label_15652fe2-2b59-4d95-925c-ee86d789ff67_Tag">
    <vt:lpwstr>50, 0, 1, 1</vt:lpwstr>
  </property>
</Properties>
</file>