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9"/>
  </p:notesMasterIdLst>
  <p:sldIdLst>
    <p:sldId id="264" r:id="rId3"/>
    <p:sldId id="289" r:id="rId4"/>
    <p:sldId id="265" r:id="rId5"/>
    <p:sldId id="262" r:id="rId6"/>
    <p:sldId id="266" r:id="rId7"/>
    <p:sldId id="267" r:id="rId8"/>
    <p:sldId id="290" r:id="rId9"/>
    <p:sldId id="286" r:id="rId10"/>
    <p:sldId id="269" r:id="rId11"/>
    <p:sldId id="268" r:id="rId12"/>
    <p:sldId id="270" r:id="rId13"/>
    <p:sldId id="273" r:id="rId14"/>
    <p:sldId id="271" r:id="rId15"/>
    <p:sldId id="272" r:id="rId16"/>
    <p:sldId id="276" r:id="rId17"/>
    <p:sldId id="282" r:id="rId18"/>
    <p:sldId id="284" r:id="rId19"/>
    <p:sldId id="285" r:id="rId20"/>
    <p:sldId id="277" r:id="rId21"/>
    <p:sldId id="274" r:id="rId22"/>
    <p:sldId id="281" r:id="rId23"/>
    <p:sldId id="279" r:id="rId24"/>
    <p:sldId id="278" r:id="rId25"/>
    <p:sldId id="291" r:id="rId26"/>
    <p:sldId id="292" r:id="rId27"/>
    <p:sldId id="26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2" roundtripDataSignature="AMtx7mj56mqjPzynyLRL3Vq7tB93F2H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5F2"/>
    <a:srgbClr val="15395A"/>
    <a:srgbClr val="5B2032"/>
    <a:srgbClr val="CEE4F1"/>
    <a:srgbClr val="3070B5"/>
    <a:srgbClr val="8F24FF"/>
    <a:srgbClr val="340093"/>
    <a:srgbClr val="4D00D5"/>
    <a:srgbClr val="1B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D1B7E-E043-F47F-2E63-6EFA59510E30}" v="16" dt="2026-04-16T05:03:38.010"/>
    <p1510:client id="{8F46DA5C-5567-CB8B-E22D-4BF5A39ABCAA}" v="452" dt="2026-04-14T19:36:46.793"/>
    <p1510:client id="{9504604F-1ED8-2A1C-3AAF-D1DFDBFC20B1}" v="78" dt="2026-04-15T11:35:10.588"/>
    <p1510:client id="{A30E0774-1B6A-8B49-BE8C-27D08CAB9B88}" v="5812" dt="2026-04-15T11:43:10.816"/>
    <p1510:client id="{B5A1364F-074F-A0C3-E0AF-ABCE68E4D79E}" v="37" dt="2026-04-15T11:06:46.758"/>
    <p1510:client id="{C0C2E273-2505-38E0-FC7A-825F0E0DBA61}" v="366" dt="2026-04-14T20:37:20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146"/>
  </p:normalViewPr>
  <p:slideViewPr>
    <p:cSldViewPr snapToGrid="0">
      <p:cViewPr varScale="1">
        <p:scale>
          <a:sx n="145" d="100"/>
          <a:sy n="145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9631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Parsing was not needed with Splunk, because Splunk agent did most of the parsing</a:t>
            </a:r>
          </a:p>
          <a:p>
            <a:r>
              <a:rPr lang="en-US"/>
              <a:t>Main pain was </a:t>
            </a:r>
            <a:r>
              <a:rPr lang="en-US" b="1"/>
              <a:t>TIME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>
                <a:solidFill>
                  <a:srgbClr val="373839"/>
                </a:solidFill>
              </a:rPr>
              <a:t>Terminology: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solidFill>
                  <a:srgbClr val="373839"/>
                </a:solidFill>
              </a:rPr>
              <a:t>Sharding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solidFill>
                  <a:srgbClr val="373839"/>
                </a:solidFill>
              </a:rPr>
              <a:t>ISM</a:t>
            </a:r>
            <a:r>
              <a:rPr lang="en-US"/>
              <a:t> 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err="1">
                <a:solidFill>
                  <a:srgbClr val="373839"/>
                </a:solidFill>
              </a:rPr>
              <a:t>Datastreams</a:t>
            </a:r>
            <a:endParaRPr lang="en-US" err="1"/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>
                <a:solidFill>
                  <a:srgbClr val="373839"/>
                </a:solidFill>
              </a:rPr>
              <a:t>Index Templates and patterns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Operational stuff: Backups, patching, rolling restarts for changing config</a:t>
            </a:r>
          </a:p>
          <a:p>
            <a:r>
              <a:rPr lang="en-US"/>
              <a:t>Safeguarding data – we didn't feel like we could rely on our parsers.</a:t>
            </a:r>
          </a:p>
          <a:p>
            <a:r>
              <a:rPr lang="en-US"/>
              <a:t>Tiering was recommended everywhere we read.</a:t>
            </a:r>
          </a:p>
        </p:txBody>
      </p:sp>
    </p:spTree>
    <p:extLst>
      <p:ext uri="{BB962C8B-B14F-4D97-AF65-F5344CB8AC3E}">
        <p14:creationId xmlns:p14="http://schemas.microsoft.com/office/powerpoint/2010/main" val="2746845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Added: </a:t>
            </a:r>
            <a:r>
              <a:rPr lang="en-US" b="1"/>
              <a:t>S3 raw logs bucket</a:t>
            </a:r>
          </a:p>
          <a:p>
            <a:r>
              <a:rPr lang="en-US"/>
              <a:t>Ansible Playbook for</a:t>
            </a:r>
            <a:r>
              <a:rPr lang="en-US" b="1"/>
              <a:t> rolling restarts and OS patching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51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Limited gain with so much overhead of tiering</a:t>
            </a:r>
          </a:p>
          <a:p>
            <a:r>
              <a:rPr lang="en-US"/>
              <a:t>Did it feel more mature?</a:t>
            </a:r>
          </a:p>
          <a:p>
            <a:pPr lvl="1"/>
            <a:r>
              <a:rPr lang="en-US"/>
              <a:t>We could bootstrap faster / happy flow.</a:t>
            </a:r>
          </a:p>
          <a:p>
            <a:pPr lvl="1"/>
            <a:r>
              <a:rPr lang="en-US"/>
              <a:t>TF OpenSearch configuration as code?</a:t>
            </a:r>
          </a:p>
          <a:p>
            <a:pPr lvl="1"/>
            <a:r>
              <a:rPr lang="en-US"/>
              <a:t>Felt more in control than before</a:t>
            </a:r>
          </a:p>
        </p:txBody>
      </p:sp>
    </p:spTree>
    <p:extLst>
      <p:ext uri="{BB962C8B-B14F-4D97-AF65-F5344CB8AC3E}">
        <p14:creationId xmlns:p14="http://schemas.microsoft.com/office/powerpoint/2010/main" val="53454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Expecting </a:t>
            </a:r>
            <a:r>
              <a:rPr lang="en-US" b="1"/>
              <a:t>many customers</a:t>
            </a:r>
            <a:r>
              <a:rPr lang="en-US"/>
              <a:t> to join</a:t>
            </a:r>
          </a:p>
          <a:p>
            <a:pPr lvl="1"/>
            <a:r>
              <a:rPr lang="en-US"/>
              <a:t>Speed-up onboarding</a:t>
            </a:r>
          </a:p>
          <a:p>
            <a:r>
              <a:rPr lang="en-US"/>
              <a:t>Keeping 90 days of logs in cluster was not feasible in terms of storage costs</a:t>
            </a:r>
          </a:p>
          <a:p>
            <a:r>
              <a:rPr lang="en-US"/>
              <a:t>An MDR-solution uses OpenSearch, but not relevant for this conference</a:t>
            </a:r>
          </a:p>
        </p:txBody>
      </p:sp>
    </p:spTree>
    <p:extLst>
      <p:ext uri="{BB962C8B-B14F-4D97-AF65-F5344CB8AC3E}">
        <p14:creationId xmlns:p14="http://schemas.microsoft.com/office/powerpoint/2010/main" val="199599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0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Initially seemed the </a:t>
            </a:r>
            <a:r>
              <a:rPr lang="en-US" b="1"/>
              <a:t>same and confusing</a:t>
            </a:r>
          </a:p>
          <a:p>
            <a:pPr marL="0" indent="0">
              <a:buNone/>
            </a:pPr>
            <a:r>
              <a:rPr lang="en-US"/>
              <a:t>Remote-backed storage is focused more on </a:t>
            </a:r>
            <a:r>
              <a:rPr lang="en-US" b="1"/>
              <a:t>DR, faster node recovery and resilience.</a:t>
            </a:r>
            <a:endParaRPr lang="en-US"/>
          </a:p>
          <a:p>
            <a:pPr marL="0" indent="0">
              <a:buNone/>
            </a:pPr>
            <a:r>
              <a:rPr lang="en-US"/>
              <a:t>Picked Searchable Snapshots to reduce data cost for longer retention times. Most things act on previous </a:t>
            </a:r>
            <a:r>
              <a:rPr lang="en-US" b="1"/>
              <a:t>7 days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92791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2D390-24DB-A845-E022-3C2C35124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91756-FC48-F940-5EFC-11DE93352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1F0B5-0209-9FCF-69E7-CF70178B0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way to manage the lifecycle of offloaded indices</a:t>
            </a:r>
          </a:p>
          <a:p>
            <a:pPr lvl="1"/>
            <a:r>
              <a:rPr lang="en-US"/>
              <a:t>Was only able to create snapshot and delete the index after</a:t>
            </a:r>
          </a:p>
          <a:p>
            <a:pPr lvl="1"/>
            <a:r>
              <a:rPr lang="en-US"/>
              <a:t>No option to restore as searchable snapshot</a:t>
            </a:r>
          </a:p>
        </p:txBody>
      </p:sp>
    </p:spTree>
    <p:extLst>
      <p:ext uri="{BB962C8B-B14F-4D97-AF65-F5344CB8AC3E}">
        <p14:creationId xmlns:p14="http://schemas.microsoft.com/office/powerpoint/2010/main" val="1937335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B84B-DAC4-E237-A696-EF68B309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2702A-1887-DA66-68C6-A0F4E5C34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8CFC7-754F-E751-0F0C-E9340488A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does our team do when we have a problem?</a:t>
            </a:r>
          </a:p>
          <a:p>
            <a:pPr lvl="1"/>
            <a:r>
              <a:rPr lang="en-US"/>
              <a:t>We use our Python hammer</a:t>
            </a:r>
          </a:p>
        </p:txBody>
      </p:sp>
    </p:spTree>
    <p:extLst>
      <p:ext uri="{BB962C8B-B14F-4D97-AF65-F5344CB8AC3E}">
        <p14:creationId xmlns:p14="http://schemas.microsoft.com/office/powerpoint/2010/main" val="2378069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logic to </a:t>
            </a:r>
            <a:r>
              <a:rPr lang="en-US" b="1" dirty="0"/>
              <a:t>Time-based</a:t>
            </a:r>
          </a:p>
          <a:p>
            <a:r>
              <a:rPr lang="en-US" dirty="0"/>
              <a:t>Shared responsibility between ISM and Operator</a:t>
            </a:r>
          </a:p>
          <a:p>
            <a:endParaRPr lang="en-US" dirty="0"/>
          </a:p>
          <a:p>
            <a:r>
              <a:rPr lang="en-US" dirty="0"/>
              <a:t>Keep as native as possible</a:t>
            </a:r>
          </a:p>
          <a:p>
            <a:pPr lvl="1"/>
            <a:r>
              <a:rPr lang="en-US" dirty="0"/>
              <a:t>Future OpenSearch might have this solution</a:t>
            </a:r>
          </a:p>
          <a:p>
            <a:pPr lvl="0"/>
            <a:endParaRPr lang="en-US" dirty="0"/>
          </a:p>
          <a:p>
            <a:r>
              <a:rPr lang="en-US" dirty="0"/>
              <a:t>Split the steps of into two parts</a:t>
            </a:r>
          </a:p>
          <a:p>
            <a:pPr lvl="1"/>
            <a:r>
              <a:rPr lang="en-US" dirty="0"/>
              <a:t>One part was still ISM</a:t>
            </a:r>
          </a:p>
          <a:p>
            <a:pPr lvl="2"/>
            <a:r>
              <a:rPr lang="en-US" dirty="0"/>
              <a:t>daily rollovers</a:t>
            </a:r>
          </a:p>
          <a:p>
            <a:pPr lvl="2"/>
            <a:r>
              <a:rPr lang="en-US" dirty="0"/>
              <a:t>snapshots</a:t>
            </a:r>
          </a:p>
          <a:p>
            <a:pPr lvl="1"/>
            <a:r>
              <a:rPr lang="en-US" dirty="0"/>
              <a:t>One part is the operator</a:t>
            </a:r>
          </a:p>
          <a:p>
            <a:pPr lvl="2"/>
            <a:r>
              <a:rPr lang="en-US" dirty="0"/>
              <a:t>restoring as searchable snapshot</a:t>
            </a:r>
          </a:p>
          <a:p>
            <a:pPr lvl="2"/>
            <a:r>
              <a:rPr lang="en-US" dirty="0"/>
              <a:t>delete old hot index</a:t>
            </a:r>
          </a:p>
          <a:p>
            <a:pPr lvl="2"/>
            <a:r>
              <a:rPr lang="en-US" dirty="0"/>
              <a:t>Cleaning up searchable snapshot after retention period</a:t>
            </a:r>
          </a:p>
        </p:txBody>
      </p:sp>
    </p:spTree>
    <p:extLst>
      <p:ext uri="{BB962C8B-B14F-4D97-AF65-F5344CB8AC3E}">
        <p14:creationId xmlns:p14="http://schemas.microsoft.com/office/powerpoint/2010/main" val="272076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25AEC83-12CB-52C3-23B0-C2D371D36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>
            <a:extLst>
              <a:ext uri="{FF2B5EF4-FFF2-40B4-BE49-F238E27FC236}">
                <a16:creationId xmlns:a16="http://schemas.microsoft.com/office/drawing/2014/main" id="{F2E9A94C-E194-254F-5251-08BDAB346E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3C58A0F4-6A01-2963-B7DE-CA70AE4A62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785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Added OpenSearch Operator</a:t>
            </a:r>
          </a:p>
          <a:p>
            <a:r>
              <a:rPr lang="en-US"/>
              <a:t>Therefore, simplified architecture</a:t>
            </a:r>
          </a:p>
          <a:p>
            <a:r>
              <a:rPr lang="en-US"/>
              <a:t>Added searchable snapshot bucket</a:t>
            </a:r>
          </a:p>
          <a:p>
            <a:pPr lvl="1"/>
            <a:r>
              <a:rPr lang="en-US"/>
              <a:t>Snapshots are done by ISM</a:t>
            </a:r>
          </a:p>
          <a:p>
            <a:pPr lvl="0"/>
            <a:r>
              <a:rPr lang="en-US"/>
              <a:t>OpenSearch operator talks with OpenSearch API</a:t>
            </a:r>
          </a:p>
          <a:p>
            <a:pPr lvl="0"/>
            <a:r>
              <a:rPr lang="en-US"/>
              <a:t>Additionally, we added an Ansible Upgrade playbook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What’s new:</a:t>
            </a:r>
          </a:p>
          <a:p>
            <a:pPr lvl="1">
              <a:defRPr/>
            </a:pPr>
            <a:r>
              <a:rPr lang="en-US"/>
              <a:t>OpenSearch Operator</a:t>
            </a:r>
          </a:p>
          <a:p>
            <a:pPr lvl="1">
              <a:defRPr/>
            </a:pPr>
            <a:r>
              <a:rPr lang="en-US"/>
              <a:t>S3 searchable-snapshot bucket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/>
              <a:t>Simplified architecture / tiering</a:t>
            </a:r>
          </a:p>
          <a:p>
            <a:pPr lvl="1"/>
            <a:r>
              <a:rPr lang="en-US"/>
              <a:t>Ansible upgrades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8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9C983-1724-E64D-EE61-B3BCE65B5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D0F84-BFBD-022B-5C64-D45316B63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35391-B43C-D4AA-45BE-5700DE495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two tiers: hot and frozen</a:t>
            </a:r>
          </a:p>
          <a:p>
            <a:r>
              <a:rPr lang="en-US"/>
              <a:t>ISM policy for rollover and making snapshot</a:t>
            </a:r>
          </a:p>
          <a:p>
            <a:r>
              <a:rPr lang="en-US"/>
              <a:t>An operator that handles the searchable snapshots</a:t>
            </a:r>
          </a:p>
          <a:p>
            <a:r>
              <a:rPr lang="en-US"/>
              <a:t>Cost-saving achieved because of S3 offloading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81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776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Disaster story:</a:t>
            </a:r>
          </a:p>
          <a:p>
            <a:pPr lvl="1"/>
            <a:r>
              <a:rPr lang="en-US" dirty="0"/>
              <a:t>Migration between phases, to simplified architecture</a:t>
            </a:r>
          </a:p>
          <a:p>
            <a:pPr lvl="1"/>
            <a:r>
              <a:rPr lang="en-US" dirty="0"/>
              <a:t>Migration policy that was snapshotting indices older than 7 days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Cluster was stable for a brief moment, then went red. This kept repeating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Our biggest </a:t>
            </a:r>
            <a:r>
              <a:rPr lang="en-US" dirty="0" err="1"/>
              <a:t>datastream</a:t>
            </a:r>
            <a:r>
              <a:rPr lang="en-US" dirty="0"/>
              <a:t>/</a:t>
            </a:r>
            <a:r>
              <a:rPr lang="en-US" dirty="0" err="1"/>
              <a:t>datasource</a:t>
            </a:r>
            <a:r>
              <a:rPr lang="en-US" dirty="0"/>
              <a:t> started sending </a:t>
            </a:r>
            <a:r>
              <a:rPr lang="en-US" b="1" dirty="0"/>
              <a:t>double</a:t>
            </a:r>
          </a:p>
          <a:p>
            <a:pPr lvl="1"/>
            <a:r>
              <a:rPr lang="en-US" b="0" dirty="0"/>
              <a:t>It was hard to pinpoint what the exact problem was</a:t>
            </a:r>
          </a:p>
          <a:p>
            <a:pPr lvl="2"/>
            <a:r>
              <a:rPr lang="en-US" b="0" dirty="0"/>
              <a:t>We </a:t>
            </a:r>
            <a:r>
              <a:rPr lang="en-US" b="0" dirty="0" err="1"/>
              <a:t>outscaled</a:t>
            </a:r>
            <a:r>
              <a:rPr lang="en-US" b="0" dirty="0"/>
              <a:t> to 12 nodes and upscaled our nodes which stabilized the cluster</a:t>
            </a:r>
          </a:p>
          <a:p>
            <a:pPr lvl="2"/>
            <a:r>
              <a:rPr lang="en-US" b="0" dirty="0"/>
              <a:t>Now we had the time to find out the source of the problem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Cluster red:</a:t>
            </a:r>
          </a:p>
          <a:p>
            <a:pPr lvl="1"/>
            <a:r>
              <a:rPr lang="en-US" dirty="0"/>
              <a:t>No snapshots</a:t>
            </a:r>
          </a:p>
          <a:p>
            <a:pPr lvl="1"/>
            <a:r>
              <a:rPr lang="en-US" dirty="0"/>
              <a:t>No rollovers</a:t>
            </a:r>
          </a:p>
          <a:p>
            <a:pPr lvl="1"/>
            <a:r>
              <a:rPr lang="en-US" dirty="0"/>
              <a:t>No recoveries/rebalancing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30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A6DB4-80B5-CAD2-4599-2F5AD9B0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9A1D6-8A91-44A3-3589-22F9149B4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D40F4-D4EF-B6AB-1E62-68255F2EF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Snapshots were made every 30min on *</a:t>
            </a:r>
          </a:p>
          <a:p>
            <a:pPr lvl="1"/>
            <a:r>
              <a:rPr lang="en-US" dirty="0"/>
              <a:t>Too big</a:t>
            </a:r>
          </a:p>
          <a:p>
            <a:pPr lvl="1"/>
            <a:r>
              <a:rPr lang="en-US" dirty="0"/>
              <a:t>Less often</a:t>
            </a:r>
          </a:p>
          <a:p>
            <a:pPr lvl="1"/>
            <a:r>
              <a:rPr lang="en-US" dirty="0"/>
              <a:t>Searchable snapshots were again In snapshot in bucket</a:t>
            </a:r>
          </a:p>
          <a:p>
            <a:r>
              <a:rPr lang="en-US" dirty="0"/>
              <a:t>Logs-* matches all indices, including the searchable-snapshot ones (not needed because of operator)</a:t>
            </a:r>
          </a:p>
          <a:p>
            <a:r>
              <a:rPr lang="en-US" dirty="0"/>
              <a:t>Negative matching on searchable-snapshots</a:t>
            </a:r>
          </a:p>
        </p:txBody>
      </p:sp>
    </p:spTree>
    <p:extLst>
      <p:ext uri="{BB962C8B-B14F-4D97-AF65-F5344CB8AC3E}">
        <p14:creationId xmlns:p14="http://schemas.microsoft.com/office/powerpoint/2010/main" val="780325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5F8D4-7DD3-40CB-F409-FF6AE6C1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ABC6D-4DB9-73CF-7A98-FFBD6F560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92881-54AA-6B39-0E0D-9E0BBC77A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1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was our talk.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If there is still time for questions, please feel free</a:t>
            </a: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9FC2134-FE00-A994-4ED8-AA33004E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>
            <a:extLst>
              <a:ext uri="{FF2B5EF4-FFF2-40B4-BE49-F238E27FC236}">
                <a16:creationId xmlns:a16="http://schemas.microsoft.com/office/drawing/2014/main" id="{F26ADE5E-286B-DAFD-2DB5-4E2F79B435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Important/</a:t>
            </a:r>
            <a:r>
              <a:rPr lang="en-US" b="1"/>
              <a:t>national</a:t>
            </a:r>
            <a:r>
              <a:rPr lang="en-US"/>
              <a:t>-level companies: </a:t>
            </a:r>
            <a:r>
              <a:rPr lang="en-US" b="1"/>
              <a:t>National Post service, railways, Banks.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0"/>
              <a:t>Mission Critical</a:t>
            </a:r>
          </a:p>
        </p:txBody>
      </p:sp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A659DAA1-D1D8-2454-AF97-F2AF33CE75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59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Environment:</a:t>
            </a:r>
          </a:p>
          <a:p>
            <a:pPr lvl="1"/>
            <a:r>
              <a:rPr lang="en-US"/>
              <a:t>Linux and Windows VMs</a:t>
            </a:r>
          </a:p>
          <a:p>
            <a:pPr lvl="1"/>
            <a:r>
              <a:rPr lang="en-US"/>
              <a:t>Local S3 provider</a:t>
            </a:r>
          </a:p>
          <a:p>
            <a:pPr lvl="1"/>
            <a:r>
              <a:rPr lang="en-US"/>
              <a:t>No production-ready </a:t>
            </a:r>
            <a:r>
              <a:rPr lang="en-US" err="1"/>
              <a:t>kubernetes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Two years ago.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Joke: … guess which one we picked?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6122-AC47-FD18-1C5F-14EFBBF34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557CA-CC58-D7AA-9700-F966C2685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796E65-57D9-B003-3523-27EAF07AC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Vector doesn’t support Windows Event Logs</a:t>
            </a:r>
          </a:p>
          <a:p>
            <a:pPr marL="158750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>
                <a:latin typeface="Calibri"/>
                <a:ea typeface="Calibri"/>
                <a:cs typeface="Calibri"/>
              </a:rPr>
              <a:t>2 weeks to go!</a:t>
            </a:r>
          </a:p>
        </p:txBody>
      </p:sp>
    </p:spTree>
    <p:extLst>
      <p:ext uri="{BB962C8B-B14F-4D97-AF65-F5344CB8AC3E}">
        <p14:creationId xmlns:p14="http://schemas.microsoft.com/office/powerpoint/2010/main" val="318904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1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CEE4F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AE5FDF-0858-AAFB-D3CB-A33F36EDB926}"/>
              </a:ext>
            </a:extLst>
          </p:cNvPr>
          <p:cNvSpPr/>
          <p:nvPr userDrawn="1"/>
        </p:nvSpPr>
        <p:spPr>
          <a:xfrm>
            <a:off x="5035296" y="1962912"/>
            <a:ext cx="2145792" cy="1682496"/>
          </a:xfrm>
          <a:prstGeom prst="rect">
            <a:avLst/>
          </a:prstGeom>
          <a:solidFill>
            <a:srgbClr val="CEE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570023" y="1711605"/>
            <a:ext cx="7497417" cy="214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564572" y="3858458"/>
            <a:ext cx="7478367" cy="46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07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395CB-23B1-4B6D-8263-B144350FC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609" b="29232"/>
          <a:stretch>
            <a:fillRect/>
          </a:stretch>
        </p:blipFill>
        <p:spPr>
          <a:xfrm>
            <a:off x="564572" y="456934"/>
            <a:ext cx="3870960" cy="8335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26D5F2-35A8-B03E-D1D4-20F44E44CB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518" y="3808800"/>
            <a:ext cx="6738674" cy="3056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CD1DEF4-E89E-7FB3-19D6-DE996D3175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2911" y="3357408"/>
            <a:ext cx="918936" cy="576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3B81143-DC04-DEE7-4961-E586C54F21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4538" y="4507200"/>
            <a:ext cx="1044486" cy="48903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9D1C86-0E06-DACC-9EA1-8C0EBF4AC0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7318" y="2857163"/>
            <a:ext cx="951637" cy="95163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F52F5-945E-7062-A7F2-1778BBDFD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609" b="29232"/>
          <a:stretch>
            <a:fillRect/>
          </a:stretch>
        </p:blipFill>
        <p:spPr>
          <a:xfrm>
            <a:off x="9651846" y="237494"/>
            <a:ext cx="2281524" cy="4912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53DAF7A-8BC1-7FAA-53B0-7621B57A9B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1846" y="5707554"/>
            <a:ext cx="2552346" cy="115764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773D240-F4D7-DA14-D26A-9AA5E6B0E6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8504" y="5859274"/>
            <a:ext cx="348057" cy="2181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E999DA7-6A3D-CEEC-19B3-F0799A0577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1147" y="6025693"/>
            <a:ext cx="395611" cy="1852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4A81EC7-4B79-DA84-7E5D-86471BE5DD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3154" y="5270676"/>
            <a:ext cx="360443" cy="3604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4;p9">
            <a:extLst>
              <a:ext uri="{FF2B5EF4-FFF2-40B4-BE49-F238E27FC236}">
                <a16:creationId xmlns:a16="http://schemas.microsoft.com/office/drawing/2014/main" id="{187BD040-FC1A-8989-501B-4B9A6BDEB3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CA43D-7A61-A6B2-5644-6568B618B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609" b="29232"/>
          <a:stretch>
            <a:fillRect/>
          </a:stretch>
        </p:blipFill>
        <p:spPr>
          <a:xfrm>
            <a:off x="9651846" y="237494"/>
            <a:ext cx="2281524" cy="4912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39D71A3-3784-AF02-167F-D52B6B9CA9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1846" y="5707554"/>
            <a:ext cx="2552346" cy="11576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249A767-3FFD-27AE-0479-956BA2BE08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8504" y="5859274"/>
            <a:ext cx="348057" cy="2181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8E2B2DE-E491-2CE4-3DCF-A4B049C715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1147" y="6025693"/>
            <a:ext cx="395611" cy="1852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46A203-0AF4-8E74-1847-4F2DCC7BBC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3154" y="5270676"/>
            <a:ext cx="360443" cy="3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2;p10">
            <a:extLst>
              <a:ext uri="{FF2B5EF4-FFF2-40B4-BE49-F238E27FC236}">
                <a16:creationId xmlns:a16="http://schemas.microsoft.com/office/drawing/2014/main" id="{E1CE1357-7E74-8136-6EF6-1F0BCF91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23;p10">
            <a:extLst>
              <a:ext uri="{FF2B5EF4-FFF2-40B4-BE49-F238E27FC236}">
                <a16:creationId xmlns:a16="http://schemas.microsoft.com/office/drawing/2014/main" id="{F2A9CABA-D27A-30C5-600C-9C54010795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4;p9">
            <a:extLst>
              <a:ext uri="{FF2B5EF4-FFF2-40B4-BE49-F238E27FC236}">
                <a16:creationId xmlns:a16="http://schemas.microsoft.com/office/drawing/2014/main" id="{7EB77083-8EAF-0CD6-C2D1-C1DD461312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DDA52-285B-3862-41D5-4BEA94DD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609" b="29232"/>
          <a:stretch>
            <a:fillRect/>
          </a:stretch>
        </p:blipFill>
        <p:spPr>
          <a:xfrm>
            <a:off x="9651846" y="237494"/>
            <a:ext cx="2281524" cy="4912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3CC6768-7380-A0D7-B56D-C94DED104A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1846" y="5707554"/>
            <a:ext cx="2552346" cy="11576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48103F6-5E23-3008-2CC9-D03C4BD01C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8504" y="5859274"/>
            <a:ext cx="348057" cy="2181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B7A4C1-0BCF-2A8F-CFEE-A0269F1ACF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1147" y="6025693"/>
            <a:ext cx="395611" cy="185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6AC597D-9F8C-EF71-9D67-00D91E26C9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3154" y="5270676"/>
            <a:ext cx="360443" cy="3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5A81275-4100-25E3-DB24-924BC3E4DC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330" y="1317601"/>
            <a:ext cx="12215330" cy="55403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138DD27-C7D5-C825-8388-AD9A308975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2389" y="2785875"/>
            <a:ext cx="1026022" cy="6431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C6A35DF-4182-4D3D-E0B6-5F580AB0FD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6195" y="2921811"/>
            <a:ext cx="1166205" cy="5460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5025E8-A43A-B067-84ED-AEC72F15B2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3185" y="956678"/>
            <a:ext cx="1255205" cy="1255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3B14E-AD84-A3BA-D7C7-92DAA95C5D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35609" b="29232"/>
          <a:stretch>
            <a:fillRect/>
          </a:stretch>
        </p:blipFill>
        <p:spPr>
          <a:xfrm>
            <a:off x="564572" y="456934"/>
            <a:ext cx="4914628" cy="105830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6961-EDEC-9F37-7743-F7D0DC59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23" y="1711605"/>
            <a:ext cx="7831027" cy="2146853"/>
          </a:xfrm>
        </p:spPr>
        <p:txBody>
          <a:bodyPr/>
          <a:lstStyle/>
          <a:p>
            <a:r>
              <a:rPr lang="en-US" sz="5000" i="1"/>
              <a:t>Running OpenSearch in the Real World: Migration, Mistakes and Maturity</a:t>
            </a:r>
            <a:endParaRPr lang="en-US" sz="5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5685F-7362-37B7-0CDE-CE76C396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23" y="5270879"/>
            <a:ext cx="8277350" cy="1287938"/>
          </a:xfrm>
        </p:spPr>
        <p:txBody>
          <a:bodyPr/>
          <a:lstStyle/>
          <a:p>
            <a:r>
              <a:rPr lang="en-US" sz="2200"/>
              <a:t>Marco Arts</a:t>
            </a:r>
          </a:p>
          <a:p>
            <a:r>
              <a:rPr lang="en-US" sz="2200"/>
              <a:t>Tom Snuverink</a:t>
            </a:r>
          </a:p>
        </p:txBody>
      </p:sp>
    </p:spTree>
    <p:extLst>
      <p:ext uri="{BB962C8B-B14F-4D97-AF65-F5344CB8AC3E}">
        <p14:creationId xmlns:p14="http://schemas.microsoft.com/office/powerpoint/2010/main" val="6072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AC3E4-9551-BC9A-6E91-FECF6F012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0B33-41A5-6FA6-B2D0-C8F9409D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Crisis Phase – May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C6976-9300-3403-2CE2-E83F43F9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45" y="1457889"/>
            <a:ext cx="6501975" cy="4676597"/>
          </a:xfr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Migration completed - crisis averted!</a:t>
            </a:r>
          </a:p>
          <a:p>
            <a:pPr marL="50800" indent="0">
              <a:buNone/>
            </a:pPr>
            <a:endParaRPr lang="en-US"/>
          </a:p>
          <a:p>
            <a:r>
              <a:rPr lang="en-US"/>
              <a:t>Pain points: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/>
              <a:t>Manual bootstrapping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/>
              <a:t>Log parsing was tough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/>
              <a:t>Learning terminology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4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B6106-84AC-50B5-086F-3B089B6B9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946F-8A0D-68B6-C367-7807C833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“Maturing” Phase – May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A7D6-FB83-7307-6D05-174EA12C9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Time to build a service</a:t>
            </a:r>
          </a:p>
          <a:p>
            <a:endParaRPr lang="en-US"/>
          </a:p>
          <a:p>
            <a:r>
              <a:rPr lang="en-US"/>
              <a:t>Goals:</a:t>
            </a:r>
          </a:p>
          <a:p>
            <a:pPr lvl="1">
              <a:buSzPts val="2800"/>
              <a:buFont typeface="Courier New,monospace" panose="020B0604020202020204" pitchFamily="34" charset="0"/>
              <a:buChar char="o"/>
            </a:pPr>
            <a:r>
              <a:rPr lang="en-US"/>
              <a:t>Safeguarding data coming in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Adding tiering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Ansible playbooks for maintenance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Documentation</a:t>
            </a:r>
          </a:p>
          <a:p>
            <a:pPr>
              <a:buSzPts val="2400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3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83894-351F-7104-AB89-C71ECCEFF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87A4-4214-2188-A435-3199DAD0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“Maturing” Phase – July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27AB9-3DE7-FAAD-A0AE-EC708AFA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58" y="987264"/>
            <a:ext cx="8086805" cy="54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0B37A-2681-681F-5994-7E5A24DBE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B79C-E386-C3F5-EE12-1CF3B170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“Maturing” Phase – July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33B57-D276-56A0-3381-411AFFFB8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What do we have now?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Automated bootstrapping, cluster creation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All of the tiers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ISM Policy rolls over after 35GB, removes data after 90 days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S3 bucket for raw-logs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Ansible Playbooks for rolling restarts &amp; OS patching</a:t>
            </a:r>
          </a:p>
          <a:p>
            <a:endParaRPr lang="en-US"/>
          </a:p>
          <a:p>
            <a:r>
              <a:rPr lang="en-US"/>
              <a:t>Pain-points: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Overhead because of tiering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Unfinished and interrupted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CB26D-7B3F-6A02-3C0B-C42C21E31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1919-3B04-7425-6C36-5D0E6BF7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July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38D9A-73DA-859A-B4DD-E5B4F1969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Business opportunity – building an MDR solution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dirty="0"/>
              <a:t>Simplify the architecture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dirty="0"/>
              <a:t>Cost-saving</a:t>
            </a:r>
          </a:p>
        </p:txBody>
      </p:sp>
    </p:spTree>
    <p:extLst>
      <p:ext uri="{BB962C8B-B14F-4D97-AF65-F5344CB8AC3E}">
        <p14:creationId xmlns:p14="http://schemas.microsoft.com/office/powerpoint/2010/main" val="157926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EB958-1119-05E1-F605-F85D6DF2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2C8E-6C80-40CE-9A13-51AFA20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July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B1CF0-B286-C4F0-9254-1A1977CBE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Cost-saving:</a:t>
            </a:r>
          </a:p>
          <a:p>
            <a:pPr lvl="1"/>
            <a:r>
              <a:rPr lang="en-US"/>
              <a:t>Offloading data to local S3</a:t>
            </a:r>
          </a:p>
          <a:p>
            <a:pPr marL="533400" lvl="1" indent="0">
              <a:buNone/>
            </a:pPr>
            <a:endParaRPr lang="en-US"/>
          </a:p>
          <a:p>
            <a:r>
              <a:rPr lang="en-US"/>
              <a:t>Two options: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/>
              <a:t>Remote-backed storage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/>
              <a:t>Searchable Snapshots</a:t>
            </a:r>
          </a:p>
        </p:txBody>
      </p:sp>
    </p:spTree>
    <p:extLst>
      <p:ext uri="{BB962C8B-B14F-4D97-AF65-F5344CB8AC3E}">
        <p14:creationId xmlns:p14="http://schemas.microsoft.com/office/powerpoint/2010/main" val="66741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A4BE0-39FF-861D-2C1F-E3CD8BD09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8B03-1E8D-F5E4-73D7-6B0D7A21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November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EA5D4-6D9D-0DF9-8C2D-7FC527A400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4078" y="1455995"/>
            <a:ext cx="4882439" cy="4218753"/>
          </a:xfrm>
        </p:spPr>
        <p:txBody>
          <a:bodyPr/>
          <a:lstStyle/>
          <a:p>
            <a:r>
              <a:rPr lang="en-US"/>
              <a:t>Searchable Snapshots</a:t>
            </a:r>
          </a:p>
          <a:p>
            <a:pPr lvl="1"/>
            <a:r>
              <a:rPr lang="en-US"/>
              <a:t>Read only</a:t>
            </a:r>
          </a:p>
          <a:p>
            <a:pPr lvl="1"/>
            <a:r>
              <a:rPr lang="en-US"/>
              <a:t>Only on Frozen-type nodes</a:t>
            </a:r>
          </a:p>
          <a:p>
            <a:pPr lvl="1"/>
            <a:r>
              <a:rPr lang="en-US"/>
              <a:t>Only searched, cache data</a:t>
            </a:r>
          </a:p>
          <a:p>
            <a:endParaRPr lang="en-US"/>
          </a:p>
          <a:p>
            <a:r>
              <a:rPr lang="en-US"/>
              <a:t>Remote-backed storage</a:t>
            </a:r>
          </a:p>
          <a:p>
            <a:pPr lvl="1"/>
            <a:r>
              <a:rPr lang="en-US"/>
              <a:t>Read/Write</a:t>
            </a:r>
          </a:p>
          <a:p>
            <a:pPr lvl="1"/>
            <a:r>
              <a:rPr lang="en-US"/>
              <a:t>Resiliency-focused</a:t>
            </a:r>
          </a:p>
          <a:p>
            <a:pPr lvl="1"/>
            <a:r>
              <a:rPr lang="en-US"/>
              <a:t>Allows faster node-recovery</a:t>
            </a:r>
          </a:p>
        </p:txBody>
      </p:sp>
      <p:pic>
        <p:nvPicPr>
          <p:cNvPr id="7" name="Picture 6" descr="A screenshot of a diagram&#10;&#10;AI-generated content may be incorrect.">
            <a:extLst>
              <a:ext uri="{FF2B5EF4-FFF2-40B4-BE49-F238E27FC236}">
                <a16:creationId xmlns:a16="http://schemas.microsoft.com/office/drawing/2014/main" id="{F633CB79-5A16-A973-1AF8-A0247C0E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" b="25145"/>
          <a:stretch>
            <a:fillRect/>
          </a:stretch>
        </p:blipFill>
        <p:spPr>
          <a:xfrm>
            <a:off x="5177109" y="1790136"/>
            <a:ext cx="7014622" cy="35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30F9D-4EB7-B7A7-1EEF-38485063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18D3-9683-CD00-9908-26A33C53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July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1D95B-8408-65EE-59E1-8729AB5CE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US"/>
              <a:t>Searchable snapshots it is!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Decision to keep 7 days of data on disk</a:t>
            </a:r>
            <a:br>
              <a:rPr lang="en-US"/>
            </a:br>
            <a:endParaRPr lang="en-US"/>
          </a:p>
          <a:p>
            <a:pPr>
              <a:buSzPts val="2400"/>
            </a:pPr>
            <a:r>
              <a:rPr lang="en-US"/>
              <a:t>Problems: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err="1"/>
              <a:t>ConvertIndexToRemote</a:t>
            </a:r>
            <a:r>
              <a:rPr lang="en-US"/>
              <a:t> is not available in ISM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How to manage searchable-snapshot indices?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088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D33AD-4DA2-D311-3C0C-E5ADA92C9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D009-2DBA-0E43-DC6E-DC88E854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July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51A75-160C-EEC3-7175-67AAD3C36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US" sz="2800"/>
              <a:t>Solution?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181B3B-6610-3795-7B9C-8BA2DB21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50" y="1706439"/>
            <a:ext cx="4179496" cy="41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521E-5513-45D3-12D3-02F0A6D1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D196-D7F8-F34D-E611-A5AC4940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July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3956D-93DB-3B2D-5D51-890401DD4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 solution:</a:t>
            </a:r>
            <a:endParaRPr lang="en-US" sz="2800" dirty="0"/>
          </a:p>
          <a:p>
            <a:pPr lvl="1"/>
            <a:r>
              <a:rPr lang="en-US" dirty="0"/>
              <a:t>A custom operator running in a scheduled pipeline</a:t>
            </a:r>
          </a:p>
          <a:p>
            <a:pPr>
              <a:buFont typeface="Calibri" panose="020B0604020202020204" pitchFamily="34" charset="0"/>
              <a:buChar char="-"/>
            </a:pPr>
            <a:endParaRPr lang="en-US" dirty="0"/>
          </a:p>
          <a:p>
            <a:pPr>
              <a:buFont typeface="Calibri" panose="020B0604020202020204" pitchFamily="34" charset="0"/>
              <a:buChar char="-"/>
            </a:pPr>
            <a:endParaRPr lang="en-US" dirty="0"/>
          </a:p>
          <a:p>
            <a:r>
              <a:rPr lang="en-US" dirty="0"/>
              <a:t>What did we build?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 dirty="0"/>
              <a:t>ISM rolls over daily or at 35GB and creates a snapshot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 dirty="0"/>
              <a:t>Operator takes over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endParaRPr lang="en-US" dirty="0"/>
          </a:p>
          <a:p>
            <a:pPr>
              <a:buFont typeface="Calibri" panose="020B0604020202020204" pitchFamily="34" charset="0"/>
              <a:buChar char="-"/>
            </a:pPr>
            <a:endParaRPr lang="en-US" dirty="0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E3356837-E66E-B8F2-6CDC-395FAFECED0F}"/>
              </a:ext>
            </a:extLst>
          </p:cNvPr>
          <p:cNvSpPr/>
          <p:nvPr/>
        </p:nvSpPr>
        <p:spPr>
          <a:xfrm>
            <a:off x="857955" y="5051778"/>
            <a:ext cx="1264355" cy="790222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ISM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Rollover</a:t>
            </a:r>
            <a:endParaRPr lang="en-US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715C6794-DBF0-7565-8778-99A428D4FDA8}"/>
              </a:ext>
            </a:extLst>
          </p:cNvPr>
          <p:cNvSpPr/>
          <p:nvPr/>
        </p:nvSpPr>
        <p:spPr>
          <a:xfrm>
            <a:off x="3138310" y="5051778"/>
            <a:ext cx="1264355" cy="790222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ISM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Snapshot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3E431BE-E756-780A-0E5D-70A1705E490E}"/>
              </a:ext>
            </a:extLst>
          </p:cNvPr>
          <p:cNvSpPr/>
          <p:nvPr/>
        </p:nvSpPr>
        <p:spPr>
          <a:xfrm>
            <a:off x="2144888" y="5108222"/>
            <a:ext cx="993422" cy="6773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723C623B-A3E7-03BD-B1BD-CF834AD74C07}"/>
              </a:ext>
            </a:extLst>
          </p:cNvPr>
          <p:cNvSpPr/>
          <p:nvPr/>
        </p:nvSpPr>
        <p:spPr>
          <a:xfrm>
            <a:off x="5401732" y="5068711"/>
            <a:ext cx="1264355" cy="790222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Operator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Restores snapshot</a:t>
            </a: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A4ECE5-DE2E-B2BE-7E3D-DC1A6B89C8A1}"/>
              </a:ext>
            </a:extLst>
          </p:cNvPr>
          <p:cNvSpPr/>
          <p:nvPr/>
        </p:nvSpPr>
        <p:spPr>
          <a:xfrm>
            <a:off x="4408310" y="5125155"/>
            <a:ext cx="993422" cy="6773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C0DB1A39-4887-1BBB-93F0-AF104CE87C41}"/>
              </a:ext>
            </a:extLst>
          </p:cNvPr>
          <p:cNvSpPr/>
          <p:nvPr/>
        </p:nvSpPr>
        <p:spPr>
          <a:xfrm>
            <a:off x="7665154" y="5074356"/>
            <a:ext cx="1264355" cy="790222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Operator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Deletes index</a:t>
            </a:r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72DF15-42EF-D999-5C3C-0BAEBC76F890}"/>
              </a:ext>
            </a:extLst>
          </p:cNvPr>
          <p:cNvSpPr/>
          <p:nvPr/>
        </p:nvSpPr>
        <p:spPr>
          <a:xfrm>
            <a:off x="6671732" y="5130800"/>
            <a:ext cx="993422" cy="6773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F0D9EDFB-43A8-DBC9-C7C8-1F613A78DA52}"/>
              </a:ext>
            </a:extLst>
          </p:cNvPr>
          <p:cNvSpPr/>
          <p:nvPr/>
        </p:nvSpPr>
        <p:spPr>
          <a:xfrm>
            <a:off x="9928576" y="5113866"/>
            <a:ext cx="1264355" cy="790222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Operator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Deletes snapshot</a:t>
            </a:r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3DF8B3-0D22-F68F-AB55-BEB39AB3D9EE}"/>
              </a:ext>
            </a:extLst>
          </p:cNvPr>
          <p:cNvSpPr/>
          <p:nvPr/>
        </p:nvSpPr>
        <p:spPr>
          <a:xfrm>
            <a:off x="8935154" y="5170310"/>
            <a:ext cx="993422" cy="6773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080E686-3581-6975-2545-2864BD3F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>
            <a:extLst>
              <a:ext uri="{FF2B5EF4-FFF2-40B4-BE49-F238E27FC236}">
                <a16:creationId xmlns:a16="http://schemas.microsoft.com/office/drawing/2014/main" id="{3C1FF985-D196-4C37-3E7E-9A4EE5BAD6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</a:p>
        </p:txBody>
      </p:sp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35C757F7-DDD5-682B-B559-7BBE239C83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indent="-514350">
              <a:spcBef>
                <a:spcPts val="0"/>
              </a:spcBef>
            </a:pPr>
            <a:r>
              <a:rPr lang="en-US"/>
              <a:t>Introduction</a:t>
            </a:r>
          </a:p>
          <a:p>
            <a:pPr marL="514350" indent="-514350">
              <a:buSzPts val="2400"/>
            </a:pPr>
            <a:r>
              <a:rPr lang="en-US"/>
              <a:t>Starting point</a:t>
            </a:r>
          </a:p>
          <a:p>
            <a:pPr marL="514350" indent="-514350">
              <a:buSzPts val="2400"/>
            </a:pPr>
            <a:r>
              <a:rPr lang="en-US"/>
              <a:t>Our journey</a:t>
            </a:r>
          </a:p>
          <a:p>
            <a:pPr marL="514350" indent="-514350">
              <a:buSzPts val="2400"/>
            </a:pPr>
            <a:r>
              <a:rPr lang="en-US"/>
              <a:t>Learnings</a:t>
            </a:r>
          </a:p>
          <a:p>
            <a:pPr marL="514350" indent="-514350">
              <a:buSzPts val="2400"/>
            </a:pPr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1223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B59C-E7F1-D485-D13D-3A33C44E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1CDB-2417-A184-A1BA-F32154AB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November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1A564-1E16-9673-A895-8F74569FA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983458"/>
            <a:ext cx="9225016" cy="54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47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4C73-A3DF-1302-6DFC-E869EF37B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FF90-ED54-FBED-8785-FDE27CD1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Service Phase – April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271F9-08D8-495E-3FA0-20DF0378B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What do we have now?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Two tiers ( hot + frozen which is remote-backed by S3)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ISM Policy rolls over daily or at 35GB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An operator pipeline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Cost-savings by offloading to S3</a:t>
            </a:r>
          </a:p>
        </p:txBody>
      </p:sp>
    </p:spTree>
    <p:extLst>
      <p:ext uri="{BB962C8B-B14F-4D97-AF65-F5344CB8AC3E}">
        <p14:creationId xmlns:p14="http://schemas.microsoft.com/office/powerpoint/2010/main" val="353470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3C655-E5DA-3FDD-B82B-3987FAEE2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A8A1-0C0F-0FE1-95B8-BC649E1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CF35C-A15B-3E46-A298-C7BB1BEDD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Goals:</a:t>
            </a:r>
          </a:p>
          <a:p>
            <a:pPr lvl="1"/>
            <a:r>
              <a:rPr lang="en-US"/>
              <a:t>Kubernetes</a:t>
            </a:r>
          </a:p>
          <a:p>
            <a:pPr lvl="2"/>
            <a:r>
              <a:rPr lang="en-US"/>
              <a:t>Speed-up scaling and onboarding new customers</a:t>
            </a:r>
          </a:p>
          <a:p>
            <a:pPr lvl="1"/>
            <a:r>
              <a:rPr lang="en-US"/>
              <a:t>Upgrade to 3.x</a:t>
            </a:r>
          </a:p>
        </p:txBody>
      </p:sp>
    </p:spTree>
    <p:extLst>
      <p:ext uri="{BB962C8B-B14F-4D97-AF65-F5344CB8AC3E}">
        <p14:creationId xmlns:p14="http://schemas.microsoft.com/office/powerpoint/2010/main" val="3338225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3B662-9756-BB31-FE7D-32CB40A0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DD1A-7E0A-860A-823D-A5BD7A54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D09E1-0B8F-CE39-62F6-21B8B8FC3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Disaster story</a:t>
            </a:r>
          </a:p>
          <a:p>
            <a:pPr lvl="1"/>
            <a:r>
              <a:rPr lang="en-US"/>
              <a:t>Migration failure</a:t>
            </a:r>
          </a:p>
          <a:p>
            <a:pPr marL="533400" lvl="1" indent="0">
              <a:buSzPts val="2800"/>
              <a:buNone/>
            </a:pPr>
            <a:endParaRPr lang="en-US"/>
          </a:p>
          <a:p>
            <a:r>
              <a:rPr lang="en-US"/>
              <a:t>Helpful Settings</a:t>
            </a:r>
          </a:p>
          <a:p>
            <a:pPr lvl="1"/>
            <a:r>
              <a:rPr lang="en-US"/>
              <a:t>Cluster setting: "</a:t>
            </a:r>
            <a:r>
              <a:rPr lang="en-US" err="1"/>
              <a:t>indices.recovery.max_bytes_per_sec</a:t>
            </a:r>
            <a:r>
              <a:rPr lang="en-US"/>
              <a:t>": "500mb"</a:t>
            </a:r>
          </a:p>
          <a:p>
            <a:pPr lvl="1"/>
            <a:r>
              <a:rPr lang="en-US"/>
              <a:t>Index setting: "</a:t>
            </a:r>
            <a:r>
              <a:rPr lang="en-US" err="1"/>
              <a:t>index.unassigned.node_left.delayed_timeout</a:t>
            </a:r>
            <a:r>
              <a:rPr lang="en-US"/>
              <a:t>": "30m"</a:t>
            </a:r>
          </a:p>
          <a:p>
            <a:endParaRPr lang="en-US"/>
          </a:p>
          <a:p>
            <a:r>
              <a:rPr lang="en-US"/>
              <a:t>Cluster won't rebalance/run other tasks when it's red.</a:t>
            </a:r>
          </a:p>
        </p:txBody>
      </p:sp>
    </p:spTree>
    <p:extLst>
      <p:ext uri="{BB962C8B-B14F-4D97-AF65-F5344CB8AC3E}">
        <p14:creationId xmlns:p14="http://schemas.microsoft.com/office/powerpoint/2010/main" val="323613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CD5D6-6C3B-0D58-A95A-843C89B9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8192-2DA1-E65C-F0E2-DEF04870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D3E2-772A-9D05-32F4-53A50F3B5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dirty="0"/>
          </a:p>
          <a:p>
            <a:r>
              <a:rPr lang="en-US" dirty="0"/>
              <a:t>Snapshot policy for cluster state!</a:t>
            </a:r>
          </a:p>
          <a:p>
            <a:pPr lvl="1" indent="-228600"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Cluster state contains all internal/system indices</a:t>
            </a:r>
          </a:p>
          <a:p>
            <a:pPr lvl="1" indent="-228600">
              <a:buSzPts val="2800"/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During our journey we changed it as follows:</a:t>
            </a:r>
          </a:p>
          <a:p>
            <a:pPr lvl="1"/>
            <a:r>
              <a:rPr lang="en-US" dirty="0"/>
              <a:t>snapshot pattern: *</a:t>
            </a:r>
          </a:p>
          <a:p>
            <a:pPr lvl="1"/>
            <a:r>
              <a:rPr lang="en-US" dirty="0"/>
              <a:t>snapshot pattern: .ds-* </a:t>
            </a:r>
            <a:r>
              <a:rPr lang="en-US" dirty="0">
                <a:solidFill>
                  <a:srgbClr val="FF0000"/>
                </a:solidFill>
              </a:rPr>
              <a:t>(doesn’t match </a:t>
            </a:r>
            <a:r>
              <a:rPr lang="en-US" dirty="0" err="1">
                <a:solidFill>
                  <a:srgbClr val="FF0000"/>
                </a:solidFill>
              </a:rPr>
              <a:t>datastreams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snapshot pattern: logs-*</a:t>
            </a:r>
          </a:p>
          <a:p>
            <a:pPr lvl="1"/>
            <a:r>
              <a:rPr lang="en-US" dirty="0"/>
              <a:t>snapshot pattern: logs-*,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logs-*-searchable-snapshot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4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30234-B6D5-B567-24CB-62185C4AC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FB44-F3F1-ED25-C707-AB703DDA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Helpful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BEE6F-8DB8-209F-DAFC-EC08F50F0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Elasticsearch Exporter</a:t>
            </a:r>
          </a:p>
          <a:p>
            <a:r>
              <a:rPr lang="en-US"/>
              <a:t>Custom Grafana dashboards</a:t>
            </a:r>
          </a:p>
          <a:p>
            <a:r>
              <a:rPr lang="en-US"/>
              <a:t>In-house OpenSearch CLI</a:t>
            </a:r>
          </a:p>
        </p:txBody>
      </p:sp>
    </p:spTree>
    <p:extLst>
      <p:ext uri="{BB962C8B-B14F-4D97-AF65-F5344CB8AC3E}">
        <p14:creationId xmlns:p14="http://schemas.microsoft.com/office/powerpoint/2010/main" val="322591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7EEF7-EFD4-B0B2-0FAE-7EAE5CB8CF46}"/>
              </a:ext>
            </a:extLst>
          </p:cNvPr>
          <p:cNvSpPr txBox="1"/>
          <p:nvPr/>
        </p:nvSpPr>
        <p:spPr>
          <a:xfrm>
            <a:off x="5013463" y="2308003"/>
            <a:ext cx="369118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A1091BE-6E30-35C2-869F-F90D8B22B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>
            <a:extLst>
              <a:ext uri="{FF2B5EF4-FFF2-40B4-BE49-F238E27FC236}">
                <a16:creationId xmlns:a16="http://schemas.microsoft.com/office/drawing/2014/main" id="{BA47336D-B61F-04F7-18E8-AE850B732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</a:p>
        </p:txBody>
      </p:sp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1CD80B61-D774-017E-67B9-30F076AF1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/>
              <a:t>Who are we?</a:t>
            </a:r>
          </a:p>
          <a:p>
            <a:pPr indent="-457200">
              <a:spcBef>
                <a:spcPts val="0"/>
              </a:spcBef>
            </a:pPr>
            <a:r>
              <a:rPr lang="en-US"/>
              <a:t>Introducing Schuberg Philis</a:t>
            </a:r>
          </a:p>
          <a:p>
            <a:pPr marL="228600" indent="-228600">
              <a:spcBef>
                <a:spcPts val="0"/>
              </a:spcBef>
              <a:buFont typeface="Calibri" panose="020B0604020202020204" pitchFamily="34" charset="0"/>
              <a:buChar char="-"/>
            </a:pPr>
            <a:endParaRPr lang="en-US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Char char="•"/>
            </a:pPr>
            <a:endParaRPr lang="en-US"/>
          </a:p>
        </p:txBody>
      </p:sp>
      <p:pic>
        <p:nvPicPr>
          <p:cNvPr id="3076" name="Picture 4" descr="Profielafbeelding">
            <a:extLst>
              <a:ext uri="{FF2B5EF4-FFF2-40B4-BE49-F238E27FC236}">
                <a16:creationId xmlns:a16="http://schemas.microsoft.com/office/drawing/2014/main" id="{23192E83-AE07-0790-FDE0-1FEC5BEB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65" y="2712115"/>
            <a:ext cx="1563159" cy="15631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ofile photo for Tom Snuverink">
            <a:extLst>
              <a:ext uri="{FF2B5EF4-FFF2-40B4-BE49-F238E27FC236}">
                <a16:creationId xmlns:a16="http://schemas.microsoft.com/office/drawing/2014/main" id="{5E700442-4355-2A87-73C7-8840C9E5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15" y="2712115"/>
            <a:ext cx="1563159" cy="15631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huberg Philis experiences strong growth and takes… | Schuberg Philis">
            <a:extLst>
              <a:ext uri="{FF2B5EF4-FFF2-40B4-BE49-F238E27FC236}">
                <a16:creationId xmlns:a16="http://schemas.microsoft.com/office/drawing/2014/main" id="{F2983C94-28AC-38F7-9E20-C4977019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19" y="4844341"/>
            <a:ext cx="2555254" cy="7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4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ED1-955C-E015-42FE-53D6967B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Starting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0EF0-4436-BECB-D2EE-A9A5F8C4C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Our environment &amp; constraints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endParaRPr lang="en-US"/>
          </a:p>
          <a:p>
            <a:r>
              <a:rPr lang="en-US"/>
              <a:t>Tooling we're using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Terraform for deploying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Chef for configuration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/>
              <a:t>Ansible for upgrades &amp; maintenance</a:t>
            </a:r>
          </a:p>
          <a:p>
            <a:endParaRPr lang="en-US"/>
          </a:p>
        </p:txBody>
      </p:sp>
      <p:pic>
        <p:nvPicPr>
          <p:cNvPr id="4098" name="Picture 2" descr="Terraform Icon and Logo Collection for Your Projects">
            <a:extLst>
              <a:ext uri="{FF2B5EF4-FFF2-40B4-BE49-F238E27FC236}">
                <a16:creationId xmlns:a16="http://schemas.microsoft.com/office/drawing/2014/main" id="{9FBEB04A-30F3-7DF8-6190-0C739A5C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24" y="3429000"/>
            <a:ext cx="763782" cy="7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ef Brand | Chef">
            <a:extLst>
              <a:ext uri="{FF2B5EF4-FFF2-40B4-BE49-F238E27FC236}">
                <a16:creationId xmlns:a16="http://schemas.microsoft.com/office/drawing/2014/main" id="{E9DEDD34-A2AD-1942-A22A-0323899B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75" y="3429000"/>
            <a:ext cx="765925" cy="8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08A72DC-1AEC-15E4-CBC3-613A60B4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769" y="3429000"/>
            <a:ext cx="763782" cy="9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0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F05D-4995-B173-056E-CEB999D35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32BC-DED7-086B-EDDF-BD18E265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Starting point – April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CFC1A-59D4-972E-CD76-8EBA7323B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Cause of migration: Splunk licensing cost increase</a:t>
            </a:r>
          </a:p>
          <a:p>
            <a:r>
              <a:rPr lang="en-US"/>
              <a:t>Research-time</a:t>
            </a:r>
          </a:p>
          <a:p>
            <a:pPr lvl="1">
              <a:buSzPts val="2800"/>
              <a:buFont typeface="Courier New" panose="020B0604020202020204" pitchFamily="34" charset="0"/>
              <a:buChar char="o"/>
            </a:pPr>
            <a:r>
              <a:rPr lang="en-US"/>
              <a:t>OpenSearch vs Elasticsearch</a:t>
            </a:r>
          </a:p>
        </p:txBody>
      </p:sp>
    </p:spTree>
    <p:extLst>
      <p:ext uri="{BB962C8B-B14F-4D97-AF65-F5344CB8AC3E}">
        <p14:creationId xmlns:p14="http://schemas.microsoft.com/office/powerpoint/2010/main" val="385032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BF48E-5A75-851A-A92A-D43076D88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DE4F-DDB5-D922-0E61-0FBC9AFA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Research – April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81E54-115C-A271-4515-F1DBBBCD0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No experience within the team</a:t>
            </a:r>
          </a:p>
          <a:p>
            <a:r>
              <a:rPr lang="en-US"/>
              <a:t>Found internal teams already using AWS OpenSearch</a:t>
            </a:r>
          </a:p>
          <a:p>
            <a:endParaRPr lang="en-US"/>
          </a:p>
          <a:p>
            <a:r>
              <a:rPr lang="en-US"/>
              <a:t>What we learned: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Use </a:t>
            </a:r>
            <a:r>
              <a:rPr lang="en-US" err="1"/>
              <a:t>Datastreams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Use Index State Management</a:t>
            </a:r>
          </a:p>
          <a:p>
            <a:pPr lvl="2" indent="-228600">
              <a:buSzPts val="2400"/>
              <a:buFont typeface="Wingdings" panose="020B0604020202020204" pitchFamily="34" charset="0"/>
              <a:buChar char="§"/>
            </a:pPr>
            <a:r>
              <a:rPr lang="en-US"/>
              <a:t>Rollover after primary of 35GB (20-50GB)</a:t>
            </a:r>
          </a:p>
          <a:p>
            <a:pPr lvl="2" indent="-228600">
              <a:buSzPts val="2400"/>
              <a:buFont typeface="Wingdings" panose="020B0604020202020204" pitchFamily="34" charset="0"/>
              <a:buChar char="§"/>
            </a:pPr>
            <a:r>
              <a:rPr lang="en-US"/>
              <a:t>Make it read only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8B116-9295-C47D-C774-2209D6664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0161-965F-A3ED-FEA9-DFEDECC5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Research – April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0FC-0E6D-FF88-7727-AFBD80354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  <a:p>
            <a:r>
              <a:rPr lang="en-US"/>
              <a:t>How to get data in?</a:t>
            </a:r>
          </a:p>
          <a:p>
            <a:r>
              <a:rPr lang="en-US"/>
              <a:t>Picking log collectors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/>
              <a:t>vector</a:t>
            </a:r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r>
              <a:rPr lang="en-US" err="1"/>
              <a:t>fluentbit</a:t>
            </a:r>
            <a:endParaRPr lang="en-US"/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endParaRPr lang="en-US"/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endParaRPr lang="en-US"/>
          </a:p>
          <a:p>
            <a:pPr lvl="1" indent="-228600">
              <a:buSzPts val="2800"/>
              <a:buFont typeface="Courier New" panose="020B0604020202020204" pitchFamily="34" charset="0"/>
              <a:buChar char="o"/>
            </a:pPr>
            <a:endParaRPr lang="en-US"/>
          </a:p>
        </p:txBody>
      </p:sp>
      <p:pic>
        <p:nvPicPr>
          <p:cNvPr id="4" name="Picture 3" descr="Logos Download | Vector by Datadog">
            <a:extLst>
              <a:ext uri="{FF2B5EF4-FFF2-40B4-BE49-F238E27FC236}">
                <a16:creationId xmlns:a16="http://schemas.microsoft.com/office/drawing/2014/main" id="{4240AD39-BAE6-095B-E80F-9D12D05D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622" y="2068923"/>
            <a:ext cx="2743199" cy="1015532"/>
          </a:xfrm>
          <a:prstGeom prst="rect">
            <a:avLst/>
          </a:prstGeom>
        </p:spPr>
      </p:pic>
      <p:pic>
        <p:nvPicPr>
          <p:cNvPr id="5" name="Picture 4" descr="File:Logo of fluentbit.svg - Wikimedia Commons">
            <a:extLst>
              <a:ext uri="{FF2B5EF4-FFF2-40B4-BE49-F238E27FC236}">
                <a16:creationId xmlns:a16="http://schemas.microsoft.com/office/drawing/2014/main" id="{D530B14C-5A09-4857-B891-319C887FE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354" y="2057577"/>
            <a:ext cx="3245556" cy="102693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1D9659-A292-14C8-3239-9E4454453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08438"/>
              </p:ext>
            </p:extLst>
          </p:nvPr>
        </p:nvGraphicFramePr>
        <p:xfrm>
          <a:off x="4670213" y="3081755"/>
          <a:ext cx="2403029" cy="239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029">
                  <a:extLst>
                    <a:ext uri="{9D8B030D-6E8A-4147-A177-3AD203B41FA5}">
                      <a16:colId xmlns:a16="http://schemas.microsoft.com/office/drawing/2014/main" val="3907881922"/>
                    </a:ext>
                  </a:extLst>
                </a:gridCol>
              </a:tblGrid>
              <a:tr h="375107">
                <a:tc>
                  <a:txBody>
                    <a:bodyPr/>
                    <a:lstStyle/>
                    <a:p>
                      <a:r>
                        <a:rPr lang="en-US"/>
                        <a:t>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2689"/>
                  </a:ext>
                </a:extLst>
              </a:tr>
              <a:tr h="375107">
                <a:tc>
                  <a:txBody>
                    <a:bodyPr/>
                    <a:lstStyle/>
                    <a:p>
                      <a:r>
                        <a:rPr lang="en-US"/>
                        <a:t>Linux &amp; 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716258"/>
                  </a:ext>
                </a:extLst>
              </a:tr>
              <a:tr h="522876">
                <a:tc>
                  <a:txBody>
                    <a:bodyPr/>
                    <a:lstStyle/>
                    <a:p>
                      <a:r>
                        <a:rPr lang="en-US"/>
                        <a:t>Lightweight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969473"/>
                  </a:ext>
                </a:extLst>
              </a:tr>
              <a:tr h="375107">
                <a:tc>
                  <a:txBody>
                    <a:bodyPr/>
                    <a:lstStyle/>
                    <a:p>
                      <a:r>
                        <a:rPr lang="en-US"/>
                        <a:t>High 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84046"/>
                  </a:ext>
                </a:extLst>
              </a:tr>
              <a:tr h="3751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Lots of Sources &amp; Sinks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00234"/>
                  </a:ext>
                </a:extLst>
              </a:tr>
              <a:tr h="3751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VRL is powerful and flexible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480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4BED83-C98F-A752-4262-F8CA7C060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08550"/>
              </p:ext>
            </p:extLst>
          </p:nvPr>
        </p:nvGraphicFramePr>
        <p:xfrm>
          <a:off x="8540794" y="3079049"/>
          <a:ext cx="2403034" cy="2009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034">
                  <a:extLst>
                    <a:ext uri="{9D8B030D-6E8A-4147-A177-3AD203B41FA5}">
                      <a16:colId xmlns:a16="http://schemas.microsoft.com/office/drawing/2014/main" val="3763310778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Fluentbit</a:t>
                      </a:r>
                      <a:endParaRPr lang="en-US" b="1" i="0" dirty="0" err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153" marR="77153" marT="38576" marB="38576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1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379750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Linux &amp; Windows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53" marR="77153" marT="38576" marB="38576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1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467661"/>
                  </a:ext>
                </a:extLst>
              </a:tr>
              <a:tr h="519284">
                <a:tc>
                  <a:txBody>
                    <a:bodyPr/>
                    <a:lstStyle/>
                    <a:p>
                      <a:pPr lvl="0" algn="l">
                        <a:lnSpc>
                          <a:spcPts val="1425"/>
                        </a:lnSpc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Lightweight</a:t>
                      </a:r>
                      <a:endParaRPr lang="en-US"/>
                    </a:p>
                  </a:txBody>
                  <a:tcPr marL="77153" marR="77153" marT="38576" marB="38576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60929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Ships windows event log</a:t>
                      </a:r>
                      <a:endParaRPr lang="en-US"/>
                    </a:p>
                  </a:txBody>
                  <a:tcPr marL="77153" marR="77153" marT="38576" marB="38576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50236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Lots of Inputs &amp; Outputs</a:t>
                      </a:r>
                    </a:p>
                  </a:txBody>
                  <a:tcPr marL="77152" marR="77152" marT="38575" marB="38575">
                    <a:lnL w="10716">
                      <a:solidFill>
                        <a:srgbClr val="FFFFFF"/>
                      </a:solidFill>
                    </a:lnL>
                    <a:lnR w="10716">
                      <a:solidFill>
                        <a:srgbClr val="FFFFFF"/>
                      </a:solidFill>
                    </a:lnR>
                    <a:lnT w="10716">
                      <a:solidFill>
                        <a:srgbClr val="FFFFFF"/>
                      </a:solidFill>
                    </a:lnT>
                    <a:lnB w="10716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54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A598-D5FB-C030-E867-1060B1FE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A589-27BB-1F1C-E502-71EC6ED4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Crisis Phase – April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4174E-9B42-4DB7-4CE4-0D1B925F9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Goals:</a:t>
            </a:r>
          </a:p>
          <a:p>
            <a:pPr lvl="1"/>
            <a:r>
              <a:rPr lang="en-US"/>
              <a:t>Reach deadline of beginning of May</a:t>
            </a:r>
          </a:p>
          <a:p>
            <a:pPr lvl="1"/>
            <a:r>
              <a:rPr lang="en-US"/>
              <a:t>Running OpenSearch cluster</a:t>
            </a:r>
          </a:p>
          <a:p>
            <a:pPr lvl="1"/>
            <a:r>
              <a:rPr lang="en-US"/>
              <a:t>80 GB of log data ingestion per day</a:t>
            </a:r>
          </a:p>
        </p:txBody>
      </p:sp>
    </p:spTree>
    <p:extLst>
      <p:ext uri="{BB962C8B-B14F-4D97-AF65-F5344CB8AC3E}">
        <p14:creationId xmlns:p14="http://schemas.microsoft.com/office/powerpoint/2010/main" val="32391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BC426-9E2D-FB27-2B0A-8945D2DD0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743E-BF00-8265-D163-5EA63105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Journey – Crisis Phase – April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7E35F-784C-8E96-3AA4-7236F8FA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6" y="975185"/>
            <a:ext cx="7581580" cy="54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210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1235</Words>
  <Application>Microsoft Macintosh PowerPoint</Application>
  <PresentationFormat>Widescreen</PresentationFormat>
  <Paragraphs>266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Courier New,monospace</vt:lpstr>
      <vt:lpstr>Wingdings</vt:lpstr>
      <vt:lpstr>Custom Design</vt:lpstr>
      <vt:lpstr>Office Theme</vt:lpstr>
      <vt:lpstr>Running OpenSearch in the Real World: Migration, Mistakes and Maturity</vt:lpstr>
      <vt:lpstr>Introduction</vt:lpstr>
      <vt:lpstr>Introduction</vt:lpstr>
      <vt:lpstr>Starting point</vt:lpstr>
      <vt:lpstr>Starting point – April 2024</vt:lpstr>
      <vt:lpstr>Our Journey – Research – April 2024</vt:lpstr>
      <vt:lpstr>Our Journey – Research – April 2024</vt:lpstr>
      <vt:lpstr>Our Journey – Crisis Phase – April 2024</vt:lpstr>
      <vt:lpstr>Our Journey – Crisis Phase – April 2024</vt:lpstr>
      <vt:lpstr>Our Journey – Crisis Phase – May 2024</vt:lpstr>
      <vt:lpstr>Our Journey – “Maturing” Phase – May 2024</vt:lpstr>
      <vt:lpstr>Our Journey – “Maturing” Phase – July 2025</vt:lpstr>
      <vt:lpstr>Our Journey – “Maturing” Phase – July 2025</vt:lpstr>
      <vt:lpstr>Our Journey – Service Phase – July 2025</vt:lpstr>
      <vt:lpstr>Our Journey – Service Phase – July 2025</vt:lpstr>
      <vt:lpstr>Our Journey – Service Phase – November 2025</vt:lpstr>
      <vt:lpstr>Our Journey – Service Phase – July 2025</vt:lpstr>
      <vt:lpstr>Our Journey – Service Phase – July 2025</vt:lpstr>
      <vt:lpstr>Our Journey – Service Phase – July 2025</vt:lpstr>
      <vt:lpstr>Our Journey – Service Phase – November 2025</vt:lpstr>
      <vt:lpstr>Our Journey – Service Phase – April 2026</vt:lpstr>
      <vt:lpstr>Our Journey – Future</vt:lpstr>
      <vt:lpstr>Lessons Learned</vt:lpstr>
      <vt:lpstr>Lessons Learned</vt:lpstr>
      <vt:lpstr>Helpful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Tom Snuverink</cp:lastModifiedBy>
  <cp:revision>2</cp:revision>
  <dcterms:created xsi:type="dcterms:W3CDTF">2016-08-09T14:32:52Z</dcterms:created>
  <dcterms:modified xsi:type="dcterms:W3CDTF">2026-04-16T07:03:05Z</dcterms:modified>
</cp:coreProperties>
</file>