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4" r:id="rId2"/>
  </p:sldMasterIdLst>
  <p:notesMasterIdLst>
    <p:notesMasterId r:id="rId2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68" r:id="rId16"/>
    <p:sldId id="269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j56mqjPzynyLRL3Vq7tB93F2H9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5F2"/>
    <a:srgbClr val="15395A"/>
    <a:srgbClr val="5B2032"/>
    <a:srgbClr val="CEE4F1"/>
    <a:srgbClr val="3070B5"/>
    <a:srgbClr val="8F24FF"/>
    <a:srgbClr val="340093"/>
    <a:srgbClr val="4D00D5"/>
    <a:srgbClr val="1B6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3CEBDB-BA0D-4544-838C-6505480F2871}" v="51" dt="2026-04-11T17:17:48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5"/>
    <p:restoredTop sz="94748"/>
  </p:normalViewPr>
  <p:slideViewPr>
    <p:cSldViewPr snapToGrid="0" showGuides="1">
      <p:cViewPr varScale="1">
        <p:scale>
          <a:sx n="118" d="100"/>
          <a:sy n="118" d="100"/>
        </p:scale>
        <p:origin x="208" y="9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customschemas.google.com/relationships/presentationmetadata" Target="metadata"/><Relationship Id="rId35" Type="http://schemas.microsoft.com/office/2015/10/relationships/revisionInfo" Target="revisionInfo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rgbClr val="CEE4F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8AE5FDF-0858-AAFB-D3CB-A33F36EDB926}"/>
              </a:ext>
            </a:extLst>
          </p:cNvPr>
          <p:cNvSpPr/>
          <p:nvPr userDrawn="1"/>
        </p:nvSpPr>
        <p:spPr>
          <a:xfrm>
            <a:off x="5035296" y="1962912"/>
            <a:ext cx="2145792" cy="1682496"/>
          </a:xfrm>
          <a:prstGeom prst="rect">
            <a:avLst/>
          </a:prstGeom>
          <a:solidFill>
            <a:srgbClr val="CEE5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Google Shape;7;p8"/>
          <p:cNvSpPr txBox="1">
            <a:spLocks noGrp="1"/>
          </p:cNvSpPr>
          <p:nvPr>
            <p:ph type="title"/>
          </p:nvPr>
        </p:nvSpPr>
        <p:spPr>
          <a:xfrm>
            <a:off x="570023" y="1711605"/>
            <a:ext cx="7497417" cy="214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8000" tIns="288000" rIns="288000" bIns="2880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8" name="Google Shape;8;p8"/>
          <p:cNvSpPr txBox="1">
            <a:spLocks noGrp="1"/>
          </p:cNvSpPr>
          <p:nvPr>
            <p:ph type="body" idx="1"/>
          </p:nvPr>
        </p:nvSpPr>
        <p:spPr>
          <a:xfrm>
            <a:off x="564572" y="3858458"/>
            <a:ext cx="7478367" cy="464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BBC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070B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BBC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2395CB-23B1-4B6D-8263-B144350FCD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5609" b="29232"/>
          <a:stretch>
            <a:fillRect/>
          </a:stretch>
        </p:blipFill>
        <p:spPr>
          <a:xfrm>
            <a:off x="564572" y="456934"/>
            <a:ext cx="3870960" cy="833565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3526D5F2-35A8-B03E-D1D4-20F44E44CB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5518" y="3808800"/>
            <a:ext cx="6738674" cy="30564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CD1DEF4-E89E-7FB3-19D6-DE996D3175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32911" y="3357408"/>
            <a:ext cx="918936" cy="576000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33B81143-DC04-DEE7-4961-E586C54F219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84538" y="4507200"/>
            <a:ext cx="1044486" cy="48903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E09D1C86-0E06-DACC-9EA1-8C0EBF4AC04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317318" y="2857163"/>
            <a:ext cx="951637" cy="951637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bg>
      <p:bgPr>
        <a:solidFill>
          <a:srgbClr val="CEE4F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/>
          <p:nvPr/>
        </p:nvSpPr>
        <p:spPr>
          <a:xfrm>
            <a:off x="0" y="985449"/>
            <a:ext cx="12192000" cy="54352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33845" y="281562"/>
            <a:ext cx="9220555" cy="40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5" name="Google Shape;15;p9"/>
          <p:cNvSpPr txBox="1">
            <a:spLocks noGrp="1"/>
          </p:cNvSpPr>
          <p:nvPr>
            <p:ph type="body" idx="1"/>
          </p:nvPr>
        </p:nvSpPr>
        <p:spPr>
          <a:xfrm>
            <a:off x="333845" y="1457889"/>
            <a:ext cx="11000906" cy="4676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 panose="020B0604020202020204" pitchFamily="34" charset="0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2F52F5-945E-7062-A7F2-1778BBDFD9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5609" b="29232"/>
          <a:stretch>
            <a:fillRect/>
          </a:stretch>
        </p:blipFill>
        <p:spPr>
          <a:xfrm>
            <a:off x="9651846" y="237494"/>
            <a:ext cx="2281524" cy="4912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D53DAF7A-8BC1-7FAA-53B0-7621B57A9BE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51846" y="5707554"/>
            <a:ext cx="2552346" cy="1157645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E773D240-F4D7-DA14-D26A-9AA5E6B0E6A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38504" y="5859274"/>
            <a:ext cx="348057" cy="21816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9E999DA7-6A3D-CEEC-19B3-F0799A0577A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61147" y="6025693"/>
            <a:ext cx="395611" cy="185228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74A81EC7-4B79-DA84-7E5D-86471BE5DD5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83154" y="5270676"/>
            <a:ext cx="360443" cy="36044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preserve="1" userDrawn="1">
  <p:cSld name="4_Custom Layout">
    <p:bg>
      <p:bgPr>
        <a:solidFill>
          <a:srgbClr val="CEE4F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/>
          <p:nvPr/>
        </p:nvSpPr>
        <p:spPr>
          <a:xfrm>
            <a:off x="0" y="985449"/>
            <a:ext cx="12192000" cy="54352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9"/>
          <p:cNvSpPr txBox="1">
            <a:spLocks noGrp="1"/>
          </p:cNvSpPr>
          <p:nvPr>
            <p:ph type="body" idx="1"/>
          </p:nvPr>
        </p:nvSpPr>
        <p:spPr>
          <a:xfrm>
            <a:off x="333845" y="1457889"/>
            <a:ext cx="11000906" cy="4676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 panose="020B0604020202020204" pitchFamily="34" charset="0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" name="Google Shape;14;p9">
            <a:extLst>
              <a:ext uri="{FF2B5EF4-FFF2-40B4-BE49-F238E27FC236}">
                <a16:creationId xmlns:a16="http://schemas.microsoft.com/office/drawing/2014/main" id="{187BD040-FC1A-8989-501B-4B9A6BDEB3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3845" y="281562"/>
            <a:ext cx="9220555" cy="40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7CA43D-7A61-A6B2-5644-6568B618BA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5609" b="29232"/>
          <a:stretch>
            <a:fillRect/>
          </a:stretch>
        </p:blipFill>
        <p:spPr>
          <a:xfrm>
            <a:off x="9651846" y="237494"/>
            <a:ext cx="2281524" cy="491299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739D71A3-3784-AF02-167F-D52B6B9CA9A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51846" y="5707554"/>
            <a:ext cx="2552346" cy="1157645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249A767-3FFD-27AE-0479-956BA2BE08C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38504" y="5859274"/>
            <a:ext cx="348057" cy="21816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A8E2B2DE-E491-2CE4-3DCF-A4B049C715F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61147" y="6025693"/>
            <a:ext cx="395611" cy="18522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046A203-0AF4-8E74-1847-4F2DCC7BBCB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83154" y="5270676"/>
            <a:ext cx="360443" cy="36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72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 preserve="1" userDrawn="1">
  <p:cSld name="4_Custom Layout">
    <p:bg>
      <p:bgPr>
        <a:solidFill>
          <a:srgbClr val="CEE4F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/>
          <p:nvPr/>
        </p:nvSpPr>
        <p:spPr>
          <a:xfrm>
            <a:off x="0" y="985449"/>
            <a:ext cx="12192000" cy="54352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22;p10">
            <a:extLst>
              <a:ext uri="{FF2B5EF4-FFF2-40B4-BE49-F238E27FC236}">
                <a16:creationId xmlns:a16="http://schemas.microsoft.com/office/drawing/2014/main" id="{E1CE1357-7E74-8136-6EF6-1F0BCF9117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21896" y="1455995"/>
            <a:ext cx="5131903" cy="4218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23;p10">
            <a:extLst>
              <a:ext uri="{FF2B5EF4-FFF2-40B4-BE49-F238E27FC236}">
                <a16:creationId xmlns:a16="http://schemas.microsoft.com/office/drawing/2014/main" id="{F2A9CABA-D27A-30C5-600C-9C540107957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338613" y="1455995"/>
            <a:ext cx="5131903" cy="4218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070B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EB54A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7383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" name="Google Shape;14;p9">
            <a:extLst>
              <a:ext uri="{FF2B5EF4-FFF2-40B4-BE49-F238E27FC236}">
                <a16:creationId xmlns:a16="http://schemas.microsoft.com/office/drawing/2014/main" id="{7EB77083-8EAF-0CD6-C2D1-C1DD461312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3845" y="281562"/>
            <a:ext cx="9220555" cy="40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1539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DDDA52-285B-3862-41D5-4BEA94DD14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5609" b="29232"/>
          <a:stretch>
            <a:fillRect/>
          </a:stretch>
        </p:blipFill>
        <p:spPr>
          <a:xfrm>
            <a:off x="9651846" y="237494"/>
            <a:ext cx="2281524" cy="491299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3CC6768-7380-A0D7-B56D-C94DED104A1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51846" y="5707554"/>
            <a:ext cx="2552346" cy="1157645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A48103F6-5E23-3008-2CC9-D03C4BD01CE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38504" y="5859274"/>
            <a:ext cx="348057" cy="218167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F1B7A4C1-0BCF-2A8F-CFEE-A0269F1ACF0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61147" y="6025693"/>
            <a:ext cx="395611" cy="185228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76AC597D-9F8C-EF71-9D67-00D91E26C9B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583154" y="5270676"/>
            <a:ext cx="360443" cy="36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19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E4F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E4F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A5A81275-4100-25E3-DB24-924BC3E4DC1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3330" y="1317601"/>
            <a:ext cx="12215330" cy="5540399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B138DD27-C7D5-C825-8388-AD9A3089753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82389" y="2785875"/>
            <a:ext cx="1026022" cy="643125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6C6A35DF-4182-4D3D-E0B6-5F580AB0FDC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36195" y="2921811"/>
            <a:ext cx="1166205" cy="54602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9F5025E8-A43A-B067-84ED-AEC72F15B2B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93185" y="956678"/>
            <a:ext cx="1255205" cy="12552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043B14E-AD84-A3BA-D7C7-92DAA95C5DCF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 t="35609" b="29232"/>
          <a:stretch>
            <a:fillRect/>
          </a:stretch>
        </p:blipFill>
        <p:spPr>
          <a:xfrm>
            <a:off x="564572" y="456934"/>
            <a:ext cx="4914628" cy="1058306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023" y="1446686"/>
            <a:ext cx="10317319" cy="1561434"/>
          </a:xfrm>
        </p:spPr>
        <p:txBody>
          <a:bodyPr/>
          <a:lstStyle/>
          <a:p>
            <a:r>
              <a:rPr sz="4000" dirty="0"/>
              <a:t>Heat-Aware Shard Allocation</a:t>
            </a:r>
          </a:p>
          <a:p>
            <a:r>
              <a:rPr sz="4000" dirty="0"/>
              <a:t>in OpenSearch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0023" y="3429000"/>
            <a:ext cx="7693760" cy="1647202"/>
          </a:xfrm>
        </p:spPr>
        <p:txBody>
          <a:bodyPr/>
          <a:lstStyle/>
          <a:p>
            <a:r>
              <a:rPr dirty="0"/>
              <a:t>Gaurav Bafna</a:t>
            </a:r>
            <a:r>
              <a:rPr lang="en-US" dirty="0"/>
              <a:t> </a:t>
            </a:r>
          </a:p>
          <a:p>
            <a:r>
              <a:rPr lang="en-US" sz="2000" dirty="0"/>
              <a:t>Software Engineer – AWS</a:t>
            </a:r>
          </a:p>
          <a:p>
            <a:r>
              <a:rPr dirty="0"/>
              <a:t>  </a:t>
            </a:r>
            <a:br>
              <a:rPr lang="en-US" dirty="0"/>
            </a:br>
            <a:endParaRPr lang="en-US" dirty="0"/>
          </a:p>
          <a:p>
            <a:r>
              <a:rPr lang="en-US" dirty="0"/>
              <a:t>Arpit Bandejiya</a:t>
            </a:r>
          </a:p>
          <a:p>
            <a:r>
              <a:rPr lang="en-US" sz="2000" dirty="0"/>
              <a:t>Software Engineer – AWS</a:t>
            </a:r>
          </a:p>
          <a:p>
            <a:r>
              <a:rPr lang="en-US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What We Do Today — Manual Hotspot Mitigation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600" b="1" dirty="0"/>
              <a:t>1. Identify the hot node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Monitor node-level CPU, JVM, I/O metrics to spot overloaded nodes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2. Identify the hot shards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Query shard-level metrics from Performance Analyzer plugin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Correlate CPU, heap, I/O to pinpoint offending shards on the hot node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3. Find a suitable target node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Manually verify allocation deciders — AZ awareness, disk watermarks,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shard count balance, exclusion filters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4. Reroute the shard manually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Execute cluster/_reroute API to move the shard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⚠ Entirely reactive, manual, time-consuming &amp; error-prone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What is Shard Heat?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600" b="0" dirty="0"/>
              <a:t>A composite, multi-dimensional measure of a shard's resource consumption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Dimensions: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CPU utilisation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JVM heap / memory pressure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Disk I/O (read + write throughput)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Disk usage (shard size)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OS request metrics (bulk docs, shard events)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shard_heat = w_cpu·RU_cpu + w_jvm·RU_jvm + w_io·RU_io + w_disk·RU_disk</a:t>
            </a:r>
          </a:p>
          <a:p>
            <a:pPr>
              <a:spcAft>
                <a:spcPts val="300"/>
              </a:spcAft>
            </a:pPr>
            <a:endParaRPr sz="1600" b="1" dirty="0"/>
          </a:p>
          <a:p>
            <a:pPr>
              <a:spcAft>
                <a:spcPts val="300"/>
              </a:spcAft>
            </a:pPr>
            <a:r>
              <a:rPr sz="1600" b="0" dirty="0"/>
              <a:t>Weights are tuneable per use case (log analytics → CPU heavy, search → JVM heavy)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Heat as a Multi-Dimensional Vector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600" b="0" dirty="0"/>
              <a:t>Each shard's heat = 5-D vector (CPU, memory, disk I/O, disk size, OS metrics)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Normalised scoring (0–10 scale):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V_cpu = (shard CPU usage / node total CPU) × 10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Encoded in 4 bits per dimension → </a:t>
            </a:r>
            <a:r>
              <a:rPr lang="en-US" sz="1600" b="0" dirty="0"/>
              <a:t>20 bits</a:t>
            </a:r>
            <a:endParaRPr sz="1600" b="0" dirty="0"/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Node heat = mean of shard heat vectors across all dimensions</a:t>
            </a:r>
          </a:p>
          <a:p>
            <a:pPr>
              <a:spcAft>
                <a:spcPts val="300"/>
              </a:spcAft>
            </a:pPr>
            <a:r>
              <a:rPr sz="1600" b="1" dirty="0"/>
              <a:t>Cluster heat = mean of node heat vectors</a:t>
            </a:r>
          </a:p>
          <a:p>
            <a:pPr>
              <a:spcAft>
                <a:spcPts val="300"/>
              </a:spcAft>
            </a:pPr>
            <a:endParaRPr sz="1600" b="1" dirty="0"/>
          </a:p>
          <a:p>
            <a:pPr>
              <a:spcAft>
                <a:spcPts val="300"/>
              </a:spcAft>
            </a:pPr>
            <a:r>
              <a:rPr sz="1600" b="0" dirty="0"/>
              <a:t>Nodes classified as Hot / Warm / Cool / Cold based on deviation from cluster mean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Node &amp; Cluster Heat Classification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400" b="1" dirty="0"/>
              <a:t>Node Heat: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H_node = mean of V_&lt;resource&gt; across all shards on the node, per dimension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Already normalised (0–10) — mean stays within bounds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Node temperature = magnitude of the heat vector |H_node|</a:t>
            </a:r>
          </a:p>
          <a:p>
            <a:pPr>
              <a:spcAft>
                <a:spcPts val="300"/>
              </a:spcAft>
            </a:pPr>
            <a:endParaRPr sz="1400" b="0" dirty="0"/>
          </a:p>
          <a:p>
            <a:pPr>
              <a:spcAft>
                <a:spcPts val="300"/>
              </a:spcAft>
            </a:pPr>
            <a:r>
              <a:rPr sz="1400" b="1" dirty="0"/>
              <a:t>Cluster Heat: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H_cluster = mean of node heat vectors across all nodes</a:t>
            </a:r>
          </a:p>
          <a:p>
            <a:pPr>
              <a:spcAft>
                <a:spcPts val="300"/>
              </a:spcAft>
            </a:pPr>
            <a:endParaRPr sz="1400" b="0" dirty="0"/>
          </a:p>
          <a:p>
            <a:pPr>
              <a:spcAft>
                <a:spcPts val="300"/>
              </a:spcAft>
            </a:pPr>
            <a:r>
              <a:rPr sz="1400" b="1" dirty="0"/>
              <a:t>Thermal classification by deviation from cluster mean: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🔴 Hot — temperature significantly above cluster mean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🟠 Warm — moderately above cluster mean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🔵 Cool — near or slightly below cluster mean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⚪ Cold — well below cluster mean</a:t>
            </a:r>
          </a:p>
          <a:p>
            <a:pPr>
              <a:spcAft>
                <a:spcPts val="300"/>
              </a:spcAft>
            </a:pPr>
            <a:endParaRPr sz="1400" b="0" dirty="0"/>
          </a:p>
          <a:p>
            <a:pPr>
              <a:spcAft>
                <a:spcPts val="300"/>
              </a:spcAft>
            </a:pPr>
            <a:r>
              <a:rPr sz="1400" b="1" dirty="0"/>
              <a:t>Success criteria: convergence of node heat towards cluster mean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Heat Profile — Collection &amp; Aggregation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400" b="0" dirty="0"/>
              <a:t>Metrics collected every 5 seconds, aggregated into 15-min buckets</a:t>
            </a:r>
          </a:p>
          <a:p>
            <a:pPr>
              <a:spcAft>
                <a:spcPts val="300"/>
              </a:spcAft>
            </a:pPr>
            <a:r>
              <a:rPr sz="1400" b="0" dirty="0"/>
              <a:t>96 samples per day → 384 bytes per shard</a:t>
            </a:r>
          </a:p>
          <a:p>
            <a:pPr>
              <a:spcAft>
                <a:spcPts val="300"/>
              </a:spcAft>
            </a:pPr>
            <a:r>
              <a:rPr sz="1400" b="0" dirty="0"/>
              <a:t>~3.8 MB for a 10,000 shard cluster</a:t>
            </a:r>
          </a:p>
          <a:p>
            <a:pPr>
              <a:spcAft>
                <a:spcPts val="300"/>
              </a:spcAft>
            </a:pPr>
            <a:endParaRPr sz="1400" b="0" dirty="0"/>
          </a:p>
          <a:p>
            <a:pPr>
              <a:spcAft>
                <a:spcPts val="300"/>
              </a:spcAft>
            </a:pPr>
            <a:r>
              <a:rPr sz="1400" b="1" dirty="0"/>
              <a:t>Time-weighted aggregation: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agg_heat = w1·heat_t1 + w2·heat_t2 + … (w1 &gt; w2 &gt; w3 …)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Recent data weighted more heavily for dynamic understanding</a:t>
            </a:r>
          </a:p>
          <a:p>
            <a:pPr>
              <a:spcAft>
                <a:spcPts val="300"/>
              </a:spcAft>
            </a:pPr>
            <a:endParaRPr sz="1400" b="0" dirty="0"/>
          </a:p>
          <a:p>
            <a:pPr>
              <a:spcAft>
                <a:spcPts val="300"/>
              </a:spcAft>
            </a:pPr>
            <a:r>
              <a:rPr sz="1400" b="1" dirty="0"/>
              <a:t>Metric sources: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CPU_Utilization, Heap_AllocRate, Paging_RSS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IO_ReadThroughput, IO_WriteThroughput, 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ShardBulkDocs, ShardEvents</a:t>
            </a:r>
            <a:r>
              <a:rPr lang="en-US" sz="1400" b="0" dirty="0"/>
              <a:t>, </a:t>
            </a:r>
            <a:r>
              <a:rPr lang="en-IN" sz="1400" dirty="0"/>
              <a:t>Shard Size</a:t>
            </a:r>
            <a:endParaRPr sz="1400" b="0" dirty="0"/>
          </a:p>
          <a:p>
            <a:pPr>
              <a:spcAft>
                <a:spcPts val="300"/>
              </a:spcAft>
            </a:pPr>
            <a:endParaRPr sz="1400" b="0" dirty="0"/>
          </a:p>
          <a:p>
            <a:pPr>
              <a:spcAft>
                <a:spcPts val="300"/>
              </a:spcAft>
            </a:pPr>
            <a:r>
              <a:rPr sz="1400" b="0" dirty="0"/>
              <a:t>Transitioning from P</a:t>
            </a:r>
            <a:r>
              <a:rPr lang="en-US" sz="1400" b="0" dirty="0"/>
              <a:t>erformance </a:t>
            </a:r>
            <a:r>
              <a:rPr sz="1400" b="0" dirty="0"/>
              <a:t>A</a:t>
            </a:r>
            <a:r>
              <a:rPr lang="en-US" sz="1400" b="0" dirty="0"/>
              <a:t>nalyser</a:t>
            </a:r>
            <a:r>
              <a:rPr sz="1400" b="0" dirty="0"/>
              <a:t> plugin → new lightweight metrics framework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Metrics Tracked for Heat Profiling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400" b="1" dirty="0"/>
              <a:t>CPU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CPU_Utilization per shard — CPU time ratio over 5s window</a:t>
            </a:r>
          </a:p>
          <a:p>
            <a:pPr>
              <a:spcAft>
                <a:spcPts val="300"/>
              </a:spcAft>
            </a:pPr>
            <a:r>
              <a:rPr sz="1400" b="1" dirty="0"/>
              <a:t>Memory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Heap_AllocRate — bytes/sec heap allocation per shard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Paging_RSS — resident set size (real memory pages)</a:t>
            </a:r>
          </a:p>
          <a:p>
            <a:pPr>
              <a:spcAft>
                <a:spcPts val="300"/>
              </a:spcAft>
            </a:pPr>
            <a:r>
              <a:rPr sz="1400" b="1" dirty="0"/>
              <a:t>Disk I/O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IO_ReadThroughput — bytes read/sec per shard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IO_WriteThroughput — bytes written/sec per shard</a:t>
            </a:r>
          </a:p>
          <a:p>
            <a:pPr>
              <a:spcAft>
                <a:spcPts val="300"/>
              </a:spcAft>
            </a:pPr>
            <a:r>
              <a:rPr sz="1400" b="1" dirty="0"/>
              <a:t>Disk Usage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Shard Size on disk</a:t>
            </a:r>
          </a:p>
          <a:p>
            <a:pPr>
              <a:spcAft>
                <a:spcPts val="300"/>
              </a:spcAft>
            </a:pPr>
            <a:r>
              <a:rPr sz="1400" b="1" dirty="0"/>
              <a:t>OpenSearch Workload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ShardBulkDocs — documents indexed per 5s</a:t>
            </a:r>
          </a:p>
          <a:p>
            <a:pPr lvl="1">
              <a:spcAft>
                <a:spcPts val="300"/>
              </a:spcAft>
            </a:pPr>
            <a:r>
              <a:rPr sz="1400" b="0" dirty="0"/>
              <a:t>ShardEvents — total shard events per 5s</a:t>
            </a:r>
          </a:p>
          <a:p>
            <a:pPr>
              <a:spcAft>
                <a:spcPts val="300"/>
              </a:spcAft>
            </a:pPr>
            <a:endParaRPr sz="1400" b="0" dirty="0"/>
          </a:p>
          <a:p>
            <a:pPr>
              <a:spcAft>
                <a:spcPts val="300"/>
              </a:spcAft>
            </a:pPr>
            <a:r>
              <a:rPr sz="1400" b="0" dirty="0"/>
              <a:t>All metrics scoped to (ShardID, IndexName, ShardRole) — 5 min granularity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Heat-Aware Shard Placement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500" b="0" dirty="0"/>
              <a:t>Enhances BalancedShardsAllocator weight function with heat dimensions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Current weight function balances: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cluster.routing.allocation.balance.shard — equalise shard count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cluster.routing.allocation.balance.index — equalise per-index shards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New: heat-aware weight adds thermal load of nodes</a:t>
            </a:r>
          </a:p>
          <a:p>
            <a:pPr>
              <a:spcAft>
                <a:spcPts val="300"/>
              </a:spcAft>
            </a:pPr>
            <a:endParaRPr sz="1500" b="1" dirty="0"/>
          </a:p>
          <a:p>
            <a:pPr>
              <a:spcAft>
                <a:spcPts val="300"/>
              </a:spcAft>
            </a:pPr>
            <a:r>
              <a:rPr sz="1500" b="1" dirty="0"/>
              <a:t>Placement algorithm (Power of Two Random Choices):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Pick 2 random eligible nodes (filtered by AllocationDeciders)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Assign shard to the cooler node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Tie-break: fewer existing shards wins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Log analytics: favour nodes below average index shard count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Heat-Aware Rebalancing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500" b="0" dirty="0"/>
              <a:t>Runs periodically (daily) — only when heat variance exceeds threshold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Algorithm: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Identify overloaded nodes (heat &gt; mean + 2σ)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Select shards to move — prefer:</a:t>
            </a:r>
          </a:p>
          <a:p>
            <a:pPr lvl="2">
              <a:spcAft>
                <a:spcPts val="300"/>
              </a:spcAft>
            </a:pPr>
            <a:r>
              <a:rPr sz="1500" b="0" dirty="0"/>
              <a:t>High heat + low write traffic (minimal disruption)</a:t>
            </a:r>
          </a:p>
          <a:p>
            <a:pPr lvl="2">
              <a:spcAft>
                <a:spcPts val="300"/>
              </a:spcAft>
            </a:pPr>
            <a:r>
              <a:rPr sz="1500" b="0" dirty="0"/>
              <a:t>Smaller shards over larger ones</a:t>
            </a:r>
          </a:p>
          <a:p>
            <a:pPr lvl="2">
              <a:spcAft>
                <a:spcPts val="300"/>
              </a:spcAft>
            </a:pPr>
            <a:r>
              <a:rPr sz="1500" b="0" dirty="0"/>
              <a:t>Avoid recently created / hottest shards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Order selected shards by heat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Relocate to nodes with capacity (won't exceed mean post-move)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Extends to heat watermarks — analogous to disk watermarks</a:t>
            </a:r>
          </a:p>
          <a:p>
            <a:pPr>
              <a:spcAft>
                <a:spcPts val="300"/>
              </a:spcAft>
            </a:pPr>
            <a:r>
              <a:rPr sz="1500" b="0" dirty="0"/>
              <a:t>Shard movement triggered when node heat breaches 'heat high watermark'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Heat Watermarks &amp; Shard Selection Strategy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500" b="1" dirty="0"/>
              <a:t>Heat watermarks — analogous to disk watermarks: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Low watermark: node stops receiving new shards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High watermark: active shard migration away from node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Based on aggregate heat score, not just a single dimension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Shard selection preferences for migration: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✓ High heat + low write traffic → fast recovery, minimal impact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✓ Smaller shards over larger ones → faster relocation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✗ Avoid hottest shards → moving them causes most disruption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✗ Avoid recently created shards → they receive bulk of new traffic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0" dirty="0"/>
              <a:t>15-min bucket aggregation with max across 24h captures peak demand</a:t>
            </a:r>
          </a:p>
          <a:p>
            <a:pPr>
              <a:spcAft>
                <a:spcPts val="300"/>
              </a:spcAft>
            </a:pPr>
            <a:r>
              <a:rPr sz="1500" b="0" dirty="0"/>
              <a:t>Rebalance only when imbalance exceeds threshold — avoids churn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Architecture — Internal Brain (Preferred)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600" b="1" dirty="0"/>
              <a:t>Heat Balanced Allocator Plugin — runs inside OpenSearch</a:t>
            </a:r>
          </a:p>
          <a:p>
            <a:pPr>
              <a:spcAft>
                <a:spcPts val="300"/>
              </a:spcAft>
            </a:pPr>
            <a:endParaRPr sz="1600" b="1" dirty="0"/>
          </a:p>
          <a:p>
            <a:pPr>
              <a:spcAft>
                <a:spcPts val="300"/>
              </a:spcAft>
            </a:pPr>
            <a:r>
              <a:rPr sz="1600" b="1" dirty="0"/>
              <a:t>Key components: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Heat Profiling Module — granular resource utilisation view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Heat-Based Allocator — augments weight function with heat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Heat-Based Relocation — triggers moves on high variance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Data integration options: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Push model — external aggregation → plugin index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Pull model — plugin calls REST API for on-demand profiles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Agenda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400"/>
              </a:spcAft>
            </a:pPr>
            <a:r>
              <a:rPr sz="1800" dirty="0"/>
              <a:t>The Problem — Why current shard allocation falls short</a:t>
            </a:r>
          </a:p>
          <a:p>
            <a:pPr>
              <a:spcAft>
                <a:spcPts val="400"/>
              </a:spcAft>
            </a:pPr>
            <a:r>
              <a:rPr sz="1800" dirty="0"/>
              <a:t>Shard Heat — Multi-dimensional resource scoring</a:t>
            </a:r>
          </a:p>
          <a:p>
            <a:pPr>
              <a:spcAft>
                <a:spcPts val="400"/>
              </a:spcAft>
            </a:pPr>
            <a:r>
              <a:rPr sz="1800" dirty="0"/>
              <a:t>Heat Profiling — Collection, aggregation &amp; encoding</a:t>
            </a:r>
          </a:p>
          <a:p>
            <a:pPr>
              <a:spcAft>
                <a:spcPts val="400"/>
              </a:spcAft>
            </a:pPr>
            <a:r>
              <a:rPr sz="1800" dirty="0"/>
              <a:t>Heat-Aware Allocation — Placement &amp; rebalancing</a:t>
            </a:r>
          </a:p>
          <a:p>
            <a:pPr>
              <a:spcAft>
                <a:spcPts val="400"/>
              </a:spcAft>
            </a:pPr>
            <a:r>
              <a:rPr sz="1800" dirty="0"/>
              <a:t>Architecture — Internal vs external brain</a:t>
            </a:r>
          </a:p>
          <a:p>
            <a:pPr>
              <a:spcAft>
                <a:spcPts val="400"/>
              </a:spcAft>
            </a:pPr>
            <a:r>
              <a:rPr sz="1800" dirty="0"/>
              <a:t>Roadmap &amp; Key Takeaways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Architecture — External Brain (Alternative)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500" b="1" dirty="0"/>
              <a:t>Rebalancing logic runs outside the cluster:</a:t>
            </a:r>
          </a:p>
          <a:p>
            <a:pPr>
              <a:spcAft>
                <a:spcPts val="300"/>
              </a:spcAft>
            </a:pPr>
            <a:endParaRPr sz="1500" b="1" dirty="0"/>
          </a:p>
          <a:p>
            <a:pPr lvl="1">
              <a:spcAft>
                <a:spcPts val="300"/>
              </a:spcAft>
            </a:pPr>
            <a:r>
              <a:rPr sz="1500" b="0" dirty="0"/>
              <a:t>Metrics framework emits data to external storage (S3 / CloudWatch)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Micro-service builds temperature profiles from stored metrics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Analyses heat variance, identifies imbalances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Computes optimal rebalancing scheme (same algorithm as internal)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Scheduled job executes moves via cluster/_reroute API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Trade-offs: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+ No impact on cluster during analysis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+ Can serve fleet-wide policies across multiple clusters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− Data latency — relies on periodically processed metrics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− Cannot influence shard placement at index creation time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− Additional infrastructure overhead (micro-service, storage)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Push vs Pull — Data Integration Models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500" b="1" dirty="0"/>
              <a:t>Push Model (external aggregation):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Metrics → collector → S3/CloudWatch → micro-service → plugin index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Summarised, actionable data (hottest/coolest shards &amp; nodes)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+ Scalable; enables fleet-wide policies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− Extra infrastructure; data staleness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Pull Model (on-demand API):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Plugin makes REST calls to metrics framework for heat profiles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e.g. /metric_store/heat/shardDetails?node=2&amp;tier=warm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+ Real-time, context-specific data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+ No external dependencies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− Higher per-request overhead on the cluster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Choice depends on cluster size, rebalance frequency &amp; infra availability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Linear Programming — Long Term Vision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3845" y="1184424"/>
            <a:ext cx="11000906" cy="5028369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sz="1500" b="0" dirty="0"/>
              <a:t>LP finds optimal allocation given constraints &amp; objective function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Pipeline: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Collect historic heat profiles</a:t>
            </a:r>
          </a:p>
          <a:p>
            <a:pPr lvl="1">
              <a:spcAft>
                <a:spcPts val="300"/>
              </a:spcAft>
            </a:pPr>
            <a:r>
              <a:rPr lang="en-IN" sz="1500" dirty="0"/>
              <a:t>Transform the heat profile data into LP variables </a:t>
            </a:r>
            <a:r>
              <a:rPr sz="1500" dirty="0"/>
              <a:t>with heuristics &amp; constraints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Run through linear solver → optimal allocation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Decode solution into shard movements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Constraints: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Existing allocation deciders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Avoid recently created indices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Prefer smaller shards; prefer high-heat + low-write shards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Cost function minimises: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Workload variance, disk utilisation variance, number of shard moves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Benefits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400"/>
              </a:spcAft>
            </a:pPr>
            <a:r>
              <a:rPr sz="1800" dirty="0"/>
              <a:t>Reduces query latency — eliminates hotspot-induced slowdowns</a:t>
            </a:r>
          </a:p>
          <a:p>
            <a:pPr>
              <a:spcAft>
                <a:spcPts val="400"/>
              </a:spcAft>
            </a:pPr>
            <a:r>
              <a:rPr sz="1800" dirty="0"/>
              <a:t>Optimises resource utilisation — uniform distribution across nodes</a:t>
            </a:r>
          </a:p>
          <a:p>
            <a:pPr>
              <a:spcAft>
                <a:spcPts val="400"/>
              </a:spcAft>
            </a:pPr>
            <a:r>
              <a:rPr sz="1800" dirty="0"/>
              <a:t>Prevents cascading failures — proactive heat watermarks</a:t>
            </a:r>
          </a:p>
          <a:p>
            <a:pPr>
              <a:spcAft>
                <a:spcPts val="400"/>
              </a:spcAft>
            </a:pPr>
            <a:r>
              <a:rPr sz="1800" dirty="0"/>
              <a:t>Enables proactive capacity planning — heat trends over time</a:t>
            </a:r>
          </a:p>
          <a:p>
            <a:pPr>
              <a:spcAft>
                <a:spcPts val="400"/>
              </a:spcAft>
            </a:pPr>
            <a:r>
              <a:rPr sz="1800" dirty="0"/>
              <a:t>Cost reduction — balanced resources reduce over-provisioning</a:t>
            </a:r>
          </a:p>
          <a:p>
            <a:pPr>
              <a:spcAft>
                <a:spcPts val="400"/>
              </a:spcAft>
            </a:pPr>
            <a:r>
              <a:rPr sz="1800" dirty="0"/>
              <a:t>Fewer rebalancing storms — high-confidence, minimal moves</a:t>
            </a:r>
          </a:p>
          <a:p>
            <a:pPr>
              <a:spcAft>
                <a:spcPts val="400"/>
              </a:spcAft>
            </a:pPr>
            <a:r>
              <a:rPr sz="1800" dirty="0"/>
              <a:t>Tuneable per workload — adjust dimension weights for log analytics vs search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Roadmap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600" b="1" dirty="0"/>
              <a:t>Phase 1 — Heat Profile Visibility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Expose heat profiles via API; integrate into </a:t>
            </a:r>
            <a:r>
              <a:rPr lang="en-US" sz="1600" b="0" dirty="0"/>
              <a:t>dashboards</a:t>
            </a: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Phase 2 — Heat Skewness Detection</a:t>
            </a:r>
          </a:p>
          <a:p>
            <a:pPr lvl="1">
              <a:spcAft>
                <a:spcPts val="300"/>
              </a:spcAft>
            </a:pPr>
            <a:r>
              <a:rPr lang="en-US" sz="1600" dirty="0"/>
              <a:t>I</a:t>
            </a:r>
            <a:r>
              <a:rPr sz="1600" b="0" dirty="0"/>
              <a:t>dentify clusters with significant heat imbalance</a:t>
            </a:r>
          </a:p>
          <a:p>
            <a:pPr>
              <a:spcAft>
                <a:spcPts val="300"/>
              </a:spcAft>
            </a:pPr>
            <a:r>
              <a:rPr sz="1600" b="1" dirty="0"/>
              <a:t>Phase 3 — Heat-Based Shard Migration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Automated shard moves from warmer → cooler nodes using reroute API</a:t>
            </a:r>
          </a:p>
          <a:p>
            <a:pPr>
              <a:spcAft>
                <a:spcPts val="300"/>
              </a:spcAft>
            </a:pPr>
            <a:r>
              <a:rPr sz="1600" b="1" dirty="0"/>
              <a:t>Phase 4 — Automated Heat Rebalance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Core engine changes; off-peak rebalancing on prolonged threshold breaches</a:t>
            </a:r>
          </a:p>
          <a:p>
            <a:pPr>
              <a:spcAft>
                <a:spcPts val="300"/>
              </a:spcAft>
            </a:pPr>
            <a:r>
              <a:rPr sz="1600" b="1" dirty="0"/>
              <a:t>Phase 5 — Proactive Heat Management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Predictive allocation using historical data &amp; modified allocator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Key Takeaways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400"/>
              </a:spcAft>
            </a:pPr>
            <a:r>
              <a:rPr sz="1800" dirty="0"/>
              <a:t>Shard heat = multi-dimensional, weighted resource score</a:t>
            </a:r>
          </a:p>
          <a:p>
            <a:pPr>
              <a:spcAft>
                <a:spcPts val="400"/>
              </a:spcAft>
            </a:pPr>
            <a:r>
              <a:rPr sz="1800" dirty="0"/>
              <a:t>Compact encoding — 384 bytes/shard/day, ~3.8 MB for 10K shards</a:t>
            </a:r>
          </a:p>
          <a:p>
            <a:pPr>
              <a:spcAft>
                <a:spcPts val="400"/>
              </a:spcAft>
            </a:pPr>
            <a:r>
              <a:rPr sz="1800" dirty="0"/>
              <a:t>Heat-aware placement + rebalancing = fewer hotspots, less churn</a:t>
            </a:r>
          </a:p>
          <a:p>
            <a:pPr>
              <a:spcAft>
                <a:spcPts val="400"/>
              </a:spcAft>
            </a:pPr>
            <a:r>
              <a:rPr sz="1800" dirty="0"/>
              <a:t>Statistical thresholds (mean + 2σ) ensure high-confidence moves</a:t>
            </a:r>
          </a:p>
          <a:p>
            <a:pPr>
              <a:spcAft>
                <a:spcPts val="400"/>
              </a:spcAft>
            </a:pPr>
            <a:r>
              <a:rPr sz="1800" dirty="0"/>
              <a:t>Phased rollout — visibility → detection → automation → prediction</a:t>
            </a:r>
          </a:p>
          <a:p>
            <a:pPr>
              <a:spcAft>
                <a:spcPts val="400"/>
              </a:spcAft>
            </a:pPr>
            <a:r>
              <a:rPr sz="1800" dirty="0"/>
              <a:t>Open source — contributions welcome!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Thank You!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dirty="0"/>
              <a:t>Questions?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Shard Allocation Works Today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600" b="0" dirty="0"/>
              <a:t>Shard allocation triggered by cluster state changes: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Index creation, cluster resize, node failures, disk watermark breaches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Three-step decision process (BalancedShardsAllocator):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1. Allocate unassigned shards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2. Move started shards (scale-down / node exclusion)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3. Rebalance shards across nodes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0" dirty="0"/>
              <a:t>For each shard, eligible nodes filtered by Allocation Deciders (YES/NO)</a:t>
            </a:r>
          </a:p>
          <a:p>
            <a:pPr>
              <a:spcAft>
                <a:spcPts val="300"/>
              </a:spcAft>
            </a:pPr>
            <a:r>
              <a:rPr sz="1600" b="0" dirty="0"/>
              <a:t>Each eligible node scored by a weight function — lowest weight wins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The Weight Function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3845" y="1286972"/>
            <a:ext cx="11000906" cy="5028369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sz="1500" b="1" dirty="0"/>
              <a:t>Weight(shard, node) = shard_weight + index_weight</a:t>
            </a:r>
          </a:p>
          <a:p>
            <a:pPr>
              <a:spcAft>
                <a:spcPts val="300"/>
              </a:spcAft>
            </a:pPr>
            <a:endParaRPr sz="1500" b="1" dirty="0"/>
          </a:p>
          <a:p>
            <a:pPr>
              <a:spcAft>
                <a:spcPts val="300"/>
              </a:spcAft>
            </a:pPr>
            <a:r>
              <a:rPr sz="1500" b="0" dirty="0"/>
              <a:t>shard_weight = θ₀ × (shards_on_node − mean_shards_per_node)</a:t>
            </a:r>
          </a:p>
          <a:p>
            <a:pPr>
              <a:spcAft>
                <a:spcPts val="300"/>
              </a:spcAft>
            </a:pPr>
            <a:r>
              <a:rPr sz="1500" b="0" dirty="0"/>
              <a:t>index_weight = θ₁ × (index_shards_on_node − mean_index_shards_per_node)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0" dirty="0"/>
              <a:t>θ₀ + θ₁ = 1  (user-configurable)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Settings: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cluster.routing.allocation.balance.shard → controls θ₀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cluster.routing.allocation.balance.index → controls θ₁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cluster.routing.allocation.balance.threshold → min weight delta to trigger rebalance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0" dirty="0"/>
              <a:t>Node with lowest weight = best destination for a shard</a:t>
            </a:r>
          </a:p>
          <a:p>
            <a:pPr>
              <a:spcAft>
                <a:spcPts val="300"/>
              </a:spcAft>
            </a:pPr>
            <a:r>
              <a:rPr sz="1500" b="0" dirty="0"/>
              <a:t>High weight delta between nodes = imbalance → triggers rebalance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Why Shard Count Works — and Where It Breaks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500" b="1" dirty="0"/>
              <a:t>✅  Strengths of shard-count balancing: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Simple, lightweight, deterministic — no signal smoothing needed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Works well when all shards have similar workloads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Event-driven — only runs on cluster state changes, no polling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Disk usage only matters at watermark breach, not in normal balancing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❌  Where it breaks at scale: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Assumes all shards are equal — ignores actual resource footprint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Non-uniform workloads are the norm in large clusters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New node hotspot — empty node attracts all new index shards</a:t>
            </a:r>
          </a:p>
          <a:p>
            <a:pPr lvl="2">
              <a:spcAft>
                <a:spcPts val="300"/>
              </a:spcAft>
            </a:pPr>
            <a:r>
              <a:rPr sz="1500" b="0" dirty="0"/>
              <a:t>  (total shard count deviation dominates index-level weight)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Workarounds (cross-cluster, rollover, ILM) add complexity, don't solve root cause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Segment Replication </a:t>
            </a:r>
            <a:r>
              <a:rPr lang="en-US" dirty="0"/>
              <a:t>- </a:t>
            </a:r>
            <a:r>
              <a:rPr dirty="0"/>
              <a:t>Primary Skew Problem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500" b="1" dirty="0"/>
              <a:t>Remote Store / Segment Replication changes the game: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Segments built only on primary shards (CPU-intensive)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Replicas receive pre-built segments — minimal CPU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But the weight function is blind to primary vs replica!</a:t>
            </a:r>
          </a:p>
          <a:p>
            <a:pPr>
              <a:spcAft>
                <a:spcPts val="300"/>
              </a:spcAft>
            </a:pPr>
            <a:r>
              <a:rPr sz="1500" b="0" dirty="0"/>
              <a:t>It balances total shard count — not primary count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Result — primary shards pile up on certain nodes: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Node drop: surviving node absorbs all primaries (10P + 2R)</a:t>
            </a:r>
          </a:p>
          <a:p>
            <a:pPr lvl="2">
              <a:spcAft>
                <a:spcPts val="300"/>
              </a:spcAft>
            </a:pPr>
            <a:r>
              <a:rPr sz="1500" b="0" dirty="0"/>
              <a:t>  while others get mostly replicas (5P + 8R)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Node add: new node gets 0 primaries, 9 replicas</a:t>
            </a:r>
          </a:p>
          <a:p>
            <a:pPr lvl="2">
              <a:spcAft>
                <a:spcPts val="300"/>
              </a:spcAft>
            </a:pPr>
            <a:r>
              <a:rPr sz="1500" b="0" dirty="0"/>
              <a:t>  existing nodes keep all their primaries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→ Massive CPU skew between nodes in the same cluster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Fixes — Primary Shard Balance Constraints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500" b="1" dirty="0"/>
              <a:t>Fix 1: Per-index primary balance during rebalancing (#6422)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Rebalance constraint ensures primaries for each index spread across nodes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Best-effort — helps but doesn't guarantee balance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Fix 2: Global primary balance across all nodes (#12250, #12656)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Added primary_count as a dimension in the weight function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Balancer now considers total primary count per node during rebalancing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Fix 3: Hard primary shard limits (#17293, #17295)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index.routing.allocation.total_primary_shards_per_node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cluster.routing.allocation.total_primary_shards_per_node</a:t>
            </a:r>
          </a:p>
          <a:p>
            <a:pPr lvl="1">
              <a:spcAft>
                <a:spcPts val="300"/>
              </a:spcAft>
            </a:pPr>
            <a:r>
              <a:rPr sz="1500" b="0" dirty="0"/>
              <a:t>Allocation decider enforces hard cap — not just best-effort</a:t>
            </a:r>
          </a:p>
          <a:p>
            <a:pPr>
              <a:spcAft>
                <a:spcPts val="300"/>
              </a:spcAft>
            </a:pPr>
            <a:endParaRPr sz="1500" b="0" dirty="0"/>
          </a:p>
          <a:p>
            <a:pPr>
              <a:spcAft>
                <a:spcPts val="300"/>
              </a:spcAft>
            </a:pPr>
            <a:r>
              <a:rPr sz="1500" b="1" dirty="0"/>
              <a:t>These are incremental fixes — heat-aware allocation is the holistic solution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The Problem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600" b="1" dirty="0"/>
              <a:t>Current allocation considers only: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Shard count balance across nodes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Disk watermarks (low / high thresholds)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Fundamental assumption — all shards have equal workload</a:t>
            </a:r>
          </a:p>
          <a:p>
            <a:pPr>
              <a:spcAft>
                <a:spcPts val="300"/>
              </a:spcAft>
            </a:pPr>
            <a:r>
              <a:rPr sz="1600" b="0" dirty="0"/>
              <a:t>Reality — workloads vary dramatically by index, query pattern &amp; time</a:t>
            </a:r>
          </a:p>
          <a:p>
            <a:pPr>
              <a:spcAft>
                <a:spcPts val="300"/>
              </a:spcAft>
            </a:pPr>
            <a:endParaRPr sz="1600" b="0" dirty="0"/>
          </a:p>
          <a:p>
            <a:pPr>
              <a:spcAft>
                <a:spcPts val="300"/>
              </a:spcAft>
            </a:pPr>
            <a:r>
              <a:rPr sz="1600" b="1" dirty="0"/>
              <a:t>Result: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Hotspots — nodes near CPU / memory / I/O limits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Increased latency &amp; reduced throughput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Cascading failures — request rejections, node drops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Over-provisioning to handle peak loads → higher cost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Known Hotspot Patterns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r>
              <a:rPr sz="1600" b="1" dirty="0"/>
              <a:t>Over-utilisation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High resource usage across all nodes — needs scaling</a:t>
            </a:r>
          </a:p>
          <a:p>
            <a:pPr>
              <a:spcAft>
                <a:spcPts val="300"/>
              </a:spcAft>
            </a:pPr>
            <a:r>
              <a:rPr sz="1600" b="1" dirty="0"/>
              <a:t>Heat imbalance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Too many hot shards on a single node</a:t>
            </a:r>
          </a:p>
          <a:p>
            <a:pPr>
              <a:spcAft>
                <a:spcPts val="300"/>
              </a:spcAft>
            </a:pPr>
            <a:r>
              <a:rPr sz="1600" b="1" dirty="0"/>
              <a:t>Insufficient shards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Fewer shards than nodes — resources underutilised</a:t>
            </a:r>
          </a:p>
          <a:p>
            <a:pPr>
              <a:spcAft>
                <a:spcPts val="300"/>
              </a:spcAft>
            </a:pPr>
            <a:r>
              <a:rPr sz="1600" b="1" dirty="0"/>
              <a:t>Hot partitions within an index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Custom routing creates skewed partition keys</a:t>
            </a:r>
          </a:p>
          <a:p>
            <a:pPr>
              <a:spcAft>
                <a:spcPts val="300"/>
              </a:spcAft>
            </a:pPr>
            <a:r>
              <a:rPr sz="1600" b="1" dirty="0"/>
              <a:t>Growing shard size (log analytics)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Only handled by disk watermarks today</a:t>
            </a:r>
          </a:p>
          <a:p>
            <a:pPr>
              <a:spcAft>
                <a:spcPts val="300"/>
              </a:spcAft>
            </a:pPr>
            <a:r>
              <a:rPr sz="1600" b="1" dirty="0"/>
              <a:t>Frequent rebalancing storms</a:t>
            </a:r>
          </a:p>
          <a:p>
            <a:pPr lvl="1">
              <a:spcAft>
                <a:spcPts val="300"/>
              </a:spcAft>
            </a:pPr>
            <a:r>
              <a:rPr sz="1600" b="0" dirty="0"/>
              <a:t>Index rotation, disk breaches, node failures trigger costly moves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4550</TotalTime>
  <Words>2261</Words>
  <Application>Microsoft Office PowerPoint</Application>
  <PresentationFormat>Widescreen</PresentationFormat>
  <Paragraphs>324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Custom Design</vt:lpstr>
      <vt:lpstr>Office Theme</vt:lpstr>
      <vt:lpstr>Heat-Aware Shard Allocation in OpenSearch</vt:lpstr>
      <vt:lpstr>Agenda</vt:lpstr>
      <vt:lpstr>How Shard Allocation Works Today</vt:lpstr>
      <vt:lpstr>The Weight Function</vt:lpstr>
      <vt:lpstr>Why Shard Count Works — and Where It Breaks</vt:lpstr>
      <vt:lpstr>Segment Replication - Primary Skew Problem</vt:lpstr>
      <vt:lpstr>Fixes — Primary Shard Balance Constraints</vt:lpstr>
      <vt:lpstr>The Problem</vt:lpstr>
      <vt:lpstr>Known Hotspot Patterns</vt:lpstr>
      <vt:lpstr>What We Do Today — Manual Hotspot Mitigation</vt:lpstr>
      <vt:lpstr>What is Shard Heat?</vt:lpstr>
      <vt:lpstr>Heat as a Multi-Dimensional Vector</vt:lpstr>
      <vt:lpstr>Node &amp; Cluster Heat Classification</vt:lpstr>
      <vt:lpstr>Heat Profile — Collection &amp; Aggregation</vt:lpstr>
      <vt:lpstr>Metrics Tracked for Heat Profiling</vt:lpstr>
      <vt:lpstr>Heat-Aware Shard Placement</vt:lpstr>
      <vt:lpstr>Heat-Aware Rebalancing</vt:lpstr>
      <vt:lpstr>Heat Watermarks &amp; Shard Selection Strategy</vt:lpstr>
      <vt:lpstr>Architecture — Internal Brain (Preferred)</vt:lpstr>
      <vt:lpstr>Architecture — External Brain (Alternative)</vt:lpstr>
      <vt:lpstr>Push vs Pull — Data Integration Models</vt:lpstr>
      <vt:lpstr>Linear Programming — Long Term Vision</vt:lpstr>
      <vt:lpstr>Benefits</vt:lpstr>
      <vt:lpstr>Roadmap</vt:lpstr>
      <vt:lpstr>Key Takeaways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cp:lastModifiedBy>Bafna, Gaurav</cp:lastModifiedBy>
  <cp:revision>9</cp:revision>
  <dcterms:created xsi:type="dcterms:W3CDTF">2016-08-09T14:32:52Z</dcterms:created>
  <dcterms:modified xsi:type="dcterms:W3CDTF">2026-04-13T17:01:57Z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e68092-05df-4271-8e3e-b2a4c82ba797_Enabled">
    <vt:lpwstr>true</vt:lpwstr>
  </property>
  <property fmtid="{D5CDD505-2E9C-101B-9397-08002B2CF9AE}" pid="3" name="MSIP_Label_19e68092-05df-4271-8e3e-b2a4c82ba797_SetDate">
    <vt:lpwstr>2026-04-13T16:58:45Z</vt:lpwstr>
  </property>
  <property fmtid="{D5CDD505-2E9C-101B-9397-08002B2CF9AE}" pid="4" name="MSIP_Label_19e68092-05df-4271-8e3e-b2a4c82ba797_Method">
    <vt:lpwstr>Privileged</vt:lpwstr>
  </property>
  <property fmtid="{D5CDD505-2E9C-101B-9397-08002B2CF9AE}" pid="5" name="MSIP_Label_19e68092-05df-4271-8e3e-b2a4c82ba797_Name">
    <vt:lpwstr>Amazon Confidential</vt:lpwstr>
  </property>
  <property fmtid="{D5CDD505-2E9C-101B-9397-08002B2CF9AE}" pid="6" name="MSIP_Label_19e68092-05df-4271-8e3e-b2a4c82ba797_SiteId">
    <vt:lpwstr>5280104a-472d-4538-9ccf-1e1d0efe8b1b</vt:lpwstr>
  </property>
  <property fmtid="{D5CDD505-2E9C-101B-9397-08002B2CF9AE}" pid="7" name="MSIP_Label_19e68092-05df-4271-8e3e-b2a4c82ba797_ActionId">
    <vt:lpwstr>a7aeba6c-b1b7-4c3a-8d11-fd82a509364c</vt:lpwstr>
  </property>
  <property fmtid="{D5CDD505-2E9C-101B-9397-08002B2CF9AE}" pid="8" name="MSIP_Label_19e68092-05df-4271-8e3e-b2a4c82ba797_ContentBits">
    <vt:lpwstr>0</vt:lpwstr>
  </property>
  <property fmtid="{D5CDD505-2E9C-101B-9397-08002B2CF9AE}" pid="9" name="MSIP_Label_19e68092-05df-4271-8e3e-b2a4c82ba797_Tag">
    <vt:lpwstr>50, 0, 1, 1</vt:lpwstr>
  </property>
</Properties>
</file>