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6256000" cy="9144000"/>
  <p:notesSz cx="16256000" cy="9144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1"/>
    <p:restoredTop sz="94699"/>
  </p:normalViewPr>
  <p:slideViewPr>
    <p:cSldViewPr>
      <p:cViewPr varScale="1">
        <p:scale>
          <a:sx n="86" d="100"/>
          <a:sy n="86" d="100"/>
        </p:scale>
        <p:origin x="632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30900" y="2014219"/>
            <a:ext cx="6160770" cy="817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B8860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B8860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B8860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B8860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3999"/>
                </a:lnTo>
                <a:lnTo>
                  <a:pt x="16256000" y="9143999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2300" y="1462531"/>
            <a:ext cx="15011400" cy="13695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B8860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48739" y="2784347"/>
            <a:ext cx="9468485" cy="2360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7.png"/><Relationship Id="rId21" Type="http://schemas.openxmlformats.org/officeDocument/2006/relationships/image" Target="../media/image11.png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86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5" Type="http://schemas.openxmlformats.org/officeDocument/2006/relationships/image" Target="../media/image98.png"/><Relationship Id="rId10" Type="http://schemas.openxmlformats.org/officeDocument/2006/relationships/image" Target="../media/image10.jpg"/><Relationship Id="rId19" Type="http://schemas.openxmlformats.org/officeDocument/2006/relationships/image" Target="../media/image102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11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26" Type="http://schemas.openxmlformats.org/officeDocument/2006/relationships/image" Target="../media/image151.png"/><Relationship Id="rId3" Type="http://schemas.openxmlformats.org/officeDocument/2006/relationships/image" Target="../media/image130.png"/><Relationship Id="rId21" Type="http://schemas.openxmlformats.org/officeDocument/2006/relationships/image" Target="../media/image147.png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5" Type="http://schemas.openxmlformats.org/officeDocument/2006/relationships/image" Target="../media/image109.png"/><Relationship Id="rId2" Type="http://schemas.openxmlformats.org/officeDocument/2006/relationships/image" Target="../media/image129.png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29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11" Type="http://schemas.openxmlformats.org/officeDocument/2006/relationships/image" Target="../media/image137.png"/><Relationship Id="rId24" Type="http://schemas.openxmlformats.org/officeDocument/2006/relationships/image" Target="../media/image150.png"/><Relationship Id="rId32" Type="http://schemas.openxmlformats.org/officeDocument/2006/relationships/image" Target="../media/image11.png"/><Relationship Id="rId5" Type="http://schemas.openxmlformats.org/officeDocument/2006/relationships/image" Target="../media/image132.png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28" Type="http://schemas.openxmlformats.org/officeDocument/2006/relationships/image" Target="../media/image153.png"/><Relationship Id="rId10" Type="http://schemas.openxmlformats.org/officeDocument/2006/relationships/image" Target="../media/image112.png"/><Relationship Id="rId19" Type="http://schemas.openxmlformats.org/officeDocument/2006/relationships/image" Target="../media/image145.png"/><Relationship Id="rId31" Type="http://schemas.openxmlformats.org/officeDocument/2006/relationships/image" Target="../media/image155.jp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Relationship Id="rId27" Type="http://schemas.openxmlformats.org/officeDocument/2006/relationships/image" Target="../media/image152.png"/><Relationship Id="rId30" Type="http://schemas.openxmlformats.org/officeDocument/2006/relationships/image" Target="../media/image15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26" Type="http://schemas.openxmlformats.org/officeDocument/2006/relationships/image" Target="../media/image10.jpg"/><Relationship Id="rId3" Type="http://schemas.openxmlformats.org/officeDocument/2006/relationships/image" Target="../media/image129.png"/><Relationship Id="rId21" Type="http://schemas.openxmlformats.org/officeDocument/2006/relationships/image" Target="../media/image173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5" Type="http://schemas.openxmlformats.org/officeDocument/2006/relationships/image" Target="../media/image177.png"/><Relationship Id="rId2" Type="http://schemas.openxmlformats.org/officeDocument/2006/relationships/image" Target="../media/image156.png"/><Relationship Id="rId16" Type="http://schemas.openxmlformats.org/officeDocument/2006/relationships/image" Target="../media/image169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24" Type="http://schemas.openxmlformats.org/officeDocument/2006/relationships/image" Target="../media/image176.png"/><Relationship Id="rId5" Type="http://schemas.openxmlformats.org/officeDocument/2006/relationships/image" Target="../media/image158.png"/><Relationship Id="rId15" Type="http://schemas.openxmlformats.org/officeDocument/2006/relationships/image" Target="../media/image168.png"/><Relationship Id="rId23" Type="http://schemas.openxmlformats.org/officeDocument/2006/relationships/image" Target="../media/image175.png"/><Relationship Id="rId10" Type="http://schemas.openxmlformats.org/officeDocument/2006/relationships/image" Target="../media/image163.png"/><Relationship Id="rId19" Type="http://schemas.openxmlformats.org/officeDocument/2006/relationships/image" Target="../media/image172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Relationship Id="rId22" Type="http://schemas.openxmlformats.org/officeDocument/2006/relationships/image" Target="../media/image174.png"/><Relationship Id="rId27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6.png"/><Relationship Id="rId18" Type="http://schemas.openxmlformats.org/officeDocument/2006/relationships/image" Target="../media/image190.png"/><Relationship Id="rId26" Type="http://schemas.openxmlformats.org/officeDocument/2006/relationships/image" Target="../media/image198.png"/><Relationship Id="rId39" Type="http://schemas.openxmlformats.org/officeDocument/2006/relationships/image" Target="../media/image211.png"/><Relationship Id="rId21" Type="http://schemas.openxmlformats.org/officeDocument/2006/relationships/image" Target="../media/image193.png"/><Relationship Id="rId34" Type="http://schemas.openxmlformats.org/officeDocument/2006/relationships/image" Target="../media/image206.png"/><Relationship Id="rId42" Type="http://schemas.openxmlformats.org/officeDocument/2006/relationships/image" Target="../media/image214.png"/><Relationship Id="rId47" Type="http://schemas.openxmlformats.org/officeDocument/2006/relationships/image" Target="../media/image218.png"/><Relationship Id="rId50" Type="http://schemas.openxmlformats.org/officeDocument/2006/relationships/image" Target="../media/image129.png"/><Relationship Id="rId7" Type="http://schemas.openxmlformats.org/officeDocument/2006/relationships/image" Target="../media/image182.png"/><Relationship Id="rId2" Type="http://schemas.openxmlformats.org/officeDocument/2006/relationships/image" Target="../media/image178.png"/><Relationship Id="rId16" Type="http://schemas.openxmlformats.org/officeDocument/2006/relationships/image" Target="../media/image188.png"/><Relationship Id="rId29" Type="http://schemas.openxmlformats.org/officeDocument/2006/relationships/image" Target="../media/image201.png"/><Relationship Id="rId11" Type="http://schemas.openxmlformats.org/officeDocument/2006/relationships/image" Target="../media/image185.png"/><Relationship Id="rId24" Type="http://schemas.openxmlformats.org/officeDocument/2006/relationships/image" Target="../media/image196.png"/><Relationship Id="rId32" Type="http://schemas.openxmlformats.org/officeDocument/2006/relationships/image" Target="../media/image204.png"/><Relationship Id="rId37" Type="http://schemas.openxmlformats.org/officeDocument/2006/relationships/image" Target="../media/image209.png"/><Relationship Id="rId40" Type="http://schemas.openxmlformats.org/officeDocument/2006/relationships/image" Target="../media/image212.png"/><Relationship Id="rId45" Type="http://schemas.openxmlformats.org/officeDocument/2006/relationships/image" Target="../media/image216.png"/><Relationship Id="rId5" Type="http://schemas.openxmlformats.org/officeDocument/2006/relationships/image" Target="../media/image130.png"/><Relationship Id="rId15" Type="http://schemas.openxmlformats.org/officeDocument/2006/relationships/image" Target="../media/image187.png"/><Relationship Id="rId23" Type="http://schemas.openxmlformats.org/officeDocument/2006/relationships/image" Target="../media/image195.png"/><Relationship Id="rId28" Type="http://schemas.openxmlformats.org/officeDocument/2006/relationships/image" Target="../media/image200.png"/><Relationship Id="rId36" Type="http://schemas.openxmlformats.org/officeDocument/2006/relationships/image" Target="../media/image208.png"/><Relationship Id="rId49" Type="http://schemas.openxmlformats.org/officeDocument/2006/relationships/image" Target="../media/image10.jpg"/><Relationship Id="rId10" Type="http://schemas.openxmlformats.org/officeDocument/2006/relationships/image" Target="../media/image134.png"/><Relationship Id="rId19" Type="http://schemas.openxmlformats.org/officeDocument/2006/relationships/image" Target="../media/image191.png"/><Relationship Id="rId31" Type="http://schemas.openxmlformats.org/officeDocument/2006/relationships/image" Target="../media/image203.png"/><Relationship Id="rId44" Type="http://schemas.openxmlformats.org/officeDocument/2006/relationships/image" Target="../media/image41.png"/><Relationship Id="rId4" Type="http://schemas.openxmlformats.org/officeDocument/2006/relationships/image" Target="../media/image180.png"/><Relationship Id="rId9" Type="http://schemas.openxmlformats.org/officeDocument/2006/relationships/image" Target="../media/image184.png"/><Relationship Id="rId14" Type="http://schemas.openxmlformats.org/officeDocument/2006/relationships/image" Target="../media/image148.png"/><Relationship Id="rId22" Type="http://schemas.openxmlformats.org/officeDocument/2006/relationships/image" Target="../media/image194.png"/><Relationship Id="rId27" Type="http://schemas.openxmlformats.org/officeDocument/2006/relationships/image" Target="../media/image199.png"/><Relationship Id="rId30" Type="http://schemas.openxmlformats.org/officeDocument/2006/relationships/image" Target="../media/image202.png"/><Relationship Id="rId35" Type="http://schemas.openxmlformats.org/officeDocument/2006/relationships/image" Target="../media/image207.png"/><Relationship Id="rId43" Type="http://schemas.openxmlformats.org/officeDocument/2006/relationships/image" Target="../media/image215.png"/><Relationship Id="rId48" Type="http://schemas.openxmlformats.org/officeDocument/2006/relationships/image" Target="../media/image219.png"/><Relationship Id="rId8" Type="http://schemas.openxmlformats.org/officeDocument/2006/relationships/image" Target="../media/image183.png"/><Relationship Id="rId51" Type="http://schemas.openxmlformats.org/officeDocument/2006/relationships/image" Target="../media/image11.png"/><Relationship Id="rId3" Type="http://schemas.openxmlformats.org/officeDocument/2006/relationships/image" Target="../media/image179.png"/><Relationship Id="rId12" Type="http://schemas.openxmlformats.org/officeDocument/2006/relationships/image" Target="../media/image142.png"/><Relationship Id="rId17" Type="http://schemas.openxmlformats.org/officeDocument/2006/relationships/image" Target="../media/image189.png"/><Relationship Id="rId25" Type="http://schemas.openxmlformats.org/officeDocument/2006/relationships/image" Target="../media/image197.png"/><Relationship Id="rId33" Type="http://schemas.openxmlformats.org/officeDocument/2006/relationships/image" Target="../media/image205.png"/><Relationship Id="rId38" Type="http://schemas.openxmlformats.org/officeDocument/2006/relationships/image" Target="../media/image210.png"/><Relationship Id="rId46" Type="http://schemas.openxmlformats.org/officeDocument/2006/relationships/image" Target="../media/image217.png"/><Relationship Id="rId20" Type="http://schemas.openxmlformats.org/officeDocument/2006/relationships/image" Target="../media/image192.png"/><Relationship Id="rId41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1.png"/><Relationship Id="rId18" Type="http://schemas.openxmlformats.org/officeDocument/2006/relationships/image" Target="../media/image236.png"/><Relationship Id="rId26" Type="http://schemas.openxmlformats.org/officeDocument/2006/relationships/image" Target="../media/image244.png"/><Relationship Id="rId3" Type="http://schemas.openxmlformats.org/officeDocument/2006/relationships/image" Target="../media/image221.png"/><Relationship Id="rId21" Type="http://schemas.openxmlformats.org/officeDocument/2006/relationships/image" Target="../media/image239.png"/><Relationship Id="rId34" Type="http://schemas.openxmlformats.org/officeDocument/2006/relationships/image" Target="../media/image252.png"/><Relationship Id="rId7" Type="http://schemas.openxmlformats.org/officeDocument/2006/relationships/image" Target="../media/image225.png"/><Relationship Id="rId12" Type="http://schemas.openxmlformats.org/officeDocument/2006/relationships/image" Target="../media/image230.png"/><Relationship Id="rId17" Type="http://schemas.openxmlformats.org/officeDocument/2006/relationships/image" Target="../media/image235.png"/><Relationship Id="rId25" Type="http://schemas.openxmlformats.org/officeDocument/2006/relationships/image" Target="../media/image243.png"/><Relationship Id="rId33" Type="http://schemas.openxmlformats.org/officeDocument/2006/relationships/image" Target="../media/image251.png"/><Relationship Id="rId2" Type="http://schemas.openxmlformats.org/officeDocument/2006/relationships/image" Target="../media/image220.png"/><Relationship Id="rId16" Type="http://schemas.openxmlformats.org/officeDocument/2006/relationships/image" Target="../media/image234.png"/><Relationship Id="rId20" Type="http://schemas.openxmlformats.org/officeDocument/2006/relationships/image" Target="../media/image238.png"/><Relationship Id="rId29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24" Type="http://schemas.openxmlformats.org/officeDocument/2006/relationships/image" Target="../media/image242.png"/><Relationship Id="rId32" Type="http://schemas.openxmlformats.org/officeDocument/2006/relationships/image" Target="../media/image250.png"/><Relationship Id="rId5" Type="http://schemas.openxmlformats.org/officeDocument/2006/relationships/image" Target="../media/image223.png"/><Relationship Id="rId15" Type="http://schemas.openxmlformats.org/officeDocument/2006/relationships/image" Target="../media/image233.png"/><Relationship Id="rId23" Type="http://schemas.openxmlformats.org/officeDocument/2006/relationships/image" Target="../media/image241.png"/><Relationship Id="rId28" Type="http://schemas.openxmlformats.org/officeDocument/2006/relationships/image" Target="../media/image246.png"/><Relationship Id="rId10" Type="http://schemas.openxmlformats.org/officeDocument/2006/relationships/image" Target="../media/image228.png"/><Relationship Id="rId19" Type="http://schemas.openxmlformats.org/officeDocument/2006/relationships/image" Target="../media/image237.png"/><Relationship Id="rId31" Type="http://schemas.openxmlformats.org/officeDocument/2006/relationships/image" Target="../media/image249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Relationship Id="rId14" Type="http://schemas.openxmlformats.org/officeDocument/2006/relationships/image" Target="../media/image232.png"/><Relationship Id="rId22" Type="http://schemas.openxmlformats.org/officeDocument/2006/relationships/image" Target="../media/image240.png"/><Relationship Id="rId27" Type="http://schemas.openxmlformats.org/officeDocument/2006/relationships/image" Target="../media/image245.png"/><Relationship Id="rId30" Type="http://schemas.openxmlformats.org/officeDocument/2006/relationships/image" Target="../media/image248.png"/><Relationship Id="rId8" Type="http://schemas.openxmlformats.org/officeDocument/2006/relationships/image" Target="../media/image2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54.png"/><Relationship Id="rId7" Type="http://schemas.openxmlformats.org/officeDocument/2006/relationships/image" Target="../media/image2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10" Type="http://schemas.openxmlformats.org/officeDocument/2006/relationships/hyperlink" Target="https://github.com/opensearch-project/OpenSearch/issues/12918" TargetMode="External"/><Relationship Id="rId4" Type="http://schemas.openxmlformats.org/officeDocument/2006/relationships/image" Target="../media/image255.png"/><Relationship Id="rId9" Type="http://schemas.openxmlformats.org/officeDocument/2006/relationships/image" Target="../media/image2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0.jp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10.jp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1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10.jpg"/><Relationship Id="rId2" Type="http://schemas.openxmlformats.org/officeDocument/2006/relationships/image" Target="../media/image46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11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10.jp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2.png"/><Relationship Id="rId7" Type="http://schemas.openxmlformats.org/officeDocument/2006/relationships/image" Target="../media/image10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3999"/>
                </a:lnTo>
                <a:lnTo>
                  <a:pt x="16256000" y="9143999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/>
          <p:nvPr/>
        </p:nvSpPr>
        <p:spPr>
          <a:xfrm>
            <a:off x="4102100" y="2833116"/>
            <a:ext cx="8308340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800" b="1" spc="-35" dirty="0">
                <a:solidFill>
                  <a:srgbClr val="FFFFFF"/>
                </a:solidFill>
                <a:latin typeface="Calibri"/>
                <a:cs typeface="Calibri"/>
              </a:rPr>
              <a:t>In-</a:t>
            </a:r>
            <a:r>
              <a:rPr sz="6800" b="1" dirty="0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r>
              <a:rPr sz="6800" b="1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800" b="1" dirty="0">
                <a:solidFill>
                  <a:srgbClr val="FFFFFF"/>
                </a:solidFill>
                <a:latin typeface="Calibri"/>
                <a:cs typeface="Calibri"/>
              </a:rPr>
              <a:t>Shard</a:t>
            </a:r>
            <a:r>
              <a:rPr sz="6800" b="1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800" b="1" spc="-10" dirty="0">
                <a:solidFill>
                  <a:srgbClr val="FFFFFF"/>
                </a:solidFill>
                <a:latin typeface="Calibri"/>
                <a:cs typeface="Calibri"/>
              </a:rPr>
              <a:t>Splitting</a:t>
            </a:r>
            <a:endParaRPr sz="6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9559" y="4314444"/>
            <a:ext cx="42525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B8860B"/>
                </a:solidFill>
                <a:latin typeface="Calibri"/>
                <a:cs typeface="Calibri"/>
              </a:rPr>
              <a:t>Truly</a:t>
            </a:r>
            <a:r>
              <a:rPr sz="3200" b="1" spc="-105" dirty="0">
                <a:solidFill>
                  <a:srgbClr val="B8860B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B8860B"/>
                </a:solidFill>
                <a:latin typeface="Calibri"/>
                <a:cs typeface="Calibri"/>
              </a:rPr>
              <a:t>Scaling</a:t>
            </a:r>
            <a:r>
              <a:rPr sz="3200" b="1" spc="-100" dirty="0">
                <a:solidFill>
                  <a:srgbClr val="B8860B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B8860B"/>
                </a:solidFill>
                <a:latin typeface="Calibri"/>
                <a:cs typeface="Calibri"/>
              </a:rPr>
              <a:t>OpenSearch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136135" y="5364479"/>
            <a:ext cx="8288020" cy="923925"/>
            <a:chOff x="4136135" y="5364479"/>
            <a:chExt cx="8288020" cy="9239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6135" y="5364479"/>
              <a:ext cx="6568440" cy="5943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43032" y="5632703"/>
              <a:ext cx="73151" cy="243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57688" y="5364479"/>
              <a:ext cx="1965959" cy="594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43015" y="5696711"/>
              <a:ext cx="4809744" cy="59131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228344" y="7391400"/>
            <a:ext cx="3401567" cy="990600"/>
            <a:chOff x="1228344" y="7391400"/>
            <a:chExt cx="3401567" cy="99060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6544" y="7391400"/>
              <a:ext cx="1722120" cy="5913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8344" y="7787640"/>
              <a:ext cx="3401567" cy="59436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609575" y="7391400"/>
            <a:ext cx="1432560" cy="59131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653B64-0F0C-6B12-1D0B-FBA1573AA9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  <p:pic>
        <p:nvPicPr>
          <p:cNvPr id="22" name="object 13">
            <a:extLst>
              <a:ext uri="{FF2B5EF4-FFF2-40B4-BE49-F238E27FC236}">
                <a16:creationId xmlns:a16="http://schemas.microsoft.com/office/drawing/2014/main" id="{9667AC33-CB57-8E7F-20D4-60BCD444DBA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861800" y="7711440"/>
            <a:ext cx="3401567" cy="5943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3999"/>
                </a:lnTo>
                <a:lnTo>
                  <a:pt x="16256000" y="9143999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25450" y="5403850"/>
            <a:ext cx="7378700" cy="3411854"/>
            <a:chOff x="425450" y="5403850"/>
            <a:chExt cx="7378700" cy="3411854"/>
          </a:xfrm>
        </p:grpSpPr>
        <p:sp>
          <p:nvSpPr>
            <p:cNvPr id="4" name="object 4"/>
            <p:cNvSpPr/>
            <p:nvPr/>
          </p:nvSpPr>
          <p:spPr>
            <a:xfrm>
              <a:off x="431800" y="5410200"/>
              <a:ext cx="7366000" cy="3399154"/>
            </a:xfrm>
            <a:custGeom>
              <a:avLst/>
              <a:gdLst/>
              <a:ahLst/>
              <a:cxnLst/>
              <a:rect l="l" t="t" r="r" b="b"/>
              <a:pathLst>
                <a:path w="7366000" h="3399154">
                  <a:moveTo>
                    <a:pt x="7230037" y="0"/>
                  </a:moveTo>
                  <a:lnTo>
                    <a:pt x="135961" y="0"/>
                  </a:lnTo>
                  <a:lnTo>
                    <a:pt x="92987" y="6931"/>
                  </a:lnTo>
                  <a:lnTo>
                    <a:pt x="55664" y="26232"/>
                  </a:lnTo>
                  <a:lnTo>
                    <a:pt x="26232" y="55664"/>
                  </a:lnTo>
                  <a:lnTo>
                    <a:pt x="6931" y="92987"/>
                  </a:lnTo>
                  <a:lnTo>
                    <a:pt x="0" y="135961"/>
                  </a:lnTo>
                  <a:lnTo>
                    <a:pt x="0" y="3263057"/>
                  </a:lnTo>
                  <a:lnTo>
                    <a:pt x="6931" y="3306032"/>
                  </a:lnTo>
                  <a:lnTo>
                    <a:pt x="26232" y="3343355"/>
                  </a:lnTo>
                  <a:lnTo>
                    <a:pt x="55664" y="3372786"/>
                  </a:lnTo>
                  <a:lnTo>
                    <a:pt x="92987" y="3392088"/>
                  </a:lnTo>
                  <a:lnTo>
                    <a:pt x="135961" y="3399019"/>
                  </a:lnTo>
                  <a:lnTo>
                    <a:pt x="7230037" y="3399019"/>
                  </a:lnTo>
                  <a:lnTo>
                    <a:pt x="7273012" y="3392088"/>
                  </a:lnTo>
                  <a:lnTo>
                    <a:pt x="7310335" y="3372786"/>
                  </a:lnTo>
                  <a:lnTo>
                    <a:pt x="7339767" y="3343355"/>
                  </a:lnTo>
                  <a:lnTo>
                    <a:pt x="7359068" y="3306032"/>
                  </a:lnTo>
                  <a:lnTo>
                    <a:pt x="7366000" y="3263057"/>
                  </a:lnTo>
                  <a:lnTo>
                    <a:pt x="7366000" y="135961"/>
                  </a:lnTo>
                  <a:lnTo>
                    <a:pt x="7359068" y="92987"/>
                  </a:lnTo>
                  <a:lnTo>
                    <a:pt x="7339767" y="55664"/>
                  </a:lnTo>
                  <a:lnTo>
                    <a:pt x="7310335" y="26232"/>
                  </a:lnTo>
                  <a:lnTo>
                    <a:pt x="7273012" y="6931"/>
                  </a:lnTo>
                  <a:lnTo>
                    <a:pt x="7230037" y="0"/>
                  </a:lnTo>
                  <a:close/>
                </a:path>
              </a:pathLst>
            </a:custGeom>
            <a:solidFill>
              <a:srgbClr val="FFFFFF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1800" y="5410200"/>
              <a:ext cx="7366000" cy="3399154"/>
            </a:xfrm>
            <a:custGeom>
              <a:avLst/>
              <a:gdLst/>
              <a:ahLst/>
              <a:cxnLst/>
              <a:rect l="l" t="t" r="r" b="b"/>
              <a:pathLst>
                <a:path w="7366000" h="3399154">
                  <a:moveTo>
                    <a:pt x="0" y="135961"/>
                  </a:moveTo>
                  <a:lnTo>
                    <a:pt x="6931" y="92987"/>
                  </a:lnTo>
                  <a:lnTo>
                    <a:pt x="26232" y="55664"/>
                  </a:lnTo>
                  <a:lnTo>
                    <a:pt x="55664" y="26232"/>
                  </a:lnTo>
                  <a:lnTo>
                    <a:pt x="92987" y="6931"/>
                  </a:lnTo>
                  <a:lnTo>
                    <a:pt x="135961" y="0"/>
                  </a:lnTo>
                  <a:lnTo>
                    <a:pt x="7230038" y="0"/>
                  </a:lnTo>
                  <a:lnTo>
                    <a:pt x="7273012" y="6931"/>
                  </a:lnTo>
                  <a:lnTo>
                    <a:pt x="7310335" y="26232"/>
                  </a:lnTo>
                  <a:lnTo>
                    <a:pt x="7339767" y="55664"/>
                  </a:lnTo>
                  <a:lnTo>
                    <a:pt x="7359068" y="92987"/>
                  </a:lnTo>
                  <a:lnTo>
                    <a:pt x="7366000" y="135961"/>
                  </a:lnTo>
                  <a:lnTo>
                    <a:pt x="7366000" y="3263058"/>
                  </a:lnTo>
                  <a:lnTo>
                    <a:pt x="7359068" y="3306032"/>
                  </a:lnTo>
                  <a:lnTo>
                    <a:pt x="7339767" y="3343355"/>
                  </a:lnTo>
                  <a:lnTo>
                    <a:pt x="7310335" y="3372787"/>
                  </a:lnTo>
                  <a:lnTo>
                    <a:pt x="7273012" y="3392088"/>
                  </a:lnTo>
                  <a:lnTo>
                    <a:pt x="7230038" y="3399020"/>
                  </a:lnTo>
                  <a:lnTo>
                    <a:pt x="135961" y="3399020"/>
                  </a:lnTo>
                  <a:lnTo>
                    <a:pt x="92987" y="3392088"/>
                  </a:lnTo>
                  <a:lnTo>
                    <a:pt x="55664" y="3372787"/>
                  </a:lnTo>
                  <a:lnTo>
                    <a:pt x="26232" y="3343355"/>
                  </a:lnTo>
                  <a:lnTo>
                    <a:pt x="6931" y="3306032"/>
                  </a:lnTo>
                  <a:lnTo>
                    <a:pt x="0" y="3263058"/>
                  </a:lnTo>
                  <a:lnTo>
                    <a:pt x="0" y="135961"/>
                  </a:lnTo>
                  <a:close/>
                </a:path>
              </a:pathLst>
            </a:custGeom>
            <a:ln w="12700">
              <a:solidFill>
                <a:srgbClr val="B886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25450" y="1670050"/>
            <a:ext cx="7378700" cy="3213100"/>
            <a:chOff x="425450" y="1670050"/>
            <a:chExt cx="7378700" cy="3213100"/>
          </a:xfrm>
        </p:grpSpPr>
        <p:sp>
          <p:nvSpPr>
            <p:cNvPr id="7" name="object 7"/>
            <p:cNvSpPr/>
            <p:nvPr/>
          </p:nvSpPr>
          <p:spPr>
            <a:xfrm>
              <a:off x="431800" y="1676400"/>
              <a:ext cx="7366000" cy="3200400"/>
            </a:xfrm>
            <a:custGeom>
              <a:avLst/>
              <a:gdLst/>
              <a:ahLst/>
              <a:cxnLst/>
              <a:rect l="l" t="t" r="r" b="b"/>
              <a:pathLst>
                <a:path w="7366000" h="3200400">
                  <a:moveTo>
                    <a:pt x="7238004" y="0"/>
                  </a:moveTo>
                  <a:lnTo>
                    <a:pt x="127994" y="0"/>
                  </a:lnTo>
                  <a:lnTo>
                    <a:pt x="78173" y="10058"/>
                  </a:lnTo>
                  <a:lnTo>
                    <a:pt x="37488" y="37488"/>
                  </a:lnTo>
                  <a:lnTo>
                    <a:pt x="10058" y="78173"/>
                  </a:lnTo>
                  <a:lnTo>
                    <a:pt x="0" y="127994"/>
                  </a:lnTo>
                  <a:lnTo>
                    <a:pt x="0" y="3071864"/>
                  </a:lnTo>
                  <a:lnTo>
                    <a:pt x="10058" y="3121686"/>
                  </a:lnTo>
                  <a:lnTo>
                    <a:pt x="37488" y="3162370"/>
                  </a:lnTo>
                  <a:lnTo>
                    <a:pt x="78173" y="3189801"/>
                  </a:lnTo>
                  <a:lnTo>
                    <a:pt x="127994" y="3199860"/>
                  </a:lnTo>
                  <a:lnTo>
                    <a:pt x="7238004" y="3199860"/>
                  </a:lnTo>
                  <a:lnTo>
                    <a:pt x="7287825" y="3189801"/>
                  </a:lnTo>
                  <a:lnTo>
                    <a:pt x="7328510" y="3162370"/>
                  </a:lnTo>
                  <a:lnTo>
                    <a:pt x="7355941" y="3121686"/>
                  </a:lnTo>
                  <a:lnTo>
                    <a:pt x="7366000" y="3071864"/>
                  </a:lnTo>
                  <a:lnTo>
                    <a:pt x="7366000" y="127994"/>
                  </a:lnTo>
                  <a:lnTo>
                    <a:pt x="7355941" y="78173"/>
                  </a:lnTo>
                  <a:lnTo>
                    <a:pt x="7328510" y="37488"/>
                  </a:lnTo>
                  <a:lnTo>
                    <a:pt x="7287825" y="10058"/>
                  </a:lnTo>
                  <a:lnTo>
                    <a:pt x="7238004" y="0"/>
                  </a:lnTo>
                  <a:close/>
                </a:path>
              </a:pathLst>
            </a:custGeom>
            <a:solidFill>
              <a:srgbClr val="FFFFFF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1800" y="1676400"/>
              <a:ext cx="7366000" cy="3200400"/>
            </a:xfrm>
            <a:custGeom>
              <a:avLst/>
              <a:gdLst/>
              <a:ahLst/>
              <a:cxnLst/>
              <a:rect l="l" t="t" r="r" b="b"/>
              <a:pathLst>
                <a:path w="7366000" h="3200400">
                  <a:moveTo>
                    <a:pt x="0" y="127994"/>
                  </a:moveTo>
                  <a:lnTo>
                    <a:pt x="10058" y="78173"/>
                  </a:lnTo>
                  <a:lnTo>
                    <a:pt x="37488" y="37488"/>
                  </a:lnTo>
                  <a:lnTo>
                    <a:pt x="78173" y="10058"/>
                  </a:lnTo>
                  <a:lnTo>
                    <a:pt x="127994" y="0"/>
                  </a:lnTo>
                  <a:lnTo>
                    <a:pt x="7238005" y="0"/>
                  </a:lnTo>
                  <a:lnTo>
                    <a:pt x="7287826" y="10058"/>
                  </a:lnTo>
                  <a:lnTo>
                    <a:pt x="7328511" y="37488"/>
                  </a:lnTo>
                  <a:lnTo>
                    <a:pt x="7355941" y="78173"/>
                  </a:lnTo>
                  <a:lnTo>
                    <a:pt x="7366000" y="127994"/>
                  </a:lnTo>
                  <a:lnTo>
                    <a:pt x="7366000" y="3071865"/>
                  </a:lnTo>
                  <a:lnTo>
                    <a:pt x="7355941" y="3121686"/>
                  </a:lnTo>
                  <a:lnTo>
                    <a:pt x="7328511" y="3162371"/>
                  </a:lnTo>
                  <a:lnTo>
                    <a:pt x="7287826" y="3189801"/>
                  </a:lnTo>
                  <a:lnTo>
                    <a:pt x="7238005" y="3199860"/>
                  </a:lnTo>
                  <a:lnTo>
                    <a:pt x="127994" y="3199860"/>
                  </a:lnTo>
                  <a:lnTo>
                    <a:pt x="78173" y="3189801"/>
                  </a:lnTo>
                  <a:lnTo>
                    <a:pt x="37488" y="3162371"/>
                  </a:lnTo>
                  <a:lnTo>
                    <a:pt x="10058" y="3121686"/>
                  </a:lnTo>
                  <a:lnTo>
                    <a:pt x="0" y="3071865"/>
                  </a:lnTo>
                  <a:lnTo>
                    <a:pt x="0" y="127994"/>
                  </a:lnTo>
                  <a:close/>
                </a:path>
              </a:pathLst>
            </a:custGeom>
            <a:ln w="12700">
              <a:solidFill>
                <a:srgbClr val="B886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17804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Option</a:t>
            </a:r>
            <a:r>
              <a:rPr spc="-120" dirty="0"/>
              <a:t> </a:t>
            </a:r>
            <a:r>
              <a:rPr spc="-20" dirty="0"/>
              <a:t>1:</a:t>
            </a:r>
            <a:r>
              <a:rPr spc="-110" dirty="0"/>
              <a:t> </a:t>
            </a:r>
            <a:r>
              <a:rPr spc="95" dirty="0"/>
              <a:t>Shard</a:t>
            </a:r>
            <a:r>
              <a:rPr spc="-125" dirty="0"/>
              <a:t> </a:t>
            </a:r>
            <a:r>
              <a:rPr spc="40" dirty="0"/>
              <a:t>Rollover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850391" y="2825495"/>
            <a:ext cx="6449695" cy="1018540"/>
            <a:chOff x="850391" y="2825495"/>
            <a:chExt cx="6449695" cy="101854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391" y="2825495"/>
              <a:ext cx="6315456" cy="5364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0391" y="3307079"/>
              <a:ext cx="1027175" cy="5364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9719" y="3307079"/>
              <a:ext cx="2636520" cy="5364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98391" y="3307079"/>
              <a:ext cx="405384" cy="5364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95927" y="3307079"/>
              <a:ext cx="3304031" cy="536448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59800" y="1671110"/>
            <a:ext cx="6858000" cy="3199858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8299450" y="5357629"/>
            <a:ext cx="7378700" cy="3411854"/>
            <a:chOff x="8299450" y="5357629"/>
            <a:chExt cx="7378700" cy="3411854"/>
          </a:xfrm>
        </p:grpSpPr>
        <p:sp>
          <p:nvSpPr>
            <p:cNvPr id="18" name="object 18"/>
            <p:cNvSpPr/>
            <p:nvPr/>
          </p:nvSpPr>
          <p:spPr>
            <a:xfrm>
              <a:off x="8305800" y="5363979"/>
              <a:ext cx="7366000" cy="3399154"/>
            </a:xfrm>
            <a:custGeom>
              <a:avLst/>
              <a:gdLst/>
              <a:ahLst/>
              <a:cxnLst/>
              <a:rect l="l" t="t" r="r" b="b"/>
              <a:pathLst>
                <a:path w="7366000" h="3399154">
                  <a:moveTo>
                    <a:pt x="7230033" y="0"/>
                  </a:moveTo>
                  <a:lnTo>
                    <a:pt x="135961" y="0"/>
                  </a:lnTo>
                  <a:lnTo>
                    <a:pt x="92987" y="6931"/>
                  </a:lnTo>
                  <a:lnTo>
                    <a:pt x="55664" y="26232"/>
                  </a:lnTo>
                  <a:lnTo>
                    <a:pt x="26232" y="55664"/>
                  </a:lnTo>
                  <a:lnTo>
                    <a:pt x="6931" y="92987"/>
                  </a:lnTo>
                  <a:lnTo>
                    <a:pt x="0" y="135962"/>
                  </a:lnTo>
                  <a:lnTo>
                    <a:pt x="0" y="3263058"/>
                  </a:lnTo>
                  <a:lnTo>
                    <a:pt x="6931" y="3306032"/>
                  </a:lnTo>
                  <a:lnTo>
                    <a:pt x="26232" y="3343355"/>
                  </a:lnTo>
                  <a:lnTo>
                    <a:pt x="55664" y="3372787"/>
                  </a:lnTo>
                  <a:lnTo>
                    <a:pt x="92987" y="3392088"/>
                  </a:lnTo>
                  <a:lnTo>
                    <a:pt x="135961" y="3399019"/>
                  </a:lnTo>
                  <a:lnTo>
                    <a:pt x="7230033" y="3399019"/>
                  </a:lnTo>
                  <a:lnTo>
                    <a:pt x="7273010" y="3392088"/>
                  </a:lnTo>
                  <a:lnTo>
                    <a:pt x="7310334" y="3372787"/>
                  </a:lnTo>
                  <a:lnTo>
                    <a:pt x="7339767" y="3343355"/>
                  </a:lnTo>
                  <a:lnTo>
                    <a:pt x="7359068" y="3306032"/>
                  </a:lnTo>
                  <a:lnTo>
                    <a:pt x="7366000" y="3263058"/>
                  </a:lnTo>
                  <a:lnTo>
                    <a:pt x="7366000" y="135962"/>
                  </a:lnTo>
                  <a:lnTo>
                    <a:pt x="7359068" y="92987"/>
                  </a:lnTo>
                  <a:lnTo>
                    <a:pt x="7339767" y="55664"/>
                  </a:lnTo>
                  <a:lnTo>
                    <a:pt x="7310334" y="26232"/>
                  </a:lnTo>
                  <a:lnTo>
                    <a:pt x="7273010" y="6931"/>
                  </a:lnTo>
                  <a:lnTo>
                    <a:pt x="7230033" y="0"/>
                  </a:lnTo>
                  <a:close/>
                </a:path>
              </a:pathLst>
            </a:custGeom>
            <a:solidFill>
              <a:srgbClr val="FFFFFF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305800" y="5363979"/>
              <a:ext cx="7366000" cy="3399154"/>
            </a:xfrm>
            <a:custGeom>
              <a:avLst/>
              <a:gdLst/>
              <a:ahLst/>
              <a:cxnLst/>
              <a:rect l="l" t="t" r="r" b="b"/>
              <a:pathLst>
                <a:path w="7366000" h="3399154">
                  <a:moveTo>
                    <a:pt x="0" y="135961"/>
                  </a:moveTo>
                  <a:lnTo>
                    <a:pt x="6931" y="92987"/>
                  </a:lnTo>
                  <a:lnTo>
                    <a:pt x="26232" y="55664"/>
                  </a:lnTo>
                  <a:lnTo>
                    <a:pt x="55664" y="26232"/>
                  </a:lnTo>
                  <a:lnTo>
                    <a:pt x="92987" y="6931"/>
                  </a:lnTo>
                  <a:lnTo>
                    <a:pt x="135961" y="0"/>
                  </a:lnTo>
                  <a:lnTo>
                    <a:pt x="7230038" y="0"/>
                  </a:lnTo>
                  <a:lnTo>
                    <a:pt x="7273012" y="6931"/>
                  </a:lnTo>
                  <a:lnTo>
                    <a:pt x="7310335" y="26232"/>
                  </a:lnTo>
                  <a:lnTo>
                    <a:pt x="7339767" y="55664"/>
                  </a:lnTo>
                  <a:lnTo>
                    <a:pt x="7359068" y="92987"/>
                  </a:lnTo>
                  <a:lnTo>
                    <a:pt x="7366000" y="135961"/>
                  </a:lnTo>
                  <a:lnTo>
                    <a:pt x="7366000" y="3263058"/>
                  </a:lnTo>
                  <a:lnTo>
                    <a:pt x="7359068" y="3306032"/>
                  </a:lnTo>
                  <a:lnTo>
                    <a:pt x="7339767" y="3343355"/>
                  </a:lnTo>
                  <a:lnTo>
                    <a:pt x="7310335" y="3372787"/>
                  </a:lnTo>
                  <a:lnTo>
                    <a:pt x="7273012" y="3392088"/>
                  </a:lnTo>
                  <a:lnTo>
                    <a:pt x="7230038" y="3399020"/>
                  </a:lnTo>
                  <a:lnTo>
                    <a:pt x="135961" y="3399020"/>
                  </a:lnTo>
                  <a:lnTo>
                    <a:pt x="92987" y="3392088"/>
                  </a:lnTo>
                  <a:lnTo>
                    <a:pt x="55664" y="3372787"/>
                  </a:lnTo>
                  <a:lnTo>
                    <a:pt x="26232" y="3343355"/>
                  </a:lnTo>
                  <a:lnTo>
                    <a:pt x="6931" y="3306032"/>
                  </a:lnTo>
                  <a:lnTo>
                    <a:pt x="0" y="3263058"/>
                  </a:lnTo>
                  <a:lnTo>
                    <a:pt x="0" y="135961"/>
                  </a:lnTo>
                  <a:close/>
                </a:path>
              </a:pathLst>
            </a:custGeom>
            <a:ln w="12700">
              <a:solidFill>
                <a:srgbClr val="B886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559800" y="6486651"/>
            <a:ext cx="38328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85" dirty="0">
                <a:solidFill>
                  <a:srgbClr val="B8860B"/>
                </a:solidFill>
                <a:latin typeface="Trebuchet MS"/>
                <a:cs typeface="Trebuchet MS"/>
              </a:rPr>
              <a:t>Option</a:t>
            </a:r>
            <a:r>
              <a:rPr sz="2800" spc="-30" dirty="0">
                <a:solidFill>
                  <a:srgbClr val="B8860B"/>
                </a:solidFill>
                <a:latin typeface="Trebuchet MS"/>
                <a:cs typeface="Trebuchet MS"/>
              </a:rPr>
              <a:t> 2:</a:t>
            </a:r>
            <a:r>
              <a:rPr sz="2800" spc="-25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B8860B"/>
                </a:solidFill>
                <a:latin typeface="Trebuchet MS"/>
                <a:cs typeface="Trebuchet MS"/>
              </a:rPr>
              <a:t>Physical</a:t>
            </a:r>
            <a:r>
              <a:rPr sz="2800" spc="-35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40" dirty="0">
                <a:solidFill>
                  <a:srgbClr val="B8860B"/>
                </a:solidFill>
                <a:latin typeface="Trebuchet MS"/>
                <a:cs typeface="Trebuchet MS"/>
              </a:rPr>
              <a:t>Split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723376" y="7144511"/>
            <a:ext cx="6038215" cy="1018540"/>
            <a:chOff x="8723376" y="7144511"/>
            <a:chExt cx="6038215" cy="101854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23376" y="7144511"/>
              <a:ext cx="5937504" cy="53644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23376" y="7626095"/>
              <a:ext cx="6038087" cy="536448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179575" y="6528816"/>
            <a:ext cx="1865630" cy="1127760"/>
            <a:chOff x="1179575" y="6528816"/>
            <a:chExt cx="1865630" cy="1127760"/>
          </a:xfrm>
        </p:grpSpPr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22247" y="6528816"/>
              <a:ext cx="1822703" cy="11277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9575" y="6842760"/>
              <a:ext cx="1737360" cy="5730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69999" y="6550653"/>
              <a:ext cx="1727531" cy="103733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69999" y="6550653"/>
              <a:ext cx="1727835" cy="1037590"/>
            </a:xfrm>
            <a:custGeom>
              <a:avLst/>
              <a:gdLst/>
              <a:ahLst/>
              <a:cxnLst/>
              <a:rect l="l" t="t" r="r" b="b"/>
              <a:pathLst>
                <a:path w="1727835" h="1037590">
                  <a:moveTo>
                    <a:pt x="0" y="0"/>
                  </a:moveTo>
                  <a:lnTo>
                    <a:pt x="1727531" y="0"/>
                  </a:lnTo>
                  <a:lnTo>
                    <a:pt x="1727531" y="1037331"/>
                  </a:lnTo>
                  <a:lnTo>
                    <a:pt x="0" y="103733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348739" y="6906259"/>
            <a:ext cx="1400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Parent</a:t>
            </a:r>
            <a:r>
              <a:rPr sz="1800" spc="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Shard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950464" y="5721096"/>
            <a:ext cx="3243580" cy="2219325"/>
            <a:chOff x="2950464" y="5721096"/>
            <a:chExt cx="3243580" cy="2219325"/>
          </a:xfrm>
        </p:grpSpPr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50464" y="6166104"/>
              <a:ext cx="1588008" cy="97536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991266" y="6263134"/>
              <a:ext cx="1428115" cy="817244"/>
            </a:xfrm>
            <a:custGeom>
              <a:avLst/>
              <a:gdLst/>
              <a:ahLst/>
              <a:cxnLst/>
              <a:rect l="l" t="t" r="r" b="b"/>
              <a:pathLst>
                <a:path w="1428114" h="817245">
                  <a:moveTo>
                    <a:pt x="1355452" y="26539"/>
                  </a:moveTo>
                  <a:lnTo>
                    <a:pt x="0" y="795138"/>
                  </a:lnTo>
                  <a:lnTo>
                    <a:pt x="12528" y="817233"/>
                  </a:lnTo>
                  <a:lnTo>
                    <a:pt x="1367981" y="48634"/>
                  </a:lnTo>
                  <a:lnTo>
                    <a:pt x="1355452" y="26539"/>
                  </a:lnTo>
                  <a:close/>
                </a:path>
                <a:path w="1428114" h="817245">
                  <a:moveTo>
                    <a:pt x="1414388" y="20274"/>
                  </a:moveTo>
                  <a:lnTo>
                    <a:pt x="1366500" y="20274"/>
                  </a:lnTo>
                  <a:lnTo>
                    <a:pt x="1379029" y="42369"/>
                  </a:lnTo>
                  <a:lnTo>
                    <a:pt x="1367981" y="48634"/>
                  </a:lnTo>
                  <a:lnTo>
                    <a:pt x="1380510" y="70730"/>
                  </a:lnTo>
                  <a:lnTo>
                    <a:pt x="1414388" y="20274"/>
                  </a:lnTo>
                  <a:close/>
                </a:path>
                <a:path w="1428114" h="817245">
                  <a:moveTo>
                    <a:pt x="1366500" y="20274"/>
                  </a:moveTo>
                  <a:lnTo>
                    <a:pt x="1355452" y="26539"/>
                  </a:lnTo>
                  <a:lnTo>
                    <a:pt x="1367981" y="48634"/>
                  </a:lnTo>
                  <a:lnTo>
                    <a:pt x="1379029" y="42369"/>
                  </a:lnTo>
                  <a:lnTo>
                    <a:pt x="1366500" y="20274"/>
                  </a:lnTo>
                  <a:close/>
                </a:path>
                <a:path w="1428114" h="817245">
                  <a:moveTo>
                    <a:pt x="1428001" y="0"/>
                  </a:moveTo>
                  <a:lnTo>
                    <a:pt x="1342924" y="4444"/>
                  </a:lnTo>
                  <a:lnTo>
                    <a:pt x="1355452" y="26539"/>
                  </a:lnTo>
                  <a:lnTo>
                    <a:pt x="1366500" y="20274"/>
                  </a:lnTo>
                  <a:lnTo>
                    <a:pt x="1414388" y="20274"/>
                  </a:lnTo>
                  <a:lnTo>
                    <a:pt x="1428001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50464" y="7037832"/>
              <a:ext cx="1664208" cy="90220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991957" y="7057908"/>
              <a:ext cx="1503680" cy="744220"/>
            </a:xfrm>
            <a:custGeom>
              <a:avLst/>
              <a:gdLst/>
              <a:ahLst/>
              <a:cxnLst/>
              <a:rect l="l" t="t" r="r" b="b"/>
              <a:pathLst>
                <a:path w="1503679" h="744220">
                  <a:moveTo>
                    <a:pt x="1429466" y="720905"/>
                  </a:moveTo>
                  <a:lnTo>
                    <a:pt x="1418320" y="743729"/>
                  </a:lnTo>
                  <a:lnTo>
                    <a:pt x="1503511" y="742932"/>
                  </a:lnTo>
                  <a:lnTo>
                    <a:pt x="1490929" y="726479"/>
                  </a:lnTo>
                  <a:lnTo>
                    <a:pt x="1440881" y="726479"/>
                  </a:lnTo>
                  <a:lnTo>
                    <a:pt x="1429466" y="720905"/>
                  </a:lnTo>
                  <a:close/>
                </a:path>
                <a:path w="1503679" h="744220">
                  <a:moveTo>
                    <a:pt x="1440612" y="698082"/>
                  </a:moveTo>
                  <a:lnTo>
                    <a:pt x="1429466" y="720905"/>
                  </a:lnTo>
                  <a:lnTo>
                    <a:pt x="1440881" y="726479"/>
                  </a:lnTo>
                  <a:lnTo>
                    <a:pt x="1452026" y="703656"/>
                  </a:lnTo>
                  <a:lnTo>
                    <a:pt x="1440612" y="698082"/>
                  </a:lnTo>
                  <a:close/>
                </a:path>
                <a:path w="1503679" h="744220">
                  <a:moveTo>
                    <a:pt x="1451758" y="675257"/>
                  </a:moveTo>
                  <a:lnTo>
                    <a:pt x="1440612" y="698082"/>
                  </a:lnTo>
                  <a:lnTo>
                    <a:pt x="1452026" y="703656"/>
                  </a:lnTo>
                  <a:lnTo>
                    <a:pt x="1440881" y="726479"/>
                  </a:lnTo>
                  <a:lnTo>
                    <a:pt x="1490929" y="726479"/>
                  </a:lnTo>
                  <a:lnTo>
                    <a:pt x="1451758" y="675257"/>
                  </a:lnTo>
                  <a:close/>
                </a:path>
                <a:path w="1503679" h="744220">
                  <a:moveTo>
                    <a:pt x="11146" y="0"/>
                  </a:moveTo>
                  <a:lnTo>
                    <a:pt x="0" y="22824"/>
                  </a:lnTo>
                  <a:lnTo>
                    <a:pt x="1429466" y="720905"/>
                  </a:lnTo>
                  <a:lnTo>
                    <a:pt x="1440612" y="698082"/>
                  </a:lnTo>
                  <a:lnTo>
                    <a:pt x="1114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73880" y="5721096"/>
              <a:ext cx="1819655" cy="113080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28160" y="6038088"/>
              <a:ext cx="1789176" cy="5730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19268" y="5744469"/>
              <a:ext cx="1727531" cy="1037330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4419268" y="5744469"/>
            <a:ext cx="1727835" cy="1037590"/>
          </a:xfrm>
          <a:prstGeom prst="rect">
            <a:avLst/>
          </a:prstGeom>
          <a:ln w="9525">
            <a:solidFill>
              <a:srgbClr val="4A7EBB"/>
            </a:solidFill>
          </a:ln>
        </p:spPr>
        <p:txBody>
          <a:bodyPr vert="horz" wrap="square" lIns="0" tIns="1066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40"/>
              </a:spcBef>
            </a:pPr>
            <a:endParaRPr sz="180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Child </a:t>
            </a:r>
            <a:r>
              <a:rPr sz="1800" spc="60" dirty="0">
                <a:solidFill>
                  <a:srgbClr val="FFFFFF"/>
                </a:solidFill>
                <a:latin typeface="Trebuchet MS"/>
                <a:cs typeface="Trebuchet MS"/>
              </a:rPr>
              <a:t>Shard</a:t>
            </a:r>
            <a:r>
              <a:rPr sz="18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4404359" y="7260335"/>
            <a:ext cx="1865630" cy="1127760"/>
            <a:chOff x="4404359" y="7260335"/>
            <a:chExt cx="1865630" cy="1127760"/>
          </a:xfrm>
        </p:grpSpPr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50079" y="7260335"/>
              <a:ext cx="1819655" cy="11277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04359" y="7574279"/>
              <a:ext cx="1780032" cy="57302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95468" y="7282173"/>
              <a:ext cx="1727531" cy="1037331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4495468" y="7282173"/>
            <a:ext cx="1727835" cy="1037590"/>
          </a:xfrm>
          <a:prstGeom prst="rect">
            <a:avLst/>
          </a:prstGeom>
          <a:ln w="9525">
            <a:solidFill>
              <a:srgbClr val="4A7EBB"/>
            </a:solidFill>
          </a:ln>
        </p:spPr>
        <p:txBody>
          <a:bodyPr vert="horz" wrap="square" lIns="0" tIns="1054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30"/>
              </a:spcBef>
            </a:pPr>
            <a:endParaRPr sz="180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Child </a:t>
            </a:r>
            <a:r>
              <a:rPr sz="1800" spc="60" dirty="0">
                <a:solidFill>
                  <a:srgbClr val="FFFFFF"/>
                </a:solidFill>
                <a:latin typeface="Trebuchet MS"/>
                <a:cs typeface="Trebuchet MS"/>
              </a:rPr>
              <a:t>Shard</a:t>
            </a:r>
            <a:r>
              <a:rPr sz="18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595D2BE-CEE9-77BF-AE30-75CE0D969A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000" y="3238500"/>
            <a:ext cx="3810000" cy="380999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8600" y="2298700"/>
            <a:ext cx="508000" cy="406400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sz="4200" spc="135" dirty="0">
                <a:solidFill>
                  <a:srgbClr val="FFFFFF"/>
                </a:solidFill>
              </a:rPr>
              <a:t>Option</a:t>
            </a:r>
            <a:r>
              <a:rPr sz="4200" spc="-204" dirty="0">
                <a:solidFill>
                  <a:srgbClr val="FFFFFF"/>
                </a:solidFill>
              </a:rPr>
              <a:t> </a:t>
            </a:r>
            <a:r>
              <a:rPr sz="4200" spc="-55" dirty="0">
                <a:solidFill>
                  <a:srgbClr val="FFFFFF"/>
                </a:solidFill>
              </a:rPr>
              <a:t>1:</a:t>
            </a:r>
            <a:r>
              <a:rPr sz="4200" spc="-190" dirty="0">
                <a:solidFill>
                  <a:srgbClr val="FFFFFF"/>
                </a:solidFill>
              </a:rPr>
              <a:t> </a:t>
            </a:r>
            <a:r>
              <a:rPr sz="4200" spc="145" dirty="0">
                <a:solidFill>
                  <a:srgbClr val="FFFFFF"/>
                </a:solidFill>
              </a:rPr>
              <a:t>Shard</a:t>
            </a:r>
            <a:r>
              <a:rPr sz="4200" spc="-200" dirty="0">
                <a:solidFill>
                  <a:srgbClr val="FFFFFF"/>
                </a:solidFill>
              </a:rPr>
              <a:t> </a:t>
            </a:r>
            <a:r>
              <a:rPr sz="4200" spc="60" dirty="0">
                <a:solidFill>
                  <a:srgbClr val="FFFFFF"/>
                </a:solidFill>
              </a:rPr>
              <a:t>Rollover</a:t>
            </a:r>
            <a:endParaRPr sz="4200"/>
          </a:p>
        </p:txBody>
      </p:sp>
      <p:grpSp>
        <p:nvGrpSpPr>
          <p:cNvPr id="5" name="object 5"/>
          <p:cNvGrpSpPr/>
          <p:nvPr/>
        </p:nvGrpSpPr>
        <p:grpSpPr>
          <a:xfrm>
            <a:off x="5327650" y="3564761"/>
            <a:ext cx="10172700" cy="3681095"/>
            <a:chOff x="5327650" y="3564761"/>
            <a:chExt cx="10172700" cy="3681095"/>
          </a:xfrm>
        </p:grpSpPr>
        <p:sp>
          <p:nvSpPr>
            <p:cNvPr id="6" name="object 6"/>
            <p:cNvSpPr/>
            <p:nvPr/>
          </p:nvSpPr>
          <p:spPr>
            <a:xfrm>
              <a:off x="5334000" y="3571111"/>
              <a:ext cx="10160000" cy="3668395"/>
            </a:xfrm>
            <a:custGeom>
              <a:avLst/>
              <a:gdLst/>
              <a:ahLst/>
              <a:cxnLst/>
              <a:rect l="l" t="t" r="r" b="b"/>
              <a:pathLst>
                <a:path w="10160000" h="3668395">
                  <a:moveTo>
                    <a:pt x="9950424" y="0"/>
                  </a:moveTo>
                  <a:lnTo>
                    <a:pt x="209577" y="0"/>
                  </a:lnTo>
                  <a:lnTo>
                    <a:pt x="161523" y="5535"/>
                  </a:lnTo>
                  <a:lnTo>
                    <a:pt x="117410" y="21301"/>
                  </a:lnTo>
                  <a:lnTo>
                    <a:pt x="78497" y="46041"/>
                  </a:lnTo>
                  <a:lnTo>
                    <a:pt x="46041" y="78497"/>
                  </a:lnTo>
                  <a:lnTo>
                    <a:pt x="21301" y="117410"/>
                  </a:lnTo>
                  <a:lnTo>
                    <a:pt x="5535" y="161523"/>
                  </a:lnTo>
                  <a:lnTo>
                    <a:pt x="0" y="209577"/>
                  </a:lnTo>
                  <a:lnTo>
                    <a:pt x="0" y="3458309"/>
                  </a:lnTo>
                  <a:lnTo>
                    <a:pt x="5535" y="3506363"/>
                  </a:lnTo>
                  <a:lnTo>
                    <a:pt x="21301" y="3550476"/>
                  </a:lnTo>
                  <a:lnTo>
                    <a:pt x="46041" y="3589390"/>
                  </a:lnTo>
                  <a:lnTo>
                    <a:pt x="78497" y="3621846"/>
                  </a:lnTo>
                  <a:lnTo>
                    <a:pt x="117410" y="3646586"/>
                  </a:lnTo>
                  <a:lnTo>
                    <a:pt x="161523" y="3662353"/>
                  </a:lnTo>
                  <a:lnTo>
                    <a:pt x="209577" y="3667888"/>
                  </a:lnTo>
                  <a:lnTo>
                    <a:pt x="9950424" y="3667888"/>
                  </a:lnTo>
                  <a:lnTo>
                    <a:pt x="9998479" y="3662353"/>
                  </a:lnTo>
                  <a:lnTo>
                    <a:pt x="10042591" y="3646586"/>
                  </a:lnTo>
                  <a:lnTo>
                    <a:pt x="10081504" y="3621846"/>
                  </a:lnTo>
                  <a:lnTo>
                    <a:pt x="10113959" y="3589390"/>
                  </a:lnTo>
                  <a:lnTo>
                    <a:pt x="10138698" y="3550476"/>
                  </a:lnTo>
                  <a:lnTo>
                    <a:pt x="10154465" y="3506363"/>
                  </a:lnTo>
                  <a:lnTo>
                    <a:pt x="10160000" y="3458309"/>
                  </a:lnTo>
                  <a:lnTo>
                    <a:pt x="10160000" y="209577"/>
                  </a:lnTo>
                  <a:lnTo>
                    <a:pt x="10154465" y="161523"/>
                  </a:lnTo>
                  <a:lnTo>
                    <a:pt x="10138698" y="117410"/>
                  </a:lnTo>
                  <a:lnTo>
                    <a:pt x="10113959" y="78497"/>
                  </a:lnTo>
                  <a:lnTo>
                    <a:pt x="10081504" y="46041"/>
                  </a:lnTo>
                  <a:lnTo>
                    <a:pt x="10042591" y="21301"/>
                  </a:lnTo>
                  <a:lnTo>
                    <a:pt x="9998479" y="5535"/>
                  </a:lnTo>
                  <a:lnTo>
                    <a:pt x="9950424" y="0"/>
                  </a:lnTo>
                  <a:close/>
                </a:path>
              </a:pathLst>
            </a:custGeom>
            <a:solidFill>
              <a:srgbClr val="FFFFFF">
                <a:alpha val="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34000" y="3571111"/>
              <a:ext cx="10160000" cy="3668395"/>
            </a:xfrm>
            <a:custGeom>
              <a:avLst/>
              <a:gdLst/>
              <a:ahLst/>
              <a:cxnLst/>
              <a:rect l="l" t="t" r="r" b="b"/>
              <a:pathLst>
                <a:path w="10160000" h="3668395">
                  <a:moveTo>
                    <a:pt x="0" y="209578"/>
                  </a:moveTo>
                  <a:lnTo>
                    <a:pt x="5535" y="161523"/>
                  </a:lnTo>
                  <a:lnTo>
                    <a:pt x="21301" y="117411"/>
                  </a:lnTo>
                  <a:lnTo>
                    <a:pt x="46041" y="78497"/>
                  </a:lnTo>
                  <a:lnTo>
                    <a:pt x="78497" y="46042"/>
                  </a:lnTo>
                  <a:lnTo>
                    <a:pt x="117410" y="21301"/>
                  </a:lnTo>
                  <a:lnTo>
                    <a:pt x="161523" y="5535"/>
                  </a:lnTo>
                  <a:lnTo>
                    <a:pt x="209577" y="0"/>
                  </a:lnTo>
                  <a:lnTo>
                    <a:pt x="9950422" y="0"/>
                  </a:lnTo>
                  <a:lnTo>
                    <a:pt x="9998476" y="5535"/>
                  </a:lnTo>
                  <a:lnTo>
                    <a:pt x="10042588" y="21301"/>
                  </a:lnTo>
                  <a:lnTo>
                    <a:pt x="10081502" y="46042"/>
                  </a:lnTo>
                  <a:lnTo>
                    <a:pt x="10113957" y="78497"/>
                  </a:lnTo>
                  <a:lnTo>
                    <a:pt x="10138698" y="117411"/>
                  </a:lnTo>
                  <a:lnTo>
                    <a:pt x="10154465" y="161523"/>
                  </a:lnTo>
                  <a:lnTo>
                    <a:pt x="10160000" y="209578"/>
                  </a:lnTo>
                  <a:lnTo>
                    <a:pt x="10160000" y="3458310"/>
                  </a:lnTo>
                  <a:lnTo>
                    <a:pt x="10154465" y="3506364"/>
                  </a:lnTo>
                  <a:lnTo>
                    <a:pt x="10138698" y="3550477"/>
                  </a:lnTo>
                  <a:lnTo>
                    <a:pt x="10113957" y="3589390"/>
                  </a:lnTo>
                  <a:lnTo>
                    <a:pt x="10081502" y="3621846"/>
                  </a:lnTo>
                  <a:lnTo>
                    <a:pt x="10042588" y="3646586"/>
                  </a:lnTo>
                  <a:lnTo>
                    <a:pt x="9998476" y="3662352"/>
                  </a:lnTo>
                  <a:lnTo>
                    <a:pt x="9950422" y="3667888"/>
                  </a:lnTo>
                  <a:lnTo>
                    <a:pt x="209577" y="3667888"/>
                  </a:lnTo>
                  <a:lnTo>
                    <a:pt x="161523" y="3662352"/>
                  </a:lnTo>
                  <a:lnTo>
                    <a:pt x="117410" y="3646586"/>
                  </a:lnTo>
                  <a:lnTo>
                    <a:pt x="78497" y="3621846"/>
                  </a:lnTo>
                  <a:lnTo>
                    <a:pt x="46041" y="3589390"/>
                  </a:lnTo>
                  <a:lnTo>
                    <a:pt x="21301" y="3550477"/>
                  </a:lnTo>
                  <a:lnTo>
                    <a:pt x="5535" y="3506364"/>
                  </a:lnTo>
                  <a:lnTo>
                    <a:pt x="0" y="3458310"/>
                  </a:lnTo>
                  <a:lnTo>
                    <a:pt x="0" y="209578"/>
                  </a:lnTo>
                  <a:close/>
                </a:path>
              </a:pathLst>
            </a:custGeom>
            <a:ln w="12700">
              <a:solidFill>
                <a:srgbClr val="B886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676900" y="3673347"/>
            <a:ext cx="26123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90" dirty="0">
                <a:solidFill>
                  <a:srgbClr val="B8860B"/>
                </a:solidFill>
                <a:latin typeface="Trebuchet MS"/>
                <a:cs typeface="Trebuchet MS"/>
              </a:rPr>
              <a:t>Design</a:t>
            </a:r>
            <a:r>
              <a:rPr sz="2800" spc="-95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40" dirty="0">
                <a:solidFill>
                  <a:srgbClr val="B8860B"/>
                </a:solidFill>
                <a:latin typeface="Trebuchet MS"/>
                <a:cs typeface="Trebuchet MS"/>
              </a:rPr>
              <a:t>Strategy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352288" y="4273296"/>
            <a:ext cx="9921240" cy="2825750"/>
            <a:chOff x="5352288" y="4273296"/>
            <a:chExt cx="9921240" cy="28257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88" y="4273296"/>
              <a:ext cx="420624" cy="5577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9760" y="4276344"/>
              <a:ext cx="4757928" cy="5364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88" y="4730496"/>
              <a:ext cx="420624" cy="5577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9760" y="4733544"/>
              <a:ext cx="1341119" cy="5364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88" y="4733544"/>
              <a:ext cx="954024" cy="5364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3320" y="4733544"/>
              <a:ext cx="554735" cy="5364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7264" y="4733544"/>
              <a:ext cx="829055" cy="5364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48472" y="4733544"/>
              <a:ext cx="405383" cy="5364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46008" y="4733544"/>
              <a:ext cx="816863" cy="5364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88" y="5187696"/>
              <a:ext cx="420624" cy="5577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99760" y="5190744"/>
              <a:ext cx="4264151" cy="5364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88" y="5644896"/>
              <a:ext cx="420624" cy="55778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99760" y="5647944"/>
              <a:ext cx="1786128" cy="53644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78039" y="5647944"/>
              <a:ext cx="408431" cy="53644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78623" y="5647944"/>
              <a:ext cx="701040" cy="53644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38872" y="5647944"/>
              <a:ext cx="554735" cy="53644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52816" y="5647944"/>
              <a:ext cx="594359" cy="53644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06383" y="5647944"/>
              <a:ext cx="1066800" cy="5364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88" y="6102096"/>
              <a:ext cx="420624" cy="55778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99760" y="6105144"/>
              <a:ext cx="9573768" cy="5364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99760" y="6562344"/>
              <a:ext cx="1188719" cy="5364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80632" y="6562344"/>
              <a:ext cx="454151" cy="5364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26936" y="6562344"/>
              <a:ext cx="1094231" cy="536448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5F1973F-637D-CD94-60FC-FD496EEA5CB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150"/>
            <a:ext cx="16224250" cy="9086850"/>
          </a:xfrm>
          <a:custGeom>
            <a:avLst/>
            <a:gdLst/>
            <a:ahLst/>
            <a:cxnLst/>
            <a:rect l="l" t="t" r="r" b="b"/>
            <a:pathLst>
              <a:path w="16224250" h="9086850">
                <a:moveTo>
                  <a:pt x="0" y="0"/>
                </a:moveTo>
                <a:lnTo>
                  <a:pt x="16223843" y="0"/>
                </a:lnTo>
                <a:lnTo>
                  <a:pt x="16223843" y="9086850"/>
                </a:lnTo>
                <a:lnTo>
                  <a:pt x="0" y="9086850"/>
                </a:lnTo>
                <a:lnTo>
                  <a:pt x="0" y="0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674899" y="906686"/>
            <a:ext cx="5338445" cy="78295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5"/>
              </a:spcBef>
            </a:pPr>
            <a:r>
              <a:rPr sz="3600" b="1" dirty="0">
                <a:latin typeface="Calibri"/>
                <a:cs typeface="Calibri"/>
              </a:rPr>
              <a:t>Shard</a:t>
            </a:r>
            <a:r>
              <a:rPr sz="3600" b="1" spc="-110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Rollover:</a:t>
            </a:r>
            <a:r>
              <a:rPr sz="3600" b="1" spc="-120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Implications</a:t>
            </a:r>
            <a:endParaRPr sz="36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80"/>
              </a:spcBef>
            </a:pPr>
            <a:r>
              <a:rPr sz="1100" spc="-50" dirty="0">
                <a:solidFill>
                  <a:srgbClr val="000000"/>
                </a:solidFill>
              </a:rPr>
              <a:t>I</a:t>
            </a:r>
            <a:endParaRPr sz="1100"/>
          </a:p>
        </p:txBody>
      </p:sp>
      <p:grpSp>
        <p:nvGrpSpPr>
          <p:cNvPr id="4" name="object 4"/>
          <p:cNvGrpSpPr/>
          <p:nvPr/>
        </p:nvGrpSpPr>
        <p:grpSpPr>
          <a:xfrm>
            <a:off x="762000" y="1828800"/>
            <a:ext cx="14732000" cy="3073400"/>
            <a:chOff x="762000" y="1828800"/>
            <a:chExt cx="14732000" cy="3073400"/>
          </a:xfrm>
        </p:grpSpPr>
        <p:sp>
          <p:nvSpPr>
            <p:cNvPr id="5" name="object 5"/>
            <p:cNvSpPr/>
            <p:nvPr/>
          </p:nvSpPr>
          <p:spPr>
            <a:xfrm>
              <a:off x="762000" y="1828800"/>
              <a:ext cx="14732000" cy="3073400"/>
            </a:xfrm>
            <a:custGeom>
              <a:avLst/>
              <a:gdLst/>
              <a:ahLst/>
              <a:cxnLst/>
              <a:rect l="l" t="t" r="r" b="b"/>
              <a:pathLst>
                <a:path w="14732000" h="3073400">
                  <a:moveTo>
                    <a:pt x="14614194" y="0"/>
                  </a:moveTo>
                  <a:lnTo>
                    <a:pt x="117804" y="0"/>
                  </a:lnTo>
                  <a:lnTo>
                    <a:pt x="71949" y="9257"/>
                  </a:lnTo>
                  <a:lnTo>
                    <a:pt x="34504" y="34504"/>
                  </a:lnTo>
                  <a:lnTo>
                    <a:pt x="9257" y="71950"/>
                  </a:lnTo>
                  <a:lnTo>
                    <a:pt x="0" y="117805"/>
                  </a:lnTo>
                  <a:lnTo>
                    <a:pt x="0" y="2955596"/>
                  </a:lnTo>
                  <a:lnTo>
                    <a:pt x="9257" y="3001451"/>
                  </a:lnTo>
                  <a:lnTo>
                    <a:pt x="34504" y="3038896"/>
                  </a:lnTo>
                  <a:lnTo>
                    <a:pt x="71949" y="3064143"/>
                  </a:lnTo>
                  <a:lnTo>
                    <a:pt x="117804" y="3073401"/>
                  </a:lnTo>
                  <a:lnTo>
                    <a:pt x="14614194" y="3073401"/>
                  </a:lnTo>
                  <a:lnTo>
                    <a:pt x="14660049" y="3064143"/>
                  </a:lnTo>
                  <a:lnTo>
                    <a:pt x="14697495" y="3038896"/>
                  </a:lnTo>
                  <a:lnTo>
                    <a:pt x="14722742" y="3001451"/>
                  </a:lnTo>
                  <a:lnTo>
                    <a:pt x="14732000" y="2955596"/>
                  </a:lnTo>
                  <a:lnTo>
                    <a:pt x="14732000" y="117805"/>
                  </a:lnTo>
                  <a:lnTo>
                    <a:pt x="14722742" y="71950"/>
                  </a:lnTo>
                  <a:lnTo>
                    <a:pt x="14697495" y="34504"/>
                  </a:lnTo>
                  <a:lnTo>
                    <a:pt x="14660049" y="9257"/>
                  </a:lnTo>
                  <a:lnTo>
                    <a:pt x="14614194" y="0"/>
                  </a:lnTo>
                  <a:close/>
                </a:path>
              </a:pathLst>
            </a:custGeom>
            <a:solidFill>
              <a:srgbClr val="FFFFFF">
                <a:alpha val="94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00" y="1828800"/>
              <a:ext cx="4597400" cy="863600"/>
            </a:xfrm>
            <a:custGeom>
              <a:avLst/>
              <a:gdLst/>
              <a:ahLst/>
              <a:cxnLst/>
              <a:rect l="l" t="t" r="r" b="b"/>
              <a:pathLst>
                <a:path w="4597400" h="863600">
                  <a:moveTo>
                    <a:pt x="4597400" y="0"/>
                  </a:moveTo>
                  <a:lnTo>
                    <a:pt x="0" y="0"/>
                  </a:lnTo>
                  <a:lnTo>
                    <a:pt x="0" y="863600"/>
                  </a:lnTo>
                  <a:lnTo>
                    <a:pt x="4597400" y="863600"/>
                  </a:lnTo>
                  <a:lnTo>
                    <a:pt x="4597400" y="0"/>
                  </a:lnTo>
                  <a:close/>
                </a:path>
              </a:pathLst>
            </a:custGeom>
            <a:solidFill>
              <a:srgbClr val="001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54100" y="2102611"/>
            <a:ext cx="932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Trebuchet MS"/>
                <a:cs typeface="Trebuchet MS"/>
              </a:rPr>
              <a:t>Metric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32400" y="1828799"/>
            <a:ext cx="7645400" cy="863600"/>
          </a:xfrm>
          <a:custGeom>
            <a:avLst/>
            <a:gdLst/>
            <a:ahLst/>
            <a:cxnLst/>
            <a:rect l="l" t="t" r="r" b="b"/>
            <a:pathLst>
              <a:path w="7645400" h="863600">
                <a:moveTo>
                  <a:pt x="7645400" y="0"/>
                </a:moveTo>
                <a:lnTo>
                  <a:pt x="7645400" y="0"/>
                </a:lnTo>
                <a:lnTo>
                  <a:pt x="0" y="0"/>
                </a:lnTo>
                <a:lnTo>
                  <a:pt x="0" y="863600"/>
                </a:lnTo>
                <a:lnTo>
                  <a:pt x="7645400" y="863600"/>
                </a:lnTo>
                <a:lnTo>
                  <a:pt x="7645400" y="0"/>
                </a:lnTo>
                <a:close/>
              </a:path>
            </a:pathLst>
          </a:custGeom>
          <a:solidFill>
            <a:srgbClr val="001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24500" y="2102611"/>
            <a:ext cx="63182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6665" algn="l"/>
                <a:tab pos="5066665" algn="l"/>
              </a:tabLst>
            </a:pPr>
            <a:r>
              <a:rPr sz="2400" b="1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2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rebuchet MS"/>
                <a:cs typeface="Trebuchet MS"/>
              </a:rPr>
              <a:t>Shards</a:t>
            </a:r>
            <a:r>
              <a:rPr sz="2400" b="1" dirty="0">
                <a:solidFill>
                  <a:srgbClr val="FFFFFF"/>
                </a:solidFill>
                <a:latin typeface="Trebuchet MS"/>
                <a:cs typeface="Trebuchet MS"/>
              </a:rPr>
              <a:t>	4</a:t>
            </a:r>
            <a:r>
              <a:rPr sz="2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rebuchet MS"/>
                <a:cs typeface="Trebuchet MS"/>
              </a:rPr>
              <a:t>Shards</a:t>
            </a:r>
            <a:r>
              <a:rPr sz="2400" b="1" dirty="0">
                <a:solidFill>
                  <a:srgbClr val="FFFFFF"/>
                </a:solidFill>
                <a:latin typeface="Trebuchet MS"/>
                <a:cs typeface="Trebuchet MS"/>
              </a:rPr>
              <a:t>	8</a:t>
            </a:r>
            <a:r>
              <a:rPr sz="2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rebuchet MS"/>
                <a:cs typeface="Trebuchet MS"/>
              </a:rPr>
              <a:t>Shards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814300" y="1828800"/>
            <a:ext cx="2755900" cy="863600"/>
          </a:xfrm>
          <a:custGeom>
            <a:avLst/>
            <a:gdLst/>
            <a:ahLst/>
            <a:cxnLst/>
            <a:rect l="l" t="t" r="r" b="b"/>
            <a:pathLst>
              <a:path w="2755900" h="863600">
                <a:moveTo>
                  <a:pt x="2755900" y="0"/>
                </a:moveTo>
                <a:lnTo>
                  <a:pt x="0" y="0"/>
                </a:lnTo>
                <a:lnTo>
                  <a:pt x="0" y="863600"/>
                </a:lnTo>
                <a:lnTo>
                  <a:pt x="2755900" y="863600"/>
                </a:lnTo>
                <a:lnTo>
                  <a:pt x="2755900" y="0"/>
                </a:lnTo>
                <a:close/>
              </a:path>
            </a:pathLst>
          </a:custGeom>
          <a:solidFill>
            <a:srgbClr val="001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106400" y="2102611"/>
            <a:ext cx="1443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Trebuchet MS"/>
                <a:cs typeface="Trebuchet MS"/>
              </a:rPr>
              <a:t>16</a:t>
            </a:r>
            <a:r>
              <a:rPr sz="2400" b="1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rebuchet MS"/>
                <a:cs typeface="Trebuchet MS"/>
              </a:rPr>
              <a:t>Shards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4100" y="2959100"/>
            <a:ext cx="12825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82465" algn="l"/>
                <a:tab pos="6997065" algn="l"/>
                <a:tab pos="9537065" algn="l"/>
                <a:tab pos="12064365" algn="l"/>
              </a:tabLst>
            </a:pP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Search</a:t>
            </a:r>
            <a:r>
              <a:rPr sz="1800" spc="50" dirty="0">
                <a:solidFill>
                  <a:srgbClr val="1F293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Latency</a:t>
            </a:r>
            <a:r>
              <a:rPr sz="1800" spc="40" dirty="0">
                <a:solidFill>
                  <a:srgbClr val="1F293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F2937"/>
                </a:solidFill>
                <a:latin typeface="Trebuchet MS"/>
                <a:cs typeface="Trebuchet MS"/>
              </a:rPr>
              <a:t>Impact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	</a:t>
            </a:r>
            <a:r>
              <a:rPr sz="1800" spc="200" dirty="0">
                <a:solidFill>
                  <a:srgbClr val="1F2937"/>
                </a:solidFill>
                <a:latin typeface="Trebuchet MS"/>
                <a:cs typeface="Trebuchet MS"/>
              </a:rPr>
              <a:t>+20%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	</a:t>
            </a:r>
            <a:r>
              <a:rPr sz="1800" spc="200" dirty="0">
                <a:solidFill>
                  <a:srgbClr val="1F2937"/>
                </a:solidFill>
                <a:latin typeface="Trebuchet MS"/>
                <a:cs typeface="Trebuchet MS"/>
              </a:rPr>
              <a:t>+75%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	</a:t>
            </a:r>
            <a:r>
              <a:rPr sz="1800" spc="190" dirty="0">
                <a:solidFill>
                  <a:srgbClr val="1F2937"/>
                </a:solidFill>
                <a:latin typeface="Trebuchet MS"/>
                <a:cs typeface="Trebuchet MS"/>
              </a:rPr>
              <a:t>+200%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	</a:t>
            </a:r>
            <a:r>
              <a:rPr sz="1800" spc="185" dirty="0">
                <a:solidFill>
                  <a:srgbClr val="1F2937"/>
                </a:solidFill>
                <a:latin typeface="Trebuchet MS"/>
                <a:cs typeface="Trebuchet MS"/>
              </a:rPr>
              <a:t>+150%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2000" y="3467100"/>
            <a:ext cx="14732000" cy="774700"/>
          </a:xfrm>
          <a:custGeom>
            <a:avLst/>
            <a:gdLst/>
            <a:ahLst/>
            <a:cxnLst/>
            <a:rect l="l" t="t" r="r" b="b"/>
            <a:pathLst>
              <a:path w="14732000" h="774700">
                <a:moveTo>
                  <a:pt x="14732000" y="0"/>
                </a:moveTo>
                <a:lnTo>
                  <a:pt x="0" y="0"/>
                </a:lnTo>
                <a:lnTo>
                  <a:pt x="0" y="774700"/>
                </a:lnTo>
                <a:lnTo>
                  <a:pt x="14732000" y="774700"/>
                </a:lnTo>
                <a:lnTo>
                  <a:pt x="14732000" y="0"/>
                </a:lnTo>
                <a:close/>
              </a:path>
            </a:pathLst>
          </a:custGeom>
          <a:solidFill>
            <a:srgbClr val="F8FAFC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62000" y="3467100"/>
            <a:ext cx="14732000" cy="774700"/>
          </a:xfrm>
          <a:prstGeom prst="rect">
            <a:avLst/>
          </a:prstGeom>
          <a:solidFill>
            <a:srgbClr val="F8FAFC">
              <a:alpha val="79998"/>
            </a:srgbClr>
          </a:solidFill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endParaRPr sz="1800">
              <a:latin typeface="Times New Roman"/>
              <a:cs typeface="Times New Roman"/>
            </a:endParaRPr>
          </a:p>
          <a:p>
            <a:pPr marL="304800">
              <a:lnSpc>
                <a:spcPct val="100000"/>
              </a:lnSpc>
              <a:tabLst>
                <a:tab pos="4774565" algn="l"/>
                <a:tab pos="7289165" algn="l"/>
                <a:tab pos="9829165" algn="l"/>
                <a:tab pos="12356465" algn="l"/>
              </a:tabLst>
            </a:pP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Indexing</a:t>
            </a:r>
            <a:r>
              <a:rPr sz="1800" spc="110" dirty="0">
                <a:solidFill>
                  <a:srgbClr val="1F293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Impact</a:t>
            </a:r>
            <a:r>
              <a:rPr sz="1800" spc="125" dirty="0">
                <a:solidFill>
                  <a:srgbClr val="1F2937"/>
                </a:solidFill>
                <a:latin typeface="Trebuchet MS"/>
                <a:cs typeface="Trebuchet MS"/>
              </a:rPr>
              <a:t> </a:t>
            </a:r>
            <a:r>
              <a:rPr sz="1800" spc="229" dirty="0">
                <a:solidFill>
                  <a:srgbClr val="1F2937"/>
                </a:solidFill>
                <a:latin typeface="Trebuchet MS"/>
                <a:cs typeface="Trebuchet MS"/>
              </a:rPr>
              <a:t>–</a:t>
            </a:r>
            <a:r>
              <a:rPr sz="1800" spc="120" dirty="0">
                <a:solidFill>
                  <a:srgbClr val="1F293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Custom</a:t>
            </a:r>
            <a:r>
              <a:rPr sz="1800" spc="120" dirty="0">
                <a:solidFill>
                  <a:srgbClr val="1F2937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1F2937"/>
                </a:solidFill>
                <a:latin typeface="Trebuchet MS"/>
                <a:cs typeface="Trebuchet MS"/>
              </a:rPr>
              <a:t>Routing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	</a:t>
            </a:r>
            <a:r>
              <a:rPr sz="1800" spc="60" dirty="0">
                <a:solidFill>
                  <a:srgbClr val="1F2937"/>
                </a:solidFill>
                <a:latin typeface="Trebuchet MS"/>
                <a:cs typeface="Trebuchet MS"/>
              </a:rPr>
              <a:t>High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	</a:t>
            </a:r>
            <a:r>
              <a:rPr sz="1800" spc="60" dirty="0">
                <a:solidFill>
                  <a:srgbClr val="1F2937"/>
                </a:solidFill>
                <a:latin typeface="Trebuchet MS"/>
                <a:cs typeface="Trebuchet MS"/>
              </a:rPr>
              <a:t>High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	Very</a:t>
            </a:r>
            <a:r>
              <a:rPr sz="1800" spc="20" dirty="0">
                <a:solidFill>
                  <a:srgbClr val="1F2937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1F2937"/>
                </a:solidFill>
                <a:latin typeface="Trebuchet MS"/>
                <a:cs typeface="Trebuchet MS"/>
              </a:rPr>
              <a:t>High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	Very</a:t>
            </a:r>
            <a:r>
              <a:rPr sz="1800" spc="20" dirty="0">
                <a:solidFill>
                  <a:srgbClr val="1F2937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1F2937"/>
                </a:solidFill>
                <a:latin typeface="Trebuchet MS"/>
                <a:cs typeface="Trebuchet MS"/>
              </a:rPr>
              <a:t>High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0"/>
            <a:ext cx="8869680" cy="7562215"/>
            <a:chOff x="0" y="0"/>
            <a:chExt cx="8869680" cy="756221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99000" cy="12396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608" y="5632703"/>
              <a:ext cx="420623" cy="5577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080" y="5635752"/>
              <a:ext cx="6160008" cy="5364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608" y="6089903"/>
              <a:ext cx="420623" cy="5577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1080" y="6092952"/>
              <a:ext cx="4352544" cy="5364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608" y="6547104"/>
              <a:ext cx="420623" cy="55778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1080" y="6550152"/>
              <a:ext cx="3654552" cy="536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608" y="7004304"/>
              <a:ext cx="420623" cy="55778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1080" y="7007352"/>
              <a:ext cx="7848600" cy="536448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069210" y="4431284"/>
            <a:ext cx="12510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82465" algn="l"/>
                <a:tab pos="6997065" algn="l"/>
                <a:tab pos="9537065" algn="l"/>
                <a:tab pos="12064365" algn="l"/>
              </a:tabLst>
            </a:pP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Scale</a:t>
            </a:r>
            <a:r>
              <a:rPr sz="1800" spc="30" dirty="0">
                <a:solidFill>
                  <a:srgbClr val="1F2937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1F2937"/>
                </a:solidFill>
                <a:latin typeface="Trebuchet MS"/>
                <a:cs typeface="Trebuchet MS"/>
              </a:rPr>
              <a:t>Time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	</a:t>
            </a:r>
            <a:r>
              <a:rPr sz="1800" spc="-20" dirty="0">
                <a:solidFill>
                  <a:srgbClr val="1F2937"/>
                </a:solidFill>
                <a:latin typeface="Trebuchet MS"/>
                <a:cs typeface="Trebuchet MS"/>
              </a:rPr>
              <a:t>Fast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	</a:t>
            </a:r>
            <a:r>
              <a:rPr sz="1800" spc="-20" dirty="0">
                <a:solidFill>
                  <a:srgbClr val="1F2937"/>
                </a:solidFill>
                <a:latin typeface="Trebuchet MS"/>
                <a:cs typeface="Trebuchet MS"/>
              </a:rPr>
              <a:t>Fast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	</a:t>
            </a:r>
            <a:r>
              <a:rPr sz="1800" spc="-20" dirty="0">
                <a:solidFill>
                  <a:srgbClr val="1F2937"/>
                </a:solidFill>
                <a:latin typeface="Trebuchet MS"/>
                <a:cs typeface="Trebuchet MS"/>
              </a:rPr>
              <a:t>Fast</a:t>
            </a:r>
            <a:r>
              <a:rPr sz="1800" dirty="0">
                <a:solidFill>
                  <a:srgbClr val="1F2937"/>
                </a:solidFill>
                <a:latin typeface="Trebuchet MS"/>
                <a:cs typeface="Trebuchet MS"/>
              </a:rPr>
              <a:t>	</a:t>
            </a:r>
            <a:r>
              <a:rPr sz="1800" spc="-20" dirty="0">
                <a:solidFill>
                  <a:srgbClr val="1F2937"/>
                </a:solidFill>
                <a:latin typeface="Trebuchet MS"/>
                <a:cs typeface="Trebuchet MS"/>
              </a:rPr>
              <a:t>Fast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CFF4F9-7E47-DBF6-703A-A4609954AB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2004" y="769754"/>
            <a:ext cx="406400" cy="304800"/>
          </a:xfrm>
          <a:prstGeom prst="rect">
            <a:avLst/>
          </a:prstGeom>
        </p:spPr>
      </p:pic>
      <p:sp>
        <p:nvSpPr>
          <p:cNvPr id="3" name="object 3" descr="$PPTXTitle"/>
          <p:cNvSpPr txBox="1"/>
          <p:nvPr/>
        </p:nvSpPr>
        <p:spPr>
          <a:xfrm>
            <a:off x="5948904" y="587755"/>
            <a:ext cx="573659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135" dirty="0">
                <a:solidFill>
                  <a:srgbClr val="FFFFFF"/>
                </a:solidFill>
                <a:latin typeface="Trebuchet MS"/>
                <a:cs typeface="Trebuchet MS"/>
              </a:rPr>
              <a:t>Option</a:t>
            </a:r>
            <a:r>
              <a:rPr sz="4200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65" dirty="0">
                <a:solidFill>
                  <a:srgbClr val="FFFFFF"/>
                </a:solidFill>
                <a:latin typeface="Trebuchet MS"/>
                <a:cs typeface="Trebuchet MS"/>
              </a:rPr>
              <a:t>2:</a:t>
            </a:r>
            <a:r>
              <a:rPr sz="4200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50" dirty="0">
                <a:solidFill>
                  <a:srgbClr val="FFFFFF"/>
                </a:solidFill>
                <a:latin typeface="Trebuchet MS"/>
                <a:cs typeface="Trebuchet MS"/>
              </a:rPr>
              <a:t>Physical</a:t>
            </a:r>
            <a:r>
              <a:rPr sz="4200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70" dirty="0">
                <a:solidFill>
                  <a:srgbClr val="FFFFFF"/>
                </a:solidFill>
                <a:latin typeface="Trebuchet MS"/>
                <a:cs typeface="Trebuchet MS"/>
              </a:rPr>
              <a:t>Split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29875" y="1818468"/>
            <a:ext cx="13396594" cy="3361690"/>
            <a:chOff x="1429875" y="1818468"/>
            <a:chExt cx="13396594" cy="3361690"/>
          </a:xfrm>
        </p:grpSpPr>
        <p:sp>
          <p:nvSpPr>
            <p:cNvPr id="5" name="object 5"/>
            <p:cNvSpPr/>
            <p:nvPr/>
          </p:nvSpPr>
          <p:spPr>
            <a:xfrm>
              <a:off x="1436225" y="1824818"/>
              <a:ext cx="13383894" cy="3348990"/>
            </a:xfrm>
            <a:custGeom>
              <a:avLst/>
              <a:gdLst/>
              <a:ahLst/>
              <a:cxnLst/>
              <a:rect l="l" t="t" r="r" b="b"/>
              <a:pathLst>
                <a:path w="13383894" h="3348990">
                  <a:moveTo>
                    <a:pt x="13192206" y="0"/>
                  </a:moveTo>
                  <a:lnTo>
                    <a:pt x="191342" y="0"/>
                  </a:lnTo>
                  <a:lnTo>
                    <a:pt x="147468" y="5053"/>
                  </a:lnTo>
                  <a:lnTo>
                    <a:pt x="107194" y="19448"/>
                  </a:lnTo>
                  <a:lnTo>
                    <a:pt x="71667" y="42036"/>
                  </a:lnTo>
                  <a:lnTo>
                    <a:pt x="42035" y="71668"/>
                  </a:lnTo>
                  <a:lnTo>
                    <a:pt x="19448" y="107195"/>
                  </a:lnTo>
                  <a:lnTo>
                    <a:pt x="5053" y="147470"/>
                  </a:lnTo>
                  <a:lnTo>
                    <a:pt x="0" y="191343"/>
                  </a:lnTo>
                  <a:lnTo>
                    <a:pt x="0" y="3157440"/>
                  </a:lnTo>
                  <a:lnTo>
                    <a:pt x="5053" y="3201313"/>
                  </a:lnTo>
                  <a:lnTo>
                    <a:pt x="19448" y="3241588"/>
                  </a:lnTo>
                  <a:lnTo>
                    <a:pt x="42035" y="3277115"/>
                  </a:lnTo>
                  <a:lnTo>
                    <a:pt x="71667" y="3306747"/>
                  </a:lnTo>
                  <a:lnTo>
                    <a:pt x="107194" y="3329334"/>
                  </a:lnTo>
                  <a:lnTo>
                    <a:pt x="147468" y="3343729"/>
                  </a:lnTo>
                  <a:lnTo>
                    <a:pt x="191342" y="3348782"/>
                  </a:lnTo>
                  <a:lnTo>
                    <a:pt x="13192206" y="3348782"/>
                  </a:lnTo>
                  <a:lnTo>
                    <a:pt x="13236079" y="3343729"/>
                  </a:lnTo>
                  <a:lnTo>
                    <a:pt x="13276353" y="3329334"/>
                  </a:lnTo>
                  <a:lnTo>
                    <a:pt x="13311880" y="3306747"/>
                  </a:lnTo>
                  <a:lnTo>
                    <a:pt x="13341510" y="3277115"/>
                  </a:lnTo>
                  <a:lnTo>
                    <a:pt x="13364097" y="3241588"/>
                  </a:lnTo>
                  <a:lnTo>
                    <a:pt x="13378491" y="3201313"/>
                  </a:lnTo>
                  <a:lnTo>
                    <a:pt x="13383544" y="3157440"/>
                  </a:lnTo>
                  <a:lnTo>
                    <a:pt x="13383544" y="191343"/>
                  </a:lnTo>
                  <a:lnTo>
                    <a:pt x="13378491" y="147470"/>
                  </a:lnTo>
                  <a:lnTo>
                    <a:pt x="13364097" y="107195"/>
                  </a:lnTo>
                  <a:lnTo>
                    <a:pt x="13341510" y="71668"/>
                  </a:lnTo>
                  <a:lnTo>
                    <a:pt x="13311880" y="42036"/>
                  </a:lnTo>
                  <a:lnTo>
                    <a:pt x="13276353" y="19448"/>
                  </a:lnTo>
                  <a:lnTo>
                    <a:pt x="13236079" y="5053"/>
                  </a:lnTo>
                  <a:lnTo>
                    <a:pt x="13192206" y="0"/>
                  </a:lnTo>
                  <a:close/>
                </a:path>
              </a:pathLst>
            </a:custGeom>
            <a:solidFill>
              <a:srgbClr val="FFFFFF">
                <a:alpha val="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36225" y="1824818"/>
              <a:ext cx="13383894" cy="3348990"/>
            </a:xfrm>
            <a:custGeom>
              <a:avLst/>
              <a:gdLst/>
              <a:ahLst/>
              <a:cxnLst/>
              <a:rect l="l" t="t" r="r" b="b"/>
              <a:pathLst>
                <a:path w="13383894" h="3348990">
                  <a:moveTo>
                    <a:pt x="0" y="191342"/>
                  </a:moveTo>
                  <a:lnTo>
                    <a:pt x="5053" y="147469"/>
                  </a:lnTo>
                  <a:lnTo>
                    <a:pt x="19448" y="107195"/>
                  </a:lnTo>
                  <a:lnTo>
                    <a:pt x="42035" y="71667"/>
                  </a:lnTo>
                  <a:lnTo>
                    <a:pt x="71667" y="42035"/>
                  </a:lnTo>
                  <a:lnTo>
                    <a:pt x="107194" y="19448"/>
                  </a:lnTo>
                  <a:lnTo>
                    <a:pt x="147469" y="5053"/>
                  </a:lnTo>
                  <a:lnTo>
                    <a:pt x="191342" y="0"/>
                  </a:lnTo>
                  <a:lnTo>
                    <a:pt x="13192207" y="0"/>
                  </a:lnTo>
                  <a:lnTo>
                    <a:pt x="13236080" y="5053"/>
                  </a:lnTo>
                  <a:lnTo>
                    <a:pt x="13276354" y="19448"/>
                  </a:lnTo>
                  <a:lnTo>
                    <a:pt x="13311881" y="42035"/>
                  </a:lnTo>
                  <a:lnTo>
                    <a:pt x="13341513" y="71667"/>
                  </a:lnTo>
                  <a:lnTo>
                    <a:pt x="13364100" y="107195"/>
                  </a:lnTo>
                  <a:lnTo>
                    <a:pt x="13378495" y="147469"/>
                  </a:lnTo>
                  <a:lnTo>
                    <a:pt x="13383549" y="191342"/>
                  </a:lnTo>
                  <a:lnTo>
                    <a:pt x="13383549" y="3157440"/>
                  </a:lnTo>
                  <a:lnTo>
                    <a:pt x="13378495" y="3201313"/>
                  </a:lnTo>
                  <a:lnTo>
                    <a:pt x="13364100" y="3241587"/>
                  </a:lnTo>
                  <a:lnTo>
                    <a:pt x="13341513" y="3277115"/>
                  </a:lnTo>
                  <a:lnTo>
                    <a:pt x="13311881" y="3306747"/>
                  </a:lnTo>
                  <a:lnTo>
                    <a:pt x="13276354" y="3329334"/>
                  </a:lnTo>
                  <a:lnTo>
                    <a:pt x="13236080" y="3343729"/>
                  </a:lnTo>
                  <a:lnTo>
                    <a:pt x="13192207" y="3348783"/>
                  </a:lnTo>
                  <a:lnTo>
                    <a:pt x="191342" y="3348783"/>
                  </a:lnTo>
                  <a:lnTo>
                    <a:pt x="147469" y="3343729"/>
                  </a:lnTo>
                  <a:lnTo>
                    <a:pt x="107194" y="3329334"/>
                  </a:lnTo>
                  <a:lnTo>
                    <a:pt x="71667" y="3306747"/>
                  </a:lnTo>
                  <a:lnTo>
                    <a:pt x="42035" y="3277115"/>
                  </a:lnTo>
                  <a:lnTo>
                    <a:pt x="19448" y="3241587"/>
                  </a:lnTo>
                  <a:lnTo>
                    <a:pt x="5053" y="3201313"/>
                  </a:lnTo>
                  <a:lnTo>
                    <a:pt x="0" y="3157440"/>
                  </a:lnTo>
                  <a:lnTo>
                    <a:pt x="0" y="191342"/>
                  </a:lnTo>
                  <a:close/>
                </a:path>
              </a:pathLst>
            </a:custGeom>
            <a:ln w="12700">
              <a:solidFill>
                <a:srgbClr val="B886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045749" y="1957323"/>
            <a:ext cx="30657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0" dirty="0">
                <a:solidFill>
                  <a:srgbClr val="B8860B"/>
                </a:solidFill>
                <a:latin typeface="Trebuchet MS"/>
                <a:cs typeface="Trebuchet MS"/>
              </a:rPr>
              <a:t>Operation</a:t>
            </a:r>
            <a:r>
              <a:rPr sz="2800" spc="-100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80" dirty="0">
                <a:solidFill>
                  <a:srgbClr val="B8860B"/>
                </a:solidFill>
                <a:latin typeface="Trebuchet MS"/>
                <a:cs typeface="Trebuchet MS"/>
              </a:rPr>
              <a:t>Routing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898648" y="2410967"/>
            <a:ext cx="11396980" cy="2825750"/>
            <a:chOff x="2898648" y="2410967"/>
            <a:chExt cx="11396980" cy="282575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8648" y="2410967"/>
              <a:ext cx="536448" cy="5608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46120" y="2414015"/>
              <a:ext cx="1752600" cy="53644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0872" y="2414015"/>
              <a:ext cx="435863" cy="53644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85944" y="2414015"/>
              <a:ext cx="3258311" cy="5364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98648" y="2868167"/>
              <a:ext cx="536448" cy="5608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46120" y="2871215"/>
              <a:ext cx="908304" cy="5364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13632" y="2871215"/>
              <a:ext cx="1066800" cy="5364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06696" y="2871215"/>
              <a:ext cx="408431" cy="5364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74336" y="2871215"/>
              <a:ext cx="1490472" cy="5364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24016" y="2871215"/>
              <a:ext cx="441960" cy="5364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25183" y="2871215"/>
              <a:ext cx="1286256" cy="5364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70648" y="2871215"/>
              <a:ext cx="813816" cy="5364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5848" y="3325367"/>
              <a:ext cx="536448" cy="5608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03320" y="3328415"/>
              <a:ext cx="8205216" cy="536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98648" y="3782567"/>
              <a:ext cx="536448" cy="5608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46120" y="3785615"/>
              <a:ext cx="4111752" cy="5364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50024" y="3785615"/>
              <a:ext cx="408431" cy="5364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217663" y="3785615"/>
              <a:ext cx="2889504" cy="5364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99319" y="3785615"/>
              <a:ext cx="408431" cy="53644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99904" y="3785615"/>
              <a:ext cx="1136903" cy="53644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728960" y="3785615"/>
              <a:ext cx="813816" cy="5364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234928" y="3785615"/>
              <a:ext cx="2057399" cy="5364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98648" y="4239767"/>
              <a:ext cx="536448" cy="5608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46120" y="4242816"/>
              <a:ext cx="2462784" cy="5364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01055" y="4242816"/>
              <a:ext cx="405384" cy="5364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98592" y="4242816"/>
              <a:ext cx="1091184" cy="5364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48983" y="4242816"/>
              <a:ext cx="954023" cy="5364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062216" y="4242816"/>
              <a:ext cx="1554479" cy="53644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308848" y="4242816"/>
              <a:ext cx="5986271" cy="53644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46120" y="4700016"/>
              <a:ext cx="1088135" cy="536448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553426" y="5412291"/>
            <a:ext cx="3507773" cy="350310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567194" y="5410200"/>
            <a:ext cx="3751804" cy="35131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4FD1904-DEAD-3C14-D9FF-F78E4C5BE1A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000" y="3238500"/>
            <a:ext cx="4051300" cy="405129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0" y="2197100"/>
            <a:ext cx="406400" cy="304800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135" dirty="0">
                <a:solidFill>
                  <a:srgbClr val="FFFFFF"/>
                </a:solidFill>
              </a:rPr>
              <a:t>Option</a:t>
            </a:r>
            <a:r>
              <a:rPr sz="4200" spc="-190" dirty="0">
                <a:solidFill>
                  <a:srgbClr val="FFFFFF"/>
                </a:solidFill>
              </a:rPr>
              <a:t> </a:t>
            </a:r>
            <a:r>
              <a:rPr sz="4200" spc="-65" dirty="0">
                <a:solidFill>
                  <a:srgbClr val="FFFFFF"/>
                </a:solidFill>
              </a:rPr>
              <a:t>2:</a:t>
            </a:r>
            <a:r>
              <a:rPr sz="4200" spc="-190" dirty="0">
                <a:solidFill>
                  <a:srgbClr val="FFFFFF"/>
                </a:solidFill>
              </a:rPr>
              <a:t> </a:t>
            </a:r>
            <a:r>
              <a:rPr sz="4200" spc="50" dirty="0">
                <a:solidFill>
                  <a:srgbClr val="FFFFFF"/>
                </a:solidFill>
              </a:rPr>
              <a:t>Physical</a:t>
            </a:r>
            <a:r>
              <a:rPr sz="4200" spc="-190" dirty="0">
                <a:solidFill>
                  <a:srgbClr val="FFFFFF"/>
                </a:solidFill>
              </a:rPr>
              <a:t> </a:t>
            </a:r>
            <a:r>
              <a:rPr sz="4200" spc="70" dirty="0">
                <a:solidFill>
                  <a:srgbClr val="FFFFFF"/>
                </a:solidFill>
              </a:rPr>
              <a:t>Split</a:t>
            </a:r>
            <a:endParaRPr sz="4200"/>
          </a:p>
        </p:txBody>
      </p:sp>
      <p:grpSp>
        <p:nvGrpSpPr>
          <p:cNvPr id="5" name="object 5"/>
          <p:cNvGrpSpPr/>
          <p:nvPr/>
        </p:nvGrpSpPr>
        <p:grpSpPr>
          <a:xfrm>
            <a:off x="5327650" y="3232150"/>
            <a:ext cx="10172700" cy="2870200"/>
            <a:chOff x="5327650" y="3232150"/>
            <a:chExt cx="10172700" cy="2870200"/>
          </a:xfrm>
        </p:grpSpPr>
        <p:sp>
          <p:nvSpPr>
            <p:cNvPr id="6" name="object 6"/>
            <p:cNvSpPr/>
            <p:nvPr/>
          </p:nvSpPr>
          <p:spPr>
            <a:xfrm>
              <a:off x="5334000" y="3238500"/>
              <a:ext cx="10160000" cy="2857500"/>
            </a:xfrm>
            <a:custGeom>
              <a:avLst/>
              <a:gdLst/>
              <a:ahLst/>
              <a:cxnLst/>
              <a:rect l="l" t="t" r="r" b="b"/>
              <a:pathLst>
                <a:path w="10160000" h="2857500">
                  <a:moveTo>
                    <a:pt x="9996716" y="0"/>
                  </a:moveTo>
                  <a:lnTo>
                    <a:pt x="163277" y="0"/>
                  </a:lnTo>
                  <a:lnTo>
                    <a:pt x="119871" y="5832"/>
                  </a:lnTo>
                  <a:lnTo>
                    <a:pt x="80867" y="22292"/>
                  </a:lnTo>
                  <a:lnTo>
                    <a:pt x="47822" y="47823"/>
                  </a:lnTo>
                  <a:lnTo>
                    <a:pt x="22292" y="80868"/>
                  </a:lnTo>
                  <a:lnTo>
                    <a:pt x="5832" y="119872"/>
                  </a:lnTo>
                  <a:lnTo>
                    <a:pt x="0" y="163277"/>
                  </a:lnTo>
                  <a:lnTo>
                    <a:pt x="0" y="2694222"/>
                  </a:lnTo>
                  <a:lnTo>
                    <a:pt x="5832" y="2737627"/>
                  </a:lnTo>
                  <a:lnTo>
                    <a:pt x="22292" y="2776631"/>
                  </a:lnTo>
                  <a:lnTo>
                    <a:pt x="47822" y="2809676"/>
                  </a:lnTo>
                  <a:lnTo>
                    <a:pt x="80867" y="2835207"/>
                  </a:lnTo>
                  <a:lnTo>
                    <a:pt x="119871" y="2851667"/>
                  </a:lnTo>
                  <a:lnTo>
                    <a:pt x="163277" y="2857500"/>
                  </a:lnTo>
                  <a:lnTo>
                    <a:pt x="9996716" y="2857500"/>
                  </a:lnTo>
                  <a:lnTo>
                    <a:pt x="10040124" y="2851667"/>
                  </a:lnTo>
                  <a:lnTo>
                    <a:pt x="10079130" y="2835207"/>
                  </a:lnTo>
                  <a:lnTo>
                    <a:pt x="10112176" y="2809676"/>
                  </a:lnTo>
                  <a:lnTo>
                    <a:pt x="10137707" y="2776631"/>
                  </a:lnTo>
                  <a:lnTo>
                    <a:pt x="10154167" y="2737627"/>
                  </a:lnTo>
                  <a:lnTo>
                    <a:pt x="10160000" y="2694222"/>
                  </a:lnTo>
                  <a:lnTo>
                    <a:pt x="10160000" y="163277"/>
                  </a:lnTo>
                  <a:lnTo>
                    <a:pt x="10154167" y="119872"/>
                  </a:lnTo>
                  <a:lnTo>
                    <a:pt x="10137707" y="80868"/>
                  </a:lnTo>
                  <a:lnTo>
                    <a:pt x="10112176" y="47823"/>
                  </a:lnTo>
                  <a:lnTo>
                    <a:pt x="10079130" y="22292"/>
                  </a:lnTo>
                  <a:lnTo>
                    <a:pt x="10040124" y="5832"/>
                  </a:lnTo>
                  <a:lnTo>
                    <a:pt x="9996716" y="0"/>
                  </a:lnTo>
                  <a:close/>
                </a:path>
              </a:pathLst>
            </a:custGeom>
            <a:solidFill>
              <a:srgbClr val="FFFFFF">
                <a:alpha val="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34000" y="3238500"/>
              <a:ext cx="10160000" cy="2857500"/>
            </a:xfrm>
            <a:custGeom>
              <a:avLst/>
              <a:gdLst/>
              <a:ahLst/>
              <a:cxnLst/>
              <a:rect l="l" t="t" r="r" b="b"/>
              <a:pathLst>
                <a:path w="10160000" h="2857500">
                  <a:moveTo>
                    <a:pt x="0" y="163277"/>
                  </a:moveTo>
                  <a:lnTo>
                    <a:pt x="5832" y="119872"/>
                  </a:lnTo>
                  <a:lnTo>
                    <a:pt x="22292" y="80868"/>
                  </a:lnTo>
                  <a:lnTo>
                    <a:pt x="47822" y="47822"/>
                  </a:lnTo>
                  <a:lnTo>
                    <a:pt x="80868" y="22292"/>
                  </a:lnTo>
                  <a:lnTo>
                    <a:pt x="119872" y="5832"/>
                  </a:lnTo>
                  <a:lnTo>
                    <a:pt x="163277" y="0"/>
                  </a:lnTo>
                  <a:lnTo>
                    <a:pt x="9996722" y="0"/>
                  </a:lnTo>
                  <a:lnTo>
                    <a:pt x="10040127" y="5832"/>
                  </a:lnTo>
                  <a:lnTo>
                    <a:pt x="10079131" y="22292"/>
                  </a:lnTo>
                  <a:lnTo>
                    <a:pt x="10112177" y="47822"/>
                  </a:lnTo>
                  <a:lnTo>
                    <a:pt x="10137707" y="80868"/>
                  </a:lnTo>
                  <a:lnTo>
                    <a:pt x="10154167" y="119872"/>
                  </a:lnTo>
                  <a:lnTo>
                    <a:pt x="10160000" y="163277"/>
                  </a:lnTo>
                  <a:lnTo>
                    <a:pt x="10160000" y="2694222"/>
                  </a:lnTo>
                  <a:lnTo>
                    <a:pt x="10154167" y="2737627"/>
                  </a:lnTo>
                  <a:lnTo>
                    <a:pt x="10137707" y="2776631"/>
                  </a:lnTo>
                  <a:lnTo>
                    <a:pt x="10112177" y="2809677"/>
                  </a:lnTo>
                  <a:lnTo>
                    <a:pt x="10079131" y="2835207"/>
                  </a:lnTo>
                  <a:lnTo>
                    <a:pt x="10040127" y="2851667"/>
                  </a:lnTo>
                  <a:lnTo>
                    <a:pt x="9996722" y="2857500"/>
                  </a:lnTo>
                  <a:lnTo>
                    <a:pt x="163277" y="2857500"/>
                  </a:lnTo>
                  <a:lnTo>
                    <a:pt x="119872" y="2851667"/>
                  </a:lnTo>
                  <a:lnTo>
                    <a:pt x="80868" y="2835207"/>
                  </a:lnTo>
                  <a:lnTo>
                    <a:pt x="47822" y="2809677"/>
                  </a:lnTo>
                  <a:lnTo>
                    <a:pt x="22292" y="2776631"/>
                  </a:lnTo>
                  <a:lnTo>
                    <a:pt x="5832" y="2737627"/>
                  </a:lnTo>
                  <a:lnTo>
                    <a:pt x="0" y="2694222"/>
                  </a:lnTo>
                  <a:lnTo>
                    <a:pt x="0" y="163277"/>
                  </a:lnTo>
                  <a:close/>
                </a:path>
              </a:pathLst>
            </a:custGeom>
            <a:ln w="12700">
              <a:solidFill>
                <a:srgbClr val="B886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638800" y="3444747"/>
            <a:ext cx="36423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B8860B"/>
                </a:solidFill>
                <a:latin typeface="Trebuchet MS"/>
                <a:cs typeface="Trebuchet MS"/>
              </a:rPr>
              <a:t>Child</a:t>
            </a:r>
            <a:r>
              <a:rPr sz="2800" spc="-15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95" dirty="0">
                <a:solidFill>
                  <a:srgbClr val="B8860B"/>
                </a:solidFill>
                <a:latin typeface="Trebuchet MS"/>
                <a:cs typeface="Trebuchet MS"/>
              </a:rPr>
              <a:t>Shards</a:t>
            </a:r>
            <a:r>
              <a:rPr sz="2800" spc="-15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B8860B"/>
                </a:solidFill>
                <a:latin typeface="Trebuchet MS"/>
                <a:cs typeface="Trebuchet MS"/>
              </a:rPr>
              <a:t>Recovery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492496" y="3840479"/>
            <a:ext cx="9860280" cy="1929764"/>
            <a:chOff x="5492496" y="3840479"/>
            <a:chExt cx="9860280" cy="1929764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2496" y="3840479"/>
              <a:ext cx="536448" cy="5577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55792" y="3843527"/>
              <a:ext cx="1063752" cy="5364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1696" y="3843527"/>
              <a:ext cx="2322576" cy="5364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26424" y="3843527"/>
              <a:ext cx="3017520" cy="5364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36096" y="3843527"/>
              <a:ext cx="2465832" cy="5364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94079" y="3843527"/>
              <a:ext cx="1127759" cy="5364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413991" y="3843527"/>
              <a:ext cx="896111" cy="5364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55792" y="4300727"/>
              <a:ext cx="2218943" cy="5364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66888" y="4300727"/>
              <a:ext cx="1414272" cy="5364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92496" y="4754879"/>
              <a:ext cx="536448" cy="5577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55792" y="4757927"/>
              <a:ext cx="1731264" cy="5364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46264" y="4757927"/>
              <a:ext cx="1173479" cy="53644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75904" y="4757927"/>
              <a:ext cx="606551" cy="536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41664" y="4757927"/>
              <a:ext cx="691896" cy="5364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92767" y="4757927"/>
              <a:ext cx="917448" cy="5364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69424" y="4757927"/>
              <a:ext cx="893064" cy="5364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521696" y="4757927"/>
              <a:ext cx="554735" cy="5364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835640" y="4757927"/>
              <a:ext cx="2243328" cy="53644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492496" y="5212079"/>
              <a:ext cx="536448" cy="55778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55792" y="5215127"/>
              <a:ext cx="6480048" cy="5364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127991" y="5215127"/>
              <a:ext cx="1106423" cy="5364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926567" y="5215127"/>
              <a:ext cx="2426208" cy="536448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D27964-78D2-4582-3F47-AC76130CBC1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3999"/>
                </a:lnTo>
                <a:lnTo>
                  <a:pt x="16256000" y="9143999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000" y="1701800"/>
            <a:ext cx="4064000" cy="2286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1701800"/>
            <a:ext cx="4064000" cy="2286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76000" y="1701800"/>
            <a:ext cx="4064000" cy="228600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16000" y="4597400"/>
            <a:ext cx="14224000" cy="355600"/>
            <a:chOff x="1016000" y="4597400"/>
            <a:chExt cx="14224000" cy="355600"/>
          </a:xfrm>
        </p:grpSpPr>
        <p:sp>
          <p:nvSpPr>
            <p:cNvPr id="7" name="object 7"/>
            <p:cNvSpPr/>
            <p:nvPr/>
          </p:nvSpPr>
          <p:spPr>
            <a:xfrm>
              <a:off x="1016000" y="4622799"/>
              <a:ext cx="14224000" cy="304800"/>
            </a:xfrm>
            <a:custGeom>
              <a:avLst/>
              <a:gdLst/>
              <a:ahLst/>
              <a:cxnLst/>
              <a:rect l="l" t="t" r="r" b="b"/>
              <a:pathLst>
                <a:path w="14224000" h="304800">
                  <a:moveTo>
                    <a:pt x="14224000" y="152400"/>
                  </a:moveTo>
                  <a:lnTo>
                    <a:pt x="14221994" y="142519"/>
                  </a:lnTo>
                  <a:lnTo>
                    <a:pt x="14216558" y="134442"/>
                  </a:lnTo>
                  <a:lnTo>
                    <a:pt x="14208481" y="129006"/>
                  </a:lnTo>
                  <a:lnTo>
                    <a:pt x="14198600" y="127000"/>
                  </a:lnTo>
                  <a:lnTo>
                    <a:pt x="2332698" y="127000"/>
                  </a:lnTo>
                  <a:lnTo>
                    <a:pt x="2329027" y="104241"/>
                  </a:lnTo>
                  <a:lnTo>
                    <a:pt x="2307386" y="62395"/>
                  </a:lnTo>
                  <a:lnTo>
                    <a:pt x="2274405" y="29413"/>
                  </a:lnTo>
                  <a:lnTo>
                    <a:pt x="2232558" y="7772"/>
                  </a:lnTo>
                  <a:lnTo>
                    <a:pt x="2184400" y="0"/>
                  </a:lnTo>
                  <a:lnTo>
                    <a:pt x="2136229" y="7772"/>
                  </a:lnTo>
                  <a:lnTo>
                    <a:pt x="2094382" y="29413"/>
                  </a:lnTo>
                  <a:lnTo>
                    <a:pt x="2061400" y="62395"/>
                  </a:lnTo>
                  <a:lnTo>
                    <a:pt x="2039759" y="104241"/>
                  </a:lnTo>
                  <a:lnTo>
                    <a:pt x="2036089" y="127000"/>
                  </a:lnTo>
                  <a:lnTo>
                    <a:pt x="25400" y="127000"/>
                  </a:lnTo>
                  <a:lnTo>
                    <a:pt x="15506" y="129006"/>
                  </a:lnTo>
                  <a:lnTo>
                    <a:pt x="7429" y="134442"/>
                  </a:lnTo>
                  <a:lnTo>
                    <a:pt x="1993" y="142519"/>
                  </a:lnTo>
                  <a:lnTo>
                    <a:pt x="0" y="152400"/>
                  </a:lnTo>
                  <a:lnTo>
                    <a:pt x="1993" y="162293"/>
                  </a:lnTo>
                  <a:lnTo>
                    <a:pt x="7429" y="170370"/>
                  </a:lnTo>
                  <a:lnTo>
                    <a:pt x="15506" y="175806"/>
                  </a:lnTo>
                  <a:lnTo>
                    <a:pt x="25400" y="177800"/>
                  </a:lnTo>
                  <a:lnTo>
                    <a:pt x="2036089" y="177800"/>
                  </a:lnTo>
                  <a:lnTo>
                    <a:pt x="2039759" y="200571"/>
                  </a:lnTo>
                  <a:lnTo>
                    <a:pt x="2061400" y="242417"/>
                  </a:lnTo>
                  <a:lnTo>
                    <a:pt x="2094382" y="275399"/>
                  </a:lnTo>
                  <a:lnTo>
                    <a:pt x="2136229" y="297040"/>
                  </a:lnTo>
                  <a:lnTo>
                    <a:pt x="2184400" y="304800"/>
                  </a:lnTo>
                  <a:lnTo>
                    <a:pt x="2232558" y="297040"/>
                  </a:lnTo>
                  <a:lnTo>
                    <a:pt x="2274405" y="275399"/>
                  </a:lnTo>
                  <a:lnTo>
                    <a:pt x="2307386" y="242417"/>
                  </a:lnTo>
                  <a:lnTo>
                    <a:pt x="2329027" y="200571"/>
                  </a:lnTo>
                  <a:lnTo>
                    <a:pt x="2332698" y="177800"/>
                  </a:lnTo>
                  <a:lnTo>
                    <a:pt x="14198600" y="177800"/>
                  </a:lnTo>
                  <a:lnTo>
                    <a:pt x="14208481" y="175806"/>
                  </a:lnTo>
                  <a:lnTo>
                    <a:pt x="14216558" y="170370"/>
                  </a:lnTo>
                  <a:lnTo>
                    <a:pt x="14221994" y="162293"/>
                  </a:lnTo>
                  <a:lnTo>
                    <a:pt x="14224000" y="152400"/>
                  </a:lnTo>
                  <a:close/>
                </a:path>
              </a:pathLst>
            </a:custGeom>
            <a:solidFill>
              <a:srgbClr val="B886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48000" y="462280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800" y="152400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400" y="304800"/>
                  </a:ln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40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75600" y="462280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B886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75600" y="462280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800" y="152400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400" y="304800"/>
                  </a:ln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40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903200" y="462280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4"/>
                  </a:lnTo>
                  <a:lnTo>
                    <a:pt x="29405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5" y="242405"/>
                  </a:lnTo>
                  <a:lnTo>
                    <a:pt x="62396" y="275395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5"/>
                  </a:lnTo>
                  <a:lnTo>
                    <a:pt x="275394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4" y="62394"/>
                  </a:lnTo>
                  <a:lnTo>
                    <a:pt x="242403" y="29404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B886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903200" y="462280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800" y="152400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400" y="304800"/>
                  </a:ln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40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450306" y="5538723"/>
            <a:ext cx="16656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40" dirty="0">
                <a:solidFill>
                  <a:srgbClr val="B8860B"/>
                </a:solidFill>
                <a:latin typeface="Trebuchet MS"/>
                <a:cs typeface="Trebuchet MS"/>
              </a:rPr>
              <a:t>a.</a:t>
            </a:r>
            <a:r>
              <a:rPr sz="2800" spc="-95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55" dirty="0">
                <a:solidFill>
                  <a:srgbClr val="B8860B"/>
                </a:solidFill>
                <a:latin typeface="Trebuchet MS"/>
                <a:cs typeface="Trebuchet MS"/>
              </a:rPr>
              <a:t>Phase</a:t>
            </a:r>
            <a:r>
              <a:rPr sz="2800" spc="-110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125" dirty="0">
                <a:solidFill>
                  <a:srgbClr val="B8860B"/>
                </a:solidFill>
                <a:latin typeface="Trebuchet MS"/>
                <a:cs typeface="Trebuchet MS"/>
              </a:rPr>
              <a:t>1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33272" y="6187440"/>
            <a:ext cx="4554220" cy="1475740"/>
            <a:chOff x="1033272" y="6187440"/>
            <a:chExt cx="4554220" cy="147574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3272" y="6187440"/>
              <a:ext cx="536447" cy="5608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6568" y="6190488"/>
              <a:ext cx="1258824" cy="5364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47544" y="6190488"/>
              <a:ext cx="1322832" cy="5364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29583" y="6190488"/>
              <a:ext cx="1517903" cy="5364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39639" y="6190488"/>
              <a:ext cx="847343" cy="5364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3272" y="6492240"/>
              <a:ext cx="536447" cy="5608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96568" y="6495288"/>
              <a:ext cx="2727960" cy="53644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3272" y="6797040"/>
              <a:ext cx="536447" cy="5608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96568" y="6800088"/>
              <a:ext cx="3139439" cy="5364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33272" y="7101840"/>
              <a:ext cx="536447" cy="5608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6568" y="7104888"/>
              <a:ext cx="1277112" cy="5364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65832" y="7104888"/>
              <a:ext cx="2642616" cy="536448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7339806" y="5538723"/>
            <a:ext cx="169163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85" dirty="0">
                <a:solidFill>
                  <a:srgbClr val="B8860B"/>
                </a:solidFill>
                <a:latin typeface="Trebuchet MS"/>
                <a:cs typeface="Trebuchet MS"/>
              </a:rPr>
              <a:t>b.</a:t>
            </a:r>
            <a:r>
              <a:rPr sz="2800" spc="-110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60" dirty="0">
                <a:solidFill>
                  <a:srgbClr val="B8860B"/>
                </a:solidFill>
                <a:latin typeface="Trebuchet MS"/>
                <a:cs typeface="Trebuchet MS"/>
              </a:rPr>
              <a:t>Phase</a:t>
            </a:r>
            <a:r>
              <a:rPr sz="2800" spc="-120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125" dirty="0">
                <a:solidFill>
                  <a:srgbClr val="B8860B"/>
                </a:solidFill>
                <a:latin typeface="Trebuchet MS"/>
                <a:cs typeface="Trebuchet MS"/>
              </a:rPr>
              <a:t>2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062471" y="6150864"/>
            <a:ext cx="4038600" cy="1780539"/>
            <a:chOff x="6062471" y="6150864"/>
            <a:chExt cx="4038600" cy="1780539"/>
          </a:xfrm>
        </p:grpSpPr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62471" y="6150864"/>
              <a:ext cx="536448" cy="5608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25767" y="6156960"/>
              <a:ext cx="3575304" cy="5364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62471" y="6455664"/>
              <a:ext cx="536448" cy="5608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25767" y="6461760"/>
              <a:ext cx="777240" cy="5364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62215" y="6461760"/>
              <a:ext cx="908303" cy="5364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29727" y="6461760"/>
              <a:ext cx="1453896" cy="5364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25767" y="6766560"/>
              <a:ext cx="2404872" cy="5364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62471" y="7065264"/>
              <a:ext cx="536448" cy="5608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25767" y="7071360"/>
              <a:ext cx="2130552" cy="53644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48471" y="7071360"/>
              <a:ext cx="457200" cy="53644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497823" y="7071360"/>
              <a:ext cx="1173479" cy="53644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62471" y="7370063"/>
              <a:ext cx="536448" cy="5608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25767" y="7376159"/>
              <a:ext cx="1097279" cy="53644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82255" y="7376159"/>
              <a:ext cx="1322831" cy="536447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1500643" y="5538723"/>
            <a:ext cx="3199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00" dirty="0">
                <a:solidFill>
                  <a:srgbClr val="B8860B"/>
                </a:solidFill>
                <a:latin typeface="Trebuchet MS"/>
                <a:cs typeface="Trebuchet MS"/>
              </a:rPr>
              <a:t>c.</a:t>
            </a:r>
            <a:r>
              <a:rPr sz="2800" spc="-85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B8860B"/>
                </a:solidFill>
                <a:latin typeface="Trebuchet MS"/>
                <a:cs typeface="Trebuchet MS"/>
              </a:rPr>
              <a:t>Finalize</a:t>
            </a:r>
            <a:r>
              <a:rPr sz="2800" spc="-95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B8860B"/>
                </a:solidFill>
                <a:latin typeface="Trebuchet MS"/>
                <a:cs typeface="Trebuchet MS"/>
              </a:rPr>
              <a:t>Recovery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0658856" y="5986271"/>
            <a:ext cx="5105400" cy="2368550"/>
            <a:chOff x="10658856" y="5986271"/>
            <a:chExt cx="5105400" cy="2368550"/>
          </a:xfrm>
        </p:grpSpPr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658856" y="5986271"/>
              <a:ext cx="536448" cy="55778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122152" y="5989319"/>
              <a:ext cx="3450336" cy="53644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264640" y="5989319"/>
              <a:ext cx="536448" cy="53644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493240" y="5989319"/>
              <a:ext cx="411480" cy="53644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596872" y="5989319"/>
              <a:ext cx="923544" cy="53644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658856" y="6291071"/>
              <a:ext cx="536448" cy="55778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122152" y="6294119"/>
              <a:ext cx="4407408" cy="53644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658856" y="6595871"/>
              <a:ext cx="536448" cy="55778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122152" y="6598919"/>
              <a:ext cx="3246119" cy="53644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060424" y="6598919"/>
              <a:ext cx="1200911" cy="53644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658856" y="6900671"/>
              <a:ext cx="536448" cy="55778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122152" y="6903719"/>
              <a:ext cx="1194816" cy="53644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2073128" y="6903719"/>
              <a:ext cx="597407" cy="53644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2429744" y="6903719"/>
              <a:ext cx="954024" cy="53644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142976" y="6903719"/>
              <a:ext cx="1200911" cy="53644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658856" y="7205471"/>
              <a:ext cx="536448" cy="55778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22152" y="7208519"/>
              <a:ext cx="932688" cy="53644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746992" y="7208519"/>
              <a:ext cx="405383" cy="53644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844528" y="7208519"/>
              <a:ext cx="2468879" cy="53644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658856" y="7510271"/>
              <a:ext cx="536448" cy="55778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122152" y="7513319"/>
              <a:ext cx="4642104" cy="53644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122152" y="7818119"/>
              <a:ext cx="1700783" cy="536448"/>
            </a:xfrm>
            <a:prstGeom prst="rect">
              <a:avLst/>
            </a:prstGeom>
          </p:spPr>
        </p:pic>
      </p:grpSp>
      <p:pic>
        <p:nvPicPr>
          <p:cNvPr id="67" name="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5352004" y="769754"/>
            <a:ext cx="406400" cy="304800"/>
          </a:xfrm>
          <a:prstGeom prst="rect">
            <a:avLst/>
          </a:prstGeom>
        </p:spPr>
      </p:pic>
      <p:sp>
        <p:nvSpPr>
          <p:cNvPr id="69" name="object 69" descr="$PPTXTitle"/>
          <p:cNvSpPr txBox="1">
            <a:spLocks noGrp="1"/>
          </p:cNvSpPr>
          <p:nvPr>
            <p:ph type="title"/>
          </p:nvPr>
        </p:nvSpPr>
        <p:spPr>
          <a:xfrm>
            <a:off x="5948904" y="587755"/>
            <a:ext cx="573659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135" dirty="0">
                <a:solidFill>
                  <a:srgbClr val="FFFFFF"/>
                </a:solidFill>
              </a:rPr>
              <a:t>Option</a:t>
            </a:r>
            <a:r>
              <a:rPr sz="4200" spc="-190" dirty="0">
                <a:solidFill>
                  <a:srgbClr val="FFFFFF"/>
                </a:solidFill>
              </a:rPr>
              <a:t> </a:t>
            </a:r>
            <a:r>
              <a:rPr sz="4200" spc="-65" dirty="0">
                <a:solidFill>
                  <a:srgbClr val="FFFFFF"/>
                </a:solidFill>
              </a:rPr>
              <a:t>2:</a:t>
            </a:r>
            <a:r>
              <a:rPr sz="4200" spc="-190" dirty="0">
                <a:solidFill>
                  <a:srgbClr val="FFFFFF"/>
                </a:solidFill>
              </a:rPr>
              <a:t> </a:t>
            </a:r>
            <a:r>
              <a:rPr sz="4200" spc="50" dirty="0">
                <a:solidFill>
                  <a:srgbClr val="FFFFFF"/>
                </a:solidFill>
              </a:rPr>
              <a:t>Physical</a:t>
            </a:r>
            <a:r>
              <a:rPr sz="4200" spc="-190" dirty="0">
                <a:solidFill>
                  <a:srgbClr val="FFFFFF"/>
                </a:solidFill>
              </a:rPr>
              <a:t> </a:t>
            </a:r>
            <a:r>
              <a:rPr sz="4200" spc="70" dirty="0">
                <a:solidFill>
                  <a:srgbClr val="FFFFFF"/>
                </a:solidFill>
              </a:rPr>
              <a:t>Split</a:t>
            </a:r>
            <a:endParaRPr sz="420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0D8D9F9-CC50-43B3-EB9E-DFA804359EB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0"/>
            <a:ext cx="16243300" cy="9144000"/>
          </a:xfrm>
          <a:custGeom>
            <a:avLst/>
            <a:gdLst/>
            <a:ahLst/>
            <a:cxnLst/>
            <a:rect l="l" t="t" r="r" b="b"/>
            <a:pathLst>
              <a:path w="16243300" h="9144000">
                <a:moveTo>
                  <a:pt x="0" y="9143999"/>
                </a:moveTo>
                <a:lnTo>
                  <a:pt x="0" y="0"/>
                </a:lnTo>
                <a:lnTo>
                  <a:pt x="16243300" y="0"/>
                </a:lnTo>
                <a:lnTo>
                  <a:pt x="16243300" y="9143999"/>
                </a:lnTo>
                <a:lnTo>
                  <a:pt x="0" y="9143999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443668" y="706628"/>
            <a:ext cx="97872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74060" algn="l"/>
              </a:tabLst>
            </a:pP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Key</a:t>
            </a:r>
            <a:r>
              <a:rPr sz="4800" b="1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spc="-10" dirty="0">
                <a:solidFill>
                  <a:srgbClr val="FFFFFF"/>
                </a:solidFill>
                <a:latin typeface="Calibri"/>
                <a:cs typeface="Calibri"/>
              </a:rPr>
              <a:t>Benefits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	of</a:t>
            </a:r>
            <a:r>
              <a:rPr sz="4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spc="-10" dirty="0">
                <a:solidFill>
                  <a:srgbClr val="FFFFFF"/>
                </a:solidFill>
                <a:latin typeface="Calibri"/>
                <a:cs typeface="Calibri"/>
              </a:rPr>
              <a:t>In-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r>
              <a:rPr sz="4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Shard</a:t>
            </a:r>
            <a:r>
              <a:rPr sz="4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spc="-10" dirty="0">
                <a:solidFill>
                  <a:srgbClr val="FFFFFF"/>
                </a:solidFill>
                <a:latin typeface="Calibri"/>
                <a:cs typeface="Calibri"/>
              </a:rPr>
              <a:t>Splitting</a:t>
            </a:r>
            <a:endParaRPr sz="4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09650" y="2241550"/>
            <a:ext cx="4241800" cy="6134100"/>
            <a:chOff x="1009650" y="2241550"/>
            <a:chExt cx="4241800" cy="6134100"/>
          </a:xfrm>
        </p:grpSpPr>
        <p:sp>
          <p:nvSpPr>
            <p:cNvPr id="5" name="object 5"/>
            <p:cNvSpPr/>
            <p:nvPr/>
          </p:nvSpPr>
          <p:spPr>
            <a:xfrm>
              <a:off x="1016000" y="2247900"/>
              <a:ext cx="4229100" cy="6121400"/>
            </a:xfrm>
            <a:custGeom>
              <a:avLst/>
              <a:gdLst/>
              <a:ahLst/>
              <a:cxnLst/>
              <a:rect l="l" t="t" r="r" b="b"/>
              <a:pathLst>
                <a:path w="4229100" h="6121400">
                  <a:moveTo>
                    <a:pt x="4076607" y="0"/>
                  </a:moveTo>
                  <a:lnTo>
                    <a:pt x="152372" y="0"/>
                  </a:lnTo>
                  <a:lnTo>
                    <a:pt x="104210" y="7768"/>
                  </a:lnTo>
                  <a:lnTo>
                    <a:pt x="62383" y="29398"/>
                  </a:lnTo>
                  <a:lnTo>
                    <a:pt x="29399" y="62383"/>
                  </a:lnTo>
                  <a:lnTo>
                    <a:pt x="7768" y="104210"/>
                  </a:lnTo>
                  <a:lnTo>
                    <a:pt x="0" y="152372"/>
                  </a:lnTo>
                  <a:lnTo>
                    <a:pt x="0" y="5969027"/>
                  </a:lnTo>
                  <a:lnTo>
                    <a:pt x="7768" y="6017189"/>
                  </a:lnTo>
                  <a:lnTo>
                    <a:pt x="29399" y="6059016"/>
                  </a:lnTo>
                  <a:lnTo>
                    <a:pt x="62383" y="6092001"/>
                  </a:lnTo>
                  <a:lnTo>
                    <a:pt x="104210" y="6113631"/>
                  </a:lnTo>
                  <a:lnTo>
                    <a:pt x="152372" y="6121400"/>
                  </a:lnTo>
                  <a:lnTo>
                    <a:pt x="4076607" y="6121400"/>
                  </a:lnTo>
                  <a:lnTo>
                    <a:pt x="4124768" y="6113631"/>
                  </a:lnTo>
                  <a:lnTo>
                    <a:pt x="4166596" y="6092001"/>
                  </a:lnTo>
                  <a:lnTo>
                    <a:pt x="4199580" y="6059016"/>
                  </a:lnTo>
                  <a:lnTo>
                    <a:pt x="4221211" y="6017189"/>
                  </a:lnTo>
                  <a:lnTo>
                    <a:pt x="4228979" y="5969027"/>
                  </a:lnTo>
                  <a:lnTo>
                    <a:pt x="4228979" y="152372"/>
                  </a:lnTo>
                  <a:lnTo>
                    <a:pt x="4221211" y="104210"/>
                  </a:lnTo>
                  <a:lnTo>
                    <a:pt x="4199580" y="62383"/>
                  </a:lnTo>
                  <a:lnTo>
                    <a:pt x="4166596" y="29398"/>
                  </a:lnTo>
                  <a:lnTo>
                    <a:pt x="4124768" y="7768"/>
                  </a:lnTo>
                  <a:lnTo>
                    <a:pt x="4076607" y="0"/>
                  </a:lnTo>
                  <a:close/>
                </a:path>
              </a:pathLst>
            </a:custGeom>
            <a:solidFill>
              <a:srgbClr val="FFFFFF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6000" y="2247900"/>
              <a:ext cx="4229100" cy="6121400"/>
            </a:xfrm>
            <a:custGeom>
              <a:avLst/>
              <a:gdLst/>
              <a:ahLst/>
              <a:cxnLst/>
              <a:rect l="l" t="t" r="r" b="b"/>
              <a:pathLst>
                <a:path w="4229100" h="6121400">
                  <a:moveTo>
                    <a:pt x="0" y="152372"/>
                  </a:moveTo>
                  <a:lnTo>
                    <a:pt x="7768" y="104210"/>
                  </a:lnTo>
                  <a:lnTo>
                    <a:pt x="29399" y="62383"/>
                  </a:lnTo>
                  <a:lnTo>
                    <a:pt x="62383" y="29399"/>
                  </a:lnTo>
                  <a:lnTo>
                    <a:pt x="104210" y="7768"/>
                  </a:lnTo>
                  <a:lnTo>
                    <a:pt x="152372" y="0"/>
                  </a:lnTo>
                  <a:lnTo>
                    <a:pt x="4076607" y="0"/>
                  </a:lnTo>
                  <a:lnTo>
                    <a:pt x="4124768" y="7768"/>
                  </a:lnTo>
                  <a:lnTo>
                    <a:pt x="4166596" y="29399"/>
                  </a:lnTo>
                  <a:lnTo>
                    <a:pt x="4199580" y="62383"/>
                  </a:lnTo>
                  <a:lnTo>
                    <a:pt x="4221211" y="104210"/>
                  </a:lnTo>
                  <a:lnTo>
                    <a:pt x="4228980" y="152372"/>
                  </a:lnTo>
                  <a:lnTo>
                    <a:pt x="4228980" y="5969028"/>
                  </a:lnTo>
                  <a:lnTo>
                    <a:pt x="4221211" y="6017189"/>
                  </a:lnTo>
                  <a:lnTo>
                    <a:pt x="4199580" y="6059017"/>
                  </a:lnTo>
                  <a:lnTo>
                    <a:pt x="4166596" y="6092001"/>
                  </a:lnTo>
                  <a:lnTo>
                    <a:pt x="4124768" y="6113632"/>
                  </a:lnTo>
                  <a:lnTo>
                    <a:pt x="4076607" y="6121400"/>
                  </a:lnTo>
                  <a:lnTo>
                    <a:pt x="152372" y="6121400"/>
                  </a:lnTo>
                  <a:lnTo>
                    <a:pt x="104210" y="6113632"/>
                  </a:lnTo>
                  <a:lnTo>
                    <a:pt x="62383" y="6092001"/>
                  </a:lnTo>
                  <a:lnTo>
                    <a:pt x="29399" y="6059017"/>
                  </a:lnTo>
                  <a:lnTo>
                    <a:pt x="7768" y="6017189"/>
                  </a:lnTo>
                  <a:lnTo>
                    <a:pt x="0" y="5969028"/>
                  </a:lnTo>
                  <a:lnTo>
                    <a:pt x="0" y="15237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28781" y="2713227"/>
            <a:ext cx="35058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B8860B"/>
                </a:solidFill>
                <a:latin typeface="Calibri"/>
                <a:cs typeface="Calibri"/>
              </a:rPr>
              <a:t>Vector</a:t>
            </a:r>
            <a:r>
              <a:rPr sz="2800" b="1" spc="-75" dirty="0">
                <a:solidFill>
                  <a:srgbClr val="B8860B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B8860B"/>
                </a:solidFill>
                <a:latin typeface="Calibri"/>
                <a:cs typeface="Calibri"/>
              </a:rPr>
              <a:t>&amp;</a:t>
            </a:r>
            <a:r>
              <a:rPr sz="2800" b="1" spc="-75" dirty="0">
                <a:solidFill>
                  <a:srgbClr val="B8860B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B8860B"/>
                </a:solidFill>
                <a:latin typeface="Calibri"/>
                <a:cs typeface="Calibri"/>
              </a:rPr>
              <a:t>Multi-</a:t>
            </a:r>
            <a:r>
              <a:rPr sz="2800" b="1" spc="-20" dirty="0">
                <a:solidFill>
                  <a:srgbClr val="B8860B"/>
                </a:solidFill>
                <a:latin typeface="Calibri"/>
                <a:cs typeface="Calibri"/>
              </a:rPr>
              <a:t>Tenancy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91767" y="3630167"/>
            <a:ext cx="3907790" cy="3584575"/>
            <a:chOff x="1191767" y="3630167"/>
            <a:chExt cx="3907790" cy="358457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6567" y="3630167"/>
              <a:ext cx="1103376" cy="5364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2095" y="3630167"/>
              <a:ext cx="384048" cy="5364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8295" y="3630167"/>
              <a:ext cx="1947672" cy="5364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1767" y="4087367"/>
              <a:ext cx="3828287" cy="5364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5099" y="3809999"/>
              <a:ext cx="101600" cy="1016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4959" y="4468367"/>
              <a:ext cx="3514344" cy="5364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0159" y="4925567"/>
              <a:ext cx="1328928" cy="5364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5099" y="4673600"/>
              <a:ext cx="101600" cy="1016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4959" y="5306567"/>
              <a:ext cx="2420112" cy="5364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0159" y="5763767"/>
              <a:ext cx="3505200" cy="5364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5099" y="5537200"/>
              <a:ext cx="101600" cy="1016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59" y="6220967"/>
              <a:ext cx="3127248" cy="5364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80159" y="6678167"/>
              <a:ext cx="752855" cy="53644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67" y="6678167"/>
              <a:ext cx="387095" cy="536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04415" y="6678167"/>
              <a:ext cx="2795016" cy="5364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5099" y="6400800"/>
              <a:ext cx="101600" cy="10160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6000750" y="2241550"/>
            <a:ext cx="4241800" cy="6134100"/>
            <a:chOff x="6000750" y="2241550"/>
            <a:chExt cx="4241800" cy="6134100"/>
          </a:xfrm>
        </p:grpSpPr>
        <p:sp>
          <p:nvSpPr>
            <p:cNvPr id="26" name="object 26"/>
            <p:cNvSpPr/>
            <p:nvPr/>
          </p:nvSpPr>
          <p:spPr>
            <a:xfrm>
              <a:off x="6007100" y="2247900"/>
              <a:ext cx="4229100" cy="6121400"/>
            </a:xfrm>
            <a:custGeom>
              <a:avLst/>
              <a:gdLst/>
              <a:ahLst/>
              <a:cxnLst/>
              <a:rect l="l" t="t" r="r" b="b"/>
              <a:pathLst>
                <a:path w="4229100" h="6121400">
                  <a:moveTo>
                    <a:pt x="4076607" y="0"/>
                  </a:moveTo>
                  <a:lnTo>
                    <a:pt x="152372" y="0"/>
                  </a:lnTo>
                  <a:lnTo>
                    <a:pt x="104210" y="7768"/>
                  </a:lnTo>
                  <a:lnTo>
                    <a:pt x="62383" y="29398"/>
                  </a:lnTo>
                  <a:lnTo>
                    <a:pt x="29398" y="62383"/>
                  </a:lnTo>
                  <a:lnTo>
                    <a:pt x="7768" y="104210"/>
                  </a:lnTo>
                  <a:lnTo>
                    <a:pt x="0" y="152372"/>
                  </a:lnTo>
                  <a:lnTo>
                    <a:pt x="0" y="5969027"/>
                  </a:lnTo>
                  <a:lnTo>
                    <a:pt x="7768" y="6017189"/>
                  </a:lnTo>
                  <a:lnTo>
                    <a:pt x="29398" y="6059016"/>
                  </a:lnTo>
                  <a:lnTo>
                    <a:pt x="62383" y="6092001"/>
                  </a:lnTo>
                  <a:lnTo>
                    <a:pt x="104210" y="6113631"/>
                  </a:lnTo>
                  <a:lnTo>
                    <a:pt x="152372" y="6121400"/>
                  </a:lnTo>
                  <a:lnTo>
                    <a:pt x="4076607" y="6121400"/>
                  </a:lnTo>
                  <a:lnTo>
                    <a:pt x="4124768" y="6113631"/>
                  </a:lnTo>
                  <a:lnTo>
                    <a:pt x="4166596" y="6092001"/>
                  </a:lnTo>
                  <a:lnTo>
                    <a:pt x="4199580" y="6059016"/>
                  </a:lnTo>
                  <a:lnTo>
                    <a:pt x="4221211" y="6017189"/>
                  </a:lnTo>
                  <a:lnTo>
                    <a:pt x="4228979" y="5969027"/>
                  </a:lnTo>
                  <a:lnTo>
                    <a:pt x="4228979" y="152372"/>
                  </a:lnTo>
                  <a:lnTo>
                    <a:pt x="4221211" y="104210"/>
                  </a:lnTo>
                  <a:lnTo>
                    <a:pt x="4199580" y="62383"/>
                  </a:lnTo>
                  <a:lnTo>
                    <a:pt x="4166596" y="29398"/>
                  </a:lnTo>
                  <a:lnTo>
                    <a:pt x="4124768" y="7768"/>
                  </a:lnTo>
                  <a:lnTo>
                    <a:pt x="4076607" y="0"/>
                  </a:lnTo>
                  <a:close/>
                </a:path>
              </a:pathLst>
            </a:custGeom>
            <a:solidFill>
              <a:srgbClr val="FFFFFF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07100" y="2247900"/>
              <a:ext cx="4229100" cy="6121400"/>
            </a:xfrm>
            <a:custGeom>
              <a:avLst/>
              <a:gdLst/>
              <a:ahLst/>
              <a:cxnLst/>
              <a:rect l="l" t="t" r="r" b="b"/>
              <a:pathLst>
                <a:path w="4229100" h="6121400">
                  <a:moveTo>
                    <a:pt x="0" y="152372"/>
                  </a:moveTo>
                  <a:lnTo>
                    <a:pt x="7768" y="104210"/>
                  </a:lnTo>
                  <a:lnTo>
                    <a:pt x="29399" y="62383"/>
                  </a:lnTo>
                  <a:lnTo>
                    <a:pt x="62383" y="29399"/>
                  </a:lnTo>
                  <a:lnTo>
                    <a:pt x="104210" y="7768"/>
                  </a:lnTo>
                  <a:lnTo>
                    <a:pt x="152372" y="0"/>
                  </a:lnTo>
                  <a:lnTo>
                    <a:pt x="4076607" y="0"/>
                  </a:lnTo>
                  <a:lnTo>
                    <a:pt x="4124768" y="7768"/>
                  </a:lnTo>
                  <a:lnTo>
                    <a:pt x="4166596" y="29399"/>
                  </a:lnTo>
                  <a:lnTo>
                    <a:pt x="4199580" y="62383"/>
                  </a:lnTo>
                  <a:lnTo>
                    <a:pt x="4221211" y="104210"/>
                  </a:lnTo>
                  <a:lnTo>
                    <a:pt x="4228980" y="152372"/>
                  </a:lnTo>
                  <a:lnTo>
                    <a:pt x="4228980" y="5969028"/>
                  </a:lnTo>
                  <a:lnTo>
                    <a:pt x="4221211" y="6017189"/>
                  </a:lnTo>
                  <a:lnTo>
                    <a:pt x="4199580" y="6059017"/>
                  </a:lnTo>
                  <a:lnTo>
                    <a:pt x="4166596" y="6092001"/>
                  </a:lnTo>
                  <a:lnTo>
                    <a:pt x="4124768" y="6113632"/>
                  </a:lnTo>
                  <a:lnTo>
                    <a:pt x="4076607" y="6121400"/>
                  </a:lnTo>
                  <a:lnTo>
                    <a:pt x="152372" y="6121400"/>
                  </a:lnTo>
                  <a:lnTo>
                    <a:pt x="104210" y="6113632"/>
                  </a:lnTo>
                  <a:lnTo>
                    <a:pt x="62383" y="6092001"/>
                  </a:lnTo>
                  <a:lnTo>
                    <a:pt x="29399" y="6059017"/>
                  </a:lnTo>
                  <a:lnTo>
                    <a:pt x="7768" y="6017189"/>
                  </a:lnTo>
                  <a:lnTo>
                    <a:pt x="0" y="5969028"/>
                  </a:lnTo>
                  <a:lnTo>
                    <a:pt x="0" y="15237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251955" y="2731515"/>
            <a:ext cx="37515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B8860B"/>
                </a:solidFill>
                <a:latin typeface="Calibri"/>
                <a:cs typeface="Calibri"/>
              </a:rPr>
              <a:t>Automated</a:t>
            </a:r>
            <a:r>
              <a:rPr sz="2800" b="1" spc="-100" dirty="0">
                <a:solidFill>
                  <a:srgbClr val="B8860B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B8860B"/>
                </a:solidFill>
                <a:latin typeface="Calibri"/>
                <a:cs typeface="Calibri"/>
              </a:rPr>
              <a:t>Management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272784" y="3630167"/>
            <a:ext cx="3822700" cy="3584575"/>
            <a:chOff x="6272784" y="3630167"/>
            <a:chExt cx="3822700" cy="3584575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77584" y="3630167"/>
              <a:ext cx="3334512" cy="5364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72784" y="4087367"/>
              <a:ext cx="3429000" cy="5364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6200" y="3809999"/>
              <a:ext cx="101600" cy="1016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77584" y="4492751"/>
              <a:ext cx="765048" cy="5364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34784" y="4492751"/>
              <a:ext cx="384048" cy="5364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10984" y="4492751"/>
              <a:ext cx="2865120" cy="5364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72784" y="4949951"/>
              <a:ext cx="2200656" cy="53644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6200" y="4673600"/>
              <a:ext cx="101600" cy="10160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77584" y="5355335"/>
              <a:ext cx="682751" cy="5364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52488" y="5355335"/>
              <a:ext cx="384048" cy="53644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28688" y="5355335"/>
              <a:ext cx="2179320" cy="5364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900160" y="5355335"/>
              <a:ext cx="387096" cy="53644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979408" y="5355335"/>
              <a:ext cx="1115568" cy="53644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72784" y="5812535"/>
              <a:ext cx="2359152" cy="53644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6200" y="5537200"/>
              <a:ext cx="101600" cy="10160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77584" y="6220967"/>
              <a:ext cx="3419855" cy="53644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272784" y="6678167"/>
              <a:ext cx="2974848" cy="53644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6200" y="6400800"/>
              <a:ext cx="101600" cy="101600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10991850" y="2241550"/>
            <a:ext cx="4241800" cy="6134100"/>
            <a:chOff x="10991850" y="2241550"/>
            <a:chExt cx="4241800" cy="6134100"/>
          </a:xfrm>
        </p:grpSpPr>
        <p:sp>
          <p:nvSpPr>
            <p:cNvPr id="49" name="object 49"/>
            <p:cNvSpPr/>
            <p:nvPr/>
          </p:nvSpPr>
          <p:spPr>
            <a:xfrm>
              <a:off x="10998200" y="2247900"/>
              <a:ext cx="4229100" cy="6121400"/>
            </a:xfrm>
            <a:custGeom>
              <a:avLst/>
              <a:gdLst/>
              <a:ahLst/>
              <a:cxnLst/>
              <a:rect l="l" t="t" r="r" b="b"/>
              <a:pathLst>
                <a:path w="4229100" h="6121400">
                  <a:moveTo>
                    <a:pt x="4076611" y="0"/>
                  </a:moveTo>
                  <a:lnTo>
                    <a:pt x="152372" y="0"/>
                  </a:lnTo>
                  <a:lnTo>
                    <a:pt x="104210" y="7768"/>
                  </a:lnTo>
                  <a:lnTo>
                    <a:pt x="62383" y="29398"/>
                  </a:lnTo>
                  <a:lnTo>
                    <a:pt x="29398" y="62383"/>
                  </a:lnTo>
                  <a:lnTo>
                    <a:pt x="7768" y="104210"/>
                  </a:lnTo>
                  <a:lnTo>
                    <a:pt x="0" y="152372"/>
                  </a:lnTo>
                  <a:lnTo>
                    <a:pt x="0" y="5969027"/>
                  </a:lnTo>
                  <a:lnTo>
                    <a:pt x="7768" y="6017189"/>
                  </a:lnTo>
                  <a:lnTo>
                    <a:pt x="29398" y="6059016"/>
                  </a:lnTo>
                  <a:lnTo>
                    <a:pt x="62383" y="6092001"/>
                  </a:lnTo>
                  <a:lnTo>
                    <a:pt x="104210" y="6113631"/>
                  </a:lnTo>
                  <a:lnTo>
                    <a:pt x="152372" y="6121400"/>
                  </a:lnTo>
                  <a:lnTo>
                    <a:pt x="4076611" y="6121400"/>
                  </a:lnTo>
                  <a:lnTo>
                    <a:pt x="4124770" y="6113631"/>
                  </a:lnTo>
                  <a:lnTo>
                    <a:pt x="4166595" y="6092001"/>
                  </a:lnTo>
                  <a:lnTo>
                    <a:pt x="4199576" y="6059016"/>
                  </a:lnTo>
                  <a:lnTo>
                    <a:pt x="4221205" y="6017189"/>
                  </a:lnTo>
                  <a:lnTo>
                    <a:pt x="4228973" y="5969027"/>
                  </a:lnTo>
                  <a:lnTo>
                    <a:pt x="4228973" y="152372"/>
                  </a:lnTo>
                  <a:lnTo>
                    <a:pt x="4221205" y="104210"/>
                  </a:lnTo>
                  <a:lnTo>
                    <a:pt x="4199576" y="62383"/>
                  </a:lnTo>
                  <a:lnTo>
                    <a:pt x="4166595" y="29398"/>
                  </a:lnTo>
                  <a:lnTo>
                    <a:pt x="4124770" y="7768"/>
                  </a:lnTo>
                  <a:lnTo>
                    <a:pt x="4076611" y="0"/>
                  </a:lnTo>
                  <a:close/>
                </a:path>
              </a:pathLst>
            </a:custGeom>
            <a:solidFill>
              <a:srgbClr val="FFFFFF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998200" y="2247900"/>
              <a:ext cx="4229100" cy="6121400"/>
            </a:xfrm>
            <a:custGeom>
              <a:avLst/>
              <a:gdLst/>
              <a:ahLst/>
              <a:cxnLst/>
              <a:rect l="l" t="t" r="r" b="b"/>
              <a:pathLst>
                <a:path w="4229100" h="6121400">
                  <a:moveTo>
                    <a:pt x="0" y="152372"/>
                  </a:moveTo>
                  <a:lnTo>
                    <a:pt x="7768" y="104210"/>
                  </a:lnTo>
                  <a:lnTo>
                    <a:pt x="29399" y="62383"/>
                  </a:lnTo>
                  <a:lnTo>
                    <a:pt x="62383" y="29399"/>
                  </a:lnTo>
                  <a:lnTo>
                    <a:pt x="104210" y="7768"/>
                  </a:lnTo>
                  <a:lnTo>
                    <a:pt x="152372" y="0"/>
                  </a:lnTo>
                  <a:lnTo>
                    <a:pt x="4076607" y="0"/>
                  </a:lnTo>
                  <a:lnTo>
                    <a:pt x="4124768" y="7768"/>
                  </a:lnTo>
                  <a:lnTo>
                    <a:pt x="4166596" y="29399"/>
                  </a:lnTo>
                  <a:lnTo>
                    <a:pt x="4199580" y="62383"/>
                  </a:lnTo>
                  <a:lnTo>
                    <a:pt x="4221211" y="104210"/>
                  </a:lnTo>
                  <a:lnTo>
                    <a:pt x="4228980" y="152372"/>
                  </a:lnTo>
                  <a:lnTo>
                    <a:pt x="4228980" y="5969028"/>
                  </a:lnTo>
                  <a:lnTo>
                    <a:pt x="4221211" y="6017189"/>
                  </a:lnTo>
                  <a:lnTo>
                    <a:pt x="4199580" y="6059017"/>
                  </a:lnTo>
                  <a:lnTo>
                    <a:pt x="4166596" y="6092001"/>
                  </a:lnTo>
                  <a:lnTo>
                    <a:pt x="4124768" y="6113632"/>
                  </a:lnTo>
                  <a:lnTo>
                    <a:pt x="4076607" y="6121400"/>
                  </a:lnTo>
                  <a:lnTo>
                    <a:pt x="152372" y="6121400"/>
                  </a:lnTo>
                  <a:lnTo>
                    <a:pt x="104210" y="6113632"/>
                  </a:lnTo>
                  <a:lnTo>
                    <a:pt x="62383" y="6092001"/>
                  </a:lnTo>
                  <a:lnTo>
                    <a:pt x="29399" y="6059017"/>
                  </a:lnTo>
                  <a:lnTo>
                    <a:pt x="7768" y="6017189"/>
                  </a:lnTo>
                  <a:lnTo>
                    <a:pt x="0" y="5969028"/>
                  </a:lnTo>
                  <a:lnTo>
                    <a:pt x="0" y="15237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1512550" y="2713227"/>
            <a:ext cx="33020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B8860B"/>
                </a:solidFill>
                <a:latin typeface="Calibri"/>
                <a:cs typeface="Calibri"/>
              </a:rPr>
              <a:t>Operational</a:t>
            </a:r>
            <a:r>
              <a:rPr sz="2800" b="1" spc="-65" dirty="0">
                <a:solidFill>
                  <a:srgbClr val="B8860B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B8860B"/>
                </a:solidFill>
                <a:latin typeface="Calibri"/>
                <a:cs typeface="Calibri"/>
              </a:rPr>
              <a:t>Simplicity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11262359" y="3553967"/>
            <a:ext cx="3743325" cy="3584575"/>
            <a:chOff x="11262359" y="3553967"/>
            <a:chExt cx="3743325" cy="3584575"/>
          </a:xfrm>
        </p:grpSpPr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567159" y="3553967"/>
              <a:ext cx="2813304" cy="53644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72615" y="3553967"/>
              <a:ext cx="387096" cy="53644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262359" y="4011167"/>
              <a:ext cx="2980944" cy="53644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17299" y="3733799"/>
              <a:ext cx="101600" cy="10160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567159" y="4416551"/>
              <a:ext cx="3206496" cy="53644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262359" y="4873751"/>
              <a:ext cx="2106167" cy="53644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17299" y="4597400"/>
              <a:ext cx="101600" cy="10160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567159" y="5279135"/>
              <a:ext cx="3227832" cy="53644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62359" y="5736335"/>
              <a:ext cx="2371344" cy="53644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17299" y="5461000"/>
              <a:ext cx="101600" cy="10160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567159" y="6144767"/>
              <a:ext cx="3438144" cy="53644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262359" y="6601967"/>
              <a:ext cx="2383536" cy="53644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17299" y="6324600"/>
              <a:ext cx="101600" cy="101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3999"/>
                </a:lnTo>
                <a:lnTo>
                  <a:pt x="16256000" y="9143999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58850" y="2508250"/>
            <a:ext cx="10680700" cy="5270500"/>
            <a:chOff x="958850" y="2508250"/>
            <a:chExt cx="10680700" cy="5270500"/>
          </a:xfrm>
        </p:grpSpPr>
        <p:sp>
          <p:nvSpPr>
            <p:cNvPr id="5" name="object 5"/>
            <p:cNvSpPr/>
            <p:nvPr/>
          </p:nvSpPr>
          <p:spPr>
            <a:xfrm>
              <a:off x="965200" y="2514600"/>
              <a:ext cx="10668000" cy="5257800"/>
            </a:xfrm>
            <a:custGeom>
              <a:avLst/>
              <a:gdLst/>
              <a:ahLst/>
              <a:cxnLst/>
              <a:rect l="l" t="t" r="r" b="b"/>
              <a:pathLst>
                <a:path w="10668000" h="5257800">
                  <a:moveTo>
                    <a:pt x="10478556" y="0"/>
                  </a:moveTo>
                  <a:lnTo>
                    <a:pt x="189443" y="0"/>
                  </a:lnTo>
                  <a:lnTo>
                    <a:pt x="139081" y="6767"/>
                  </a:lnTo>
                  <a:lnTo>
                    <a:pt x="93827" y="25864"/>
                  </a:lnTo>
                  <a:lnTo>
                    <a:pt x="55486" y="55486"/>
                  </a:lnTo>
                  <a:lnTo>
                    <a:pt x="25864" y="93827"/>
                  </a:lnTo>
                  <a:lnTo>
                    <a:pt x="6767" y="139081"/>
                  </a:lnTo>
                  <a:lnTo>
                    <a:pt x="0" y="189443"/>
                  </a:lnTo>
                  <a:lnTo>
                    <a:pt x="0" y="5068356"/>
                  </a:lnTo>
                  <a:lnTo>
                    <a:pt x="6767" y="5118718"/>
                  </a:lnTo>
                  <a:lnTo>
                    <a:pt x="25864" y="5163972"/>
                  </a:lnTo>
                  <a:lnTo>
                    <a:pt x="55486" y="5202313"/>
                  </a:lnTo>
                  <a:lnTo>
                    <a:pt x="93827" y="5231935"/>
                  </a:lnTo>
                  <a:lnTo>
                    <a:pt x="139081" y="5251032"/>
                  </a:lnTo>
                  <a:lnTo>
                    <a:pt x="189443" y="5257800"/>
                  </a:lnTo>
                  <a:lnTo>
                    <a:pt x="10478556" y="5257800"/>
                  </a:lnTo>
                  <a:lnTo>
                    <a:pt x="10528918" y="5251032"/>
                  </a:lnTo>
                  <a:lnTo>
                    <a:pt x="10574172" y="5231935"/>
                  </a:lnTo>
                  <a:lnTo>
                    <a:pt x="10612513" y="5202313"/>
                  </a:lnTo>
                  <a:lnTo>
                    <a:pt x="10642135" y="5163972"/>
                  </a:lnTo>
                  <a:lnTo>
                    <a:pt x="10661232" y="5118718"/>
                  </a:lnTo>
                  <a:lnTo>
                    <a:pt x="10668000" y="5068356"/>
                  </a:lnTo>
                  <a:lnTo>
                    <a:pt x="10668000" y="189443"/>
                  </a:lnTo>
                  <a:lnTo>
                    <a:pt x="10661232" y="139081"/>
                  </a:lnTo>
                  <a:lnTo>
                    <a:pt x="10642135" y="93827"/>
                  </a:lnTo>
                  <a:lnTo>
                    <a:pt x="10612513" y="55486"/>
                  </a:lnTo>
                  <a:lnTo>
                    <a:pt x="10574172" y="25864"/>
                  </a:lnTo>
                  <a:lnTo>
                    <a:pt x="10528918" y="6767"/>
                  </a:lnTo>
                  <a:lnTo>
                    <a:pt x="10478556" y="0"/>
                  </a:lnTo>
                  <a:close/>
                </a:path>
              </a:pathLst>
            </a:custGeom>
            <a:solidFill>
              <a:srgbClr val="FFFFFF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5200" y="2514600"/>
              <a:ext cx="10668000" cy="5257800"/>
            </a:xfrm>
            <a:custGeom>
              <a:avLst/>
              <a:gdLst/>
              <a:ahLst/>
              <a:cxnLst/>
              <a:rect l="l" t="t" r="r" b="b"/>
              <a:pathLst>
                <a:path w="10668000" h="5257800">
                  <a:moveTo>
                    <a:pt x="0" y="189443"/>
                  </a:moveTo>
                  <a:lnTo>
                    <a:pt x="6767" y="139081"/>
                  </a:lnTo>
                  <a:lnTo>
                    <a:pt x="25864" y="93827"/>
                  </a:lnTo>
                  <a:lnTo>
                    <a:pt x="55486" y="55486"/>
                  </a:lnTo>
                  <a:lnTo>
                    <a:pt x="93827" y="25864"/>
                  </a:lnTo>
                  <a:lnTo>
                    <a:pt x="139081" y="6767"/>
                  </a:lnTo>
                  <a:lnTo>
                    <a:pt x="189443" y="0"/>
                  </a:lnTo>
                  <a:lnTo>
                    <a:pt x="10478557" y="0"/>
                  </a:lnTo>
                  <a:lnTo>
                    <a:pt x="10528918" y="6767"/>
                  </a:lnTo>
                  <a:lnTo>
                    <a:pt x="10574172" y="25864"/>
                  </a:lnTo>
                  <a:lnTo>
                    <a:pt x="10612513" y="55486"/>
                  </a:lnTo>
                  <a:lnTo>
                    <a:pt x="10642135" y="93827"/>
                  </a:lnTo>
                  <a:lnTo>
                    <a:pt x="10661233" y="139081"/>
                  </a:lnTo>
                  <a:lnTo>
                    <a:pt x="10668000" y="189443"/>
                  </a:lnTo>
                  <a:lnTo>
                    <a:pt x="10668000" y="5068356"/>
                  </a:lnTo>
                  <a:lnTo>
                    <a:pt x="10661233" y="5118717"/>
                  </a:lnTo>
                  <a:lnTo>
                    <a:pt x="10642135" y="5163972"/>
                  </a:lnTo>
                  <a:lnTo>
                    <a:pt x="10612513" y="5202313"/>
                  </a:lnTo>
                  <a:lnTo>
                    <a:pt x="10574172" y="5231935"/>
                  </a:lnTo>
                  <a:lnTo>
                    <a:pt x="10528918" y="5251032"/>
                  </a:lnTo>
                  <a:lnTo>
                    <a:pt x="10478557" y="5257800"/>
                  </a:lnTo>
                  <a:lnTo>
                    <a:pt x="189443" y="5257800"/>
                  </a:lnTo>
                  <a:lnTo>
                    <a:pt x="139081" y="5251032"/>
                  </a:lnTo>
                  <a:lnTo>
                    <a:pt x="93827" y="5231935"/>
                  </a:lnTo>
                  <a:lnTo>
                    <a:pt x="55486" y="5202313"/>
                  </a:lnTo>
                  <a:lnTo>
                    <a:pt x="25864" y="5163972"/>
                  </a:lnTo>
                  <a:lnTo>
                    <a:pt x="6767" y="5118717"/>
                  </a:lnTo>
                  <a:lnTo>
                    <a:pt x="0" y="5068356"/>
                  </a:lnTo>
                  <a:lnTo>
                    <a:pt x="0" y="1894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1037589" y="1283716"/>
            <a:ext cx="82384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79646"/>
                </a:solidFill>
                <a:latin typeface="Calibri"/>
                <a:cs typeface="Calibri"/>
              </a:rPr>
              <a:t>Future</a:t>
            </a:r>
            <a:r>
              <a:rPr sz="4000" spc="-100" dirty="0">
                <a:solidFill>
                  <a:srgbClr val="F79646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F79646"/>
                </a:solidFill>
                <a:latin typeface="Calibri"/>
                <a:cs typeface="Calibri"/>
              </a:rPr>
              <a:t>Extension:</a:t>
            </a:r>
            <a:r>
              <a:rPr sz="4000" spc="-90" dirty="0">
                <a:solidFill>
                  <a:srgbClr val="F79646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F79646"/>
                </a:solidFill>
                <a:latin typeface="Calibri"/>
                <a:cs typeface="Calibri"/>
              </a:rPr>
              <a:t>Online</a:t>
            </a:r>
            <a:r>
              <a:rPr sz="4000" spc="-100" dirty="0">
                <a:solidFill>
                  <a:srgbClr val="F79646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F79646"/>
                </a:solidFill>
                <a:latin typeface="Calibri"/>
                <a:cs typeface="Calibri"/>
              </a:rPr>
              <a:t>Shard</a:t>
            </a:r>
            <a:r>
              <a:rPr sz="4000" spc="-100" dirty="0">
                <a:solidFill>
                  <a:srgbClr val="F79646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79646"/>
                </a:solidFill>
                <a:latin typeface="Calibri"/>
                <a:cs typeface="Calibri"/>
              </a:rPr>
              <a:t>Merging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354965" algn="l"/>
              </a:tabLst>
            </a:pPr>
            <a:r>
              <a:rPr spc="-10" dirty="0"/>
              <a:t>Complementary</a:t>
            </a:r>
            <a:r>
              <a:rPr spc="-85" dirty="0"/>
              <a:t> </a:t>
            </a:r>
            <a:r>
              <a:rPr dirty="0"/>
              <a:t>to</a:t>
            </a:r>
            <a:r>
              <a:rPr spc="-80" dirty="0"/>
              <a:t> </a:t>
            </a:r>
            <a:r>
              <a:rPr dirty="0"/>
              <a:t>splitting</a:t>
            </a:r>
            <a:r>
              <a:rPr spc="-75" dirty="0"/>
              <a:t> </a:t>
            </a:r>
            <a:r>
              <a:rPr dirty="0"/>
              <a:t>for</a:t>
            </a:r>
            <a:r>
              <a:rPr spc="-90" dirty="0"/>
              <a:t> </a:t>
            </a:r>
            <a:r>
              <a:rPr dirty="0"/>
              <a:t>true</a:t>
            </a:r>
            <a:r>
              <a:rPr spc="-85" dirty="0"/>
              <a:t> </a:t>
            </a:r>
            <a:r>
              <a:rPr dirty="0"/>
              <a:t>shard</a:t>
            </a:r>
            <a:r>
              <a:rPr spc="-75" dirty="0"/>
              <a:t> </a:t>
            </a:r>
            <a:r>
              <a:rPr spc="-10" dirty="0"/>
              <a:t>elasticity</a:t>
            </a:r>
          </a:p>
          <a:p>
            <a:pPr marL="354965" indent="-342265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</a:tabLst>
            </a:pPr>
            <a:r>
              <a:rPr dirty="0"/>
              <a:t>Allows</a:t>
            </a:r>
            <a:r>
              <a:rPr spc="-60" dirty="0"/>
              <a:t> </a:t>
            </a:r>
            <a:r>
              <a:rPr spc="-20" dirty="0"/>
              <a:t>scaling-</a:t>
            </a:r>
            <a:r>
              <a:rPr dirty="0"/>
              <a:t>in</a:t>
            </a:r>
            <a:r>
              <a:rPr spc="-50" dirty="0"/>
              <a:t> </a:t>
            </a:r>
            <a:r>
              <a:rPr dirty="0"/>
              <a:t>during</a:t>
            </a:r>
            <a:r>
              <a:rPr spc="-55" dirty="0"/>
              <a:t> </a:t>
            </a:r>
            <a:r>
              <a:rPr dirty="0"/>
              <a:t>low</a:t>
            </a:r>
            <a:r>
              <a:rPr spc="-55" dirty="0"/>
              <a:t> </a:t>
            </a:r>
            <a:r>
              <a:rPr dirty="0"/>
              <a:t>traffic</a:t>
            </a:r>
            <a:r>
              <a:rPr spc="-60" dirty="0"/>
              <a:t> </a:t>
            </a:r>
            <a:r>
              <a:rPr spc="-10" dirty="0"/>
              <a:t>periods</a:t>
            </a: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</a:tabLst>
            </a:pPr>
            <a:r>
              <a:rPr dirty="0"/>
              <a:t>Reduces</a:t>
            </a:r>
            <a:r>
              <a:rPr spc="-105" dirty="0"/>
              <a:t> </a:t>
            </a:r>
            <a:r>
              <a:rPr spc="-10" dirty="0"/>
              <a:t>operational</a:t>
            </a:r>
            <a:r>
              <a:rPr spc="-95" dirty="0"/>
              <a:t> </a:t>
            </a:r>
            <a:r>
              <a:rPr dirty="0"/>
              <a:t>costs</a:t>
            </a:r>
            <a:r>
              <a:rPr spc="-100" dirty="0"/>
              <a:t> </a:t>
            </a:r>
            <a:r>
              <a:rPr dirty="0"/>
              <a:t>by</a:t>
            </a:r>
            <a:r>
              <a:rPr spc="-100" dirty="0"/>
              <a:t> </a:t>
            </a:r>
            <a:r>
              <a:rPr dirty="0"/>
              <a:t>consolidating</a:t>
            </a:r>
            <a:r>
              <a:rPr spc="-90" dirty="0"/>
              <a:t> </a:t>
            </a:r>
            <a:r>
              <a:rPr spc="-10" dirty="0"/>
              <a:t>shards</a:t>
            </a: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</a:tabLst>
            </a:pPr>
            <a:r>
              <a:rPr dirty="0"/>
              <a:t>Key</a:t>
            </a:r>
            <a:r>
              <a:rPr spc="-85" dirty="0"/>
              <a:t> </a:t>
            </a:r>
            <a:r>
              <a:rPr dirty="0"/>
              <a:t>for</a:t>
            </a:r>
            <a:r>
              <a:rPr spc="-90" dirty="0"/>
              <a:t> </a:t>
            </a:r>
            <a:r>
              <a:rPr spc="-10" dirty="0"/>
              <a:t>lifecycle</a:t>
            </a:r>
            <a:r>
              <a:rPr spc="-90" dirty="0"/>
              <a:t> </a:t>
            </a:r>
            <a:r>
              <a:rPr spc="-10" dirty="0"/>
              <a:t>management</a:t>
            </a:r>
            <a:r>
              <a:rPr spc="-80" dirty="0"/>
              <a:t> </a:t>
            </a:r>
            <a:r>
              <a:rPr dirty="0"/>
              <a:t>and</a:t>
            </a:r>
            <a:r>
              <a:rPr spc="-80" dirty="0"/>
              <a:t> </a:t>
            </a:r>
            <a:r>
              <a:rPr dirty="0"/>
              <a:t>autonomous</a:t>
            </a:r>
            <a:r>
              <a:rPr spc="-85" dirty="0"/>
              <a:t> </a:t>
            </a:r>
            <a:r>
              <a:rPr spc="-10" dirty="0"/>
              <a:t>clusters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76200"/>
            <a:ext cx="16256000" cy="9067800"/>
          </a:xfrm>
          <a:custGeom>
            <a:avLst/>
            <a:gdLst/>
            <a:ahLst/>
            <a:cxnLst/>
            <a:rect l="l" t="t" r="r" b="b"/>
            <a:pathLst>
              <a:path w="16256000" h="9067800">
                <a:moveTo>
                  <a:pt x="0" y="9067800"/>
                </a:moveTo>
                <a:lnTo>
                  <a:pt x="0" y="0"/>
                </a:lnTo>
                <a:lnTo>
                  <a:pt x="16256000" y="0"/>
                </a:lnTo>
                <a:lnTo>
                  <a:pt x="16256000" y="9067799"/>
                </a:lnTo>
                <a:lnTo>
                  <a:pt x="0" y="9067800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6266527" y="638556"/>
            <a:ext cx="3722370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800" b="1" dirty="0">
                <a:solidFill>
                  <a:srgbClr val="FFFFFF"/>
                </a:solidFill>
                <a:latin typeface="Calibri"/>
                <a:cs typeface="Calibri"/>
              </a:rPr>
              <a:t>Thank</a:t>
            </a:r>
            <a:r>
              <a:rPr sz="6800"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800" b="1" spc="-5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6800" b="1" spc="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800" b="1" spc="5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endParaRPr sz="6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660904" y="2341204"/>
            <a:ext cx="11101070" cy="5370830"/>
            <a:chOff x="2660904" y="2341204"/>
            <a:chExt cx="11101070" cy="53708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5496" y="6339840"/>
              <a:ext cx="984504" cy="6339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38144" y="6339840"/>
              <a:ext cx="493775" cy="6339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0904" y="7077455"/>
              <a:ext cx="1316736" cy="633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5784" y="7077455"/>
              <a:ext cx="493775" cy="63398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152931" y="7487324"/>
              <a:ext cx="9423400" cy="25400"/>
            </a:xfrm>
            <a:custGeom>
              <a:avLst/>
              <a:gdLst/>
              <a:ahLst/>
              <a:cxnLst/>
              <a:rect l="l" t="t" r="r" b="b"/>
              <a:pathLst>
                <a:path w="9423400" h="25400">
                  <a:moveTo>
                    <a:pt x="942339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9423393" y="25400"/>
                  </a:lnTo>
                  <a:lnTo>
                    <a:pt x="9423393" y="0"/>
                  </a:lnTo>
                  <a:close/>
                </a:path>
              </a:pathLst>
            </a:custGeom>
            <a:solidFill>
              <a:srgbClr val="E46C0A">
                <a:alpha val="917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65448" y="7077455"/>
              <a:ext cx="4828032" cy="6339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21624" y="7077455"/>
              <a:ext cx="490727" cy="6339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40495" y="7077455"/>
              <a:ext cx="5221223" cy="6339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00890" y="2341204"/>
              <a:ext cx="3654216" cy="360092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971131" y="6394195"/>
            <a:ext cx="9451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dirty="0">
                <a:solidFill>
                  <a:srgbClr val="E46C0A"/>
                </a:solidFill>
                <a:uFill>
                  <a:solidFill>
                    <a:srgbClr val="E46C0A"/>
                  </a:solidFill>
                </a:uFill>
                <a:latin typeface="Trebuchet MS"/>
                <a:cs typeface="Trebuchet MS"/>
                <a:hlinkClick r:id="rId10"/>
              </a:rPr>
              <a:t>https://github.com/opensearch-</a:t>
            </a:r>
            <a:r>
              <a:rPr sz="2400" u="sng" spc="-10" dirty="0">
                <a:solidFill>
                  <a:srgbClr val="E46C0A"/>
                </a:solidFill>
                <a:uFill>
                  <a:solidFill>
                    <a:srgbClr val="E46C0A"/>
                  </a:solidFill>
                </a:uFill>
                <a:latin typeface="Trebuchet MS"/>
                <a:cs typeface="Trebuchet MS"/>
                <a:hlinkClick r:id="rId10"/>
              </a:rPr>
              <a:t>project/OpenSearch/issues/12918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9300" y="4094988"/>
            <a:ext cx="266001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1" spc="-20" dirty="0">
                <a:solidFill>
                  <a:srgbClr val="B8860B"/>
                </a:solidFill>
                <a:latin typeface="Calibri"/>
                <a:cs typeface="Calibri"/>
              </a:rPr>
              <a:t>Contents</a:t>
            </a:r>
            <a:endParaRPr sz="5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80100" y="1717548"/>
            <a:ext cx="4381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solidFill>
                  <a:srgbClr val="B8860B"/>
                </a:solidFill>
                <a:latin typeface="Calibri"/>
                <a:cs typeface="Calibri"/>
              </a:rPr>
              <a:t>01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46900" y="1481835"/>
            <a:ext cx="530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65" dirty="0">
                <a:solidFill>
                  <a:srgbClr val="FFFFFF"/>
                </a:solidFill>
                <a:latin typeface="Trebuchet MS"/>
                <a:cs typeface="Trebuchet MS"/>
              </a:rPr>
              <a:t>Problem</a:t>
            </a:r>
            <a:r>
              <a:rPr sz="28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Statement</a:t>
            </a:r>
            <a:r>
              <a:rPr sz="28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8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8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Context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6183" y="1996439"/>
            <a:ext cx="6080760" cy="53644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880100" y="3482340"/>
            <a:ext cx="4381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solidFill>
                  <a:srgbClr val="B8860B"/>
                </a:solidFill>
                <a:latin typeface="Calibri"/>
                <a:cs typeface="Calibri"/>
              </a:rPr>
              <a:t>02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46900" y="3246627"/>
            <a:ext cx="39973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Requirements</a:t>
            </a:r>
            <a:r>
              <a:rPr sz="2800" spc="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8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800" spc="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40" dirty="0">
                <a:solidFill>
                  <a:srgbClr val="FFFFFF"/>
                </a:solidFill>
                <a:latin typeface="Trebuchet MS"/>
                <a:cs typeface="Trebuchet MS"/>
              </a:rPr>
              <a:t>Goals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806183" y="3749040"/>
            <a:ext cx="5471160" cy="536575"/>
            <a:chOff x="6806183" y="3749040"/>
            <a:chExt cx="5471160" cy="53657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06183" y="3749040"/>
              <a:ext cx="2554224" cy="5364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2559" y="3749040"/>
              <a:ext cx="408431" cy="5364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53143" y="3749040"/>
              <a:ext cx="3124200" cy="53644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880100" y="5247132"/>
            <a:ext cx="4381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solidFill>
                  <a:srgbClr val="B8860B"/>
                </a:solidFill>
                <a:latin typeface="Calibri"/>
                <a:cs typeface="Calibri"/>
              </a:rPr>
              <a:t>03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46900" y="5011420"/>
            <a:ext cx="32727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Trebuchet MS"/>
                <a:cs typeface="Trebuchet MS"/>
              </a:rPr>
              <a:t>Proposed</a:t>
            </a:r>
            <a:r>
              <a:rPr sz="2800" b="1" spc="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35" dirty="0">
                <a:solidFill>
                  <a:srgbClr val="FFFFFF"/>
                </a:solidFill>
                <a:latin typeface="Trebuchet MS"/>
                <a:cs typeface="Trebuchet MS"/>
              </a:rPr>
              <a:t>Solutions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06183" y="5513832"/>
            <a:ext cx="5017008" cy="53644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880100" y="7011923"/>
            <a:ext cx="4381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solidFill>
                  <a:srgbClr val="B8860B"/>
                </a:solidFill>
                <a:latin typeface="Calibri"/>
                <a:cs typeface="Calibri"/>
              </a:rPr>
              <a:t>04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46900" y="6764019"/>
            <a:ext cx="39649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Trebuchet MS"/>
                <a:cs typeface="Trebuchet MS"/>
              </a:rPr>
              <a:t>Implementation</a:t>
            </a:r>
            <a:r>
              <a:rPr sz="2800" b="1" spc="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60" dirty="0">
                <a:solidFill>
                  <a:srgbClr val="FFFFFF"/>
                </a:solidFill>
                <a:latin typeface="Trebuchet MS"/>
                <a:cs typeface="Trebuchet MS"/>
              </a:rPr>
              <a:t>Design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06183" y="7278623"/>
            <a:ext cx="5943600" cy="53644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F2D303-78AC-FB8A-0C8A-5BE62C65B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3999"/>
                </a:lnTo>
                <a:lnTo>
                  <a:pt x="16256000" y="9143999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22300" y="1462531"/>
            <a:ext cx="55270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25" dirty="0">
                <a:solidFill>
                  <a:srgbClr val="FFFFFF"/>
                </a:solidFill>
              </a:rPr>
              <a:t>Problem</a:t>
            </a:r>
            <a:r>
              <a:rPr sz="4800" spc="-155" dirty="0">
                <a:solidFill>
                  <a:srgbClr val="FFFFFF"/>
                </a:solidFill>
              </a:rPr>
              <a:t> </a:t>
            </a:r>
            <a:r>
              <a:rPr sz="4800" spc="80" dirty="0">
                <a:solidFill>
                  <a:srgbClr val="FFFFFF"/>
                </a:solidFill>
              </a:rPr>
              <a:t>Statement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622300" y="2788411"/>
            <a:ext cx="1574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75" dirty="0">
                <a:solidFill>
                  <a:srgbClr val="B8860B"/>
                </a:solidFill>
                <a:latin typeface="Trebuchet MS"/>
                <a:cs typeface="Trebuchet MS"/>
              </a:rPr>
              <a:t>Hot</a:t>
            </a:r>
            <a:r>
              <a:rPr sz="2400" spc="-90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400" spc="65" dirty="0">
                <a:solidFill>
                  <a:srgbClr val="B8860B"/>
                </a:solidFill>
                <a:latin typeface="Trebuchet MS"/>
                <a:cs typeface="Trebuchet MS"/>
              </a:rPr>
              <a:t>Shards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583" y="3361944"/>
            <a:ext cx="4989576" cy="53644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22300" y="4440428"/>
            <a:ext cx="2927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B8860B"/>
                </a:solidFill>
                <a:latin typeface="Trebuchet MS"/>
                <a:cs typeface="Trebuchet MS"/>
              </a:rPr>
              <a:t>Prediction</a:t>
            </a:r>
            <a:r>
              <a:rPr sz="2400" spc="20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B8860B"/>
                </a:solidFill>
                <a:latin typeface="Trebuchet MS"/>
                <a:cs typeface="Trebuchet MS"/>
              </a:rPr>
              <a:t>Challenge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1583" y="5038344"/>
            <a:ext cx="8250935" cy="53644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22300" y="6205220"/>
            <a:ext cx="2738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B8860B"/>
                </a:solidFill>
                <a:latin typeface="Trebuchet MS"/>
                <a:cs typeface="Trebuchet MS"/>
              </a:rPr>
              <a:t>Current</a:t>
            </a:r>
            <a:r>
              <a:rPr sz="2400" spc="-40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B8860B"/>
                </a:solidFill>
                <a:latin typeface="Trebuchet MS"/>
                <a:cs typeface="Trebuchet MS"/>
              </a:rPr>
              <a:t>Limitations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5968" y="6739128"/>
            <a:ext cx="7023100" cy="923925"/>
            <a:chOff x="505968" y="6739128"/>
            <a:chExt cx="7023100" cy="92392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968" y="6769608"/>
              <a:ext cx="338328" cy="4480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0288" y="6751320"/>
              <a:ext cx="1508760" cy="4907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05584" y="6739128"/>
              <a:ext cx="512063" cy="4907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95144" y="6751320"/>
              <a:ext cx="3429000" cy="4907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5968" y="7190232"/>
              <a:ext cx="338328" cy="4450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0288" y="7168896"/>
              <a:ext cx="1847088" cy="4937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46960" y="7156704"/>
              <a:ext cx="509015" cy="4937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36519" y="7168896"/>
              <a:ext cx="2316480" cy="4937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69535" y="7168896"/>
              <a:ext cx="374903" cy="4937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60976" y="7168896"/>
              <a:ext cx="2767583" cy="493776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753600" y="0"/>
            <a:ext cx="6502400" cy="914400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4F2FB0-CDF4-DB1E-DBFD-DF444B6170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3999"/>
                </a:lnTo>
                <a:lnTo>
                  <a:pt x="16256000" y="9143999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800" y="2895600"/>
            <a:ext cx="4648200" cy="46481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0" y="2146300"/>
            <a:ext cx="457200" cy="406400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4388" rIns="0" bIns="0" rtlCol="0">
            <a:spAutoFit/>
          </a:bodyPr>
          <a:lstStyle/>
          <a:p>
            <a:pPr marL="5372100">
              <a:lnSpc>
                <a:spcPct val="100000"/>
              </a:lnSpc>
              <a:spcBef>
                <a:spcPts val="100"/>
              </a:spcBef>
            </a:pPr>
            <a:r>
              <a:rPr sz="4200" spc="150" dirty="0">
                <a:solidFill>
                  <a:srgbClr val="FFFFFF"/>
                </a:solidFill>
              </a:rPr>
              <a:t>Hot</a:t>
            </a:r>
            <a:r>
              <a:rPr sz="4200" spc="-150" dirty="0">
                <a:solidFill>
                  <a:srgbClr val="FFFFFF"/>
                </a:solidFill>
              </a:rPr>
              <a:t> </a:t>
            </a:r>
            <a:r>
              <a:rPr sz="4200" spc="130" dirty="0">
                <a:solidFill>
                  <a:srgbClr val="FFFFFF"/>
                </a:solidFill>
              </a:rPr>
              <a:t>Shards</a:t>
            </a:r>
            <a:endParaRPr sz="4200"/>
          </a:p>
        </p:txBody>
      </p:sp>
      <p:grpSp>
        <p:nvGrpSpPr>
          <p:cNvPr id="6" name="object 6"/>
          <p:cNvGrpSpPr/>
          <p:nvPr/>
        </p:nvGrpSpPr>
        <p:grpSpPr>
          <a:xfrm>
            <a:off x="5327650" y="2889250"/>
            <a:ext cx="10172700" cy="2113915"/>
            <a:chOff x="5327650" y="2889250"/>
            <a:chExt cx="10172700" cy="2113915"/>
          </a:xfrm>
        </p:grpSpPr>
        <p:sp>
          <p:nvSpPr>
            <p:cNvPr id="7" name="object 7"/>
            <p:cNvSpPr/>
            <p:nvPr/>
          </p:nvSpPr>
          <p:spPr>
            <a:xfrm>
              <a:off x="5334000" y="2895600"/>
              <a:ext cx="10160000" cy="2101215"/>
            </a:xfrm>
            <a:custGeom>
              <a:avLst/>
              <a:gdLst/>
              <a:ahLst/>
              <a:cxnLst/>
              <a:rect l="l" t="t" r="r" b="b"/>
              <a:pathLst>
                <a:path w="10160000" h="2101215">
                  <a:moveTo>
                    <a:pt x="10039959" y="0"/>
                  </a:moveTo>
                  <a:lnTo>
                    <a:pt x="120044" y="0"/>
                  </a:lnTo>
                  <a:lnTo>
                    <a:pt x="73317" y="9433"/>
                  </a:lnTo>
                  <a:lnTo>
                    <a:pt x="35159" y="35160"/>
                  </a:lnTo>
                  <a:lnTo>
                    <a:pt x="9433" y="73318"/>
                  </a:lnTo>
                  <a:lnTo>
                    <a:pt x="0" y="120045"/>
                  </a:lnTo>
                  <a:lnTo>
                    <a:pt x="0" y="1980896"/>
                  </a:lnTo>
                  <a:lnTo>
                    <a:pt x="9433" y="2027623"/>
                  </a:lnTo>
                  <a:lnTo>
                    <a:pt x="35159" y="2065781"/>
                  </a:lnTo>
                  <a:lnTo>
                    <a:pt x="73317" y="2091508"/>
                  </a:lnTo>
                  <a:lnTo>
                    <a:pt x="120044" y="2100941"/>
                  </a:lnTo>
                  <a:lnTo>
                    <a:pt x="10039959" y="2100941"/>
                  </a:lnTo>
                  <a:lnTo>
                    <a:pt x="10086683" y="2091508"/>
                  </a:lnTo>
                  <a:lnTo>
                    <a:pt x="10124840" y="2065781"/>
                  </a:lnTo>
                  <a:lnTo>
                    <a:pt x="10150566" y="2027623"/>
                  </a:lnTo>
                  <a:lnTo>
                    <a:pt x="10160000" y="1980896"/>
                  </a:lnTo>
                  <a:lnTo>
                    <a:pt x="10160000" y="120045"/>
                  </a:lnTo>
                  <a:lnTo>
                    <a:pt x="10150566" y="73318"/>
                  </a:lnTo>
                  <a:lnTo>
                    <a:pt x="10124840" y="35160"/>
                  </a:lnTo>
                  <a:lnTo>
                    <a:pt x="10086683" y="9433"/>
                  </a:lnTo>
                  <a:lnTo>
                    <a:pt x="10039959" y="0"/>
                  </a:lnTo>
                  <a:close/>
                </a:path>
              </a:pathLst>
            </a:custGeom>
            <a:solidFill>
              <a:srgbClr val="FFFFFF">
                <a:alpha val="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34000" y="2895600"/>
              <a:ext cx="10160000" cy="2101215"/>
            </a:xfrm>
            <a:custGeom>
              <a:avLst/>
              <a:gdLst/>
              <a:ahLst/>
              <a:cxnLst/>
              <a:rect l="l" t="t" r="r" b="b"/>
              <a:pathLst>
                <a:path w="10160000" h="2101215">
                  <a:moveTo>
                    <a:pt x="0" y="120044"/>
                  </a:moveTo>
                  <a:lnTo>
                    <a:pt x="9433" y="73318"/>
                  </a:lnTo>
                  <a:lnTo>
                    <a:pt x="35160" y="35160"/>
                  </a:lnTo>
                  <a:lnTo>
                    <a:pt x="73317" y="9433"/>
                  </a:lnTo>
                  <a:lnTo>
                    <a:pt x="120044" y="0"/>
                  </a:lnTo>
                  <a:lnTo>
                    <a:pt x="10039955" y="0"/>
                  </a:lnTo>
                  <a:lnTo>
                    <a:pt x="10086682" y="9433"/>
                  </a:lnTo>
                  <a:lnTo>
                    <a:pt x="10124839" y="35160"/>
                  </a:lnTo>
                  <a:lnTo>
                    <a:pt x="10150566" y="73318"/>
                  </a:lnTo>
                  <a:lnTo>
                    <a:pt x="10160000" y="120044"/>
                  </a:lnTo>
                  <a:lnTo>
                    <a:pt x="10160000" y="1980897"/>
                  </a:lnTo>
                  <a:lnTo>
                    <a:pt x="10150566" y="2027623"/>
                  </a:lnTo>
                  <a:lnTo>
                    <a:pt x="10124839" y="2065781"/>
                  </a:lnTo>
                  <a:lnTo>
                    <a:pt x="10086682" y="2091508"/>
                  </a:lnTo>
                  <a:lnTo>
                    <a:pt x="10039955" y="2100942"/>
                  </a:lnTo>
                  <a:lnTo>
                    <a:pt x="120044" y="2100942"/>
                  </a:lnTo>
                  <a:lnTo>
                    <a:pt x="73317" y="2091508"/>
                  </a:lnTo>
                  <a:lnTo>
                    <a:pt x="35160" y="2065781"/>
                  </a:lnTo>
                  <a:lnTo>
                    <a:pt x="9433" y="2027623"/>
                  </a:lnTo>
                  <a:lnTo>
                    <a:pt x="0" y="1980897"/>
                  </a:lnTo>
                  <a:lnTo>
                    <a:pt x="0" y="120044"/>
                  </a:lnTo>
                  <a:close/>
                </a:path>
              </a:pathLst>
            </a:custGeom>
            <a:ln w="12700">
              <a:solidFill>
                <a:srgbClr val="B886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638800" y="3155187"/>
            <a:ext cx="23863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70" dirty="0">
                <a:solidFill>
                  <a:srgbClr val="B8860B"/>
                </a:solidFill>
                <a:latin typeface="Trebuchet MS"/>
                <a:cs typeface="Trebuchet MS"/>
              </a:rPr>
              <a:t>Storage</a:t>
            </a:r>
            <a:r>
              <a:rPr sz="2800" spc="-90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B8860B"/>
                </a:solidFill>
                <a:latin typeface="Trebuchet MS"/>
                <a:cs typeface="Trebuchet MS"/>
              </a:rPr>
              <a:t>Limits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98591" y="3968496"/>
            <a:ext cx="6745223" cy="53644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353050" y="5436508"/>
            <a:ext cx="10172700" cy="2113915"/>
            <a:chOff x="5353050" y="5436508"/>
            <a:chExt cx="10172700" cy="2113915"/>
          </a:xfrm>
        </p:grpSpPr>
        <p:sp>
          <p:nvSpPr>
            <p:cNvPr id="12" name="object 12"/>
            <p:cNvSpPr/>
            <p:nvPr/>
          </p:nvSpPr>
          <p:spPr>
            <a:xfrm>
              <a:off x="5359400" y="5442858"/>
              <a:ext cx="10160000" cy="2101215"/>
            </a:xfrm>
            <a:custGeom>
              <a:avLst/>
              <a:gdLst/>
              <a:ahLst/>
              <a:cxnLst/>
              <a:rect l="l" t="t" r="r" b="b"/>
              <a:pathLst>
                <a:path w="10160000" h="2101215">
                  <a:moveTo>
                    <a:pt x="10039959" y="0"/>
                  </a:moveTo>
                  <a:lnTo>
                    <a:pt x="120044" y="0"/>
                  </a:lnTo>
                  <a:lnTo>
                    <a:pt x="73317" y="9433"/>
                  </a:lnTo>
                  <a:lnTo>
                    <a:pt x="35159" y="35160"/>
                  </a:lnTo>
                  <a:lnTo>
                    <a:pt x="9433" y="73318"/>
                  </a:lnTo>
                  <a:lnTo>
                    <a:pt x="0" y="120045"/>
                  </a:lnTo>
                  <a:lnTo>
                    <a:pt x="0" y="1980896"/>
                  </a:lnTo>
                  <a:lnTo>
                    <a:pt x="9433" y="2027623"/>
                  </a:lnTo>
                  <a:lnTo>
                    <a:pt x="35159" y="2065781"/>
                  </a:lnTo>
                  <a:lnTo>
                    <a:pt x="73317" y="2091508"/>
                  </a:lnTo>
                  <a:lnTo>
                    <a:pt x="120044" y="2100941"/>
                  </a:lnTo>
                  <a:lnTo>
                    <a:pt x="10039959" y="2100941"/>
                  </a:lnTo>
                  <a:lnTo>
                    <a:pt x="10086683" y="2091508"/>
                  </a:lnTo>
                  <a:lnTo>
                    <a:pt x="10124840" y="2065781"/>
                  </a:lnTo>
                  <a:lnTo>
                    <a:pt x="10150566" y="2027623"/>
                  </a:lnTo>
                  <a:lnTo>
                    <a:pt x="10160000" y="1980896"/>
                  </a:lnTo>
                  <a:lnTo>
                    <a:pt x="10160000" y="120045"/>
                  </a:lnTo>
                  <a:lnTo>
                    <a:pt x="10150566" y="73318"/>
                  </a:lnTo>
                  <a:lnTo>
                    <a:pt x="10124840" y="35160"/>
                  </a:lnTo>
                  <a:lnTo>
                    <a:pt x="10086683" y="9433"/>
                  </a:lnTo>
                  <a:lnTo>
                    <a:pt x="10039959" y="0"/>
                  </a:lnTo>
                  <a:close/>
                </a:path>
              </a:pathLst>
            </a:custGeom>
            <a:solidFill>
              <a:srgbClr val="FFFFFF">
                <a:alpha val="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59400" y="5442858"/>
              <a:ext cx="10160000" cy="2101215"/>
            </a:xfrm>
            <a:custGeom>
              <a:avLst/>
              <a:gdLst/>
              <a:ahLst/>
              <a:cxnLst/>
              <a:rect l="l" t="t" r="r" b="b"/>
              <a:pathLst>
                <a:path w="10160000" h="2101215">
                  <a:moveTo>
                    <a:pt x="0" y="120044"/>
                  </a:moveTo>
                  <a:lnTo>
                    <a:pt x="9433" y="73318"/>
                  </a:lnTo>
                  <a:lnTo>
                    <a:pt x="35160" y="35160"/>
                  </a:lnTo>
                  <a:lnTo>
                    <a:pt x="73317" y="9433"/>
                  </a:lnTo>
                  <a:lnTo>
                    <a:pt x="120044" y="0"/>
                  </a:lnTo>
                  <a:lnTo>
                    <a:pt x="10039955" y="0"/>
                  </a:lnTo>
                  <a:lnTo>
                    <a:pt x="10086682" y="9433"/>
                  </a:lnTo>
                  <a:lnTo>
                    <a:pt x="10124839" y="35160"/>
                  </a:lnTo>
                  <a:lnTo>
                    <a:pt x="10150566" y="73318"/>
                  </a:lnTo>
                  <a:lnTo>
                    <a:pt x="10160000" y="120044"/>
                  </a:lnTo>
                  <a:lnTo>
                    <a:pt x="10160000" y="1980897"/>
                  </a:lnTo>
                  <a:lnTo>
                    <a:pt x="10150566" y="2027623"/>
                  </a:lnTo>
                  <a:lnTo>
                    <a:pt x="10124839" y="2065781"/>
                  </a:lnTo>
                  <a:lnTo>
                    <a:pt x="10086682" y="2091508"/>
                  </a:lnTo>
                  <a:lnTo>
                    <a:pt x="10039955" y="2100942"/>
                  </a:lnTo>
                  <a:lnTo>
                    <a:pt x="120044" y="2100942"/>
                  </a:lnTo>
                  <a:lnTo>
                    <a:pt x="73317" y="2091508"/>
                  </a:lnTo>
                  <a:lnTo>
                    <a:pt x="35160" y="2065781"/>
                  </a:lnTo>
                  <a:lnTo>
                    <a:pt x="9433" y="2027623"/>
                  </a:lnTo>
                  <a:lnTo>
                    <a:pt x="0" y="1980897"/>
                  </a:lnTo>
                  <a:lnTo>
                    <a:pt x="0" y="120044"/>
                  </a:lnTo>
                  <a:close/>
                </a:path>
              </a:pathLst>
            </a:custGeom>
            <a:ln w="12700">
              <a:solidFill>
                <a:srgbClr val="B886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64200" y="5697220"/>
            <a:ext cx="334835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B8860B"/>
                </a:solidFill>
                <a:latin typeface="Trebuchet MS"/>
                <a:cs typeface="Trebuchet MS"/>
              </a:rPr>
              <a:t>Performance</a:t>
            </a:r>
            <a:r>
              <a:rPr sz="2800" spc="240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B8860B"/>
                </a:solidFill>
                <a:latin typeface="Trebuchet MS"/>
                <a:cs typeface="Trebuchet MS"/>
              </a:rPr>
              <a:t>Impact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522976" y="6236208"/>
            <a:ext cx="9348470" cy="993775"/>
            <a:chOff x="5522976" y="6236208"/>
            <a:chExt cx="9348470" cy="99377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2976" y="6236208"/>
              <a:ext cx="8281416" cy="5364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96544" y="6236208"/>
              <a:ext cx="1374648" cy="5364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22976" y="6693408"/>
              <a:ext cx="1804416" cy="536448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834B30-208E-5726-0808-6A27AC9CB3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3999"/>
                </a:lnTo>
                <a:lnTo>
                  <a:pt x="16256000" y="9143999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2794000"/>
            <a:ext cx="4305300" cy="43052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5496" y="2101595"/>
            <a:ext cx="394207" cy="394207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5620" rIns="0" bIns="0" rtlCol="0">
            <a:spAutoFit/>
          </a:bodyPr>
          <a:lstStyle/>
          <a:p>
            <a:pPr marL="534670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solidFill>
                  <a:srgbClr val="FFFFFF"/>
                </a:solidFill>
                <a:latin typeface="Trebuchet MS"/>
                <a:cs typeface="Trebuchet MS"/>
              </a:rPr>
              <a:t>Prediction</a:t>
            </a:r>
            <a:r>
              <a:rPr sz="42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spc="45" dirty="0">
                <a:solidFill>
                  <a:srgbClr val="FFFFFF"/>
                </a:solidFill>
                <a:latin typeface="Trebuchet MS"/>
                <a:cs typeface="Trebuchet MS"/>
              </a:rPr>
              <a:t>Challenge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27650" y="2889250"/>
            <a:ext cx="10172700" cy="2032000"/>
            <a:chOff x="5327650" y="2889250"/>
            <a:chExt cx="10172700" cy="2032000"/>
          </a:xfrm>
        </p:grpSpPr>
        <p:sp>
          <p:nvSpPr>
            <p:cNvPr id="7" name="object 7"/>
            <p:cNvSpPr/>
            <p:nvPr/>
          </p:nvSpPr>
          <p:spPr>
            <a:xfrm>
              <a:off x="5334000" y="2895600"/>
              <a:ext cx="10160000" cy="2019300"/>
            </a:xfrm>
            <a:custGeom>
              <a:avLst/>
              <a:gdLst/>
              <a:ahLst/>
              <a:cxnLst/>
              <a:rect l="l" t="t" r="r" b="b"/>
              <a:pathLst>
                <a:path w="10160000" h="2019300">
                  <a:moveTo>
                    <a:pt x="10044620" y="0"/>
                  </a:moveTo>
                  <a:lnTo>
                    <a:pt x="115378" y="0"/>
                  </a:lnTo>
                  <a:lnTo>
                    <a:pt x="70467" y="9066"/>
                  </a:lnTo>
                  <a:lnTo>
                    <a:pt x="33793" y="33793"/>
                  </a:lnTo>
                  <a:lnTo>
                    <a:pt x="9066" y="70467"/>
                  </a:lnTo>
                  <a:lnTo>
                    <a:pt x="0" y="115378"/>
                  </a:lnTo>
                  <a:lnTo>
                    <a:pt x="0" y="1903921"/>
                  </a:lnTo>
                  <a:lnTo>
                    <a:pt x="9066" y="1948832"/>
                  </a:lnTo>
                  <a:lnTo>
                    <a:pt x="33793" y="1985506"/>
                  </a:lnTo>
                  <a:lnTo>
                    <a:pt x="70467" y="2010233"/>
                  </a:lnTo>
                  <a:lnTo>
                    <a:pt x="115378" y="2019300"/>
                  </a:lnTo>
                  <a:lnTo>
                    <a:pt x="10044620" y="2019300"/>
                  </a:lnTo>
                  <a:lnTo>
                    <a:pt x="10089534" y="2010233"/>
                  </a:lnTo>
                  <a:lnTo>
                    <a:pt x="10126208" y="1985506"/>
                  </a:lnTo>
                  <a:lnTo>
                    <a:pt x="10150933" y="1948832"/>
                  </a:lnTo>
                  <a:lnTo>
                    <a:pt x="10160000" y="1903921"/>
                  </a:lnTo>
                  <a:lnTo>
                    <a:pt x="10160000" y="115378"/>
                  </a:lnTo>
                  <a:lnTo>
                    <a:pt x="10150933" y="70467"/>
                  </a:lnTo>
                  <a:lnTo>
                    <a:pt x="10126208" y="33793"/>
                  </a:lnTo>
                  <a:lnTo>
                    <a:pt x="10089534" y="9066"/>
                  </a:lnTo>
                  <a:lnTo>
                    <a:pt x="10044620" y="0"/>
                  </a:lnTo>
                  <a:close/>
                </a:path>
              </a:pathLst>
            </a:custGeom>
            <a:solidFill>
              <a:srgbClr val="FFFFFF">
                <a:alpha val="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34000" y="2895600"/>
              <a:ext cx="10160000" cy="2019300"/>
            </a:xfrm>
            <a:custGeom>
              <a:avLst/>
              <a:gdLst/>
              <a:ahLst/>
              <a:cxnLst/>
              <a:rect l="l" t="t" r="r" b="b"/>
              <a:pathLst>
                <a:path w="10160000" h="2019300">
                  <a:moveTo>
                    <a:pt x="0" y="115377"/>
                  </a:moveTo>
                  <a:lnTo>
                    <a:pt x="9066" y="70467"/>
                  </a:lnTo>
                  <a:lnTo>
                    <a:pt x="33793" y="33793"/>
                  </a:lnTo>
                  <a:lnTo>
                    <a:pt x="70467" y="9066"/>
                  </a:lnTo>
                  <a:lnTo>
                    <a:pt x="115377" y="0"/>
                  </a:lnTo>
                  <a:lnTo>
                    <a:pt x="10044622" y="0"/>
                  </a:lnTo>
                  <a:lnTo>
                    <a:pt x="10089532" y="9066"/>
                  </a:lnTo>
                  <a:lnTo>
                    <a:pt x="10126206" y="33793"/>
                  </a:lnTo>
                  <a:lnTo>
                    <a:pt x="10150933" y="70467"/>
                  </a:lnTo>
                  <a:lnTo>
                    <a:pt x="10160000" y="115377"/>
                  </a:lnTo>
                  <a:lnTo>
                    <a:pt x="10160000" y="1903922"/>
                  </a:lnTo>
                  <a:lnTo>
                    <a:pt x="10150933" y="1948832"/>
                  </a:lnTo>
                  <a:lnTo>
                    <a:pt x="10126206" y="1985506"/>
                  </a:lnTo>
                  <a:lnTo>
                    <a:pt x="10089532" y="2010233"/>
                  </a:lnTo>
                  <a:lnTo>
                    <a:pt x="10044622" y="2019300"/>
                  </a:lnTo>
                  <a:lnTo>
                    <a:pt x="115377" y="2019300"/>
                  </a:lnTo>
                  <a:lnTo>
                    <a:pt x="70467" y="2010233"/>
                  </a:lnTo>
                  <a:lnTo>
                    <a:pt x="33793" y="1985506"/>
                  </a:lnTo>
                  <a:lnTo>
                    <a:pt x="9066" y="1948832"/>
                  </a:lnTo>
                  <a:lnTo>
                    <a:pt x="0" y="1903922"/>
                  </a:lnTo>
                  <a:lnTo>
                    <a:pt x="0" y="115377"/>
                  </a:lnTo>
                  <a:close/>
                </a:path>
              </a:pathLst>
            </a:custGeom>
            <a:ln w="12700">
              <a:solidFill>
                <a:srgbClr val="B886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638800" y="3115563"/>
            <a:ext cx="26860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B8860B"/>
                </a:solidFill>
                <a:latin typeface="Trebuchet MS"/>
                <a:cs typeface="Trebuchet MS"/>
              </a:rPr>
              <a:t>Variable</a:t>
            </a:r>
            <a:r>
              <a:rPr sz="2800" spc="70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40" dirty="0">
                <a:solidFill>
                  <a:srgbClr val="B8860B"/>
                </a:solidFill>
                <a:latin typeface="Trebuchet MS"/>
                <a:cs typeface="Trebuchet MS"/>
              </a:rPr>
              <a:t>Growth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98591" y="3910584"/>
            <a:ext cx="5885688" cy="53644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327650" y="5050971"/>
            <a:ext cx="10172700" cy="1965960"/>
            <a:chOff x="5327650" y="5050971"/>
            <a:chExt cx="10172700" cy="1965960"/>
          </a:xfrm>
        </p:grpSpPr>
        <p:sp>
          <p:nvSpPr>
            <p:cNvPr id="12" name="object 12"/>
            <p:cNvSpPr/>
            <p:nvPr/>
          </p:nvSpPr>
          <p:spPr>
            <a:xfrm>
              <a:off x="5334000" y="5057321"/>
              <a:ext cx="10160000" cy="1953260"/>
            </a:xfrm>
            <a:custGeom>
              <a:avLst/>
              <a:gdLst/>
              <a:ahLst/>
              <a:cxnLst/>
              <a:rect l="l" t="t" r="r" b="b"/>
              <a:pathLst>
                <a:path w="10160000" h="1953259">
                  <a:moveTo>
                    <a:pt x="10048405" y="0"/>
                  </a:moveTo>
                  <a:lnTo>
                    <a:pt x="111599" y="0"/>
                  </a:lnTo>
                  <a:lnTo>
                    <a:pt x="68159" y="8770"/>
                  </a:lnTo>
                  <a:lnTo>
                    <a:pt x="32686" y="32687"/>
                  </a:lnTo>
                  <a:lnTo>
                    <a:pt x="8769" y="68160"/>
                  </a:lnTo>
                  <a:lnTo>
                    <a:pt x="0" y="111599"/>
                  </a:lnTo>
                  <a:lnTo>
                    <a:pt x="0" y="1841478"/>
                  </a:lnTo>
                  <a:lnTo>
                    <a:pt x="8769" y="1884917"/>
                  </a:lnTo>
                  <a:lnTo>
                    <a:pt x="32686" y="1920391"/>
                  </a:lnTo>
                  <a:lnTo>
                    <a:pt x="68159" y="1944308"/>
                  </a:lnTo>
                  <a:lnTo>
                    <a:pt x="111599" y="1953078"/>
                  </a:lnTo>
                  <a:lnTo>
                    <a:pt x="10048405" y="1953078"/>
                  </a:lnTo>
                  <a:lnTo>
                    <a:pt x="10091843" y="1944308"/>
                  </a:lnTo>
                  <a:lnTo>
                    <a:pt x="10127314" y="1920391"/>
                  </a:lnTo>
                  <a:lnTo>
                    <a:pt x="10151230" y="1884917"/>
                  </a:lnTo>
                  <a:lnTo>
                    <a:pt x="10160000" y="1841478"/>
                  </a:lnTo>
                  <a:lnTo>
                    <a:pt x="10160000" y="111599"/>
                  </a:lnTo>
                  <a:lnTo>
                    <a:pt x="10151230" y="68160"/>
                  </a:lnTo>
                  <a:lnTo>
                    <a:pt x="10127314" y="32687"/>
                  </a:lnTo>
                  <a:lnTo>
                    <a:pt x="10091843" y="8770"/>
                  </a:lnTo>
                  <a:lnTo>
                    <a:pt x="10048405" y="0"/>
                  </a:lnTo>
                  <a:close/>
                </a:path>
              </a:pathLst>
            </a:custGeom>
            <a:solidFill>
              <a:srgbClr val="FFFFFF">
                <a:alpha val="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34000" y="5057321"/>
              <a:ext cx="10160000" cy="1953260"/>
            </a:xfrm>
            <a:custGeom>
              <a:avLst/>
              <a:gdLst/>
              <a:ahLst/>
              <a:cxnLst/>
              <a:rect l="l" t="t" r="r" b="b"/>
              <a:pathLst>
                <a:path w="10160000" h="1953259">
                  <a:moveTo>
                    <a:pt x="0" y="111600"/>
                  </a:moveTo>
                  <a:lnTo>
                    <a:pt x="8770" y="68160"/>
                  </a:lnTo>
                  <a:lnTo>
                    <a:pt x="32686" y="32686"/>
                  </a:lnTo>
                  <a:lnTo>
                    <a:pt x="68160" y="8770"/>
                  </a:lnTo>
                  <a:lnTo>
                    <a:pt x="111600" y="0"/>
                  </a:lnTo>
                  <a:lnTo>
                    <a:pt x="10048400" y="0"/>
                  </a:lnTo>
                  <a:lnTo>
                    <a:pt x="10091839" y="8770"/>
                  </a:lnTo>
                  <a:lnTo>
                    <a:pt x="10127312" y="32686"/>
                  </a:lnTo>
                  <a:lnTo>
                    <a:pt x="10151229" y="68160"/>
                  </a:lnTo>
                  <a:lnTo>
                    <a:pt x="10160000" y="111600"/>
                  </a:lnTo>
                  <a:lnTo>
                    <a:pt x="10160000" y="1841478"/>
                  </a:lnTo>
                  <a:lnTo>
                    <a:pt x="10151229" y="1884917"/>
                  </a:lnTo>
                  <a:lnTo>
                    <a:pt x="10127312" y="1920391"/>
                  </a:lnTo>
                  <a:lnTo>
                    <a:pt x="10091839" y="1944307"/>
                  </a:lnTo>
                  <a:lnTo>
                    <a:pt x="10048400" y="1953078"/>
                  </a:lnTo>
                  <a:lnTo>
                    <a:pt x="111600" y="1953078"/>
                  </a:lnTo>
                  <a:lnTo>
                    <a:pt x="68160" y="1944307"/>
                  </a:lnTo>
                  <a:lnTo>
                    <a:pt x="32686" y="1920391"/>
                  </a:lnTo>
                  <a:lnTo>
                    <a:pt x="8770" y="1884917"/>
                  </a:lnTo>
                  <a:lnTo>
                    <a:pt x="0" y="1841478"/>
                  </a:lnTo>
                  <a:lnTo>
                    <a:pt x="0" y="111600"/>
                  </a:lnTo>
                  <a:close/>
                </a:path>
              </a:pathLst>
            </a:custGeom>
            <a:ln w="12700">
              <a:solidFill>
                <a:srgbClr val="B886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26100" y="5218684"/>
            <a:ext cx="37369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65" dirty="0">
                <a:solidFill>
                  <a:srgbClr val="B8860B"/>
                </a:solidFill>
                <a:latin typeface="Trebuchet MS"/>
                <a:cs typeface="Trebuchet MS"/>
              </a:rPr>
              <a:t>Over-</a:t>
            </a:r>
            <a:r>
              <a:rPr sz="2800" spc="70" dirty="0">
                <a:solidFill>
                  <a:srgbClr val="B8860B"/>
                </a:solidFill>
                <a:latin typeface="Trebuchet MS"/>
                <a:cs typeface="Trebuchet MS"/>
              </a:rPr>
              <a:t>provisioning</a:t>
            </a:r>
            <a:r>
              <a:rPr sz="2800" spc="-85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spc="40" dirty="0">
                <a:solidFill>
                  <a:srgbClr val="B8860B"/>
                </a:solidFill>
                <a:latin typeface="Trebuchet MS"/>
                <a:cs typeface="Trebuchet MS"/>
              </a:rPr>
              <a:t>Risk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498591" y="6022847"/>
            <a:ext cx="8559165" cy="536575"/>
            <a:chOff x="5498591" y="6022847"/>
            <a:chExt cx="8559165" cy="53657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98591" y="6022847"/>
              <a:ext cx="868680" cy="5364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59423" y="6022847"/>
              <a:ext cx="405384" cy="5364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6959" y="6022847"/>
              <a:ext cx="2304288" cy="5364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53399" y="6022847"/>
              <a:ext cx="560831" cy="5364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73439" y="6022847"/>
              <a:ext cx="3267455" cy="5364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33047" y="6022847"/>
              <a:ext cx="560831" cy="53644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753088" y="6022847"/>
              <a:ext cx="2304288" cy="536448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03E53E-4458-DFFB-6AD4-01631CE29C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3999"/>
                </a:lnTo>
                <a:lnTo>
                  <a:pt x="16256000" y="9143999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2800" y="3035300"/>
            <a:ext cx="4203700" cy="42036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0" y="2298700"/>
            <a:ext cx="457200" cy="406400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16788" rIns="0" bIns="0" rtlCol="0">
            <a:spAutoFit/>
          </a:bodyPr>
          <a:lstStyle/>
          <a:p>
            <a:pPr marL="5372100">
              <a:lnSpc>
                <a:spcPct val="100000"/>
              </a:lnSpc>
              <a:spcBef>
                <a:spcPts val="100"/>
              </a:spcBef>
            </a:pPr>
            <a:r>
              <a:rPr sz="4200" b="1" spc="-20" dirty="0">
                <a:solidFill>
                  <a:srgbClr val="FFFFFF"/>
                </a:solidFill>
                <a:latin typeface="Trebuchet MS"/>
                <a:cs typeface="Trebuchet MS"/>
              </a:rPr>
              <a:t>Current</a:t>
            </a:r>
            <a:r>
              <a:rPr sz="4200" b="1" spc="-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spc="90" dirty="0">
                <a:solidFill>
                  <a:srgbClr val="FFFFFF"/>
                </a:solidFill>
                <a:latin typeface="Trebuchet MS"/>
                <a:cs typeface="Trebuchet MS"/>
              </a:rPr>
              <a:t>Options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27650" y="3117850"/>
            <a:ext cx="10172700" cy="1905000"/>
            <a:chOff x="5327650" y="3117850"/>
            <a:chExt cx="10172700" cy="1905000"/>
          </a:xfrm>
        </p:grpSpPr>
        <p:sp>
          <p:nvSpPr>
            <p:cNvPr id="7" name="object 7"/>
            <p:cNvSpPr/>
            <p:nvPr/>
          </p:nvSpPr>
          <p:spPr>
            <a:xfrm>
              <a:off x="5334000" y="3124200"/>
              <a:ext cx="10160000" cy="1892300"/>
            </a:xfrm>
            <a:custGeom>
              <a:avLst/>
              <a:gdLst/>
              <a:ahLst/>
              <a:cxnLst/>
              <a:rect l="l" t="t" r="r" b="b"/>
              <a:pathLst>
                <a:path w="10160000" h="1892300">
                  <a:moveTo>
                    <a:pt x="10051872" y="0"/>
                  </a:moveTo>
                  <a:lnTo>
                    <a:pt x="108122" y="0"/>
                  </a:lnTo>
                  <a:lnTo>
                    <a:pt x="66036" y="8496"/>
                  </a:lnTo>
                  <a:lnTo>
                    <a:pt x="31668" y="31668"/>
                  </a:lnTo>
                  <a:lnTo>
                    <a:pt x="8496" y="66036"/>
                  </a:lnTo>
                  <a:lnTo>
                    <a:pt x="0" y="108122"/>
                  </a:lnTo>
                  <a:lnTo>
                    <a:pt x="0" y="1784177"/>
                  </a:lnTo>
                  <a:lnTo>
                    <a:pt x="8496" y="1826263"/>
                  </a:lnTo>
                  <a:lnTo>
                    <a:pt x="31668" y="1860631"/>
                  </a:lnTo>
                  <a:lnTo>
                    <a:pt x="66036" y="1883803"/>
                  </a:lnTo>
                  <a:lnTo>
                    <a:pt x="108122" y="1892300"/>
                  </a:lnTo>
                  <a:lnTo>
                    <a:pt x="10051872" y="1892300"/>
                  </a:lnTo>
                  <a:lnTo>
                    <a:pt x="10093959" y="1883803"/>
                  </a:lnTo>
                  <a:lnTo>
                    <a:pt x="10128329" y="1860631"/>
                  </a:lnTo>
                  <a:lnTo>
                    <a:pt x="10151502" y="1826263"/>
                  </a:lnTo>
                  <a:lnTo>
                    <a:pt x="10160000" y="1784177"/>
                  </a:lnTo>
                  <a:lnTo>
                    <a:pt x="10160000" y="108122"/>
                  </a:lnTo>
                  <a:lnTo>
                    <a:pt x="10151502" y="66036"/>
                  </a:lnTo>
                  <a:lnTo>
                    <a:pt x="10128329" y="31668"/>
                  </a:lnTo>
                  <a:lnTo>
                    <a:pt x="10093959" y="8496"/>
                  </a:lnTo>
                  <a:lnTo>
                    <a:pt x="10051872" y="0"/>
                  </a:lnTo>
                  <a:close/>
                </a:path>
              </a:pathLst>
            </a:custGeom>
            <a:solidFill>
              <a:srgbClr val="FFFFFF">
                <a:alpha val="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34000" y="3124200"/>
              <a:ext cx="10160000" cy="1892300"/>
            </a:xfrm>
            <a:custGeom>
              <a:avLst/>
              <a:gdLst/>
              <a:ahLst/>
              <a:cxnLst/>
              <a:rect l="l" t="t" r="r" b="b"/>
              <a:pathLst>
                <a:path w="10160000" h="1892300">
                  <a:moveTo>
                    <a:pt x="0" y="108122"/>
                  </a:moveTo>
                  <a:lnTo>
                    <a:pt x="8496" y="66036"/>
                  </a:lnTo>
                  <a:lnTo>
                    <a:pt x="31668" y="31668"/>
                  </a:lnTo>
                  <a:lnTo>
                    <a:pt x="66036" y="8496"/>
                  </a:lnTo>
                  <a:lnTo>
                    <a:pt x="108122" y="0"/>
                  </a:lnTo>
                  <a:lnTo>
                    <a:pt x="10051877" y="0"/>
                  </a:lnTo>
                  <a:lnTo>
                    <a:pt x="10093963" y="8496"/>
                  </a:lnTo>
                  <a:lnTo>
                    <a:pt x="10128331" y="31668"/>
                  </a:lnTo>
                  <a:lnTo>
                    <a:pt x="10151503" y="66036"/>
                  </a:lnTo>
                  <a:lnTo>
                    <a:pt x="10160000" y="108122"/>
                  </a:lnTo>
                  <a:lnTo>
                    <a:pt x="10160000" y="1784178"/>
                  </a:lnTo>
                  <a:lnTo>
                    <a:pt x="10151503" y="1826263"/>
                  </a:lnTo>
                  <a:lnTo>
                    <a:pt x="10128331" y="1860631"/>
                  </a:lnTo>
                  <a:lnTo>
                    <a:pt x="10093963" y="1883803"/>
                  </a:lnTo>
                  <a:lnTo>
                    <a:pt x="10051877" y="1892300"/>
                  </a:lnTo>
                  <a:lnTo>
                    <a:pt x="108122" y="1892300"/>
                  </a:lnTo>
                  <a:lnTo>
                    <a:pt x="66036" y="1883803"/>
                  </a:lnTo>
                  <a:lnTo>
                    <a:pt x="31668" y="1860631"/>
                  </a:lnTo>
                  <a:lnTo>
                    <a:pt x="8496" y="1826263"/>
                  </a:lnTo>
                  <a:lnTo>
                    <a:pt x="0" y="1784178"/>
                  </a:lnTo>
                  <a:lnTo>
                    <a:pt x="0" y="108122"/>
                  </a:lnTo>
                  <a:close/>
                </a:path>
              </a:pathLst>
            </a:custGeom>
            <a:ln w="12700">
              <a:solidFill>
                <a:srgbClr val="B886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638800" y="3444747"/>
            <a:ext cx="29781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B8860B"/>
                </a:solidFill>
                <a:latin typeface="Trebuchet MS"/>
                <a:cs typeface="Trebuchet MS"/>
              </a:rPr>
              <a:t>Reindexing</a:t>
            </a:r>
            <a:r>
              <a:rPr sz="2800" b="1" spc="-5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B8860B"/>
                </a:solidFill>
                <a:latin typeface="Trebuchet MS"/>
                <a:cs typeface="Trebuchet MS"/>
              </a:rPr>
              <a:t>Issues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498591" y="4212335"/>
            <a:ext cx="6776084" cy="536575"/>
            <a:chOff x="5498591" y="4212335"/>
            <a:chExt cx="6776084" cy="53657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8591" y="4212335"/>
              <a:ext cx="1706880" cy="5364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7623" y="4212335"/>
              <a:ext cx="560831" cy="5364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17663" y="4212335"/>
              <a:ext cx="911351" cy="5364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21167" y="4212335"/>
              <a:ext cx="929640" cy="5364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42959" y="4212335"/>
              <a:ext cx="908303" cy="5364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43415" y="4212335"/>
              <a:ext cx="408431" cy="5364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44000" y="4212335"/>
              <a:ext cx="3130296" cy="536448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5327650" y="5314950"/>
            <a:ext cx="10172700" cy="1930400"/>
            <a:chOff x="5327650" y="5314950"/>
            <a:chExt cx="10172700" cy="1930400"/>
          </a:xfrm>
        </p:grpSpPr>
        <p:sp>
          <p:nvSpPr>
            <p:cNvPr id="19" name="object 19"/>
            <p:cNvSpPr/>
            <p:nvPr/>
          </p:nvSpPr>
          <p:spPr>
            <a:xfrm>
              <a:off x="5334000" y="5321300"/>
              <a:ext cx="10160000" cy="1917700"/>
            </a:xfrm>
            <a:custGeom>
              <a:avLst/>
              <a:gdLst/>
              <a:ahLst/>
              <a:cxnLst/>
              <a:rect l="l" t="t" r="r" b="b"/>
              <a:pathLst>
                <a:path w="10160000" h="1917700">
                  <a:moveTo>
                    <a:pt x="10050424" y="0"/>
                  </a:moveTo>
                  <a:lnTo>
                    <a:pt x="109578" y="0"/>
                  </a:lnTo>
                  <a:lnTo>
                    <a:pt x="66925" y="8611"/>
                  </a:lnTo>
                  <a:lnTo>
                    <a:pt x="32094" y="32094"/>
                  </a:lnTo>
                  <a:lnTo>
                    <a:pt x="8611" y="66925"/>
                  </a:lnTo>
                  <a:lnTo>
                    <a:pt x="0" y="109578"/>
                  </a:lnTo>
                  <a:lnTo>
                    <a:pt x="0" y="1808121"/>
                  </a:lnTo>
                  <a:lnTo>
                    <a:pt x="8611" y="1850774"/>
                  </a:lnTo>
                  <a:lnTo>
                    <a:pt x="32094" y="1885605"/>
                  </a:lnTo>
                  <a:lnTo>
                    <a:pt x="66925" y="1909088"/>
                  </a:lnTo>
                  <a:lnTo>
                    <a:pt x="109578" y="1917700"/>
                  </a:lnTo>
                  <a:lnTo>
                    <a:pt x="10050424" y="1917700"/>
                  </a:lnTo>
                  <a:lnTo>
                    <a:pt x="10093075" y="1909088"/>
                  </a:lnTo>
                  <a:lnTo>
                    <a:pt x="10127905" y="1885605"/>
                  </a:lnTo>
                  <a:lnTo>
                    <a:pt x="10151388" y="1850774"/>
                  </a:lnTo>
                  <a:lnTo>
                    <a:pt x="10160000" y="1808121"/>
                  </a:lnTo>
                  <a:lnTo>
                    <a:pt x="10160000" y="109578"/>
                  </a:lnTo>
                  <a:lnTo>
                    <a:pt x="10151388" y="66925"/>
                  </a:lnTo>
                  <a:lnTo>
                    <a:pt x="10127905" y="32094"/>
                  </a:lnTo>
                  <a:lnTo>
                    <a:pt x="10093075" y="8611"/>
                  </a:lnTo>
                  <a:lnTo>
                    <a:pt x="10050424" y="0"/>
                  </a:lnTo>
                  <a:close/>
                </a:path>
              </a:pathLst>
            </a:custGeom>
            <a:solidFill>
              <a:srgbClr val="FFFFFF">
                <a:alpha val="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34000" y="5321300"/>
              <a:ext cx="10160000" cy="1917700"/>
            </a:xfrm>
            <a:custGeom>
              <a:avLst/>
              <a:gdLst/>
              <a:ahLst/>
              <a:cxnLst/>
              <a:rect l="l" t="t" r="r" b="b"/>
              <a:pathLst>
                <a:path w="10160000" h="1917700">
                  <a:moveTo>
                    <a:pt x="0" y="109577"/>
                  </a:moveTo>
                  <a:lnTo>
                    <a:pt x="8611" y="66925"/>
                  </a:lnTo>
                  <a:lnTo>
                    <a:pt x="32094" y="32094"/>
                  </a:lnTo>
                  <a:lnTo>
                    <a:pt x="66925" y="8611"/>
                  </a:lnTo>
                  <a:lnTo>
                    <a:pt x="109577" y="0"/>
                  </a:lnTo>
                  <a:lnTo>
                    <a:pt x="10050422" y="0"/>
                  </a:lnTo>
                  <a:lnTo>
                    <a:pt x="10093074" y="8611"/>
                  </a:lnTo>
                  <a:lnTo>
                    <a:pt x="10127905" y="32094"/>
                  </a:lnTo>
                  <a:lnTo>
                    <a:pt x="10151388" y="66925"/>
                  </a:lnTo>
                  <a:lnTo>
                    <a:pt x="10160000" y="109577"/>
                  </a:lnTo>
                  <a:lnTo>
                    <a:pt x="10160000" y="1808122"/>
                  </a:lnTo>
                  <a:lnTo>
                    <a:pt x="10151388" y="1850774"/>
                  </a:lnTo>
                  <a:lnTo>
                    <a:pt x="10127905" y="1885605"/>
                  </a:lnTo>
                  <a:lnTo>
                    <a:pt x="10093074" y="1909088"/>
                  </a:lnTo>
                  <a:lnTo>
                    <a:pt x="10050422" y="1917700"/>
                  </a:lnTo>
                  <a:lnTo>
                    <a:pt x="109577" y="1917700"/>
                  </a:lnTo>
                  <a:lnTo>
                    <a:pt x="66925" y="1909088"/>
                  </a:lnTo>
                  <a:lnTo>
                    <a:pt x="32094" y="1885605"/>
                  </a:lnTo>
                  <a:lnTo>
                    <a:pt x="8611" y="1850774"/>
                  </a:lnTo>
                  <a:lnTo>
                    <a:pt x="0" y="1808122"/>
                  </a:lnTo>
                  <a:lnTo>
                    <a:pt x="0" y="109577"/>
                  </a:lnTo>
                  <a:close/>
                </a:path>
              </a:pathLst>
            </a:custGeom>
            <a:ln w="12700">
              <a:solidFill>
                <a:srgbClr val="B886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638800" y="5502147"/>
            <a:ext cx="390715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B8860B"/>
                </a:solidFill>
                <a:latin typeface="Trebuchet MS"/>
                <a:cs typeface="Trebuchet MS"/>
              </a:rPr>
              <a:t>Existing</a:t>
            </a:r>
            <a:r>
              <a:rPr sz="2800" b="1" spc="-55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B8860B"/>
                </a:solidFill>
                <a:latin typeface="Trebuchet MS"/>
                <a:cs typeface="Trebuchet MS"/>
              </a:rPr>
              <a:t>Index</a:t>
            </a:r>
            <a:r>
              <a:rPr sz="2800" b="1" spc="-60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b="1" spc="60" dirty="0">
                <a:solidFill>
                  <a:srgbClr val="B8860B"/>
                </a:solidFill>
                <a:latin typeface="Trebuchet MS"/>
                <a:cs typeface="Trebuchet MS"/>
              </a:rPr>
              <a:t>Split</a:t>
            </a:r>
            <a:r>
              <a:rPr sz="2800" b="1" spc="-60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b="1" spc="60" dirty="0">
                <a:solidFill>
                  <a:srgbClr val="B8860B"/>
                </a:solidFill>
                <a:latin typeface="Trebuchet MS"/>
                <a:cs typeface="Trebuchet MS"/>
              </a:rPr>
              <a:t>API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498591" y="6297167"/>
            <a:ext cx="7772400" cy="536575"/>
            <a:chOff x="5498591" y="6297167"/>
            <a:chExt cx="7772400" cy="536575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98591" y="6297167"/>
              <a:ext cx="1408175" cy="5364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98919" y="6297167"/>
              <a:ext cx="560831" cy="5364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18959" y="6297167"/>
              <a:ext cx="3392424" cy="5364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003535" y="6297167"/>
              <a:ext cx="411479" cy="5364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07167" y="6297167"/>
              <a:ext cx="950976" cy="53644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50295" y="6297167"/>
              <a:ext cx="2520696" cy="536448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02351E-45D6-350D-80A6-325C6107DC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3116" rIns="0" bIns="0" rtlCol="0">
            <a:spAutoFit/>
          </a:bodyPr>
          <a:lstStyle/>
          <a:p>
            <a:pPr marL="2757805">
              <a:lnSpc>
                <a:spcPct val="100000"/>
              </a:lnSpc>
              <a:spcBef>
                <a:spcPts val="100"/>
              </a:spcBef>
            </a:pPr>
            <a:r>
              <a:rPr sz="4800" b="1" spc="-30" dirty="0">
                <a:solidFill>
                  <a:srgbClr val="FFFFFF"/>
                </a:solidFill>
                <a:latin typeface="Trebuchet MS"/>
                <a:cs typeface="Trebuchet MS"/>
              </a:rPr>
              <a:t>Current</a:t>
            </a:r>
            <a:r>
              <a:rPr sz="4800" b="1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800" b="1" spc="95" dirty="0">
                <a:solidFill>
                  <a:srgbClr val="FFFFFF"/>
                </a:solidFill>
                <a:latin typeface="Trebuchet MS"/>
                <a:cs typeface="Trebuchet MS"/>
              </a:rPr>
              <a:t>Solutions</a:t>
            </a:r>
            <a:r>
              <a:rPr sz="4800" b="1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800" b="1" dirty="0">
                <a:solidFill>
                  <a:srgbClr val="FFFFFF"/>
                </a:solidFill>
                <a:latin typeface="Trebuchet MS"/>
                <a:cs typeface="Trebuchet MS"/>
              </a:rPr>
              <a:t>vs</a:t>
            </a:r>
            <a:r>
              <a:rPr sz="4800" b="1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800" b="1" spc="-10" dirty="0">
                <a:solidFill>
                  <a:srgbClr val="FFFFFF"/>
                </a:solidFill>
                <a:latin typeface="Trebuchet MS"/>
                <a:cs typeface="Trebuchet MS"/>
              </a:rPr>
              <a:t>Requirements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93975" y="3164331"/>
            <a:ext cx="32816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solidFill>
                  <a:srgbClr val="FFFFFF"/>
                </a:solidFill>
                <a:latin typeface="Trebuchet MS"/>
                <a:cs typeface="Trebuchet MS"/>
              </a:rPr>
              <a:t>Current</a:t>
            </a:r>
            <a:r>
              <a:rPr sz="28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rebuchet MS"/>
                <a:cs typeface="Trebuchet MS"/>
              </a:rPr>
              <a:t>Limitations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01650" y="4083050"/>
            <a:ext cx="6997700" cy="1066800"/>
            <a:chOff x="501650" y="4083050"/>
            <a:chExt cx="6997700" cy="1066800"/>
          </a:xfrm>
        </p:grpSpPr>
        <p:sp>
          <p:nvSpPr>
            <p:cNvPr id="5" name="object 5"/>
            <p:cNvSpPr/>
            <p:nvPr/>
          </p:nvSpPr>
          <p:spPr>
            <a:xfrm>
              <a:off x="508000" y="4089400"/>
              <a:ext cx="6985000" cy="1054100"/>
            </a:xfrm>
            <a:custGeom>
              <a:avLst/>
              <a:gdLst/>
              <a:ahLst/>
              <a:cxnLst/>
              <a:rect l="l" t="t" r="r" b="b"/>
              <a:pathLst>
                <a:path w="6985000" h="1054100">
                  <a:moveTo>
                    <a:pt x="6832611" y="0"/>
                  </a:moveTo>
                  <a:lnTo>
                    <a:pt x="152388" y="0"/>
                  </a:lnTo>
                  <a:lnTo>
                    <a:pt x="104221" y="7768"/>
                  </a:lnTo>
                  <a:lnTo>
                    <a:pt x="62389" y="29402"/>
                  </a:lnTo>
                  <a:lnTo>
                    <a:pt x="29402" y="62389"/>
                  </a:lnTo>
                  <a:lnTo>
                    <a:pt x="7768" y="104222"/>
                  </a:lnTo>
                  <a:lnTo>
                    <a:pt x="0" y="152388"/>
                  </a:lnTo>
                  <a:lnTo>
                    <a:pt x="0" y="901711"/>
                  </a:lnTo>
                  <a:lnTo>
                    <a:pt x="7768" y="949877"/>
                  </a:lnTo>
                  <a:lnTo>
                    <a:pt x="29402" y="991710"/>
                  </a:lnTo>
                  <a:lnTo>
                    <a:pt x="62389" y="1024697"/>
                  </a:lnTo>
                  <a:lnTo>
                    <a:pt x="104221" y="1046331"/>
                  </a:lnTo>
                  <a:lnTo>
                    <a:pt x="152388" y="1054100"/>
                  </a:lnTo>
                  <a:lnTo>
                    <a:pt x="6832611" y="1054100"/>
                  </a:lnTo>
                  <a:lnTo>
                    <a:pt x="6880777" y="1046331"/>
                  </a:lnTo>
                  <a:lnTo>
                    <a:pt x="6922610" y="1024697"/>
                  </a:lnTo>
                  <a:lnTo>
                    <a:pt x="6955597" y="991710"/>
                  </a:lnTo>
                  <a:lnTo>
                    <a:pt x="6977231" y="949877"/>
                  </a:lnTo>
                  <a:lnTo>
                    <a:pt x="6985000" y="901711"/>
                  </a:lnTo>
                  <a:lnTo>
                    <a:pt x="6985000" y="152388"/>
                  </a:lnTo>
                  <a:lnTo>
                    <a:pt x="6977231" y="104222"/>
                  </a:lnTo>
                  <a:lnTo>
                    <a:pt x="6955597" y="62389"/>
                  </a:lnTo>
                  <a:lnTo>
                    <a:pt x="6922610" y="29402"/>
                  </a:lnTo>
                  <a:lnTo>
                    <a:pt x="6880777" y="7768"/>
                  </a:lnTo>
                  <a:lnTo>
                    <a:pt x="6832611" y="0"/>
                  </a:lnTo>
                  <a:close/>
                </a:path>
              </a:pathLst>
            </a:custGeom>
            <a:solidFill>
              <a:srgbClr val="FFFFFF">
                <a:alpha val="117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8000" y="4089400"/>
              <a:ext cx="6985000" cy="1054100"/>
            </a:xfrm>
            <a:custGeom>
              <a:avLst/>
              <a:gdLst/>
              <a:ahLst/>
              <a:cxnLst/>
              <a:rect l="l" t="t" r="r" b="b"/>
              <a:pathLst>
                <a:path w="6985000" h="1054100">
                  <a:moveTo>
                    <a:pt x="0" y="152388"/>
                  </a:moveTo>
                  <a:lnTo>
                    <a:pt x="7768" y="104221"/>
                  </a:lnTo>
                  <a:lnTo>
                    <a:pt x="29402" y="62389"/>
                  </a:lnTo>
                  <a:lnTo>
                    <a:pt x="62389" y="29402"/>
                  </a:lnTo>
                  <a:lnTo>
                    <a:pt x="104221" y="7768"/>
                  </a:lnTo>
                  <a:lnTo>
                    <a:pt x="152388" y="0"/>
                  </a:lnTo>
                  <a:lnTo>
                    <a:pt x="6832612" y="0"/>
                  </a:lnTo>
                  <a:lnTo>
                    <a:pt x="6880778" y="7768"/>
                  </a:lnTo>
                  <a:lnTo>
                    <a:pt x="6922610" y="29402"/>
                  </a:lnTo>
                  <a:lnTo>
                    <a:pt x="6955597" y="62389"/>
                  </a:lnTo>
                  <a:lnTo>
                    <a:pt x="6977231" y="104221"/>
                  </a:lnTo>
                  <a:lnTo>
                    <a:pt x="6985000" y="152388"/>
                  </a:lnTo>
                  <a:lnTo>
                    <a:pt x="6985000" y="901711"/>
                  </a:lnTo>
                  <a:lnTo>
                    <a:pt x="6977231" y="949878"/>
                  </a:lnTo>
                  <a:lnTo>
                    <a:pt x="6955597" y="991710"/>
                  </a:lnTo>
                  <a:lnTo>
                    <a:pt x="6922610" y="1024697"/>
                  </a:lnTo>
                  <a:lnTo>
                    <a:pt x="6880778" y="1046331"/>
                  </a:lnTo>
                  <a:lnTo>
                    <a:pt x="6832612" y="1054100"/>
                  </a:lnTo>
                  <a:lnTo>
                    <a:pt x="152388" y="1054100"/>
                  </a:lnTo>
                  <a:lnTo>
                    <a:pt x="104221" y="1046331"/>
                  </a:lnTo>
                  <a:lnTo>
                    <a:pt x="62389" y="1024697"/>
                  </a:lnTo>
                  <a:lnTo>
                    <a:pt x="29402" y="991710"/>
                  </a:lnTo>
                  <a:lnTo>
                    <a:pt x="7768" y="949878"/>
                  </a:lnTo>
                  <a:lnTo>
                    <a:pt x="0" y="901711"/>
                  </a:lnTo>
                  <a:lnTo>
                    <a:pt x="0" y="15238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63600" y="4472940"/>
            <a:ext cx="6249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Reindexing</a:t>
            </a:r>
            <a:r>
              <a:rPr sz="200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requires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huge</a:t>
            </a:r>
            <a:r>
              <a:rPr sz="20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compute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120" dirty="0">
                <a:solidFill>
                  <a:srgbClr val="FFFFFF"/>
                </a:solidFill>
                <a:latin typeface="Trebuchet MS"/>
                <a:cs typeface="Trebuchet MS"/>
              </a:rPr>
              <a:t>IO</a:t>
            </a:r>
            <a:r>
              <a:rPr sz="20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resources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1650" y="5391150"/>
            <a:ext cx="6997700" cy="1066800"/>
            <a:chOff x="501650" y="5391150"/>
            <a:chExt cx="6997700" cy="1066800"/>
          </a:xfrm>
        </p:grpSpPr>
        <p:sp>
          <p:nvSpPr>
            <p:cNvPr id="9" name="object 9"/>
            <p:cNvSpPr/>
            <p:nvPr/>
          </p:nvSpPr>
          <p:spPr>
            <a:xfrm>
              <a:off x="508000" y="5397500"/>
              <a:ext cx="6985000" cy="1054100"/>
            </a:xfrm>
            <a:custGeom>
              <a:avLst/>
              <a:gdLst/>
              <a:ahLst/>
              <a:cxnLst/>
              <a:rect l="l" t="t" r="r" b="b"/>
              <a:pathLst>
                <a:path w="6985000" h="1054100">
                  <a:moveTo>
                    <a:pt x="6832611" y="0"/>
                  </a:moveTo>
                  <a:lnTo>
                    <a:pt x="152388" y="0"/>
                  </a:lnTo>
                  <a:lnTo>
                    <a:pt x="104221" y="7768"/>
                  </a:lnTo>
                  <a:lnTo>
                    <a:pt x="62389" y="29402"/>
                  </a:lnTo>
                  <a:lnTo>
                    <a:pt x="29402" y="62389"/>
                  </a:lnTo>
                  <a:lnTo>
                    <a:pt x="7768" y="104222"/>
                  </a:lnTo>
                  <a:lnTo>
                    <a:pt x="0" y="152388"/>
                  </a:lnTo>
                  <a:lnTo>
                    <a:pt x="0" y="901711"/>
                  </a:lnTo>
                  <a:lnTo>
                    <a:pt x="7768" y="949877"/>
                  </a:lnTo>
                  <a:lnTo>
                    <a:pt x="29402" y="991710"/>
                  </a:lnTo>
                  <a:lnTo>
                    <a:pt x="62389" y="1024697"/>
                  </a:lnTo>
                  <a:lnTo>
                    <a:pt x="104221" y="1046331"/>
                  </a:lnTo>
                  <a:lnTo>
                    <a:pt x="152388" y="1054100"/>
                  </a:lnTo>
                  <a:lnTo>
                    <a:pt x="6832611" y="1054100"/>
                  </a:lnTo>
                  <a:lnTo>
                    <a:pt x="6880777" y="1046331"/>
                  </a:lnTo>
                  <a:lnTo>
                    <a:pt x="6922610" y="1024697"/>
                  </a:lnTo>
                  <a:lnTo>
                    <a:pt x="6955597" y="991710"/>
                  </a:lnTo>
                  <a:lnTo>
                    <a:pt x="6977231" y="949877"/>
                  </a:lnTo>
                  <a:lnTo>
                    <a:pt x="6985000" y="901711"/>
                  </a:lnTo>
                  <a:lnTo>
                    <a:pt x="6985000" y="152388"/>
                  </a:lnTo>
                  <a:lnTo>
                    <a:pt x="6977231" y="104222"/>
                  </a:lnTo>
                  <a:lnTo>
                    <a:pt x="6955597" y="62389"/>
                  </a:lnTo>
                  <a:lnTo>
                    <a:pt x="6922610" y="29402"/>
                  </a:lnTo>
                  <a:lnTo>
                    <a:pt x="6880777" y="7768"/>
                  </a:lnTo>
                  <a:lnTo>
                    <a:pt x="6832611" y="0"/>
                  </a:lnTo>
                  <a:close/>
                </a:path>
              </a:pathLst>
            </a:custGeom>
            <a:solidFill>
              <a:srgbClr val="FFFFFF">
                <a:alpha val="117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8000" y="5397500"/>
              <a:ext cx="6985000" cy="1054100"/>
            </a:xfrm>
            <a:custGeom>
              <a:avLst/>
              <a:gdLst/>
              <a:ahLst/>
              <a:cxnLst/>
              <a:rect l="l" t="t" r="r" b="b"/>
              <a:pathLst>
                <a:path w="6985000" h="1054100">
                  <a:moveTo>
                    <a:pt x="0" y="152388"/>
                  </a:moveTo>
                  <a:lnTo>
                    <a:pt x="7768" y="104221"/>
                  </a:lnTo>
                  <a:lnTo>
                    <a:pt x="29402" y="62389"/>
                  </a:lnTo>
                  <a:lnTo>
                    <a:pt x="62389" y="29402"/>
                  </a:lnTo>
                  <a:lnTo>
                    <a:pt x="104221" y="7768"/>
                  </a:lnTo>
                  <a:lnTo>
                    <a:pt x="152388" y="0"/>
                  </a:lnTo>
                  <a:lnTo>
                    <a:pt x="6832612" y="0"/>
                  </a:lnTo>
                  <a:lnTo>
                    <a:pt x="6880778" y="7768"/>
                  </a:lnTo>
                  <a:lnTo>
                    <a:pt x="6922610" y="29402"/>
                  </a:lnTo>
                  <a:lnTo>
                    <a:pt x="6955597" y="62389"/>
                  </a:lnTo>
                  <a:lnTo>
                    <a:pt x="6977231" y="104221"/>
                  </a:lnTo>
                  <a:lnTo>
                    <a:pt x="6985000" y="152388"/>
                  </a:lnTo>
                  <a:lnTo>
                    <a:pt x="6985000" y="901711"/>
                  </a:lnTo>
                  <a:lnTo>
                    <a:pt x="6977231" y="949878"/>
                  </a:lnTo>
                  <a:lnTo>
                    <a:pt x="6955597" y="991710"/>
                  </a:lnTo>
                  <a:lnTo>
                    <a:pt x="6922610" y="1024697"/>
                  </a:lnTo>
                  <a:lnTo>
                    <a:pt x="6880778" y="1046331"/>
                  </a:lnTo>
                  <a:lnTo>
                    <a:pt x="6832612" y="1054100"/>
                  </a:lnTo>
                  <a:lnTo>
                    <a:pt x="152388" y="1054100"/>
                  </a:lnTo>
                  <a:lnTo>
                    <a:pt x="104221" y="1046331"/>
                  </a:lnTo>
                  <a:lnTo>
                    <a:pt x="62389" y="1024697"/>
                  </a:lnTo>
                  <a:lnTo>
                    <a:pt x="29402" y="991710"/>
                  </a:lnTo>
                  <a:lnTo>
                    <a:pt x="7768" y="949878"/>
                  </a:lnTo>
                  <a:lnTo>
                    <a:pt x="0" y="901711"/>
                  </a:lnTo>
                  <a:lnTo>
                    <a:pt x="0" y="15238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63600" y="5780532"/>
            <a:ext cx="45542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Index</a:t>
            </a:r>
            <a:r>
              <a:rPr sz="200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split</a:t>
            </a:r>
            <a:r>
              <a:rPr sz="20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60" dirty="0">
                <a:solidFill>
                  <a:srgbClr val="FFFFFF"/>
                </a:solidFill>
                <a:latin typeface="Trebuchet MS"/>
                <a:cs typeface="Trebuchet MS"/>
              </a:rPr>
              <a:t>API</a:t>
            </a:r>
            <a:r>
              <a:rPr sz="20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causes</a:t>
            </a:r>
            <a:r>
              <a:rPr sz="200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write</a:t>
            </a:r>
            <a:r>
              <a:rPr sz="20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downtime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01650" y="6711950"/>
            <a:ext cx="6997700" cy="1066800"/>
            <a:chOff x="501650" y="6711950"/>
            <a:chExt cx="6997700" cy="1066800"/>
          </a:xfrm>
        </p:grpSpPr>
        <p:sp>
          <p:nvSpPr>
            <p:cNvPr id="13" name="object 13"/>
            <p:cNvSpPr/>
            <p:nvPr/>
          </p:nvSpPr>
          <p:spPr>
            <a:xfrm>
              <a:off x="508000" y="6718300"/>
              <a:ext cx="6985000" cy="1054100"/>
            </a:xfrm>
            <a:custGeom>
              <a:avLst/>
              <a:gdLst/>
              <a:ahLst/>
              <a:cxnLst/>
              <a:rect l="l" t="t" r="r" b="b"/>
              <a:pathLst>
                <a:path w="6985000" h="1054100">
                  <a:moveTo>
                    <a:pt x="6832611" y="0"/>
                  </a:moveTo>
                  <a:lnTo>
                    <a:pt x="152388" y="0"/>
                  </a:lnTo>
                  <a:lnTo>
                    <a:pt x="104221" y="7768"/>
                  </a:lnTo>
                  <a:lnTo>
                    <a:pt x="62389" y="29402"/>
                  </a:lnTo>
                  <a:lnTo>
                    <a:pt x="29402" y="62389"/>
                  </a:lnTo>
                  <a:lnTo>
                    <a:pt x="7768" y="104222"/>
                  </a:lnTo>
                  <a:lnTo>
                    <a:pt x="0" y="152388"/>
                  </a:lnTo>
                  <a:lnTo>
                    <a:pt x="0" y="901711"/>
                  </a:lnTo>
                  <a:lnTo>
                    <a:pt x="7768" y="949877"/>
                  </a:lnTo>
                  <a:lnTo>
                    <a:pt x="29402" y="991710"/>
                  </a:lnTo>
                  <a:lnTo>
                    <a:pt x="62389" y="1024697"/>
                  </a:lnTo>
                  <a:lnTo>
                    <a:pt x="104221" y="1046331"/>
                  </a:lnTo>
                  <a:lnTo>
                    <a:pt x="152388" y="1054100"/>
                  </a:lnTo>
                  <a:lnTo>
                    <a:pt x="6832611" y="1054100"/>
                  </a:lnTo>
                  <a:lnTo>
                    <a:pt x="6880777" y="1046331"/>
                  </a:lnTo>
                  <a:lnTo>
                    <a:pt x="6922610" y="1024697"/>
                  </a:lnTo>
                  <a:lnTo>
                    <a:pt x="6955597" y="991710"/>
                  </a:lnTo>
                  <a:lnTo>
                    <a:pt x="6977231" y="949877"/>
                  </a:lnTo>
                  <a:lnTo>
                    <a:pt x="6985000" y="901711"/>
                  </a:lnTo>
                  <a:lnTo>
                    <a:pt x="6985000" y="152388"/>
                  </a:lnTo>
                  <a:lnTo>
                    <a:pt x="6977231" y="104222"/>
                  </a:lnTo>
                  <a:lnTo>
                    <a:pt x="6955597" y="62389"/>
                  </a:lnTo>
                  <a:lnTo>
                    <a:pt x="6922610" y="29402"/>
                  </a:lnTo>
                  <a:lnTo>
                    <a:pt x="6880777" y="7768"/>
                  </a:lnTo>
                  <a:lnTo>
                    <a:pt x="6832611" y="0"/>
                  </a:lnTo>
                  <a:close/>
                </a:path>
              </a:pathLst>
            </a:custGeom>
            <a:solidFill>
              <a:srgbClr val="FFFFFF">
                <a:alpha val="117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8000" y="6718300"/>
              <a:ext cx="6985000" cy="1054100"/>
            </a:xfrm>
            <a:custGeom>
              <a:avLst/>
              <a:gdLst/>
              <a:ahLst/>
              <a:cxnLst/>
              <a:rect l="l" t="t" r="r" b="b"/>
              <a:pathLst>
                <a:path w="6985000" h="1054100">
                  <a:moveTo>
                    <a:pt x="0" y="152388"/>
                  </a:moveTo>
                  <a:lnTo>
                    <a:pt x="7768" y="104221"/>
                  </a:lnTo>
                  <a:lnTo>
                    <a:pt x="29402" y="62389"/>
                  </a:lnTo>
                  <a:lnTo>
                    <a:pt x="62389" y="29402"/>
                  </a:lnTo>
                  <a:lnTo>
                    <a:pt x="104221" y="7768"/>
                  </a:lnTo>
                  <a:lnTo>
                    <a:pt x="152388" y="0"/>
                  </a:lnTo>
                  <a:lnTo>
                    <a:pt x="6832612" y="0"/>
                  </a:lnTo>
                  <a:lnTo>
                    <a:pt x="6880778" y="7768"/>
                  </a:lnTo>
                  <a:lnTo>
                    <a:pt x="6922610" y="29402"/>
                  </a:lnTo>
                  <a:lnTo>
                    <a:pt x="6955597" y="62389"/>
                  </a:lnTo>
                  <a:lnTo>
                    <a:pt x="6977231" y="104221"/>
                  </a:lnTo>
                  <a:lnTo>
                    <a:pt x="6985000" y="152388"/>
                  </a:lnTo>
                  <a:lnTo>
                    <a:pt x="6985000" y="901711"/>
                  </a:lnTo>
                  <a:lnTo>
                    <a:pt x="6977231" y="949878"/>
                  </a:lnTo>
                  <a:lnTo>
                    <a:pt x="6955597" y="991710"/>
                  </a:lnTo>
                  <a:lnTo>
                    <a:pt x="6922610" y="1024697"/>
                  </a:lnTo>
                  <a:lnTo>
                    <a:pt x="6880778" y="1046331"/>
                  </a:lnTo>
                  <a:lnTo>
                    <a:pt x="6832612" y="1054100"/>
                  </a:lnTo>
                  <a:lnTo>
                    <a:pt x="152388" y="1054100"/>
                  </a:lnTo>
                  <a:lnTo>
                    <a:pt x="104221" y="1046331"/>
                  </a:lnTo>
                  <a:lnTo>
                    <a:pt x="62389" y="1024697"/>
                  </a:lnTo>
                  <a:lnTo>
                    <a:pt x="29402" y="991710"/>
                  </a:lnTo>
                  <a:lnTo>
                    <a:pt x="7768" y="949878"/>
                  </a:lnTo>
                  <a:lnTo>
                    <a:pt x="0" y="901711"/>
                  </a:lnTo>
                  <a:lnTo>
                    <a:pt x="0" y="15238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63600" y="7103364"/>
            <a:ext cx="63277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75" dirty="0">
                <a:solidFill>
                  <a:srgbClr val="FFFFFF"/>
                </a:solidFill>
                <a:latin typeface="Trebuchet MS"/>
                <a:cs typeface="Trebuchet MS"/>
              </a:rPr>
              <a:t>No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granular</a:t>
            </a:r>
            <a:r>
              <a:rPr sz="2000" b="1" spc="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shard-level</a:t>
            </a:r>
            <a:r>
              <a:rPr sz="2000" b="1" spc="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splitting</a:t>
            </a:r>
            <a:r>
              <a:rPr sz="2000" b="1" spc="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capability</a:t>
            </a:r>
            <a:r>
              <a:rPr sz="2000" b="1" spc="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available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543800" y="5765800"/>
            <a:ext cx="1066800" cy="1066800"/>
            <a:chOff x="7543800" y="5765800"/>
            <a:chExt cx="1066800" cy="1066800"/>
          </a:xfrm>
        </p:grpSpPr>
        <p:sp>
          <p:nvSpPr>
            <p:cNvPr id="17" name="object 17"/>
            <p:cNvSpPr/>
            <p:nvPr/>
          </p:nvSpPr>
          <p:spPr>
            <a:xfrm>
              <a:off x="7569200" y="5791200"/>
              <a:ext cx="1016000" cy="1016000"/>
            </a:xfrm>
            <a:custGeom>
              <a:avLst/>
              <a:gdLst/>
              <a:ahLst/>
              <a:cxnLst/>
              <a:rect l="l" t="t" r="r" b="b"/>
              <a:pathLst>
                <a:path w="1016000" h="1016000">
                  <a:moveTo>
                    <a:pt x="508000" y="0"/>
                  </a:moveTo>
                  <a:lnTo>
                    <a:pt x="459076" y="2325"/>
                  </a:lnTo>
                  <a:lnTo>
                    <a:pt x="411468" y="9159"/>
                  </a:lnTo>
                  <a:lnTo>
                    <a:pt x="365388" y="20290"/>
                  </a:lnTo>
                  <a:lnTo>
                    <a:pt x="321050" y="35504"/>
                  </a:lnTo>
                  <a:lnTo>
                    <a:pt x="278667" y="54588"/>
                  </a:lnTo>
                  <a:lnTo>
                    <a:pt x="238451" y="77330"/>
                  </a:lnTo>
                  <a:lnTo>
                    <a:pt x="200615" y="103517"/>
                  </a:lnTo>
                  <a:lnTo>
                    <a:pt x="165372" y="132935"/>
                  </a:lnTo>
                  <a:lnTo>
                    <a:pt x="132935" y="165372"/>
                  </a:lnTo>
                  <a:lnTo>
                    <a:pt x="103517" y="200615"/>
                  </a:lnTo>
                  <a:lnTo>
                    <a:pt x="77330" y="238451"/>
                  </a:lnTo>
                  <a:lnTo>
                    <a:pt x="54588" y="278667"/>
                  </a:lnTo>
                  <a:lnTo>
                    <a:pt x="35504" y="321050"/>
                  </a:lnTo>
                  <a:lnTo>
                    <a:pt x="20290" y="365388"/>
                  </a:lnTo>
                  <a:lnTo>
                    <a:pt x="9159" y="411468"/>
                  </a:lnTo>
                  <a:lnTo>
                    <a:pt x="2325" y="459076"/>
                  </a:lnTo>
                  <a:lnTo>
                    <a:pt x="0" y="508000"/>
                  </a:lnTo>
                  <a:lnTo>
                    <a:pt x="2325" y="556923"/>
                  </a:lnTo>
                  <a:lnTo>
                    <a:pt x="9159" y="604531"/>
                  </a:lnTo>
                  <a:lnTo>
                    <a:pt x="20290" y="650611"/>
                  </a:lnTo>
                  <a:lnTo>
                    <a:pt x="35504" y="694949"/>
                  </a:lnTo>
                  <a:lnTo>
                    <a:pt x="54588" y="737332"/>
                  </a:lnTo>
                  <a:lnTo>
                    <a:pt x="77330" y="777548"/>
                  </a:lnTo>
                  <a:lnTo>
                    <a:pt x="103517" y="815384"/>
                  </a:lnTo>
                  <a:lnTo>
                    <a:pt x="132935" y="850627"/>
                  </a:lnTo>
                  <a:lnTo>
                    <a:pt x="165372" y="883064"/>
                  </a:lnTo>
                  <a:lnTo>
                    <a:pt x="200615" y="912482"/>
                  </a:lnTo>
                  <a:lnTo>
                    <a:pt x="238451" y="938669"/>
                  </a:lnTo>
                  <a:lnTo>
                    <a:pt x="278667" y="961411"/>
                  </a:lnTo>
                  <a:lnTo>
                    <a:pt x="321050" y="980495"/>
                  </a:lnTo>
                  <a:lnTo>
                    <a:pt x="365388" y="995709"/>
                  </a:lnTo>
                  <a:lnTo>
                    <a:pt x="411468" y="1006840"/>
                  </a:lnTo>
                  <a:lnTo>
                    <a:pt x="459076" y="1013674"/>
                  </a:lnTo>
                  <a:lnTo>
                    <a:pt x="508000" y="1016000"/>
                  </a:lnTo>
                  <a:lnTo>
                    <a:pt x="556923" y="1013674"/>
                  </a:lnTo>
                  <a:lnTo>
                    <a:pt x="604531" y="1006840"/>
                  </a:lnTo>
                  <a:lnTo>
                    <a:pt x="650611" y="995709"/>
                  </a:lnTo>
                  <a:lnTo>
                    <a:pt x="694949" y="980495"/>
                  </a:lnTo>
                  <a:lnTo>
                    <a:pt x="737332" y="961411"/>
                  </a:lnTo>
                  <a:lnTo>
                    <a:pt x="777548" y="938669"/>
                  </a:lnTo>
                  <a:lnTo>
                    <a:pt x="815384" y="912482"/>
                  </a:lnTo>
                  <a:lnTo>
                    <a:pt x="850627" y="883064"/>
                  </a:lnTo>
                  <a:lnTo>
                    <a:pt x="883064" y="850627"/>
                  </a:lnTo>
                  <a:lnTo>
                    <a:pt x="912482" y="815384"/>
                  </a:lnTo>
                  <a:lnTo>
                    <a:pt x="938669" y="777548"/>
                  </a:lnTo>
                  <a:lnTo>
                    <a:pt x="961411" y="737332"/>
                  </a:lnTo>
                  <a:lnTo>
                    <a:pt x="980495" y="694949"/>
                  </a:lnTo>
                  <a:lnTo>
                    <a:pt x="995709" y="650611"/>
                  </a:lnTo>
                  <a:lnTo>
                    <a:pt x="1006840" y="604531"/>
                  </a:lnTo>
                  <a:lnTo>
                    <a:pt x="1013674" y="556923"/>
                  </a:lnTo>
                  <a:lnTo>
                    <a:pt x="1016000" y="508000"/>
                  </a:lnTo>
                  <a:lnTo>
                    <a:pt x="1013674" y="459076"/>
                  </a:lnTo>
                  <a:lnTo>
                    <a:pt x="1006840" y="411468"/>
                  </a:lnTo>
                  <a:lnTo>
                    <a:pt x="995709" y="365388"/>
                  </a:lnTo>
                  <a:lnTo>
                    <a:pt x="980495" y="321050"/>
                  </a:lnTo>
                  <a:lnTo>
                    <a:pt x="961411" y="278667"/>
                  </a:lnTo>
                  <a:lnTo>
                    <a:pt x="938669" y="238451"/>
                  </a:lnTo>
                  <a:lnTo>
                    <a:pt x="912482" y="200615"/>
                  </a:lnTo>
                  <a:lnTo>
                    <a:pt x="883064" y="165372"/>
                  </a:lnTo>
                  <a:lnTo>
                    <a:pt x="850627" y="132935"/>
                  </a:lnTo>
                  <a:lnTo>
                    <a:pt x="815384" y="103517"/>
                  </a:lnTo>
                  <a:lnTo>
                    <a:pt x="777548" y="77330"/>
                  </a:lnTo>
                  <a:lnTo>
                    <a:pt x="737332" y="54588"/>
                  </a:lnTo>
                  <a:lnTo>
                    <a:pt x="694949" y="35504"/>
                  </a:lnTo>
                  <a:lnTo>
                    <a:pt x="650611" y="20290"/>
                  </a:lnTo>
                  <a:lnTo>
                    <a:pt x="604531" y="9159"/>
                  </a:lnTo>
                  <a:lnTo>
                    <a:pt x="556923" y="2325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B886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569200" y="5791200"/>
              <a:ext cx="1016000" cy="1016000"/>
            </a:xfrm>
            <a:custGeom>
              <a:avLst/>
              <a:gdLst/>
              <a:ahLst/>
              <a:cxnLst/>
              <a:rect l="l" t="t" r="r" b="b"/>
              <a:pathLst>
                <a:path w="1016000" h="1016000">
                  <a:moveTo>
                    <a:pt x="0" y="508000"/>
                  </a:moveTo>
                  <a:lnTo>
                    <a:pt x="2325" y="459076"/>
                  </a:lnTo>
                  <a:lnTo>
                    <a:pt x="9160" y="411468"/>
                  </a:lnTo>
                  <a:lnTo>
                    <a:pt x="20290" y="365388"/>
                  </a:lnTo>
                  <a:lnTo>
                    <a:pt x="35504" y="321050"/>
                  </a:lnTo>
                  <a:lnTo>
                    <a:pt x="54588" y="278667"/>
                  </a:lnTo>
                  <a:lnTo>
                    <a:pt x="77330" y="238451"/>
                  </a:lnTo>
                  <a:lnTo>
                    <a:pt x="103517" y="200615"/>
                  </a:lnTo>
                  <a:lnTo>
                    <a:pt x="132935" y="165372"/>
                  </a:lnTo>
                  <a:lnTo>
                    <a:pt x="165372" y="132935"/>
                  </a:lnTo>
                  <a:lnTo>
                    <a:pt x="200615" y="103517"/>
                  </a:lnTo>
                  <a:lnTo>
                    <a:pt x="238451" y="77330"/>
                  </a:lnTo>
                  <a:lnTo>
                    <a:pt x="278667" y="54588"/>
                  </a:lnTo>
                  <a:lnTo>
                    <a:pt x="321050" y="35504"/>
                  </a:lnTo>
                  <a:lnTo>
                    <a:pt x="365388" y="20290"/>
                  </a:lnTo>
                  <a:lnTo>
                    <a:pt x="411468" y="9160"/>
                  </a:lnTo>
                  <a:lnTo>
                    <a:pt x="459076" y="2325"/>
                  </a:lnTo>
                  <a:lnTo>
                    <a:pt x="508000" y="0"/>
                  </a:lnTo>
                  <a:lnTo>
                    <a:pt x="556923" y="2325"/>
                  </a:lnTo>
                  <a:lnTo>
                    <a:pt x="604531" y="9160"/>
                  </a:lnTo>
                  <a:lnTo>
                    <a:pt x="650611" y="20290"/>
                  </a:lnTo>
                  <a:lnTo>
                    <a:pt x="694949" y="35504"/>
                  </a:lnTo>
                  <a:lnTo>
                    <a:pt x="737332" y="54588"/>
                  </a:lnTo>
                  <a:lnTo>
                    <a:pt x="777548" y="77330"/>
                  </a:lnTo>
                  <a:lnTo>
                    <a:pt x="815384" y="103517"/>
                  </a:lnTo>
                  <a:lnTo>
                    <a:pt x="850627" y="132935"/>
                  </a:lnTo>
                  <a:lnTo>
                    <a:pt x="883064" y="165372"/>
                  </a:lnTo>
                  <a:lnTo>
                    <a:pt x="912482" y="200615"/>
                  </a:lnTo>
                  <a:lnTo>
                    <a:pt x="938669" y="238451"/>
                  </a:lnTo>
                  <a:lnTo>
                    <a:pt x="961411" y="278667"/>
                  </a:lnTo>
                  <a:lnTo>
                    <a:pt x="980495" y="321050"/>
                  </a:lnTo>
                  <a:lnTo>
                    <a:pt x="995709" y="365388"/>
                  </a:lnTo>
                  <a:lnTo>
                    <a:pt x="1006840" y="411468"/>
                  </a:lnTo>
                  <a:lnTo>
                    <a:pt x="1013674" y="459076"/>
                  </a:lnTo>
                  <a:lnTo>
                    <a:pt x="1016000" y="508000"/>
                  </a:lnTo>
                  <a:lnTo>
                    <a:pt x="1013674" y="556923"/>
                  </a:lnTo>
                  <a:lnTo>
                    <a:pt x="1006840" y="604531"/>
                  </a:lnTo>
                  <a:lnTo>
                    <a:pt x="995709" y="650611"/>
                  </a:lnTo>
                  <a:lnTo>
                    <a:pt x="980495" y="694949"/>
                  </a:lnTo>
                  <a:lnTo>
                    <a:pt x="961411" y="737332"/>
                  </a:lnTo>
                  <a:lnTo>
                    <a:pt x="938669" y="777548"/>
                  </a:lnTo>
                  <a:lnTo>
                    <a:pt x="912482" y="815384"/>
                  </a:lnTo>
                  <a:lnTo>
                    <a:pt x="883064" y="850627"/>
                  </a:lnTo>
                  <a:lnTo>
                    <a:pt x="850627" y="883064"/>
                  </a:lnTo>
                  <a:lnTo>
                    <a:pt x="815384" y="912482"/>
                  </a:lnTo>
                  <a:lnTo>
                    <a:pt x="777548" y="938669"/>
                  </a:lnTo>
                  <a:lnTo>
                    <a:pt x="737332" y="961411"/>
                  </a:lnTo>
                  <a:lnTo>
                    <a:pt x="694949" y="980495"/>
                  </a:lnTo>
                  <a:lnTo>
                    <a:pt x="650611" y="995709"/>
                  </a:lnTo>
                  <a:lnTo>
                    <a:pt x="604531" y="1006840"/>
                  </a:lnTo>
                  <a:lnTo>
                    <a:pt x="556923" y="1013674"/>
                  </a:lnTo>
                  <a:lnTo>
                    <a:pt x="508000" y="1016000"/>
                  </a:lnTo>
                  <a:lnTo>
                    <a:pt x="459076" y="1013674"/>
                  </a:lnTo>
                  <a:lnTo>
                    <a:pt x="411468" y="1006840"/>
                  </a:lnTo>
                  <a:lnTo>
                    <a:pt x="365388" y="995709"/>
                  </a:lnTo>
                  <a:lnTo>
                    <a:pt x="321050" y="980495"/>
                  </a:lnTo>
                  <a:lnTo>
                    <a:pt x="278667" y="961411"/>
                  </a:lnTo>
                  <a:lnTo>
                    <a:pt x="238451" y="938669"/>
                  </a:lnTo>
                  <a:lnTo>
                    <a:pt x="200615" y="912482"/>
                  </a:lnTo>
                  <a:lnTo>
                    <a:pt x="165372" y="883064"/>
                  </a:lnTo>
                  <a:lnTo>
                    <a:pt x="132935" y="850627"/>
                  </a:lnTo>
                  <a:lnTo>
                    <a:pt x="103517" y="815384"/>
                  </a:lnTo>
                  <a:lnTo>
                    <a:pt x="77330" y="777548"/>
                  </a:lnTo>
                  <a:lnTo>
                    <a:pt x="54588" y="737332"/>
                  </a:lnTo>
                  <a:lnTo>
                    <a:pt x="35504" y="694949"/>
                  </a:lnTo>
                  <a:lnTo>
                    <a:pt x="20290" y="650611"/>
                  </a:lnTo>
                  <a:lnTo>
                    <a:pt x="9160" y="604531"/>
                  </a:lnTo>
                  <a:lnTo>
                    <a:pt x="2325" y="556923"/>
                  </a:lnTo>
                  <a:lnTo>
                    <a:pt x="0" y="50800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899400" y="6141211"/>
            <a:ext cx="4051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05" dirty="0">
                <a:solidFill>
                  <a:srgbClr val="FFFFFF"/>
                </a:solidFill>
                <a:latin typeface="Trebuchet MS"/>
                <a:cs typeface="Trebuchet MS"/>
              </a:rPr>
              <a:t>VS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839450" y="3164331"/>
            <a:ext cx="27933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B8860B"/>
                </a:solidFill>
                <a:latin typeface="Trebuchet MS"/>
                <a:cs typeface="Trebuchet MS"/>
              </a:rPr>
              <a:t>Target</a:t>
            </a:r>
            <a:r>
              <a:rPr sz="2800" b="1" spc="-75" dirty="0">
                <a:solidFill>
                  <a:srgbClr val="B8860B"/>
                </a:solidFill>
                <a:latin typeface="Trebuchet MS"/>
                <a:cs typeface="Trebuchet MS"/>
              </a:rPr>
              <a:t> </a:t>
            </a:r>
            <a:r>
              <a:rPr sz="2800" b="1" spc="35" dirty="0">
                <a:solidFill>
                  <a:srgbClr val="B8860B"/>
                </a:solidFill>
                <a:latin typeface="Trebuchet MS"/>
                <a:cs typeface="Trebuchet MS"/>
              </a:rPr>
              <a:t>Solutions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756650" y="4083050"/>
            <a:ext cx="6997700" cy="1066800"/>
            <a:chOff x="8756650" y="4083050"/>
            <a:chExt cx="6997700" cy="1066800"/>
          </a:xfrm>
        </p:grpSpPr>
        <p:sp>
          <p:nvSpPr>
            <p:cNvPr id="22" name="object 22"/>
            <p:cNvSpPr/>
            <p:nvPr/>
          </p:nvSpPr>
          <p:spPr>
            <a:xfrm>
              <a:off x="8763000" y="4089400"/>
              <a:ext cx="6985000" cy="1054100"/>
            </a:xfrm>
            <a:custGeom>
              <a:avLst/>
              <a:gdLst/>
              <a:ahLst/>
              <a:cxnLst/>
              <a:rect l="l" t="t" r="r" b="b"/>
              <a:pathLst>
                <a:path w="6985000" h="1054100">
                  <a:moveTo>
                    <a:pt x="6832612" y="0"/>
                  </a:moveTo>
                  <a:lnTo>
                    <a:pt x="152388" y="0"/>
                  </a:lnTo>
                  <a:lnTo>
                    <a:pt x="104222" y="7768"/>
                  </a:lnTo>
                  <a:lnTo>
                    <a:pt x="62389" y="29402"/>
                  </a:lnTo>
                  <a:lnTo>
                    <a:pt x="29402" y="62389"/>
                  </a:lnTo>
                  <a:lnTo>
                    <a:pt x="7768" y="104222"/>
                  </a:lnTo>
                  <a:lnTo>
                    <a:pt x="0" y="152388"/>
                  </a:lnTo>
                  <a:lnTo>
                    <a:pt x="0" y="901711"/>
                  </a:lnTo>
                  <a:lnTo>
                    <a:pt x="7768" y="949877"/>
                  </a:lnTo>
                  <a:lnTo>
                    <a:pt x="29402" y="991710"/>
                  </a:lnTo>
                  <a:lnTo>
                    <a:pt x="62389" y="1024697"/>
                  </a:lnTo>
                  <a:lnTo>
                    <a:pt x="104222" y="1046331"/>
                  </a:lnTo>
                  <a:lnTo>
                    <a:pt x="152388" y="1054100"/>
                  </a:lnTo>
                  <a:lnTo>
                    <a:pt x="6832612" y="1054100"/>
                  </a:lnTo>
                  <a:lnTo>
                    <a:pt x="6880779" y="1046331"/>
                  </a:lnTo>
                  <a:lnTo>
                    <a:pt x="6922611" y="1024697"/>
                  </a:lnTo>
                  <a:lnTo>
                    <a:pt x="6955598" y="991710"/>
                  </a:lnTo>
                  <a:lnTo>
                    <a:pt x="6977231" y="949877"/>
                  </a:lnTo>
                  <a:lnTo>
                    <a:pt x="6985000" y="901711"/>
                  </a:lnTo>
                  <a:lnTo>
                    <a:pt x="6985000" y="152388"/>
                  </a:lnTo>
                  <a:lnTo>
                    <a:pt x="6977231" y="104222"/>
                  </a:lnTo>
                  <a:lnTo>
                    <a:pt x="6955598" y="62389"/>
                  </a:lnTo>
                  <a:lnTo>
                    <a:pt x="6922611" y="29402"/>
                  </a:lnTo>
                  <a:lnTo>
                    <a:pt x="6880779" y="7768"/>
                  </a:lnTo>
                  <a:lnTo>
                    <a:pt x="6832612" y="0"/>
                  </a:lnTo>
                  <a:close/>
                </a:path>
              </a:pathLst>
            </a:custGeom>
            <a:solidFill>
              <a:srgbClr val="B8860B">
                <a:alpha val="14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763000" y="4089400"/>
              <a:ext cx="6985000" cy="1054100"/>
            </a:xfrm>
            <a:custGeom>
              <a:avLst/>
              <a:gdLst/>
              <a:ahLst/>
              <a:cxnLst/>
              <a:rect l="l" t="t" r="r" b="b"/>
              <a:pathLst>
                <a:path w="6985000" h="1054100">
                  <a:moveTo>
                    <a:pt x="0" y="152388"/>
                  </a:moveTo>
                  <a:lnTo>
                    <a:pt x="7768" y="104221"/>
                  </a:lnTo>
                  <a:lnTo>
                    <a:pt x="29402" y="62389"/>
                  </a:lnTo>
                  <a:lnTo>
                    <a:pt x="62389" y="29402"/>
                  </a:lnTo>
                  <a:lnTo>
                    <a:pt x="104221" y="7768"/>
                  </a:lnTo>
                  <a:lnTo>
                    <a:pt x="152388" y="0"/>
                  </a:lnTo>
                  <a:lnTo>
                    <a:pt x="6832612" y="0"/>
                  </a:lnTo>
                  <a:lnTo>
                    <a:pt x="6880778" y="7768"/>
                  </a:lnTo>
                  <a:lnTo>
                    <a:pt x="6922610" y="29402"/>
                  </a:lnTo>
                  <a:lnTo>
                    <a:pt x="6955597" y="62389"/>
                  </a:lnTo>
                  <a:lnTo>
                    <a:pt x="6977231" y="104221"/>
                  </a:lnTo>
                  <a:lnTo>
                    <a:pt x="6985000" y="152388"/>
                  </a:lnTo>
                  <a:lnTo>
                    <a:pt x="6985000" y="901711"/>
                  </a:lnTo>
                  <a:lnTo>
                    <a:pt x="6977231" y="949878"/>
                  </a:lnTo>
                  <a:lnTo>
                    <a:pt x="6955597" y="991710"/>
                  </a:lnTo>
                  <a:lnTo>
                    <a:pt x="6922610" y="1024697"/>
                  </a:lnTo>
                  <a:lnTo>
                    <a:pt x="6880778" y="1046331"/>
                  </a:lnTo>
                  <a:lnTo>
                    <a:pt x="6832612" y="1054100"/>
                  </a:lnTo>
                  <a:lnTo>
                    <a:pt x="152388" y="1054100"/>
                  </a:lnTo>
                  <a:lnTo>
                    <a:pt x="104221" y="1046331"/>
                  </a:lnTo>
                  <a:lnTo>
                    <a:pt x="62389" y="1024697"/>
                  </a:lnTo>
                  <a:lnTo>
                    <a:pt x="29402" y="991710"/>
                  </a:lnTo>
                  <a:lnTo>
                    <a:pt x="7768" y="949878"/>
                  </a:lnTo>
                  <a:lnTo>
                    <a:pt x="0" y="901711"/>
                  </a:lnTo>
                  <a:lnTo>
                    <a:pt x="0" y="15238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118600" y="4472940"/>
            <a:ext cx="435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60" dirty="0">
                <a:solidFill>
                  <a:srgbClr val="FFFFFF"/>
                </a:solidFill>
                <a:latin typeface="Trebuchet MS"/>
                <a:cs typeface="Trebuchet MS"/>
              </a:rPr>
              <a:t>Minimal</a:t>
            </a:r>
            <a:r>
              <a:rPr sz="20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Trebuchet MS"/>
                <a:cs typeface="Trebuchet MS"/>
              </a:rPr>
              <a:t>resource</a:t>
            </a:r>
            <a:r>
              <a:rPr sz="20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overhead</a:t>
            </a:r>
            <a:r>
              <a:rPr sz="20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required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8756650" y="5391150"/>
            <a:ext cx="6997700" cy="1066800"/>
            <a:chOff x="8756650" y="5391150"/>
            <a:chExt cx="6997700" cy="1066800"/>
          </a:xfrm>
        </p:grpSpPr>
        <p:sp>
          <p:nvSpPr>
            <p:cNvPr id="26" name="object 26"/>
            <p:cNvSpPr/>
            <p:nvPr/>
          </p:nvSpPr>
          <p:spPr>
            <a:xfrm>
              <a:off x="8763000" y="5397500"/>
              <a:ext cx="6985000" cy="1054100"/>
            </a:xfrm>
            <a:custGeom>
              <a:avLst/>
              <a:gdLst/>
              <a:ahLst/>
              <a:cxnLst/>
              <a:rect l="l" t="t" r="r" b="b"/>
              <a:pathLst>
                <a:path w="6985000" h="1054100">
                  <a:moveTo>
                    <a:pt x="6832612" y="0"/>
                  </a:moveTo>
                  <a:lnTo>
                    <a:pt x="152388" y="0"/>
                  </a:lnTo>
                  <a:lnTo>
                    <a:pt x="104222" y="7768"/>
                  </a:lnTo>
                  <a:lnTo>
                    <a:pt x="62389" y="29402"/>
                  </a:lnTo>
                  <a:lnTo>
                    <a:pt x="29402" y="62389"/>
                  </a:lnTo>
                  <a:lnTo>
                    <a:pt x="7768" y="104222"/>
                  </a:lnTo>
                  <a:lnTo>
                    <a:pt x="0" y="152388"/>
                  </a:lnTo>
                  <a:lnTo>
                    <a:pt x="0" y="901711"/>
                  </a:lnTo>
                  <a:lnTo>
                    <a:pt x="7768" y="949877"/>
                  </a:lnTo>
                  <a:lnTo>
                    <a:pt x="29402" y="991710"/>
                  </a:lnTo>
                  <a:lnTo>
                    <a:pt x="62389" y="1024697"/>
                  </a:lnTo>
                  <a:lnTo>
                    <a:pt x="104222" y="1046331"/>
                  </a:lnTo>
                  <a:lnTo>
                    <a:pt x="152388" y="1054100"/>
                  </a:lnTo>
                  <a:lnTo>
                    <a:pt x="6832612" y="1054100"/>
                  </a:lnTo>
                  <a:lnTo>
                    <a:pt x="6880779" y="1046331"/>
                  </a:lnTo>
                  <a:lnTo>
                    <a:pt x="6922611" y="1024697"/>
                  </a:lnTo>
                  <a:lnTo>
                    <a:pt x="6955598" y="991710"/>
                  </a:lnTo>
                  <a:lnTo>
                    <a:pt x="6977231" y="949877"/>
                  </a:lnTo>
                  <a:lnTo>
                    <a:pt x="6985000" y="901711"/>
                  </a:lnTo>
                  <a:lnTo>
                    <a:pt x="6985000" y="152388"/>
                  </a:lnTo>
                  <a:lnTo>
                    <a:pt x="6977231" y="104222"/>
                  </a:lnTo>
                  <a:lnTo>
                    <a:pt x="6955598" y="62389"/>
                  </a:lnTo>
                  <a:lnTo>
                    <a:pt x="6922611" y="29402"/>
                  </a:lnTo>
                  <a:lnTo>
                    <a:pt x="6880779" y="7768"/>
                  </a:lnTo>
                  <a:lnTo>
                    <a:pt x="6832612" y="0"/>
                  </a:lnTo>
                  <a:close/>
                </a:path>
              </a:pathLst>
            </a:custGeom>
            <a:solidFill>
              <a:srgbClr val="B8860B">
                <a:alpha val="14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763000" y="5397500"/>
              <a:ext cx="6985000" cy="1054100"/>
            </a:xfrm>
            <a:custGeom>
              <a:avLst/>
              <a:gdLst/>
              <a:ahLst/>
              <a:cxnLst/>
              <a:rect l="l" t="t" r="r" b="b"/>
              <a:pathLst>
                <a:path w="6985000" h="1054100">
                  <a:moveTo>
                    <a:pt x="0" y="152388"/>
                  </a:moveTo>
                  <a:lnTo>
                    <a:pt x="7768" y="104221"/>
                  </a:lnTo>
                  <a:lnTo>
                    <a:pt x="29402" y="62389"/>
                  </a:lnTo>
                  <a:lnTo>
                    <a:pt x="62389" y="29402"/>
                  </a:lnTo>
                  <a:lnTo>
                    <a:pt x="104221" y="7768"/>
                  </a:lnTo>
                  <a:lnTo>
                    <a:pt x="152388" y="0"/>
                  </a:lnTo>
                  <a:lnTo>
                    <a:pt x="6832612" y="0"/>
                  </a:lnTo>
                  <a:lnTo>
                    <a:pt x="6880778" y="7768"/>
                  </a:lnTo>
                  <a:lnTo>
                    <a:pt x="6922610" y="29402"/>
                  </a:lnTo>
                  <a:lnTo>
                    <a:pt x="6955597" y="62389"/>
                  </a:lnTo>
                  <a:lnTo>
                    <a:pt x="6977231" y="104221"/>
                  </a:lnTo>
                  <a:lnTo>
                    <a:pt x="6985000" y="152388"/>
                  </a:lnTo>
                  <a:lnTo>
                    <a:pt x="6985000" y="901711"/>
                  </a:lnTo>
                  <a:lnTo>
                    <a:pt x="6977231" y="949878"/>
                  </a:lnTo>
                  <a:lnTo>
                    <a:pt x="6955597" y="991710"/>
                  </a:lnTo>
                  <a:lnTo>
                    <a:pt x="6922610" y="1024697"/>
                  </a:lnTo>
                  <a:lnTo>
                    <a:pt x="6880778" y="1046331"/>
                  </a:lnTo>
                  <a:lnTo>
                    <a:pt x="6832612" y="1054100"/>
                  </a:lnTo>
                  <a:lnTo>
                    <a:pt x="152388" y="1054100"/>
                  </a:lnTo>
                  <a:lnTo>
                    <a:pt x="104221" y="1046331"/>
                  </a:lnTo>
                  <a:lnTo>
                    <a:pt x="62389" y="1024697"/>
                  </a:lnTo>
                  <a:lnTo>
                    <a:pt x="29402" y="991710"/>
                  </a:lnTo>
                  <a:lnTo>
                    <a:pt x="7768" y="949878"/>
                  </a:lnTo>
                  <a:lnTo>
                    <a:pt x="0" y="901711"/>
                  </a:lnTo>
                  <a:lnTo>
                    <a:pt x="0" y="15238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118600" y="5780532"/>
            <a:ext cx="51269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Zero</a:t>
            </a:r>
            <a:r>
              <a:rPr sz="2000" b="1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downtime</a:t>
            </a:r>
            <a:r>
              <a:rPr sz="2000" b="1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during</a:t>
            </a:r>
            <a:r>
              <a:rPr sz="2000" b="1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splitting</a:t>
            </a:r>
            <a:r>
              <a:rPr sz="2000" b="1" spc="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operations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756650" y="6711950"/>
            <a:ext cx="6997700" cy="1066800"/>
            <a:chOff x="8756650" y="6711950"/>
            <a:chExt cx="6997700" cy="1066800"/>
          </a:xfrm>
        </p:grpSpPr>
        <p:sp>
          <p:nvSpPr>
            <p:cNvPr id="30" name="object 30"/>
            <p:cNvSpPr/>
            <p:nvPr/>
          </p:nvSpPr>
          <p:spPr>
            <a:xfrm>
              <a:off x="8763000" y="6718300"/>
              <a:ext cx="6985000" cy="1054100"/>
            </a:xfrm>
            <a:custGeom>
              <a:avLst/>
              <a:gdLst/>
              <a:ahLst/>
              <a:cxnLst/>
              <a:rect l="l" t="t" r="r" b="b"/>
              <a:pathLst>
                <a:path w="6985000" h="1054100">
                  <a:moveTo>
                    <a:pt x="6832612" y="0"/>
                  </a:moveTo>
                  <a:lnTo>
                    <a:pt x="152388" y="0"/>
                  </a:lnTo>
                  <a:lnTo>
                    <a:pt x="104222" y="7768"/>
                  </a:lnTo>
                  <a:lnTo>
                    <a:pt x="62389" y="29402"/>
                  </a:lnTo>
                  <a:lnTo>
                    <a:pt x="29402" y="62389"/>
                  </a:lnTo>
                  <a:lnTo>
                    <a:pt x="7768" y="104222"/>
                  </a:lnTo>
                  <a:lnTo>
                    <a:pt x="0" y="152388"/>
                  </a:lnTo>
                  <a:lnTo>
                    <a:pt x="0" y="901711"/>
                  </a:lnTo>
                  <a:lnTo>
                    <a:pt x="7768" y="949877"/>
                  </a:lnTo>
                  <a:lnTo>
                    <a:pt x="29402" y="991710"/>
                  </a:lnTo>
                  <a:lnTo>
                    <a:pt x="62389" y="1024697"/>
                  </a:lnTo>
                  <a:lnTo>
                    <a:pt x="104222" y="1046331"/>
                  </a:lnTo>
                  <a:lnTo>
                    <a:pt x="152388" y="1054100"/>
                  </a:lnTo>
                  <a:lnTo>
                    <a:pt x="6832612" y="1054100"/>
                  </a:lnTo>
                  <a:lnTo>
                    <a:pt x="6880779" y="1046331"/>
                  </a:lnTo>
                  <a:lnTo>
                    <a:pt x="6922611" y="1024697"/>
                  </a:lnTo>
                  <a:lnTo>
                    <a:pt x="6955598" y="991710"/>
                  </a:lnTo>
                  <a:lnTo>
                    <a:pt x="6977231" y="949877"/>
                  </a:lnTo>
                  <a:lnTo>
                    <a:pt x="6985000" y="901711"/>
                  </a:lnTo>
                  <a:lnTo>
                    <a:pt x="6985000" y="152388"/>
                  </a:lnTo>
                  <a:lnTo>
                    <a:pt x="6977231" y="104222"/>
                  </a:lnTo>
                  <a:lnTo>
                    <a:pt x="6955598" y="62389"/>
                  </a:lnTo>
                  <a:lnTo>
                    <a:pt x="6922611" y="29402"/>
                  </a:lnTo>
                  <a:lnTo>
                    <a:pt x="6880779" y="7768"/>
                  </a:lnTo>
                  <a:lnTo>
                    <a:pt x="6832612" y="0"/>
                  </a:lnTo>
                  <a:close/>
                </a:path>
              </a:pathLst>
            </a:custGeom>
            <a:solidFill>
              <a:srgbClr val="B8860B">
                <a:alpha val="14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763000" y="6718300"/>
              <a:ext cx="6985000" cy="1054100"/>
            </a:xfrm>
            <a:custGeom>
              <a:avLst/>
              <a:gdLst/>
              <a:ahLst/>
              <a:cxnLst/>
              <a:rect l="l" t="t" r="r" b="b"/>
              <a:pathLst>
                <a:path w="6985000" h="1054100">
                  <a:moveTo>
                    <a:pt x="0" y="152388"/>
                  </a:moveTo>
                  <a:lnTo>
                    <a:pt x="7768" y="104221"/>
                  </a:lnTo>
                  <a:lnTo>
                    <a:pt x="29402" y="62389"/>
                  </a:lnTo>
                  <a:lnTo>
                    <a:pt x="62389" y="29402"/>
                  </a:lnTo>
                  <a:lnTo>
                    <a:pt x="104221" y="7768"/>
                  </a:lnTo>
                  <a:lnTo>
                    <a:pt x="152388" y="0"/>
                  </a:lnTo>
                  <a:lnTo>
                    <a:pt x="6832612" y="0"/>
                  </a:lnTo>
                  <a:lnTo>
                    <a:pt x="6880778" y="7768"/>
                  </a:lnTo>
                  <a:lnTo>
                    <a:pt x="6922610" y="29402"/>
                  </a:lnTo>
                  <a:lnTo>
                    <a:pt x="6955597" y="62389"/>
                  </a:lnTo>
                  <a:lnTo>
                    <a:pt x="6977231" y="104221"/>
                  </a:lnTo>
                  <a:lnTo>
                    <a:pt x="6985000" y="152388"/>
                  </a:lnTo>
                  <a:lnTo>
                    <a:pt x="6985000" y="901711"/>
                  </a:lnTo>
                  <a:lnTo>
                    <a:pt x="6977231" y="949878"/>
                  </a:lnTo>
                  <a:lnTo>
                    <a:pt x="6955597" y="991710"/>
                  </a:lnTo>
                  <a:lnTo>
                    <a:pt x="6922610" y="1024697"/>
                  </a:lnTo>
                  <a:lnTo>
                    <a:pt x="6880778" y="1046331"/>
                  </a:lnTo>
                  <a:lnTo>
                    <a:pt x="6832612" y="1054100"/>
                  </a:lnTo>
                  <a:lnTo>
                    <a:pt x="152388" y="1054100"/>
                  </a:lnTo>
                  <a:lnTo>
                    <a:pt x="104221" y="1046331"/>
                  </a:lnTo>
                  <a:lnTo>
                    <a:pt x="62389" y="1024697"/>
                  </a:lnTo>
                  <a:lnTo>
                    <a:pt x="29402" y="991710"/>
                  </a:lnTo>
                  <a:lnTo>
                    <a:pt x="7768" y="949878"/>
                  </a:lnTo>
                  <a:lnTo>
                    <a:pt x="0" y="901711"/>
                  </a:lnTo>
                  <a:lnTo>
                    <a:pt x="0" y="15238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9118600" y="7103364"/>
            <a:ext cx="49599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Granular</a:t>
            </a:r>
            <a:r>
              <a:rPr sz="2000" b="1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shard-level</a:t>
            </a:r>
            <a:r>
              <a:rPr sz="2000" b="1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control</a:t>
            </a:r>
            <a:r>
              <a:rPr sz="2000" b="1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mechanisms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BB2E2CA-74D5-285D-FC76-871890EE4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3999"/>
                </a:lnTo>
                <a:lnTo>
                  <a:pt x="16256000" y="9143999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1F3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918463" y="2069083"/>
            <a:ext cx="29648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Zero</a:t>
            </a:r>
            <a:r>
              <a:rPr sz="3600" b="1" spc="-160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Downtime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6736" y="2542032"/>
            <a:ext cx="1926336" cy="6370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24024" y="2069083"/>
            <a:ext cx="2475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B8860B"/>
                </a:solidFill>
                <a:latin typeface="Calibri"/>
                <a:cs typeface="Calibri"/>
              </a:rPr>
              <a:t>No</a:t>
            </a:r>
            <a:r>
              <a:rPr sz="3600" b="1" spc="-80" dirty="0">
                <a:solidFill>
                  <a:srgbClr val="B8860B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B8860B"/>
                </a:solidFill>
                <a:latin typeface="Calibri"/>
                <a:cs typeface="Calibri"/>
              </a:rPr>
              <a:t>Data</a:t>
            </a:r>
            <a:r>
              <a:rPr sz="3600" b="1" spc="-80" dirty="0">
                <a:solidFill>
                  <a:srgbClr val="B8860B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B8860B"/>
                </a:solidFill>
                <a:latin typeface="Calibri"/>
                <a:cs typeface="Calibri"/>
              </a:rPr>
              <a:t>Loss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0847" y="2517648"/>
            <a:ext cx="1618488" cy="63398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607520" y="2066035"/>
            <a:ext cx="3040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B8860B"/>
                </a:solidFill>
                <a:latin typeface="Calibri"/>
                <a:cs typeface="Calibri"/>
              </a:rPr>
              <a:t>Custom</a:t>
            </a:r>
            <a:r>
              <a:rPr sz="3600" b="1" spc="-175" dirty="0">
                <a:solidFill>
                  <a:srgbClr val="B8860B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B8860B"/>
                </a:solidFill>
                <a:latin typeface="Calibri"/>
                <a:cs typeface="Calibri"/>
              </a:rPr>
              <a:t>Routing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41664" y="2517648"/>
            <a:ext cx="2481072" cy="63398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584112" y="2096516"/>
            <a:ext cx="3024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B8860B"/>
                </a:solidFill>
                <a:latin typeface="Calibri"/>
                <a:cs typeface="Calibri"/>
              </a:rPr>
              <a:t>Minimal</a:t>
            </a:r>
            <a:r>
              <a:rPr sz="3600" b="1" spc="-85" dirty="0">
                <a:solidFill>
                  <a:srgbClr val="B8860B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B8860B"/>
                </a:solidFill>
                <a:latin typeface="Calibri"/>
                <a:cs typeface="Calibri"/>
              </a:rPr>
              <a:t>Impact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74752" y="2517648"/>
            <a:ext cx="1999488" cy="633984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628650" y="3498850"/>
            <a:ext cx="4914900" cy="4978400"/>
            <a:chOff x="628650" y="3498850"/>
            <a:chExt cx="4914900" cy="4978400"/>
          </a:xfrm>
        </p:grpSpPr>
        <p:sp>
          <p:nvSpPr>
            <p:cNvPr id="12" name="object 12"/>
            <p:cNvSpPr/>
            <p:nvPr/>
          </p:nvSpPr>
          <p:spPr>
            <a:xfrm>
              <a:off x="635000" y="3505200"/>
              <a:ext cx="4902200" cy="4965700"/>
            </a:xfrm>
            <a:custGeom>
              <a:avLst/>
              <a:gdLst/>
              <a:ahLst/>
              <a:cxnLst/>
              <a:rect l="l" t="t" r="r" b="b"/>
              <a:pathLst>
                <a:path w="4902200" h="4965700">
                  <a:moveTo>
                    <a:pt x="4746163" y="0"/>
                  </a:moveTo>
                  <a:lnTo>
                    <a:pt x="156036" y="0"/>
                  </a:lnTo>
                  <a:lnTo>
                    <a:pt x="106716" y="7954"/>
                  </a:lnTo>
                  <a:lnTo>
                    <a:pt x="63883" y="30106"/>
                  </a:lnTo>
                  <a:lnTo>
                    <a:pt x="30105" y="63883"/>
                  </a:lnTo>
                  <a:lnTo>
                    <a:pt x="7954" y="106716"/>
                  </a:lnTo>
                  <a:lnTo>
                    <a:pt x="0" y="156036"/>
                  </a:lnTo>
                  <a:lnTo>
                    <a:pt x="0" y="4809664"/>
                  </a:lnTo>
                  <a:lnTo>
                    <a:pt x="7954" y="4858984"/>
                  </a:lnTo>
                  <a:lnTo>
                    <a:pt x="30105" y="4901817"/>
                  </a:lnTo>
                  <a:lnTo>
                    <a:pt x="63883" y="4935594"/>
                  </a:lnTo>
                  <a:lnTo>
                    <a:pt x="106716" y="4957746"/>
                  </a:lnTo>
                  <a:lnTo>
                    <a:pt x="156036" y="4965700"/>
                  </a:lnTo>
                  <a:lnTo>
                    <a:pt x="4746163" y="4965700"/>
                  </a:lnTo>
                  <a:lnTo>
                    <a:pt x="4795483" y="4957746"/>
                  </a:lnTo>
                  <a:lnTo>
                    <a:pt x="4838316" y="4935594"/>
                  </a:lnTo>
                  <a:lnTo>
                    <a:pt x="4872093" y="4901817"/>
                  </a:lnTo>
                  <a:lnTo>
                    <a:pt x="4894245" y="4858984"/>
                  </a:lnTo>
                  <a:lnTo>
                    <a:pt x="4902200" y="4809664"/>
                  </a:lnTo>
                  <a:lnTo>
                    <a:pt x="4902200" y="156036"/>
                  </a:lnTo>
                  <a:lnTo>
                    <a:pt x="4894245" y="106716"/>
                  </a:lnTo>
                  <a:lnTo>
                    <a:pt x="4872093" y="63883"/>
                  </a:lnTo>
                  <a:lnTo>
                    <a:pt x="4838316" y="30106"/>
                  </a:lnTo>
                  <a:lnTo>
                    <a:pt x="4795483" y="7954"/>
                  </a:lnTo>
                  <a:lnTo>
                    <a:pt x="4746163" y="0"/>
                  </a:lnTo>
                  <a:close/>
                </a:path>
              </a:pathLst>
            </a:custGeom>
            <a:solidFill>
              <a:srgbClr val="FFFFFF">
                <a:alpha val="117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5000" y="3505200"/>
              <a:ext cx="4902200" cy="4965700"/>
            </a:xfrm>
            <a:custGeom>
              <a:avLst/>
              <a:gdLst/>
              <a:ahLst/>
              <a:cxnLst/>
              <a:rect l="l" t="t" r="r" b="b"/>
              <a:pathLst>
                <a:path w="4902200" h="4965700">
                  <a:moveTo>
                    <a:pt x="0" y="156036"/>
                  </a:moveTo>
                  <a:lnTo>
                    <a:pt x="7954" y="106716"/>
                  </a:lnTo>
                  <a:lnTo>
                    <a:pt x="30105" y="63883"/>
                  </a:lnTo>
                  <a:lnTo>
                    <a:pt x="63883" y="30105"/>
                  </a:lnTo>
                  <a:lnTo>
                    <a:pt x="106716" y="7954"/>
                  </a:lnTo>
                  <a:lnTo>
                    <a:pt x="156036" y="0"/>
                  </a:lnTo>
                  <a:lnTo>
                    <a:pt x="4746164" y="0"/>
                  </a:lnTo>
                  <a:lnTo>
                    <a:pt x="4795483" y="7954"/>
                  </a:lnTo>
                  <a:lnTo>
                    <a:pt x="4838316" y="30105"/>
                  </a:lnTo>
                  <a:lnTo>
                    <a:pt x="4872094" y="63883"/>
                  </a:lnTo>
                  <a:lnTo>
                    <a:pt x="4894245" y="106716"/>
                  </a:lnTo>
                  <a:lnTo>
                    <a:pt x="4902200" y="156036"/>
                  </a:lnTo>
                  <a:lnTo>
                    <a:pt x="4902200" y="4809665"/>
                  </a:lnTo>
                  <a:lnTo>
                    <a:pt x="4894245" y="4858984"/>
                  </a:lnTo>
                  <a:lnTo>
                    <a:pt x="4872094" y="4901817"/>
                  </a:lnTo>
                  <a:lnTo>
                    <a:pt x="4838316" y="4935595"/>
                  </a:lnTo>
                  <a:lnTo>
                    <a:pt x="4795483" y="4957746"/>
                  </a:lnTo>
                  <a:lnTo>
                    <a:pt x="4746164" y="4965701"/>
                  </a:lnTo>
                  <a:lnTo>
                    <a:pt x="156036" y="4965701"/>
                  </a:lnTo>
                  <a:lnTo>
                    <a:pt x="106716" y="4957746"/>
                  </a:lnTo>
                  <a:lnTo>
                    <a:pt x="63883" y="4935595"/>
                  </a:lnTo>
                  <a:lnTo>
                    <a:pt x="30105" y="4901817"/>
                  </a:lnTo>
                  <a:lnTo>
                    <a:pt x="7954" y="4858984"/>
                  </a:lnTo>
                  <a:lnTo>
                    <a:pt x="0" y="4809665"/>
                  </a:lnTo>
                  <a:lnTo>
                    <a:pt x="0" y="1560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39800" y="3706876"/>
            <a:ext cx="37236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Functional</a:t>
            </a:r>
            <a:r>
              <a:rPr sz="28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Requirements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1519" y="4602479"/>
            <a:ext cx="4099560" cy="2456815"/>
            <a:chOff x="731519" y="4602479"/>
            <a:chExt cx="4099560" cy="245681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1999" y="4620767"/>
              <a:ext cx="481584" cy="4907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1183" y="4602479"/>
              <a:ext cx="3645408" cy="5364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519" y="5394959"/>
              <a:ext cx="481584" cy="4907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0703" y="5376671"/>
              <a:ext cx="3770376" cy="5364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0703" y="5806439"/>
              <a:ext cx="1606296" cy="5364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1519" y="6541007"/>
              <a:ext cx="484631" cy="4937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0703" y="6522719"/>
              <a:ext cx="1978152" cy="536448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5721350" y="3568597"/>
            <a:ext cx="4953000" cy="4909185"/>
            <a:chOff x="5721350" y="3568597"/>
            <a:chExt cx="4953000" cy="4909185"/>
          </a:xfrm>
        </p:grpSpPr>
        <p:sp>
          <p:nvSpPr>
            <p:cNvPr id="24" name="object 24"/>
            <p:cNvSpPr/>
            <p:nvPr/>
          </p:nvSpPr>
          <p:spPr>
            <a:xfrm>
              <a:off x="5727700" y="3574947"/>
              <a:ext cx="4940300" cy="4896485"/>
            </a:xfrm>
            <a:custGeom>
              <a:avLst/>
              <a:gdLst/>
              <a:ahLst/>
              <a:cxnLst/>
              <a:rect l="l" t="t" r="r" b="b"/>
              <a:pathLst>
                <a:path w="4940300" h="4896484">
                  <a:moveTo>
                    <a:pt x="4784462" y="0"/>
                  </a:moveTo>
                  <a:lnTo>
                    <a:pt x="155837" y="0"/>
                  </a:lnTo>
                  <a:lnTo>
                    <a:pt x="106581" y="7944"/>
                  </a:lnTo>
                  <a:lnTo>
                    <a:pt x="63802" y="30067"/>
                  </a:lnTo>
                  <a:lnTo>
                    <a:pt x="30067" y="63802"/>
                  </a:lnTo>
                  <a:lnTo>
                    <a:pt x="7944" y="106581"/>
                  </a:lnTo>
                  <a:lnTo>
                    <a:pt x="0" y="155837"/>
                  </a:lnTo>
                  <a:lnTo>
                    <a:pt x="0" y="4740115"/>
                  </a:lnTo>
                  <a:lnTo>
                    <a:pt x="7944" y="4789372"/>
                  </a:lnTo>
                  <a:lnTo>
                    <a:pt x="30067" y="4832151"/>
                  </a:lnTo>
                  <a:lnTo>
                    <a:pt x="63802" y="4865886"/>
                  </a:lnTo>
                  <a:lnTo>
                    <a:pt x="106581" y="4888009"/>
                  </a:lnTo>
                  <a:lnTo>
                    <a:pt x="155837" y="4895953"/>
                  </a:lnTo>
                  <a:lnTo>
                    <a:pt x="4784462" y="4895953"/>
                  </a:lnTo>
                  <a:lnTo>
                    <a:pt x="4833718" y="4888009"/>
                  </a:lnTo>
                  <a:lnTo>
                    <a:pt x="4876497" y="4865886"/>
                  </a:lnTo>
                  <a:lnTo>
                    <a:pt x="4910232" y="4832151"/>
                  </a:lnTo>
                  <a:lnTo>
                    <a:pt x="4932355" y="4789372"/>
                  </a:lnTo>
                  <a:lnTo>
                    <a:pt x="4940300" y="4740115"/>
                  </a:lnTo>
                  <a:lnTo>
                    <a:pt x="4940300" y="155837"/>
                  </a:lnTo>
                  <a:lnTo>
                    <a:pt x="4932355" y="106581"/>
                  </a:lnTo>
                  <a:lnTo>
                    <a:pt x="4910232" y="63802"/>
                  </a:lnTo>
                  <a:lnTo>
                    <a:pt x="4876497" y="30067"/>
                  </a:lnTo>
                  <a:lnTo>
                    <a:pt x="4833718" y="7944"/>
                  </a:lnTo>
                  <a:lnTo>
                    <a:pt x="4784462" y="0"/>
                  </a:lnTo>
                  <a:close/>
                </a:path>
              </a:pathLst>
            </a:custGeom>
            <a:solidFill>
              <a:srgbClr val="FFFFFF">
                <a:alpha val="117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27700" y="3574947"/>
              <a:ext cx="4940300" cy="4896485"/>
            </a:xfrm>
            <a:custGeom>
              <a:avLst/>
              <a:gdLst/>
              <a:ahLst/>
              <a:cxnLst/>
              <a:rect l="l" t="t" r="r" b="b"/>
              <a:pathLst>
                <a:path w="4940300" h="4896484">
                  <a:moveTo>
                    <a:pt x="0" y="155837"/>
                  </a:moveTo>
                  <a:lnTo>
                    <a:pt x="7944" y="106580"/>
                  </a:lnTo>
                  <a:lnTo>
                    <a:pt x="30067" y="63801"/>
                  </a:lnTo>
                  <a:lnTo>
                    <a:pt x="63801" y="30067"/>
                  </a:lnTo>
                  <a:lnTo>
                    <a:pt x="106580" y="7944"/>
                  </a:lnTo>
                  <a:lnTo>
                    <a:pt x="155837" y="0"/>
                  </a:lnTo>
                  <a:lnTo>
                    <a:pt x="4784462" y="0"/>
                  </a:lnTo>
                  <a:lnTo>
                    <a:pt x="4833718" y="7944"/>
                  </a:lnTo>
                  <a:lnTo>
                    <a:pt x="4876497" y="30067"/>
                  </a:lnTo>
                  <a:lnTo>
                    <a:pt x="4910232" y="63801"/>
                  </a:lnTo>
                  <a:lnTo>
                    <a:pt x="4932355" y="106580"/>
                  </a:lnTo>
                  <a:lnTo>
                    <a:pt x="4940300" y="155837"/>
                  </a:lnTo>
                  <a:lnTo>
                    <a:pt x="4940300" y="4740116"/>
                  </a:lnTo>
                  <a:lnTo>
                    <a:pt x="4932355" y="4789372"/>
                  </a:lnTo>
                  <a:lnTo>
                    <a:pt x="4910232" y="4832151"/>
                  </a:lnTo>
                  <a:lnTo>
                    <a:pt x="4876497" y="4865886"/>
                  </a:lnTo>
                  <a:lnTo>
                    <a:pt x="4833718" y="4888009"/>
                  </a:lnTo>
                  <a:lnTo>
                    <a:pt x="4784462" y="4895954"/>
                  </a:lnTo>
                  <a:lnTo>
                    <a:pt x="155837" y="4895954"/>
                  </a:lnTo>
                  <a:lnTo>
                    <a:pt x="106580" y="4888009"/>
                  </a:lnTo>
                  <a:lnTo>
                    <a:pt x="63801" y="4865886"/>
                  </a:lnTo>
                  <a:lnTo>
                    <a:pt x="30067" y="4832151"/>
                  </a:lnTo>
                  <a:lnTo>
                    <a:pt x="7944" y="4789372"/>
                  </a:lnTo>
                  <a:lnTo>
                    <a:pt x="0" y="4740116"/>
                  </a:lnTo>
                  <a:lnTo>
                    <a:pt x="0" y="15583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032500" y="3722115"/>
            <a:ext cx="33121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Implementation</a:t>
            </a:r>
            <a:r>
              <a:rPr sz="2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Goals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891784" y="4568952"/>
            <a:ext cx="4331335" cy="2423160"/>
            <a:chOff x="5891784" y="4568952"/>
            <a:chExt cx="4331335" cy="2423160"/>
          </a:xfrm>
        </p:grpSpPr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28360" y="4590288"/>
              <a:ext cx="484632" cy="4907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60592" y="4568952"/>
              <a:ext cx="3675888" cy="5364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91784" y="5489448"/>
              <a:ext cx="484632" cy="49072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24016" y="5468112"/>
              <a:ext cx="3998976" cy="5364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13120" y="6473952"/>
              <a:ext cx="481584" cy="49377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84392" y="6455664"/>
              <a:ext cx="3764279" cy="536448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0814050" y="3568597"/>
            <a:ext cx="5092700" cy="4909185"/>
            <a:chOff x="10814050" y="3568597"/>
            <a:chExt cx="5092700" cy="4909185"/>
          </a:xfrm>
        </p:grpSpPr>
        <p:sp>
          <p:nvSpPr>
            <p:cNvPr id="35" name="object 35"/>
            <p:cNvSpPr/>
            <p:nvPr/>
          </p:nvSpPr>
          <p:spPr>
            <a:xfrm>
              <a:off x="10820400" y="3574947"/>
              <a:ext cx="5080000" cy="4896485"/>
            </a:xfrm>
            <a:custGeom>
              <a:avLst/>
              <a:gdLst/>
              <a:ahLst/>
              <a:cxnLst/>
              <a:rect l="l" t="t" r="r" b="b"/>
              <a:pathLst>
                <a:path w="5080000" h="4896484">
                  <a:moveTo>
                    <a:pt x="4924158" y="0"/>
                  </a:moveTo>
                  <a:lnTo>
                    <a:pt x="155839" y="0"/>
                  </a:lnTo>
                  <a:lnTo>
                    <a:pt x="106581" y="7944"/>
                  </a:lnTo>
                  <a:lnTo>
                    <a:pt x="63802" y="30067"/>
                  </a:lnTo>
                  <a:lnTo>
                    <a:pt x="30067" y="63802"/>
                  </a:lnTo>
                  <a:lnTo>
                    <a:pt x="7944" y="106581"/>
                  </a:lnTo>
                  <a:lnTo>
                    <a:pt x="0" y="155839"/>
                  </a:lnTo>
                  <a:lnTo>
                    <a:pt x="0" y="4740114"/>
                  </a:lnTo>
                  <a:lnTo>
                    <a:pt x="7944" y="4789371"/>
                  </a:lnTo>
                  <a:lnTo>
                    <a:pt x="30067" y="4832151"/>
                  </a:lnTo>
                  <a:lnTo>
                    <a:pt x="63802" y="4865885"/>
                  </a:lnTo>
                  <a:lnTo>
                    <a:pt x="106581" y="4888009"/>
                  </a:lnTo>
                  <a:lnTo>
                    <a:pt x="155839" y="4895953"/>
                  </a:lnTo>
                  <a:lnTo>
                    <a:pt x="4924158" y="4895953"/>
                  </a:lnTo>
                  <a:lnTo>
                    <a:pt x="4973415" y="4888009"/>
                  </a:lnTo>
                  <a:lnTo>
                    <a:pt x="5016195" y="4865885"/>
                  </a:lnTo>
                  <a:lnTo>
                    <a:pt x="5049931" y="4832151"/>
                  </a:lnTo>
                  <a:lnTo>
                    <a:pt x="5072054" y="4789371"/>
                  </a:lnTo>
                  <a:lnTo>
                    <a:pt x="5080000" y="4740114"/>
                  </a:lnTo>
                  <a:lnTo>
                    <a:pt x="5080000" y="155839"/>
                  </a:lnTo>
                  <a:lnTo>
                    <a:pt x="5072054" y="106581"/>
                  </a:lnTo>
                  <a:lnTo>
                    <a:pt x="5049931" y="63802"/>
                  </a:lnTo>
                  <a:lnTo>
                    <a:pt x="5016195" y="30067"/>
                  </a:lnTo>
                  <a:lnTo>
                    <a:pt x="4973415" y="7944"/>
                  </a:lnTo>
                  <a:lnTo>
                    <a:pt x="4924158" y="0"/>
                  </a:lnTo>
                  <a:close/>
                </a:path>
              </a:pathLst>
            </a:custGeom>
            <a:solidFill>
              <a:srgbClr val="FFFFFF">
                <a:alpha val="117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820400" y="3574947"/>
              <a:ext cx="5080000" cy="4896485"/>
            </a:xfrm>
            <a:custGeom>
              <a:avLst/>
              <a:gdLst/>
              <a:ahLst/>
              <a:cxnLst/>
              <a:rect l="l" t="t" r="r" b="b"/>
              <a:pathLst>
                <a:path w="5080000" h="4896484">
                  <a:moveTo>
                    <a:pt x="0" y="155839"/>
                  </a:moveTo>
                  <a:lnTo>
                    <a:pt x="7944" y="106581"/>
                  </a:lnTo>
                  <a:lnTo>
                    <a:pt x="30067" y="63802"/>
                  </a:lnTo>
                  <a:lnTo>
                    <a:pt x="63802" y="30067"/>
                  </a:lnTo>
                  <a:lnTo>
                    <a:pt x="106581" y="7944"/>
                  </a:lnTo>
                  <a:lnTo>
                    <a:pt x="155838" y="0"/>
                  </a:lnTo>
                  <a:lnTo>
                    <a:pt x="4924161" y="0"/>
                  </a:lnTo>
                  <a:lnTo>
                    <a:pt x="4973418" y="7944"/>
                  </a:lnTo>
                  <a:lnTo>
                    <a:pt x="5016197" y="30067"/>
                  </a:lnTo>
                  <a:lnTo>
                    <a:pt x="5049932" y="63802"/>
                  </a:lnTo>
                  <a:lnTo>
                    <a:pt x="5072055" y="106581"/>
                  </a:lnTo>
                  <a:lnTo>
                    <a:pt x="5080000" y="155839"/>
                  </a:lnTo>
                  <a:lnTo>
                    <a:pt x="5080000" y="4740115"/>
                  </a:lnTo>
                  <a:lnTo>
                    <a:pt x="5072055" y="4789372"/>
                  </a:lnTo>
                  <a:lnTo>
                    <a:pt x="5049932" y="4832151"/>
                  </a:lnTo>
                  <a:lnTo>
                    <a:pt x="5016197" y="4865886"/>
                  </a:lnTo>
                  <a:lnTo>
                    <a:pt x="4973418" y="4888009"/>
                  </a:lnTo>
                  <a:lnTo>
                    <a:pt x="4924161" y="4895954"/>
                  </a:lnTo>
                  <a:lnTo>
                    <a:pt x="155838" y="4895954"/>
                  </a:lnTo>
                  <a:lnTo>
                    <a:pt x="106581" y="4888009"/>
                  </a:lnTo>
                  <a:lnTo>
                    <a:pt x="63802" y="4865886"/>
                  </a:lnTo>
                  <a:lnTo>
                    <a:pt x="30067" y="4832151"/>
                  </a:lnTo>
                  <a:lnTo>
                    <a:pt x="7944" y="4789372"/>
                  </a:lnTo>
                  <a:lnTo>
                    <a:pt x="0" y="4740115"/>
                  </a:lnTo>
                  <a:lnTo>
                    <a:pt x="0" y="15583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1125200" y="3746500"/>
            <a:ext cx="30759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Operational</a:t>
            </a:r>
            <a:r>
              <a:rPr sz="2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Benefits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0960607" y="4526279"/>
            <a:ext cx="4139565" cy="2456815"/>
            <a:chOff x="10960607" y="4526279"/>
            <a:chExt cx="4139565" cy="2456815"/>
          </a:xfrm>
        </p:grpSpPr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97183" y="4544567"/>
              <a:ext cx="484631" cy="49072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268455" y="4526279"/>
              <a:ext cx="2313432" cy="5364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274039" y="4526279"/>
              <a:ext cx="408432" cy="53644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374623" y="4526279"/>
              <a:ext cx="1725167" cy="53644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68455" y="4956047"/>
              <a:ext cx="1289303" cy="5364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63655" y="5519927"/>
              <a:ext cx="484631" cy="49072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237975" y="5501639"/>
              <a:ext cx="3816096" cy="53644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60607" y="6464807"/>
              <a:ext cx="484631" cy="49377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234927" y="6446519"/>
              <a:ext cx="2974848" cy="536448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AFE77A5-2B62-D37A-0730-E7D89B7D871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418136" y="801116"/>
            <a:ext cx="58388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35" dirty="0">
                <a:solidFill>
                  <a:srgbClr val="FFFFFF"/>
                </a:solidFill>
              </a:rPr>
              <a:t>Solution</a:t>
            </a:r>
            <a:r>
              <a:rPr sz="4800" spc="-150" dirty="0">
                <a:solidFill>
                  <a:srgbClr val="FFFFFF"/>
                </a:solidFill>
              </a:rPr>
              <a:t> </a:t>
            </a:r>
            <a:r>
              <a:rPr sz="4800" spc="90" dirty="0">
                <a:solidFill>
                  <a:srgbClr val="FFFFFF"/>
                </a:solidFill>
              </a:rPr>
              <a:t>Approaches</a:t>
            </a:r>
            <a:endParaRPr sz="4800"/>
          </a:p>
        </p:txBody>
      </p:sp>
      <p:grpSp>
        <p:nvGrpSpPr>
          <p:cNvPr id="3" name="object 3"/>
          <p:cNvGrpSpPr/>
          <p:nvPr/>
        </p:nvGrpSpPr>
        <p:grpSpPr>
          <a:xfrm>
            <a:off x="7874000" y="2489200"/>
            <a:ext cx="508000" cy="5715000"/>
            <a:chOff x="7874000" y="2489200"/>
            <a:chExt cx="508000" cy="5715000"/>
          </a:xfrm>
        </p:grpSpPr>
        <p:sp>
          <p:nvSpPr>
            <p:cNvPr id="4" name="object 4"/>
            <p:cNvSpPr/>
            <p:nvPr/>
          </p:nvSpPr>
          <p:spPr>
            <a:xfrm>
              <a:off x="7874000" y="2489199"/>
              <a:ext cx="508000" cy="5715000"/>
            </a:xfrm>
            <a:custGeom>
              <a:avLst/>
              <a:gdLst/>
              <a:ahLst/>
              <a:cxnLst/>
              <a:rect l="l" t="t" r="r" b="b"/>
              <a:pathLst>
                <a:path w="508000" h="5715000">
                  <a:moveTo>
                    <a:pt x="508000" y="254000"/>
                  </a:moveTo>
                  <a:lnTo>
                    <a:pt x="503897" y="208343"/>
                  </a:lnTo>
                  <a:lnTo>
                    <a:pt x="492099" y="165379"/>
                  </a:lnTo>
                  <a:lnTo>
                    <a:pt x="473316" y="125806"/>
                  </a:lnTo>
                  <a:lnTo>
                    <a:pt x="448259" y="90360"/>
                  </a:lnTo>
                  <a:lnTo>
                    <a:pt x="417639" y="59740"/>
                  </a:lnTo>
                  <a:lnTo>
                    <a:pt x="382193" y="34683"/>
                  </a:lnTo>
                  <a:lnTo>
                    <a:pt x="342620" y="15900"/>
                  </a:lnTo>
                  <a:lnTo>
                    <a:pt x="299656" y="4102"/>
                  </a:lnTo>
                  <a:lnTo>
                    <a:pt x="279400" y="2286"/>
                  </a:lnTo>
                  <a:lnTo>
                    <a:pt x="279400" y="0"/>
                  </a:lnTo>
                  <a:lnTo>
                    <a:pt x="254000" y="0"/>
                  </a:lnTo>
                  <a:lnTo>
                    <a:pt x="228600" y="0"/>
                  </a:lnTo>
                  <a:lnTo>
                    <a:pt x="228600" y="2286"/>
                  </a:lnTo>
                  <a:lnTo>
                    <a:pt x="165366" y="15900"/>
                  </a:lnTo>
                  <a:lnTo>
                    <a:pt x="125793" y="34683"/>
                  </a:lnTo>
                  <a:lnTo>
                    <a:pt x="90347" y="59740"/>
                  </a:lnTo>
                  <a:lnTo>
                    <a:pt x="59728" y="90360"/>
                  </a:lnTo>
                  <a:lnTo>
                    <a:pt x="34671" y="125806"/>
                  </a:lnTo>
                  <a:lnTo>
                    <a:pt x="15887" y="165379"/>
                  </a:lnTo>
                  <a:lnTo>
                    <a:pt x="4089" y="208343"/>
                  </a:lnTo>
                  <a:lnTo>
                    <a:pt x="0" y="254000"/>
                  </a:lnTo>
                  <a:lnTo>
                    <a:pt x="4089" y="299669"/>
                  </a:lnTo>
                  <a:lnTo>
                    <a:pt x="15887" y="342633"/>
                  </a:lnTo>
                  <a:lnTo>
                    <a:pt x="34671" y="382206"/>
                  </a:lnTo>
                  <a:lnTo>
                    <a:pt x="59728" y="417652"/>
                  </a:lnTo>
                  <a:lnTo>
                    <a:pt x="90347" y="448271"/>
                  </a:lnTo>
                  <a:lnTo>
                    <a:pt x="125793" y="473329"/>
                  </a:lnTo>
                  <a:lnTo>
                    <a:pt x="165366" y="492112"/>
                  </a:lnTo>
                  <a:lnTo>
                    <a:pt x="208330" y="503910"/>
                  </a:lnTo>
                  <a:lnTo>
                    <a:pt x="228600" y="505726"/>
                  </a:lnTo>
                  <a:lnTo>
                    <a:pt x="228600" y="5715000"/>
                  </a:lnTo>
                  <a:lnTo>
                    <a:pt x="279400" y="5715000"/>
                  </a:lnTo>
                  <a:lnTo>
                    <a:pt x="279400" y="505726"/>
                  </a:lnTo>
                  <a:lnTo>
                    <a:pt x="299656" y="503910"/>
                  </a:lnTo>
                  <a:lnTo>
                    <a:pt x="342620" y="492112"/>
                  </a:lnTo>
                  <a:lnTo>
                    <a:pt x="382193" y="473329"/>
                  </a:lnTo>
                  <a:lnTo>
                    <a:pt x="417639" y="448271"/>
                  </a:lnTo>
                  <a:lnTo>
                    <a:pt x="448259" y="417652"/>
                  </a:lnTo>
                  <a:lnTo>
                    <a:pt x="473316" y="382206"/>
                  </a:lnTo>
                  <a:lnTo>
                    <a:pt x="492099" y="342633"/>
                  </a:lnTo>
                  <a:lnTo>
                    <a:pt x="503897" y="299669"/>
                  </a:lnTo>
                  <a:lnTo>
                    <a:pt x="508000" y="254000"/>
                  </a:lnTo>
                  <a:close/>
                </a:path>
              </a:pathLst>
            </a:custGeom>
            <a:solidFill>
              <a:srgbClr val="B886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9100" y="2628900"/>
              <a:ext cx="152400" cy="228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74000" y="37846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3" y="4092"/>
                  </a:lnTo>
                  <a:lnTo>
                    <a:pt x="165371" y="15890"/>
                  </a:lnTo>
                  <a:lnTo>
                    <a:pt x="125801" y="34678"/>
                  </a:lnTo>
                  <a:lnTo>
                    <a:pt x="90351" y="59737"/>
                  </a:lnTo>
                  <a:lnTo>
                    <a:pt x="59737" y="90351"/>
                  </a:lnTo>
                  <a:lnTo>
                    <a:pt x="34678" y="125801"/>
                  </a:lnTo>
                  <a:lnTo>
                    <a:pt x="15890" y="165371"/>
                  </a:lnTo>
                  <a:lnTo>
                    <a:pt x="4092" y="208343"/>
                  </a:lnTo>
                  <a:lnTo>
                    <a:pt x="0" y="254000"/>
                  </a:lnTo>
                  <a:lnTo>
                    <a:pt x="4092" y="299656"/>
                  </a:lnTo>
                  <a:lnTo>
                    <a:pt x="15890" y="342628"/>
                  </a:lnTo>
                  <a:lnTo>
                    <a:pt x="34678" y="382198"/>
                  </a:lnTo>
                  <a:lnTo>
                    <a:pt x="59737" y="417648"/>
                  </a:lnTo>
                  <a:lnTo>
                    <a:pt x="90351" y="448262"/>
                  </a:lnTo>
                  <a:lnTo>
                    <a:pt x="125801" y="473321"/>
                  </a:lnTo>
                  <a:lnTo>
                    <a:pt x="165371" y="492109"/>
                  </a:lnTo>
                  <a:lnTo>
                    <a:pt x="208343" y="503907"/>
                  </a:lnTo>
                  <a:lnTo>
                    <a:pt x="254000" y="508000"/>
                  </a:lnTo>
                  <a:lnTo>
                    <a:pt x="299656" y="503907"/>
                  </a:lnTo>
                  <a:lnTo>
                    <a:pt x="342628" y="492109"/>
                  </a:lnTo>
                  <a:lnTo>
                    <a:pt x="382198" y="473321"/>
                  </a:lnTo>
                  <a:lnTo>
                    <a:pt x="417648" y="448262"/>
                  </a:lnTo>
                  <a:lnTo>
                    <a:pt x="448262" y="417648"/>
                  </a:lnTo>
                  <a:lnTo>
                    <a:pt x="473321" y="382198"/>
                  </a:lnTo>
                  <a:lnTo>
                    <a:pt x="492109" y="342628"/>
                  </a:lnTo>
                  <a:lnTo>
                    <a:pt x="503907" y="299656"/>
                  </a:lnTo>
                  <a:lnTo>
                    <a:pt x="508000" y="254000"/>
                  </a:lnTo>
                  <a:lnTo>
                    <a:pt x="503907" y="208343"/>
                  </a:lnTo>
                  <a:lnTo>
                    <a:pt x="492109" y="165371"/>
                  </a:lnTo>
                  <a:lnTo>
                    <a:pt x="473321" y="125801"/>
                  </a:lnTo>
                  <a:lnTo>
                    <a:pt x="448262" y="90351"/>
                  </a:lnTo>
                  <a:lnTo>
                    <a:pt x="417648" y="59737"/>
                  </a:lnTo>
                  <a:lnTo>
                    <a:pt x="382198" y="34678"/>
                  </a:lnTo>
                  <a:lnTo>
                    <a:pt x="342628" y="15890"/>
                  </a:lnTo>
                  <a:lnTo>
                    <a:pt x="299656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B886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3700" y="3951732"/>
              <a:ext cx="228600" cy="17373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874000" y="50927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3" y="4092"/>
                  </a:lnTo>
                  <a:lnTo>
                    <a:pt x="165371" y="15890"/>
                  </a:lnTo>
                  <a:lnTo>
                    <a:pt x="125801" y="34678"/>
                  </a:lnTo>
                  <a:lnTo>
                    <a:pt x="90351" y="59737"/>
                  </a:lnTo>
                  <a:lnTo>
                    <a:pt x="59737" y="90351"/>
                  </a:lnTo>
                  <a:lnTo>
                    <a:pt x="34678" y="125801"/>
                  </a:lnTo>
                  <a:lnTo>
                    <a:pt x="15890" y="165371"/>
                  </a:lnTo>
                  <a:lnTo>
                    <a:pt x="4092" y="208343"/>
                  </a:lnTo>
                  <a:lnTo>
                    <a:pt x="0" y="254000"/>
                  </a:lnTo>
                  <a:lnTo>
                    <a:pt x="4092" y="299656"/>
                  </a:lnTo>
                  <a:lnTo>
                    <a:pt x="15890" y="342628"/>
                  </a:lnTo>
                  <a:lnTo>
                    <a:pt x="34678" y="382198"/>
                  </a:lnTo>
                  <a:lnTo>
                    <a:pt x="59737" y="417648"/>
                  </a:lnTo>
                  <a:lnTo>
                    <a:pt x="90351" y="448262"/>
                  </a:lnTo>
                  <a:lnTo>
                    <a:pt x="125801" y="473321"/>
                  </a:lnTo>
                  <a:lnTo>
                    <a:pt x="165371" y="492109"/>
                  </a:lnTo>
                  <a:lnTo>
                    <a:pt x="208343" y="503907"/>
                  </a:lnTo>
                  <a:lnTo>
                    <a:pt x="254000" y="508000"/>
                  </a:lnTo>
                  <a:lnTo>
                    <a:pt x="299656" y="503907"/>
                  </a:lnTo>
                  <a:lnTo>
                    <a:pt x="342628" y="492109"/>
                  </a:lnTo>
                  <a:lnTo>
                    <a:pt x="382198" y="473321"/>
                  </a:lnTo>
                  <a:lnTo>
                    <a:pt x="417648" y="448262"/>
                  </a:lnTo>
                  <a:lnTo>
                    <a:pt x="448262" y="417648"/>
                  </a:lnTo>
                  <a:lnTo>
                    <a:pt x="473321" y="382198"/>
                  </a:lnTo>
                  <a:lnTo>
                    <a:pt x="492109" y="342628"/>
                  </a:lnTo>
                  <a:lnTo>
                    <a:pt x="503907" y="299656"/>
                  </a:lnTo>
                  <a:lnTo>
                    <a:pt x="508000" y="254000"/>
                  </a:lnTo>
                  <a:lnTo>
                    <a:pt x="503907" y="208343"/>
                  </a:lnTo>
                  <a:lnTo>
                    <a:pt x="492109" y="165371"/>
                  </a:lnTo>
                  <a:lnTo>
                    <a:pt x="473321" y="125801"/>
                  </a:lnTo>
                  <a:lnTo>
                    <a:pt x="448262" y="90351"/>
                  </a:lnTo>
                  <a:lnTo>
                    <a:pt x="417648" y="59737"/>
                  </a:lnTo>
                  <a:lnTo>
                    <a:pt x="382198" y="34678"/>
                  </a:lnTo>
                  <a:lnTo>
                    <a:pt x="342628" y="15890"/>
                  </a:lnTo>
                  <a:lnTo>
                    <a:pt x="299656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B886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75600" y="5235222"/>
              <a:ext cx="279400" cy="2257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874000" y="63881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3" y="4092"/>
                  </a:lnTo>
                  <a:lnTo>
                    <a:pt x="165371" y="15890"/>
                  </a:lnTo>
                  <a:lnTo>
                    <a:pt x="125801" y="34678"/>
                  </a:lnTo>
                  <a:lnTo>
                    <a:pt x="90351" y="59737"/>
                  </a:lnTo>
                  <a:lnTo>
                    <a:pt x="59737" y="90351"/>
                  </a:lnTo>
                  <a:lnTo>
                    <a:pt x="34678" y="125801"/>
                  </a:lnTo>
                  <a:lnTo>
                    <a:pt x="15890" y="165371"/>
                  </a:lnTo>
                  <a:lnTo>
                    <a:pt x="4092" y="208343"/>
                  </a:lnTo>
                  <a:lnTo>
                    <a:pt x="0" y="254000"/>
                  </a:lnTo>
                  <a:lnTo>
                    <a:pt x="4092" y="299656"/>
                  </a:lnTo>
                  <a:lnTo>
                    <a:pt x="15890" y="342628"/>
                  </a:lnTo>
                  <a:lnTo>
                    <a:pt x="34678" y="382198"/>
                  </a:lnTo>
                  <a:lnTo>
                    <a:pt x="59737" y="417648"/>
                  </a:lnTo>
                  <a:lnTo>
                    <a:pt x="90351" y="448262"/>
                  </a:lnTo>
                  <a:lnTo>
                    <a:pt x="125801" y="473321"/>
                  </a:lnTo>
                  <a:lnTo>
                    <a:pt x="165371" y="492109"/>
                  </a:lnTo>
                  <a:lnTo>
                    <a:pt x="208343" y="503907"/>
                  </a:lnTo>
                  <a:lnTo>
                    <a:pt x="254000" y="508000"/>
                  </a:lnTo>
                  <a:lnTo>
                    <a:pt x="299656" y="503907"/>
                  </a:lnTo>
                  <a:lnTo>
                    <a:pt x="342628" y="492109"/>
                  </a:lnTo>
                  <a:lnTo>
                    <a:pt x="382198" y="473321"/>
                  </a:lnTo>
                  <a:lnTo>
                    <a:pt x="417648" y="448262"/>
                  </a:lnTo>
                  <a:lnTo>
                    <a:pt x="448262" y="417648"/>
                  </a:lnTo>
                  <a:lnTo>
                    <a:pt x="473321" y="382198"/>
                  </a:lnTo>
                  <a:lnTo>
                    <a:pt x="492109" y="342628"/>
                  </a:lnTo>
                  <a:lnTo>
                    <a:pt x="503907" y="299656"/>
                  </a:lnTo>
                  <a:lnTo>
                    <a:pt x="508000" y="254000"/>
                  </a:lnTo>
                  <a:lnTo>
                    <a:pt x="503907" y="208343"/>
                  </a:lnTo>
                  <a:lnTo>
                    <a:pt x="492109" y="165371"/>
                  </a:lnTo>
                  <a:lnTo>
                    <a:pt x="473321" y="125801"/>
                  </a:lnTo>
                  <a:lnTo>
                    <a:pt x="448262" y="90351"/>
                  </a:lnTo>
                  <a:lnTo>
                    <a:pt x="417648" y="59737"/>
                  </a:lnTo>
                  <a:lnTo>
                    <a:pt x="382198" y="34678"/>
                  </a:lnTo>
                  <a:lnTo>
                    <a:pt x="342628" y="15890"/>
                  </a:lnTo>
                  <a:lnTo>
                    <a:pt x="299656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B886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13700" y="6527800"/>
              <a:ext cx="228600" cy="2286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874000" y="7696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3" y="4092"/>
                  </a:lnTo>
                  <a:lnTo>
                    <a:pt x="165371" y="15890"/>
                  </a:lnTo>
                  <a:lnTo>
                    <a:pt x="125801" y="34678"/>
                  </a:lnTo>
                  <a:lnTo>
                    <a:pt x="90351" y="59737"/>
                  </a:lnTo>
                  <a:lnTo>
                    <a:pt x="59737" y="90350"/>
                  </a:lnTo>
                  <a:lnTo>
                    <a:pt x="34678" y="125801"/>
                  </a:lnTo>
                  <a:lnTo>
                    <a:pt x="15890" y="165371"/>
                  </a:lnTo>
                  <a:lnTo>
                    <a:pt x="4092" y="208343"/>
                  </a:lnTo>
                  <a:lnTo>
                    <a:pt x="0" y="253999"/>
                  </a:lnTo>
                  <a:lnTo>
                    <a:pt x="4092" y="299656"/>
                  </a:lnTo>
                  <a:lnTo>
                    <a:pt x="15890" y="342628"/>
                  </a:lnTo>
                  <a:lnTo>
                    <a:pt x="34678" y="382198"/>
                  </a:lnTo>
                  <a:lnTo>
                    <a:pt x="59737" y="417648"/>
                  </a:lnTo>
                  <a:lnTo>
                    <a:pt x="90351" y="448262"/>
                  </a:lnTo>
                  <a:lnTo>
                    <a:pt x="125801" y="473321"/>
                  </a:lnTo>
                  <a:lnTo>
                    <a:pt x="165371" y="492108"/>
                  </a:lnTo>
                  <a:lnTo>
                    <a:pt x="208343" y="503907"/>
                  </a:lnTo>
                  <a:lnTo>
                    <a:pt x="254000" y="507999"/>
                  </a:lnTo>
                  <a:lnTo>
                    <a:pt x="299656" y="503907"/>
                  </a:lnTo>
                  <a:lnTo>
                    <a:pt x="342628" y="492108"/>
                  </a:lnTo>
                  <a:lnTo>
                    <a:pt x="382198" y="473321"/>
                  </a:lnTo>
                  <a:lnTo>
                    <a:pt x="417648" y="448262"/>
                  </a:lnTo>
                  <a:lnTo>
                    <a:pt x="448262" y="417648"/>
                  </a:lnTo>
                  <a:lnTo>
                    <a:pt x="473321" y="382198"/>
                  </a:lnTo>
                  <a:lnTo>
                    <a:pt x="492109" y="342628"/>
                  </a:lnTo>
                  <a:lnTo>
                    <a:pt x="503907" y="299656"/>
                  </a:lnTo>
                  <a:lnTo>
                    <a:pt x="508000" y="253999"/>
                  </a:lnTo>
                  <a:lnTo>
                    <a:pt x="503907" y="208343"/>
                  </a:lnTo>
                  <a:lnTo>
                    <a:pt x="492109" y="165371"/>
                  </a:lnTo>
                  <a:lnTo>
                    <a:pt x="473321" y="125801"/>
                  </a:lnTo>
                  <a:lnTo>
                    <a:pt x="448262" y="90350"/>
                  </a:lnTo>
                  <a:lnTo>
                    <a:pt x="417648" y="59737"/>
                  </a:lnTo>
                  <a:lnTo>
                    <a:pt x="382198" y="34678"/>
                  </a:lnTo>
                  <a:lnTo>
                    <a:pt x="342628" y="15890"/>
                  </a:lnTo>
                  <a:lnTo>
                    <a:pt x="299656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B886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21529" y="7714195"/>
              <a:ext cx="254000" cy="226087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631219" y="2225545"/>
            <a:ext cx="774700" cy="762000"/>
          </a:xfrm>
          <a:custGeom>
            <a:avLst/>
            <a:gdLst/>
            <a:ahLst/>
            <a:cxnLst/>
            <a:rect l="l" t="t" r="r" b="b"/>
            <a:pathLst>
              <a:path w="774700" h="762000">
                <a:moveTo>
                  <a:pt x="622300" y="0"/>
                </a:moveTo>
                <a:lnTo>
                  <a:pt x="152400" y="0"/>
                </a:lnTo>
                <a:lnTo>
                  <a:pt x="104229" y="7769"/>
                </a:lnTo>
                <a:lnTo>
                  <a:pt x="62394" y="29404"/>
                </a:lnTo>
                <a:lnTo>
                  <a:pt x="29404" y="62394"/>
                </a:lnTo>
                <a:lnTo>
                  <a:pt x="7769" y="104230"/>
                </a:lnTo>
                <a:lnTo>
                  <a:pt x="0" y="152401"/>
                </a:lnTo>
                <a:lnTo>
                  <a:pt x="0" y="609600"/>
                </a:lnTo>
                <a:lnTo>
                  <a:pt x="7769" y="657770"/>
                </a:lnTo>
                <a:lnTo>
                  <a:pt x="29404" y="699605"/>
                </a:lnTo>
                <a:lnTo>
                  <a:pt x="62394" y="732595"/>
                </a:lnTo>
                <a:lnTo>
                  <a:pt x="104229" y="754230"/>
                </a:lnTo>
                <a:lnTo>
                  <a:pt x="152400" y="762000"/>
                </a:lnTo>
                <a:lnTo>
                  <a:pt x="622300" y="762000"/>
                </a:lnTo>
                <a:lnTo>
                  <a:pt x="670470" y="754230"/>
                </a:lnTo>
                <a:lnTo>
                  <a:pt x="712305" y="732595"/>
                </a:lnTo>
                <a:lnTo>
                  <a:pt x="745295" y="699605"/>
                </a:lnTo>
                <a:lnTo>
                  <a:pt x="766930" y="657770"/>
                </a:lnTo>
                <a:lnTo>
                  <a:pt x="774700" y="609600"/>
                </a:lnTo>
                <a:lnTo>
                  <a:pt x="774700" y="152401"/>
                </a:lnTo>
                <a:lnTo>
                  <a:pt x="766930" y="104230"/>
                </a:lnTo>
                <a:lnTo>
                  <a:pt x="745295" y="62394"/>
                </a:lnTo>
                <a:lnTo>
                  <a:pt x="712305" y="29404"/>
                </a:lnTo>
                <a:lnTo>
                  <a:pt x="670470" y="7769"/>
                </a:lnTo>
                <a:lnTo>
                  <a:pt x="622300" y="0"/>
                </a:lnTo>
                <a:close/>
              </a:path>
            </a:pathLst>
          </a:custGeom>
          <a:solidFill>
            <a:srgbClr val="B886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16176" y="2386076"/>
            <a:ext cx="204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47219" y="1882645"/>
            <a:ext cx="4826000" cy="1447800"/>
          </a:xfrm>
          <a:custGeom>
            <a:avLst/>
            <a:gdLst/>
            <a:ahLst/>
            <a:cxnLst/>
            <a:rect l="l" t="t" r="r" b="b"/>
            <a:pathLst>
              <a:path w="4826000" h="1447800">
                <a:moveTo>
                  <a:pt x="4673603" y="0"/>
                </a:moveTo>
                <a:lnTo>
                  <a:pt x="152396" y="0"/>
                </a:lnTo>
                <a:lnTo>
                  <a:pt x="104227" y="7769"/>
                </a:lnTo>
                <a:lnTo>
                  <a:pt x="62393" y="29403"/>
                </a:lnTo>
                <a:lnTo>
                  <a:pt x="29403" y="62393"/>
                </a:lnTo>
                <a:lnTo>
                  <a:pt x="7769" y="104227"/>
                </a:lnTo>
                <a:lnTo>
                  <a:pt x="0" y="152396"/>
                </a:lnTo>
                <a:lnTo>
                  <a:pt x="0" y="1295405"/>
                </a:lnTo>
                <a:lnTo>
                  <a:pt x="7769" y="1343573"/>
                </a:lnTo>
                <a:lnTo>
                  <a:pt x="29403" y="1385407"/>
                </a:lnTo>
                <a:lnTo>
                  <a:pt x="62393" y="1418396"/>
                </a:lnTo>
                <a:lnTo>
                  <a:pt x="104227" y="1440030"/>
                </a:lnTo>
                <a:lnTo>
                  <a:pt x="152396" y="1447800"/>
                </a:lnTo>
                <a:lnTo>
                  <a:pt x="4673603" y="1447800"/>
                </a:lnTo>
                <a:lnTo>
                  <a:pt x="4721773" y="1440030"/>
                </a:lnTo>
                <a:lnTo>
                  <a:pt x="4763607" y="1418396"/>
                </a:lnTo>
                <a:lnTo>
                  <a:pt x="4796596" y="1385407"/>
                </a:lnTo>
                <a:lnTo>
                  <a:pt x="4818230" y="1343573"/>
                </a:lnTo>
                <a:lnTo>
                  <a:pt x="4826000" y="1295405"/>
                </a:lnTo>
                <a:lnTo>
                  <a:pt x="4826000" y="152396"/>
                </a:lnTo>
                <a:lnTo>
                  <a:pt x="4818230" y="104227"/>
                </a:lnTo>
                <a:lnTo>
                  <a:pt x="4796596" y="62393"/>
                </a:lnTo>
                <a:lnTo>
                  <a:pt x="4763607" y="29403"/>
                </a:lnTo>
                <a:lnTo>
                  <a:pt x="4721773" y="7769"/>
                </a:lnTo>
                <a:lnTo>
                  <a:pt x="4673603" y="0"/>
                </a:lnTo>
                <a:close/>
              </a:path>
            </a:pathLst>
          </a:custGeom>
          <a:solidFill>
            <a:srgbClr val="C3D69B">
              <a:alpha val="9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939319" y="2012074"/>
            <a:ext cx="3867785" cy="118300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800" spc="65" dirty="0">
                <a:solidFill>
                  <a:srgbClr val="001F3F"/>
                </a:solidFill>
                <a:latin typeface="Trebuchet MS"/>
                <a:cs typeface="Trebuchet MS"/>
              </a:rPr>
              <a:t>Problem</a:t>
            </a:r>
            <a:r>
              <a:rPr sz="2800" spc="-85" dirty="0">
                <a:solidFill>
                  <a:srgbClr val="001F3F"/>
                </a:solidFill>
                <a:latin typeface="Trebuchet MS"/>
                <a:cs typeface="Trebuchet MS"/>
              </a:rPr>
              <a:t> </a:t>
            </a:r>
            <a:r>
              <a:rPr sz="2800" spc="45" dirty="0">
                <a:solidFill>
                  <a:srgbClr val="001F3F"/>
                </a:solidFill>
                <a:latin typeface="Trebuchet MS"/>
                <a:cs typeface="Trebuchet MS"/>
              </a:rPr>
              <a:t>Analysis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Identify</a:t>
            </a:r>
            <a:r>
              <a:rPr sz="1800" spc="9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hot</a:t>
            </a:r>
            <a:r>
              <a:rPr sz="1800" spc="95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shard</a:t>
            </a:r>
            <a:r>
              <a:rPr sz="1800" spc="9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issues</a:t>
            </a:r>
            <a:r>
              <a:rPr sz="1800" spc="95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and</a:t>
            </a:r>
            <a:r>
              <a:rPr sz="1800" spc="9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A5568"/>
                </a:solidFill>
                <a:latin typeface="Trebuchet MS"/>
                <a:cs typeface="Trebuchet MS"/>
              </a:rPr>
              <a:t>current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solution</a:t>
            </a:r>
            <a:r>
              <a:rPr sz="1800" spc="235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A5568"/>
                </a:solidFill>
                <a:latin typeface="Trebuchet MS"/>
                <a:cs typeface="Trebuchet MS"/>
              </a:rPr>
              <a:t>limitations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754100" y="3619500"/>
            <a:ext cx="774700" cy="762000"/>
          </a:xfrm>
          <a:custGeom>
            <a:avLst/>
            <a:gdLst/>
            <a:ahLst/>
            <a:cxnLst/>
            <a:rect l="l" t="t" r="r" b="b"/>
            <a:pathLst>
              <a:path w="774700" h="762000">
                <a:moveTo>
                  <a:pt x="622300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4"/>
                </a:lnTo>
                <a:lnTo>
                  <a:pt x="29405" y="62394"/>
                </a:lnTo>
                <a:lnTo>
                  <a:pt x="7769" y="104229"/>
                </a:lnTo>
                <a:lnTo>
                  <a:pt x="0" y="152400"/>
                </a:lnTo>
                <a:lnTo>
                  <a:pt x="0" y="609600"/>
                </a:lnTo>
                <a:lnTo>
                  <a:pt x="7769" y="657770"/>
                </a:lnTo>
                <a:lnTo>
                  <a:pt x="29405" y="699605"/>
                </a:lnTo>
                <a:lnTo>
                  <a:pt x="62396" y="732595"/>
                </a:lnTo>
                <a:lnTo>
                  <a:pt x="104231" y="754230"/>
                </a:lnTo>
                <a:lnTo>
                  <a:pt x="152400" y="762000"/>
                </a:lnTo>
                <a:lnTo>
                  <a:pt x="622300" y="762000"/>
                </a:lnTo>
                <a:lnTo>
                  <a:pt x="670468" y="754230"/>
                </a:lnTo>
                <a:lnTo>
                  <a:pt x="712303" y="732595"/>
                </a:lnTo>
                <a:lnTo>
                  <a:pt x="745294" y="699605"/>
                </a:lnTo>
                <a:lnTo>
                  <a:pt x="766930" y="657770"/>
                </a:lnTo>
                <a:lnTo>
                  <a:pt x="774700" y="609600"/>
                </a:lnTo>
                <a:lnTo>
                  <a:pt x="774700" y="152400"/>
                </a:lnTo>
                <a:lnTo>
                  <a:pt x="766930" y="104229"/>
                </a:lnTo>
                <a:lnTo>
                  <a:pt x="745294" y="62394"/>
                </a:lnTo>
                <a:lnTo>
                  <a:pt x="712303" y="29404"/>
                </a:lnTo>
                <a:lnTo>
                  <a:pt x="670468" y="7769"/>
                </a:lnTo>
                <a:lnTo>
                  <a:pt x="622300" y="0"/>
                </a:lnTo>
                <a:close/>
              </a:path>
            </a:pathLst>
          </a:custGeom>
          <a:solidFill>
            <a:srgbClr val="B886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039050" y="3779011"/>
            <a:ext cx="204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5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674100" y="3276600"/>
            <a:ext cx="4826000" cy="1447800"/>
          </a:xfrm>
          <a:custGeom>
            <a:avLst/>
            <a:gdLst/>
            <a:ahLst/>
            <a:cxnLst/>
            <a:rect l="l" t="t" r="r" b="b"/>
            <a:pathLst>
              <a:path w="4826000" h="1447800">
                <a:moveTo>
                  <a:pt x="4673600" y="0"/>
                </a:moveTo>
                <a:lnTo>
                  <a:pt x="152394" y="0"/>
                </a:lnTo>
                <a:lnTo>
                  <a:pt x="104226" y="7769"/>
                </a:lnTo>
                <a:lnTo>
                  <a:pt x="62392" y="29403"/>
                </a:lnTo>
                <a:lnTo>
                  <a:pt x="29403" y="62392"/>
                </a:lnTo>
                <a:lnTo>
                  <a:pt x="7769" y="104226"/>
                </a:lnTo>
                <a:lnTo>
                  <a:pt x="0" y="152396"/>
                </a:lnTo>
                <a:lnTo>
                  <a:pt x="0" y="1295403"/>
                </a:lnTo>
                <a:lnTo>
                  <a:pt x="7769" y="1343573"/>
                </a:lnTo>
                <a:lnTo>
                  <a:pt x="29403" y="1385407"/>
                </a:lnTo>
                <a:lnTo>
                  <a:pt x="62392" y="1418396"/>
                </a:lnTo>
                <a:lnTo>
                  <a:pt x="104226" y="1440030"/>
                </a:lnTo>
                <a:lnTo>
                  <a:pt x="152394" y="1447800"/>
                </a:lnTo>
                <a:lnTo>
                  <a:pt x="4673600" y="1447800"/>
                </a:lnTo>
                <a:lnTo>
                  <a:pt x="4721773" y="1440030"/>
                </a:lnTo>
                <a:lnTo>
                  <a:pt x="4763608" y="1418396"/>
                </a:lnTo>
                <a:lnTo>
                  <a:pt x="4796597" y="1385407"/>
                </a:lnTo>
                <a:lnTo>
                  <a:pt x="4818231" y="1343573"/>
                </a:lnTo>
                <a:lnTo>
                  <a:pt x="4826000" y="1295403"/>
                </a:lnTo>
                <a:lnTo>
                  <a:pt x="4826000" y="152396"/>
                </a:lnTo>
                <a:lnTo>
                  <a:pt x="4818231" y="104226"/>
                </a:lnTo>
                <a:lnTo>
                  <a:pt x="4796597" y="62392"/>
                </a:lnTo>
                <a:lnTo>
                  <a:pt x="4763608" y="29403"/>
                </a:lnTo>
                <a:lnTo>
                  <a:pt x="4721773" y="7769"/>
                </a:lnTo>
                <a:lnTo>
                  <a:pt x="4673600" y="0"/>
                </a:lnTo>
                <a:close/>
              </a:path>
            </a:pathLst>
          </a:custGeom>
          <a:solidFill>
            <a:srgbClr val="C3D69B">
              <a:alpha val="9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966200" y="3210277"/>
            <a:ext cx="4010660" cy="1377950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sz="2800" dirty="0">
                <a:solidFill>
                  <a:srgbClr val="001F3F"/>
                </a:solidFill>
                <a:latin typeface="Trebuchet MS"/>
                <a:cs typeface="Trebuchet MS"/>
              </a:rPr>
              <a:t>Requirements</a:t>
            </a:r>
            <a:r>
              <a:rPr sz="2800" spc="400" dirty="0">
                <a:solidFill>
                  <a:srgbClr val="001F3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01F3F"/>
                </a:solidFill>
                <a:latin typeface="Trebuchet MS"/>
                <a:cs typeface="Trebuchet MS"/>
              </a:rPr>
              <a:t>Definition</a:t>
            </a:r>
            <a:endParaRPr sz="2800">
              <a:latin typeface="Trebuchet MS"/>
              <a:cs typeface="Trebuchet MS"/>
            </a:endParaRPr>
          </a:p>
          <a:p>
            <a:pPr marL="12700" marR="79375">
              <a:lnSpc>
                <a:spcPts val="3000"/>
              </a:lnSpc>
              <a:spcBef>
                <a:spcPts val="90"/>
              </a:spcBef>
            </a:pP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Define</a:t>
            </a:r>
            <a:r>
              <a:rPr sz="1800" spc="95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functional</a:t>
            </a:r>
            <a:r>
              <a:rPr sz="1800" spc="9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and</a:t>
            </a:r>
            <a:r>
              <a:rPr sz="1800" spc="95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4A5568"/>
                </a:solidFill>
                <a:latin typeface="Trebuchet MS"/>
                <a:cs typeface="Trebuchet MS"/>
              </a:rPr>
              <a:t>non-</a:t>
            </a:r>
            <a:r>
              <a:rPr sz="1800" spc="-10" dirty="0">
                <a:solidFill>
                  <a:srgbClr val="4A5568"/>
                </a:solidFill>
                <a:latin typeface="Trebuchet MS"/>
                <a:cs typeface="Trebuchet MS"/>
              </a:rPr>
              <a:t>functional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requirements</a:t>
            </a:r>
            <a:r>
              <a:rPr sz="1800" spc="9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for</a:t>
            </a:r>
            <a:r>
              <a:rPr sz="1800" spc="10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A5568"/>
                </a:solidFill>
                <a:latin typeface="Trebuchet MS"/>
                <a:cs typeface="Trebuchet MS"/>
              </a:rPr>
              <a:t>solution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651000" y="5016500"/>
            <a:ext cx="774700" cy="762000"/>
          </a:xfrm>
          <a:custGeom>
            <a:avLst/>
            <a:gdLst/>
            <a:ahLst/>
            <a:cxnLst/>
            <a:rect l="l" t="t" r="r" b="b"/>
            <a:pathLst>
              <a:path w="774700" h="762000">
                <a:moveTo>
                  <a:pt x="622300" y="0"/>
                </a:moveTo>
                <a:lnTo>
                  <a:pt x="152400" y="0"/>
                </a:lnTo>
                <a:lnTo>
                  <a:pt x="104229" y="7769"/>
                </a:lnTo>
                <a:lnTo>
                  <a:pt x="62394" y="29404"/>
                </a:lnTo>
                <a:lnTo>
                  <a:pt x="29404" y="62394"/>
                </a:lnTo>
                <a:lnTo>
                  <a:pt x="7769" y="104229"/>
                </a:lnTo>
                <a:lnTo>
                  <a:pt x="0" y="152400"/>
                </a:lnTo>
                <a:lnTo>
                  <a:pt x="0" y="609600"/>
                </a:lnTo>
                <a:lnTo>
                  <a:pt x="7769" y="657770"/>
                </a:lnTo>
                <a:lnTo>
                  <a:pt x="29404" y="699605"/>
                </a:lnTo>
                <a:lnTo>
                  <a:pt x="62394" y="732595"/>
                </a:lnTo>
                <a:lnTo>
                  <a:pt x="104229" y="754230"/>
                </a:lnTo>
                <a:lnTo>
                  <a:pt x="152400" y="762000"/>
                </a:lnTo>
                <a:lnTo>
                  <a:pt x="622300" y="762000"/>
                </a:lnTo>
                <a:lnTo>
                  <a:pt x="670470" y="754230"/>
                </a:lnTo>
                <a:lnTo>
                  <a:pt x="712305" y="732595"/>
                </a:lnTo>
                <a:lnTo>
                  <a:pt x="745295" y="699605"/>
                </a:lnTo>
                <a:lnTo>
                  <a:pt x="766930" y="657770"/>
                </a:lnTo>
                <a:lnTo>
                  <a:pt x="774700" y="609600"/>
                </a:lnTo>
                <a:lnTo>
                  <a:pt x="774700" y="152400"/>
                </a:lnTo>
                <a:lnTo>
                  <a:pt x="766930" y="104229"/>
                </a:lnTo>
                <a:lnTo>
                  <a:pt x="745295" y="62394"/>
                </a:lnTo>
                <a:lnTo>
                  <a:pt x="712305" y="29404"/>
                </a:lnTo>
                <a:lnTo>
                  <a:pt x="670470" y="7769"/>
                </a:lnTo>
                <a:lnTo>
                  <a:pt x="622300" y="0"/>
                </a:lnTo>
                <a:close/>
              </a:path>
            </a:pathLst>
          </a:custGeom>
          <a:solidFill>
            <a:srgbClr val="B886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935956" y="5174996"/>
            <a:ext cx="204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67000" y="4800600"/>
            <a:ext cx="4813300" cy="1270000"/>
          </a:xfrm>
          <a:custGeom>
            <a:avLst/>
            <a:gdLst/>
            <a:ahLst/>
            <a:cxnLst/>
            <a:rect l="l" t="t" r="r" b="b"/>
            <a:pathLst>
              <a:path w="4813300" h="1270000">
                <a:moveTo>
                  <a:pt x="4651181" y="0"/>
                </a:moveTo>
                <a:lnTo>
                  <a:pt x="162116" y="0"/>
                </a:lnTo>
                <a:lnTo>
                  <a:pt x="119019" y="5791"/>
                </a:lnTo>
                <a:lnTo>
                  <a:pt x="80293" y="22133"/>
                </a:lnTo>
                <a:lnTo>
                  <a:pt x="47482" y="47483"/>
                </a:lnTo>
                <a:lnTo>
                  <a:pt x="22133" y="80294"/>
                </a:lnTo>
                <a:lnTo>
                  <a:pt x="5790" y="119020"/>
                </a:lnTo>
                <a:lnTo>
                  <a:pt x="0" y="162118"/>
                </a:lnTo>
                <a:lnTo>
                  <a:pt x="0" y="1107881"/>
                </a:lnTo>
                <a:lnTo>
                  <a:pt x="5790" y="1150979"/>
                </a:lnTo>
                <a:lnTo>
                  <a:pt x="22133" y="1189705"/>
                </a:lnTo>
                <a:lnTo>
                  <a:pt x="47482" y="1222516"/>
                </a:lnTo>
                <a:lnTo>
                  <a:pt x="80293" y="1247866"/>
                </a:lnTo>
                <a:lnTo>
                  <a:pt x="119019" y="1264208"/>
                </a:lnTo>
                <a:lnTo>
                  <a:pt x="162116" y="1270000"/>
                </a:lnTo>
                <a:lnTo>
                  <a:pt x="4651181" y="1270000"/>
                </a:lnTo>
                <a:lnTo>
                  <a:pt x="4694279" y="1264208"/>
                </a:lnTo>
                <a:lnTo>
                  <a:pt x="4733005" y="1247866"/>
                </a:lnTo>
                <a:lnTo>
                  <a:pt x="4765816" y="1222516"/>
                </a:lnTo>
                <a:lnTo>
                  <a:pt x="4791166" y="1189705"/>
                </a:lnTo>
                <a:lnTo>
                  <a:pt x="4807508" y="1150979"/>
                </a:lnTo>
                <a:lnTo>
                  <a:pt x="4813300" y="1107881"/>
                </a:lnTo>
                <a:lnTo>
                  <a:pt x="4813300" y="162118"/>
                </a:lnTo>
                <a:lnTo>
                  <a:pt x="4807508" y="119020"/>
                </a:lnTo>
                <a:lnTo>
                  <a:pt x="4791166" y="80294"/>
                </a:lnTo>
                <a:lnTo>
                  <a:pt x="4765816" y="47483"/>
                </a:lnTo>
                <a:lnTo>
                  <a:pt x="4733005" y="22133"/>
                </a:lnTo>
                <a:lnTo>
                  <a:pt x="4694279" y="5791"/>
                </a:lnTo>
                <a:lnTo>
                  <a:pt x="4651181" y="0"/>
                </a:lnTo>
                <a:close/>
              </a:path>
            </a:pathLst>
          </a:custGeom>
          <a:solidFill>
            <a:srgbClr val="FFFFFF">
              <a:alpha val="9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959100" y="4829443"/>
            <a:ext cx="2651125" cy="965835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2800" spc="85" dirty="0">
                <a:solidFill>
                  <a:srgbClr val="001F3F"/>
                </a:solidFill>
                <a:latin typeface="Trebuchet MS"/>
                <a:cs typeface="Trebuchet MS"/>
              </a:rPr>
              <a:t>Option</a:t>
            </a:r>
            <a:r>
              <a:rPr sz="2800" spc="-80" dirty="0">
                <a:solidFill>
                  <a:srgbClr val="001F3F"/>
                </a:solidFill>
                <a:latin typeface="Trebuchet MS"/>
                <a:cs typeface="Trebuchet MS"/>
              </a:rPr>
              <a:t> </a:t>
            </a:r>
            <a:r>
              <a:rPr sz="2800" spc="125" dirty="0">
                <a:solidFill>
                  <a:srgbClr val="001F3F"/>
                </a:solidFill>
                <a:latin typeface="Trebuchet MS"/>
                <a:cs typeface="Trebuchet MS"/>
              </a:rPr>
              <a:t>1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800" spc="60" dirty="0">
                <a:solidFill>
                  <a:srgbClr val="4A5568"/>
                </a:solidFill>
                <a:latin typeface="Trebuchet MS"/>
                <a:cs typeface="Trebuchet MS"/>
              </a:rPr>
              <a:t>Shard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Rollover</a:t>
            </a:r>
            <a:r>
              <a:rPr sz="1800" spc="7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4A5568"/>
                </a:solidFill>
                <a:latin typeface="Trebuchet MS"/>
                <a:cs typeface="Trebuchet MS"/>
              </a:rPr>
              <a:t>Approach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3830300" y="6261100"/>
            <a:ext cx="774700" cy="762000"/>
          </a:xfrm>
          <a:custGeom>
            <a:avLst/>
            <a:gdLst/>
            <a:ahLst/>
            <a:cxnLst/>
            <a:rect l="l" t="t" r="r" b="b"/>
            <a:pathLst>
              <a:path w="774700" h="762000">
                <a:moveTo>
                  <a:pt x="622300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4"/>
                </a:lnTo>
                <a:lnTo>
                  <a:pt x="29405" y="62394"/>
                </a:lnTo>
                <a:lnTo>
                  <a:pt x="7769" y="104229"/>
                </a:lnTo>
                <a:lnTo>
                  <a:pt x="0" y="152400"/>
                </a:lnTo>
                <a:lnTo>
                  <a:pt x="0" y="609600"/>
                </a:lnTo>
                <a:lnTo>
                  <a:pt x="7769" y="657770"/>
                </a:lnTo>
                <a:lnTo>
                  <a:pt x="29405" y="699605"/>
                </a:lnTo>
                <a:lnTo>
                  <a:pt x="62396" y="732595"/>
                </a:lnTo>
                <a:lnTo>
                  <a:pt x="104231" y="754230"/>
                </a:lnTo>
                <a:lnTo>
                  <a:pt x="152400" y="762000"/>
                </a:lnTo>
                <a:lnTo>
                  <a:pt x="622300" y="762000"/>
                </a:lnTo>
                <a:lnTo>
                  <a:pt x="670468" y="754230"/>
                </a:lnTo>
                <a:lnTo>
                  <a:pt x="712303" y="732595"/>
                </a:lnTo>
                <a:lnTo>
                  <a:pt x="745294" y="699605"/>
                </a:lnTo>
                <a:lnTo>
                  <a:pt x="766930" y="657770"/>
                </a:lnTo>
                <a:lnTo>
                  <a:pt x="774700" y="609600"/>
                </a:lnTo>
                <a:lnTo>
                  <a:pt x="774700" y="152400"/>
                </a:lnTo>
                <a:lnTo>
                  <a:pt x="766930" y="104229"/>
                </a:lnTo>
                <a:lnTo>
                  <a:pt x="745294" y="62394"/>
                </a:lnTo>
                <a:lnTo>
                  <a:pt x="712303" y="29404"/>
                </a:lnTo>
                <a:lnTo>
                  <a:pt x="670468" y="7769"/>
                </a:lnTo>
                <a:lnTo>
                  <a:pt x="622300" y="0"/>
                </a:lnTo>
                <a:close/>
              </a:path>
            </a:pathLst>
          </a:custGeom>
          <a:solidFill>
            <a:srgbClr val="B886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4115250" y="6421628"/>
            <a:ext cx="204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750300" y="6045200"/>
            <a:ext cx="4826000" cy="1193800"/>
          </a:xfrm>
          <a:custGeom>
            <a:avLst/>
            <a:gdLst/>
            <a:ahLst/>
            <a:cxnLst/>
            <a:rect l="l" t="t" r="r" b="b"/>
            <a:pathLst>
              <a:path w="4826000" h="1193800">
                <a:moveTo>
                  <a:pt x="4673612" y="0"/>
                </a:moveTo>
                <a:lnTo>
                  <a:pt x="152389" y="0"/>
                </a:lnTo>
                <a:lnTo>
                  <a:pt x="104222" y="7769"/>
                </a:lnTo>
                <a:lnTo>
                  <a:pt x="62390" y="29402"/>
                </a:lnTo>
                <a:lnTo>
                  <a:pt x="29402" y="62391"/>
                </a:lnTo>
                <a:lnTo>
                  <a:pt x="7768" y="104223"/>
                </a:lnTo>
                <a:lnTo>
                  <a:pt x="0" y="152391"/>
                </a:lnTo>
                <a:lnTo>
                  <a:pt x="0" y="1041408"/>
                </a:lnTo>
                <a:lnTo>
                  <a:pt x="7768" y="1089576"/>
                </a:lnTo>
                <a:lnTo>
                  <a:pt x="29402" y="1131408"/>
                </a:lnTo>
                <a:lnTo>
                  <a:pt x="62390" y="1164397"/>
                </a:lnTo>
                <a:lnTo>
                  <a:pt x="104222" y="1186030"/>
                </a:lnTo>
                <a:lnTo>
                  <a:pt x="152389" y="1193800"/>
                </a:lnTo>
                <a:lnTo>
                  <a:pt x="4673612" y="1193800"/>
                </a:lnTo>
                <a:lnTo>
                  <a:pt x="4721779" y="1186030"/>
                </a:lnTo>
                <a:lnTo>
                  <a:pt x="4763611" y="1164397"/>
                </a:lnTo>
                <a:lnTo>
                  <a:pt x="4796598" y="1131408"/>
                </a:lnTo>
                <a:lnTo>
                  <a:pt x="4818231" y="1089576"/>
                </a:lnTo>
                <a:lnTo>
                  <a:pt x="4826000" y="1041408"/>
                </a:lnTo>
                <a:lnTo>
                  <a:pt x="4826000" y="152391"/>
                </a:lnTo>
                <a:lnTo>
                  <a:pt x="4818231" y="104223"/>
                </a:lnTo>
                <a:lnTo>
                  <a:pt x="4796598" y="62391"/>
                </a:lnTo>
                <a:lnTo>
                  <a:pt x="4763611" y="29402"/>
                </a:lnTo>
                <a:lnTo>
                  <a:pt x="4721779" y="7769"/>
                </a:lnTo>
                <a:lnTo>
                  <a:pt x="4673612" y="0"/>
                </a:lnTo>
                <a:close/>
              </a:path>
            </a:pathLst>
          </a:custGeom>
          <a:solidFill>
            <a:srgbClr val="FFFFFF">
              <a:alpha val="9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042400" y="5985312"/>
            <a:ext cx="3367404" cy="124523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2800" spc="85" dirty="0">
                <a:solidFill>
                  <a:srgbClr val="001F3F"/>
                </a:solidFill>
                <a:latin typeface="Trebuchet MS"/>
                <a:cs typeface="Trebuchet MS"/>
              </a:rPr>
              <a:t>Option</a:t>
            </a:r>
            <a:r>
              <a:rPr sz="2800" spc="-80" dirty="0">
                <a:solidFill>
                  <a:srgbClr val="001F3F"/>
                </a:solidFill>
                <a:latin typeface="Trebuchet MS"/>
                <a:cs typeface="Trebuchet MS"/>
              </a:rPr>
              <a:t> </a:t>
            </a:r>
            <a:r>
              <a:rPr sz="2800" spc="125" dirty="0">
                <a:solidFill>
                  <a:srgbClr val="001F3F"/>
                </a:solidFill>
                <a:latin typeface="Trebuchet MS"/>
                <a:cs typeface="Trebuchet MS"/>
              </a:rPr>
              <a:t>2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Physical</a:t>
            </a:r>
            <a:r>
              <a:rPr sz="1800" spc="9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in-place</a:t>
            </a:r>
            <a:r>
              <a:rPr sz="1800" spc="10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shard</a:t>
            </a:r>
            <a:r>
              <a:rPr sz="1800" spc="10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A5568"/>
                </a:solidFill>
                <a:latin typeface="Trebuchet MS"/>
                <a:cs typeface="Trebuchet MS"/>
              </a:rPr>
              <a:t>splitting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10" dirty="0">
                <a:solidFill>
                  <a:srgbClr val="4A5568"/>
                </a:solidFill>
                <a:latin typeface="Trebuchet MS"/>
                <a:cs typeface="Trebuchet MS"/>
              </a:rPr>
              <a:t>implementation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633429" y="7432283"/>
            <a:ext cx="774700" cy="762000"/>
          </a:xfrm>
          <a:custGeom>
            <a:avLst/>
            <a:gdLst/>
            <a:ahLst/>
            <a:cxnLst/>
            <a:rect l="l" t="t" r="r" b="b"/>
            <a:pathLst>
              <a:path w="774700" h="762000">
                <a:moveTo>
                  <a:pt x="622300" y="0"/>
                </a:moveTo>
                <a:lnTo>
                  <a:pt x="152400" y="0"/>
                </a:lnTo>
                <a:lnTo>
                  <a:pt x="104229" y="7769"/>
                </a:lnTo>
                <a:lnTo>
                  <a:pt x="62394" y="29404"/>
                </a:lnTo>
                <a:lnTo>
                  <a:pt x="29404" y="62394"/>
                </a:lnTo>
                <a:lnTo>
                  <a:pt x="7769" y="104229"/>
                </a:lnTo>
                <a:lnTo>
                  <a:pt x="0" y="152400"/>
                </a:lnTo>
                <a:lnTo>
                  <a:pt x="0" y="609599"/>
                </a:lnTo>
                <a:lnTo>
                  <a:pt x="7769" y="657769"/>
                </a:lnTo>
                <a:lnTo>
                  <a:pt x="29404" y="699605"/>
                </a:lnTo>
                <a:lnTo>
                  <a:pt x="62394" y="732595"/>
                </a:lnTo>
                <a:lnTo>
                  <a:pt x="104229" y="754230"/>
                </a:lnTo>
                <a:lnTo>
                  <a:pt x="152400" y="761999"/>
                </a:lnTo>
                <a:lnTo>
                  <a:pt x="622300" y="761999"/>
                </a:lnTo>
                <a:lnTo>
                  <a:pt x="670470" y="754230"/>
                </a:lnTo>
                <a:lnTo>
                  <a:pt x="712305" y="732595"/>
                </a:lnTo>
                <a:lnTo>
                  <a:pt x="745295" y="699605"/>
                </a:lnTo>
                <a:lnTo>
                  <a:pt x="766930" y="657769"/>
                </a:lnTo>
                <a:lnTo>
                  <a:pt x="774700" y="609599"/>
                </a:lnTo>
                <a:lnTo>
                  <a:pt x="774700" y="152400"/>
                </a:lnTo>
                <a:lnTo>
                  <a:pt x="766930" y="104229"/>
                </a:lnTo>
                <a:lnTo>
                  <a:pt x="745295" y="62394"/>
                </a:lnTo>
                <a:lnTo>
                  <a:pt x="712305" y="29404"/>
                </a:lnTo>
                <a:lnTo>
                  <a:pt x="670470" y="7769"/>
                </a:lnTo>
                <a:lnTo>
                  <a:pt x="622300" y="0"/>
                </a:lnTo>
                <a:close/>
              </a:path>
            </a:pathLst>
          </a:custGeom>
          <a:solidFill>
            <a:srgbClr val="B886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918384" y="7592059"/>
            <a:ext cx="204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649429" y="7216383"/>
            <a:ext cx="4826000" cy="1193800"/>
          </a:xfrm>
          <a:custGeom>
            <a:avLst/>
            <a:gdLst/>
            <a:ahLst/>
            <a:cxnLst/>
            <a:rect l="l" t="t" r="r" b="b"/>
            <a:pathLst>
              <a:path w="4826000" h="1193800">
                <a:moveTo>
                  <a:pt x="4673608" y="0"/>
                </a:moveTo>
                <a:lnTo>
                  <a:pt x="152389" y="0"/>
                </a:lnTo>
                <a:lnTo>
                  <a:pt x="104222" y="7769"/>
                </a:lnTo>
                <a:lnTo>
                  <a:pt x="62390" y="29402"/>
                </a:lnTo>
                <a:lnTo>
                  <a:pt x="29402" y="62391"/>
                </a:lnTo>
                <a:lnTo>
                  <a:pt x="7768" y="104223"/>
                </a:lnTo>
                <a:lnTo>
                  <a:pt x="0" y="152391"/>
                </a:lnTo>
                <a:lnTo>
                  <a:pt x="0" y="1041409"/>
                </a:lnTo>
                <a:lnTo>
                  <a:pt x="7768" y="1089576"/>
                </a:lnTo>
                <a:lnTo>
                  <a:pt x="29402" y="1131409"/>
                </a:lnTo>
                <a:lnTo>
                  <a:pt x="62390" y="1164397"/>
                </a:lnTo>
                <a:lnTo>
                  <a:pt x="104222" y="1186031"/>
                </a:lnTo>
                <a:lnTo>
                  <a:pt x="152389" y="1193800"/>
                </a:lnTo>
                <a:lnTo>
                  <a:pt x="4673608" y="1193800"/>
                </a:lnTo>
                <a:lnTo>
                  <a:pt x="4721775" y="1186031"/>
                </a:lnTo>
                <a:lnTo>
                  <a:pt x="4763608" y="1164397"/>
                </a:lnTo>
                <a:lnTo>
                  <a:pt x="4796596" y="1131409"/>
                </a:lnTo>
                <a:lnTo>
                  <a:pt x="4818229" y="1089576"/>
                </a:lnTo>
                <a:lnTo>
                  <a:pt x="4825998" y="1041409"/>
                </a:lnTo>
                <a:lnTo>
                  <a:pt x="4825998" y="152391"/>
                </a:lnTo>
                <a:lnTo>
                  <a:pt x="4818229" y="104223"/>
                </a:lnTo>
                <a:lnTo>
                  <a:pt x="4796596" y="62391"/>
                </a:lnTo>
                <a:lnTo>
                  <a:pt x="4763608" y="29402"/>
                </a:lnTo>
                <a:lnTo>
                  <a:pt x="4721775" y="7769"/>
                </a:lnTo>
                <a:lnTo>
                  <a:pt x="4673608" y="0"/>
                </a:lnTo>
                <a:close/>
              </a:path>
            </a:pathLst>
          </a:custGeom>
          <a:solidFill>
            <a:srgbClr val="FFFFFF">
              <a:alpha val="9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941528" y="7257005"/>
            <a:ext cx="3723640" cy="114427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2800" spc="90" dirty="0">
                <a:solidFill>
                  <a:srgbClr val="001F3F"/>
                </a:solidFill>
                <a:latin typeface="Trebuchet MS"/>
                <a:cs typeface="Trebuchet MS"/>
              </a:rPr>
              <a:t>Design</a:t>
            </a:r>
            <a:r>
              <a:rPr sz="2800" spc="-95" dirty="0">
                <a:solidFill>
                  <a:srgbClr val="001F3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01F3F"/>
                </a:solidFill>
                <a:latin typeface="Trebuchet MS"/>
                <a:cs typeface="Trebuchet MS"/>
              </a:rPr>
              <a:t>Selection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Choose</a:t>
            </a:r>
            <a:r>
              <a:rPr sz="1800" spc="18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optimal</a:t>
            </a:r>
            <a:r>
              <a:rPr sz="1800" spc="17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approach</a:t>
            </a:r>
            <a:r>
              <a:rPr sz="1800" spc="18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A5568"/>
                </a:solidFill>
                <a:latin typeface="Trebuchet MS"/>
                <a:cs typeface="Trebuchet MS"/>
              </a:rPr>
              <a:t>based</a:t>
            </a:r>
            <a:r>
              <a:rPr sz="1800" spc="180" dirty="0">
                <a:solidFill>
                  <a:srgbClr val="4A5568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4A5568"/>
                </a:solidFill>
                <a:latin typeface="Trebuchet MS"/>
                <a:cs typeface="Trebuchet MS"/>
              </a:rPr>
              <a:t>on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10" dirty="0">
                <a:solidFill>
                  <a:srgbClr val="4A5568"/>
                </a:solidFill>
                <a:latin typeface="Trebuchet MS"/>
                <a:cs typeface="Trebuchet MS"/>
              </a:rPr>
              <a:t>evaluation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34" name="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4699000" cy="12396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C5490D9-5343-797F-B882-3B0832545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089" cy="1219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46C0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330</Words>
  <Application>Microsoft Macintosh PowerPoint</Application>
  <PresentationFormat>Custom</PresentationFormat>
  <Paragraphs>97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Office Theme</vt:lpstr>
      <vt:lpstr>PowerPoint Presentation</vt:lpstr>
      <vt:lpstr>PowerPoint Presentation</vt:lpstr>
      <vt:lpstr>Problem Statement</vt:lpstr>
      <vt:lpstr>Hot Shards</vt:lpstr>
      <vt:lpstr>Prediction Challenge</vt:lpstr>
      <vt:lpstr>Current Options</vt:lpstr>
      <vt:lpstr>Current Solutions vs Requirements</vt:lpstr>
      <vt:lpstr>Zero Downtime</vt:lpstr>
      <vt:lpstr>Solution Approaches</vt:lpstr>
      <vt:lpstr>Option 1: Shard Rollover</vt:lpstr>
      <vt:lpstr>Option 1: Shard Rollover</vt:lpstr>
      <vt:lpstr>Shard Rollover: Implications I</vt:lpstr>
      <vt:lpstr>PowerPoint Presentation</vt:lpstr>
      <vt:lpstr>Option 2: Physical Split</vt:lpstr>
      <vt:lpstr>Option 2: Physical Split</vt:lpstr>
      <vt:lpstr>Key Benefits of In-place Shard Splitting</vt:lpstr>
      <vt:lpstr>Future Extension: Online Shard Merging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Bansal, Vikas</cp:lastModifiedBy>
  <cp:revision>2</cp:revision>
  <dcterms:created xsi:type="dcterms:W3CDTF">2026-04-16T13:29:08Z</dcterms:created>
  <dcterms:modified xsi:type="dcterms:W3CDTF">2026-04-16T13:31:18Z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2025-09-08T00:00:00Z</vt:filetime>
  </property>
  <property fmtid="{D5CDD505-2E9C-101B-9397-08002B2CF9AE}" pid="3" name="LastSaved">
    <vt:filetime>2026-04-16T00:00:00Z</vt:filetime>
  </property>
  <property fmtid="{D5CDD505-2E9C-101B-9397-08002B2CF9AE}" pid="4" name="Producer">
    <vt:lpwstr>macOS Version 15.6.1 (Build 24G90) Quartz PDFContext</vt:lpwstr>
  </property>
  <property fmtid="{D5CDD505-2E9C-101B-9397-08002B2CF9AE}" pid="5" name="MSIP_Label_19e68092-05df-4271-8e3e-b2a4c82ba797_Enabled">
    <vt:lpwstr>true</vt:lpwstr>
  </property>
  <property fmtid="{D5CDD505-2E9C-101B-9397-08002B2CF9AE}" pid="6" name="MSIP_Label_19e68092-05df-4271-8e3e-b2a4c82ba797_SetDate">
    <vt:lpwstr>2026-04-16T13:30:12Z</vt:lpwstr>
  </property>
  <property fmtid="{D5CDD505-2E9C-101B-9397-08002B2CF9AE}" pid="7" name="MSIP_Label_19e68092-05df-4271-8e3e-b2a4c82ba797_Method">
    <vt:lpwstr>Standard</vt:lpwstr>
  </property>
  <property fmtid="{D5CDD505-2E9C-101B-9397-08002B2CF9AE}" pid="8" name="MSIP_Label_19e68092-05df-4271-8e3e-b2a4c82ba797_Name">
    <vt:lpwstr>Amazon Confidential</vt:lpwstr>
  </property>
  <property fmtid="{D5CDD505-2E9C-101B-9397-08002B2CF9AE}" pid="9" name="MSIP_Label_19e68092-05df-4271-8e3e-b2a4c82ba797_SiteId">
    <vt:lpwstr>5280104a-472d-4538-9ccf-1e1d0efe8b1b</vt:lpwstr>
  </property>
  <property fmtid="{D5CDD505-2E9C-101B-9397-08002B2CF9AE}" pid="10" name="MSIP_Label_19e68092-05df-4271-8e3e-b2a4c82ba797_ActionId">
    <vt:lpwstr>c5356aed-4ebf-4726-be27-ff9120a66c95</vt:lpwstr>
  </property>
  <property fmtid="{D5CDD505-2E9C-101B-9397-08002B2CF9AE}" pid="11" name="MSIP_Label_19e68092-05df-4271-8e3e-b2a4c82ba797_ContentBits">
    <vt:lpwstr>0</vt:lpwstr>
  </property>
  <property fmtid="{D5CDD505-2E9C-101B-9397-08002B2CF9AE}" pid="12" name="MSIP_Label_19e68092-05df-4271-8e3e-b2a4c82ba797_Tag">
    <vt:lpwstr>50, 3, 0, 1</vt:lpwstr>
  </property>
</Properties>
</file>