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54" r:id="rId2"/>
  </p:sldMasterIdLst>
  <p:notesMasterIdLst>
    <p:notesMasterId r:id="rId18"/>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9" roundtripDataSignature="AMtx7mj56mqjPzynyLRL3Vq7tB93F2H9k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EE5F2"/>
    <a:srgbClr val="15395A"/>
    <a:srgbClr val="5B2032"/>
    <a:srgbClr val="CEE4F1"/>
    <a:srgbClr val="3070B5"/>
    <a:srgbClr val="8F24FF"/>
    <a:srgbClr val="340093"/>
    <a:srgbClr val="4D00D5"/>
    <a:srgbClr val="1B6D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60"/>
    <p:restoredTop sz="94702"/>
  </p:normalViewPr>
  <p:slideViewPr>
    <p:cSldViewPr snapToGrid="0" showGuides="1">
      <p:cViewPr varScale="1">
        <p:scale>
          <a:sx n="118" d="100"/>
          <a:sy n="118" d="100"/>
        </p:scale>
        <p:origin x="208" y="91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customschemas.google.com/relationships/presentationmetadata" Target="meta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381000" y="685800"/>
            <a:ext cx="6096000" cy="3429000"/>
          </a:xfrm>
        </p:spPr>
      </p:sp>
      <p:sp>
        <p:nvSpPr>
          <p:cNvPr id="3" name="Notes Placeholder 2"/>
          <p:cNvSpPr>
            <a:spLocks noGrp="1"/>
          </p:cNvSpPr>
          <p:nvPr>
            <p:ph type="body" idx="1"/>
          </p:nvPr>
        </p:nvSpPr>
        <p:spPr/>
        <p:txBody>
          <a:bodyPr/>
          <a:lstStyle/>
          <a:p>
            <a:r>
              <a:t>Welcome everyone. Today we're talking about how OpenSearch is introducing support for open columnar formats — Parquet, Vortex, Lance — natively, while still using Lucene where it shines. I'll cover the architecture and search flow, then hand over for ingestion, performance, and the roadmap.</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381000" y="685800"/>
            <a:ext cx="6096000" cy="3429000"/>
          </a:xfrm>
        </p:spPr>
      </p:sp>
      <p:sp>
        <p:nvSpPr>
          <p:cNvPr id="3" name="Notes Placeholder 2"/>
          <p:cNvSpPr>
            <a:spLocks noGrp="1"/>
          </p:cNvSpPr>
          <p:nvPr>
            <p:ph type="body" idx="1"/>
          </p:nvPr>
        </p:nvSpPr>
        <p:spPr/>
        <p:txBody>
          <a:bodyPr/>
          <a:lstStyle/>
          <a:p>
            <a:r>
              <a:t>The flow. Document arrives via the standard Bulk API — no client changes. The Composite Engine assigns a common row ID and fans out to all registered format engines. The Parquet engine buffers in Apache Arrow and flushes as Parquet row groups using arrow-rs in Rust. The Lucene engine only builds inverted index for text and keyword fields — it's a secondary index now. On refresh, all engines flush and we create a CatalogSnapshot atomically. The committer is pluggable — ensures crash-recoverable durability across all formats.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idx="1"/>
          </p:nvPr>
        </p:nvSpPr>
        <p:spPr/>
        <p:txBody>
          <a:bodyPr/>
          <a:lstStyle/>
          <a:p>
            <a:r>
              <a:t>The ingestion numbers. big5 workload, r6g.2xlarge, single node, averaged over 5 runs. Parquet engine hits 122K docs/sec — 2.5x standard Lucene. p99 drops from 582ms to 90ms. Storage goes from 27GB to 3.5GB — 87% reduction. And with Arrow as the ingestion format instead of JSON, we've seen up to 6x throughput in experiments — because you skip the entire JSON parsing overhead. That's experimental but shows the potential of native Arrow ingestion.</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idx="1"/>
          </p:nvPr>
        </p:nvSpPr>
        <p:spPr/>
        <p:txBody>
          <a:bodyPr/>
          <a:lstStyle/>
          <a:p>
            <a:r>
              <a:t>Let's be honest about the search performance picture. DataFusion shines on complex aggregations — 7 to 23x faster than Lucene. Ultra-high cardinality, multi-column aggregations, full-dataset scans. 58% of ClickBench queries show improvement. But Lucene still dominates on low-selectivity term queries, pattern matching, and metadata-driven queries. That's exactly why we built the dual-mode architecture — you get the best of both. Text queries go to Lucene, analytical queries go to DataFusion, and they compose together.</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idx="1"/>
          </p:nvPr>
        </p:nvSpPr>
        <p:spPr/>
        <p:txBody>
          <a:bodyPr/>
          <a:lstStyle/>
          <a:p>
            <a:r>
              <a:t>Vortex is a compressed columnar format built on the DataFusion and Arrow ecosystem. Same pluggable interface — swap Parquet for Vortex, same query API. Early results on 42 million rows: Vortex is 28 to 62% faster than Parquet consistently. For wide scans, Vortex at 253ms matches or beats Lucene at 475ms. Lance is another format for vector workloads — same pluggable architecture. This demonstrates the power of the design — the format is a choice, not a constraint.</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381000" y="685800"/>
            <a:ext cx="6096000" cy="3429000"/>
          </a:xfrm>
        </p:spPr>
      </p:sp>
      <p:sp>
        <p:nvSpPr>
          <p:cNvPr id="3" name="Notes Placeholder 2"/>
          <p:cNvSpPr>
            <a:spLocks noGrp="1"/>
          </p:cNvSpPr>
          <p:nvPr>
            <p:ph type="body" idx="1"/>
          </p:nvPr>
        </p:nvSpPr>
        <p:spPr/>
        <p:txBody>
          <a:bodyPr/>
          <a:lstStyle/>
          <a:p>
            <a:r>
              <a:t>Roadmap. Iceberg committer for table-format semantics with time travel and schema evolution. Native DataFusion aggregations — currently some aggs still go through the Java layer. Sorting support and bloom filters for further search acceleration. More formats — Lance for vector workloads, ORC. DSL query support alongside PPL and SQL. All of this is open source under Apache 2.0. The engine RFC is issue 20644, implementation tracking is issue 20876. PRs are actively being merged. We welcome community contributions.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381000" y="685800"/>
            <a:ext cx="6096000" cy="3429000"/>
          </a:xfrm>
        </p:spPr>
      </p:sp>
      <p:sp>
        <p:nvSpPr>
          <p:cNvPr id="3" name="Notes Placeholder 2"/>
          <p:cNvSpPr>
            <a:spLocks noGrp="1"/>
          </p:cNvSpPr>
          <p:nvPr>
            <p:ph type="body" idx="1"/>
          </p:nvPr>
        </p:nvSpPr>
        <p:spPr/>
        <p:txBody>
          <a:bodyPr/>
          <a:lstStyle/>
          <a:p>
            <a:r>
              <a:t>OpenSearch is no longer locked to a single format. Choose the format that fits your workload — Parquet, Vortex, Lance. They compose together with Lucene as an acceleration index. 2.5x ingestion throughput, 87% storage reduction, Vortex matching Lucene on scans. All open source. Thank you — happy to take questions.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381000" y="685800"/>
            <a:ext cx="6096000" cy="3429000"/>
          </a:xfrm>
        </p:spPr>
      </p:sp>
      <p:sp>
        <p:nvSpPr>
          <p:cNvPr id="3" name="Notes Placeholder 2"/>
          <p:cNvSpPr>
            <a:spLocks noGrp="1"/>
          </p:cNvSpPr>
          <p:nvPr>
            <p:ph type="body" idx="1"/>
          </p:nvPr>
        </p:nvSpPr>
        <p:spPr/>
        <p:txBody>
          <a:bodyPr/>
          <a:lstStyle/>
          <a:p>
            <a:r>
              <a:t>The analytics world is converging on open columnar formats. Parquet has become the lingua franca — Spark, Trino, DuckDB, Athena all read it natively. Users want their data portable. But OpenSearch stores everything in Lucene's proprietary format. No other system can read it. If you want to share data with your analytics team, you need ETL pipelines. That's the gap we're closing.</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381000" y="685800"/>
            <a:ext cx="6096000" cy="3429000"/>
          </a:xfrm>
        </p:spPr>
      </p:sp>
      <p:sp>
        <p:nvSpPr>
          <p:cNvPr id="3" name="Notes Placeholder 2"/>
          <p:cNvSpPr>
            <a:spLocks noGrp="1"/>
          </p:cNvSpPr>
          <p:nvPr>
            <p:ph type="body" idx="1"/>
          </p:nvPr>
        </p:nvSpPr>
        <p:spPr/>
        <p:txBody>
          <a:bodyPr/>
          <a:lstStyle/>
          <a:p>
            <a:r>
              <a:t>Lucene stores every field in up to 4 data structures — inverted index for text search, BKD tree for range queries, doc values for aggregations, stored fields for source retrieval. That's great for search flexibility, but for analytics workloads it's massive overhead. 10GB of logs becomes 5.7GB in OpenSearch. The same data in Parquet with Zstd compression? About 350MB. And Lucene's format is completely opaque — no other system can read it.</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381000" y="685800"/>
            <a:ext cx="6096000" cy="3429000"/>
          </a:xfrm>
        </p:spPr>
      </p:sp>
      <p:sp>
        <p:nvSpPr>
          <p:cNvPr id="3" name="Notes Placeholder 2"/>
          <p:cNvSpPr>
            <a:spLocks noGrp="1"/>
          </p:cNvSpPr>
          <p:nvPr>
            <p:ph type="body" idx="1"/>
          </p:nvPr>
        </p:nvSpPr>
        <p:spPr/>
        <p:txBody>
          <a:bodyPr/>
          <a:lstStyle/>
          <a:p>
            <a:r>
              <a:t>We didn't jump straight to a new engine. We spent two years optimizing within Lucene. Zstd compression gave us 30% storage reduction. Star Tree Index gave 2x to 50x faster aggregations. Derived Source let us eliminate stored fields. ABC templates bundled these per use case. These are real shipped features. But the fundamental problem remained — Lucene's format itself is the bottleneck. We needed a new approach.</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381000" y="685800"/>
            <a:ext cx="6096000" cy="3429000"/>
          </a:xfrm>
        </p:spPr>
      </p:sp>
      <p:sp>
        <p:nvSpPr>
          <p:cNvPr id="3" name="Notes Placeholder 2"/>
          <p:cNvSpPr>
            <a:spLocks noGrp="1"/>
          </p:cNvSpPr>
          <p:nvPr>
            <p:ph type="body" idx="1"/>
          </p:nvPr>
        </p:nvSpPr>
        <p:spPr/>
        <p:txBody>
          <a:bodyPr/>
          <a:lstStyle/>
          <a:p>
            <a:r>
              <a:t>Here's the architecture. At the center is the Composite Engine — it orchestrates multiple format engines per index. DataFusion is our vectorized executor — Rust-based, SIMD-optimized, Arrow compute kernels. Storage formats are pluggable — Parquet today, Vortex and Lance tomorrow. Apache Arrow is the intermediate format for zero-copy data interchange. The cache layer is pluggable. Substrait is the open standard for query plan interchange. And the committer is pluggable — Lucene-based today, Iceberg tomorrow for table-format semantics.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381000" y="685800"/>
            <a:ext cx="6096000" cy="3429000"/>
          </a:xfrm>
        </p:spPr>
      </p:sp>
      <p:sp>
        <p:nvSpPr>
          <p:cNvPr id="3" name="Notes Placeholder 2"/>
          <p:cNvSpPr>
            <a:spLocks noGrp="1"/>
          </p:cNvSpPr>
          <p:nvPr>
            <p:ph type="body" idx="1"/>
          </p:nvPr>
        </p:nvSpPr>
        <p:spPr/>
        <p:txBody>
          <a:bodyPr/>
          <a:lstStyle/>
          <a:p>
            <a:r>
              <a:t>We benchmarked everything — ClickHouse, DuckDB, Arrow-Java, Polars, custom arrow-rs, Velox. DataFusion was the fastest parquet query engine on ClickBench. But speed isn't the main reason we chose it. It's the extensibility. Custom table providers, physical plan nodes, external index support, filter pushdown, late materialization, pluggable cache and data sources. Lance and Vortex are both built on DataFusion. It's been called the LLVM of databases — a composable engine you build on top of. We also use arrow-rs object-store so the same code reads from local disk, S3, GCS, or Azure.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381000" y="685800"/>
            <a:ext cx="6096000" cy="3429000"/>
          </a:xfrm>
        </p:spPr>
      </p:sp>
      <p:sp>
        <p:nvSpPr>
          <p:cNvPr id="3" name="Notes Placeholder 2"/>
          <p:cNvSpPr>
            <a:spLocks noGrp="1"/>
          </p:cNvSpPr>
          <p:nvPr>
            <p:ph type="body" idx="1"/>
          </p:nvPr>
        </p:nvSpPr>
        <p:spPr/>
        <p:txBody>
          <a:bodyPr/>
          <a:lstStyle/>
          <a:p>
            <a:r>
              <a:t>Three query shapes. Parquet-only: DataFusion scans columnar data with predicate pushdown and page pruning. Lucene-only: the traditional inverted index path, unchanged. And dual mode — the interesting one. The query planner analyzes each predicate and routes it to the right engine. Text queries go to Lucene, which returns bitsets of matching doc IDs. Range and numeric queries go to DataFusion for native columnar scan. These are composed into a boolean filter tree and executed per row group. The key insight: Lucene acts as an acceleration index on top of open formats — not the primary store.</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idx="1"/>
          </p:nvPr>
        </p:nvSpPr>
        <p:spPr/>
        <p:txBody>
          <a:bodyPr/>
          <a:lstStyle/>
          <a:p>
            <a:r>
              <a:t>Every layer is pluggable. Swap Parquet for Vortex — same query API. Swap DataFusion for Velox. Swap Lucene for Tantivy as the index provider. Swap the committer for Iceberg. Same query, same API. The architecture is designed for the ecosystem to evolve around it. With that, I'll hand over for ingestion, performance, and the roadmap.</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381000" y="685800"/>
            <a:ext cx="6096000" cy="3429000"/>
          </a:xfrm>
        </p:spPr>
      </p:sp>
      <p:sp>
        <p:nvSpPr>
          <p:cNvPr id="3" name="Notes Placeholder 2"/>
          <p:cNvSpPr>
            <a:spLocks noGrp="1"/>
          </p:cNvSpPr>
          <p:nvPr>
            <p:ph type="body" idx="1"/>
          </p:nvPr>
        </p:nvSpPr>
        <p:spPr/>
        <p:txBody>
          <a:bodyPr/>
          <a:lstStyle/>
          <a:p>
            <a:r>
              <a:t>Here's the key insight. Not every field needs every data structure. Numeric fields like port, timestamp, status code — they go to Parquet only. No BKD tree, no doc values, no stored fields. Text and keyword fields like http_version and client_ip go to both Parquet and Lucene's inverted index — so you still get fast text filtering. A common row ID links the same document across formats. This is why storage drops so dramatically.</a:t>
            </a: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svg"/><Relationship Id="rId5" Type="http://schemas.openxmlformats.org/officeDocument/2006/relationships/image" Target="../media/image4.svg"/><Relationship Id="rId4" Type="http://schemas.openxmlformats.org/officeDocument/2006/relationships/image" Target="../media/image3.sv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svg"/><Relationship Id="rId5" Type="http://schemas.openxmlformats.org/officeDocument/2006/relationships/image" Target="../media/image4.svg"/><Relationship Id="rId4" Type="http://schemas.openxmlformats.org/officeDocument/2006/relationships/image" Target="../media/image3.sv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svg"/><Relationship Id="rId5" Type="http://schemas.openxmlformats.org/officeDocument/2006/relationships/image" Target="../media/image4.svg"/><Relationship Id="rId4" Type="http://schemas.openxmlformats.org/officeDocument/2006/relationships/image" Target="../media/image3.sv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svg"/><Relationship Id="rId5" Type="http://schemas.openxmlformats.org/officeDocument/2006/relationships/image" Target="../media/image4.svg"/><Relationship Id="rId4" Type="http://schemas.openxmlformats.org/officeDocument/2006/relationships/image" Target="../media/image3.sv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bg>
      <p:bgPr>
        <a:solidFill>
          <a:srgbClr val="CEE4F1"/>
        </a:solidFill>
        <a:effectLst/>
      </p:bgPr>
    </p:bg>
    <p:spTree>
      <p:nvGrpSpPr>
        <p:cNvPr id="1" name="Shape 6"/>
        <p:cNvGrpSpPr/>
        <p:nvPr/>
      </p:nvGrpSpPr>
      <p:grpSpPr>
        <a:xfrm>
          <a:off x="0" y="0"/>
          <a:ext cx="0" cy="0"/>
          <a:chOff x="0" y="0"/>
          <a:chExt cx="0" cy="0"/>
        </a:xfrm>
      </p:grpSpPr>
      <p:sp>
        <p:nvSpPr>
          <p:cNvPr id="16" name="Rectangle 15">
            <a:extLst>
              <a:ext uri="{FF2B5EF4-FFF2-40B4-BE49-F238E27FC236}">
                <a16:creationId xmlns:a16="http://schemas.microsoft.com/office/drawing/2014/main" id="{88AE5FDF-0858-AAFB-D3CB-A33F36EDB926}"/>
              </a:ext>
            </a:extLst>
          </p:cNvPr>
          <p:cNvSpPr/>
          <p:nvPr userDrawn="1"/>
        </p:nvSpPr>
        <p:spPr>
          <a:xfrm>
            <a:off x="5035296" y="1962912"/>
            <a:ext cx="2145792" cy="1682496"/>
          </a:xfrm>
          <a:prstGeom prst="rect">
            <a:avLst/>
          </a:prstGeom>
          <a:solidFill>
            <a:srgbClr val="CEE5F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7;p8"/>
          <p:cNvSpPr txBox="1">
            <a:spLocks noGrp="1"/>
          </p:cNvSpPr>
          <p:nvPr>
            <p:ph type="title"/>
          </p:nvPr>
        </p:nvSpPr>
        <p:spPr>
          <a:xfrm>
            <a:off x="570023" y="1711605"/>
            <a:ext cx="7497417" cy="2146853"/>
          </a:xfrm>
          <a:prstGeom prst="rect">
            <a:avLst/>
          </a:prstGeom>
          <a:noFill/>
          <a:ln>
            <a:noFill/>
          </a:ln>
        </p:spPr>
        <p:txBody>
          <a:bodyPr spcFirstLastPara="1" wrap="square" lIns="288000" tIns="288000" rIns="288000" bIns="288000" anchor="t" anchorCtr="0">
            <a:noAutofit/>
          </a:bodyPr>
          <a:lstStyle>
            <a:lvl1pPr marR="0" lvl="0" algn="l" rtl="0">
              <a:lnSpc>
                <a:spcPct val="90000"/>
              </a:lnSpc>
              <a:spcBef>
                <a:spcPts val="0"/>
              </a:spcBef>
              <a:spcAft>
                <a:spcPts val="0"/>
              </a:spcAft>
              <a:buClr>
                <a:schemeClr val="lt1"/>
              </a:buClr>
              <a:buSzPts val="6000"/>
              <a:buFont typeface="Arial"/>
              <a:buNone/>
              <a:defRPr sz="6000" b="1" i="0" u="none" strike="noStrike" cap="none">
                <a:solidFill>
                  <a:srgbClr val="15395A"/>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dirty="0"/>
          </a:p>
        </p:txBody>
      </p:sp>
      <p:sp>
        <p:nvSpPr>
          <p:cNvPr id="8" name="Google Shape;8;p8"/>
          <p:cNvSpPr txBox="1">
            <a:spLocks noGrp="1"/>
          </p:cNvSpPr>
          <p:nvPr>
            <p:ph type="body" idx="1"/>
          </p:nvPr>
        </p:nvSpPr>
        <p:spPr>
          <a:xfrm>
            <a:off x="564572" y="3858458"/>
            <a:ext cx="7478367" cy="464306"/>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7FBBC0"/>
              </a:buClr>
              <a:buSzPts val="2800"/>
              <a:buFont typeface="Arial"/>
              <a:buNone/>
              <a:defRPr sz="2800" b="0" i="0" u="none" strike="noStrike" cap="none">
                <a:solidFill>
                  <a:srgbClr val="3070B5"/>
                </a:solidFill>
                <a:latin typeface="Arial"/>
                <a:ea typeface="Arial"/>
                <a:cs typeface="Arial"/>
                <a:sym typeface="Arial"/>
              </a:defRPr>
            </a:lvl1pPr>
            <a:lvl2pPr marL="914400" marR="0" lvl="1" indent="-228600" algn="l" rtl="0">
              <a:lnSpc>
                <a:spcPct val="90000"/>
              </a:lnSpc>
              <a:spcBef>
                <a:spcPts val="500"/>
              </a:spcBef>
              <a:spcAft>
                <a:spcPts val="0"/>
              </a:spcAft>
              <a:buClr>
                <a:srgbClr val="7FBBC0"/>
              </a:buClr>
              <a:buSzPts val="2400"/>
              <a:buFont typeface="Arial"/>
              <a:buNone/>
              <a:defRPr sz="2400" b="0" i="0" u="none" strike="noStrike" cap="none">
                <a:solidFill>
                  <a:schemeClr val="lt1"/>
                </a:solidFill>
                <a:latin typeface="Arial"/>
                <a:ea typeface="Arial"/>
                <a:cs typeface="Arial"/>
                <a:sym typeface="Arial"/>
              </a:defRPr>
            </a:lvl2pPr>
            <a:lvl3pPr marL="1371600" marR="0" lvl="2" indent="-228600" algn="l" rtl="0">
              <a:lnSpc>
                <a:spcPct val="90000"/>
              </a:lnSpc>
              <a:spcBef>
                <a:spcPts val="500"/>
              </a:spcBef>
              <a:spcAft>
                <a:spcPts val="0"/>
              </a:spcAft>
              <a:buClr>
                <a:srgbClr val="7FBBC0"/>
              </a:buClr>
              <a:buSzPts val="2000"/>
              <a:buFont typeface="Arial"/>
              <a:buNone/>
              <a:defRPr sz="2000" b="0" i="0" u="none" strike="noStrike" cap="none">
                <a:solidFill>
                  <a:schemeClr val="lt1"/>
                </a:solidFill>
                <a:latin typeface="Arial"/>
                <a:ea typeface="Arial"/>
                <a:cs typeface="Arial"/>
                <a:sym typeface="Arial"/>
              </a:defRPr>
            </a:lvl3pPr>
            <a:lvl4pPr marL="1828800" marR="0" lvl="3" indent="-228600" algn="l" rtl="0">
              <a:lnSpc>
                <a:spcPct val="90000"/>
              </a:lnSpc>
              <a:spcBef>
                <a:spcPts val="500"/>
              </a:spcBef>
              <a:spcAft>
                <a:spcPts val="0"/>
              </a:spcAft>
              <a:buClr>
                <a:srgbClr val="7FBBC0"/>
              </a:buClr>
              <a:buSzPts val="1800"/>
              <a:buFont typeface="Arial"/>
              <a:buNone/>
              <a:defRPr sz="1800" b="0" i="0" u="none" strike="noStrike" cap="none">
                <a:solidFill>
                  <a:schemeClr val="lt1"/>
                </a:solidFill>
                <a:latin typeface="Arial"/>
                <a:ea typeface="Arial"/>
                <a:cs typeface="Arial"/>
                <a:sym typeface="Arial"/>
              </a:defRPr>
            </a:lvl4pPr>
            <a:lvl5pPr marL="2286000" marR="0" lvl="4" indent="-228600" algn="l" rtl="0">
              <a:lnSpc>
                <a:spcPct val="90000"/>
              </a:lnSpc>
              <a:spcBef>
                <a:spcPts val="500"/>
              </a:spcBef>
              <a:spcAft>
                <a:spcPts val="0"/>
              </a:spcAft>
              <a:buClr>
                <a:srgbClr val="7FBBC0"/>
              </a:buClr>
              <a:buSzPts val="1800"/>
              <a:buFont typeface="Arial"/>
              <a:buNone/>
              <a:defRPr sz="1800" b="0" i="0" u="none" strike="noStrike" cap="none">
                <a:solidFill>
                  <a:schemeClr val="lt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dirty="0"/>
          </a:p>
        </p:txBody>
      </p:sp>
      <p:pic>
        <p:nvPicPr>
          <p:cNvPr id="3" name="Picture 2">
            <a:extLst>
              <a:ext uri="{FF2B5EF4-FFF2-40B4-BE49-F238E27FC236}">
                <a16:creationId xmlns:a16="http://schemas.microsoft.com/office/drawing/2014/main" id="{F72395CB-23B1-4B6D-8263-B144350FCD44}"/>
              </a:ext>
            </a:extLst>
          </p:cNvPr>
          <p:cNvPicPr>
            <a:picLocks noChangeAspect="1"/>
          </p:cNvPicPr>
          <p:nvPr userDrawn="1"/>
        </p:nvPicPr>
        <p:blipFill>
          <a:blip r:embed="rId2"/>
          <a:srcRect t="35609" b="29232"/>
          <a:stretch>
            <a:fillRect/>
          </a:stretch>
        </p:blipFill>
        <p:spPr>
          <a:xfrm>
            <a:off x="564572" y="456934"/>
            <a:ext cx="3870960" cy="833565"/>
          </a:xfrm>
          <a:prstGeom prst="rect">
            <a:avLst/>
          </a:prstGeom>
        </p:spPr>
      </p:pic>
      <p:pic>
        <p:nvPicPr>
          <p:cNvPr id="10" name="Graphic 9">
            <a:extLst>
              <a:ext uri="{FF2B5EF4-FFF2-40B4-BE49-F238E27FC236}">
                <a16:creationId xmlns:a16="http://schemas.microsoft.com/office/drawing/2014/main" id="{3526D5F2-35A8-B03E-D1D4-20F44E44CBB1}"/>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5465518" y="3808800"/>
            <a:ext cx="6738674" cy="3056400"/>
          </a:xfrm>
          <a:prstGeom prst="rect">
            <a:avLst/>
          </a:prstGeom>
        </p:spPr>
      </p:pic>
      <p:pic>
        <p:nvPicPr>
          <p:cNvPr id="13" name="Graphic 12">
            <a:extLst>
              <a:ext uri="{FF2B5EF4-FFF2-40B4-BE49-F238E27FC236}">
                <a16:creationId xmlns:a16="http://schemas.microsoft.com/office/drawing/2014/main" id="{3CD1DEF4-E89E-7FB3-19D6-DE996D31754F}"/>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8732911" y="3357408"/>
            <a:ext cx="918936" cy="576000"/>
          </a:xfrm>
          <a:prstGeom prst="rect">
            <a:avLst/>
          </a:prstGeom>
        </p:spPr>
      </p:pic>
      <p:pic>
        <p:nvPicPr>
          <p:cNvPr id="17" name="Graphic 16">
            <a:extLst>
              <a:ext uri="{FF2B5EF4-FFF2-40B4-BE49-F238E27FC236}">
                <a16:creationId xmlns:a16="http://schemas.microsoft.com/office/drawing/2014/main" id="{33B81143-DC04-DEE7-4961-E586C54F219B}"/>
              </a:ext>
            </a:extLst>
          </p:cNvPr>
          <p:cNvPicPr>
            <a:picLocks noChangeAspect="1"/>
          </p:cNvPicPr>
          <p:nvPr userDrawn="1"/>
        </p:nvPicPr>
        <p:blipFill>
          <a:blip>
            <a:extLst>
              <a:ext uri="{96DAC541-7B7A-43D3-8B79-37D633B846F1}">
                <asvg:svgBlip xmlns:asvg="http://schemas.microsoft.com/office/drawing/2016/SVG/main" r:embed="rId5"/>
              </a:ext>
            </a:extLst>
          </a:blip>
          <a:stretch>
            <a:fillRect/>
          </a:stretch>
        </p:blipFill>
        <p:spPr>
          <a:xfrm>
            <a:off x="9484538" y="4507200"/>
            <a:ext cx="1044486" cy="489037"/>
          </a:xfrm>
          <a:prstGeom prst="rect">
            <a:avLst/>
          </a:prstGeom>
        </p:spPr>
      </p:pic>
      <p:pic>
        <p:nvPicPr>
          <p:cNvPr id="19" name="Graphic 18">
            <a:extLst>
              <a:ext uri="{FF2B5EF4-FFF2-40B4-BE49-F238E27FC236}">
                <a16:creationId xmlns:a16="http://schemas.microsoft.com/office/drawing/2014/main" id="{E09D1C86-0E06-DACC-9EA1-8C0EBF4AC04A}"/>
              </a:ext>
            </a:extLst>
          </p:cNvPr>
          <p:cNvPicPr>
            <a:picLocks noChangeAspect="1"/>
          </p:cNvPicPr>
          <p:nvPr userDrawn="1"/>
        </p:nvPicPr>
        <p:blipFill>
          <a:blip>
            <a:extLst>
              <a:ext uri="{96DAC541-7B7A-43D3-8B79-37D633B846F1}">
                <asvg:svgBlip xmlns:asvg="http://schemas.microsoft.com/office/drawing/2016/SVG/main" r:embed="rId6"/>
              </a:ext>
            </a:extLst>
          </a:blip>
          <a:stretch>
            <a:fillRect/>
          </a:stretch>
        </p:blipFill>
        <p:spPr>
          <a:xfrm>
            <a:off x="10317318" y="2857163"/>
            <a:ext cx="951637" cy="951637"/>
          </a:xfrm>
          <a:prstGeom prst="rect">
            <a:avLst/>
          </a:prstGeom>
        </p:spPr>
      </p:pic>
    </p:spTree>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1_Custom Layout">
  <p:cSld name="1_Custom Layout">
    <p:bg>
      <p:bgPr>
        <a:solidFill>
          <a:srgbClr val="CEE4F1"/>
        </a:solidFill>
        <a:effectLst/>
      </p:bgPr>
    </p:bg>
    <p:spTree>
      <p:nvGrpSpPr>
        <p:cNvPr id="1" name="Shape 12"/>
        <p:cNvGrpSpPr/>
        <p:nvPr/>
      </p:nvGrpSpPr>
      <p:grpSpPr>
        <a:xfrm>
          <a:off x="0" y="0"/>
          <a:ext cx="0" cy="0"/>
          <a:chOff x="0" y="0"/>
          <a:chExt cx="0" cy="0"/>
        </a:xfrm>
      </p:grpSpPr>
      <p:sp>
        <p:nvSpPr>
          <p:cNvPr id="13" name="Google Shape;13;p9"/>
          <p:cNvSpPr/>
          <p:nvPr/>
        </p:nvSpPr>
        <p:spPr>
          <a:xfrm>
            <a:off x="0" y="985449"/>
            <a:ext cx="12192000" cy="543522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4" name="Google Shape;14;p9"/>
          <p:cNvSpPr txBox="1">
            <a:spLocks noGrp="1"/>
          </p:cNvSpPr>
          <p:nvPr>
            <p:ph type="title"/>
          </p:nvPr>
        </p:nvSpPr>
        <p:spPr>
          <a:xfrm>
            <a:off x="333845" y="281562"/>
            <a:ext cx="9220555" cy="403164"/>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lt1"/>
              </a:buClr>
              <a:buSzPts val="3000"/>
              <a:buFont typeface="Arial"/>
              <a:buNone/>
              <a:defRPr sz="3000" b="1" i="0" u="none" strike="noStrike" cap="none">
                <a:solidFill>
                  <a:srgbClr val="15395A"/>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dirty="0"/>
          </a:p>
        </p:txBody>
      </p:sp>
      <p:sp>
        <p:nvSpPr>
          <p:cNvPr id="15" name="Google Shape;15;p9"/>
          <p:cNvSpPr txBox="1">
            <a:spLocks noGrp="1"/>
          </p:cNvSpPr>
          <p:nvPr>
            <p:ph type="body" idx="1"/>
          </p:nvPr>
        </p:nvSpPr>
        <p:spPr>
          <a:xfrm>
            <a:off x="333845" y="1457889"/>
            <a:ext cx="11000906" cy="4676597"/>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3070B5"/>
              </a:buClr>
              <a:buSzPts val="2800"/>
              <a:buFont typeface="Arial" panose="020B0604020202020204" pitchFamily="34" charset="0"/>
              <a:buChar char="•"/>
              <a:defRPr sz="2800" b="0" i="0" u="none" strike="noStrike" cap="none">
                <a:solidFill>
                  <a:srgbClr val="373839"/>
                </a:solidFill>
                <a:latin typeface="Arial"/>
                <a:ea typeface="Arial"/>
                <a:cs typeface="Arial"/>
                <a:sym typeface="Arial"/>
              </a:defRPr>
            </a:lvl1pPr>
            <a:lvl2pPr marL="914400" marR="0" lvl="1" indent="-381000" algn="l" rtl="0">
              <a:lnSpc>
                <a:spcPct val="90000"/>
              </a:lnSpc>
              <a:spcBef>
                <a:spcPts val="500"/>
              </a:spcBef>
              <a:spcAft>
                <a:spcPts val="0"/>
              </a:spcAft>
              <a:buClr>
                <a:srgbClr val="3EB54A"/>
              </a:buClr>
              <a:buSzPts val="2400"/>
              <a:buFont typeface="Arial"/>
              <a:buChar char="•"/>
              <a:defRPr sz="2400" b="0" i="0" u="none" strike="noStrike" cap="none">
                <a:solidFill>
                  <a:srgbClr val="373839"/>
                </a:solidFill>
                <a:latin typeface="Arial"/>
                <a:ea typeface="Arial"/>
                <a:cs typeface="Arial"/>
                <a:sym typeface="Arial"/>
              </a:defRPr>
            </a:lvl2pPr>
            <a:lvl3pPr marL="1371600" marR="0" lvl="2" indent="-355600" algn="l" rtl="0">
              <a:lnSpc>
                <a:spcPct val="90000"/>
              </a:lnSpc>
              <a:spcBef>
                <a:spcPts val="500"/>
              </a:spcBef>
              <a:spcAft>
                <a:spcPts val="0"/>
              </a:spcAft>
              <a:buClr>
                <a:srgbClr val="3EB54A"/>
              </a:buClr>
              <a:buSzPts val="2000"/>
              <a:buFont typeface="Arial"/>
              <a:buChar char="•"/>
              <a:defRPr sz="2000" b="0" i="0" u="none" strike="noStrike" cap="none">
                <a:solidFill>
                  <a:srgbClr val="373839"/>
                </a:solidFill>
                <a:latin typeface="Arial"/>
                <a:ea typeface="Arial"/>
                <a:cs typeface="Arial"/>
                <a:sym typeface="Arial"/>
              </a:defRPr>
            </a:lvl3pPr>
            <a:lvl4pPr marL="1828800" marR="0" lvl="3" indent="-342900" algn="l" rtl="0">
              <a:lnSpc>
                <a:spcPct val="90000"/>
              </a:lnSpc>
              <a:spcBef>
                <a:spcPts val="500"/>
              </a:spcBef>
              <a:spcAft>
                <a:spcPts val="0"/>
              </a:spcAft>
              <a:buClr>
                <a:srgbClr val="3EB54A"/>
              </a:buClr>
              <a:buSzPts val="1800"/>
              <a:buFont typeface="Arial"/>
              <a:buChar char="•"/>
              <a:defRPr sz="1800" b="0" i="0" u="none" strike="noStrike" cap="none">
                <a:solidFill>
                  <a:srgbClr val="373839"/>
                </a:solidFill>
                <a:latin typeface="Arial"/>
                <a:ea typeface="Arial"/>
                <a:cs typeface="Arial"/>
                <a:sym typeface="Arial"/>
              </a:defRPr>
            </a:lvl4pPr>
            <a:lvl5pPr marL="2286000" marR="0" lvl="4" indent="-342900" algn="l" rtl="0">
              <a:lnSpc>
                <a:spcPct val="90000"/>
              </a:lnSpc>
              <a:spcBef>
                <a:spcPts val="500"/>
              </a:spcBef>
              <a:spcAft>
                <a:spcPts val="0"/>
              </a:spcAft>
              <a:buClr>
                <a:srgbClr val="3EB54A"/>
              </a:buClr>
              <a:buSzPts val="1800"/>
              <a:buFont typeface="Arial"/>
              <a:buChar char="•"/>
              <a:defRPr sz="1800" b="0" i="0" u="none" strike="noStrike" cap="none">
                <a:solidFill>
                  <a:srgbClr val="373839"/>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dirty="0"/>
          </a:p>
        </p:txBody>
      </p:sp>
      <p:pic>
        <p:nvPicPr>
          <p:cNvPr id="7" name="Picture 6">
            <a:extLst>
              <a:ext uri="{FF2B5EF4-FFF2-40B4-BE49-F238E27FC236}">
                <a16:creationId xmlns:a16="http://schemas.microsoft.com/office/drawing/2014/main" id="{5B2F52F5-945E-7062-A7F2-1778BBDFD9DC}"/>
              </a:ext>
            </a:extLst>
          </p:cNvPr>
          <p:cNvPicPr>
            <a:picLocks noChangeAspect="1"/>
          </p:cNvPicPr>
          <p:nvPr userDrawn="1"/>
        </p:nvPicPr>
        <p:blipFill>
          <a:blip r:embed="rId2"/>
          <a:srcRect t="35609" b="29232"/>
          <a:stretch>
            <a:fillRect/>
          </a:stretch>
        </p:blipFill>
        <p:spPr>
          <a:xfrm>
            <a:off x="9651846" y="237494"/>
            <a:ext cx="2281524" cy="491299"/>
          </a:xfrm>
          <a:prstGeom prst="rect">
            <a:avLst/>
          </a:prstGeom>
        </p:spPr>
      </p:pic>
      <p:pic>
        <p:nvPicPr>
          <p:cNvPr id="9" name="Graphic 8">
            <a:extLst>
              <a:ext uri="{FF2B5EF4-FFF2-40B4-BE49-F238E27FC236}">
                <a16:creationId xmlns:a16="http://schemas.microsoft.com/office/drawing/2014/main" id="{D53DAF7A-8BC1-7FAA-53B0-7621B57A9BE6}"/>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9651846" y="5707554"/>
            <a:ext cx="2552346" cy="1157645"/>
          </a:xfrm>
          <a:prstGeom prst="rect">
            <a:avLst/>
          </a:prstGeom>
        </p:spPr>
      </p:pic>
      <p:pic>
        <p:nvPicPr>
          <p:cNvPr id="10" name="Graphic 9">
            <a:extLst>
              <a:ext uri="{FF2B5EF4-FFF2-40B4-BE49-F238E27FC236}">
                <a16:creationId xmlns:a16="http://schemas.microsoft.com/office/drawing/2014/main" id="{E773D240-F4D7-DA14-D26A-9AA5E6B0E6AE}"/>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10638504" y="5859274"/>
            <a:ext cx="348057" cy="218167"/>
          </a:xfrm>
          <a:prstGeom prst="rect">
            <a:avLst/>
          </a:prstGeom>
        </p:spPr>
      </p:pic>
      <p:pic>
        <p:nvPicPr>
          <p:cNvPr id="11" name="Graphic 10">
            <a:extLst>
              <a:ext uri="{FF2B5EF4-FFF2-40B4-BE49-F238E27FC236}">
                <a16:creationId xmlns:a16="http://schemas.microsoft.com/office/drawing/2014/main" id="{9E999DA7-6A3D-CEEC-19B3-F0799A0577A6}"/>
              </a:ext>
            </a:extLst>
          </p:cNvPr>
          <p:cNvPicPr>
            <a:picLocks noChangeAspect="1"/>
          </p:cNvPicPr>
          <p:nvPr userDrawn="1"/>
        </p:nvPicPr>
        <p:blipFill>
          <a:blip>
            <a:extLst>
              <a:ext uri="{96DAC541-7B7A-43D3-8B79-37D633B846F1}">
                <asvg:svgBlip xmlns:asvg="http://schemas.microsoft.com/office/drawing/2016/SVG/main" r:embed="rId5"/>
              </a:ext>
            </a:extLst>
          </a:blip>
          <a:stretch>
            <a:fillRect/>
          </a:stretch>
        </p:blipFill>
        <p:spPr>
          <a:xfrm>
            <a:off x="11261147" y="6025693"/>
            <a:ext cx="395611" cy="185228"/>
          </a:xfrm>
          <a:prstGeom prst="rect">
            <a:avLst/>
          </a:prstGeom>
        </p:spPr>
      </p:pic>
      <p:pic>
        <p:nvPicPr>
          <p:cNvPr id="12" name="Graphic 11">
            <a:extLst>
              <a:ext uri="{FF2B5EF4-FFF2-40B4-BE49-F238E27FC236}">
                <a16:creationId xmlns:a16="http://schemas.microsoft.com/office/drawing/2014/main" id="{74A81EC7-4B79-DA84-7E5D-86471BE5DD57}"/>
              </a:ext>
            </a:extLst>
          </p:cNvPr>
          <p:cNvPicPr>
            <a:picLocks noChangeAspect="1"/>
          </p:cNvPicPr>
          <p:nvPr userDrawn="1"/>
        </p:nvPicPr>
        <p:blipFill>
          <a:blip>
            <a:extLst>
              <a:ext uri="{96DAC541-7B7A-43D3-8B79-37D633B846F1}">
                <asvg:svgBlip xmlns:asvg="http://schemas.microsoft.com/office/drawing/2016/SVG/main" r:embed="rId6"/>
              </a:ext>
            </a:extLst>
          </a:blip>
          <a:stretch>
            <a:fillRect/>
          </a:stretch>
        </p:blipFill>
        <p:spPr>
          <a:xfrm>
            <a:off x="11583154" y="5270676"/>
            <a:ext cx="360443" cy="360443"/>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Custom Layout" preserve="1" userDrawn="1">
  <p:cSld name="4_Custom Layout">
    <p:bg>
      <p:bgPr>
        <a:solidFill>
          <a:srgbClr val="CEE4F1"/>
        </a:solidFill>
        <a:effectLst/>
      </p:bgPr>
    </p:bg>
    <p:spTree>
      <p:nvGrpSpPr>
        <p:cNvPr id="1" name="Shape 12"/>
        <p:cNvGrpSpPr/>
        <p:nvPr/>
      </p:nvGrpSpPr>
      <p:grpSpPr>
        <a:xfrm>
          <a:off x="0" y="0"/>
          <a:ext cx="0" cy="0"/>
          <a:chOff x="0" y="0"/>
          <a:chExt cx="0" cy="0"/>
        </a:xfrm>
      </p:grpSpPr>
      <p:sp>
        <p:nvSpPr>
          <p:cNvPr id="13" name="Google Shape;13;p9"/>
          <p:cNvSpPr/>
          <p:nvPr/>
        </p:nvSpPr>
        <p:spPr>
          <a:xfrm>
            <a:off x="0" y="985449"/>
            <a:ext cx="12192000" cy="543522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 name="Google Shape;15;p9"/>
          <p:cNvSpPr txBox="1">
            <a:spLocks noGrp="1"/>
          </p:cNvSpPr>
          <p:nvPr>
            <p:ph type="body" idx="1"/>
          </p:nvPr>
        </p:nvSpPr>
        <p:spPr>
          <a:xfrm>
            <a:off x="333845" y="1457889"/>
            <a:ext cx="11000906" cy="4676597"/>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3070B5"/>
              </a:buClr>
              <a:buSzPts val="2800"/>
              <a:buFont typeface="Arial" panose="020B0604020202020204" pitchFamily="34" charset="0"/>
              <a:buChar char="•"/>
              <a:defRPr sz="2800" b="0" i="0" u="none" strike="noStrike" cap="none">
                <a:solidFill>
                  <a:srgbClr val="373839"/>
                </a:solidFill>
                <a:latin typeface="Arial"/>
                <a:ea typeface="Arial"/>
                <a:cs typeface="Arial"/>
                <a:sym typeface="Arial"/>
              </a:defRPr>
            </a:lvl1pPr>
            <a:lvl2pPr marL="914400" marR="0" lvl="1" indent="-381000" algn="l" rtl="0">
              <a:lnSpc>
                <a:spcPct val="90000"/>
              </a:lnSpc>
              <a:spcBef>
                <a:spcPts val="500"/>
              </a:spcBef>
              <a:spcAft>
                <a:spcPts val="0"/>
              </a:spcAft>
              <a:buClr>
                <a:srgbClr val="3EB54A"/>
              </a:buClr>
              <a:buSzPts val="2400"/>
              <a:buFont typeface="Arial"/>
              <a:buChar char="•"/>
              <a:defRPr sz="2400" b="0" i="0" u="none" strike="noStrike" cap="none">
                <a:solidFill>
                  <a:srgbClr val="373839"/>
                </a:solidFill>
                <a:latin typeface="Arial"/>
                <a:ea typeface="Arial"/>
                <a:cs typeface="Arial"/>
                <a:sym typeface="Arial"/>
              </a:defRPr>
            </a:lvl2pPr>
            <a:lvl3pPr marL="1371600" marR="0" lvl="2" indent="-355600" algn="l" rtl="0">
              <a:lnSpc>
                <a:spcPct val="90000"/>
              </a:lnSpc>
              <a:spcBef>
                <a:spcPts val="500"/>
              </a:spcBef>
              <a:spcAft>
                <a:spcPts val="0"/>
              </a:spcAft>
              <a:buClr>
                <a:srgbClr val="3EB54A"/>
              </a:buClr>
              <a:buSzPts val="2000"/>
              <a:buFont typeface="Arial"/>
              <a:buChar char="•"/>
              <a:defRPr sz="2000" b="0" i="0" u="none" strike="noStrike" cap="none">
                <a:solidFill>
                  <a:srgbClr val="373839"/>
                </a:solidFill>
                <a:latin typeface="Arial"/>
                <a:ea typeface="Arial"/>
                <a:cs typeface="Arial"/>
                <a:sym typeface="Arial"/>
              </a:defRPr>
            </a:lvl3pPr>
            <a:lvl4pPr marL="1828800" marR="0" lvl="3" indent="-342900" algn="l" rtl="0">
              <a:lnSpc>
                <a:spcPct val="90000"/>
              </a:lnSpc>
              <a:spcBef>
                <a:spcPts val="500"/>
              </a:spcBef>
              <a:spcAft>
                <a:spcPts val="0"/>
              </a:spcAft>
              <a:buClr>
                <a:srgbClr val="3EB54A"/>
              </a:buClr>
              <a:buSzPts val="1800"/>
              <a:buFont typeface="Arial"/>
              <a:buChar char="•"/>
              <a:defRPr sz="1800" b="0" i="0" u="none" strike="noStrike" cap="none">
                <a:solidFill>
                  <a:srgbClr val="373839"/>
                </a:solidFill>
                <a:latin typeface="Arial"/>
                <a:ea typeface="Arial"/>
                <a:cs typeface="Arial"/>
                <a:sym typeface="Arial"/>
              </a:defRPr>
            </a:lvl4pPr>
            <a:lvl5pPr marL="2286000" marR="0" lvl="4" indent="-342900" algn="l" rtl="0">
              <a:lnSpc>
                <a:spcPct val="90000"/>
              </a:lnSpc>
              <a:spcBef>
                <a:spcPts val="500"/>
              </a:spcBef>
              <a:spcAft>
                <a:spcPts val="0"/>
              </a:spcAft>
              <a:buClr>
                <a:srgbClr val="3EB54A"/>
              </a:buClr>
              <a:buSzPts val="1800"/>
              <a:buFont typeface="Arial"/>
              <a:buChar char="•"/>
              <a:defRPr sz="1800" b="0" i="0" u="none" strike="noStrike" cap="none">
                <a:solidFill>
                  <a:srgbClr val="373839"/>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dirty="0"/>
          </a:p>
        </p:txBody>
      </p:sp>
      <p:sp>
        <p:nvSpPr>
          <p:cNvPr id="2" name="Google Shape;14;p9">
            <a:extLst>
              <a:ext uri="{FF2B5EF4-FFF2-40B4-BE49-F238E27FC236}">
                <a16:creationId xmlns:a16="http://schemas.microsoft.com/office/drawing/2014/main" id="{187BD040-FC1A-8989-501B-4B9A6BDEB3EF}"/>
              </a:ext>
            </a:extLst>
          </p:cNvPr>
          <p:cNvSpPr txBox="1">
            <a:spLocks noGrp="1"/>
          </p:cNvSpPr>
          <p:nvPr>
            <p:ph type="title"/>
          </p:nvPr>
        </p:nvSpPr>
        <p:spPr>
          <a:xfrm>
            <a:off x="333845" y="281562"/>
            <a:ext cx="9220555" cy="403164"/>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lt1"/>
              </a:buClr>
              <a:buSzPts val="3000"/>
              <a:buFont typeface="Arial"/>
              <a:buNone/>
              <a:defRPr sz="3000" b="1" i="0" u="none" strike="noStrike" cap="none">
                <a:solidFill>
                  <a:srgbClr val="15395A"/>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dirty="0"/>
          </a:p>
        </p:txBody>
      </p:sp>
      <p:pic>
        <p:nvPicPr>
          <p:cNvPr id="3" name="Picture 2">
            <a:extLst>
              <a:ext uri="{FF2B5EF4-FFF2-40B4-BE49-F238E27FC236}">
                <a16:creationId xmlns:a16="http://schemas.microsoft.com/office/drawing/2014/main" id="{E57CA43D-7A61-A6B2-5644-6568B618BAD5}"/>
              </a:ext>
            </a:extLst>
          </p:cNvPr>
          <p:cNvPicPr>
            <a:picLocks noChangeAspect="1"/>
          </p:cNvPicPr>
          <p:nvPr userDrawn="1"/>
        </p:nvPicPr>
        <p:blipFill>
          <a:blip r:embed="rId2"/>
          <a:srcRect t="35609" b="29232"/>
          <a:stretch>
            <a:fillRect/>
          </a:stretch>
        </p:blipFill>
        <p:spPr>
          <a:xfrm>
            <a:off x="9651846" y="237494"/>
            <a:ext cx="2281524" cy="491299"/>
          </a:xfrm>
          <a:prstGeom prst="rect">
            <a:avLst/>
          </a:prstGeom>
        </p:spPr>
      </p:pic>
      <p:pic>
        <p:nvPicPr>
          <p:cNvPr id="4" name="Graphic 3">
            <a:extLst>
              <a:ext uri="{FF2B5EF4-FFF2-40B4-BE49-F238E27FC236}">
                <a16:creationId xmlns:a16="http://schemas.microsoft.com/office/drawing/2014/main" id="{739D71A3-3784-AF02-167F-D52B6B9CA9A4}"/>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9651846" y="5707554"/>
            <a:ext cx="2552346" cy="1157645"/>
          </a:xfrm>
          <a:prstGeom prst="rect">
            <a:avLst/>
          </a:prstGeom>
        </p:spPr>
      </p:pic>
      <p:pic>
        <p:nvPicPr>
          <p:cNvPr id="5" name="Graphic 4">
            <a:extLst>
              <a:ext uri="{FF2B5EF4-FFF2-40B4-BE49-F238E27FC236}">
                <a16:creationId xmlns:a16="http://schemas.microsoft.com/office/drawing/2014/main" id="{3249A767-3FFD-27AE-0479-956BA2BE08C0}"/>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10638504" y="5859274"/>
            <a:ext cx="348057" cy="218167"/>
          </a:xfrm>
          <a:prstGeom prst="rect">
            <a:avLst/>
          </a:prstGeom>
        </p:spPr>
      </p:pic>
      <p:pic>
        <p:nvPicPr>
          <p:cNvPr id="6" name="Graphic 5">
            <a:extLst>
              <a:ext uri="{FF2B5EF4-FFF2-40B4-BE49-F238E27FC236}">
                <a16:creationId xmlns:a16="http://schemas.microsoft.com/office/drawing/2014/main" id="{A8E2B2DE-E491-2CE4-3DCF-A4B049C715F7}"/>
              </a:ext>
            </a:extLst>
          </p:cNvPr>
          <p:cNvPicPr>
            <a:picLocks noChangeAspect="1"/>
          </p:cNvPicPr>
          <p:nvPr userDrawn="1"/>
        </p:nvPicPr>
        <p:blipFill>
          <a:blip>
            <a:extLst>
              <a:ext uri="{96DAC541-7B7A-43D3-8B79-37D633B846F1}">
                <asvg:svgBlip xmlns:asvg="http://schemas.microsoft.com/office/drawing/2016/SVG/main" r:embed="rId5"/>
              </a:ext>
            </a:extLst>
          </a:blip>
          <a:stretch>
            <a:fillRect/>
          </a:stretch>
        </p:blipFill>
        <p:spPr>
          <a:xfrm>
            <a:off x="11261147" y="6025693"/>
            <a:ext cx="395611" cy="185228"/>
          </a:xfrm>
          <a:prstGeom prst="rect">
            <a:avLst/>
          </a:prstGeom>
        </p:spPr>
      </p:pic>
      <p:pic>
        <p:nvPicPr>
          <p:cNvPr id="9" name="Graphic 8">
            <a:extLst>
              <a:ext uri="{FF2B5EF4-FFF2-40B4-BE49-F238E27FC236}">
                <a16:creationId xmlns:a16="http://schemas.microsoft.com/office/drawing/2014/main" id="{7046A203-0AF4-8E74-1847-4F2DCC7BBCB3}"/>
              </a:ext>
            </a:extLst>
          </p:cNvPr>
          <p:cNvPicPr>
            <a:picLocks noChangeAspect="1"/>
          </p:cNvPicPr>
          <p:nvPr userDrawn="1"/>
        </p:nvPicPr>
        <p:blipFill>
          <a:blip>
            <a:extLst>
              <a:ext uri="{96DAC541-7B7A-43D3-8B79-37D633B846F1}">
                <asvg:svgBlip xmlns:asvg="http://schemas.microsoft.com/office/drawing/2016/SVG/main" r:embed="rId6"/>
              </a:ext>
            </a:extLst>
          </a:blip>
          <a:stretch>
            <a:fillRect/>
          </a:stretch>
        </p:blipFill>
        <p:spPr>
          <a:xfrm>
            <a:off x="11583154" y="5270676"/>
            <a:ext cx="360443" cy="360443"/>
          </a:xfrm>
          <a:prstGeom prst="rect">
            <a:avLst/>
          </a:prstGeom>
        </p:spPr>
      </p:pic>
    </p:spTree>
    <p:extLst>
      <p:ext uri="{BB962C8B-B14F-4D97-AF65-F5344CB8AC3E}">
        <p14:creationId xmlns:p14="http://schemas.microsoft.com/office/powerpoint/2010/main" val="28367206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_Custom Layout" preserve="1" userDrawn="1">
  <p:cSld name="4_Custom Layout">
    <p:bg>
      <p:bgPr>
        <a:solidFill>
          <a:srgbClr val="CEE4F1"/>
        </a:solidFill>
        <a:effectLst/>
      </p:bgPr>
    </p:bg>
    <p:spTree>
      <p:nvGrpSpPr>
        <p:cNvPr id="1" name="Shape 12"/>
        <p:cNvGrpSpPr/>
        <p:nvPr/>
      </p:nvGrpSpPr>
      <p:grpSpPr>
        <a:xfrm>
          <a:off x="0" y="0"/>
          <a:ext cx="0" cy="0"/>
          <a:chOff x="0" y="0"/>
          <a:chExt cx="0" cy="0"/>
        </a:xfrm>
      </p:grpSpPr>
      <p:sp>
        <p:nvSpPr>
          <p:cNvPr id="13" name="Google Shape;13;p9"/>
          <p:cNvSpPr/>
          <p:nvPr/>
        </p:nvSpPr>
        <p:spPr>
          <a:xfrm>
            <a:off x="0" y="985449"/>
            <a:ext cx="12192000" cy="543522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7" name="Google Shape;22;p10">
            <a:extLst>
              <a:ext uri="{FF2B5EF4-FFF2-40B4-BE49-F238E27FC236}">
                <a16:creationId xmlns:a16="http://schemas.microsoft.com/office/drawing/2014/main" id="{E1CE1357-7E74-8136-6EF6-1F0BCF9117AA}"/>
              </a:ext>
            </a:extLst>
          </p:cNvPr>
          <p:cNvSpPr txBox="1">
            <a:spLocks noGrp="1"/>
          </p:cNvSpPr>
          <p:nvPr>
            <p:ph type="body" idx="1"/>
          </p:nvPr>
        </p:nvSpPr>
        <p:spPr>
          <a:xfrm>
            <a:off x="6221896" y="1455995"/>
            <a:ext cx="5131903" cy="4218753"/>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3070B5"/>
              </a:buClr>
              <a:buSzPts val="2800"/>
              <a:buFont typeface="Arial"/>
              <a:buChar char="•"/>
              <a:defRPr sz="2800" b="0" i="0" u="none" strike="noStrike" cap="none">
                <a:solidFill>
                  <a:srgbClr val="373839"/>
                </a:solidFill>
                <a:latin typeface="Arial"/>
                <a:ea typeface="Arial"/>
                <a:cs typeface="Arial"/>
                <a:sym typeface="Arial"/>
              </a:defRPr>
            </a:lvl1pPr>
            <a:lvl2pPr marL="914400" marR="0" lvl="1" indent="-381000" algn="l" rtl="0">
              <a:lnSpc>
                <a:spcPct val="90000"/>
              </a:lnSpc>
              <a:spcBef>
                <a:spcPts val="500"/>
              </a:spcBef>
              <a:spcAft>
                <a:spcPts val="0"/>
              </a:spcAft>
              <a:buClr>
                <a:srgbClr val="3EB54A"/>
              </a:buClr>
              <a:buSzPts val="2400"/>
              <a:buFont typeface="Arial"/>
              <a:buChar char="•"/>
              <a:defRPr sz="2400" b="0" i="0" u="none" strike="noStrike" cap="none">
                <a:solidFill>
                  <a:srgbClr val="373839"/>
                </a:solidFill>
                <a:latin typeface="Arial"/>
                <a:ea typeface="Arial"/>
                <a:cs typeface="Arial"/>
                <a:sym typeface="Arial"/>
              </a:defRPr>
            </a:lvl2pPr>
            <a:lvl3pPr marL="1371600" marR="0" lvl="2" indent="-355600" algn="l" rtl="0">
              <a:lnSpc>
                <a:spcPct val="90000"/>
              </a:lnSpc>
              <a:spcBef>
                <a:spcPts val="500"/>
              </a:spcBef>
              <a:spcAft>
                <a:spcPts val="0"/>
              </a:spcAft>
              <a:buClr>
                <a:srgbClr val="3EB54A"/>
              </a:buClr>
              <a:buSzPts val="2000"/>
              <a:buFont typeface="Arial"/>
              <a:buChar char="•"/>
              <a:defRPr sz="2000" b="0" i="0" u="none" strike="noStrike" cap="none">
                <a:solidFill>
                  <a:srgbClr val="373839"/>
                </a:solidFill>
                <a:latin typeface="Arial"/>
                <a:ea typeface="Arial"/>
                <a:cs typeface="Arial"/>
                <a:sym typeface="Arial"/>
              </a:defRPr>
            </a:lvl3pPr>
            <a:lvl4pPr marL="1828800" marR="0" lvl="3" indent="-342900" algn="l" rtl="0">
              <a:lnSpc>
                <a:spcPct val="90000"/>
              </a:lnSpc>
              <a:spcBef>
                <a:spcPts val="500"/>
              </a:spcBef>
              <a:spcAft>
                <a:spcPts val="0"/>
              </a:spcAft>
              <a:buClr>
                <a:srgbClr val="3EB54A"/>
              </a:buClr>
              <a:buSzPts val="1800"/>
              <a:buFont typeface="Arial"/>
              <a:buChar char="•"/>
              <a:defRPr sz="1800" b="0" i="0" u="none" strike="noStrike" cap="none">
                <a:solidFill>
                  <a:srgbClr val="373839"/>
                </a:solidFill>
                <a:latin typeface="Arial"/>
                <a:ea typeface="Arial"/>
                <a:cs typeface="Arial"/>
                <a:sym typeface="Arial"/>
              </a:defRPr>
            </a:lvl4pPr>
            <a:lvl5pPr marL="2286000" marR="0" lvl="4" indent="-342900" algn="l" rtl="0">
              <a:lnSpc>
                <a:spcPct val="90000"/>
              </a:lnSpc>
              <a:spcBef>
                <a:spcPts val="500"/>
              </a:spcBef>
              <a:spcAft>
                <a:spcPts val="0"/>
              </a:spcAft>
              <a:buClr>
                <a:srgbClr val="3EB54A"/>
              </a:buClr>
              <a:buSzPts val="1800"/>
              <a:buFont typeface="Arial"/>
              <a:buChar char="•"/>
              <a:defRPr sz="1800" b="0" i="0" u="none" strike="noStrike" cap="none">
                <a:solidFill>
                  <a:srgbClr val="373839"/>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dirty="0"/>
          </a:p>
        </p:txBody>
      </p:sp>
      <p:sp>
        <p:nvSpPr>
          <p:cNvPr id="8" name="Google Shape;23;p10">
            <a:extLst>
              <a:ext uri="{FF2B5EF4-FFF2-40B4-BE49-F238E27FC236}">
                <a16:creationId xmlns:a16="http://schemas.microsoft.com/office/drawing/2014/main" id="{F2A9CABA-D27A-30C5-600C-9C540107957B}"/>
              </a:ext>
            </a:extLst>
          </p:cNvPr>
          <p:cNvSpPr txBox="1">
            <a:spLocks noGrp="1"/>
          </p:cNvSpPr>
          <p:nvPr>
            <p:ph type="body" idx="2"/>
          </p:nvPr>
        </p:nvSpPr>
        <p:spPr>
          <a:xfrm>
            <a:off x="338613" y="1455995"/>
            <a:ext cx="5131903" cy="4218753"/>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rgbClr val="3070B5"/>
              </a:buClr>
              <a:buSzPts val="2800"/>
              <a:buFont typeface="Arial"/>
              <a:buChar char="•"/>
              <a:defRPr sz="2800" b="0" i="0" u="none" strike="noStrike" cap="none">
                <a:solidFill>
                  <a:srgbClr val="373839"/>
                </a:solidFill>
                <a:latin typeface="Arial"/>
                <a:ea typeface="Arial"/>
                <a:cs typeface="Arial"/>
                <a:sym typeface="Arial"/>
              </a:defRPr>
            </a:lvl1pPr>
            <a:lvl2pPr marL="914400" marR="0" lvl="1" indent="-381000" algn="l" rtl="0">
              <a:lnSpc>
                <a:spcPct val="90000"/>
              </a:lnSpc>
              <a:spcBef>
                <a:spcPts val="500"/>
              </a:spcBef>
              <a:spcAft>
                <a:spcPts val="0"/>
              </a:spcAft>
              <a:buClr>
                <a:srgbClr val="3EB54A"/>
              </a:buClr>
              <a:buSzPts val="2400"/>
              <a:buFont typeface="Arial"/>
              <a:buChar char="•"/>
              <a:defRPr sz="2400" b="0" i="0" u="none" strike="noStrike" cap="none">
                <a:solidFill>
                  <a:srgbClr val="373839"/>
                </a:solidFill>
                <a:latin typeface="Arial"/>
                <a:ea typeface="Arial"/>
                <a:cs typeface="Arial"/>
                <a:sym typeface="Arial"/>
              </a:defRPr>
            </a:lvl2pPr>
            <a:lvl3pPr marL="1371600" marR="0" lvl="2" indent="-355600" algn="l" rtl="0">
              <a:lnSpc>
                <a:spcPct val="90000"/>
              </a:lnSpc>
              <a:spcBef>
                <a:spcPts val="500"/>
              </a:spcBef>
              <a:spcAft>
                <a:spcPts val="0"/>
              </a:spcAft>
              <a:buClr>
                <a:srgbClr val="3EB54A"/>
              </a:buClr>
              <a:buSzPts val="2000"/>
              <a:buFont typeface="Arial"/>
              <a:buChar char="•"/>
              <a:defRPr sz="2000" b="0" i="0" u="none" strike="noStrike" cap="none">
                <a:solidFill>
                  <a:srgbClr val="373839"/>
                </a:solidFill>
                <a:latin typeface="Arial"/>
                <a:ea typeface="Arial"/>
                <a:cs typeface="Arial"/>
                <a:sym typeface="Arial"/>
              </a:defRPr>
            </a:lvl3pPr>
            <a:lvl4pPr marL="1828800" marR="0" lvl="3" indent="-342900" algn="l" rtl="0">
              <a:lnSpc>
                <a:spcPct val="90000"/>
              </a:lnSpc>
              <a:spcBef>
                <a:spcPts val="500"/>
              </a:spcBef>
              <a:spcAft>
                <a:spcPts val="0"/>
              </a:spcAft>
              <a:buClr>
                <a:srgbClr val="3EB54A"/>
              </a:buClr>
              <a:buSzPts val="1800"/>
              <a:buFont typeface="Arial"/>
              <a:buChar char="•"/>
              <a:defRPr sz="1800" b="0" i="0" u="none" strike="noStrike" cap="none">
                <a:solidFill>
                  <a:srgbClr val="373839"/>
                </a:solidFill>
                <a:latin typeface="Arial"/>
                <a:ea typeface="Arial"/>
                <a:cs typeface="Arial"/>
                <a:sym typeface="Arial"/>
              </a:defRPr>
            </a:lvl4pPr>
            <a:lvl5pPr marL="2286000" marR="0" lvl="4" indent="-342900" algn="l" rtl="0">
              <a:lnSpc>
                <a:spcPct val="90000"/>
              </a:lnSpc>
              <a:spcBef>
                <a:spcPts val="500"/>
              </a:spcBef>
              <a:spcAft>
                <a:spcPts val="0"/>
              </a:spcAft>
              <a:buClr>
                <a:srgbClr val="3EB54A"/>
              </a:buClr>
              <a:buSzPts val="1800"/>
              <a:buFont typeface="Arial"/>
              <a:buChar char="•"/>
              <a:defRPr sz="1800" b="0" i="0" u="none" strike="noStrike" cap="none">
                <a:solidFill>
                  <a:srgbClr val="373839"/>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dirty="0"/>
          </a:p>
        </p:txBody>
      </p:sp>
      <p:sp>
        <p:nvSpPr>
          <p:cNvPr id="2" name="Google Shape;14;p9">
            <a:extLst>
              <a:ext uri="{FF2B5EF4-FFF2-40B4-BE49-F238E27FC236}">
                <a16:creationId xmlns:a16="http://schemas.microsoft.com/office/drawing/2014/main" id="{7EB77083-8EAF-0CD6-C2D1-C1DD461312CC}"/>
              </a:ext>
            </a:extLst>
          </p:cNvPr>
          <p:cNvSpPr txBox="1">
            <a:spLocks noGrp="1"/>
          </p:cNvSpPr>
          <p:nvPr>
            <p:ph type="title"/>
          </p:nvPr>
        </p:nvSpPr>
        <p:spPr>
          <a:xfrm>
            <a:off x="333845" y="281562"/>
            <a:ext cx="9220555" cy="403164"/>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lt1"/>
              </a:buClr>
              <a:buSzPts val="3000"/>
              <a:buFont typeface="Arial"/>
              <a:buNone/>
              <a:defRPr sz="3000" b="1" i="0" u="none" strike="noStrike" cap="none">
                <a:solidFill>
                  <a:srgbClr val="15395A"/>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dirty="0"/>
          </a:p>
        </p:txBody>
      </p:sp>
      <p:pic>
        <p:nvPicPr>
          <p:cNvPr id="3" name="Picture 2">
            <a:extLst>
              <a:ext uri="{FF2B5EF4-FFF2-40B4-BE49-F238E27FC236}">
                <a16:creationId xmlns:a16="http://schemas.microsoft.com/office/drawing/2014/main" id="{ACDDDA52-285B-3862-41D5-4BEA94DD140E}"/>
              </a:ext>
            </a:extLst>
          </p:cNvPr>
          <p:cNvPicPr>
            <a:picLocks noChangeAspect="1"/>
          </p:cNvPicPr>
          <p:nvPr userDrawn="1"/>
        </p:nvPicPr>
        <p:blipFill>
          <a:blip r:embed="rId2"/>
          <a:srcRect t="35609" b="29232"/>
          <a:stretch>
            <a:fillRect/>
          </a:stretch>
        </p:blipFill>
        <p:spPr>
          <a:xfrm>
            <a:off x="9651846" y="237494"/>
            <a:ext cx="2281524" cy="491299"/>
          </a:xfrm>
          <a:prstGeom prst="rect">
            <a:avLst/>
          </a:prstGeom>
        </p:spPr>
      </p:pic>
      <p:pic>
        <p:nvPicPr>
          <p:cNvPr id="4" name="Graphic 3">
            <a:extLst>
              <a:ext uri="{FF2B5EF4-FFF2-40B4-BE49-F238E27FC236}">
                <a16:creationId xmlns:a16="http://schemas.microsoft.com/office/drawing/2014/main" id="{F3CC6768-7380-A0D7-B56D-C94DED104A1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9651846" y="5707554"/>
            <a:ext cx="2552346" cy="1157645"/>
          </a:xfrm>
          <a:prstGeom prst="rect">
            <a:avLst/>
          </a:prstGeom>
        </p:spPr>
      </p:pic>
      <p:pic>
        <p:nvPicPr>
          <p:cNvPr id="5" name="Graphic 4">
            <a:extLst>
              <a:ext uri="{FF2B5EF4-FFF2-40B4-BE49-F238E27FC236}">
                <a16:creationId xmlns:a16="http://schemas.microsoft.com/office/drawing/2014/main" id="{A48103F6-5E23-3008-2CC9-D03C4BD01CEA}"/>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10638504" y="5859274"/>
            <a:ext cx="348057" cy="218167"/>
          </a:xfrm>
          <a:prstGeom prst="rect">
            <a:avLst/>
          </a:prstGeom>
        </p:spPr>
      </p:pic>
      <p:pic>
        <p:nvPicPr>
          <p:cNvPr id="6" name="Graphic 5">
            <a:extLst>
              <a:ext uri="{FF2B5EF4-FFF2-40B4-BE49-F238E27FC236}">
                <a16:creationId xmlns:a16="http://schemas.microsoft.com/office/drawing/2014/main" id="{F1B7A4C1-0BCF-2A8F-CFEE-A0269F1ACF0D}"/>
              </a:ext>
            </a:extLst>
          </p:cNvPr>
          <p:cNvPicPr>
            <a:picLocks noChangeAspect="1"/>
          </p:cNvPicPr>
          <p:nvPr userDrawn="1"/>
        </p:nvPicPr>
        <p:blipFill>
          <a:blip>
            <a:extLst>
              <a:ext uri="{96DAC541-7B7A-43D3-8B79-37D633B846F1}">
                <asvg:svgBlip xmlns:asvg="http://schemas.microsoft.com/office/drawing/2016/SVG/main" r:embed="rId5"/>
              </a:ext>
            </a:extLst>
          </a:blip>
          <a:stretch>
            <a:fillRect/>
          </a:stretch>
        </p:blipFill>
        <p:spPr>
          <a:xfrm>
            <a:off x="11261147" y="6025693"/>
            <a:ext cx="395611" cy="185228"/>
          </a:xfrm>
          <a:prstGeom prst="rect">
            <a:avLst/>
          </a:prstGeom>
        </p:spPr>
      </p:pic>
      <p:pic>
        <p:nvPicPr>
          <p:cNvPr id="11" name="Graphic 10">
            <a:extLst>
              <a:ext uri="{FF2B5EF4-FFF2-40B4-BE49-F238E27FC236}">
                <a16:creationId xmlns:a16="http://schemas.microsoft.com/office/drawing/2014/main" id="{76AC597D-9F8C-EF71-9D67-00D91E26C9B4}"/>
              </a:ext>
            </a:extLst>
          </p:cNvPr>
          <p:cNvPicPr>
            <a:picLocks noChangeAspect="1"/>
          </p:cNvPicPr>
          <p:nvPr userDrawn="1"/>
        </p:nvPicPr>
        <p:blipFill>
          <a:blip>
            <a:extLst>
              <a:ext uri="{96DAC541-7B7A-43D3-8B79-37D633B846F1}">
                <asvg:svgBlip xmlns:asvg="http://schemas.microsoft.com/office/drawing/2016/SVG/main" r:embed="rId6"/>
              </a:ext>
            </a:extLst>
          </a:blip>
          <a:stretch>
            <a:fillRect/>
          </a:stretch>
        </p:blipFill>
        <p:spPr>
          <a:xfrm>
            <a:off x="11583154" y="5270676"/>
            <a:ext cx="360443" cy="360443"/>
          </a:xfrm>
          <a:prstGeom prst="rect">
            <a:avLst/>
          </a:prstGeom>
        </p:spPr>
      </p:pic>
    </p:spTree>
    <p:extLst>
      <p:ext uri="{BB962C8B-B14F-4D97-AF65-F5344CB8AC3E}">
        <p14:creationId xmlns:p14="http://schemas.microsoft.com/office/powerpoint/2010/main" val="3790190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41"/>
        <p:cNvGrpSpPr/>
        <p:nvPr/>
      </p:nvGrpSpPr>
      <p:grpSpPr>
        <a:xfrm>
          <a:off x="0" y="0"/>
          <a:ext cx="0" cy="0"/>
          <a:chOff x="0" y="0"/>
          <a:chExt cx="0" cy="0"/>
        </a:xfrm>
      </p:grpSpPr>
    </p:spTree>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5.xml"/><Relationship Id="rId6" Type="http://schemas.openxmlformats.org/officeDocument/2006/relationships/image" Target="../media/image5.svg"/><Relationship Id="rId5" Type="http://schemas.openxmlformats.org/officeDocument/2006/relationships/image" Target="../media/image4.svg"/><Relationship Id="rId4" Type="http://schemas.openxmlformats.org/officeDocument/2006/relationships/image" Target="../media/image3.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EE4F1"/>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 id="2147483650" r:id="rId2"/>
    <p:sldLayoutId id="2147483656" r:id="rId3"/>
    <p:sldLayoutId id="2147483657"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CEE4F1"/>
        </a:solidFill>
        <a:effectLst/>
      </p:bgPr>
    </p:bg>
    <p:spTree>
      <p:nvGrpSpPr>
        <p:cNvPr id="1" name="Shape 37"/>
        <p:cNvGrpSpPr/>
        <p:nvPr/>
      </p:nvGrpSpPr>
      <p:grpSpPr>
        <a:xfrm>
          <a:off x="0" y="0"/>
          <a:ext cx="0" cy="0"/>
          <a:chOff x="0" y="0"/>
          <a:chExt cx="0" cy="0"/>
        </a:xfrm>
      </p:grpSpPr>
      <p:pic>
        <p:nvPicPr>
          <p:cNvPr id="2" name="Graphic 1">
            <a:extLst>
              <a:ext uri="{FF2B5EF4-FFF2-40B4-BE49-F238E27FC236}">
                <a16:creationId xmlns:a16="http://schemas.microsoft.com/office/drawing/2014/main" id="{A5A81275-4100-25E3-DB24-924BC3E4DC1A}"/>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23330" y="1317601"/>
            <a:ext cx="12215330" cy="5540399"/>
          </a:xfrm>
          <a:prstGeom prst="rect">
            <a:avLst/>
          </a:prstGeom>
        </p:spPr>
      </p:pic>
      <p:pic>
        <p:nvPicPr>
          <p:cNvPr id="4" name="Graphic 3">
            <a:extLst>
              <a:ext uri="{FF2B5EF4-FFF2-40B4-BE49-F238E27FC236}">
                <a16:creationId xmlns:a16="http://schemas.microsoft.com/office/drawing/2014/main" id="{B138DD27-C7D5-C825-8388-AD9A30897539}"/>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2682389" y="2785875"/>
            <a:ext cx="1026022" cy="643125"/>
          </a:xfrm>
          <a:prstGeom prst="rect">
            <a:avLst/>
          </a:prstGeom>
        </p:spPr>
      </p:pic>
      <p:pic>
        <p:nvPicPr>
          <p:cNvPr id="5" name="Graphic 4">
            <a:extLst>
              <a:ext uri="{FF2B5EF4-FFF2-40B4-BE49-F238E27FC236}">
                <a16:creationId xmlns:a16="http://schemas.microsoft.com/office/drawing/2014/main" id="{6C6A35DF-4182-4D3D-E0B6-5F580AB0FDC7}"/>
              </a:ext>
            </a:extLst>
          </p:cNvPr>
          <p:cNvPicPr>
            <a:picLocks noChangeAspect="1"/>
          </p:cNvPicPr>
          <p:nvPr userDrawn="1"/>
        </p:nvPicPr>
        <p:blipFill>
          <a:blip>
            <a:extLst>
              <a:ext uri="{96DAC541-7B7A-43D3-8B79-37D633B846F1}">
                <asvg:svgBlip xmlns:asvg="http://schemas.microsoft.com/office/drawing/2016/SVG/main" r:embed="rId5"/>
              </a:ext>
            </a:extLst>
          </a:blip>
          <a:stretch>
            <a:fillRect/>
          </a:stretch>
        </p:blipFill>
        <p:spPr>
          <a:xfrm>
            <a:off x="7236195" y="2921811"/>
            <a:ext cx="1166205" cy="546026"/>
          </a:xfrm>
          <a:prstGeom prst="rect">
            <a:avLst/>
          </a:prstGeom>
        </p:spPr>
      </p:pic>
      <p:pic>
        <p:nvPicPr>
          <p:cNvPr id="7" name="Graphic 6">
            <a:extLst>
              <a:ext uri="{FF2B5EF4-FFF2-40B4-BE49-F238E27FC236}">
                <a16:creationId xmlns:a16="http://schemas.microsoft.com/office/drawing/2014/main" id="{9F5025E8-A43A-B067-84ED-AEC72F15B2BB}"/>
              </a:ext>
            </a:extLst>
          </p:cNvPr>
          <p:cNvPicPr>
            <a:picLocks noChangeAspect="1"/>
          </p:cNvPicPr>
          <p:nvPr userDrawn="1"/>
        </p:nvPicPr>
        <p:blipFill>
          <a:blip>
            <a:extLst>
              <a:ext uri="{96DAC541-7B7A-43D3-8B79-37D633B846F1}">
                <asvg:svgBlip xmlns:asvg="http://schemas.microsoft.com/office/drawing/2016/SVG/main" r:embed="rId6"/>
              </a:ext>
            </a:extLst>
          </a:blip>
          <a:stretch>
            <a:fillRect/>
          </a:stretch>
        </p:blipFill>
        <p:spPr>
          <a:xfrm>
            <a:off x="8693185" y="956678"/>
            <a:ext cx="1255205" cy="1255205"/>
          </a:xfrm>
          <a:prstGeom prst="rect">
            <a:avLst/>
          </a:prstGeom>
        </p:spPr>
      </p:pic>
      <p:pic>
        <p:nvPicPr>
          <p:cNvPr id="8" name="Picture 7">
            <a:extLst>
              <a:ext uri="{FF2B5EF4-FFF2-40B4-BE49-F238E27FC236}">
                <a16:creationId xmlns:a16="http://schemas.microsoft.com/office/drawing/2014/main" id="{D043B14E-AD84-A3BA-D7C7-92DAA95C5DCF}"/>
              </a:ext>
            </a:extLst>
          </p:cNvPr>
          <p:cNvPicPr>
            <a:picLocks noChangeAspect="1"/>
          </p:cNvPicPr>
          <p:nvPr userDrawn="1"/>
        </p:nvPicPr>
        <p:blipFill>
          <a:blip r:embed="rId7"/>
          <a:srcRect t="35609" b="29232"/>
          <a:stretch>
            <a:fillRect/>
          </a:stretch>
        </p:blipFill>
        <p:spPr>
          <a:xfrm>
            <a:off x="564572" y="456934"/>
            <a:ext cx="4914628" cy="1058306"/>
          </a:xfrm>
          <a:prstGeom prst="rect">
            <a:avLst/>
          </a:prstGeom>
        </p:spPr>
      </p:pic>
    </p:spTree>
  </p:cSld>
  <p:clrMap bg1="lt1" tx1="dk1" bg2="dk2" tx2="lt2" accent1="accent1" accent2="accent2" accent3="accent3" accent4="accent4" accent5="accent5" accent6="accent6" hlink="hlink" folHlink="folHlink"/>
  <p:sldLayoutIdLst>
    <p:sldLayoutId id="2147483655"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arrow.apache.org/"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0023" y="1711605"/>
            <a:ext cx="10620491" cy="2146853"/>
          </a:xfrm>
        </p:spPr>
        <p:txBody>
          <a:bodyPr/>
          <a:lstStyle/>
          <a:p>
            <a:r>
              <a:rPr lang="en-IN" sz="3600" dirty="0"/>
              <a:t>Vendor-Agnostic Analytics: Querying Open Columnar Formats with OpenSearch</a:t>
            </a:r>
          </a:p>
        </p:txBody>
      </p:sp>
      <p:sp>
        <p:nvSpPr>
          <p:cNvPr id="3" name="Text Placeholder 2"/>
          <p:cNvSpPr>
            <a:spLocks noGrp="1"/>
          </p:cNvSpPr>
          <p:nvPr>
            <p:ph type="body" idx="1"/>
          </p:nvPr>
        </p:nvSpPr>
        <p:spPr>
          <a:xfrm>
            <a:off x="695200" y="3858458"/>
            <a:ext cx="7478367" cy="464306"/>
          </a:xfrm>
        </p:spPr>
        <p:txBody>
          <a:bodyPr/>
          <a:lstStyle/>
          <a:p>
            <a:pPr fontAlgn="base"/>
            <a:r>
              <a:rPr lang="en-US" dirty="0"/>
              <a:t>Bharathwaj G</a:t>
            </a:r>
          </a:p>
          <a:p>
            <a:pPr fontAlgn="base"/>
            <a:r>
              <a:rPr lang="en-US" dirty="0"/>
              <a:t>Software Engineer – AWS</a:t>
            </a:r>
          </a:p>
          <a:p>
            <a:pPr fontAlgn="base"/>
            <a:endParaRPr lang="en-US" dirty="0"/>
          </a:p>
          <a:p>
            <a:pPr fontAlgn="base"/>
            <a:r>
              <a:rPr lang="en-US" dirty="0"/>
              <a:t>Arpit </a:t>
            </a:r>
            <a:r>
              <a:rPr lang="en-US" dirty="0" err="1"/>
              <a:t>Bandejiya</a:t>
            </a:r>
            <a:endParaRPr lang="en-US" dirty="0"/>
          </a:p>
          <a:p>
            <a:pPr fontAlgn="base"/>
            <a:r>
              <a:rPr lang="en-US" dirty="0"/>
              <a:t>Software Engineer – AWS</a:t>
            </a:r>
          </a:p>
          <a:p>
            <a:pPr fontAlgn="base"/>
            <a:br>
              <a:rPr lang="en-US" dirty="0"/>
            </a:br>
            <a:br>
              <a:rPr lang="en-US" dirty="0"/>
            </a:br>
            <a:endParaRPr lang="en-US" dirty="0"/>
          </a:p>
          <a:p>
            <a:pPr fontAlgn="base"/>
            <a:br>
              <a:rPr lang="en-US" dirty="0"/>
            </a:br>
            <a:br>
              <a:rPr lang="en-US" dirty="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z="2800" b="1">
                <a:solidFill>
                  <a:srgbClr val="232F3E"/>
                </a:solidFill>
              </a:rPr>
              <a:t>How Indexing Works — The Flow</a:t>
            </a:r>
          </a:p>
        </p:txBody>
      </p:sp>
      <p:sp>
        <p:nvSpPr>
          <p:cNvPr id="3" name="Text Placeholder 2"/>
          <p:cNvSpPr>
            <a:spLocks noGrp="1"/>
          </p:cNvSpPr>
          <p:nvPr>
            <p:ph type="body" idx="1"/>
          </p:nvPr>
        </p:nvSpPr>
        <p:spPr>
          <a:xfrm>
            <a:off x="333845" y="1090701"/>
            <a:ext cx="11000906" cy="4676597"/>
          </a:xfrm>
        </p:spPr>
        <p:txBody>
          <a:bodyPr/>
          <a:lstStyle/>
          <a:p>
            <a:pPr marL="0" indent="0">
              <a:spcBef>
                <a:spcPts val="0"/>
              </a:spcBef>
              <a:spcAft>
                <a:spcPts val="800"/>
              </a:spcAft>
              <a:buNone/>
            </a:pPr>
            <a:r>
              <a:rPr sz="1800" b="1" dirty="0">
                <a:solidFill>
                  <a:srgbClr val="FF9900"/>
                </a:solidFill>
              </a:rPr>
              <a:t>① Document arrives</a:t>
            </a:r>
          </a:p>
          <a:p>
            <a:pPr marL="228600" indent="-171450">
              <a:spcBef>
                <a:spcPts val="600"/>
              </a:spcBef>
              <a:spcAft>
                <a:spcPts val="400"/>
              </a:spcAft>
            </a:pPr>
            <a:r>
              <a:rPr sz="1600" b="0" dirty="0">
                <a:solidFill>
                  <a:srgbClr val="232F3E"/>
                </a:solidFill>
              </a:rPr>
              <a:t>Standard Bulk API — no client changes required</a:t>
            </a:r>
          </a:p>
          <a:p>
            <a:pPr marL="0" indent="0">
              <a:spcBef>
                <a:spcPts val="1600"/>
              </a:spcBef>
              <a:spcAft>
                <a:spcPts val="800"/>
              </a:spcAft>
              <a:buNone/>
            </a:pPr>
            <a:r>
              <a:rPr sz="1800" b="1" dirty="0">
                <a:solidFill>
                  <a:srgbClr val="FF9900"/>
                </a:solidFill>
              </a:rPr>
              <a:t>② Composite Engine</a:t>
            </a:r>
          </a:p>
          <a:p>
            <a:pPr marL="228600" indent="-171450">
              <a:spcBef>
                <a:spcPts val="600"/>
              </a:spcBef>
              <a:spcAft>
                <a:spcPts val="400"/>
              </a:spcAft>
            </a:pPr>
            <a:r>
              <a:rPr sz="1600" b="0" dirty="0">
                <a:solidFill>
                  <a:srgbClr val="232F3E"/>
                </a:solidFill>
              </a:rPr>
              <a:t>Assigns common row ID, fans out to format engines</a:t>
            </a:r>
          </a:p>
          <a:p>
            <a:pPr marL="0" indent="0">
              <a:spcBef>
                <a:spcPts val="1600"/>
              </a:spcBef>
              <a:spcAft>
                <a:spcPts val="800"/>
              </a:spcAft>
              <a:buNone/>
            </a:pPr>
            <a:r>
              <a:rPr sz="1800" b="1" dirty="0">
                <a:solidFill>
                  <a:srgbClr val="FF9900"/>
                </a:solidFill>
              </a:rPr>
              <a:t>③ Parquet engine</a:t>
            </a:r>
          </a:p>
          <a:p>
            <a:pPr marL="228600" indent="-171450">
              <a:spcBef>
                <a:spcPts val="600"/>
              </a:spcBef>
              <a:spcAft>
                <a:spcPts val="400"/>
              </a:spcAft>
            </a:pPr>
            <a:r>
              <a:rPr sz="1600" b="0" dirty="0">
                <a:solidFill>
                  <a:srgbClr val="232F3E"/>
                </a:solidFill>
              </a:rPr>
              <a:t>Buffers in Apache Arrow → flushes as Parquet row groups (arrow-</a:t>
            </a:r>
            <a:r>
              <a:rPr sz="1600" b="0" dirty="0" err="1">
                <a:solidFill>
                  <a:srgbClr val="232F3E"/>
                </a:solidFill>
              </a:rPr>
              <a:t>rs</a:t>
            </a:r>
            <a:r>
              <a:rPr sz="1600" b="0" dirty="0">
                <a:solidFill>
                  <a:srgbClr val="232F3E"/>
                </a:solidFill>
              </a:rPr>
              <a:t>, Rust)</a:t>
            </a:r>
          </a:p>
          <a:p>
            <a:pPr marL="0" indent="0">
              <a:spcBef>
                <a:spcPts val="1600"/>
              </a:spcBef>
              <a:spcAft>
                <a:spcPts val="800"/>
              </a:spcAft>
              <a:buNone/>
            </a:pPr>
            <a:r>
              <a:rPr sz="1800" b="1" dirty="0">
                <a:solidFill>
                  <a:srgbClr val="FF9900"/>
                </a:solidFill>
              </a:rPr>
              <a:t>④ Lucene engine</a:t>
            </a:r>
          </a:p>
          <a:p>
            <a:pPr marL="228600" indent="-171450">
              <a:spcBef>
                <a:spcPts val="600"/>
              </a:spcBef>
              <a:spcAft>
                <a:spcPts val="400"/>
              </a:spcAft>
            </a:pPr>
            <a:r>
              <a:rPr sz="1600" b="0" dirty="0">
                <a:solidFill>
                  <a:srgbClr val="232F3E"/>
                </a:solidFill>
              </a:rPr>
              <a:t>Inverted index for text/keyword fields only — secondary index</a:t>
            </a:r>
          </a:p>
          <a:p>
            <a:pPr marL="0" indent="0">
              <a:spcBef>
                <a:spcPts val="1600"/>
              </a:spcBef>
              <a:spcAft>
                <a:spcPts val="800"/>
              </a:spcAft>
              <a:buNone/>
            </a:pPr>
            <a:r>
              <a:rPr sz="1800" b="1" dirty="0">
                <a:solidFill>
                  <a:srgbClr val="FF9900"/>
                </a:solidFill>
              </a:rPr>
              <a:t>⑤ Refresh</a:t>
            </a:r>
          </a:p>
          <a:p>
            <a:pPr marL="228600" indent="-171450">
              <a:spcBef>
                <a:spcPts val="600"/>
              </a:spcBef>
              <a:spcAft>
                <a:spcPts val="400"/>
              </a:spcAft>
            </a:pPr>
            <a:r>
              <a:rPr sz="1600" b="0" dirty="0">
                <a:solidFill>
                  <a:srgbClr val="232F3E"/>
                </a:solidFill>
              </a:rPr>
              <a:t>All engines flush → </a:t>
            </a:r>
            <a:r>
              <a:rPr sz="1600" b="0" dirty="0" err="1">
                <a:solidFill>
                  <a:srgbClr val="232F3E"/>
                </a:solidFill>
              </a:rPr>
              <a:t>CatalogSnapshot</a:t>
            </a:r>
            <a:r>
              <a:rPr sz="1600" b="0" dirty="0">
                <a:solidFill>
                  <a:srgbClr val="232F3E"/>
                </a:solidFill>
              </a:rPr>
              <a:t> created atomically</a:t>
            </a:r>
          </a:p>
          <a:p>
            <a:pPr marL="0" indent="0">
              <a:spcBef>
                <a:spcPts val="1600"/>
              </a:spcBef>
              <a:spcAft>
                <a:spcPts val="800"/>
              </a:spcAft>
              <a:buNone/>
            </a:pPr>
            <a:r>
              <a:rPr sz="1800" b="1" dirty="0">
                <a:solidFill>
                  <a:srgbClr val="FF9900"/>
                </a:solidFill>
              </a:rPr>
              <a:t>⑥ Commit</a:t>
            </a:r>
          </a:p>
          <a:p>
            <a:pPr marL="228600" indent="-171450">
              <a:spcBef>
                <a:spcPts val="600"/>
              </a:spcBef>
              <a:spcAft>
                <a:spcPts val="400"/>
              </a:spcAft>
            </a:pPr>
            <a:r>
              <a:rPr sz="1600" b="0" dirty="0">
                <a:solidFill>
                  <a:srgbClr val="232F3E"/>
                </a:solidFill>
              </a:rPr>
              <a:t>Pluggable committer — crash-recoverable durability across all formats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z="2800" b="1">
                <a:solidFill>
                  <a:srgbClr val="232F3E"/>
                </a:solidFill>
              </a:rPr>
              <a:t>Ingestion Performance</a:t>
            </a:r>
          </a:p>
        </p:txBody>
      </p:sp>
      <p:sp>
        <p:nvSpPr>
          <p:cNvPr id="3" name="Text Placeholder 2"/>
          <p:cNvSpPr>
            <a:spLocks noGrp="1"/>
          </p:cNvSpPr>
          <p:nvPr>
            <p:ph type="body" idx="1"/>
          </p:nvPr>
        </p:nvSpPr>
        <p:spPr/>
        <p:txBody>
          <a:bodyPr/>
          <a:lstStyle/>
          <a:p>
            <a:pPr marL="0" indent="0">
              <a:spcBef>
                <a:spcPts val="0"/>
              </a:spcBef>
              <a:spcAft>
                <a:spcPts val="800"/>
              </a:spcAft>
              <a:buNone/>
            </a:pPr>
            <a:r>
              <a:rPr sz="2000" b="1">
                <a:solidFill>
                  <a:srgbClr val="FF9900"/>
                </a:solidFill>
              </a:rPr>
              <a:t>2.5x throughput  ·  87% less storage  ·  84% lower p99</a:t>
            </a:r>
          </a:p>
        </p:txBody>
      </p:sp>
      <p:graphicFrame>
        <p:nvGraphicFramePr>
          <p:cNvPr id="4" name="Table 3"/>
          <p:cNvGraphicFramePr>
            <a:graphicFrameLocks noGrp="1"/>
          </p:cNvGraphicFramePr>
          <p:nvPr/>
        </p:nvGraphicFramePr>
        <p:xfrm>
          <a:off x="333845" y="2200000"/>
          <a:ext cx="10800000" cy="2800000"/>
        </p:xfrm>
        <a:graphic>
          <a:graphicData uri="http://schemas.openxmlformats.org/drawingml/2006/table">
            <a:tbl>
              <a:tblPr firstRow="1" bandRow="1">
                <a:tableStyleId>{5C22544A-7EE6-4342-B048-85BDC9FD1C3A}</a:tableStyleId>
              </a:tblPr>
              <a:tblGrid>
                <a:gridCol w="2700000">
                  <a:extLst>
                    <a:ext uri="{9D8B030D-6E8A-4147-A177-3AD203B41FA5}">
                      <a16:colId xmlns:a16="http://schemas.microsoft.com/office/drawing/2014/main" val="20000"/>
                    </a:ext>
                  </a:extLst>
                </a:gridCol>
                <a:gridCol w="2700000">
                  <a:extLst>
                    <a:ext uri="{9D8B030D-6E8A-4147-A177-3AD203B41FA5}">
                      <a16:colId xmlns:a16="http://schemas.microsoft.com/office/drawing/2014/main" val="20001"/>
                    </a:ext>
                  </a:extLst>
                </a:gridCol>
                <a:gridCol w="2700000">
                  <a:extLst>
                    <a:ext uri="{9D8B030D-6E8A-4147-A177-3AD203B41FA5}">
                      <a16:colId xmlns:a16="http://schemas.microsoft.com/office/drawing/2014/main" val="20002"/>
                    </a:ext>
                  </a:extLst>
                </a:gridCol>
                <a:gridCol w="2700000">
                  <a:extLst>
                    <a:ext uri="{9D8B030D-6E8A-4147-A177-3AD203B41FA5}">
                      <a16:colId xmlns:a16="http://schemas.microsoft.com/office/drawing/2014/main" val="20003"/>
                    </a:ext>
                  </a:extLst>
                </a:gridCol>
              </a:tblGrid>
              <a:tr h="466666">
                <a:tc>
                  <a:txBody>
                    <a:bodyPr/>
                    <a:lstStyle/>
                    <a:p>
                      <a:pPr>
                        <a:defRPr sz="1500" b="1">
                          <a:solidFill>
                            <a:srgbClr val="232F3E"/>
                          </a:solidFill>
                        </a:defRPr>
                      </a:pPr>
                      <a:r>
                        <a:t>Metric</a:t>
                      </a:r>
                    </a:p>
                  </a:txBody>
                  <a:tcPr>
                    <a:solidFill>
                      <a:srgbClr val="F5F5F5"/>
                    </a:solidFill>
                  </a:tcPr>
                </a:tc>
                <a:tc>
                  <a:txBody>
                    <a:bodyPr/>
                    <a:lstStyle/>
                    <a:p>
                      <a:pPr>
                        <a:defRPr sz="1500" b="1">
                          <a:solidFill>
                            <a:srgbClr val="232F3E"/>
                          </a:solidFill>
                        </a:defRPr>
                      </a:pPr>
                      <a:r>
                        <a:t>Lucene (source)</a:t>
                      </a:r>
                    </a:p>
                  </a:txBody>
                  <a:tcPr>
                    <a:solidFill>
                      <a:srgbClr val="F5F5F5"/>
                    </a:solidFill>
                  </a:tcPr>
                </a:tc>
                <a:tc>
                  <a:txBody>
                    <a:bodyPr/>
                    <a:lstStyle/>
                    <a:p>
                      <a:pPr>
                        <a:defRPr sz="1500" b="1">
                          <a:solidFill>
                            <a:srgbClr val="232F3E"/>
                          </a:solidFill>
                        </a:defRPr>
                      </a:pPr>
                      <a:r>
                        <a:t>Lucene (derived)</a:t>
                      </a:r>
                    </a:p>
                  </a:txBody>
                  <a:tcPr>
                    <a:solidFill>
                      <a:srgbClr val="F5F5F5"/>
                    </a:solidFill>
                  </a:tcPr>
                </a:tc>
                <a:tc>
                  <a:txBody>
                    <a:bodyPr/>
                    <a:lstStyle/>
                    <a:p>
                      <a:pPr>
                        <a:defRPr sz="1500" b="1">
                          <a:solidFill>
                            <a:srgbClr val="232F3E"/>
                          </a:solidFill>
                        </a:defRPr>
                      </a:pPr>
                      <a:r>
                        <a:t>Parquet Engine</a:t>
                      </a:r>
                    </a:p>
                  </a:txBody>
                  <a:tcPr>
                    <a:solidFill>
                      <a:srgbClr val="F5F5F5"/>
                    </a:solidFill>
                  </a:tcPr>
                </a:tc>
                <a:extLst>
                  <a:ext uri="{0D108BD9-81ED-4DB2-BD59-A6C34878D82A}">
                    <a16:rowId xmlns:a16="http://schemas.microsoft.com/office/drawing/2014/main" val="10000"/>
                  </a:ext>
                </a:extLst>
              </a:tr>
              <a:tr h="466666">
                <a:tc>
                  <a:txBody>
                    <a:bodyPr/>
                    <a:lstStyle/>
                    <a:p>
                      <a:pPr>
                        <a:defRPr sz="1400">
                          <a:solidFill>
                            <a:srgbClr val="232F3E"/>
                          </a:solidFill>
                        </a:defRPr>
                      </a:pPr>
                      <a:r>
                        <a:t>Throughput</a:t>
                      </a:r>
                    </a:p>
                  </a:txBody>
                  <a:tcPr/>
                </a:tc>
                <a:tc>
                  <a:txBody>
                    <a:bodyPr/>
                    <a:lstStyle/>
                    <a:p>
                      <a:pPr>
                        <a:defRPr sz="1400">
                          <a:solidFill>
                            <a:srgbClr val="232F3E"/>
                          </a:solidFill>
                        </a:defRPr>
                      </a:pPr>
                      <a:r>
                        <a:t>~49.6K docs/s</a:t>
                      </a:r>
                    </a:p>
                  </a:txBody>
                  <a:tcPr/>
                </a:tc>
                <a:tc>
                  <a:txBody>
                    <a:bodyPr/>
                    <a:lstStyle/>
                    <a:p>
                      <a:pPr>
                        <a:defRPr sz="1400">
                          <a:solidFill>
                            <a:srgbClr val="232F3E"/>
                          </a:solidFill>
                        </a:defRPr>
                      </a:pPr>
                      <a:r>
                        <a:t>~55.6K docs/s</a:t>
                      </a:r>
                    </a:p>
                  </a:txBody>
                  <a:tcPr/>
                </a:tc>
                <a:tc>
                  <a:txBody>
                    <a:bodyPr/>
                    <a:lstStyle/>
                    <a:p>
                      <a:pPr>
                        <a:defRPr sz="1400">
                          <a:solidFill>
                            <a:srgbClr val="232F3E"/>
                          </a:solidFill>
                        </a:defRPr>
                      </a:pPr>
                      <a:r>
                        <a:t>~122.3K docs/s</a:t>
                      </a:r>
                    </a:p>
                  </a:txBody>
                  <a:tcPr/>
                </a:tc>
                <a:extLst>
                  <a:ext uri="{0D108BD9-81ED-4DB2-BD59-A6C34878D82A}">
                    <a16:rowId xmlns:a16="http://schemas.microsoft.com/office/drawing/2014/main" val="10001"/>
                  </a:ext>
                </a:extLst>
              </a:tr>
              <a:tr h="466666">
                <a:tc>
                  <a:txBody>
                    <a:bodyPr/>
                    <a:lstStyle/>
                    <a:p>
                      <a:pPr>
                        <a:defRPr sz="1400">
                          <a:solidFill>
                            <a:srgbClr val="232F3E"/>
                          </a:solidFill>
                        </a:defRPr>
                      </a:pPr>
                      <a:r>
                        <a:t>p50 latency</a:t>
                      </a:r>
                    </a:p>
                  </a:txBody>
                  <a:tcPr/>
                </a:tc>
                <a:tc>
                  <a:txBody>
                    <a:bodyPr/>
                    <a:lstStyle/>
                    <a:p>
                      <a:pPr>
                        <a:defRPr sz="1400">
                          <a:solidFill>
                            <a:srgbClr val="232F3E"/>
                          </a:solidFill>
                        </a:defRPr>
                      </a:pPr>
                      <a:r>
                        <a:t>55.3ms</a:t>
                      </a:r>
                    </a:p>
                  </a:txBody>
                  <a:tcPr/>
                </a:tc>
                <a:tc>
                  <a:txBody>
                    <a:bodyPr/>
                    <a:lstStyle/>
                    <a:p>
                      <a:pPr>
                        <a:defRPr sz="1400">
                          <a:solidFill>
                            <a:srgbClr val="232F3E"/>
                          </a:solidFill>
                        </a:defRPr>
                      </a:pPr>
                      <a:r>
                        <a:t>50.3ms</a:t>
                      </a:r>
                    </a:p>
                  </a:txBody>
                  <a:tcPr/>
                </a:tc>
                <a:tc>
                  <a:txBody>
                    <a:bodyPr/>
                    <a:lstStyle/>
                    <a:p>
                      <a:pPr>
                        <a:defRPr sz="1400">
                          <a:solidFill>
                            <a:srgbClr val="232F3E"/>
                          </a:solidFill>
                        </a:defRPr>
                      </a:pPr>
                      <a:r>
                        <a:t>22.8ms</a:t>
                      </a:r>
                    </a:p>
                  </a:txBody>
                  <a:tcPr/>
                </a:tc>
                <a:extLst>
                  <a:ext uri="{0D108BD9-81ED-4DB2-BD59-A6C34878D82A}">
                    <a16:rowId xmlns:a16="http://schemas.microsoft.com/office/drawing/2014/main" val="10002"/>
                  </a:ext>
                </a:extLst>
              </a:tr>
              <a:tr h="466666">
                <a:tc>
                  <a:txBody>
                    <a:bodyPr/>
                    <a:lstStyle/>
                    <a:p>
                      <a:pPr>
                        <a:defRPr sz="1400">
                          <a:solidFill>
                            <a:srgbClr val="232F3E"/>
                          </a:solidFill>
                        </a:defRPr>
                      </a:pPr>
                      <a:r>
                        <a:t>p99 latency</a:t>
                      </a:r>
                    </a:p>
                  </a:txBody>
                  <a:tcPr/>
                </a:tc>
                <a:tc>
                  <a:txBody>
                    <a:bodyPr/>
                    <a:lstStyle/>
                    <a:p>
                      <a:pPr>
                        <a:defRPr sz="1400">
                          <a:solidFill>
                            <a:srgbClr val="232F3E"/>
                          </a:solidFill>
                        </a:defRPr>
                      </a:pPr>
                      <a:r>
                        <a:t>582ms</a:t>
                      </a:r>
                    </a:p>
                  </a:txBody>
                  <a:tcPr/>
                </a:tc>
                <a:tc>
                  <a:txBody>
                    <a:bodyPr/>
                    <a:lstStyle/>
                    <a:p>
                      <a:pPr>
                        <a:defRPr sz="1400">
                          <a:solidFill>
                            <a:srgbClr val="232F3E"/>
                          </a:solidFill>
                        </a:defRPr>
                      </a:pPr>
                      <a:r>
                        <a:t>381ms</a:t>
                      </a:r>
                    </a:p>
                  </a:txBody>
                  <a:tcPr/>
                </a:tc>
                <a:tc>
                  <a:txBody>
                    <a:bodyPr/>
                    <a:lstStyle/>
                    <a:p>
                      <a:pPr>
                        <a:defRPr sz="1400">
                          <a:solidFill>
                            <a:srgbClr val="232F3E"/>
                          </a:solidFill>
                        </a:defRPr>
                      </a:pPr>
                      <a:r>
                        <a:t>90.3ms</a:t>
                      </a:r>
                    </a:p>
                  </a:txBody>
                  <a:tcPr/>
                </a:tc>
                <a:extLst>
                  <a:ext uri="{0D108BD9-81ED-4DB2-BD59-A6C34878D82A}">
                    <a16:rowId xmlns:a16="http://schemas.microsoft.com/office/drawing/2014/main" val="10003"/>
                  </a:ext>
                </a:extLst>
              </a:tr>
              <a:tr h="466666">
                <a:tc>
                  <a:txBody>
                    <a:bodyPr/>
                    <a:lstStyle/>
                    <a:p>
                      <a:pPr>
                        <a:defRPr sz="1400">
                          <a:solidFill>
                            <a:srgbClr val="232F3E"/>
                          </a:solidFill>
                        </a:defRPr>
                      </a:pPr>
                      <a:r>
                        <a:t>p99.9 latency</a:t>
                      </a:r>
                    </a:p>
                  </a:txBody>
                  <a:tcPr/>
                </a:tc>
                <a:tc>
                  <a:txBody>
                    <a:bodyPr/>
                    <a:lstStyle/>
                    <a:p>
                      <a:pPr>
                        <a:defRPr sz="1400">
                          <a:solidFill>
                            <a:srgbClr val="232F3E"/>
                          </a:solidFill>
                        </a:defRPr>
                      </a:pPr>
                      <a:r>
                        <a:t>3,942ms</a:t>
                      </a:r>
                    </a:p>
                  </a:txBody>
                  <a:tcPr/>
                </a:tc>
                <a:tc>
                  <a:txBody>
                    <a:bodyPr/>
                    <a:lstStyle/>
                    <a:p>
                      <a:pPr>
                        <a:defRPr sz="1400">
                          <a:solidFill>
                            <a:srgbClr val="232F3E"/>
                          </a:solidFill>
                        </a:defRPr>
                      </a:pPr>
                      <a:r>
                        <a:t>2,038ms</a:t>
                      </a:r>
                    </a:p>
                  </a:txBody>
                  <a:tcPr/>
                </a:tc>
                <a:tc>
                  <a:txBody>
                    <a:bodyPr/>
                    <a:lstStyle/>
                    <a:p>
                      <a:pPr>
                        <a:defRPr sz="1400">
                          <a:solidFill>
                            <a:srgbClr val="232F3E"/>
                          </a:solidFill>
                        </a:defRPr>
                      </a:pPr>
                      <a:r>
                        <a:t>142ms</a:t>
                      </a:r>
                    </a:p>
                  </a:txBody>
                  <a:tcPr/>
                </a:tc>
                <a:extLst>
                  <a:ext uri="{0D108BD9-81ED-4DB2-BD59-A6C34878D82A}">
                    <a16:rowId xmlns:a16="http://schemas.microsoft.com/office/drawing/2014/main" val="10004"/>
                  </a:ext>
                </a:extLst>
              </a:tr>
              <a:tr h="466670">
                <a:tc>
                  <a:txBody>
                    <a:bodyPr/>
                    <a:lstStyle/>
                    <a:p>
                      <a:pPr>
                        <a:defRPr sz="1400">
                          <a:solidFill>
                            <a:srgbClr val="232F3E"/>
                          </a:solidFill>
                        </a:defRPr>
                      </a:pPr>
                      <a:r>
                        <a:t>Storage</a:t>
                      </a:r>
                    </a:p>
                  </a:txBody>
                  <a:tcPr/>
                </a:tc>
                <a:tc>
                  <a:txBody>
                    <a:bodyPr/>
                    <a:lstStyle/>
                    <a:p>
                      <a:pPr>
                        <a:defRPr sz="1400">
                          <a:solidFill>
                            <a:srgbClr val="232F3E"/>
                          </a:solidFill>
                        </a:defRPr>
                      </a:pPr>
                      <a:r>
                        <a:t>27GB</a:t>
                      </a:r>
                    </a:p>
                  </a:txBody>
                  <a:tcPr/>
                </a:tc>
                <a:tc>
                  <a:txBody>
                    <a:bodyPr/>
                    <a:lstStyle/>
                    <a:p>
                      <a:pPr>
                        <a:defRPr sz="1400">
                          <a:solidFill>
                            <a:srgbClr val="232F3E"/>
                          </a:solidFill>
                        </a:defRPr>
                      </a:pPr>
                      <a:r>
                        <a:t>17.5GB</a:t>
                      </a:r>
                    </a:p>
                  </a:txBody>
                  <a:tcPr/>
                </a:tc>
                <a:tc>
                  <a:txBody>
                    <a:bodyPr/>
                    <a:lstStyle/>
                    <a:p>
                      <a:pPr>
                        <a:defRPr sz="1400">
                          <a:solidFill>
                            <a:srgbClr val="232F3E"/>
                          </a:solidFill>
                        </a:defRPr>
                      </a:pPr>
                      <a:r>
                        <a:t>3.5GB</a:t>
                      </a:r>
                    </a:p>
                  </a:txBody>
                  <a:tcPr/>
                </a:tc>
                <a:extLst>
                  <a:ext uri="{0D108BD9-81ED-4DB2-BD59-A6C34878D82A}">
                    <a16:rowId xmlns:a16="http://schemas.microsoft.com/office/drawing/2014/main" val="10005"/>
                  </a:ext>
                </a:extLst>
              </a:tr>
            </a:tbl>
          </a:graphicData>
        </a:graphic>
      </p:graphicFrame>
      <p:sp>
        <p:nvSpPr>
          <p:cNvPr id="5" name="TextBox 4"/>
          <p:cNvSpPr txBox="1"/>
          <p:nvPr/>
        </p:nvSpPr>
        <p:spPr>
          <a:xfrm>
            <a:off x="333845" y="5300000"/>
            <a:ext cx="10800000" cy="600000"/>
          </a:xfrm>
          <a:prstGeom prst="rect">
            <a:avLst/>
          </a:prstGeom>
          <a:noFill/>
        </p:spPr>
        <p:txBody>
          <a:bodyPr wrap="square">
            <a:spAutoFit/>
          </a:bodyPr>
          <a:lstStyle/>
          <a:p>
            <a:pPr marL="228600" indent="-171450">
              <a:spcBef>
                <a:spcPts val="600"/>
              </a:spcBef>
              <a:spcAft>
                <a:spcPts val="400"/>
              </a:spcAft>
            </a:pPr>
            <a:r>
              <a:rPr sz="1400" b="0" dirty="0">
                <a:solidFill>
                  <a:srgbClr val="545B64"/>
                </a:solidFill>
              </a:rPr>
              <a:t>big5 workload · r6g.2xlarge · single node · 5 runs averaged</a:t>
            </a:r>
          </a:p>
          <a:p>
            <a:pPr marL="228600" indent="-171450">
              <a:spcBef>
                <a:spcPts val="600"/>
              </a:spcBef>
              <a:spcAft>
                <a:spcPts val="400"/>
              </a:spcAft>
            </a:pPr>
            <a:r>
              <a:rPr sz="1400" b="0" dirty="0">
                <a:solidFill>
                  <a:srgbClr val="545B64"/>
                </a:solidFill>
              </a:rPr>
              <a:t>With Arrow-based ingestion format: up to </a:t>
            </a:r>
            <a:r>
              <a:rPr sz="1400" b="1" dirty="0">
                <a:solidFill>
                  <a:srgbClr val="545B64"/>
                </a:solidFill>
              </a:rPr>
              <a:t>6x throughput</a:t>
            </a:r>
            <a:r>
              <a:rPr sz="1400" b="0" dirty="0">
                <a:solidFill>
                  <a:srgbClr val="545B64"/>
                </a:solidFill>
              </a:rPr>
              <a:t> (experimental)</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pPr marL="0" indent="0">
              <a:spcBef>
                <a:spcPts val="0"/>
              </a:spcBef>
              <a:spcAft>
                <a:spcPts val="800"/>
              </a:spcAft>
              <a:buNone/>
            </a:pPr>
            <a:r>
              <a:rPr sz="2200" b="1">
                <a:solidFill>
                  <a:srgbClr val="FF9900"/>
                </a:solidFill>
              </a:rPr>
              <a:t>Where Lucene still dominates</a:t>
            </a:r>
          </a:p>
          <a:p>
            <a:pPr marL="228600" indent="-171450">
              <a:spcBef>
                <a:spcPts val="600"/>
              </a:spcBef>
              <a:spcAft>
                <a:spcPts val="400"/>
              </a:spcAft>
            </a:pPr>
            <a:r>
              <a:rPr sz="1800" b="0">
                <a:solidFill>
                  <a:srgbClr val="232F3E"/>
                </a:solidFill>
              </a:rPr>
              <a:t>Low-selectivity term queries (random access)</a:t>
            </a:r>
          </a:p>
          <a:p>
            <a:pPr marL="228600" indent="-171450">
              <a:spcBef>
                <a:spcPts val="600"/>
              </a:spcBef>
              <a:spcAft>
                <a:spcPts val="400"/>
              </a:spcAft>
            </a:pPr>
            <a:r>
              <a:rPr sz="1800" b="0">
                <a:solidFill>
                  <a:srgbClr val="232F3E"/>
                </a:solidFill>
              </a:rPr>
              <a:t>Pattern matching &amp; text search</a:t>
            </a:r>
          </a:p>
          <a:p>
            <a:pPr marL="228600" indent="-171450">
              <a:spcBef>
                <a:spcPts val="600"/>
              </a:spcBef>
              <a:spcAft>
                <a:spcPts val="400"/>
              </a:spcAft>
            </a:pPr>
            <a:r>
              <a:rPr sz="1800" b="0">
                <a:solidFill>
                  <a:srgbClr val="232F3E"/>
                </a:solidFill>
              </a:rPr>
              <a:t>Metadata-driven queries (count, min)</a:t>
            </a:r>
          </a:p>
          <a:p>
            <a:pPr marL="228600" indent="-171450">
              <a:spcBef>
                <a:spcPts val="600"/>
              </a:spcBef>
              <a:spcAft>
                <a:spcPts val="400"/>
              </a:spcAft>
            </a:pPr>
            <a:r>
              <a:rPr sz="1800" b="0">
                <a:solidFill>
                  <a:srgbClr val="232F3E"/>
                </a:solidFill>
              </a:rPr>
              <a:t>Extremely selective filters</a:t>
            </a:r>
          </a:p>
          <a:p>
            <a:pPr marL="228600" indent="-171450">
              <a:spcBef>
                <a:spcPts val="600"/>
              </a:spcBef>
              <a:spcAft>
                <a:spcPts val="400"/>
              </a:spcAft>
            </a:pPr>
            <a:endParaRPr sz="1800" b="0">
              <a:solidFill>
                <a:srgbClr val="232F3E"/>
              </a:solidFill>
            </a:endParaRPr>
          </a:p>
          <a:p>
            <a:pPr marL="228600" indent="-171450">
              <a:spcBef>
                <a:spcPts val="600"/>
              </a:spcBef>
              <a:spcAft>
                <a:spcPts val="400"/>
              </a:spcAft>
            </a:pPr>
            <a:r>
              <a:rPr sz="1800" b="0">
                <a:solidFill>
                  <a:srgbClr val="232F3E"/>
                </a:solidFill>
              </a:rPr>
              <a:t>The </a:t>
            </a:r>
            <a:r>
              <a:rPr sz="1800" b="1">
                <a:solidFill>
                  <a:srgbClr val="232F3E"/>
                </a:solidFill>
              </a:rPr>
              <a:t>dual-mode architecture</a:t>
            </a:r>
            <a:r>
              <a:rPr sz="1800" b="0">
                <a:solidFill>
                  <a:srgbClr val="232F3E"/>
                </a:solidFill>
              </a:rPr>
              <a:t> lets you</a:t>
            </a:r>
          </a:p>
          <a:p>
            <a:pPr marL="228600" indent="-171450">
              <a:spcBef>
                <a:spcPts val="600"/>
              </a:spcBef>
              <a:spcAft>
                <a:spcPts val="400"/>
              </a:spcAft>
            </a:pPr>
            <a:r>
              <a:rPr sz="1800" b="0">
                <a:solidFill>
                  <a:srgbClr val="232F3E"/>
                </a:solidFill>
              </a:rPr>
              <a:t>get the </a:t>
            </a:r>
            <a:r>
              <a:rPr sz="1800" b="1">
                <a:solidFill>
                  <a:srgbClr val="232F3E"/>
                </a:solidFill>
              </a:rPr>
              <a:t>best of both</a:t>
            </a:r>
          </a:p>
        </p:txBody>
      </p:sp>
      <p:sp>
        <p:nvSpPr>
          <p:cNvPr id="3" name="Text Placeholder 2"/>
          <p:cNvSpPr>
            <a:spLocks noGrp="1"/>
          </p:cNvSpPr>
          <p:nvPr>
            <p:ph type="body" idx="2"/>
          </p:nvPr>
        </p:nvSpPr>
        <p:spPr/>
        <p:txBody>
          <a:bodyPr/>
          <a:lstStyle/>
          <a:p>
            <a:pPr marL="0" indent="0">
              <a:spcBef>
                <a:spcPts val="0"/>
              </a:spcBef>
              <a:spcAft>
                <a:spcPts val="800"/>
              </a:spcAft>
              <a:buNone/>
            </a:pPr>
            <a:r>
              <a:rPr sz="2200" b="1">
                <a:solidFill>
                  <a:srgbClr val="FF9900"/>
                </a:solidFill>
              </a:rPr>
              <a:t>Where DataFusion shines</a:t>
            </a:r>
          </a:p>
          <a:p>
            <a:pPr marL="228600" indent="-171450">
              <a:spcBef>
                <a:spcPts val="600"/>
              </a:spcBef>
              <a:spcAft>
                <a:spcPts val="400"/>
              </a:spcAft>
            </a:pPr>
            <a:r>
              <a:rPr sz="1800" b="0">
                <a:solidFill>
                  <a:srgbClr val="232F3E"/>
                </a:solidFill>
              </a:rPr>
              <a:t>Complex aggregations: </a:t>
            </a:r>
            <a:r>
              <a:rPr sz="1800" b="1">
                <a:solidFill>
                  <a:srgbClr val="232F3E"/>
                </a:solidFill>
              </a:rPr>
              <a:t>7–23x faster</a:t>
            </a:r>
          </a:p>
          <a:p>
            <a:pPr marL="228600" indent="-171450">
              <a:spcBef>
                <a:spcPts val="600"/>
              </a:spcBef>
              <a:spcAft>
                <a:spcPts val="400"/>
              </a:spcAft>
            </a:pPr>
            <a:r>
              <a:rPr sz="1800" b="0">
                <a:solidFill>
                  <a:srgbClr val="232F3E"/>
                </a:solidFill>
              </a:rPr>
              <a:t>Ultra-high cardinality operations</a:t>
            </a:r>
          </a:p>
          <a:p>
            <a:pPr marL="228600" indent="-171450">
              <a:spcBef>
                <a:spcPts val="600"/>
              </a:spcBef>
              <a:spcAft>
                <a:spcPts val="400"/>
              </a:spcAft>
            </a:pPr>
            <a:r>
              <a:rPr sz="1800" b="0">
                <a:solidFill>
                  <a:srgbClr val="232F3E"/>
                </a:solidFill>
              </a:rPr>
              <a:t>Multi-column aggregations</a:t>
            </a:r>
          </a:p>
          <a:p>
            <a:pPr marL="228600" indent="-171450">
              <a:spcBef>
                <a:spcPts val="600"/>
              </a:spcBef>
              <a:spcAft>
                <a:spcPts val="400"/>
              </a:spcAft>
            </a:pPr>
            <a:r>
              <a:rPr sz="1800" b="0">
                <a:solidFill>
                  <a:srgbClr val="232F3E"/>
                </a:solidFill>
              </a:rPr>
              <a:t>SUM, COUNT, AVG across full dataset</a:t>
            </a:r>
          </a:p>
          <a:p>
            <a:pPr marL="228600" indent="-171450">
              <a:spcBef>
                <a:spcPts val="600"/>
              </a:spcBef>
              <a:spcAft>
                <a:spcPts val="400"/>
              </a:spcAft>
            </a:pPr>
            <a:r>
              <a:rPr sz="1800" b="0">
                <a:solidFill>
                  <a:srgbClr val="232F3E"/>
                </a:solidFill>
              </a:rPr>
              <a:t>58% of ClickBench queries improved</a:t>
            </a:r>
          </a:p>
        </p:txBody>
      </p:sp>
      <p:sp>
        <p:nvSpPr>
          <p:cNvPr id="4" name="Title 3"/>
          <p:cNvSpPr>
            <a:spLocks noGrp="1"/>
          </p:cNvSpPr>
          <p:nvPr>
            <p:ph type="title"/>
          </p:nvPr>
        </p:nvSpPr>
        <p:spPr/>
        <p:txBody>
          <a:bodyPr/>
          <a:lstStyle/>
          <a:p>
            <a:r>
              <a:rPr sz="2800" b="1">
                <a:solidFill>
                  <a:srgbClr val="232F3E"/>
                </a:solidFill>
              </a:rPr>
              <a:t>Search Performance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z="2800" b="1">
                <a:solidFill>
                  <a:srgbClr val="232F3E"/>
                </a:solidFill>
              </a:rPr>
              <a:t>Vortex — Pluggability in Action</a:t>
            </a:r>
          </a:p>
        </p:txBody>
      </p:sp>
      <p:sp>
        <p:nvSpPr>
          <p:cNvPr id="3" name="Text Placeholder 2"/>
          <p:cNvSpPr>
            <a:spLocks noGrp="1"/>
          </p:cNvSpPr>
          <p:nvPr>
            <p:ph type="body" idx="1"/>
          </p:nvPr>
        </p:nvSpPr>
        <p:spPr/>
        <p:txBody>
          <a:bodyPr/>
          <a:lstStyle/>
          <a:p>
            <a:pPr marL="0" indent="0">
              <a:spcBef>
                <a:spcPts val="0"/>
              </a:spcBef>
              <a:spcAft>
                <a:spcPts val="800"/>
              </a:spcAft>
              <a:buNone/>
            </a:pPr>
            <a:r>
              <a:rPr sz="1800" b="1">
                <a:solidFill>
                  <a:srgbClr val="0073BB"/>
                </a:solidFill>
              </a:rPr>
              <a:t>Compressed columnar format, built on the DataFusion / Arrow ecosystem</a:t>
            </a:r>
          </a:p>
          <a:p>
            <a:pPr marL="228600" indent="-171450">
              <a:spcBef>
                <a:spcPts val="600"/>
              </a:spcBef>
              <a:spcAft>
                <a:spcPts val="400"/>
              </a:spcAft>
            </a:pPr>
            <a:r>
              <a:rPr sz="1800" b="0">
                <a:solidFill>
                  <a:srgbClr val="232F3E"/>
                </a:solidFill>
              </a:rPr>
              <a:t>Same pluggable DataFormat interface — swap Parquet for Vortex, same query API</a:t>
            </a:r>
          </a:p>
          <a:p>
            <a:pPr marL="228600" indent="-171450">
              <a:spcBef>
                <a:spcPts val="600"/>
              </a:spcBef>
              <a:spcAft>
                <a:spcPts val="400"/>
              </a:spcAft>
            </a:pPr>
            <a:endParaRPr sz="1800" b="0">
              <a:solidFill>
                <a:srgbClr val="232F3E"/>
              </a:solidFill>
            </a:endParaRPr>
          </a:p>
          <a:p>
            <a:pPr marL="0" indent="0">
              <a:spcBef>
                <a:spcPts val="1600"/>
              </a:spcBef>
              <a:spcAft>
                <a:spcPts val="800"/>
              </a:spcAft>
              <a:buNone/>
            </a:pPr>
            <a:r>
              <a:rPr sz="1800" b="1">
                <a:solidFill>
                  <a:srgbClr val="FF9900"/>
                </a:solidFill>
              </a:rPr>
              <a:t>Early results (42M rows):</a:t>
            </a:r>
          </a:p>
        </p:txBody>
      </p:sp>
      <p:graphicFrame>
        <p:nvGraphicFramePr>
          <p:cNvPr id="4" name="Table 3"/>
          <p:cNvGraphicFramePr>
            <a:graphicFrameLocks noGrp="1"/>
          </p:cNvGraphicFramePr>
          <p:nvPr/>
        </p:nvGraphicFramePr>
        <p:xfrm>
          <a:off x="333845" y="3000000"/>
          <a:ext cx="10800000" cy="1600000"/>
        </p:xfrm>
        <a:graphic>
          <a:graphicData uri="http://schemas.openxmlformats.org/drawingml/2006/table">
            <a:tbl>
              <a:tblPr firstRow="1" bandRow="1">
                <a:tableStyleId>{5C22544A-7EE6-4342-B048-85BDC9FD1C3A}</a:tableStyleId>
              </a:tblPr>
              <a:tblGrid>
                <a:gridCol w="2160000">
                  <a:extLst>
                    <a:ext uri="{9D8B030D-6E8A-4147-A177-3AD203B41FA5}">
                      <a16:colId xmlns:a16="http://schemas.microsoft.com/office/drawing/2014/main" val="20000"/>
                    </a:ext>
                  </a:extLst>
                </a:gridCol>
                <a:gridCol w="2160000">
                  <a:extLst>
                    <a:ext uri="{9D8B030D-6E8A-4147-A177-3AD203B41FA5}">
                      <a16:colId xmlns:a16="http://schemas.microsoft.com/office/drawing/2014/main" val="20001"/>
                    </a:ext>
                  </a:extLst>
                </a:gridCol>
                <a:gridCol w="2160000">
                  <a:extLst>
                    <a:ext uri="{9D8B030D-6E8A-4147-A177-3AD203B41FA5}">
                      <a16:colId xmlns:a16="http://schemas.microsoft.com/office/drawing/2014/main" val="20002"/>
                    </a:ext>
                  </a:extLst>
                </a:gridCol>
                <a:gridCol w="2160000">
                  <a:extLst>
                    <a:ext uri="{9D8B030D-6E8A-4147-A177-3AD203B41FA5}">
                      <a16:colId xmlns:a16="http://schemas.microsoft.com/office/drawing/2014/main" val="20003"/>
                    </a:ext>
                  </a:extLst>
                </a:gridCol>
                <a:gridCol w="2160000">
                  <a:extLst>
                    <a:ext uri="{9D8B030D-6E8A-4147-A177-3AD203B41FA5}">
                      <a16:colId xmlns:a16="http://schemas.microsoft.com/office/drawing/2014/main" val="20004"/>
                    </a:ext>
                  </a:extLst>
                </a:gridCol>
              </a:tblGrid>
              <a:tr h="400000">
                <a:tc>
                  <a:txBody>
                    <a:bodyPr/>
                    <a:lstStyle/>
                    <a:p>
                      <a:pPr>
                        <a:defRPr sz="1500" b="1">
                          <a:solidFill>
                            <a:srgbClr val="232F3E"/>
                          </a:solidFill>
                        </a:defRPr>
                      </a:pPr>
                      <a:r>
                        <a:t>Scenario</a:t>
                      </a:r>
                    </a:p>
                  </a:txBody>
                  <a:tcPr>
                    <a:solidFill>
                      <a:srgbClr val="F5F5F5"/>
                    </a:solidFill>
                  </a:tcPr>
                </a:tc>
                <a:tc>
                  <a:txBody>
                    <a:bodyPr/>
                    <a:lstStyle/>
                    <a:p>
                      <a:pPr>
                        <a:defRPr sz="1500" b="1">
                          <a:solidFill>
                            <a:srgbClr val="232F3E"/>
                          </a:solidFill>
                        </a:defRPr>
                      </a:pPr>
                      <a:r>
                        <a:t>Parquet</a:t>
                      </a:r>
                    </a:p>
                  </a:txBody>
                  <a:tcPr>
                    <a:solidFill>
                      <a:srgbClr val="F5F5F5"/>
                    </a:solidFill>
                  </a:tcPr>
                </a:tc>
                <a:tc>
                  <a:txBody>
                    <a:bodyPr/>
                    <a:lstStyle/>
                    <a:p>
                      <a:pPr>
                        <a:defRPr sz="1500" b="1">
                          <a:solidFill>
                            <a:srgbClr val="232F3E"/>
                          </a:solidFill>
                        </a:defRPr>
                      </a:pPr>
                      <a:r>
                        <a:t>Vortex</a:t>
                      </a:r>
                    </a:p>
                  </a:txBody>
                  <a:tcPr>
                    <a:solidFill>
                      <a:srgbClr val="F5F5F5"/>
                    </a:solidFill>
                  </a:tcPr>
                </a:tc>
                <a:tc>
                  <a:txBody>
                    <a:bodyPr/>
                    <a:lstStyle/>
                    <a:p>
                      <a:pPr>
                        <a:defRPr sz="1500" b="1">
                          <a:solidFill>
                            <a:srgbClr val="232F3E"/>
                          </a:solidFill>
                        </a:defRPr>
                      </a:pPr>
                      <a:r>
                        <a:t>Lucene</a:t>
                      </a:r>
                    </a:p>
                  </a:txBody>
                  <a:tcPr>
                    <a:solidFill>
                      <a:srgbClr val="F5F5F5"/>
                    </a:solidFill>
                  </a:tcPr>
                </a:tc>
                <a:tc>
                  <a:txBody>
                    <a:bodyPr/>
                    <a:lstStyle/>
                    <a:p>
                      <a:pPr>
                        <a:defRPr sz="1500" b="1">
                          <a:solidFill>
                            <a:srgbClr val="232F3E"/>
                          </a:solidFill>
                        </a:defRPr>
                      </a:pPr>
                      <a:r>
                        <a:t>Vortex vs Parquet</a:t>
                      </a:r>
                    </a:p>
                  </a:txBody>
                  <a:tcPr>
                    <a:solidFill>
                      <a:srgbClr val="F5F5F5"/>
                    </a:solidFill>
                  </a:tcPr>
                </a:tc>
                <a:extLst>
                  <a:ext uri="{0D108BD9-81ED-4DB2-BD59-A6C34878D82A}">
                    <a16:rowId xmlns:a16="http://schemas.microsoft.com/office/drawing/2014/main" val="10000"/>
                  </a:ext>
                </a:extLst>
              </a:tr>
              <a:tr h="400000">
                <a:tc>
                  <a:txBody>
                    <a:bodyPr/>
                    <a:lstStyle/>
                    <a:p>
                      <a:pPr>
                        <a:defRPr sz="1400">
                          <a:solidFill>
                            <a:srgbClr val="232F3E"/>
                          </a:solidFill>
                        </a:defRPr>
                      </a:pPr>
                      <a:r>
                        <a:t>High sel., 50% scan</a:t>
                      </a:r>
                    </a:p>
                  </a:txBody>
                  <a:tcPr/>
                </a:tc>
                <a:tc>
                  <a:txBody>
                    <a:bodyPr/>
                    <a:lstStyle/>
                    <a:p>
                      <a:pPr>
                        <a:defRPr sz="1400">
                          <a:solidFill>
                            <a:srgbClr val="232F3E"/>
                          </a:solidFill>
                        </a:defRPr>
                      </a:pPr>
                      <a:r>
                        <a:t>351ms</a:t>
                      </a:r>
                    </a:p>
                  </a:txBody>
                  <a:tcPr/>
                </a:tc>
                <a:tc>
                  <a:txBody>
                    <a:bodyPr/>
                    <a:lstStyle/>
                    <a:p>
                      <a:pPr>
                        <a:defRPr sz="1400">
                          <a:solidFill>
                            <a:srgbClr val="232F3E"/>
                          </a:solidFill>
                        </a:defRPr>
                      </a:pPr>
                      <a:r>
                        <a:t>253ms</a:t>
                      </a:r>
                    </a:p>
                  </a:txBody>
                  <a:tcPr/>
                </a:tc>
                <a:tc>
                  <a:txBody>
                    <a:bodyPr/>
                    <a:lstStyle/>
                    <a:p>
                      <a:pPr>
                        <a:defRPr sz="1400">
                          <a:solidFill>
                            <a:srgbClr val="232F3E"/>
                          </a:solidFill>
                        </a:defRPr>
                      </a:pPr>
                      <a:r>
                        <a:t>475ms</a:t>
                      </a:r>
                    </a:p>
                  </a:txBody>
                  <a:tcPr/>
                </a:tc>
                <a:tc>
                  <a:txBody>
                    <a:bodyPr/>
                    <a:lstStyle/>
                    <a:p>
                      <a:pPr>
                        <a:defRPr sz="1400">
                          <a:solidFill>
                            <a:srgbClr val="232F3E"/>
                          </a:solidFill>
                        </a:defRPr>
                      </a:pPr>
                      <a:r>
                        <a:t>-28%</a:t>
                      </a:r>
                    </a:p>
                  </a:txBody>
                  <a:tcPr/>
                </a:tc>
                <a:extLst>
                  <a:ext uri="{0D108BD9-81ED-4DB2-BD59-A6C34878D82A}">
                    <a16:rowId xmlns:a16="http://schemas.microsoft.com/office/drawing/2014/main" val="10001"/>
                  </a:ext>
                </a:extLst>
              </a:tr>
              <a:tr h="400000">
                <a:tc>
                  <a:txBody>
                    <a:bodyPr/>
                    <a:lstStyle/>
                    <a:p>
                      <a:pPr>
                        <a:defRPr sz="1400">
                          <a:solidFill>
                            <a:srgbClr val="232F3E"/>
                          </a:solidFill>
                        </a:defRPr>
                      </a:pPr>
                      <a:r>
                        <a:t>High sel., 10% scan</a:t>
                      </a:r>
                    </a:p>
                  </a:txBody>
                  <a:tcPr/>
                </a:tc>
                <a:tc>
                  <a:txBody>
                    <a:bodyPr/>
                    <a:lstStyle/>
                    <a:p>
                      <a:pPr>
                        <a:defRPr sz="1400">
                          <a:solidFill>
                            <a:srgbClr val="232F3E"/>
                          </a:solidFill>
                        </a:defRPr>
                      </a:pPr>
                      <a:r>
                        <a:t>105ms</a:t>
                      </a:r>
                    </a:p>
                  </a:txBody>
                  <a:tcPr/>
                </a:tc>
                <a:tc>
                  <a:txBody>
                    <a:bodyPr/>
                    <a:lstStyle/>
                    <a:p>
                      <a:pPr>
                        <a:defRPr sz="1400">
                          <a:solidFill>
                            <a:srgbClr val="232F3E"/>
                          </a:solidFill>
                        </a:defRPr>
                      </a:pPr>
                      <a:r>
                        <a:t>75ms</a:t>
                      </a:r>
                    </a:p>
                  </a:txBody>
                  <a:tcPr/>
                </a:tc>
                <a:tc>
                  <a:txBody>
                    <a:bodyPr/>
                    <a:lstStyle/>
                    <a:p>
                      <a:pPr>
                        <a:defRPr sz="1400">
                          <a:solidFill>
                            <a:srgbClr val="232F3E"/>
                          </a:solidFill>
                        </a:defRPr>
                      </a:pPr>
                      <a:r>
                        <a:t>137ms</a:t>
                      </a:r>
                    </a:p>
                  </a:txBody>
                  <a:tcPr/>
                </a:tc>
                <a:tc>
                  <a:txBody>
                    <a:bodyPr/>
                    <a:lstStyle/>
                    <a:p>
                      <a:pPr>
                        <a:defRPr sz="1400">
                          <a:solidFill>
                            <a:srgbClr val="232F3E"/>
                          </a:solidFill>
                        </a:defRPr>
                      </a:pPr>
                      <a:r>
                        <a:t>-29%</a:t>
                      </a:r>
                    </a:p>
                  </a:txBody>
                  <a:tcPr/>
                </a:tc>
                <a:extLst>
                  <a:ext uri="{0D108BD9-81ED-4DB2-BD59-A6C34878D82A}">
                    <a16:rowId xmlns:a16="http://schemas.microsoft.com/office/drawing/2014/main" val="10002"/>
                  </a:ext>
                </a:extLst>
              </a:tr>
              <a:tr h="400000">
                <a:tc>
                  <a:txBody>
                    <a:bodyPr/>
                    <a:lstStyle/>
                    <a:p>
                      <a:pPr>
                        <a:defRPr sz="1400">
                          <a:solidFill>
                            <a:srgbClr val="232F3E"/>
                          </a:solidFill>
                        </a:defRPr>
                      </a:pPr>
                      <a:r>
                        <a:t>High sel., 2.5% scan</a:t>
                      </a:r>
                    </a:p>
                  </a:txBody>
                  <a:tcPr/>
                </a:tc>
                <a:tc>
                  <a:txBody>
                    <a:bodyPr/>
                    <a:lstStyle/>
                    <a:p>
                      <a:pPr>
                        <a:defRPr sz="1400">
                          <a:solidFill>
                            <a:srgbClr val="232F3E"/>
                          </a:solidFill>
                        </a:defRPr>
                      </a:pPr>
                      <a:r>
                        <a:t>50ms</a:t>
                      </a:r>
                    </a:p>
                  </a:txBody>
                  <a:tcPr/>
                </a:tc>
                <a:tc>
                  <a:txBody>
                    <a:bodyPr/>
                    <a:lstStyle/>
                    <a:p>
                      <a:pPr>
                        <a:defRPr sz="1400">
                          <a:solidFill>
                            <a:srgbClr val="232F3E"/>
                          </a:solidFill>
                        </a:defRPr>
                      </a:pPr>
                      <a:r>
                        <a:t>42ms</a:t>
                      </a:r>
                    </a:p>
                  </a:txBody>
                  <a:tcPr/>
                </a:tc>
                <a:tc>
                  <a:txBody>
                    <a:bodyPr/>
                    <a:lstStyle/>
                    <a:p>
                      <a:pPr>
                        <a:defRPr sz="1400">
                          <a:solidFill>
                            <a:srgbClr val="232F3E"/>
                          </a:solidFill>
                        </a:defRPr>
                      </a:pPr>
                      <a:r>
                        <a:t>45ms</a:t>
                      </a:r>
                    </a:p>
                  </a:txBody>
                  <a:tcPr/>
                </a:tc>
                <a:tc>
                  <a:txBody>
                    <a:bodyPr/>
                    <a:lstStyle/>
                    <a:p>
                      <a:pPr>
                        <a:defRPr sz="1400">
                          <a:solidFill>
                            <a:srgbClr val="232F3E"/>
                          </a:solidFill>
                        </a:defRPr>
                      </a:pPr>
                      <a:r>
                        <a:t>-16%</a:t>
                      </a:r>
                    </a:p>
                  </a:txBody>
                  <a:tcPr/>
                </a:tc>
                <a:extLst>
                  <a:ext uri="{0D108BD9-81ED-4DB2-BD59-A6C34878D82A}">
                    <a16:rowId xmlns:a16="http://schemas.microsoft.com/office/drawing/2014/main" val="10003"/>
                  </a:ext>
                </a:extLst>
              </a:tr>
            </a:tbl>
          </a:graphicData>
        </a:graphic>
      </p:graphicFrame>
      <p:sp>
        <p:nvSpPr>
          <p:cNvPr id="5" name="TextBox 4"/>
          <p:cNvSpPr txBox="1"/>
          <p:nvPr/>
        </p:nvSpPr>
        <p:spPr>
          <a:xfrm>
            <a:off x="333845" y="4900000"/>
            <a:ext cx="10800000" cy="800000"/>
          </a:xfrm>
          <a:prstGeom prst="rect">
            <a:avLst/>
          </a:prstGeom>
          <a:noFill/>
        </p:spPr>
        <p:txBody>
          <a:bodyPr wrap="square">
            <a:spAutoFit/>
          </a:bodyPr>
          <a:lstStyle/>
          <a:p>
            <a:pPr marL="0" indent="0">
              <a:spcBef>
                <a:spcPts val="0"/>
              </a:spcBef>
              <a:spcAft>
                <a:spcPts val="800"/>
              </a:spcAft>
              <a:buNone/>
            </a:pPr>
            <a:r>
              <a:rPr sz="1800" b="1">
                <a:solidFill>
                  <a:srgbClr val="FF9900"/>
                </a:solidFill>
              </a:rPr>
              <a:t>28–62% faster than Parquet · Matches or beats Lucene on wide scans</a:t>
            </a:r>
          </a:p>
          <a:p>
            <a:pPr marL="228600" indent="-171450">
              <a:spcBef>
                <a:spcPts val="600"/>
              </a:spcBef>
              <a:spcAft>
                <a:spcPts val="400"/>
              </a:spcAft>
            </a:pPr>
            <a:r>
              <a:rPr sz="1800" b="0">
                <a:solidFill>
                  <a:srgbClr val="232F3E"/>
                </a:solidFill>
              </a:rPr>
              <a:t>Lance for vector workloads — same story, different format</a:t>
            </a:r>
          </a:p>
          <a:p>
            <a:pPr marL="228600" indent="-171450">
              <a:spcBef>
                <a:spcPts val="600"/>
              </a:spcBef>
              <a:spcAft>
                <a:spcPts val="400"/>
              </a:spcAft>
            </a:pPr>
            <a:r>
              <a:rPr sz="1800" b="0">
                <a:solidFill>
                  <a:srgbClr val="232F3E"/>
                </a:solidFill>
              </a:rPr>
              <a:t>The format is a </a:t>
            </a:r>
            <a:r>
              <a:rPr sz="1800" b="1">
                <a:solidFill>
                  <a:srgbClr val="232F3E"/>
                </a:solidFill>
              </a:rPr>
              <a:t>choice</a:t>
            </a:r>
            <a:r>
              <a:rPr sz="1800" b="0">
                <a:solidFill>
                  <a:srgbClr val="232F3E"/>
                </a:solidFill>
              </a:rPr>
              <a:t>, not a constraint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pPr marL="0" indent="0">
              <a:spcBef>
                <a:spcPts val="0"/>
              </a:spcBef>
              <a:spcAft>
                <a:spcPts val="800"/>
              </a:spcAft>
              <a:buNone/>
            </a:pPr>
            <a:r>
              <a:rPr sz="2200" b="1" dirty="0">
                <a:solidFill>
                  <a:srgbClr val="FF9900"/>
                </a:solidFill>
              </a:rPr>
              <a:t>Get involved</a:t>
            </a:r>
          </a:p>
          <a:p>
            <a:pPr marL="228600" indent="-171450">
              <a:spcBef>
                <a:spcPts val="600"/>
              </a:spcBef>
              <a:spcAft>
                <a:spcPts val="400"/>
              </a:spcAft>
            </a:pPr>
            <a:endParaRPr sz="2200" b="1" dirty="0">
              <a:solidFill>
                <a:srgbClr val="FF9900"/>
              </a:solidFill>
            </a:endParaRPr>
          </a:p>
          <a:p>
            <a:pPr marL="228600" indent="-171450">
              <a:spcBef>
                <a:spcPts val="600"/>
              </a:spcBef>
              <a:spcAft>
                <a:spcPts val="400"/>
              </a:spcAft>
            </a:pPr>
            <a:r>
              <a:rPr sz="1800" b="0" dirty="0">
                <a:solidFill>
                  <a:srgbClr val="232F3E"/>
                </a:solidFill>
              </a:rPr>
              <a:t>All </a:t>
            </a:r>
            <a:r>
              <a:rPr sz="1800" b="1" dirty="0">
                <a:solidFill>
                  <a:srgbClr val="232F3E"/>
                </a:solidFill>
              </a:rPr>
              <a:t>open source</a:t>
            </a:r>
            <a:r>
              <a:rPr sz="1800" b="0" dirty="0">
                <a:solidFill>
                  <a:srgbClr val="232F3E"/>
                </a:solidFill>
              </a:rPr>
              <a:t> — Apache 2.0</a:t>
            </a:r>
          </a:p>
          <a:p>
            <a:pPr marL="228600" indent="-171450">
              <a:spcBef>
                <a:spcPts val="600"/>
              </a:spcBef>
              <a:spcAft>
                <a:spcPts val="400"/>
              </a:spcAft>
            </a:pPr>
            <a:r>
              <a:rPr sz="1800" b="1" dirty="0">
                <a:solidFill>
                  <a:srgbClr val="232F3E"/>
                </a:solidFill>
              </a:rPr>
              <a:t>Community contributions welcome</a:t>
            </a:r>
          </a:p>
        </p:txBody>
      </p:sp>
      <p:sp>
        <p:nvSpPr>
          <p:cNvPr id="3" name="Text Placeholder 2"/>
          <p:cNvSpPr>
            <a:spLocks noGrp="1"/>
          </p:cNvSpPr>
          <p:nvPr>
            <p:ph type="body" idx="2"/>
          </p:nvPr>
        </p:nvSpPr>
        <p:spPr/>
        <p:txBody>
          <a:bodyPr/>
          <a:lstStyle/>
          <a:p>
            <a:pPr marL="0" indent="0">
              <a:spcBef>
                <a:spcPts val="0"/>
              </a:spcBef>
              <a:spcAft>
                <a:spcPts val="800"/>
              </a:spcAft>
              <a:buNone/>
            </a:pPr>
            <a:r>
              <a:rPr sz="2200" b="1" dirty="0">
                <a:solidFill>
                  <a:srgbClr val="FF9900"/>
                </a:solidFill>
              </a:rPr>
              <a:t>What's next</a:t>
            </a:r>
          </a:p>
          <a:p>
            <a:pPr marL="228600" indent="-171450">
              <a:spcBef>
                <a:spcPts val="600"/>
              </a:spcBef>
              <a:spcAft>
                <a:spcPts val="400"/>
              </a:spcAft>
            </a:pPr>
            <a:endParaRPr sz="2200" b="1" dirty="0">
              <a:solidFill>
                <a:srgbClr val="FF9900"/>
              </a:solidFill>
            </a:endParaRPr>
          </a:p>
          <a:p>
            <a:pPr marL="228600" indent="-171450">
              <a:spcBef>
                <a:spcPts val="600"/>
              </a:spcBef>
              <a:spcAft>
                <a:spcPts val="400"/>
              </a:spcAft>
            </a:pPr>
            <a:r>
              <a:rPr sz="1800" b="1" dirty="0">
                <a:solidFill>
                  <a:srgbClr val="232F3E"/>
                </a:solidFill>
              </a:rPr>
              <a:t>Iceberg committer</a:t>
            </a:r>
            <a:r>
              <a:rPr sz="1800" b="0" dirty="0">
                <a:solidFill>
                  <a:srgbClr val="232F3E"/>
                </a:solidFill>
              </a:rPr>
              <a:t> — time travel, schema evolution</a:t>
            </a:r>
          </a:p>
          <a:p>
            <a:pPr marL="228600" indent="-171450">
              <a:spcBef>
                <a:spcPts val="600"/>
              </a:spcBef>
              <a:spcAft>
                <a:spcPts val="400"/>
              </a:spcAft>
            </a:pPr>
            <a:r>
              <a:rPr sz="1800" b="1" dirty="0">
                <a:solidFill>
                  <a:srgbClr val="232F3E"/>
                </a:solidFill>
              </a:rPr>
              <a:t>More formats</a:t>
            </a:r>
            <a:r>
              <a:rPr sz="1800" b="0" dirty="0">
                <a:solidFill>
                  <a:srgbClr val="232F3E"/>
                </a:solidFill>
              </a:rPr>
              <a:t> — Lance (vectors), ORC</a:t>
            </a:r>
            <a:endParaRPr lang="en-US" sz="1800" b="0" dirty="0">
              <a:solidFill>
                <a:srgbClr val="232F3E"/>
              </a:solidFill>
            </a:endParaRPr>
          </a:p>
          <a:p>
            <a:pPr marL="228600" indent="-171450">
              <a:spcBef>
                <a:spcPts val="600"/>
              </a:spcBef>
              <a:spcAft>
                <a:spcPts val="400"/>
              </a:spcAft>
            </a:pPr>
            <a:r>
              <a:rPr lang="en-IN" sz="1800" dirty="0">
                <a:solidFill>
                  <a:srgbClr val="232F3E"/>
                </a:solidFill>
              </a:rPr>
              <a:t>Arrow based ingestion</a:t>
            </a:r>
          </a:p>
          <a:p>
            <a:pPr marL="228600" indent="-171450">
              <a:spcBef>
                <a:spcPts val="600"/>
              </a:spcBef>
              <a:spcAft>
                <a:spcPts val="400"/>
              </a:spcAft>
            </a:pPr>
            <a:r>
              <a:rPr lang="en-IN" sz="1800" b="0" dirty="0">
                <a:solidFill>
                  <a:srgbClr val="232F3E"/>
                </a:solidFill>
              </a:rPr>
              <a:t>Materialized views</a:t>
            </a:r>
            <a:endParaRPr sz="1800" b="0" dirty="0">
              <a:solidFill>
                <a:srgbClr val="232F3E"/>
              </a:solidFill>
            </a:endParaRPr>
          </a:p>
        </p:txBody>
      </p:sp>
      <p:sp>
        <p:nvSpPr>
          <p:cNvPr id="4" name="Title 3"/>
          <p:cNvSpPr>
            <a:spLocks noGrp="1"/>
          </p:cNvSpPr>
          <p:nvPr>
            <p:ph type="title"/>
          </p:nvPr>
        </p:nvSpPr>
        <p:spPr/>
        <p:txBody>
          <a:bodyPr/>
          <a:lstStyle/>
          <a:p>
            <a:r>
              <a:rPr sz="2800" b="1">
                <a:solidFill>
                  <a:srgbClr val="232F3E"/>
                </a:solidFill>
              </a:rPr>
              <a:t>Roadmap &amp; Community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z="3600" b="1" dirty="0">
                <a:solidFill>
                  <a:srgbClr val="232F3E"/>
                </a:solidFill>
              </a:rPr>
              <a:t>Thank You! Questions?</a:t>
            </a:r>
          </a:p>
        </p:txBody>
      </p:sp>
      <p:sp>
        <p:nvSpPr>
          <p:cNvPr id="5" name="Text Placeholder 4">
            <a:extLst>
              <a:ext uri="{FF2B5EF4-FFF2-40B4-BE49-F238E27FC236}">
                <a16:creationId xmlns:a16="http://schemas.microsoft.com/office/drawing/2014/main" id="{A59DDE03-FFB1-5CBE-DED8-A9353AD5CE3B}"/>
              </a:ext>
            </a:extLst>
          </p:cNvPr>
          <p:cNvSpPr>
            <a:spLocks noGrp="1"/>
          </p:cNvSpPr>
          <p:nvPr>
            <p:ph type="body"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z="2800" b="1">
                <a:solidFill>
                  <a:srgbClr val="232F3E"/>
                </a:solidFill>
              </a:rPr>
              <a:t>The Landscape — Open Formats &amp; Interoperability</a:t>
            </a:r>
          </a:p>
        </p:txBody>
      </p:sp>
      <p:sp>
        <p:nvSpPr>
          <p:cNvPr id="3" name="Text Placeholder 2"/>
          <p:cNvSpPr>
            <a:spLocks noGrp="1"/>
          </p:cNvSpPr>
          <p:nvPr>
            <p:ph type="body" idx="1"/>
          </p:nvPr>
        </p:nvSpPr>
        <p:spPr/>
        <p:txBody>
          <a:bodyPr/>
          <a:lstStyle/>
          <a:p>
            <a:pPr marL="228600" indent="-171450">
              <a:spcBef>
                <a:spcPts val="600"/>
              </a:spcBef>
              <a:spcAft>
                <a:spcPts val="400"/>
              </a:spcAft>
            </a:pPr>
            <a:r>
              <a:rPr sz="1800" b="0" dirty="0">
                <a:solidFill>
                  <a:srgbClr val="232F3E"/>
                </a:solidFill>
              </a:rPr>
              <a:t>The analytics world is converging on </a:t>
            </a:r>
            <a:r>
              <a:rPr sz="1800" b="1" dirty="0">
                <a:solidFill>
                  <a:srgbClr val="232F3E"/>
                </a:solidFill>
              </a:rPr>
              <a:t>open columnar formats</a:t>
            </a:r>
            <a:r>
              <a:rPr sz="1800" b="0" dirty="0">
                <a:solidFill>
                  <a:srgbClr val="232F3E"/>
                </a:solidFill>
              </a:rPr>
              <a:t> — Parquet, Iceberg, Arrow</a:t>
            </a:r>
          </a:p>
          <a:p>
            <a:pPr marL="228600" indent="-171450">
              <a:spcBef>
                <a:spcPts val="600"/>
              </a:spcBef>
              <a:spcAft>
                <a:spcPts val="400"/>
              </a:spcAft>
            </a:pPr>
            <a:r>
              <a:rPr sz="1800" b="0" dirty="0">
                <a:solidFill>
                  <a:srgbClr val="232F3E"/>
                </a:solidFill>
              </a:rPr>
              <a:t>Spark, Trino, Athena — all</a:t>
            </a:r>
            <a:r>
              <a:rPr lang="en-US" sz="1800" dirty="0">
                <a:solidFill>
                  <a:srgbClr val="232F3E"/>
                </a:solidFill>
              </a:rPr>
              <a:t> </a:t>
            </a:r>
            <a:r>
              <a:rPr lang="en-US" sz="1800" b="0" dirty="0">
                <a:solidFill>
                  <a:srgbClr val="232F3E"/>
                </a:solidFill>
              </a:rPr>
              <a:t>query</a:t>
            </a:r>
            <a:r>
              <a:rPr sz="1800" b="0" dirty="0">
                <a:solidFill>
                  <a:srgbClr val="232F3E"/>
                </a:solidFill>
              </a:rPr>
              <a:t> Parquet natively</a:t>
            </a:r>
          </a:p>
          <a:p>
            <a:pPr marL="228600" indent="-171450">
              <a:spcBef>
                <a:spcPts val="600"/>
              </a:spcBef>
              <a:spcAft>
                <a:spcPts val="400"/>
              </a:spcAft>
            </a:pPr>
            <a:r>
              <a:rPr sz="1800" b="0" dirty="0">
                <a:solidFill>
                  <a:srgbClr val="232F3E"/>
                </a:solidFill>
              </a:rPr>
              <a:t>Users want </a:t>
            </a:r>
            <a:r>
              <a:rPr sz="1800" b="1" dirty="0">
                <a:solidFill>
                  <a:srgbClr val="232F3E"/>
                </a:solidFill>
              </a:rPr>
              <a:t>portable data</a:t>
            </a:r>
            <a:r>
              <a:rPr sz="1800" b="0" dirty="0">
                <a:solidFill>
                  <a:srgbClr val="232F3E"/>
                </a:solidFill>
              </a:rPr>
              <a:t> — query from anywhere, no ETL pipelines</a:t>
            </a:r>
          </a:p>
          <a:p>
            <a:pPr marL="228600" indent="-171450">
              <a:spcBef>
                <a:spcPts val="600"/>
              </a:spcBef>
              <a:spcAft>
                <a:spcPts val="400"/>
              </a:spcAft>
            </a:pPr>
            <a:r>
              <a:rPr sz="1800" b="0" dirty="0">
                <a:solidFill>
                  <a:srgbClr val="232F3E"/>
                </a:solidFill>
              </a:rPr>
              <a:t>Open source communities are building shared ecosystems around these formats</a:t>
            </a:r>
          </a:p>
          <a:p>
            <a:pPr marL="228600" indent="-171450">
              <a:spcBef>
                <a:spcPts val="600"/>
              </a:spcBef>
              <a:spcAft>
                <a:spcPts val="400"/>
              </a:spcAft>
            </a:pPr>
            <a:endParaRPr sz="1800" b="0" dirty="0">
              <a:solidFill>
                <a:srgbClr val="232F3E"/>
              </a:solidFill>
            </a:endParaRPr>
          </a:p>
          <a:p>
            <a:pPr marL="228600" indent="-171450">
              <a:spcBef>
                <a:spcPts val="600"/>
              </a:spcBef>
              <a:spcAft>
                <a:spcPts val="400"/>
              </a:spcAft>
            </a:pPr>
            <a:r>
              <a:rPr sz="1800" b="0" dirty="0">
                <a:solidFill>
                  <a:srgbClr val="232F3E"/>
                </a:solidFill>
              </a:rPr>
              <a:t>OpenSearch is powerful for search — but its data is </a:t>
            </a:r>
            <a:r>
              <a:rPr lang="en-IN" sz="1800" b="1" dirty="0">
                <a:solidFill>
                  <a:srgbClr val="232F3E"/>
                </a:solidFill>
              </a:rPr>
              <a:t>stored as </a:t>
            </a:r>
            <a:r>
              <a:rPr sz="1800" b="1" dirty="0">
                <a:solidFill>
                  <a:srgbClr val="232F3E"/>
                </a:solidFill>
              </a:rPr>
              <a:t>Lucene</a:t>
            </a:r>
            <a:r>
              <a:rPr lang="en-US" sz="1800" b="1" dirty="0">
                <a:solidFill>
                  <a:srgbClr val="232F3E"/>
                </a:solidFill>
              </a:rPr>
              <a:t>’s default storage formats </a:t>
            </a:r>
            <a:r>
              <a:rPr lang="en-US" sz="1800" dirty="0">
                <a:solidFill>
                  <a:srgbClr val="232F3E"/>
                </a:solidFill>
              </a:rPr>
              <a:t>such as doc values, BKD index, inverted index etc.</a:t>
            </a:r>
          </a:p>
          <a:p>
            <a:pPr marL="228600" indent="-171450">
              <a:spcBef>
                <a:spcPts val="600"/>
              </a:spcBef>
              <a:spcAft>
                <a:spcPts val="400"/>
              </a:spcAft>
            </a:pPr>
            <a:r>
              <a:rPr lang="en-US" sz="1800" b="0" dirty="0">
                <a:solidFill>
                  <a:srgbClr val="232F3E"/>
                </a:solidFill>
              </a:rPr>
              <a:t>Other systems lack the ability to read the above Lucene formats.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pPr marL="0" indent="0">
              <a:spcBef>
                <a:spcPts val="0"/>
              </a:spcBef>
              <a:spcAft>
                <a:spcPts val="800"/>
              </a:spcAft>
              <a:buNone/>
            </a:pPr>
            <a:r>
              <a:rPr sz="2200" b="1" dirty="0">
                <a:solidFill>
                  <a:srgbClr val="FF9900"/>
                </a:solidFill>
              </a:rPr>
              <a:t>The cost</a:t>
            </a:r>
          </a:p>
          <a:p>
            <a:pPr marL="228600" indent="-171450">
              <a:spcBef>
                <a:spcPts val="600"/>
              </a:spcBef>
              <a:spcAft>
                <a:spcPts val="400"/>
              </a:spcAft>
            </a:pPr>
            <a:r>
              <a:rPr sz="1800" b="0" dirty="0">
                <a:solidFill>
                  <a:srgbClr val="232F3E"/>
                </a:solidFill>
              </a:rPr>
              <a:t>10GB of </a:t>
            </a:r>
            <a:r>
              <a:rPr lang="en-US" sz="1800" b="0" dirty="0">
                <a:solidFill>
                  <a:srgbClr val="232F3E"/>
                </a:solidFill>
              </a:rPr>
              <a:t>raw </a:t>
            </a:r>
            <a:r>
              <a:rPr sz="1800" b="0" dirty="0">
                <a:solidFill>
                  <a:srgbClr val="232F3E"/>
                </a:solidFill>
              </a:rPr>
              <a:t>logs</a:t>
            </a:r>
            <a:r>
              <a:rPr lang="en-US" sz="1800" b="0" dirty="0">
                <a:solidFill>
                  <a:srgbClr val="232F3E"/>
                </a:solidFill>
              </a:rPr>
              <a:t> data </a:t>
            </a:r>
            <a:endParaRPr sz="1800" b="0" dirty="0">
              <a:solidFill>
                <a:srgbClr val="232F3E"/>
              </a:solidFill>
            </a:endParaRPr>
          </a:p>
          <a:p>
            <a:pPr marL="228600" indent="-171450">
              <a:spcBef>
                <a:spcPts val="600"/>
              </a:spcBef>
              <a:spcAft>
                <a:spcPts val="400"/>
              </a:spcAft>
            </a:pPr>
            <a:r>
              <a:rPr sz="1800" b="1" dirty="0">
                <a:solidFill>
                  <a:srgbClr val="232F3E"/>
                </a:solidFill>
              </a:rPr>
              <a:t>5.7GB</a:t>
            </a:r>
            <a:r>
              <a:rPr sz="1800" b="0" dirty="0">
                <a:solidFill>
                  <a:srgbClr val="232F3E"/>
                </a:solidFill>
              </a:rPr>
              <a:t> in OpenSearch (Lucene)</a:t>
            </a:r>
          </a:p>
          <a:p>
            <a:pPr marL="228600" indent="-171450">
              <a:spcBef>
                <a:spcPts val="600"/>
              </a:spcBef>
              <a:spcAft>
                <a:spcPts val="400"/>
              </a:spcAft>
            </a:pPr>
            <a:r>
              <a:rPr sz="1800" b="1" dirty="0">
                <a:solidFill>
                  <a:srgbClr val="232F3E"/>
                </a:solidFill>
              </a:rPr>
              <a:t>~350MB</a:t>
            </a:r>
            <a:r>
              <a:rPr sz="1800" b="0" dirty="0">
                <a:solidFill>
                  <a:srgbClr val="232F3E"/>
                </a:solidFill>
              </a:rPr>
              <a:t> in Parquet + </a:t>
            </a:r>
            <a:r>
              <a:rPr sz="1800" b="0" dirty="0" err="1">
                <a:solidFill>
                  <a:srgbClr val="232F3E"/>
                </a:solidFill>
              </a:rPr>
              <a:t>Zstd</a:t>
            </a:r>
            <a:endParaRPr sz="1800" b="0" dirty="0">
              <a:solidFill>
                <a:srgbClr val="232F3E"/>
              </a:solidFill>
            </a:endParaRPr>
          </a:p>
          <a:p>
            <a:pPr marL="228600" indent="-171450">
              <a:spcBef>
                <a:spcPts val="600"/>
              </a:spcBef>
              <a:spcAft>
                <a:spcPts val="400"/>
              </a:spcAft>
            </a:pPr>
            <a:r>
              <a:rPr sz="1800" b="1" dirty="0">
                <a:solidFill>
                  <a:srgbClr val="232F3E"/>
                </a:solidFill>
              </a:rPr>
              <a:t>~1</a:t>
            </a:r>
            <a:r>
              <a:rPr lang="en-US" sz="1800" b="1" dirty="0">
                <a:solidFill>
                  <a:srgbClr val="232F3E"/>
                </a:solidFill>
              </a:rPr>
              <a:t>0</a:t>
            </a:r>
            <a:r>
              <a:rPr sz="1800" b="1" dirty="0">
                <a:solidFill>
                  <a:srgbClr val="232F3E"/>
                </a:solidFill>
              </a:rPr>
              <a:t>x difference</a:t>
            </a:r>
            <a:r>
              <a:rPr sz="1800" b="0" dirty="0">
                <a:solidFill>
                  <a:srgbClr val="232F3E"/>
                </a:solidFill>
              </a:rPr>
              <a:t> in storage</a:t>
            </a:r>
          </a:p>
        </p:txBody>
      </p:sp>
      <p:sp>
        <p:nvSpPr>
          <p:cNvPr id="3" name="Text Placeholder 2"/>
          <p:cNvSpPr>
            <a:spLocks noGrp="1"/>
          </p:cNvSpPr>
          <p:nvPr>
            <p:ph type="body" idx="2"/>
          </p:nvPr>
        </p:nvSpPr>
        <p:spPr/>
        <p:txBody>
          <a:bodyPr/>
          <a:lstStyle/>
          <a:p>
            <a:pPr marL="0" indent="0">
              <a:spcBef>
                <a:spcPts val="0"/>
              </a:spcBef>
              <a:spcAft>
                <a:spcPts val="800"/>
              </a:spcAft>
              <a:buNone/>
            </a:pPr>
            <a:r>
              <a:rPr sz="2200" b="1" dirty="0">
                <a:solidFill>
                  <a:srgbClr val="FF9900"/>
                </a:solidFill>
              </a:rPr>
              <a:t>Every field → up to 4 data structures</a:t>
            </a:r>
          </a:p>
          <a:p>
            <a:pPr marL="228600" indent="-171450">
              <a:spcBef>
                <a:spcPts val="600"/>
              </a:spcBef>
              <a:spcAft>
                <a:spcPts val="400"/>
              </a:spcAft>
            </a:pPr>
            <a:r>
              <a:rPr sz="1800" b="1" dirty="0">
                <a:solidFill>
                  <a:srgbClr val="232F3E"/>
                </a:solidFill>
              </a:rPr>
              <a:t>Inverted Index</a:t>
            </a:r>
            <a:r>
              <a:rPr sz="1800" b="0" dirty="0">
                <a:solidFill>
                  <a:srgbClr val="232F3E"/>
                </a:solidFill>
              </a:rPr>
              <a:t> — full-text search</a:t>
            </a:r>
          </a:p>
          <a:p>
            <a:pPr marL="228600" indent="-171450">
              <a:spcBef>
                <a:spcPts val="600"/>
              </a:spcBef>
              <a:spcAft>
                <a:spcPts val="400"/>
              </a:spcAft>
            </a:pPr>
            <a:r>
              <a:rPr sz="1800" b="1" dirty="0">
                <a:solidFill>
                  <a:srgbClr val="232F3E"/>
                </a:solidFill>
              </a:rPr>
              <a:t>BKD Tree</a:t>
            </a:r>
            <a:r>
              <a:rPr sz="1800" b="0" dirty="0">
                <a:solidFill>
                  <a:srgbClr val="232F3E"/>
                </a:solidFill>
              </a:rPr>
              <a:t> — range queries on numbers/dates</a:t>
            </a:r>
          </a:p>
          <a:p>
            <a:pPr marL="228600" indent="-171450">
              <a:spcBef>
                <a:spcPts val="600"/>
              </a:spcBef>
              <a:spcAft>
                <a:spcPts val="400"/>
              </a:spcAft>
            </a:pPr>
            <a:r>
              <a:rPr sz="1800" b="1" dirty="0">
                <a:solidFill>
                  <a:srgbClr val="232F3E"/>
                </a:solidFill>
              </a:rPr>
              <a:t>Doc Values</a:t>
            </a:r>
            <a:r>
              <a:rPr sz="1800" b="0" dirty="0">
                <a:solidFill>
                  <a:srgbClr val="232F3E"/>
                </a:solidFill>
              </a:rPr>
              <a:t> — sorting, aggregations</a:t>
            </a:r>
          </a:p>
          <a:p>
            <a:pPr marL="228600" indent="-171450">
              <a:spcBef>
                <a:spcPts val="600"/>
              </a:spcBef>
              <a:spcAft>
                <a:spcPts val="400"/>
              </a:spcAft>
            </a:pPr>
            <a:r>
              <a:rPr sz="1800" b="1" dirty="0">
                <a:solidFill>
                  <a:srgbClr val="232F3E"/>
                </a:solidFill>
              </a:rPr>
              <a:t>Stored Fields</a:t>
            </a:r>
            <a:r>
              <a:rPr sz="1800" b="0" dirty="0">
                <a:solidFill>
                  <a:srgbClr val="232F3E"/>
                </a:solidFill>
              </a:rPr>
              <a:t> — source document retrieval</a:t>
            </a:r>
          </a:p>
          <a:p>
            <a:pPr marL="228600" indent="-171450">
              <a:spcBef>
                <a:spcPts val="600"/>
              </a:spcBef>
              <a:spcAft>
                <a:spcPts val="400"/>
              </a:spcAft>
            </a:pPr>
            <a:endParaRPr sz="1800" b="0" dirty="0">
              <a:solidFill>
                <a:srgbClr val="232F3E"/>
              </a:solidFill>
            </a:endParaRPr>
          </a:p>
          <a:p>
            <a:pPr marL="228600" indent="-171450">
              <a:spcBef>
                <a:spcPts val="600"/>
              </a:spcBef>
              <a:spcAft>
                <a:spcPts val="400"/>
              </a:spcAft>
            </a:pPr>
            <a:r>
              <a:rPr sz="1800" b="0" dirty="0">
                <a:solidFill>
                  <a:srgbClr val="232F3E"/>
                </a:solidFill>
              </a:rPr>
              <a:t>Great for search flexibility</a:t>
            </a:r>
          </a:p>
          <a:p>
            <a:pPr marL="228600" indent="-171450">
              <a:spcBef>
                <a:spcPts val="600"/>
              </a:spcBef>
              <a:spcAft>
                <a:spcPts val="400"/>
              </a:spcAft>
            </a:pPr>
            <a:r>
              <a:rPr lang="en-US" sz="1800" b="0" dirty="0">
                <a:solidFill>
                  <a:srgbClr val="232F3E"/>
                </a:solidFill>
              </a:rPr>
              <a:t>Higher storage cost</a:t>
            </a:r>
            <a:r>
              <a:rPr sz="1800" b="0" dirty="0">
                <a:solidFill>
                  <a:srgbClr val="232F3E"/>
                </a:solidFill>
              </a:rPr>
              <a:t> overhead for analytics workloads</a:t>
            </a:r>
          </a:p>
        </p:txBody>
      </p:sp>
      <p:sp>
        <p:nvSpPr>
          <p:cNvPr id="4" name="Title 3"/>
          <p:cNvSpPr>
            <a:spLocks noGrp="1"/>
          </p:cNvSpPr>
          <p:nvPr>
            <p:ph type="title"/>
          </p:nvPr>
        </p:nvSpPr>
        <p:spPr/>
        <p:txBody>
          <a:bodyPr/>
          <a:lstStyle/>
          <a:p>
            <a:r>
              <a:rPr sz="2800" b="1" dirty="0">
                <a:solidFill>
                  <a:srgbClr val="232F3E"/>
                </a:solidFill>
              </a:rPr>
              <a:t>Lucene's Storage Model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z="2800" b="1">
                <a:solidFill>
                  <a:srgbClr val="232F3E"/>
                </a:solidFill>
              </a:rPr>
              <a:t>The Journey So Far — Incremental Wins Within Lucene</a:t>
            </a:r>
          </a:p>
        </p:txBody>
      </p:sp>
      <p:sp>
        <p:nvSpPr>
          <p:cNvPr id="3" name="Text Placeholder 2"/>
          <p:cNvSpPr>
            <a:spLocks noGrp="1"/>
          </p:cNvSpPr>
          <p:nvPr>
            <p:ph type="body" idx="1"/>
          </p:nvPr>
        </p:nvSpPr>
        <p:spPr/>
        <p:txBody>
          <a:bodyPr/>
          <a:lstStyle/>
          <a:p>
            <a:pPr marL="0" indent="0">
              <a:spcBef>
                <a:spcPts val="0"/>
              </a:spcBef>
              <a:spcAft>
                <a:spcPts val="800"/>
              </a:spcAft>
              <a:buNone/>
            </a:pPr>
            <a:r>
              <a:rPr sz="2000" b="1" dirty="0" err="1">
                <a:solidFill>
                  <a:srgbClr val="FF9900"/>
                </a:solidFill>
              </a:rPr>
              <a:t>Zstd</a:t>
            </a:r>
            <a:r>
              <a:rPr sz="2000" b="1" dirty="0">
                <a:solidFill>
                  <a:srgbClr val="FF9900"/>
                </a:solidFill>
              </a:rPr>
              <a:t> Compression</a:t>
            </a:r>
          </a:p>
          <a:p>
            <a:pPr marL="228600" indent="-171450">
              <a:spcBef>
                <a:spcPts val="600"/>
              </a:spcBef>
              <a:spcAft>
                <a:spcPts val="400"/>
              </a:spcAft>
            </a:pPr>
            <a:r>
              <a:rPr sz="1800" b="0" dirty="0">
                <a:solidFill>
                  <a:srgbClr val="232F3E"/>
                </a:solidFill>
              </a:rPr>
              <a:t>30% storage reduction</a:t>
            </a:r>
          </a:p>
          <a:p>
            <a:pPr marL="0" indent="0">
              <a:spcBef>
                <a:spcPts val="1600"/>
              </a:spcBef>
              <a:spcAft>
                <a:spcPts val="800"/>
              </a:spcAft>
              <a:buNone/>
            </a:pPr>
            <a:r>
              <a:rPr sz="2000" b="1" dirty="0">
                <a:solidFill>
                  <a:srgbClr val="FF9900"/>
                </a:solidFill>
              </a:rPr>
              <a:t>Star Tree Index (STIX)</a:t>
            </a:r>
          </a:p>
          <a:p>
            <a:pPr marL="228600" indent="-171450">
              <a:spcBef>
                <a:spcPts val="600"/>
              </a:spcBef>
              <a:spcAft>
                <a:spcPts val="400"/>
              </a:spcAft>
            </a:pPr>
            <a:r>
              <a:rPr sz="1800" b="0" dirty="0">
                <a:solidFill>
                  <a:srgbClr val="232F3E"/>
                </a:solidFill>
              </a:rPr>
              <a:t>2x–50x faster aggregations</a:t>
            </a:r>
          </a:p>
          <a:p>
            <a:pPr marL="0" indent="0">
              <a:spcBef>
                <a:spcPts val="1600"/>
              </a:spcBef>
              <a:spcAft>
                <a:spcPts val="800"/>
              </a:spcAft>
              <a:buNone/>
            </a:pPr>
            <a:r>
              <a:rPr sz="2000" b="1" dirty="0">
                <a:solidFill>
                  <a:srgbClr val="FF9900"/>
                </a:solidFill>
              </a:rPr>
              <a:t>Derived Source</a:t>
            </a:r>
          </a:p>
          <a:p>
            <a:pPr marL="228600" indent="-171450">
              <a:spcBef>
                <a:spcPts val="600"/>
              </a:spcBef>
              <a:spcAft>
                <a:spcPts val="400"/>
              </a:spcAft>
            </a:pPr>
            <a:r>
              <a:rPr sz="1800" b="0" dirty="0">
                <a:solidFill>
                  <a:srgbClr val="232F3E"/>
                </a:solidFill>
              </a:rPr>
              <a:t>Eliminate stored fields, reconstruct from doc values</a:t>
            </a:r>
          </a:p>
          <a:p>
            <a:pPr marL="0" indent="0">
              <a:spcBef>
                <a:spcPts val="1600"/>
              </a:spcBef>
              <a:spcAft>
                <a:spcPts val="800"/>
              </a:spcAft>
              <a:buNone/>
            </a:pPr>
            <a:r>
              <a:rPr sz="2000" b="1" dirty="0">
                <a:solidFill>
                  <a:srgbClr val="FF9900"/>
                </a:solidFill>
              </a:rPr>
              <a:t>ABC Templates</a:t>
            </a:r>
          </a:p>
          <a:p>
            <a:pPr marL="228600" indent="-171450">
              <a:spcBef>
                <a:spcPts val="600"/>
              </a:spcBef>
              <a:spcAft>
                <a:spcPts val="400"/>
              </a:spcAft>
            </a:pPr>
            <a:r>
              <a:rPr sz="1800" b="0" dirty="0">
                <a:solidFill>
                  <a:srgbClr val="232F3E"/>
                </a:solidFill>
              </a:rPr>
              <a:t>Auto-apply optimizations per use case (OpenSearch 2.17+)</a:t>
            </a:r>
          </a:p>
          <a:p>
            <a:pPr marL="57150" indent="0">
              <a:spcBef>
                <a:spcPts val="600"/>
              </a:spcBef>
              <a:spcAft>
                <a:spcPts val="400"/>
              </a:spcAft>
              <a:buNone/>
            </a:pPr>
            <a:endParaRPr sz="1800" b="0" dirty="0">
              <a:solidFill>
                <a:srgbClr val="232F3E"/>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z="2800" b="1">
                <a:solidFill>
                  <a:srgbClr val="232F3E"/>
                </a:solidFill>
              </a:rPr>
              <a:t>The Solution — Composable Multi-Engine Architecture</a:t>
            </a:r>
          </a:p>
        </p:txBody>
      </p:sp>
      <p:sp>
        <p:nvSpPr>
          <p:cNvPr id="3" name="Text Placeholder 2"/>
          <p:cNvSpPr>
            <a:spLocks noGrp="1"/>
          </p:cNvSpPr>
          <p:nvPr>
            <p:ph type="body" idx="1"/>
          </p:nvPr>
        </p:nvSpPr>
        <p:spPr/>
        <p:txBody>
          <a:bodyPr/>
          <a:lstStyle/>
          <a:p>
            <a:pPr marL="0" indent="0">
              <a:spcBef>
                <a:spcPts val="0"/>
              </a:spcBef>
              <a:spcAft>
                <a:spcPts val="800"/>
              </a:spcAft>
              <a:buNone/>
            </a:pPr>
            <a:r>
              <a:rPr sz="1100" dirty="0"/>
              <a:t>Composite Engine</a:t>
            </a:r>
          </a:p>
          <a:p>
            <a:pPr marL="228600" indent="-171450">
              <a:spcBef>
                <a:spcPts val="600"/>
              </a:spcBef>
              <a:spcAft>
                <a:spcPts val="400"/>
              </a:spcAft>
            </a:pPr>
            <a:r>
              <a:rPr sz="1100" dirty="0"/>
              <a:t>Orchestrates multiple format engines per index</a:t>
            </a:r>
          </a:p>
          <a:p>
            <a:pPr marL="0" indent="0">
              <a:spcBef>
                <a:spcPts val="1600"/>
              </a:spcBef>
              <a:spcAft>
                <a:spcPts val="800"/>
              </a:spcAft>
              <a:buNone/>
            </a:pPr>
            <a:r>
              <a:rPr sz="1100" dirty="0"/>
              <a:t>Vectorized</a:t>
            </a:r>
            <a:r>
              <a:rPr lang="en-US" sz="1100" dirty="0"/>
              <a:t> query</a:t>
            </a:r>
            <a:r>
              <a:rPr sz="1100" dirty="0"/>
              <a:t> Executor</a:t>
            </a:r>
          </a:p>
          <a:p>
            <a:pPr marL="228600" indent="-171450">
              <a:spcBef>
                <a:spcPts val="600"/>
              </a:spcBef>
              <a:spcAft>
                <a:spcPts val="400"/>
              </a:spcAft>
            </a:pPr>
            <a:r>
              <a:rPr sz="1100" dirty="0" err="1"/>
              <a:t>DataFusion</a:t>
            </a:r>
            <a:r>
              <a:rPr sz="1100" dirty="0"/>
              <a:t> — Rust, SIMD, Arrow compute kernels</a:t>
            </a:r>
          </a:p>
          <a:p>
            <a:pPr marL="0" indent="0">
              <a:spcBef>
                <a:spcPts val="1600"/>
              </a:spcBef>
              <a:spcAft>
                <a:spcPts val="800"/>
              </a:spcAft>
              <a:buNone/>
            </a:pPr>
            <a:r>
              <a:rPr sz="1100" dirty="0"/>
              <a:t>Storage Formats</a:t>
            </a:r>
            <a:endParaRPr lang="en-IN" sz="1100" dirty="0"/>
          </a:p>
          <a:p>
            <a:pPr marL="228600" indent="-171450">
              <a:spcBef>
                <a:spcPts val="600"/>
              </a:spcBef>
              <a:spcAft>
                <a:spcPts val="400"/>
              </a:spcAft>
            </a:pPr>
            <a:r>
              <a:rPr lang="en-IN" sz="1100" dirty="0"/>
              <a:t>Parquet today — Vortex, Lance, ORC etc pluggable later</a:t>
            </a:r>
          </a:p>
          <a:p>
            <a:pPr marL="0" indent="0">
              <a:spcBef>
                <a:spcPts val="1600"/>
              </a:spcBef>
              <a:spcAft>
                <a:spcPts val="800"/>
              </a:spcAft>
              <a:buNone/>
            </a:pPr>
            <a:r>
              <a:rPr lang="en-IN" sz="1100" dirty="0"/>
              <a:t>Apache Arrow</a:t>
            </a:r>
          </a:p>
          <a:p>
            <a:pPr marL="228600" indent="-171450">
              <a:spcBef>
                <a:spcPts val="600"/>
              </a:spcBef>
              <a:spcAft>
                <a:spcPts val="400"/>
              </a:spcAft>
            </a:pPr>
            <a:r>
              <a:rPr sz="1100" dirty="0"/>
              <a:t>Intermediate format — zero-copy across language boundaries</a:t>
            </a:r>
          </a:p>
          <a:p>
            <a:pPr marL="0" indent="0">
              <a:spcBef>
                <a:spcPts val="1600"/>
              </a:spcBef>
              <a:spcAft>
                <a:spcPts val="800"/>
              </a:spcAft>
              <a:buNone/>
            </a:pPr>
            <a:r>
              <a:rPr sz="1100" dirty="0" err="1"/>
              <a:t>Substrait</a:t>
            </a:r>
            <a:endParaRPr sz="1100" dirty="0"/>
          </a:p>
          <a:p>
            <a:pPr marL="228600" indent="-171450">
              <a:spcBef>
                <a:spcPts val="600"/>
              </a:spcBef>
              <a:spcAft>
                <a:spcPts val="400"/>
              </a:spcAft>
            </a:pPr>
            <a:r>
              <a:rPr sz="1100" dirty="0"/>
              <a:t>Open standard for query plan interchange</a:t>
            </a:r>
          </a:p>
        </p:txBody>
      </p:sp>
      <p:pic>
        <p:nvPicPr>
          <p:cNvPr id="1026" name="Picture 2">
            <a:extLst>
              <a:ext uri="{FF2B5EF4-FFF2-40B4-BE49-F238E27FC236}">
                <a16:creationId xmlns:a16="http://schemas.microsoft.com/office/drawing/2014/main" id="{20F31F45-9205-6B73-899D-7BDCD194CE2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32709" y="1283717"/>
            <a:ext cx="6502042" cy="3974083"/>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653144" y="1455995"/>
            <a:ext cx="10700656" cy="4218753"/>
          </a:xfrm>
        </p:spPr>
        <p:txBody>
          <a:bodyPr/>
          <a:lstStyle/>
          <a:p>
            <a:pPr marL="0" indent="0">
              <a:spcBef>
                <a:spcPts val="0"/>
              </a:spcBef>
              <a:spcAft>
                <a:spcPts val="800"/>
              </a:spcAft>
              <a:buNone/>
            </a:pPr>
            <a:r>
              <a:rPr lang="en-IN" sz="1600" dirty="0" err="1"/>
              <a:t>Datafusion</a:t>
            </a:r>
            <a:r>
              <a:rPr lang="en-IN" sz="1600" dirty="0"/>
              <a:t> is one of the fastest engines for querying parquet based on </a:t>
            </a:r>
            <a:r>
              <a:rPr lang="en-IN" sz="1600" dirty="0" err="1"/>
              <a:t>clickbench</a:t>
            </a:r>
            <a:r>
              <a:rPr lang="en-IN" sz="1600" dirty="0"/>
              <a:t> benchmarks.</a:t>
            </a:r>
          </a:p>
          <a:p>
            <a:pPr marL="0" indent="0">
              <a:spcBef>
                <a:spcPts val="0"/>
              </a:spcBef>
              <a:spcAft>
                <a:spcPts val="800"/>
              </a:spcAft>
              <a:buNone/>
            </a:pPr>
            <a:endParaRPr lang="en-US" sz="1400" dirty="0">
              <a:solidFill>
                <a:schemeClr val="tx1"/>
              </a:solidFill>
            </a:endParaRPr>
          </a:p>
          <a:p>
            <a:pPr marL="0" indent="0">
              <a:spcBef>
                <a:spcPts val="0"/>
              </a:spcBef>
              <a:spcAft>
                <a:spcPts val="800"/>
              </a:spcAft>
              <a:buNone/>
            </a:pPr>
            <a:r>
              <a:rPr lang="en-IN" sz="1800" b="1" dirty="0">
                <a:solidFill>
                  <a:srgbClr val="FF9900"/>
                </a:solidFill>
              </a:rPr>
              <a:t>But performance isn't the only reason</a:t>
            </a:r>
          </a:p>
          <a:p>
            <a:pPr marL="228600" indent="-171450">
              <a:spcBef>
                <a:spcPts val="600"/>
              </a:spcBef>
              <a:spcAft>
                <a:spcPts val="400"/>
              </a:spcAft>
            </a:pPr>
            <a:r>
              <a:rPr lang="en-IN" sz="1600" dirty="0"/>
              <a:t>Highly </a:t>
            </a:r>
            <a:r>
              <a:rPr lang="en-IN" sz="1600" b="1" dirty="0"/>
              <a:t>extensible</a:t>
            </a:r>
            <a:r>
              <a:rPr lang="en-IN" sz="1600" dirty="0"/>
              <a:t> query engine - </a:t>
            </a:r>
            <a:r>
              <a:rPr lang="en-IN" sz="1600" dirty="0">
                <a:solidFill>
                  <a:srgbClr val="232F3E"/>
                </a:solidFill>
              </a:rPr>
              <a:t>The </a:t>
            </a:r>
            <a:r>
              <a:rPr lang="en-IN" sz="1600" b="1" dirty="0">
                <a:solidFill>
                  <a:srgbClr val="232F3E"/>
                </a:solidFill>
              </a:rPr>
              <a:t>"LLVM of databases"</a:t>
            </a:r>
            <a:endParaRPr lang="en-IN" sz="1600" dirty="0"/>
          </a:p>
          <a:p>
            <a:pPr marL="685800" lvl="1" indent="-171450">
              <a:spcBef>
                <a:spcPts val="600"/>
              </a:spcBef>
              <a:spcAft>
                <a:spcPts val="400"/>
              </a:spcAft>
            </a:pPr>
            <a:r>
              <a:rPr sz="1600" b="0" dirty="0">
                <a:solidFill>
                  <a:srgbClr val="232F3E"/>
                </a:solidFill>
              </a:rPr>
              <a:t>Custom table providers &amp; plan nodes</a:t>
            </a:r>
          </a:p>
          <a:p>
            <a:pPr marL="685800" lvl="1" indent="-171450">
              <a:spcBef>
                <a:spcPts val="600"/>
              </a:spcBef>
              <a:spcAft>
                <a:spcPts val="400"/>
              </a:spcAft>
            </a:pPr>
            <a:r>
              <a:rPr sz="1600" b="0" dirty="0">
                <a:solidFill>
                  <a:srgbClr val="232F3E"/>
                </a:solidFill>
              </a:rPr>
              <a:t>External index support (Lucene, Tantivy)</a:t>
            </a:r>
            <a:r>
              <a:rPr lang="en-US" sz="1600" b="0" dirty="0">
                <a:solidFill>
                  <a:srgbClr val="232F3E"/>
                </a:solidFill>
              </a:rPr>
              <a:t> with custom execution plans</a:t>
            </a:r>
            <a:endParaRPr sz="1600" b="0" dirty="0">
              <a:solidFill>
                <a:srgbClr val="232F3E"/>
              </a:solidFill>
            </a:endParaRPr>
          </a:p>
          <a:p>
            <a:pPr marL="685800" lvl="1" indent="-171450">
              <a:spcBef>
                <a:spcPts val="600"/>
              </a:spcBef>
              <a:spcAft>
                <a:spcPts val="400"/>
              </a:spcAft>
            </a:pPr>
            <a:r>
              <a:rPr sz="1600" b="0" dirty="0">
                <a:solidFill>
                  <a:srgbClr val="232F3E"/>
                </a:solidFill>
              </a:rPr>
              <a:t>Filter pushdown, late materialization</a:t>
            </a:r>
          </a:p>
          <a:p>
            <a:pPr marL="685800" lvl="1" indent="-171450">
              <a:spcBef>
                <a:spcPts val="600"/>
              </a:spcBef>
              <a:spcAft>
                <a:spcPts val="400"/>
              </a:spcAft>
            </a:pPr>
            <a:r>
              <a:rPr sz="1600" b="0" dirty="0">
                <a:solidFill>
                  <a:srgbClr val="232F3E"/>
                </a:solidFill>
              </a:rPr>
              <a:t>Pluggable cache, pluggable data sources</a:t>
            </a:r>
          </a:p>
          <a:p>
            <a:pPr marL="1143000" lvl="2" indent="-171450">
              <a:spcBef>
                <a:spcPts val="600"/>
              </a:spcBef>
              <a:spcAft>
                <a:spcPts val="400"/>
              </a:spcAft>
            </a:pPr>
            <a:r>
              <a:rPr sz="1600" b="0" dirty="0">
                <a:solidFill>
                  <a:srgbClr val="232F3E"/>
                </a:solidFill>
              </a:rPr>
              <a:t>Lance, Vortex — </a:t>
            </a:r>
            <a:r>
              <a:rPr lang="en-US" sz="1600" b="0" dirty="0">
                <a:solidFill>
                  <a:srgbClr val="232F3E"/>
                </a:solidFill>
              </a:rPr>
              <a:t>supported</a:t>
            </a:r>
            <a:r>
              <a:rPr sz="1600" b="0" dirty="0">
                <a:solidFill>
                  <a:srgbClr val="232F3E"/>
                </a:solidFill>
              </a:rPr>
              <a:t> on </a:t>
            </a:r>
            <a:r>
              <a:rPr sz="1600" b="0" dirty="0" err="1">
                <a:solidFill>
                  <a:srgbClr val="232F3E"/>
                </a:solidFill>
              </a:rPr>
              <a:t>DataFusion</a:t>
            </a:r>
            <a:endParaRPr sz="1600" b="0" dirty="0">
              <a:solidFill>
                <a:srgbClr val="232F3E"/>
              </a:solidFill>
            </a:endParaRPr>
          </a:p>
          <a:p>
            <a:pPr marL="228600" indent="-171450">
              <a:spcBef>
                <a:spcPts val="600"/>
              </a:spcBef>
              <a:spcAft>
                <a:spcPts val="400"/>
              </a:spcAft>
            </a:pPr>
            <a:r>
              <a:rPr lang="en-IN" sz="1600" dirty="0"/>
              <a:t>Uses </a:t>
            </a:r>
            <a:r>
              <a:rPr lang="en-IN" sz="1600" dirty="0">
                <a:hlinkClick r:id="rId3"/>
              </a:rPr>
              <a:t>Apache Arrow</a:t>
            </a:r>
            <a:r>
              <a:rPr lang="en-IN" sz="1600" dirty="0"/>
              <a:t> as its in-memory format.</a:t>
            </a:r>
          </a:p>
          <a:p>
            <a:pPr marL="228600" indent="-171450">
              <a:spcBef>
                <a:spcPts val="600"/>
              </a:spcBef>
              <a:spcAft>
                <a:spcPts val="400"/>
              </a:spcAft>
            </a:pPr>
            <a:endParaRPr sz="1400" b="1" dirty="0">
              <a:solidFill>
                <a:srgbClr val="232F3E"/>
              </a:solidFill>
            </a:endParaRPr>
          </a:p>
        </p:txBody>
      </p:sp>
      <p:sp>
        <p:nvSpPr>
          <p:cNvPr id="4" name="Title 3"/>
          <p:cNvSpPr>
            <a:spLocks noGrp="1"/>
          </p:cNvSpPr>
          <p:nvPr>
            <p:ph type="title"/>
          </p:nvPr>
        </p:nvSpPr>
        <p:spPr/>
        <p:txBody>
          <a:bodyPr/>
          <a:lstStyle/>
          <a:p>
            <a:r>
              <a:rPr sz="2800" b="1">
                <a:solidFill>
                  <a:srgbClr val="232F3E"/>
                </a:solidFill>
              </a:rPr>
              <a:t>Why DataFusion?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z="2800" b="1">
                <a:solidFill>
                  <a:srgbClr val="232F3E"/>
                </a:solidFill>
              </a:rPr>
              <a:t>How Search Works — Three Query Shapes</a:t>
            </a:r>
          </a:p>
        </p:txBody>
      </p:sp>
      <p:sp>
        <p:nvSpPr>
          <p:cNvPr id="3" name="Text Placeholder 2"/>
          <p:cNvSpPr>
            <a:spLocks noGrp="1"/>
          </p:cNvSpPr>
          <p:nvPr>
            <p:ph type="body" idx="1"/>
          </p:nvPr>
        </p:nvSpPr>
        <p:spPr/>
        <p:txBody>
          <a:bodyPr/>
          <a:lstStyle/>
          <a:p>
            <a:pPr marL="0" indent="0">
              <a:spcBef>
                <a:spcPts val="0"/>
              </a:spcBef>
              <a:spcAft>
                <a:spcPts val="800"/>
              </a:spcAft>
              <a:buNone/>
            </a:pPr>
            <a:r>
              <a:rPr sz="2000" b="1" dirty="0">
                <a:solidFill>
                  <a:srgbClr val="FF9900"/>
                </a:solidFill>
              </a:rPr>
              <a:t>Parquet-only</a:t>
            </a:r>
          </a:p>
          <a:p>
            <a:pPr marL="228600" indent="-171450">
              <a:spcBef>
                <a:spcPts val="600"/>
              </a:spcBef>
              <a:spcAft>
                <a:spcPts val="400"/>
              </a:spcAft>
            </a:pPr>
            <a:r>
              <a:rPr sz="1600" b="0" dirty="0" err="1">
                <a:solidFill>
                  <a:srgbClr val="232F3E"/>
                </a:solidFill>
              </a:rPr>
              <a:t>DataFusion</a:t>
            </a:r>
            <a:r>
              <a:rPr sz="1600" b="0" dirty="0">
                <a:solidFill>
                  <a:srgbClr val="232F3E"/>
                </a:solidFill>
              </a:rPr>
              <a:t> scans columnar data — predicate</a:t>
            </a:r>
            <a:r>
              <a:rPr lang="en-US" sz="1600" b="0" dirty="0">
                <a:solidFill>
                  <a:srgbClr val="232F3E"/>
                </a:solidFill>
              </a:rPr>
              <a:t> / filter</a:t>
            </a:r>
            <a:r>
              <a:rPr sz="1600" b="0" dirty="0">
                <a:solidFill>
                  <a:srgbClr val="232F3E"/>
                </a:solidFill>
              </a:rPr>
              <a:t> pushdown, page pruning</a:t>
            </a:r>
            <a:r>
              <a:rPr lang="en-US" sz="1600" b="0" dirty="0">
                <a:solidFill>
                  <a:srgbClr val="232F3E"/>
                </a:solidFill>
              </a:rPr>
              <a:t>, late materialization</a:t>
            </a:r>
            <a:endParaRPr sz="1600" b="0" dirty="0">
              <a:solidFill>
                <a:srgbClr val="232F3E"/>
              </a:solidFill>
            </a:endParaRPr>
          </a:p>
          <a:p>
            <a:pPr marL="0" indent="0">
              <a:spcBef>
                <a:spcPts val="1600"/>
              </a:spcBef>
              <a:spcAft>
                <a:spcPts val="800"/>
              </a:spcAft>
              <a:buNone/>
            </a:pPr>
            <a:r>
              <a:rPr sz="2000" b="1" dirty="0">
                <a:solidFill>
                  <a:srgbClr val="FF9900"/>
                </a:solidFill>
              </a:rPr>
              <a:t>Lucene-only</a:t>
            </a:r>
          </a:p>
          <a:p>
            <a:pPr marL="228600" indent="-171450">
              <a:spcBef>
                <a:spcPts val="600"/>
              </a:spcBef>
              <a:spcAft>
                <a:spcPts val="400"/>
              </a:spcAft>
            </a:pPr>
            <a:r>
              <a:rPr sz="1600" b="0" dirty="0">
                <a:solidFill>
                  <a:srgbClr val="232F3E"/>
                </a:solidFill>
              </a:rPr>
              <a:t>Traditional inverted index path — unchanged, full-text search</a:t>
            </a:r>
          </a:p>
          <a:p>
            <a:pPr marL="0" indent="0">
              <a:spcBef>
                <a:spcPts val="1600"/>
              </a:spcBef>
              <a:spcAft>
                <a:spcPts val="800"/>
              </a:spcAft>
              <a:buNone/>
            </a:pPr>
            <a:r>
              <a:rPr sz="2000" b="1" dirty="0">
                <a:solidFill>
                  <a:srgbClr val="FF9900"/>
                </a:solidFill>
              </a:rPr>
              <a:t>Dual mod</a:t>
            </a:r>
            <a:r>
              <a:rPr lang="en-US" sz="2000" b="1" dirty="0">
                <a:solidFill>
                  <a:srgbClr val="FF9900"/>
                </a:solidFill>
              </a:rPr>
              <a:t>e</a:t>
            </a:r>
          </a:p>
          <a:p>
            <a:pPr marL="0" indent="0">
              <a:spcBef>
                <a:spcPts val="1600"/>
              </a:spcBef>
              <a:spcAft>
                <a:spcPts val="800"/>
              </a:spcAft>
              <a:buNone/>
            </a:pPr>
            <a:r>
              <a:rPr lang="en-IN" sz="1600" dirty="0">
                <a:solidFill>
                  <a:srgbClr val="232F3E"/>
                </a:solidFill>
              </a:rPr>
              <a:t>Lucene acts as an </a:t>
            </a:r>
            <a:r>
              <a:rPr lang="en-IN" sz="1600" b="1" dirty="0">
                <a:solidFill>
                  <a:srgbClr val="232F3E"/>
                </a:solidFill>
              </a:rPr>
              <a:t>acceleration index</a:t>
            </a:r>
            <a:r>
              <a:rPr lang="en-IN" sz="1600" dirty="0">
                <a:solidFill>
                  <a:srgbClr val="232F3E"/>
                </a:solidFill>
              </a:rPr>
              <a:t> on top of open formats</a:t>
            </a:r>
            <a:endParaRPr sz="1600" b="1" dirty="0">
              <a:solidFill>
                <a:srgbClr val="FF9900"/>
              </a:solidFill>
            </a:endParaRPr>
          </a:p>
          <a:p>
            <a:pPr marL="228600" indent="-171450">
              <a:spcBef>
                <a:spcPts val="600"/>
              </a:spcBef>
              <a:spcAft>
                <a:spcPts val="400"/>
              </a:spcAft>
            </a:pPr>
            <a:r>
              <a:rPr sz="1600" b="0" dirty="0">
                <a:solidFill>
                  <a:srgbClr val="232F3E"/>
                </a:solidFill>
              </a:rPr>
              <a:t>Query planner routes each predicate to the </a:t>
            </a:r>
            <a:r>
              <a:rPr sz="1600" b="1" dirty="0">
                <a:solidFill>
                  <a:srgbClr val="232F3E"/>
                </a:solidFill>
              </a:rPr>
              <a:t>right engine</a:t>
            </a:r>
          </a:p>
          <a:p>
            <a:pPr marL="228600" indent="-171450">
              <a:spcBef>
                <a:spcPts val="600"/>
              </a:spcBef>
              <a:spcAft>
                <a:spcPts val="400"/>
              </a:spcAft>
            </a:pPr>
            <a:r>
              <a:rPr sz="1600" b="0" dirty="0">
                <a:solidFill>
                  <a:srgbClr val="232F3E"/>
                </a:solidFill>
              </a:rPr>
              <a:t>Text queries → </a:t>
            </a:r>
            <a:r>
              <a:rPr sz="1600" b="1" dirty="0">
                <a:solidFill>
                  <a:srgbClr val="232F3E"/>
                </a:solidFill>
              </a:rPr>
              <a:t>Lucene</a:t>
            </a:r>
            <a:r>
              <a:rPr sz="1600" b="0" dirty="0">
                <a:solidFill>
                  <a:srgbClr val="232F3E"/>
                </a:solidFill>
              </a:rPr>
              <a:t> (returns </a:t>
            </a:r>
            <a:r>
              <a:rPr sz="1600" b="0" dirty="0" err="1">
                <a:solidFill>
                  <a:srgbClr val="232F3E"/>
                </a:solidFill>
              </a:rPr>
              <a:t>bitsets</a:t>
            </a:r>
            <a:r>
              <a:rPr sz="1600" b="0" dirty="0">
                <a:solidFill>
                  <a:srgbClr val="232F3E"/>
                </a:solidFill>
              </a:rPr>
              <a:t> of matching doc IDs)</a:t>
            </a:r>
          </a:p>
          <a:p>
            <a:pPr marL="228600" indent="-171450">
              <a:spcBef>
                <a:spcPts val="600"/>
              </a:spcBef>
              <a:spcAft>
                <a:spcPts val="400"/>
              </a:spcAft>
            </a:pPr>
            <a:r>
              <a:rPr sz="1600" b="0" dirty="0">
                <a:solidFill>
                  <a:srgbClr val="232F3E"/>
                </a:solidFill>
              </a:rPr>
              <a:t>Range / numeric → </a:t>
            </a:r>
            <a:r>
              <a:rPr sz="1600" b="1" dirty="0" err="1">
                <a:solidFill>
                  <a:srgbClr val="232F3E"/>
                </a:solidFill>
              </a:rPr>
              <a:t>DataFusion</a:t>
            </a:r>
            <a:r>
              <a:rPr sz="1600" b="0" dirty="0">
                <a:solidFill>
                  <a:srgbClr val="232F3E"/>
                </a:solidFill>
              </a:rPr>
              <a:t> (native columnar scan)</a:t>
            </a:r>
          </a:p>
          <a:p>
            <a:pPr marL="228600" indent="-171450">
              <a:spcBef>
                <a:spcPts val="600"/>
              </a:spcBef>
              <a:spcAft>
                <a:spcPts val="400"/>
              </a:spcAft>
            </a:pPr>
            <a:r>
              <a:rPr sz="1600" b="0" dirty="0">
                <a:solidFill>
                  <a:srgbClr val="232F3E"/>
                </a:solidFill>
              </a:rPr>
              <a:t>Composed into a </a:t>
            </a:r>
            <a:r>
              <a:rPr sz="1600" b="0" dirty="0" err="1">
                <a:solidFill>
                  <a:srgbClr val="232F3E"/>
                </a:solidFill>
              </a:rPr>
              <a:t>boolean</a:t>
            </a:r>
            <a:r>
              <a:rPr sz="1600" b="0" dirty="0">
                <a:solidFill>
                  <a:srgbClr val="232F3E"/>
                </a:solidFill>
              </a:rPr>
              <a:t> filter tree, executed per row group</a:t>
            </a:r>
          </a:p>
          <a:p>
            <a:pPr marL="228600" indent="-171450">
              <a:spcBef>
                <a:spcPts val="600"/>
              </a:spcBef>
              <a:spcAft>
                <a:spcPts val="400"/>
              </a:spcAft>
            </a:pPr>
            <a:r>
              <a:rPr sz="1600" b="0" dirty="0" err="1">
                <a:solidFill>
                  <a:srgbClr val="232F3E"/>
                </a:solidFill>
              </a:rPr>
              <a:t>Bitsets</a:t>
            </a:r>
            <a:r>
              <a:rPr sz="1600" b="0" dirty="0">
                <a:solidFill>
                  <a:srgbClr val="232F3E"/>
                </a:solidFill>
              </a:rPr>
              <a:t> intersected with columnar results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z="2800" b="1">
                <a:solidFill>
                  <a:srgbClr val="232F3E"/>
                </a:solidFill>
              </a:rPr>
              <a:t>Pluggability — Swap Anything</a:t>
            </a:r>
          </a:p>
        </p:txBody>
      </p:sp>
      <p:sp>
        <p:nvSpPr>
          <p:cNvPr id="3" name="Text Placeholder 2"/>
          <p:cNvSpPr>
            <a:spLocks noGrp="1"/>
          </p:cNvSpPr>
          <p:nvPr>
            <p:ph type="body" idx="1"/>
          </p:nvPr>
        </p:nvSpPr>
        <p:spPr/>
        <p:txBody>
          <a:bodyPr/>
          <a:lstStyle/>
          <a:p>
            <a:endParaRPr/>
          </a:p>
        </p:txBody>
      </p:sp>
      <p:graphicFrame>
        <p:nvGraphicFramePr>
          <p:cNvPr id="4" name="Table 3"/>
          <p:cNvGraphicFramePr>
            <a:graphicFrameLocks noGrp="1"/>
          </p:cNvGraphicFramePr>
          <p:nvPr/>
        </p:nvGraphicFramePr>
        <p:xfrm>
          <a:off x="333845" y="1200000"/>
          <a:ext cx="10800000" cy="3200000"/>
        </p:xfrm>
        <a:graphic>
          <a:graphicData uri="http://schemas.openxmlformats.org/drawingml/2006/table">
            <a:tbl>
              <a:tblPr firstRow="1" bandRow="1">
                <a:tableStyleId>{5C22544A-7EE6-4342-B048-85BDC9FD1C3A}</a:tableStyleId>
              </a:tblPr>
              <a:tblGrid>
                <a:gridCol w="3600000">
                  <a:extLst>
                    <a:ext uri="{9D8B030D-6E8A-4147-A177-3AD203B41FA5}">
                      <a16:colId xmlns:a16="http://schemas.microsoft.com/office/drawing/2014/main" val="20000"/>
                    </a:ext>
                  </a:extLst>
                </a:gridCol>
                <a:gridCol w="3600000">
                  <a:extLst>
                    <a:ext uri="{9D8B030D-6E8A-4147-A177-3AD203B41FA5}">
                      <a16:colId xmlns:a16="http://schemas.microsoft.com/office/drawing/2014/main" val="20001"/>
                    </a:ext>
                  </a:extLst>
                </a:gridCol>
                <a:gridCol w="3600000">
                  <a:extLst>
                    <a:ext uri="{9D8B030D-6E8A-4147-A177-3AD203B41FA5}">
                      <a16:colId xmlns:a16="http://schemas.microsoft.com/office/drawing/2014/main" val="20002"/>
                    </a:ext>
                  </a:extLst>
                </a:gridCol>
              </a:tblGrid>
              <a:tr h="457142">
                <a:tc>
                  <a:txBody>
                    <a:bodyPr/>
                    <a:lstStyle/>
                    <a:p>
                      <a:pPr>
                        <a:defRPr sz="1500" b="1">
                          <a:solidFill>
                            <a:srgbClr val="232F3E"/>
                          </a:solidFill>
                        </a:defRPr>
                      </a:pPr>
                      <a:r>
                        <a:t>Layer</a:t>
                      </a:r>
                    </a:p>
                  </a:txBody>
                  <a:tcPr>
                    <a:solidFill>
                      <a:srgbClr val="F5F5F5"/>
                    </a:solidFill>
                  </a:tcPr>
                </a:tc>
                <a:tc>
                  <a:txBody>
                    <a:bodyPr/>
                    <a:lstStyle/>
                    <a:p>
                      <a:pPr>
                        <a:defRPr sz="1500" b="1">
                          <a:solidFill>
                            <a:srgbClr val="232F3E"/>
                          </a:solidFill>
                        </a:defRPr>
                      </a:pPr>
                      <a:r>
                        <a:t>Today</a:t>
                      </a:r>
                    </a:p>
                  </a:txBody>
                  <a:tcPr>
                    <a:solidFill>
                      <a:srgbClr val="F5F5F5"/>
                    </a:solidFill>
                  </a:tcPr>
                </a:tc>
                <a:tc>
                  <a:txBody>
                    <a:bodyPr/>
                    <a:lstStyle/>
                    <a:p>
                      <a:pPr>
                        <a:defRPr sz="1500" b="1">
                          <a:solidFill>
                            <a:srgbClr val="232F3E"/>
                          </a:solidFill>
                        </a:defRPr>
                      </a:pPr>
                      <a:r>
                        <a:t>Tomorrow</a:t>
                      </a:r>
                    </a:p>
                  </a:txBody>
                  <a:tcPr>
                    <a:solidFill>
                      <a:srgbClr val="F5F5F5"/>
                    </a:solidFill>
                  </a:tcPr>
                </a:tc>
                <a:extLst>
                  <a:ext uri="{0D108BD9-81ED-4DB2-BD59-A6C34878D82A}">
                    <a16:rowId xmlns:a16="http://schemas.microsoft.com/office/drawing/2014/main" val="10000"/>
                  </a:ext>
                </a:extLst>
              </a:tr>
              <a:tr h="457142">
                <a:tc>
                  <a:txBody>
                    <a:bodyPr/>
                    <a:lstStyle/>
                    <a:p>
                      <a:pPr>
                        <a:defRPr sz="1400">
                          <a:solidFill>
                            <a:srgbClr val="232F3E"/>
                          </a:solidFill>
                        </a:defRPr>
                      </a:pPr>
                      <a:r>
                        <a:t>Storage format</a:t>
                      </a:r>
                    </a:p>
                  </a:txBody>
                  <a:tcPr/>
                </a:tc>
                <a:tc>
                  <a:txBody>
                    <a:bodyPr/>
                    <a:lstStyle/>
                    <a:p>
                      <a:pPr>
                        <a:defRPr sz="1400">
                          <a:solidFill>
                            <a:srgbClr val="232F3E"/>
                          </a:solidFill>
                        </a:defRPr>
                      </a:pPr>
                      <a:r>
                        <a:t>Parquet, Lucene</a:t>
                      </a:r>
                    </a:p>
                  </a:txBody>
                  <a:tcPr/>
                </a:tc>
                <a:tc>
                  <a:txBody>
                    <a:bodyPr/>
                    <a:lstStyle/>
                    <a:p>
                      <a:pPr>
                        <a:defRPr sz="1400">
                          <a:solidFill>
                            <a:srgbClr val="232F3E"/>
                          </a:solidFill>
                        </a:defRPr>
                      </a:pPr>
                      <a:r>
                        <a:t>Vortex, Lance, ORC</a:t>
                      </a:r>
                    </a:p>
                  </a:txBody>
                  <a:tcPr/>
                </a:tc>
                <a:extLst>
                  <a:ext uri="{0D108BD9-81ED-4DB2-BD59-A6C34878D82A}">
                    <a16:rowId xmlns:a16="http://schemas.microsoft.com/office/drawing/2014/main" val="10001"/>
                  </a:ext>
                </a:extLst>
              </a:tr>
              <a:tr h="457142">
                <a:tc>
                  <a:txBody>
                    <a:bodyPr/>
                    <a:lstStyle/>
                    <a:p>
                      <a:pPr>
                        <a:defRPr sz="1400">
                          <a:solidFill>
                            <a:srgbClr val="232F3E"/>
                          </a:solidFill>
                        </a:defRPr>
                      </a:pPr>
                      <a:r>
                        <a:t>Query engine</a:t>
                      </a:r>
                    </a:p>
                  </a:txBody>
                  <a:tcPr/>
                </a:tc>
                <a:tc>
                  <a:txBody>
                    <a:bodyPr/>
                    <a:lstStyle/>
                    <a:p>
                      <a:pPr>
                        <a:defRPr sz="1400">
                          <a:solidFill>
                            <a:srgbClr val="232F3E"/>
                          </a:solidFill>
                        </a:defRPr>
                      </a:pPr>
                      <a:r>
                        <a:t>DataFusion (Rust)</a:t>
                      </a:r>
                    </a:p>
                  </a:txBody>
                  <a:tcPr/>
                </a:tc>
                <a:tc>
                  <a:txBody>
                    <a:bodyPr/>
                    <a:lstStyle/>
                    <a:p>
                      <a:pPr>
                        <a:defRPr sz="1400">
                          <a:solidFill>
                            <a:srgbClr val="232F3E"/>
                          </a:solidFill>
                        </a:defRPr>
                      </a:pPr>
                      <a:r>
                        <a:t>Velox, custom engines</a:t>
                      </a:r>
                    </a:p>
                  </a:txBody>
                  <a:tcPr/>
                </a:tc>
                <a:extLst>
                  <a:ext uri="{0D108BD9-81ED-4DB2-BD59-A6C34878D82A}">
                    <a16:rowId xmlns:a16="http://schemas.microsoft.com/office/drawing/2014/main" val="10002"/>
                  </a:ext>
                </a:extLst>
              </a:tr>
              <a:tr h="457142">
                <a:tc>
                  <a:txBody>
                    <a:bodyPr/>
                    <a:lstStyle/>
                    <a:p>
                      <a:pPr>
                        <a:defRPr sz="1400">
                          <a:solidFill>
                            <a:srgbClr val="232F3E"/>
                          </a:solidFill>
                        </a:defRPr>
                      </a:pPr>
                      <a:r>
                        <a:t>Index provider</a:t>
                      </a:r>
                    </a:p>
                  </a:txBody>
                  <a:tcPr/>
                </a:tc>
                <a:tc>
                  <a:txBody>
                    <a:bodyPr/>
                    <a:lstStyle/>
                    <a:p>
                      <a:pPr>
                        <a:defRPr sz="1400">
                          <a:solidFill>
                            <a:srgbClr val="232F3E"/>
                          </a:solidFill>
                        </a:defRPr>
                      </a:pPr>
                      <a:r>
                        <a:t>Lucene inverted index</a:t>
                      </a:r>
                    </a:p>
                  </a:txBody>
                  <a:tcPr/>
                </a:tc>
                <a:tc>
                  <a:txBody>
                    <a:bodyPr/>
                    <a:lstStyle/>
                    <a:p>
                      <a:pPr>
                        <a:defRPr sz="1400">
                          <a:solidFill>
                            <a:srgbClr val="232F3E"/>
                          </a:solidFill>
                        </a:defRPr>
                      </a:pPr>
                      <a:r>
                        <a:t>Tantivy, custom</a:t>
                      </a:r>
                    </a:p>
                  </a:txBody>
                  <a:tcPr/>
                </a:tc>
                <a:extLst>
                  <a:ext uri="{0D108BD9-81ED-4DB2-BD59-A6C34878D82A}">
                    <a16:rowId xmlns:a16="http://schemas.microsoft.com/office/drawing/2014/main" val="10003"/>
                  </a:ext>
                </a:extLst>
              </a:tr>
              <a:tr h="457142">
                <a:tc>
                  <a:txBody>
                    <a:bodyPr/>
                    <a:lstStyle/>
                    <a:p>
                      <a:pPr>
                        <a:defRPr sz="1400">
                          <a:solidFill>
                            <a:srgbClr val="232F3E"/>
                          </a:solidFill>
                        </a:defRPr>
                      </a:pPr>
                      <a:r>
                        <a:t>Commit protocol</a:t>
                      </a:r>
                    </a:p>
                  </a:txBody>
                  <a:tcPr/>
                </a:tc>
                <a:tc>
                  <a:txBody>
                    <a:bodyPr/>
                    <a:lstStyle/>
                    <a:p>
                      <a:pPr>
                        <a:defRPr sz="1400">
                          <a:solidFill>
                            <a:srgbClr val="232F3E"/>
                          </a:solidFill>
                        </a:defRPr>
                      </a:pPr>
                      <a:r>
                        <a:t>Lucene SegmentInfos</a:t>
                      </a:r>
                    </a:p>
                  </a:txBody>
                  <a:tcPr/>
                </a:tc>
                <a:tc>
                  <a:txBody>
                    <a:bodyPr/>
                    <a:lstStyle/>
                    <a:p>
                      <a:pPr>
                        <a:defRPr sz="1400">
                          <a:solidFill>
                            <a:srgbClr val="232F3E"/>
                          </a:solidFill>
                        </a:defRPr>
                      </a:pPr>
                      <a:r>
                        <a:t>Iceberg, Delta Lake</a:t>
                      </a:r>
                    </a:p>
                  </a:txBody>
                  <a:tcPr/>
                </a:tc>
                <a:extLst>
                  <a:ext uri="{0D108BD9-81ED-4DB2-BD59-A6C34878D82A}">
                    <a16:rowId xmlns:a16="http://schemas.microsoft.com/office/drawing/2014/main" val="10004"/>
                  </a:ext>
                </a:extLst>
              </a:tr>
              <a:tr h="457142">
                <a:tc>
                  <a:txBody>
                    <a:bodyPr/>
                    <a:lstStyle/>
                    <a:p>
                      <a:pPr>
                        <a:defRPr sz="1400">
                          <a:solidFill>
                            <a:srgbClr val="232F3E"/>
                          </a:solidFill>
                        </a:defRPr>
                      </a:pPr>
                      <a:r>
                        <a:t>Cache</a:t>
                      </a:r>
                    </a:p>
                  </a:txBody>
                  <a:tcPr/>
                </a:tc>
                <a:tc>
                  <a:txBody>
                    <a:bodyPr/>
                    <a:lstStyle/>
                    <a:p>
                      <a:pPr>
                        <a:defRPr sz="1400">
                          <a:solidFill>
                            <a:srgbClr val="232F3E"/>
                          </a:solidFill>
                        </a:defRPr>
                      </a:pPr>
                      <a:r>
                        <a:t>Pluggable</a:t>
                      </a:r>
                    </a:p>
                  </a:txBody>
                  <a:tcPr/>
                </a:tc>
                <a:tc>
                  <a:txBody>
                    <a:bodyPr/>
                    <a:lstStyle/>
                    <a:p>
                      <a:pPr>
                        <a:defRPr sz="1400">
                          <a:solidFill>
                            <a:srgbClr val="232F3E"/>
                          </a:solidFill>
                        </a:defRPr>
                      </a:pPr>
                      <a:r>
                        <a:t>Format-specific caches</a:t>
                      </a:r>
                    </a:p>
                  </a:txBody>
                  <a:tcPr/>
                </a:tc>
                <a:extLst>
                  <a:ext uri="{0D108BD9-81ED-4DB2-BD59-A6C34878D82A}">
                    <a16:rowId xmlns:a16="http://schemas.microsoft.com/office/drawing/2014/main" val="10005"/>
                  </a:ext>
                </a:extLst>
              </a:tr>
              <a:tr h="457148">
                <a:tc>
                  <a:txBody>
                    <a:bodyPr/>
                    <a:lstStyle/>
                    <a:p>
                      <a:pPr>
                        <a:defRPr sz="1400">
                          <a:solidFill>
                            <a:srgbClr val="232F3E"/>
                          </a:solidFill>
                        </a:defRPr>
                      </a:pPr>
                      <a:r>
                        <a:t>Object store</a:t>
                      </a:r>
                    </a:p>
                  </a:txBody>
                  <a:tcPr/>
                </a:tc>
                <a:tc>
                  <a:txBody>
                    <a:bodyPr/>
                    <a:lstStyle/>
                    <a:p>
                      <a:pPr>
                        <a:defRPr sz="1400">
                          <a:solidFill>
                            <a:srgbClr val="232F3E"/>
                          </a:solidFill>
                        </a:defRPr>
                      </a:pPr>
                      <a:r>
                        <a:t>Local, S3</a:t>
                      </a:r>
                    </a:p>
                  </a:txBody>
                  <a:tcPr/>
                </a:tc>
                <a:tc>
                  <a:txBody>
                    <a:bodyPr/>
                    <a:lstStyle/>
                    <a:p>
                      <a:pPr>
                        <a:defRPr sz="1400">
                          <a:solidFill>
                            <a:srgbClr val="232F3E"/>
                          </a:solidFill>
                        </a:defRPr>
                      </a:pPr>
                      <a:r>
                        <a:t>GCS, Azure Blob</a:t>
                      </a:r>
                    </a:p>
                  </a:txBody>
                  <a:tcPr/>
                </a:tc>
                <a:extLst>
                  <a:ext uri="{0D108BD9-81ED-4DB2-BD59-A6C34878D82A}">
                    <a16:rowId xmlns:a16="http://schemas.microsoft.com/office/drawing/2014/main" val="10006"/>
                  </a:ext>
                </a:extLst>
              </a:tr>
            </a:tbl>
          </a:graphicData>
        </a:graphic>
      </p:graphicFrame>
      <p:sp>
        <p:nvSpPr>
          <p:cNvPr id="5" name="TextBox 4"/>
          <p:cNvSpPr txBox="1"/>
          <p:nvPr/>
        </p:nvSpPr>
        <p:spPr>
          <a:xfrm>
            <a:off x="333845" y="4700000"/>
            <a:ext cx="10800000" cy="800000"/>
          </a:xfrm>
          <a:prstGeom prst="rect">
            <a:avLst/>
          </a:prstGeom>
          <a:noFill/>
        </p:spPr>
        <p:txBody>
          <a:bodyPr wrap="square">
            <a:spAutoFit/>
          </a:bodyPr>
          <a:lstStyle/>
          <a:p>
            <a:pPr marL="0" indent="0">
              <a:spcBef>
                <a:spcPts val="0"/>
              </a:spcBef>
              <a:spcAft>
                <a:spcPts val="800"/>
              </a:spcAft>
              <a:buNone/>
            </a:pPr>
            <a:r>
              <a:rPr sz="2000" b="1">
                <a:solidFill>
                  <a:srgbClr val="FF9900"/>
                </a:solidFill>
              </a:rPr>
              <a:t>Same query, same API — swap the underlying format or engine</a:t>
            </a:r>
          </a:p>
          <a:p>
            <a:pPr marL="228600" indent="-171450">
              <a:spcBef>
                <a:spcPts val="600"/>
              </a:spcBef>
              <a:spcAft>
                <a:spcPts val="400"/>
              </a:spcAft>
            </a:pPr>
            <a:r>
              <a:rPr sz="1800" b="0">
                <a:solidFill>
                  <a:srgbClr val="232F3E"/>
                </a:solidFill>
              </a:rPr>
              <a:t>The architecture is designed for the ecosystem to evolve around it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z="2800" b="1">
                <a:solidFill>
                  <a:srgbClr val="232F3E"/>
                </a:solidFill>
              </a:rPr>
              <a:t>How Indexing Works — Field Mapping</a:t>
            </a:r>
          </a:p>
        </p:txBody>
      </p:sp>
      <p:sp>
        <p:nvSpPr>
          <p:cNvPr id="3" name="Text Placeholder 2"/>
          <p:cNvSpPr>
            <a:spLocks noGrp="1"/>
          </p:cNvSpPr>
          <p:nvPr>
            <p:ph type="body" idx="1"/>
          </p:nvPr>
        </p:nvSpPr>
        <p:spPr/>
        <p:txBody>
          <a:bodyPr/>
          <a:lstStyle/>
          <a:p>
            <a:pPr marL="0" indent="0">
              <a:spcBef>
                <a:spcPts val="0"/>
              </a:spcBef>
              <a:spcAft>
                <a:spcPts val="800"/>
              </a:spcAft>
              <a:buNone/>
            </a:pPr>
            <a:r>
              <a:rPr sz="1800" b="1">
                <a:solidFill>
                  <a:srgbClr val="0073BB"/>
                </a:solidFill>
              </a:rPr>
              <a:t>Not every field needs every data structure — that's the key insight</a:t>
            </a:r>
          </a:p>
        </p:txBody>
      </p:sp>
      <p:graphicFrame>
        <p:nvGraphicFramePr>
          <p:cNvPr id="4" name="Table 3"/>
          <p:cNvGraphicFramePr>
            <a:graphicFrameLocks noGrp="1"/>
          </p:cNvGraphicFramePr>
          <p:nvPr/>
        </p:nvGraphicFramePr>
        <p:xfrm>
          <a:off x="333845" y="1800000"/>
          <a:ext cx="10800000" cy="2948640"/>
        </p:xfrm>
        <a:graphic>
          <a:graphicData uri="http://schemas.openxmlformats.org/drawingml/2006/table">
            <a:tbl>
              <a:tblPr firstRow="1" bandRow="1">
                <a:tableStyleId>{5C22544A-7EE6-4342-B048-85BDC9FD1C3A}</a:tableStyleId>
              </a:tblPr>
              <a:tblGrid>
                <a:gridCol w="1800000">
                  <a:extLst>
                    <a:ext uri="{9D8B030D-6E8A-4147-A177-3AD203B41FA5}">
                      <a16:colId xmlns:a16="http://schemas.microsoft.com/office/drawing/2014/main" val="20000"/>
                    </a:ext>
                  </a:extLst>
                </a:gridCol>
                <a:gridCol w="1800000">
                  <a:extLst>
                    <a:ext uri="{9D8B030D-6E8A-4147-A177-3AD203B41FA5}">
                      <a16:colId xmlns:a16="http://schemas.microsoft.com/office/drawing/2014/main" val="20001"/>
                    </a:ext>
                  </a:extLst>
                </a:gridCol>
                <a:gridCol w="1800000">
                  <a:extLst>
                    <a:ext uri="{9D8B030D-6E8A-4147-A177-3AD203B41FA5}">
                      <a16:colId xmlns:a16="http://schemas.microsoft.com/office/drawing/2014/main" val="20002"/>
                    </a:ext>
                  </a:extLst>
                </a:gridCol>
                <a:gridCol w="1800000">
                  <a:extLst>
                    <a:ext uri="{9D8B030D-6E8A-4147-A177-3AD203B41FA5}">
                      <a16:colId xmlns:a16="http://schemas.microsoft.com/office/drawing/2014/main" val="20003"/>
                    </a:ext>
                  </a:extLst>
                </a:gridCol>
                <a:gridCol w="1800000">
                  <a:extLst>
                    <a:ext uri="{9D8B030D-6E8A-4147-A177-3AD203B41FA5}">
                      <a16:colId xmlns:a16="http://schemas.microsoft.com/office/drawing/2014/main" val="20004"/>
                    </a:ext>
                  </a:extLst>
                </a:gridCol>
                <a:gridCol w="1800000">
                  <a:extLst>
                    <a:ext uri="{9D8B030D-6E8A-4147-A177-3AD203B41FA5}">
                      <a16:colId xmlns:a16="http://schemas.microsoft.com/office/drawing/2014/main" val="20005"/>
                    </a:ext>
                  </a:extLst>
                </a:gridCol>
              </a:tblGrid>
              <a:tr h="400000">
                <a:tc>
                  <a:txBody>
                    <a:bodyPr/>
                    <a:lstStyle/>
                    <a:p>
                      <a:pPr>
                        <a:defRPr sz="1500" b="1">
                          <a:solidFill>
                            <a:srgbClr val="232F3E"/>
                          </a:solidFill>
                        </a:defRPr>
                      </a:pPr>
                      <a:r>
                        <a:t>Field</a:t>
                      </a:r>
                    </a:p>
                  </a:txBody>
                  <a:tcPr>
                    <a:solidFill>
                      <a:srgbClr val="F5F5F5"/>
                    </a:solidFill>
                  </a:tcPr>
                </a:tc>
                <a:tc>
                  <a:txBody>
                    <a:bodyPr/>
                    <a:lstStyle/>
                    <a:p>
                      <a:pPr>
                        <a:defRPr sz="1500" b="1">
                          <a:solidFill>
                            <a:srgbClr val="232F3E"/>
                          </a:solidFill>
                        </a:defRPr>
                      </a:pPr>
                      <a:r>
                        <a:t>Type</a:t>
                      </a:r>
                    </a:p>
                  </a:txBody>
                  <a:tcPr>
                    <a:solidFill>
                      <a:srgbClr val="F5F5F5"/>
                    </a:solidFill>
                  </a:tcPr>
                </a:tc>
                <a:tc>
                  <a:txBody>
                    <a:bodyPr/>
                    <a:lstStyle/>
                    <a:p>
                      <a:pPr>
                        <a:defRPr sz="1500" b="1">
                          <a:solidFill>
                            <a:srgbClr val="232F3E"/>
                          </a:solidFill>
                        </a:defRPr>
                      </a:pPr>
                      <a:r>
                        <a:t>Parquet</a:t>
                      </a:r>
                    </a:p>
                  </a:txBody>
                  <a:tcPr>
                    <a:solidFill>
                      <a:srgbClr val="F5F5F5"/>
                    </a:solidFill>
                  </a:tcPr>
                </a:tc>
                <a:tc>
                  <a:txBody>
                    <a:bodyPr/>
                    <a:lstStyle/>
                    <a:p>
                      <a:pPr>
                        <a:defRPr sz="1500" b="1">
                          <a:solidFill>
                            <a:srgbClr val="232F3E"/>
                          </a:solidFill>
                        </a:defRPr>
                      </a:pPr>
                      <a:r>
                        <a:t>Lucene Inverted Idx</a:t>
                      </a:r>
                    </a:p>
                  </a:txBody>
                  <a:tcPr>
                    <a:solidFill>
                      <a:srgbClr val="F5F5F5"/>
                    </a:solidFill>
                  </a:tcPr>
                </a:tc>
                <a:tc>
                  <a:txBody>
                    <a:bodyPr/>
                    <a:lstStyle/>
                    <a:p>
                      <a:pPr>
                        <a:defRPr sz="1500" b="1">
                          <a:solidFill>
                            <a:srgbClr val="232F3E"/>
                          </a:solidFill>
                        </a:defRPr>
                      </a:pPr>
                      <a:r>
                        <a:t>Doc Values</a:t>
                      </a:r>
                    </a:p>
                  </a:txBody>
                  <a:tcPr>
                    <a:solidFill>
                      <a:srgbClr val="F5F5F5"/>
                    </a:solidFill>
                  </a:tcPr>
                </a:tc>
                <a:tc>
                  <a:txBody>
                    <a:bodyPr/>
                    <a:lstStyle/>
                    <a:p>
                      <a:pPr>
                        <a:defRPr sz="1500" b="1">
                          <a:solidFill>
                            <a:srgbClr val="232F3E"/>
                          </a:solidFill>
                        </a:defRPr>
                      </a:pPr>
                      <a:r>
                        <a:t>Stored Fields</a:t>
                      </a:r>
                    </a:p>
                  </a:txBody>
                  <a:tcPr>
                    <a:solidFill>
                      <a:srgbClr val="F5F5F5"/>
                    </a:solidFill>
                  </a:tcPr>
                </a:tc>
                <a:extLst>
                  <a:ext uri="{0D108BD9-81ED-4DB2-BD59-A6C34878D82A}">
                    <a16:rowId xmlns:a16="http://schemas.microsoft.com/office/drawing/2014/main" val="10000"/>
                  </a:ext>
                </a:extLst>
              </a:tr>
              <a:tr h="400000">
                <a:tc>
                  <a:txBody>
                    <a:bodyPr/>
                    <a:lstStyle/>
                    <a:p>
                      <a:pPr>
                        <a:defRPr sz="1400">
                          <a:solidFill>
                            <a:srgbClr val="232F3E"/>
                          </a:solidFill>
                        </a:defRPr>
                      </a:pPr>
                      <a:r>
                        <a:t>backend_port</a:t>
                      </a:r>
                    </a:p>
                  </a:txBody>
                  <a:tcPr/>
                </a:tc>
                <a:tc>
                  <a:txBody>
                    <a:bodyPr/>
                    <a:lstStyle/>
                    <a:p>
                      <a:pPr>
                        <a:defRPr sz="1400">
                          <a:solidFill>
                            <a:srgbClr val="232F3E"/>
                          </a:solidFill>
                        </a:defRPr>
                      </a:pPr>
                      <a:r>
                        <a:t>integer</a:t>
                      </a:r>
                    </a:p>
                  </a:txBody>
                  <a:tcPr/>
                </a:tc>
                <a:tc>
                  <a:txBody>
                    <a:bodyPr/>
                    <a:lstStyle/>
                    <a:p>
                      <a:pPr>
                        <a:defRPr sz="1400">
                          <a:solidFill>
                            <a:srgbClr val="232F3E"/>
                          </a:solidFill>
                        </a:defRPr>
                      </a:pPr>
                      <a:r>
                        <a:t>☑</a:t>
                      </a:r>
                    </a:p>
                  </a:txBody>
                  <a:tcPr/>
                </a:tc>
                <a:tc>
                  <a:txBody>
                    <a:bodyPr/>
                    <a:lstStyle/>
                    <a:p>
                      <a:pPr>
                        <a:defRPr sz="1400">
                          <a:solidFill>
                            <a:srgbClr val="232F3E"/>
                          </a:solidFill>
                        </a:defRPr>
                      </a:pPr>
                      <a:r>
                        <a:t>☐</a:t>
                      </a:r>
                    </a:p>
                  </a:txBody>
                  <a:tcPr/>
                </a:tc>
                <a:tc>
                  <a:txBody>
                    <a:bodyPr/>
                    <a:lstStyle/>
                    <a:p>
                      <a:pPr>
                        <a:defRPr sz="1400">
                          <a:solidFill>
                            <a:srgbClr val="232F3E"/>
                          </a:solidFill>
                        </a:defRPr>
                      </a:pPr>
                      <a:r>
                        <a:t>☐</a:t>
                      </a:r>
                    </a:p>
                  </a:txBody>
                  <a:tcPr/>
                </a:tc>
                <a:tc>
                  <a:txBody>
                    <a:bodyPr/>
                    <a:lstStyle/>
                    <a:p>
                      <a:pPr>
                        <a:defRPr sz="1400">
                          <a:solidFill>
                            <a:srgbClr val="232F3E"/>
                          </a:solidFill>
                        </a:defRPr>
                      </a:pPr>
                      <a:r>
                        <a:t>☐</a:t>
                      </a:r>
                    </a:p>
                  </a:txBody>
                  <a:tcPr/>
                </a:tc>
                <a:extLst>
                  <a:ext uri="{0D108BD9-81ED-4DB2-BD59-A6C34878D82A}">
                    <a16:rowId xmlns:a16="http://schemas.microsoft.com/office/drawing/2014/main" val="10001"/>
                  </a:ext>
                </a:extLst>
              </a:tr>
              <a:tr h="400000">
                <a:tc>
                  <a:txBody>
                    <a:bodyPr/>
                    <a:lstStyle/>
                    <a:p>
                      <a:pPr>
                        <a:defRPr sz="1400">
                          <a:solidFill>
                            <a:srgbClr val="232F3E"/>
                          </a:solidFill>
                        </a:defRPr>
                      </a:pPr>
                      <a:r>
                        <a:t>timestamp</a:t>
                      </a:r>
                    </a:p>
                  </a:txBody>
                  <a:tcPr/>
                </a:tc>
                <a:tc>
                  <a:txBody>
                    <a:bodyPr/>
                    <a:lstStyle/>
                    <a:p>
                      <a:pPr>
                        <a:defRPr sz="1400">
                          <a:solidFill>
                            <a:srgbClr val="232F3E"/>
                          </a:solidFill>
                        </a:defRPr>
                      </a:pPr>
                      <a:r>
                        <a:t>long</a:t>
                      </a:r>
                    </a:p>
                  </a:txBody>
                  <a:tcPr/>
                </a:tc>
                <a:tc>
                  <a:txBody>
                    <a:bodyPr/>
                    <a:lstStyle/>
                    <a:p>
                      <a:pPr>
                        <a:defRPr sz="1400">
                          <a:solidFill>
                            <a:srgbClr val="232F3E"/>
                          </a:solidFill>
                        </a:defRPr>
                      </a:pPr>
                      <a:r>
                        <a:t>☑</a:t>
                      </a:r>
                    </a:p>
                  </a:txBody>
                  <a:tcPr/>
                </a:tc>
                <a:tc>
                  <a:txBody>
                    <a:bodyPr/>
                    <a:lstStyle/>
                    <a:p>
                      <a:pPr>
                        <a:defRPr sz="1400">
                          <a:solidFill>
                            <a:srgbClr val="232F3E"/>
                          </a:solidFill>
                        </a:defRPr>
                      </a:pPr>
                      <a:r>
                        <a:t>☐</a:t>
                      </a:r>
                    </a:p>
                  </a:txBody>
                  <a:tcPr/>
                </a:tc>
                <a:tc>
                  <a:txBody>
                    <a:bodyPr/>
                    <a:lstStyle/>
                    <a:p>
                      <a:pPr>
                        <a:defRPr sz="1400">
                          <a:solidFill>
                            <a:srgbClr val="232F3E"/>
                          </a:solidFill>
                        </a:defRPr>
                      </a:pPr>
                      <a:r>
                        <a:t>☐</a:t>
                      </a:r>
                    </a:p>
                  </a:txBody>
                  <a:tcPr/>
                </a:tc>
                <a:tc>
                  <a:txBody>
                    <a:bodyPr/>
                    <a:lstStyle/>
                    <a:p>
                      <a:pPr>
                        <a:defRPr sz="1400">
                          <a:solidFill>
                            <a:srgbClr val="232F3E"/>
                          </a:solidFill>
                        </a:defRPr>
                      </a:pPr>
                      <a:r>
                        <a:t>☐</a:t>
                      </a:r>
                    </a:p>
                  </a:txBody>
                  <a:tcPr/>
                </a:tc>
                <a:extLst>
                  <a:ext uri="{0D108BD9-81ED-4DB2-BD59-A6C34878D82A}">
                    <a16:rowId xmlns:a16="http://schemas.microsoft.com/office/drawing/2014/main" val="10002"/>
                  </a:ext>
                </a:extLst>
              </a:tr>
              <a:tr h="400000">
                <a:tc>
                  <a:txBody>
                    <a:bodyPr/>
                    <a:lstStyle/>
                    <a:p>
                      <a:pPr>
                        <a:defRPr sz="1400">
                          <a:solidFill>
                            <a:srgbClr val="232F3E"/>
                          </a:solidFill>
                        </a:defRPr>
                      </a:pPr>
                      <a:r>
                        <a:t>status_code</a:t>
                      </a:r>
                    </a:p>
                  </a:txBody>
                  <a:tcPr/>
                </a:tc>
                <a:tc>
                  <a:txBody>
                    <a:bodyPr/>
                    <a:lstStyle/>
                    <a:p>
                      <a:pPr>
                        <a:defRPr sz="1400">
                          <a:solidFill>
                            <a:srgbClr val="232F3E"/>
                          </a:solidFill>
                        </a:defRPr>
                      </a:pPr>
                      <a:r>
                        <a:t>integer</a:t>
                      </a:r>
                    </a:p>
                  </a:txBody>
                  <a:tcPr/>
                </a:tc>
                <a:tc>
                  <a:txBody>
                    <a:bodyPr/>
                    <a:lstStyle/>
                    <a:p>
                      <a:pPr>
                        <a:defRPr sz="1400">
                          <a:solidFill>
                            <a:srgbClr val="232F3E"/>
                          </a:solidFill>
                        </a:defRPr>
                      </a:pPr>
                      <a:r>
                        <a:t>☑</a:t>
                      </a:r>
                    </a:p>
                  </a:txBody>
                  <a:tcPr/>
                </a:tc>
                <a:tc>
                  <a:txBody>
                    <a:bodyPr/>
                    <a:lstStyle/>
                    <a:p>
                      <a:pPr>
                        <a:defRPr sz="1400">
                          <a:solidFill>
                            <a:srgbClr val="232F3E"/>
                          </a:solidFill>
                        </a:defRPr>
                      </a:pPr>
                      <a:r>
                        <a:t>☐</a:t>
                      </a:r>
                    </a:p>
                  </a:txBody>
                  <a:tcPr/>
                </a:tc>
                <a:tc>
                  <a:txBody>
                    <a:bodyPr/>
                    <a:lstStyle/>
                    <a:p>
                      <a:pPr>
                        <a:defRPr sz="1400">
                          <a:solidFill>
                            <a:srgbClr val="232F3E"/>
                          </a:solidFill>
                        </a:defRPr>
                      </a:pPr>
                      <a:r>
                        <a:t>☐</a:t>
                      </a:r>
                    </a:p>
                  </a:txBody>
                  <a:tcPr/>
                </a:tc>
                <a:tc>
                  <a:txBody>
                    <a:bodyPr/>
                    <a:lstStyle/>
                    <a:p>
                      <a:pPr>
                        <a:defRPr sz="1400">
                          <a:solidFill>
                            <a:srgbClr val="232F3E"/>
                          </a:solidFill>
                        </a:defRPr>
                      </a:pPr>
                      <a:r>
                        <a:t>☐</a:t>
                      </a:r>
                    </a:p>
                  </a:txBody>
                  <a:tcPr/>
                </a:tc>
                <a:extLst>
                  <a:ext uri="{0D108BD9-81ED-4DB2-BD59-A6C34878D82A}">
                    <a16:rowId xmlns:a16="http://schemas.microsoft.com/office/drawing/2014/main" val="10003"/>
                  </a:ext>
                </a:extLst>
              </a:tr>
              <a:tr h="400000">
                <a:tc>
                  <a:txBody>
                    <a:bodyPr/>
                    <a:lstStyle/>
                    <a:p>
                      <a:pPr>
                        <a:defRPr sz="1400">
                          <a:solidFill>
                            <a:srgbClr val="232F3E"/>
                          </a:solidFill>
                        </a:defRPr>
                      </a:pPr>
                      <a:r>
                        <a:t>http_version</a:t>
                      </a:r>
                    </a:p>
                  </a:txBody>
                  <a:tcPr/>
                </a:tc>
                <a:tc>
                  <a:txBody>
                    <a:bodyPr/>
                    <a:lstStyle/>
                    <a:p>
                      <a:pPr>
                        <a:defRPr sz="1400">
                          <a:solidFill>
                            <a:srgbClr val="232F3E"/>
                          </a:solidFill>
                        </a:defRPr>
                      </a:pPr>
                      <a:r>
                        <a:t>keyword</a:t>
                      </a:r>
                    </a:p>
                  </a:txBody>
                  <a:tcPr/>
                </a:tc>
                <a:tc>
                  <a:txBody>
                    <a:bodyPr/>
                    <a:lstStyle/>
                    <a:p>
                      <a:pPr>
                        <a:defRPr sz="1400">
                          <a:solidFill>
                            <a:srgbClr val="232F3E"/>
                          </a:solidFill>
                        </a:defRPr>
                      </a:pPr>
                      <a:r>
                        <a:t>☑</a:t>
                      </a:r>
                    </a:p>
                  </a:txBody>
                  <a:tcPr/>
                </a:tc>
                <a:tc>
                  <a:txBody>
                    <a:bodyPr/>
                    <a:lstStyle/>
                    <a:p>
                      <a:pPr>
                        <a:defRPr sz="1400">
                          <a:solidFill>
                            <a:srgbClr val="232F3E"/>
                          </a:solidFill>
                        </a:defRPr>
                      </a:pPr>
                      <a:r>
                        <a:t>☑</a:t>
                      </a:r>
                    </a:p>
                  </a:txBody>
                  <a:tcPr/>
                </a:tc>
                <a:tc>
                  <a:txBody>
                    <a:bodyPr/>
                    <a:lstStyle/>
                    <a:p>
                      <a:pPr>
                        <a:defRPr sz="1400">
                          <a:solidFill>
                            <a:srgbClr val="232F3E"/>
                          </a:solidFill>
                        </a:defRPr>
                      </a:pPr>
                      <a:r>
                        <a:t>☐</a:t>
                      </a:r>
                    </a:p>
                  </a:txBody>
                  <a:tcPr/>
                </a:tc>
                <a:tc>
                  <a:txBody>
                    <a:bodyPr/>
                    <a:lstStyle/>
                    <a:p>
                      <a:pPr>
                        <a:defRPr sz="1400">
                          <a:solidFill>
                            <a:srgbClr val="232F3E"/>
                          </a:solidFill>
                        </a:defRPr>
                      </a:pPr>
                      <a:r>
                        <a:t>☐</a:t>
                      </a:r>
                    </a:p>
                  </a:txBody>
                  <a:tcPr/>
                </a:tc>
                <a:extLst>
                  <a:ext uri="{0D108BD9-81ED-4DB2-BD59-A6C34878D82A}">
                    <a16:rowId xmlns:a16="http://schemas.microsoft.com/office/drawing/2014/main" val="10004"/>
                  </a:ext>
                </a:extLst>
              </a:tr>
              <a:tr h="400000">
                <a:tc>
                  <a:txBody>
                    <a:bodyPr/>
                    <a:lstStyle/>
                    <a:p>
                      <a:pPr>
                        <a:defRPr sz="1400">
                          <a:solidFill>
                            <a:srgbClr val="232F3E"/>
                          </a:solidFill>
                        </a:defRPr>
                      </a:pPr>
                      <a:r>
                        <a:t>client_ip</a:t>
                      </a:r>
                    </a:p>
                  </a:txBody>
                  <a:tcPr/>
                </a:tc>
                <a:tc>
                  <a:txBody>
                    <a:bodyPr/>
                    <a:lstStyle/>
                    <a:p>
                      <a:pPr>
                        <a:defRPr sz="1400">
                          <a:solidFill>
                            <a:srgbClr val="232F3E"/>
                          </a:solidFill>
                        </a:defRPr>
                      </a:pPr>
                      <a:r>
                        <a:t>keyword</a:t>
                      </a:r>
                    </a:p>
                  </a:txBody>
                  <a:tcPr/>
                </a:tc>
                <a:tc>
                  <a:txBody>
                    <a:bodyPr/>
                    <a:lstStyle/>
                    <a:p>
                      <a:pPr>
                        <a:defRPr sz="1400">
                          <a:solidFill>
                            <a:srgbClr val="232F3E"/>
                          </a:solidFill>
                        </a:defRPr>
                      </a:pPr>
                      <a:r>
                        <a:t>☑</a:t>
                      </a:r>
                    </a:p>
                  </a:txBody>
                  <a:tcPr/>
                </a:tc>
                <a:tc>
                  <a:txBody>
                    <a:bodyPr/>
                    <a:lstStyle/>
                    <a:p>
                      <a:pPr>
                        <a:defRPr sz="1400">
                          <a:solidFill>
                            <a:srgbClr val="232F3E"/>
                          </a:solidFill>
                        </a:defRPr>
                      </a:pPr>
                      <a:r>
                        <a:t>☑</a:t>
                      </a:r>
                    </a:p>
                  </a:txBody>
                  <a:tcPr/>
                </a:tc>
                <a:tc>
                  <a:txBody>
                    <a:bodyPr/>
                    <a:lstStyle/>
                    <a:p>
                      <a:pPr>
                        <a:defRPr sz="1400">
                          <a:solidFill>
                            <a:srgbClr val="232F3E"/>
                          </a:solidFill>
                        </a:defRPr>
                      </a:pPr>
                      <a:r>
                        <a:t>☐</a:t>
                      </a:r>
                    </a:p>
                  </a:txBody>
                  <a:tcPr/>
                </a:tc>
                <a:tc>
                  <a:txBody>
                    <a:bodyPr/>
                    <a:lstStyle/>
                    <a:p>
                      <a:pPr>
                        <a:defRPr sz="1400">
                          <a:solidFill>
                            <a:srgbClr val="232F3E"/>
                          </a:solidFill>
                        </a:defRPr>
                      </a:pPr>
                      <a:r>
                        <a:t>☐</a:t>
                      </a:r>
                    </a:p>
                  </a:txBody>
                  <a:tcPr/>
                </a:tc>
                <a:extLst>
                  <a:ext uri="{0D108BD9-81ED-4DB2-BD59-A6C34878D82A}">
                    <a16:rowId xmlns:a16="http://schemas.microsoft.com/office/drawing/2014/main" val="10005"/>
                  </a:ext>
                </a:extLst>
              </a:tr>
              <a:tr h="400000">
                <a:tc>
                  <a:txBody>
                    <a:bodyPr/>
                    <a:lstStyle/>
                    <a:p>
                      <a:pPr>
                        <a:defRPr sz="1400">
                          <a:solidFill>
                            <a:srgbClr val="232F3E"/>
                          </a:solidFill>
                        </a:defRPr>
                      </a:pPr>
                      <a:r>
                        <a:t>___row_id</a:t>
                      </a:r>
                    </a:p>
                  </a:txBody>
                  <a:tcPr/>
                </a:tc>
                <a:tc>
                  <a:txBody>
                    <a:bodyPr/>
                    <a:lstStyle/>
                    <a:p>
                      <a:pPr>
                        <a:defRPr sz="1400">
                          <a:solidFill>
                            <a:srgbClr val="232F3E"/>
                          </a:solidFill>
                        </a:defRPr>
                      </a:pPr>
                      <a:r>
                        <a:t>long</a:t>
                      </a:r>
                    </a:p>
                  </a:txBody>
                  <a:tcPr/>
                </a:tc>
                <a:tc>
                  <a:txBody>
                    <a:bodyPr/>
                    <a:lstStyle/>
                    <a:p>
                      <a:pPr>
                        <a:defRPr sz="1400">
                          <a:solidFill>
                            <a:srgbClr val="232F3E"/>
                          </a:solidFill>
                        </a:defRPr>
                      </a:pPr>
                      <a:r>
                        <a:t>☑</a:t>
                      </a:r>
                    </a:p>
                  </a:txBody>
                  <a:tcPr/>
                </a:tc>
                <a:tc>
                  <a:txBody>
                    <a:bodyPr/>
                    <a:lstStyle/>
                    <a:p>
                      <a:pPr>
                        <a:defRPr sz="1400">
                          <a:solidFill>
                            <a:srgbClr val="232F3E"/>
                          </a:solidFill>
                        </a:defRPr>
                      </a:pPr>
                      <a:r>
                        <a:t>☐</a:t>
                      </a:r>
                    </a:p>
                  </a:txBody>
                  <a:tcPr/>
                </a:tc>
                <a:tc>
                  <a:txBody>
                    <a:bodyPr/>
                    <a:lstStyle/>
                    <a:p>
                      <a:pPr>
                        <a:defRPr sz="1400">
                          <a:solidFill>
                            <a:srgbClr val="232F3E"/>
                          </a:solidFill>
                        </a:defRPr>
                      </a:pPr>
                      <a:r>
                        <a:t>☑</a:t>
                      </a:r>
                    </a:p>
                  </a:txBody>
                  <a:tcPr/>
                </a:tc>
                <a:tc>
                  <a:txBody>
                    <a:bodyPr/>
                    <a:lstStyle/>
                    <a:p>
                      <a:pPr>
                        <a:defRPr sz="1400">
                          <a:solidFill>
                            <a:srgbClr val="232F3E"/>
                          </a:solidFill>
                        </a:defRPr>
                      </a:pPr>
                      <a:r>
                        <a:t>☐</a:t>
                      </a:r>
                    </a:p>
                  </a:txBody>
                  <a:tcPr/>
                </a:tc>
                <a:extLst>
                  <a:ext uri="{0D108BD9-81ED-4DB2-BD59-A6C34878D82A}">
                    <a16:rowId xmlns:a16="http://schemas.microsoft.com/office/drawing/2014/main" val="10006"/>
                  </a:ext>
                </a:extLst>
              </a:tr>
            </a:tbl>
          </a:graphicData>
        </a:graphic>
      </p:graphicFrame>
      <p:sp>
        <p:nvSpPr>
          <p:cNvPr id="5" name="TextBox 4"/>
          <p:cNvSpPr txBox="1"/>
          <p:nvPr/>
        </p:nvSpPr>
        <p:spPr>
          <a:xfrm>
            <a:off x="333845" y="4900000"/>
            <a:ext cx="10800000" cy="900000"/>
          </a:xfrm>
          <a:prstGeom prst="rect">
            <a:avLst/>
          </a:prstGeom>
          <a:noFill/>
        </p:spPr>
        <p:txBody>
          <a:bodyPr wrap="square">
            <a:spAutoFit/>
          </a:bodyPr>
          <a:lstStyle/>
          <a:p>
            <a:pPr marL="228600" indent="-171450">
              <a:spcBef>
                <a:spcPts val="600"/>
              </a:spcBef>
              <a:spcAft>
                <a:spcPts val="400"/>
              </a:spcAft>
            </a:pPr>
            <a:r>
              <a:rPr sz="1800" b="0">
                <a:solidFill>
                  <a:srgbClr val="232F3E"/>
                </a:solidFill>
              </a:rPr>
              <a:t>Numeric/date fields → </a:t>
            </a:r>
            <a:r>
              <a:rPr sz="1800" b="1">
                <a:solidFill>
                  <a:srgbClr val="232F3E"/>
                </a:solidFill>
              </a:rPr>
              <a:t>Parquet only</a:t>
            </a:r>
            <a:r>
              <a:rPr sz="1800" b="0">
                <a:solidFill>
                  <a:srgbClr val="232F3E"/>
                </a:solidFill>
              </a:rPr>
              <a:t> (no BKD, no doc values, no stored fields)</a:t>
            </a:r>
          </a:p>
          <a:p>
            <a:pPr marL="228600" indent="-171450">
              <a:spcBef>
                <a:spcPts val="600"/>
              </a:spcBef>
              <a:spcAft>
                <a:spcPts val="400"/>
              </a:spcAft>
            </a:pPr>
            <a:r>
              <a:rPr sz="1800" b="0">
                <a:solidFill>
                  <a:srgbClr val="232F3E"/>
                </a:solidFill>
              </a:rPr>
              <a:t>Text/keyword → </a:t>
            </a:r>
            <a:r>
              <a:rPr sz="1800" b="1">
                <a:solidFill>
                  <a:srgbClr val="232F3E"/>
                </a:solidFill>
              </a:rPr>
              <a:t>Parquet + Lucene inverted index</a:t>
            </a:r>
            <a:r>
              <a:rPr sz="1800" b="0">
                <a:solidFill>
                  <a:srgbClr val="232F3E"/>
                </a:solidFill>
              </a:rPr>
              <a:t> for fast text filtering</a:t>
            </a:r>
          </a:p>
          <a:p>
            <a:pPr marL="228600" indent="-171450">
              <a:spcBef>
                <a:spcPts val="600"/>
              </a:spcBef>
              <a:spcAft>
                <a:spcPts val="400"/>
              </a:spcAft>
            </a:pPr>
            <a:r>
              <a:rPr sz="1800" b="0">
                <a:solidFill>
                  <a:srgbClr val="232F3E"/>
                </a:solidFill>
              </a:rPr>
              <a:t>Common </a:t>
            </a:r>
            <a:r>
              <a:rPr sz="1800" b="1">
                <a:solidFill>
                  <a:srgbClr val="232F3E"/>
                </a:solidFill>
              </a:rPr>
              <a:t>row ID</a:t>
            </a:r>
            <a:r>
              <a:rPr sz="1800" b="0">
                <a:solidFill>
                  <a:srgbClr val="232F3E"/>
                </a:solidFill>
              </a:rPr>
              <a:t> links the same document across formats</a:t>
            </a:r>
          </a:p>
        </p:txBody>
      </p:sp>
    </p:spTree>
  </p:cSld>
  <p:clrMapOvr>
    <a:masterClrMapping/>
  </p:clrMapOvr>
</p:sld>
</file>

<file path=ppt/theme/theme1.xml><?xml version="1.0" encoding="utf-8"?>
<a:theme xmlns:a="http://schemas.openxmlformats.org/drawingml/2006/main" name="Custom Design">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TotalTime>
  <Words>2310</Words>
  <Application>Microsoft Macintosh PowerPoint</Application>
  <PresentationFormat>Widescreen</PresentationFormat>
  <Paragraphs>255</Paragraphs>
  <Slides>15</Slides>
  <Notes>15</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15</vt:i4>
      </vt:variant>
    </vt:vector>
  </HeadingPairs>
  <TitlesOfParts>
    <vt:vector size="19" baseType="lpstr">
      <vt:lpstr>Arial</vt:lpstr>
      <vt:lpstr>Calibri</vt:lpstr>
      <vt:lpstr>Custom Design</vt:lpstr>
      <vt:lpstr>Office Theme</vt:lpstr>
      <vt:lpstr>Vendor-Agnostic Analytics: Querying Open Columnar Formats with OpenSearch</vt:lpstr>
      <vt:lpstr>The Landscape — Open Formats &amp; Interoperability</vt:lpstr>
      <vt:lpstr>Lucene's Storage Model</vt:lpstr>
      <vt:lpstr>The Journey So Far — Incremental Wins Within Lucene</vt:lpstr>
      <vt:lpstr>The Solution — Composable Multi-Engine Architecture</vt:lpstr>
      <vt:lpstr>Why DataFusion?</vt:lpstr>
      <vt:lpstr>How Search Works — Three Query Shapes</vt:lpstr>
      <vt:lpstr>Pluggability — Swap Anything</vt:lpstr>
      <vt:lpstr>How Indexing Works — Field Mapping</vt:lpstr>
      <vt:lpstr>How Indexing Works — The Flow</vt:lpstr>
      <vt:lpstr>Ingestion Performance</vt:lpstr>
      <vt:lpstr>Search Performance</vt:lpstr>
      <vt:lpstr>Vortex — Pluggability in Action</vt:lpstr>
      <vt:lpstr>Roadmap &amp; Community</vt:lpstr>
      <vt:lpstr>Thank You!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Microsoft Office User</dc:creator>
  <cp:lastModifiedBy>Bandejiya, Arpit</cp:lastModifiedBy>
  <cp:revision>7</cp:revision>
  <dcterms:created xsi:type="dcterms:W3CDTF">2016-08-09T14:32:52Z</dcterms:created>
  <dcterms:modified xsi:type="dcterms:W3CDTF">2026-04-14T20:34:55Z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9e68092-05df-4271-8e3e-b2a4c82ba797_Enabled">
    <vt:lpwstr>true</vt:lpwstr>
  </property>
  <property fmtid="{D5CDD505-2E9C-101B-9397-08002B2CF9AE}" pid="3" name="MSIP_Label_19e68092-05df-4271-8e3e-b2a4c82ba797_SetDate">
    <vt:lpwstr>2026-04-14T20:28:33Z</vt:lpwstr>
  </property>
  <property fmtid="{D5CDD505-2E9C-101B-9397-08002B2CF9AE}" pid="4" name="MSIP_Label_19e68092-05df-4271-8e3e-b2a4c82ba797_Method">
    <vt:lpwstr>Standard</vt:lpwstr>
  </property>
  <property fmtid="{D5CDD505-2E9C-101B-9397-08002B2CF9AE}" pid="5" name="MSIP_Label_19e68092-05df-4271-8e3e-b2a4c82ba797_Name">
    <vt:lpwstr>Amazon Confidential</vt:lpwstr>
  </property>
  <property fmtid="{D5CDD505-2E9C-101B-9397-08002B2CF9AE}" pid="6" name="MSIP_Label_19e68092-05df-4271-8e3e-b2a4c82ba797_SiteId">
    <vt:lpwstr>5280104a-472d-4538-9ccf-1e1d0efe8b1b</vt:lpwstr>
  </property>
  <property fmtid="{D5CDD505-2E9C-101B-9397-08002B2CF9AE}" pid="7" name="MSIP_Label_19e68092-05df-4271-8e3e-b2a4c82ba797_ActionId">
    <vt:lpwstr>55f5e428-293e-4751-949e-e71db835616e</vt:lpwstr>
  </property>
  <property fmtid="{D5CDD505-2E9C-101B-9397-08002B2CF9AE}" pid="8" name="MSIP_Label_19e68092-05df-4271-8e3e-b2a4c82ba797_ContentBits">
    <vt:lpwstr>0</vt:lpwstr>
  </property>
  <property fmtid="{D5CDD505-2E9C-101B-9397-08002B2CF9AE}" pid="9" name="MSIP_Label_19e68092-05df-4271-8e3e-b2a4c82ba797_Tag">
    <vt:lpwstr>50, 3, 0, 1</vt:lpwstr>
  </property>
</Properties>
</file>