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4" r:id="rId4"/>
    <p:sldMasterId id="2147483665" r:id="rId5"/>
    <p:sldMasterId id="2147483666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11" Type="http://schemas.openxmlformats.org/officeDocument/2006/relationships/slide" Target="slides/slide4.xml"/><Relationship Id="rId22" Type="http://schemas.openxmlformats.org/officeDocument/2006/relationships/slide" Target="slides/slide15.xml"/><Relationship Id="rId10" Type="http://schemas.openxmlformats.org/officeDocument/2006/relationships/slide" Target="slides/slide3.xml"/><Relationship Id="rId21" Type="http://schemas.openxmlformats.org/officeDocument/2006/relationships/slide" Target="slides/slide14.xml"/><Relationship Id="rId13" Type="http://schemas.openxmlformats.org/officeDocument/2006/relationships/slide" Target="slides/slide6.xml"/><Relationship Id="rId24" Type="http://schemas.openxmlformats.org/officeDocument/2006/relationships/slide" Target="slides/slide17.xml"/><Relationship Id="rId12" Type="http://schemas.openxmlformats.org/officeDocument/2006/relationships/slide" Target="slides/slide5.xml"/><Relationship Id="rId23" Type="http://schemas.openxmlformats.org/officeDocument/2006/relationships/slide" Target="slides/slide1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2.xml"/><Relationship Id="rId6" Type="http://schemas.openxmlformats.org/officeDocument/2006/relationships/slideMaster" Target="slideMasters/slideMaster3.xml"/><Relationship Id="rId18" Type="http://schemas.openxmlformats.org/officeDocument/2006/relationships/slide" Target="slides/slide1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eeb2361a10_2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3eeb2361a10_2_4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eef362c2fd_0_5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g3eef362c2fd_0_55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eef362c2fd_0_5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g3eef362c2fd_0_56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3eef362c2fd_0_6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g3eef362c2fd_0_6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eef362c2fd_0_6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g3eef362c2fd_0_6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eef362c2fd_0_6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g3eef362c2fd_0_67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eef362c2fd_0_7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g3eef362c2fd_0_7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3eebbb5da67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78" name="Google Shape;278;g3eebbb5da67_0_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3eeb2361a10_2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4" name="Google Shape;284;g3eeb2361a10_2_7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eebbb5da6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g3eebbb5da67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eef362c2fd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g3eef362c2fd_0_6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eef362c2fd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7" name="Google Shape;137;g3eef362c2fd_0_1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eef362c2fd_0_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g3eef362c2fd_0_16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eef362c2fd_0_2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g3eef362c2fd_0_2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eef362c2fd_0_3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g3eef362c2fd_0_3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eef362c2fd_0_3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g3eef362c2fd_0_39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eef362c2fd_0_4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g3eef362c2fd_0_44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5.png"/><Relationship Id="rId6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5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5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bg>
      <p:bgPr>
        <a:solidFill>
          <a:srgbClr val="CEE4F1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4"/>
          <p:cNvSpPr/>
          <p:nvPr/>
        </p:nvSpPr>
        <p:spPr>
          <a:xfrm>
            <a:off x="3776472" y="1472184"/>
            <a:ext cx="1609344" cy="1261872"/>
          </a:xfrm>
          <a:prstGeom prst="rect">
            <a:avLst/>
          </a:prstGeom>
          <a:solidFill>
            <a:srgbClr val="CEE5F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4"/>
          <p:cNvSpPr txBox="1"/>
          <p:nvPr>
            <p:ph type="title"/>
          </p:nvPr>
        </p:nvSpPr>
        <p:spPr>
          <a:xfrm>
            <a:off x="427517" y="1283704"/>
            <a:ext cx="5623063" cy="16101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216000" spcFirstLastPara="1" rIns="216000" wrap="square" tIns="2160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ial"/>
              <a:buNone/>
              <a:defRPr b="1" i="0" sz="45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14"/>
          <p:cNvSpPr txBox="1"/>
          <p:nvPr>
            <p:ph idx="1" type="body"/>
          </p:nvPr>
        </p:nvSpPr>
        <p:spPr>
          <a:xfrm>
            <a:off x="423429" y="2893843"/>
            <a:ext cx="5608775" cy="34823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7FBBC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3070B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FBBC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FBBC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FBBC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FBBC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55" name="Google Shape;5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549683" y="2518056"/>
            <a:ext cx="689202" cy="43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13404" y="3380400"/>
            <a:ext cx="783365" cy="366778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37989" y="2142872"/>
            <a:ext cx="713728" cy="7137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25647" y="358547"/>
            <a:ext cx="2880392" cy="576927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963600" y="2846154"/>
            <a:ext cx="5194093" cy="22973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1_Custom Layout">
    <p:bg>
      <p:bgPr>
        <a:solidFill>
          <a:srgbClr val="CEE4F1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/>
          <p:nvPr/>
        </p:nvSpPr>
        <p:spPr>
          <a:xfrm>
            <a:off x="0" y="739087"/>
            <a:ext cx="9144000" cy="407642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2" name="Google Shape;62;p15"/>
          <p:cNvGrpSpPr/>
          <p:nvPr/>
        </p:nvGrpSpPr>
        <p:grpSpPr>
          <a:xfrm>
            <a:off x="7595657" y="3991843"/>
            <a:ext cx="1556635" cy="1162457"/>
            <a:chOff x="10127543" y="5322457"/>
            <a:chExt cx="2075514" cy="1549942"/>
          </a:xfrm>
        </p:grpSpPr>
        <p:pic>
          <p:nvPicPr>
            <p:cNvPr id="63" name="Google Shape;63;p15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0311405" y="5763467"/>
              <a:ext cx="348057" cy="21816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4" name="Google Shape;64;p1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462544" y="5740834"/>
              <a:ext cx="395611" cy="1852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" name="Google Shape;65;p1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1768883" y="5322457"/>
              <a:ext cx="360443" cy="36044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66;p15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0127543" y="5954400"/>
              <a:ext cx="2075514" cy="91799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7" name="Google Shape;67;p15"/>
          <p:cNvSpPr txBox="1"/>
          <p:nvPr>
            <p:ph type="title"/>
          </p:nvPr>
        </p:nvSpPr>
        <p:spPr>
          <a:xfrm>
            <a:off x="250384" y="211172"/>
            <a:ext cx="6915416" cy="30237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rial"/>
              <a:buNone/>
              <a:defRPr b="1" i="0" sz="23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250384" y="1093417"/>
            <a:ext cx="8250680" cy="35074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3070B5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69" name="Google Shape;69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256969" y="198212"/>
            <a:ext cx="1704860" cy="341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4_Custom Layout">
    <p:bg>
      <p:bgPr>
        <a:solidFill>
          <a:srgbClr val="CEE4F1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/>
          <p:nvPr/>
        </p:nvSpPr>
        <p:spPr>
          <a:xfrm>
            <a:off x="0" y="739087"/>
            <a:ext cx="9144000" cy="407642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2" name="Google Shape;72;p16"/>
          <p:cNvGrpSpPr/>
          <p:nvPr/>
        </p:nvGrpSpPr>
        <p:grpSpPr>
          <a:xfrm>
            <a:off x="7595657" y="3991843"/>
            <a:ext cx="1556635" cy="1162457"/>
            <a:chOff x="10127543" y="5322457"/>
            <a:chExt cx="2075514" cy="1549942"/>
          </a:xfrm>
        </p:grpSpPr>
        <p:pic>
          <p:nvPicPr>
            <p:cNvPr id="73" name="Google Shape;73;p16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0311405" y="5763467"/>
              <a:ext cx="348057" cy="21816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4" name="Google Shape;74;p1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462544" y="5740834"/>
              <a:ext cx="395611" cy="1852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5" name="Google Shape;75;p1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1768883" y="5322457"/>
              <a:ext cx="360443" cy="36044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6" name="Google Shape;76;p1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0127543" y="5954400"/>
              <a:ext cx="2075514" cy="91799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250384" y="1093417"/>
            <a:ext cx="8250680" cy="35074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3070B5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Google Shape;78;p16"/>
          <p:cNvSpPr txBox="1"/>
          <p:nvPr>
            <p:ph type="title"/>
          </p:nvPr>
        </p:nvSpPr>
        <p:spPr>
          <a:xfrm>
            <a:off x="250384" y="211172"/>
            <a:ext cx="6915416" cy="30237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rial"/>
              <a:buNone/>
              <a:defRPr b="1" i="0" sz="23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79" name="Google Shape;79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256969" y="198212"/>
            <a:ext cx="1704860" cy="341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4_Custom Layout 2">
    <p:bg>
      <p:bgPr>
        <a:solidFill>
          <a:srgbClr val="CEE4F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/>
          <p:nvPr/>
        </p:nvSpPr>
        <p:spPr>
          <a:xfrm>
            <a:off x="0" y="739087"/>
            <a:ext cx="9144000" cy="407642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2" name="Google Shape;82;p17"/>
          <p:cNvGrpSpPr/>
          <p:nvPr/>
        </p:nvGrpSpPr>
        <p:grpSpPr>
          <a:xfrm>
            <a:off x="7595657" y="3991843"/>
            <a:ext cx="1556635" cy="1162457"/>
            <a:chOff x="10127543" y="5322457"/>
            <a:chExt cx="2075514" cy="1549942"/>
          </a:xfrm>
        </p:grpSpPr>
        <p:pic>
          <p:nvPicPr>
            <p:cNvPr id="83" name="Google Shape;83;p17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0311405" y="5763467"/>
              <a:ext cx="348057" cy="21816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" name="Google Shape;84;p1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462544" y="5740834"/>
              <a:ext cx="395611" cy="1852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5" name="Google Shape;85;p1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1768883" y="5322457"/>
              <a:ext cx="360443" cy="36044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" name="Google Shape;86;p17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0127543" y="5954400"/>
              <a:ext cx="2075514" cy="91799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4666422" y="1091996"/>
            <a:ext cx="3848927" cy="316406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3070B5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17"/>
          <p:cNvSpPr txBox="1"/>
          <p:nvPr>
            <p:ph idx="2" type="body"/>
          </p:nvPr>
        </p:nvSpPr>
        <p:spPr>
          <a:xfrm>
            <a:off x="253960" y="1091996"/>
            <a:ext cx="3848927" cy="316406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3070B5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17"/>
          <p:cNvSpPr txBox="1"/>
          <p:nvPr>
            <p:ph type="title"/>
          </p:nvPr>
        </p:nvSpPr>
        <p:spPr>
          <a:xfrm>
            <a:off x="250384" y="211172"/>
            <a:ext cx="6915416" cy="30237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rial"/>
              <a:buNone/>
              <a:defRPr b="1" i="0" sz="23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90" name="Google Shape;90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256969" y="198212"/>
            <a:ext cx="1704860" cy="341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theme" Target="../theme/theme3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5.png"/><Relationship Id="rId6" Type="http://schemas.openxmlformats.org/officeDocument/2006/relationships/slideLayout" Target="../slideLayouts/slideLayout16.xml"/><Relationship Id="rId7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EE4F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EE4F1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522" y="1096383"/>
            <a:ext cx="9150171" cy="4047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53991" y="1309740"/>
            <a:ext cx="941404" cy="59008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50118" y="1628121"/>
            <a:ext cx="1160611" cy="54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19889" y="717509"/>
            <a:ext cx="941404" cy="941404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25647" y="358547"/>
            <a:ext cx="3683752" cy="73783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Relationship Id="rId3" Type="http://schemas.openxmlformats.org/officeDocument/2006/relationships/slide" Target="/ppt/slides/slide16.xml"/><Relationship Id="rId4" Type="http://schemas.openxmlformats.org/officeDocument/2006/relationships/slide" Target="/ppt/slides/slide16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opensearch.org/blog/optimize-opensearch-index-shard-size/" TargetMode="External"/><Relationship Id="rId4" Type="http://schemas.openxmlformats.org/officeDocument/2006/relationships/hyperlink" Target="https://github.com/opensearch-project/OpenSearch/issues/15520" TargetMode="External"/><Relationship Id="rId9" Type="http://schemas.openxmlformats.org/officeDocument/2006/relationships/hyperlink" Target="https://opensearch.org/blog/improve-opensearch-cluster-performance-by-separating-search-and-indexing-workloads/" TargetMode="External"/><Relationship Id="rId5" Type="http://schemas.openxmlformats.org/officeDocument/2006/relationships/hyperlink" Target="https://docs.opensearch.org/latest/getting-started/concepts/#update-lifecycle" TargetMode="External"/><Relationship Id="rId6" Type="http://schemas.openxmlformats.org/officeDocument/2006/relationships/hyperlink" Target="https://docs.opensearch.org/latest/install-and-configure/configuring-opensearch/circuit-breaker/" TargetMode="External"/><Relationship Id="rId7" Type="http://schemas.openxmlformats.org/officeDocument/2006/relationships/hyperlink" Target="https://docs.opensearch.org/latest/aggregations/bucket/terms/#size-and-shard-size-parameters" TargetMode="External"/><Relationship Id="rId8" Type="http://schemas.openxmlformats.org/officeDocument/2006/relationships/hyperlink" Target="https://docs.opensearch.org/latest/tuning-your-cluster/availability-and-recovery/search-backpressure/" TargetMode="Externa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Relationship Id="rId4" Type="http://schemas.openxmlformats.org/officeDocument/2006/relationships/image" Target="../media/image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1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16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427525" y="1283701"/>
            <a:ext cx="5623200" cy="12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216000" spcFirstLastPara="1" rIns="216000" wrap="square" tIns="2160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ial"/>
              <a:buNone/>
            </a:pPr>
            <a:r>
              <a:rPr lang="en" sz="3400"/>
              <a:t>OpenSearch and it’s production quirks</a:t>
            </a:r>
            <a:endParaRPr sz="3400"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360848" y="2704899"/>
            <a:ext cx="5608800" cy="3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651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7FBBC0"/>
              </a:buClr>
              <a:buSzPts val="2100"/>
              <a:buFont typeface="Arial"/>
              <a:buNone/>
            </a:pPr>
            <a:r>
              <a:rPr lang="en" sz="2000"/>
              <a:t>Dhruvan Tanna, Verve Group</a:t>
            </a:r>
            <a:endParaRPr sz="2000"/>
          </a:p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356697" y="3053124"/>
            <a:ext cx="5608800" cy="3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651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7FBBC0"/>
              </a:buClr>
              <a:buSzPts val="2100"/>
              <a:buFont typeface="Arial"/>
              <a:buNone/>
            </a:pPr>
            <a:r>
              <a:rPr lang="en" sz="2000"/>
              <a:t>Aditya Krishnakumar, SentinelOne</a:t>
            </a:r>
            <a:endParaRPr sz="2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9"/>
          <p:cNvSpPr txBox="1"/>
          <p:nvPr>
            <p:ph type="title"/>
          </p:nvPr>
        </p:nvSpPr>
        <p:spPr>
          <a:xfrm>
            <a:off x="250384" y="211172"/>
            <a:ext cx="81261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en"/>
              <a:t>Indexing Pressure: Write ≠ Just Write</a:t>
            </a:r>
            <a:endParaRPr/>
          </a:p>
        </p:txBody>
      </p:sp>
      <p:sp>
        <p:nvSpPr>
          <p:cNvPr id="213" name="Google Shape;213;p29"/>
          <p:cNvSpPr/>
          <p:nvPr/>
        </p:nvSpPr>
        <p:spPr>
          <a:xfrm>
            <a:off x="250384" y="750000"/>
            <a:ext cx="8362500" cy="750000"/>
          </a:xfrm>
          <a:prstGeom prst="roundRect">
            <a:avLst>
              <a:gd fmla="val 4000" name="adj"/>
            </a:avLst>
          </a:prstGeom>
          <a:solidFill>
            <a:srgbClr val="EAF3F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" sz="13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1 document indexed  =  </a:t>
            </a:r>
            <a:r>
              <a:rPr b="1" i="0" lang="en" sz="1300" u="none" cap="none" strike="noStrike">
                <a:solidFill>
                  <a:srgbClr val="0073B5"/>
                </a:solidFill>
                <a:latin typeface="Arial"/>
                <a:ea typeface="Arial"/>
                <a:cs typeface="Arial"/>
                <a:sym typeface="Arial"/>
              </a:rPr>
              <a:t>write + refresh + merge + replicate</a:t>
            </a:r>
            <a:endParaRPr sz="1100"/>
          </a:p>
        </p:txBody>
      </p:sp>
      <p:sp>
        <p:nvSpPr>
          <p:cNvPr id="214" name="Google Shape;214;p29"/>
          <p:cNvSpPr txBox="1"/>
          <p:nvPr/>
        </p:nvSpPr>
        <p:spPr>
          <a:xfrm>
            <a:off x="250384" y="1725000"/>
            <a:ext cx="4050000" cy="27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The refresh tax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Default refresh_interval: 1 second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Every second: buffer flush, new segment, cache invalidation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More small segments → more merges → more IO + CPU</a:t>
            </a:r>
            <a:endParaRPr sz="1100"/>
          </a:p>
          <a:p>
            <a:pPr indent="0" lvl="0" marL="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Logs rarely need 1-second visibility — most clusters still pay for it.</a:t>
            </a:r>
            <a:endParaRPr sz="1100"/>
          </a:p>
        </p:txBody>
      </p:sp>
      <p:sp>
        <p:nvSpPr>
          <p:cNvPr id="215" name="Google Shape;215;p29"/>
          <p:cNvSpPr txBox="1"/>
          <p:nvPr/>
        </p:nvSpPr>
        <p:spPr>
          <a:xfrm>
            <a:off x="4575000" y="1725000"/>
            <a:ext cx="3975000" cy="27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When pressure builds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Write queues fill → 429 bulk rejections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Merge throttling, replicas lag, IO saturates hot nodes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Health stays GREEN through all of it</a:t>
            </a:r>
            <a:endParaRPr sz="1100"/>
          </a:p>
          <a:p>
            <a:pPr indent="0" lvl="0" marL="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E7B34"/>
                </a:solidFill>
                <a:latin typeface="Arial"/>
                <a:ea typeface="Arial"/>
                <a:cs typeface="Arial"/>
                <a:sym typeface="Arial"/>
              </a:rPr>
              <a:t>Tune: </a:t>
            </a:r>
            <a:endParaRPr b="1" i="0" sz="1100" u="none" cap="none" strike="noStrike">
              <a:solidFill>
                <a:srgbClr val="1E7B3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0" marL="4572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15395A"/>
              </a:buClr>
              <a:buSzPts val="600"/>
              <a:buChar char="●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refresh 30</a:t>
            </a:r>
            <a:r>
              <a:rPr lang="en" sz="1100">
                <a:solidFill>
                  <a:srgbClr val="15395A"/>
                </a:solidFill>
              </a:rPr>
              <a:t>-</a:t>
            </a: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60s for logs</a:t>
            </a:r>
            <a:endParaRPr sz="1100">
              <a:solidFill>
                <a:srgbClr val="15395A"/>
              </a:solidFill>
            </a:endParaRPr>
          </a:p>
          <a:p>
            <a:pPr indent="-2667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95A"/>
              </a:buClr>
              <a:buSzPts val="600"/>
              <a:buChar char="●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bulk</a:t>
            </a:r>
            <a:r>
              <a:rPr lang="en" sz="1100">
                <a:solidFill>
                  <a:srgbClr val="15395A"/>
                </a:solidFill>
              </a:rPr>
              <a:t> requests</a:t>
            </a: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5–15MB</a:t>
            </a:r>
            <a:endParaRPr sz="1100">
              <a:solidFill>
                <a:srgbClr val="15395A"/>
              </a:solidFill>
            </a:endParaRPr>
          </a:p>
          <a:p>
            <a:pPr indent="-2667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95A"/>
              </a:buClr>
              <a:buSzPts val="600"/>
              <a:buChar char="●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watch writ</a:t>
            </a: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e queue depth</a:t>
            </a:r>
            <a:endParaRPr sz="11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0"/>
          <p:cNvSpPr txBox="1"/>
          <p:nvPr>
            <p:ph type="title"/>
          </p:nvPr>
        </p:nvSpPr>
        <p:spPr>
          <a:xfrm>
            <a:off x="250384" y="211172"/>
            <a:ext cx="81261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en"/>
              <a:t>Example - The Burst That Broke the Pipeline</a:t>
            </a:r>
            <a:endParaRPr/>
          </a:p>
        </p:txBody>
      </p:sp>
      <p:sp>
        <p:nvSpPr>
          <p:cNvPr id="221" name="Google Shape;221;p30"/>
          <p:cNvSpPr/>
          <p:nvPr/>
        </p:nvSpPr>
        <p:spPr>
          <a:xfrm>
            <a:off x="250384" y="750000"/>
            <a:ext cx="4050000" cy="1612500"/>
          </a:xfrm>
          <a:prstGeom prst="roundRect">
            <a:avLst>
              <a:gd fmla="val 4000" name="adj"/>
            </a:avLst>
          </a:prstGeom>
          <a:solidFill>
            <a:srgbClr val="FBEDEB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Upstream incident replays 6h of backlog</a:t>
            </a:r>
            <a:endParaRPr sz="1100"/>
          </a:p>
          <a:p>
            <a:pPr indent="0" lvl="0" marL="0" marR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20k → 150k docs/sec</a:t>
            </a:r>
            <a:endParaRPr sz="1100"/>
          </a:p>
        </p:txBody>
      </p:sp>
      <p:sp>
        <p:nvSpPr>
          <p:cNvPr id="222" name="Google Shape;222;p30"/>
          <p:cNvSpPr/>
          <p:nvPr/>
        </p:nvSpPr>
        <p:spPr>
          <a:xfrm>
            <a:off x="250384" y="2550000"/>
            <a:ext cx="4050000" cy="1875000"/>
          </a:xfrm>
          <a:prstGeom prst="roundRect">
            <a:avLst>
              <a:gd fmla="val 4000" name="adj"/>
            </a:avLst>
          </a:prstGeom>
          <a:solidFill>
            <a:srgbClr val="EAF3FA"/>
          </a:solidFill>
          <a:ln>
            <a:noFill/>
          </a:ln>
        </p:spPr>
        <p:txBody>
          <a:bodyPr anchorCtr="0" anchor="t" bIns="102875" lIns="102875" spcFirstLastPara="1" rIns="102875" wrap="square" tIns="102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One burst degraded writes AND reads</a:t>
            </a:r>
            <a:endParaRPr sz="1100"/>
          </a:p>
          <a:p>
            <a:pPr indent="0" lvl="0" marL="0" marR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Merges backed up and search latency degraded on the same nodes </a:t>
            </a:r>
            <a:r>
              <a:rPr lang="en" sz="1000">
                <a:solidFill>
                  <a:srgbClr val="5A6B7A"/>
                </a:solidFill>
              </a:rPr>
              <a:t>–</a:t>
            </a:r>
            <a:r>
              <a:rPr b="0" i="0" lang="en" sz="10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 ingestion and queries share hardware.</a:t>
            </a:r>
            <a:endParaRPr sz="1100"/>
          </a:p>
          <a:p>
            <a:pPr indent="0" lvl="0" marL="0" marR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" sz="1000" u="none" cap="none" strike="noStrike">
                <a:solidFill>
                  <a:srgbClr val="1E7B34"/>
                </a:solidFill>
                <a:latin typeface="Arial"/>
                <a:ea typeface="Arial"/>
                <a:cs typeface="Arial"/>
                <a:sym typeface="Arial"/>
              </a:rPr>
              <a:t>Fix: backpressure-aware ingestion </a:t>
            </a:r>
            <a:r>
              <a:rPr b="1" lang="en" sz="1000">
                <a:solidFill>
                  <a:srgbClr val="1E7B34"/>
                </a:solidFill>
              </a:rPr>
              <a:t>–</a:t>
            </a:r>
            <a:r>
              <a:rPr b="1" i="0" lang="en" sz="1000" u="none" cap="none" strike="noStrike">
                <a:solidFill>
                  <a:srgbClr val="1E7B34"/>
                </a:solidFill>
                <a:latin typeface="Arial"/>
                <a:ea typeface="Arial"/>
                <a:cs typeface="Arial"/>
                <a:sym typeface="Arial"/>
              </a:rPr>
              <a:t> respect 429s, exponential backoff, bounded retries.</a:t>
            </a:r>
            <a:endParaRPr sz="1100"/>
          </a:p>
        </p:txBody>
      </p:sp>
      <p:sp>
        <p:nvSpPr>
          <p:cNvPr id="223" name="Google Shape;223;p30"/>
          <p:cNvSpPr/>
          <p:nvPr/>
        </p:nvSpPr>
        <p:spPr>
          <a:xfrm>
            <a:off x="4575000" y="750000"/>
            <a:ext cx="3975000" cy="450000"/>
          </a:xfrm>
          <a:prstGeom prst="roundRect">
            <a:avLst>
              <a:gd fmla="val 4000" name="adj"/>
            </a:avLst>
          </a:prstGeom>
          <a:solidFill>
            <a:srgbClr val="EAF3F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Write queues fill in seconds</a:t>
            </a:r>
            <a:endParaRPr sz="1100"/>
          </a:p>
        </p:txBody>
      </p:sp>
      <p:sp>
        <p:nvSpPr>
          <p:cNvPr id="224" name="Google Shape;224;p30"/>
          <p:cNvSpPr txBox="1"/>
          <p:nvPr/>
        </p:nvSpPr>
        <p:spPr>
          <a:xfrm>
            <a:off x="4575000" y="1155000"/>
            <a:ext cx="3975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↓</a:t>
            </a:r>
            <a:endParaRPr sz="1100"/>
          </a:p>
        </p:txBody>
      </p:sp>
      <p:sp>
        <p:nvSpPr>
          <p:cNvPr id="225" name="Google Shape;225;p30"/>
          <p:cNvSpPr/>
          <p:nvPr/>
        </p:nvSpPr>
        <p:spPr>
          <a:xfrm>
            <a:off x="4575000" y="1447500"/>
            <a:ext cx="3975000" cy="450000"/>
          </a:xfrm>
          <a:prstGeom prst="roundRect">
            <a:avLst>
              <a:gd fmla="val 4000" name="adj"/>
            </a:avLst>
          </a:prstGeom>
          <a:solidFill>
            <a:srgbClr val="EAF3F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Bulk rejections (429) start</a:t>
            </a:r>
            <a:endParaRPr sz="1100"/>
          </a:p>
        </p:txBody>
      </p:sp>
      <p:sp>
        <p:nvSpPr>
          <p:cNvPr id="226" name="Google Shape;226;p30"/>
          <p:cNvSpPr txBox="1"/>
          <p:nvPr/>
        </p:nvSpPr>
        <p:spPr>
          <a:xfrm>
            <a:off x="4575000" y="1852500"/>
            <a:ext cx="3975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↓</a:t>
            </a:r>
            <a:endParaRPr sz="1100"/>
          </a:p>
        </p:txBody>
      </p:sp>
      <p:sp>
        <p:nvSpPr>
          <p:cNvPr id="227" name="Google Shape;227;p30"/>
          <p:cNvSpPr/>
          <p:nvPr/>
        </p:nvSpPr>
        <p:spPr>
          <a:xfrm>
            <a:off x="4575000" y="2145000"/>
            <a:ext cx="3975000" cy="450000"/>
          </a:xfrm>
          <a:prstGeom prst="roundRect">
            <a:avLst>
              <a:gd fmla="val 4000" name="adj"/>
            </a:avLst>
          </a:prstGeom>
          <a:solidFill>
            <a:srgbClr val="EAF3F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Pipeline retries rejected bulks</a:t>
            </a:r>
            <a:endParaRPr sz="1100"/>
          </a:p>
        </p:txBody>
      </p:sp>
      <p:sp>
        <p:nvSpPr>
          <p:cNvPr id="228" name="Google Shape;228;p30"/>
          <p:cNvSpPr txBox="1"/>
          <p:nvPr/>
        </p:nvSpPr>
        <p:spPr>
          <a:xfrm>
            <a:off x="4575000" y="2550000"/>
            <a:ext cx="3975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↓</a:t>
            </a:r>
            <a:endParaRPr sz="1100"/>
          </a:p>
        </p:txBody>
      </p:sp>
      <p:sp>
        <p:nvSpPr>
          <p:cNvPr id="229" name="Google Shape;229;p30"/>
          <p:cNvSpPr/>
          <p:nvPr/>
        </p:nvSpPr>
        <p:spPr>
          <a:xfrm>
            <a:off x="4575000" y="2842500"/>
            <a:ext cx="3975000" cy="450000"/>
          </a:xfrm>
          <a:prstGeom prst="roundRect">
            <a:avLst>
              <a:gd fmla="val 4000" name="adj"/>
            </a:avLst>
          </a:prstGeom>
          <a:solidFill>
            <a:srgbClr val="EAF3F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Retries amplify the load</a:t>
            </a:r>
            <a:endParaRPr sz="1100"/>
          </a:p>
        </p:txBody>
      </p:sp>
      <p:sp>
        <p:nvSpPr>
          <p:cNvPr id="230" name="Google Shape;230;p30"/>
          <p:cNvSpPr txBox="1"/>
          <p:nvPr/>
        </p:nvSpPr>
        <p:spPr>
          <a:xfrm>
            <a:off x="4575000" y="3247500"/>
            <a:ext cx="3975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↓</a:t>
            </a:r>
            <a:endParaRPr sz="1100"/>
          </a:p>
        </p:txBody>
      </p:sp>
      <p:sp>
        <p:nvSpPr>
          <p:cNvPr id="231" name="Google Shape;231;p30"/>
          <p:cNvSpPr/>
          <p:nvPr/>
        </p:nvSpPr>
        <p:spPr>
          <a:xfrm>
            <a:off x="4575000" y="3540000"/>
            <a:ext cx="3975000" cy="450000"/>
          </a:xfrm>
          <a:prstGeom prst="roundRect">
            <a:avLst>
              <a:gd fmla="val 4000" name="adj"/>
            </a:avLst>
          </a:prstGeom>
          <a:solidFill>
            <a:srgbClr val="FBEDEB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Merge backlog grows, reads slow</a:t>
            </a:r>
            <a:endParaRPr sz="1100"/>
          </a:p>
        </p:txBody>
      </p:sp>
      <p:sp>
        <p:nvSpPr>
          <p:cNvPr id="232" name="Google Shape;232;p30"/>
          <p:cNvSpPr txBox="1"/>
          <p:nvPr/>
        </p:nvSpPr>
        <p:spPr>
          <a:xfrm>
            <a:off x="4575000" y="4102500"/>
            <a:ext cx="39750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" sz="10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Unbounded retries turn a spike into an outage</a:t>
            </a:r>
            <a:endParaRPr sz="1100"/>
          </a:p>
        </p:txBody>
      </p:sp>
      <p:sp>
        <p:nvSpPr>
          <p:cNvPr id="233" name="Google Shape;233;p30"/>
          <p:cNvSpPr/>
          <p:nvPr/>
        </p:nvSpPr>
        <p:spPr>
          <a:xfrm>
            <a:off x="802906" y="4509482"/>
            <a:ext cx="6765300" cy="375000"/>
          </a:xfrm>
          <a:prstGeom prst="roundRect">
            <a:avLst>
              <a:gd fmla="val 4000" name="adj"/>
            </a:avLst>
          </a:prstGeom>
          <a:solidFill>
            <a:srgbClr val="15395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100">
                <a:solidFill>
                  <a:srgbClr val="FFFFFF"/>
                </a:solidFill>
              </a:rPr>
              <a:t>Critically – the cluster health stays GREEN through all of this</a:t>
            </a:r>
            <a:endParaRPr sz="11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1"/>
          <p:cNvSpPr txBox="1"/>
          <p:nvPr>
            <p:ph type="title"/>
          </p:nvPr>
        </p:nvSpPr>
        <p:spPr>
          <a:xfrm>
            <a:off x="250384" y="211172"/>
            <a:ext cx="81261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en"/>
              <a:t>Query Pressure: Reads Can Destroy Clusters Too</a:t>
            </a:r>
            <a:endParaRPr/>
          </a:p>
        </p:txBody>
      </p:sp>
      <p:sp>
        <p:nvSpPr>
          <p:cNvPr id="239" name="Google Shape;239;p31"/>
          <p:cNvSpPr txBox="1"/>
          <p:nvPr/>
        </p:nvSpPr>
        <p:spPr>
          <a:xfrm>
            <a:off x="250375" y="1283400"/>
            <a:ext cx="4050000" cy="23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One query is never one operation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1 query on a 20-shard index = 20 shard searches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Multiply by replicas, users, auto-refresh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10 dashboard panels × 30s refresh × 20 shards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= 400 shard searches every 30 seconds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from one screen</a:t>
            </a:r>
            <a:endParaRPr sz="1100"/>
          </a:p>
          <a:p>
            <a:pPr indent="0" lvl="0" marL="0" marR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Expensive queries fill the search queue, cheap queries wait behind them, users retry, retries add load. One analyst slows every tenant.</a:t>
            </a:r>
            <a:endParaRPr sz="1100"/>
          </a:p>
        </p:txBody>
      </p:sp>
      <p:sp>
        <p:nvSpPr>
          <p:cNvPr id="240" name="Google Shape;240;p31"/>
          <p:cNvSpPr/>
          <p:nvPr/>
        </p:nvSpPr>
        <p:spPr>
          <a:xfrm>
            <a:off x="4575000" y="1283400"/>
            <a:ext cx="3975000" cy="2316000"/>
          </a:xfrm>
          <a:prstGeom prst="roundRect">
            <a:avLst>
              <a:gd fmla="val 4000" name="adj"/>
            </a:avLst>
          </a:prstGeom>
          <a:solidFill>
            <a:srgbClr val="EAF3FA"/>
          </a:solidFill>
          <a:ln>
            <a:noFill/>
          </a:ln>
        </p:spPr>
        <p:txBody>
          <a:bodyPr anchorCtr="0" anchor="t" bIns="102875" lIns="102875" spcFirstLastPara="1" rIns="102875" wrap="square" tIns="102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The expensive query hall of fame</a:t>
            </a:r>
            <a:endParaRPr sz="1100"/>
          </a:p>
          <a:p>
            <a:pPr indent="-279400" lvl="0" marL="457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800"/>
              <a:buFont typeface="Arial"/>
              <a:buChar char="●"/>
            </a:pPr>
            <a:r>
              <a:rPr b="0" i="0" lang="en" sz="11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Leading wildcards:  *error*</a:t>
            </a:r>
            <a:endParaRPr sz="1100"/>
          </a:p>
          <a:p>
            <a:pPr indent="-279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B5"/>
              </a:buClr>
              <a:buSzPts val="800"/>
              <a:buFont typeface="Arial"/>
              <a:buChar char="●"/>
            </a:pPr>
            <a:r>
              <a:rPr b="0" i="0" lang="en" sz="11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Regex on large text fields</a:t>
            </a:r>
            <a:endParaRPr sz="1100"/>
          </a:p>
          <a:p>
            <a:pPr indent="-279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B5"/>
              </a:buClr>
              <a:buSzPts val="800"/>
              <a:buFont typeface="Arial"/>
              <a:buChar char="●"/>
            </a:pPr>
            <a:r>
              <a:rPr b="0" i="0" lang="en" sz="11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Deep pagination:  from: 100000</a:t>
            </a:r>
            <a:endParaRPr sz="1100"/>
          </a:p>
          <a:p>
            <a:pPr indent="-279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B5"/>
              </a:buClr>
              <a:buSzPts val="800"/>
              <a:buFont typeface="Arial"/>
              <a:buChar char="●"/>
            </a:pPr>
            <a:r>
              <a:rPr b="0" i="0" lang="en" sz="11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Huge terms agg</a:t>
            </a:r>
            <a:r>
              <a:rPr lang="en" sz="1100">
                <a:solidFill>
                  <a:srgbClr val="C0392B"/>
                </a:solidFill>
              </a:rPr>
              <a:t>regations</a:t>
            </a:r>
            <a:r>
              <a:rPr b="0" i="0" lang="en" sz="11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 on high-cardinality fields</a:t>
            </a:r>
            <a:endParaRPr sz="1100"/>
          </a:p>
          <a:p>
            <a:pPr indent="-279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B5"/>
              </a:buClr>
              <a:buSzPts val="800"/>
              <a:buFont typeface="Arial"/>
              <a:buChar char="●"/>
            </a:pPr>
            <a:r>
              <a:rPr b="0" i="0" lang="en" sz="11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Unbounded time ranges on log data</a:t>
            </a:r>
            <a:endParaRPr sz="1100"/>
          </a:p>
          <a:p>
            <a:pPr indent="0" lvl="0" marL="0" marR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None of these fail loudly </a:t>
            </a:r>
            <a:r>
              <a:rPr lang="en" sz="1000">
                <a:solidFill>
                  <a:srgbClr val="5A6B7A"/>
                </a:solidFill>
              </a:rPr>
              <a:t>–</a:t>
            </a:r>
            <a:r>
              <a:rPr b="0" i="0" lang="en" sz="10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 they quietly consume heap, CPU, and search threads.</a:t>
            </a:r>
            <a:endParaRPr sz="11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2"/>
          <p:cNvSpPr txBox="1"/>
          <p:nvPr>
            <p:ph type="title"/>
          </p:nvPr>
        </p:nvSpPr>
        <p:spPr>
          <a:xfrm>
            <a:off x="250384" y="211172"/>
            <a:ext cx="81261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en"/>
              <a:t>The Dashboard Storm: A Noisy Neighbor Story</a:t>
            </a:r>
            <a:endParaRPr/>
          </a:p>
        </p:txBody>
      </p:sp>
      <p:sp>
        <p:nvSpPr>
          <p:cNvPr id="246" name="Google Shape;246;p32"/>
          <p:cNvSpPr txBox="1"/>
          <p:nvPr/>
        </p:nvSpPr>
        <p:spPr>
          <a:xfrm>
            <a:off x="250384" y="750000"/>
            <a:ext cx="4050000" cy="36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Shared cluster, multiple teams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One team ships a new dashboard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12 panels, 10-second auto-refresh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Each panel: terms agg over 30 days of data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Observed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Search queue depth grows steadily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Circuit breaker exceptions appear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Other tenants report </a:t>
            </a:r>
            <a:r>
              <a:rPr b="1" i="0" lang="en" sz="11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“the cluster is down”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Cluster status: </a:t>
            </a:r>
            <a:r>
              <a:rPr b="1" i="0" lang="en" sz="1100" u="none" cap="none" strike="noStrike">
                <a:solidFill>
                  <a:srgbClr val="1E7B34"/>
                </a:solidFill>
                <a:latin typeface="Arial"/>
                <a:ea typeface="Arial"/>
                <a:cs typeface="Arial"/>
                <a:sym typeface="Arial"/>
              </a:rPr>
              <a:t>GREEN the entire time</a:t>
            </a:r>
            <a:endParaRPr sz="1100"/>
          </a:p>
        </p:txBody>
      </p:sp>
      <p:sp>
        <p:nvSpPr>
          <p:cNvPr id="247" name="Google Shape;247;p32"/>
          <p:cNvSpPr/>
          <p:nvPr/>
        </p:nvSpPr>
        <p:spPr>
          <a:xfrm>
            <a:off x="4575000" y="750000"/>
            <a:ext cx="3975000" cy="1612500"/>
          </a:xfrm>
          <a:prstGeom prst="roundRect">
            <a:avLst>
              <a:gd fmla="val 4000" name="adj"/>
            </a:avLst>
          </a:prstGeom>
          <a:solidFill>
            <a:srgbClr val="FBEDEB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p99 search latency</a:t>
            </a:r>
            <a:endParaRPr sz="1100"/>
          </a:p>
          <a:p>
            <a:pPr indent="0" lvl="0" marL="0" marR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1" i="0" lang="en" sz="27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200ms → 8s</a:t>
            </a:r>
            <a:endParaRPr sz="1100"/>
          </a:p>
        </p:txBody>
      </p:sp>
      <p:sp>
        <p:nvSpPr>
          <p:cNvPr id="248" name="Google Shape;248;p32"/>
          <p:cNvSpPr/>
          <p:nvPr/>
        </p:nvSpPr>
        <p:spPr>
          <a:xfrm>
            <a:off x="4575000" y="2550000"/>
            <a:ext cx="3975000" cy="1875000"/>
          </a:xfrm>
          <a:prstGeom prst="roundRect">
            <a:avLst>
              <a:gd fmla="val 4000" name="adj"/>
            </a:avLst>
          </a:prstGeom>
          <a:solidFill>
            <a:srgbClr val="EAF5EC"/>
          </a:solidFill>
          <a:ln>
            <a:noFill/>
          </a:ln>
        </p:spPr>
        <p:txBody>
          <a:bodyPr anchorCtr="0" anchor="t" bIns="102875" lIns="102875" spcFirstLastPara="1" rIns="102875" wrap="square" tIns="102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E7B34"/>
                </a:solidFill>
                <a:latin typeface="Arial"/>
                <a:ea typeface="Arial"/>
                <a:cs typeface="Arial"/>
                <a:sym typeface="Arial"/>
              </a:rPr>
              <a:t>Guardrails </a:t>
            </a:r>
            <a:r>
              <a:rPr b="1" lang="en" sz="1100">
                <a:solidFill>
                  <a:srgbClr val="1E7B34"/>
                </a:solidFill>
              </a:rPr>
              <a:t>–</a:t>
            </a:r>
            <a:r>
              <a:rPr b="1" i="0" lang="en" sz="1100" u="none" cap="none" strike="noStrike">
                <a:solidFill>
                  <a:srgbClr val="1E7B34"/>
                </a:solidFill>
                <a:latin typeface="Arial"/>
                <a:ea typeface="Arial"/>
                <a:cs typeface="Arial"/>
                <a:sym typeface="Arial"/>
              </a:rPr>
              <a:t> before the bad query is written</a:t>
            </a:r>
            <a:endParaRPr sz="1100"/>
          </a:p>
          <a:p>
            <a:pPr indent="-266700" lvl="0" marL="457200" marR="0" rtl="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rgbClr val="0073B5"/>
              </a:buClr>
              <a:buSzPts val="600"/>
              <a:buChar char="●"/>
            </a:pPr>
            <a:r>
              <a:rPr b="0" i="0" lang="en" sz="10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Cluster-side query timeouts</a:t>
            </a:r>
            <a:endParaRPr sz="1000">
              <a:solidFill>
                <a:srgbClr val="15395A"/>
              </a:solidFill>
            </a:endParaRPr>
          </a:p>
          <a:p>
            <a:pPr indent="-266700" lvl="0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73B5"/>
              </a:buClr>
              <a:buSzPts val="600"/>
              <a:buChar char="●"/>
            </a:pPr>
            <a:r>
              <a:rPr lang="en" sz="1000">
                <a:solidFill>
                  <a:srgbClr val="15395A"/>
                </a:solidFill>
              </a:rPr>
              <a:t>T</a:t>
            </a:r>
            <a:r>
              <a:rPr b="0" i="0" lang="en" sz="10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erms aggregation size caps</a:t>
            </a:r>
            <a:endParaRPr sz="1000">
              <a:solidFill>
                <a:srgbClr val="15395A"/>
              </a:solidFill>
            </a:endParaRPr>
          </a:p>
          <a:p>
            <a:pPr indent="-266700" lvl="0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73B5"/>
              </a:buClr>
              <a:buSzPts val="600"/>
              <a:buChar char="●"/>
            </a:pPr>
            <a:r>
              <a:rPr lang="en" sz="1000">
                <a:solidFill>
                  <a:srgbClr val="15395A"/>
                </a:solidFill>
              </a:rPr>
              <a:t>S</a:t>
            </a:r>
            <a:r>
              <a:rPr b="0" i="0" lang="en" sz="10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low query log reviewed weekly</a:t>
            </a:r>
            <a:endParaRPr sz="1000">
              <a:solidFill>
                <a:srgbClr val="15395A"/>
              </a:solidFill>
            </a:endParaRPr>
          </a:p>
          <a:p>
            <a:pPr indent="-266700" lvl="0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73B5"/>
              </a:buClr>
              <a:buSzPts val="600"/>
              <a:buChar char="●"/>
            </a:pPr>
            <a:r>
              <a:rPr lang="en" sz="1000">
                <a:solidFill>
                  <a:srgbClr val="15395A"/>
                </a:solidFill>
              </a:rPr>
              <a:t>S</a:t>
            </a:r>
            <a:r>
              <a:rPr b="0" i="0" lang="en" sz="10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earch backpressure</a:t>
            </a:r>
            <a:r>
              <a:rPr b="0" i="0" lang="en" sz="10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action="ppaction://hlinksldjump" r:id="rId3"/>
              </a:rPr>
              <a:t>[6]</a:t>
            </a:r>
            <a:endParaRPr sz="1000">
              <a:solidFill>
                <a:srgbClr val="15395A"/>
              </a:solidFill>
            </a:endParaRPr>
          </a:p>
          <a:p>
            <a:pPr indent="-266700" lvl="0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73B5"/>
              </a:buClr>
              <a:buSzPts val="600"/>
              <a:buChar char="●"/>
            </a:pPr>
            <a:r>
              <a:rPr lang="en" sz="1000">
                <a:solidFill>
                  <a:srgbClr val="15395A"/>
                </a:solidFill>
              </a:rPr>
              <a:t>S</a:t>
            </a:r>
            <a:r>
              <a:rPr b="0" i="0" lang="en" sz="10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eparate analytical from latency-sensitive workloads</a:t>
            </a:r>
            <a:r>
              <a:rPr b="0" i="0" lang="en" sz="10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action="ppaction://hlinksldjump" r:id="rId4"/>
              </a:rPr>
              <a:t>[7]</a:t>
            </a:r>
            <a:endParaRPr sz="11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3"/>
          <p:cNvSpPr txBox="1"/>
          <p:nvPr>
            <p:ph type="title"/>
          </p:nvPr>
        </p:nvSpPr>
        <p:spPr>
          <a:xfrm>
            <a:off x="250384" y="211172"/>
            <a:ext cx="81261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en"/>
              <a:t>Cluster State: The Hidden Scaling Limit</a:t>
            </a:r>
            <a:endParaRPr/>
          </a:p>
        </p:txBody>
      </p:sp>
      <p:sp>
        <p:nvSpPr>
          <p:cNvPr id="254" name="Google Shape;254;p33"/>
          <p:cNvSpPr txBox="1"/>
          <p:nvPr/>
        </p:nvSpPr>
        <p:spPr>
          <a:xfrm>
            <a:off x="250384" y="777237"/>
            <a:ext cx="4050000" cy="36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One data structure rules them all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Every index's settings + mappings (every field!)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Shard routing table, nodes, templates, ISM policies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Every node holds a full copy; master publishes every change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Updates are sequential </a:t>
            </a:r>
            <a:r>
              <a:rPr lang="en" sz="1100">
                <a:solidFill>
                  <a:srgbClr val="15395A"/>
                </a:solidFill>
              </a:rPr>
              <a:t>–</a:t>
            </a: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a slow state queues everything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Mapping explosion (true story)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Logs used user IDs as field NAMES + dynamic mapping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State grew to hundreds of MB; publishes took seconds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Index creation timed out </a:t>
            </a:r>
            <a:r>
              <a:rPr lang="en" sz="1100">
                <a:solidFill>
                  <a:srgbClr val="15395A"/>
                </a:solidFill>
              </a:rPr>
              <a:t>–</a:t>
            </a: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data nodes looked healthy</a:t>
            </a:r>
            <a:endParaRPr sz="1100"/>
          </a:p>
        </p:txBody>
      </p:sp>
      <p:sp>
        <p:nvSpPr>
          <p:cNvPr id="255" name="Google Shape;255;p33"/>
          <p:cNvSpPr/>
          <p:nvPr/>
        </p:nvSpPr>
        <p:spPr>
          <a:xfrm>
            <a:off x="4575000" y="777237"/>
            <a:ext cx="3975000" cy="1612500"/>
          </a:xfrm>
          <a:prstGeom prst="roundRect">
            <a:avLst>
              <a:gd fmla="val 4000" name="adj"/>
            </a:avLst>
          </a:prstGeom>
          <a:solidFill>
            <a:srgbClr val="FBEDEB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Mappings grew to</a:t>
            </a:r>
            <a:endParaRPr sz="1100"/>
          </a:p>
          <a:p>
            <a:pPr indent="0" lvl="0" marL="0" marR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200,000+ fields</a:t>
            </a:r>
            <a:endParaRPr sz="1100"/>
          </a:p>
        </p:txBody>
      </p:sp>
      <p:sp>
        <p:nvSpPr>
          <p:cNvPr id="256" name="Google Shape;256;p33"/>
          <p:cNvSpPr/>
          <p:nvPr/>
        </p:nvSpPr>
        <p:spPr>
          <a:xfrm>
            <a:off x="4575000" y="2577237"/>
            <a:ext cx="3975000" cy="1875000"/>
          </a:xfrm>
          <a:prstGeom prst="roundRect">
            <a:avLst>
              <a:gd fmla="val 4000" name="adj"/>
            </a:avLst>
          </a:prstGeom>
          <a:solidFill>
            <a:srgbClr val="EAF5EC"/>
          </a:solidFill>
          <a:ln>
            <a:noFill/>
          </a:ln>
        </p:spPr>
        <p:txBody>
          <a:bodyPr anchorCtr="0" anchor="t" bIns="102875" lIns="102875" spcFirstLastPara="1" rIns="102875" wrap="square" tIns="102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E7B34"/>
                </a:solidFill>
                <a:latin typeface="Arial"/>
                <a:ea typeface="Arial"/>
                <a:cs typeface="Arial"/>
                <a:sym typeface="Arial"/>
              </a:rPr>
              <a:t>Keep state small</a:t>
            </a:r>
            <a:endParaRPr sz="1100"/>
          </a:p>
          <a:p>
            <a:pPr indent="-266700" lvl="0" marL="457200" marR="0" rtl="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rgbClr val="0073B5"/>
              </a:buClr>
              <a:buSzPts val="600"/>
              <a:buFont typeface="Arial"/>
              <a:buChar char="●"/>
            </a:pPr>
            <a:r>
              <a:rPr b="0" i="0" lang="en" sz="10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Strict/controlled dynamic mapping</a:t>
            </a:r>
            <a:endParaRPr b="0" i="0" sz="1000" u="none" cap="none" strike="noStrike">
              <a:solidFill>
                <a:srgbClr val="15395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0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73B5"/>
              </a:buClr>
              <a:buSzPts val="600"/>
              <a:buFont typeface="Arial"/>
              <a:buChar char="●"/>
            </a:pPr>
            <a:r>
              <a:rPr b="0" i="0" lang="en" sz="10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enforce total_fields.limit</a:t>
            </a:r>
            <a:endParaRPr sz="1000">
              <a:solidFill>
                <a:srgbClr val="15395A"/>
              </a:solidFill>
            </a:endParaRPr>
          </a:p>
          <a:p>
            <a:pPr indent="-266700" lvl="0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73B5"/>
              </a:buClr>
              <a:buSzPts val="600"/>
              <a:buFont typeface="Arial"/>
              <a:buChar char="●"/>
            </a:pPr>
            <a:r>
              <a:rPr b="0" i="0" lang="en" sz="10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ISM rollover to cap index count</a:t>
            </a:r>
            <a:endParaRPr sz="1000">
              <a:solidFill>
                <a:srgbClr val="15395A"/>
              </a:solidFill>
            </a:endParaRPr>
          </a:p>
          <a:p>
            <a:pPr indent="-266700" lvl="0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73B5"/>
              </a:buClr>
              <a:buSzPts val="600"/>
              <a:buFont typeface="Arial"/>
              <a:buChar char="●"/>
            </a:pPr>
            <a:r>
              <a:rPr b="0" i="0" lang="en" sz="10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dedicated masters</a:t>
            </a:r>
            <a:endParaRPr sz="1000">
              <a:solidFill>
                <a:srgbClr val="15395A"/>
              </a:solidFill>
            </a:endParaRPr>
          </a:p>
          <a:p>
            <a:pPr indent="-266700" lvl="0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73B5"/>
              </a:buClr>
              <a:buSzPts val="600"/>
              <a:buFont typeface="Arial"/>
              <a:buChar char="●"/>
            </a:pPr>
            <a:r>
              <a:rPr b="0" i="0" lang="en" sz="10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watch /_cluster/pending_tasks</a:t>
            </a:r>
            <a:endParaRPr sz="1100"/>
          </a:p>
          <a:p>
            <a:pPr indent="0" lvl="0" marL="0" marR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Shard count, mappings, and index count all compound into this same limit.</a:t>
            </a:r>
            <a:endParaRPr sz="11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4"/>
          <p:cNvSpPr txBox="1"/>
          <p:nvPr>
            <p:ph type="title"/>
          </p:nvPr>
        </p:nvSpPr>
        <p:spPr>
          <a:xfrm>
            <a:off x="250384" y="211172"/>
            <a:ext cx="81261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en"/>
              <a:t>Seven Lessons From Production</a:t>
            </a:r>
            <a:endParaRPr/>
          </a:p>
        </p:txBody>
      </p:sp>
      <p:sp>
        <p:nvSpPr>
          <p:cNvPr id="262" name="Google Shape;262;p34"/>
          <p:cNvSpPr/>
          <p:nvPr/>
        </p:nvSpPr>
        <p:spPr>
          <a:xfrm>
            <a:off x="250384" y="903600"/>
            <a:ext cx="525000" cy="420000"/>
          </a:xfrm>
          <a:prstGeom prst="roundRect">
            <a:avLst>
              <a:gd fmla="val 4000" name="adj"/>
            </a:avLst>
          </a:prstGeom>
          <a:solidFill>
            <a:srgbClr val="15395A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100"/>
          </a:p>
        </p:txBody>
      </p:sp>
      <p:sp>
        <p:nvSpPr>
          <p:cNvPr id="263" name="Google Shape;263;p34"/>
          <p:cNvSpPr txBox="1"/>
          <p:nvPr/>
        </p:nvSpPr>
        <p:spPr>
          <a:xfrm>
            <a:off x="925384" y="948600"/>
            <a:ext cx="77250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GREEN ≠ healthy  </a:t>
            </a:r>
            <a:r>
              <a:rPr b="1" lang="en" sz="1100">
                <a:solidFill>
                  <a:srgbClr val="15395A"/>
                </a:solidFill>
              </a:rPr>
              <a:t>–</a:t>
            </a: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the health API shows allocation, nothing else</a:t>
            </a:r>
            <a:endParaRPr sz="1100"/>
          </a:p>
        </p:txBody>
      </p:sp>
      <p:sp>
        <p:nvSpPr>
          <p:cNvPr id="264" name="Google Shape;264;p34"/>
          <p:cNvSpPr/>
          <p:nvPr/>
        </p:nvSpPr>
        <p:spPr>
          <a:xfrm>
            <a:off x="250384" y="1428600"/>
            <a:ext cx="525000" cy="420000"/>
          </a:xfrm>
          <a:prstGeom prst="roundRect">
            <a:avLst>
              <a:gd fmla="val 4000" name="adj"/>
            </a:avLst>
          </a:prstGeom>
          <a:solidFill>
            <a:srgbClr val="15395A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100"/>
          </a:p>
        </p:txBody>
      </p:sp>
      <p:sp>
        <p:nvSpPr>
          <p:cNvPr id="265" name="Google Shape;265;p34"/>
          <p:cNvSpPr txBox="1"/>
          <p:nvPr/>
        </p:nvSpPr>
        <p:spPr>
          <a:xfrm>
            <a:off x="925384" y="1473600"/>
            <a:ext cx="77250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Shards have fixed overhead  </a:t>
            </a:r>
            <a:r>
              <a:rPr b="1" lang="en" sz="1100">
                <a:solidFill>
                  <a:srgbClr val="15395A"/>
                </a:solidFill>
              </a:rPr>
              <a:t>–</a:t>
            </a: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size 20–50GB, not by symmetry</a:t>
            </a:r>
            <a:endParaRPr sz="1100"/>
          </a:p>
        </p:txBody>
      </p:sp>
      <p:sp>
        <p:nvSpPr>
          <p:cNvPr id="266" name="Google Shape;266;p34"/>
          <p:cNvSpPr/>
          <p:nvPr/>
        </p:nvSpPr>
        <p:spPr>
          <a:xfrm>
            <a:off x="250384" y="1953600"/>
            <a:ext cx="525000" cy="420000"/>
          </a:xfrm>
          <a:prstGeom prst="roundRect">
            <a:avLst>
              <a:gd fmla="val 4000" name="adj"/>
            </a:avLst>
          </a:prstGeom>
          <a:solidFill>
            <a:srgbClr val="15395A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100"/>
          </a:p>
        </p:txBody>
      </p:sp>
      <p:sp>
        <p:nvSpPr>
          <p:cNvPr id="267" name="Google Shape;267;p34"/>
          <p:cNvSpPr txBox="1"/>
          <p:nvPr/>
        </p:nvSpPr>
        <p:spPr>
          <a:xfrm>
            <a:off x="925384" y="1998600"/>
            <a:ext cx="77250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The balancer counts shards, not bytes  </a:t>
            </a:r>
            <a:r>
              <a:rPr b="1" lang="en" sz="1100">
                <a:solidFill>
                  <a:srgbClr val="15395A"/>
                </a:solidFill>
              </a:rPr>
              <a:t>–</a:t>
            </a: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watch per-node disk</a:t>
            </a:r>
            <a:endParaRPr sz="1100"/>
          </a:p>
        </p:txBody>
      </p:sp>
      <p:sp>
        <p:nvSpPr>
          <p:cNvPr id="268" name="Google Shape;268;p34"/>
          <p:cNvSpPr/>
          <p:nvPr/>
        </p:nvSpPr>
        <p:spPr>
          <a:xfrm>
            <a:off x="250384" y="2478600"/>
            <a:ext cx="525000" cy="420000"/>
          </a:xfrm>
          <a:prstGeom prst="roundRect">
            <a:avLst>
              <a:gd fmla="val 4000" name="adj"/>
            </a:avLst>
          </a:prstGeom>
          <a:solidFill>
            <a:srgbClr val="15395A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100"/>
          </a:p>
        </p:txBody>
      </p:sp>
      <p:sp>
        <p:nvSpPr>
          <p:cNvPr id="269" name="Google Shape;269;p34"/>
          <p:cNvSpPr txBox="1"/>
          <p:nvPr/>
        </p:nvSpPr>
        <p:spPr>
          <a:xfrm>
            <a:off x="925384" y="2523600"/>
            <a:ext cx="77250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Protect heap  </a:t>
            </a:r>
            <a:r>
              <a:rPr b="1" lang="en" sz="1100">
                <a:solidFill>
                  <a:srgbClr val="15395A"/>
                </a:solidFill>
              </a:rPr>
              <a:t>–</a:t>
            </a: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keyword + doc_values; never fielddata on text</a:t>
            </a:r>
            <a:endParaRPr sz="1100"/>
          </a:p>
        </p:txBody>
      </p:sp>
      <p:sp>
        <p:nvSpPr>
          <p:cNvPr id="270" name="Google Shape;270;p34"/>
          <p:cNvSpPr/>
          <p:nvPr/>
        </p:nvSpPr>
        <p:spPr>
          <a:xfrm>
            <a:off x="250384" y="3003600"/>
            <a:ext cx="525000" cy="420000"/>
          </a:xfrm>
          <a:prstGeom prst="roundRect">
            <a:avLst>
              <a:gd fmla="val 4000" name="adj"/>
            </a:avLst>
          </a:prstGeom>
          <a:solidFill>
            <a:srgbClr val="15395A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100"/>
          </a:p>
        </p:txBody>
      </p:sp>
      <p:sp>
        <p:nvSpPr>
          <p:cNvPr id="271" name="Google Shape;271;p34"/>
          <p:cNvSpPr txBox="1"/>
          <p:nvPr/>
        </p:nvSpPr>
        <p:spPr>
          <a:xfrm>
            <a:off x="925384" y="3048600"/>
            <a:ext cx="77250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Tune the write path  </a:t>
            </a:r>
            <a:r>
              <a:rPr b="1" lang="en" sz="1100">
                <a:solidFill>
                  <a:srgbClr val="15395A"/>
                </a:solidFill>
              </a:rPr>
              <a:t>–</a:t>
            </a: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refresh interval, bulk size, backpressure</a:t>
            </a:r>
            <a:endParaRPr sz="1100"/>
          </a:p>
        </p:txBody>
      </p:sp>
      <p:sp>
        <p:nvSpPr>
          <p:cNvPr id="272" name="Google Shape;272;p34"/>
          <p:cNvSpPr/>
          <p:nvPr/>
        </p:nvSpPr>
        <p:spPr>
          <a:xfrm>
            <a:off x="250384" y="3528600"/>
            <a:ext cx="525000" cy="420000"/>
          </a:xfrm>
          <a:prstGeom prst="roundRect">
            <a:avLst>
              <a:gd fmla="val 4000" name="adj"/>
            </a:avLst>
          </a:prstGeom>
          <a:solidFill>
            <a:srgbClr val="15395A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100"/>
          </a:p>
        </p:txBody>
      </p:sp>
      <p:sp>
        <p:nvSpPr>
          <p:cNvPr id="273" name="Google Shape;273;p34"/>
          <p:cNvSpPr txBox="1"/>
          <p:nvPr/>
        </p:nvSpPr>
        <p:spPr>
          <a:xfrm>
            <a:off x="925384" y="3573600"/>
            <a:ext cx="77250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Guardrail your readers  </a:t>
            </a:r>
            <a:r>
              <a:rPr b="1" lang="en" sz="1100">
                <a:solidFill>
                  <a:srgbClr val="15395A"/>
                </a:solidFill>
              </a:rPr>
              <a:t>–</a:t>
            </a: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timeouts, agg limits, slow query logs</a:t>
            </a:r>
            <a:endParaRPr sz="1100"/>
          </a:p>
        </p:txBody>
      </p:sp>
      <p:sp>
        <p:nvSpPr>
          <p:cNvPr id="274" name="Google Shape;274;p34"/>
          <p:cNvSpPr/>
          <p:nvPr/>
        </p:nvSpPr>
        <p:spPr>
          <a:xfrm>
            <a:off x="250384" y="4053600"/>
            <a:ext cx="525000" cy="420000"/>
          </a:xfrm>
          <a:prstGeom prst="roundRect">
            <a:avLst>
              <a:gd fmla="val 4000" name="adj"/>
            </a:avLst>
          </a:prstGeom>
          <a:solidFill>
            <a:srgbClr val="15395A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1100"/>
          </a:p>
        </p:txBody>
      </p:sp>
      <p:sp>
        <p:nvSpPr>
          <p:cNvPr id="275" name="Google Shape;275;p34"/>
          <p:cNvSpPr txBox="1"/>
          <p:nvPr/>
        </p:nvSpPr>
        <p:spPr>
          <a:xfrm>
            <a:off x="925384" y="4098600"/>
            <a:ext cx="77250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Keep cluster state small  </a:t>
            </a:r>
            <a:r>
              <a:rPr b="1" lang="en" sz="1100">
                <a:solidFill>
                  <a:srgbClr val="15395A"/>
                </a:solidFill>
              </a:rPr>
              <a:t>–</a:t>
            </a: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strict mappings, fewer indices, dedicated masters</a:t>
            </a:r>
            <a:endParaRPr sz="11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35"/>
          <p:cNvSpPr txBox="1"/>
          <p:nvPr>
            <p:ph type="title"/>
          </p:nvPr>
        </p:nvSpPr>
        <p:spPr>
          <a:xfrm>
            <a:off x="250384" y="211172"/>
            <a:ext cx="81261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rial"/>
              <a:buNone/>
            </a:pPr>
            <a:r>
              <a:rPr lang="en"/>
              <a:t>Appendix - References</a:t>
            </a:r>
            <a:endParaRPr/>
          </a:p>
        </p:txBody>
      </p:sp>
      <p:sp>
        <p:nvSpPr>
          <p:cNvPr id="281" name="Google Shape;281;p35"/>
          <p:cNvSpPr txBox="1"/>
          <p:nvPr>
            <p:ph idx="1" type="body"/>
          </p:nvPr>
        </p:nvSpPr>
        <p:spPr>
          <a:xfrm>
            <a:off x="250384" y="1093417"/>
            <a:ext cx="8250600" cy="3507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-1524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400"/>
              <a:buChar char="•"/>
            </a:pPr>
            <a:r>
              <a:rPr lang="en" sz="1400"/>
              <a:t>[1] - </a:t>
            </a:r>
            <a:r>
              <a:rPr lang="en" sz="1400" u="sng">
                <a:solidFill>
                  <a:schemeClr val="hlink"/>
                </a:solidFill>
                <a:hlinkClick r:id="rId3"/>
              </a:rPr>
              <a:t>https://opensearch.org/blog/optimize-opensearch-index-shard-size/</a:t>
            </a:r>
            <a:endParaRPr sz="1400"/>
          </a:p>
          <a:p>
            <a:pPr indent="-1524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400"/>
              <a:buChar char="•"/>
            </a:pPr>
            <a:r>
              <a:rPr lang="en" sz="1400"/>
              <a:t>[2] - </a:t>
            </a:r>
            <a:r>
              <a:rPr lang="en" sz="1400" u="sng">
                <a:solidFill>
                  <a:schemeClr val="hlink"/>
                </a:solidFill>
                <a:hlinkClick r:id="rId4"/>
              </a:rPr>
              <a:t>https://github.com/opensearch-project/OpenSearch/issues/15520</a:t>
            </a:r>
            <a:endParaRPr sz="1400"/>
          </a:p>
          <a:p>
            <a:pPr indent="-1524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400"/>
              <a:buChar char="•"/>
            </a:pPr>
            <a:r>
              <a:rPr lang="en" sz="1400"/>
              <a:t>[3] - </a:t>
            </a:r>
            <a:r>
              <a:rPr lang="en" sz="1400" u="sng">
                <a:solidFill>
                  <a:schemeClr val="hlink"/>
                </a:solidFill>
                <a:hlinkClick r:id="rId5"/>
              </a:rPr>
              <a:t>https://docs.opensearch.org/latest/getting-started/concepts/#update-lifecycle</a:t>
            </a:r>
            <a:endParaRPr sz="1400"/>
          </a:p>
          <a:p>
            <a:pPr indent="-1524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400"/>
              <a:buChar char="•"/>
            </a:pPr>
            <a:r>
              <a:rPr lang="en" sz="1400"/>
              <a:t>[4] - </a:t>
            </a:r>
            <a:r>
              <a:rPr lang="en" sz="1400" u="sng">
                <a:solidFill>
                  <a:schemeClr val="hlink"/>
                </a:solidFill>
                <a:hlinkClick r:id="rId6"/>
              </a:rPr>
              <a:t>https://docs.opensearch.org/latest/install-and-configure/configuring-opensearch/circuit-breaker</a:t>
            </a:r>
            <a:endParaRPr sz="1400"/>
          </a:p>
          <a:p>
            <a:pPr indent="-1524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400"/>
              <a:buChar char="•"/>
            </a:pPr>
            <a:r>
              <a:rPr lang="en" sz="1400"/>
              <a:t>[5] - </a:t>
            </a:r>
            <a:r>
              <a:rPr lang="en" sz="1400" u="sng">
                <a:solidFill>
                  <a:schemeClr val="hlink"/>
                </a:solidFill>
                <a:hlinkClick r:id="rId7"/>
              </a:rPr>
              <a:t>https://docs.opensearch.org/latest/aggregations/bucket/terms/#size-and-shard-size-parameters</a:t>
            </a:r>
            <a:endParaRPr sz="1400"/>
          </a:p>
          <a:p>
            <a:pPr indent="-1524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400"/>
              <a:buChar char="•"/>
            </a:pPr>
            <a:r>
              <a:rPr lang="en" sz="1400"/>
              <a:t>[6] - </a:t>
            </a:r>
            <a:r>
              <a:rPr lang="en" sz="1400" u="sng">
                <a:solidFill>
                  <a:schemeClr val="hlink"/>
                </a:solidFill>
                <a:hlinkClick r:id="rId8"/>
              </a:rPr>
              <a:t>https://docs.opensearch.org/latest/tuning-your-cluster/availability-and-recovery/search-backpressure/</a:t>
            </a:r>
            <a:endParaRPr sz="1400"/>
          </a:p>
          <a:p>
            <a:pPr indent="-1524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EB54A"/>
              </a:buClr>
              <a:buSzPts val="1400"/>
              <a:buChar char="•"/>
            </a:pPr>
            <a:r>
              <a:rPr lang="en" sz="1400"/>
              <a:t>[7] - </a:t>
            </a:r>
            <a:r>
              <a:rPr lang="en" sz="1400" u="sng">
                <a:solidFill>
                  <a:schemeClr val="hlink"/>
                </a:solidFill>
                <a:hlinkClick r:id="rId9"/>
              </a:rPr>
              <a:t>https://opensearch.org/blog/improve-opensearch-cluster-performance-by-separating-search-and-indexing-workloads/</a:t>
            </a:r>
            <a:endParaRPr sz="1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250384" y="211172"/>
            <a:ext cx="81261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rial"/>
              <a:buNone/>
            </a:pPr>
            <a:r>
              <a:rPr lang="en"/>
              <a:t>Speaker Introduction</a:t>
            </a:r>
            <a:endParaRPr/>
          </a:p>
        </p:txBody>
      </p:sp>
      <p:sp>
        <p:nvSpPr>
          <p:cNvPr id="110" name="Google Shape;110;p21"/>
          <p:cNvSpPr txBox="1"/>
          <p:nvPr>
            <p:ph idx="1" type="body"/>
          </p:nvPr>
        </p:nvSpPr>
        <p:spPr>
          <a:xfrm>
            <a:off x="4666425" y="3218997"/>
            <a:ext cx="3849000" cy="10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65100" lvl="0" marL="34290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3070B5"/>
              </a:buClr>
              <a:buSzPts val="2100"/>
              <a:buFont typeface="Arial"/>
              <a:buNone/>
            </a:pPr>
            <a:r>
              <a:rPr lang="en" sz="1600"/>
              <a:t>Aditya Krishnakumar</a:t>
            </a:r>
            <a:endParaRPr sz="1600"/>
          </a:p>
          <a:p>
            <a:pPr indent="-165100" lvl="0" marL="34290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3070B5"/>
              </a:buClr>
              <a:buSzPts val="2100"/>
              <a:buFont typeface="Arial"/>
              <a:buNone/>
            </a:pPr>
            <a:r>
              <a:rPr lang="en" sz="1600"/>
              <a:t>Senior Site Reliability Engineer, SentinelOne</a:t>
            </a:r>
            <a:endParaRPr sz="1600"/>
          </a:p>
        </p:txBody>
      </p:sp>
      <p:sp>
        <p:nvSpPr>
          <p:cNvPr id="111" name="Google Shape;111;p21"/>
          <p:cNvSpPr txBox="1"/>
          <p:nvPr>
            <p:ph idx="2" type="body"/>
          </p:nvPr>
        </p:nvSpPr>
        <p:spPr>
          <a:xfrm>
            <a:off x="253950" y="3218972"/>
            <a:ext cx="3849000" cy="10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65100" lvl="0" marL="34290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3070B5"/>
              </a:buClr>
              <a:buSzPts val="2100"/>
              <a:buFont typeface="Arial"/>
              <a:buNone/>
            </a:pPr>
            <a:r>
              <a:rPr lang="en" sz="1600"/>
              <a:t>Dhruvan Tanna</a:t>
            </a:r>
            <a:endParaRPr sz="1600"/>
          </a:p>
          <a:p>
            <a:pPr indent="-165100" lvl="0" marL="34290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3070B5"/>
              </a:buClr>
              <a:buSzPts val="2100"/>
              <a:buFont typeface="Arial"/>
              <a:buNone/>
            </a:pPr>
            <a:r>
              <a:rPr lang="en" sz="1600"/>
              <a:t>Senior DevOps Engineer, Verve Group</a:t>
            </a:r>
            <a:endParaRPr sz="1600"/>
          </a:p>
          <a:p>
            <a:pPr indent="-165100" lvl="0" marL="34290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3070B5"/>
              </a:buClr>
              <a:buSzPts val="2100"/>
              <a:buFont typeface="Arial"/>
              <a:buNone/>
            </a:pPr>
            <a:r>
              <a:t/>
            </a:r>
            <a:endParaRPr sz="1600"/>
          </a:p>
        </p:txBody>
      </p:sp>
      <p:pic>
        <p:nvPicPr>
          <p:cNvPr id="112" name="Google Shape;112;p21" title="aditya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37488" y="1092000"/>
            <a:ext cx="2081925" cy="208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1" title="dhruvan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37488" y="1092000"/>
            <a:ext cx="2081925" cy="208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1" title="aditya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05125" y="1092000"/>
            <a:ext cx="2081925" cy="208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/>
          <p:nvPr>
            <p:ph type="title"/>
          </p:nvPr>
        </p:nvSpPr>
        <p:spPr>
          <a:xfrm>
            <a:off x="250384" y="211172"/>
            <a:ext cx="81261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en"/>
              <a:t>What We'll Cover</a:t>
            </a:r>
            <a:endParaRPr/>
          </a:p>
        </p:txBody>
      </p:sp>
      <p:sp>
        <p:nvSpPr>
          <p:cNvPr id="120" name="Google Shape;120;p22"/>
          <p:cNvSpPr txBox="1"/>
          <p:nvPr/>
        </p:nvSpPr>
        <p:spPr>
          <a:xfrm>
            <a:off x="250384" y="772500"/>
            <a:ext cx="79500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0073B5"/>
                </a:solidFill>
                <a:latin typeface="Arial"/>
                <a:ea typeface="Arial"/>
                <a:cs typeface="Arial"/>
                <a:sym typeface="Arial"/>
              </a:rPr>
              <a:t>Seven production failure modes </a:t>
            </a:r>
            <a:r>
              <a:rPr b="1" lang="en" sz="1100">
                <a:solidFill>
                  <a:srgbClr val="15395A"/>
                </a:solidFill>
              </a:rPr>
              <a:t>–</a:t>
            </a:r>
            <a:r>
              <a:rPr b="1" i="0" lang="en" sz="1100" u="none" cap="none" strike="noStrike">
                <a:solidFill>
                  <a:srgbClr val="0073B5"/>
                </a:solidFill>
                <a:latin typeface="Arial"/>
                <a:ea typeface="Arial"/>
                <a:cs typeface="Arial"/>
                <a:sym typeface="Arial"/>
              </a:rPr>
              <a:t> every one of them on a GREEN cluster.</a:t>
            </a:r>
            <a:endParaRPr sz="1100"/>
          </a:p>
        </p:txBody>
      </p:sp>
      <p:sp>
        <p:nvSpPr>
          <p:cNvPr id="121" name="Google Shape;121;p22"/>
          <p:cNvSpPr/>
          <p:nvPr/>
        </p:nvSpPr>
        <p:spPr>
          <a:xfrm>
            <a:off x="250384" y="1087500"/>
            <a:ext cx="525000" cy="420000"/>
          </a:xfrm>
          <a:prstGeom prst="roundRect">
            <a:avLst>
              <a:gd fmla="val 4000" name="adj"/>
            </a:avLst>
          </a:prstGeom>
          <a:solidFill>
            <a:srgbClr val="15395A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100"/>
          </a:p>
        </p:txBody>
      </p:sp>
      <p:sp>
        <p:nvSpPr>
          <p:cNvPr id="122" name="Google Shape;122;p22"/>
          <p:cNvSpPr txBox="1"/>
          <p:nvPr/>
        </p:nvSpPr>
        <p:spPr>
          <a:xfrm>
            <a:off x="925384" y="1132500"/>
            <a:ext cx="77250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Green ≠ Healthy  </a:t>
            </a:r>
            <a:r>
              <a:rPr b="1" lang="en" sz="1100">
                <a:solidFill>
                  <a:srgbClr val="15395A"/>
                </a:solidFill>
              </a:rPr>
              <a:t>–</a:t>
            </a: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what cluster health actually tells you </a:t>
            </a:r>
            <a:r>
              <a:rPr b="1" lang="en" sz="1100">
                <a:solidFill>
                  <a:srgbClr val="15395A"/>
                </a:solidFill>
              </a:rPr>
              <a:t>–</a:t>
            </a: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 and what it hides</a:t>
            </a:r>
            <a:endParaRPr sz="1100"/>
          </a:p>
        </p:txBody>
      </p:sp>
      <p:sp>
        <p:nvSpPr>
          <p:cNvPr id="123" name="Google Shape;123;p22"/>
          <p:cNvSpPr/>
          <p:nvPr/>
        </p:nvSpPr>
        <p:spPr>
          <a:xfrm>
            <a:off x="250384" y="1612500"/>
            <a:ext cx="525000" cy="420000"/>
          </a:xfrm>
          <a:prstGeom prst="roundRect">
            <a:avLst>
              <a:gd fmla="val 4000" name="adj"/>
            </a:avLst>
          </a:prstGeom>
          <a:solidFill>
            <a:srgbClr val="15395A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100"/>
          </a:p>
        </p:txBody>
      </p:sp>
      <p:sp>
        <p:nvSpPr>
          <p:cNvPr id="124" name="Google Shape;124;p22"/>
          <p:cNvSpPr txBox="1"/>
          <p:nvPr/>
        </p:nvSpPr>
        <p:spPr>
          <a:xfrm>
            <a:off x="925384" y="1657500"/>
            <a:ext cx="77250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Shards  </a:t>
            </a:r>
            <a:r>
              <a:rPr b="1" lang="en" sz="1100">
                <a:solidFill>
                  <a:srgbClr val="15395A"/>
                </a:solidFill>
              </a:rPr>
              <a:t>–</a:t>
            </a: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the architectural decision you pay for later</a:t>
            </a:r>
            <a:endParaRPr sz="1100"/>
          </a:p>
        </p:txBody>
      </p:sp>
      <p:sp>
        <p:nvSpPr>
          <p:cNvPr id="125" name="Google Shape;125;p22"/>
          <p:cNvSpPr/>
          <p:nvPr/>
        </p:nvSpPr>
        <p:spPr>
          <a:xfrm>
            <a:off x="250384" y="2137500"/>
            <a:ext cx="525000" cy="420000"/>
          </a:xfrm>
          <a:prstGeom prst="roundRect">
            <a:avLst>
              <a:gd fmla="val 4000" name="adj"/>
            </a:avLst>
          </a:prstGeom>
          <a:solidFill>
            <a:srgbClr val="15395A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100"/>
          </a:p>
        </p:txBody>
      </p:sp>
      <p:sp>
        <p:nvSpPr>
          <p:cNvPr id="126" name="Google Shape;126;p22"/>
          <p:cNvSpPr txBox="1"/>
          <p:nvPr/>
        </p:nvSpPr>
        <p:spPr>
          <a:xfrm>
            <a:off x="925384" y="2182500"/>
            <a:ext cx="77250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Disk Imbalance  </a:t>
            </a:r>
            <a:r>
              <a:rPr b="1" lang="en" sz="1100">
                <a:solidFill>
                  <a:srgbClr val="15395A"/>
                </a:solidFill>
              </a:rPr>
              <a:t>–</a:t>
            </a: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the problem nobody notices early</a:t>
            </a:r>
            <a:endParaRPr sz="1100"/>
          </a:p>
        </p:txBody>
      </p:sp>
      <p:sp>
        <p:nvSpPr>
          <p:cNvPr id="127" name="Google Shape;127;p22"/>
          <p:cNvSpPr/>
          <p:nvPr/>
        </p:nvSpPr>
        <p:spPr>
          <a:xfrm>
            <a:off x="250384" y="2662500"/>
            <a:ext cx="525000" cy="420000"/>
          </a:xfrm>
          <a:prstGeom prst="roundRect">
            <a:avLst>
              <a:gd fmla="val 4000" name="adj"/>
            </a:avLst>
          </a:prstGeom>
          <a:solidFill>
            <a:srgbClr val="15395A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100"/>
          </a:p>
        </p:txBody>
      </p:sp>
      <p:sp>
        <p:nvSpPr>
          <p:cNvPr id="128" name="Google Shape;128;p22"/>
          <p:cNvSpPr txBox="1"/>
          <p:nvPr/>
        </p:nvSpPr>
        <p:spPr>
          <a:xfrm>
            <a:off x="925384" y="2707500"/>
            <a:ext cx="77250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Memory  </a:t>
            </a:r>
            <a:r>
              <a:rPr b="1" lang="en" sz="1100">
                <a:solidFill>
                  <a:srgbClr val="15395A"/>
                </a:solidFill>
              </a:rPr>
              <a:t>–</a:t>
            </a: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heap dies before disk</a:t>
            </a:r>
            <a:endParaRPr sz="1100"/>
          </a:p>
        </p:txBody>
      </p:sp>
      <p:sp>
        <p:nvSpPr>
          <p:cNvPr id="129" name="Google Shape;129;p22"/>
          <p:cNvSpPr/>
          <p:nvPr/>
        </p:nvSpPr>
        <p:spPr>
          <a:xfrm>
            <a:off x="250384" y="3187500"/>
            <a:ext cx="525000" cy="420000"/>
          </a:xfrm>
          <a:prstGeom prst="roundRect">
            <a:avLst>
              <a:gd fmla="val 4000" name="adj"/>
            </a:avLst>
          </a:prstGeom>
          <a:solidFill>
            <a:srgbClr val="15395A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100"/>
          </a:p>
        </p:txBody>
      </p:sp>
      <p:sp>
        <p:nvSpPr>
          <p:cNvPr id="130" name="Google Shape;130;p22"/>
          <p:cNvSpPr txBox="1"/>
          <p:nvPr/>
        </p:nvSpPr>
        <p:spPr>
          <a:xfrm>
            <a:off x="925384" y="3232500"/>
            <a:ext cx="77250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Indexing Pressure  </a:t>
            </a:r>
            <a:r>
              <a:rPr b="1" lang="en" sz="1100">
                <a:solidFill>
                  <a:srgbClr val="15395A"/>
                </a:solidFill>
              </a:rPr>
              <a:t>–</a:t>
            </a: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the write path is never just a write</a:t>
            </a:r>
            <a:endParaRPr sz="1100"/>
          </a:p>
        </p:txBody>
      </p:sp>
      <p:sp>
        <p:nvSpPr>
          <p:cNvPr id="131" name="Google Shape;131;p22"/>
          <p:cNvSpPr/>
          <p:nvPr/>
        </p:nvSpPr>
        <p:spPr>
          <a:xfrm>
            <a:off x="250384" y="3712500"/>
            <a:ext cx="525000" cy="420000"/>
          </a:xfrm>
          <a:prstGeom prst="roundRect">
            <a:avLst>
              <a:gd fmla="val 4000" name="adj"/>
            </a:avLst>
          </a:prstGeom>
          <a:solidFill>
            <a:srgbClr val="15395A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100"/>
          </a:p>
        </p:txBody>
      </p:sp>
      <p:sp>
        <p:nvSpPr>
          <p:cNvPr id="132" name="Google Shape;132;p22"/>
          <p:cNvSpPr txBox="1"/>
          <p:nvPr/>
        </p:nvSpPr>
        <p:spPr>
          <a:xfrm>
            <a:off x="925384" y="3757500"/>
            <a:ext cx="77250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Query Pressure  </a:t>
            </a:r>
            <a:r>
              <a:rPr b="1" lang="en" sz="1100">
                <a:solidFill>
                  <a:srgbClr val="15395A"/>
                </a:solidFill>
              </a:rPr>
              <a:t>–</a:t>
            </a: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reads can destroy clusters too</a:t>
            </a:r>
            <a:endParaRPr sz="1100"/>
          </a:p>
        </p:txBody>
      </p:sp>
      <p:sp>
        <p:nvSpPr>
          <p:cNvPr id="133" name="Google Shape;133;p22"/>
          <p:cNvSpPr/>
          <p:nvPr/>
        </p:nvSpPr>
        <p:spPr>
          <a:xfrm>
            <a:off x="250384" y="4237500"/>
            <a:ext cx="525000" cy="420000"/>
          </a:xfrm>
          <a:prstGeom prst="roundRect">
            <a:avLst>
              <a:gd fmla="val 4000" name="adj"/>
            </a:avLst>
          </a:prstGeom>
          <a:solidFill>
            <a:srgbClr val="15395A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1100"/>
          </a:p>
        </p:txBody>
      </p:sp>
      <p:sp>
        <p:nvSpPr>
          <p:cNvPr id="134" name="Google Shape;134;p22"/>
          <p:cNvSpPr txBox="1"/>
          <p:nvPr/>
        </p:nvSpPr>
        <p:spPr>
          <a:xfrm>
            <a:off x="925384" y="4282500"/>
            <a:ext cx="77250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Cluster State  </a:t>
            </a:r>
            <a:r>
              <a:rPr b="1" lang="en" sz="1100">
                <a:solidFill>
                  <a:srgbClr val="15395A"/>
                </a:solidFill>
              </a:rPr>
              <a:t>–</a:t>
            </a: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the hidden scaling limit</a:t>
            </a:r>
            <a:endParaRPr sz="1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/>
          <p:nvPr>
            <p:ph type="title"/>
          </p:nvPr>
        </p:nvSpPr>
        <p:spPr>
          <a:xfrm>
            <a:off x="250384" y="211172"/>
            <a:ext cx="81261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en"/>
              <a:t>Production OpenSearch is a Different System</a:t>
            </a:r>
            <a:endParaRPr/>
          </a:p>
        </p:txBody>
      </p:sp>
      <p:sp>
        <p:nvSpPr>
          <p:cNvPr id="140" name="Google Shape;140;p23"/>
          <p:cNvSpPr txBox="1"/>
          <p:nvPr/>
        </p:nvSpPr>
        <p:spPr>
          <a:xfrm>
            <a:off x="250384" y="750000"/>
            <a:ext cx="4050000" cy="36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rgbClr val="15395A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rgbClr val="15395A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Day 1 looks fine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3 nodes, a few indices, moderate traffic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Everything healthy at small scale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0073B5"/>
                </a:solidFill>
                <a:latin typeface="Arial"/>
                <a:ea typeface="Arial"/>
                <a:cs typeface="Arial"/>
                <a:sym typeface="Arial"/>
              </a:rPr>
              <a:t>Then scale arrives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100s of indices, TBs of data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Continuous indexing, multi-tenant workloads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Uneven query traffic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New failure classes appear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Disk imbalance, heap pressure, relocation storms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Long recoveries, indexing slowdowns, hotspots</a:t>
            </a:r>
            <a:endParaRPr sz="1100"/>
          </a:p>
        </p:txBody>
      </p:sp>
      <p:sp>
        <p:nvSpPr>
          <p:cNvPr id="141" name="Google Shape;141;p23"/>
          <p:cNvSpPr/>
          <p:nvPr/>
        </p:nvSpPr>
        <p:spPr>
          <a:xfrm>
            <a:off x="4461270" y="1351675"/>
            <a:ext cx="3975000" cy="2287500"/>
          </a:xfrm>
          <a:prstGeom prst="roundRect">
            <a:avLst>
              <a:gd fmla="val 4000" name="adj"/>
            </a:avLst>
          </a:prstGeom>
          <a:solidFill>
            <a:srgbClr val="EAF3FA"/>
          </a:solidFill>
          <a:ln>
            <a:noFill/>
          </a:ln>
        </p:spPr>
        <p:txBody>
          <a:bodyPr anchorCtr="0" anchor="t" bIns="102875" lIns="102875" spcFirstLastPara="1" rIns="102875" wrap="square" tIns="102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/_cluster/health only shows</a:t>
            </a:r>
            <a:endParaRPr sz="1100"/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1" i="0" lang="en" sz="2700" u="none" cap="none" strike="noStrike">
                <a:solidFill>
                  <a:srgbClr val="3EB54A"/>
                </a:solidFill>
                <a:latin typeface="Arial"/>
                <a:ea typeface="Arial"/>
                <a:cs typeface="Arial"/>
                <a:sym typeface="Arial"/>
              </a:rPr>
              <a:t>GREEN</a:t>
            </a:r>
            <a:r>
              <a:rPr b="1" i="0" lang="en" sz="27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 ≠ healthy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Red / Yellow / Green = shard allocation. Nothing else.</a:t>
            </a:r>
            <a:endParaRPr sz="1100"/>
          </a:p>
          <a:p>
            <a:pPr indent="0" lvl="0" marL="0" marR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It says nothing about latency, heap pressure, rebalance overhead, recovery speed, or future failure risk.</a:t>
            </a:r>
            <a:endParaRPr sz="11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4"/>
          <p:cNvSpPr txBox="1"/>
          <p:nvPr/>
        </p:nvSpPr>
        <p:spPr>
          <a:xfrm>
            <a:off x="250375" y="1287291"/>
            <a:ext cx="3975000" cy="20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“A shard is a partition of data” </a:t>
            </a:r>
            <a:r>
              <a:rPr b="1" lang="en" sz="1200">
                <a:solidFill>
                  <a:srgbClr val="15395A"/>
                </a:solidFill>
              </a:rPr>
              <a:t>–</a:t>
            </a:r>
            <a:r>
              <a:rPr b="1" i="0" lang="en" sz="12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incomplete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Operationally, every shard is: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A full Lucene index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Heap: segment metadata, caches, routing info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Disk files and merge workload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Recovery workload after every restart</a:t>
            </a:r>
            <a:endParaRPr sz="1100"/>
          </a:p>
          <a:p>
            <a:pPr indent="0" lvl="0" marL="0" marR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0073B5"/>
                </a:solidFill>
                <a:latin typeface="Arial"/>
                <a:ea typeface="Arial"/>
                <a:cs typeface="Arial"/>
                <a:sym typeface="Arial"/>
              </a:rPr>
              <a:t>Every additional shard increases cluster cost</a:t>
            </a:r>
            <a:r>
              <a:rPr b="1" lang="en" sz="1100">
                <a:solidFill>
                  <a:srgbClr val="0073B5"/>
                </a:solidFill>
              </a:rPr>
              <a:t> – </a:t>
            </a:r>
            <a:r>
              <a:rPr b="1" i="0" lang="en" sz="1100" u="none" cap="none" strike="noStrike">
                <a:solidFill>
                  <a:srgbClr val="0073B5"/>
                </a:solidFill>
                <a:latin typeface="Arial"/>
                <a:ea typeface="Arial"/>
                <a:cs typeface="Arial"/>
                <a:sym typeface="Arial"/>
              </a:rPr>
              <a:t>even when empty.</a:t>
            </a:r>
            <a:endParaRPr sz="1100"/>
          </a:p>
        </p:txBody>
      </p:sp>
      <p:sp>
        <p:nvSpPr>
          <p:cNvPr id="147" name="Google Shape;147;p24"/>
          <p:cNvSpPr/>
          <p:nvPr/>
        </p:nvSpPr>
        <p:spPr>
          <a:xfrm>
            <a:off x="4462500" y="1287291"/>
            <a:ext cx="4087500" cy="2587500"/>
          </a:xfrm>
          <a:prstGeom prst="roundRect">
            <a:avLst>
              <a:gd fmla="val 4000" name="adj"/>
            </a:avLst>
          </a:prstGeom>
          <a:solidFill>
            <a:srgbClr val="EAF3FA"/>
          </a:solidFill>
          <a:ln>
            <a:noFill/>
          </a:ln>
        </p:spPr>
        <p:txBody>
          <a:bodyPr anchorCtr="0" anchor="t" bIns="102875" lIns="102875" spcFirstLastPara="1" rIns="102875" wrap="square" tIns="102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A real cluster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12 nodes · 300 indices · 5 primaries · 1 replica</a:t>
            </a:r>
            <a:endParaRPr b="0" i="0" sz="1100" u="none" cap="none" strike="noStrike">
              <a:solidFill>
                <a:srgbClr val="15395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100">
                <a:solidFill>
                  <a:srgbClr val="15395A"/>
                </a:solidFill>
              </a:rPr>
              <a:t>Index Size - 1.2TB · </a:t>
            </a:r>
            <a:r>
              <a:rPr lang="en" sz="1100">
                <a:solidFill>
                  <a:srgbClr val="15395A"/>
                </a:solidFill>
              </a:rPr>
              <a:t>Average shard size - 400MB</a:t>
            </a:r>
            <a:endParaRPr sz="1100">
              <a:solidFill>
                <a:srgbClr val="15395A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en" sz="33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3,000 shards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250 shards per node</a:t>
            </a:r>
            <a:endParaRPr sz="1100"/>
          </a:p>
          <a:p>
            <a:pPr indent="0" lvl="0" marL="0" marR="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Result: heap at 80%, GC spikes, master instability, slow search – the cluster manages shards instead of serving queries.</a:t>
            </a:r>
            <a:endParaRPr sz="1100"/>
          </a:p>
        </p:txBody>
      </p:sp>
      <p:sp>
        <p:nvSpPr>
          <p:cNvPr id="148" name="Google Shape;148;p24"/>
          <p:cNvSpPr txBox="1"/>
          <p:nvPr>
            <p:ph type="title"/>
          </p:nvPr>
        </p:nvSpPr>
        <p:spPr>
          <a:xfrm>
            <a:off x="250384" y="211172"/>
            <a:ext cx="81261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en"/>
              <a:t>Shards: The Decision You Pay For Later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5"/>
          <p:cNvSpPr txBox="1"/>
          <p:nvPr>
            <p:ph type="title"/>
          </p:nvPr>
        </p:nvSpPr>
        <p:spPr>
          <a:xfrm>
            <a:off x="250384" y="211172"/>
            <a:ext cx="81261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en"/>
              <a:t>Right-Sizing Shards</a:t>
            </a:r>
            <a:endParaRPr/>
          </a:p>
        </p:txBody>
      </p:sp>
      <p:sp>
        <p:nvSpPr>
          <p:cNvPr id="154" name="Google Shape;154;p25"/>
          <p:cNvSpPr txBox="1"/>
          <p:nvPr/>
        </p:nvSpPr>
        <p:spPr>
          <a:xfrm>
            <a:off x="250384" y="750000"/>
            <a:ext cx="8400000" cy="5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0073B5"/>
                </a:solidFill>
                <a:latin typeface="Arial"/>
                <a:ea typeface="Arial"/>
                <a:cs typeface="Arial"/>
                <a:sym typeface="Arial"/>
              </a:rPr>
              <a:t>Size shards in tens of GB </a:t>
            </a:r>
            <a:r>
              <a:rPr b="1" lang="en" sz="1200">
                <a:solidFill>
                  <a:srgbClr val="0073B5"/>
                </a:solidFill>
              </a:rPr>
              <a:t>– </a:t>
            </a:r>
            <a:r>
              <a:rPr b="1" i="0" lang="en" sz="1200" u="none" cap="none" strike="noStrike">
                <a:solidFill>
                  <a:srgbClr val="0073B5"/>
                </a:solidFill>
                <a:latin typeface="Arial"/>
                <a:ea typeface="Arial"/>
                <a:cs typeface="Arial"/>
                <a:sym typeface="Arial"/>
              </a:rPr>
              <a:t>not for symmetry, not per index × default 5</a:t>
            </a:r>
            <a:r>
              <a:rPr b="1" lang="en" sz="1200">
                <a:solidFill>
                  <a:srgbClr val="0073B5"/>
                </a:solidFill>
              </a:rPr>
              <a:t> </a:t>
            </a:r>
            <a:r>
              <a:rPr b="1" lang="en" sz="1200" u="sng">
                <a:solidFill>
                  <a:schemeClr val="hlink"/>
                </a:solidFill>
                <a:hlinkClick action="ppaction://hlinksldjump" r:id="rId3"/>
              </a:rPr>
              <a:t>[1]</a:t>
            </a:r>
            <a:endParaRPr sz="1100"/>
          </a:p>
        </p:txBody>
      </p:sp>
      <p:sp>
        <p:nvSpPr>
          <p:cNvPr id="155" name="Google Shape;155;p25"/>
          <p:cNvSpPr/>
          <p:nvPr/>
        </p:nvSpPr>
        <p:spPr>
          <a:xfrm>
            <a:off x="700384" y="1387500"/>
            <a:ext cx="3675000" cy="465000"/>
          </a:xfrm>
          <a:prstGeom prst="rect">
            <a:avLst/>
          </a:prstGeom>
          <a:solidFill>
            <a:srgbClr val="15395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Workload</a:t>
            </a:r>
            <a:endParaRPr sz="1100"/>
          </a:p>
        </p:txBody>
      </p:sp>
      <p:sp>
        <p:nvSpPr>
          <p:cNvPr id="156" name="Google Shape;156;p25"/>
          <p:cNvSpPr/>
          <p:nvPr/>
        </p:nvSpPr>
        <p:spPr>
          <a:xfrm>
            <a:off x="4375384" y="1387500"/>
            <a:ext cx="3675000" cy="465000"/>
          </a:xfrm>
          <a:prstGeom prst="rect">
            <a:avLst/>
          </a:prstGeom>
          <a:solidFill>
            <a:srgbClr val="15395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Recommended shard size</a:t>
            </a:r>
            <a:endParaRPr sz="1100"/>
          </a:p>
        </p:txBody>
      </p:sp>
      <p:sp>
        <p:nvSpPr>
          <p:cNvPr id="157" name="Google Shape;157;p25"/>
          <p:cNvSpPr/>
          <p:nvPr/>
        </p:nvSpPr>
        <p:spPr>
          <a:xfrm>
            <a:off x="700384" y="1852500"/>
            <a:ext cx="3675000" cy="465000"/>
          </a:xfrm>
          <a:prstGeom prst="rect">
            <a:avLst/>
          </a:prstGeom>
          <a:solidFill>
            <a:srgbClr val="EAF3F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General search</a:t>
            </a:r>
            <a:endParaRPr sz="1100"/>
          </a:p>
        </p:txBody>
      </p:sp>
      <p:sp>
        <p:nvSpPr>
          <p:cNvPr id="158" name="Google Shape;158;p25"/>
          <p:cNvSpPr/>
          <p:nvPr/>
        </p:nvSpPr>
        <p:spPr>
          <a:xfrm>
            <a:off x="4375384" y="1852500"/>
            <a:ext cx="3675000" cy="465000"/>
          </a:xfrm>
          <a:prstGeom prst="rect">
            <a:avLst/>
          </a:prstGeom>
          <a:solidFill>
            <a:srgbClr val="EAF3F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20 – 50 GB</a:t>
            </a:r>
            <a:endParaRPr sz="1100"/>
          </a:p>
        </p:txBody>
      </p:sp>
      <p:sp>
        <p:nvSpPr>
          <p:cNvPr id="159" name="Google Shape;159;p25"/>
          <p:cNvSpPr/>
          <p:nvPr/>
        </p:nvSpPr>
        <p:spPr>
          <a:xfrm>
            <a:off x="700384" y="2311304"/>
            <a:ext cx="3675000" cy="465000"/>
          </a:xfrm>
          <a:prstGeom prst="rect">
            <a:avLst/>
          </a:prstGeom>
          <a:solidFill>
            <a:srgbClr val="EAF3F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Heavy indexing</a:t>
            </a:r>
            <a:endParaRPr sz="1100"/>
          </a:p>
        </p:txBody>
      </p:sp>
      <p:sp>
        <p:nvSpPr>
          <p:cNvPr id="160" name="Google Shape;160;p25"/>
          <p:cNvSpPr/>
          <p:nvPr/>
        </p:nvSpPr>
        <p:spPr>
          <a:xfrm>
            <a:off x="4375384" y="2311304"/>
            <a:ext cx="3675000" cy="465000"/>
          </a:xfrm>
          <a:prstGeom prst="rect">
            <a:avLst/>
          </a:prstGeom>
          <a:solidFill>
            <a:srgbClr val="EAF3F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30 – 60 GB</a:t>
            </a:r>
            <a:endParaRPr sz="1100"/>
          </a:p>
        </p:txBody>
      </p:sp>
      <p:sp>
        <p:nvSpPr>
          <p:cNvPr id="161" name="Google Shape;161;p25"/>
          <p:cNvSpPr/>
          <p:nvPr/>
        </p:nvSpPr>
        <p:spPr>
          <a:xfrm>
            <a:off x="700384" y="2776304"/>
            <a:ext cx="3675000" cy="465000"/>
          </a:xfrm>
          <a:prstGeom prst="rect">
            <a:avLst/>
          </a:prstGeom>
          <a:solidFill>
            <a:srgbClr val="EAF3F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Archive</a:t>
            </a:r>
            <a:endParaRPr sz="1100"/>
          </a:p>
        </p:txBody>
      </p:sp>
      <p:sp>
        <p:nvSpPr>
          <p:cNvPr id="162" name="Google Shape;162;p25"/>
          <p:cNvSpPr/>
          <p:nvPr/>
        </p:nvSpPr>
        <p:spPr>
          <a:xfrm>
            <a:off x="4375384" y="2776304"/>
            <a:ext cx="3675000" cy="465000"/>
          </a:xfrm>
          <a:prstGeom prst="rect">
            <a:avLst/>
          </a:prstGeom>
          <a:solidFill>
            <a:srgbClr val="EAF3F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50 – 100 GB</a:t>
            </a:r>
            <a:endParaRPr sz="1100"/>
          </a:p>
        </p:txBody>
      </p:sp>
      <p:sp>
        <p:nvSpPr>
          <p:cNvPr id="163" name="Google Shape;163;p25"/>
          <p:cNvSpPr txBox="1"/>
          <p:nvPr/>
        </p:nvSpPr>
        <p:spPr>
          <a:xfrm>
            <a:off x="250384" y="3975000"/>
            <a:ext cx="7950000" cy="6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Rules of thumb: </a:t>
            </a: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keep shards under ~25 per GB of heap per node, and prefer fewer, larger shards over many small ones.</a:t>
            </a:r>
            <a:endParaRPr sz="1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6"/>
          <p:cNvSpPr txBox="1"/>
          <p:nvPr>
            <p:ph type="title"/>
          </p:nvPr>
        </p:nvSpPr>
        <p:spPr>
          <a:xfrm>
            <a:off x="250384" y="211172"/>
            <a:ext cx="81261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en"/>
              <a:t>Disk Imbalance: Nobody Notices Early</a:t>
            </a:r>
            <a:endParaRPr/>
          </a:p>
        </p:txBody>
      </p:sp>
      <p:sp>
        <p:nvSpPr>
          <p:cNvPr id="169" name="Google Shape;169;p26"/>
          <p:cNvSpPr txBox="1"/>
          <p:nvPr/>
        </p:nvSpPr>
        <p:spPr>
          <a:xfrm>
            <a:off x="250384" y="886187"/>
            <a:ext cx="4050000" cy="36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Equal shard count ≠ balanced cluster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The allocator balances: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Shard count and placement constraints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It does NOT balance: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Shard size and future growth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Indexing hotspots and IO pressure</a:t>
            </a:r>
            <a:endParaRPr sz="1100"/>
          </a:p>
          <a:p>
            <a:pPr indent="0" lvl="0" marL="0" marR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Hot indices land on the same nodes, large shards accumulate, imbalance compounds quietly.</a:t>
            </a:r>
            <a:endParaRPr b="0" i="0" sz="1100" u="none" cap="none" strike="noStrike">
              <a:solidFill>
                <a:srgbClr val="15395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100">
                <a:solidFill>
                  <a:srgbClr val="15395A"/>
                </a:solidFill>
              </a:rPr>
              <a:t>Issue is filed and is a work in progress</a:t>
            </a:r>
            <a:r>
              <a:rPr lang="en" sz="1100" u="sng">
                <a:solidFill>
                  <a:schemeClr val="hlink"/>
                </a:solidFill>
                <a:hlinkClick action="ppaction://hlinksldjump" r:id="rId3"/>
              </a:rPr>
              <a:t>[2]</a:t>
            </a:r>
            <a:endParaRPr sz="1100">
              <a:solidFill>
                <a:srgbClr val="15395A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85% watermark → relocate → target fills → relocate again = relocation storms</a:t>
            </a:r>
            <a:endParaRPr sz="1100"/>
          </a:p>
        </p:txBody>
      </p:sp>
      <p:sp>
        <p:nvSpPr>
          <p:cNvPr id="170" name="Google Shape;170;p26"/>
          <p:cNvSpPr txBox="1"/>
          <p:nvPr/>
        </p:nvSpPr>
        <p:spPr>
          <a:xfrm>
            <a:off x="4575000" y="886187"/>
            <a:ext cx="3900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Same cluster, status GREEN</a:t>
            </a:r>
            <a:endParaRPr sz="1100"/>
          </a:p>
        </p:txBody>
      </p:sp>
      <p:sp>
        <p:nvSpPr>
          <p:cNvPr id="171" name="Google Shape;171;p26"/>
          <p:cNvSpPr txBox="1"/>
          <p:nvPr/>
        </p:nvSpPr>
        <p:spPr>
          <a:xfrm>
            <a:off x="4575000" y="1298687"/>
            <a:ext cx="825000" cy="2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" sz="10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Node 1</a:t>
            </a:r>
            <a:endParaRPr sz="1100"/>
          </a:p>
        </p:txBody>
      </p:sp>
      <p:sp>
        <p:nvSpPr>
          <p:cNvPr id="172" name="Google Shape;172;p26"/>
          <p:cNvSpPr/>
          <p:nvPr/>
        </p:nvSpPr>
        <p:spPr>
          <a:xfrm>
            <a:off x="4575000" y="1583687"/>
            <a:ext cx="3300000" cy="285000"/>
          </a:xfrm>
          <a:prstGeom prst="roundRect">
            <a:avLst>
              <a:gd fmla="val 25000" name="adj"/>
            </a:avLst>
          </a:prstGeom>
          <a:solidFill>
            <a:srgbClr val="DCE6EE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6"/>
          <p:cNvSpPr/>
          <p:nvPr/>
        </p:nvSpPr>
        <p:spPr>
          <a:xfrm>
            <a:off x="4575000" y="1583687"/>
            <a:ext cx="2937000" cy="285000"/>
          </a:xfrm>
          <a:prstGeom prst="roundRect">
            <a:avLst>
              <a:gd fmla="val 25000" name="adj"/>
            </a:avLst>
          </a:prstGeom>
          <a:solidFill>
            <a:srgbClr val="C0392B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26"/>
          <p:cNvSpPr txBox="1"/>
          <p:nvPr/>
        </p:nvSpPr>
        <p:spPr>
          <a:xfrm>
            <a:off x="7987500" y="1568687"/>
            <a:ext cx="675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89%</a:t>
            </a:r>
            <a:endParaRPr sz="1100"/>
          </a:p>
        </p:txBody>
      </p:sp>
      <p:sp>
        <p:nvSpPr>
          <p:cNvPr id="175" name="Google Shape;175;p26"/>
          <p:cNvSpPr txBox="1"/>
          <p:nvPr/>
        </p:nvSpPr>
        <p:spPr>
          <a:xfrm>
            <a:off x="4575000" y="2011187"/>
            <a:ext cx="825000" cy="2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" sz="10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Node 2</a:t>
            </a:r>
            <a:endParaRPr sz="1100"/>
          </a:p>
        </p:txBody>
      </p:sp>
      <p:sp>
        <p:nvSpPr>
          <p:cNvPr id="176" name="Google Shape;176;p26"/>
          <p:cNvSpPr/>
          <p:nvPr/>
        </p:nvSpPr>
        <p:spPr>
          <a:xfrm>
            <a:off x="4575000" y="2296187"/>
            <a:ext cx="3300000" cy="285000"/>
          </a:xfrm>
          <a:prstGeom prst="roundRect">
            <a:avLst>
              <a:gd fmla="val 25000" name="adj"/>
            </a:avLst>
          </a:prstGeom>
          <a:solidFill>
            <a:srgbClr val="DCE6EE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6"/>
          <p:cNvSpPr/>
          <p:nvPr/>
        </p:nvSpPr>
        <p:spPr>
          <a:xfrm>
            <a:off x="4575000" y="2296187"/>
            <a:ext cx="2013000" cy="285000"/>
          </a:xfrm>
          <a:prstGeom prst="roundRect">
            <a:avLst>
              <a:gd fmla="val 25000" name="adj"/>
            </a:avLst>
          </a:prstGeom>
          <a:solidFill>
            <a:srgbClr val="0073B5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6"/>
          <p:cNvSpPr txBox="1"/>
          <p:nvPr/>
        </p:nvSpPr>
        <p:spPr>
          <a:xfrm>
            <a:off x="7987500" y="2281187"/>
            <a:ext cx="675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0073B5"/>
                </a:solidFill>
                <a:latin typeface="Arial"/>
                <a:ea typeface="Arial"/>
                <a:cs typeface="Arial"/>
                <a:sym typeface="Arial"/>
              </a:rPr>
              <a:t>61%</a:t>
            </a:r>
            <a:endParaRPr sz="1100"/>
          </a:p>
        </p:txBody>
      </p:sp>
      <p:sp>
        <p:nvSpPr>
          <p:cNvPr id="179" name="Google Shape;179;p26"/>
          <p:cNvSpPr txBox="1"/>
          <p:nvPr/>
        </p:nvSpPr>
        <p:spPr>
          <a:xfrm>
            <a:off x="4575000" y="2723687"/>
            <a:ext cx="825000" cy="2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" sz="10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Node 3</a:t>
            </a:r>
            <a:endParaRPr sz="1100"/>
          </a:p>
        </p:txBody>
      </p:sp>
      <p:sp>
        <p:nvSpPr>
          <p:cNvPr id="180" name="Google Shape;180;p26"/>
          <p:cNvSpPr/>
          <p:nvPr/>
        </p:nvSpPr>
        <p:spPr>
          <a:xfrm>
            <a:off x="4575000" y="3008687"/>
            <a:ext cx="3300000" cy="285000"/>
          </a:xfrm>
          <a:prstGeom prst="roundRect">
            <a:avLst>
              <a:gd fmla="val 25000" name="adj"/>
            </a:avLst>
          </a:prstGeom>
          <a:solidFill>
            <a:srgbClr val="DCE6EE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6"/>
          <p:cNvSpPr/>
          <p:nvPr/>
        </p:nvSpPr>
        <p:spPr>
          <a:xfrm>
            <a:off x="4575000" y="3008687"/>
            <a:ext cx="1914000" cy="285000"/>
          </a:xfrm>
          <a:prstGeom prst="roundRect">
            <a:avLst>
              <a:gd fmla="val 25000" name="adj"/>
            </a:avLst>
          </a:prstGeom>
          <a:solidFill>
            <a:srgbClr val="0073B5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26"/>
          <p:cNvSpPr txBox="1"/>
          <p:nvPr/>
        </p:nvSpPr>
        <p:spPr>
          <a:xfrm>
            <a:off x="7987500" y="2993687"/>
            <a:ext cx="675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0073B5"/>
                </a:solidFill>
                <a:latin typeface="Arial"/>
                <a:ea typeface="Arial"/>
                <a:cs typeface="Arial"/>
                <a:sym typeface="Arial"/>
              </a:rPr>
              <a:t>58%</a:t>
            </a:r>
            <a:endParaRPr sz="1100"/>
          </a:p>
        </p:txBody>
      </p:sp>
      <p:sp>
        <p:nvSpPr>
          <p:cNvPr id="183" name="Google Shape;183;p26"/>
          <p:cNvSpPr/>
          <p:nvPr/>
        </p:nvSpPr>
        <p:spPr>
          <a:xfrm>
            <a:off x="4575000" y="3548687"/>
            <a:ext cx="3975000" cy="712500"/>
          </a:xfrm>
          <a:prstGeom prst="roundRect">
            <a:avLst>
              <a:gd fmla="val 4000" name="adj"/>
            </a:avLst>
          </a:prstGeom>
          <a:solidFill>
            <a:srgbClr val="FBEDEB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One node always fills first </a:t>
            </a:r>
            <a:r>
              <a:rPr lang="en" sz="1000">
                <a:solidFill>
                  <a:srgbClr val="15395A"/>
                </a:solidFill>
              </a:rPr>
              <a:t>–</a:t>
            </a:r>
            <a:r>
              <a:rPr b="0" i="0" lang="en" sz="10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indexing slows, merges back up, relocations begin. Health stays GREEN throughout.</a:t>
            </a:r>
            <a:endParaRPr sz="11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7"/>
          <p:cNvSpPr txBox="1"/>
          <p:nvPr>
            <p:ph type="title"/>
          </p:nvPr>
        </p:nvSpPr>
        <p:spPr>
          <a:xfrm>
            <a:off x="250384" y="211172"/>
            <a:ext cx="81261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en"/>
              <a:t>Memory: Heap Dies Before Disk</a:t>
            </a:r>
            <a:endParaRPr/>
          </a:p>
        </p:txBody>
      </p:sp>
      <p:sp>
        <p:nvSpPr>
          <p:cNvPr id="189" name="Google Shape;189;p27"/>
          <p:cNvSpPr txBox="1"/>
          <p:nvPr/>
        </p:nvSpPr>
        <p:spPr>
          <a:xfrm>
            <a:off x="250384" y="750000"/>
            <a:ext cx="3975000" cy="36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What consumes heap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Field data  ← the dangerous one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Query / request caches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Aggregation state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Segment metadata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Cluster state</a:t>
            </a:r>
            <a:endParaRPr sz="1100"/>
          </a:p>
          <a:p>
            <a:pPr indent="0" lvl="0" marL="0" marR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0073B5"/>
                </a:solidFill>
                <a:latin typeface="Arial"/>
                <a:ea typeface="Arial"/>
                <a:cs typeface="Arial"/>
                <a:sym typeface="Arial"/>
              </a:rPr>
              <a:t>Treat heap as a protected resource, not a consumable one.</a:t>
            </a:r>
            <a:endParaRPr sz="1100"/>
          </a:p>
          <a:p>
            <a:pPr indent="0" lvl="0" marL="0" marR="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Warning signs: heap &gt;75–80%, frequent old-gen GC, circuit breaker exceptions, nodes flapping.</a:t>
            </a:r>
            <a:endParaRPr sz="1100"/>
          </a:p>
        </p:txBody>
      </p:sp>
      <p:sp>
        <p:nvSpPr>
          <p:cNvPr id="190" name="Google Shape;190;p27"/>
          <p:cNvSpPr/>
          <p:nvPr/>
        </p:nvSpPr>
        <p:spPr>
          <a:xfrm>
            <a:off x="4575000" y="750000"/>
            <a:ext cx="3975000" cy="450000"/>
          </a:xfrm>
          <a:prstGeom prst="roundRect">
            <a:avLst>
              <a:gd fmla="val 4000" name="adj"/>
            </a:avLst>
          </a:prstGeom>
          <a:solidFill>
            <a:srgbClr val="EAF3F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Heap pressure builds</a:t>
            </a:r>
            <a:endParaRPr sz="1100"/>
          </a:p>
        </p:txBody>
      </p:sp>
      <p:sp>
        <p:nvSpPr>
          <p:cNvPr id="191" name="Google Shape;191;p27"/>
          <p:cNvSpPr txBox="1"/>
          <p:nvPr/>
        </p:nvSpPr>
        <p:spPr>
          <a:xfrm>
            <a:off x="4575000" y="1155000"/>
            <a:ext cx="3975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0073B5"/>
                </a:solidFill>
                <a:latin typeface="Arial"/>
                <a:ea typeface="Arial"/>
                <a:cs typeface="Arial"/>
                <a:sym typeface="Arial"/>
              </a:rPr>
              <a:t>↓</a:t>
            </a:r>
            <a:endParaRPr sz="1100"/>
          </a:p>
        </p:txBody>
      </p:sp>
      <p:sp>
        <p:nvSpPr>
          <p:cNvPr id="192" name="Google Shape;192;p27"/>
          <p:cNvSpPr/>
          <p:nvPr/>
        </p:nvSpPr>
        <p:spPr>
          <a:xfrm>
            <a:off x="4575000" y="1447500"/>
            <a:ext cx="3975000" cy="450000"/>
          </a:xfrm>
          <a:prstGeom prst="roundRect">
            <a:avLst>
              <a:gd fmla="val 4000" name="adj"/>
            </a:avLst>
          </a:prstGeom>
          <a:solidFill>
            <a:srgbClr val="EAF3F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Long GC pauses</a:t>
            </a:r>
            <a:endParaRPr sz="1100"/>
          </a:p>
        </p:txBody>
      </p:sp>
      <p:sp>
        <p:nvSpPr>
          <p:cNvPr id="193" name="Google Shape;193;p27"/>
          <p:cNvSpPr txBox="1"/>
          <p:nvPr/>
        </p:nvSpPr>
        <p:spPr>
          <a:xfrm>
            <a:off x="4575000" y="1852500"/>
            <a:ext cx="3975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0073B5"/>
                </a:solidFill>
                <a:latin typeface="Arial"/>
                <a:ea typeface="Arial"/>
                <a:cs typeface="Arial"/>
                <a:sym typeface="Arial"/>
              </a:rPr>
              <a:t>↓</a:t>
            </a:r>
            <a:endParaRPr sz="1100"/>
          </a:p>
        </p:txBody>
      </p:sp>
      <p:sp>
        <p:nvSpPr>
          <p:cNvPr id="194" name="Google Shape;194;p27"/>
          <p:cNvSpPr/>
          <p:nvPr/>
        </p:nvSpPr>
        <p:spPr>
          <a:xfrm>
            <a:off x="4575000" y="2145000"/>
            <a:ext cx="3975000" cy="450000"/>
          </a:xfrm>
          <a:prstGeom prst="roundRect">
            <a:avLst>
              <a:gd fmla="val 4000" name="adj"/>
            </a:avLst>
          </a:prstGeom>
          <a:solidFill>
            <a:srgbClr val="EAF3F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Thread pools back up</a:t>
            </a:r>
            <a:endParaRPr sz="1100"/>
          </a:p>
        </p:txBody>
      </p:sp>
      <p:sp>
        <p:nvSpPr>
          <p:cNvPr id="195" name="Google Shape;195;p27"/>
          <p:cNvSpPr txBox="1"/>
          <p:nvPr/>
        </p:nvSpPr>
        <p:spPr>
          <a:xfrm>
            <a:off x="4575000" y="2550000"/>
            <a:ext cx="3975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0073B5"/>
                </a:solidFill>
                <a:latin typeface="Arial"/>
                <a:ea typeface="Arial"/>
                <a:cs typeface="Arial"/>
                <a:sym typeface="Arial"/>
              </a:rPr>
              <a:t>↓</a:t>
            </a:r>
            <a:endParaRPr sz="1100"/>
          </a:p>
        </p:txBody>
      </p:sp>
      <p:sp>
        <p:nvSpPr>
          <p:cNvPr id="196" name="Google Shape;196;p27"/>
          <p:cNvSpPr/>
          <p:nvPr/>
        </p:nvSpPr>
        <p:spPr>
          <a:xfrm>
            <a:off x="4575000" y="2842500"/>
            <a:ext cx="3975000" cy="450000"/>
          </a:xfrm>
          <a:prstGeom prst="roundRect">
            <a:avLst>
              <a:gd fmla="val 4000" name="adj"/>
            </a:avLst>
          </a:prstGeom>
          <a:solidFill>
            <a:srgbClr val="EAF3FA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Cluster coordination slows</a:t>
            </a:r>
            <a:endParaRPr sz="1100"/>
          </a:p>
        </p:txBody>
      </p:sp>
      <p:sp>
        <p:nvSpPr>
          <p:cNvPr id="197" name="Google Shape;197;p27"/>
          <p:cNvSpPr txBox="1"/>
          <p:nvPr/>
        </p:nvSpPr>
        <p:spPr>
          <a:xfrm>
            <a:off x="4575000" y="3247500"/>
            <a:ext cx="3975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0073B5"/>
                </a:solidFill>
                <a:latin typeface="Arial"/>
                <a:ea typeface="Arial"/>
                <a:cs typeface="Arial"/>
                <a:sym typeface="Arial"/>
              </a:rPr>
              <a:t>↓</a:t>
            </a:r>
            <a:endParaRPr sz="1100"/>
          </a:p>
        </p:txBody>
      </p:sp>
      <p:sp>
        <p:nvSpPr>
          <p:cNvPr id="198" name="Google Shape;198;p27"/>
          <p:cNvSpPr/>
          <p:nvPr/>
        </p:nvSpPr>
        <p:spPr>
          <a:xfrm>
            <a:off x="4575000" y="3540000"/>
            <a:ext cx="3975000" cy="450000"/>
          </a:xfrm>
          <a:prstGeom prst="roundRect">
            <a:avLst>
              <a:gd fmla="val 4000" name="adj"/>
            </a:avLst>
          </a:prstGeom>
          <a:solidFill>
            <a:srgbClr val="FBEDEB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Nodes leave the cluster</a:t>
            </a:r>
            <a:endParaRPr sz="1100"/>
          </a:p>
        </p:txBody>
      </p:sp>
      <p:sp>
        <p:nvSpPr>
          <p:cNvPr id="199" name="Google Shape;199;p27"/>
          <p:cNvSpPr txBox="1"/>
          <p:nvPr/>
        </p:nvSpPr>
        <p:spPr>
          <a:xfrm>
            <a:off x="4575000" y="4140000"/>
            <a:ext cx="39750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Often misdiagnosed as CPU or “infra issues”</a:t>
            </a:r>
            <a:endParaRPr sz="11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8"/>
          <p:cNvSpPr txBox="1"/>
          <p:nvPr>
            <p:ph type="title"/>
          </p:nvPr>
        </p:nvSpPr>
        <p:spPr>
          <a:xfrm>
            <a:off x="250384" y="211172"/>
            <a:ext cx="81261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en"/>
              <a:t>One Mapping Flag, One Outage: fielddata</a:t>
            </a:r>
            <a:endParaRPr/>
          </a:p>
        </p:txBody>
      </p:sp>
      <p:sp>
        <p:nvSpPr>
          <p:cNvPr id="205" name="Google Shape;205;p28"/>
          <p:cNvSpPr txBox="1"/>
          <p:nvPr/>
        </p:nvSpPr>
        <p:spPr>
          <a:xfrm>
            <a:off x="250384" y="750000"/>
            <a:ext cx="4050000" cy="36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The setup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Dashboard team needs aggregations on a </a:t>
            </a: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text</a:t>
            </a: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 field: user_agent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Someone sets </a:t>
            </a:r>
            <a:r>
              <a:rPr b="1" i="0" lang="en" sz="11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“fielddata”: true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A terms aggregation runs across millions of docs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Why it exploded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Field data loads values into JVM heap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Extremely high cardinality, queried constantly</a:t>
            </a:r>
            <a:endParaRPr sz="1100"/>
          </a:p>
          <a:p>
            <a:pPr indent="-184150" lvl="0" marL="177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3B5"/>
              </a:buClr>
              <a:buSzPts val="1100"/>
              <a:buFont typeface="Arial"/>
              <a:buChar char="•"/>
            </a:pPr>
            <a:r>
              <a:rPr b="0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One query → GC storm → timeouts → unstable nodes</a:t>
            </a:r>
            <a:endParaRPr sz="1100"/>
          </a:p>
        </p:txBody>
      </p:sp>
      <p:sp>
        <p:nvSpPr>
          <p:cNvPr id="206" name="Google Shape;206;p28"/>
          <p:cNvSpPr/>
          <p:nvPr/>
        </p:nvSpPr>
        <p:spPr>
          <a:xfrm>
            <a:off x="4575000" y="750000"/>
            <a:ext cx="3975000" cy="1612500"/>
          </a:xfrm>
          <a:prstGeom prst="roundRect">
            <a:avLst>
              <a:gd fmla="val 4000" name="adj"/>
            </a:avLst>
          </a:prstGeom>
          <a:solidFill>
            <a:srgbClr val="FBEDEB"/>
          </a:solidFill>
          <a:ln>
            <a:noFill/>
          </a:ln>
        </p:spPr>
        <p:txBody>
          <a:bodyPr anchorCtr="0" anchor="ctr" bIns="102875" lIns="102875" spcFirstLastPara="1" rIns="102875" wrap="square" tIns="102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Heap in seconds</a:t>
            </a:r>
            <a:endParaRPr sz="1100"/>
          </a:p>
          <a:p>
            <a:pPr indent="0" lvl="0" marL="0" marR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" sz="3000" u="none" cap="none" strike="noStrike">
                <a:solidFill>
                  <a:srgbClr val="C0392B"/>
                </a:solidFill>
                <a:latin typeface="Arial"/>
                <a:ea typeface="Arial"/>
                <a:cs typeface="Arial"/>
                <a:sym typeface="Arial"/>
              </a:rPr>
              <a:t>45% → 95%</a:t>
            </a:r>
            <a:endParaRPr sz="1100"/>
          </a:p>
        </p:txBody>
      </p:sp>
      <p:sp>
        <p:nvSpPr>
          <p:cNvPr id="207" name="Google Shape;207;p28"/>
          <p:cNvSpPr/>
          <p:nvPr/>
        </p:nvSpPr>
        <p:spPr>
          <a:xfrm>
            <a:off x="4575000" y="2550000"/>
            <a:ext cx="3975000" cy="1875000"/>
          </a:xfrm>
          <a:prstGeom prst="roundRect">
            <a:avLst>
              <a:gd fmla="val 4000" name="adj"/>
            </a:avLst>
          </a:prstGeom>
          <a:solidFill>
            <a:srgbClr val="EAF5EC"/>
          </a:solidFill>
          <a:ln>
            <a:noFill/>
          </a:ln>
        </p:spPr>
        <p:txBody>
          <a:bodyPr anchorCtr="0" anchor="t" bIns="102875" lIns="102875" spcFirstLastPara="1" rIns="102875" wrap="square" tIns="102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E7B34"/>
                </a:solidFill>
                <a:latin typeface="Arial"/>
                <a:ea typeface="Arial"/>
                <a:cs typeface="Arial"/>
                <a:sym typeface="Arial"/>
              </a:rPr>
              <a:t>The fix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rPr>
              <a:t>“user_agent”: { “type”: “keyword” }</a:t>
            </a:r>
            <a:endParaRPr sz="1100"/>
          </a:p>
          <a:p>
            <a:pPr indent="0" lvl="0" marL="0" marR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Keyword fields use doc_values </a:t>
            </a:r>
            <a:r>
              <a:rPr lang="en" sz="1000">
                <a:solidFill>
                  <a:srgbClr val="5A6B7A"/>
                </a:solidFill>
              </a:rPr>
              <a:t>–</a:t>
            </a:r>
            <a:r>
              <a:rPr b="0" i="0" lang="en" sz="1000" u="none" cap="none" strike="noStrike">
                <a:solidFill>
                  <a:srgbClr val="5A6B7A"/>
                </a:solidFill>
                <a:latin typeface="Arial"/>
                <a:ea typeface="Arial"/>
                <a:cs typeface="Arial"/>
                <a:sym typeface="Arial"/>
              </a:rPr>
              <a:t> stored on disk, not heap. Most heap incidents are schema and query design problems, not infrastructure problems.</a:t>
            </a:r>
            <a:endParaRPr sz="11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