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72" r:id="rId5"/>
    <p:sldId id="279" r:id="rId6"/>
    <p:sldId id="273" r:id="rId7"/>
    <p:sldId id="281" r:id="rId8"/>
    <p:sldId id="282" r:id="rId9"/>
    <p:sldId id="274" r:id="rId10"/>
    <p:sldId id="283" r:id="rId11"/>
    <p:sldId id="275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C3"/>
    <a:srgbClr val="000839"/>
    <a:srgbClr val="349B3A"/>
    <a:srgbClr val="FF3449"/>
    <a:srgbClr val="5390D9"/>
    <a:srgbClr val="80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719"/>
  </p:normalViewPr>
  <p:slideViewPr>
    <p:cSldViewPr snapToGrid="0">
      <p:cViewPr varScale="1">
        <p:scale>
          <a:sx n="88" d="100"/>
          <a:sy n="88" d="100"/>
        </p:scale>
        <p:origin x="432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-51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5794-DA95-2511-9ABA-9CD36C8F3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C495B-6FCB-B0A7-AB67-079BDE763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8A6D2-E8C8-934E-224F-26FF7B7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60F1-D659-336D-C66C-0E748A6B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D6BFA-0FC3-36D3-A4C4-BE1D8CE2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B2A97-3C8E-5149-0F3B-C9C2682F531B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7925F24-3922-B8F3-4E65-24A41213C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00EFE0-5816-16BD-684B-4BB671BF8113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C8D1C693-7B53-7CE3-729A-FEDA42A93CC1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3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67CA-3006-94F3-D478-118036E3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35149-3477-C217-D4A9-C805BE0DB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367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9B92-5DCB-E279-366C-A5A019E4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C39B3-D18A-AC88-5C83-01616A0F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A9338-36EF-4BA6-856D-69227BCE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C5A1E4-F065-E8B8-A252-489F5D6C2F0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F760D6-6484-9D3B-6E96-28A5CF53E16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7A8D8F-95E7-C8C5-654A-D16A69320AF1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838AD32-5A01-607A-5E4F-E04758F76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22D2D9-F83F-5E77-6400-AF7746ABABED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367A0EAC-29B1-F5D9-72E1-F617F855F3B7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7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C3A6D-1560-EEF6-D0F1-BE2C29525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562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5B58-D49F-A21E-D7B9-418484CD3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62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27587-98F3-E0FC-5877-5754E313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7B92D-CE52-3545-8A90-71DC5A67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CEEA-4A16-D9A3-91F2-D319E7E3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199F29-60E2-947C-5E6D-8DD75AB3546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4F3ABF-87A8-C391-F638-2B9497E3A51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CCBF7E-A56C-D505-D99C-70AC2166F99F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9EC155E-75A0-29AD-44BC-A66A318B5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C2DBC0-F133-7CCF-D4CC-990F1345C9CB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5D99CFFB-7684-7251-DBC1-1BD225E93337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6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60C1-FC8B-A781-37B4-A0D2CF4E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D0D5D-4CE7-1C29-B3F9-84CD21CA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5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C35F2-6A16-46FC-A042-4E2EEF33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7DC5-4B8B-2906-738D-DDCD4C7E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789F-0011-8241-C487-12C2834B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869EE82-322E-BC90-4C36-07A4E3FDB43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E10A6A-7A69-B7E2-B9E5-6FB3E804D58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8D601-4B75-70BB-A81D-9024973811B9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3398AAC-8F6C-6C3E-472E-9D0A610B9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B573F77-CC47-82E8-8226-01FDF296797B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62AFABCE-BF5D-64A7-455E-7D8AFC357322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C2FC-81F7-F996-F4E7-33889498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25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A455F-6859-2232-400A-0C4D9AB0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22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B37AF-A040-8551-51FF-FA6E8880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F3BAE-B6B7-E64B-2312-0D03CDAA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4203-D4D8-3908-3112-B7BB73D4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DE7279-E6DD-A6C6-D26E-204A79F0311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985257-13FE-881D-1DC1-2CF0F627CAA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DA976-DD92-2DD7-D5AE-FA23DE407A81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8F331B0-B919-664E-A80E-480C2D39B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8D3120-9A4F-621E-584E-FDBBFAD6A452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48699AA8-9675-6400-83B4-B515558BD095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3AC6-8994-5E9C-BBEE-8F3BF7CD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A749-976B-62BF-21CE-45E83C7DE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28AC-8E4F-760F-A7B7-1339A225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5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23AF1-1379-B4E7-A880-277903BC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EE72F-2130-D0FA-8953-D81DBEFB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60AFD-CB56-BF61-5915-FDCFB75F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4BAF3A-73F1-1C6B-6365-7B004334062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2430F1-91B4-7861-CB5F-F93B1FF3D09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46FA7-CF83-CB29-9649-EBB4FD5B85E2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F722EB6-95F2-AB75-FFB0-2528DD4A4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233688-8DB7-2C9E-EE27-9C2FC4405C2E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1CA51FC9-9925-1015-25E9-100CEDE4AAFA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4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02A3-9D84-0D2B-85F4-1FEBC184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BD04E-339B-CDCB-9206-D74F5C185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C524B-1858-4967-B33F-67CE9642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3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C3579-3010-8A66-30CC-97295986C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812B9-BEBF-6218-B2C3-C2A55DFFA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3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75D3C-A6C4-50BA-F4EB-2068094A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7F49B-A3A2-CEF1-77D1-21B9D354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7B74-44FA-3836-9C0B-001600F8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A900DF-3BAB-49AB-7604-8E53DD18C71C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BAB8D25-DE0D-93C5-519F-0F0F396FB3A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C0DAC-7174-8E2A-A314-ECC24C058CA4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F88B2A1-08C3-BFA2-5CF9-94C6E7DF9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86B4C3F-FCFB-347D-30FF-1BEAF8A18F99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BA4BCD70-45E3-EACE-F26A-2DA2005E2050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4F8F-8239-C831-F86E-E53B46FD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EF7B5-7257-5B71-9747-07146FF0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9771F-63A8-3D0E-3213-01739752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16A2A-6029-50CB-C3C7-502C04FE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9DDC2AE-60E8-46A7-925F-99E2C8C560E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9C0204-D979-CF0D-AE69-1FB63EE31DE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FD1E94-0DB2-5566-68AD-66105CC089FB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79627D7-CF0B-4656-BA78-C66EEDF0B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593037-CA8D-81FF-A2AD-E6579A4C149F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7334A0FC-4AF6-F826-D886-0DCA1AC4CEE6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02864-AB2B-50FC-4759-DB828B98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5243C-8BDB-3BCD-5DF1-A4238050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50885-6883-ABB0-86F1-CBBCE86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04D2B7-3784-059F-1CAD-AB3284E5C3D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9C28-EA86-79BA-68C5-009CE06DDF0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E724A-5667-D579-DB9B-8737734119BA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E849E02-E11E-2477-3AEE-D504A60DB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B8B898A-0EB7-344E-B29D-38AB3D232E35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0" name="Rectangle 9">
            <a:hlinkClick r:id="rId2"/>
            <a:extLst>
              <a:ext uri="{FF2B5EF4-FFF2-40B4-BE49-F238E27FC236}">
                <a16:creationId xmlns:a16="http://schemas.microsoft.com/office/drawing/2014/main" id="{612C8455-50BE-81CA-960F-D98057FA8010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B5D9-8FE9-7F5A-39CE-BC616EC8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FE79-199E-0A3D-CC02-B9A7242E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0E787-41A0-1348-F184-25726A9F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E8E6E-0120-308F-1201-A693C421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1AD4A-54F8-B320-BAA1-92B33BD0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DAC0D-762A-0BF0-252A-58EE621E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CD2250-9707-930E-7F3F-9A05F1C2ED2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9C6238-0D02-A450-E1CF-33D00A575A5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30F81-74AA-B9A2-4FD3-5FDCE726EC9A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3D05EB1-8F7C-3F07-B515-6719C1427E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8AFE2B-6F1E-D135-4324-DB172B823D7F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F12622B-D3E5-701C-7BCB-B925A027EB00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AFCF-76CF-21F4-B7E5-6B933769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8A310-A76E-2439-A023-38CF7307F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C4D5F-70C2-8A63-EE1B-ED7F894E4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A95A7-01A1-1D7C-2621-12C3559A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6667F-006C-DA45-3A30-2BE56F85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55CFA-249F-B69F-8BCF-B86979C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1B87203-65E5-1BC1-45C2-8FD985C5464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DBFF4-B38E-387B-9992-7501BFA7C20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9DDA6C-FDBD-3A4F-C773-5E609589B77C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and white 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088FF0E-C3A3-37F7-751F-D6C1783C55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C3D5CC-432E-61D4-42C3-C9261D75EEB9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49246682-62EF-0D1B-BAAC-F16F342EE783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0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ark-51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0FA25-B2C5-87E2-4080-8D2AD59F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C44D-3548-E666-E2CC-99CE8DC05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C088-D463-F102-C781-B79245EA8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115A6E-7EA2-4CFD-9FC2-7044E097510C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BBE86-0813-8680-07CD-0C968E72C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9A52-56DE-41E9-CBBE-57E498D5E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FEAA8-6FE1-4AFA-83C1-C87DA60C4C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65FE7A-11E7-9896-8E03-01432B2DD6CC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115A6E-7EA2-4CFD-9FC2-7044E097510C}" type="datetimeFigureOut">
              <a:rPr lang="en-GB" smtClean="0"/>
              <a:pPr/>
              <a:t>22/06/2026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267B60-257F-735E-A1FD-4E0CD7C5159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4FEAA8-6FE1-4AFA-83C1-C87DA60C4C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6FB196-4B0E-DFC2-8E5F-FBE3FCD048B2}"/>
              </a:ext>
            </a:extLst>
          </p:cNvPr>
          <p:cNvSpPr/>
          <p:nvPr userDrawn="1"/>
        </p:nvSpPr>
        <p:spPr>
          <a:xfrm>
            <a:off x="0" y="5957888"/>
            <a:ext cx="12192000" cy="900112"/>
          </a:xfrm>
          <a:prstGeom prst="rect">
            <a:avLst/>
          </a:prstGeom>
          <a:solidFill>
            <a:srgbClr val="0008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logo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93F33743-E0E2-31E6-38D4-A70DDC6DF0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5" y="6153433"/>
            <a:ext cx="1570200" cy="5090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47CF8C-F9BB-627B-BF59-F30B3F266854}"/>
              </a:ext>
            </a:extLst>
          </p:cNvPr>
          <p:cNvSpPr txBox="1">
            <a:spLocks/>
          </p:cNvSpPr>
          <p:nvPr userDrawn="1"/>
        </p:nvSpPr>
        <p:spPr>
          <a:xfrm>
            <a:off x="10320338" y="6248401"/>
            <a:ext cx="1652588" cy="3683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80FFDB"/>
                </a:solidFill>
              </a:rPr>
              <a:t>ark-51.com</a:t>
            </a:r>
            <a:endParaRPr lang="en-GB" sz="2400" dirty="0">
              <a:solidFill>
                <a:srgbClr val="80FFDB"/>
              </a:solidFill>
            </a:endParaRPr>
          </a:p>
        </p:txBody>
      </p:sp>
      <p:sp>
        <p:nvSpPr>
          <p:cNvPr id="12" name="Rectangle 11">
            <a:hlinkClick r:id="rId13"/>
            <a:extLst>
              <a:ext uri="{FF2B5EF4-FFF2-40B4-BE49-F238E27FC236}">
                <a16:creationId xmlns:a16="http://schemas.microsoft.com/office/drawing/2014/main" id="{B03E480F-445F-D212-DF16-D029B32EC399}"/>
              </a:ext>
            </a:extLst>
          </p:cNvPr>
          <p:cNvSpPr/>
          <p:nvPr userDrawn="1"/>
        </p:nvSpPr>
        <p:spPr>
          <a:xfrm>
            <a:off x="10394156" y="6182009"/>
            <a:ext cx="1510669" cy="4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1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7B613-C193-9243-A741-E4ADD20C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994"/>
            <a:ext cx="9144000" cy="2387600"/>
          </a:xfrm>
        </p:spPr>
        <p:txBody>
          <a:bodyPr/>
          <a:lstStyle/>
          <a:p>
            <a:r>
              <a:rPr lang="en-US" dirty="0"/>
              <a:t>We need to walk before we run with CDM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6C5FB-20F6-115B-86D8-D30AD3DF35B3}"/>
              </a:ext>
            </a:extLst>
          </p:cNvPr>
          <p:cNvSpPr txBox="1"/>
          <p:nvPr/>
        </p:nvSpPr>
        <p:spPr>
          <a:xfrm>
            <a:off x="1461884" y="3805296"/>
            <a:ext cx="926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“If we build it, they will come” only works if we’re building something that helps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596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E849-BC4B-3762-C71F-94F7D84A8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859A-7227-69E9-A7D0-4D508B06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CDM (and the community) do?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12F23-08C1-EFC2-1D92-1A1A0E91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447"/>
            <a:ext cx="5904958" cy="2192827"/>
          </a:xfrm>
        </p:spPr>
        <p:txBody>
          <a:bodyPr>
            <a:normAutofit/>
          </a:bodyPr>
          <a:lstStyle/>
          <a:p>
            <a:r>
              <a:rPr lang="en-US" dirty="0"/>
              <a:t>Better communication about changes</a:t>
            </a:r>
          </a:p>
          <a:p>
            <a:r>
              <a:rPr lang="en-US" dirty="0"/>
              <a:t>What’s missing that is stifling adoption? Is it more functionality? Or something deeper?</a:t>
            </a:r>
          </a:p>
        </p:txBody>
      </p:sp>
      <p:pic>
        <p:nvPicPr>
          <p:cNvPr id="4" name="Picture 3" descr="How to deliver effective communication in a pandemic | Canadian HR Reporter">
            <a:extLst>
              <a:ext uri="{FF2B5EF4-FFF2-40B4-BE49-F238E27FC236}">
                <a16:creationId xmlns:a16="http://schemas.microsoft.com/office/drawing/2014/main" id="{872D6CB3-B5F6-FB8D-FB28-8A2EAED2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17" y="1564447"/>
            <a:ext cx="2976677" cy="1786006"/>
          </a:xfrm>
          <a:prstGeom prst="rect">
            <a:avLst/>
          </a:prstGeom>
        </p:spPr>
      </p:pic>
      <p:pic>
        <p:nvPicPr>
          <p:cNvPr id="5" name="Picture 4" descr="The Missing Piece | More than Useless">
            <a:extLst>
              <a:ext uri="{FF2B5EF4-FFF2-40B4-BE49-F238E27FC236}">
                <a16:creationId xmlns:a16="http://schemas.microsoft.com/office/drawing/2014/main" id="{0026027C-BC02-E3BE-F36A-EBC85DDD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9041" y="3644599"/>
            <a:ext cx="2072028" cy="2072028"/>
          </a:xfrm>
          <a:prstGeom prst="rect">
            <a:avLst/>
          </a:prstGeom>
        </p:spPr>
      </p:pic>
      <p:pic>
        <p:nvPicPr>
          <p:cNvPr id="6" name="Picture 5" descr="If you build it, they will come.">
            <a:extLst>
              <a:ext uri="{FF2B5EF4-FFF2-40B4-BE49-F238E27FC236}">
                <a16:creationId xmlns:a16="http://schemas.microsoft.com/office/drawing/2014/main" id="{17D73F65-BD3E-04C6-64A5-CA9F9DB32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208" y="3885502"/>
            <a:ext cx="3256942" cy="18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A221-B857-58ED-B868-EA3A499B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CDM (and the community) do?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BDD1-015E-1DD4-F7B5-69168C78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447"/>
            <a:ext cx="4635199" cy="26565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Maybe we need to walk a bit with CDM development</a:t>
            </a:r>
          </a:p>
          <a:p>
            <a:r>
              <a:rPr lang="en-US" dirty="0"/>
              <a:t>Easy to run away with more and more use cases and enhancements.</a:t>
            </a:r>
          </a:p>
          <a:p>
            <a:r>
              <a:rPr lang="en-US" dirty="0"/>
              <a:t>Does “bigger CDM” = “more progress with CDM”?</a:t>
            </a:r>
          </a:p>
        </p:txBody>
      </p:sp>
      <p:pic>
        <p:nvPicPr>
          <p:cNvPr id="4" name="Picture 3" descr="Is it time to slow down or is slowing down what I should avoid? - Starts at  60">
            <a:extLst>
              <a:ext uri="{FF2B5EF4-FFF2-40B4-BE49-F238E27FC236}">
                <a16:creationId xmlns:a16="http://schemas.microsoft.com/office/drawing/2014/main" id="{41076CF1-9FD3-F12C-0DA0-2226318C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900"/>
          <a:stretch>
            <a:fillRect/>
          </a:stretch>
        </p:blipFill>
        <p:spPr>
          <a:xfrm>
            <a:off x="5630492" y="1616451"/>
            <a:ext cx="2839822" cy="2019481"/>
          </a:xfrm>
          <a:prstGeom prst="rect">
            <a:avLst/>
          </a:prstGeom>
        </p:spPr>
      </p:pic>
      <p:pic>
        <p:nvPicPr>
          <p:cNvPr id="5" name="Picture 4" descr="More, Bigger, and Greater than are not better. They are just more, bigger,  and greater than. - Yoda Meme Generator">
            <a:extLst>
              <a:ext uri="{FF2B5EF4-FFF2-40B4-BE49-F238E27FC236}">
                <a16:creationId xmlns:a16="http://schemas.microsoft.com/office/drawing/2014/main" id="{5ED7B906-122D-D742-392F-C675B46F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31"/>
          <a:stretch>
            <a:fillRect/>
          </a:stretch>
        </p:blipFill>
        <p:spPr>
          <a:xfrm>
            <a:off x="7912430" y="3094225"/>
            <a:ext cx="2249978" cy="259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54932-C85F-B0D9-609F-3F79530AA428}"/>
              </a:ext>
            </a:extLst>
          </p:cNvPr>
          <p:cNvSpPr txBox="1"/>
          <p:nvPr/>
        </p:nvSpPr>
        <p:spPr>
          <a:xfrm>
            <a:off x="2029592" y="4367321"/>
            <a:ext cx="5610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we need to think more on where we focus our efforts as an open-source community to encourage adoption?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546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F25A-4FB6-EE87-4F5B-7EFC548E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plug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A8DF-9ADA-44DE-294E-49432EE0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production ready with CDM</a:t>
            </a:r>
          </a:p>
          <a:p>
            <a:r>
              <a:rPr lang="en-US" dirty="0"/>
              <a:t>Also working closely with the governing bodies to populate the sparse data representations for legal agreements</a:t>
            </a:r>
          </a:p>
          <a:p>
            <a:r>
              <a:rPr lang="en-US" dirty="0"/>
              <a:t>(…if that’s what people want!)</a:t>
            </a:r>
          </a:p>
          <a:p>
            <a:r>
              <a:rPr lang="en-US" dirty="0"/>
              <a:t>Direct collaborators with ISDA for CDM adoption, so if you DO want to get started and don’t know where to start, please reach out!</a:t>
            </a:r>
            <a:endParaRPr lang="en-GB" dirty="0"/>
          </a:p>
        </p:txBody>
      </p:sp>
      <p:pic>
        <p:nvPicPr>
          <p:cNvPr id="4" name="Picture 6" descr="GitHub - finos/common-domain-model: The CDM is a model for financial  products, trades in those products, and the lifecycle events of those  trades. It is an open source standard that aligns data, systems">
            <a:extLst>
              <a:ext uri="{FF2B5EF4-FFF2-40B4-BE49-F238E27FC236}">
                <a16:creationId xmlns:a16="http://schemas.microsoft.com/office/drawing/2014/main" id="{D47AD8AC-3FF9-F490-369B-BF39C748C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10400" r="11672" b="8857"/>
          <a:stretch>
            <a:fillRect/>
          </a:stretch>
        </p:blipFill>
        <p:spPr bwMode="auto">
          <a:xfrm>
            <a:off x="7094185" y="167605"/>
            <a:ext cx="3769046" cy="20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sda flags key policy recommendations for derivatives markets | Structured  Retail Products">
            <a:extLst>
              <a:ext uri="{FF2B5EF4-FFF2-40B4-BE49-F238E27FC236}">
                <a16:creationId xmlns:a16="http://schemas.microsoft.com/office/drawing/2014/main" id="{6A8E6A68-94BD-D967-ABE8-553A95F7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366" b="32943"/>
          <a:stretch>
            <a:fillRect/>
          </a:stretch>
        </p:blipFill>
        <p:spPr>
          <a:xfrm>
            <a:off x="7281813" y="4594737"/>
            <a:ext cx="3393790" cy="11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8BE5-FB31-2B57-EFE2-50283C5FB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12" y="508000"/>
            <a:ext cx="2181225" cy="527843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0839"/>
                </a:solidFill>
              </a:rPr>
              <a:t>Paul Hands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1268F-586B-A79D-34D2-889413EF0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649" y="4124326"/>
            <a:ext cx="3005137" cy="383984"/>
          </a:xfrm>
        </p:spPr>
        <p:txBody>
          <a:bodyPr>
            <a:normAutofit/>
          </a:bodyPr>
          <a:lstStyle/>
          <a:p>
            <a:pPr algn="l"/>
            <a:r>
              <a:rPr lang="en-GB" sz="1600" b="1" dirty="0"/>
              <a:t>E: </a:t>
            </a:r>
            <a:r>
              <a:rPr lang="en-GB" sz="1600" dirty="0"/>
              <a:t>paul.hands@ark-51.com</a:t>
            </a:r>
          </a:p>
        </p:txBody>
      </p:sp>
      <p:pic>
        <p:nvPicPr>
          <p:cNvPr id="5" name="Picture 4" descr="A person wearing glasses and a blue shirt&#10;&#10;Description automatically generated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C8BAF5-84EF-9D55-C73A-5DF3BBD5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r="2657"/>
          <a:stretch/>
        </p:blipFill>
        <p:spPr>
          <a:xfrm>
            <a:off x="426649" y="508000"/>
            <a:ext cx="3966757" cy="3429000"/>
          </a:xfrm>
          <a:prstGeom prst="actionButtonBlank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8D4C62-4241-4E72-FA23-7626C0089399}"/>
              </a:ext>
            </a:extLst>
          </p:cNvPr>
          <p:cNvSpPr txBox="1">
            <a:spLocks/>
          </p:cNvSpPr>
          <p:nvPr/>
        </p:nvSpPr>
        <p:spPr>
          <a:xfrm>
            <a:off x="4557713" y="985835"/>
            <a:ext cx="3157538" cy="407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rgbClr val="5390D9"/>
                </a:solidFill>
                <a:latin typeface="+mn-lt"/>
              </a:rPr>
              <a:t>Chief Technology Officer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5BD04-6A54-5F35-D9AA-CC71DA962CC2}"/>
              </a:ext>
            </a:extLst>
          </p:cNvPr>
          <p:cNvSpPr txBox="1"/>
          <p:nvPr/>
        </p:nvSpPr>
        <p:spPr>
          <a:xfrm>
            <a:off x="4593431" y="1507331"/>
            <a:ext cx="652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Happy to answer any questions or queries, please get in touch!</a:t>
            </a:r>
          </a:p>
        </p:txBody>
      </p:sp>
      <p:pic>
        <p:nvPicPr>
          <p:cNvPr id="4" name="Picture 3" descr="A screenshot of a login page&#10;&#10;Description automatically generated">
            <a:extLst>
              <a:ext uri="{FF2B5EF4-FFF2-40B4-BE49-F238E27FC236}">
                <a16:creationId xmlns:a16="http://schemas.microsoft.com/office/drawing/2014/main" id="{E058D53F-8A92-34F7-BDBE-0595F5FE4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37" y="2708722"/>
            <a:ext cx="4887357" cy="283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CB795-3C9B-0E99-6C71-DE09A0F7F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6" y="3197153"/>
            <a:ext cx="2238330" cy="22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EB17-9691-DEDD-6AA7-0524DA27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Before we begin: A quick “hands up”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BB3C38-2E8A-0FB0-666F-B346E263E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7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Raise your hand if:</a:t>
            </a:r>
          </a:p>
          <a:p>
            <a:pPr lvl="1"/>
            <a:r>
              <a:rPr lang="en-US" sz="2600" dirty="0"/>
              <a:t>You don’t know what CDM is</a:t>
            </a:r>
          </a:p>
          <a:p>
            <a:pPr lvl="1"/>
            <a:r>
              <a:rPr lang="en-US" sz="2600" dirty="0"/>
              <a:t>You’re keeping up to date with CDM with a view to implement in the future</a:t>
            </a:r>
          </a:p>
          <a:p>
            <a:pPr lvl="1"/>
            <a:r>
              <a:rPr lang="en-US" sz="2600" dirty="0"/>
              <a:t>You have a production case of CDM in your company</a:t>
            </a:r>
          </a:p>
          <a:p>
            <a:pPr lvl="1"/>
            <a:r>
              <a:rPr lang="en-US" sz="2600" dirty="0"/>
              <a:t>You are actively contributing to CDM</a:t>
            </a:r>
          </a:p>
          <a:p>
            <a:pPr lvl="1"/>
            <a:r>
              <a:rPr lang="en-US" sz="2600" dirty="0"/>
              <a:t>You’re wondering when the tide might start to turn</a:t>
            </a:r>
          </a:p>
        </p:txBody>
      </p:sp>
      <p:pic>
        <p:nvPicPr>
          <p:cNvPr id="6" name="Picture 5" descr="People Hands Up Vector Art, Icons, and Graphics for Free Download">
            <a:extLst>
              <a:ext uri="{FF2B5EF4-FFF2-40B4-BE49-F238E27FC236}">
                <a16:creationId xmlns:a16="http://schemas.microsoft.com/office/drawing/2014/main" id="{945F70D5-5A2E-5813-F4AA-6DB71847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49583"/>
            <a:ext cx="5181600" cy="314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7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FE2E-4837-D8AE-699F-BF47CC9D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real world 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4B39-0614-CC07-F9DD-F1C8816D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0" y="1825625"/>
            <a:ext cx="6188089" cy="3995738"/>
          </a:xfrm>
        </p:spPr>
        <p:txBody>
          <a:bodyPr/>
          <a:lstStyle/>
          <a:p>
            <a:r>
              <a:rPr lang="en-US" dirty="0"/>
              <a:t>Teaching a complicated movement requires a breakdown of steps, and a meaningful return on each step</a:t>
            </a:r>
          </a:p>
          <a:p>
            <a:r>
              <a:rPr lang="en-US" dirty="0"/>
              <a:t>You can’t go from nothing to everything in a single step, but if step one feels like you are barely closing the gap, it can quickly get demoralizing.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CEF70-EF18-7F15-7E1A-9E010695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73" y="1976727"/>
            <a:ext cx="3606521" cy="29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B730-6912-E730-B6A0-981AC319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D5FE-ADBC-48EE-243A-BB6EB22EC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441"/>
            <a:ext cx="10515600" cy="43479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</a:t>
            </a:r>
            <a:r>
              <a:rPr lang="en-US"/>
              <a:t>it stands, </a:t>
            </a:r>
            <a:r>
              <a:rPr lang="en-US" dirty="0"/>
              <a:t>64 firms are either in considered analysis, implementation or adoption of CDM (across collateral and DRR cases)</a:t>
            </a:r>
          </a:p>
          <a:p>
            <a:r>
              <a:rPr lang="en-US" dirty="0"/>
              <a:t>(Thanks to ISDA for the figures!)</a:t>
            </a:r>
          </a:p>
          <a:p>
            <a:r>
              <a:rPr lang="en-US" dirty="0"/>
              <a:t>A good proportion of those have been in analysis or implementation for years, without yet reaching adoption.</a:t>
            </a:r>
          </a:p>
          <a:p>
            <a:r>
              <a:rPr lang="en-US" dirty="0"/>
              <a:t>Considering the number of total financial companies that are in this system, this is still less than 0.1% of the potential ‘global’ adoption.</a:t>
            </a:r>
          </a:p>
          <a:p>
            <a:r>
              <a:rPr lang="en-US" dirty="0"/>
              <a:t>Even if we were to realistically look at that as 1% (so 1 in 10 COULD realistically use CDM), it’s a very low number.</a:t>
            </a:r>
          </a:p>
          <a:p>
            <a:r>
              <a:rPr lang="en-US" dirty="0"/>
              <a:t>Why is there such a gap, and for those already on the CDM journey, such a lag between maturity stages?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0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Planet Earth, Space, Continents. Royalty-Free Stock Illustration  Image - Pixabay">
            <a:extLst>
              <a:ext uri="{FF2B5EF4-FFF2-40B4-BE49-F238E27FC236}">
                <a16:creationId xmlns:a16="http://schemas.microsoft.com/office/drawing/2014/main" id="{3AFE75DC-3EC6-72B8-0635-70461909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" y="5128954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D140FD-7962-CD72-7A08-593BCA65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CDM is getting more complicated</a:t>
            </a:r>
            <a:endParaRPr lang="en-GB" dirty="0"/>
          </a:p>
        </p:txBody>
      </p:sp>
      <p:pic>
        <p:nvPicPr>
          <p:cNvPr id="1028" name="Picture 4" descr="Hot Sun">
            <a:extLst>
              <a:ext uri="{FF2B5EF4-FFF2-40B4-BE49-F238E27FC236}">
                <a16:creationId xmlns:a16="http://schemas.microsoft.com/office/drawing/2014/main" id="{5BFC60EB-14C1-38D7-8965-CD7FC048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76" y="2125187"/>
            <a:ext cx="3589814" cy="35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tHub - finos/common-domain-model: The CDM is a model for financial  products, trades in those products, and the lifecycle events of those  trades. It is an open source standard that aligns data, systems">
            <a:extLst>
              <a:ext uri="{FF2B5EF4-FFF2-40B4-BE49-F238E27FC236}">
                <a16:creationId xmlns:a16="http://schemas.microsoft.com/office/drawing/2014/main" id="{575A64AA-054C-EF8E-6E36-25E3C9A36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10400" r="11672" b="8857"/>
          <a:stretch>
            <a:fillRect/>
          </a:stretch>
        </p:blipFill>
        <p:spPr bwMode="auto">
          <a:xfrm>
            <a:off x="4838455" y="1491182"/>
            <a:ext cx="6865503" cy="36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387D-6513-1108-85FA-806D74FD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CDM is getting more complicated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FDFD-98F0-857E-3182-949B6C7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447"/>
            <a:ext cx="5935294" cy="4256916"/>
          </a:xfrm>
        </p:spPr>
        <p:txBody>
          <a:bodyPr>
            <a:normAutofit/>
          </a:bodyPr>
          <a:lstStyle/>
          <a:p>
            <a:r>
              <a:rPr lang="en-US" dirty="0"/>
              <a:t>Multiple complicated changes to CDM are proposed most months for the Contribution Review Working Groups to consider.</a:t>
            </a:r>
          </a:p>
          <a:p>
            <a:r>
              <a:rPr lang="en-US" dirty="0"/>
              <a:t>Most of these are additions, rather than removals or consolidations.</a:t>
            </a:r>
          </a:p>
          <a:p>
            <a:r>
              <a:rPr lang="en-US" dirty="0"/>
              <a:t>Great in theory – more CDM means more functionality – means it can do more than it could before.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3585B-B0E3-9764-CD0F-76867968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835" y="2832854"/>
            <a:ext cx="2205685" cy="1084765"/>
          </a:xfrm>
          <a:prstGeom prst="rect">
            <a:avLst/>
          </a:prstGeom>
        </p:spPr>
      </p:pic>
      <p:pic>
        <p:nvPicPr>
          <p:cNvPr id="6" name="Picture 5" descr="Eric Haines One Man Band">
            <a:extLst>
              <a:ext uri="{FF2B5EF4-FFF2-40B4-BE49-F238E27FC236}">
                <a16:creationId xmlns:a16="http://schemas.microsoft.com/office/drawing/2014/main" id="{380C1994-141D-3836-1E8B-17FA0C98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44" y="3462586"/>
            <a:ext cx="2137032" cy="2137032"/>
          </a:xfrm>
          <a:prstGeom prst="rect">
            <a:avLst/>
          </a:prstGeom>
        </p:spPr>
      </p:pic>
      <p:pic>
        <p:nvPicPr>
          <p:cNvPr id="7" name="Picture 6" descr="GitHub - finos/common-domain-model: The CDM is a model for financial  products, trades in those products, and the lifecycle events of those  trades. It is an open source standard that aligns data, systems">
            <a:extLst>
              <a:ext uri="{FF2B5EF4-FFF2-40B4-BE49-F238E27FC236}">
                <a16:creationId xmlns:a16="http://schemas.microsoft.com/office/drawing/2014/main" id="{213448B3-D461-7970-6C52-EEAD2F20E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10400" r="56161" b="30210"/>
          <a:stretch>
            <a:fillRect/>
          </a:stretch>
        </p:blipFill>
        <p:spPr bwMode="auto">
          <a:xfrm>
            <a:off x="7360638" y="3641733"/>
            <a:ext cx="569939" cy="551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ution Maintenance In Progress - Large Landscape">
            <a:extLst>
              <a:ext uri="{FF2B5EF4-FFF2-40B4-BE49-F238E27FC236}">
                <a16:creationId xmlns:a16="http://schemas.microsoft.com/office/drawing/2014/main" id="{C1B52DA3-63A5-9E4B-39AB-8B4011DA59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54" t="16192" r="2621" b="15426"/>
          <a:stretch>
            <a:fillRect/>
          </a:stretch>
        </p:blipFill>
        <p:spPr>
          <a:xfrm>
            <a:off x="6875966" y="1398975"/>
            <a:ext cx="2395388" cy="17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0593-6404-8898-F126-41778119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D74C-F0DC-5DFB-139F-D913B5A0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CDM is getting more complicated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1E6A-83CA-5C9A-6117-E30BF9FB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60970" cy="39957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practice, this means that the code released quickly becomes outdated.</a:t>
            </a:r>
          </a:p>
          <a:p>
            <a:r>
              <a:rPr lang="en-US" dirty="0"/>
              <a:t>“Keeping up” with CDM changes is fast becoming a full time occupation, if a company is heavily in a production use case</a:t>
            </a:r>
          </a:p>
          <a:p>
            <a:r>
              <a:rPr lang="en-US" dirty="0"/>
              <a:t>(On the basis they aren’t using CDM natively!)</a:t>
            </a:r>
          </a:p>
          <a:p>
            <a:r>
              <a:rPr lang="en-US" dirty="0"/>
              <a:t>And still, adoption rates are low across the industry</a:t>
            </a:r>
          </a:p>
          <a:p>
            <a:r>
              <a:rPr lang="en-US" dirty="0"/>
              <a:t>(Less so for DRR)</a:t>
            </a:r>
          </a:p>
        </p:txBody>
      </p:sp>
      <p:pic>
        <p:nvPicPr>
          <p:cNvPr id="4" name="Picture 3" descr="YARN | Try and keep up, okay? | Back to the Future (1985) | Video gifs by  quotes | 06a1947b | 紗">
            <a:extLst>
              <a:ext uri="{FF2B5EF4-FFF2-40B4-BE49-F238E27FC236}">
                <a16:creationId xmlns:a16="http://schemas.microsoft.com/office/drawing/2014/main" id="{D9C54128-BC05-A76C-AFAD-95A2E764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497" y="2313368"/>
            <a:ext cx="4056844" cy="22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F4C31-B8F8-F7EF-8FB7-972CDE096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8E33-3EE1-A2EF-DDCB-DB18EF0A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we do as ‘Champions’ of CDM?</a:t>
            </a:r>
            <a:endParaRPr lang="en-GB" dirty="0"/>
          </a:p>
        </p:txBody>
      </p:sp>
      <p:pic>
        <p:nvPicPr>
          <p:cNvPr id="6" name="Picture 5" descr="Perfect is the enemy of the good” — Voltaire [600 x 273] : r/QuotesPorn">
            <a:extLst>
              <a:ext uri="{FF2B5EF4-FFF2-40B4-BE49-F238E27FC236}">
                <a16:creationId xmlns:a16="http://schemas.microsoft.com/office/drawing/2014/main" id="{1A7A62CB-5FDB-7B1E-235A-5164B23B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487"/>
          <a:stretch>
            <a:fillRect/>
          </a:stretch>
        </p:blipFill>
        <p:spPr>
          <a:xfrm>
            <a:off x="838200" y="1617610"/>
            <a:ext cx="10515600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4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F393-C17E-CE89-7E82-28EE4995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we do as ‘Champions’ of CDM?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01CE-E340-6686-8B4F-F0062CB0E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5738"/>
          </a:xfrm>
        </p:spPr>
        <p:txBody>
          <a:bodyPr>
            <a:normAutofit/>
          </a:bodyPr>
          <a:lstStyle/>
          <a:p>
            <a:r>
              <a:rPr lang="en-US" sz="2400" dirty="0"/>
              <a:t>Find a single use case that could work with CDM</a:t>
            </a:r>
          </a:p>
          <a:p>
            <a:r>
              <a:rPr lang="en-US" sz="2400" dirty="0"/>
              <a:t>Get it working in an end-to-end flow</a:t>
            </a:r>
          </a:p>
          <a:p>
            <a:r>
              <a:rPr lang="en-US" sz="2400" dirty="0"/>
              <a:t>Adopt it fully to production</a:t>
            </a:r>
          </a:p>
          <a:p>
            <a:r>
              <a:rPr lang="en-US" sz="2400" dirty="0"/>
              <a:t>Move from there to other use cases once the back is broken</a:t>
            </a:r>
          </a:p>
          <a:p>
            <a:r>
              <a:rPr lang="en-US" sz="2400" dirty="0"/>
              <a:t>Encourage an ecosystem where ‘some’ is still better than ‘none’, even if it’s not as good as ‘full’!</a:t>
            </a:r>
          </a:p>
          <a:p>
            <a:endParaRPr lang="en-GB" sz="2400" dirty="0"/>
          </a:p>
        </p:txBody>
      </p:sp>
      <p:pic>
        <p:nvPicPr>
          <p:cNvPr id="7" name="Picture 6" descr="Perfect is the enemy of the good” — Voltaire [600 x 273] : r/QuotesPorn">
            <a:extLst>
              <a:ext uri="{FF2B5EF4-FFF2-40B4-BE49-F238E27FC236}">
                <a16:creationId xmlns:a16="http://schemas.microsoft.com/office/drawing/2014/main" id="{FCB6C177-C605-4802-DD0F-AC908615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185" b="16487"/>
          <a:stretch>
            <a:fillRect/>
          </a:stretch>
        </p:blipFill>
        <p:spPr>
          <a:xfrm>
            <a:off x="6679959" y="1690688"/>
            <a:ext cx="3976484" cy="3995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1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We need to walk before we run with CDM</vt:lpstr>
      <vt:lpstr>Before we begin: A quick “hands up”</vt:lpstr>
      <vt:lpstr>Let’s take a real world example</vt:lpstr>
      <vt:lpstr>Numbers</vt:lpstr>
      <vt:lpstr>CDM is getting more complicated</vt:lpstr>
      <vt:lpstr> CDM is getting more complicated</vt:lpstr>
      <vt:lpstr> CDM is getting more complicated</vt:lpstr>
      <vt:lpstr>What can we do as ‘Champions’ of CDM?</vt:lpstr>
      <vt:lpstr>What can we do as ‘Champions’ of CDM?</vt:lpstr>
      <vt:lpstr>What should CDM (and the community) do?</vt:lpstr>
      <vt:lpstr>What should CDM (and the community) do?</vt:lpstr>
      <vt:lpstr>Shameless plug</vt:lpstr>
      <vt:lpstr>Paul Hands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Smurthwaite</dc:creator>
  <cp:lastModifiedBy>Paul Hands</cp:lastModifiedBy>
  <cp:revision>58</cp:revision>
  <dcterms:created xsi:type="dcterms:W3CDTF">2024-09-09T16:28:42Z</dcterms:created>
  <dcterms:modified xsi:type="dcterms:W3CDTF">2026-06-22T14:04:58Z</dcterms:modified>
</cp:coreProperties>
</file>