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5143500" cy="9144000"/>
  <p:embeddedFontLst>
    <p:embeddedFont>
      <p:font typeface="Space Mono"/>
      <p:regular r:id="rId25"/>
      <p:bold r:id="rId26"/>
      <p:italic r:id="rId27"/>
      <p:boldItalic r:id="rId28"/>
    </p:embeddedFont>
    <p:embeddedFont>
      <p:font typeface="Inter"/>
      <p:regular r:id="rId29"/>
      <p:bold r:id="rId30"/>
      <p:italic r:id="rId31"/>
      <p:boldItalic r:id="rId32"/>
    </p:embeddedFont>
    <p:embeddedFont>
      <p:font typeface="Poppins"/>
      <p:regular r:id="rId33"/>
      <p:bold r:id="rId34"/>
      <p:italic r:id="rId35"/>
      <p:boldItalic r:id="rId36"/>
    </p:embeddedFont>
    <p:embeddedFont>
      <p:font typeface="Poppins Medium"/>
      <p:regular r:id="rId37"/>
      <p:bold r:id="rId38"/>
      <p:italic r:id="rId39"/>
      <p:boldItalic r:id="rId40"/>
    </p:embeddedFont>
    <p:embeddedFont>
      <p:font typeface="DM Sans SemiBold"/>
      <p:regular r:id="rId41"/>
      <p:bold r:id="rId42"/>
      <p:italic r:id="rId43"/>
      <p:boldItalic r:id="rId44"/>
    </p:embeddedFont>
    <p:embeddedFont>
      <p:font typeface="Mona Sans"/>
      <p:regular r:id="rId45"/>
      <p:bold r:id="rId46"/>
      <p:italic r:id="rId47"/>
      <p:boldItalic r:id="rId48"/>
    </p:embeddedFont>
    <p:embeddedFont>
      <p:font typeface="Poppins SemiBold"/>
      <p:regular r:id="rId49"/>
      <p:bold r:id="rId50"/>
      <p:italic r:id="rId51"/>
      <p:boldItalic r:id="rId52"/>
    </p:embeddedFont>
    <p:embeddedFont>
      <p:font typeface="Roboto Mono"/>
      <p:regular r:id="rId53"/>
      <p:bold r:id="rId54"/>
      <p:italic r:id="rId55"/>
      <p:boldItalic r:id="rId56"/>
    </p:embeddedFont>
    <p:embeddedFont>
      <p:font typeface="DM Sans"/>
      <p:regular r:id="rId57"/>
      <p:bold r:id="rId58"/>
      <p:italic r:id="rId59"/>
      <p:boldItalic r:id="rId60"/>
    </p:embeddedFont>
    <p:embeddedFont>
      <p:font typeface="Mona Sans SemiBold"/>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5" roundtripDataSignature="AMtx7miT29cbO3rjMgEOdRxabaOPWrpZa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Kitty Shephar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Medium-boldItalic.fntdata"/><Relationship Id="rId42" Type="http://schemas.openxmlformats.org/officeDocument/2006/relationships/font" Target="fonts/DMSansSemiBold-bold.fntdata"/><Relationship Id="rId41" Type="http://schemas.openxmlformats.org/officeDocument/2006/relationships/font" Target="fonts/DMSansSemiBold-regular.fntdata"/><Relationship Id="rId44" Type="http://schemas.openxmlformats.org/officeDocument/2006/relationships/font" Target="fonts/DMSansSemiBold-boldItalic.fntdata"/><Relationship Id="rId43" Type="http://schemas.openxmlformats.org/officeDocument/2006/relationships/font" Target="fonts/DMSansSemiBold-italic.fntdata"/><Relationship Id="rId46" Type="http://schemas.openxmlformats.org/officeDocument/2006/relationships/font" Target="fonts/MonaSans-bold.fntdata"/><Relationship Id="rId45" Type="http://schemas.openxmlformats.org/officeDocument/2006/relationships/font" Target="fonts/Mona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aSans-boldItalic.fntdata"/><Relationship Id="rId47" Type="http://schemas.openxmlformats.org/officeDocument/2006/relationships/font" Target="fonts/MonaSans-italic.fntdata"/><Relationship Id="rId49" Type="http://schemas.openxmlformats.org/officeDocument/2006/relationships/font" Target="fonts/PoppinsSemiBold-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italic.fntdata"/><Relationship Id="rId30" Type="http://schemas.openxmlformats.org/officeDocument/2006/relationships/font" Target="fonts/Inter-bold.fntdata"/><Relationship Id="rId33" Type="http://schemas.openxmlformats.org/officeDocument/2006/relationships/font" Target="fonts/Poppins-regular.fntdata"/><Relationship Id="rId32" Type="http://schemas.openxmlformats.org/officeDocument/2006/relationships/font" Target="fonts/Inter-boldItalic.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PoppinsMedium-regular.fntdata"/><Relationship Id="rId36" Type="http://schemas.openxmlformats.org/officeDocument/2006/relationships/font" Target="fonts/Poppins-boldItalic.fntdata"/><Relationship Id="rId39" Type="http://schemas.openxmlformats.org/officeDocument/2006/relationships/font" Target="fonts/PoppinsMedium-italic.fntdata"/><Relationship Id="rId38" Type="http://schemas.openxmlformats.org/officeDocument/2006/relationships/font" Target="fonts/PoppinsMedium-bold.fntdata"/><Relationship Id="rId62" Type="http://schemas.openxmlformats.org/officeDocument/2006/relationships/font" Target="fonts/MonaSansSemiBold-bold.fntdata"/><Relationship Id="rId61" Type="http://schemas.openxmlformats.org/officeDocument/2006/relationships/font" Target="fonts/MonaSansSemiBold-regular.fntdata"/><Relationship Id="rId20" Type="http://schemas.openxmlformats.org/officeDocument/2006/relationships/slide" Target="slides/slide14.xml"/><Relationship Id="rId64" Type="http://schemas.openxmlformats.org/officeDocument/2006/relationships/font" Target="fonts/MonaSansSemiBold-boldItalic.fntdata"/><Relationship Id="rId63" Type="http://schemas.openxmlformats.org/officeDocument/2006/relationships/font" Target="fonts/MonaSansSemiBold-italic.fntdata"/><Relationship Id="rId22" Type="http://schemas.openxmlformats.org/officeDocument/2006/relationships/slide" Target="slides/slide16.xml"/><Relationship Id="rId21" Type="http://schemas.openxmlformats.org/officeDocument/2006/relationships/slide" Target="slides/slide15.xml"/><Relationship Id="rId65"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DMSans-boldItalic.fntdata"/><Relationship Id="rId26" Type="http://schemas.openxmlformats.org/officeDocument/2006/relationships/font" Target="fonts/SpaceMono-bold.fntdata"/><Relationship Id="rId25" Type="http://schemas.openxmlformats.org/officeDocument/2006/relationships/font" Target="fonts/SpaceMono-regular.fntdata"/><Relationship Id="rId28" Type="http://schemas.openxmlformats.org/officeDocument/2006/relationships/font" Target="fonts/SpaceMono-boldItalic.fntdata"/><Relationship Id="rId27" Type="http://schemas.openxmlformats.org/officeDocument/2006/relationships/font" Target="fonts/SpaceMono-italic.fntdata"/><Relationship Id="rId29" Type="http://schemas.openxmlformats.org/officeDocument/2006/relationships/font" Target="fonts/Inter-regular.fntdata"/><Relationship Id="rId51" Type="http://schemas.openxmlformats.org/officeDocument/2006/relationships/font" Target="fonts/PoppinsSemiBold-italic.fntdata"/><Relationship Id="rId50" Type="http://schemas.openxmlformats.org/officeDocument/2006/relationships/font" Target="fonts/PoppinsSemiBold-bold.fntdata"/><Relationship Id="rId53" Type="http://schemas.openxmlformats.org/officeDocument/2006/relationships/font" Target="fonts/RobotoMono-regular.fntdata"/><Relationship Id="rId52" Type="http://schemas.openxmlformats.org/officeDocument/2006/relationships/font" Target="fonts/PoppinsSemiBold-boldItalic.fntdata"/><Relationship Id="rId11" Type="http://schemas.openxmlformats.org/officeDocument/2006/relationships/slide" Target="slides/slide5.xml"/><Relationship Id="rId55" Type="http://schemas.openxmlformats.org/officeDocument/2006/relationships/font" Target="fonts/RobotoMono-italic.fntdata"/><Relationship Id="rId10" Type="http://schemas.openxmlformats.org/officeDocument/2006/relationships/slide" Target="slides/slide4.xml"/><Relationship Id="rId54" Type="http://schemas.openxmlformats.org/officeDocument/2006/relationships/font" Target="fonts/RobotoMono-bold.fntdata"/><Relationship Id="rId13" Type="http://schemas.openxmlformats.org/officeDocument/2006/relationships/slide" Target="slides/slide7.xml"/><Relationship Id="rId57" Type="http://schemas.openxmlformats.org/officeDocument/2006/relationships/font" Target="fonts/DMSans-regular.fntdata"/><Relationship Id="rId12" Type="http://schemas.openxmlformats.org/officeDocument/2006/relationships/slide" Target="slides/slide6.xml"/><Relationship Id="rId56" Type="http://schemas.openxmlformats.org/officeDocument/2006/relationships/font" Target="fonts/RobotoMono-boldItalic.fntdata"/><Relationship Id="rId15" Type="http://schemas.openxmlformats.org/officeDocument/2006/relationships/slide" Target="slides/slide9.xml"/><Relationship Id="rId59" Type="http://schemas.openxmlformats.org/officeDocument/2006/relationships/font" Target="fonts/DMSans-italic.fntdata"/><Relationship Id="rId14" Type="http://schemas.openxmlformats.org/officeDocument/2006/relationships/slide" Target="slides/slide8.xml"/><Relationship Id="rId58" Type="http://schemas.openxmlformats.org/officeDocument/2006/relationships/font" Target="fonts/DM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4-13T09:17:16.708">
    <p:pos x="6000" y="0"/>
    <p:text>Last slide suggestion - positioning WB against other tools &amp; highlightin the maintenance benefit included with WB.</p:text>
    <p:extLst>
      <p:ext uri="{C676402C-5697-4E1C-873F-D02D1690AC5C}">
        <p15:threadingInfo timeZoneBias="0"/>
      </p:ext>
      <p:ext uri="http://customooxmlschemas.google.com/">
        <go:slidesCustomData xmlns:go="http://customooxmlschemas.google.com/" commentPostId="AAAB5XQ_2rM"/>
      </p:ext>
    </p:extLst>
  </p:cm>
  <p:cm authorId="0" idx="2" dt="2026-04-13T09:17:16.708">
    <p:pos x="6000" y="0"/>
    <p:text>@billy@workbrew.com  for your review</p:text>
    <p:extLst>
      <p:ext uri="{C676402C-5697-4E1C-873F-D02D1690AC5C}">
        <p15:threadingInfo timeZoneBias="0">
          <p15:parentCm authorId="0" idx="1"/>
        </p15:threadingInfo>
      </p:ext>
      <p:ext uri="http://customooxmlschemas.google.com/">
        <go:slidesCustomData xmlns:go="http://customooxmlschemas.google.com/" commentPostId="AAAB5Xkgcf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Thanks for having me.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Quick show of hands — who here has installed open source software using Homebrew?</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i="1" lang="en-US" sz="1100">
                <a:latin typeface="Arial"/>
                <a:ea typeface="Arial"/>
                <a:cs typeface="Arial"/>
                <a:sym typeface="Arial"/>
              </a:rPr>
              <a:t>(pause)</a:t>
            </a:r>
            <a:endParaRPr i="1"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Almost everyone. Good.</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Today we are going to discuss </a:t>
            </a:r>
            <a:r>
              <a:rPr lang="en-US" sz="1100">
                <a:latin typeface="Arial"/>
                <a:ea typeface="Arial"/>
                <a:cs typeface="Arial"/>
                <a:sym typeface="Arial"/>
              </a:rPr>
              <a:t>pressure</a:t>
            </a:r>
            <a:r>
              <a:rPr lang="en-US" sz="1100">
                <a:latin typeface="Arial"/>
                <a:ea typeface="Arial"/>
                <a:cs typeface="Arial"/>
                <a:sym typeface="Arial"/>
              </a:rPr>
              <a:t> on Homebrew and for FINOS members that rely on open source, that gap matters</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This is not a warning that open source is dangerous. It's the opposite. </a:t>
            </a:r>
            <a:br>
              <a:rPr lang="en-US" sz="1100">
                <a:latin typeface="Arial"/>
                <a:ea typeface="Arial"/>
                <a:cs typeface="Arial"/>
                <a:sym typeface="Arial"/>
              </a:rPr>
            </a:br>
            <a:r>
              <a:rPr lang="en-US" sz="1100">
                <a:latin typeface="Arial"/>
                <a:ea typeface="Arial"/>
                <a:cs typeface="Arial"/>
                <a:sym typeface="Arial"/>
              </a:rPr>
              <a:t>Open source is a vital asset worth protecting. </a:t>
            </a:r>
            <a:br>
              <a:rPr lang="en-US" sz="1100">
                <a:latin typeface="Arial"/>
                <a:ea typeface="Arial"/>
                <a:cs typeface="Arial"/>
                <a:sym typeface="Arial"/>
              </a:rPr>
            </a:br>
            <a:r>
              <a:rPr lang="en-US" sz="1100">
                <a:latin typeface="Arial"/>
                <a:ea typeface="Arial"/>
                <a:cs typeface="Arial"/>
                <a:sym typeface="Arial"/>
              </a:rPr>
              <a:t>And protecting it starts with understanding what's actually happening in the dark </a:t>
            </a:r>
            <a:r>
              <a:rPr lang="en-US" sz="1100">
                <a:latin typeface="Arial"/>
                <a:ea typeface="Arial"/>
                <a:cs typeface="Arial"/>
                <a:sym typeface="Arial"/>
              </a:rPr>
              <a:t>behind</a:t>
            </a:r>
            <a:r>
              <a:rPr lang="en-US" sz="1100">
                <a:latin typeface="Arial"/>
                <a:ea typeface="Arial"/>
                <a:cs typeface="Arial"/>
                <a:sym typeface="Arial"/>
              </a:rPr>
              <a:t> the scenes.</a:t>
            </a:r>
            <a:endParaRPr/>
          </a:p>
        </p:txBody>
      </p:sp>
      <p:sp>
        <p:nvSpPr>
          <p:cNvPr id="72" name="Google Shape;7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de5e67c30f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3de5e67c30f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 contributor spent two years building trust as an open source maintainer — then inserted a backdoor into a compression library sitting underneath SSH. CVSS 10.0. The maximum.</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open source community caught it. A developer noticed SSH logins were 500 milliseconds slower than expected. Pulled the thread. Found the backdoor. The patch was out within hours. Homebrew updated the formula within hours.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But then every regulated organization faced the same question — and it had nothing to do with the open source community.</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Your 12-hour SLA clock was already running. Which machines in your fleet were still exposed on day two?</a:t>
            </a:r>
            <a:endParaRPr/>
          </a:p>
        </p:txBody>
      </p:sp>
      <p:sp>
        <p:nvSpPr>
          <p:cNvPr id="171" name="Google Shape;171;g3de5e67c30f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March 2026. Trivy. Aqua Security's vulnerability scanner. The tool your security team points to as evidence that controls are in place.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Attackers used stolen credentials to trigger Trivy's own official release pipeline and publish a backdoored binary — v0.69.4 — across GitHub Releases, Docker Hub, Amazon ECR. All the official channels. It ran the real scan first. Showed clean results. Your pipeline said it passed.</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Here's what I want you to take from this.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rgbClr val="188038"/>
                </a:solidFill>
                <a:latin typeface="Roboto Mono"/>
                <a:ea typeface="Roboto Mono"/>
                <a:cs typeface="Roboto Mono"/>
                <a:sym typeface="Roboto Mono"/>
              </a:rPr>
              <a:t>brew install trivy</a:t>
            </a:r>
            <a:r>
              <a:rPr lang="en-US" sz="1100">
                <a:latin typeface="Arial"/>
                <a:ea typeface="Arial"/>
                <a:cs typeface="Arial"/>
                <a:sym typeface="Arial"/>
              </a:rPr>
              <a:t> — Homebrew-core — safe.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rgbClr val="188038"/>
                </a:solidFill>
                <a:latin typeface="Roboto Mono"/>
                <a:ea typeface="Roboto Mono"/>
                <a:cs typeface="Roboto Mono"/>
                <a:sym typeface="Roboto Mono"/>
              </a:rPr>
              <a:t>brew install aquasecurity/trivy/trivy</a:t>
            </a:r>
            <a:r>
              <a:rPr lang="en-US" sz="1100">
                <a:latin typeface="Arial"/>
                <a:ea typeface="Arial"/>
                <a:cs typeface="Arial"/>
                <a:sym typeface="Arial"/>
              </a:rPr>
              <a:t> — the vendor's own tap — compromised.</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Same tool. Same version number. Different trust model. Different outcome.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Homebrew-core verifies a cryptographic checksum of the source, not the vendor's binary. If the content doesn't match the hash, Homebrew refuses. You get an error — not malware.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developers who were exposed trusted a tag. The ones who were safe trusted a checksum.</a:t>
            </a:r>
            <a:endParaRPr sz="1100">
              <a:latin typeface="Arial"/>
              <a:ea typeface="Arial"/>
              <a:cs typeface="Arial"/>
              <a:sym typeface="Arial"/>
            </a:endParaRPr>
          </a:p>
          <a:p>
            <a:pPr indent="0" lvl="0" marL="0" rtl="0" algn="l">
              <a:lnSpc>
                <a:spcPct val="115000"/>
              </a:lnSpc>
              <a:spcBef>
                <a:spcPts val="1200"/>
              </a:spcBef>
              <a:spcAft>
                <a:spcPts val="1200"/>
              </a:spcAft>
              <a:buSzPts val="1100"/>
              <a:buNone/>
            </a:pPr>
            <a:r>
              <a:rPr lang="en-US" sz="1100">
                <a:latin typeface="Arial"/>
                <a:ea typeface="Arial"/>
                <a:cs typeface="Arial"/>
                <a:sym typeface="Arial"/>
              </a:rPr>
              <a:t>Which route did your developers use? Do you know?</a:t>
            </a:r>
            <a:endParaRPr/>
          </a:p>
        </p:txBody>
      </p:sp>
      <p:sp>
        <p:nvSpPr>
          <p:cNvPr id="182" name="Google Shape;18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When security teams hear all this, the first instinct is block it.</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Lock down Homebrew. Restrict installs. Control the perimeter.</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reality: if you don't provide a paved path for open source usage, developers find another way. They install tools somewhere your tooling doesn't watch. The software is still there — on the machines, in the builds. You've just moved it somewhere darker.</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You haven't removed Homebrew. You've lost visibility of it.</a:t>
            </a:r>
            <a:endParaRPr/>
          </a:p>
        </p:txBody>
      </p:sp>
      <p:sp>
        <p:nvSpPr>
          <p:cNvPr id="194" name="Google Shape;19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de5e67c30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de5e67c30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second instinct — especially in financial services where the engineering muscle exists — is rebuild it. Mirror Homebrew internally. Route everything through Artifactory for example.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reality: your internal security team isn't reviewing source code. They're running automated scanners against 15,000 packages they didn't write and don't deeply understand.  When CVE’s are detected in open source, it is almost always by the community - which by the way is using the same or similar scanning tools themselves at the point of their CI build - therefore what does rolling your own actually accomplish other than time delay of package release to your review and production.  This helps explain why so many teams have </a:t>
            </a:r>
            <a:r>
              <a:rPr lang="en-US" sz="1100">
                <a:latin typeface="Arial"/>
                <a:ea typeface="Arial"/>
                <a:cs typeface="Arial"/>
                <a:sym typeface="Arial"/>
              </a:rPr>
              <a:t>variety</a:t>
            </a:r>
            <a:r>
              <a:rPr lang="en-US" sz="1100">
                <a:latin typeface="Arial"/>
                <a:ea typeface="Arial"/>
                <a:cs typeface="Arial"/>
                <a:sym typeface="Arial"/>
              </a:rPr>
              <a:t> of versions, it’s not just a developer preference, its that the security team is lagging and overwhelmed. Because this path is complicated and hard, especially if you have hundreds of software to manage. The org is now silo’d away from the biggest asset</a:t>
            </a:r>
            <a:br>
              <a:rPr lang="en-US" sz="1100">
                <a:latin typeface="Arial"/>
                <a:ea typeface="Arial"/>
                <a:cs typeface="Arial"/>
                <a:sym typeface="Arial"/>
              </a:rPr>
            </a:br>
            <a:br>
              <a:rPr lang="en-US" sz="1100">
                <a:latin typeface="Arial"/>
                <a:ea typeface="Arial"/>
                <a:cs typeface="Arial"/>
                <a:sym typeface="Arial"/>
              </a:rPr>
            </a:br>
            <a:r>
              <a:rPr lang="en-US" sz="1100">
                <a:latin typeface="Arial"/>
                <a:ea typeface="Arial"/>
                <a:cs typeface="Arial"/>
                <a:sym typeface="Arial"/>
              </a:rPr>
              <a:t>the Open Source Community.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Did Artifactory catch XZ? No. Would it slow down the response when the patch was available? Yes — because every update now has multiple automations and human approval steps between "fix available" and "fleet updated” and more often not they are still relying on the open source project’s source code.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So rebuilding it has added friction to your SLA response right when the clock is running fastest. And taps? Still uncontrolled. The mirror does nothing about them.</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You still don't know what's installed. You've just made it harder to find out.</a:t>
            </a:r>
            <a:endParaRPr/>
          </a:p>
        </p:txBody>
      </p:sp>
      <p:sp>
        <p:nvSpPr>
          <p:cNvPr id="206" name="Google Shape;206;g3de5e67c30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96abc7ebe2_0_19: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96abc7ebe2_0_19: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Blocking removes visibility, not Homebrew.</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Rebuilding adds friction without closing the gap.</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In regulated environments SBOMs and audit trails aren't optional. Engineering teams need open source. The question has never been whether to use it.</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The question is how you govern it.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de5e67c30f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3de5e67c30f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With a control layer that provides four things: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Know what's installed across every machine in your fleet — in real time, not at audit time.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Enforce which taps are approved before anything runs. The tap is where the trust model breaks down. It needs a policy.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Get CVE alerts connected to actual endpoint data — not just the published list, but which machines in your fleet have the vulnerable version right now.</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And push the patch automatically, across the entire fleet, before the SLA window closes. Not waiting for sixty developers to each remember to run brew upgrade. When Homebrew updates the formula, the fleet moves with it.</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The open source community does its job in hours. Govern it so your organization can too. The Open Source community has security hardening, make sure your developers are accessing packages that have scrict review and CI processes in Homebre-core.  Audit the Third-Party taps, learn more about the vendor supplychain.</a:t>
            </a:r>
            <a:endParaRPr/>
          </a:p>
        </p:txBody>
      </p:sp>
      <p:sp>
        <p:nvSpPr>
          <p:cNvPr id="228" name="Google Shape;228;g3de5e67c30f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de5e67c30f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3de5e67c30f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To govern Homebrew required that we contribute back.  </a:t>
            </a:r>
            <a:r>
              <a:rPr lang="en-US" sz="1100">
                <a:latin typeface="Arial"/>
                <a:ea typeface="Arial"/>
                <a:cs typeface="Arial"/>
                <a:sym typeface="Arial"/>
              </a:rPr>
              <a:t>What you're looking at is how Workbrew fits into the existing Homebrew infrastructure. Workbrew was made possible because it levergaed the community of Homebrew maintainers who spent a decade hearing what large enterprises needed — and what Homebrew, as a community project, couldn't and shouldn't have to provide. MDM compatibility. Compliance controls. A security-enhanced permissions model.</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Building those solutions didn't just create Workbrew. It made Homebrew itself better.</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installer that plays nicely with MDMs. The security-hardened agent. The permissions model that separates the workbrew user from the end user. These weren't just product decisions — they were contributions back to the project that every organization running Homebrew benefits from.</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That's the model. Solve the enterprise layer. Contribute the improvements back. Make the open source project stronger in the process.</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A healthier Homebrew is better for every developer and every organization in this room.</a:t>
            </a:r>
            <a:endParaRPr/>
          </a:p>
        </p:txBody>
      </p:sp>
      <p:sp>
        <p:nvSpPr>
          <p:cNvPr id="241" name="Google Shape;241;g3de5e67c30f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972903fd9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3972903fd9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Homebrew's missing control layer.</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Visibility — every installed package across your fleet, not just what ran.</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Policy controls — approved packages and taps only, enforced at install time. Not after. Before.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Audit trails — what versions were running when, who downloaded what, every command logged. The paper trail your compliance team needs for SOC 2, FedRAMP, and financial regulators.</a:t>
            </a:r>
            <a:endParaRPr sz="1100">
              <a:latin typeface="Arial"/>
              <a:ea typeface="Arial"/>
              <a:cs typeface="Arial"/>
              <a:sym typeface="Arial"/>
            </a:endParaRPr>
          </a:p>
          <a:p>
            <a:pPr indent="0" lvl="0" marL="0" rtl="0" algn="l">
              <a:lnSpc>
                <a:spcPct val="115000"/>
              </a:lnSpc>
              <a:spcBef>
                <a:spcPts val="1200"/>
              </a:spcBef>
              <a:spcAft>
                <a:spcPts val="1200"/>
              </a:spcAft>
              <a:buSzPts val="1100"/>
              <a:buNone/>
            </a:pPr>
            <a:r>
              <a:rPr lang="en-US" sz="1100">
                <a:latin typeface="Arial"/>
                <a:ea typeface="Arial"/>
                <a:cs typeface="Arial"/>
                <a:sym typeface="Arial"/>
              </a:rPr>
              <a:t>This isn't a replacement for Homebrew. It's the enterprise layer it was never designed to have — built by the people who understand what sits underneath it.</a:t>
            </a:r>
            <a:endParaRPr/>
          </a:p>
        </p:txBody>
      </p:sp>
      <p:sp>
        <p:nvSpPr>
          <p:cNvPr id="251" name="Google Shape;251;g3972903fd9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d2d0c6590a_0_4: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d2d0c6590a_0_4: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100">
                <a:latin typeface="Arial"/>
                <a:ea typeface="Arial"/>
                <a:cs typeface="Arial"/>
                <a:sym typeface="Arial"/>
              </a:rPr>
              <a:t>Enterprise Homebrew management for regulated industries.</a:t>
            </a:r>
            <a:endParaRPr sz="1100">
              <a:latin typeface="Arial"/>
              <a:ea typeface="Arial"/>
              <a:cs typeface="Arial"/>
              <a:sym typeface="Arial"/>
            </a:endParaRPr>
          </a:p>
          <a:p>
            <a:pPr indent="0" lvl="0" marL="0" rtl="0" algn="l">
              <a:lnSpc>
                <a:spcPct val="115000"/>
              </a:lnSpc>
              <a:spcBef>
                <a:spcPts val="1200"/>
              </a:spcBef>
              <a:spcAft>
                <a:spcPts val="0"/>
              </a:spcAft>
              <a:buNone/>
            </a:pPr>
            <a:r>
              <a:rPr lang="en-US" sz="1100">
                <a:latin typeface="Arial"/>
                <a:ea typeface="Arial"/>
                <a:cs typeface="Arial"/>
                <a:sym typeface="Arial"/>
              </a:rPr>
              <a:t>workbrew.com/free</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If you want to talk about what this looks like at your organization — come find me after. I'd genuinely like to compare notes.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d30cb3680e_0_178: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d30cb3680e_0_178: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What is homebrew?  It’s the missing package manager for MacOS. Loved by developers for making it simple to install, manage, and update software from the command line with a thriving community of contributors and maintainers.</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Think of it like the App Store — but for developer tools used in the command line. The real Mac App Store does not contain most developer tools and probably never will. </a:t>
            </a:r>
            <a:endParaRPr sz="11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96abc7ebe2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396abc7ebe2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Found on 35 million devices. 250 million install events last year alone. Default package manager for macOS and runs on Linux and Windows under WSL too.</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It's so embedded that Apple reaches out to the Homebrew project before every major OS release — because they want to make sure it works on day one.</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Homebrew is the last mile of your software supply chain. It's how open source actually lands on your developers' machines.</a:t>
            </a:r>
            <a:endParaRPr/>
          </a:p>
        </p:txBody>
      </p:sp>
      <p:sp>
        <p:nvSpPr>
          <p:cNvPr id="105" name="Google Shape;105;g396abc7ebe2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d30cb3680e_0_108: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d30cb3680e_0_108: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Whatever a developer needs — a CLI, a security tool, a language runtime — it's one command away. </a:t>
            </a:r>
            <a:r>
              <a:rPr lang="en-US" sz="1100">
                <a:solidFill>
                  <a:srgbClr val="188038"/>
                </a:solidFill>
                <a:latin typeface="Roboto Mono"/>
                <a:ea typeface="Roboto Mono"/>
                <a:cs typeface="Roboto Mono"/>
                <a:sym typeface="Roboto Mono"/>
              </a:rPr>
              <a:t>brew install &lt;tool&gt;</a:t>
            </a:r>
            <a:r>
              <a:rPr lang="en-US" sz="1100">
                <a:latin typeface="Arial"/>
                <a:ea typeface="Arial"/>
                <a:cs typeface="Arial"/>
                <a:sym typeface="Arial"/>
              </a:rPr>
              <a:t>.</a:t>
            </a:r>
            <a:endParaRPr sz="1100">
              <a:latin typeface="Arial"/>
              <a:ea typeface="Arial"/>
              <a:cs typeface="Arial"/>
              <a:sym typeface="Arial"/>
            </a:endParaRPr>
          </a:p>
          <a:p>
            <a:pPr indent="0" lvl="0" marL="0" rtl="0" algn="l">
              <a:lnSpc>
                <a:spcPct val="115000"/>
              </a:lnSpc>
              <a:spcBef>
                <a:spcPts val="1200"/>
              </a:spcBef>
              <a:spcAft>
                <a:spcPts val="1200"/>
              </a:spcAft>
              <a:buNone/>
            </a:pPr>
            <a:r>
              <a:rPr lang="en-US" sz="1100">
                <a:latin typeface="Arial"/>
                <a:ea typeface="Arial"/>
                <a:cs typeface="Arial"/>
                <a:sym typeface="Arial"/>
              </a:rPr>
              <a:t>That simplicity is the value. And it's also what we need to talk about.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d30cb3680e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3d30cb3680e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Because there are Problems. Homebrew was built as a single-player tool. Designed by developers for an individual developer who owns their own machine.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That means three problems your security and IT teams must overcome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No collaboration model — every developer manages their own environment independently. </a:t>
            </a:r>
            <a:br>
              <a:rPr lang="en-US" sz="1100">
                <a:latin typeface="Arial"/>
                <a:ea typeface="Arial"/>
                <a:cs typeface="Arial"/>
                <a:sym typeface="Arial"/>
              </a:rPr>
            </a:br>
            <a:r>
              <a:rPr lang="en-US" sz="1100">
                <a:latin typeface="Arial"/>
                <a:ea typeface="Arial"/>
                <a:cs typeface="Arial"/>
                <a:sym typeface="Arial"/>
              </a:rPr>
              <a:t>No visibility — IT and security can't see what's installed across the fleet. </a:t>
            </a:r>
            <a:br>
              <a:rPr lang="en-US" sz="1100">
                <a:latin typeface="Arial"/>
                <a:ea typeface="Arial"/>
                <a:cs typeface="Arial"/>
                <a:sym typeface="Arial"/>
              </a:rPr>
            </a:br>
            <a:r>
              <a:rPr lang="en-US" sz="1100">
                <a:latin typeface="Arial"/>
                <a:ea typeface="Arial"/>
                <a:cs typeface="Arial"/>
                <a:sym typeface="Arial"/>
              </a:rPr>
              <a:t>No guardrails — anyone can install anything, at any time, on any device.</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There’s are not flaws, these are design choices because Homebrew is built for developer freedom and not corporate oversight. A control layers that would limit Homebrew rubs against the ethos of making open source software available and accessible, even software like bittorrents, system modifiers, dnsmasks, vpns or redteam tools. </a:t>
            </a:r>
            <a:endParaRPr/>
          </a:p>
        </p:txBody>
      </p:sp>
      <p:sp>
        <p:nvSpPr>
          <p:cNvPr id="123" name="Google Shape;123;g3d30cb3680e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And here's why this is harder to solve than it looks — your existing security stack has specific blind spots around Homebrew. Your tools simply can’t see Hoembrew easily on the developer’s machines.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EDR infers from process paths. It misses packages installed but never run. A vulnerable library sitting on a machine, never executed — your EDR has no idea it's there.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Network monitoring watches for GitHub traffic. But Homebrew serves cached bottles from its own CDN. Different traffic pattern. Gets bypassed.</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Privilege monitoring expects sudo. Homebrew installs without it. So privilege-based alerting sees nothing.</a:t>
            </a:r>
            <a:endParaRPr sz="1100">
              <a:latin typeface="Arial"/>
              <a:ea typeface="Arial"/>
              <a:cs typeface="Arial"/>
              <a:sym typeface="Arial"/>
            </a:endParaRPr>
          </a:p>
          <a:p>
            <a:pPr indent="0" lvl="0" marL="0" rtl="0" algn="l">
              <a:lnSpc>
                <a:spcPct val="115000"/>
              </a:lnSpc>
              <a:spcBef>
                <a:spcPts val="1200"/>
              </a:spcBef>
              <a:spcAft>
                <a:spcPts val="1200"/>
              </a:spcAft>
              <a:buSzPts val="1100"/>
              <a:buNone/>
            </a:pPr>
            <a:r>
              <a:rPr lang="en-US" sz="1100">
                <a:latin typeface="Arial"/>
                <a:ea typeface="Arial"/>
                <a:cs typeface="Arial"/>
                <a:sym typeface="Arial"/>
              </a:rPr>
              <a:t>And your MDM — Jamf, Intune, whatever you're running — gives you no direct visibility into Homebrew package installs.</a:t>
            </a:r>
            <a:endParaRPr/>
          </a:p>
        </p:txBody>
      </p:sp>
      <p:sp>
        <p:nvSpPr>
          <p:cNvPr id="134" name="Google Shape;13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de5e67c30f_0_69: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de5e67c30f_0_69: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t>Because Homebrew is so trusted — developers don't think twice when they see a brew command — it's become a target.</a:t>
            </a:r>
            <a:endParaRPr/>
          </a:p>
          <a:p>
            <a:pPr indent="0" lvl="0" marL="0" rtl="0" algn="l">
              <a:lnSpc>
                <a:spcPct val="115000"/>
              </a:lnSpc>
              <a:spcBef>
                <a:spcPts val="1200"/>
              </a:spcBef>
              <a:spcAft>
                <a:spcPts val="1200"/>
              </a:spcAft>
              <a:buNone/>
            </a:pPr>
            <a:r>
              <a:rPr lang="en-US"/>
              <a:t>What you're looking at is real. A Google-sponsored ad. Fake Homebrew site. One letter off.</a:t>
            </a:r>
            <a:br>
              <a:rPr lang="en-US"/>
            </a:br>
            <a:br>
              <a:rPr lang="en-US"/>
            </a:br>
            <a:r>
              <a:rPr lang="en-US"/>
              <a:t>But it’s harbringer of a larger problem, that malicous actors know that Homebrew is primary software package delivery channel - and getting their malware on employee machines is their game.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de5e67c30f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3de5e67c30f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However, the Homebrew project leaders not only are aware, they are detailed and determined to make the community safe. So 2023 Independent security audit was commissioned to improve supply chain security for every open source projects in Homebrew-Core. This now includes, sandboxing with privilege escalation so that every Bottle is cryptographically signed in Sigstore with GitHub artifact attestations and SLSA Build Level 2 provenance.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That means every package Homebrew distributes comes with a cryptographic proof that it was built from this source code, from this commit, on this date, by this workflow. The build was not tampered with, not swapped, trusted and verified by the community policies.</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Put a pin in that because we will come back to this point later…</a:t>
            </a:r>
            <a:endParaRPr sz="1100">
              <a:latin typeface="Arial"/>
              <a:ea typeface="Arial"/>
              <a:cs typeface="Arial"/>
              <a:sym typeface="Arial"/>
            </a:endParaRPr>
          </a:p>
        </p:txBody>
      </p:sp>
      <p:sp>
        <p:nvSpPr>
          <p:cNvPr id="153" name="Google Shape;153;g3de5e67c30f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de5e67c30f_0_191: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de5e67c30f_0_191: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t>But here's what that audit didn't fix because it was out of scope.</a:t>
            </a:r>
            <a:endParaRPr/>
          </a:p>
          <a:p>
            <a:pPr indent="0" lvl="0" marL="0" rtl="0" algn="l">
              <a:lnSpc>
                <a:spcPct val="115000"/>
              </a:lnSpc>
              <a:spcBef>
                <a:spcPts val="1200"/>
              </a:spcBef>
              <a:spcAft>
                <a:spcPts val="0"/>
              </a:spcAft>
              <a:buClr>
                <a:schemeClr val="dk1"/>
              </a:buClr>
              <a:buSzPts val="1100"/>
              <a:buFont typeface="Arial"/>
              <a:buNone/>
            </a:pPr>
            <a:r>
              <a:rPr lang="en-US"/>
              <a:t>Third Party Taps which can be created with any git URL and any code. One command. This is important for individual developers that write new open source software that they want to make available to the public… however, the Homebrew-core security rules don’t apply be default, and so you need to vet these taps carefully.</a:t>
            </a:r>
            <a:endParaRPr/>
          </a:p>
          <a:p>
            <a:pPr indent="0" lvl="0" marL="0" rtl="0" algn="l">
              <a:lnSpc>
                <a:spcPct val="115000"/>
              </a:lnSpc>
              <a:spcBef>
                <a:spcPts val="1200"/>
              </a:spcBef>
              <a:spcAft>
                <a:spcPts val="0"/>
              </a:spcAft>
              <a:buClr>
                <a:schemeClr val="dk1"/>
              </a:buClr>
              <a:buSzPts val="1100"/>
              <a:buFont typeface="Arial"/>
              <a:buNone/>
            </a:pPr>
            <a:r>
              <a:rPr lang="en-US"/>
              <a:t>So the next time a developer gets a message in Slack — "hey, just brew tap our repo and install the tool." Often they will just run it. Trusrust the brew command. They don't think twice. But they should. Because these third-party taps are the wild west far outside the regulated “safe zone” of the Homebrew universe and so install at your own risk.</a:t>
            </a:r>
            <a:endParaRPr/>
          </a:p>
          <a:p>
            <a:pPr indent="0" lvl="0" marL="0" rtl="0" algn="l">
              <a:lnSpc>
                <a:spcPct val="115000"/>
              </a:lnSpc>
              <a:spcBef>
                <a:spcPts val="1200"/>
              </a:spcBef>
              <a:spcAft>
                <a:spcPts val="0"/>
              </a:spcAft>
              <a:buClr>
                <a:schemeClr val="dk1"/>
              </a:buClr>
              <a:buSzPts val="1100"/>
              <a:buFont typeface="Arial"/>
              <a:buNone/>
            </a:pPr>
            <a:r>
              <a:rPr lang="en-US"/>
              <a:t>And some legitimate vendor taps bypass Homebrew's signed bottle entirely — they go straight to the vendor's pre-compiled binary.  And while you might think you can trust vendor just as much as Homebrew?  Think again.</a:t>
            </a:r>
            <a:endParaRPr/>
          </a:p>
          <a:p>
            <a:pPr indent="0" lvl="0" marL="0" rtl="0" algn="l">
              <a:lnSpc>
                <a:spcPct val="115000"/>
              </a:lnSpc>
              <a:spcBef>
                <a:spcPts val="1200"/>
              </a:spcBef>
              <a:spcAft>
                <a:spcPts val="1200"/>
              </a:spcAft>
              <a:buNone/>
            </a:pPr>
            <a:r>
              <a:rPr lang="en-US"/>
              <a:t>We're about to see why.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 name="Shape 50"/>
        <p:cNvGrpSpPr/>
        <p:nvPr/>
      </p:nvGrpSpPr>
      <p:grpSpPr>
        <a:xfrm>
          <a:off x="0" y="0"/>
          <a:ext cx="0" cy="0"/>
          <a:chOff x="0" y="0"/>
          <a:chExt cx="0" cy="0"/>
        </a:xfrm>
      </p:grpSpPr>
      <p:sp>
        <p:nvSpPr>
          <p:cNvPr id="51" name="Google Shape;51;g3de5e67c30f_0_23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2" name="Google Shape;52;g3de5e67c30f_0_2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bg>
      <p:bgPr>
        <a:solidFill>
          <a:schemeClr val="lt1"/>
        </a:solidFill>
      </p:bgPr>
    </p:bg>
    <p:spTree>
      <p:nvGrpSpPr>
        <p:cNvPr id="53" name="Shape 53"/>
        <p:cNvGrpSpPr/>
        <p:nvPr/>
      </p:nvGrpSpPr>
      <p:grpSpPr>
        <a:xfrm>
          <a:off x="0" y="0"/>
          <a:ext cx="0" cy="0"/>
          <a:chOff x="0" y="0"/>
          <a:chExt cx="0" cy="0"/>
        </a:xfrm>
      </p:grpSpPr>
      <p:sp>
        <p:nvSpPr>
          <p:cNvPr id="54" name="Google Shape;54;g3de5e67c30f_0_236"/>
          <p:cNvSpPr/>
          <p:nvPr/>
        </p:nvSpPr>
        <p:spPr>
          <a:xfrm>
            <a:off x="4598525" y="-93600"/>
            <a:ext cx="4645200" cy="5330700"/>
          </a:xfrm>
          <a:prstGeom prst="rect">
            <a:avLst/>
          </a:prstGeom>
          <a:solidFill>
            <a:srgbClr val="351E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EAFEEF"/>
              </a:highlight>
            </a:endParaRPr>
          </a:p>
        </p:txBody>
      </p:sp>
      <p:sp>
        <p:nvSpPr>
          <p:cNvPr id="55" name="Google Shape;55;g3de5e67c30f_0_236"/>
          <p:cNvSpPr txBox="1"/>
          <p:nvPr>
            <p:ph type="title"/>
          </p:nvPr>
        </p:nvSpPr>
        <p:spPr>
          <a:xfrm>
            <a:off x="265500" y="1830600"/>
            <a:ext cx="4045200" cy="1482300"/>
          </a:xfrm>
          <a:prstGeom prst="rect">
            <a:avLst/>
          </a:prstGeom>
        </p:spPr>
        <p:txBody>
          <a:bodyPr anchorCtr="0" anchor="b" bIns="91425" lIns="91425" spcFirstLastPara="1" rIns="91425" wrap="square" tIns="91425">
            <a:normAutofit/>
          </a:bodyPr>
          <a:lstStyle>
            <a:lvl1pPr lvl="0">
              <a:spcBef>
                <a:spcPts val="0"/>
              </a:spcBef>
              <a:spcAft>
                <a:spcPts val="0"/>
              </a:spcAft>
              <a:buClr>
                <a:srgbClr val="3D3C42"/>
              </a:buClr>
              <a:buSzPts val="3400"/>
              <a:buNone/>
              <a:defRPr sz="3400">
                <a:solidFill>
                  <a:srgbClr val="3D3C42"/>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56" name="Google Shape;56;g3de5e67c30f_0_236"/>
          <p:cNvSpPr txBox="1"/>
          <p:nvPr>
            <p:ph idx="1" type="subTitle"/>
          </p:nvPr>
        </p:nvSpPr>
        <p:spPr>
          <a:xfrm>
            <a:off x="265500" y="3428125"/>
            <a:ext cx="4045200" cy="1235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3D3C42"/>
              </a:buClr>
              <a:buSzPts val="1600"/>
              <a:buNone/>
              <a:defRPr sz="1600">
                <a:solidFill>
                  <a:srgbClr val="3D3C42"/>
                </a:solidFill>
              </a:defRPr>
            </a:lvl1pPr>
            <a:lvl2pPr lvl="1">
              <a:lnSpc>
                <a:spcPct val="100000"/>
              </a:lnSpc>
              <a:spcBef>
                <a:spcPts val="0"/>
              </a:spcBef>
              <a:spcAft>
                <a:spcPts val="0"/>
              </a:spcAft>
              <a:buClr>
                <a:srgbClr val="3D3C42"/>
              </a:buClr>
              <a:buSzPts val="2100"/>
              <a:buNone/>
              <a:defRPr sz="2100">
                <a:solidFill>
                  <a:srgbClr val="3D3C42"/>
                </a:solidFill>
              </a:defRPr>
            </a:lvl2pPr>
            <a:lvl3pPr lvl="2">
              <a:lnSpc>
                <a:spcPct val="100000"/>
              </a:lnSpc>
              <a:spcBef>
                <a:spcPts val="0"/>
              </a:spcBef>
              <a:spcAft>
                <a:spcPts val="0"/>
              </a:spcAft>
              <a:buClr>
                <a:srgbClr val="3D3C42"/>
              </a:buClr>
              <a:buSzPts val="2100"/>
              <a:buNone/>
              <a:defRPr sz="2100">
                <a:solidFill>
                  <a:srgbClr val="3D3C42"/>
                </a:solidFill>
              </a:defRPr>
            </a:lvl3pPr>
            <a:lvl4pPr lvl="3">
              <a:lnSpc>
                <a:spcPct val="100000"/>
              </a:lnSpc>
              <a:spcBef>
                <a:spcPts val="0"/>
              </a:spcBef>
              <a:spcAft>
                <a:spcPts val="0"/>
              </a:spcAft>
              <a:buClr>
                <a:srgbClr val="3D3C42"/>
              </a:buClr>
              <a:buSzPts val="2100"/>
              <a:buNone/>
              <a:defRPr sz="2100">
                <a:solidFill>
                  <a:srgbClr val="3D3C42"/>
                </a:solidFill>
              </a:defRPr>
            </a:lvl4pPr>
            <a:lvl5pPr lvl="4">
              <a:lnSpc>
                <a:spcPct val="100000"/>
              </a:lnSpc>
              <a:spcBef>
                <a:spcPts val="0"/>
              </a:spcBef>
              <a:spcAft>
                <a:spcPts val="0"/>
              </a:spcAft>
              <a:buClr>
                <a:srgbClr val="3D3C42"/>
              </a:buClr>
              <a:buSzPts val="2100"/>
              <a:buNone/>
              <a:defRPr sz="2100">
                <a:solidFill>
                  <a:srgbClr val="3D3C42"/>
                </a:solidFill>
              </a:defRPr>
            </a:lvl5pPr>
            <a:lvl6pPr lvl="5">
              <a:lnSpc>
                <a:spcPct val="100000"/>
              </a:lnSpc>
              <a:spcBef>
                <a:spcPts val="0"/>
              </a:spcBef>
              <a:spcAft>
                <a:spcPts val="0"/>
              </a:spcAft>
              <a:buClr>
                <a:srgbClr val="3D3C42"/>
              </a:buClr>
              <a:buSzPts val="2100"/>
              <a:buNone/>
              <a:defRPr sz="2100">
                <a:solidFill>
                  <a:srgbClr val="3D3C42"/>
                </a:solidFill>
              </a:defRPr>
            </a:lvl6pPr>
            <a:lvl7pPr lvl="6">
              <a:lnSpc>
                <a:spcPct val="100000"/>
              </a:lnSpc>
              <a:spcBef>
                <a:spcPts val="0"/>
              </a:spcBef>
              <a:spcAft>
                <a:spcPts val="0"/>
              </a:spcAft>
              <a:buClr>
                <a:srgbClr val="3D3C42"/>
              </a:buClr>
              <a:buSzPts val="2100"/>
              <a:buNone/>
              <a:defRPr sz="2100">
                <a:solidFill>
                  <a:srgbClr val="3D3C42"/>
                </a:solidFill>
              </a:defRPr>
            </a:lvl7pPr>
            <a:lvl8pPr lvl="7">
              <a:lnSpc>
                <a:spcPct val="100000"/>
              </a:lnSpc>
              <a:spcBef>
                <a:spcPts val="0"/>
              </a:spcBef>
              <a:spcAft>
                <a:spcPts val="0"/>
              </a:spcAft>
              <a:buClr>
                <a:srgbClr val="3D3C42"/>
              </a:buClr>
              <a:buSzPts val="2100"/>
              <a:buNone/>
              <a:defRPr sz="2100">
                <a:solidFill>
                  <a:srgbClr val="3D3C42"/>
                </a:solidFill>
              </a:defRPr>
            </a:lvl8pPr>
            <a:lvl9pPr lvl="8">
              <a:lnSpc>
                <a:spcPct val="100000"/>
              </a:lnSpc>
              <a:spcBef>
                <a:spcPts val="0"/>
              </a:spcBef>
              <a:spcAft>
                <a:spcPts val="0"/>
              </a:spcAft>
              <a:buClr>
                <a:srgbClr val="3D3C42"/>
              </a:buClr>
              <a:buSzPts val="2100"/>
              <a:buNone/>
              <a:defRPr sz="2100">
                <a:solidFill>
                  <a:srgbClr val="3D3C42"/>
                </a:solidFill>
              </a:defRPr>
            </a:lvl9pPr>
          </a:lstStyle>
          <a:p/>
        </p:txBody>
      </p:sp>
      <p:sp>
        <p:nvSpPr>
          <p:cNvPr id="57" name="Google Shape;57;g3de5e67c30f_0_2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g3de5e67c30f_0_236"/>
          <p:cNvSpPr txBox="1"/>
          <p:nvPr/>
        </p:nvSpPr>
        <p:spPr>
          <a:xfrm>
            <a:off x="265500" y="3993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663BFF"/>
                </a:solidFill>
                <a:latin typeface="Poppins Medium"/>
                <a:ea typeface="Poppins Medium"/>
                <a:cs typeface="Poppins Medium"/>
                <a:sym typeface="Poppins Medium"/>
              </a:rPr>
              <a:t>HOMEBREW</a:t>
            </a:r>
            <a:endParaRPr>
              <a:solidFill>
                <a:srgbClr val="663BFF"/>
              </a:solidFill>
              <a:latin typeface="Poppins Medium"/>
              <a:ea typeface="Poppins Medium"/>
              <a:cs typeface="Poppins Medium"/>
              <a:sym typeface="Poppins Medium"/>
            </a:endParaRPr>
          </a:p>
        </p:txBody>
      </p:sp>
      <p:sp>
        <p:nvSpPr>
          <p:cNvPr id="59" name="Google Shape;59;g3de5e67c30f_0_236"/>
          <p:cNvSpPr/>
          <p:nvPr/>
        </p:nvSpPr>
        <p:spPr>
          <a:xfrm>
            <a:off x="5137575" y="1038175"/>
            <a:ext cx="3653700" cy="3414000"/>
          </a:xfrm>
          <a:prstGeom prst="roundRect">
            <a:avLst>
              <a:gd fmla="val 16667" name="adj"/>
            </a:avLst>
          </a:prstGeom>
          <a:solidFill>
            <a:srgbClr val="D9CEFF">
              <a:alpha val="55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g3de5e67c30f_0_24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2" name="Google Shape;62;g3de5e67c30f_0_2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3" name="Shape 63"/>
        <p:cNvGrpSpPr/>
        <p:nvPr/>
      </p:nvGrpSpPr>
      <p:grpSpPr>
        <a:xfrm>
          <a:off x="0" y="0"/>
          <a:ext cx="0" cy="0"/>
          <a:chOff x="0" y="0"/>
          <a:chExt cx="0" cy="0"/>
        </a:xfrm>
      </p:grpSpPr>
      <p:sp>
        <p:nvSpPr>
          <p:cNvPr id="64" name="Google Shape;64;g3de5e67c30f_0_2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 name="Google Shape;65;g3de5e67c30f_0_24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6" name="Google Shape;66;g3de5e67c30f_0_2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g3de5e67c30f_0_2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g3d2d0c6590a_0_6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3" name="Google Shape;13;g3d2d0c6590a_0_6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 name="Google Shape;14;g3d2d0c6590a_0_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51E82"/>
        </a:solidFill>
      </p:bgPr>
    </p:bg>
    <p:spTree>
      <p:nvGrpSpPr>
        <p:cNvPr id="19" name="Shape 19"/>
        <p:cNvGrpSpPr/>
        <p:nvPr/>
      </p:nvGrpSpPr>
      <p:grpSpPr>
        <a:xfrm>
          <a:off x="0" y="0"/>
          <a:ext cx="0" cy="0"/>
          <a:chOff x="0" y="0"/>
          <a:chExt cx="0" cy="0"/>
        </a:xfrm>
      </p:grpSpPr>
      <p:pic>
        <p:nvPicPr>
          <p:cNvPr id="20" name="Google Shape;20;g3de5e67c30f_0_202" title="Union.png"/>
          <p:cNvPicPr preferRelativeResize="0"/>
          <p:nvPr/>
        </p:nvPicPr>
        <p:blipFill>
          <a:blip r:embed="rId2">
            <a:alphaModFix amt="58000"/>
          </a:blip>
          <a:stretch>
            <a:fillRect/>
          </a:stretch>
        </p:blipFill>
        <p:spPr>
          <a:xfrm>
            <a:off x="5149925" y="0"/>
            <a:ext cx="3994074" cy="3552249"/>
          </a:xfrm>
          <a:prstGeom prst="rect">
            <a:avLst/>
          </a:prstGeom>
          <a:noFill/>
          <a:ln>
            <a:noFill/>
          </a:ln>
        </p:spPr>
      </p:pic>
      <p:sp>
        <p:nvSpPr>
          <p:cNvPr id="21" name="Google Shape;21;g3de5e67c30f_0_202"/>
          <p:cNvSpPr txBox="1"/>
          <p:nvPr>
            <p:ph type="ctrTitle"/>
          </p:nvPr>
        </p:nvSpPr>
        <p:spPr>
          <a:xfrm>
            <a:off x="449175" y="2005725"/>
            <a:ext cx="8520600" cy="2052600"/>
          </a:xfrm>
          <a:prstGeom prst="rect">
            <a:avLst/>
          </a:prstGeom>
        </p:spPr>
        <p:txBody>
          <a:bodyPr anchorCtr="0" anchor="b" bIns="91425" lIns="91425" spcFirstLastPara="1" rIns="91425" wrap="square" tIns="91425">
            <a:norm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22" name="Google Shape;22;g3de5e67c30f_0_202"/>
          <p:cNvSpPr txBox="1"/>
          <p:nvPr>
            <p:ph idx="1" type="subTitle"/>
          </p:nvPr>
        </p:nvSpPr>
        <p:spPr>
          <a:xfrm>
            <a:off x="449175" y="4137600"/>
            <a:ext cx="85206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D9CEFF"/>
              </a:buClr>
              <a:buSzPts val="2500"/>
              <a:buFont typeface="Space Mono"/>
              <a:buNone/>
              <a:defRPr sz="2500">
                <a:solidFill>
                  <a:srgbClr val="D9CEFF"/>
                </a:solidFill>
                <a:latin typeface="Space Mono"/>
                <a:ea typeface="Space Mono"/>
                <a:cs typeface="Space Mono"/>
                <a:sym typeface="Space Mono"/>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23" name="Google Shape;23;g3de5e67c30f_0_2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24" name="Google Shape;24;g3de5e67c30f_0_202" title="Logo-Workbrew-white.png"/>
          <p:cNvPicPr preferRelativeResize="0"/>
          <p:nvPr/>
        </p:nvPicPr>
        <p:blipFill>
          <a:blip r:embed="rId3">
            <a:alphaModFix/>
          </a:blip>
          <a:stretch>
            <a:fillRect/>
          </a:stretch>
        </p:blipFill>
        <p:spPr>
          <a:xfrm>
            <a:off x="449175" y="526150"/>
            <a:ext cx="2004724" cy="286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2">
  <p:cSld name="SECTION_TITLE_AND_DESCRIPTION_2">
    <p:bg>
      <p:bgPr>
        <a:solidFill>
          <a:srgbClr val="2A2930"/>
        </a:solidFill>
      </p:bgPr>
    </p:bg>
    <p:spTree>
      <p:nvGrpSpPr>
        <p:cNvPr id="25" name="Shape 25"/>
        <p:cNvGrpSpPr/>
        <p:nvPr/>
      </p:nvGrpSpPr>
      <p:grpSpPr>
        <a:xfrm>
          <a:off x="0" y="0"/>
          <a:ext cx="0" cy="0"/>
          <a:chOff x="0" y="0"/>
          <a:chExt cx="0" cy="0"/>
        </a:xfrm>
      </p:grpSpPr>
      <p:sp>
        <p:nvSpPr>
          <p:cNvPr id="26" name="Google Shape;26;g3de5e67c30f_0_208"/>
          <p:cNvSpPr/>
          <p:nvPr/>
        </p:nvSpPr>
        <p:spPr>
          <a:xfrm>
            <a:off x="4598525" y="-93600"/>
            <a:ext cx="4645200" cy="5330700"/>
          </a:xfrm>
          <a:prstGeom prst="rect">
            <a:avLst/>
          </a:prstGeom>
          <a:solidFill>
            <a:srgbClr val="3D3C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EAFEEF"/>
              </a:highlight>
            </a:endParaRPr>
          </a:p>
        </p:txBody>
      </p:sp>
      <p:sp>
        <p:nvSpPr>
          <p:cNvPr id="27" name="Google Shape;27;g3de5e67c30f_0_208"/>
          <p:cNvSpPr txBox="1"/>
          <p:nvPr>
            <p:ph type="title"/>
          </p:nvPr>
        </p:nvSpPr>
        <p:spPr>
          <a:xfrm>
            <a:off x="265500" y="1830600"/>
            <a:ext cx="4045200" cy="1482300"/>
          </a:xfrm>
          <a:prstGeom prst="rect">
            <a:avLst/>
          </a:prstGeom>
        </p:spPr>
        <p:txBody>
          <a:bodyPr anchorCtr="0" anchor="b" bIns="91425" lIns="91425" spcFirstLastPara="1" rIns="91425" wrap="square" tIns="91425">
            <a:normAutofit/>
          </a:bodyPr>
          <a:lstStyle>
            <a:lvl1pPr lvl="0">
              <a:spcBef>
                <a:spcPts val="0"/>
              </a:spcBef>
              <a:spcAft>
                <a:spcPts val="0"/>
              </a:spcAft>
              <a:buClr>
                <a:srgbClr val="F9F9F9"/>
              </a:buClr>
              <a:buSzPts val="3400"/>
              <a:buNone/>
              <a:defRPr sz="3400">
                <a:solidFill>
                  <a:srgbClr val="F9F9F9"/>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8" name="Google Shape;28;g3de5e67c30f_0_2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g3de5e67c30f_0_208"/>
          <p:cNvSpPr txBox="1"/>
          <p:nvPr/>
        </p:nvSpPr>
        <p:spPr>
          <a:xfrm>
            <a:off x="265500" y="3993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D9CEFF"/>
                </a:solidFill>
                <a:latin typeface="Space Mono"/>
                <a:ea typeface="Space Mono"/>
                <a:cs typeface="Space Mono"/>
                <a:sym typeface="Space Mono"/>
              </a:rPr>
              <a:t>TAGLINE</a:t>
            </a:r>
            <a:endParaRPr b="1">
              <a:solidFill>
                <a:srgbClr val="D9CEFF"/>
              </a:solidFill>
              <a:latin typeface="Space Mono"/>
              <a:ea typeface="Space Mono"/>
              <a:cs typeface="Space Mono"/>
              <a:sym typeface="Space Mono"/>
            </a:endParaRPr>
          </a:p>
        </p:txBody>
      </p:sp>
      <p:sp>
        <p:nvSpPr>
          <p:cNvPr id="30" name="Google Shape;30;g3de5e67c30f_0_208"/>
          <p:cNvSpPr txBox="1"/>
          <p:nvPr>
            <p:ph idx="2" type="title"/>
          </p:nvPr>
        </p:nvSpPr>
        <p:spPr>
          <a:xfrm>
            <a:off x="4898525" y="944800"/>
            <a:ext cx="4045200" cy="1482300"/>
          </a:xfrm>
          <a:prstGeom prst="rect">
            <a:avLst/>
          </a:prstGeom>
        </p:spPr>
        <p:txBody>
          <a:bodyPr anchorCtr="0" anchor="b" bIns="91425" lIns="91425" spcFirstLastPara="1" rIns="91425" wrap="square" tIns="91425">
            <a:normAutofit/>
          </a:bodyPr>
          <a:lstStyle>
            <a:lvl1pPr lvl="0">
              <a:spcBef>
                <a:spcPts val="0"/>
              </a:spcBef>
              <a:spcAft>
                <a:spcPts val="0"/>
              </a:spcAft>
              <a:buClr>
                <a:srgbClr val="F9F9F9"/>
              </a:buClr>
              <a:buSzPts val="1600"/>
              <a:buNone/>
              <a:defRPr sz="1600">
                <a:solidFill>
                  <a:srgbClr val="F9F9F9"/>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g3de5e67c30f_0_21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 name="Google Shape;33;g3de5e67c30f_0_2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 name="Shape 34"/>
        <p:cNvGrpSpPr/>
        <p:nvPr/>
      </p:nvGrpSpPr>
      <p:grpSpPr>
        <a:xfrm>
          <a:off x="0" y="0"/>
          <a:ext cx="0" cy="0"/>
          <a:chOff x="0" y="0"/>
          <a:chExt cx="0" cy="0"/>
        </a:xfrm>
      </p:grpSpPr>
      <p:sp>
        <p:nvSpPr>
          <p:cNvPr id="35" name="Google Shape;35;g3de5e67c30f_0_2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g3de5e67c30f_0_2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g3de5e67c30f_0_2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g3de5e67c30f_0_2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g3de5e67c30f_0_2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g3de5e67c30f_0_2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g3de5e67c30f_0_2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g3de5e67c30f_0_2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g3de5e67c30f_0_2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g3de5e67c30f_0_22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g3de5e67c30f_0_22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g3de5e67c30f_0_2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theme" Target="../theme/theme1.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A2930"/>
        </a:solidFill>
      </p:bgPr>
    </p:bg>
    <p:spTree>
      <p:nvGrpSpPr>
        <p:cNvPr id="15" name="Shape 15"/>
        <p:cNvGrpSpPr/>
        <p:nvPr/>
      </p:nvGrpSpPr>
      <p:grpSpPr>
        <a:xfrm>
          <a:off x="0" y="0"/>
          <a:ext cx="0" cy="0"/>
          <a:chOff x="0" y="0"/>
          <a:chExt cx="0" cy="0"/>
        </a:xfrm>
      </p:grpSpPr>
      <p:sp>
        <p:nvSpPr>
          <p:cNvPr id="16" name="Google Shape;16;g3de5e67c30f_0_1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F4F0FF"/>
              </a:buClr>
              <a:buSzPts val="2800"/>
              <a:buFont typeface="Space Mono"/>
              <a:buNone/>
              <a:defRPr sz="2800">
                <a:solidFill>
                  <a:srgbClr val="F4F0FF"/>
                </a:solidFill>
                <a:latin typeface="Space Mono"/>
                <a:ea typeface="Space Mono"/>
                <a:cs typeface="Space Mono"/>
                <a:sym typeface="Space Mono"/>
              </a:defRPr>
            </a:lvl1pPr>
            <a:lvl2pPr lvl="1">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2pPr>
            <a:lvl3pPr lvl="2">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3pPr>
            <a:lvl4pPr lvl="3">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4pPr>
            <a:lvl5pPr lvl="4">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5pPr>
            <a:lvl6pPr lvl="5">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6pPr>
            <a:lvl7pPr lvl="6">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7pPr>
            <a:lvl8pPr lvl="7">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8pPr>
            <a:lvl9pPr lvl="8">
              <a:spcBef>
                <a:spcPts val="0"/>
              </a:spcBef>
              <a:spcAft>
                <a:spcPts val="0"/>
              </a:spcAft>
              <a:buClr>
                <a:schemeClr val="dk1"/>
              </a:buClr>
              <a:buSzPts val="2800"/>
              <a:buFont typeface="Space Mono"/>
              <a:buNone/>
              <a:defRPr sz="2800">
                <a:solidFill>
                  <a:schemeClr val="dk1"/>
                </a:solidFill>
                <a:latin typeface="Space Mono"/>
                <a:ea typeface="Space Mono"/>
                <a:cs typeface="Space Mono"/>
                <a:sym typeface="Space Mono"/>
              </a:defRPr>
            </a:lvl9pPr>
          </a:lstStyle>
          <a:p/>
        </p:txBody>
      </p:sp>
      <p:sp>
        <p:nvSpPr>
          <p:cNvPr id="17" name="Google Shape;17;g3de5e67c30f_0_1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F4F0FF"/>
              </a:buClr>
              <a:buSzPts val="1800"/>
              <a:buFont typeface="Inter"/>
              <a:buChar char="●"/>
              <a:defRPr sz="1800">
                <a:solidFill>
                  <a:srgbClr val="F4F0FF"/>
                </a:solidFill>
                <a:latin typeface="Inter"/>
                <a:ea typeface="Inter"/>
                <a:cs typeface="Inter"/>
                <a:sym typeface="Inter"/>
              </a:defRPr>
            </a:lvl1pPr>
            <a:lvl2pPr indent="-317500" lvl="1" marL="9144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2pPr>
            <a:lvl3pPr indent="-317500" lvl="2" marL="13716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3pPr>
            <a:lvl4pPr indent="-317500" lvl="3" marL="18288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4pPr>
            <a:lvl5pPr indent="-317500" lvl="4" marL="22860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5pPr>
            <a:lvl6pPr indent="-317500" lvl="5" marL="27432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6pPr>
            <a:lvl7pPr indent="-317500" lvl="6" marL="32004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7pPr>
            <a:lvl8pPr indent="-317500" lvl="7" marL="36576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8pPr>
            <a:lvl9pPr indent="-317500" lvl="8" marL="4114800">
              <a:lnSpc>
                <a:spcPct val="115000"/>
              </a:lnSpc>
              <a:spcBef>
                <a:spcPts val="0"/>
              </a:spcBef>
              <a:spcAft>
                <a:spcPts val="0"/>
              </a:spcAft>
              <a:buClr>
                <a:srgbClr val="F4F0FF"/>
              </a:buClr>
              <a:buSzPts val="1400"/>
              <a:buFont typeface="Inter"/>
              <a:buChar char="■"/>
              <a:defRPr>
                <a:solidFill>
                  <a:srgbClr val="F4F0FF"/>
                </a:solidFill>
                <a:latin typeface="Inter"/>
                <a:ea typeface="Inter"/>
                <a:cs typeface="Inter"/>
                <a:sym typeface="Inter"/>
              </a:defRPr>
            </a:lvl9pPr>
          </a:lstStyle>
          <a:p/>
        </p:txBody>
      </p:sp>
      <p:sp>
        <p:nvSpPr>
          <p:cNvPr id="18" name="Google Shape;18;g3de5e67c30f_0_1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omments" Target="../comments/comment1.xml"/><Relationship Id="rId4" Type="http://schemas.openxmlformats.org/officeDocument/2006/relationships/hyperlink" Target="https://github.com/macadmins/carafe" TargetMode="External"/><Relationship Id="rId5" Type="http://schemas.openxmlformats.org/officeDocument/2006/relationships/hyperlink" Target="https://brew.sh/" TargetMode="External"/><Relationship Id="rId6" Type="http://schemas.openxmlformats.org/officeDocument/2006/relationships/hyperlink" Target="https://allthingscloud.blog/auditing-homebrew-security-intune-mac-fleet/" TargetMode="External"/><Relationship Id="rId7" Type="http://schemas.openxmlformats.org/officeDocument/2006/relationships/image" Target="../media/image17.png"/><Relationship Id="rId8" Type="http://schemas.openxmlformats.org/officeDocument/2006/relationships/hyperlink" Target="https://workbrew.com/fre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 name="Shape 73"/>
        <p:cNvGrpSpPr/>
        <p:nvPr/>
      </p:nvGrpSpPr>
      <p:grpSpPr>
        <a:xfrm>
          <a:off x="0" y="0"/>
          <a:ext cx="0" cy="0"/>
          <a:chOff x="0" y="0"/>
          <a:chExt cx="0" cy="0"/>
        </a:xfrm>
      </p:grpSpPr>
      <p:sp>
        <p:nvSpPr>
          <p:cNvPr id="74" name="Google Shape;74;p1"/>
          <p:cNvSpPr/>
          <p:nvPr/>
        </p:nvSpPr>
        <p:spPr>
          <a:xfrm>
            <a:off x="0" y="0"/>
            <a:ext cx="365760" cy="51435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
          <p:cNvSpPr/>
          <p:nvPr/>
        </p:nvSpPr>
        <p:spPr>
          <a:xfrm>
            <a:off x="5760720" y="0"/>
            <a:ext cx="3383400" cy="5143500"/>
          </a:xfrm>
          <a:prstGeom prst="rect">
            <a:avLst/>
          </a:prstGeom>
          <a:solidFill>
            <a:srgbClr val="F4F0FF"/>
          </a:solidFill>
          <a:ln cap="flat" cmpd="sng" w="12700">
            <a:solidFill>
              <a:srgbClr val="F4F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
          <p:cNvSpPr/>
          <p:nvPr/>
        </p:nvSpPr>
        <p:spPr>
          <a:xfrm>
            <a:off x="7223760" y="128016"/>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
          <p:cNvSpPr/>
          <p:nvPr/>
        </p:nvSpPr>
        <p:spPr>
          <a:xfrm>
            <a:off x="7059168" y="292608"/>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
          <p:cNvSpPr/>
          <p:nvPr/>
        </p:nvSpPr>
        <p:spPr>
          <a:xfrm>
            <a:off x="7223760" y="292608"/>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
          <p:cNvSpPr/>
          <p:nvPr/>
        </p:nvSpPr>
        <p:spPr>
          <a:xfrm>
            <a:off x="7388352" y="292608"/>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
          <p:cNvSpPr/>
          <p:nvPr/>
        </p:nvSpPr>
        <p:spPr>
          <a:xfrm>
            <a:off x="7223760" y="457200"/>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
          <p:cNvSpPr/>
          <p:nvPr/>
        </p:nvSpPr>
        <p:spPr>
          <a:xfrm>
            <a:off x="7955280" y="219456"/>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
          <p:cNvSpPr/>
          <p:nvPr/>
        </p:nvSpPr>
        <p:spPr>
          <a:xfrm>
            <a:off x="8119872" y="219456"/>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
          <p:cNvSpPr/>
          <p:nvPr/>
        </p:nvSpPr>
        <p:spPr>
          <a:xfrm>
            <a:off x="8119872" y="384048"/>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
          <p:cNvSpPr/>
          <p:nvPr/>
        </p:nvSpPr>
        <p:spPr>
          <a:xfrm>
            <a:off x="8430768" y="128016"/>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
          <p:cNvSpPr/>
          <p:nvPr/>
        </p:nvSpPr>
        <p:spPr>
          <a:xfrm>
            <a:off x="8732520" y="128016"/>
            <a:ext cx="128016" cy="128016"/>
          </a:xfrm>
          <a:prstGeom prst="rect">
            <a:avLst/>
          </a:prstGeom>
          <a:solidFill>
            <a:srgbClr val="D9CEFF"/>
          </a:solidFill>
          <a:ln cap="flat" cmpd="sng" w="12700">
            <a:solidFill>
              <a:srgbClr val="D9C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p:nvPr/>
        </p:nvSpPr>
        <p:spPr>
          <a:xfrm rot="5400000">
            <a:off x="-2242149" y="2547300"/>
            <a:ext cx="5155200" cy="606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p:nvPr/>
        </p:nvSpPr>
        <p:spPr>
          <a:xfrm>
            <a:off x="594350" y="1032825"/>
            <a:ext cx="5349300" cy="231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A2930"/>
              </a:buClr>
              <a:buSzPts val="7200"/>
              <a:buFont typeface="Mona Sans"/>
              <a:buNone/>
            </a:pPr>
            <a:r>
              <a:rPr b="1" i="0" lang="en-US" sz="6800" u="none" cap="none" strike="noStrike">
                <a:solidFill>
                  <a:srgbClr val="2A2930"/>
                </a:solidFill>
                <a:latin typeface="Mona Sans"/>
                <a:ea typeface="Mona Sans"/>
                <a:cs typeface="Mona Sans"/>
                <a:sym typeface="Mona Sans"/>
              </a:rPr>
              <a:t>Brewing</a:t>
            </a:r>
            <a:endParaRPr b="0" i="0" sz="6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A2930"/>
              </a:buClr>
              <a:buSzPts val="7200"/>
              <a:buFont typeface="Mona Sans"/>
              <a:buNone/>
            </a:pPr>
            <a:r>
              <a:rPr b="1" i="0" lang="en-US" sz="6800" u="none" cap="none" strike="noStrike">
                <a:solidFill>
                  <a:srgbClr val="2A2930"/>
                </a:solidFill>
                <a:latin typeface="Mona Sans"/>
                <a:ea typeface="Mona Sans"/>
                <a:cs typeface="Mona Sans"/>
                <a:sym typeface="Mona Sans"/>
              </a:rPr>
              <a:t>in the Dark</a:t>
            </a:r>
            <a:endParaRPr b="0" i="0" sz="6800" u="none" cap="none" strike="noStrike">
              <a:solidFill>
                <a:schemeClr val="dk1"/>
              </a:solidFill>
              <a:latin typeface="Calibri"/>
              <a:ea typeface="Calibri"/>
              <a:cs typeface="Calibri"/>
              <a:sym typeface="Calibri"/>
            </a:endParaRPr>
          </a:p>
        </p:txBody>
      </p:sp>
      <p:sp>
        <p:nvSpPr>
          <p:cNvPr id="88" name="Google Shape;88;p1"/>
          <p:cNvSpPr/>
          <p:nvPr/>
        </p:nvSpPr>
        <p:spPr>
          <a:xfrm>
            <a:off x="594350" y="3374075"/>
            <a:ext cx="4388700" cy="822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400"/>
              <a:buFont typeface="Mona Sans"/>
              <a:buNone/>
            </a:pPr>
            <a:r>
              <a:rPr b="0" i="0" lang="en-US" sz="2500" u="none" cap="none" strike="noStrike">
                <a:solidFill>
                  <a:srgbClr val="3D3C42"/>
                </a:solidFill>
                <a:latin typeface="Mona Sans"/>
                <a:ea typeface="Mona Sans"/>
                <a:cs typeface="Mona Sans"/>
                <a:sym typeface="Mona Sans"/>
              </a:rPr>
              <a:t>Homebrew &amp; Software Supply Chain Security in Financial Services</a:t>
            </a:r>
            <a:endParaRPr b="0" i="0" sz="2500" u="none" cap="none" strike="noStrike">
              <a:solidFill>
                <a:srgbClr val="3D3C42"/>
              </a:solidFill>
              <a:latin typeface="Calibri"/>
              <a:ea typeface="Calibri"/>
              <a:cs typeface="Calibri"/>
              <a:sym typeface="Calibri"/>
            </a:endParaRPr>
          </a:p>
        </p:txBody>
      </p:sp>
      <p:sp>
        <p:nvSpPr>
          <p:cNvPr id="89" name="Google Shape;89;p1"/>
          <p:cNvSpPr/>
          <p:nvPr/>
        </p:nvSpPr>
        <p:spPr>
          <a:xfrm>
            <a:off x="5943663" y="3922785"/>
            <a:ext cx="30174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3BFF"/>
              </a:buClr>
              <a:buSzPts val="1200"/>
              <a:buFont typeface="Mona Sans"/>
              <a:buNone/>
            </a:pPr>
            <a:r>
              <a:rPr b="1" i="0" lang="en-US" sz="2000" u="none" cap="none" strike="noStrike">
                <a:solidFill>
                  <a:srgbClr val="663BFF"/>
                </a:solidFill>
                <a:latin typeface="Mona Sans"/>
                <a:ea typeface="Mona Sans"/>
                <a:cs typeface="Mona Sans"/>
                <a:sym typeface="Mona Sans"/>
              </a:rPr>
              <a:t>BILLY M</a:t>
            </a:r>
            <a:r>
              <a:rPr b="1" lang="en-US" sz="2000">
                <a:solidFill>
                  <a:srgbClr val="663BFF"/>
                </a:solidFill>
                <a:latin typeface="Mona Sans"/>
                <a:ea typeface="Mona Sans"/>
                <a:cs typeface="Mona Sans"/>
                <a:sym typeface="Mona Sans"/>
              </a:rPr>
              <a:t>C</a:t>
            </a:r>
            <a:r>
              <a:rPr b="1" i="0" lang="en-US" sz="2000" u="none" cap="none" strike="noStrike">
                <a:solidFill>
                  <a:srgbClr val="663BFF"/>
                </a:solidFill>
                <a:latin typeface="Mona Sans"/>
                <a:ea typeface="Mona Sans"/>
                <a:cs typeface="Mona Sans"/>
                <a:sym typeface="Mona Sans"/>
              </a:rPr>
              <a:t>GEE</a:t>
            </a:r>
            <a:endParaRPr b="0" i="0" sz="2000" u="none" cap="none" strike="noStrike">
              <a:solidFill>
                <a:schemeClr val="dk1"/>
              </a:solidFill>
              <a:latin typeface="Calibri"/>
              <a:ea typeface="Calibri"/>
              <a:cs typeface="Calibri"/>
              <a:sym typeface="Calibri"/>
            </a:endParaRPr>
          </a:p>
        </p:txBody>
      </p:sp>
      <p:sp>
        <p:nvSpPr>
          <p:cNvPr id="90" name="Google Shape;90;p1"/>
          <p:cNvSpPr/>
          <p:nvPr/>
        </p:nvSpPr>
        <p:spPr>
          <a:xfrm>
            <a:off x="5943725" y="4396600"/>
            <a:ext cx="30174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D3C42"/>
              </a:buClr>
              <a:buSzPts val="1300"/>
              <a:buFont typeface="Mona Sans"/>
              <a:buNone/>
            </a:pPr>
            <a:r>
              <a:rPr lang="en-US" sz="1600">
                <a:solidFill>
                  <a:srgbClr val="3D3C42"/>
                </a:solidFill>
                <a:latin typeface="Mona Sans"/>
                <a:ea typeface="Mona Sans"/>
                <a:cs typeface="Mona Sans"/>
                <a:sym typeface="Mona Sans"/>
              </a:rPr>
              <a:t>Account Executive</a:t>
            </a:r>
            <a:endParaRPr sz="1600">
              <a:solidFill>
                <a:srgbClr val="3D3C42"/>
              </a:solidFill>
              <a:latin typeface="Mona Sans"/>
              <a:ea typeface="Mona Sans"/>
              <a:cs typeface="Mona Sans"/>
              <a:sym typeface="Mona Sans"/>
            </a:endParaRPr>
          </a:p>
          <a:p>
            <a:pPr indent="0" lvl="0" marL="0" marR="0" rtl="0" algn="l">
              <a:spcBef>
                <a:spcPts val="0"/>
              </a:spcBef>
              <a:spcAft>
                <a:spcPts val="0"/>
              </a:spcAft>
              <a:buClr>
                <a:srgbClr val="3D3C42"/>
              </a:buClr>
              <a:buSzPts val="1300"/>
              <a:buFont typeface="Mona Sans"/>
              <a:buNone/>
            </a:pPr>
            <a:r>
              <a:rPr b="0" i="0" lang="en-US" sz="1600" u="none" cap="none" strike="noStrike">
                <a:solidFill>
                  <a:srgbClr val="3D3C42"/>
                </a:solidFill>
                <a:latin typeface="Mona Sans"/>
                <a:ea typeface="Mona Sans"/>
                <a:cs typeface="Mona Sans"/>
                <a:sym typeface="Mona Sans"/>
              </a:rPr>
              <a:t>Workbrew</a:t>
            </a:r>
            <a:endParaRPr b="0" i="0" sz="1600" u="none" cap="none" strike="noStrike">
              <a:solidFill>
                <a:schemeClr val="dk1"/>
              </a:solidFill>
              <a:latin typeface="Calibri"/>
              <a:ea typeface="Calibri"/>
              <a:cs typeface="Calibri"/>
              <a:sym typeface="Calibri"/>
            </a:endParaRPr>
          </a:p>
        </p:txBody>
      </p:sp>
      <p:pic>
        <p:nvPicPr>
          <p:cNvPr id="91" name="Google Shape;91;p1" title="x3-wb-logo-combined.png"/>
          <p:cNvPicPr preferRelativeResize="0"/>
          <p:nvPr/>
        </p:nvPicPr>
        <p:blipFill>
          <a:blip r:embed="rId3">
            <a:alphaModFix/>
          </a:blip>
          <a:stretch>
            <a:fillRect/>
          </a:stretch>
        </p:blipFill>
        <p:spPr>
          <a:xfrm>
            <a:off x="594350" y="219528"/>
            <a:ext cx="2393006" cy="365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E25"/>
        </a:solidFill>
      </p:bgPr>
    </p:bg>
    <p:spTree>
      <p:nvGrpSpPr>
        <p:cNvPr id="172" name="Shape 172"/>
        <p:cNvGrpSpPr/>
        <p:nvPr/>
      </p:nvGrpSpPr>
      <p:grpSpPr>
        <a:xfrm>
          <a:off x="0" y="0"/>
          <a:ext cx="0" cy="0"/>
          <a:chOff x="0" y="0"/>
          <a:chExt cx="0" cy="0"/>
        </a:xfrm>
      </p:grpSpPr>
      <p:sp>
        <p:nvSpPr>
          <p:cNvPr id="173" name="Google Shape;173;g3de5e67c30f_0_3"/>
          <p:cNvSpPr/>
          <p:nvPr/>
        </p:nvSpPr>
        <p:spPr>
          <a:xfrm>
            <a:off x="0" y="0"/>
            <a:ext cx="9144000" cy="639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de5e67c30f_0_3"/>
          <p:cNvSpPr/>
          <p:nvPr/>
        </p:nvSpPr>
        <p:spPr>
          <a:xfrm>
            <a:off x="594360" y="502920"/>
            <a:ext cx="8412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4800"/>
              <a:buFont typeface="Courier New"/>
              <a:buNone/>
            </a:pPr>
            <a:r>
              <a:rPr b="1" i="0" lang="en-US" sz="4800" u="none" cap="none" strike="noStrike">
                <a:solidFill>
                  <a:srgbClr val="FFFFFF"/>
                </a:solidFill>
                <a:latin typeface="Courier New"/>
                <a:ea typeface="Courier New"/>
                <a:cs typeface="Courier New"/>
                <a:sym typeface="Courier New"/>
              </a:rPr>
              <a:t>$&gt; brew </a:t>
            </a:r>
            <a:r>
              <a:rPr b="1" lang="en-US" sz="4800">
                <a:solidFill>
                  <a:srgbClr val="FFFFFF"/>
                </a:solidFill>
                <a:latin typeface="Courier New"/>
                <a:ea typeface="Courier New"/>
                <a:cs typeface="Courier New"/>
                <a:sym typeface="Courier New"/>
              </a:rPr>
              <a:t>info</a:t>
            </a:r>
            <a:r>
              <a:rPr b="1" i="0" lang="en-US" sz="4800" u="none" cap="none" strike="noStrike">
                <a:solidFill>
                  <a:srgbClr val="FFFFFF"/>
                </a:solidFill>
                <a:latin typeface="Courier New"/>
                <a:ea typeface="Courier New"/>
                <a:cs typeface="Courier New"/>
                <a:sym typeface="Courier New"/>
              </a:rPr>
              <a:t> </a:t>
            </a:r>
            <a:r>
              <a:rPr b="1" lang="en-US" sz="4800">
                <a:solidFill>
                  <a:srgbClr val="FFFFFF"/>
                </a:solidFill>
                <a:latin typeface="Courier New"/>
                <a:ea typeface="Courier New"/>
                <a:cs typeface="Courier New"/>
                <a:sym typeface="Courier New"/>
              </a:rPr>
              <a:t>XZ</a:t>
            </a:r>
            <a:endParaRPr b="0" i="0" sz="4800" u="none" cap="none" strike="noStrike">
              <a:solidFill>
                <a:schemeClr val="dk1"/>
              </a:solidFill>
              <a:latin typeface="Calibri"/>
              <a:ea typeface="Calibri"/>
              <a:cs typeface="Calibri"/>
              <a:sym typeface="Calibri"/>
            </a:endParaRPr>
          </a:p>
        </p:txBody>
      </p:sp>
      <p:sp>
        <p:nvSpPr>
          <p:cNvPr id="175" name="Google Shape;175;g3de5e67c30f_0_3"/>
          <p:cNvSpPr/>
          <p:nvPr/>
        </p:nvSpPr>
        <p:spPr>
          <a:xfrm>
            <a:off x="594360" y="1495040"/>
            <a:ext cx="8412600" cy="777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700"/>
              <a:buFont typeface="Courier New"/>
              <a:buNone/>
            </a:pPr>
            <a:r>
              <a:rPr lang="en-US" sz="1700">
                <a:solidFill>
                  <a:srgbClr val="9F9EA1"/>
                </a:solidFill>
                <a:latin typeface="Courier New"/>
                <a:ea typeface="Courier New"/>
                <a:cs typeface="Courier New"/>
                <a:sym typeface="Courier New"/>
              </a:rPr>
              <a:t>$&gt; brew info xz xz 5.6.0 (OUTDATED) </a:t>
            </a:r>
            <a:endParaRPr sz="1700">
              <a:solidFill>
                <a:srgbClr val="9F9EA1"/>
              </a:solidFill>
              <a:latin typeface="Courier New"/>
              <a:ea typeface="Courier New"/>
              <a:cs typeface="Courier New"/>
              <a:sym typeface="Courier New"/>
            </a:endParaRPr>
          </a:p>
          <a:p>
            <a:pPr indent="0" lvl="0" marL="0" marR="0" rtl="0" algn="l">
              <a:spcBef>
                <a:spcPts val="0"/>
              </a:spcBef>
              <a:spcAft>
                <a:spcPts val="0"/>
              </a:spcAft>
              <a:buClr>
                <a:srgbClr val="9F9EA1"/>
              </a:buClr>
              <a:buSzPts val="1700"/>
              <a:buFont typeface="Courier New"/>
              <a:buNone/>
            </a:pPr>
            <a:r>
              <a:rPr b="1" lang="en-US" sz="1700">
                <a:solidFill>
                  <a:srgbClr val="FF0000"/>
                </a:solidFill>
                <a:latin typeface="Courier New"/>
                <a:ea typeface="Courier New"/>
                <a:cs typeface="Courier New"/>
                <a:sym typeface="Courier New"/>
              </a:rPr>
              <a:t>CVE-2024-3094</a:t>
            </a:r>
            <a:r>
              <a:rPr lang="en-US" sz="1700">
                <a:solidFill>
                  <a:srgbClr val="FF0000"/>
                </a:solidFill>
                <a:latin typeface="Courier New"/>
                <a:ea typeface="Courier New"/>
                <a:cs typeface="Courier New"/>
                <a:sym typeface="Courier New"/>
              </a:rPr>
              <a:t> — CVSS 10.0</a:t>
            </a:r>
            <a:endParaRPr b="1" i="0" sz="1700" u="none" cap="none" strike="noStrike">
              <a:solidFill>
                <a:srgbClr val="FF0000"/>
              </a:solidFill>
              <a:latin typeface="Calibri"/>
              <a:ea typeface="Calibri"/>
              <a:cs typeface="Calibri"/>
              <a:sym typeface="Calibri"/>
            </a:endParaRPr>
          </a:p>
        </p:txBody>
      </p:sp>
      <p:sp>
        <p:nvSpPr>
          <p:cNvPr id="176" name="Google Shape;176;g3de5e67c30f_0_3"/>
          <p:cNvSpPr/>
          <p:nvPr/>
        </p:nvSpPr>
        <p:spPr>
          <a:xfrm>
            <a:off x="594360" y="2377441"/>
            <a:ext cx="1645800" cy="456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de5e67c30f_0_3"/>
          <p:cNvSpPr/>
          <p:nvPr/>
        </p:nvSpPr>
        <p:spPr>
          <a:xfrm>
            <a:off x="557100" y="2423050"/>
            <a:ext cx="8029800" cy="23070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900">
                <a:solidFill>
                  <a:schemeClr val="lt1"/>
                </a:solidFill>
                <a:latin typeface="Mona Sans"/>
                <a:ea typeface="Mona Sans"/>
                <a:cs typeface="Mona Sans"/>
                <a:sym typeface="Mona Sans"/>
              </a:rPr>
              <a:t>The open source community found and fixed it within hours.</a:t>
            </a:r>
            <a:endParaRPr b="1" sz="1900">
              <a:solidFill>
                <a:schemeClr val="lt1"/>
              </a:solidFill>
              <a:latin typeface="Mona Sans"/>
              <a:ea typeface="Mona Sans"/>
              <a:cs typeface="Mona Sans"/>
              <a:sym typeface="Mona Sans"/>
            </a:endParaRPr>
          </a:p>
          <a:p>
            <a:pPr indent="0" lvl="0" marL="0" rtl="0" algn="l">
              <a:lnSpc>
                <a:spcPct val="115000"/>
              </a:lnSpc>
              <a:spcBef>
                <a:spcPts val="1200"/>
              </a:spcBef>
              <a:spcAft>
                <a:spcPts val="0"/>
              </a:spcAft>
              <a:buClr>
                <a:schemeClr val="dk1"/>
              </a:buClr>
              <a:buSzPts val="1100"/>
              <a:buFont typeface="Arial"/>
              <a:buNone/>
            </a:pPr>
            <a:r>
              <a:rPr b="1" lang="en-US" sz="1900">
                <a:solidFill>
                  <a:schemeClr val="lt1"/>
                </a:solidFill>
                <a:latin typeface="Mona Sans"/>
                <a:ea typeface="Mona Sans"/>
                <a:cs typeface="Mona Sans"/>
                <a:sym typeface="Mona Sans"/>
              </a:rPr>
              <a:t>New Problem → </a:t>
            </a:r>
            <a:r>
              <a:rPr b="1" lang="en-US" sz="1900">
                <a:solidFill>
                  <a:srgbClr val="FF0000"/>
                </a:solidFill>
                <a:latin typeface="Mona Sans"/>
                <a:ea typeface="Mona Sans"/>
                <a:cs typeface="Mona Sans"/>
                <a:sym typeface="Mona Sans"/>
              </a:rPr>
              <a:t>Patch Management</a:t>
            </a:r>
            <a:endParaRPr b="1" sz="1900">
              <a:solidFill>
                <a:srgbClr val="FF0000"/>
              </a:solidFill>
              <a:latin typeface="Mona Sans"/>
              <a:ea typeface="Mona Sans"/>
              <a:cs typeface="Mona Sans"/>
              <a:sym typeface="Mona Sans"/>
            </a:endParaRPr>
          </a:p>
          <a:p>
            <a:pPr indent="0" lvl="0" marL="0" rtl="0" algn="l">
              <a:lnSpc>
                <a:spcPct val="115000"/>
              </a:lnSpc>
              <a:spcBef>
                <a:spcPts val="1200"/>
              </a:spcBef>
              <a:spcAft>
                <a:spcPts val="0"/>
              </a:spcAft>
              <a:buClr>
                <a:schemeClr val="dk1"/>
              </a:buClr>
              <a:buSzPts val="1100"/>
              <a:buFont typeface="Arial"/>
              <a:buNone/>
            </a:pPr>
            <a:r>
              <a:rPr b="1" lang="en-US" sz="1900">
                <a:solidFill>
                  <a:schemeClr val="lt1"/>
                </a:solidFill>
                <a:latin typeface="Mona Sans"/>
                <a:ea typeface="Mona Sans"/>
                <a:cs typeface="Mona Sans"/>
                <a:sym typeface="Mona Sans"/>
              </a:rPr>
              <a:t>Which machines in your fleet were running the vulnerable version?</a:t>
            </a:r>
            <a:endParaRPr b="1" sz="1900">
              <a:solidFill>
                <a:schemeClr val="lt1"/>
              </a:solidFill>
              <a:latin typeface="Mona Sans"/>
              <a:ea typeface="Mona Sans"/>
              <a:cs typeface="Mona Sans"/>
              <a:sym typeface="Mona Sans"/>
            </a:endParaRPr>
          </a:p>
          <a:p>
            <a:pPr indent="0" lvl="0" marL="0" rtl="0" algn="l">
              <a:lnSpc>
                <a:spcPct val="115000"/>
              </a:lnSpc>
              <a:spcBef>
                <a:spcPts val="1200"/>
              </a:spcBef>
              <a:spcAft>
                <a:spcPts val="1200"/>
              </a:spcAft>
              <a:buClr>
                <a:schemeClr val="dk1"/>
              </a:buClr>
              <a:buSzPts val="1100"/>
              <a:buFont typeface="Arial"/>
              <a:buNone/>
            </a:pPr>
            <a:r>
              <a:rPr b="1" lang="en-US" sz="1900">
                <a:solidFill>
                  <a:schemeClr val="lt1"/>
                </a:solidFill>
                <a:latin typeface="Mona Sans"/>
                <a:ea typeface="Mona Sans"/>
                <a:cs typeface="Mona Sans"/>
                <a:sym typeface="Mona Sans"/>
              </a:rPr>
              <a:t>How do you prove to your auditors they're clean now?</a:t>
            </a:r>
            <a:endParaRPr b="1" sz="1900">
              <a:solidFill>
                <a:schemeClr val="lt1"/>
              </a:solidFill>
              <a:latin typeface="Mona Sans"/>
              <a:ea typeface="Mona Sans"/>
              <a:cs typeface="Mona Sans"/>
              <a:sym typeface="Mona Sans"/>
            </a:endParaRPr>
          </a:p>
        </p:txBody>
      </p:sp>
      <p:sp>
        <p:nvSpPr>
          <p:cNvPr id="178" name="Google Shape;178;g3de5e67c30f_0_3"/>
          <p:cNvSpPr/>
          <p:nvPr/>
        </p:nvSpPr>
        <p:spPr>
          <a:xfrm>
            <a:off x="594360" y="4736592"/>
            <a:ext cx="8229600" cy="255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3A3A3A"/>
              </a:buClr>
              <a:buSzPts val="1000"/>
              <a:buFont typeface="Mona Sans"/>
              <a:buNone/>
            </a:pPr>
            <a:r>
              <a:rPr b="0" i="0" lang="en-US" sz="1000" u="none" cap="none" strike="noStrike">
                <a:solidFill>
                  <a:srgbClr val="9F9EA1"/>
                </a:solidFill>
                <a:latin typeface="Mona Sans"/>
                <a:ea typeface="Mona Sans"/>
                <a:cs typeface="Mona Sans"/>
                <a:sym typeface="Mona Sans"/>
              </a:rPr>
              <a:t>Source: CISA Advisory / Andres Freund, OSS Security Mailing List, March 2024</a:t>
            </a:r>
            <a:endParaRPr b="0" i="0" sz="1000" u="none" cap="none" strike="noStrike">
              <a:solidFill>
                <a:srgbClr val="9F9EA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E25"/>
        </a:solidFill>
      </p:bgPr>
    </p:bg>
    <p:spTree>
      <p:nvGrpSpPr>
        <p:cNvPr id="183" name="Shape 183"/>
        <p:cNvGrpSpPr/>
        <p:nvPr/>
      </p:nvGrpSpPr>
      <p:grpSpPr>
        <a:xfrm>
          <a:off x="0" y="0"/>
          <a:ext cx="0" cy="0"/>
          <a:chOff x="0" y="0"/>
          <a:chExt cx="0" cy="0"/>
        </a:xfrm>
      </p:grpSpPr>
      <p:sp>
        <p:nvSpPr>
          <p:cNvPr id="184" name="Google Shape;184;p3"/>
          <p:cNvSpPr/>
          <p:nvPr/>
        </p:nvSpPr>
        <p:spPr>
          <a:xfrm>
            <a:off x="0" y="0"/>
            <a:ext cx="9144000" cy="64008"/>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594360" y="502920"/>
            <a:ext cx="841248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4800"/>
              <a:buFont typeface="Courier New"/>
              <a:buNone/>
            </a:pPr>
            <a:r>
              <a:rPr b="1" i="0" lang="en-US" sz="4800" u="none" cap="none" strike="noStrike">
                <a:solidFill>
                  <a:srgbClr val="FFFFFF"/>
                </a:solidFill>
                <a:latin typeface="Courier New"/>
                <a:ea typeface="Courier New"/>
                <a:cs typeface="Courier New"/>
                <a:sym typeface="Courier New"/>
              </a:rPr>
              <a:t>$</a:t>
            </a:r>
            <a:r>
              <a:rPr b="1" i="0" lang="en-US" sz="4800" u="none" cap="none" strike="noStrike">
                <a:solidFill>
                  <a:srgbClr val="FFFFFF"/>
                </a:solidFill>
                <a:latin typeface="Courier New"/>
                <a:ea typeface="Courier New"/>
                <a:cs typeface="Courier New"/>
                <a:sym typeface="Courier New"/>
              </a:rPr>
              <a:t>&gt; brew </a:t>
            </a:r>
            <a:r>
              <a:rPr b="1" lang="en-US" sz="4800">
                <a:solidFill>
                  <a:srgbClr val="FFFFFF"/>
                </a:solidFill>
                <a:latin typeface="Courier New"/>
                <a:ea typeface="Courier New"/>
                <a:cs typeface="Courier New"/>
                <a:sym typeface="Courier New"/>
              </a:rPr>
              <a:t>info</a:t>
            </a:r>
            <a:r>
              <a:rPr b="1" i="0" lang="en-US" sz="4800" u="none" cap="none" strike="noStrike">
                <a:solidFill>
                  <a:srgbClr val="FFFFFF"/>
                </a:solidFill>
                <a:latin typeface="Courier New"/>
                <a:ea typeface="Courier New"/>
                <a:cs typeface="Courier New"/>
                <a:sym typeface="Courier New"/>
              </a:rPr>
              <a:t> trivy</a:t>
            </a:r>
            <a:endParaRPr b="0" i="0" sz="4800" u="none" cap="none" strike="noStrike">
              <a:solidFill>
                <a:schemeClr val="dk1"/>
              </a:solidFill>
              <a:latin typeface="Calibri"/>
              <a:ea typeface="Calibri"/>
              <a:cs typeface="Calibri"/>
              <a:sym typeface="Calibri"/>
            </a:endParaRPr>
          </a:p>
        </p:txBody>
      </p:sp>
      <p:sp>
        <p:nvSpPr>
          <p:cNvPr id="186" name="Google Shape;186;p3"/>
          <p:cNvSpPr/>
          <p:nvPr/>
        </p:nvSpPr>
        <p:spPr>
          <a:xfrm>
            <a:off x="594360" y="1495040"/>
            <a:ext cx="8412600" cy="777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700"/>
              <a:buFont typeface="Courier New"/>
              <a:buNone/>
            </a:pPr>
            <a:r>
              <a:rPr lang="en-US" sz="1700">
                <a:solidFill>
                  <a:srgbClr val="9F9EA1"/>
                </a:solidFill>
                <a:latin typeface="Courier New"/>
                <a:ea typeface="Courier New"/>
                <a:cs typeface="Courier New"/>
                <a:sym typeface="Courier New"/>
              </a:rPr>
              <a:t>$&gt; brew install trivy ✅ </a:t>
            </a:r>
            <a:r>
              <a:rPr b="1" lang="en-US" sz="1700">
                <a:solidFill>
                  <a:srgbClr val="08C20C"/>
                </a:solidFill>
                <a:latin typeface="Courier New"/>
                <a:ea typeface="Courier New"/>
                <a:cs typeface="Courier New"/>
                <a:sym typeface="Courier New"/>
              </a:rPr>
              <a:t>Safe</a:t>
            </a:r>
            <a:r>
              <a:rPr lang="en-US" sz="1700">
                <a:solidFill>
                  <a:srgbClr val="08C20C"/>
                </a:solidFill>
                <a:latin typeface="Courier New"/>
                <a:ea typeface="Courier New"/>
                <a:cs typeface="Courier New"/>
                <a:sym typeface="Courier New"/>
              </a:rPr>
              <a:t> </a:t>
            </a:r>
            <a:br>
              <a:rPr lang="en-US" sz="1700">
                <a:solidFill>
                  <a:srgbClr val="9F9EA1"/>
                </a:solidFill>
                <a:latin typeface="Courier New"/>
                <a:ea typeface="Courier New"/>
                <a:cs typeface="Courier New"/>
                <a:sym typeface="Courier New"/>
              </a:rPr>
            </a:br>
            <a:r>
              <a:rPr lang="en-US" sz="1700">
                <a:solidFill>
                  <a:srgbClr val="9F9EA1"/>
                </a:solidFill>
                <a:latin typeface="Courier New"/>
                <a:ea typeface="Courier New"/>
                <a:cs typeface="Courier New"/>
                <a:sym typeface="Courier New"/>
              </a:rPr>
              <a:t>$&gt; brew install aquasecurity/trivy/trivy ❌ </a:t>
            </a:r>
            <a:r>
              <a:rPr b="1" lang="en-US" sz="1700">
                <a:solidFill>
                  <a:srgbClr val="FF0000"/>
                </a:solidFill>
                <a:latin typeface="Courier New"/>
                <a:ea typeface="Courier New"/>
                <a:cs typeface="Courier New"/>
                <a:sym typeface="Courier New"/>
              </a:rPr>
              <a:t>Compromised</a:t>
            </a:r>
            <a:endParaRPr b="1" i="0" sz="1700" u="none" cap="none" strike="noStrike">
              <a:solidFill>
                <a:srgbClr val="FF0000"/>
              </a:solidFill>
              <a:latin typeface="Calibri"/>
              <a:ea typeface="Calibri"/>
              <a:cs typeface="Calibri"/>
              <a:sym typeface="Calibri"/>
            </a:endParaRPr>
          </a:p>
        </p:txBody>
      </p:sp>
      <p:sp>
        <p:nvSpPr>
          <p:cNvPr id="187" name="Google Shape;187;p3"/>
          <p:cNvSpPr/>
          <p:nvPr/>
        </p:nvSpPr>
        <p:spPr>
          <a:xfrm>
            <a:off x="594360" y="2377441"/>
            <a:ext cx="1645800" cy="456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a:off x="613650" y="2377450"/>
            <a:ext cx="7916700" cy="868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3400"/>
              <a:buFont typeface="Mona Sans"/>
              <a:buNone/>
            </a:pPr>
            <a:r>
              <a:rPr b="1" i="0" lang="en-US" sz="2600" u="none" cap="none" strike="noStrike">
                <a:solidFill>
                  <a:srgbClr val="FFFFFF"/>
                </a:solidFill>
                <a:latin typeface="Mona Sans"/>
                <a:ea typeface="Mona Sans"/>
                <a:cs typeface="Mona Sans"/>
                <a:sym typeface="Mona Sans"/>
              </a:rPr>
              <a:t>The vulnerability scanner </a:t>
            </a:r>
            <a:r>
              <a:rPr b="1" lang="en-US" sz="2600">
                <a:solidFill>
                  <a:srgbClr val="FFFFFF"/>
                </a:solidFill>
                <a:latin typeface="Mona Sans"/>
                <a:ea typeface="Mona Sans"/>
                <a:cs typeface="Mona Sans"/>
                <a:sym typeface="Mona Sans"/>
              </a:rPr>
              <a:t>was</a:t>
            </a:r>
            <a:r>
              <a:rPr b="1" i="0" lang="en-US" sz="2600" u="none" cap="none" strike="noStrike">
                <a:solidFill>
                  <a:srgbClr val="FFFFFF"/>
                </a:solidFill>
                <a:latin typeface="Mona Sans"/>
                <a:ea typeface="Mona Sans"/>
                <a:cs typeface="Mona Sans"/>
                <a:sym typeface="Mona Sans"/>
              </a:rPr>
              <a:t> the vulnerability.</a:t>
            </a:r>
            <a:endParaRPr b="0" i="0" sz="2600" u="none" cap="none" strike="noStrike">
              <a:solidFill>
                <a:schemeClr val="dk1"/>
              </a:solidFill>
              <a:latin typeface="Calibri"/>
              <a:ea typeface="Calibri"/>
              <a:cs typeface="Calibri"/>
              <a:sym typeface="Calibri"/>
            </a:endParaRPr>
          </a:p>
        </p:txBody>
      </p:sp>
      <p:sp>
        <p:nvSpPr>
          <p:cNvPr id="189" name="Google Shape;189;p3"/>
          <p:cNvSpPr/>
          <p:nvPr/>
        </p:nvSpPr>
        <p:spPr>
          <a:xfrm>
            <a:off x="613650" y="3154575"/>
            <a:ext cx="8104500" cy="1159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400"/>
              <a:buFont typeface="Mona Sans"/>
              <a:buNone/>
            </a:pPr>
            <a:r>
              <a:rPr b="0" i="0" lang="en-US" sz="1500" u="none" cap="none" strike="noStrike">
                <a:solidFill>
                  <a:schemeClr val="lt1"/>
                </a:solidFill>
                <a:latin typeface="Mona Sans"/>
                <a:ea typeface="Mona Sans"/>
                <a:cs typeface="Mona Sans"/>
                <a:sym typeface="Mona Sans"/>
              </a:rPr>
              <a:t>Trivy v0.69.4 was backdoored with a credential stealer distributed via </a:t>
            </a:r>
            <a:r>
              <a:rPr lang="en-US" sz="1500">
                <a:solidFill>
                  <a:schemeClr val="lt1"/>
                </a:solidFill>
                <a:latin typeface="Mona Sans"/>
                <a:ea typeface="Mona Sans"/>
                <a:cs typeface="Mona Sans"/>
                <a:sym typeface="Mona Sans"/>
              </a:rPr>
              <a:t>Vendor’s own tap. </a:t>
            </a:r>
            <a:br>
              <a:rPr lang="en-US" sz="1500">
                <a:solidFill>
                  <a:schemeClr val="lt1"/>
                </a:solidFill>
                <a:latin typeface="Mona Sans"/>
                <a:ea typeface="Mona Sans"/>
                <a:cs typeface="Mona Sans"/>
                <a:sym typeface="Mona Sans"/>
              </a:rPr>
            </a:br>
            <a:br>
              <a:rPr lang="en-US" sz="1500">
                <a:solidFill>
                  <a:schemeClr val="lt1"/>
                </a:solidFill>
                <a:latin typeface="Mona Sans"/>
                <a:ea typeface="Mona Sans"/>
                <a:cs typeface="Mona Sans"/>
                <a:sym typeface="Mona Sans"/>
              </a:rPr>
            </a:br>
            <a:r>
              <a:rPr lang="en-US" sz="1500">
                <a:solidFill>
                  <a:schemeClr val="lt1"/>
                </a:solidFill>
                <a:latin typeface="Mona Sans"/>
                <a:ea typeface="Mona Sans"/>
                <a:cs typeface="Mona Sans"/>
                <a:sym typeface="Mona Sans"/>
              </a:rPr>
              <a:t>Developers </a:t>
            </a:r>
            <a:r>
              <a:rPr b="1" i="1" lang="en-US" sz="1500" u="sng">
                <a:solidFill>
                  <a:schemeClr val="lt1"/>
                </a:solidFill>
                <a:latin typeface="Mona Sans"/>
                <a:ea typeface="Mona Sans"/>
                <a:cs typeface="Mona Sans"/>
                <a:sym typeface="Mona Sans"/>
              </a:rPr>
              <a:t>who installed through Homebrew-core were never exposed</a:t>
            </a:r>
            <a:r>
              <a:rPr b="1" lang="en-US" sz="1500">
                <a:solidFill>
                  <a:schemeClr val="lt1"/>
                </a:solidFill>
                <a:latin typeface="Mona Sans"/>
                <a:ea typeface="Mona Sans"/>
                <a:cs typeface="Mona Sans"/>
                <a:sym typeface="Mona Sans"/>
              </a:rPr>
              <a:t> </a:t>
            </a:r>
            <a:r>
              <a:rPr lang="en-US" sz="1500">
                <a:solidFill>
                  <a:schemeClr val="lt1"/>
                </a:solidFill>
                <a:latin typeface="Mona Sans"/>
                <a:ea typeface="Mona Sans"/>
                <a:cs typeface="Mona Sans"/>
                <a:sym typeface="Mona Sans"/>
              </a:rPr>
              <a:t>because Homebrew verifies a cryptographic checksum of the source, not the vendor's binary distributed through it’s own taps and other CI automations.</a:t>
            </a:r>
            <a:endParaRPr b="0" i="0" sz="1500" u="none" cap="none" strike="noStrike">
              <a:solidFill>
                <a:schemeClr val="lt1"/>
              </a:solidFill>
              <a:latin typeface="Calibri"/>
              <a:ea typeface="Calibri"/>
              <a:cs typeface="Calibri"/>
              <a:sym typeface="Calibri"/>
            </a:endParaRPr>
          </a:p>
        </p:txBody>
      </p:sp>
      <p:sp>
        <p:nvSpPr>
          <p:cNvPr id="190" name="Google Shape;190;p3"/>
          <p:cNvSpPr/>
          <p:nvPr/>
        </p:nvSpPr>
        <p:spPr>
          <a:xfrm>
            <a:off x="594360" y="4736592"/>
            <a:ext cx="8229600" cy="2560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3A3A3A"/>
              </a:buClr>
              <a:buSzPts val="1000"/>
              <a:buFont typeface="Mona Sans"/>
              <a:buNone/>
            </a:pPr>
            <a:r>
              <a:rPr b="0" i="0" lang="en-US" sz="1000" u="none" cap="none" strike="noStrike">
                <a:solidFill>
                  <a:srgbClr val="9F9EA1"/>
                </a:solidFill>
                <a:latin typeface="Mona Sans"/>
                <a:ea typeface="Mona Sans"/>
                <a:cs typeface="Mona Sans"/>
                <a:sym typeface="Mona Sans"/>
              </a:rPr>
              <a:t>Source: Aqua Security / StepSecurity, March 202</a:t>
            </a:r>
            <a:r>
              <a:rPr lang="en-US" sz="1000">
                <a:solidFill>
                  <a:srgbClr val="9F9EA1"/>
                </a:solidFill>
                <a:latin typeface="Mona Sans"/>
                <a:ea typeface="Mona Sans"/>
                <a:cs typeface="Mona Sans"/>
                <a:sym typeface="Mona Sans"/>
              </a:rPr>
              <a:t>6</a:t>
            </a:r>
            <a:endParaRPr b="0" i="0" sz="1000" u="none" cap="none" strike="noStrike">
              <a:solidFill>
                <a:srgbClr val="9F9EA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5" name="Shape 195"/>
        <p:cNvGrpSpPr/>
        <p:nvPr/>
      </p:nvGrpSpPr>
      <p:grpSpPr>
        <a:xfrm>
          <a:off x="0" y="0"/>
          <a:ext cx="0" cy="0"/>
          <a:chOff x="0" y="0"/>
          <a:chExt cx="0" cy="0"/>
        </a:xfrm>
      </p:grpSpPr>
      <p:sp>
        <p:nvSpPr>
          <p:cNvPr id="196" name="Google Shape;196;p5"/>
          <p:cNvSpPr/>
          <p:nvPr/>
        </p:nvSpPr>
        <p:spPr>
          <a:xfrm>
            <a:off x="0" y="0"/>
            <a:ext cx="411480" cy="51435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
          <p:cNvSpPr/>
          <p:nvPr/>
        </p:nvSpPr>
        <p:spPr>
          <a:xfrm>
            <a:off x="685800" y="896112"/>
            <a:ext cx="8229600" cy="16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2A2930"/>
              </a:buClr>
              <a:buSzPts val="8000"/>
              <a:buFont typeface="Mona Sans"/>
              <a:buNone/>
            </a:pPr>
            <a:r>
              <a:rPr b="1" i="0" lang="en-US" sz="6500" u="none" cap="none" strike="noStrike">
                <a:solidFill>
                  <a:srgbClr val="2A2930"/>
                </a:solidFill>
                <a:latin typeface="Mona Sans"/>
                <a:ea typeface="Mona Sans"/>
                <a:cs typeface="Mona Sans"/>
                <a:sym typeface="Mona Sans"/>
              </a:rPr>
              <a:t>"Block it."</a:t>
            </a:r>
            <a:endParaRPr b="0" i="0" sz="6500" u="none" cap="none" strike="noStrike">
              <a:solidFill>
                <a:schemeClr val="dk1"/>
              </a:solidFill>
              <a:latin typeface="Calibri"/>
              <a:ea typeface="Calibri"/>
              <a:cs typeface="Calibri"/>
              <a:sym typeface="Calibri"/>
            </a:endParaRPr>
          </a:p>
        </p:txBody>
      </p:sp>
      <p:sp>
        <p:nvSpPr>
          <p:cNvPr id="198" name="Google Shape;198;p5"/>
          <p:cNvSpPr/>
          <p:nvPr/>
        </p:nvSpPr>
        <p:spPr>
          <a:xfrm>
            <a:off x="685800" y="2606040"/>
            <a:ext cx="1828800" cy="54864"/>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
          <p:cNvSpPr/>
          <p:nvPr/>
        </p:nvSpPr>
        <p:spPr>
          <a:xfrm>
            <a:off x="685800" y="2940088"/>
            <a:ext cx="3657600" cy="32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300"/>
              <a:buFont typeface="Mona Sans"/>
              <a:buNone/>
            </a:pPr>
            <a:r>
              <a:rPr b="1" i="0" lang="en-US" sz="2500" u="none" cap="none" strike="noStrike">
                <a:solidFill>
                  <a:srgbClr val="9F9EA1"/>
                </a:solidFill>
                <a:latin typeface="Mona Sans"/>
                <a:ea typeface="Mona Sans"/>
                <a:cs typeface="Mona Sans"/>
                <a:sym typeface="Mona Sans"/>
              </a:rPr>
              <a:t>The reality:</a:t>
            </a:r>
            <a:endParaRPr b="1" i="0" sz="2500" u="none" cap="none" strike="noStrike">
              <a:solidFill>
                <a:schemeClr val="dk1"/>
              </a:solidFill>
              <a:latin typeface="Calibri"/>
              <a:ea typeface="Calibri"/>
              <a:cs typeface="Calibri"/>
              <a:sym typeface="Calibri"/>
            </a:endParaRPr>
          </a:p>
        </p:txBody>
      </p:sp>
      <p:sp>
        <p:nvSpPr>
          <p:cNvPr id="200" name="Google Shape;200;p5"/>
          <p:cNvSpPr/>
          <p:nvPr/>
        </p:nvSpPr>
        <p:spPr>
          <a:xfrm>
            <a:off x="685800" y="3309500"/>
            <a:ext cx="7790400" cy="1371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2A2930"/>
              </a:buClr>
              <a:buSzPts val="4600"/>
              <a:buFont typeface="Mona Sans"/>
              <a:buNone/>
            </a:pPr>
            <a:r>
              <a:rPr b="1" lang="en-US" sz="2700">
                <a:solidFill>
                  <a:srgbClr val="2A2930"/>
                </a:solidFill>
                <a:latin typeface="Mona Sans"/>
                <a:ea typeface="Mona Sans"/>
                <a:cs typeface="Mona Sans"/>
                <a:sym typeface="Mona Sans"/>
              </a:rPr>
              <a:t>If you don't provide a paved path for open source usage, developers will just find ways to hide it from you.</a:t>
            </a:r>
            <a:endParaRPr b="1" sz="2700">
              <a:solidFill>
                <a:srgbClr val="2A2930"/>
              </a:solidFill>
              <a:latin typeface="Mona Sans"/>
              <a:ea typeface="Mona Sans"/>
              <a:cs typeface="Mona Sans"/>
              <a:sym typeface="Mona Sans"/>
            </a:endParaRPr>
          </a:p>
        </p:txBody>
      </p:sp>
      <p:pic>
        <p:nvPicPr>
          <p:cNvPr id="201" name="Google Shape;201;p5"/>
          <p:cNvPicPr preferRelativeResize="0"/>
          <p:nvPr/>
        </p:nvPicPr>
        <p:blipFill rotWithShape="1">
          <a:blip r:embed="rId3">
            <a:alphaModFix/>
          </a:blip>
          <a:srcRect b="13157" l="0" r="0" t="22381"/>
          <a:stretch/>
        </p:blipFill>
        <p:spPr>
          <a:xfrm>
            <a:off x="6046800" y="438675"/>
            <a:ext cx="2601300" cy="2515050"/>
          </a:xfrm>
          <a:prstGeom prst="rect">
            <a:avLst/>
          </a:prstGeom>
          <a:noFill/>
          <a:ln>
            <a:noFill/>
          </a:ln>
        </p:spPr>
      </p:pic>
      <p:sp>
        <p:nvSpPr>
          <p:cNvPr id="202" name="Google Shape;202;p5"/>
          <p:cNvSpPr/>
          <p:nvPr/>
        </p:nvSpPr>
        <p:spPr>
          <a:xfrm>
            <a:off x="685800" y="417015"/>
            <a:ext cx="8229600" cy="25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663BFF"/>
              </a:buClr>
              <a:buSzPts val="1000"/>
              <a:buFont typeface="Mona Sans"/>
              <a:buNone/>
            </a:pPr>
            <a:r>
              <a:rPr b="1" lang="en-US">
                <a:solidFill>
                  <a:srgbClr val="663BFF"/>
                </a:solidFill>
                <a:latin typeface="Space Mono"/>
                <a:ea typeface="Space Mono"/>
                <a:cs typeface="Space Mono"/>
                <a:sym typeface="Space Mono"/>
              </a:rPr>
              <a:t>THE REACTION</a:t>
            </a:r>
            <a:endParaRPr i="0" u="none" cap="none" strike="noStrike">
              <a:solidFill>
                <a:schemeClr val="dk1"/>
              </a:solidFill>
              <a:latin typeface="Space Mono"/>
              <a:ea typeface="Space Mono"/>
              <a:cs typeface="Space Mono"/>
              <a:sym typeface="Space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7" name="Shape 207"/>
        <p:cNvGrpSpPr/>
        <p:nvPr/>
      </p:nvGrpSpPr>
      <p:grpSpPr>
        <a:xfrm>
          <a:off x="0" y="0"/>
          <a:ext cx="0" cy="0"/>
          <a:chOff x="0" y="0"/>
          <a:chExt cx="0" cy="0"/>
        </a:xfrm>
      </p:grpSpPr>
      <p:sp>
        <p:nvSpPr>
          <p:cNvPr id="208" name="Google Shape;208;g3de5e67c30f_0_24"/>
          <p:cNvSpPr/>
          <p:nvPr/>
        </p:nvSpPr>
        <p:spPr>
          <a:xfrm>
            <a:off x="0" y="0"/>
            <a:ext cx="411600" cy="51435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de5e67c30f_0_24"/>
          <p:cNvSpPr/>
          <p:nvPr/>
        </p:nvSpPr>
        <p:spPr>
          <a:xfrm>
            <a:off x="685800" y="896112"/>
            <a:ext cx="8229600" cy="16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2A2930"/>
              </a:buClr>
              <a:buSzPts val="8000"/>
              <a:buFont typeface="Mona Sans"/>
              <a:buNone/>
            </a:pPr>
            <a:r>
              <a:rPr b="1" i="0" lang="en-US" sz="6500" u="none" cap="none" strike="noStrike">
                <a:solidFill>
                  <a:srgbClr val="2A2930"/>
                </a:solidFill>
                <a:latin typeface="Mona Sans"/>
                <a:ea typeface="Mona Sans"/>
                <a:cs typeface="Mona Sans"/>
                <a:sym typeface="Mona Sans"/>
              </a:rPr>
              <a:t>"</a:t>
            </a:r>
            <a:r>
              <a:rPr b="1" lang="en-US" sz="6500">
                <a:solidFill>
                  <a:srgbClr val="2A2930"/>
                </a:solidFill>
                <a:latin typeface="Mona Sans"/>
                <a:ea typeface="Mona Sans"/>
                <a:cs typeface="Mona Sans"/>
                <a:sym typeface="Mona Sans"/>
              </a:rPr>
              <a:t>Rebuild</a:t>
            </a:r>
            <a:r>
              <a:rPr b="1" i="0" lang="en-US" sz="6500" u="none" cap="none" strike="noStrike">
                <a:solidFill>
                  <a:srgbClr val="2A2930"/>
                </a:solidFill>
                <a:latin typeface="Mona Sans"/>
                <a:ea typeface="Mona Sans"/>
                <a:cs typeface="Mona Sans"/>
                <a:sym typeface="Mona Sans"/>
              </a:rPr>
              <a:t> it."</a:t>
            </a:r>
            <a:endParaRPr b="0" i="0" sz="6500" u="none" cap="none" strike="noStrike">
              <a:solidFill>
                <a:schemeClr val="dk1"/>
              </a:solidFill>
              <a:latin typeface="Calibri"/>
              <a:ea typeface="Calibri"/>
              <a:cs typeface="Calibri"/>
              <a:sym typeface="Calibri"/>
            </a:endParaRPr>
          </a:p>
        </p:txBody>
      </p:sp>
      <p:sp>
        <p:nvSpPr>
          <p:cNvPr id="210" name="Google Shape;210;g3de5e67c30f_0_24"/>
          <p:cNvSpPr/>
          <p:nvPr/>
        </p:nvSpPr>
        <p:spPr>
          <a:xfrm>
            <a:off x="685800" y="2606040"/>
            <a:ext cx="1828800" cy="549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de5e67c30f_0_24"/>
          <p:cNvSpPr/>
          <p:nvPr/>
        </p:nvSpPr>
        <p:spPr>
          <a:xfrm>
            <a:off x="685800" y="2826138"/>
            <a:ext cx="3657600" cy="32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300"/>
              <a:buFont typeface="Mona Sans"/>
              <a:buNone/>
            </a:pPr>
            <a:r>
              <a:rPr b="1" i="0" lang="en-US" sz="2500" u="none" cap="none" strike="noStrike">
                <a:solidFill>
                  <a:srgbClr val="9F9EA1"/>
                </a:solidFill>
                <a:latin typeface="Mona Sans"/>
                <a:ea typeface="Mona Sans"/>
                <a:cs typeface="Mona Sans"/>
                <a:sym typeface="Mona Sans"/>
              </a:rPr>
              <a:t>The reality:</a:t>
            </a:r>
            <a:endParaRPr b="1" i="0" sz="2500" u="none" cap="none" strike="noStrike">
              <a:solidFill>
                <a:schemeClr val="dk1"/>
              </a:solidFill>
              <a:latin typeface="Calibri"/>
              <a:ea typeface="Calibri"/>
              <a:cs typeface="Calibri"/>
              <a:sym typeface="Calibri"/>
            </a:endParaRPr>
          </a:p>
        </p:txBody>
      </p:sp>
      <p:sp>
        <p:nvSpPr>
          <p:cNvPr id="212" name="Google Shape;212;g3de5e67c30f_0_24"/>
          <p:cNvSpPr/>
          <p:nvPr/>
        </p:nvSpPr>
        <p:spPr>
          <a:xfrm>
            <a:off x="676800" y="3146250"/>
            <a:ext cx="7428900" cy="1740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1800">
                <a:solidFill>
                  <a:srgbClr val="2A2930"/>
                </a:solidFill>
                <a:latin typeface="Mona Sans"/>
                <a:ea typeface="Mona Sans"/>
                <a:cs typeface="Mona Sans"/>
                <a:sym typeface="Mona Sans"/>
              </a:rPr>
              <a:t>Your internal security team isn't reviewing source code. </a:t>
            </a:r>
            <a:br>
              <a:rPr b="1" lang="en-US" sz="1800">
                <a:solidFill>
                  <a:srgbClr val="2A2930"/>
                </a:solidFill>
                <a:latin typeface="Mona Sans"/>
                <a:ea typeface="Mona Sans"/>
                <a:cs typeface="Mona Sans"/>
                <a:sym typeface="Mona Sans"/>
              </a:rPr>
            </a:br>
            <a:r>
              <a:rPr b="1" lang="en-US" sz="1800">
                <a:solidFill>
                  <a:srgbClr val="2A2930"/>
                </a:solidFill>
                <a:latin typeface="Mona Sans"/>
                <a:ea typeface="Mona Sans"/>
                <a:cs typeface="Mona Sans"/>
                <a:sym typeface="Mona Sans"/>
              </a:rPr>
              <a:t>They're running automated scanners against packages. </a:t>
            </a:r>
            <a:endParaRPr b="1" sz="1800">
              <a:solidFill>
                <a:srgbClr val="2A2930"/>
              </a:solidFill>
              <a:latin typeface="Mona Sans"/>
              <a:ea typeface="Mona Sans"/>
              <a:cs typeface="Mona Sans"/>
              <a:sym typeface="Mona Sans"/>
            </a:endParaRPr>
          </a:p>
          <a:p>
            <a:pPr indent="0" lvl="0" marL="0" rtl="0" algn="l">
              <a:lnSpc>
                <a:spcPct val="115000"/>
              </a:lnSpc>
              <a:spcBef>
                <a:spcPts val="1200"/>
              </a:spcBef>
              <a:spcAft>
                <a:spcPts val="1200"/>
              </a:spcAft>
              <a:buClr>
                <a:schemeClr val="dk1"/>
              </a:buClr>
              <a:buSzPts val="1100"/>
              <a:buFont typeface="Arial"/>
              <a:buNone/>
            </a:pPr>
            <a:r>
              <a:rPr b="1" lang="en-US" sz="1800">
                <a:solidFill>
                  <a:srgbClr val="2A2930"/>
                </a:solidFill>
                <a:latin typeface="Mona Sans"/>
                <a:ea typeface="Mona Sans"/>
                <a:cs typeface="Mona Sans"/>
                <a:sym typeface="Mona Sans"/>
              </a:rPr>
              <a:t>You've added multiple steps between "fix available" and "fleet updated" when your 12-hour SLA clock is running.</a:t>
            </a:r>
            <a:endParaRPr b="1" sz="2600">
              <a:solidFill>
                <a:srgbClr val="2A2930"/>
              </a:solidFill>
              <a:latin typeface="Mona Sans"/>
              <a:ea typeface="Mona Sans"/>
              <a:cs typeface="Mona Sans"/>
              <a:sym typeface="Mona Sans"/>
            </a:endParaRPr>
          </a:p>
        </p:txBody>
      </p:sp>
      <p:pic>
        <p:nvPicPr>
          <p:cNvPr id="213" name="Google Shape;213;g3de5e67c30f_0_24"/>
          <p:cNvPicPr preferRelativeResize="0"/>
          <p:nvPr/>
        </p:nvPicPr>
        <p:blipFill>
          <a:blip r:embed="rId3">
            <a:alphaModFix/>
          </a:blip>
          <a:stretch>
            <a:fillRect/>
          </a:stretch>
        </p:blipFill>
        <p:spPr>
          <a:xfrm>
            <a:off x="5477575" y="455050"/>
            <a:ext cx="3556623" cy="2371100"/>
          </a:xfrm>
          <a:prstGeom prst="rect">
            <a:avLst/>
          </a:prstGeom>
          <a:noFill/>
          <a:ln>
            <a:noFill/>
          </a:ln>
        </p:spPr>
      </p:pic>
      <p:sp>
        <p:nvSpPr>
          <p:cNvPr id="214" name="Google Shape;214;g3de5e67c30f_0_24"/>
          <p:cNvSpPr/>
          <p:nvPr/>
        </p:nvSpPr>
        <p:spPr>
          <a:xfrm>
            <a:off x="685800" y="417015"/>
            <a:ext cx="8229600" cy="25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663BFF"/>
              </a:buClr>
              <a:buSzPts val="1000"/>
              <a:buFont typeface="Mona Sans"/>
              <a:buNone/>
            </a:pPr>
            <a:r>
              <a:rPr b="1" lang="en-US">
                <a:solidFill>
                  <a:srgbClr val="663BFF"/>
                </a:solidFill>
                <a:latin typeface="Space Mono"/>
                <a:ea typeface="Space Mono"/>
                <a:cs typeface="Space Mono"/>
                <a:sym typeface="Space Mono"/>
              </a:rPr>
              <a:t>THE INSTINCT</a:t>
            </a:r>
            <a:endParaRPr i="0" u="none" cap="none" strike="noStrike">
              <a:solidFill>
                <a:schemeClr val="dk1"/>
              </a:solidFill>
              <a:latin typeface="Space Mono"/>
              <a:ea typeface="Space Mono"/>
              <a:cs typeface="Space Mono"/>
              <a:sym typeface="Space Mon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g396abc7ebe2_0_19"/>
          <p:cNvSpPr/>
          <p:nvPr/>
        </p:nvSpPr>
        <p:spPr>
          <a:xfrm>
            <a:off x="487350" y="404588"/>
            <a:ext cx="37491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3BFF"/>
              </a:buClr>
              <a:buSzPts val="1000"/>
              <a:buFont typeface="Mona Sans"/>
              <a:buNone/>
            </a:pPr>
            <a:r>
              <a:rPr b="1" lang="en-US">
                <a:solidFill>
                  <a:srgbClr val="663BFF"/>
                </a:solidFill>
                <a:latin typeface="Space Mono"/>
                <a:ea typeface="Space Mono"/>
                <a:cs typeface="Space Mono"/>
                <a:sym typeface="Space Mono"/>
              </a:rPr>
              <a:t>WHAT’S </a:t>
            </a:r>
            <a:r>
              <a:rPr b="1" i="0" lang="en-US" u="none" cap="none" strike="noStrike">
                <a:solidFill>
                  <a:srgbClr val="663BFF"/>
                </a:solidFill>
                <a:latin typeface="Space Mono"/>
                <a:ea typeface="Space Mono"/>
                <a:cs typeface="Space Mono"/>
                <a:sym typeface="Space Mono"/>
              </a:rPr>
              <a:t>THE ALTERNATIVE?</a:t>
            </a:r>
            <a:endParaRPr i="0" u="none" cap="none" strike="noStrike">
              <a:solidFill>
                <a:schemeClr val="dk1"/>
              </a:solidFill>
              <a:latin typeface="Space Mono"/>
              <a:ea typeface="Space Mono"/>
              <a:cs typeface="Space Mono"/>
              <a:sym typeface="Space Mono"/>
            </a:endParaRPr>
          </a:p>
        </p:txBody>
      </p:sp>
      <p:sp>
        <p:nvSpPr>
          <p:cNvPr id="220" name="Google Shape;220;g396abc7ebe2_0_19"/>
          <p:cNvSpPr/>
          <p:nvPr/>
        </p:nvSpPr>
        <p:spPr>
          <a:xfrm>
            <a:off x="487350" y="956324"/>
            <a:ext cx="3749100" cy="1338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2A2930"/>
              </a:buClr>
              <a:buSzPts val="3800"/>
              <a:buFont typeface="Mona Sans"/>
              <a:buNone/>
            </a:pPr>
            <a:r>
              <a:rPr b="1" i="0" lang="en-US" sz="3800" u="none" cap="none" strike="noStrike">
                <a:solidFill>
                  <a:srgbClr val="2A2930"/>
                </a:solidFill>
                <a:latin typeface="Mona Sans"/>
                <a:ea typeface="Mona Sans"/>
                <a:cs typeface="Mona Sans"/>
                <a:sym typeface="Mona Sans"/>
              </a:rPr>
              <a:t>Compliance-</a:t>
            </a:r>
            <a:endParaRPr b="0" i="0" sz="3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2A2930"/>
              </a:buClr>
              <a:buSzPts val="3800"/>
              <a:buFont typeface="Mona Sans"/>
              <a:buNone/>
            </a:pPr>
            <a:r>
              <a:rPr b="1" i="0" lang="en-US" sz="3800" u="none" cap="none" strike="noStrike">
                <a:solidFill>
                  <a:srgbClr val="2A2930"/>
                </a:solidFill>
                <a:latin typeface="Mona Sans"/>
                <a:ea typeface="Mona Sans"/>
                <a:cs typeface="Mona Sans"/>
                <a:sym typeface="Mona Sans"/>
              </a:rPr>
              <a:t>aware controls</a:t>
            </a:r>
            <a:endParaRPr b="0" i="0" sz="3800" u="none" cap="none" strike="noStrike">
              <a:solidFill>
                <a:schemeClr val="dk1"/>
              </a:solidFill>
              <a:latin typeface="Calibri"/>
              <a:ea typeface="Calibri"/>
              <a:cs typeface="Calibri"/>
              <a:sym typeface="Calibri"/>
            </a:endParaRPr>
          </a:p>
        </p:txBody>
      </p:sp>
      <p:sp>
        <p:nvSpPr>
          <p:cNvPr id="221" name="Google Shape;221;g396abc7ebe2_0_19"/>
          <p:cNvSpPr/>
          <p:nvPr/>
        </p:nvSpPr>
        <p:spPr>
          <a:xfrm>
            <a:off x="456150" y="2241138"/>
            <a:ext cx="3811500" cy="214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D3C42"/>
              </a:buClr>
              <a:buSzPts val="1400"/>
              <a:buFont typeface="Mona Sans"/>
              <a:buNone/>
            </a:pPr>
            <a:r>
              <a:rPr b="1" i="0" lang="en-US" sz="1600" u="none" cap="none" strike="noStrike">
                <a:solidFill>
                  <a:srgbClr val="3D3C42"/>
                </a:solidFill>
                <a:latin typeface="Mona Sans"/>
                <a:ea typeface="Mona Sans"/>
                <a:cs typeface="Mona Sans"/>
                <a:sym typeface="Mona Sans"/>
              </a:rPr>
              <a:t>Blocking</a:t>
            </a:r>
            <a:r>
              <a:rPr b="0" i="0" lang="en-US" sz="1600" u="none" cap="none" strike="noStrike">
                <a:solidFill>
                  <a:srgbClr val="3D3C42"/>
                </a:solidFill>
                <a:latin typeface="Mona Sans"/>
                <a:ea typeface="Mona Sans"/>
                <a:cs typeface="Mona Sans"/>
                <a:sym typeface="Mona Sans"/>
              </a:rPr>
              <a:t> removes visibility, not Homebrew.</a:t>
            </a:r>
            <a:br>
              <a:rPr b="0" i="0" lang="en-US" sz="1600" u="none" cap="none" strike="noStrike">
                <a:solidFill>
                  <a:srgbClr val="3D3C42"/>
                </a:solidFill>
                <a:latin typeface="Mona Sans"/>
                <a:ea typeface="Mona Sans"/>
                <a:cs typeface="Mona Sans"/>
                <a:sym typeface="Mona Sans"/>
              </a:rPr>
            </a:br>
            <a:br>
              <a:rPr b="0" i="0" lang="en-US" sz="1600" u="none" cap="none" strike="noStrike">
                <a:solidFill>
                  <a:srgbClr val="3D3C42"/>
                </a:solidFill>
                <a:latin typeface="Mona Sans"/>
                <a:ea typeface="Mona Sans"/>
                <a:cs typeface="Mona Sans"/>
                <a:sym typeface="Mona Sans"/>
              </a:rPr>
            </a:br>
            <a:r>
              <a:rPr b="1" i="0" lang="en-US" sz="1600" u="none" cap="none" strike="noStrike">
                <a:solidFill>
                  <a:srgbClr val="3D3C42"/>
                </a:solidFill>
                <a:latin typeface="Mona Sans"/>
                <a:ea typeface="Mona Sans"/>
                <a:cs typeface="Mona Sans"/>
                <a:sym typeface="Mona Sans"/>
              </a:rPr>
              <a:t>SBOMs &amp; audit trails</a:t>
            </a:r>
            <a:r>
              <a:rPr b="0" i="0" lang="en-US" sz="1600" u="none" cap="none" strike="noStrike">
                <a:solidFill>
                  <a:srgbClr val="3D3C42"/>
                </a:solidFill>
                <a:latin typeface="Mona Sans"/>
                <a:ea typeface="Mona Sans"/>
                <a:cs typeface="Mona Sans"/>
                <a:sym typeface="Mona Sans"/>
              </a:rPr>
              <a:t> are non-negotiable in regulated environments.</a:t>
            </a:r>
            <a:br>
              <a:rPr b="0" i="0" lang="en-US" sz="1600" u="none" cap="none" strike="noStrike">
                <a:solidFill>
                  <a:srgbClr val="3D3C42"/>
                </a:solidFill>
                <a:latin typeface="Mona Sans"/>
                <a:ea typeface="Mona Sans"/>
                <a:cs typeface="Mona Sans"/>
                <a:sym typeface="Mona Sans"/>
              </a:rPr>
            </a:br>
            <a:br>
              <a:rPr b="0" i="0" lang="en-US" sz="1600" u="none" cap="none" strike="noStrike">
                <a:solidFill>
                  <a:srgbClr val="3D3C42"/>
                </a:solidFill>
                <a:latin typeface="Mona Sans"/>
                <a:ea typeface="Mona Sans"/>
                <a:cs typeface="Mona Sans"/>
                <a:sym typeface="Mona Sans"/>
              </a:rPr>
            </a:br>
            <a:r>
              <a:rPr b="1" i="0" lang="en-US" sz="1600" u="none" cap="none" strike="noStrike">
                <a:solidFill>
                  <a:srgbClr val="3D3C42"/>
                </a:solidFill>
                <a:latin typeface="Mona Sans"/>
                <a:ea typeface="Mona Sans"/>
                <a:cs typeface="Mona Sans"/>
                <a:sym typeface="Mona Sans"/>
              </a:rPr>
              <a:t>Engineering teams</a:t>
            </a:r>
            <a:r>
              <a:rPr b="0" i="0" lang="en-US" sz="1600" u="none" cap="none" strike="noStrike">
                <a:solidFill>
                  <a:srgbClr val="3D3C42"/>
                </a:solidFill>
                <a:latin typeface="Mona Sans"/>
                <a:ea typeface="Mona Sans"/>
                <a:cs typeface="Mona Sans"/>
                <a:sym typeface="Mona Sans"/>
              </a:rPr>
              <a:t> need open source. </a:t>
            </a:r>
            <a:endParaRPr b="0" i="0" sz="1600" u="none" cap="none" strike="noStrike">
              <a:solidFill>
                <a:srgbClr val="3D3C42"/>
              </a:solidFill>
              <a:latin typeface="Mona Sans"/>
              <a:ea typeface="Mona Sans"/>
              <a:cs typeface="Mona Sans"/>
              <a:sym typeface="Mona Sans"/>
            </a:endParaRPr>
          </a:p>
          <a:p>
            <a:pPr indent="0" lvl="0" marL="0" marR="0" rtl="0" algn="l">
              <a:spcBef>
                <a:spcPts val="0"/>
              </a:spcBef>
              <a:spcAft>
                <a:spcPts val="0"/>
              </a:spcAft>
              <a:buClr>
                <a:srgbClr val="3D3C42"/>
              </a:buClr>
              <a:buSzPts val="1400"/>
              <a:buFont typeface="Mona Sans"/>
              <a:buNone/>
            </a:pPr>
            <a:r>
              <a:t/>
            </a:r>
            <a:endParaRPr sz="1600">
              <a:solidFill>
                <a:srgbClr val="3D3C42"/>
              </a:solidFill>
              <a:latin typeface="Mona Sans"/>
              <a:ea typeface="Mona Sans"/>
              <a:cs typeface="Mona Sans"/>
              <a:sym typeface="Mona Sans"/>
            </a:endParaRPr>
          </a:p>
          <a:p>
            <a:pPr indent="0" lvl="0" marL="0" marR="0" rtl="0" algn="l">
              <a:spcBef>
                <a:spcPts val="0"/>
              </a:spcBef>
              <a:spcAft>
                <a:spcPts val="0"/>
              </a:spcAft>
              <a:buClr>
                <a:srgbClr val="3D3C42"/>
              </a:buClr>
              <a:buSzPts val="1400"/>
              <a:buFont typeface="Mona Sans"/>
              <a:buNone/>
            </a:pPr>
            <a:r>
              <a:rPr b="0" i="1" lang="en-US" sz="1600" u="none" cap="none" strike="noStrike">
                <a:solidFill>
                  <a:srgbClr val="3D3C42"/>
                </a:solidFill>
                <a:latin typeface="Mona Sans"/>
                <a:ea typeface="Mona Sans"/>
                <a:cs typeface="Mona Sans"/>
                <a:sym typeface="Mona Sans"/>
              </a:rPr>
              <a:t>The question is how you govern it.</a:t>
            </a:r>
            <a:endParaRPr b="0" i="1" sz="1600" u="none" cap="none" strike="noStrike">
              <a:solidFill>
                <a:schemeClr val="dk1"/>
              </a:solidFill>
              <a:latin typeface="Calibri"/>
              <a:ea typeface="Calibri"/>
              <a:cs typeface="Calibri"/>
              <a:sym typeface="Calibri"/>
            </a:endParaRPr>
          </a:p>
        </p:txBody>
      </p:sp>
      <p:sp>
        <p:nvSpPr>
          <p:cNvPr id="222" name="Google Shape;222;g396abc7ebe2_0_19"/>
          <p:cNvSpPr/>
          <p:nvPr/>
        </p:nvSpPr>
        <p:spPr>
          <a:xfrm>
            <a:off x="4434850" y="0"/>
            <a:ext cx="4572000" cy="5143500"/>
          </a:xfrm>
          <a:prstGeom prst="rect">
            <a:avLst/>
          </a:prstGeom>
          <a:solidFill>
            <a:srgbClr val="351E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23" name="Google Shape;223;g396abc7ebe2_0_19" title="purple.png"/>
          <p:cNvPicPr preferRelativeResize="0"/>
          <p:nvPr/>
        </p:nvPicPr>
        <p:blipFill>
          <a:blip r:embed="rId3">
            <a:alphaModFix amt="51000"/>
          </a:blip>
          <a:stretch>
            <a:fillRect/>
          </a:stretch>
        </p:blipFill>
        <p:spPr>
          <a:xfrm>
            <a:off x="5114688" y="827150"/>
            <a:ext cx="3486625" cy="3489190"/>
          </a:xfrm>
          <a:prstGeom prst="rect">
            <a:avLst/>
          </a:prstGeom>
          <a:noFill/>
          <a:ln>
            <a:noFill/>
          </a:ln>
        </p:spPr>
      </p:pic>
      <p:pic>
        <p:nvPicPr>
          <p:cNvPr id="224" name="Google Shape;224;g396abc7ebe2_0_19" title="Frame 74.png"/>
          <p:cNvPicPr preferRelativeResize="0"/>
          <p:nvPr/>
        </p:nvPicPr>
        <p:blipFill>
          <a:blip r:embed="rId4">
            <a:alphaModFix/>
          </a:blip>
          <a:stretch>
            <a:fillRect/>
          </a:stretch>
        </p:blipFill>
        <p:spPr>
          <a:xfrm>
            <a:off x="5821402" y="1581287"/>
            <a:ext cx="1980925" cy="1980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9" name="Shape 229"/>
        <p:cNvGrpSpPr/>
        <p:nvPr/>
      </p:nvGrpSpPr>
      <p:grpSpPr>
        <a:xfrm>
          <a:off x="0" y="0"/>
          <a:ext cx="0" cy="0"/>
          <a:chOff x="0" y="0"/>
          <a:chExt cx="0" cy="0"/>
        </a:xfrm>
      </p:grpSpPr>
      <p:sp>
        <p:nvSpPr>
          <p:cNvPr id="230" name="Google Shape;230;g3de5e67c30f_0_36"/>
          <p:cNvSpPr/>
          <p:nvPr/>
        </p:nvSpPr>
        <p:spPr>
          <a:xfrm>
            <a:off x="0" y="0"/>
            <a:ext cx="411600" cy="51435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de5e67c30f_0_36"/>
          <p:cNvSpPr/>
          <p:nvPr/>
        </p:nvSpPr>
        <p:spPr>
          <a:xfrm>
            <a:off x="685800" y="896112"/>
            <a:ext cx="8229600" cy="16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2A2930"/>
              </a:buClr>
              <a:buSzPts val="8000"/>
              <a:buFont typeface="Mona Sans"/>
              <a:buNone/>
            </a:pPr>
            <a:r>
              <a:rPr b="1" i="0" lang="en-US" sz="6500" u="none" cap="none" strike="noStrike">
                <a:solidFill>
                  <a:srgbClr val="2A2930"/>
                </a:solidFill>
                <a:latin typeface="Mona Sans"/>
                <a:ea typeface="Mona Sans"/>
                <a:cs typeface="Mona Sans"/>
                <a:sym typeface="Mona Sans"/>
              </a:rPr>
              <a:t>"</a:t>
            </a:r>
            <a:r>
              <a:rPr b="1" lang="en-US" sz="6500">
                <a:solidFill>
                  <a:srgbClr val="2A2930"/>
                </a:solidFill>
                <a:latin typeface="Mona Sans"/>
                <a:ea typeface="Mona Sans"/>
                <a:cs typeface="Mona Sans"/>
                <a:sym typeface="Mona Sans"/>
              </a:rPr>
              <a:t>Govern </a:t>
            </a:r>
            <a:r>
              <a:rPr b="1" i="0" lang="en-US" sz="6500" u="none" cap="none" strike="noStrike">
                <a:solidFill>
                  <a:srgbClr val="2A2930"/>
                </a:solidFill>
                <a:latin typeface="Mona Sans"/>
                <a:ea typeface="Mona Sans"/>
                <a:cs typeface="Mona Sans"/>
                <a:sym typeface="Mona Sans"/>
              </a:rPr>
              <a:t>it."</a:t>
            </a:r>
            <a:endParaRPr b="0" i="0" sz="6500" u="none" cap="none" strike="noStrike">
              <a:solidFill>
                <a:schemeClr val="dk1"/>
              </a:solidFill>
              <a:latin typeface="Calibri"/>
              <a:ea typeface="Calibri"/>
              <a:cs typeface="Calibri"/>
              <a:sym typeface="Calibri"/>
            </a:endParaRPr>
          </a:p>
        </p:txBody>
      </p:sp>
      <p:sp>
        <p:nvSpPr>
          <p:cNvPr id="232" name="Google Shape;232;g3de5e67c30f_0_36"/>
          <p:cNvSpPr/>
          <p:nvPr/>
        </p:nvSpPr>
        <p:spPr>
          <a:xfrm>
            <a:off x="685800" y="2606040"/>
            <a:ext cx="1828800" cy="549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de5e67c30f_0_36"/>
          <p:cNvSpPr/>
          <p:nvPr/>
        </p:nvSpPr>
        <p:spPr>
          <a:xfrm>
            <a:off x="685800" y="2826138"/>
            <a:ext cx="3657600" cy="32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300"/>
              <a:buFont typeface="Mona Sans"/>
              <a:buNone/>
            </a:pPr>
            <a:r>
              <a:rPr b="1" i="0" lang="en-US" sz="2500" u="none" cap="none" strike="noStrike">
                <a:solidFill>
                  <a:srgbClr val="999999"/>
                </a:solidFill>
                <a:latin typeface="Mona Sans"/>
                <a:ea typeface="Mona Sans"/>
                <a:cs typeface="Mona Sans"/>
                <a:sym typeface="Mona Sans"/>
              </a:rPr>
              <a:t>The new reality:</a:t>
            </a:r>
            <a:endParaRPr b="1" i="0" sz="2500" u="none" cap="none" strike="noStrike">
              <a:solidFill>
                <a:srgbClr val="999999"/>
              </a:solidFill>
              <a:latin typeface="Calibri"/>
              <a:ea typeface="Calibri"/>
              <a:cs typeface="Calibri"/>
              <a:sym typeface="Calibri"/>
            </a:endParaRPr>
          </a:p>
        </p:txBody>
      </p:sp>
      <p:sp>
        <p:nvSpPr>
          <p:cNvPr id="234" name="Google Shape;234;g3de5e67c30f_0_36"/>
          <p:cNvSpPr/>
          <p:nvPr/>
        </p:nvSpPr>
        <p:spPr>
          <a:xfrm>
            <a:off x="676800" y="3249325"/>
            <a:ext cx="8094900" cy="1740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b="1" lang="en-US" sz="1900">
                <a:solidFill>
                  <a:srgbClr val="2A2930"/>
                </a:solidFill>
                <a:latin typeface="Mona Sans"/>
                <a:ea typeface="Mona Sans"/>
                <a:cs typeface="Mona Sans"/>
                <a:sym typeface="Mona Sans"/>
              </a:rPr>
              <a:t>+ </a:t>
            </a:r>
            <a:r>
              <a:rPr b="1" lang="en-US" sz="1900">
                <a:solidFill>
                  <a:srgbClr val="2A2930"/>
                </a:solidFill>
                <a:latin typeface="Mona Sans"/>
                <a:ea typeface="Mona Sans"/>
                <a:cs typeface="Mona Sans"/>
                <a:sym typeface="Mona Sans"/>
              </a:rPr>
              <a:t>Know what's installed across every machine.</a:t>
            </a:r>
            <a:br>
              <a:rPr b="1" lang="en-US" sz="1900">
                <a:solidFill>
                  <a:srgbClr val="2A2930"/>
                </a:solidFill>
                <a:latin typeface="Mona Sans"/>
                <a:ea typeface="Mona Sans"/>
                <a:cs typeface="Mona Sans"/>
                <a:sym typeface="Mona Sans"/>
              </a:rPr>
            </a:br>
            <a:r>
              <a:rPr b="1" lang="en-US" sz="1900">
                <a:solidFill>
                  <a:srgbClr val="2A2930"/>
                </a:solidFill>
                <a:latin typeface="Mona Sans"/>
                <a:ea typeface="Mona Sans"/>
                <a:cs typeface="Mona Sans"/>
                <a:sym typeface="Mona Sans"/>
              </a:rPr>
              <a:t>+ Enforce which taps are approved before anything runs. </a:t>
            </a:r>
            <a:br>
              <a:rPr b="1" lang="en-US" sz="1900">
                <a:solidFill>
                  <a:srgbClr val="2A2930"/>
                </a:solidFill>
                <a:latin typeface="Mona Sans"/>
                <a:ea typeface="Mona Sans"/>
                <a:cs typeface="Mona Sans"/>
                <a:sym typeface="Mona Sans"/>
              </a:rPr>
            </a:br>
            <a:r>
              <a:rPr b="1" lang="en-US" sz="1900">
                <a:solidFill>
                  <a:srgbClr val="2A2930"/>
                </a:solidFill>
                <a:latin typeface="Mona Sans"/>
                <a:ea typeface="Mona Sans"/>
                <a:cs typeface="Mona Sans"/>
                <a:sym typeface="Mona Sans"/>
              </a:rPr>
              <a:t>+ Get CVE alerts connected to actual endpoint data. </a:t>
            </a:r>
            <a:br>
              <a:rPr b="1" lang="en-US" sz="1900">
                <a:solidFill>
                  <a:srgbClr val="2A2930"/>
                </a:solidFill>
                <a:latin typeface="Mona Sans"/>
                <a:ea typeface="Mona Sans"/>
                <a:cs typeface="Mona Sans"/>
                <a:sym typeface="Mona Sans"/>
              </a:rPr>
            </a:br>
            <a:r>
              <a:rPr b="1" lang="en-US" sz="1900">
                <a:solidFill>
                  <a:srgbClr val="2A2930"/>
                </a:solidFill>
                <a:latin typeface="Mona Sans"/>
                <a:ea typeface="Mona Sans"/>
                <a:cs typeface="Mona Sans"/>
                <a:sym typeface="Mona Sans"/>
              </a:rPr>
              <a:t>+ Push the patch automatically, across the entire fleet</a:t>
            </a:r>
            <a:endParaRPr b="1" sz="2700">
              <a:solidFill>
                <a:srgbClr val="2A2930"/>
              </a:solidFill>
              <a:latin typeface="Mona Sans"/>
              <a:ea typeface="Mona Sans"/>
              <a:cs typeface="Mona Sans"/>
              <a:sym typeface="Mona Sans"/>
            </a:endParaRPr>
          </a:p>
        </p:txBody>
      </p:sp>
      <p:sp>
        <p:nvSpPr>
          <p:cNvPr id="235" name="Google Shape;235;g3de5e67c30f_0_36"/>
          <p:cNvSpPr/>
          <p:nvPr/>
        </p:nvSpPr>
        <p:spPr>
          <a:xfrm>
            <a:off x="5257800" y="2340838"/>
            <a:ext cx="3657600" cy="320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9F9EA1"/>
              </a:buClr>
              <a:buSzPts val="1300"/>
              <a:buFont typeface="Mona Sans"/>
              <a:buNone/>
            </a:pPr>
            <a:r>
              <a:rPr b="1" lang="en-US" sz="2500">
                <a:solidFill>
                  <a:srgbClr val="999999"/>
                </a:solidFill>
                <a:latin typeface="Mona Sans"/>
                <a:ea typeface="Mona Sans"/>
                <a:cs typeface="Mona Sans"/>
                <a:sym typeface="Mona Sans"/>
              </a:rPr>
              <a:t>with a Control Layer</a:t>
            </a:r>
            <a:endParaRPr b="1" i="0" sz="2500" u="none" cap="none" strike="noStrike">
              <a:solidFill>
                <a:srgbClr val="999999"/>
              </a:solidFill>
              <a:latin typeface="Calibri"/>
              <a:ea typeface="Calibri"/>
              <a:cs typeface="Calibri"/>
              <a:sym typeface="Calibri"/>
            </a:endParaRPr>
          </a:p>
        </p:txBody>
      </p:sp>
      <p:pic>
        <p:nvPicPr>
          <p:cNvPr id="236" name="Google Shape;236;g3de5e67c30f_0_36" title="Group 16.png"/>
          <p:cNvPicPr preferRelativeResize="0"/>
          <p:nvPr/>
        </p:nvPicPr>
        <p:blipFill>
          <a:blip r:embed="rId3">
            <a:alphaModFix/>
          </a:blip>
          <a:stretch>
            <a:fillRect/>
          </a:stretch>
        </p:blipFill>
        <p:spPr>
          <a:xfrm>
            <a:off x="5754563" y="298925"/>
            <a:ext cx="2664075" cy="1910300"/>
          </a:xfrm>
          <a:prstGeom prst="rect">
            <a:avLst/>
          </a:prstGeom>
          <a:noFill/>
          <a:ln>
            <a:noFill/>
          </a:ln>
        </p:spPr>
      </p:pic>
      <p:sp>
        <p:nvSpPr>
          <p:cNvPr id="237" name="Google Shape;237;g3de5e67c30f_0_36"/>
          <p:cNvSpPr/>
          <p:nvPr/>
        </p:nvSpPr>
        <p:spPr>
          <a:xfrm>
            <a:off x="685800" y="417015"/>
            <a:ext cx="8229600" cy="25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663BFF"/>
              </a:buClr>
              <a:buSzPts val="1000"/>
              <a:buFont typeface="Mona Sans"/>
              <a:buNone/>
            </a:pPr>
            <a:r>
              <a:rPr b="1" lang="en-US">
                <a:solidFill>
                  <a:srgbClr val="663BFF"/>
                </a:solidFill>
                <a:latin typeface="Space Mono"/>
                <a:ea typeface="Space Mono"/>
                <a:cs typeface="Space Mono"/>
                <a:sym typeface="Space Mono"/>
              </a:rPr>
              <a:t>THE THIRD WAY</a:t>
            </a:r>
            <a:endParaRPr i="0" u="none" cap="none" strike="noStrike">
              <a:solidFill>
                <a:schemeClr val="dk1"/>
              </a:solidFill>
              <a:latin typeface="Space Mono"/>
              <a:ea typeface="Space Mono"/>
              <a:cs typeface="Space Mono"/>
              <a:sym typeface="Space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 name="Shape 242"/>
        <p:cNvGrpSpPr/>
        <p:nvPr/>
      </p:nvGrpSpPr>
      <p:grpSpPr>
        <a:xfrm>
          <a:off x="0" y="0"/>
          <a:ext cx="0" cy="0"/>
          <a:chOff x="0" y="0"/>
          <a:chExt cx="0" cy="0"/>
        </a:xfrm>
      </p:grpSpPr>
      <p:sp>
        <p:nvSpPr>
          <p:cNvPr id="243" name="Google Shape;243;g3de5e67c30f_0_53"/>
          <p:cNvSpPr/>
          <p:nvPr/>
        </p:nvSpPr>
        <p:spPr>
          <a:xfrm>
            <a:off x="0" y="0"/>
            <a:ext cx="411600" cy="5143500"/>
          </a:xfrm>
          <a:prstGeom prst="rect">
            <a:avLst/>
          </a:prstGeom>
          <a:solidFill>
            <a:srgbClr val="95FBAE"/>
          </a:solidFill>
          <a:ln cap="flat" cmpd="sng" w="12700">
            <a:solidFill>
              <a:srgbClr val="95FB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de5e67c30f_0_53"/>
          <p:cNvSpPr/>
          <p:nvPr/>
        </p:nvSpPr>
        <p:spPr>
          <a:xfrm>
            <a:off x="685800" y="417015"/>
            <a:ext cx="8229600" cy="25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663BFF"/>
              </a:buClr>
              <a:buSzPts val="1000"/>
              <a:buFont typeface="Mona Sans"/>
              <a:buNone/>
            </a:pPr>
            <a:r>
              <a:rPr b="1" lang="en-US">
                <a:solidFill>
                  <a:srgbClr val="663BFF"/>
                </a:solidFill>
                <a:latin typeface="Space Mono"/>
                <a:ea typeface="Space Mono"/>
                <a:cs typeface="Space Mono"/>
                <a:sym typeface="Space Mono"/>
              </a:rPr>
              <a:t>CONTRIBUTE BACK</a:t>
            </a:r>
            <a:endParaRPr i="0" u="none" cap="none" strike="noStrike">
              <a:solidFill>
                <a:schemeClr val="dk1"/>
              </a:solidFill>
              <a:latin typeface="Space Mono"/>
              <a:ea typeface="Space Mono"/>
              <a:cs typeface="Space Mono"/>
              <a:sym typeface="Space Mono"/>
            </a:endParaRPr>
          </a:p>
        </p:txBody>
      </p:sp>
      <p:sp>
        <p:nvSpPr>
          <p:cNvPr id="245" name="Google Shape;245;g3de5e67c30f_0_53"/>
          <p:cNvSpPr/>
          <p:nvPr/>
        </p:nvSpPr>
        <p:spPr>
          <a:xfrm>
            <a:off x="685800" y="716015"/>
            <a:ext cx="1828800" cy="549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de5e67c30f_0_53"/>
          <p:cNvSpPr/>
          <p:nvPr/>
        </p:nvSpPr>
        <p:spPr>
          <a:xfrm>
            <a:off x="685800" y="860901"/>
            <a:ext cx="7043700" cy="342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9F9EA1"/>
              </a:buClr>
              <a:buSzPts val="1300"/>
              <a:buFont typeface="Mona Sans"/>
              <a:buNone/>
            </a:pPr>
            <a:r>
              <a:rPr b="1" i="0" lang="en-US" sz="2500" u="none" cap="none" strike="noStrike">
                <a:solidFill>
                  <a:srgbClr val="2A2930"/>
                </a:solidFill>
                <a:latin typeface="Mona Sans"/>
                <a:ea typeface="Mona Sans"/>
                <a:cs typeface="Mona Sans"/>
                <a:sym typeface="Mona Sans"/>
              </a:rPr>
              <a:t>The r</a:t>
            </a:r>
            <a:r>
              <a:rPr b="1" lang="en-US" sz="2500">
                <a:solidFill>
                  <a:srgbClr val="2A2930"/>
                </a:solidFill>
                <a:latin typeface="Mona Sans"/>
                <a:ea typeface="Mona Sans"/>
                <a:cs typeface="Mona Sans"/>
                <a:sym typeface="Mona Sans"/>
              </a:rPr>
              <a:t>esult is a better Homebrew for all</a:t>
            </a:r>
            <a:endParaRPr b="1" i="0" sz="2500" u="none" cap="none" strike="noStrike">
              <a:solidFill>
                <a:srgbClr val="2A2930"/>
              </a:solidFill>
              <a:latin typeface="Calibri"/>
              <a:ea typeface="Calibri"/>
              <a:cs typeface="Calibri"/>
              <a:sym typeface="Calibri"/>
            </a:endParaRPr>
          </a:p>
        </p:txBody>
      </p:sp>
      <p:pic>
        <p:nvPicPr>
          <p:cNvPr id="247" name="Google Shape;247;g3de5e67c30f_0_53"/>
          <p:cNvPicPr preferRelativeResize="0"/>
          <p:nvPr/>
        </p:nvPicPr>
        <p:blipFill>
          <a:blip r:embed="rId3">
            <a:alphaModFix/>
          </a:blip>
          <a:stretch>
            <a:fillRect/>
          </a:stretch>
        </p:blipFill>
        <p:spPr>
          <a:xfrm>
            <a:off x="763325" y="1293487"/>
            <a:ext cx="7617326" cy="3406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2" name="Shape 252"/>
        <p:cNvGrpSpPr/>
        <p:nvPr/>
      </p:nvGrpSpPr>
      <p:grpSpPr>
        <a:xfrm>
          <a:off x="0" y="0"/>
          <a:ext cx="0" cy="0"/>
          <a:chOff x="0" y="0"/>
          <a:chExt cx="0" cy="0"/>
        </a:xfrm>
      </p:grpSpPr>
      <p:sp>
        <p:nvSpPr>
          <p:cNvPr id="253" name="Google Shape;253;g3972903fd9d_0_0"/>
          <p:cNvSpPr/>
          <p:nvPr/>
        </p:nvSpPr>
        <p:spPr>
          <a:xfrm>
            <a:off x="5084800" y="3289175"/>
            <a:ext cx="3778500" cy="1517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2A2930"/>
              </a:buClr>
              <a:buSzPts val="1400"/>
              <a:buFont typeface="Mona Sans"/>
              <a:buNone/>
            </a:pPr>
            <a:r>
              <a:rPr b="1" lang="en-US" sz="1200" u="sng">
                <a:solidFill>
                  <a:schemeClr val="hlink"/>
                </a:solidFill>
                <a:latin typeface="Mona Sans"/>
                <a:ea typeface="Mona Sans"/>
                <a:cs typeface="Mona Sans"/>
                <a:sym typeface="Mona Sans"/>
                <a:hlinkClick r:id="rId4"/>
              </a:rPr>
              <a:t>Carafe</a:t>
            </a:r>
            <a:r>
              <a:rPr b="1" lang="en-US" sz="1200">
                <a:solidFill>
                  <a:srgbClr val="2A2930"/>
                </a:solidFill>
                <a:latin typeface="Mona Sans"/>
                <a:ea typeface="Mona Sans"/>
                <a:cs typeface="Mona Sans"/>
                <a:sym typeface="Mona Sans"/>
              </a:rPr>
              <a:t> </a:t>
            </a:r>
            <a:r>
              <a:rPr lang="en-US" sz="1200">
                <a:solidFill>
                  <a:srgbClr val="3D3C42"/>
                </a:solidFill>
                <a:latin typeface="Mona Sans"/>
                <a:ea typeface="Mona Sans"/>
                <a:cs typeface="Mona Sans"/>
                <a:sym typeface="Mona Sans"/>
              </a:rPr>
              <a:t>- </a:t>
            </a:r>
            <a:r>
              <a:rPr lang="en-US" sz="1200">
                <a:solidFill>
                  <a:srgbClr val="2A2930"/>
                </a:solidFill>
                <a:latin typeface="Mona Sans"/>
                <a:ea typeface="Mona Sans"/>
                <a:cs typeface="Mona Sans"/>
                <a:sym typeface="Mona Sans"/>
              </a:rPr>
              <a:t>a (fancy) wrapper for </a:t>
            </a:r>
            <a:r>
              <a:rPr lang="en-US" sz="1200">
                <a:solidFill>
                  <a:srgbClr val="2A2930"/>
                </a:solidFill>
                <a:uFill>
                  <a:noFill/>
                </a:uFill>
                <a:latin typeface="Mona Sans"/>
                <a:ea typeface="Mona Sans"/>
                <a:cs typeface="Mona Sans"/>
                <a:sym typeface="Mona Sans"/>
                <a:hlinkClick r:id="rId5">
                  <a:extLst>
                    <a:ext uri="{A12FA001-AC4F-418D-AE19-62706E023703}">
                      <ahyp:hlinkClr val="tx"/>
                    </a:ext>
                  </a:extLst>
                </a:hlinkClick>
              </a:rPr>
              <a:t>Homebrew</a:t>
            </a:r>
            <a:r>
              <a:rPr lang="en-US" sz="1200">
                <a:solidFill>
                  <a:srgbClr val="2A2930"/>
                </a:solidFill>
                <a:latin typeface="Mona Sans"/>
                <a:ea typeface="Mona Sans"/>
                <a:cs typeface="Mona Sans"/>
                <a:sym typeface="Mona Sans"/>
              </a:rPr>
              <a:t> runs via management tools by dropping to the logged-in user.</a:t>
            </a:r>
            <a:endParaRPr sz="1200">
              <a:solidFill>
                <a:srgbClr val="2A2930"/>
              </a:solidFill>
              <a:latin typeface="Mona Sans"/>
              <a:ea typeface="Mona Sans"/>
              <a:cs typeface="Mona Sans"/>
              <a:sym typeface="Mona Sans"/>
            </a:endParaRPr>
          </a:p>
          <a:p>
            <a:pPr indent="0" lvl="0" marL="0" marR="0" rtl="0" algn="l">
              <a:spcBef>
                <a:spcPts val="0"/>
              </a:spcBef>
              <a:spcAft>
                <a:spcPts val="0"/>
              </a:spcAft>
              <a:buClr>
                <a:srgbClr val="2A2930"/>
              </a:buClr>
              <a:buSzPts val="1400"/>
              <a:buFont typeface="Mona Sans"/>
              <a:buNone/>
            </a:pPr>
            <a:r>
              <a:t/>
            </a:r>
            <a:endParaRPr sz="1200">
              <a:solidFill>
                <a:srgbClr val="2A2930"/>
              </a:solidFill>
              <a:latin typeface="Mona Sans"/>
              <a:ea typeface="Mona Sans"/>
              <a:cs typeface="Mona Sans"/>
              <a:sym typeface="Mona Sans"/>
            </a:endParaRPr>
          </a:p>
          <a:p>
            <a:pPr indent="0" lvl="0" marL="0" marR="0" rtl="0" algn="l">
              <a:spcBef>
                <a:spcPts val="0"/>
              </a:spcBef>
              <a:spcAft>
                <a:spcPts val="0"/>
              </a:spcAft>
              <a:buClr>
                <a:srgbClr val="2A2930"/>
              </a:buClr>
              <a:buSzPts val="1400"/>
              <a:buFont typeface="Mona Sans"/>
              <a:buNone/>
            </a:pPr>
            <a:r>
              <a:rPr b="1" lang="en-US" sz="1200" u="sng">
                <a:solidFill>
                  <a:schemeClr val="hlink"/>
                </a:solidFill>
                <a:latin typeface="Mona Sans"/>
                <a:ea typeface="Mona Sans"/>
                <a:cs typeface="Mona Sans"/>
                <a:sym typeface="Mona Sans"/>
                <a:hlinkClick r:id="rId6"/>
              </a:rPr>
              <a:t>Intune Script</a:t>
            </a:r>
            <a:r>
              <a:rPr b="1" lang="en-US" sz="1200">
                <a:solidFill>
                  <a:srgbClr val="2A2930"/>
                </a:solidFill>
                <a:latin typeface="Mona Sans"/>
                <a:ea typeface="Mona Sans"/>
                <a:cs typeface="Mona Sans"/>
                <a:sym typeface="Mona Sans"/>
              </a:rPr>
              <a:t> </a:t>
            </a:r>
            <a:r>
              <a:rPr lang="en-US" sz="1200">
                <a:solidFill>
                  <a:srgbClr val="2A2930"/>
                </a:solidFill>
                <a:latin typeface="Mona Sans"/>
                <a:ea typeface="Mona Sans"/>
                <a:cs typeface="Mona Sans"/>
                <a:sym typeface="Mona Sans"/>
              </a:rPr>
              <a:t>- self-maintained bash script that audits Homebrew security and reports to Intune custom attributes.</a:t>
            </a:r>
            <a:endParaRPr sz="1200">
              <a:solidFill>
                <a:srgbClr val="2A2930"/>
              </a:solidFill>
              <a:latin typeface="Mona Sans"/>
              <a:ea typeface="Mona Sans"/>
              <a:cs typeface="Mona Sans"/>
              <a:sym typeface="Mona Sans"/>
            </a:endParaRPr>
          </a:p>
        </p:txBody>
      </p:sp>
      <p:sp>
        <p:nvSpPr>
          <p:cNvPr id="254" name="Google Shape;254;g3972903fd9d_0_0"/>
          <p:cNvSpPr txBox="1"/>
          <p:nvPr>
            <p:ph type="title"/>
          </p:nvPr>
        </p:nvSpPr>
        <p:spPr>
          <a:xfrm>
            <a:off x="5084800" y="416600"/>
            <a:ext cx="3680400" cy="211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SzPts val="891"/>
              <a:buNone/>
            </a:pPr>
            <a:r>
              <a:rPr b="1" lang="en-US">
                <a:solidFill>
                  <a:srgbClr val="663BFF"/>
                </a:solidFill>
                <a:latin typeface="Space Mono"/>
                <a:ea typeface="Space Mono"/>
                <a:cs typeface="Space Mono"/>
                <a:sym typeface="Space Mono"/>
              </a:rPr>
              <a:t>THE THIRD WAY</a:t>
            </a:r>
            <a:endParaRPr>
              <a:solidFill>
                <a:srgbClr val="663BFF"/>
              </a:solidFill>
              <a:latin typeface="Poppins SemiBold"/>
              <a:ea typeface="Poppins SemiBold"/>
              <a:cs typeface="Poppins SemiBold"/>
              <a:sym typeface="Poppins SemiBold"/>
            </a:endParaRPr>
          </a:p>
        </p:txBody>
      </p:sp>
      <p:sp>
        <p:nvSpPr>
          <p:cNvPr id="255" name="Google Shape;255;g3972903fd9d_0_0"/>
          <p:cNvSpPr txBox="1"/>
          <p:nvPr/>
        </p:nvSpPr>
        <p:spPr>
          <a:xfrm>
            <a:off x="5084800" y="786400"/>
            <a:ext cx="3843300" cy="143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3400">
              <a:solidFill>
                <a:srgbClr val="3D3C42"/>
              </a:solidFill>
              <a:latin typeface="Space Mono"/>
              <a:ea typeface="Space Mono"/>
              <a:cs typeface="Space Mono"/>
              <a:sym typeface="Space Mono"/>
            </a:endParaRPr>
          </a:p>
        </p:txBody>
      </p:sp>
      <p:sp>
        <p:nvSpPr>
          <p:cNvPr id="256" name="Google Shape;256;g3972903fd9d_0_0"/>
          <p:cNvSpPr/>
          <p:nvPr/>
        </p:nvSpPr>
        <p:spPr>
          <a:xfrm>
            <a:off x="3" y="0"/>
            <a:ext cx="4709100" cy="51435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972903fd9d_0_0"/>
          <p:cNvSpPr txBox="1"/>
          <p:nvPr/>
        </p:nvSpPr>
        <p:spPr>
          <a:xfrm>
            <a:off x="5084800" y="786400"/>
            <a:ext cx="3843300" cy="143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3400">
                <a:solidFill>
                  <a:srgbClr val="2A2930"/>
                </a:solidFill>
                <a:latin typeface="Mona Sans"/>
                <a:ea typeface="Mona Sans"/>
                <a:cs typeface="Mona Sans"/>
                <a:sym typeface="Mona Sans"/>
              </a:rPr>
              <a:t>Homebrew governance options </a:t>
            </a:r>
            <a:endParaRPr sz="3400">
              <a:solidFill>
                <a:srgbClr val="3D3C42"/>
              </a:solidFill>
              <a:latin typeface="Space Mono"/>
              <a:ea typeface="Space Mono"/>
              <a:cs typeface="Space Mono"/>
              <a:sym typeface="Space Mono"/>
            </a:endParaRPr>
          </a:p>
        </p:txBody>
      </p:sp>
      <p:pic>
        <p:nvPicPr>
          <p:cNvPr id="258" name="Google Shape;258;g3972903fd9d_0_0"/>
          <p:cNvPicPr preferRelativeResize="0"/>
          <p:nvPr/>
        </p:nvPicPr>
        <p:blipFill rotWithShape="1">
          <a:blip r:embed="rId7">
            <a:alphaModFix/>
          </a:blip>
          <a:srcRect b="2638" l="37166" r="0" t="0"/>
          <a:stretch/>
        </p:blipFill>
        <p:spPr>
          <a:xfrm>
            <a:off x="197113" y="664463"/>
            <a:ext cx="4314900" cy="3730501"/>
          </a:xfrm>
          <a:prstGeom prst="rect">
            <a:avLst/>
          </a:prstGeom>
          <a:noFill/>
          <a:ln>
            <a:noFill/>
          </a:ln>
        </p:spPr>
      </p:pic>
      <p:sp>
        <p:nvSpPr>
          <p:cNvPr id="259" name="Google Shape;259;g3972903fd9d_0_0"/>
          <p:cNvSpPr/>
          <p:nvPr/>
        </p:nvSpPr>
        <p:spPr>
          <a:xfrm>
            <a:off x="941500" y="4539775"/>
            <a:ext cx="2989800" cy="38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Mona Sans"/>
              <a:buNone/>
            </a:pPr>
            <a:r>
              <a:rPr lang="en-US" sz="1300">
                <a:solidFill>
                  <a:srgbClr val="FFFFFF"/>
                </a:solidFill>
                <a:latin typeface="Mona Sans"/>
                <a:ea typeface="Mona Sans"/>
                <a:cs typeface="Mona Sans"/>
                <a:sym typeface="Mona Sans"/>
              </a:rPr>
              <a:t>workbrew.com/free</a:t>
            </a:r>
            <a:endParaRPr b="0" i="0" sz="1300" u="none" cap="none" strike="noStrike">
              <a:solidFill>
                <a:schemeClr val="dk1"/>
              </a:solidFill>
              <a:latin typeface="Calibri"/>
              <a:ea typeface="Calibri"/>
              <a:cs typeface="Calibri"/>
              <a:sym typeface="Calibri"/>
            </a:endParaRPr>
          </a:p>
        </p:txBody>
      </p:sp>
      <p:sp>
        <p:nvSpPr>
          <p:cNvPr id="260" name="Google Shape;260;g3972903fd9d_0_0"/>
          <p:cNvSpPr txBox="1"/>
          <p:nvPr/>
        </p:nvSpPr>
        <p:spPr>
          <a:xfrm>
            <a:off x="5084800" y="2445775"/>
            <a:ext cx="3843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hlink"/>
                </a:solidFill>
                <a:latin typeface="Mona Sans"/>
                <a:ea typeface="Mona Sans"/>
                <a:cs typeface="Mona Sans"/>
                <a:sym typeface="Mona Sans"/>
                <a:hlinkClick r:id="rId8"/>
              </a:rPr>
              <a:t>Workbrew</a:t>
            </a:r>
            <a:r>
              <a:rPr b="1" lang="en-US">
                <a:solidFill>
                  <a:srgbClr val="2A2930"/>
                </a:solidFill>
                <a:latin typeface="Mona Sans"/>
                <a:ea typeface="Mona Sans"/>
                <a:cs typeface="Mona Sans"/>
                <a:sym typeface="Mona Sans"/>
              </a:rPr>
              <a:t> - </a:t>
            </a:r>
            <a:r>
              <a:rPr lang="en-US">
                <a:solidFill>
                  <a:srgbClr val="2A2930"/>
                </a:solidFill>
                <a:latin typeface="Mona Sans"/>
                <a:ea typeface="Mona Sans"/>
                <a:cs typeface="Mona Sans"/>
                <a:sym typeface="Mona Sans"/>
              </a:rPr>
              <a:t>free plan gives instant visibility, audit trails and vulnerability reporting.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E82"/>
        </a:solidFill>
      </p:bgPr>
    </p:bg>
    <p:spTree>
      <p:nvGrpSpPr>
        <p:cNvPr id="264" name="Shape 264"/>
        <p:cNvGrpSpPr/>
        <p:nvPr/>
      </p:nvGrpSpPr>
      <p:grpSpPr>
        <a:xfrm>
          <a:off x="0" y="0"/>
          <a:ext cx="0" cy="0"/>
          <a:chOff x="0" y="0"/>
          <a:chExt cx="0" cy="0"/>
        </a:xfrm>
      </p:grpSpPr>
      <p:sp>
        <p:nvSpPr>
          <p:cNvPr id="265" name="Google Shape;265;g3d2d0c6590a_0_4"/>
          <p:cNvSpPr txBox="1"/>
          <p:nvPr>
            <p:ph type="title"/>
          </p:nvPr>
        </p:nvSpPr>
        <p:spPr>
          <a:xfrm>
            <a:off x="3359000" y="1194500"/>
            <a:ext cx="2760600" cy="38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US" sz="1520">
                <a:solidFill>
                  <a:schemeClr val="lt1"/>
                </a:solidFill>
                <a:latin typeface="Space Mono"/>
                <a:ea typeface="Space Mono"/>
                <a:cs typeface="Space Mono"/>
                <a:sym typeface="Space Mono"/>
              </a:rPr>
              <a:t>THANK YOU</a:t>
            </a:r>
            <a:endParaRPr b="1" sz="1520">
              <a:solidFill>
                <a:schemeClr val="lt1"/>
              </a:solidFill>
              <a:latin typeface="Space Mono"/>
              <a:ea typeface="Space Mono"/>
              <a:cs typeface="Space Mono"/>
              <a:sym typeface="Space Mono"/>
            </a:endParaRPr>
          </a:p>
        </p:txBody>
      </p:sp>
      <p:pic>
        <p:nvPicPr>
          <p:cNvPr id="266" name="Google Shape;266;g3d2d0c6590a_0_4" title="Logo-Workbrew-white.png"/>
          <p:cNvPicPr preferRelativeResize="0"/>
          <p:nvPr/>
        </p:nvPicPr>
        <p:blipFill>
          <a:blip r:embed="rId3">
            <a:alphaModFix/>
          </a:blip>
          <a:stretch>
            <a:fillRect/>
          </a:stretch>
        </p:blipFill>
        <p:spPr>
          <a:xfrm>
            <a:off x="2641287" y="1808510"/>
            <a:ext cx="4196026" cy="576054"/>
          </a:xfrm>
          <a:prstGeom prst="rect">
            <a:avLst/>
          </a:prstGeom>
          <a:noFill/>
          <a:ln>
            <a:noFill/>
          </a:ln>
        </p:spPr>
      </p:pic>
      <p:pic>
        <p:nvPicPr>
          <p:cNvPr id="267" name="Google Shape;267;g3d2d0c6590a_0_4" title="Union.png"/>
          <p:cNvPicPr preferRelativeResize="0"/>
          <p:nvPr/>
        </p:nvPicPr>
        <p:blipFill>
          <a:blip r:embed="rId4">
            <a:alphaModFix amt="38000"/>
          </a:blip>
          <a:stretch>
            <a:fillRect/>
          </a:stretch>
        </p:blipFill>
        <p:spPr>
          <a:xfrm flipH="1" rot="10800000">
            <a:off x="6383401" y="0"/>
            <a:ext cx="2760599" cy="2455238"/>
          </a:xfrm>
          <a:prstGeom prst="rect">
            <a:avLst/>
          </a:prstGeom>
          <a:noFill/>
          <a:ln>
            <a:noFill/>
          </a:ln>
        </p:spPr>
      </p:pic>
      <p:pic>
        <p:nvPicPr>
          <p:cNvPr id="268" name="Google Shape;268;g3d2d0c6590a_0_4" title="Union.png"/>
          <p:cNvPicPr preferRelativeResize="0"/>
          <p:nvPr/>
        </p:nvPicPr>
        <p:blipFill>
          <a:blip r:embed="rId4">
            <a:alphaModFix amt="38000"/>
          </a:blip>
          <a:stretch>
            <a:fillRect/>
          </a:stretch>
        </p:blipFill>
        <p:spPr>
          <a:xfrm flipH="1">
            <a:off x="-595299" y="3013425"/>
            <a:ext cx="2760599" cy="2455238"/>
          </a:xfrm>
          <a:prstGeom prst="rect">
            <a:avLst/>
          </a:prstGeom>
          <a:noFill/>
          <a:ln>
            <a:noFill/>
          </a:ln>
        </p:spPr>
      </p:pic>
      <p:sp>
        <p:nvSpPr>
          <p:cNvPr id="269" name="Google Shape;269;g3d2d0c6590a_0_4"/>
          <p:cNvSpPr txBox="1"/>
          <p:nvPr/>
        </p:nvSpPr>
        <p:spPr>
          <a:xfrm>
            <a:off x="3889100" y="4713284"/>
            <a:ext cx="1700400" cy="2109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815"/>
              </a:spcAft>
              <a:buNone/>
            </a:pPr>
            <a:r>
              <a:rPr lang="en-US" sz="1158">
                <a:solidFill>
                  <a:srgbClr val="FFFFFF"/>
                </a:solidFill>
                <a:latin typeface="DM Sans"/>
                <a:ea typeface="DM Sans"/>
                <a:cs typeface="DM Sans"/>
                <a:sym typeface="DM Sans"/>
              </a:rPr>
              <a:t>workbrew.</a:t>
            </a:r>
            <a:r>
              <a:rPr lang="en-US" sz="1060">
                <a:solidFill>
                  <a:srgbClr val="FFFFFF"/>
                </a:solidFill>
                <a:latin typeface="DM Sans"/>
                <a:ea typeface="DM Sans"/>
                <a:cs typeface="DM Sans"/>
                <a:sym typeface="DM Sans"/>
              </a:rPr>
              <a:t>com/free</a:t>
            </a:r>
            <a:endParaRPr sz="1158">
              <a:solidFill>
                <a:srgbClr val="FFFFFF"/>
              </a:solidFill>
              <a:latin typeface="DM Sans SemiBold"/>
              <a:ea typeface="DM Sans SemiBold"/>
              <a:cs typeface="DM Sans SemiBold"/>
              <a:sym typeface="DM Sans SemiBold"/>
            </a:endParaRPr>
          </a:p>
        </p:txBody>
      </p:sp>
      <p:grpSp>
        <p:nvGrpSpPr>
          <p:cNvPr id="270" name="Google Shape;270;g3d2d0c6590a_0_4"/>
          <p:cNvGrpSpPr/>
          <p:nvPr/>
        </p:nvGrpSpPr>
        <p:grpSpPr>
          <a:xfrm>
            <a:off x="4020306" y="3205938"/>
            <a:ext cx="1437988" cy="1404048"/>
            <a:chOff x="3641919" y="3169963"/>
            <a:chExt cx="1449000" cy="1414800"/>
          </a:xfrm>
        </p:grpSpPr>
        <p:sp>
          <p:nvSpPr>
            <p:cNvPr id="271" name="Google Shape;271;g3d2d0c6590a_0_4"/>
            <p:cNvSpPr/>
            <p:nvPr/>
          </p:nvSpPr>
          <p:spPr>
            <a:xfrm>
              <a:off x="3641919" y="3169963"/>
              <a:ext cx="1449000" cy="1414800"/>
            </a:xfrm>
            <a:prstGeom prst="roundRect">
              <a:avLst>
                <a:gd fmla="val 16667" name="adj"/>
              </a:avLst>
            </a:prstGeom>
            <a:solidFill>
              <a:srgbClr val="9F9EA1"/>
            </a:solidFill>
            <a:ln cap="flat" cmpd="sng" w="9450">
              <a:solidFill>
                <a:schemeClr val="dk2"/>
              </a:solidFill>
              <a:prstDash val="solid"/>
              <a:round/>
              <a:headEnd len="sm" w="sm" type="none"/>
              <a:tailEnd len="sm" w="sm" type="none"/>
            </a:ln>
          </p:spPr>
          <p:txBody>
            <a:bodyPr anchorCtr="0" anchor="ctr" bIns="90725" lIns="90725" spcFirstLastPara="1" rIns="90725" wrap="square" tIns="90725">
              <a:noAutofit/>
            </a:bodyPr>
            <a:lstStyle/>
            <a:p>
              <a:pPr indent="0" lvl="0" marL="0" rtl="0" algn="ctr">
                <a:spcBef>
                  <a:spcPts val="0"/>
                </a:spcBef>
                <a:spcAft>
                  <a:spcPts val="0"/>
                </a:spcAft>
                <a:buNone/>
              </a:pPr>
              <a:r>
                <a:t/>
              </a:r>
              <a:endParaRPr sz="1389"/>
            </a:p>
          </p:txBody>
        </p:sp>
        <p:pic>
          <p:nvPicPr>
            <p:cNvPr id="272" name="Google Shape;272;g3d2d0c6590a_0_4" title="Untitled.png"/>
            <p:cNvPicPr preferRelativeResize="0"/>
            <p:nvPr/>
          </p:nvPicPr>
          <p:blipFill>
            <a:blip r:embed="rId5">
              <a:alphaModFix/>
            </a:blip>
            <a:stretch>
              <a:fillRect/>
            </a:stretch>
          </p:blipFill>
          <p:spPr>
            <a:xfrm>
              <a:off x="3769931" y="3280875"/>
              <a:ext cx="1192975" cy="1192975"/>
            </a:xfrm>
            <a:prstGeom prst="rect">
              <a:avLst/>
            </a:prstGeom>
            <a:noFill/>
            <a:ln>
              <a:noFill/>
            </a:ln>
          </p:spPr>
        </p:pic>
      </p:grpSp>
      <p:sp>
        <p:nvSpPr>
          <p:cNvPr id="273" name="Google Shape;273;g3d2d0c6590a_0_4"/>
          <p:cNvSpPr txBox="1"/>
          <p:nvPr/>
        </p:nvSpPr>
        <p:spPr>
          <a:xfrm>
            <a:off x="3954350" y="2769971"/>
            <a:ext cx="1569900" cy="1947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753"/>
              </a:spcAft>
              <a:buNone/>
            </a:pPr>
            <a:r>
              <a:rPr lang="en-US">
                <a:solidFill>
                  <a:srgbClr val="FFFFFF"/>
                </a:solidFill>
                <a:latin typeface="DM Sans"/>
                <a:ea typeface="DM Sans"/>
                <a:cs typeface="DM Sans"/>
                <a:sym typeface="DM Sans"/>
              </a:rPr>
              <a:t>St</a:t>
            </a:r>
            <a:r>
              <a:rPr lang="en-US">
                <a:solidFill>
                  <a:schemeClr val="lt1"/>
                </a:solidFill>
                <a:latin typeface="Mona Sans"/>
                <a:ea typeface="Mona Sans"/>
                <a:cs typeface="Mona Sans"/>
                <a:sym typeface="Mona Sans"/>
              </a:rPr>
              <a:t>ay up to date</a:t>
            </a:r>
            <a:endParaRPr>
              <a:solidFill>
                <a:schemeClr val="lt1"/>
              </a:solidFill>
              <a:latin typeface="Mona Sans"/>
              <a:ea typeface="Mona Sans"/>
              <a:cs typeface="Mona Sans"/>
              <a:sym typeface="Mon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g3d30cb3680e_0_178"/>
          <p:cNvSpPr/>
          <p:nvPr/>
        </p:nvSpPr>
        <p:spPr>
          <a:xfrm>
            <a:off x="4434850" y="0"/>
            <a:ext cx="4572000" cy="5143500"/>
          </a:xfrm>
          <a:prstGeom prst="rect">
            <a:avLst/>
          </a:prstGeom>
          <a:solidFill>
            <a:srgbClr val="351E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7" name="Google Shape;97;g3d30cb3680e_0_178" title="purple.png"/>
          <p:cNvPicPr preferRelativeResize="0"/>
          <p:nvPr/>
        </p:nvPicPr>
        <p:blipFill>
          <a:blip r:embed="rId3">
            <a:alphaModFix amt="51000"/>
          </a:blip>
          <a:stretch>
            <a:fillRect/>
          </a:stretch>
        </p:blipFill>
        <p:spPr>
          <a:xfrm>
            <a:off x="5114688" y="827150"/>
            <a:ext cx="3486625" cy="3489190"/>
          </a:xfrm>
          <a:prstGeom prst="rect">
            <a:avLst/>
          </a:prstGeom>
          <a:noFill/>
          <a:ln>
            <a:noFill/>
          </a:ln>
        </p:spPr>
      </p:pic>
      <p:sp>
        <p:nvSpPr>
          <p:cNvPr id="98" name="Google Shape;98;g3d30cb3680e_0_178"/>
          <p:cNvSpPr txBox="1"/>
          <p:nvPr>
            <p:ph type="title"/>
          </p:nvPr>
        </p:nvSpPr>
        <p:spPr>
          <a:xfrm>
            <a:off x="487350" y="457225"/>
            <a:ext cx="3680400" cy="211800"/>
          </a:xfrm>
          <a:prstGeom prst="rect">
            <a:avLst/>
          </a:prstGeom>
        </p:spPr>
        <p:txBody>
          <a:bodyPr anchorCtr="0" anchor="ctr" bIns="0" lIns="0" spcFirstLastPara="1" rIns="0" wrap="square" tIns="0">
            <a:noAutofit/>
          </a:bodyPr>
          <a:lstStyle/>
          <a:p>
            <a:pPr indent="0" lvl="0" marL="0" marR="0" rtl="0" algn="l">
              <a:lnSpc>
                <a:spcPct val="100000"/>
              </a:lnSpc>
              <a:spcBef>
                <a:spcPts val="0"/>
              </a:spcBef>
              <a:spcAft>
                <a:spcPts val="0"/>
              </a:spcAft>
              <a:buSzPts val="891"/>
              <a:buNone/>
            </a:pPr>
            <a:r>
              <a:rPr b="1" lang="en-US" sz="1478">
                <a:solidFill>
                  <a:srgbClr val="663BFF"/>
                </a:solidFill>
                <a:latin typeface="Space Mono"/>
                <a:ea typeface="Space Mono"/>
                <a:cs typeface="Space Mono"/>
                <a:sym typeface="Space Mono"/>
              </a:rPr>
              <a:t>HOMEBREW</a:t>
            </a:r>
            <a:endParaRPr sz="1478">
              <a:solidFill>
                <a:srgbClr val="663BFF"/>
              </a:solidFill>
              <a:latin typeface="Poppins SemiBold"/>
              <a:ea typeface="Poppins SemiBold"/>
              <a:cs typeface="Poppins SemiBold"/>
              <a:sym typeface="Poppins SemiBold"/>
            </a:endParaRPr>
          </a:p>
        </p:txBody>
      </p:sp>
      <p:sp>
        <p:nvSpPr>
          <p:cNvPr id="99" name="Google Shape;99;g3d30cb3680e_0_178"/>
          <p:cNvSpPr txBox="1"/>
          <p:nvPr>
            <p:ph idx="1" type="body"/>
          </p:nvPr>
        </p:nvSpPr>
        <p:spPr>
          <a:xfrm>
            <a:off x="457200" y="2777400"/>
            <a:ext cx="3486600" cy="1908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US" sz="1600">
                <a:solidFill>
                  <a:srgbClr val="3D3C42"/>
                </a:solidFill>
                <a:latin typeface="DM Sans"/>
                <a:ea typeface="DM Sans"/>
                <a:cs typeface="DM Sans"/>
                <a:sym typeface="DM Sans"/>
              </a:rPr>
              <a:t>Open Source </a:t>
            </a:r>
            <a:r>
              <a:rPr lang="en-US" sz="1600">
                <a:solidFill>
                  <a:srgbClr val="3D3C42"/>
                </a:solidFill>
                <a:latin typeface="DM Sans"/>
                <a:ea typeface="DM Sans"/>
                <a:cs typeface="DM Sans"/>
                <a:sym typeface="DM Sans"/>
              </a:rPr>
              <a:t>with a thriving community of contributors and maintainers.</a:t>
            </a:r>
            <a:endParaRPr sz="1600">
              <a:solidFill>
                <a:srgbClr val="3D3C42"/>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600">
              <a:solidFill>
                <a:srgbClr val="3D3C42"/>
              </a:solidFill>
              <a:latin typeface="DM Sans"/>
              <a:ea typeface="DM Sans"/>
              <a:cs typeface="DM Sans"/>
              <a:sym typeface="DM Sans"/>
            </a:endParaRPr>
          </a:p>
          <a:p>
            <a:pPr indent="0" lvl="0" marL="0" rtl="0" algn="l">
              <a:lnSpc>
                <a:spcPct val="95000"/>
              </a:lnSpc>
              <a:spcBef>
                <a:spcPts val="0"/>
              </a:spcBef>
              <a:spcAft>
                <a:spcPts val="0"/>
              </a:spcAft>
              <a:buSzPts val="1018"/>
              <a:buNone/>
            </a:pPr>
            <a:r>
              <a:rPr b="1" lang="en-US" sz="1600">
                <a:solidFill>
                  <a:srgbClr val="3D3C42"/>
                </a:solidFill>
                <a:latin typeface="DM Sans"/>
                <a:ea typeface="DM Sans"/>
                <a:cs typeface="DM Sans"/>
                <a:sym typeface="DM Sans"/>
              </a:rPr>
              <a:t>Industry Standard </a:t>
            </a:r>
            <a:r>
              <a:rPr lang="en-US" sz="1600">
                <a:solidFill>
                  <a:srgbClr val="3D3C42"/>
                </a:solidFill>
                <a:latin typeface="DM Sans"/>
                <a:ea typeface="DM Sans"/>
                <a:cs typeface="DM Sans"/>
                <a:sym typeface="DM Sans"/>
              </a:rPr>
              <a:t>with over 15 years of history, it’s the default choice for developers.</a:t>
            </a:r>
            <a:endParaRPr sz="1600">
              <a:solidFill>
                <a:srgbClr val="3D3C42"/>
              </a:solidFill>
              <a:latin typeface="DM Sans"/>
              <a:ea typeface="DM Sans"/>
              <a:cs typeface="DM Sans"/>
              <a:sym typeface="DM Sans"/>
            </a:endParaRPr>
          </a:p>
        </p:txBody>
      </p:sp>
      <p:sp>
        <p:nvSpPr>
          <p:cNvPr id="100" name="Google Shape;100;g3d30cb3680e_0_178"/>
          <p:cNvSpPr txBox="1"/>
          <p:nvPr/>
        </p:nvSpPr>
        <p:spPr>
          <a:xfrm>
            <a:off x="457200" y="935350"/>
            <a:ext cx="3486600" cy="143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3800">
                <a:solidFill>
                  <a:srgbClr val="2A2930"/>
                </a:solidFill>
                <a:latin typeface="Mona Sans"/>
                <a:ea typeface="Mona Sans"/>
                <a:cs typeface="Mona Sans"/>
                <a:sym typeface="Mona Sans"/>
              </a:rPr>
              <a:t>Homebrew, the #1 app store for devs</a:t>
            </a:r>
            <a:endParaRPr sz="3100">
              <a:solidFill>
                <a:srgbClr val="3D3C42"/>
              </a:solidFill>
              <a:latin typeface="Space Mono"/>
              <a:ea typeface="Space Mono"/>
              <a:cs typeface="Space Mono"/>
              <a:sym typeface="Space Mono"/>
            </a:endParaRPr>
          </a:p>
        </p:txBody>
      </p:sp>
      <p:pic>
        <p:nvPicPr>
          <p:cNvPr id="101" name="Google Shape;101;g3d30cb3680e_0_178" title="homebrew.png"/>
          <p:cNvPicPr preferRelativeResize="0"/>
          <p:nvPr/>
        </p:nvPicPr>
        <p:blipFill>
          <a:blip r:embed="rId4">
            <a:alphaModFix/>
          </a:blip>
          <a:stretch>
            <a:fillRect/>
          </a:stretch>
        </p:blipFill>
        <p:spPr>
          <a:xfrm>
            <a:off x="6155562" y="1429698"/>
            <a:ext cx="1404874" cy="21846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sp>
        <p:nvSpPr>
          <p:cNvPr id="107" name="Google Shape;107;g396abc7ebe2_0_3"/>
          <p:cNvSpPr/>
          <p:nvPr/>
        </p:nvSpPr>
        <p:spPr>
          <a:xfrm>
            <a:off x="3" y="0"/>
            <a:ext cx="4709100" cy="51435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 name="Google Shape;108;g396abc7ebe2_0_3" title="Group 19.png"/>
          <p:cNvPicPr preferRelativeResize="0"/>
          <p:nvPr/>
        </p:nvPicPr>
        <p:blipFill>
          <a:blip r:embed="rId3">
            <a:alphaModFix amt="58000"/>
          </a:blip>
          <a:stretch>
            <a:fillRect/>
          </a:stretch>
        </p:blipFill>
        <p:spPr>
          <a:xfrm>
            <a:off x="611250" y="786400"/>
            <a:ext cx="3486624" cy="3486624"/>
          </a:xfrm>
          <a:prstGeom prst="rect">
            <a:avLst/>
          </a:prstGeom>
          <a:noFill/>
          <a:ln>
            <a:noFill/>
          </a:ln>
        </p:spPr>
      </p:pic>
      <p:sp>
        <p:nvSpPr>
          <p:cNvPr id="109" name="Google Shape;109;g396abc7ebe2_0_3"/>
          <p:cNvSpPr txBox="1"/>
          <p:nvPr/>
        </p:nvSpPr>
        <p:spPr>
          <a:xfrm>
            <a:off x="1309512" y="1698562"/>
            <a:ext cx="20901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7600">
                <a:solidFill>
                  <a:srgbClr val="F9F9F9"/>
                </a:solidFill>
                <a:latin typeface="Space Mono"/>
                <a:ea typeface="Space Mono"/>
                <a:cs typeface="Space Mono"/>
                <a:sym typeface="Space Mono"/>
              </a:rPr>
              <a:t>35M</a:t>
            </a:r>
            <a:endParaRPr b="1" sz="5700">
              <a:solidFill>
                <a:srgbClr val="F9F9F9"/>
              </a:solidFill>
              <a:latin typeface="Space Mono"/>
              <a:ea typeface="Space Mono"/>
              <a:cs typeface="Space Mono"/>
              <a:sym typeface="Space Mono"/>
            </a:endParaRPr>
          </a:p>
          <a:p>
            <a:pPr indent="0" lvl="0" marL="0" rtl="0" algn="ctr">
              <a:spcBef>
                <a:spcPts val="0"/>
              </a:spcBef>
              <a:spcAft>
                <a:spcPts val="0"/>
              </a:spcAft>
              <a:buNone/>
            </a:pPr>
            <a:r>
              <a:rPr lang="en-US" sz="2000">
                <a:solidFill>
                  <a:srgbClr val="F9F9F9"/>
                </a:solidFill>
                <a:latin typeface="Space Mono"/>
                <a:ea typeface="Space Mono"/>
                <a:cs typeface="Space Mono"/>
                <a:sym typeface="Space Mono"/>
              </a:rPr>
              <a:t>Devices</a:t>
            </a:r>
            <a:endParaRPr sz="2000">
              <a:solidFill>
                <a:srgbClr val="F9F9F9"/>
              </a:solidFill>
              <a:latin typeface="Space Mono"/>
              <a:ea typeface="Space Mono"/>
              <a:cs typeface="Space Mono"/>
              <a:sym typeface="Space Mono"/>
            </a:endParaRPr>
          </a:p>
        </p:txBody>
      </p:sp>
      <p:sp>
        <p:nvSpPr>
          <p:cNvPr id="110" name="Google Shape;110;g396abc7ebe2_0_3"/>
          <p:cNvSpPr/>
          <p:nvPr/>
        </p:nvSpPr>
        <p:spPr>
          <a:xfrm>
            <a:off x="5117675" y="2370055"/>
            <a:ext cx="3749100" cy="1965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600">
                <a:solidFill>
                  <a:srgbClr val="2A2930"/>
                </a:solidFill>
                <a:latin typeface="DM Sans"/>
                <a:ea typeface="DM Sans"/>
                <a:cs typeface="DM Sans"/>
                <a:sym typeface="DM Sans"/>
              </a:rPr>
              <a:t>Trusted</a:t>
            </a:r>
            <a:r>
              <a:rPr lang="en-US" sz="1600">
                <a:solidFill>
                  <a:srgbClr val="2A2930"/>
                </a:solidFill>
                <a:latin typeface="DM Sans"/>
                <a:ea typeface="DM Sans"/>
                <a:cs typeface="DM Sans"/>
                <a:sym typeface="DM Sans"/>
              </a:rPr>
              <a:t> by tens of millions of developers daily.</a:t>
            </a:r>
            <a:endParaRPr sz="1600">
              <a:solidFill>
                <a:srgbClr val="2A2930"/>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600">
              <a:solidFill>
                <a:srgbClr val="2A2930"/>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b="1" lang="en-US" sz="1600">
                <a:solidFill>
                  <a:srgbClr val="2A2930"/>
                </a:solidFill>
                <a:latin typeface="DM Sans"/>
                <a:ea typeface="DM Sans"/>
                <a:cs typeface="DM Sans"/>
                <a:sym typeface="DM Sans"/>
              </a:rPr>
              <a:t>Default</a:t>
            </a:r>
            <a:r>
              <a:rPr lang="en-US" sz="1600">
                <a:solidFill>
                  <a:srgbClr val="2A2930"/>
                </a:solidFill>
                <a:latin typeface="DM Sans"/>
                <a:ea typeface="DM Sans"/>
                <a:cs typeface="DM Sans"/>
                <a:sym typeface="DM Sans"/>
              </a:rPr>
              <a:t> package manager for macOS.</a:t>
            </a:r>
            <a:endParaRPr sz="1600">
              <a:solidFill>
                <a:srgbClr val="2A2930"/>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600">
              <a:solidFill>
                <a:srgbClr val="2A2930"/>
              </a:solidFill>
              <a:latin typeface="DM Sans"/>
              <a:ea typeface="DM Sans"/>
              <a:cs typeface="DM Sans"/>
              <a:sym typeface="DM Sans"/>
            </a:endParaRPr>
          </a:p>
          <a:p>
            <a:pPr indent="0" lvl="0" marL="0" rtl="0" algn="l">
              <a:lnSpc>
                <a:spcPct val="95000"/>
              </a:lnSpc>
              <a:spcBef>
                <a:spcPts val="0"/>
              </a:spcBef>
              <a:spcAft>
                <a:spcPts val="1200"/>
              </a:spcAft>
              <a:buClr>
                <a:schemeClr val="dk1"/>
              </a:buClr>
              <a:buSzPts val="1018"/>
              <a:buFont typeface="Arial"/>
              <a:buNone/>
            </a:pPr>
            <a:r>
              <a:rPr b="1" lang="en-US" sz="1600">
                <a:solidFill>
                  <a:srgbClr val="2A2930"/>
                </a:solidFill>
                <a:latin typeface="DM Sans"/>
                <a:ea typeface="DM Sans"/>
                <a:cs typeface="DM Sans"/>
                <a:sym typeface="DM Sans"/>
              </a:rPr>
              <a:t>Multi-platform</a:t>
            </a:r>
            <a:r>
              <a:rPr lang="en-US" sz="1600">
                <a:solidFill>
                  <a:srgbClr val="2A2930"/>
                </a:solidFill>
                <a:latin typeface="DM Sans"/>
                <a:ea typeface="DM Sans"/>
                <a:cs typeface="DM Sans"/>
                <a:sym typeface="DM Sans"/>
              </a:rPr>
              <a:t> runs on Linux and Windows under WSL.</a:t>
            </a:r>
            <a:endParaRPr b="1">
              <a:solidFill>
                <a:srgbClr val="3D3C42"/>
              </a:solidFill>
              <a:latin typeface="Mona Sans"/>
              <a:ea typeface="Mona Sans"/>
              <a:cs typeface="Mona Sans"/>
              <a:sym typeface="Mona Sans"/>
            </a:endParaRPr>
          </a:p>
        </p:txBody>
      </p:sp>
      <p:sp>
        <p:nvSpPr>
          <p:cNvPr id="111" name="Google Shape;111;g396abc7ebe2_0_3"/>
          <p:cNvSpPr txBox="1"/>
          <p:nvPr>
            <p:ph type="title"/>
          </p:nvPr>
        </p:nvSpPr>
        <p:spPr>
          <a:xfrm>
            <a:off x="5147825" y="457225"/>
            <a:ext cx="3680400" cy="211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SzPts val="891"/>
              <a:buNone/>
            </a:pPr>
            <a:r>
              <a:rPr b="1" lang="en-US">
                <a:solidFill>
                  <a:srgbClr val="663BFF"/>
                </a:solidFill>
                <a:latin typeface="Space Mono"/>
                <a:ea typeface="Space Mono"/>
                <a:cs typeface="Space Mono"/>
                <a:sym typeface="Space Mono"/>
              </a:rPr>
              <a:t>HOMEBREW</a:t>
            </a:r>
            <a:endParaRPr>
              <a:solidFill>
                <a:srgbClr val="663BFF"/>
              </a:solidFill>
              <a:latin typeface="Poppins SemiBold"/>
              <a:ea typeface="Poppins SemiBold"/>
              <a:cs typeface="Poppins SemiBold"/>
              <a:sym typeface="Poppins SemiBold"/>
            </a:endParaRPr>
          </a:p>
        </p:txBody>
      </p:sp>
      <p:sp>
        <p:nvSpPr>
          <p:cNvPr id="112" name="Google Shape;112;g396abc7ebe2_0_3"/>
          <p:cNvSpPr txBox="1"/>
          <p:nvPr/>
        </p:nvSpPr>
        <p:spPr>
          <a:xfrm>
            <a:off x="5117675" y="935350"/>
            <a:ext cx="3486600" cy="143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3800">
                <a:solidFill>
                  <a:srgbClr val="2A2930"/>
                </a:solidFill>
                <a:latin typeface="Mona Sans"/>
                <a:ea typeface="Mona Sans"/>
                <a:cs typeface="Mona Sans"/>
                <a:sym typeface="Mona Sans"/>
              </a:rPr>
              <a:t>Homebrew is everywhere</a:t>
            </a:r>
            <a:endParaRPr sz="3100">
              <a:solidFill>
                <a:srgbClr val="3D3C42"/>
              </a:solidFill>
              <a:latin typeface="Space Mono"/>
              <a:ea typeface="Space Mono"/>
              <a:cs typeface="Space Mono"/>
              <a:sym typeface="Space Mon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3BFF"/>
        </a:solidFill>
      </p:bgPr>
    </p:bg>
    <p:spTree>
      <p:nvGrpSpPr>
        <p:cNvPr id="116" name="Shape 116"/>
        <p:cNvGrpSpPr/>
        <p:nvPr/>
      </p:nvGrpSpPr>
      <p:grpSpPr>
        <a:xfrm>
          <a:off x="0" y="0"/>
          <a:ext cx="0" cy="0"/>
          <a:chOff x="0" y="0"/>
          <a:chExt cx="0" cy="0"/>
        </a:xfrm>
      </p:grpSpPr>
      <p:sp>
        <p:nvSpPr>
          <p:cNvPr id="117" name="Google Shape;117;g3d30cb3680e_0_108"/>
          <p:cNvSpPr txBox="1"/>
          <p:nvPr/>
        </p:nvSpPr>
        <p:spPr>
          <a:xfrm>
            <a:off x="457200" y="2272825"/>
            <a:ext cx="82296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300">
                <a:solidFill>
                  <a:srgbClr val="F9F9F9"/>
                </a:solidFill>
                <a:latin typeface="Space Mono"/>
                <a:ea typeface="Space Mono"/>
                <a:cs typeface="Space Mono"/>
                <a:sym typeface="Space Mono"/>
              </a:rPr>
              <a:t>$&gt; brew install python</a:t>
            </a:r>
            <a:endParaRPr b="1" sz="4300">
              <a:solidFill>
                <a:srgbClr val="F9F9F9"/>
              </a:solidFill>
              <a:latin typeface="Space Mono"/>
              <a:ea typeface="Space Mono"/>
              <a:cs typeface="Space Mono"/>
              <a:sym typeface="Space Mono"/>
            </a:endParaRPr>
          </a:p>
        </p:txBody>
      </p:sp>
      <p:pic>
        <p:nvPicPr>
          <p:cNvPr id="118" name="Google Shape;118;g3d30cb3680e_0_108" title="Union.png"/>
          <p:cNvPicPr preferRelativeResize="0"/>
          <p:nvPr/>
        </p:nvPicPr>
        <p:blipFill>
          <a:blip r:embed="rId3">
            <a:alphaModFix/>
          </a:blip>
          <a:stretch>
            <a:fillRect/>
          </a:stretch>
        </p:blipFill>
        <p:spPr>
          <a:xfrm>
            <a:off x="6414133" y="-237225"/>
            <a:ext cx="2891616" cy="2571750"/>
          </a:xfrm>
          <a:prstGeom prst="rect">
            <a:avLst/>
          </a:prstGeom>
          <a:noFill/>
          <a:ln>
            <a:noFill/>
          </a:ln>
        </p:spPr>
      </p:pic>
      <p:pic>
        <p:nvPicPr>
          <p:cNvPr id="119" name="Google Shape;119;g3d30cb3680e_0_108" title="Union.png"/>
          <p:cNvPicPr preferRelativeResize="0"/>
          <p:nvPr/>
        </p:nvPicPr>
        <p:blipFill>
          <a:blip r:embed="rId3">
            <a:alphaModFix/>
          </a:blip>
          <a:stretch>
            <a:fillRect/>
          </a:stretch>
        </p:blipFill>
        <p:spPr>
          <a:xfrm flipH="1">
            <a:off x="-292400" y="2864100"/>
            <a:ext cx="3007900" cy="2675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sp>
        <p:nvSpPr>
          <p:cNvPr id="125" name="Google Shape;125;g3d30cb3680e_0_168"/>
          <p:cNvSpPr txBox="1"/>
          <p:nvPr/>
        </p:nvSpPr>
        <p:spPr>
          <a:xfrm>
            <a:off x="457200" y="2330150"/>
            <a:ext cx="3873600" cy="2033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None/>
            </a:pPr>
            <a:r>
              <a:rPr b="1" lang="en-US" sz="1600">
                <a:solidFill>
                  <a:srgbClr val="3D3C42"/>
                </a:solidFill>
                <a:latin typeface="DM Sans"/>
                <a:ea typeface="DM Sans"/>
                <a:cs typeface="DM Sans"/>
                <a:sym typeface="DM Sans"/>
              </a:rPr>
              <a:t>Single-player </a:t>
            </a:r>
            <a:r>
              <a:rPr lang="en-US" sz="1600">
                <a:solidFill>
                  <a:srgbClr val="3D3C42"/>
                </a:solidFill>
                <a:latin typeface="DM Sans"/>
                <a:ea typeface="DM Sans"/>
                <a:cs typeface="DM Sans"/>
                <a:sym typeface="DM Sans"/>
              </a:rPr>
              <a:t>design lacks team collaboration and causes repeated work.</a:t>
            </a:r>
            <a:endParaRPr sz="1600">
              <a:solidFill>
                <a:srgbClr val="3D3C42"/>
              </a:solidFill>
              <a:latin typeface="DM Sans"/>
              <a:ea typeface="DM Sans"/>
              <a:cs typeface="DM Sans"/>
              <a:sym typeface="DM Sans"/>
            </a:endParaRPr>
          </a:p>
          <a:p>
            <a:pPr indent="0" lvl="0" marL="0" rtl="0" algn="l">
              <a:lnSpc>
                <a:spcPct val="105000"/>
              </a:lnSpc>
              <a:spcBef>
                <a:spcPts val="0"/>
              </a:spcBef>
              <a:spcAft>
                <a:spcPts val="0"/>
              </a:spcAft>
              <a:buNone/>
            </a:pPr>
            <a:r>
              <a:t/>
            </a:r>
            <a:endParaRPr sz="1600">
              <a:solidFill>
                <a:srgbClr val="3D3C42"/>
              </a:solidFill>
              <a:latin typeface="DM Sans"/>
              <a:ea typeface="DM Sans"/>
              <a:cs typeface="DM Sans"/>
              <a:sym typeface="DM Sans"/>
            </a:endParaRPr>
          </a:p>
          <a:p>
            <a:pPr indent="0" lvl="0" marL="0" rtl="0" algn="l">
              <a:lnSpc>
                <a:spcPct val="105000"/>
              </a:lnSpc>
              <a:spcBef>
                <a:spcPts val="0"/>
              </a:spcBef>
              <a:spcAft>
                <a:spcPts val="0"/>
              </a:spcAft>
              <a:buNone/>
            </a:pPr>
            <a:r>
              <a:rPr b="1" lang="en-US" sz="1600">
                <a:solidFill>
                  <a:srgbClr val="3D3C42"/>
                </a:solidFill>
                <a:latin typeface="DM Sans"/>
                <a:ea typeface="DM Sans"/>
                <a:cs typeface="DM Sans"/>
                <a:sym typeface="DM Sans"/>
              </a:rPr>
              <a:t>No visibility</a:t>
            </a:r>
            <a:r>
              <a:rPr lang="en-US" sz="1600">
                <a:solidFill>
                  <a:srgbClr val="3D3C42"/>
                </a:solidFill>
                <a:latin typeface="DM Sans"/>
                <a:ea typeface="DM Sans"/>
                <a:cs typeface="DM Sans"/>
                <a:sym typeface="DM Sans"/>
              </a:rPr>
              <a:t> for IT or security teams, they’re left in the dark.</a:t>
            </a:r>
            <a:endParaRPr sz="1600">
              <a:solidFill>
                <a:srgbClr val="3D3C42"/>
              </a:solidFill>
              <a:latin typeface="DM Sans"/>
              <a:ea typeface="DM Sans"/>
              <a:cs typeface="DM Sans"/>
              <a:sym typeface="DM Sans"/>
            </a:endParaRPr>
          </a:p>
          <a:p>
            <a:pPr indent="0" lvl="0" marL="0" rtl="0" algn="l">
              <a:lnSpc>
                <a:spcPct val="105000"/>
              </a:lnSpc>
              <a:spcBef>
                <a:spcPts val="0"/>
              </a:spcBef>
              <a:spcAft>
                <a:spcPts val="0"/>
              </a:spcAft>
              <a:buNone/>
            </a:pPr>
            <a:r>
              <a:t/>
            </a:r>
            <a:endParaRPr sz="1600">
              <a:solidFill>
                <a:srgbClr val="3D3C42"/>
              </a:solidFill>
              <a:latin typeface="DM Sans"/>
              <a:ea typeface="DM Sans"/>
              <a:cs typeface="DM Sans"/>
              <a:sym typeface="DM Sans"/>
            </a:endParaRPr>
          </a:p>
          <a:p>
            <a:pPr indent="0" lvl="0" marL="0" rtl="0" algn="l">
              <a:lnSpc>
                <a:spcPct val="85000"/>
              </a:lnSpc>
              <a:spcBef>
                <a:spcPts val="0"/>
              </a:spcBef>
              <a:spcAft>
                <a:spcPts val="0"/>
              </a:spcAft>
              <a:buNone/>
            </a:pPr>
            <a:r>
              <a:rPr b="1" lang="en-US" sz="1600">
                <a:solidFill>
                  <a:srgbClr val="3D3C42"/>
                </a:solidFill>
                <a:latin typeface="DM Sans"/>
                <a:ea typeface="DM Sans"/>
                <a:cs typeface="DM Sans"/>
                <a:sym typeface="DM Sans"/>
              </a:rPr>
              <a:t>No guardrails </a:t>
            </a:r>
            <a:r>
              <a:rPr lang="en-US" sz="1600">
                <a:solidFill>
                  <a:srgbClr val="3D3C42"/>
                </a:solidFill>
                <a:latin typeface="DM Sans"/>
                <a:ea typeface="DM Sans"/>
                <a:cs typeface="DM Sans"/>
                <a:sym typeface="DM Sans"/>
              </a:rPr>
              <a:t>means anyone can install anything on any device at any time.</a:t>
            </a:r>
            <a:endParaRPr sz="1600">
              <a:solidFill>
                <a:srgbClr val="3D3C42"/>
              </a:solidFill>
              <a:latin typeface="DM Sans"/>
              <a:ea typeface="DM Sans"/>
              <a:cs typeface="DM Sans"/>
              <a:sym typeface="DM Sans"/>
            </a:endParaRPr>
          </a:p>
        </p:txBody>
      </p:sp>
      <p:sp>
        <p:nvSpPr>
          <p:cNvPr id="126" name="Google Shape;126;g3d30cb3680e_0_168"/>
          <p:cNvSpPr txBox="1"/>
          <p:nvPr>
            <p:ph type="title"/>
          </p:nvPr>
        </p:nvSpPr>
        <p:spPr>
          <a:xfrm>
            <a:off x="487350" y="457225"/>
            <a:ext cx="3680400" cy="211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SzPts val="891"/>
              <a:buNone/>
            </a:pPr>
            <a:r>
              <a:rPr b="1" lang="en-US">
                <a:solidFill>
                  <a:srgbClr val="663BFF"/>
                </a:solidFill>
                <a:latin typeface="Space Mono"/>
                <a:ea typeface="Space Mono"/>
                <a:cs typeface="Space Mono"/>
                <a:sym typeface="Space Mono"/>
              </a:rPr>
              <a:t>HOMEBREW</a:t>
            </a:r>
            <a:endParaRPr>
              <a:solidFill>
                <a:srgbClr val="663BFF"/>
              </a:solidFill>
              <a:latin typeface="Poppins SemiBold"/>
              <a:ea typeface="Poppins SemiBold"/>
              <a:cs typeface="Poppins SemiBold"/>
              <a:sym typeface="Poppins SemiBold"/>
            </a:endParaRPr>
          </a:p>
        </p:txBody>
      </p:sp>
      <p:sp>
        <p:nvSpPr>
          <p:cNvPr id="127" name="Google Shape;127;g3d30cb3680e_0_168"/>
          <p:cNvSpPr txBox="1"/>
          <p:nvPr/>
        </p:nvSpPr>
        <p:spPr>
          <a:xfrm>
            <a:off x="457200" y="935350"/>
            <a:ext cx="3486600" cy="143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3800">
                <a:solidFill>
                  <a:srgbClr val="2A2930"/>
                </a:solidFill>
                <a:latin typeface="Mona Sans"/>
                <a:ea typeface="Mona Sans"/>
                <a:cs typeface="Mona Sans"/>
                <a:sym typeface="Mona Sans"/>
              </a:rPr>
              <a:t>But there are problems</a:t>
            </a:r>
            <a:endParaRPr sz="3100">
              <a:solidFill>
                <a:srgbClr val="3D3C42"/>
              </a:solidFill>
              <a:latin typeface="Space Mono"/>
              <a:ea typeface="Space Mono"/>
              <a:cs typeface="Space Mono"/>
              <a:sym typeface="Space Mono"/>
            </a:endParaRPr>
          </a:p>
        </p:txBody>
      </p:sp>
      <p:sp>
        <p:nvSpPr>
          <p:cNvPr id="128" name="Google Shape;128;g3d30cb3680e_0_168"/>
          <p:cNvSpPr/>
          <p:nvPr/>
        </p:nvSpPr>
        <p:spPr>
          <a:xfrm>
            <a:off x="4434850" y="0"/>
            <a:ext cx="4572000" cy="5143500"/>
          </a:xfrm>
          <a:prstGeom prst="rect">
            <a:avLst/>
          </a:prstGeom>
          <a:solidFill>
            <a:srgbClr val="351E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9" name="Google Shape;129;g3d30cb3680e_0_168" title="purple.png"/>
          <p:cNvPicPr preferRelativeResize="0"/>
          <p:nvPr/>
        </p:nvPicPr>
        <p:blipFill>
          <a:blip r:embed="rId3">
            <a:alphaModFix amt="51000"/>
          </a:blip>
          <a:stretch>
            <a:fillRect/>
          </a:stretch>
        </p:blipFill>
        <p:spPr>
          <a:xfrm>
            <a:off x="5114688" y="827150"/>
            <a:ext cx="3486625" cy="3489190"/>
          </a:xfrm>
          <a:prstGeom prst="rect">
            <a:avLst/>
          </a:prstGeom>
          <a:noFill/>
          <a:ln>
            <a:noFill/>
          </a:ln>
        </p:spPr>
      </p:pic>
      <p:pic>
        <p:nvPicPr>
          <p:cNvPr id="130" name="Google Shape;130;g3d30cb3680e_0_168" title="Group.png"/>
          <p:cNvPicPr preferRelativeResize="0"/>
          <p:nvPr/>
        </p:nvPicPr>
        <p:blipFill>
          <a:blip r:embed="rId4">
            <a:alphaModFix/>
          </a:blip>
          <a:stretch>
            <a:fillRect/>
          </a:stretch>
        </p:blipFill>
        <p:spPr>
          <a:xfrm>
            <a:off x="5961877" y="1631275"/>
            <a:ext cx="1792276" cy="1880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4"/>
          <p:cNvSpPr/>
          <p:nvPr/>
        </p:nvSpPr>
        <p:spPr>
          <a:xfrm>
            <a:off x="5136340" y="398143"/>
            <a:ext cx="42063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3BFF"/>
              </a:buClr>
              <a:buSzPts val="1000"/>
              <a:buFont typeface="Mona Sans"/>
              <a:buNone/>
            </a:pPr>
            <a:r>
              <a:rPr b="1" i="0" lang="en-US" u="none" cap="none" strike="noStrike">
                <a:solidFill>
                  <a:srgbClr val="663BFF"/>
                </a:solidFill>
                <a:latin typeface="Space Mono"/>
                <a:ea typeface="Space Mono"/>
                <a:cs typeface="Space Mono"/>
                <a:sym typeface="Space Mono"/>
              </a:rPr>
              <a:t>SECURITY </a:t>
            </a:r>
            <a:r>
              <a:rPr b="1" lang="en-US">
                <a:solidFill>
                  <a:srgbClr val="663BFF"/>
                </a:solidFill>
                <a:latin typeface="Space Mono"/>
                <a:ea typeface="Space Mono"/>
                <a:cs typeface="Space Mono"/>
                <a:sym typeface="Space Mono"/>
              </a:rPr>
              <a:t>TOOLING</a:t>
            </a:r>
            <a:endParaRPr i="0" u="none" cap="none" strike="noStrike">
              <a:solidFill>
                <a:schemeClr val="dk1"/>
              </a:solidFill>
              <a:latin typeface="Space Mono"/>
              <a:ea typeface="Space Mono"/>
              <a:cs typeface="Space Mono"/>
              <a:sym typeface="Space Mono"/>
            </a:endParaRPr>
          </a:p>
        </p:txBody>
      </p:sp>
      <p:sp>
        <p:nvSpPr>
          <p:cNvPr id="137" name="Google Shape;137;p4"/>
          <p:cNvSpPr/>
          <p:nvPr/>
        </p:nvSpPr>
        <p:spPr>
          <a:xfrm>
            <a:off x="5042015" y="898325"/>
            <a:ext cx="4206300" cy="160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A2930"/>
              </a:buClr>
              <a:buSzPts val="3800"/>
              <a:buFont typeface="Mona Sans"/>
              <a:buNone/>
            </a:pPr>
            <a:r>
              <a:rPr b="1" i="0" lang="en-US" sz="3800" u="none" cap="none" strike="noStrike">
                <a:solidFill>
                  <a:srgbClr val="2A2930"/>
                </a:solidFill>
                <a:latin typeface="Mona Sans"/>
                <a:ea typeface="Mona Sans"/>
                <a:cs typeface="Mona Sans"/>
                <a:sym typeface="Mona Sans"/>
              </a:rPr>
              <a:t>Your tools</a:t>
            </a:r>
            <a:endParaRPr b="0" i="0" sz="3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2A2930"/>
              </a:buClr>
              <a:buSzPts val="3800"/>
              <a:buFont typeface="Mona Sans"/>
              <a:buNone/>
            </a:pPr>
            <a:r>
              <a:rPr b="1" i="0" lang="en-US" sz="3800" u="none" cap="none" strike="noStrike">
                <a:solidFill>
                  <a:srgbClr val="2A2930"/>
                </a:solidFill>
                <a:latin typeface="Mona Sans"/>
                <a:ea typeface="Mona Sans"/>
                <a:cs typeface="Mona Sans"/>
                <a:sym typeface="Mona Sans"/>
              </a:rPr>
              <a:t>can't see it</a:t>
            </a:r>
            <a:endParaRPr b="0" i="0" sz="3800" u="none" cap="none" strike="noStrike">
              <a:solidFill>
                <a:schemeClr val="dk1"/>
              </a:solidFill>
              <a:latin typeface="Calibri"/>
              <a:ea typeface="Calibri"/>
              <a:cs typeface="Calibri"/>
              <a:sym typeface="Calibri"/>
            </a:endParaRPr>
          </a:p>
        </p:txBody>
      </p:sp>
      <p:sp>
        <p:nvSpPr>
          <p:cNvPr id="138" name="Google Shape;138;p4"/>
          <p:cNvSpPr/>
          <p:nvPr/>
        </p:nvSpPr>
        <p:spPr>
          <a:xfrm>
            <a:off x="5042024" y="2367850"/>
            <a:ext cx="3771600" cy="237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D3C42"/>
              </a:buClr>
              <a:buSzPts val="1400"/>
              <a:buFont typeface="Mona Sans"/>
              <a:buNone/>
            </a:pPr>
            <a:r>
              <a:rPr b="1" i="0" lang="en-US" u="none" cap="none" strike="noStrike">
                <a:solidFill>
                  <a:srgbClr val="3D3C42"/>
                </a:solidFill>
                <a:latin typeface="Mona Sans"/>
                <a:ea typeface="Mona Sans"/>
                <a:cs typeface="Mona Sans"/>
                <a:sym typeface="Mona Sans"/>
              </a:rPr>
              <a:t>EDR</a:t>
            </a:r>
            <a:r>
              <a:rPr b="0" i="0" lang="en-US" u="none" cap="none" strike="noStrike">
                <a:solidFill>
                  <a:srgbClr val="3D3C42"/>
                </a:solidFill>
                <a:latin typeface="Mona Sans"/>
                <a:ea typeface="Mona Sans"/>
                <a:cs typeface="Mona Sans"/>
                <a:sym typeface="Mona Sans"/>
              </a:rPr>
              <a:t> infers from process paths — misses packages installed but never run.</a:t>
            </a:r>
            <a:br>
              <a:rPr b="0" i="0" lang="en-US" u="none" cap="none" strike="noStrike">
                <a:solidFill>
                  <a:srgbClr val="3D3C42"/>
                </a:solidFill>
                <a:latin typeface="Mona Sans"/>
                <a:ea typeface="Mona Sans"/>
                <a:cs typeface="Mona Sans"/>
                <a:sym typeface="Mona Sans"/>
              </a:rPr>
            </a:br>
            <a:br>
              <a:rPr b="0" i="0" lang="en-US" u="none" cap="none" strike="noStrike">
                <a:solidFill>
                  <a:srgbClr val="3D3C42"/>
                </a:solidFill>
                <a:latin typeface="Mona Sans"/>
                <a:ea typeface="Mona Sans"/>
                <a:cs typeface="Mona Sans"/>
                <a:sym typeface="Mona Sans"/>
              </a:rPr>
            </a:br>
            <a:r>
              <a:rPr b="1" i="0" lang="en-US" u="none" cap="none" strike="noStrike">
                <a:solidFill>
                  <a:srgbClr val="3D3C42"/>
                </a:solidFill>
                <a:latin typeface="Mona Sans"/>
                <a:ea typeface="Mona Sans"/>
                <a:cs typeface="Mona Sans"/>
                <a:sym typeface="Mona Sans"/>
              </a:rPr>
              <a:t>Network monitoring</a:t>
            </a:r>
            <a:r>
              <a:rPr b="0" i="0" lang="en-US" u="none" cap="none" strike="noStrike">
                <a:solidFill>
                  <a:srgbClr val="3D3C42"/>
                </a:solidFill>
                <a:latin typeface="Mona Sans"/>
                <a:ea typeface="Mona Sans"/>
                <a:cs typeface="Mona Sans"/>
                <a:sym typeface="Mona Sans"/>
              </a:rPr>
              <a:t> watches for GitHub traffic — bypassed by cached bottles.</a:t>
            </a:r>
            <a:br>
              <a:rPr b="0" i="0" lang="en-US" u="none" cap="none" strike="noStrike">
                <a:solidFill>
                  <a:srgbClr val="3D3C42"/>
                </a:solidFill>
                <a:latin typeface="Mona Sans"/>
                <a:ea typeface="Mona Sans"/>
                <a:cs typeface="Mona Sans"/>
                <a:sym typeface="Mona Sans"/>
              </a:rPr>
            </a:br>
            <a:br>
              <a:rPr b="0" i="0" lang="en-US" u="none" cap="none" strike="noStrike">
                <a:solidFill>
                  <a:srgbClr val="3D3C42"/>
                </a:solidFill>
                <a:latin typeface="Mona Sans"/>
                <a:ea typeface="Mona Sans"/>
                <a:cs typeface="Mona Sans"/>
                <a:sym typeface="Mona Sans"/>
              </a:rPr>
            </a:br>
            <a:r>
              <a:rPr b="1" i="0" lang="en-US" u="none" cap="none" strike="noStrike">
                <a:solidFill>
                  <a:srgbClr val="3D3C42"/>
                </a:solidFill>
                <a:latin typeface="Mona Sans"/>
                <a:ea typeface="Mona Sans"/>
                <a:cs typeface="Mona Sans"/>
                <a:sym typeface="Mona Sans"/>
              </a:rPr>
              <a:t>Privilege monitoring</a:t>
            </a:r>
            <a:r>
              <a:rPr b="0" i="0" lang="en-US" u="none" cap="none" strike="noStrike">
                <a:solidFill>
                  <a:srgbClr val="3D3C42"/>
                </a:solidFill>
                <a:latin typeface="Mona Sans"/>
                <a:ea typeface="Mona Sans"/>
                <a:cs typeface="Mona Sans"/>
                <a:sym typeface="Mona Sans"/>
              </a:rPr>
              <a:t> expects sudo — Homebrew installs without it.</a:t>
            </a:r>
            <a:br>
              <a:rPr b="0" i="0" lang="en-US" u="none" cap="none" strike="noStrike">
                <a:solidFill>
                  <a:srgbClr val="3D3C42"/>
                </a:solidFill>
                <a:latin typeface="Mona Sans"/>
                <a:ea typeface="Mona Sans"/>
                <a:cs typeface="Mona Sans"/>
                <a:sym typeface="Mona Sans"/>
              </a:rPr>
            </a:br>
            <a:br>
              <a:rPr b="0" i="0" lang="en-US" u="none" cap="none" strike="noStrike">
                <a:solidFill>
                  <a:srgbClr val="3D3C42"/>
                </a:solidFill>
                <a:latin typeface="Mona Sans"/>
                <a:ea typeface="Mona Sans"/>
                <a:cs typeface="Mona Sans"/>
                <a:sym typeface="Mona Sans"/>
              </a:rPr>
            </a:br>
            <a:r>
              <a:rPr lang="en-US">
                <a:solidFill>
                  <a:srgbClr val="3D3C42"/>
                </a:solidFill>
                <a:latin typeface="Mona Sans"/>
                <a:ea typeface="Mona Sans"/>
                <a:cs typeface="Mona Sans"/>
                <a:sym typeface="Mona Sans"/>
              </a:rPr>
              <a:t>T</a:t>
            </a:r>
            <a:r>
              <a:rPr b="0" i="0" lang="en-US" u="none" cap="none" strike="noStrike">
                <a:solidFill>
                  <a:srgbClr val="3D3C42"/>
                </a:solidFill>
                <a:latin typeface="Mona Sans"/>
                <a:ea typeface="Mona Sans"/>
                <a:cs typeface="Mona Sans"/>
                <a:sym typeface="Mona Sans"/>
              </a:rPr>
              <a:t>he </a:t>
            </a:r>
            <a:r>
              <a:rPr b="1" i="0" lang="en-US" u="none" cap="none" strike="noStrike">
                <a:solidFill>
                  <a:srgbClr val="3D3C42"/>
                </a:solidFill>
                <a:latin typeface="Mona Sans"/>
                <a:ea typeface="Mona Sans"/>
                <a:cs typeface="Mona Sans"/>
                <a:sym typeface="Mona Sans"/>
              </a:rPr>
              <a:t>MDM </a:t>
            </a:r>
            <a:r>
              <a:rPr lang="en-US">
                <a:solidFill>
                  <a:srgbClr val="3D3C42"/>
                </a:solidFill>
                <a:latin typeface="Mona Sans"/>
                <a:ea typeface="Mona Sans"/>
                <a:cs typeface="Mona Sans"/>
                <a:sym typeface="Mona Sans"/>
              </a:rPr>
              <a:t>doesn’t give direct visibility into Homebrew package installs</a:t>
            </a:r>
            <a:endParaRPr i="0" u="none" cap="none" strike="noStrike">
              <a:solidFill>
                <a:schemeClr val="dk1"/>
              </a:solidFill>
              <a:latin typeface="Mona Sans"/>
              <a:ea typeface="Mona Sans"/>
              <a:cs typeface="Mona Sans"/>
              <a:sym typeface="Mona Sans"/>
            </a:endParaRPr>
          </a:p>
        </p:txBody>
      </p:sp>
      <p:sp>
        <p:nvSpPr>
          <p:cNvPr id="139" name="Google Shape;139;p4"/>
          <p:cNvSpPr/>
          <p:nvPr/>
        </p:nvSpPr>
        <p:spPr>
          <a:xfrm>
            <a:off x="3" y="0"/>
            <a:ext cx="4709100" cy="51435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4" title="Group 19.png"/>
          <p:cNvPicPr preferRelativeResize="0"/>
          <p:nvPr/>
        </p:nvPicPr>
        <p:blipFill>
          <a:blip r:embed="rId3">
            <a:alphaModFix amt="58000"/>
          </a:blip>
          <a:stretch>
            <a:fillRect/>
          </a:stretch>
        </p:blipFill>
        <p:spPr>
          <a:xfrm>
            <a:off x="611250" y="786400"/>
            <a:ext cx="3486624" cy="3486624"/>
          </a:xfrm>
          <a:prstGeom prst="rect">
            <a:avLst/>
          </a:prstGeom>
          <a:noFill/>
          <a:ln>
            <a:noFill/>
          </a:ln>
        </p:spPr>
      </p:pic>
      <p:sp>
        <p:nvSpPr>
          <p:cNvPr id="141" name="Google Shape;141;p4"/>
          <p:cNvSpPr txBox="1"/>
          <p:nvPr/>
        </p:nvSpPr>
        <p:spPr>
          <a:xfrm>
            <a:off x="999912" y="2018075"/>
            <a:ext cx="27093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F9F9F9"/>
                </a:solidFill>
                <a:latin typeface="Space Mono"/>
                <a:ea typeface="Space Mono"/>
                <a:cs typeface="Space Mono"/>
                <a:sym typeface="Space Mono"/>
              </a:rPr>
              <a:t>Detection Gaps</a:t>
            </a:r>
            <a:endParaRPr sz="3800">
              <a:solidFill>
                <a:srgbClr val="F9F9F9"/>
              </a:solidFill>
              <a:latin typeface="Space Mono"/>
              <a:ea typeface="Space Mono"/>
              <a:cs typeface="Space Mono"/>
              <a:sym typeface="Space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2930"/>
        </a:solidFill>
      </p:bgPr>
    </p:bg>
    <p:spTree>
      <p:nvGrpSpPr>
        <p:cNvPr id="145" name="Shape 145"/>
        <p:cNvGrpSpPr/>
        <p:nvPr/>
      </p:nvGrpSpPr>
      <p:grpSpPr>
        <a:xfrm>
          <a:off x="0" y="0"/>
          <a:ext cx="0" cy="0"/>
          <a:chOff x="0" y="0"/>
          <a:chExt cx="0" cy="0"/>
        </a:xfrm>
      </p:grpSpPr>
      <p:sp>
        <p:nvSpPr>
          <p:cNvPr id="146" name="Google Shape;146;g3de5e67c30f_0_69"/>
          <p:cNvSpPr txBox="1"/>
          <p:nvPr>
            <p:ph type="title"/>
          </p:nvPr>
        </p:nvSpPr>
        <p:spPr>
          <a:xfrm>
            <a:off x="487350" y="457225"/>
            <a:ext cx="3680400" cy="211800"/>
          </a:xfrm>
          <a:prstGeom prst="rect">
            <a:avLst/>
          </a:prstGeom>
        </p:spPr>
        <p:txBody>
          <a:bodyPr anchorCtr="0" anchor="ctr" bIns="0" lIns="0" spcFirstLastPara="1" rIns="0" wrap="square" tIns="0">
            <a:noAutofit/>
          </a:bodyPr>
          <a:lstStyle/>
          <a:p>
            <a:pPr indent="0" lvl="0" marL="0" marR="0" rtl="0" algn="l">
              <a:lnSpc>
                <a:spcPct val="100000"/>
              </a:lnSpc>
              <a:spcBef>
                <a:spcPts val="0"/>
              </a:spcBef>
              <a:spcAft>
                <a:spcPts val="0"/>
              </a:spcAft>
              <a:buSzPts val="891"/>
              <a:buNone/>
            </a:pPr>
            <a:r>
              <a:rPr b="1" lang="en-US">
                <a:solidFill>
                  <a:srgbClr val="95FBAE"/>
                </a:solidFill>
                <a:latin typeface="Space Mono"/>
                <a:ea typeface="Space Mono"/>
                <a:cs typeface="Space Mono"/>
                <a:sym typeface="Space Mono"/>
              </a:rPr>
              <a:t>ATTACKERS</a:t>
            </a:r>
            <a:endParaRPr>
              <a:solidFill>
                <a:srgbClr val="95FBAE"/>
              </a:solidFill>
              <a:latin typeface="Space Mono"/>
              <a:ea typeface="Space Mono"/>
              <a:cs typeface="Space Mono"/>
              <a:sym typeface="Space Mono"/>
            </a:endParaRPr>
          </a:p>
        </p:txBody>
      </p:sp>
      <p:sp>
        <p:nvSpPr>
          <p:cNvPr id="147" name="Google Shape;147;g3de5e67c30f_0_69"/>
          <p:cNvSpPr txBox="1"/>
          <p:nvPr>
            <p:ph idx="1" type="body"/>
          </p:nvPr>
        </p:nvSpPr>
        <p:spPr>
          <a:xfrm>
            <a:off x="487350" y="2692025"/>
            <a:ext cx="3099300" cy="1818300"/>
          </a:xfrm>
          <a:prstGeom prst="rect">
            <a:avLst/>
          </a:prstGeom>
        </p:spPr>
        <p:txBody>
          <a:bodyPr anchorCtr="0" anchor="ctr" bIns="0" lIns="0" spcFirstLastPara="1" rIns="0" wrap="square" tIns="0">
            <a:noAutofit/>
          </a:bodyPr>
          <a:lstStyle/>
          <a:p>
            <a:pPr indent="0" lvl="0" marL="0" rtl="0" algn="l">
              <a:lnSpc>
                <a:spcPct val="95000"/>
              </a:lnSpc>
              <a:spcBef>
                <a:spcPts val="0"/>
              </a:spcBef>
              <a:spcAft>
                <a:spcPts val="0"/>
              </a:spcAft>
              <a:buSzPts val="1018"/>
              <a:buNone/>
            </a:pPr>
            <a:r>
              <a:rPr lang="en-US" sz="1600">
                <a:solidFill>
                  <a:srgbClr val="F9F9F9"/>
                </a:solidFill>
                <a:latin typeface="DM Sans"/>
                <a:ea typeface="DM Sans"/>
                <a:cs typeface="DM Sans"/>
                <a:sym typeface="DM Sans"/>
              </a:rPr>
              <a:t>Bad actors have always targeted Homebrew as a way to install malware.</a:t>
            </a:r>
            <a:endParaRPr sz="1600">
              <a:solidFill>
                <a:srgbClr val="F9F9F9"/>
              </a:solidFill>
              <a:latin typeface="DM Sans"/>
              <a:ea typeface="DM Sans"/>
              <a:cs typeface="DM Sans"/>
              <a:sym typeface="DM Sans"/>
            </a:endParaRPr>
          </a:p>
        </p:txBody>
      </p:sp>
      <p:sp>
        <p:nvSpPr>
          <p:cNvPr id="148" name="Google Shape;148;g3de5e67c30f_0_69"/>
          <p:cNvSpPr txBox="1"/>
          <p:nvPr/>
        </p:nvSpPr>
        <p:spPr>
          <a:xfrm>
            <a:off x="487350" y="901525"/>
            <a:ext cx="3251400" cy="1754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800">
                <a:solidFill>
                  <a:srgbClr val="F9F9F9"/>
                </a:solidFill>
                <a:latin typeface="Mona Sans"/>
                <a:ea typeface="Mona Sans"/>
                <a:cs typeface="Mona Sans"/>
                <a:sym typeface="Mona Sans"/>
              </a:rPr>
              <a:t>Homebrew is an attack vector</a:t>
            </a:r>
            <a:endParaRPr b="1" sz="3800">
              <a:solidFill>
                <a:srgbClr val="F9F9F9"/>
              </a:solidFill>
              <a:latin typeface="Mona Sans"/>
              <a:ea typeface="Mona Sans"/>
              <a:cs typeface="Mona Sans"/>
              <a:sym typeface="Mona Sans"/>
            </a:endParaRPr>
          </a:p>
        </p:txBody>
      </p:sp>
      <p:pic>
        <p:nvPicPr>
          <p:cNvPr id="149" name="Google Shape;149;g3de5e67c30f_0_69" title="Screenshot 2025-07-16 at 12.59.41 AM.png"/>
          <p:cNvPicPr preferRelativeResize="0"/>
          <p:nvPr/>
        </p:nvPicPr>
        <p:blipFill>
          <a:blip r:embed="rId3">
            <a:alphaModFix/>
          </a:blip>
          <a:stretch>
            <a:fillRect/>
          </a:stretch>
        </p:blipFill>
        <p:spPr>
          <a:xfrm>
            <a:off x="4243048" y="3"/>
            <a:ext cx="490094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4" name="Shape 154"/>
        <p:cNvGrpSpPr/>
        <p:nvPr/>
      </p:nvGrpSpPr>
      <p:grpSpPr>
        <a:xfrm>
          <a:off x="0" y="0"/>
          <a:ext cx="0" cy="0"/>
          <a:chOff x="0" y="0"/>
          <a:chExt cx="0" cy="0"/>
        </a:xfrm>
      </p:grpSpPr>
      <p:sp>
        <p:nvSpPr>
          <p:cNvPr id="155" name="Google Shape;155;g3de5e67c30f_0_268"/>
          <p:cNvSpPr/>
          <p:nvPr/>
        </p:nvSpPr>
        <p:spPr>
          <a:xfrm>
            <a:off x="3" y="0"/>
            <a:ext cx="4709100" cy="5143500"/>
          </a:xfrm>
          <a:prstGeom prst="rect">
            <a:avLst/>
          </a:prstGeom>
          <a:solidFill>
            <a:srgbClr val="663BFF"/>
          </a:solidFill>
          <a:ln cap="flat" cmpd="sng" w="12700">
            <a:solidFill>
              <a:srgbClr val="663B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de5e67c30f_0_268"/>
          <p:cNvSpPr txBox="1"/>
          <p:nvPr/>
        </p:nvSpPr>
        <p:spPr>
          <a:xfrm>
            <a:off x="457200" y="871300"/>
            <a:ext cx="4079400" cy="138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000">
                <a:solidFill>
                  <a:srgbClr val="F9F9F9"/>
                </a:solidFill>
                <a:latin typeface="Mona Sans"/>
                <a:ea typeface="Mona Sans"/>
                <a:cs typeface="Mona Sans"/>
                <a:sym typeface="Mona Sans"/>
              </a:rPr>
              <a:t>In 2023 Homebrew Responded with Audit and Fixes</a:t>
            </a:r>
            <a:endParaRPr b="1" sz="3000">
              <a:solidFill>
                <a:srgbClr val="F9F9F9"/>
              </a:solidFill>
              <a:latin typeface="Mona Sans"/>
              <a:ea typeface="Mona Sans"/>
              <a:cs typeface="Mona Sans"/>
              <a:sym typeface="Mona Sans"/>
            </a:endParaRPr>
          </a:p>
        </p:txBody>
      </p:sp>
      <p:sp>
        <p:nvSpPr>
          <p:cNvPr id="157" name="Google Shape;157;g3de5e67c30f_0_268"/>
          <p:cNvSpPr txBox="1"/>
          <p:nvPr/>
        </p:nvSpPr>
        <p:spPr>
          <a:xfrm>
            <a:off x="457200" y="2164300"/>
            <a:ext cx="44094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rgbClr val="F9F9F9"/>
              </a:solidFill>
              <a:latin typeface="Mona Sans SemiBold"/>
              <a:ea typeface="Mona Sans SemiBold"/>
              <a:cs typeface="Mona Sans SemiBold"/>
              <a:sym typeface="Mona Sans SemiBold"/>
            </a:endParaRPr>
          </a:p>
          <a:p>
            <a:pPr indent="-330200" lvl="0" marL="457200" rtl="0" algn="l">
              <a:spcBef>
                <a:spcPts val="0"/>
              </a:spcBef>
              <a:spcAft>
                <a:spcPts val="0"/>
              </a:spcAft>
              <a:buClr>
                <a:srgbClr val="F9F9F9"/>
              </a:buClr>
              <a:buSzPts val="1600"/>
              <a:buFont typeface="Mona Sans SemiBold"/>
              <a:buChar char="●"/>
            </a:pPr>
            <a:r>
              <a:rPr lang="en-US" sz="1600">
                <a:solidFill>
                  <a:srgbClr val="F9F9F9"/>
                </a:solidFill>
                <a:latin typeface="Mona Sans SemiBold"/>
                <a:ea typeface="Mona Sans SemiBold"/>
                <a:cs typeface="Mona Sans SemiBold"/>
                <a:sym typeface="Mona Sans SemiBold"/>
              </a:rPr>
              <a:t>Homebrew-Core</a:t>
            </a:r>
            <a:endParaRPr sz="1600">
              <a:solidFill>
                <a:srgbClr val="F9F9F9"/>
              </a:solidFill>
              <a:latin typeface="Mona Sans SemiBold"/>
              <a:ea typeface="Mona Sans SemiBold"/>
              <a:cs typeface="Mona Sans SemiBold"/>
              <a:sym typeface="Mona Sans SemiBold"/>
            </a:endParaRPr>
          </a:p>
          <a:p>
            <a:pPr indent="-330200" lvl="0" marL="457200" rtl="0" algn="l">
              <a:spcBef>
                <a:spcPts val="0"/>
              </a:spcBef>
              <a:spcAft>
                <a:spcPts val="0"/>
              </a:spcAft>
              <a:buClr>
                <a:srgbClr val="F9F9F9"/>
              </a:buClr>
              <a:buSzPts val="1600"/>
              <a:buFont typeface="Mona Sans SemiBold"/>
              <a:buChar char="●"/>
            </a:pPr>
            <a:r>
              <a:rPr lang="en-US" sz="1600">
                <a:solidFill>
                  <a:srgbClr val="F9F9F9"/>
                </a:solidFill>
                <a:latin typeface="Mona Sans SemiBold"/>
                <a:ea typeface="Mona Sans SemiBold"/>
                <a:cs typeface="Mona Sans SemiBold"/>
                <a:sym typeface="Mona Sans SemiBold"/>
              </a:rPr>
              <a:t>Sandboxing</a:t>
            </a:r>
            <a:endParaRPr sz="1600">
              <a:solidFill>
                <a:srgbClr val="F9F9F9"/>
              </a:solidFill>
              <a:latin typeface="Mona Sans SemiBold"/>
              <a:ea typeface="Mona Sans SemiBold"/>
              <a:cs typeface="Mona Sans SemiBold"/>
              <a:sym typeface="Mona Sans SemiBold"/>
            </a:endParaRPr>
          </a:p>
          <a:p>
            <a:pPr indent="-330200" lvl="0" marL="457200" rtl="0" algn="l">
              <a:spcBef>
                <a:spcPts val="0"/>
              </a:spcBef>
              <a:spcAft>
                <a:spcPts val="0"/>
              </a:spcAft>
              <a:buClr>
                <a:srgbClr val="F9F9F9"/>
              </a:buClr>
              <a:buSzPts val="1600"/>
              <a:buFont typeface="Mona Sans SemiBold"/>
              <a:buChar char="●"/>
            </a:pPr>
            <a:r>
              <a:rPr lang="en-US" sz="1600">
                <a:solidFill>
                  <a:srgbClr val="F9F9F9"/>
                </a:solidFill>
                <a:latin typeface="Mona Sans SemiBold"/>
                <a:ea typeface="Mona Sans SemiBold"/>
                <a:cs typeface="Mona Sans SemiBold"/>
                <a:sym typeface="Mona Sans SemiBold"/>
              </a:rPr>
              <a:t>Privilege escalation</a:t>
            </a:r>
            <a:endParaRPr sz="1600">
              <a:solidFill>
                <a:srgbClr val="F9F9F9"/>
              </a:solidFill>
              <a:latin typeface="Mona Sans SemiBold"/>
              <a:ea typeface="Mona Sans SemiBold"/>
              <a:cs typeface="Mona Sans SemiBold"/>
              <a:sym typeface="Mona Sans SemiBold"/>
            </a:endParaRPr>
          </a:p>
          <a:p>
            <a:pPr indent="-330200" lvl="0" marL="457200" rtl="0" algn="l">
              <a:spcBef>
                <a:spcPts val="0"/>
              </a:spcBef>
              <a:spcAft>
                <a:spcPts val="0"/>
              </a:spcAft>
              <a:buClr>
                <a:srgbClr val="F9F9F9"/>
              </a:buClr>
              <a:buSzPts val="1600"/>
              <a:buFont typeface="Mona Sans SemiBold"/>
              <a:buChar char="●"/>
            </a:pPr>
            <a:r>
              <a:rPr lang="en-US" sz="1600">
                <a:solidFill>
                  <a:srgbClr val="F9F9F9"/>
                </a:solidFill>
                <a:latin typeface="Mona Sans SemiBold"/>
                <a:ea typeface="Mona Sans SemiBold"/>
                <a:cs typeface="Mona Sans SemiBold"/>
                <a:sym typeface="Mona Sans SemiBold"/>
              </a:rPr>
              <a:t>Sigstore cryptographic signing</a:t>
            </a:r>
            <a:endParaRPr sz="1600">
              <a:solidFill>
                <a:srgbClr val="F9F9F9"/>
              </a:solidFill>
              <a:latin typeface="Mona Sans SemiBold"/>
              <a:ea typeface="Mona Sans SemiBold"/>
              <a:cs typeface="Mona Sans SemiBold"/>
              <a:sym typeface="Mona Sans SemiBold"/>
            </a:endParaRPr>
          </a:p>
          <a:p>
            <a:pPr indent="-330200" lvl="0" marL="457200" rtl="0" algn="l">
              <a:spcBef>
                <a:spcPts val="0"/>
              </a:spcBef>
              <a:spcAft>
                <a:spcPts val="0"/>
              </a:spcAft>
              <a:buClr>
                <a:srgbClr val="F9F9F9"/>
              </a:buClr>
              <a:buSzPts val="1600"/>
              <a:buFont typeface="Mona Sans SemiBold"/>
              <a:buChar char="●"/>
            </a:pPr>
            <a:r>
              <a:rPr lang="en-US" sz="1600">
                <a:solidFill>
                  <a:srgbClr val="F9F9F9"/>
                </a:solidFill>
                <a:latin typeface="Mona Sans SemiBold"/>
                <a:ea typeface="Mona Sans SemiBold"/>
                <a:cs typeface="Mona Sans SemiBold"/>
                <a:sym typeface="Mona Sans SemiBold"/>
              </a:rPr>
              <a:t>GitHub artifact attestations</a:t>
            </a:r>
            <a:endParaRPr sz="1600">
              <a:solidFill>
                <a:srgbClr val="F9F9F9"/>
              </a:solidFill>
              <a:latin typeface="Mona Sans SemiBold"/>
              <a:ea typeface="Mona Sans SemiBold"/>
              <a:cs typeface="Mona Sans SemiBold"/>
              <a:sym typeface="Mona Sans SemiBold"/>
            </a:endParaRPr>
          </a:p>
          <a:p>
            <a:pPr indent="-330200" lvl="0" marL="457200" rtl="0" algn="l">
              <a:spcBef>
                <a:spcPts val="0"/>
              </a:spcBef>
              <a:spcAft>
                <a:spcPts val="0"/>
              </a:spcAft>
              <a:buClr>
                <a:srgbClr val="F9F9F9"/>
              </a:buClr>
              <a:buSzPts val="1600"/>
              <a:buFont typeface="Mona Sans SemiBold"/>
              <a:buChar char="●"/>
            </a:pPr>
            <a:r>
              <a:rPr lang="en-US" sz="1600">
                <a:solidFill>
                  <a:srgbClr val="F9F9F9"/>
                </a:solidFill>
                <a:latin typeface="Mona Sans SemiBold"/>
                <a:ea typeface="Mona Sans SemiBold"/>
                <a:cs typeface="Mona Sans SemiBold"/>
                <a:sym typeface="Mona Sans SemiBold"/>
              </a:rPr>
              <a:t>SLSA Build L2</a:t>
            </a:r>
            <a:endParaRPr sz="1600">
              <a:solidFill>
                <a:srgbClr val="F9F9F9"/>
              </a:solidFill>
              <a:latin typeface="Mona Sans SemiBold"/>
              <a:ea typeface="Mona Sans SemiBold"/>
              <a:cs typeface="Mona Sans SemiBold"/>
              <a:sym typeface="Mona Sans SemiBold"/>
            </a:endParaRPr>
          </a:p>
        </p:txBody>
      </p:sp>
      <p:pic>
        <p:nvPicPr>
          <p:cNvPr id="158" name="Google Shape;158;g3de5e67c30f_0_268"/>
          <p:cNvPicPr preferRelativeResize="0"/>
          <p:nvPr/>
        </p:nvPicPr>
        <p:blipFill rotWithShape="1">
          <a:blip r:embed="rId3">
            <a:alphaModFix/>
          </a:blip>
          <a:srcRect b="25654" l="27343" r="29324" t="7817"/>
          <a:stretch/>
        </p:blipFill>
        <p:spPr>
          <a:xfrm>
            <a:off x="5007975" y="102875"/>
            <a:ext cx="3858274" cy="4937749"/>
          </a:xfrm>
          <a:prstGeom prst="rect">
            <a:avLst/>
          </a:prstGeom>
          <a:noFill/>
          <a:ln>
            <a:noFill/>
          </a:ln>
        </p:spPr>
      </p:pic>
      <p:sp>
        <p:nvSpPr>
          <p:cNvPr id="159" name="Google Shape;159;g3de5e67c30f_0_268"/>
          <p:cNvSpPr txBox="1"/>
          <p:nvPr>
            <p:ph type="title"/>
          </p:nvPr>
        </p:nvSpPr>
        <p:spPr>
          <a:xfrm>
            <a:off x="487350" y="457225"/>
            <a:ext cx="3680400" cy="211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SzPts val="891"/>
              <a:buNone/>
            </a:pPr>
            <a:r>
              <a:rPr b="1" lang="en-US">
                <a:solidFill>
                  <a:srgbClr val="95FBAE"/>
                </a:solidFill>
                <a:latin typeface="Space Mono"/>
                <a:ea typeface="Space Mono"/>
                <a:cs typeface="Space Mono"/>
                <a:sym typeface="Space Mono"/>
              </a:rPr>
              <a:t>DEFENDERS</a:t>
            </a:r>
            <a:endParaRPr>
              <a:solidFill>
                <a:srgbClr val="95FBAE"/>
              </a:solidFill>
              <a:latin typeface="Poppins SemiBold"/>
              <a:ea typeface="Poppins SemiBold"/>
              <a:cs typeface="Poppins SemiBold"/>
              <a:sym typeface="Poppi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2930"/>
        </a:solidFill>
      </p:bgPr>
    </p:bg>
    <p:spTree>
      <p:nvGrpSpPr>
        <p:cNvPr id="163" name="Shape 163"/>
        <p:cNvGrpSpPr/>
        <p:nvPr/>
      </p:nvGrpSpPr>
      <p:grpSpPr>
        <a:xfrm>
          <a:off x="0" y="0"/>
          <a:ext cx="0" cy="0"/>
          <a:chOff x="0" y="0"/>
          <a:chExt cx="0" cy="0"/>
        </a:xfrm>
      </p:grpSpPr>
      <p:sp>
        <p:nvSpPr>
          <p:cNvPr id="164" name="Google Shape;164;g3de5e67c30f_0_191"/>
          <p:cNvSpPr txBox="1"/>
          <p:nvPr>
            <p:ph idx="1" type="body"/>
          </p:nvPr>
        </p:nvSpPr>
        <p:spPr>
          <a:xfrm>
            <a:off x="457200" y="2432600"/>
            <a:ext cx="3242400" cy="1818300"/>
          </a:xfrm>
          <a:prstGeom prst="rect">
            <a:avLst/>
          </a:prstGeom>
        </p:spPr>
        <p:txBody>
          <a:bodyPr anchorCtr="0" anchor="t" bIns="0" lIns="0" spcFirstLastPara="1" rIns="0" wrap="square" tIns="0">
            <a:normAutofit/>
          </a:bodyPr>
          <a:lstStyle/>
          <a:p>
            <a:pPr indent="0" lvl="0" marL="0" rtl="0" algn="l">
              <a:lnSpc>
                <a:spcPct val="95000"/>
              </a:lnSpc>
              <a:spcBef>
                <a:spcPts val="0"/>
              </a:spcBef>
              <a:spcAft>
                <a:spcPts val="0"/>
              </a:spcAft>
              <a:buSzPts val="1018"/>
              <a:buNone/>
            </a:pPr>
            <a:r>
              <a:rPr lang="en-US" sz="1600">
                <a:solidFill>
                  <a:srgbClr val="F9F9F9"/>
                </a:solidFill>
                <a:latin typeface="DM Sans"/>
                <a:ea typeface="DM Sans"/>
                <a:cs typeface="DM Sans"/>
                <a:sym typeface="DM Sans"/>
              </a:rPr>
              <a:t>$ brew tap risky/business</a:t>
            </a:r>
            <a:endParaRPr sz="1600">
              <a:solidFill>
                <a:srgbClr val="F9F9F9"/>
              </a:solidFill>
              <a:latin typeface="DM Sans"/>
              <a:ea typeface="DM Sans"/>
              <a:cs typeface="DM Sans"/>
              <a:sym typeface="DM Sans"/>
            </a:endParaRPr>
          </a:p>
          <a:p>
            <a:pPr indent="0" lvl="0" marL="0" rtl="0" algn="l">
              <a:lnSpc>
                <a:spcPct val="95000"/>
              </a:lnSpc>
              <a:spcBef>
                <a:spcPts val="0"/>
              </a:spcBef>
              <a:spcAft>
                <a:spcPts val="0"/>
              </a:spcAft>
              <a:buSzPts val="1018"/>
              <a:buNone/>
            </a:pPr>
            <a:r>
              <a:t/>
            </a:r>
            <a:endParaRPr sz="1600">
              <a:solidFill>
                <a:srgbClr val="F9F9F9"/>
              </a:solidFill>
              <a:latin typeface="DM Sans"/>
              <a:ea typeface="DM Sans"/>
              <a:cs typeface="DM Sans"/>
              <a:sym typeface="DM Sans"/>
            </a:endParaRPr>
          </a:p>
          <a:p>
            <a:pPr indent="0" lvl="0" marL="0" rtl="0" algn="l">
              <a:lnSpc>
                <a:spcPct val="95000"/>
              </a:lnSpc>
              <a:spcBef>
                <a:spcPts val="0"/>
              </a:spcBef>
              <a:spcAft>
                <a:spcPts val="0"/>
              </a:spcAft>
              <a:buSzPts val="1018"/>
              <a:buNone/>
            </a:pPr>
            <a:r>
              <a:rPr lang="en-US" sz="1600">
                <a:solidFill>
                  <a:srgbClr val="F9F9F9"/>
                </a:solidFill>
                <a:latin typeface="DM Sans"/>
                <a:ea typeface="DM Sans"/>
                <a:cs typeface="DM Sans"/>
                <a:sym typeface="DM Sans"/>
              </a:rPr>
              <a:t>A developer can add any tap with one command — and install whatever's in it with the same trust they give homebrew-core.</a:t>
            </a:r>
            <a:endParaRPr sz="1600">
              <a:solidFill>
                <a:srgbClr val="F9F9F9"/>
              </a:solidFill>
              <a:latin typeface="DM Sans"/>
              <a:ea typeface="DM Sans"/>
              <a:cs typeface="DM Sans"/>
              <a:sym typeface="DM Sans"/>
            </a:endParaRPr>
          </a:p>
        </p:txBody>
      </p:sp>
      <p:sp>
        <p:nvSpPr>
          <p:cNvPr id="165" name="Google Shape;165;g3de5e67c30f_0_191"/>
          <p:cNvSpPr txBox="1"/>
          <p:nvPr/>
        </p:nvSpPr>
        <p:spPr>
          <a:xfrm>
            <a:off x="457200" y="910450"/>
            <a:ext cx="32424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000">
                <a:solidFill>
                  <a:srgbClr val="F9F9F9"/>
                </a:solidFill>
                <a:latin typeface="Mona Sans"/>
                <a:ea typeface="Mona Sans"/>
                <a:cs typeface="Mona Sans"/>
                <a:sym typeface="Mona Sans"/>
              </a:rPr>
              <a:t>Third-party taps are unregulated</a:t>
            </a:r>
            <a:endParaRPr b="1" sz="3000">
              <a:solidFill>
                <a:srgbClr val="F9F9F9"/>
              </a:solidFill>
              <a:latin typeface="Mona Sans"/>
              <a:ea typeface="Mona Sans"/>
              <a:cs typeface="Mona Sans"/>
              <a:sym typeface="Mona Sans"/>
            </a:endParaRPr>
          </a:p>
        </p:txBody>
      </p:sp>
      <p:pic>
        <p:nvPicPr>
          <p:cNvPr id="166" name="Google Shape;166;g3de5e67c30f_0_191" title="idiot-beer.gif"/>
          <p:cNvPicPr preferRelativeResize="0"/>
          <p:nvPr/>
        </p:nvPicPr>
        <p:blipFill>
          <a:blip r:embed="rId3">
            <a:alphaModFix/>
          </a:blip>
          <a:stretch>
            <a:fillRect/>
          </a:stretch>
        </p:blipFill>
        <p:spPr>
          <a:xfrm>
            <a:off x="4707650" y="828675"/>
            <a:ext cx="3486150" cy="3486150"/>
          </a:xfrm>
          <a:prstGeom prst="rect">
            <a:avLst/>
          </a:prstGeom>
          <a:noFill/>
          <a:ln>
            <a:noFill/>
          </a:ln>
        </p:spPr>
      </p:pic>
      <p:sp>
        <p:nvSpPr>
          <p:cNvPr id="167" name="Google Shape;167;g3de5e67c30f_0_191"/>
          <p:cNvSpPr txBox="1"/>
          <p:nvPr>
            <p:ph type="title"/>
          </p:nvPr>
        </p:nvSpPr>
        <p:spPr>
          <a:xfrm>
            <a:off x="487350" y="457225"/>
            <a:ext cx="3680400" cy="211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SzPts val="891"/>
              <a:buNone/>
            </a:pPr>
            <a:r>
              <a:rPr b="1" lang="en-US" sz="1400">
                <a:solidFill>
                  <a:srgbClr val="95FBAE"/>
                </a:solidFill>
              </a:rPr>
              <a:t>ATTACKERS</a:t>
            </a:r>
            <a:endParaRPr sz="1400">
              <a:solidFill>
                <a:srgbClr val="95FBAE"/>
              </a:solidFill>
              <a:latin typeface="Poppins SemiBold"/>
              <a:ea typeface="Poppins SemiBold"/>
              <a:cs typeface="Poppins SemiBold"/>
              <a:sym typeface="Poppins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2026-03-26T20:26:01Z</dcterms:created>
  <dc:creator>Billy McGee</dc:creator>
</cp:coreProperties>
</file>