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48"/>
  </p:notesMasterIdLst>
  <p:handoutMasterIdLst>
    <p:handoutMasterId r:id="rId49"/>
  </p:handoutMasterIdLst>
  <p:sldIdLst>
    <p:sldId id="272" r:id="rId2"/>
    <p:sldId id="273" r:id="rId3"/>
    <p:sldId id="274" r:id="rId4"/>
    <p:sldId id="275" r:id="rId5"/>
    <p:sldId id="276" r:id="rId6"/>
    <p:sldId id="287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285" r:id="rId15"/>
    <p:sldId id="286" r:id="rId16"/>
    <p:sldId id="288" r:id="rId17"/>
    <p:sldId id="321" r:id="rId18"/>
    <p:sldId id="320" r:id="rId19"/>
    <p:sldId id="322" r:id="rId20"/>
    <p:sldId id="323" r:id="rId21"/>
    <p:sldId id="324" r:id="rId22"/>
    <p:sldId id="289" r:id="rId23"/>
    <p:sldId id="290" r:id="rId24"/>
    <p:sldId id="291" r:id="rId25"/>
    <p:sldId id="293" r:id="rId26"/>
    <p:sldId id="301" r:id="rId27"/>
    <p:sldId id="325" r:id="rId28"/>
    <p:sldId id="316" r:id="rId29"/>
    <p:sldId id="302" r:id="rId30"/>
    <p:sldId id="292" r:id="rId31"/>
    <p:sldId id="294" r:id="rId32"/>
    <p:sldId id="295" r:id="rId33"/>
    <p:sldId id="296" r:id="rId34"/>
    <p:sldId id="297" r:id="rId35"/>
    <p:sldId id="299" r:id="rId36"/>
    <p:sldId id="298" r:id="rId37"/>
    <p:sldId id="319" r:id="rId38"/>
    <p:sldId id="308" r:id="rId39"/>
    <p:sldId id="309" r:id="rId40"/>
    <p:sldId id="310" r:id="rId41"/>
    <p:sldId id="311" r:id="rId42"/>
    <p:sldId id="317" r:id="rId43"/>
    <p:sldId id="318" r:id="rId44"/>
    <p:sldId id="313" r:id="rId45"/>
    <p:sldId id="314" r:id="rId46"/>
    <p:sldId id="315" r:id="rId4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4" autoAdjust="0"/>
    <p:restoredTop sz="85128" autoAdjust="0"/>
  </p:normalViewPr>
  <p:slideViewPr>
    <p:cSldViewPr snapToGrid="0">
      <p:cViewPr varScale="1">
        <p:scale>
          <a:sx n="125" d="100"/>
          <a:sy n="125" d="100"/>
        </p:scale>
        <p:origin x="370" y="43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81D68-1720-45DA-B004-A3D5C5C4CDE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FEDE4-10BC-4ADA-A65D-A733BB946751}">
      <dgm:prSet/>
      <dgm:spPr/>
      <dgm:t>
        <a:bodyPr/>
        <a:lstStyle/>
        <a:p>
          <a:r>
            <a:rPr lang="en-US" b="1"/>
            <a:t>Configuration</a:t>
          </a:r>
          <a:endParaRPr lang="en-US"/>
        </a:p>
      </dgm:t>
    </dgm:pt>
    <dgm:pt modelId="{81278A7C-FECC-47F2-A7E2-ED82E5A8E813}" type="parTrans" cxnId="{991F0CF3-5586-4052-96D9-0F4CE1A73716}">
      <dgm:prSet/>
      <dgm:spPr/>
      <dgm:t>
        <a:bodyPr/>
        <a:lstStyle/>
        <a:p>
          <a:endParaRPr lang="en-US"/>
        </a:p>
      </dgm:t>
    </dgm:pt>
    <dgm:pt modelId="{28034D71-5D44-4125-92C5-537670929A14}" type="sibTrans" cxnId="{991F0CF3-5586-4052-96D9-0F4CE1A73716}">
      <dgm:prSet/>
      <dgm:spPr/>
      <dgm:t>
        <a:bodyPr/>
        <a:lstStyle/>
        <a:p>
          <a:endParaRPr lang="en-US"/>
        </a:p>
      </dgm:t>
    </dgm:pt>
    <dgm:pt modelId="{7B2696D7-2DA5-4FE2-AEFC-C9B0FA0A2546}">
      <dgm:prSet/>
      <dgm:spPr/>
      <dgm:t>
        <a:bodyPr/>
        <a:lstStyle/>
        <a:p>
          <a:r>
            <a:rPr lang="en-US" dirty="0"/>
            <a:t>U-Boot rather maintains a Git subtree as </a:t>
          </a:r>
          <a:r>
            <a:rPr lang="en-US" i="1" dirty="0" err="1"/>
            <a:t>dts</a:t>
          </a:r>
          <a:r>
            <a:rPr lang="en-US" i="1" dirty="0"/>
            <a:t>/upstream/</a:t>
          </a:r>
          <a:r>
            <a:rPr lang="en-US" dirty="0"/>
            <a:t> sub-directory. It is regularly synced with the Linux kernel and hence no need for manual </a:t>
          </a:r>
          <a:r>
            <a:rPr lang="en-US" dirty="0" err="1"/>
            <a:t>devicetree</a:t>
          </a:r>
          <a:r>
            <a:rPr lang="en-US" dirty="0"/>
            <a:t> sync.</a:t>
          </a:r>
        </a:p>
      </dgm:t>
    </dgm:pt>
    <dgm:pt modelId="{B0D1EF7B-C7A0-41DE-BC98-25FEA6D720AD}" type="parTrans" cxnId="{97705859-7497-44DA-90D0-F85BA414BCA7}">
      <dgm:prSet/>
      <dgm:spPr/>
      <dgm:t>
        <a:bodyPr/>
        <a:lstStyle/>
        <a:p>
          <a:endParaRPr lang="en-US"/>
        </a:p>
      </dgm:t>
    </dgm:pt>
    <dgm:pt modelId="{7C09BD29-A987-4DEF-AAAB-1AE5F4F13694}" type="sibTrans" cxnId="{97705859-7497-44DA-90D0-F85BA414BCA7}">
      <dgm:prSet/>
      <dgm:spPr/>
      <dgm:t>
        <a:bodyPr/>
        <a:lstStyle/>
        <a:p>
          <a:endParaRPr lang="en-US"/>
        </a:p>
      </dgm:t>
    </dgm:pt>
    <dgm:pt modelId="{1E8668B1-3F53-4C98-86AB-D79EFEB16859}">
      <dgm:prSet/>
      <dgm:spPr/>
      <dgm:t>
        <a:bodyPr/>
        <a:lstStyle/>
        <a:p>
          <a:r>
            <a:rPr lang="en-US"/>
            <a:t>You may find that the </a:t>
          </a:r>
          <a:r>
            <a:rPr lang="en-US" i="1"/>
            <a:t>dts/upstream/</a:t>
          </a:r>
          <a:r>
            <a:rPr lang="en-US"/>
            <a:t> already has a suitable devicetree file for your board. Look in </a:t>
          </a:r>
          <a:r>
            <a:rPr lang="en-US" i="1"/>
            <a:t>dts/upstream/src/&lt;arch&gt;/&lt;vendor&gt;</a:t>
          </a:r>
          <a:r>
            <a:rPr lang="en-US"/>
            <a:t>.</a:t>
          </a:r>
        </a:p>
      </dgm:t>
    </dgm:pt>
    <dgm:pt modelId="{C268D584-D6C0-43DE-9C26-E11EAC7D92FE}" type="parTrans" cxnId="{B0C74915-F590-47FF-9CC4-4AA0ADA22EE9}">
      <dgm:prSet/>
      <dgm:spPr/>
      <dgm:t>
        <a:bodyPr/>
        <a:lstStyle/>
        <a:p>
          <a:endParaRPr lang="en-US"/>
        </a:p>
      </dgm:t>
    </dgm:pt>
    <dgm:pt modelId="{75B6B890-7D9E-4BCF-847A-6694640A541F}" type="sibTrans" cxnId="{B0C74915-F590-47FF-9CC4-4AA0ADA22EE9}">
      <dgm:prSet/>
      <dgm:spPr/>
      <dgm:t>
        <a:bodyPr/>
        <a:lstStyle/>
        <a:p>
          <a:endParaRPr lang="en-US"/>
        </a:p>
      </dgm:t>
    </dgm:pt>
    <dgm:pt modelId="{7144C5A6-90A1-490F-9D93-EF01C8509F62}">
      <dgm:prSet/>
      <dgm:spPr/>
      <dgm:t>
        <a:bodyPr/>
        <a:lstStyle/>
        <a:p>
          <a:r>
            <a:rPr lang="en-US"/>
            <a:t>SoC/board maintainers are encouraged to migrate to use synced copies from </a:t>
          </a:r>
          <a:r>
            <a:rPr lang="en-US" i="1"/>
            <a:t>dts/upstream/src/&lt;arch&gt;/&lt;vendor&gt;</a:t>
          </a:r>
          <a:r>
            <a:rPr lang="en-US"/>
            <a:t>. </a:t>
          </a:r>
        </a:p>
      </dgm:t>
    </dgm:pt>
    <dgm:pt modelId="{54A4CEDD-06FB-4A3C-9BC4-DDA30CC86E77}" type="parTrans" cxnId="{2D99F259-9B37-45B1-B51D-094364AAC0FB}">
      <dgm:prSet/>
      <dgm:spPr/>
      <dgm:t>
        <a:bodyPr/>
        <a:lstStyle/>
        <a:p>
          <a:endParaRPr lang="en-US"/>
        </a:p>
      </dgm:t>
    </dgm:pt>
    <dgm:pt modelId="{1446955D-F094-4BC4-9003-6CB30249316A}" type="sibTrans" cxnId="{2D99F259-9B37-45B1-B51D-094364AAC0FB}">
      <dgm:prSet/>
      <dgm:spPr/>
      <dgm:t>
        <a:bodyPr/>
        <a:lstStyle/>
        <a:p>
          <a:endParaRPr lang="en-US"/>
        </a:p>
      </dgm:t>
    </dgm:pt>
    <dgm:pt modelId="{11E7F0DC-57C0-4D60-A422-8F0511D522E5}">
      <dgm:prSet/>
      <dgm:spPr/>
      <dgm:t>
        <a:bodyPr/>
        <a:lstStyle/>
        <a:p>
          <a:r>
            <a:rPr lang="en-US" dirty="0"/>
            <a:t>To do  that:</a:t>
          </a:r>
        </a:p>
      </dgm:t>
    </dgm:pt>
    <dgm:pt modelId="{8F24215F-E579-4188-910D-392FAB20BE14}" type="parTrans" cxnId="{63034875-3704-4A0B-9934-26087CA5F65D}">
      <dgm:prSet/>
      <dgm:spPr/>
      <dgm:t>
        <a:bodyPr/>
        <a:lstStyle/>
        <a:p>
          <a:endParaRPr lang="en-US"/>
        </a:p>
      </dgm:t>
    </dgm:pt>
    <dgm:pt modelId="{6016552A-36D4-4133-A28F-3EB0F93D5E8C}" type="sibTrans" cxnId="{63034875-3704-4A0B-9934-26087CA5F65D}">
      <dgm:prSet/>
      <dgm:spPr/>
      <dgm:t>
        <a:bodyPr/>
        <a:lstStyle/>
        <a:p>
          <a:endParaRPr lang="en-US"/>
        </a:p>
      </dgm:t>
    </dgm:pt>
    <dgm:pt modelId="{2578CCB6-F862-4415-BEC4-E3394ABA8C2E}">
      <dgm:prSet/>
      <dgm:spPr/>
      <dgm:t>
        <a:bodyPr/>
        <a:lstStyle/>
        <a:p>
          <a:r>
            <a:rPr lang="en-US" dirty="0"/>
            <a:t>add </a:t>
          </a:r>
          <a:r>
            <a:rPr lang="en-US" b="1" i="1" dirty="0"/>
            <a:t>imply OF_UPSTREAM</a:t>
          </a:r>
          <a:r>
            <a:rPr lang="en-US" dirty="0"/>
            <a:t> for the SoC being used via </a:t>
          </a:r>
          <a:r>
            <a:rPr lang="en-US" dirty="0" err="1"/>
            <a:t>Kconfig</a:t>
          </a:r>
          <a:r>
            <a:rPr lang="en-US" dirty="0"/>
            <a:t> </a:t>
          </a:r>
        </a:p>
      </dgm:t>
    </dgm:pt>
    <dgm:pt modelId="{B21BB649-ADD2-422A-A226-636CEF690561}" type="parTrans" cxnId="{94707965-816F-49AA-B2E0-98504611E930}">
      <dgm:prSet/>
      <dgm:spPr/>
      <dgm:t>
        <a:bodyPr/>
        <a:lstStyle/>
        <a:p>
          <a:endParaRPr lang="en-US"/>
        </a:p>
      </dgm:t>
    </dgm:pt>
    <dgm:pt modelId="{E1B4E4B7-315F-468B-91F8-AE682FAFB26A}" type="sibTrans" cxnId="{94707965-816F-49AA-B2E0-98504611E930}">
      <dgm:prSet/>
      <dgm:spPr/>
      <dgm:t>
        <a:bodyPr/>
        <a:lstStyle/>
        <a:p>
          <a:endParaRPr lang="en-US"/>
        </a:p>
      </dgm:t>
    </dgm:pt>
    <dgm:pt modelId="{50F98998-7BFD-41EE-BCA1-6D17B6FAC895}">
      <dgm:prSet/>
      <dgm:spPr/>
      <dgm:t>
        <a:bodyPr/>
        <a:lstStyle/>
        <a:p>
          <a:r>
            <a:rPr lang="en-US" dirty="0"/>
            <a:t>set </a:t>
          </a:r>
          <a:r>
            <a:rPr lang="en-US" b="1" i="1" dirty="0"/>
            <a:t>DEFAULT_DEVICE_TREE</a:t>
          </a:r>
          <a:r>
            <a:rPr lang="en-US" i="1" dirty="0"/>
            <a:t>=&lt;vendor&gt;/&lt;name&gt;</a:t>
          </a:r>
          <a:r>
            <a:rPr lang="en-US" dirty="0"/>
            <a:t> when prompted by </a:t>
          </a:r>
          <a:r>
            <a:rPr lang="en-US" dirty="0" err="1"/>
            <a:t>Kconfig</a:t>
          </a:r>
          <a:r>
            <a:rPr lang="en-US" dirty="0"/>
            <a:t>.</a:t>
          </a:r>
        </a:p>
      </dgm:t>
    </dgm:pt>
    <dgm:pt modelId="{EA6C4424-0F4E-466A-84C0-632460265065}" type="parTrans" cxnId="{D3122A6F-8376-492F-9D29-B34BD5DBC7B0}">
      <dgm:prSet/>
      <dgm:spPr/>
      <dgm:t>
        <a:bodyPr/>
        <a:lstStyle/>
        <a:p>
          <a:endParaRPr lang="en-US"/>
        </a:p>
      </dgm:t>
    </dgm:pt>
    <dgm:pt modelId="{448EF687-32B4-4F6B-9B6F-B9610C11B3D6}" type="sibTrans" cxnId="{D3122A6F-8376-492F-9D29-B34BD5DBC7B0}">
      <dgm:prSet/>
      <dgm:spPr/>
      <dgm:t>
        <a:bodyPr/>
        <a:lstStyle/>
        <a:p>
          <a:endParaRPr lang="en-US"/>
        </a:p>
      </dgm:t>
    </dgm:pt>
    <dgm:pt modelId="{09BBA1B0-F3BA-4A7A-84F8-59CD3191A622}">
      <dgm:prSet/>
      <dgm:spPr/>
      <dgm:t>
        <a:bodyPr/>
        <a:lstStyle/>
        <a:p>
          <a:r>
            <a:rPr lang="en-US" b="1"/>
            <a:t>Adding tweaks for U-Boot</a:t>
          </a:r>
          <a:endParaRPr lang="en-US"/>
        </a:p>
      </dgm:t>
    </dgm:pt>
    <dgm:pt modelId="{9568CFDA-BC69-4373-975C-232151CBBA38}" type="parTrans" cxnId="{E1A49C08-C7D0-444D-8474-33B27FA9A362}">
      <dgm:prSet/>
      <dgm:spPr/>
      <dgm:t>
        <a:bodyPr/>
        <a:lstStyle/>
        <a:p>
          <a:endParaRPr lang="en-US"/>
        </a:p>
      </dgm:t>
    </dgm:pt>
    <dgm:pt modelId="{1648C451-29CE-4454-86F8-408D86D6F970}" type="sibTrans" cxnId="{E1A49C08-C7D0-444D-8474-33B27FA9A362}">
      <dgm:prSet/>
      <dgm:spPr/>
      <dgm:t>
        <a:bodyPr/>
        <a:lstStyle/>
        <a:p>
          <a:endParaRPr lang="en-US"/>
        </a:p>
      </dgm:t>
    </dgm:pt>
    <dgm:pt modelId="{367B2559-6D38-4C5E-94B2-D6B3D9DBAFB7}">
      <dgm:prSet/>
      <dgm:spPr/>
      <dgm:t>
        <a:bodyPr/>
        <a:lstStyle/>
        <a:p>
          <a:r>
            <a:rPr lang="en-US" dirty="0"/>
            <a:t>In addition to the </a:t>
          </a:r>
          <a:r>
            <a:rPr lang="en-US" i="1" dirty="0" err="1"/>
            <a:t>dts</a:t>
          </a:r>
          <a:r>
            <a:rPr lang="en-US" i="1" dirty="0"/>
            <a:t>/upstream</a:t>
          </a:r>
          <a:r>
            <a:rPr lang="en-US" dirty="0"/>
            <a:t> Git subtree, U-Boot automatically looks for and includes a file with updates to the standard </a:t>
          </a:r>
          <a:r>
            <a:rPr lang="en-US" dirty="0" err="1"/>
            <a:t>devicetree</a:t>
          </a:r>
          <a:r>
            <a:rPr lang="en-US" dirty="0"/>
            <a:t> for your board, searching for them in </a:t>
          </a:r>
          <a:r>
            <a:rPr lang="en-US" i="1" dirty="0"/>
            <a:t>arch/&lt;arch&gt;/</a:t>
          </a:r>
          <a:r>
            <a:rPr lang="en-US" i="1" dirty="0" err="1"/>
            <a:t>dts</a:t>
          </a:r>
          <a:r>
            <a:rPr lang="en-US" i="1" dirty="0"/>
            <a:t>/</a:t>
          </a:r>
          <a:r>
            <a:rPr lang="en-US" dirty="0"/>
            <a:t> in this order.</a:t>
          </a:r>
        </a:p>
      </dgm:t>
    </dgm:pt>
    <dgm:pt modelId="{CB780437-CFF7-4759-84A3-161865F7E0C3}" type="parTrans" cxnId="{F17F1E99-7140-424A-9E73-9379F7F7F370}">
      <dgm:prSet/>
      <dgm:spPr/>
      <dgm:t>
        <a:bodyPr/>
        <a:lstStyle/>
        <a:p>
          <a:endParaRPr lang="en-US"/>
        </a:p>
      </dgm:t>
    </dgm:pt>
    <dgm:pt modelId="{870CEA5C-A9D1-4827-A066-BAFFE37CA8D3}" type="sibTrans" cxnId="{F17F1E99-7140-424A-9E73-9379F7F7F370}">
      <dgm:prSet/>
      <dgm:spPr/>
      <dgm:t>
        <a:bodyPr/>
        <a:lstStyle/>
        <a:p>
          <a:endParaRPr lang="en-US"/>
        </a:p>
      </dgm:t>
    </dgm:pt>
    <dgm:pt modelId="{80CA50B4-973D-49E0-A658-E1F3980EED29}">
      <dgm:prSet/>
      <dgm:spPr/>
      <dgm:t>
        <a:bodyPr/>
        <a:lstStyle/>
        <a:p>
          <a:r>
            <a:rPr lang="en-US" dirty="0"/>
            <a:t>Only one of these is selected, but, of course, you can #include another one within that file, to create a hierarchy of shared files.</a:t>
          </a:r>
        </a:p>
      </dgm:t>
    </dgm:pt>
    <dgm:pt modelId="{036DF6F4-FB97-4063-9958-E77D5FF9A363}" type="parTrans" cxnId="{4189E727-ED23-420D-B2D2-8B78468C8E44}">
      <dgm:prSet/>
      <dgm:spPr/>
      <dgm:t>
        <a:bodyPr/>
        <a:lstStyle/>
        <a:p>
          <a:endParaRPr lang="en-US"/>
        </a:p>
      </dgm:t>
    </dgm:pt>
    <dgm:pt modelId="{CA24D7C6-1A14-442A-A348-267E8A8CB7E9}" type="sibTrans" cxnId="{4189E727-ED23-420D-B2D2-8B78468C8E44}">
      <dgm:prSet/>
      <dgm:spPr/>
      <dgm:t>
        <a:bodyPr/>
        <a:lstStyle/>
        <a:p>
          <a:endParaRPr lang="en-US"/>
        </a:p>
      </dgm:t>
    </dgm:pt>
    <dgm:pt modelId="{5F98077A-80D0-4EBD-9348-8C7FC2837E92}">
      <dgm:prSet/>
      <dgm:spPr/>
      <dgm:t>
        <a:bodyPr/>
        <a:lstStyle/>
        <a:p>
          <a:r>
            <a:rPr lang="en-US" b="1" dirty="0"/>
            <a:t>Why are these tweaks needed?</a:t>
          </a:r>
          <a:endParaRPr lang="en-US" dirty="0"/>
        </a:p>
      </dgm:t>
    </dgm:pt>
    <dgm:pt modelId="{D6CB857F-A056-48F4-AEFF-EA08849806AA}" type="parTrans" cxnId="{DDA419F3-0370-4680-B9CC-D793BC82D12F}">
      <dgm:prSet/>
      <dgm:spPr/>
      <dgm:t>
        <a:bodyPr/>
        <a:lstStyle/>
        <a:p>
          <a:endParaRPr lang="en-US"/>
        </a:p>
      </dgm:t>
    </dgm:pt>
    <dgm:pt modelId="{3CBB560F-0D3D-44C7-97DB-9403202588C8}" type="sibTrans" cxnId="{DDA419F3-0370-4680-B9CC-D793BC82D12F}">
      <dgm:prSet/>
      <dgm:spPr/>
      <dgm:t>
        <a:bodyPr/>
        <a:lstStyle/>
        <a:p>
          <a:endParaRPr lang="en-US"/>
        </a:p>
      </dgm:t>
    </dgm:pt>
    <dgm:pt modelId="{D2F59846-2E29-4FB6-92ED-7DA147FFF748}">
      <dgm:prSet/>
      <dgm:spPr/>
      <dgm:t>
        <a:bodyPr/>
        <a:lstStyle/>
        <a:p>
          <a:r>
            <a:rPr lang="en-US" dirty="0"/>
            <a:t>U-Boot is, of course, a very different project from Linux, e.g. it operates under much more restrictive memory and code-size constraints.</a:t>
          </a:r>
        </a:p>
      </dgm:t>
    </dgm:pt>
    <dgm:pt modelId="{C0C1D043-4D9F-4F37-846E-1C90821F4CC5}" type="parTrans" cxnId="{D1DA1DAB-C7BC-4FB3-8AAC-A7583CC0275D}">
      <dgm:prSet/>
      <dgm:spPr/>
      <dgm:t>
        <a:bodyPr/>
        <a:lstStyle/>
        <a:p>
          <a:endParaRPr lang="en-US"/>
        </a:p>
      </dgm:t>
    </dgm:pt>
    <dgm:pt modelId="{A43EAA69-52AB-4B3A-B9DE-3A02305CAC2F}" type="sibTrans" cxnId="{D1DA1DAB-C7BC-4FB3-8AAC-A7583CC0275D}">
      <dgm:prSet/>
      <dgm:spPr/>
      <dgm:t>
        <a:bodyPr/>
        <a:lstStyle/>
        <a:p>
          <a:endParaRPr lang="en-US"/>
        </a:p>
      </dgm:t>
    </dgm:pt>
    <dgm:pt modelId="{A8154033-7A42-4266-94E9-8A055352C1B5}">
      <dgm:prSet/>
      <dgm:spPr/>
      <dgm:t>
        <a:bodyPr/>
        <a:lstStyle/>
        <a:p>
          <a:r>
            <a:rPr lang="en-US"/>
            <a:t>For SPL, constraints are even more extreme and the devicetree is shrunk to remove unwanted nodes, or even turned into C code to avoid access overhead.</a:t>
          </a:r>
        </a:p>
      </dgm:t>
    </dgm:pt>
    <dgm:pt modelId="{8174BA09-88FF-4803-8CD1-316A77CFE2B1}" type="parTrans" cxnId="{FF305841-71C6-47AC-9216-D23AE1086650}">
      <dgm:prSet/>
      <dgm:spPr/>
      <dgm:t>
        <a:bodyPr/>
        <a:lstStyle/>
        <a:p>
          <a:endParaRPr lang="en-US"/>
        </a:p>
      </dgm:t>
    </dgm:pt>
    <dgm:pt modelId="{70CE2B0A-8B50-4C8B-805A-FD271704EB16}" type="sibTrans" cxnId="{FF305841-71C6-47AC-9216-D23AE1086650}">
      <dgm:prSet/>
      <dgm:spPr/>
      <dgm:t>
        <a:bodyPr/>
        <a:lstStyle/>
        <a:p>
          <a:endParaRPr lang="en-US"/>
        </a:p>
      </dgm:t>
    </dgm:pt>
    <dgm:pt modelId="{08E717FD-1605-41AC-BD3E-1742D1B081E7}">
      <dgm:prSet/>
      <dgm:spPr/>
      <dgm:t>
        <a:bodyPr/>
        <a:lstStyle/>
        <a:p>
          <a:endParaRPr lang="en-US" dirty="0"/>
        </a:p>
      </dgm:t>
    </dgm:pt>
    <dgm:pt modelId="{6C5C1EE0-8884-4B90-8BF2-3EB6BAE2C40A}" type="parTrans" cxnId="{36E7B136-51CD-4A3C-92E9-4800B82436D6}">
      <dgm:prSet/>
      <dgm:spPr/>
      <dgm:t>
        <a:bodyPr/>
        <a:lstStyle/>
        <a:p>
          <a:endParaRPr lang="en-IN"/>
        </a:p>
      </dgm:t>
    </dgm:pt>
    <dgm:pt modelId="{BCFB78C6-B32E-41F3-9550-5108ABE1F7B7}" type="sibTrans" cxnId="{36E7B136-51CD-4A3C-92E9-4800B82436D6}">
      <dgm:prSet/>
      <dgm:spPr/>
      <dgm:t>
        <a:bodyPr/>
        <a:lstStyle/>
        <a:p>
          <a:endParaRPr lang="en-IN"/>
        </a:p>
      </dgm:t>
    </dgm:pt>
    <dgm:pt modelId="{2427AA07-17F2-454C-A38F-6E3FD0CA6914}">
      <dgm:prSet/>
      <dgm:spPr/>
      <dgm:t>
        <a:bodyPr/>
        <a:lstStyle/>
        <a:p>
          <a:endParaRPr lang="en-US" dirty="0"/>
        </a:p>
      </dgm:t>
    </dgm:pt>
    <dgm:pt modelId="{F9141DCA-A068-464F-8707-ADFBCCEE42F8}" type="parTrans" cxnId="{E0ED79A1-110E-4F70-BFE4-CE24692741CE}">
      <dgm:prSet/>
      <dgm:spPr/>
      <dgm:t>
        <a:bodyPr/>
        <a:lstStyle/>
        <a:p>
          <a:endParaRPr lang="en-IN"/>
        </a:p>
      </dgm:t>
    </dgm:pt>
    <dgm:pt modelId="{F1521D34-D5A8-40D2-B845-43A54763D442}" type="sibTrans" cxnId="{E0ED79A1-110E-4F70-BFE4-CE24692741CE}">
      <dgm:prSet/>
      <dgm:spPr/>
      <dgm:t>
        <a:bodyPr/>
        <a:lstStyle/>
        <a:p>
          <a:endParaRPr lang="en-IN"/>
        </a:p>
      </dgm:t>
    </dgm:pt>
    <dgm:pt modelId="{E0E2D65E-F801-46F3-9732-9B04B559748B}">
      <dgm:prSet/>
      <dgm:spPr/>
      <dgm:t>
        <a:bodyPr/>
        <a:lstStyle/>
        <a:p>
          <a:endParaRPr lang="en-US" dirty="0"/>
        </a:p>
      </dgm:t>
    </dgm:pt>
    <dgm:pt modelId="{BE0921D1-3468-4939-9E6B-FCECD4520D8C}" type="parTrans" cxnId="{53B44769-86B1-4881-98CB-06062B7A6E86}">
      <dgm:prSet/>
      <dgm:spPr/>
      <dgm:t>
        <a:bodyPr/>
        <a:lstStyle/>
        <a:p>
          <a:endParaRPr lang="en-IN"/>
        </a:p>
      </dgm:t>
    </dgm:pt>
    <dgm:pt modelId="{23407182-BF80-4AF9-890F-108A4A55CFF6}" type="sibTrans" cxnId="{53B44769-86B1-4881-98CB-06062B7A6E86}">
      <dgm:prSet/>
      <dgm:spPr/>
      <dgm:t>
        <a:bodyPr/>
        <a:lstStyle/>
        <a:p>
          <a:endParaRPr lang="en-IN"/>
        </a:p>
      </dgm:t>
    </dgm:pt>
    <dgm:pt modelId="{E69E5902-40D6-4A0D-A2AD-BA62588F1BBA}">
      <dgm:prSet/>
      <dgm:spPr/>
      <dgm:t>
        <a:bodyPr/>
        <a:lstStyle/>
        <a:p>
          <a:endParaRPr lang="en-US" dirty="0"/>
        </a:p>
      </dgm:t>
    </dgm:pt>
    <dgm:pt modelId="{5CDF476E-D4B7-430F-B810-E577FB4F10F2}" type="parTrans" cxnId="{593AFA85-4F72-4B13-B657-44237F83DD97}">
      <dgm:prSet/>
      <dgm:spPr/>
      <dgm:t>
        <a:bodyPr/>
        <a:lstStyle/>
        <a:p>
          <a:endParaRPr lang="en-IN"/>
        </a:p>
      </dgm:t>
    </dgm:pt>
    <dgm:pt modelId="{A05FB0EB-0DE1-45D6-AB44-090AE5A0A47E}" type="sibTrans" cxnId="{593AFA85-4F72-4B13-B657-44237F83DD97}">
      <dgm:prSet/>
      <dgm:spPr/>
      <dgm:t>
        <a:bodyPr/>
        <a:lstStyle/>
        <a:p>
          <a:endParaRPr lang="en-IN"/>
        </a:p>
      </dgm:t>
    </dgm:pt>
    <dgm:pt modelId="{1E3C38B0-4DC7-46FB-8104-A01D33CD6F57}">
      <dgm:prSet/>
      <dgm:spPr/>
      <dgm:t>
        <a:bodyPr/>
        <a:lstStyle/>
        <a:p>
          <a:endParaRPr lang="en-US" dirty="0"/>
        </a:p>
      </dgm:t>
    </dgm:pt>
    <dgm:pt modelId="{519C02BA-AB45-4CF8-B976-C8F400F02E9F}" type="parTrans" cxnId="{4FB23B5D-758C-424C-9B7C-F4957BC12F35}">
      <dgm:prSet/>
      <dgm:spPr/>
      <dgm:t>
        <a:bodyPr/>
        <a:lstStyle/>
        <a:p>
          <a:endParaRPr lang="en-IN"/>
        </a:p>
      </dgm:t>
    </dgm:pt>
    <dgm:pt modelId="{505C7C18-E1EE-4E91-9B77-6C3726DA3C34}" type="sibTrans" cxnId="{4FB23B5D-758C-424C-9B7C-F4957BC12F35}">
      <dgm:prSet/>
      <dgm:spPr/>
      <dgm:t>
        <a:bodyPr/>
        <a:lstStyle/>
        <a:p>
          <a:endParaRPr lang="en-IN"/>
        </a:p>
      </dgm:t>
    </dgm:pt>
    <dgm:pt modelId="{E4AB78F9-A472-4854-BCC4-7DE56B6D9B10}">
      <dgm:prSet/>
      <dgm:spPr/>
      <dgm:t>
        <a:bodyPr/>
        <a:lstStyle/>
        <a:p>
          <a:endParaRPr lang="en-US" dirty="0"/>
        </a:p>
      </dgm:t>
    </dgm:pt>
    <dgm:pt modelId="{C9AB60F1-8F54-4E6A-B19C-BCBFD73677AC}" type="parTrans" cxnId="{2662C4E4-84EC-4AAA-A4FB-834D5983724B}">
      <dgm:prSet/>
      <dgm:spPr/>
      <dgm:t>
        <a:bodyPr/>
        <a:lstStyle/>
        <a:p>
          <a:endParaRPr lang="en-IN"/>
        </a:p>
      </dgm:t>
    </dgm:pt>
    <dgm:pt modelId="{4E37557A-C7D7-4AD9-8A8C-AF8BF25D64A2}" type="sibTrans" cxnId="{2662C4E4-84EC-4AAA-A4FB-834D5983724B}">
      <dgm:prSet/>
      <dgm:spPr/>
      <dgm:t>
        <a:bodyPr/>
        <a:lstStyle/>
        <a:p>
          <a:endParaRPr lang="en-IN"/>
        </a:p>
      </dgm:t>
    </dgm:pt>
    <dgm:pt modelId="{4A918CAB-EB26-4084-AD40-2B6BF552D2CE}" type="pres">
      <dgm:prSet presAssocID="{43C81D68-1720-45DA-B004-A3D5C5C4CDED}" presName="linear" presStyleCnt="0">
        <dgm:presLayoutVars>
          <dgm:dir/>
          <dgm:animLvl val="lvl"/>
          <dgm:resizeHandles val="exact"/>
        </dgm:presLayoutVars>
      </dgm:prSet>
      <dgm:spPr/>
    </dgm:pt>
    <dgm:pt modelId="{5F98A0E2-2837-4102-BEC6-1F4ED28BCD97}" type="pres">
      <dgm:prSet presAssocID="{B6BFEDE4-10BC-4ADA-A65D-A733BB946751}" presName="parentLin" presStyleCnt="0"/>
      <dgm:spPr/>
    </dgm:pt>
    <dgm:pt modelId="{06AD30BB-6392-4F06-96D8-615E97C1812B}" type="pres">
      <dgm:prSet presAssocID="{B6BFEDE4-10BC-4ADA-A65D-A733BB946751}" presName="parentLeftMargin" presStyleLbl="node1" presStyleIdx="0" presStyleCnt="3"/>
      <dgm:spPr/>
    </dgm:pt>
    <dgm:pt modelId="{B11C008D-4C19-4B8A-97C8-5380DFF70379}" type="pres">
      <dgm:prSet presAssocID="{B6BFEDE4-10BC-4ADA-A65D-A733BB9467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DAF80C-E3A4-4DB4-91AE-C3E84940D220}" type="pres">
      <dgm:prSet presAssocID="{B6BFEDE4-10BC-4ADA-A65D-A733BB946751}" presName="negativeSpace" presStyleCnt="0"/>
      <dgm:spPr/>
    </dgm:pt>
    <dgm:pt modelId="{CDC99332-2472-46E3-B8A2-AD53E80CB79A}" type="pres">
      <dgm:prSet presAssocID="{B6BFEDE4-10BC-4ADA-A65D-A733BB946751}" presName="childText" presStyleLbl="conFgAcc1" presStyleIdx="0" presStyleCnt="3">
        <dgm:presLayoutVars>
          <dgm:bulletEnabled val="1"/>
        </dgm:presLayoutVars>
      </dgm:prSet>
      <dgm:spPr/>
    </dgm:pt>
    <dgm:pt modelId="{4EAB104F-FA90-453E-B0E4-8C00D5BD9462}" type="pres">
      <dgm:prSet presAssocID="{28034D71-5D44-4125-92C5-537670929A14}" presName="spaceBetweenRectangles" presStyleCnt="0"/>
      <dgm:spPr/>
    </dgm:pt>
    <dgm:pt modelId="{6AE94AE6-435C-400A-87C9-6F359BEFDDF8}" type="pres">
      <dgm:prSet presAssocID="{09BBA1B0-F3BA-4A7A-84F8-59CD3191A622}" presName="parentLin" presStyleCnt="0"/>
      <dgm:spPr/>
    </dgm:pt>
    <dgm:pt modelId="{9B261758-E690-4F00-9203-4E6C537D7507}" type="pres">
      <dgm:prSet presAssocID="{09BBA1B0-F3BA-4A7A-84F8-59CD3191A622}" presName="parentLeftMargin" presStyleLbl="node1" presStyleIdx="0" presStyleCnt="3"/>
      <dgm:spPr/>
    </dgm:pt>
    <dgm:pt modelId="{1A813A36-3C2A-4191-B887-74C6252E8ED3}" type="pres">
      <dgm:prSet presAssocID="{09BBA1B0-F3BA-4A7A-84F8-59CD3191A6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A896E4-B50C-4382-B1A5-FF174536232D}" type="pres">
      <dgm:prSet presAssocID="{09BBA1B0-F3BA-4A7A-84F8-59CD3191A622}" presName="negativeSpace" presStyleCnt="0"/>
      <dgm:spPr/>
    </dgm:pt>
    <dgm:pt modelId="{23B3E3E6-6D9C-4DAD-90ED-915D35133F02}" type="pres">
      <dgm:prSet presAssocID="{09BBA1B0-F3BA-4A7A-84F8-59CD3191A622}" presName="childText" presStyleLbl="conFgAcc1" presStyleIdx="1" presStyleCnt="3">
        <dgm:presLayoutVars>
          <dgm:bulletEnabled val="1"/>
        </dgm:presLayoutVars>
      </dgm:prSet>
      <dgm:spPr/>
    </dgm:pt>
    <dgm:pt modelId="{CD8D9BC4-C019-46FA-8B2F-F510DD9EF88A}" type="pres">
      <dgm:prSet presAssocID="{1648C451-29CE-4454-86F8-408D86D6F970}" presName="spaceBetweenRectangles" presStyleCnt="0"/>
      <dgm:spPr/>
    </dgm:pt>
    <dgm:pt modelId="{0D35DDE2-99BE-42D8-B30A-C3CC2C4D56A3}" type="pres">
      <dgm:prSet presAssocID="{5F98077A-80D0-4EBD-9348-8C7FC2837E92}" presName="parentLin" presStyleCnt="0"/>
      <dgm:spPr/>
    </dgm:pt>
    <dgm:pt modelId="{97F6DDA9-9B12-420F-9FD9-36F890816A21}" type="pres">
      <dgm:prSet presAssocID="{5F98077A-80D0-4EBD-9348-8C7FC2837E92}" presName="parentLeftMargin" presStyleLbl="node1" presStyleIdx="1" presStyleCnt="3"/>
      <dgm:spPr/>
    </dgm:pt>
    <dgm:pt modelId="{5D2BB7A2-7A13-4900-AB31-B13FABAF9D92}" type="pres">
      <dgm:prSet presAssocID="{5F98077A-80D0-4EBD-9348-8C7FC2837E9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467714-6B5A-46B4-9FB4-68C26C025178}" type="pres">
      <dgm:prSet presAssocID="{5F98077A-80D0-4EBD-9348-8C7FC2837E92}" presName="negativeSpace" presStyleCnt="0"/>
      <dgm:spPr/>
    </dgm:pt>
    <dgm:pt modelId="{A6BFF49E-47E0-43A9-8D8C-820159209B76}" type="pres">
      <dgm:prSet presAssocID="{5F98077A-80D0-4EBD-9348-8C7FC2837E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A49C08-C7D0-444D-8474-33B27FA9A362}" srcId="{43C81D68-1720-45DA-B004-A3D5C5C4CDED}" destId="{09BBA1B0-F3BA-4A7A-84F8-59CD3191A622}" srcOrd="1" destOrd="0" parTransId="{9568CFDA-BC69-4373-975C-232151CBBA38}" sibTransId="{1648C451-29CE-4454-86F8-408D86D6F970}"/>
    <dgm:cxn modelId="{2509340E-8A06-480E-956E-7FB6F3D7FD5E}" type="presOf" srcId="{E0E2D65E-F801-46F3-9732-9B04B559748B}" destId="{23B3E3E6-6D9C-4DAD-90ED-915D35133F02}" srcOrd="0" destOrd="4" presId="urn:microsoft.com/office/officeart/2005/8/layout/list1"/>
    <dgm:cxn modelId="{58D2BB10-7C18-42DB-AABE-6D9EBE1B4491}" type="presOf" srcId="{1E8668B1-3F53-4C98-86AB-D79EFEB16859}" destId="{CDC99332-2472-46E3-B8A2-AD53E80CB79A}" srcOrd="0" destOrd="1" presId="urn:microsoft.com/office/officeart/2005/8/layout/list1"/>
    <dgm:cxn modelId="{B0C74915-F590-47FF-9CC4-4AA0ADA22EE9}" srcId="{B6BFEDE4-10BC-4ADA-A65D-A733BB946751}" destId="{1E8668B1-3F53-4C98-86AB-D79EFEB16859}" srcOrd="1" destOrd="0" parTransId="{C268D584-D6C0-43DE-9C26-E11EAC7D92FE}" sibTransId="{75B6B890-7D9E-4BCF-847A-6694640A541F}"/>
    <dgm:cxn modelId="{AA962F20-36FB-43BE-BFB6-47304F55C61E}" type="presOf" srcId="{7144C5A6-90A1-490F-9D93-EF01C8509F62}" destId="{CDC99332-2472-46E3-B8A2-AD53E80CB79A}" srcOrd="0" destOrd="2" presId="urn:microsoft.com/office/officeart/2005/8/layout/list1"/>
    <dgm:cxn modelId="{78A70721-E754-478B-B6A1-4E2E18147E25}" type="presOf" srcId="{09BBA1B0-F3BA-4A7A-84F8-59CD3191A622}" destId="{1A813A36-3C2A-4191-B887-74C6252E8ED3}" srcOrd="1" destOrd="0" presId="urn:microsoft.com/office/officeart/2005/8/layout/list1"/>
    <dgm:cxn modelId="{4189E727-ED23-420D-B2D2-8B78468C8E44}" srcId="{09BBA1B0-F3BA-4A7A-84F8-59CD3191A622}" destId="{80CA50B4-973D-49E0-A658-E1F3980EED29}" srcOrd="1" destOrd="0" parTransId="{036DF6F4-FB97-4063-9958-E77D5FF9A363}" sibTransId="{CA24D7C6-1A14-442A-A348-267E8A8CB7E9}"/>
    <dgm:cxn modelId="{841C4B35-63D2-45EE-852B-AFAC0738DFDA}" type="presOf" srcId="{E4AB78F9-A472-4854-BCC4-7DE56B6D9B10}" destId="{23B3E3E6-6D9C-4DAD-90ED-915D35133F02}" srcOrd="0" destOrd="2" presId="urn:microsoft.com/office/officeart/2005/8/layout/list1"/>
    <dgm:cxn modelId="{36E7B136-51CD-4A3C-92E9-4800B82436D6}" srcId="{09BBA1B0-F3BA-4A7A-84F8-59CD3191A622}" destId="{08E717FD-1605-41AC-BD3E-1742D1B081E7}" srcOrd="7" destOrd="0" parTransId="{6C5C1EE0-8884-4B90-8BF2-3EB6BAE2C40A}" sibTransId="{BCFB78C6-B32E-41F3-9550-5108ABE1F7B7}"/>
    <dgm:cxn modelId="{4FB23B5D-758C-424C-9B7C-F4957BC12F35}" srcId="{09BBA1B0-F3BA-4A7A-84F8-59CD3191A622}" destId="{1E3C38B0-4DC7-46FB-8104-A01D33CD6F57}" srcOrd="6" destOrd="0" parTransId="{519C02BA-AB45-4CF8-B976-C8F400F02E9F}" sibTransId="{505C7C18-E1EE-4E91-9B77-6C3726DA3C34}"/>
    <dgm:cxn modelId="{FF305841-71C6-47AC-9216-D23AE1086650}" srcId="{5F98077A-80D0-4EBD-9348-8C7FC2837E92}" destId="{A8154033-7A42-4266-94E9-8A055352C1B5}" srcOrd="1" destOrd="0" parTransId="{8174BA09-88FF-4803-8CD1-316A77CFE2B1}" sibTransId="{70CE2B0A-8B50-4C8B-805A-FD271704EB16}"/>
    <dgm:cxn modelId="{49022563-4C3F-4279-BEEE-F92437810683}" type="presOf" srcId="{B6BFEDE4-10BC-4ADA-A65D-A733BB946751}" destId="{B11C008D-4C19-4B8A-97C8-5380DFF70379}" srcOrd="1" destOrd="0" presId="urn:microsoft.com/office/officeart/2005/8/layout/list1"/>
    <dgm:cxn modelId="{94707965-816F-49AA-B2E0-98504611E930}" srcId="{11E7F0DC-57C0-4D60-A422-8F0511D522E5}" destId="{2578CCB6-F862-4415-BEC4-E3394ABA8C2E}" srcOrd="0" destOrd="0" parTransId="{B21BB649-ADD2-422A-A226-636CEF690561}" sibTransId="{E1B4E4B7-315F-468B-91F8-AE682FAFB26A}"/>
    <dgm:cxn modelId="{53B44769-86B1-4881-98CB-06062B7A6E86}" srcId="{09BBA1B0-F3BA-4A7A-84F8-59CD3191A622}" destId="{E0E2D65E-F801-46F3-9732-9B04B559748B}" srcOrd="4" destOrd="0" parTransId="{BE0921D1-3468-4939-9E6B-FCECD4520D8C}" sibTransId="{23407182-BF80-4AF9-890F-108A4A55CFF6}"/>
    <dgm:cxn modelId="{C763F169-0E9A-4F17-9B47-B9D4BEB9B553}" type="presOf" srcId="{B6BFEDE4-10BC-4ADA-A65D-A733BB946751}" destId="{06AD30BB-6392-4F06-96D8-615E97C1812B}" srcOrd="0" destOrd="0" presId="urn:microsoft.com/office/officeart/2005/8/layout/list1"/>
    <dgm:cxn modelId="{D3122A6F-8376-492F-9D29-B34BD5DBC7B0}" srcId="{11E7F0DC-57C0-4D60-A422-8F0511D522E5}" destId="{50F98998-7BFD-41EE-BCA1-6D17B6FAC895}" srcOrd="1" destOrd="0" parTransId="{EA6C4424-0F4E-466A-84C0-632460265065}" sibTransId="{448EF687-32B4-4F6B-9B6F-B9610C11B3D6}"/>
    <dgm:cxn modelId="{63034875-3704-4A0B-9934-26087CA5F65D}" srcId="{B6BFEDE4-10BC-4ADA-A65D-A733BB946751}" destId="{11E7F0DC-57C0-4D60-A422-8F0511D522E5}" srcOrd="3" destOrd="0" parTransId="{8F24215F-E579-4188-910D-392FAB20BE14}" sibTransId="{6016552A-36D4-4133-A28F-3EB0F93D5E8C}"/>
    <dgm:cxn modelId="{97705859-7497-44DA-90D0-F85BA414BCA7}" srcId="{B6BFEDE4-10BC-4ADA-A65D-A733BB946751}" destId="{7B2696D7-2DA5-4FE2-AEFC-C9B0FA0A2546}" srcOrd="0" destOrd="0" parTransId="{B0D1EF7B-C7A0-41DE-BC98-25FEA6D720AD}" sibTransId="{7C09BD29-A987-4DEF-AAAB-1AE5F4F13694}"/>
    <dgm:cxn modelId="{2D99F259-9B37-45B1-B51D-094364AAC0FB}" srcId="{B6BFEDE4-10BC-4ADA-A65D-A733BB946751}" destId="{7144C5A6-90A1-490F-9D93-EF01C8509F62}" srcOrd="2" destOrd="0" parTransId="{54A4CEDD-06FB-4A3C-9BC4-DDA30CC86E77}" sibTransId="{1446955D-F094-4BC4-9003-6CB30249316A}"/>
    <dgm:cxn modelId="{4E25567C-8C0E-411A-8DC8-BF02CC9982FF}" type="presOf" srcId="{D2F59846-2E29-4FB6-92ED-7DA147FFF748}" destId="{A6BFF49E-47E0-43A9-8D8C-820159209B76}" srcOrd="0" destOrd="0" presId="urn:microsoft.com/office/officeart/2005/8/layout/list1"/>
    <dgm:cxn modelId="{D454A97C-9B34-4789-BDF2-CC84D4B3F2FB}" type="presOf" srcId="{7B2696D7-2DA5-4FE2-AEFC-C9B0FA0A2546}" destId="{CDC99332-2472-46E3-B8A2-AD53E80CB79A}" srcOrd="0" destOrd="0" presId="urn:microsoft.com/office/officeart/2005/8/layout/list1"/>
    <dgm:cxn modelId="{1FFB867F-24B2-453F-BDE5-DBAC29C332D1}" type="presOf" srcId="{09BBA1B0-F3BA-4A7A-84F8-59CD3191A622}" destId="{9B261758-E690-4F00-9203-4E6C537D7507}" srcOrd="0" destOrd="0" presId="urn:microsoft.com/office/officeart/2005/8/layout/list1"/>
    <dgm:cxn modelId="{F0ACC283-BFAB-4FA9-82C4-E6923CE41E37}" type="presOf" srcId="{2578CCB6-F862-4415-BEC4-E3394ABA8C2E}" destId="{CDC99332-2472-46E3-B8A2-AD53E80CB79A}" srcOrd="0" destOrd="4" presId="urn:microsoft.com/office/officeart/2005/8/layout/list1"/>
    <dgm:cxn modelId="{593AFA85-4F72-4B13-B657-44237F83DD97}" srcId="{09BBA1B0-F3BA-4A7A-84F8-59CD3191A622}" destId="{E69E5902-40D6-4A0D-A2AD-BA62588F1BBA}" srcOrd="5" destOrd="0" parTransId="{5CDF476E-D4B7-430F-B810-E577FB4F10F2}" sibTransId="{A05FB0EB-0DE1-45D6-AB44-090AE5A0A47E}"/>
    <dgm:cxn modelId="{F17F1E99-7140-424A-9E73-9379F7F7F370}" srcId="{09BBA1B0-F3BA-4A7A-84F8-59CD3191A622}" destId="{367B2559-6D38-4C5E-94B2-D6B3D9DBAFB7}" srcOrd="0" destOrd="0" parTransId="{CB780437-CFF7-4759-84A3-161865F7E0C3}" sibTransId="{870CEA5C-A9D1-4827-A066-BAFFE37CA8D3}"/>
    <dgm:cxn modelId="{E0ED79A1-110E-4F70-BFE4-CE24692741CE}" srcId="{09BBA1B0-F3BA-4A7A-84F8-59CD3191A622}" destId="{2427AA07-17F2-454C-A38F-6E3FD0CA6914}" srcOrd="3" destOrd="0" parTransId="{F9141DCA-A068-464F-8707-ADFBCCEE42F8}" sibTransId="{F1521D34-D5A8-40D2-B845-43A54763D442}"/>
    <dgm:cxn modelId="{F6A61CA5-F3CC-4A39-88AA-A6EE2C64076F}" type="presOf" srcId="{1E3C38B0-4DC7-46FB-8104-A01D33CD6F57}" destId="{23B3E3E6-6D9C-4DAD-90ED-915D35133F02}" srcOrd="0" destOrd="6" presId="urn:microsoft.com/office/officeart/2005/8/layout/list1"/>
    <dgm:cxn modelId="{8CB379A6-4772-41B2-8D6C-E7362D195E85}" type="presOf" srcId="{367B2559-6D38-4C5E-94B2-D6B3D9DBAFB7}" destId="{23B3E3E6-6D9C-4DAD-90ED-915D35133F02}" srcOrd="0" destOrd="0" presId="urn:microsoft.com/office/officeart/2005/8/layout/list1"/>
    <dgm:cxn modelId="{D1DA1DAB-C7BC-4FB3-8AAC-A7583CC0275D}" srcId="{5F98077A-80D0-4EBD-9348-8C7FC2837E92}" destId="{D2F59846-2E29-4FB6-92ED-7DA147FFF748}" srcOrd="0" destOrd="0" parTransId="{C0C1D043-4D9F-4F37-846E-1C90821F4CC5}" sibTransId="{A43EAA69-52AB-4B3A-B9DE-3A02305CAC2F}"/>
    <dgm:cxn modelId="{4992ACAC-3289-4389-B564-5AB11D1C1D24}" type="presOf" srcId="{5F98077A-80D0-4EBD-9348-8C7FC2837E92}" destId="{97F6DDA9-9B12-420F-9FD9-36F890816A21}" srcOrd="0" destOrd="0" presId="urn:microsoft.com/office/officeart/2005/8/layout/list1"/>
    <dgm:cxn modelId="{B744D4BE-E003-40B9-9FD1-ADB7A7F6AF3A}" type="presOf" srcId="{08E717FD-1605-41AC-BD3E-1742D1B081E7}" destId="{23B3E3E6-6D9C-4DAD-90ED-915D35133F02}" srcOrd="0" destOrd="7" presId="urn:microsoft.com/office/officeart/2005/8/layout/list1"/>
    <dgm:cxn modelId="{EFC866D4-A85F-4F75-A5C1-80673D12398C}" type="presOf" srcId="{A8154033-7A42-4266-94E9-8A055352C1B5}" destId="{A6BFF49E-47E0-43A9-8D8C-820159209B76}" srcOrd="0" destOrd="1" presId="urn:microsoft.com/office/officeart/2005/8/layout/list1"/>
    <dgm:cxn modelId="{2D14F9D7-5F90-4937-B315-625E876AD9A9}" type="presOf" srcId="{50F98998-7BFD-41EE-BCA1-6D17B6FAC895}" destId="{CDC99332-2472-46E3-B8A2-AD53E80CB79A}" srcOrd="0" destOrd="5" presId="urn:microsoft.com/office/officeart/2005/8/layout/list1"/>
    <dgm:cxn modelId="{1CAF73DA-826C-40FA-A587-7FF21F22CA7F}" type="presOf" srcId="{5F98077A-80D0-4EBD-9348-8C7FC2837E92}" destId="{5D2BB7A2-7A13-4900-AB31-B13FABAF9D92}" srcOrd="1" destOrd="0" presId="urn:microsoft.com/office/officeart/2005/8/layout/list1"/>
    <dgm:cxn modelId="{A2F4AFE3-CF7B-46A9-982B-B683E68EB797}" type="presOf" srcId="{2427AA07-17F2-454C-A38F-6E3FD0CA6914}" destId="{23B3E3E6-6D9C-4DAD-90ED-915D35133F02}" srcOrd="0" destOrd="3" presId="urn:microsoft.com/office/officeart/2005/8/layout/list1"/>
    <dgm:cxn modelId="{5164EFE3-F4FE-4FD6-AACE-4ACD75A96541}" type="presOf" srcId="{43C81D68-1720-45DA-B004-A3D5C5C4CDED}" destId="{4A918CAB-EB26-4084-AD40-2B6BF552D2CE}" srcOrd="0" destOrd="0" presId="urn:microsoft.com/office/officeart/2005/8/layout/list1"/>
    <dgm:cxn modelId="{2662C4E4-84EC-4AAA-A4FB-834D5983724B}" srcId="{09BBA1B0-F3BA-4A7A-84F8-59CD3191A622}" destId="{E4AB78F9-A472-4854-BCC4-7DE56B6D9B10}" srcOrd="2" destOrd="0" parTransId="{C9AB60F1-8F54-4E6A-B19C-BCBFD73677AC}" sibTransId="{4E37557A-C7D7-4AD9-8A8C-AF8BF25D64A2}"/>
    <dgm:cxn modelId="{D8103FE7-85A6-484A-8821-3E0CFE2D5EC6}" type="presOf" srcId="{11E7F0DC-57C0-4D60-A422-8F0511D522E5}" destId="{CDC99332-2472-46E3-B8A2-AD53E80CB79A}" srcOrd="0" destOrd="3" presId="urn:microsoft.com/office/officeart/2005/8/layout/list1"/>
    <dgm:cxn modelId="{991F0CF3-5586-4052-96D9-0F4CE1A73716}" srcId="{43C81D68-1720-45DA-B004-A3D5C5C4CDED}" destId="{B6BFEDE4-10BC-4ADA-A65D-A733BB946751}" srcOrd="0" destOrd="0" parTransId="{81278A7C-FECC-47F2-A7E2-ED82E5A8E813}" sibTransId="{28034D71-5D44-4125-92C5-537670929A14}"/>
    <dgm:cxn modelId="{DDA419F3-0370-4680-B9CC-D793BC82D12F}" srcId="{43C81D68-1720-45DA-B004-A3D5C5C4CDED}" destId="{5F98077A-80D0-4EBD-9348-8C7FC2837E92}" srcOrd="2" destOrd="0" parTransId="{D6CB857F-A056-48F4-AEFF-EA08849806AA}" sibTransId="{3CBB560F-0D3D-44C7-97DB-9403202588C8}"/>
    <dgm:cxn modelId="{1AC483F9-FECB-457E-8929-EF2196A6664A}" type="presOf" srcId="{E69E5902-40D6-4A0D-A2AD-BA62588F1BBA}" destId="{23B3E3E6-6D9C-4DAD-90ED-915D35133F02}" srcOrd="0" destOrd="5" presId="urn:microsoft.com/office/officeart/2005/8/layout/list1"/>
    <dgm:cxn modelId="{12BD94FB-025C-47E3-BA6E-D596A08C36E8}" type="presOf" srcId="{80CA50B4-973D-49E0-A658-E1F3980EED29}" destId="{23B3E3E6-6D9C-4DAD-90ED-915D35133F02}" srcOrd="0" destOrd="1" presId="urn:microsoft.com/office/officeart/2005/8/layout/list1"/>
    <dgm:cxn modelId="{F3DDD32D-9EB7-4CD1-9F5D-55A343904790}" type="presParOf" srcId="{4A918CAB-EB26-4084-AD40-2B6BF552D2CE}" destId="{5F98A0E2-2837-4102-BEC6-1F4ED28BCD97}" srcOrd="0" destOrd="0" presId="urn:microsoft.com/office/officeart/2005/8/layout/list1"/>
    <dgm:cxn modelId="{8933D7B3-7AAA-47F7-A98C-AF6B67496CF2}" type="presParOf" srcId="{5F98A0E2-2837-4102-BEC6-1F4ED28BCD97}" destId="{06AD30BB-6392-4F06-96D8-615E97C1812B}" srcOrd="0" destOrd="0" presId="urn:microsoft.com/office/officeart/2005/8/layout/list1"/>
    <dgm:cxn modelId="{84DF8F8B-9C2C-4CEA-B53D-232FBCB5647F}" type="presParOf" srcId="{5F98A0E2-2837-4102-BEC6-1F4ED28BCD97}" destId="{B11C008D-4C19-4B8A-97C8-5380DFF70379}" srcOrd="1" destOrd="0" presId="urn:microsoft.com/office/officeart/2005/8/layout/list1"/>
    <dgm:cxn modelId="{4C9CFDB9-12DD-45D1-B7CC-84B464F7BA2E}" type="presParOf" srcId="{4A918CAB-EB26-4084-AD40-2B6BF552D2CE}" destId="{7FDAF80C-E3A4-4DB4-91AE-C3E84940D220}" srcOrd="1" destOrd="0" presId="urn:microsoft.com/office/officeart/2005/8/layout/list1"/>
    <dgm:cxn modelId="{05B3E4ED-4C28-441D-B5F0-E205147DF202}" type="presParOf" srcId="{4A918CAB-EB26-4084-AD40-2B6BF552D2CE}" destId="{CDC99332-2472-46E3-B8A2-AD53E80CB79A}" srcOrd="2" destOrd="0" presId="urn:microsoft.com/office/officeart/2005/8/layout/list1"/>
    <dgm:cxn modelId="{92B69D12-0D82-49B9-AA66-EAD0B72AFB87}" type="presParOf" srcId="{4A918CAB-EB26-4084-AD40-2B6BF552D2CE}" destId="{4EAB104F-FA90-453E-B0E4-8C00D5BD9462}" srcOrd="3" destOrd="0" presId="urn:microsoft.com/office/officeart/2005/8/layout/list1"/>
    <dgm:cxn modelId="{2D55283F-CD16-4F73-A8D6-5A7308333D31}" type="presParOf" srcId="{4A918CAB-EB26-4084-AD40-2B6BF552D2CE}" destId="{6AE94AE6-435C-400A-87C9-6F359BEFDDF8}" srcOrd="4" destOrd="0" presId="urn:microsoft.com/office/officeart/2005/8/layout/list1"/>
    <dgm:cxn modelId="{9F8E27EF-9395-47CC-B0A1-8EE7DD593D1C}" type="presParOf" srcId="{6AE94AE6-435C-400A-87C9-6F359BEFDDF8}" destId="{9B261758-E690-4F00-9203-4E6C537D7507}" srcOrd="0" destOrd="0" presId="urn:microsoft.com/office/officeart/2005/8/layout/list1"/>
    <dgm:cxn modelId="{45F0976F-1E54-478F-B3D5-835DF0E9B0C7}" type="presParOf" srcId="{6AE94AE6-435C-400A-87C9-6F359BEFDDF8}" destId="{1A813A36-3C2A-4191-B887-74C6252E8ED3}" srcOrd="1" destOrd="0" presId="urn:microsoft.com/office/officeart/2005/8/layout/list1"/>
    <dgm:cxn modelId="{908FC9C4-D7D2-4E55-BFC6-CFD47580D032}" type="presParOf" srcId="{4A918CAB-EB26-4084-AD40-2B6BF552D2CE}" destId="{54A896E4-B50C-4382-B1A5-FF174536232D}" srcOrd="5" destOrd="0" presId="urn:microsoft.com/office/officeart/2005/8/layout/list1"/>
    <dgm:cxn modelId="{DA2E739C-D28F-47B9-8000-36C05CB1C795}" type="presParOf" srcId="{4A918CAB-EB26-4084-AD40-2B6BF552D2CE}" destId="{23B3E3E6-6D9C-4DAD-90ED-915D35133F02}" srcOrd="6" destOrd="0" presId="urn:microsoft.com/office/officeart/2005/8/layout/list1"/>
    <dgm:cxn modelId="{866A946D-B952-4151-BC03-E777FC26B12B}" type="presParOf" srcId="{4A918CAB-EB26-4084-AD40-2B6BF552D2CE}" destId="{CD8D9BC4-C019-46FA-8B2F-F510DD9EF88A}" srcOrd="7" destOrd="0" presId="urn:microsoft.com/office/officeart/2005/8/layout/list1"/>
    <dgm:cxn modelId="{34333B90-2F79-4E80-BB4C-C98B0746B7C9}" type="presParOf" srcId="{4A918CAB-EB26-4084-AD40-2B6BF552D2CE}" destId="{0D35DDE2-99BE-42D8-B30A-C3CC2C4D56A3}" srcOrd="8" destOrd="0" presId="urn:microsoft.com/office/officeart/2005/8/layout/list1"/>
    <dgm:cxn modelId="{C4887776-DA7C-43C6-A21B-6B03E25BB0C8}" type="presParOf" srcId="{0D35DDE2-99BE-42D8-B30A-C3CC2C4D56A3}" destId="{97F6DDA9-9B12-420F-9FD9-36F890816A21}" srcOrd="0" destOrd="0" presId="urn:microsoft.com/office/officeart/2005/8/layout/list1"/>
    <dgm:cxn modelId="{D7F3A13D-ADA2-4106-8F26-308911BB84FB}" type="presParOf" srcId="{0D35DDE2-99BE-42D8-B30A-C3CC2C4D56A3}" destId="{5D2BB7A2-7A13-4900-AB31-B13FABAF9D92}" srcOrd="1" destOrd="0" presId="urn:microsoft.com/office/officeart/2005/8/layout/list1"/>
    <dgm:cxn modelId="{2CC25900-D648-4A1F-A0C0-C45E762DFD31}" type="presParOf" srcId="{4A918CAB-EB26-4084-AD40-2B6BF552D2CE}" destId="{BF467714-6B5A-46B4-9FB4-68C26C025178}" srcOrd="9" destOrd="0" presId="urn:microsoft.com/office/officeart/2005/8/layout/list1"/>
    <dgm:cxn modelId="{C3DEC3EE-0BD7-44D6-8469-3D414BB28BB7}" type="presParOf" srcId="{4A918CAB-EB26-4084-AD40-2B6BF552D2CE}" destId="{A6BFF49E-47E0-43A9-8D8C-820159209B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99332-2472-46E3-B8A2-AD53E80CB79A}">
      <dsp:nvSpPr>
        <dsp:cNvPr id="0" name=""/>
        <dsp:cNvSpPr/>
      </dsp:nvSpPr>
      <dsp:spPr>
        <a:xfrm>
          <a:off x="0" y="313632"/>
          <a:ext cx="8611913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380" tIns="187452" rIns="66838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U-Boot rather maintains a Git subtree as </a:t>
          </a:r>
          <a:r>
            <a:rPr lang="en-US" sz="900" i="1" kern="1200" dirty="0" err="1"/>
            <a:t>dts</a:t>
          </a:r>
          <a:r>
            <a:rPr lang="en-US" sz="900" i="1" kern="1200" dirty="0"/>
            <a:t>/upstream/</a:t>
          </a:r>
          <a:r>
            <a:rPr lang="en-US" sz="900" kern="1200" dirty="0"/>
            <a:t> sub-directory. It is regularly synced with the Linux kernel and hence no need for manual </a:t>
          </a:r>
          <a:r>
            <a:rPr lang="en-US" sz="900" kern="1200" dirty="0" err="1"/>
            <a:t>devicetree</a:t>
          </a:r>
          <a:r>
            <a:rPr lang="en-US" sz="900" kern="1200" dirty="0"/>
            <a:t> sync.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You may find that the </a:t>
          </a:r>
          <a:r>
            <a:rPr lang="en-US" sz="900" i="1" kern="1200"/>
            <a:t>dts/upstream/</a:t>
          </a:r>
          <a:r>
            <a:rPr lang="en-US" sz="900" kern="1200"/>
            <a:t> already has a suitable devicetree file for your board. Look in </a:t>
          </a:r>
          <a:r>
            <a:rPr lang="en-US" sz="900" i="1" kern="1200"/>
            <a:t>dts/upstream/src/&lt;arch&gt;/&lt;vendor&gt;</a:t>
          </a:r>
          <a:r>
            <a:rPr lang="en-US" sz="900" kern="1200"/>
            <a:t>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SoC/board maintainers are encouraged to migrate to use synced copies from </a:t>
          </a:r>
          <a:r>
            <a:rPr lang="en-US" sz="900" i="1" kern="1200"/>
            <a:t>dts/upstream/src/&lt;arch&gt;/&lt;vendor&gt;</a:t>
          </a:r>
          <a:r>
            <a:rPr lang="en-US" sz="900" kern="1200"/>
            <a:t>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To do  that: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add </a:t>
          </a:r>
          <a:r>
            <a:rPr lang="en-US" sz="900" b="1" i="1" kern="1200" dirty="0"/>
            <a:t>imply OF_UPSTREAM</a:t>
          </a:r>
          <a:r>
            <a:rPr lang="en-US" sz="900" kern="1200" dirty="0"/>
            <a:t> for the SoC being used via </a:t>
          </a:r>
          <a:r>
            <a:rPr lang="en-US" sz="900" kern="1200" dirty="0" err="1"/>
            <a:t>Kconfig</a:t>
          </a:r>
          <a:r>
            <a:rPr lang="en-US" sz="900" kern="1200" dirty="0"/>
            <a:t> 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set </a:t>
          </a:r>
          <a:r>
            <a:rPr lang="en-US" sz="900" b="1" i="1" kern="1200" dirty="0"/>
            <a:t>DEFAULT_DEVICE_TREE</a:t>
          </a:r>
          <a:r>
            <a:rPr lang="en-US" sz="900" i="1" kern="1200" dirty="0"/>
            <a:t>=&lt;vendor&gt;/&lt;name&gt;</a:t>
          </a:r>
          <a:r>
            <a:rPr lang="en-US" sz="900" kern="1200" dirty="0"/>
            <a:t> when prompted by </a:t>
          </a:r>
          <a:r>
            <a:rPr lang="en-US" sz="900" kern="1200" dirty="0" err="1"/>
            <a:t>Kconfig</a:t>
          </a:r>
          <a:r>
            <a:rPr lang="en-US" sz="900" kern="1200" dirty="0"/>
            <a:t>.</a:t>
          </a:r>
        </a:p>
      </dsp:txBody>
      <dsp:txXfrm>
        <a:off x="0" y="313632"/>
        <a:ext cx="8611913" cy="1190700"/>
      </dsp:txXfrm>
    </dsp:sp>
    <dsp:sp modelId="{B11C008D-4C19-4B8A-97C8-5380DFF70379}">
      <dsp:nvSpPr>
        <dsp:cNvPr id="0" name=""/>
        <dsp:cNvSpPr/>
      </dsp:nvSpPr>
      <dsp:spPr>
        <a:xfrm>
          <a:off x="430595" y="180792"/>
          <a:ext cx="6028339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57" tIns="0" rIns="227857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Configuration</a:t>
          </a:r>
          <a:endParaRPr lang="en-US" sz="900" kern="1200"/>
        </a:p>
      </dsp:txBody>
      <dsp:txXfrm>
        <a:off x="443564" y="193761"/>
        <a:ext cx="6002401" cy="239742"/>
      </dsp:txXfrm>
    </dsp:sp>
    <dsp:sp modelId="{23B3E3E6-6D9C-4DAD-90ED-915D35133F02}">
      <dsp:nvSpPr>
        <dsp:cNvPr id="0" name=""/>
        <dsp:cNvSpPr/>
      </dsp:nvSpPr>
      <dsp:spPr>
        <a:xfrm>
          <a:off x="0" y="1685773"/>
          <a:ext cx="8611913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380" tIns="187452" rIns="66838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 addition to the </a:t>
          </a:r>
          <a:r>
            <a:rPr lang="en-US" sz="900" i="1" kern="1200" dirty="0" err="1"/>
            <a:t>dts</a:t>
          </a:r>
          <a:r>
            <a:rPr lang="en-US" sz="900" i="1" kern="1200" dirty="0"/>
            <a:t>/upstream</a:t>
          </a:r>
          <a:r>
            <a:rPr lang="en-US" sz="900" kern="1200" dirty="0"/>
            <a:t> Git subtree, U-Boot automatically looks for and includes a file with updates to the standard </a:t>
          </a:r>
          <a:r>
            <a:rPr lang="en-US" sz="900" kern="1200" dirty="0" err="1"/>
            <a:t>devicetree</a:t>
          </a:r>
          <a:r>
            <a:rPr lang="en-US" sz="900" kern="1200" dirty="0"/>
            <a:t> for your board, searching for them in </a:t>
          </a:r>
          <a:r>
            <a:rPr lang="en-US" sz="900" i="1" kern="1200" dirty="0"/>
            <a:t>arch/&lt;arch&gt;/</a:t>
          </a:r>
          <a:r>
            <a:rPr lang="en-US" sz="900" i="1" kern="1200" dirty="0" err="1"/>
            <a:t>dts</a:t>
          </a:r>
          <a:r>
            <a:rPr lang="en-US" sz="900" i="1" kern="1200" dirty="0"/>
            <a:t>/</a:t>
          </a:r>
          <a:r>
            <a:rPr lang="en-US" sz="900" kern="1200" dirty="0"/>
            <a:t> in this order.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Only one of these is selected, but, of course, you can #include another one within that file, to create a hierarchy of shared files.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0" y="1685773"/>
        <a:ext cx="8611913" cy="1474200"/>
      </dsp:txXfrm>
    </dsp:sp>
    <dsp:sp modelId="{1A813A36-3C2A-4191-B887-74C6252E8ED3}">
      <dsp:nvSpPr>
        <dsp:cNvPr id="0" name=""/>
        <dsp:cNvSpPr/>
      </dsp:nvSpPr>
      <dsp:spPr>
        <a:xfrm>
          <a:off x="430595" y="1552932"/>
          <a:ext cx="6028339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57" tIns="0" rIns="227857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Adding tweaks for U-Boot</a:t>
          </a:r>
          <a:endParaRPr lang="en-US" sz="900" kern="1200"/>
        </a:p>
      </dsp:txBody>
      <dsp:txXfrm>
        <a:off x="443564" y="1565901"/>
        <a:ext cx="6002401" cy="239742"/>
      </dsp:txXfrm>
    </dsp:sp>
    <dsp:sp modelId="{A6BFF49E-47E0-43A9-8D8C-820159209B76}">
      <dsp:nvSpPr>
        <dsp:cNvPr id="0" name=""/>
        <dsp:cNvSpPr/>
      </dsp:nvSpPr>
      <dsp:spPr>
        <a:xfrm>
          <a:off x="0" y="3341413"/>
          <a:ext cx="8611913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380" tIns="187452" rIns="66838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U-Boot is, of course, a very different project from Linux, e.g. it operates under much more restrictive memory and code-size constraints.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For SPL, constraints are even more extreme and the devicetree is shrunk to remove unwanted nodes, or even turned into C code to avoid access overhead.</a:t>
          </a:r>
        </a:p>
      </dsp:txBody>
      <dsp:txXfrm>
        <a:off x="0" y="3341413"/>
        <a:ext cx="8611913" cy="637875"/>
      </dsp:txXfrm>
    </dsp:sp>
    <dsp:sp modelId="{5D2BB7A2-7A13-4900-AB31-B13FABAF9D92}">
      <dsp:nvSpPr>
        <dsp:cNvPr id="0" name=""/>
        <dsp:cNvSpPr/>
      </dsp:nvSpPr>
      <dsp:spPr>
        <a:xfrm>
          <a:off x="430595" y="3208573"/>
          <a:ext cx="6028339" cy="265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57" tIns="0" rIns="227857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Why are these tweaks needed?</a:t>
          </a:r>
          <a:endParaRPr lang="en-US" sz="900" kern="1200" dirty="0"/>
        </a:p>
      </dsp:txBody>
      <dsp:txXfrm>
        <a:off x="443564" y="3221542"/>
        <a:ext cx="6002401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3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72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8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A0359-6A92-B37A-D642-785FA00ED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2BBCB8-9F56-C72B-AA70-A8BD3F310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0C7D7-741B-ECA2-F9C9-27AC0F6CC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DFA64-11BD-03EB-0B2E-284602484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5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A08A4-532C-EDA8-2819-63A912742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426A6-3C9F-4EE4-7700-91A61DA53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D29AA-D5EA-5149-97CC-DAE1758D0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392A0-1FA0-FF94-B71A-BE8C3E25D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E7887-D638-9EB4-84E8-D4F280AB9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9438C-7204-7DD9-39B1-08B042C3F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1EC875-C362-53E3-1E25-06B3B123A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F2357-0DE0-60FA-2EF6-AB89C59C6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5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F7EF0-7017-48D1-D2AB-738FD2194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AEC060-9996-349F-8EA0-96C442A24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CF70E-36FD-D68C-96DB-62D2EACB6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F36B0-DC3C-DB24-7C61-8A5EAA8D6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14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3741E-DD16-4561-5A48-50909EC54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87F7B-ECE6-3E2E-7A08-D5357270C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2AEED-C615-F1E9-A269-D18299AF5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39B79-9C9D-71C2-4D40-04560C375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3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05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9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2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77499-00DC-6E23-3AFE-9018E3EA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C824C-1F9E-C0DF-F329-672D98601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702E9B-F698-AF0E-E3B6-2A7DCC36B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FBA06-FB32-CB40-B23D-7BF4E02EF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87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08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076FC-0CC6-9A16-A155-64FF33EE6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F23E4-8765-2C2F-810A-12D35A42D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B2A36A-F93C-9CCB-ED57-FDE4807CA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B7E2C-77A4-C11E-9CC0-0C1B18A98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2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62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0C033-5FD0-11EA-DBF1-5ED591E75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94614-9B2B-5C4D-19EF-A7B69BFF4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4475C-0B9F-E53B-3320-F423C5BD8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44273-A01C-1B55-BDFA-594A70823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3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05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46A06-3FDA-4A98-A06F-D9B6CB7B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1053B-B295-36A2-A531-9DB355BA9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75494-A5F4-3C3B-FA81-CC072D3EA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7BCBC-4998-4A7F-1BFD-1C969697E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98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D98E4-A4A0-9234-EF2C-C3E4BCC85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6F890-CAD3-A59B-9F32-CFCB8F3EF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04026C-9A1B-4260-51EE-A0B0D768F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D2456-6A88-9CC8-0B8B-50D73E72E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4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0A5C6-7858-D5B4-FD1E-926307638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75A144-6E4B-8C54-D86D-377D1ACBF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D1A5C-FBDC-F7C9-EB13-98121CFD9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0B43C-83B0-FE1A-D217-161CE740D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51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6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32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A088F-7ED7-D6B4-7DE2-A8EF29A1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0C0CA-9B6D-DD41-3E83-2859BADC1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17040-6AE2-EAE4-1A93-163A858F9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9FFF7-8DD0-3714-5A8A-403BF4C4C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4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8A72-D02E-D30D-9665-CBCC2B78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C563F-68DC-7A26-7157-28ABB33E8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9E029-ADE0-E2BE-E7D3-32C8BCC9D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ABE62-C2EB-283D-D9B7-E4CC6736F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21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4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9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EACA2-8FAC-022E-7269-B7BDC7A36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A47C5-D78E-F46C-CD9B-52F61475F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6000E-CE76-F42F-00ED-9795176BD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8B1C-FE4B-E7FD-0EB5-F9A58D59A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4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6.e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-boot.org/en/latest/develop/driver-model/design.html#:~:text=tree)%20and%20probe.-,Platform%20Data,%EF%83%81,-Note%3A%20platform%20data" TargetMode="External"/><Relationship Id="rId7" Type="http://schemas.openxmlformats.org/officeDocument/2006/relationships/hyperlink" Target="https://docs.u-boot.org/en/latest/develop/driver-model/of-plat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u-boot.org/en/latest/develop/devicetree/control.html" TargetMode="External"/><Relationship Id="rId5" Type="http://schemas.openxmlformats.org/officeDocument/2006/relationships/hyperlink" Target="https://docs.u-boot.org/en/latest/develop/driver-model/design.html#device-tree" TargetMode="External"/><Relationship Id="rId4" Type="http://schemas.openxmlformats.org/officeDocument/2006/relationships/hyperlink" Target="https://docs.u-boot.org/en/latest/develop/memory.html#system-ram-utilization-in-u-boot-in-arm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Bootph</a:t>
            </a:r>
            <a:r>
              <a:rPr lang="en-US" dirty="0"/>
              <a:t>: A Swiss Army Knife for Boot-Time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10" y="2622739"/>
            <a:ext cx="8458200" cy="3476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Gokul Praveen</a:t>
            </a:r>
          </a:p>
          <a:p>
            <a:pPr eaLnBrk="1" hangingPunct="1"/>
            <a:r>
              <a:rPr lang="en-US" dirty="0"/>
              <a:t>Beleswar Padhi</a:t>
            </a:r>
          </a:p>
          <a:p>
            <a:pPr eaLnBrk="1" hangingPunct="1"/>
            <a:r>
              <a:rPr lang="en-US" dirty="0" err="1"/>
              <a:t>Keerthy</a:t>
            </a:r>
            <a:r>
              <a:rPr lang="en-US" dirty="0"/>
              <a:t> J</a:t>
            </a:r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Open Source Summit North America | LF Events">
            <a:extLst>
              <a:ext uri="{FF2B5EF4-FFF2-40B4-BE49-F238E27FC236}">
                <a16:creationId xmlns:a16="http://schemas.microsoft.com/office/drawing/2014/main" id="{6E94ECF8-A43A-3669-3263-AD033138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4CF6-BD78-1BF8-09FA-39F871FF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IN" dirty="0"/>
              <a:t>DRA821(Heterogenous SoC BOOT FLOW)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8BCDDC-7A72-94BE-8C35-A3E1152E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1955" y="786357"/>
            <a:ext cx="8430570" cy="3709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25F8-D0E6-9593-7163-8068712BD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269507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6A5A-7CCA-FBA5-B4B5-12937C66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IN" dirty="0"/>
              <a:t> Device tree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50F0E-734B-7DDB-5542-6AE1E6CC8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What is a device tree ?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A </a:t>
            </a:r>
            <a:r>
              <a:rPr lang="en-US" sz="1100" b="1" dirty="0" err="1"/>
              <a:t>devicetree</a:t>
            </a:r>
            <a:r>
              <a:rPr lang="en-US" sz="1100" b="1" dirty="0"/>
              <a:t> </a:t>
            </a:r>
            <a:r>
              <a:rPr lang="en-US" sz="1100" dirty="0"/>
              <a:t>is a data structure describing the hardware components of a particular computer/board so that the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b="1" dirty="0"/>
          </a:p>
          <a:p>
            <a:pPr marL="0" indent="0">
              <a:lnSpc>
                <a:spcPct val="90000"/>
              </a:lnSpc>
              <a:buNone/>
            </a:pPr>
            <a:r>
              <a:rPr lang="en-IN" sz="1600" b="1" dirty="0"/>
              <a:t>Flattened device tree(</a:t>
            </a:r>
            <a:r>
              <a:rPr lang="en-IN" sz="1600" b="1" dirty="0" err="1"/>
              <a:t>fdt</a:t>
            </a:r>
            <a:r>
              <a:rPr lang="en-IN" sz="1600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Compiled Binary form of the DT(.</a:t>
            </a:r>
            <a:r>
              <a:rPr lang="en-US" sz="1100" dirty="0" err="1"/>
              <a:t>dtb</a:t>
            </a:r>
            <a:r>
              <a:rPr lang="en-US" sz="1100" dirty="0"/>
              <a:t> format).</a:t>
            </a:r>
          </a:p>
          <a:p>
            <a:pPr>
              <a:lnSpc>
                <a:spcPct val="90000"/>
              </a:lnSpc>
            </a:pPr>
            <a:r>
              <a:rPr lang="en-US" sz="1100" dirty="0"/>
              <a:t>The </a:t>
            </a:r>
            <a:r>
              <a:rPr lang="en-US" sz="1100" dirty="0" err="1"/>
              <a:t>fdt</a:t>
            </a:r>
            <a:r>
              <a:rPr lang="en-US" sz="1100" dirty="0"/>
              <a:t> is a convenient vehicle for implementing run-time configuration for three reasons:</a:t>
            </a:r>
          </a:p>
          <a:p>
            <a:pPr lvl="2">
              <a:lnSpc>
                <a:spcPct val="90000"/>
              </a:lnSpc>
            </a:pPr>
            <a:r>
              <a:rPr lang="en-US" sz="1100" dirty="0"/>
              <a:t>A compiler(</a:t>
            </a:r>
            <a:r>
              <a:rPr lang="en-US" sz="1100" dirty="0" err="1"/>
              <a:t>dtc</a:t>
            </a:r>
            <a:r>
              <a:rPr lang="en-US" sz="1100" dirty="0"/>
              <a:t>: device tree compiler) checks the </a:t>
            </a:r>
            <a:r>
              <a:rPr lang="en-US" sz="1100" dirty="0" err="1"/>
              <a:t>dts</a:t>
            </a:r>
            <a:r>
              <a:rPr lang="en-US" sz="1100" dirty="0"/>
              <a:t> file and converts it to a compact binary format, </a:t>
            </a:r>
          </a:p>
          <a:p>
            <a:pPr lvl="2">
              <a:lnSpc>
                <a:spcPct val="90000"/>
              </a:lnSpc>
            </a:pPr>
            <a:r>
              <a:rPr lang="en-US" sz="1100" dirty="0"/>
              <a:t>A library is already available in U-Boot (</a:t>
            </a:r>
            <a:r>
              <a:rPr lang="en-US" sz="1100" b="1" dirty="0" err="1"/>
              <a:t>libfdt</a:t>
            </a:r>
            <a:r>
              <a:rPr lang="en-US" sz="1100" dirty="0"/>
              <a:t>) for reading, writing or modifying .</a:t>
            </a:r>
            <a:r>
              <a:rPr lang="en-US" sz="1100" dirty="0" err="1"/>
              <a:t>dtb</a:t>
            </a:r>
            <a:r>
              <a:rPr lang="en-US" sz="1100" dirty="0"/>
              <a:t> files programmatically.</a:t>
            </a:r>
          </a:p>
          <a:p>
            <a:pPr lvl="2">
              <a:lnSpc>
                <a:spcPct val="90000"/>
              </a:lnSpc>
            </a:pPr>
            <a:r>
              <a:rPr lang="en-US" sz="1100" dirty="0"/>
              <a:t>It is extensible since it consists of nodes and properties in a nice hierarchical format.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C9213-2850-A658-D4D8-6FA1D9A8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121201"/>
            <a:ext cx="4157662" cy="3055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641E4-0D12-7F3A-B093-3D307BA95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78734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5997D-6F8F-76A6-A2D2-FA55F009C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48F8-D936-730C-1935-299641C0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3" y="107164"/>
            <a:ext cx="8421961" cy="33033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Device Tree : Configuration in UBOOT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38C42-7BC2-E4AD-6285-C03B881C6C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3548F6-AAA9-4A8D-A869-511B3DFE3256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en-US" sz="50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6012B33-08FB-0804-97F8-7D294DF1A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16146"/>
              </p:ext>
            </p:extLst>
          </p:nvPr>
        </p:nvGraphicFramePr>
        <p:xfrm>
          <a:off x="189190" y="491709"/>
          <a:ext cx="8611913" cy="416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144C583-D6BC-EF45-8492-561C29F7E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41" y="2758966"/>
            <a:ext cx="7213504" cy="7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2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F10C-2225-770E-6B9E-790448BC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65" y="-117496"/>
            <a:ext cx="8458200" cy="610791"/>
          </a:xfrm>
        </p:spPr>
        <p:txBody>
          <a:bodyPr/>
          <a:lstStyle/>
          <a:p>
            <a:r>
              <a:rPr lang="en-IN" sz="2000" dirty="0"/>
              <a:t> How the idea of Device tree came up?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7A0F-6E37-99FE-C477-88CE1F0DD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21" y="386255"/>
            <a:ext cx="8856279" cy="4650082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/>
              <a:t>Earlier, the hardware configuration was passed to the drivers via C structures compiled into UBOOT/kernel to tell the drivers about platform-specific settings like the address of its registers, bus speed, etc.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Why device tree won over the earlier method?</a:t>
            </a:r>
          </a:p>
          <a:p>
            <a:r>
              <a:rPr lang="en-US" sz="1100" b="1" dirty="0"/>
              <a:t>Reduced Maintenance overhead</a:t>
            </a:r>
          </a:p>
          <a:p>
            <a:pPr lvl="1"/>
            <a:r>
              <a:rPr lang="en-US" sz="1100" b="1" dirty="0"/>
              <a:t>Before: </a:t>
            </a:r>
            <a:r>
              <a:rPr lang="en-US" sz="1100" dirty="0"/>
              <a:t>Bloated U-Boot binary containing hardware info of all platforms.</a:t>
            </a:r>
          </a:p>
          <a:p>
            <a:pPr lvl="1"/>
            <a:r>
              <a:rPr lang="en-US" sz="1100" b="1" dirty="0"/>
              <a:t>After</a:t>
            </a:r>
            <a:r>
              <a:rPr lang="en-US" sz="1100" dirty="0"/>
              <a:t>: One U-Boot binary + different DTBs = support multiple hardware configs</a:t>
            </a:r>
          </a:p>
          <a:p>
            <a:pPr lvl="1"/>
            <a:r>
              <a:rPr lang="en-US" sz="1100" b="1" dirty="0"/>
              <a:t>Impact</a:t>
            </a:r>
            <a:r>
              <a:rPr lang="en-US" sz="1100" dirty="0"/>
              <a:t>: Dramatically reduced build/maintenance overhead for SoC vendors</a:t>
            </a:r>
          </a:p>
          <a:p>
            <a:r>
              <a:rPr lang="en-US" sz="1100" b="1" dirty="0"/>
              <a:t>Runtime Hardware Detection and modification</a:t>
            </a:r>
          </a:p>
          <a:p>
            <a:pPr lvl="1"/>
            <a:r>
              <a:rPr lang="en-US" sz="1100" b="1" dirty="0"/>
              <a:t>Before: Required recompilation of bootloader/kernel in cased of modifications.</a:t>
            </a:r>
          </a:p>
          <a:p>
            <a:pPr lvl="1"/>
            <a:r>
              <a:rPr lang="en-US" sz="1100" b="1" dirty="0"/>
              <a:t>After : </a:t>
            </a:r>
          </a:p>
          <a:p>
            <a:pPr lvl="2"/>
            <a:r>
              <a:rPr lang="en-US" sz="1100" dirty="0"/>
              <a:t>U-Boot can detect hardware at runtime and select/modify appropriate DTB</a:t>
            </a:r>
          </a:p>
          <a:p>
            <a:pPr lvl="2"/>
            <a:r>
              <a:rPr lang="en-US" sz="1100" b="1" dirty="0"/>
              <a:t>Example</a:t>
            </a:r>
            <a:r>
              <a:rPr lang="en-US" sz="1100" dirty="0"/>
              <a:t>: Detect RAM size, board revision, attached peripherals</a:t>
            </a:r>
          </a:p>
          <a:p>
            <a:pPr lvl="2"/>
            <a:r>
              <a:rPr lang="en-US" sz="1100" dirty="0"/>
              <a:t>Load different DTBs based on the detected configuration.</a:t>
            </a:r>
          </a:p>
          <a:p>
            <a:r>
              <a:rPr lang="en-US" sz="1100" b="1" dirty="0"/>
              <a:t>Reduced Code Duplication </a:t>
            </a:r>
          </a:p>
          <a:p>
            <a:pPr lvl="1"/>
            <a:r>
              <a:rPr lang="en-US" sz="1100" b="1" dirty="0"/>
              <a:t>Before</a:t>
            </a:r>
            <a:r>
              <a:rPr lang="en-US" sz="1100" dirty="0"/>
              <a:t>: Hardware config duplicated in U-Boot AND kernel</a:t>
            </a:r>
          </a:p>
          <a:p>
            <a:pPr lvl="1"/>
            <a:r>
              <a:rPr lang="en-US" sz="1100" b="1" dirty="0"/>
              <a:t>After</a:t>
            </a:r>
            <a:r>
              <a:rPr lang="en-US" sz="1100" dirty="0"/>
              <a:t>: </a:t>
            </a:r>
          </a:p>
          <a:p>
            <a:pPr lvl="2"/>
            <a:r>
              <a:rPr lang="en-US" sz="1100" dirty="0"/>
              <a:t>Single source of truth (DTB) shared between both</a:t>
            </a:r>
          </a:p>
          <a:p>
            <a:pPr lvl="2"/>
            <a:r>
              <a:rPr lang="en-US" sz="1100" dirty="0"/>
              <a:t>Avoids Bloating of bootloader and kernel</a:t>
            </a:r>
          </a:p>
          <a:p>
            <a:pPr lvl="2"/>
            <a:r>
              <a:rPr lang="en-US" sz="1100" dirty="0"/>
              <a:t>Less code to maintain and fewer places for bugs</a:t>
            </a:r>
          </a:p>
          <a:p>
            <a:endParaRPr lang="en-IN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4EC9D-66B3-ECC4-B85B-E885AF888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D72A0-83C8-56EB-E001-A536E18D2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4B2B6-A7CF-24B3-6E1B-4C88E848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0" y="935473"/>
            <a:ext cx="4551062" cy="220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ED82B-6516-3E4C-55E6-FFE178D7E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251" y="935473"/>
            <a:ext cx="4107365" cy="2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6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933D-BD99-183A-E9D9-E19506C3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IN"/>
              <a:t>What are </a:t>
            </a:r>
            <a:r>
              <a:rPr lang="en-IN" err="1"/>
              <a:t>bootph</a:t>
            </a:r>
            <a:r>
              <a:rPr lang="en-IN"/>
              <a:t> tags?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48A8-3F9A-85DA-6E32-49D6C2AD4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</p:spPr>
        <p:txBody>
          <a:bodyPr wrap="square" anchor="t">
            <a:normAutofit/>
          </a:bodyPr>
          <a:lstStyle/>
          <a:p>
            <a:r>
              <a:rPr lang="en-US" b="1" dirty="0" err="1"/>
              <a:t>Bootph</a:t>
            </a:r>
            <a:r>
              <a:rPr lang="en-US" b="1" dirty="0"/>
              <a:t> tags</a:t>
            </a:r>
            <a:r>
              <a:rPr lang="en-US" dirty="0"/>
              <a:t> are used in device trees to manage which device nodes should be included during the boot process. </a:t>
            </a:r>
          </a:p>
          <a:p>
            <a:r>
              <a:rPr lang="en-US" dirty="0"/>
              <a:t>They help in limiting the nodes that are present in different phases of boot, ensuring that only necessary nodes are included based on the available memory. </a:t>
            </a:r>
            <a:endParaRPr lang="en-IN" dirty="0"/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23C78E-D4A3-A73D-77C7-ACE5D42E9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569" y="671395"/>
            <a:ext cx="2595622" cy="351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72AF7-467C-2170-043E-DFEEC5B695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38526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261D9-FF6E-FA99-4E28-4DAC36F058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E0BC6-C07F-90BD-0B3D-F49C6397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" y="123227"/>
            <a:ext cx="3189704" cy="4385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E1CB08-503D-AE4D-35AD-F98BC371A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97" y="647700"/>
            <a:ext cx="5528479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4FB3E-E311-C647-074A-C83779D10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4F7BC-D5AB-9A67-0C18-2D9F70132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BD2073-B298-1180-74D3-6C4E3E9CA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" y="123227"/>
            <a:ext cx="3189704" cy="438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0E2B05-1664-12F6-CA80-9FF2ED953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70" y="746760"/>
            <a:ext cx="5562228" cy="32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8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9D593-6C83-7DFB-8F30-A0315DAFC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799A2-8519-FCDB-2D2C-D400C873B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ED4D1-8316-3DFC-B3E8-2AE02B4B5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" y="123227"/>
            <a:ext cx="3189704" cy="4385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59AE8E-C89C-9C55-1525-E50DEDD6D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87" y="808380"/>
            <a:ext cx="5339762" cy="30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1A3D6-FA09-5DF4-4508-1895F9DA6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ADDF4-7FBD-D9AB-AF02-658C5C316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590F1-49FA-2279-9060-BDF26FE0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" y="123227"/>
            <a:ext cx="3189704" cy="438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77DAE-2752-C419-45DC-8B9B9375E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4" y="815340"/>
            <a:ext cx="5763833" cy="30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D4A90-E343-72C4-E5E2-C46B6954B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772E7-F62C-CB07-C759-9243E10B7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066"/>
            <a:ext cx="9098658" cy="4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07EB-879E-BB7E-D31E-496B8F03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A55EB-31EF-BEAD-3E9D-38EBE2214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A2B96-0200-4EAB-FF94-B07F0845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" y="123227"/>
            <a:ext cx="3189704" cy="438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97808-C1CD-9DF6-7A0A-CF66AB680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58" y="674370"/>
            <a:ext cx="5764902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3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554A9-1A09-1B70-B6B0-12475ABB8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9A8B-6A71-1FA9-A70E-EB78C3ADC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8D804-37C9-AFD7-EBCB-7FB3A78E7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4" y="123227"/>
            <a:ext cx="3189704" cy="4385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DF7DC4-7310-40A9-6D39-C1BDB9EE4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60" y="772732"/>
            <a:ext cx="5341333" cy="32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B566-B98F-1EE0-C031-DB59239A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40" y="89917"/>
            <a:ext cx="8983260" cy="610791"/>
          </a:xfrm>
        </p:spPr>
        <p:txBody>
          <a:bodyPr/>
          <a:lstStyle/>
          <a:p>
            <a:pPr algn="ctr"/>
            <a:r>
              <a:rPr lang="en-IN" sz="2400" dirty="0"/>
              <a:t>     Evolution of </a:t>
            </a:r>
            <a:r>
              <a:rPr lang="en-IN" sz="2400" dirty="0" err="1"/>
              <a:t>bootph</a:t>
            </a:r>
            <a:r>
              <a:rPr lang="en-IN" sz="2400" dirty="0"/>
              <a:t>-tags over time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1F9C3-AB0B-ED7F-D8C5-8D85A8E3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5" y="3033476"/>
            <a:ext cx="9508321" cy="1342663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Why was this done?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Since Linux accepted these bindings later on, it became non-specific to U-Boot even though U-Boot introduced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Modern practice is to have single device tree source that both the bootloader and Linux kernel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This means that now any project that makes use of DT  can use these tags.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Eg: The Zephyr bootloader </a:t>
            </a:r>
            <a:r>
              <a:rPr lang="en-US" sz="1200" dirty="0" err="1"/>
              <a:t>MCUboot</a:t>
            </a:r>
            <a:r>
              <a:rPr lang="en-US" sz="1200" dirty="0"/>
              <a:t> can also make use of this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Hence, these tags were renamed to be generic.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endParaRPr lang="en-IN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0BA37-D036-70A8-37EE-36AA0AB78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C1671-F082-0A18-C8C3-5F8776142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0" y="609422"/>
            <a:ext cx="8458200" cy="24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7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5B07-BA5D-5CEA-7DF7-BABE0D82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98" y="48360"/>
            <a:ext cx="8458200" cy="610791"/>
          </a:xfrm>
        </p:spPr>
        <p:txBody>
          <a:bodyPr/>
          <a:lstStyle/>
          <a:p>
            <a:r>
              <a:rPr lang="en-IN" sz="2000" dirty="0"/>
              <a:t>Processing of </a:t>
            </a:r>
            <a:r>
              <a:rPr lang="en-IN" sz="2000" dirty="0" err="1"/>
              <a:t>bootph</a:t>
            </a:r>
            <a:r>
              <a:rPr lang="en-IN" sz="2000" dirty="0"/>
              <a:t> tags</a:t>
            </a:r>
            <a:endParaRPr lang="en-IN" sz="2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24AE-BA98-E5DC-1640-431F8586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7" y="651322"/>
            <a:ext cx="6182450" cy="3991970"/>
          </a:xfrm>
        </p:spPr>
        <p:txBody>
          <a:bodyPr/>
          <a:lstStyle/>
          <a:p>
            <a:r>
              <a:rPr lang="en-US" sz="1200" b="1" dirty="0" err="1"/>
              <a:t>Fdtgrep</a:t>
            </a:r>
            <a:r>
              <a:rPr lang="en-US" sz="1200" dirty="0"/>
              <a:t> is a utility within </a:t>
            </a:r>
            <a:r>
              <a:rPr lang="en-US" sz="1200" dirty="0" err="1"/>
              <a:t>UBoot</a:t>
            </a:r>
            <a:r>
              <a:rPr lang="en-US" sz="1200" dirty="0"/>
              <a:t> that allows users to perform a </a:t>
            </a:r>
            <a:r>
              <a:rPr lang="en-US" sz="1200" b="1" dirty="0" err="1"/>
              <a:t>greplike</a:t>
            </a:r>
            <a:r>
              <a:rPr lang="en-US" sz="1200" b="1" dirty="0"/>
              <a:t> search</a:t>
            </a:r>
            <a:r>
              <a:rPr lang="en-US" sz="1200" dirty="0"/>
              <a:t> of a flattened device tree (</a:t>
            </a:r>
            <a:r>
              <a:rPr lang="en-US" sz="1200" dirty="0" err="1"/>
              <a:t>fdt</a:t>
            </a:r>
            <a:r>
              <a:rPr lang="en-US" sz="1200" dirty="0"/>
              <a:t>) file. </a:t>
            </a:r>
          </a:p>
          <a:p>
            <a:r>
              <a:rPr lang="en-US" sz="1200" dirty="0"/>
              <a:t>The </a:t>
            </a:r>
            <a:r>
              <a:rPr lang="en-US" sz="1200" dirty="0" err="1"/>
              <a:t>fdtgrep</a:t>
            </a:r>
            <a:r>
              <a:rPr lang="en-US" sz="1200" dirty="0"/>
              <a:t> tools filter the U-Boot device tree during the build process to generate a much smaller device tree used in SPL (</a:t>
            </a:r>
            <a:r>
              <a:rPr lang="en-US" sz="1200" b="1" dirty="0" err="1"/>
              <a:t>spl</a:t>
            </a:r>
            <a:r>
              <a:rPr lang="en-US" sz="1200" b="1" dirty="0"/>
              <a:t>/u-boot-</a:t>
            </a:r>
            <a:r>
              <a:rPr lang="en-US" sz="1200" b="1" dirty="0" err="1"/>
              <a:t>spl.dtb</a:t>
            </a:r>
            <a:r>
              <a:rPr lang="en-US" sz="1200" dirty="0"/>
              <a:t>) with:</a:t>
            </a:r>
          </a:p>
          <a:p>
            <a:pPr lvl="1"/>
            <a:r>
              <a:rPr lang="en-US" sz="1200" dirty="0"/>
              <a:t>The mandatory nodes (/alias, /chosen, /config)</a:t>
            </a:r>
          </a:p>
          <a:p>
            <a:pPr lvl="1"/>
            <a:r>
              <a:rPr lang="en-US" sz="1200" dirty="0"/>
              <a:t>The nodes with one pre-relocation property: ‘</a:t>
            </a:r>
            <a:r>
              <a:rPr lang="en-US" sz="1200" dirty="0" err="1"/>
              <a:t>bootph</a:t>
            </a:r>
            <a:r>
              <a:rPr lang="en-US" sz="1200" dirty="0"/>
              <a:t>-all’ or ‘</a:t>
            </a:r>
            <a:r>
              <a:rPr lang="en-US" sz="1200" dirty="0" err="1"/>
              <a:t>bootph</a:t>
            </a:r>
            <a:r>
              <a:rPr lang="en-US" sz="1200" dirty="0"/>
              <a:t>-pre-ram’ )</a:t>
            </a:r>
          </a:p>
          <a:p>
            <a:pPr lvl="2"/>
            <a:r>
              <a:rPr lang="en-US" sz="1200" dirty="0"/>
              <a:t>Uses the </a:t>
            </a:r>
            <a:r>
              <a:rPr lang="en-US" sz="1200" b="1" dirty="0"/>
              <a:t>-b</a:t>
            </a:r>
            <a:r>
              <a:rPr lang="en-US" sz="1200" dirty="0"/>
              <a:t> flag to find these properties.</a:t>
            </a:r>
          </a:p>
          <a:p>
            <a:pPr lvl="2"/>
            <a:r>
              <a:rPr lang="en-US" sz="1200" dirty="0"/>
              <a:t>Uses </a:t>
            </a:r>
            <a:r>
              <a:rPr lang="en-US" sz="1200" b="1" dirty="0"/>
              <a:t>-u</a:t>
            </a:r>
            <a:r>
              <a:rPr lang="en-US" sz="1200" dirty="0"/>
              <a:t> to ensure parent nodes are included too</a:t>
            </a:r>
          </a:p>
          <a:p>
            <a:r>
              <a:rPr lang="en-US" sz="1200" dirty="0"/>
              <a:t>All the pre-relocation properties (‘</a:t>
            </a:r>
            <a:r>
              <a:rPr lang="en-US" sz="1200" dirty="0" err="1"/>
              <a:t>bootph</a:t>
            </a:r>
            <a:r>
              <a:rPr lang="en-US" sz="1200" dirty="0"/>
              <a:t>-all’, ‘</a:t>
            </a:r>
            <a:r>
              <a:rPr lang="en-US" sz="1200" dirty="0" err="1"/>
              <a:t>bootph</a:t>
            </a:r>
            <a:r>
              <a:rPr lang="en-US" sz="1200" dirty="0"/>
              <a:t>-pre-ram’ (SPL), ‘</a:t>
            </a:r>
            <a:r>
              <a:rPr lang="en-US" sz="1200" dirty="0" err="1"/>
              <a:t>bootph</a:t>
            </a:r>
            <a:r>
              <a:rPr lang="en-US" sz="1200" dirty="0"/>
              <a:t>-pre-</a:t>
            </a:r>
            <a:r>
              <a:rPr lang="en-US" sz="1200" dirty="0" err="1"/>
              <a:t>sram</a:t>
            </a:r>
            <a:r>
              <a:rPr lang="en-US" sz="1200" dirty="0"/>
              <a:t>’ (TPL) and ‘</a:t>
            </a:r>
            <a:r>
              <a:rPr lang="en-US" sz="1200" dirty="0" err="1"/>
              <a:t>bootph</a:t>
            </a:r>
            <a:r>
              <a:rPr lang="en-US" sz="1200" dirty="0"/>
              <a:t>-verify’ (VPL))</a:t>
            </a:r>
          </a:p>
          <a:p>
            <a:r>
              <a:rPr lang="en-US" sz="1200" dirty="0" err="1"/>
              <a:t>fdtgrep</a:t>
            </a:r>
            <a:r>
              <a:rPr lang="en-US" sz="1200" dirty="0"/>
              <a:t> is also used to remove:</a:t>
            </a:r>
          </a:p>
          <a:p>
            <a:pPr lvl="1"/>
            <a:r>
              <a:rPr lang="en-US" sz="1200" dirty="0"/>
              <a:t>The properties defined in </a:t>
            </a:r>
            <a:r>
              <a:rPr lang="en-US" sz="1200" b="1" dirty="0"/>
              <a:t>CONFIG_OF_SPL_REMOVE_PROPS</a:t>
            </a: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IN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F3698-D9E5-4F41-1640-8B10FF023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15DA2F-A90D-59DF-27E1-7BB987AE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904" y="955962"/>
            <a:ext cx="2981889" cy="35362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EE961D-3571-C7B3-E456-69D71E785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6" y="3351540"/>
            <a:ext cx="5635675" cy="10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1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3387-0F9D-7B68-910B-5E298CB8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223812"/>
            <a:ext cx="8458200" cy="394861"/>
          </a:xfrm>
        </p:spPr>
        <p:txBody>
          <a:bodyPr/>
          <a:lstStyle/>
          <a:p>
            <a:r>
              <a:rPr lang="en-IN" sz="2400" dirty="0"/>
              <a:t>Core code logic of </a:t>
            </a:r>
            <a:r>
              <a:rPr lang="en-IN" sz="2400" dirty="0" err="1"/>
              <a:t>bootph</a:t>
            </a:r>
            <a:r>
              <a:rPr lang="en-IN" sz="2400" dirty="0"/>
              <a:t> : TPL/SPL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1B2A6-57A0-E05E-96EE-C7F043766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A6920D5-5901-21A0-3DB7-AC80DF3A3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0" y="867099"/>
            <a:ext cx="3795059" cy="9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E9725-3E04-38C4-0B71-6404DB733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1" y="1923405"/>
            <a:ext cx="4813893" cy="2425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C91CF-DB3F-1354-3116-401B76245DDF}"/>
              </a:ext>
            </a:extLst>
          </p:cNvPr>
          <p:cNvSpPr txBox="1"/>
          <p:nvPr/>
        </p:nvSpPr>
        <p:spPr>
          <a:xfrm>
            <a:off x="4488376" y="943106"/>
            <a:ext cx="496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Caller of </a:t>
            </a:r>
            <a:r>
              <a:rPr lang="en-IN" sz="1400" b="1" dirty="0" err="1"/>
              <a:t>ofnode_pre_reloc</a:t>
            </a:r>
            <a:r>
              <a:rPr lang="en-IN" sz="1400" b="1" dirty="0"/>
              <a:t> </a:t>
            </a:r>
            <a:r>
              <a:rPr lang="en-IN" sz="1400" dirty="0"/>
              <a:t>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/>
              <a:t>Indirectly called by </a:t>
            </a:r>
            <a:r>
              <a:rPr lang="en-IN" sz="1400" dirty="0" err="1"/>
              <a:t>board_init_f</a:t>
            </a:r>
            <a:r>
              <a:rPr lang="en-IN" sz="1400" dirty="0"/>
              <a:t> function.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E12066-B1B0-E42F-CDAC-920CD9E608E7}"/>
              </a:ext>
            </a:extLst>
          </p:cNvPr>
          <p:cNvSpPr txBox="1">
            <a:spLocks/>
          </p:cNvSpPr>
          <p:nvPr/>
        </p:nvSpPr>
        <p:spPr bwMode="auto">
          <a:xfrm>
            <a:off x="5156913" y="1605910"/>
            <a:ext cx="3446372" cy="3537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  <a:normAutofit/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kern="0" dirty="0" err="1"/>
              <a:t>ofnode_pre_reloc</a:t>
            </a:r>
            <a:r>
              <a:rPr lang="en-US" sz="1400" b="1" kern="0" dirty="0"/>
              <a:t>() </a:t>
            </a:r>
            <a:r>
              <a:rPr lang="en-US" sz="1400" kern="0" dirty="0"/>
              <a:t>returns true for all nodes in TPL/SPL phase</a:t>
            </a:r>
          </a:p>
          <a:p>
            <a:r>
              <a:rPr lang="en-US" sz="1400" kern="0" dirty="0"/>
              <a:t>Why?</a:t>
            </a:r>
          </a:p>
          <a:p>
            <a:pPr lvl="1"/>
            <a:r>
              <a:rPr lang="en-US" sz="1400" kern="0" dirty="0"/>
              <a:t>The device tree has already been filtered at build time by the </a:t>
            </a:r>
            <a:r>
              <a:rPr lang="en-US" sz="1400" b="1" kern="0" dirty="0" err="1"/>
              <a:t>fdtgrep</a:t>
            </a:r>
            <a:r>
              <a:rPr lang="en-US" sz="1400" kern="0" dirty="0"/>
              <a:t> tool</a:t>
            </a:r>
          </a:p>
          <a:p>
            <a:pPr lvl="1"/>
            <a:r>
              <a:rPr lang="en-US" sz="1400" kern="0" dirty="0" err="1"/>
              <a:t>fdtgrep</a:t>
            </a:r>
            <a:r>
              <a:rPr lang="en-US" sz="1400" kern="0" dirty="0"/>
              <a:t> removes all nodes that don't have </a:t>
            </a:r>
            <a:r>
              <a:rPr lang="en-US" sz="1400" kern="0" dirty="0" err="1"/>
              <a:t>bootph</a:t>
            </a:r>
            <a:r>
              <a:rPr lang="en-US" sz="1400" kern="0" dirty="0"/>
              <a:t>-pre-ram, </a:t>
            </a:r>
            <a:r>
              <a:rPr lang="en-US" sz="1400" kern="0" dirty="0" err="1"/>
              <a:t>bootph</a:t>
            </a:r>
            <a:r>
              <a:rPr lang="en-US" sz="1400" kern="0" dirty="0"/>
              <a:t>-pre-</a:t>
            </a:r>
            <a:r>
              <a:rPr lang="en-US" sz="1400" kern="0" dirty="0" err="1"/>
              <a:t>sram</a:t>
            </a:r>
            <a:r>
              <a:rPr lang="en-US" sz="1400" kern="0" dirty="0"/>
              <a:t>, or </a:t>
            </a:r>
            <a:r>
              <a:rPr lang="en-US" sz="1400" kern="0" dirty="0" err="1"/>
              <a:t>bootph</a:t>
            </a:r>
            <a:r>
              <a:rPr lang="en-US" sz="1400" kern="0" dirty="0"/>
              <a:t>-all.</a:t>
            </a:r>
          </a:p>
          <a:p>
            <a:pPr lvl="1"/>
            <a:r>
              <a:rPr lang="en-US" sz="1400" kern="0" dirty="0"/>
              <a:t>So by the time SPL runs, only the relevant nodes remain in the TPL/SPL DTB</a:t>
            </a:r>
          </a:p>
        </p:txBody>
      </p:sp>
    </p:spTree>
    <p:extLst>
      <p:ext uri="{BB962C8B-B14F-4D97-AF65-F5344CB8AC3E}">
        <p14:creationId xmlns:p14="http://schemas.microsoft.com/office/powerpoint/2010/main" val="2198888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17351-68AB-E931-C418-3E736956E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AF28-06C6-3A80-3F8D-F66D9449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394861"/>
          </a:xfrm>
        </p:spPr>
        <p:txBody>
          <a:bodyPr/>
          <a:lstStyle/>
          <a:p>
            <a:r>
              <a:rPr lang="en-IN" sz="2400" dirty="0"/>
              <a:t>Core code logic of </a:t>
            </a:r>
            <a:r>
              <a:rPr lang="en-IN" sz="2400" dirty="0" err="1"/>
              <a:t>bootph</a:t>
            </a:r>
            <a:r>
              <a:rPr lang="en-IN" sz="2400" dirty="0"/>
              <a:t> :  UBOOT Proper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90174-BE42-2D53-DDFE-E9DB60078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E858-B8FA-C096-CE6A-4D82AFD67C94}"/>
              </a:ext>
            </a:extLst>
          </p:cNvPr>
          <p:cNvSpPr txBox="1">
            <a:spLocks/>
          </p:cNvSpPr>
          <p:nvPr/>
        </p:nvSpPr>
        <p:spPr bwMode="auto">
          <a:xfrm>
            <a:off x="4979925" y="753744"/>
            <a:ext cx="4077107" cy="35058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  <a:normAutofit/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1200" b="1" kern="0" dirty="0"/>
              <a:t>UBOOT Proper pre-relocation phase:</a:t>
            </a:r>
          </a:p>
          <a:p>
            <a:pPr lvl="1"/>
            <a:r>
              <a:rPr lang="en-IN" sz="1000" kern="0" dirty="0"/>
              <a:t>Only Nodes with </a:t>
            </a:r>
            <a:r>
              <a:rPr lang="en-IN" sz="1000" b="1" kern="0" dirty="0" err="1">
                <a:solidFill>
                  <a:srgbClr val="00B050"/>
                </a:solidFill>
              </a:rPr>
              <a:t>bootph</a:t>
            </a:r>
            <a:r>
              <a:rPr lang="en-IN" sz="1000" b="1" kern="0" dirty="0">
                <a:solidFill>
                  <a:srgbClr val="00B050"/>
                </a:solidFill>
              </a:rPr>
              <a:t>-all</a:t>
            </a:r>
            <a:r>
              <a:rPr lang="en-IN" sz="1000" kern="0" dirty="0"/>
              <a:t> and </a:t>
            </a:r>
            <a:r>
              <a:rPr lang="en-IN" sz="1000" b="1" kern="0" dirty="0" err="1">
                <a:solidFill>
                  <a:srgbClr val="00B050"/>
                </a:solidFill>
              </a:rPr>
              <a:t>bootph</a:t>
            </a:r>
            <a:r>
              <a:rPr lang="en-IN" sz="1000" b="1" kern="0" dirty="0">
                <a:solidFill>
                  <a:srgbClr val="00B050"/>
                </a:solidFill>
              </a:rPr>
              <a:t>-some-ram</a:t>
            </a:r>
            <a:r>
              <a:rPr lang="en-IN" sz="1000" kern="0" dirty="0"/>
              <a:t> are included.</a:t>
            </a:r>
          </a:p>
          <a:p>
            <a:pPr lvl="1"/>
            <a:r>
              <a:rPr lang="en-IN" sz="1200" kern="0" dirty="0"/>
              <a:t>Why?</a:t>
            </a:r>
          </a:p>
          <a:p>
            <a:pPr lvl="2"/>
            <a:r>
              <a:rPr lang="en-IN" sz="1200" kern="0" dirty="0"/>
              <a:t>GD_FLAG_RELOC flag is not set </a:t>
            </a:r>
          </a:p>
          <a:p>
            <a:r>
              <a:rPr lang="en-IN" sz="1200" b="1" kern="0" dirty="0"/>
              <a:t>UBOOT Proper post-relocation phase:</a:t>
            </a:r>
            <a:endParaRPr lang="en-IN" sz="1200" kern="0" dirty="0"/>
          </a:p>
          <a:p>
            <a:pPr lvl="1"/>
            <a:r>
              <a:rPr lang="en-IN" sz="1000" kern="0" dirty="0"/>
              <a:t>All nodes are bound.</a:t>
            </a:r>
          </a:p>
          <a:p>
            <a:pPr lvl="1"/>
            <a:r>
              <a:rPr lang="en-IN" sz="1200" kern="0" dirty="0"/>
              <a:t>Why?</a:t>
            </a:r>
          </a:p>
          <a:p>
            <a:pPr lvl="2"/>
            <a:r>
              <a:rPr lang="en-IN" sz="1200" b="1" kern="0" dirty="0" err="1"/>
              <a:t>pre_reloc_only</a:t>
            </a:r>
            <a:r>
              <a:rPr lang="en-IN" sz="1200" b="1" kern="0" dirty="0"/>
              <a:t> </a:t>
            </a:r>
            <a:r>
              <a:rPr lang="en-IN" sz="1200" kern="0" dirty="0"/>
              <a:t>flag is false.</a:t>
            </a:r>
          </a:p>
          <a:p>
            <a:pPr lvl="3"/>
            <a:r>
              <a:rPr lang="en-IN" sz="1200" kern="0" dirty="0"/>
              <a:t>Hence </a:t>
            </a:r>
            <a:r>
              <a:rPr lang="en-IN" sz="1200" kern="0" dirty="0" err="1"/>
              <a:t>ofnode_pre_reloc</a:t>
            </a:r>
            <a:r>
              <a:rPr lang="en-IN" sz="1200" kern="0" dirty="0"/>
              <a:t> function is not called.</a:t>
            </a:r>
          </a:p>
          <a:p>
            <a:pPr lvl="3"/>
            <a:r>
              <a:rPr lang="en-IN" sz="1200" kern="0" dirty="0"/>
              <a:t>Hence, </a:t>
            </a:r>
            <a:r>
              <a:rPr lang="en-IN" sz="1200" kern="0" dirty="0" err="1"/>
              <a:t>device_bind_with_driver_data</a:t>
            </a:r>
            <a:r>
              <a:rPr lang="en-IN" sz="1200" kern="0" dirty="0"/>
              <a:t> is called for each node which binds the node to the driver.</a:t>
            </a:r>
          </a:p>
          <a:p>
            <a:endParaRPr lang="en-IN" sz="12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CEFBF-BC74-FE35-A583-C079D070A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0" y="545926"/>
            <a:ext cx="5452288" cy="37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09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1959-4313-9C0E-D144-D81084482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1C62-EC5C-DD31-757E-9C69D3FB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4" y="-64865"/>
            <a:ext cx="8803251" cy="610791"/>
          </a:xfrm>
        </p:spPr>
        <p:txBody>
          <a:bodyPr/>
          <a:lstStyle/>
          <a:p>
            <a:r>
              <a:rPr lang="en-IN" sz="2400" dirty="0"/>
              <a:t>DRA821 : Boot time and Memory footprint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140C63-9C72-D85D-8308-6B65187061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0874545"/>
              </p:ext>
            </p:extLst>
          </p:nvPr>
        </p:nvGraphicFramePr>
        <p:xfrm>
          <a:off x="601647" y="479909"/>
          <a:ext cx="7745090" cy="402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748">
                  <a:extLst>
                    <a:ext uri="{9D8B030D-6E8A-4147-A177-3AD203B41FA5}">
                      <a16:colId xmlns:a16="http://schemas.microsoft.com/office/drawing/2014/main" val="3255721639"/>
                    </a:ext>
                  </a:extLst>
                </a:gridCol>
                <a:gridCol w="1432056">
                  <a:extLst>
                    <a:ext uri="{9D8B030D-6E8A-4147-A177-3AD203B41FA5}">
                      <a16:colId xmlns:a16="http://schemas.microsoft.com/office/drawing/2014/main" val="4282313853"/>
                    </a:ext>
                  </a:extLst>
                </a:gridCol>
                <a:gridCol w="1530298">
                  <a:extLst>
                    <a:ext uri="{9D8B030D-6E8A-4147-A177-3AD203B41FA5}">
                      <a16:colId xmlns:a16="http://schemas.microsoft.com/office/drawing/2014/main" val="4177980459"/>
                    </a:ext>
                  </a:extLst>
                </a:gridCol>
                <a:gridCol w="1413163">
                  <a:extLst>
                    <a:ext uri="{9D8B030D-6E8A-4147-A177-3AD203B41FA5}">
                      <a16:colId xmlns:a16="http://schemas.microsoft.com/office/drawing/2014/main" val="3167132185"/>
                    </a:ext>
                  </a:extLst>
                </a:gridCol>
                <a:gridCol w="1367825">
                  <a:extLst>
                    <a:ext uri="{9D8B030D-6E8A-4147-A177-3AD203B41FA5}">
                      <a16:colId xmlns:a16="http://schemas.microsoft.com/office/drawing/2014/main" val="2325993966"/>
                    </a:ext>
                  </a:extLst>
                </a:gridCol>
              </a:tblGrid>
              <a:tr h="510123">
                <a:tc>
                  <a:txBody>
                    <a:bodyPr/>
                    <a:lstStyle/>
                    <a:p>
                      <a:r>
                        <a:rPr lang="en-IN" dirty="0"/>
                        <a:t>BOOTFLOW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BOOT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MEMORY(DTB)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BOOT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053937"/>
                  </a:ext>
                </a:extLst>
              </a:tr>
              <a:tr h="473551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2"/>
                          </a:solidFill>
                        </a:rPr>
                        <a:t>SPL(BOOTPH-ALL)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55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4.4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985946"/>
                  </a:ext>
                </a:extLst>
              </a:tr>
              <a:tr h="511651"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>
                          <a:solidFill>
                            <a:srgbClr val="00B050"/>
                          </a:solidFill>
                        </a:rPr>
                        <a:t>SPL(Optimized)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 KB(</a:t>
                      </a:r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85% reduced</a:t>
                      </a:r>
                      <a:r>
                        <a:rPr lang="en-IN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2.34 </a:t>
                      </a:r>
                      <a:r>
                        <a:rPr lang="en-IN" sz="1200" dirty="0"/>
                        <a:t>sec</a:t>
                      </a:r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(~50% reduced)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687947"/>
                  </a:ext>
                </a:extLst>
              </a:tr>
              <a:tr h="510123"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>
                          <a:solidFill>
                            <a:schemeClr val="tx2"/>
                          </a:solidFill>
                        </a:rPr>
                        <a:t>SPL(BOOTPH-ALL)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55 KB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3.46 sec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3657"/>
                  </a:ext>
                </a:extLst>
              </a:tr>
              <a:tr h="469135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B050"/>
                          </a:solidFill>
                        </a:rPr>
                        <a:t>SPL(Optimized)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9.3 KB(</a:t>
                      </a:r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85% reduced</a:t>
                      </a:r>
                      <a:r>
                        <a:rPr lang="en-IN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1.79 </a:t>
                      </a:r>
                      <a:r>
                        <a:rPr lang="en-IN" sz="1200" dirty="0"/>
                        <a:t>sec</a:t>
                      </a:r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(~50% reduced)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75987"/>
                  </a:ext>
                </a:extLst>
              </a:tr>
              <a:tr h="588289"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>
                          <a:solidFill>
                            <a:schemeClr val="tx2"/>
                          </a:solidFill>
                        </a:rPr>
                        <a:t>SPL(BOOTPH-ALL)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OSPI 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55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3.42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040071"/>
                  </a:ext>
                </a:extLst>
              </a:tr>
              <a:tr h="770259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B050"/>
                          </a:solidFill>
                        </a:rPr>
                        <a:t>SPL(Optimized)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OSPI 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9.6 KB(</a:t>
                      </a:r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85% reduced</a:t>
                      </a:r>
                      <a:r>
                        <a:rPr lang="en-IN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1.75 </a:t>
                      </a:r>
                      <a:r>
                        <a:rPr lang="en-IN" sz="1200" dirty="0"/>
                        <a:t>sec</a:t>
                      </a:r>
                      <a:r>
                        <a:rPr lang="en-IN" dirty="0">
                          <a:solidFill>
                            <a:srgbClr val="00B050"/>
                          </a:solidFill>
                        </a:rPr>
                        <a:t>(~50% reduced)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6774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98FE4-3830-0399-CD9A-A5FC7DF47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9EF584-2056-1D6E-7BAA-69001E6F5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785069"/>
              </p:ext>
            </p:extLst>
          </p:nvPr>
        </p:nvGraphicFramePr>
        <p:xfrm>
          <a:off x="4570413" y="2570163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dpad Document" r:id="rId3" imgW="3828" imgH="3828" progId="WordPad.Document.1">
                  <p:embed/>
                </p:oleObj>
              </mc:Choice>
              <mc:Fallback>
                <p:oleObj name="Wordpad Document" r:id="rId3" imgW="3828" imgH="3828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0413" y="2570163"/>
                        <a:ext cx="3175" cy="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6F217C-080F-6017-638C-1F85C4D3F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424175"/>
              </p:ext>
            </p:extLst>
          </p:nvPr>
        </p:nvGraphicFramePr>
        <p:xfrm>
          <a:off x="6997804" y="1048051"/>
          <a:ext cx="850165" cy="7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914400" imgH="788511" progId="Package">
                  <p:embed/>
                </p:oleObj>
              </mc:Choice>
              <mc:Fallback>
                <p:oleObj name="Packager Shell Object" showAsIcon="1" r:id="rId5" imgW="914400" imgH="7885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7804" y="1048051"/>
                        <a:ext cx="850165" cy="7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989AF5-B8E4-2567-F1B2-E9CB37CEF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38012"/>
              </p:ext>
            </p:extLst>
          </p:nvPr>
        </p:nvGraphicFramePr>
        <p:xfrm>
          <a:off x="7201166" y="3251402"/>
          <a:ext cx="790639" cy="68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7" imgW="914400" imgH="788511" progId="Package">
                  <p:embed/>
                </p:oleObj>
              </mc:Choice>
              <mc:Fallback>
                <p:oleObj name="Packager Shell Object" showAsIcon="1" r:id="rId7" imgW="914400" imgH="7885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01166" y="3251402"/>
                        <a:ext cx="790639" cy="68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5A8FDA-7C91-70DD-A32F-EEF343C0D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24860"/>
              </p:ext>
            </p:extLst>
          </p:nvPr>
        </p:nvGraphicFramePr>
        <p:xfrm>
          <a:off x="7143885" y="2122245"/>
          <a:ext cx="790640" cy="682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914400" imgH="788511" progId="Package">
                  <p:embed/>
                </p:oleObj>
              </mc:Choice>
              <mc:Fallback>
                <p:oleObj name="Packager Shell Object" showAsIcon="1" r:id="rId8" imgW="914400" imgH="7885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885" y="2122245"/>
                        <a:ext cx="790640" cy="682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D746471-ACCC-7CC6-4B81-85899BEA3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74490"/>
              </p:ext>
            </p:extLst>
          </p:nvPr>
        </p:nvGraphicFramePr>
        <p:xfrm>
          <a:off x="6822106" y="2700230"/>
          <a:ext cx="850165" cy="7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9" imgW="914400" imgH="788511" progId="Package">
                  <p:embed/>
                </p:oleObj>
              </mc:Choice>
              <mc:Fallback>
                <p:oleObj name="Packager Shell Object" showAsIcon="1" r:id="rId9" imgW="914400" imgH="7885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2106" y="2700230"/>
                        <a:ext cx="850165" cy="7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EFCFE57-6D93-D783-D441-B5853185B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966645"/>
              </p:ext>
            </p:extLst>
          </p:nvPr>
        </p:nvGraphicFramePr>
        <p:xfrm>
          <a:off x="6822106" y="1636222"/>
          <a:ext cx="850165" cy="7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0" imgW="914400" imgH="788511" progId="Package">
                  <p:embed/>
                </p:oleObj>
              </mc:Choice>
              <mc:Fallback>
                <p:oleObj name="Packager Shell Object" showAsIcon="1" r:id="rId10" imgW="914400" imgH="788511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D746471-ACCC-7CC6-4B81-85899BEA3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2106" y="1636222"/>
                        <a:ext cx="850165" cy="7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2E84F63-7265-7B94-D9DF-C477C7BF8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70363"/>
              </p:ext>
            </p:extLst>
          </p:nvPr>
        </p:nvGraphicFramePr>
        <p:xfrm>
          <a:off x="6870069" y="3880748"/>
          <a:ext cx="850165" cy="7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1" imgW="914400" imgH="788511" progId="Package">
                  <p:embed/>
                </p:oleObj>
              </mc:Choice>
              <mc:Fallback>
                <p:oleObj name="Packager Shell Object" showAsIcon="1" r:id="rId11" imgW="914400" imgH="788511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EFCFE57-6D93-D783-D441-B5853185B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70069" y="3880748"/>
                        <a:ext cx="850165" cy="7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7F3631B-B094-0994-2960-120BA1313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290004"/>
              </p:ext>
            </p:extLst>
          </p:nvPr>
        </p:nvGraphicFramePr>
        <p:xfrm>
          <a:off x="7530226" y="1630494"/>
          <a:ext cx="850164" cy="7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2" imgW="914400" imgH="788511" progId="Package">
                  <p:embed/>
                </p:oleObj>
              </mc:Choice>
              <mc:Fallback>
                <p:oleObj name="Packager Shell Object" showAsIcon="1" r:id="rId12" imgW="914400" imgH="7885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30226" y="1630494"/>
                        <a:ext cx="850164" cy="7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C87650D-BAFE-C5C9-523D-4D7C5AEE1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838456"/>
              </p:ext>
            </p:extLst>
          </p:nvPr>
        </p:nvGraphicFramePr>
        <p:xfrm>
          <a:off x="7568577" y="2675505"/>
          <a:ext cx="850945" cy="73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3" imgW="914400" imgH="788511" progId="Package">
                  <p:embed/>
                </p:oleObj>
              </mc:Choice>
              <mc:Fallback>
                <p:oleObj name="Packager Shell Object" showAsIcon="1" r:id="rId13" imgW="914400" imgH="7885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8577" y="2675505"/>
                        <a:ext cx="850945" cy="734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20A01AC-95AF-444E-352B-673790B445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079"/>
              </p:ext>
            </p:extLst>
          </p:nvPr>
        </p:nvGraphicFramePr>
        <p:xfrm>
          <a:off x="7514167" y="3933602"/>
          <a:ext cx="882282" cy="76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4" imgW="914400" imgH="788511" progId="Package">
                  <p:embed/>
                </p:oleObj>
              </mc:Choice>
              <mc:Fallback>
                <p:oleObj name="Packager Shell Object" showAsIcon="1" r:id="rId14" imgW="914400" imgH="7885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14167" y="3933602"/>
                        <a:ext cx="882282" cy="761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6B7CFD8-581A-BBEC-F625-E511949443D6}"/>
              </a:ext>
            </a:extLst>
          </p:cNvPr>
          <p:cNvSpPr txBox="1"/>
          <p:nvPr/>
        </p:nvSpPr>
        <p:spPr>
          <a:xfrm>
            <a:off x="2473907" y="467720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rgbClr val="00B050"/>
                </a:solidFill>
                <a:latin typeface="Segoe UI" panose="020B0502040204020203" pitchFamily="34" charset="0"/>
              </a:rPr>
              <a:t>SHA ID: U-Boot 2026.04-</a:t>
            </a:r>
            <a:r>
              <a:rPr lang="en-IN" sz="1600" dirty="0"/>
              <a:t> </a:t>
            </a:r>
            <a:r>
              <a:rPr lang="en-IN" sz="1600" dirty="0">
                <a:solidFill>
                  <a:srgbClr val="00B050"/>
                </a:solidFill>
              </a:rPr>
              <a:t>0a7e2a90ad4df</a:t>
            </a:r>
            <a:endParaRPr lang="en-IN" sz="1600" dirty="0">
              <a:solidFill>
                <a:srgbClr val="00B05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2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FB04F-493E-0126-26E9-4828D74A6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243F-7E5C-7949-7C76-56C60A8E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DRA821U : How this optimality was achieved?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7B45-E302-FB2D-70C9-622DBC1FE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961" y="617344"/>
            <a:ext cx="7670042" cy="3746527"/>
          </a:xfrm>
        </p:spPr>
        <p:txBody>
          <a:bodyPr/>
          <a:lstStyle/>
          <a:p>
            <a:pPr lvl="1"/>
            <a:r>
              <a:rPr lang="en-IN" sz="1400" dirty="0" err="1"/>
              <a:t>Bootph</a:t>
            </a:r>
            <a:r>
              <a:rPr lang="en-IN" sz="1400" dirty="0"/>
              <a:t>-pre-ram</a:t>
            </a:r>
          </a:p>
          <a:p>
            <a:pPr lvl="2"/>
            <a:r>
              <a:rPr lang="en-IN" sz="1400" dirty="0"/>
              <a:t>MCU Domain Timer</a:t>
            </a:r>
          </a:p>
          <a:p>
            <a:pPr lvl="2"/>
            <a:r>
              <a:rPr lang="en-IN" sz="1400" dirty="0"/>
              <a:t>MCU Domain Secure Proxy </a:t>
            </a:r>
          </a:p>
          <a:p>
            <a:pPr lvl="2"/>
            <a:r>
              <a:rPr lang="en-IN" sz="1400" dirty="0"/>
              <a:t>MCU Domain Temperature Sensor</a:t>
            </a:r>
          </a:p>
          <a:p>
            <a:pPr lvl="2"/>
            <a:r>
              <a:rPr lang="en-IN" sz="1400" dirty="0"/>
              <a:t>MCU Domain ESM </a:t>
            </a:r>
          </a:p>
          <a:p>
            <a:pPr lvl="2"/>
            <a:r>
              <a:rPr lang="en-IN" sz="1400" dirty="0"/>
              <a:t>Boot media from which UBOOT is booted</a:t>
            </a:r>
          </a:p>
          <a:p>
            <a:pPr lvl="1"/>
            <a:r>
              <a:rPr lang="en-IN" sz="1400" dirty="0" err="1"/>
              <a:t>Bootph</a:t>
            </a:r>
            <a:r>
              <a:rPr lang="en-IN" sz="1400" dirty="0"/>
              <a:t>-all</a:t>
            </a:r>
          </a:p>
          <a:p>
            <a:pPr lvl="2"/>
            <a:r>
              <a:rPr lang="en-IN" sz="1400" dirty="0"/>
              <a:t>Clock controller </a:t>
            </a:r>
          </a:p>
          <a:p>
            <a:pPr lvl="2"/>
            <a:r>
              <a:rPr lang="en-IN" sz="1400" dirty="0"/>
              <a:t>Power controller</a:t>
            </a:r>
          </a:p>
          <a:p>
            <a:pPr lvl="2"/>
            <a:r>
              <a:rPr lang="en-IN" sz="1400" dirty="0" err="1"/>
              <a:t>Pinmux</a:t>
            </a:r>
            <a:endParaRPr lang="en-IN" sz="1400" dirty="0"/>
          </a:p>
          <a:p>
            <a:pPr lvl="2"/>
            <a:r>
              <a:rPr lang="en-IN" sz="1400" dirty="0"/>
              <a:t>Serial console</a:t>
            </a:r>
          </a:p>
          <a:p>
            <a:pPr lvl="1"/>
            <a:r>
              <a:rPr lang="en-IN" sz="1400" dirty="0" err="1"/>
              <a:t>Bootph</a:t>
            </a:r>
            <a:r>
              <a:rPr lang="en-IN" sz="1400" dirty="0"/>
              <a:t>-some-ram</a:t>
            </a:r>
          </a:p>
          <a:p>
            <a:pPr lvl="2"/>
            <a:r>
              <a:rPr lang="en-IN" sz="1400" dirty="0"/>
              <a:t>Display and Remote-proc driver nodes</a:t>
            </a:r>
          </a:p>
          <a:p>
            <a:pPr lvl="1"/>
            <a:r>
              <a:rPr lang="en-IN" sz="1400" dirty="0"/>
              <a:t>Rest of the nodes untagged(included only in final phase of UBOOT(</a:t>
            </a:r>
            <a:r>
              <a:rPr lang="en-IN" sz="1400" dirty="0" err="1"/>
              <a:t>uboot</a:t>
            </a:r>
            <a:r>
              <a:rPr lang="en-IN" sz="1400" dirty="0"/>
              <a:t> post-</a:t>
            </a:r>
            <a:r>
              <a:rPr lang="en-IN" sz="1400" dirty="0" err="1"/>
              <a:t>reloc</a:t>
            </a:r>
            <a:r>
              <a:rPr lang="en-IN" sz="1400" dirty="0"/>
              <a:t> phase)</a:t>
            </a:r>
          </a:p>
          <a:p>
            <a:pPr marL="284347" lvl="1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D8C81-73E2-B790-B92A-5FED804CA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D774-DB5A-23BC-3FCD-4A8FC43F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IN" dirty="0"/>
              <a:t>RTOS BOOTLOADER BOOTFLOW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379C5-4B1F-E806-90B5-E0822C2AE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76" y="786357"/>
            <a:ext cx="7609129" cy="370944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1DC54-ABE9-49CC-C706-D2C0666A29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3548F6-AAA9-4A8D-A869-511B3DFE3256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28</a:t>
            </a:fld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1163089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23E27-25D2-FE3D-F225-A03088530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43BD-AB3D-D9F8-6262-1C816257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61" y="-43451"/>
            <a:ext cx="8458200" cy="610791"/>
          </a:xfrm>
        </p:spPr>
        <p:txBody>
          <a:bodyPr/>
          <a:lstStyle/>
          <a:p>
            <a:r>
              <a:rPr lang="en-IN" sz="2000" dirty="0"/>
              <a:t>DRA821 : RTOS vs UBOOT bootloader :Boot time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326830-D930-0116-DBD5-4089018862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1221690"/>
              </p:ext>
            </p:extLst>
          </p:nvPr>
        </p:nvGraphicFramePr>
        <p:xfrm>
          <a:off x="376304" y="726660"/>
          <a:ext cx="8244714" cy="165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38">
                  <a:extLst>
                    <a:ext uri="{9D8B030D-6E8A-4147-A177-3AD203B41FA5}">
                      <a16:colId xmlns:a16="http://schemas.microsoft.com/office/drawing/2014/main" val="3361963441"/>
                    </a:ext>
                  </a:extLst>
                </a:gridCol>
                <a:gridCol w="2748238">
                  <a:extLst>
                    <a:ext uri="{9D8B030D-6E8A-4147-A177-3AD203B41FA5}">
                      <a16:colId xmlns:a16="http://schemas.microsoft.com/office/drawing/2014/main" val="104461170"/>
                    </a:ext>
                  </a:extLst>
                </a:gridCol>
                <a:gridCol w="2748238">
                  <a:extLst>
                    <a:ext uri="{9D8B030D-6E8A-4147-A177-3AD203B41FA5}">
                      <a16:colId xmlns:a16="http://schemas.microsoft.com/office/drawing/2014/main" val="1789497562"/>
                    </a:ext>
                  </a:extLst>
                </a:gridCol>
              </a:tblGrid>
              <a:tr h="394124">
                <a:tc>
                  <a:txBody>
                    <a:bodyPr/>
                    <a:lstStyle/>
                    <a:p>
                      <a:r>
                        <a:rPr lang="en-IN" dirty="0"/>
                        <a:t>BOOTLOADER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BOOT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BOOT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03598"/>
                  </a:ext>
                </a:extLst>
              </a:tr>
              <a:tr h="572091">
                <a:tc>
                  <a:txBody>
                    <a:bodyPr/>
                    <a:lstStyle/>
                    <a:p>
                      <a:r>
                        <a:rPr lang="en-IN" dirty="0"/>
                        <a:t>RTOS BOOTLOADER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1.981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844357"/>
                  </a:ext>
                </a:extLst>
              </a:tr>
              <a:tr h="369727">
                <a:tc>
                  <a:txBody>
                    <a:bodyPr/>
                    <a:lstStyle/>
                    <a:p>
                      <a:r>
                        <a:rPr lang="en-IN" dirty="0"/>
                        <a:t>UBOOT(default upstream)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2.14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84168"/>
                  </a:ext>
                </a:extLst>
              </a:tr>
              <a:tr h="291699">
                <a:tc>
                  <a:txBody>
                    <a:bodyPr/>
                    <a:lstStyle/>
                    <a:p>
                      <a:r>
                        <a:rPr lang="en-IN" dirty="0"/>
                        <a:t>UBOOT(Optimized)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1.79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1675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0AC97-DC74-3F90-733C-AE9F3001C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064FC-A520-72B4-8684-195B6EA103B5}"/>
              </a:ext>
            </a:extLst>
          </p:cNvPr>
          <p:cNvSpPr txBox="1"/>
          <p:nvPr/>
        </p:nvSpPr>
        <p:spPr>
          <a:xfrm>
            <a:off x="2174875" y="42282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SHA ID: U-Boot 2026.04-</a:t>
            </a:r>
            <a:r>
              <a:rPr lang="en-IN" dirty="0"/>
              <a:t> </a:t>
            </a:r>
            <a:r>
              <a:rPr lang="en-IN" dirty="0">
                <a:solidFill>
                  <a:srgbClr val="00B050"/>
                </a:solidFill>
              </a:rPr>
              <a:t>0a7e2a90ad4df</a:t>
            </a:r>
            <a:endParaRPr lang="en-IN" sz="180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3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4980D-0642-0752-206E-D78223544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C621B-A606-5C02-F948-EEA975BA7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Gokul Praveen</a:t>
            </a:r>
          </a:p>
          <a:p>
            <a:pPr lvl="1"/>
            <a:r>
              <a:rPr lang="en-US" dirty="0"/>
              <a:t>Software Applications Engineer at Texas Instruments</a:t>
            </a:r>
          </a:p>
          <a:p>
            <a:pPr lvl="2"/>
            <a:r>
              <a:rPr lang="en-US" dirty="0"/>
              <a:t>Mainly focused on boot time optimizations, board bring ups with Linux, U-Boot, and handling platform-specific drivers for connectivity peripherals.</a:t>
            </a:r>
            <a:endParaRPr lang="en-IN" dirty="0"/>
          </a:p>
          <a:p>
            <a:r>
              <a:rPr lang="en-IN" b="1" dirty="0"/>
              <a:t>Beleswar Padhi</a:t>
            </a:r>
          </a:p>
          <a:p>
            <a:pPr lvl="1"/>
            <a:r>
              <a:rPr lang="en-US" dirty="0"/>
              <a:t>Senior Software Engineer at Texas Instruments</a:t>
            </a:r>
          </a:p>
          <a:p>
            <a:pPr lvl="2"/>
            <a:r>
              <a:rPr lang="en-US" dirty="0"/>
              <a:t>Mainly focused on </a:t>
            </a:r>
            <a:r>
              <a:rPr lang="en-US" dirty="0" err="1"/>
              <a:t>Remoteproc</a:t>
            </a:r>
            <a:r>
              <a:rPr lang="en-US" dirty="0"/>
              <a:t>, </a:t>
            </a:r>
            <a:r>
              <a:rPr lang="en-US" dirty="0" err="1"/>
              <a:t>RPMsg</a:t>
            </a:r>
            <a:r>
              <a:rPr lang="en-US" dirty="0"/>
              <a:t>, Mailbox, </a:t>
            </a:r>
            <a:r>
              <a:rPr lang="en-US" dirty="0" err="1"/>
              <a:t>Virtio</a:t>
            </a:r>
            <a:r>
              <a:rPr lang="en-US" dirty="0"/>
              <a:t> subsystems, as well as boot-time optimizations.</a:t>
            </a:r>
            <a:endParaRPr lang="en-IN" dirty="0"/>
          </a:p>
          <a:p>
            <a:r>
              <a:rPr lang="en-IN" b="1" dirty="0" err="1"/>
              <a:t>Keerthy</a:t>
            </a:r>
            <a:r>
              <a:rPr lang="en-IN" b="1" dirty="0"/>
              <a:t> Jagadish</a:t>
            </a:r>
          </a:p>
          <a:p>
            <a:pPr lvl="1"/>
            <a:r>
              <a:rPr lang="en-IN" dirty="0"/>
              <a:t>Jacinto Apps Manager at Texas Instruments, Bengaluru</a:t>
            </a:r>
          </a:p>
          <a:p>
            <a:pPr lvl="2"/>
            <a:r>
              <a:rPr lang="en-US" dirty="0"/>
              <a:t>Mainly focused on boot time optimizations &amp; board bring ups with Linux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1105-9389-2EED-4422-6A57178C3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9E1A6E-FB49-4A20-5A40-44148CDE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950"/>
            <a:ext cx="8458200" cy="609600"/>
          </a:xfrm>
        </p:spPr>
        <p:txBody>
          <a:bodyPr/>
          <a:lstStyle/>
          <a:p>
            <a:r>
              <a:rPr lang="en-IN" dirty="0"/>
              <a:t>Introduction to the Speakers</a:t>
            </a:r>
          </a:p>
        </p:txBody>
      </p:sp>
    </p:spTree>
    <p:extLst>
      <p:ext uri="{BB962C8B-B14F-4D97-AF65-F5344CB8AC3E}">
        <p14:creationId xmlns:p14="http://schemas.microsoft.com/office/powerpoint/2010/main" val="106121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5042CE-BA80-1DAB-4FB6-9DE3A44C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 fontScale="90000"/>
          </a:bodyPr>
          <a:lstStyle/>
          <a:p>
            <a:r>
              <a:rPr lang="en-IN" b="1" dirty="0"/>
              <a:t>Lessons Learned: Parent-Child Dependency for </a:t>
            </a:r>
            <a:r>
              <a:rPr lang="en-IN" b="1" dirty="0" err="1"/>
              <a:t>bootph</a:t>
            </a:r>
            <a:r>
              <a:rPr lang="en-IN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29D8EB-0CB9-06CD-43CD-6B7DD331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717954"/>
            <a:ext cx="5139275" cy="3519488"/>
          </a:xfrm>
        </p:spPr>
        <p:txBody>
          <a:bodyPr wrap="square" anchor="t">
            <a:normAutofit/>
          </a:bodyPr>
          <a:lstStyle/>
          <a:p>
            <a:pPr lvl="1"/>
            <a:r>
              <a:rPr lang="en-IN" sz="1700" dirty="0"/>
              <a:t>Parent and child have a different scope</a:t>
            </a:r>
            <a:br>
              <a:rPr lang="en-IN" sz="1700" dirty="0"/>
            </a:br>
            <a:endParaRPr lang="en-IN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FAD6B-3070-6B06-5FC5-5309A0E6E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30</a:t>
            </a:fld>
            <a:endParaRPr lang="en-US" sz="5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09DFE-C7C3-C14B-9E4A-8D12D8A7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40907"/>
            <a:ext cx="8331472" cy="1160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087BB-FB5B-EE2C-BC84-9783A4FC3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49" y="3410068"/>
            <a:ext cx="6725254" cy="55491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916623-4C52-503A-3408-10061EB7FFC6}"/>
              </a:ext>
            </a:extLst>
          </p:cNvPr>
          <p:cNvCxnSpPr/>
          <p:nvPr/>
        </p:nvCxnSpPr>
        <p:spPr>
          <a:xfrm>
            <a:off x="4252304" y="2777576"/>
            <a:ext cx="0" cy="670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10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5F197-D346-BD5C-49A5-5BC36D1FA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7BA50-1579-958C-A059-AD69C907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-125040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IN" sz="2000" b="1" dirty="0"/>
              <a:t>Parent-Child Dependency for </a:t>
            </a:r>
            <a:r>
              <a:rPr lang="en-IN" sz="2000" b="1" dirty="0" err="1"/>
              <a:t>bootph</a:t>
            </a:r>
            <a:r>
              <a:rPr lang="en-IN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4466D-67E8-A57A-909F-7E022D4EC4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31</a:t>
            </a:fld>
            <a:endParaRPr lang="en-US" sz="5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C7660C-65ED-B823-5A7D-7C613CE3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0" y="425835"/>
            <a:ext cx="3429000" cy="3410712"/>
          </a:xfrm>
        </p:spPr>
        <p:txBody>
          <a:bodyPr anchor="t">
            <a:normAutofit/>
          </a:bodyPr>
          <a:lstStyle/>
          <a:p>
            <a:r>
              <a:rPr lang="en-IN" sz="1600" dirty="0"/>
              <a:t>Child has a scope but parent does not</a:t>
            </a:r>
          </a:p>
          <a:p>
            <a:pPr lvl="1"/>
            <a:r>
              <a:rPr lang="en-IN" sz="1400" dirty="0"/>
              <a:t>The </a:t>
            </a:r>
            <a:r>
              <a:rPr lang="en-IN" sz="1400" dirty="0" err="1"/>
              <a:t>bootph</a:t>
            </a:r>
            <a:r>
              <a:rPr lang="en-IN" sz="1400" dirty="0"/>
              <a:t> of child gets propagated to the parent.</a:t>
            </a:r>
            <a:br>
              <a:rPr lang="en-IN" sz="1800" dirty="0"/>
            </a:br>
            <a:endParaRPr lang="en-IN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244DB-F5AE-127F-E425-D2A918AF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0" y="1825792"/>
            <a:ext cx="3926919" cy="19484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21ECE5-DA26-0A54-D5A4-EC20B38EC134}"/>
              </a:ext>
            </a:extLst>
          </p:cNvPr>
          <p:cNvSpPr txBox="1"/>
          <p:nvPr/>
        </p:nvSpPr>
        <p:spPr>
          <a:xfrm>
            <a:off x="5467454" y="4366294"/>
            <a:ext cx="3114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Device tree source(</a:t>
            </a:r>
            <a:r>
              <a:rPr lang="en-IN" sz="1400" b="1" dirty="0" err="1"/>
              <a:t>dts</a:t>
            </a:r>
            <a:r>
              <a:rPr lang="en-IN" sz="1400" b="1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C37FE-1ECC-281C-9E07-E81A48A8ED4F}"/>
              </a:ext>
            </a:extLst>
          </p:cNvPr>
          <p:cNvSpPr txBox="1"/>
          <p:nvPr/>
        </p:nvSpPr>
        <p:spPr>
          <a:xfrm>
            <a:off x="1040435" y="3836547"/>
            <a:ext cx="22903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/>
              <a:t>Decompiled SPL DTB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AF7332-3CB9-DA4E-36A5-21A3F652103A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4004309" y="2800009"/>
            <a:ext cx="1101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4F94B5-ECFE-66F9-87F9-39284B194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693" y="117316"/>
            <a:ext cx="2842591" cy="42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5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08F7-2DAB-0231-671A-BD17E239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3821751" cy="438763"/>
          </a:xfrm>
        </p:spPr>
        <p:txBody>
          <a:bodyPr/>
          <a:lstStyle/>
          <a:p>
            <a:r>
              <a:rPr lang="en-IN" sz="2000" dirty="0"/>
              <a:t>Parent-Child Dependency for </a:t>
            </a:r>
            <a:r>
              <a:rPr lang="en-IN" sz="2000" dirty="0" err="1"/>
              <a:t>bootph</a:t>
            </a:r>
            <a:r>
              <a:rPr lang="en-IN" sz="20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B703-4738-DB41-BF46-252A6D005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78498" y="676905"/>
            <a:ext cx="4157663" cy="351948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IN" sz="1600" dirty="0"/>
              <a:t>Parent has a scope but child does not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IN" sz="1600" dirty="0"/>
              <a:t>Child gets excluded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AEB5-CBFC-EEBB-E77E-0A52ACC6D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7744C-04FD-8BF3-2DAF-870D9320C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45926"/>
            <a:ext cx="4487586" cy="3575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BC241-CE5B-5022-9161-58F19626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" y="2436649"/>
            <a:ext cx="4157663" cy="1547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EFF91-3974-FC76-7977-C71E23A6FE73}"/>
              </a:ext>
            </a:extLst>
          </p:cNvPr>
          <p:cNvSpPr txBox="1"/>
          <p:nvPr/>
        </p:nvSpPr>
        <p:spPr>
          <a:xfrm>
            <a:off x="5581189" y="4228242"/>
            <a:ext cx="299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Device tree source(</a:t>
            </a:r>
            <a:r>
              <a:rPr lang="en-IN" b="1" dirty="0" err="1"/>
              <a:t>dts</a:t>
            </a:r>
            <a:r>
              <a:rPr lang="en-IN" b="1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4C7CE-12F1-5329-14E1-42B93F1AE985}"/>
              </a:ext>
            </a:extLst>
          </p:cNvPr>
          <p:cNvSpPr txBox="1"/>
          <p:nvPr/>
        </p:nvSpPr>
        <p:spPr>
          <a:xfrm>
            <a:off x="1272246" y="4179005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Decompiled SPL DTB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5CC3B9-452E-0AC8-5D80-BB5279C62CEE}"/>
              </a:ext>
            </a:extLst>
          </p:cNvPr>
          <p:cNvCxnSpPr/>
          <p:nvPr/>
        </p:nvCxnSpPr>
        <p:spPr>
          <a:xfrm flipH="1">
            <a:off x="4211245" y="3093835"/>
            <a:ext cx="360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24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C2E7A-1AB7-AAE7-99F7-FB1847DC3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A2C1-CD04-B574-7A70-C0C67737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3821751" cy="438763"/>
          </a:xfrm>
        </p:spPr>
        <p:txBody>
          <a:bodyPr/>
          <a:lstStyle/>
          <a:p>
            <a:r>
              <a:rPr lang="en-IN" sz="2000" dirty="0"/>
              <a:t>Parent-Child Dependency for </a:t>
            </a:r>
            <a:r>
              <a:rPr lang="en-IN" sz="2000" dirty="0" err="1"/>
              <a:t>bootph</a:t>
            </a:r>
            <a:r>
              <a:rPr lang="en-IN" sz="20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E5039-449A-3366-447B-0201A02AB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0458F6-A53E-FB2D-A1C5-7D3B9D0D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96" y="679251"/>
            <a:ext cx="3429000" cy="3410712"/>
          </a:xfrm>
        </p:spPr>
        <p:txBody>
          <a:bodyPr anchor="t">
            <a:normAutofit/>
          </a:bodyPr>
          <a:lstStyle/>
          <a:p>
            <a:r>
              <a:rPr lang="en-IN" sz="1800" dirty="0"/>
              <a:t>Both parent and child nodes is untagged</a:t>
            </a:r>
          </a:p>
          <a:p>
            <a:r>
              <a:rPr lang="en-IN" sz="1800" dirty="0"/>
              <a:t>Parent and child node will only be included in the post relocation phase of U-BOOT-proper.</a:t>
            </a:r>
            <a:br>
              <a:rPr lang="en-IN" sz="1800" dirty="0"/>
            </a:br>
            <a:endParaRPr lang="en-IN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B1086-F7D6-686E-C4CA-48DBD8D945E3}"/>
              </a:ext>
            </a:extLst>
          </p:cNvPr>
          <p:cNvSpPr txBox="1"/>
          <p:nvPr/>
        </p:nvSpPr>
        <p:spPr>
          <a:xfrm>
            <a:off x="5198165" y="4363277"/>
            <a:ext cx="3222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Device tree source(</a:t>
            </a:r>
            <a:r>
              <a:rPr lang="en-IN" b="1" dirty="0" err="1"/>
              <a:t>dts</a:t>
            </a:r>
            <a:r>
              <a:rPr lang="en-IN" b="1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37BC4-B7FD-20ED-A52D-9A6495A98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61" y="76650"/>
            <a:ext cx="3308600" cy="43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48AF-6480-A88F-BC89-34EF92A0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Common Pitfalls</a:t>
            </a:r>
            <a:endParaRPr lang="en-IN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BE7D9-C59F-A189-3279-2DFC9D6AD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650" y="705263"/>
            <a:ext cx="4157663" cy="3519488"/>
          </a:xfrm>
        </p:spPr>
        <p:txBody>
          <a:bodyPr wrap="square" anchor="t">
            <a:normAutofit/>
          </a:bodyPr>
          <a:lstStyle/>
          <a:p>
            <a:r>
              <a:rPr lang="en-IN" dirty="0"/>
              <a:t>Adding tags in the wrong way causing it to get overridden</a:t>
            </a:r>
          </a:p>
          <a:p>
            <a:pPr lvl="1"/>
            <a:r>
              <a:rPr lang="en-IN" sz="1700" b="1" dirty="0"/>
              <a:t>Case 1(Same </a:t>
            </a:r>
            <a:r>
              <a:rPr lang="en-IN" sz="1700" b="1" dirty="0" err="1"/>
              <a:t>dts</a:t>
            </a:r>
            <a:r>
              <a:rPr lang="en-IN" sz="1700" b="1" dirty="0"/>
              <a:t> file)</a:t>
            </a:r>
            <a:r>
              <a:rPr lang="en-IN" sz="1700" dirty="0"/>
              <a:t>: Adding different tags to the same node one after the other in the same file.</a:t>
            </a:r>
          </a:p>
          <a:p>
            <a:r>
              <a:rPr lang="en-IN" b="1" dirty="0"/>
              <a:t>Output</a:t>
            </a:r>
            <a:r>
              <a:rPr lang="en-IN" dirty="0"/>
              <a:t> : Set Union of both tags</a:t>
            </a:r>
          </a:p>
          <a:p>
            <a:pPr lvl="1"/>
            <a:endParaRPr lang="en-IN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34D2E-68DE-42F0-4F2C-4D50D551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07" y="755981"/>
            <a:ext cx="4157662" cy="147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DC397-C867-4AF9-41E4-B71F6532F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3548F6-AAA9-4A8D-A869-511B3DFE3256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34</a:t>
            </a:fld>
            <a:endParaRPr lang="en-US" sz="5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602FD3-1310-EBDF-7237-C637B27ED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07" y="2710754"/>
            <a:ext cx="4261301" cy="1508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DB7ADE-6213-597D-6A26-2E84AA535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2649142"/>
            <a:ext cx="3895692" cy="1685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CE9414-C3EC-4026-6A79-FBF00DAD1C80}"/>
              </a:ext>
            </a:extLst>
          </p:cNvPr>
          <p:cNvSpPr txBox="1"/>
          <p:nvPr/>
        </p:nvSpPr>
        <p:spPr>
          <a:xfrm>
            <a:off x="897553" y="4296386"/>
            <a:ext cx="3229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Decompiled SPL DTB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1B652-40E8-5602-FDBC-6A70DB2B1693}"/>
              </a:ext>
            </a:extLst>
          </p:cNvPr>
          <p:cNvSpPr txBox="1"/>
          <p:nvPr/>
        </p:nvSpPr>
        <p:spPr>
          <a:xfrm>
            <a:off x="6164901" y="4202853"/>
            <a:ext cx="190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Example 2(</a:t>
            </a:r>
            <a:r>
              <a:rPr lang="en-IN" dirty="0" err="1"/>
              <a:t>dts</a:t>
            </a:r>
            <a:r>
              <a:rPr lang="en-IN" dirty="0"/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C86A1F-F1CC-6974-CD0D-0A3DCF0EBEBA}"/>
              </a:ext>
            </a:extLst>
          </p:cNvPr>
          <p:cNvCxnSpPr>
            <a:cxnSpLocks/>
          </p:cNvCxnSpPr>
          <p:nvPr/>
        </p:nvCxnSpPr>
        <p:spPr>
          <a:xfrm flipH="1">
            <a:off x="4127467" y="2261937"/>
            <a:ext cx="680940" cy="38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4E98A0-7BB0-42C6-6259-2DAA0B7EA2A7}"/>
              </a:ext>
            </a:extLst>
          </p:cNvPr>
          <p:cNvCxnSpPr/>
          <p:nvPr/>
        </p:nvCxnSpPr>
        <p:spPr>
          <a:xfrm flipH="1">
            <a:off x="4127467" y="3276027"/>
            <a:ext cx="680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020E121-AEF8-9A1F-7E09-D5A96C2D038C}"/>
              </a:ext>
            </a:extLst>
          </p:cNvPr>
          <p:cNvSpPr txBox="1"/>
          <p:nvPr/>
        </p:nvSpPr>
        <p:spPr>
          <a:xfrm>
            <a:off x="6070870" y="215899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Example 1(</a:t>
            </a:r>
            <a:r>
              <a:rPr lang="en-IN" dirty="0" err="1"/>
              <a:t>dts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0118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0252-7ECC-4651-4C61-F1FB23CE4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0267-1491-CC2B-5CAB-2016C6AF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Common Pitfalls</a:t>
            </a:r>
            <a:endParaRPr lang="en-IN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DB89BB-FB4A-97D5-9AFB-0B6B4E3DC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650" y="705263"/>
            <a:ext cx="4157663" cy="3519488"/>
          </a:xfrm>
        </p:spPr>
        <p:txBody>
          <a:bodyPr wrap="square" anchor="t">
            <a:normAutofit/>
          </a:bodyPr>
          <a:lstStyle/>
          <a:p>
            <a:r>
              <a:rPr lang="en-IN" dirty="0"/>
              <a:t>Adding tags in the wrong device tree file causing it to get overridden</a:t>
            </a:r>
          </a:p>
          <a:p>
            <a:pPr lvl="1"/>
            <a:r>
              <a:rPr lang="en-IN" b="1" dirty="0"/>
              <a:t>Case 2(Different file)</a:t>
            </a:r>
            <a:r>
              <a:rPr lang="en-IN" dirty="0"/>
              <a:t>: Adding one tag in the </a:t>
            </a:r>
            <a:r>
              <a:rPr lang="en-IN" dirty="0" err="1"/>
              <a:t>dtsi</a:t>
            </a:r>
            <a:r>
              <a:rPr lang="en-IN" dirty="0"/>
              <a:t> and another tag in the </a:t>
            </a:r>
            <a:r>
              <a:rPr lang="en-IN" dirty="0" err="1"/>
              <a:t>dts</a:t>
            </a:r>
            <a:r>
              <a:rPr lang="en-IN" dirty="0"/>
              <a:t> causing it to be overridden</a:t>
            </a:r>
          </a:p>
          <a:p>
            <a:r>
              <a:rPr lang="en-IN" b="1" dirty="0"/>
              <a:t>Output</a:t>
            </a:r>
            <a:r>
              <a:rPr lang="en-IN" dirty="0"/>
              <a:t> : Set Union of both tags</a:t>
            </a:r>
          </a:p>
          <a:p>
            <a:pPr lvl="1"/>
            <a:endParaRPr lang="en-IN" sz="1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35CBE-25B0-1FF0-722E-1E69EF7B6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B53548F6-AAA9-4A8D-A869-511B3DFE3256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35</a:t>
            </a:fld>
            <a:endParaRPr lang="en-US" sz="5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B4C89-5C28-ECC5-1033-CF1F564F7CCF}"/>
              </a:ext>
            </a:extLst>
          </p:cNvPr>
          <p:cNvSpPr txBox="1"/>
          <p:nvPr/>
        </p:nvSpPr>
        <p:spPr>
          <a:xfrm>
            <a:off x="911694" y="4253571"/>
            <a:ext cx="3504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Decompiled SPL DTB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0D2CA-686E-EDF0-0739-18617A73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27" y="2612410"/>
            <a:ext cx="3727012" cy="1612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DE85B8-3B96-F01D-F676-FE50F4AB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54" y="177302"/>
            <a:ext cx="3700021" cy="1876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467CDB-9ECE-1CE1-9138-7FA3DD563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335" y="2488976"/>
            <a:ext cx="4093768" cy="1735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DD52E9-23C1-BF81-D777-BF01E824AFB3}"/>
              </a:ext>
            </a:extLst>
          </p:cNvPr>
          <p:cNvSpPr txBox="1"/>
          <p:nvPr/>
        </p:nvSpPr>
        <p:spPr>
          <a:xfrm>
            <a:off x="6081106" y="4228242"/>
            <a:ext cx="1517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/>
              <a:t>&lt;board&gt;.dts</a:t>
            </a:r>
            <a:endParaRPr lang="en-IN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B9530A-DDA6-5730-382E-4C10E3F50298}"/>
              </a:ext>
            </a:extLst>
          </p:cNvPr>
          <p:cNvSpPr txBox="1"/>
          <p:nvPr/>
        </p:nvSpPr>
        <p:spPr>
          <a:xfrm rot="16200000">
            <a:off x="3524953" y="690636"/>
            <a:ext cx="2547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&lt;board&gt;-u-</a:t>
            </a:r>
            <a:r>
              <a:rPr lang="en-IN" sz="1400" b="1" dirty="0" err="1"/>
              <a:t>boot.dtsi</a:t>
            </a:r>
            <a:endParaRPr lang="en-IN" sz="14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E415A5-C55D-4486-18D0-74D212CB42E7}"/>
              </a:ext>
            </a:extLst>
          </p:cNvPr>
          <p:cNvCxnSpPr>
            <a:cxnSpLocks/>
          </p:cNvCxnSpPr>
          <p:nvPr/>
        </p:nvCxnSpPr>
        <p:spPr>
          <a:xfrm flipH="1">
            <a:off x="4165281" y="3116655"/>
            <a:ext cx="5099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us Sign 11">
            <a:extLst>
              <a:ext uri="{FF2B5EF4-FFF2-40B4-BE49-F238E27FC236}">
                <a16:creationId xmlns:a16="http://schemas.microsoft.com/office/drawing/2014/main" id="{6A85096D-FE18-0B50-6332-996D119F4A91}"/>
              </a:ext>
            </a:extLst>
          </p:cNvPr>
          <p:cNvSpPr/>
          <p:nvPr/>
        </p:nvSpPr>
        <p:spPr>
          <a:xfrm>
            <a:off x="6641430" y="2018027"/>
            <a:ext cx="470951" cy="50068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812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1877-DAFF-F9A5-8BC4-BEB1C3F3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A486-A88C-4ACC-C89C-6AABD8F03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8622089" cy="3519488"/>
          </a:xfrm>
        </p:spPr>
        <p:txBody>
          <a:bodyPr/>
          <a:lstStyle/>
          <a:p>
            <a:r>
              <a:rPr lang="en-IN" b="1" dirty="0"/>
              <a:t>Ignoring tags</a:t>
            </a:r>
          </a:p>
          <a:p>
            <a:pPr lvl="1"/>
            <a:r>
              <a:rPr lang="en-IN" dirty="0"/>
              <a:t>Without tags, nodes are included only in the final phase, where all memory is available.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en-IN" b="1" dirty="0"/>
              <a:t>Using </a:t>
            </a:r>
            <a:r>
              <a:rPr lang="en-IN" b="1" dirty="0" err="1"/>
              <a:t>bootph</a:t>
            </a:r>
            <a:r>
              <a:rPr lang="en-IN" b="1" dirty="0"/>
              <a:t>-all tags everywhere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07E3-0F35-B3F2-346E-0B70538DC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2F23F6-E82B-AD88-593C-28028DC21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39006"/>
              </p:ext>
            </p:extLst>
          </p:nvPr>
        </p:nvGraphicFramePr>
        <p:xfrm>
          <a:off x="480805" y="2028558"/>
          <a:ext cx="8123738" cy="1828800"/>
        </p:xfrm>
        <a:graphic>
          <a:graphicData uri="http://schemas.openxmlformats.org/drawingml/2006/table">
            <a:tbl>
              <a:tblPr firstRow="1" bandRow="1"/>
              <a:tblGrid>
                <a:gridCol w="4061869">
                  <a:extLst>
                    <a:ext uri="{9D8B030D-6E8A-4147-A177-3AD203B41FA5}">
                      <a16:colId xmlns:a16="http://schemas.microsoft.com/office/drawing/2014/main" val="1700760036"/>
                    </a:ext>
                  </a:extLst>
                </a:gridCol>
                <a:gridCol w="4061869">
                  <a:extLst>
                    <a:ext uri="{9D8B030D-6E8A-4147-A177-3AD203B41FA5}">
                      <a16:colId xmlns:a16="http://schemas.microsoft.com/office/drawing/2014/main" val="4014527151"/>
                    </a:ext>
                  </a:extLst>
                </a:gridCol>
              </a:tblGrid>
              <a:tr h="302922"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dirty="0"/>
                        <a:t>DTB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dirty="0"/>
                        <a:t>SIZE(KB)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814468"/>
                  </a:ext>
                </a:extLst>
              </a:tr>
              <a:tr h="403913"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b="1" dirty="0"/>
                        <a:t>UPSTREAM DRA821 SPL DTB</a:t>
                      </a:r>
                      <a:endParaRPr lang="en-IN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15.14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06537"/>
                  </a:ext>
                </a:extLst>
              </a:tr>
              <a:tr h="302922"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DRA821 SPL DTB (BOOTPH-ALL)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dirty="0"/>
                        <a:t>54.96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18925"/>
                  </a:ext>
                </a:extLst>
              </a:tr>
              <a:tr h="302922"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UPSTREAM DRA821 U-BOOT DTB</a:t>
                      </a:r>
                      <a:endParaRPr lang="en-IN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dirty="0"/>
                        <a:t>77.14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52751"/>
                  </a:ext>
                </a:extLst>
              </a:tr>
              <a:tr h="302922"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DRA821 UBOOT DTB (BOOTPH-ALL)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380895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761790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14268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52357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1904467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285362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2666253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047146" algn="l" defTabSz="76179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dirty="0"/>
                        <a:t>79.86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6B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305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322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4DF24-FC24-9FDD-99AC-00BFE4D7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1CEC-C2A6-129D-A510-054D494E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000" dirty="0">
                <a:solidFill>
                  <a:srgbClr val="92D050"/>
                </a:solidFill>
              </a:rPr>
              <a:t>Generic steps the vendor can use to profile/audit their </a:t>
            </a:r>
            <a:r>
              <a:rPr lang="en-IN" sz="2000" dirty="0" err="1">
                <a:solidFill>
                  <a:srgbClr val="92D050"/>
                </a:solidFill>
              </a:rPr>
              <a:t>bootph</a:t>
            </a:r>
            <a:r>
              <a:rPr lang="en-IN" sz="2000" dirty="0">
                <a:solidFill>
                  <a:srgbClr val="92D050"/>
                </a:solidFill>
              </a:rPr>
              <a:t> usage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233B0-12F6-2DAB-7359-38C0E7924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9C85F-0294-49AC-818B-252925DE8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8288655" cy="3519488"/>
          </a:xfrm>
        </p:spPr>
        <p:txBody>
          <a:bodyPr/>
          <a:lstStyle/>
          <a:p>
            <a:r>
              <a:rPr lang="en-US" dirty="0"/>
              <a:t>Identify the device tree nodes required in each phase of the bootloader and accordingly tag them.</a:t>
            </a:r>
          </a:p>
          <a:p>
            <a:r>
              <a:rPr lang="en-US" dirty="0"/>
              <a:t>Avoid over tagging a device tree node.</a:t>
            </a:r>
          </a:p>
          <a:p>
            <a:r>
              <a:rPr lang="en-US" dirty="0"/>
              <a:t>Ensure that you understand the parent-child dependency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47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A4663-F1C5-D42A-563D-EE9DA7A6E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AE3-B72A-BADB-9102-C440605C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5" y="-64865"/>
            <a:ext cx="8458200" cy="610791"/>
          </a:xfrm>
        </p:spPr>
        <p:txBody>
          <a:bodyPr/>
          <a:lstStyle/>
          <a:p>
            <a:r>
              <a:rPr lang="en-IN" sz="2000" dirty="0"/>
              <a:t>Other possible Optimizations : Compiled-in Device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67816-B590-A04C-776D-E7024D53C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971" y="474649"/>
            <a:ext cx="8946037" cy="4045534"/>
          </a:xfrm>
        </p:spPr>
        <p:txBody>
          <a:bodyPr/>
          <a:lstStyle/>
          <a:p>
            <a:r>
              <a:rPr lang="en-IN" sz="1800" dirty="0"/>
              <a:t>This feature </a:t>
            </a:r>
            <a:r>
              <a:rPr lang="en-US" sz="1800" dirty="0"/>
              <a:t>converts the </a:t>
            </a:r>
            <a:r>
              <a:rPr lang="en-US" sz="1800" dirty="0" err="1"/>
              <a:t>devicetree</a:t>
            </a:r>
            <a:r>
              <a:rPr lang="en-US" sz="1800" dirty="0"/>
              <a:t> contents into C code at build time , which can be compiled into the SPL binary.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How does it optimize?</a:t>
            </a:r>
          </a:p>
          <a:p>
            <a:pPr lvl="1"/>
            <a:r>
              <a:rPr lang="en-US" sz="1800" dirty="0"/>
              <a:t>No need to change the source code.</a:t>
            </a:r>
          </a:p>
          <a:p>
            <a:pPr lvl="1"/>
            <a:r>
              <a:rPr lang="en-US" sz="1800" dirty="0"/>
              <a:t>Avoids runtime parsing of device tree.</a:t>
            </a:r>
          </a:p>
          <a:p>
            <a:pPr lvl="1"/>
            <a:r>
              <a:rPr lang="en-US" sz="1800" dirty="0"/>
              <a:t>This saves the overhead of storing </a:t>
            </a:r>
            <a:r>
              <a:rPr lang="en-US" sz="1800" b="1" dirty="0"/>
              <a:t>device tree code </a:t>
            </a:r>
            <a:r>
              <a:rPr lang="en-US" sz="1800" dirty="0"/>
              <a:t>and the </a:t>
            </a:r>
            <a:r>
              <a:rPr lang="en-US" sz="1800" b="1" dirty="0" err="1"/>
              <a:t>libfdt</a:t>
            </a:r>
            <a:r>
              <a:rPr lang="en-US" sz="1800" b="1" dirty="0"/>
              <a:t> library code</a:t>
            </a:r>
            <a:r>
              <a:rPr lang="en-US" sz="1800" dirty="0"/>
              <a:t>(~3-10KB), thus leading to more efficient storage of data.	</a:t>
            </a:r>
          </a:p>
          <a:p>
            <a:pPr lvl="1"/>
            <a:r>
              <a:rPr lang="en-US" sz="1800" dirty="0"/>
              <a:t>Device is instantiated at runtime without converting the device tree data(in the form of C structures) to platform data in the driver, thus reducing the code overhead of that conversion logic as well. The </a:t>
            </a:r>
            <a:r>
              <a:rPr lang="en-US" sz="1800" i="1" dirty="0" err="1"/>
              <a:t>of_to_plat</a:t>
            </a:r>
            <a:r>
              <a:rPr lang="en-US" sz="1800" i="1" dirty="0"/>
              <a:t>()</a:t>
            </a:r>
            <a:r>
              <a:rPr lang="en-US" sz="1800" dirty="0"/>
              <a:t> method should therefore do nothing in such a driver.</a:t>
            </a:r>
          </a:p>
          <a:p>
            <a:pPr marL="0" indent="0">
              <a:buNone/>
            </a:pPr>
            <a:endParaRPr lang="en-IN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C2356-4816-7C7C-BFD2-2555EE5FB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79C0C-E08E-28A4-448B-EB4AEF43A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EB33-28B3-5F7F-4C47-FE0E6F18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5" y="-64865"/>
            <a:ext cx="8458200" cy="610791"/>
          </a:xfrm>
        </p:spPr>
        <p:txBody>
          <a:bodyPr/>
          <a:lstStyle/>
          <a:p>
            <a:r>
              <a:rPr lang="en-IN" sz="2000" dirty="0"/>
              <a:t>Other possible Optimizations : Compiled-in Device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5A79A-7518-8DC1-9DB6-5740F4E13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29" y="504877"/>
            <a:ext cx="8946037" cy="4045534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</a:rPr>
              <a:t>How it works?</a:t>
            </a:r>
          </a:p>
          <a:p>
            <a:pPr lvl="1"/>
            <a:r>
              <a:rPr lang="en-US" sz="1800" dirty="0"/>
              <a:t>The feature is enabled by CONFIG OF_PLATDATA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This feature is only available in SPL/TPL</a:t>
            </a:r>
            <a:endParaRPr lang="en-US" sz="1800" b="1" dirty="0">
              <a:solidFill>
                <a:schemeClr val="tx2"/>
              </a:solidFill>
            </a:endParaRPr>
          </a:p>
          <a:p>
            <a:pPr lvl="1"/>
            <a:r>
              <a:rPr lang="en-US" sz="1800" dirty="0"/>
              <a:t>A tool called ‘</a:t>
            </a:r>
            <a:r>
              <a:rPr lang="en-US" sz="1800" b="1" dirty="0" err="1"/>
              <a:t>dtoc</a:t>
            </a:r>
            <a:r>
              <a:rPr lang="en-US" sz="1800" dirty="0"/>
              <a:t>’ converts a </a:t>
            </a:r>
            <a:r>
              <a:rPr lang="en-US" sz="1800" dirty="0" err="1"/>
              <a:t>devicetree</a:t>
            </a:r>
            <a:r>
              <a:rPr lang="en-US" sz="1800" dirty="0"/>
              <a:t> file into the following:</a:t>
            </a:r>
          </a:p>
          <a:p>
            <a:pPr lvl="2"/>
            <a:r>
              <a:rPr lang="en-US" sz="1800" dirty="0"/>
              <a:t>A set of struct declarations, one for each compatible node</a:t>
            </a:r>
          </a:p>
          <a:p>
            <a:pPr lvl="2"/>
            <a:r>
              <a:rPr lang="en-US" sz="1800" dirty="0"/>
              <a:t>The actual platform data for each device.</a:t>
            </a:r>
          </a:p>
          <a:p>
            <a:pPr lvl="2"/>
            <a:r>
              <a:rPr lang="en-US" sz="1800" dirty="0"/>
              <a:t>A set of </a:t>
            </a:r>
            <a:r>
              <a:rPr lang="en-US" sz="1800" b="1" i="1" dirty="0"/>
              <a:t>U_BOOT_DRVINFO</a:t>
            </a:r>
            <a:r>
              <a:rPr lang="en-US" sz="1800" i="1" dirty="0"/>
              <a:t>()</a:t>
            </a:r>
            <a:r>
              <a:rPr lang="en-US" sz="1800" dirty="0"/>
              <a:t> declarations  for each node. </a:t>
            </a:r>
          </a:p>
          <a:p>
            <a:pPr lvl="1"/>
            <a:r>
              <a:rPr lang="en-US" sz="1800" dirty="0"/>
              <a:t>The device is then instantiated at run-time and the platform data can be accessed using:</a:t>
            </a:r>
          </a:p>
          <a:p>
            <a:pPr lvl="1"/>
            <a:r>
              <a:rPr lang="en-US" sz="1800" dirty="0"/>
              <a:t>The platform data is then matched with a driver at runtime, the ‘name’ property of the </a:t>
            </a:r>
            <a:r>
              <a:rPr lang="en-US" sz="1800" b="1" i="1" dirty="0"/>
              <a:t>U_BOOT_DRVINFO()</a:t>
            </a:r>
            <a:r>
              <a:rPr lang="en-US" sz="1800" b="1" dirty="0"/>
              <a:t> </a:t>
            </a:r>
            <a:r>
              <a:rPr lang="en-US" sz="1800" dirty="0"/>
              <a:t>declaration has to match a driver declared via </a:t>
            </a:r>
            <a:r>
              <a:rPr lang="en-US" sz="1800" b="1" i="1" dirty="0"/>
              <a:t>U_BOOT_DRIVER()/</a:t>
            </a:r>
            <a:r>
              <a:rPr lang="en-IN" sz="1800" b="1" dirty="0"/>
              <a:t> </a:t>
            </a:r>
            <a:r>
              <a:rPr lang="en-IN" sz="1800" b="1" i="1" dirty="0"/>
              <a:t>DM_DRIVER_ALIAS()</a:t>
            </a:r>
            <a:r>
              <a:rPr lang="en-IN" sz="1800" i="1" dirty="0"/>
              <a:t>macro</a:t>
            </a:r>
            <a:r>
              <a:rPr lang="en-US" sz="1800" dirty="0"/>
              <a:t>.</a:t>
            </a:r>
            <a:br>
              <a:rPr lang="en-US" sz="1200" dirty="0"/>
            </a:br>
            <a:endParaRPr lang="en-IN" sz="1200" dirty="0"/>
          </a:p>
          <a:p>
            <a:pPr marL="0" indent="0">
              <a:buNone/>
            </a:pPr>
            <a:endParaRPr lang="en-IN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79EFE-EF5C-BD6B-69EF-E10D18381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55300-C16D-3C45-0677-2C207B3FE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AFD26-883D-80A7-0287-3C41D2FFB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This is a technology presentation, not product-readiness or roadmap commitment.</a:t>
            </a:r>
          </a:p>
          <a:p>
            <a:r>
              <a:rPr lang="en-IN" dirty="0"/>
              <a:t>Opinions presented here are that of the speakers and may not reflect that of Texas Instruments Inc.</a:t>
            </a:r>
          </a:p>
          <a:p>
            <a:r>
              <a:rPr lang="en-US" dirty="0"/>
              <a:t>All the boot-time profiling is _NOT_ done on production binaries, and only done on default upstream offerings. The aim is to highlight how a upstream codebase can be optimized heavily by the use of appropriate </a:t>
            </a:r>
            <a:r>
              <a:rPr lang="en-US" dirty="0" err="1"/>
              <a:t>bootph</a:t>
            </a:r>
            <a:r>
              <a:rPr lang="en-US" dirty="0"/>
              <a:t> tags. Users who are working on production binaries can also adopt this approach for boot-time optimization.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3264C-49E0-467F-F03D-543469BC3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621340-797E-5F29-7447-8C34226D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950"/>
            <a:ext cx="8458200" cy="609600"/>
          </a:xfrm>
        </p:spPr>
        <p:txBody>
          <a:bodyPr/>
          <a:lstStyle/>
          <a:p>
            <a:r>
              <a:rPr lang="en-IN" dirty="0"/>
              <a:t>Disclaimers</a:t>
            </a:r>
          </a:p>
        </p:txBody>
      </p:sp>
    </p:spTree>
    <p:extLst>
      <p:ext uri="{BB962C8B-B14F-4D97-AF65-F5344CB8AC3E}">
        <p14:creationId xmlns:p14="http://schemas.microsoft.com/office/powerpoint/2010/main" val="3296037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DCF90-281D-E532-ED1D-4225D890E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BE219-A875-7684-B67E-F0D3A4BA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6" y="931738"/>
            <a:ext cx="3688755" cy="2573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6E05F6-F8BA-75FD-4544-C438F7F7A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698" y="48241"/>
            <a:ext cx="2171936" cy="1713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7E771-C625-473C-07B2-CE0F194D1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554" y="1830499"/>
            <a:ext cx="2937552" cy="192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7582A9-167B-4684-0DED-E72CD9323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41" y="3819285"/>
            <a:ext cx="2714719" cy="765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14475-B1C9-B2B1-AB0A-E661E594D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110" y="1054504"/>
            <a:ext cx="1093588" cy="41138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EC97B569-AD7B-6C4F-0E28-5E5DBC54613B}"/>
              </a:ext>
            </a:extLst>
          </p:cNvPr>
          <p:cNvSpPr/>
          <p:nvPr/>
        </p:nvSpPr>
        <p:spPr>
          <a:xfrm>
            <a:off x="4010615" y="2248211"/>
            <a:ext cx="743590" cy="299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EF6E26E-9E80-BDC5-BB88-82C299F2A637}"/>
              </a:ext>
            </a:extLst>
          </p:cNvPr>
          <p:cNvSpPr/>
          <p:nvPr/>
        </p:nvSpPr>
        <p:spPr>
          <a:xfrm rot="2086534">
            <a:off x="3799824" y="3657737"/>
            <a:ext cx="1123668" cy="3167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0352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B32C-89A5-67F7-7DA9-E429A5F4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possible Optimizations : Live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CEA7-4FA0-A0DA-661F-547C4BAD3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6630133" cy="3519488"/>
          </a:xfrm>
        </p:spPr>
        <p:txBody>
          <a:bodyPr/>
          <a:lstStyle/>
          <a:p>
            <a:r>
              <a:rPr lang="en-US" dirty="0"/>
              <a:t>An alternative to Flat device tree in UBOOT proper post relocation phase</a:t>
            </a:r>
          </a:p>
          <a:p>
            <a:r>
              <a:rPr lang="en-US" dirty="0"/>
              <a:t>An unpacked, hierarchical pointer-based structure (similar to Linux). </a:t>
            </a:r>
          </a:p>
          <a:p>
            <a:r>
              <a:rPr lang="en-US" dirty="0"/>
              <a:t>This is enabled via </a:t>
            </a:r>
            <a:r>
              <a:rPr lang="en-US" b="1" dirty="0"/>
              <a:t>CONFIG_OF_LIVE</a:t>
            </a:r>
          </a:p>
          <a:p>
            <a:r>
              <a:rPr lang="en-US" b="1" dirty="0"/>
              <a:t>Use case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Run time modification of device tree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317F7-E0F7-79C7-37D1-ADCB8721C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CB1B2-BB0B-509B-A264-EB951A075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9" y="3203100"/>
            <a:ext cx="3853843" cy="1276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98665D-208B-C0CE-0AFA-026BD014C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11" y="3166393"/>
            <a:ext cx="4220610" cy="124249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5C033E-D115-5968-805A-EEA4980D184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058122" y="3787640"/>
            <a:ext cx="660989" cy="5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25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41B17-F1F7-718D-456F-D328FCB3F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70BE-BC79-0362-ACB4-FD0EBF2E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possible Optimizations : Live Tree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FAAB6-62EF-B7E6-69AD-3E5C6C4E8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62647-F6C3-1BFA-860B-99FD2162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4" y="1101129"/>
            <a:ext cx="4995496" cy="78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B4358-2A3E-3BA5-020F-DAAE9B6FB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5" y="2403270"/>
            <a:ext cx="5632839" cy="1355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B522D7-AB7B-26C5-5863-4D7831786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376" y="789846"/>
            <a:ext cx="2903684" cy="373033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85CEBB-C4C0-4BB8-71CA-D50275B88AAB}"/>
              </a:ext>
            </a:extLst>
          </p:cNvPr>
          <p:cNvCxnSpPr/>
          <p:nvPr/>
        </p:nvCxnSpPr>
        <p:spPr>
          <a:xfrm>
            <a:off x="2728086" y="1882247"/>
            <a:ext cx="0" cy="51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50D4E2-296C-7574-CC6B-BA1EBB440E7F}"/>
              </a:ext>
            </a:extLst>
          </p:cNvPr>
          <p:cNvCxnSpPr>
            <a:stCxn id="8" idx="3"/>
          </p:cNvCxnSpPr>
          <p:nvPr/>
        </p:nvCxnSpPr>
        <p:spPr>
          <a:xfrm>
            <a:off x="5728224" y="3081262"/>
            <a:ext cx="445865" cy="17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21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80A86-2C09-65F5-21D6-2687E5716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8819-18E6-4C55-5EDF-08DB54FE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possible Optimizations : Live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1F9C-6DBB-BF17-87A5-0B1C28762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6630133" cy="3519488"/>
          </a:xfrm>
        </p:spPr>
        <p:txBody>
          <a:bodyPr/>
          <a:lstStyle/>
          <a:p>
            <a:r>
              <a:rPr lang="en-IN" dirty="0"/>
              <a:t>How this feature helps:</a:t>
            </a:r>
          </a:p>
          <a:p>
            <a:pPr lvl="1"/>
            <a:r>
              <a:rPr lang="en-US" dirty="0"/>
              <a:t>Adding new properties can involve copying large amounts of data around to make room.</a:t>
            </a:r>
          </a:p>
          <a:p>
            <a:pPr lvl="1"/>
            <a:r>
              <a:rPr lang="en-US" dirty="0"/>
              <a:t>The overall tree has a fixed maximum size so sometimes the tree must be rebuilt in a new location to create more space. </a:t>
            </a:r>
          </a:p>
          <a:p>
            <a:pPr lvl="1"/>
            <a:r>
              <a:rPr lang="en-US" dirty="0"/>
              <a:t>Even if not adding new properties or nodes, scanning the tree can be slow. </a:t>
            </a:r>
          </a:p>
          <a:p>
            <a:pPr lvl="2"/>
            <a:r>
              <a:rPr lang="en-US" dirty="0"/>
              <a:t>For example, finding the parent of a node is a slow process. Reading from nodes involves a small amount parsing which takes a little time.</a:t>
            </a:r>
            <a:endParaRPr lang="en-IN" dirty="0"/>
          </a:p>
          <a:p>
            <a:pPr lvl="1"/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4F59C-914A-C232-E327-4839FF817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4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99C31-6B6B-1A6A-9AF2-58519DBA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E9B1-5523-983C-9472-230751F3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FBE6-7E61-24FF-5657-520CF6775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399" y="717954"/>
            <a:ext cx="8619706" cy="3519488"/>
          </a:xfrm>
        </p:spPr>
        <p:txBody>
          <a:bodyPr/>
          <a:lstStyle/>
          <a:p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UBOOT </a:t>
            </a:r>
            <a:r>
              <a:rPr lang="en-US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Bootflow</a:t>
            </a: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lvl="1"/>
            <a:r>
              <a:rPr lang="en-US" dirty="0">
                <a:solidFill>
                  <a:srgbClr val="DE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https://docs.u-boot.org/en/stable/usage/spl_boot.html</a:t>
            </a:r>
          </a:p>
          <a:p>
            <a:pPr lvl="1"/>
            <a:r>
              <a:rPr lang="en-US" dirty="0">
                <a:solidFill>
                  <a:srgbClr val="DE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https://deepwiki.com/u-boot/u-boot/3-boot-process</a:t>
            </a:r>
          </a:p>
          <a:p>
            <a:pPr lvl="1"/>
            <a:r>
              <a:rPr lang="en-IN" dirty="0">
                <a:hlinkClick r:id="rId4"/>
              </a:rPr>
              <a:t>Memory Management — Das U-Boot unknown version documentation</a:t>
            </a:r>
            <a:endParaRPr lang="en-US" b="1" dirty="0">
              <a:solidFill>
                <a:srgbClr val="DE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Device tree:</a:t>
            </a:r>
          </a:p>
          <a:p>
            <a:pPr lvl="1"/>
            <a:r>
              <a:rPr lang="en-US" dirty="0">
                <a:solidFill>
                  <a:srgbClr val="DE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https://docs.u-boot.org/en/latest/develop/driver-model/design.html#:~:text=tree)%20and%20probe.-,Platform%20Data,%EF%83%81,-Note%3A%20platform%20data</a:t>
            </a:r>
            <a:endParaRPr lang="en-US" dirty="0"/>
          </a:p>
          <a:p>
            <a:pPr lvl="1"/>
            <a:r>
              <a:rPr lang="en-IN" dirty="0">
                <a:hlinkClick r:id="rId5"/>
              </a:rPr>
              <a:t>https://docs.u-boot.org/en/latest/develop/driver-model/design.html#device-tree</a:t>
            </a:r>
            <a:r>
              <a:rPr lang="en-IN" dirty="0"/>
              <a:t>	</a:t>
            </a:r>
          </a:p>
          <a:p>
            <a:pPr lvl="1"/>
            <a:r>
              <a:rPr lang="en-IN" dirty="0" err="1">
                <a:hlinkClick r:id="rId6"/>
              </a:rPr>
              <a:t>Devicetree</a:t>
            </a:r>
            <a:r>
              <a:rPr lang="en-IN" dirty="0">
                <a:hlinkClick r:id="rId6"/>
              </a:rPr>
              <a:t> Control in U-Boot — Das U-Boot unknown version documentation</a:t>
            </a:r>
            <a:endParaRPr lang="en-IN" dirty="0"/>
          </a:p>
          <a:p>
            <a:r>
              <a:rPr lang="en-IN" b="1" u="sng" dirty="0"/>
              <a:t>Compiled in Device tree</a:t>
            </a:r>
          </a:p>
          <a:p>
            <a:pPr lvl="1"/>
            <a:r>
              <a:rPr lang="en-US" dirty="0">
                <a:hlinkClick r:id="rId7"/>
              </a:rPr>
              <a:t>Compiled-in Device Tree / Platform Data — Das U-Boot unknown version documentation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ACEBE-D247-D84A-2E82-925BC9967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96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2E92-5E78-51C9-CAC0-9E0C3C81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Credits and Acknowledgement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88BC2-FB0A-75D5-4E31-217224469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54544-E49F-A3CE-B859-E77BCE2AF363}"/>
              </a:ext>
            </a:extLst>
          </p:cNvPr>
          <p:cNvSpPr txBox="1"/>
          <p:nvPr/>
        </p:nvSpPr>
        <p:spPr>
          <a:xfrm>
            <a:off x="231775" y="80727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Texas Instruments Inc.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Linux Foundation.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395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A50A-D9E7-E04E-9F3F-5C5C2054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E-mail: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2655-2051-2B31-0C81-2A2C9BED3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err="1"/>
              <a:t>Keerthy</a:t>
            </a:r>
            <a:r>
              <a:rPr lang="en-IN" dirty="0"/>
              <a:t> J  &lt;j-keerthy@ti.com&gt;</a:t>
            </a:r>
          </a:p>
          <a:p>
            <a:r>
              <a:rPr lang="en-IN" dirty="0"/>
              <a:t>Gokul Praveen &lt;g-praveen@ti.com&gt;</a:t>
            </a:r>
          </a:p>
          <a:p>
            <a:r>
              <a:rPr lang="en-IN" dirty="0"/>
              <a:t>Beleswar Padhi &lt;b-padhi@ti.com&gt;</a:t>
            </a: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91DEB-4224-A000-A49A-41655B204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6BD31-3F43-8AD1-369A-BE0098DBD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5A509-FF61-A31E-D6F8-D0596F95C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/>
              <a:t>This session will cover the following :</a:t>
            </a:r>
          </a:p>
          <a:p>
            <a:pPr lvl="1"/>
            <a:r>
              <a:rPr lang="en-US" sz="1400" dirty="0"/>
              <a:t>Generic UBOOT </a:t>
            </a:r>
            <a:r>
              <a:rPr lang="en-US" sz="1400" dirty="0" err="1"/>
              <a:t>Bootflow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Intro into Device Tree and how it came up</a:t>
            </a:r>
          </a:p>
          <a:p>
            <a:pPr lvl="1"/>
            <a:r>
              <a:rPr lang="en-US" sz="1400" dirty="0"/>
              <a:t>A practical, in-depth look at the </a:t>
            </a:r>
            <a:r>
              <a:rPr lang="en-US" sz="1400" dirty="0" err="1"/>
              <a:t>bootph</a:t>
            </a:r>
            <a:r>
              <a:rPr lang="en-US" sz="1400" dirty="0"/>
              <a:t> (boot phase) device tree tags in U-Boot,(How, when and where) </a:t>
            </a:r>
          </a:p>
          <a:p>
            <a:pPr lvl="1"/>
            <a:r>
              <a:rPr lang="en-US" sz="1400" dirty="0"/>
              <a:t>Using Texas Instruments SoCs as a real-world example, we will share concrete boot-time and memory usage statistics demonstrating the impact of </a:t>
            </a:r>
            <a:r>
              <a:rPr lang="en-US" sz="1400" dirty="0" err="1"/>
              <a:t>bootph</a:t>
            </a:r>
            <a:r>
              <a:rPr lang="en-US" sz="1400" dirty="0"/>
              <a:t> tagging.</a:t>
            </a:r>
          </a:p>
          <a:p>
            <a:pPr lvl="1"/>
            <a:r>
              <a:rPr lang="en-US" sz="1400" dirty="0"/>
              <a:t>Some Lessons learned and common pitfalls encountered when introducing </a:t>
            </a:r>
            <a:r>
              <a:rPr lang="en-US" sz="1400" dirty="0" err="1"/>
              <a:t>bootph</a:t>
            </a:r>
            <a:r>
              <a:rPr lang="en-US" sz="1400" dirty="0"/>
              <a:t> tags into existing device trees. </a:t>
            </a:r>
          </a:p>
          <a:p>
            <a:pPr lvl="1"/>
            <a:r>
              <a:rPr lang="en-US" sz="1400" dirty="0"/>
              <a:t>The session concludes with some modern optimizations on device trees.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289A6-1BDE-8483-692B-F1FB994AD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EAE884-20E9-6B42-4BE5-ACD56F02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950"/>
            <a:ext cx="8458200" cy="609600"/>
          </a:xfrm>
        </p:spPr>
        <p:txBody>
          <a:bodyPr/>
          <a:lstStyle/>
          <a:p>
            <a:r>
              <a:rPr lang="en-US" dirty="0"/>
              <a:t>AGENDA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32504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CD2DA7-1E14-DD28-3487-4BD5F85F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0" y="-118906"/>
            <a:ext cx="8458200" cy="610791"/>
          </a:xfrm>
        </p:spPr>
        <p:txBody>
          <a:bodyPr/>
          <a:lstStyle/>
          <a:p>
            <a:r>
              <a:rPr lang="en-IN" sz="2000"/>
              <a:t>Problem Statement</a:t>
            </a:r>
            <a:endParaRPr lang="en-IN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71059E-29DA-A125-B5CC-3EA9609D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41" y="418397"/>
            <a:ext cx="4561877" cy="3497052"/>
          </a:xfrm>
        </p:spPr>
        <p:txBody>
          <a:bodyPr/>
          <a:lstStyle/>
          <a:p>
            <a:pPr marL="285750" indent="-285750"/>
            <a:r>
              <a:rPr lang="en-IN" sz="1200" b="1" dirty="0"/>
              <a:t>Core Problem :</a:t>
            </a:r>
          </a:p>
          <a:p>
            <a:pPr lvl="1"/>
            <a:r>
              <a:rPr lang="en-IN" sz="1200" b="1" dirty="0"/>
              <a:t>Time constraint</a:t>
            </a:r>
          </a:p>
          <a:p>
            <a:pPr marL="1085850" lvl="2" indent="-171450"/>
            <a:r>
              <a:rPr lang="en-US" sz="1200" dirty="0"/>
              <a:t>With more stringent regulations for automotive use-cases, every millisecond of boot time is critical. Safety features like rear-view camera and surround view must start working quickly to meet regulations. </a:t>
            </a:r>
          </a:p>
          <a:p>
            <a:pPr marL="563444" indent="-171450"/>
            <a:r>
              <a:rPr lang="en-IN" sz="1200" b="1" dirty="0"/>
              <a:t>Memory Constraint</a:t>
            </a:r>
          </a:p>
          <a:p>
            <a:pPr marL="1085850" lvl="2" indent="-171450"/>
            <a:r>
              <a:rPr lang="en-IN" sz="1200" dirty="0"/>
              <a:t>This becomes more important for bootloaders like U-Boot which cannot </a:t>
            </a:r>
            <a:r>
              <a:rPr lang="en-US" sz="1200" dirty="0"/>
              <a:t>use the entire device tree in early phases due to memory constraints</a:t>
            </a:r>
            <a:r>
              <a:rPr lang="en-US" sz="1200" b="1" dirty="0"/>
              <a:t>.</a:t>
            </a:r>
          </a:p>
          <a:p>
            <a:pPr marL="285750" indent="-285750"/>
            <a:r>
              <a:rPr lang="en-IN" sz="1200" b="1" dirty="0"/>
              <a:t>Solution :</a:t>
            </a:r>
          </a:p>
          <a:p>
            <a:pPr marL="742950" lvl="1" indent="-285750"/>
            <a:r>
              <a:rPr lang="en-IN" sz="1200" dirty="0"/>
              <a:t>This is where the </a:t>
            </a:r>
            <a:r>
              <a:rPr lang="en-IN" sz="1200" b="1" dirty="0" err="1"/>
              <a:t>bootph</a:t>
            </a:r>
            <a:r>
              <a:rPr lang="en-IN" sz="1200" dirty="0"/>
              <a:t> </a:t>
            </a:r>
            <a:r>
              <a:rPr lang="en-IN" sz="1200" b="1" dirty="0"/>
              <a:t>tags</a:t>
            </a:r>
            <a:r>
              <a:rPr lang="en-IN" sz="1200" dirty="0"/>
              <a:t> come into the picture, by including and initializing  only the required hardware in each phase of boot.</a:t>
            </a:r>
          </a:p>
          <a:p>
            <a:endParaRPr lang="en-IN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F199B-DE4A-54C5-AA86-523CA4E42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548F6-AAA9-4A8D-A869-511B3DFE32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F9FBB-5F61-AFEE-B37B-75D00AB218D8}"/>
              </a:ext>
            </a:extLst>
          </p:cNvPr>
          <p:cNvSpPr txBox="1"/>
          <p:nvPr/>
        </p:nvSpPr>
        <p:spPr>
          <a:xfrm>
            <a:off x="5391150" y="12230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21186-A9F2-F420-6071-ADA24863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20" y="545926"/>
            <a:ext cx="3993505" cy="38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7C6A-D526-C311-6618-C51C6EE8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78" y="-91456"/>
            <a:ext cx="8611283" cy="610791"/>
          </a:xfrm>
        </p:spPr>
        <p:txBody>
          <a:bodyPr/>
          <a:lstStyle/>
          <a:p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Overview of U-Boot boot phases(TPL, VPL,  SPL, and U-Boot proper)</a:t>
            </a:r>
            <a:br>
              <a:rPr lang="en-US" sz="2000" dirty="0"/>
            </a:br>
            <a:br>
              <a:rPr lang="en-US" sz="2000" dirty="0"/>
            </a:b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0D8EE-EF3F-25D4-E77D-D03AAE016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7A115-B54D-04A0-6F95-8D619857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1" y="469559"/>
            <a:ext cx="8894618" cy="40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F457A-FA08-3D89-7E25-00082631B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8CA09-BCF4-7C68-4B83-770441549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7" y="69526"/>
            <a:ext cx="4212815" cy="212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5A5DF3-769A-17A6-D7B0-38CE799F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526"/>
            <a:ext cx="4329320" cy="21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99099-5B3C-8D74-EDA1-153534A08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7" y="2277967"/>
            <a:ext cx="4212815" cy="221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90A6C-B010-AD3F-E31D-4E8F8AE4F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77967"/>
            <a:ext cx="4267504" cy="225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87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A0C5-8402-C502-44AB-F43385E1A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50DB29-7453-A66D-D22F-1BEE5EFAF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1899" y="185320"/>
            <a:ext cx="3200943" cy="4257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ABDEB-8F80-55E0-AF87-21DDA35C8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07" y="564555"/>
            <a:ext cx="2560045" cy="2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2983"/>
      </p:ext>
    </p:extLst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50184F-FECE-4F4E-9465-90FF95DEA0E4}" vid="{4EBE6972-D454-4FA8-9A2F-9FAFE2BB32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- No CIP marking</Template>
  <TotalTime>4796</TotalTime>
  <Words>2652</Words>
  <Application>Microsoft Office PowerPoint</Application>
  <PresentationFormat>On-screen Show (16:9)</PresentationFormat>
  <Paragraphs>357</Paragraphs>
  <Slides>46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Segoe UI</vt:lpstr>
      <vt:lpstr>2_FinalPowerpoint</vt:lpstr>
      <vt:lpstr>Wordpad Document</vt:lpstr>
      <vt:lpstr>Packager Shell Object</vt:lpstr>
      <vt:lpstr>Bootph: A Swiss Army Knife for Boot-Time Optimization</vt:lpstr>
      <vt:lpstr>PowerPoint Presentation</vt:lpstr>
      <vt:lpstr>Introduction to the Speakers</vt:lpstr>
      <vt:lpstr>Disclaimers</vt:lpstr>
      <vt:lpstr>AGENDA</vt:lpstr>
      <vt:lpstr>Problem Statement</vt:lpstr>
      <vt:lpstr>  Overview of U-Boot boot phases(TPL, VPL,  SPL, and U-Boot proper)  </vt:lpstr>
      <vt:lpstr>PowerPoint Presentation</vt:lpstr>
      <vt:lpstr>PowerPoint Presentation</vt:lpstr>
      <vt:lpstr>DRA821(Heterogenous SoC BOOT FLOW)</vt:lpstr>
      <vt:lpstr> Device tree </vt:lpstr>
      <vt:lpstr>Device Tree : Configuration in UBOOT</vt:lpstr>
      <vt:lpstr> How the idea of Device tree came up?</vt:lpstr>
      <vt:lpstr>PowerPoint Presentation</vt:lpstr>
      <vt:lpstr>What are bootph tags?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Evolution of bootph-tags over time</vt:lpstr>
      <vt:lpstr>Processing of bootph tags</vt:lpstr>
      <vt:lpstr>Core code logic of bootph : TPL/SPL </vt:lpstr>
      <vt:lpstr>Core code logic of bootph :  UBOOT Proper </vt:lpstr>
      <vt:lpstr>DRA821 : Boot time and Memory footprint comparison</vt:lpstr>
      <vt:lpstr>DRA821U : How this optimality was achieved?</vt:lpstr>
      <vt:lpstr>RTOS BOOTLOADER BOOTFLOW</vt:lpstr>
      <vt:lpstr>DRA821 : RTOS vs UBOOT bootloader :Boot time comparison</vt:lpstr>
      <vt:lpstr>Lessons Learned: Parent-Child Dependency for bootph.</vt:lpstr>
      <vt:lpstr>Parent-Child Dependency for bootph.</vt:lpstr>
      <vt:lpstr>Parent-Child Dependency for bootph.</vt:lpstr>
      <vt:lpstr>Parent-Child Dependency for bootph.</vt:lpstr>
      <vt:lpstr>Common Pitfalls</vt:lpstr>
      <vt:lpstr>Common Pitfalls</vt:lpstr>
      <vt:lpstr>Common Pitfalls</vt:lpstr>
      <vt:lpstr>Generic steps the vendor can use to profile/audit their bootph usage</vt:lpstr>
      <vt:lpstr>Other possible Optimizations : Compiled-in Device Tree</vt:lpstr>
      <vt:lpstr>Other possible Optimizations : Compiled-in Device Tree</vt:lpstr>
      <vt:lpstr>PowerPoint Presentation</vt:lpstr>
      <vt:lpstr>Other possible Optimizations : Live Tree</vt:lpstr>
      <vt:lpstr>Other possible Optimizations : Live Tree</vt:lpstr>
      <vt:lpstr>Other possible Optimizations : Live Tree</vt:lpstr>
      <vt:lpstr>Reference links</vt:lpstr>
      <vt:lpstr>Credits and Acknowledgement</vt:lpstr>
      <vt:lpstr>E-mail: </vt:lpstr>
    </vt:vector>
  </TitlesOfParts>
  <Company>Texas Instruments,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Bootph: A Swiss Army Knife for Boot-Time Optimization</dc:title>
  <dc:creator>Praveen, Gokul</dc:creator>
  <cp:lastModifiedBy>Praveen, Gokul</cp:lastModifiedBy>
  <cp:revision>162</cp:revision>
  <dcterms:created xsi:type="dcterms:W3CDTF">2026-04-20T14:26:09Z</dcterms:created>
  <dcterms:modified xsi:type="dcterms:W3CDTF">2026-05-18T03:12:59Z</dcterms:modified>
</cp:coreProperties>
</file>