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4D0CD"/>
          </a:solidFill>
        </a:fill>
      </a:tcStyle>
    </a:wholeTbl>
    <a:band2H>
      <a:tcTxStyle b="def" i="def"/>
      <a:tcStyle>
        <a:tcBdr/>
        <a:fill>
          <a:solidFill>
            <a:srgbClr val="F9E9E8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5F5F2"/>
          </a:solidFill>
        </a:fill>
      </a:tcStyle>
    </a:wholeTbl>
    <a:band2H>
      <a:tcTxStyle b="def" i="def"/>
      <a:tcStyle>
        <a:tcBdr/>
        <a:fill>
          <a:solidFill>
            <a:srgbClr val="F2FAF8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" name="Shape 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311699" y="1093232"/>
            <a:ext cx="5045702" cy="16464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311699" y="2739719"/>
            <a:ext cx="4266302" cy="792602"/>
          </a:xfrm>
          <a:prstGeom prst="rect">
            <a:avLst/>
          </a:prstGeom>
        </p:spPr>
        <p:txBody>
          <a:bodyPr/>
          <a:lstStyle>
            <a:lvl1pPr marL="342900" indent="-228600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42900" indent="254000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42900" indent="711200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42900" indent="1168400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42900" indent="1625600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Google Shape;12;p8" descr="Google Shape;12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888" y="305887"/>
            <a:ext cx="3511759" cy="49961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311699" y="1387225"/>
            <a:ext cx="8520602" cy="8418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1"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1;g31b75ad4c98_0_9"/>
          <p:cNvSpPr/>
          <p:nvPr/>
        </p:nvSpPr>
        <p:spPr>
          <a:xfrm>
            <a:off x="-1" y="4401670"/>
            <a:ext cx="9144001" cy="741830"/>
          </a:xfrm>
          <a:prstGeom prst="rect">
            <a:avLst/>
          </a:prstGeom>
          <a:solidFill>
            <a:srgbClr val="223C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912666"/>
                </a:solidFill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485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2F4858"/>
              </a:buClr>
              <a:defRPr>
                <a:solidFill>
                  <a:srgbClr val="2F4858"/>
                </a:solidFill>
              </a:defRPr>
            </a:lvl1pPr>
            <a:lvl2pPr>
              <a:buClr>
                <a:srgbClr val="2F4858"/>
              </a:buClr>
              <a:defRPr>
                <a:solidFill>
                  <a:srgbClr val="2F4858"/>
                </a:solidFill>
              </a:defRPr>
            </a:lvl2pPr>
            <a:lvl3pPr>
              <a:buClr>
                <a:srgbClr val="2F4858"/>
              </a:buClr>
              <a:defRPr>
                <a:solidFill>
                  <a:srgbClr val="2F4858"/>
                </a:solidFill>
              </a:defRPr>
            </a:lvl3pPr>
            <a:lvl4pPr>
              <a:buClr>
                <a:srgbClr val="2F4858"/>
              </a:buClr>
              <a:defRPr>
                <a:solidFill>
                  <a:srgbClr val="2F4858"/>
                </a:solidFill>
              </a:defRPr>
            </a:lvl4pPr>
            <a:lvl5pPr>
              <a:buClr>
                <a:srgbClr val="2F4858"/>
              </a:buClr>
              <a:defRPr>
                <a:solidFill>
                  <a:srgbClr val="2F485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Google Shape;24;g31b75ad4c98_0_9" descr="Google Shape;24;g31b75ad4c98_0_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99" y="4615850"/>
            <a:ext cx="2225277" cy="31658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8508100" y="4583106"/>
            <a:ext cx="360651" cy="379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485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317400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2F4858"/>
              </a:buClr>
              <a:buSzPts val="1400"/>
              <a:defRPr sz="1400">
                <a:solidFill>
                  <a:srgbClr val="2F4858"/>
                </a:solidFill>
              </a:defRPr>
            </a:lvl1pPr>
            <a:lvl2pPr marL="965200" indent="-355600">
              <a:buClr>
                <a:srgbClr val="2F4858"/>
              </a:buClr>
              <a:buSzPts val="1400"/>
              <a:defRPr sz="1400">
                <a:solidFill>
                  <a:srgbClr val="2F4858"/>
                </a:solidFill>
              </a:defRPr>
            </a:lvl2pPr>
            <a:lvl3pPr marL="1422400" indent="-355600">
              <a:buClr>
                <a:srgbClr val="2F4858"/>
              </a:buClr>
              <a:buSzPts val="1400"/>
              <a:defRPr sz="1400">
                <a:solidFill>
                  <a:srgbClr val="2F4858"/>
                </a:solidFill>
              </a:defRPr>
            </a:lvl3pPr>
            <a:lvl4pPr marL="1879600" indent="-355600">
              <a:buClr>
                <a:srgbClr val="2F4858"/>
              </a:buClr>
              <a:buSzPts val="1400"/>
              <a:defRPr sz="1400">
                <a:solidFill>
                  <a:srgbClr val="2F4858"/>
                </a:solidFill>
              </a:defRPr>
            </a:lvl4pPr>
            <a:lvl5pPr marL="2336800" indent="-355600">
              <a:buClr>
                <a:srgbClr val="2F4858"/>
              </a:buClr>
              <a:buSzPts val="1400"/>
              <a:defRPr sz="1400">
                <a:solidFill>
                  <a:srgbClr val="2F485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Google Shape;29;p11"/>
          <p:cNvSpPr txBox="1"/>
          <p:nvPr>
            <p:ph type="body" sz="half" idx="21"/>
          </p:nvPr>
        </p:nvSpPr>
        <p:spPr>
          <a:xfrm>
            <a:off x="4832399" y="1152475"/>
            <a:ext cx="3999902" cy="3317400"/>
          </a:xfrm>
          <a:prstGeom prst="rect">
            <a:avLst/>
          </a:prstGeom>
        </p:spPr>
        <p:txBody>
          <a:bodyPr/>
          <a:lstStyle/>
          <a:p>
            <a:pPr indent="-317500">
              <a:buClr>
                <a:srgbClr val="2F4858"/>
              </a:buClr>
              <a:buSzPts val="1400"/>
              <a:defRPr sz="1400">
                <a:solidFill>
                  <a:srgbClr val="2F4858"/>
                </a:solidFill>
              </a:defRPr>
            </a:pPr>
          </a:p>
        </p:txBody>
      </p:sp>
      <p:sp>
        <p:nvSpPr>
          <p:cNvPr id="53" name="Google Shape;30;p11"/>
          <p:cNvSpPr/>
          <p:nvPr/>
        </p:nvSpPr>
        <p:spPr>
          <a:xfrm>
            <a:off x="-1" y="4401670"/>
            <a:ext cx="9144001" cy="741830"/>
          </a:xfrm>
          <a:prstGeom prst="rect">
            <a:avLst/>
          </a:prstGeom>
          <a:solidFill>
            <a:srgbClr val="223C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912666"/>
                </a:solidFill>
              </a:defRPr>
            </a:pPr>
          </a:p>
        </p:txBody>
      </p:sp>
      <p:pic>
        <p:nvPicPr>
          <p:cNvPr id="54" name="Google Shape;31;p11" descr="Google Shape;31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99" y="4615850"/>
            <a:ext cx="2225277" cy="316586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8508100" y="4583106"/>
            <a:ext cx="360651" cy="379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1"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21;g31b75ad4c98_0_9"/>
          <p:cNvSpPr/>
          <p:nvPr/>
        </p:nvSpPr>
        <p:spPr>
          <a:xfrm>
            <a:off x="-1" y="4401670"/>
            <a:ext cx="9144001" cy="741830"/>
          </a:xfrm>
          <a:prstGeom prst="rect">
            <a:avLst/>
          </a:prstGeom>
          <a:solidFill>
            <a:srgbClr val="223C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912666"/>
                </a:solidFill>
              </a:defRPr>
            </a:pP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2F4858"/>
              </a:buClr>
              <a:defRPr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buClr>
                <a:srgbClr val="2F4858"/>
              </a:buClr>
              <a:defRPr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buClr>
                <a:srgbClr val="2F4858"/>
              </a:buClr>
              <a:defRPr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buClr>
                <a:srgbClr val="2F4858"/>
              </a:buClr>
              <a:defRPr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buClr>
                <a:srgbClr val="2F4858"/>
              </a:buClr>
              <a:defRPr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5" name="Google Shape;24;g31b75ad4c98_0_9" descr="Google Shape;24;g31b75ad4c98_0_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99" y="4615850"/>
            <a:ext cx="2225277" cy="31658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8489558" y="4579599"/>
            <a:ext cx="379193" cy="3860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Off val="44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31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Google Shape;19;p10" descr="Google Shape;19;p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699" y="4615850"/>
            <a:ext cx="2225277" cy="31658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4419600" y="4577744"/>
            <a:ext cx="2133600" cy="379037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300">
                <a:solidFill>
                  <a:srgbClr val="223C4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6">
            <a:lumOff val="44000"/>
          </a:schemeClr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chemeClr val="accent6">
              <a:lumOff val="44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lmcache.ai/kv_cache/storage_backends/sagemaker_hyperpod.html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7;p1"/>
          <p:cNvSpPr txBox="1"/>
          <p:nvPr>
            <p:ph type="ctrTitle"/>
          </p:nvPr>
        </p:nvSpPr>
        <p:spPr>
          <a:xfrm>
            <a:off x="311699" y="1093232"/>
            <a:ext cx="6795187" cy="1646402"/>
          </a:xfrm>
          <a:prstGeom prst="rect">
            <a:avLst/>
          </a:prstGeom>
        </p:spPr>
        <p:txBody>
          <a:bodyPr/>
          <a:lstStyle>
            <a:lvl1pPr defTabSz="429768">
              <a:spcBef>
                <a:spcPts val="1100"/>
              </a:spcBef>
              <a:defRPr sz="2256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Scaling LLM Inference With Tiered Caching: Extending LMCache With Amazon SageMaker HyperPod</a:t>
            </a:r>
          </a:p>
        </p:txBody>
      </p:sp>
      <p:sp>
        <p:nvSpPr>
          <p:cNvPr id="76" name="Google Shape;38;p1"/>
          <p:cNvSpPr txBox="1"/>
          <p:nvPr>
            <p:ph type="subTitle" sz="quarter" idx="1"/>
          </p:nvPr>
        </p:nvSpPr>
        <p:spPr>
          <a:xfrm>
            <a:off x="311699" y="2739719"/>
            <a:ext cx="4266302" cy="792602"/>
          </a:xfrm>
          <a:prstGeom prst="rect">
            <a:avLst/>
          </a:prstGeom>
        </p:spPr>
        <p:txBody>
          <a:bodyPr/>
          <a:lstStyle/>
          <a:p>
            <a:pPr/>
            <a:r>
              <a:t>Yihua Cheng &amp; Ziwen 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xfrm>
            <a:off x="311699" y="247260"/>
            <a:ext cx="8520602" cy="57270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KV caches in the wild</a:t>
            </a:r>
          </a:p>
        </p:txBody>
      </p:sp>
      <p:grpSp>
        <p:nvGrpSpPr>
          <p:cNvPr id="234" name="Group 19"/>
          <p:cNvGrpSpPr/>
          <p:nvPr/>
        </p:nvGrpSpPr>
        <p:grpSpPr>
          <a:xfrm>
            <a:off x="509046" y="1017725"/>
            <a:ext cx="3874418" cy="3167777"/>
            <a:chOff x="0" y="0"/>
            <a:chExt cx="3874416" cy="3167776"/>
          </a:xfrm>
        </p:grpSpPr>
        <p:sp>
          <p:nvSpPr>
            <p:cNvPr id="230" name="Rounded Rectangle 6"/>
            <p:cNvSpPr/>
            <p:nvPr/>
          </p:nvSpPr>
          <p:spPr>
            <a:xfrm>
              <a:off x="0" y="160624"/>
              <a:ext cx="3874417" cy="300715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>
              <a:solidFill>
                <a:srgbClr val="4C615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33" name="Rectangle 7"/>
            <p:cNvGrpSpPr/>
            <p:nvPr/>
          </p:nvGrpSpPr>
          <p:grpSpPr>
            <a:xfrm>
              <a:off x="707010" y="-1"/>
              <a:ext cx="2460397" cy="572701"/>
              <a:chOff x="0" y="0"/>
              <a:chExt cx="2460395" cy="572700"/>
            </a:xfrm>
          </p:grpSpPr>
          <p:sp>
            <p:nvSpPr>
              <p:cNvPr id="231" name="Rectangle"/>
              <p:cNvSpPr/>
              <p:nvPr/>
            </p:nvSpPr>
            <p:spPr>
              <a:xfrm>
                <a:off x="0" y="-1"/>
                <a:ext cx="2460396" cy="57270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32" name="How large the KV caches are"/>
              <p:cNvSpPr txBox="1"/>
              <p:nvPr/>
            </p:nvSpPr>
            <p:spPr>
              <a:xfrm>
                <a:off x="58420" y="15353"/>
                <a:ext cx="2343557" cy="541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1600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How large the KV caches are</a:t>
                </a:r>
              </a:p>
            </p:txBody>
          </p:sp>
        </p:grpSp>
      </p:grpSp>
      <p:graphicFrame>
        <p:nvGraphicFramePr>
          <p:cNvPr id="235" name="Table 8"/>
          <p:cNvGraphicFramePr/>
          <p:nvPr/>
        </p:nvGraphicFramePr>
        <p:xfrm>
          <a:off x="767651" y="1751050"/>
          <a:ext cx="3357208" cy="111252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887384"/>
                <a:gridCol w="1206630"/>
                <a:gridCol w="1263193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chemeClr val="accent6">
                              <a:lumOff val="44000"/>
                            </a:schemeClr>
                          </a:solidFill>
                          <a:sym typeface="Arial"/>
                        </a:rPr>
                        <a:t>DeepSeek V4 Pro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chemeClr val="accent6">
                              <a:lumOff val="44000"/>
                            </a:schemeClr>
                          </a:solidFill>
                          <a:sym typeface="Arial"/>
                        </a:rPr>
                        <a:t>MiniMax M2.5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Prefill speed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F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18K  tokens/s/GPU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F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22K tokens/s/GPU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F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KV cache size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9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9.6 GB / 1M tokens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9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256 GB / 1M tokens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9E9"/>
                    </a:solidFill>
                  </a:tcPr>
                </a:tc>
              </a:tr>
            </a:tbl>
          </a:graphicData>
        </a:graphic>
      </p:graphicFrame>
      <p:grpSp>
        <p:nvGrpSpPr>
          <p:cNvPr id="238" name="Group 20"/>
          <p:cNvGrpSpPr/>
          <p:nvPr/>
        </p:nvGrpSpPr>
        <p:grpSpPr>
          <a:xfrm>
            <a:off x="813369" y="3205113"/>
            <a:ext cx="3265768" cy="855188"/>
            <a:chOff x="0" y="0"/>
            <a:chExt cx="3265766" cy="855187"/>
          </a:xfrm>
        </p:grpSpPr>
        <p:sp>
          <p:nvSpPr>
            <p:cNvPr id="236" name="TextBox 9"/>
            <p:cNvSpPr txBox="1"/>
            <p:nvPr/>
          </p:nvSpPr>
          <p:spPr>
            <a:xfrm>
              <a:off x="0" y="275925"/>
              <a:ext cx="3265767" cy="579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/>
              </a:pPr>
              <a:r>
                <a:t>A single 8xB300 node will generate </a:t>
              </a:r>
              <a:r>
                <a:rPr b="1" sz="1800">
                  <a:solidFill>
                    <a:srgbClr val="BD321E"/>
                  </a:solidFill>
                </a:rPr>
                <a:t>10~500 TBs</a:t>
              </a:r>
              <a:r>
                <a:t> KV cache every day</a:t>
              </a:r>
            </a:p>
          </p:txBody>
        </p:sp>
        <p:sp>
          <p:nvSpPr>
            <p:cNvPr id="237" name="Down Arrow 10"/>
            <p:cNvSpPr/>
            <p:nvPr/>
          </p:nvSpPr>
          <p:spPr>
            <a:xfrm>
              <a:off x="1411356" y="0"/>
              <a:ext cx="433634" cy="27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</p:grpSp>
      <p:grpSp>
        <p:nvGrpSpPr>
          <p:cNvPr id="243" name="Group 21"/>
          <p:cNvGrpSpPr/>
          <p:nvPr/>
        </p:nvGrpSpPr>
        <p:grpSpPr>
          <a:xfrm>
            <a:off x="5015059" y="1017725"/>
            <a:ext cx="3874418" cy="3167777"/>
            <a:chOff x="0" y="0"/>
            <a:chExt cx="3874416" cy="3167776"/>
          </a:xfrm>
        </p:grpSpPr>
        <p:sp>
          <p:nvSpPr>
            <p:cNvPr id="239" name="Rounded Rectangle 11"/>
            <p:cNvSpPr/>
            <p:nvPr/>
          </p:nvSpPr>
          <p:spPr>
            <a:xfrm>
              <a:off x="0" y="160624"/>
              <a:ext cx="3874417" cy="300715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>
              <a:solidFill>
                <a:srgbClr val="4C615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42" name="Rectangle 12"/>
            <p:cNvGrpSpPr/>
            <p:nvPr/>
          </p:nvGrpSpPr>
          <p:grpSpPr>
            <a:xfrm>
              <a:off x="707010" y="-1"/>
              <a:ext cx="2460397" cy="572701"/>
              <a:chOff x="0" y="0"/>
              <a:chExt cx="2460395" cy="572700"/>
            </a:xfrm>
          </p:grpSpPr>
          <p:sp>
            <p:nvSpPr>
              <p:cNvPr id="240" name="Rectangle"/>
              <p:cNvSpPr/>
              <p:nvPr/>
            </p:nvSpPr>
            <p:spPr>
              <a:xfrm>
                <a:off x="0" y="-1"/>
                <a:ext cx="2460396" cy="57270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41" name="How much KV cache we should save"/>
              <p:cNvSpPr txBox="1"/>
              <p:nvPr/>
            </p:nvSpPr>
            <p:spPr>
              <a:xfrm>
                <a:off x="58420" y="15353"/>
                <a:ext cx="2343557" cy="541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1600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How much KV cache we should save</a:t>
                </a:r>
              </a:p>
            </p:txBody>
          </p:sp>
        </p:grpSp>
      </p:grpSp>
      <p:grpSp>
        <p:nvGrpSpPr>
          <p:cNvPr id="246" name="Group 22"/>
          <p:cNvGrpSpPr/>
          <p:nvPr/>
        </p:nvGrpSpPr>
        <p:grpSpPr>
          <a:xfrm>
            <a:off x="5319381" y="2802246"/>
            <a:ext cx="3265768" cy="1079196"/>
            <a:chOff x="0" y="0"/>
            <a:chExt cx="3265766" cy="1079195"/>
          </a:xfrm>
        </p:grpSpPr>
        <p:sp>
          <p:nvSpPr>
            <p:cNvPr id="244" name="TextBox 14"/>
            <p:cNvSpPr txBox="1"/>
            <p:nvPr/>
          </p:nvSpPr>
          <p:spPr>
            <a:xfrm>
              <a:off x="0" y="537203"/>
              <a:ext cx="3265767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/>
              </a:pPr>
              <a:r>
                <a:t>Need to keep </a:t>
              </a:r>
              <a:r>
                <a:rPr b="1">
                  <a:solidFill>
                    <a:srgbClr val="BD321E"/>
                  </a:solidFill>
                </a:rPr>
                <a:t>1~10 TBs KV </a:t>
              </a:r>
              <a:r>
                <a:t>cache per node to achieve good hit rate</a:t>
              </a:r>
            </a:p>
          </p:txBody>
        </p:sp>
        <p:sp>
          <p:nvSpPr>
            <p:cNvPr id="245" name="Down Arrow 15"/>
            <p:cNvSpPr/>
            <p:nvPr/>
          </p:nvSpPr>
          <p:spPr>
            <a:xfrm>
              <a:off x="1416066" y="0"/>
              <a:ext cx="433634" cy="27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</p:grpSp>
      <p:sp>
        <p:nvSpPr>
          <p:cNvPr id="247" name="TextBox 17"/>
          <p:cNvSpPr txBox="1"/>
          <p:nvPr/>
        </p:nvSpPr>
        <p:spPr>
          <a:xfrm>
            <a:off x="5192755" y="1844307"/>
            <a:ext cx="3593825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In real-world coding agent traces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1600"/>
            </a:pPr>
            <a:r>
              <a:t>Context length: 300~800K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1600"/>
            </a:pPr>
            <a:r>
              <a:t>Concurrent user sessions: 100~300</a:t>
            </a:r>
          </a:p>
        </p:txBody>
      </p:sp>
      <p:sp>
        <p:nvSpPr>
          <p:cNvPr id="248" name="TextBox 18"/>
          <p:cNvSpPr txBox="1"/>
          <p:nvPr/>
        </p:nvSpPr>
        <p:spPr>
          <a:xfrm>
            <a:off x="4436707" y="4439384"/>
            <a:ext cx="4619214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200">
                <a:solidFill>
                  <a:srgbClr val="BFBFBF"/>
                </a:solidFill>
              </a:defRPr>
            </a:pPr>
            <a:r>
              <a:t>Data sources: </a:t>
            </a:r>
          </a:p>
          <a:p>
            <a:pPr algn="r">
              <a:defRPr sz="1200">
                <a:solidFill>
                  <a:srgbClr val="BFBFBF"/>
                </a:solidFill>
              </a:defRPr>
            </a:pPr>
            <a:r>
              <a:t>https://inferencex.semianalysis.com/inference</a:t>
            </a:r>
          </a:p>
          <a:p>
            <a:pPr algn="r">
              <a:defRPr sz="1200">
                <a:solidFill>
                  <a:srgbClr val="BFBFBF"/>
                </a:solidFill>
              </a:defRPr>
            </a:pPr>
            <a:r>
              <a:t>https://huggingface.co/datasets/sammshen/lmcache-agentic-traces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5"/>
      <p:bldP build="whole" bldLvl="1" animBg="1" rev="0" advAuto="0" spid="246" grpId="6"/>
      <p:bldP build="whole" bldLvl="1" animBg="1" rev="0" advAuto="0" spid="243" grpId="4"/>
      <p:bldP build="whole" bldLvl="1" animBg="1" rev="0" advAuto="0" spid="238" grpId="3"/>
      <p:bldP build="whole" bldLvl="1" animBg="1" rev="0" advAuto="0" spid="235" grpId="2"/>
      <p:bldP build="whole" bldLvl="1" animBg="1" rev="0" advAuto="0" spid="2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 txBox="1"/>
          <p:nvPr>
            <p:ph type="title"/>
          </p:nvPr>
        </p:nvSpPr>
        <p:spPr>
          <a:xfrm>
            <a:off x="311699" y="247260"/>
            <a:ext cx="8520602" cy="57270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KV caches in the wild</a:t>
            </a:r>
          </a:p>
        </p:txBody>
      </p:sp>
      <p:sp>
        <p:nvSpPr>
          <p:cNvPr id="251" name="Rounded Rectangle 6"/>
          <p:cNvSpPr/>
          <p:nvPr/>
        </p:nvSpPr>
        <p:spPr>
          <a:xfrm>
            <a:off x="509046" y="1178349"/>
            <a:ext cx="3874418" cy="30071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>
            <a:solidFill>
              <a:srgbClr val="4C615D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54" name="Rectangle 7"/>
          <p:cNvGrpSpPr/>
          <p:nvPr/>
        </p:nvGrpSpPr>
        <p:grpSpPr>
          <a:xfrm>
            <a:off x="1216057" y="1017724"/>
            <a:ext cx="2460396" cy="572702"/>
            <a:chOff x="0" y="0"/>
            <a:chExt cx="2460395" cy="572700"/>
          </a:xfrm>
        </p:grpSpPr>
        <p:sp>
          <p:nvSpPr>
            <p:cNvPr id="252" name="Rectangle"/>
            <p:cNvSpPr/>
            <p:nvPr/>
          </p:nvSpPr>
          <p:spPr>
            <a:xfrm>
              <a:off x="0" y="-1"/>
              <a:ext cx="2460396" cy="57270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F251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53" name="How large the KV caches are"/>
            <p:cNvSpPr txBox="1"/>
            <p:nvPr/>
          </p:nvSpPr>
          <p:spPr>
            <a:xfrm>
              <a:off x="58420" y="15353"/>
              <a:ext cx="2343557" cy="541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600">
                  <a:solidFill>
                    <a:schemeClr val="accent6">
                      <a:lumOff val="44000"/>
                    </a:schemeClr>
                  </a:solidFill>
                </a:defRPr>
              </a:lvl1pPr>
            </a:lstStyle>
            <a:p>
              <a:pPr/>
              <a:r>
                <a:t>How large the KV caches are</a:t>
              </a:r>
            </a:p>
          </p:txBody>
        </p:sp>
      </p:grpSp>
      <p:graphicFrame>
        <p:nvGraphicFramePr>
          <p:cNvPr id="255" name="Table 8"/>
          <p:cNvGraphicFramePr/>
          <p:nvPr/>
        </p:nvGraphicFramePr>
        <p:xfrm>
          <a:off x="767651" y="1751050"/>
          <a:ext cx="3357208" cy="111252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887384"/>
                <a:gridCol w="1206630"/>
                <a:gridCol w="1263193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chemeClr val="accent6">
                              <a:lumOff val="44000"/>
                            </a:schemeClr>
                          </a:solidFill>
                          <a:sym typeface="Arial"/>
                        </a:rPr>
                        <a:t>DeepSeek V4 Pro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chemeClr val="accent6">
                              <a:lumOff val="44000"/>
                            </a:schemeClr>
                          </a:solidFill>
                          <a:sym typeface="Arial"/>
                        </a:rPr>
                        <a:t>MiniMax M2.5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Prefill speed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F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18K  tokens/s/GPU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F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22K tokens/s/GPU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CF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KV cache size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9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9.6 GB / 1M tokens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9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256 GB / 1M tokens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9E9"/>
                    </a:solidFill>
                  </a:tcPr>
                </a:tc>
              </a:tr>
            </a:tbl>
          </a:graphicData>
        </a:graphic>
      </p:graphicFrame>
      <p:sp>
        <p:nvSpPr>
          <p:cNvPr id="256" name="TextBox 9"/>
          <p:cNvSpPr txBox="1"/>
          <p:nvPr/>
        </p:nvSpPr>
        <p:spPr>
          <a:xfrm>
            <a:off x="813369" y="3481039"/>
            <a:ext cx="3265768" cy="57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/>
            </a:pPr>
            <a:r>
              <a:t>A single 8xB300 node will generate </a:t>
            </a:r>
            <a:r>
              <a:rPr b="1" sz="1800">
                <a:solidFill>
                  <a:srgbClr val="BD321E"/>
                </a:solidFill>
              </a:rPr>
              <a:t>10~500 TBs</a:t>
            </a:r>
            <a:r>
              <a:t> KV cache every day</a:t>
            </a:r>
          </a:p>
        </p:txBody>
      </p:sp>
      <p:sp>
        <p:nvSpPr>
          <p:cNvPr id="257" name="Down Arrow 10"/>
          <p:cNvSpPr/>
          <p:nvPr/>
        </p:nvSpPr>
        <p:spPr>
          <a:xfrm>
            <a:off x="2224726" y="3205113"/>
            <a:ext cx="433633" cy="275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lumOff val="44000"/>
                  </a:schemeClr>
                </a:solidFill>
              </a:defRPr>
            </a:pPr>
          </a:p>
        </p:txBody>
      </p:sp>
      <p:sp>
        <p:nvSpPr>
          <p:cNvPr id="258" name="Rounded Rectangle 11"/>
          <p:cNvSpPr/>
          <p:nvPr/>
        </p:nvSpPr>
        <p:spPr>
          <a:xfrm>
            <a:off x="5015059" y="1178349"/>
            <a:ext cx="3874418" cy="30071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>
            <a:solidFill>
              <a:srgbClr val="4C615D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61" name="Rectangle 12"/>
          <p:cNvGrpSpPr/>
          <p:nvPr/>
        </p:nvGrpSpPr>
        <p:grpSpPr>
          <a:xfrm>
            <a:off x="5722068" y="1017724"/>
            <a:ext cx="2460397" cy="572702"/>
            <a:chOff x="0" y="0"/>
            <a:chExt cx="2460395" cy="572700"/>
          </a:xfrm>
        </p:grpSpPr>
        <p:sp>
          <p:nvSpPr>
            <p:cNvPr id="259" name="Rectangle"/>
            <p:cNvSpPr/>
            <p:nvPr/>
          </p:nvSpPr>
          <p:spPr>
            <a:xfrm>
              <a:off x="0" y="-1"/>
              <a:ext cx="2460396" cy="57270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F251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60" name="How much KV cache we should save"/>
            <p:cNvSpPr txBox="1"/>
            <p:nvPr/>
          </p:nvSpPr>
          <p:spPr>
            <a:xfrm>
              <a:off x="58420" y="15353"/>
              <a:ext cx="2343557" cy="541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600">
                  <a:solidFill>
                    <a:schemeClr val="accent6">
                      <a:lumOff val="44000"/>
                    </a:schemeClr>
                  </a:solidFill>
                </a:defRPr>
              </a:lvl1pPr>
            </a:lstStyle>
            <a:p>
              <a:pPr/>
              <a:r>
                <a:t>How much KV cache we should save</a:t>
              </a:r>
            </a:p>
          </p:txBody>
        </p:sp>
      </p:grpSp>
      <p:sp>
        <p:nvSpPr>
          <p:cNvPr id="262" name="TextBox 14"/>
          <p:cNvSpPr txBox="1"/>
          <p:nvPr/>
        </p:nvSpPr>
        <p:spPr>
          <a:xfrm>
            <a:off x="5319381" y="3339448"/>
            <a:ext cx="3265768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/>
            </a:pPr>
            <a:r>
              <a:t>Need to keep </a:t>
            </a:r>
            <a:r>
              <a:rPr b="1">
                <a:solidFill>
                  <a:srgbClr val="BD321E"/>
                </a:solidFill>
              </a:rPr>
              <a:t>1~10 TBs KV </a:t>
            </a:r>
            <a:r>
              <a:t>cache per node to achieve good hit rate</a:t>
            </a:r>
          </a:p>
        </p:txBody>
      </p:sp>
      <p:sp>
        <p:nvSpPr>
          <p:cNvPr id="263" name="Down Arrow 15"/>
          <p:cNvSpPr/>
          <p:nvPr/>
        </p:nvSpPr>
        <p:spPr>
          <a:xfrm>
            <a:off x="6735447" y="2802246"/>
            <a:ext cx="433633" cy="275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lumOff val="44000"/>
                  </a:schemeClr>
                </a:solidFill>
              </a:defRPr>
            </a:pPr>
          </a:p>
        </p:txBody>
      </p:sp>
      <p:sp>
        <p:nvSpPr>
          <p:cNvPr id="264" name="TextBox 17"/>
          <p:cNvSpPr txBox="1"/>
          <p:nvPr/>
        </p:nvSpPr>
        <p:spPr>
          <a:xfrm>
            <a:off x="5192755" y="1844307"/>
            <a:ext cx="3593825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In real-world coding agent traces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1600"/>
            </a:pPr>
            <a:r>
              <a:t>Context length: 300~800K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  <a:defRPr sz="1600"/>
            </a:pPr>
            <a:r>
              <a:t>Concurrent user sessions: 100~300</a:t>
            </a:r>
          </a:p>
        </p:txBody>
      </p:sp>
      <p:sp>
        <p:nvSpPr>
          <p:cNvPr id="265" name="TextBox 18"/>
          <p:cNvSpPr txBox="1"/>
          <p:nvPr/>
        </p:nvSpPr>
        <p:spPr>
          <a:xfrm>
            <a:off x="4436707" y="4439384"/>
            <a:ext cx="4619214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200">
                <a:solidFill>
                  <a:srgbClr val="BFBFBF"/>
                </a:solidFill>
              </a:defRPr>
            </a:pPr>
            <a:r>
              <a:t>Data sources: </a:t>
            </a:r>
          </a:p>
          <a:p>
            <a:pPr algn="r">
              <a:defRPr sz="1200">
                <a:solidFill>
                  <a:srgbClr val="BFBFBF"/>
                </a:solidFill>
              </a:defRPr>
            </a:pPr>
            <a:r>
              <a:t>https://inferencex.semianalysis.com/inference</a:t>
            </a:r>
          </a:p>
          <a:p>
            <a:pPr algn="r">
              <a:defRPr sz="1200">
                <a:solidFill>
                  <a:srgbClr val="BFBFBF"/>
                </a:solidFill>
              </a:defRPr>
            </a:pPr>
            <a:r>
              <a:t>https://huggingface.co/datasets/sammshen/lmcache-agentic-traces</a:t>
            </a:r>
          </a:p>
        </p:txBody>
      </p:sp>
      <p:sp>
        <p:nvSpPr>
          <p:cNvPr id="266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81908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chemeClr val="accent6">
                    <a:lumOff val="44000"/>
                  </a:schemeClr>
                </a:solidFill>
              </a:defRPr>
            </a:pPr>
          </a:p>
        </p:txBody>
      </p:sp>
      <p:grpSp>
        <p:nvGrpSpPr>
          <p:cNvPr id="269" name="Rounded Rectangle 5"/>
          <p:cNvGrpSpPr/>
          <p:nvPr/>
        </p:nvGrpSpPr>
        <p:grpSpPr>
          <a:xfrm>
            <a:off x="1018614" y="1875800"/>
            <a:ext cx="7251328" cy="1583457"/>
            <a:chOff x="0" y="0"/>
            <a:chExt cx="7251326" cy="1583455"/>
          </a:xfrm>
        </p:grpSpPr>
        <p:sp>
          <p:nvSpPr>
            <p:cNvPr id="267" name="Rounded Rectangle"/>
            <p:cNvSpPr/>
            <p:nvPr/>
          </p:nvSpPr>
          <p:spPr>
            <a:xfrm>
              <a:off x="0" y="0"/>
              <a:ext cx="7251327" cy="1583456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5400" cap="flat">
              <a:solidFill>
                <a:srgbClr val="6C6C6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030607"/>
                  </a:solidFill>
                </a:defRPr>
              </a:pPr>
            </a:p>
          </p:txBody>
        </p:sp>
        <p:sp>
          <p:nvSpPr>
            <p:cNvPr id="268" name="Storing and reusing KV cache requires a multi-tier storage system!"/>
            <p:cNvSpPr txBox="1"/>
            <p:nvPr/>
          </p:nvSpPr>
          <p:spPr>
            <a:xfrm>
              <a:off x="135717" y="357916"/>
              <a:ext cx="6979892" cy="867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700">
                  <a:solidFill>
                    <a:srgbClr val="030607"/>
                  </a:solidFill>
                </a:defRPr>
              </a:pPr>
              <a:r>
                <a:t>Storing and reusing KV cache requires a </a:t>
              </a:r>
              <a:r>
                <a:rPr>
                  <a:solidFill>
                    <a:srgbClr val="D84729"/>
                  </a:solidFill>
                </a:rPr>
                <a:t>multi-tier storage system</a:t>
              </a:r>
              <a:r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1"/>
          <p:cNvSpPr txBox="1"/>
          <p:nvPr>
            <p:ph type="title"/>
          </p:nvPr>
        </p:nvSpPr>
        <p:spPr>
          <a:xfrm>
            <a:off x="311699" y="369609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Hierarchical memory management in </a:t>
            </a:r>
            <a:r>
              <a:rPr b="1" i="1">
                <a:solidFill>
                  <a:srgbClr val="FF853D"/>
                </a:solidFill>
              </a:rPr>
              <a:t>LM</a:t>
            </a:r>
            <a:r>
              <a:rPr b="1" i="1">
                <a:solidFill>
                  <a:srgbClr val="1CA39F"/>
                </a:solidFill>
              </a:rPr>
              <a:t>Cache</a:t>
            </a:r>
          </a:p>
        </p:txBody>
      </p:sp>
      <p:grpSp>
        <p:nvGrpSpPr>
          <p:cNvPr id="274" name="Rectangle 4"/>
          <p:cNvGrpSpPr/>
          <p:nvPr/>
        </p:nvGrpSpPr>
        <p:grpSpPr>
          <a:xfrm>
            <a:off x="2948000" y="1294295"/>
            <a:ext cx="2830631" cy="584777"/>
            <a:chOff x="0" y="0"/>
            <a:chExt cx="2830630" cy="584775"/>
          </a:xfrm>
        </p:grpSpPr>
        <p:sp>
          <p:nvSpPr>
            <p:cNvPr id="272" name="Rectangle"/>
            <p:cNvSpPr/>
            <p:nvPr/>
          </p:nvSpPr>
          <p:spPr>
            <a:xfrm>
              <a:off x="0" y="-1"/>
              <a:ext cx="2830631" cy="584777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4C615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73" name="Serving engine instance"/>
            <p:cNvSpPr txBox="1"/>
            <p:nvPr/>
          </p:nvSpPr>
          <p:spPr>
            <a:xfrm>
              <a:off x="58420" y="135691"/>
              <a:ext cx="271379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030607"/>
                  </a:solidFill>
                </a:defRPr>
              </a:lvl1pPr>
            </a:lstStyle>
            <a:p>
              <a:pPr/>
              <a:r>
                <a:t>Serving engine instance</a:t>
              </a:r>
            </a:p>
          </p:txBody>
        </p:sp>
      </p:grpSp>
      <p:grpSp>
        <p:nvGrpSpPr>
          <p:cNvPr id="277" name="Rounded Rectangle 6"/>
          <p:cNvGrpSpPr/>
          <p:nvPr/>
        </p:nvGrpSpPr>
        <p:grpSpPr>
          <a:xfrm>
            <a:off x="2665197" y="2402066"/>
            <a:ext cx="3424519" cy="1065163"/>
            <a:chOff x="0" y="0"/>
            <a:chExt cx="3424518" cy="1065162"/>
          </a:xfrm>
        </p:grpSpPr>
        <p:sp>
          <p:nvSpPr>
            <p:cNvPr id="275" name="Rounded Rectangle"/>
            <p:cNvSpPr/>
            <p:nvPr/>
          </p:nvSpPr>
          <p:spPr>
            <a:xfrm>
              <a:off x="0" y="0"/>
              <a:ext cx="3424519" cy="1065163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>
              <a:solidFill>
                <a:srgbClr val="6B62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76" name="LMCache -- an “infinite” KV cache pool"/>
            <p:cNvSpPr txBox="1"/>
            <p:nvPr/>
          </p:nvSpPr>
          <p:spPr>
            <a:xfrm>
              <a:off x="110417" y="198915"/>
              <a:ext cx="3203685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i="1" sz="2000">
                  <a:solidFill>
                    <a:srgbClr val="FF853D"/>
                  </a:solidFill>
                </a:defRPr>
              </a:pPr>
              <a:r>
                <a:t>LM</a:t>
              </a:r>
              <a:r>
                <a:rPr>
                  <a:solidFill>
                    <a:srgbClr val="1CA39F"/>
                  </a:solidFill>
                </a:rPr>
                <a:t>Cache</a:t>
              </a:r>
              <a:r>
                <a:rPr>
                  <a:solidFill>
                    <a:srgbClr val="000000"/>
                  </a:solidFill>
                </a:rPr>
                <a:t> --</a:t>
              </a:r>
              <a:r>
                <a:rPr i="0">
                  <a:solidFill>
                    <a:srgbClr val="000000"/>
                  </a:solidFill>
                </a:rPr>
                <a:t> an “infinite” KV cache pool</a:t>
              </a:r>
            </a:p>
          </p:txBody>
        </p:sp>
      </p:grpSp>
      <p:sp>
        <p:nvSpPr>
          <p:cNvPr id="280" name="Straight Connector 7"/>
          <p:cNvSpPr/>
          <p:nvPr/>
        </p:nvSpPr>
        <p:spPr>
          <a:xfrm>
            <a:off x="4366514" y="1891592"/>
            <a:ext cx="5223" cy="497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279" name="TextBox 16"/>
          <p:cNvSpPr txBox="1"/>
          <p:nvPr/>
        </p:nvSpPr>
        <p:spPr>
          <a:xfrm>
            <a:off x="734184" y="3697837"/>
            <a:ext cx="7675631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/>
            <a:r>
              <a:t>From serving engine’s perspective, LMCache provides a large pool of KV cache. Serving engines don’t need to care about any distributed management.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/>
          <p:nvPr>
            <p:ph type="title"/>
          </p:nvPr>
        </p:nvSpPr>
        <p:spPr>
          <a:xfrm>
            <a:off x="311699" y="34259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Hierarchical memory management in </a:t>
            </a:r>
            <a:r>
              <a:rPr b="1" i="1">
                <a:solidFill>
                  <a:srgbClr val="FF853D"/>
                </a:solidFill>
              </a:rPr>
              <a:t>LM</a:t>
            </a:r>
            <a:r>
              <a:rPr b="1" i="1">
                <a:solidFill>
                  <a:srgbClr val="1CA39F"/>
                </a:solidFill>
              </a:rPr>
              <a:t>Cache</a:t>
            </a:r>
          </a:p>
        </p:txBody>
      </p:sp>
      <p:grpSp>
        <p:nvGrpSpPr>
          <p:cNvPr id="285" name="Rounded Rectangle 4"/>
          <p:cNvGrpSpPr/>
          <p:nvPr/>
        </p:nvGrpSpPr>
        <p:grpSpPr>
          <a:xfrm>
            <a:off x="1631453" y="1885361"/>
            <a:ext cx="2526385" cy="572701"/>
            <a:chOff x="0" y="0"/>
            <a:chExt cx="2526383" cy="572700"/>
          </a:xfrm>
        </p:grpSpPr>
        <p:sp>
          <p:nvSpPr>
            <p:cNvPr id="283" name="Rounded Rectangle"/>
            <p:cNvSpPr/>
            <p:nvPr/>
          </p:nvSpPr>
          <p:spPr>
            <a:xfrm>
              <a:off x="0" y="0"/>
              <a:ext cx="2526384" cy="572701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>
              <a:solidFill>
                <a:srgbClr val="6B62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84" name="Node-local CPU RAM"/>
            <p:cNvSpPr txBox="1"/>
            <p:nvPr/>
          </p:nvSpPr>
          <p:spPr>
            <a:xfrm>
              <a:off x="86377" y="111019"/>
              <a:ext cx="235363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pPr/>
              <a:r>
                <a:t>Node-local CPU RAM</a:t>
              </a:r>
            </a:p>
          </p:txBody>
        </p:sp>
      </p:grpSp>
      <p:grpSp>
        <p:nvGrpSpPr>
          <p:cNvPr id="288" name="Rounded Rectangle 9"/>
          <p:cNvGrpSpPr/>
          <p:nvPr/>
        </p:nvGrpSpPr>
        <p:grpSpPr>
          <a:xfrm>
            <a:off x="4827139" y="1885361"/>
            <a:ext cx="2526385" cy="572701"/>
            <a:chOff x="0" y="0"/>
            <a:chExt cx="2526383" cy="572700"/>
          </a:xfrm>
        </p:grpSpPr>
        <p:sp>
          <p:nvSpPr>
            <p:cNvPr id="286" name="Rounded Rectangle"/>
            <p:cNvSpPr/>
            <p:nvPr/>
          </p:nvSpPr>
          <p:spPr>
            <a:xfrm>
              <a:off x="0" y="0"/>
              <a:ext cx="2526384" cy="572701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>
              <a:solidFill>
                <a:srgbClr val="6B62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87" name="Node-local CPU RAM"/>
            <p:cNvSpPr txBox="1"/>
            <p:nvPr/>
          </p:nvSpPr>
          <p:spPr>
            <a:xfrm>
              <a:off x="86377" y="111019"/>
              <a:ext cx="235363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pPr/>
              <a:r>
                <a:t>Node-local CPU RAM</a:t>
              </a:r>
            </a:p>
          </p:txBody>
        </p:sp>
      </p:grpSp>
      <p:grpSp>
        <p:nvGrpSpPr>
          <p:cNvPr id="291" name="Rectangle 11"/>
          <p:cNvGrpSpPr/>
          <p:nvPr/>
        </p:nvGrpSpPr>
        <p:grpSpPr>
          <a:xfrm>
            <a:off x="1631452" y="1043726"/>
            <a:ext cx="982977" cy="584776"/>
            <a:chOff x="0" y="0"/>
            <a:chExt cx="982976" cy="584775"/>
          </a:xfrm>
        </p:grpSpPr>
        <p:sp>
          <p:nvSpPr>
            <p:cNvPr id="289" name="Rectangle"/>
            <p:cNvSpPr/>
            <p:nvPr/>
          </p:nvSpPr>
          <p:spPr>
            <a:xfrm>
              <a:off x="-1" y="-1"/>
              <a:ext cx="982978" cy="584777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4C615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90" name="Serving engine"/>
            <p:cNvSpPr txBox="1"/>
            <p:nvPr/>
          </p:nvSpPr>
          <p:spPr>
            <a:xfrm>
              <a:off x="58419" y="21391"/>
              <a:ext cx="866138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030607"/>
                  </a:solidFill>
                </a:defRPr>
              </a:lvl1pPr>
            </a:lstStyle>
            <a:p>
              <a:pPr/>
              <a:r>
                <a:t>Serving engine</a:t>
              </a:r>
            </a:p>
          </p:txBody>
        </p:sp>
      </p:grpSp>
      <p:grpSp>
        <p:nvGrpSpPr>
          <p:cNvPr id="294" name="Rectangle 12"/>
          <p:cNvGrpSpPr/>
          <p:nvPr/>
        </p:nvGrpSpPr>
        <p:grpSpPr>
          <a:xfrm>
            <a:off x="3177449" y="1043726"/>
            <a:ext cx="982977" cy="584776"/>
            <a:chOff x="0" y="0"/>
            <a:chExt cx="982976" cy="584775"/>
          </a:xfrm>
        </p:grpSpPr>
        <p:sp>
          <p:nvSpPr>
            <p:cNvPr id="292" name="Rectangle"/>
            <p:cNvSpPr/>
            <p:nvPr/>
          </p:nvSpPr>
          <p:spPr>
            <a:xfrm>
              <a:off x="-1" y="-1"/>
              <a:ext cx="982978" cy="584777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4C615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93" name="Serving engine"/>
            <p:cNvSpPr txBox="1"/>
            <p:nvPr/>
          </p:nvSpPr>
          <p:spPr>
            <a:xfrm>
              <a:off x="58419" y="21391"/>
              <a:ext cx="866138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030607"/>
                  </a:solidFill>
                </a:defRPr>
              </a:lvl1pPr>
            </a:lstStyle>
            <a:p>
              <a:pPr/>
              <a:r>
                <a:t>Serving engine</a:t>
              </a:r>
            </a:p>
          </p:txBody>
        </p:sp>
      </p:grpSp>
      <p:grpSp>
        <p:nvGrpSpPr>
          <p:cNvPr id="297" name="Rectangle 13"/>
          <p:cNvGrpSpPr/>
          <p:nvPr/>
        </p:nvGrpSpPr>
        <p:grpSpPr>
          <a:xfrm>
            <a:off x="4827139" y="1043726"/>
            <a:ext cx="982977" cy="584776"/>
            <a:chOff x="0" y="0"/>
            <a:chExt cx="982976" cy="584775"/>
          </a:xfrm>
        </p:grpSpPr>
        <p:sp>
          <p:nvSpPr>
            <p:cNvPr id="295" name="Rectangle"/>
            <p:cNvSpPr/>
            <p:nvPr/>
          </p:nvSpPr>
          <p:spPr>
            <a:xfrm>
              <a:off x="-1" y="-1"/>
              <a:ext cx="982978" cy="584777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4C615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96" name="Serving engine"/>
            <p:cNvSpPr txBox="1"/>
            <p:nvPr/>
          </p:nvSpPr>
          <p:spPr>
            <a:xfrm>
              <a:off x="58419" y="21391"/>
              <a:ext cx="866138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030607"/>
                  </a:solidFill>
                </a:defRPr>
              </a:lvl1pPr>
            </a:lstStyle>
            <a:p>
              <a:pPr/>
              <a:r>
                <a:t>Serving engine</a:t>
              </a:r>
            </a:p>
          </p:txBody>
        </p:sp>
      </p:grpSp>
      <p:grpSp>
        <p:nvGrpSpPr>
          <p:cNvPr id="300" name="Rectangle 14"/>
          <p:cNvGrpSpPr/>
          <p:nvPr/>
        </p:nvGrpSpPr>
        <p:grpSpPr>
          <a:xfrm>
            <a:off x="6373136" y="1043726"/>
            <a:ext cx="982977" cy="584776"/>
            <a:chOff x="0" y="0"/>
            <a:chExt cx="982976" cy="584775"/>
          </a:xfrm>
        </p:grpSpPr>
        <p:sp>
          <p:nvSpPr>
            <p:cNvPr id="298" name="Rectangle"/>
            <p:cNvSpPr/>
            <p:nvPr/>
          </p:nvSpPr>
          <p:spPr>
            <a:xfrm>
              <a:off x="-1" y="-1"/>
              <a:ext cx="982978" cy="584777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4C615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99" name="Serving engine"/>
            <p:cNvSpPr txBox="1"/>
            <p:nvPr/>
          </p:nvSpPr>
          <p:spPr>
            <a:xfrm>
              <a:off x="58419" y="21391"/>
              <a:ext cx="866138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030607"/>
                  </a:solidFill>
                </a:defRPr>
              </a:lvl1pPr>
            </a:lstStyle>
            <a:p>
              <a:pPr/>
              <a:r>
                <a:t>Serving engine</a:t>
              </a:r>
            </a:p>
          </p:txBody>
        </p:sp>
      </p:grpSp>
      <p:sp>
        <p:nvSpPr>
          <p:cNvPr id="301" name="Straight Connector 15"/>
          <p:cNvSpPr/>
          <p:nvPr/>
        </p:nvSpPr>
        <p:spPr>
          <a:xfrm>
            <a:off x="2139206" y="1628500"/>
            <a:ext cx="1" cy="25686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2" name="Straight Connector 20"/>
          <p:cNvSpPr/>
          <p:nvPr/>
        </p:nvSpPr>
        <p:spPr>
          <a:xfrm>
            <a:off x="3675774" y="1628500"/>
            <a:ext cx="1" cy="25686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3" name="Straight Connector 21"/>
          <p:cNvSpPr/>
          <p:nvPr/>
        </p:nvSpPr>
        <p:spPr>
          <a:xfrm>
            <a:off x="5344320" y="1628500"/>
            <a:ext cx="1" cy="25686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4" name="Straight Connector 22"/>
          <p:cNvSpPr/>
          <p:nvPr/>
        </p:nvSpPr>
        <p:spPr>
          <a:xfrm>
            <a:off x="6880889" y="1628500"/>
            <a:ext cx="1" cy="25686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09" name="Group 61"/>
          <p:cNvGrpSpPr/>
          <p:nvPr/>
        </p:nvGrpSpPr>
        <p:grpSpPr>
          <a:xfrm>
            <a:off x="2234768" y="2392074"/>
            <a:ext cx="1923070" cy="945014"/>
            <a:chOff x="0" y="0"/>
            <a:chExt cx="1923069" cy="945012"/>
          </a:xfrm>
        </p:grpSpPr>
        <p:grpSp>
          <p:nvGrpSpPr>
            <p:cNvPr id="307" name="Rounded Rectangle 7"/>
            <p:cNvGrpSpPr/>
            <p:nvPr/>
          </p:nvGrpSpPr>
          <p:grpSpPr>
            <a:xfrm>
              <a:off x="0" y="293363"/>
              <a:ext cx="1923070" cy="651650"/>
              <a:chOff x="0" y="0"/>
              <a:chExt cx="1923069" cy="651648"/>
            </a:xfrm>
          </p:grpSpPr>
          <p:sp>
            <p:nvSpPr>
              <p:cNvPr id="305" name="Rounded Rectangle"/>
              <p:cNvSpPr/>
              <p:nvPr/>
            </p:nvSpPr>
            <p:spPr>
              <a:xfrm>
                <a:off x="0" y="0"/>
                <a:ext cx="1923070" cy="65164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25400" cap="flat">
                <a:solidFill>
                  <a:srgbClr val="61383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06" name="Node-local storage"/>
              <p:cNvSpPr txBox="1"/>
              <p:nvPr/>
            </p:nvSpPr>
            <p:spPr>
              <a:xfrm>
                <a:off x="90231" y="17143"/>
                <a:ext cx="1742608" cy="6173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/>
                </a:lvl1pPr>
              </a:lstStyle>
              <a:p>
                <a:pPr/>
                <a:r>
                  <a:t>Node-local storage</a:t>
                </a:r>
              </a:p>
            </p:txBody>
          </p:sp>
        </p:grpSp>
        <p:sp>
          <p:nvSpPr>
            <p:cNvPr id="308" name="Up-Down Arrow 23"/>
            <p:cNvSpPr/>
            <p:nvPr/>
          </p:nvSpPr>
          <p:spPr>
            <a:xfrm>
              <a:off x="829559" y="0"/>
              <a:ext cx="226245" cy="32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8"/>
                  </a:moveTo>
                  <a:lnTo>
                    <a:pt x="10800" y="0"/>
                  </a:lnTo>
                  <a:lnTo>
                    <a:pt x="21600" y="7568"/>
                  </a:lnTo>
                  <a:lnTo>
                    <a:pt x="16200" y="7568"/>
                  </a:lnTo>
                  <a:lnTo>
                    <a:pt x="16200" y="14032"/>
                  </a:lnTo>
                  <a:lnTo>
                    <a:pt x="21600" y="14032"/>
                  </a:lnTo>
                  <a:lnTo>
                    <a:pt x="10800" y="21600"/>
                  </a:lnTo>
                  <a:lnTo>
                    <a:pt x="0" y="14032"/>
                  </a:lnTo>
                  <a:lnTo>
                    <a:pt x="5400" y="14032"/>
                  </a:lnTo>
                  <a:lnTo>
                    <a:pt x="5400" y="756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</p:grpSp>
      <p:grpSp>
        <p:nvGrpSpPr>
          <p:cNvPr id="315" name="Group 64"/>
          <p:cNvGrpSpPr/>
          <p:nvPr/>
        </p:nvGrpSpPr>
        <p:grpSpPr>
          <a:xfrm>
            <a:off x="5006249" y="2392074"/>
            <a:ext cx="2347275" cy="1211300"/>
            <a:chOff x="0" y="0"/>
            <a:chExt cx="2347273" cy="1211298"/>
          </a:xfrm>
        </p:grpSpPr>
        <p:grpSp>
          <p:nvGrpSpPr>
            <p:cNvPr id="312" name="Rounded Rectangle 10"/>
            <p:cNvGrpSpPr/>
            <p:nvPr/>
          </p:nvGrpSpPr>
          <p:grpSpPr>
            <a:xfrm>
              <a:off x="338071" y="293363"/>
              <a:ext cx="2009203" cy="651651"/>
              <a:chOff x="0" y="0"/>
              <a:chExt cx="2009202" cy="651649"/>
            </a:xfrm>
          </p:grpSpPr>
          <p:sp>
            <p:nvSpPr>
              <p:cNvPr id="310" name="Rounded Rectangle"/>
              <p:cNvSpPr/>
              <p:nvPr/>
            </p:nvSpPr>
            <p:spPr>
              <a:xfrm>
                <a:off x="0" y="0"/>
                <a:ext cx="2009203" cy="65165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25400" cap="flat">
                <a:solidFill>
                  <a:srgbClr val="61383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11" name="Node-local storage"/>
              <p:cNvSpPr txBox="1"/>
              <p:nvPr/>
            </p:nvSpPr>
            <p:spPr>
              <a:xfrm>
                <a:off x="90230" y="17143"/>
                <a:ext cx="1828743" cy="6173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/>
                </a:lvl1pPr>
              </a:lstStyle>
              <a:p>
                <a:pPr/>
                <a:r>
                  <a:t>Node-local storage</a:t>
                </a:r>
              </a:p>
            </p:txBody>
          </p:sp>
        </p:grpSp>
        <p:sp>
          <p:nvSpPr>
            <p:cNvPr id="313" name="Up-Down Arrow 24"/>
            <p:cNvSpPr/>
            <p:nvPr/>
          </p:nvSpPr>
          <p:spPr>
            <a:xfrm>
              <a:off x="1319752" y="0"/>
              <a:ext cx="226245" cy="32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8"/>
                  </a:moveTo>
                  <a:lnTo>
                    <a:pt x="10800" y="0"/>
                  </a:lnTo>
                  <a:lnTo>
                    <a:pt x="21600" y="7568"/>
                  </a:lnTo>
                  <a:lnTo>
                    <a:pt x="16200" y="7568"/>
                  </a:lnTo>
                  <a:lnTo>
                    <a:pt x="16200" y="14032"/>
                  </a:lnTo>
                  <a:lnTo>
                    <a:pt x="21600" y="14032"/>
                  </a:lnTo>
                  <a:lnTo>
                    <a:pt x="10800" y="21600"/>
                  </a:lnTo>
                  <a:lnTo>
                    <a:pt x="0" y="14032"/>
                  </a:lnTo>
                  <a:lnTo>
                    <a:pt x="5400" y="14032"/>
                  </a:lnTo>
                  <a:lnTo>
                    <a:pt x="5400" y="756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14" name="Up-Down Arrow 25"/>
            <p:cNvSpPr/>
            <p:nvPr/>
          </p:nvSpPr>
          <p:spPr>
            <a:xfrm>
              <a:off x="-1" y="9425"/>
              <a:ext cx="226245" cy="120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33"/>
                  </a:moveTo>
                  <a:lnTo>
                    <a:pt x="10800" y="0"/>
                  </a:lnTo>
                  <a:lnTo>
                    <a:pt x="21600" y="2033"/>
                  </a:lnTo>
                  <a:lnTo>
                    <a:pt x="16200" y="2033"/>
                  </a:lnTo>
                  <a:lnTo>
                    <a:pt x="16200" y="19567"/>
                  </a:lnTo>
                  <a:lnTo>
                    <a:pt x="21600" y="19567"/>
                  </a:lnTo>
                  <a:lnTo>
                    <a:pt x="10800" y="21600"/>
                  </a:lnTo>
                  <a:lnTo>
                    <a:pt x="0" y="19567"/>
                  </a:lnTo>
                  <a:lnTo>
                    <a:pt x="5400" y="19567"/>
                  </a:lnTo>
                  <a:lnTo>
                    <a:pt x="5400" y="20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</p:grpSp>
      <p:grpSp>
        <p:nvGrpSpPr>
          <p:cNvPr id="320" name="Group 62"/>
          <p:cNvGrpSpPr/>
          <p:nvPr/>
        </p:nvGrpSpPr>
        <p:grpSpPr>
          <a:xfrm>
            <a:off x="1631452" y="2401501"/>
            <a:ext cx="5722073" cy="1765147"/>
            <a:chOff x="0" y="0"/>
            <a:chExt cx="5722071" cy="1765146"/>
          </a:xfrm>
        </p:grpSpPr>
        <p:grpSp>
          <p:nvGrpSpPr>
            <p:cNvPr id="318" name="Rounded Rectangle 8"/>
            <p:cNvGrpSpPr/>
            <p:nvPr/>
          </p:nvGrpSpPr>
          <p:grpSpPr>
            <a:xfrm>
              <a:off x="-1" y="1192446"/>
              <a:ext cx="5722073" cy="572701"/>
              <a:chOff x="0" y="0"/>
              <a:chExt cx="5722071" cy="572699"/>
            </a:xfrm>
          </p:grpSpPr>
          <p:sp>
            <p:nvSpPr>
              <p:cNvPr id="316" name="Rounded Rectangle"/>
              <p:cNvSpPr/>
              <p:nvPr/>
            </p:nvSpPr>
            <p:spPr>
              <a:xfrm>
                <a:off x="0" y="0"/>
                <a:ext cx="5722072" cy="5727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17" name="Remote/Shared Storage"/>
              <p:cNvSpPr txBox="1"/>
              <p:nvPr/>
            </p:nvSpPr>
            <p:spPr>
              <a:xfrm>
                <a:off x="86377" y="111019"/>
                <a:ext cx="5549317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/>
                </a:lvl1pPr>
              </a:lstStyle>
              <a:p>
                <a:pPr/>
                <a:r>
                  <a:t>Remote/Shared Storage</a:t>
                </a:r>
              </a:p>
            </p:txBody>
          </p:sp>
        </p:grpSp>
        <p:sp>
          <p:nvSpPr>
            <p:cNvPr id="319" name="Up-Down Arrow 26"/>
            <p:cNvSpPr/>
            <p:nvPr/>
          </p:nvSpPr>
          <p:spPr>
            <a:xfrm>
              <a:off x="282802" y="0"/>
              <a:ext cx="226245" cy="120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33"/>
                  </a:moveTo>
                  <a:lnTo>
                    <a:pt x="10800" y="0"/>
                  </a:lnTo>
                  <a:lnTo>
                    <a:pt x="21600" y="2033"/>
                  </a:lnTo>
                  <a:lnTo>
                    <a:pt x="16200" y="2033"/>
                  </a:lnTo>
                  <a:lnTo>
                    <a:pt x="16200" y="19567"/>
                  </a:lnTo>
                  <a:lnTo>
                    <a:pt x="21600" y="19567"/>
                  </a:lnTo>
                  <a:lnTo>
                    <a:pt x="10800" y="21600"/>
                  </a:lnTo>
                  <a:lnTo>
                    <a:pt x="0" y="19567"/>
                  </a:lnTo>
                  <a:lnTo>
                    <a:pt x="5400" y="19567"/>
                  </a:lnTo>
                  <a:lnTo>
                    <a:pt x="5400" y="20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</p:grpSp>
      <p:grpSp>
        <p:nvGrpSpPr>
          <p:cNvPr id="323" name="Group 65"/>
          <p:cNvGrpSpPr/>
          <p:nvPr/>
        </p:nvGrpSpPr>
        <p:grpSpPr>
          <a:xfrm>
            <a:off x="4063613" y="1809718"/>
            <a:ext cx="848369" cy="475117"/>
            <a:chOff x="0" y="0"/>
            <a:chExt cx="848367" cy="475116"/>
          </a:xfrm>
        </p:grpSpPr>
        <p:sp>
          <p:nvSpPr>
            <p:cNvPr id="321" name="Up-Down Arrow 27"/>
            <p:cNvSpPr/>
            <p:nvPr/>
          </p:nvSpPr>
          <p:spPr>
            <a:xfrm rot="5400000">
              <a:off x="311061" y="-62190"/>
              <a:ext cx="226245" cy="84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80"/>
                  </a:moveTo>
                  <a:lnTo>
                    <a:pt x="10800" y="0"/>
                  </a:lnTo>
                  <a:lnTo>
                    <a:pt x="21600" y="2880"/>
                  </a:lnTo>
                  <a:lnTo>
                    <a:pt x="16200" y="2880"/>
                  </a:lnTo>
                  <a:lnTo>
                    <a:pt x="16200" y="18720"/>
                  </a:lnTo>
                  <a:lnTo>
                    <a:pt x="21600" y="18720"/>
                  </a:lnTo>
                  <a:lnTo>
                    <a:pt x="10800" y="21600"/>
                  </a:lnTo>
                  <a:lnTo>
                    <a:pt x="0" y="18720"/>
                  </a:lnTo>
                  <a:lnTo>
                    <a:pt x="5400" y="18720"/>
                  </a:lnTo>
                  <a:lnTo>
                    <a:pt x="5400" y="28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22" name="TextBox 28"/>
            <p:cNvSpPr txBox="1"/>
            <p:nvPr/>
          </p:nvSpPr>
          <p:spPr>
            <a:xfrm>
              <a:off x="137548" y="0"/>
              <a:ext cx="62764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/>
              </a:lvl1pPr>
            </a:lstStyle>
            <a:p>
              <a:pPr/>
              <a:r>
                <a:t>RDMA</a:t>
              </a:r>
            </a:p>
          </p:txBody>
        </p:sp>
      </p:grpSp>
      <p:sp>
        <p:nvSpPr>
          <p:cNvPr id="324" name="Straight Connector 31"/>
          <p:cNvSpPr/>
          <p:nvPr/>
        </p:nvSpPr>
        <p:spPr>
          <a:xfrm>
            <a:off x="453718" y="1743729"/>
            <a:ext cx="8520602" cy="1"/>
          </a:xfrm>
          <a:prstGeom prst="line">
            <a:avLst/>
          </a:prstGeom>
          <a:ln w="190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31" name="Group 59"/>
          <p:cNvGrpSpPr/>
          <p:nvPr/>
        </p:nvGrpSpPr>
        <p:grpSpPr>
          <a:xfrm>
            <a:off x="311700" y="2171711"/>
            <a:ext cx="1923069" cy="1708587"/>
            <a:chOff x="0" y="0"/>
            <a:chExt cx="1923068" cy="1708585"/>
          </a:xfrm>
        </p:grpSpPr>
        <p:grpSp>
          <p:nvGrpSpPr>
            <p:cNvPr id="327" name="Rounded Rectangle 34"/>
            <p:cNvGrpSpPr/>
            <p:nvPr/>
          </p:nvGrpSpPr>
          <p:grpSpPr>
            <a:xfrm>
              <a:off x="0" y="514925"/>
              <a:ext cx="1074657" cy="651650"/>
              <a:chOff x="0" y="0"/>
              <a:chExt cx="1074656" cy="651649"/>
            </a:xfrm>
          </p:grpSpPr>
          <p:sp>
            <p:nvSpPr>
              <p:cNvPr id="325" name="Rounded Rectangle"/>
              <p:cNvSpPr/>
              <p:nvPr/>
            </p:nvSpPr>
            <p:spPr>
              <a:xfrm>
                <a:off x="0" y="0"/>
                <a:ext cx="1074657" cy="65165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25400" cap="flat">
                <a:solidFill>
                  <a:srgbClr val="07232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26" name="Memory controller"/>
              <p:cNvSpPr txBox="1"/>
              <p:nvPr/>
            </p:nvSpPr>
            <p:spPr>
              <a:xfrm>
                <a:off x="90230" y="79812"/>
                <a:ext cx="894196" cy="4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Memory controller</a:t>
                </a:r>
              </a:p>
            </p:txBody>
          </p:sp>
        </p:grpSp>
        <p:sp>
          <p:nvSpPr>
            <p:cNvPr id="328" name="Curved Connector 38"/>
            <p:cNvSpPr/>
            <p:nvPr/>
          </p:nvSpPr>
          <p:spPr>
            <a:xfrm rot="16200000">
              <a:off x="671078" y="-133751"/>
              <a:ext cx="514927" cy="782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" name="Curved Connector 39"/>
            <p:cNvSpPr/>
            <p:nvPr/>
          </p:nvSpPr>
          <p:spPr>
            <a:xfrm flipH="1" rot="10800000">
              <a:off x="1074656" y="833801"/>
              <a:ext cx="84841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395"/>
                    <a:pt x="10800" y="10809"/>
                  </a:cubicBezTo>
                  <a:cubicBezTo>
                    <a:pt x="10800" y="16205"/>
                    <a:pt x="16200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" name="Curved Connector 42"/>
            <p:cNvSpPr/>
            <p:nvPr/>
          </p:nvSpPr>
          <p:spPr>
            <a:xfrm flipH="1" rot="16200000">
              <a:off x="657534" y="1046367"/>
              <a:ext cx="542014" cy="78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8" name="Group 60"/>
          <p:cNvGrpSpPr/>
          <p:nvPr/>
        </p:nvGrpSpPr>
        <p:grpSpPr>
          <a:xfrm>
            <a:off x="7353523" y="2171710"/>
            <a:ext cx="1620797" cy="1708589"/>
            <a:chOff x="0" y="0"/>
            <a:chExt cx="1620796" cy="1708588"/>
          </a:xfrm>
        </p:grpSpPr>
        <p:grpSp>
          <p:nvGrpSpPr>
            <p:cNvPr id="334" name="Rounded Rectangle 45"/>
            <p:cNvGrpSpPr/>
            <p:nvPr/>
          </p:nvGrpSpPr>
          <p:grpSpPr>
            <a:xfrm>
              <a:off x="546140" y="504899"/>
              <a:ext cx="1074657" cy="651650"/>
              <a:chOff x="0" y="0"/>
              <a:chExt cx="1074656" cy="651649"/>
            </a:xfrm>
          </p:grpSpPr>
          <p:sp>
            <p:nvSpPr>
              <p:cNvPr id="332" name="Rounded Rectangle"/>
              <p:cNvSpPr/>
              <p:nvPr/>
            </p:nvSpPr>
            <p:spPr>
              <a:xfrm>
                <a:off x="0" y="0"/>
                <a:ext cx="1074657" cy="65165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25400" cap="flat">
                <a:solidFill>
                  <a:srgbClr val="07232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33" name="Memory controller"/>
              <p:cNvSpPr txBox="1"/>
              <p:nvPr/>
            </p:nvSpPr>
            <p:spPr>
              <a:xfrm>
                <a:off x="90230" y="79812"/>
                <a:ext cx="894196" cy="4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Memory controller</a:t>
                </a:r>
              </a:p>
            </p:txBody>
          </p:sp>
        </p:grpSp>
        <p:sp>
          <p:nvSpPr>
            <p:cNvPr id="335" name="Curved Connector 46"/>
            <p:cNvSpPr/>
            <p:nvPr/>
          </p:nvSpPr>
          <p:spPr>
            <a:xfrm flipH="1" rot="5400000">
              <a:off x="289285" y="-289285"/>
              <a:ext cx="504901" cy="108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" name="Curved Connector 47"/>
            <p:cNvSpPr/>
            <p:nvPr/>
          </p:nvSpPr>
          <p:spPr>
            <a:xfrm flipH="1">
              <a:off x="0" y="828788"/>
              <a:ext cx="54614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" name="Curved Connector 48"/>
            <p:cNvSpPr/>
            <p:nvPr/>
          </p:nvSpPr>
          <p:spPr>
            <a:xfrm rot="5400000">
              <a:off x="265715" y="890834"/>
              <a:ext cx="552040" cy="108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2"/>
      <p:bldP build="whole" bldLvl="1" animBg="1" rev="0" advAuto="0" spid="323" grpId="5"/>
      <p:bldP build="whole" bldLvl="1" animBg="1" rev="0" advAuto="0" spid="288" grpId="3"/>
      <p:bldP build="whole" bldLvl="1" animBg="1" rev="0" advAuto="0" spid="338" grpId="7"/>
      <p:bldP build="whole" bldLvl="1" animBg="1" rev="0" advAuto="0" spid="331" grpId="6"/>
      <p:bldP build="whole" bldLvl="1" animBg="1" rev="0" advAuto="0" spid="309" grpId="1"/>
      <p:bldP build="whole" bldLvl="1" animBg="1" rev="0" advAuto="0" spid="315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Storage Optimizations in </a:t>
            </a:r>
            <a:r>
              <a:rPr b="1" i="1">
                <a:solidFill>
                  <a:srgbClr val="FF853D"/>
                </a:solidFill>
              </a:rPr>
              <a:t>LM</a:t>
            </a:r>
            <a:r>
              <a:rPr b="1" i="1">
                <a:solidFill>
                  <a:srgbClr val="1CA39F"/>
                </a:solidFill>
              </a:rPr>
              <a:t>Cache</a:t>
            </a:r>
          </a:p>
        </p:txBody>
      </p:sp>
      <p:grpSp>
        <p:nvGrpSpPr>
          <p:cNvPr id="347" name="Group 15"/>
          <p:cNvGrpSpPr/>
          <p:nvPr/>
        </p:nvGrpSpPr>
        <p:grpSpPr>
          <a:xfrm>
            <a:off x="509045" y="1216056"/>
            <a:ext cx="7682849" cy="886121"/>
            <a:chOff x="0" y="0"/>
            <a:chExt cx="7682848" cy="886120"/>
          </a:xfrm>
        </p:grpSpPr>
        <p:grpSp>
          <p:nvGrpSpPr>
            <p:cNvPr id="343" name="Rounded Rectangle 3"/>
            <p:cNvGrpSpPr/>
            <p:nvPr/>
          </p:nvGrpSpPr>
          <p:grpSpPr>
            <a:xfrm>
              <a:off x="2064473" y="0"/>
              <a:ext cx="5618376" cy="886121"/>
              <a:chOff x="0" y="0"/>
              <a:chExt cx="5618374" cy="886120"/>
            </a:xfrm>
          </p:grpSpPr>
          <p:sp>
            <p:nvSpPr>
              <p:cNvPr id="341" name="Rounded Rectangle"/>
              <p:cNvSpPr/>
              <p:nvPr/>
            </p:nvSpPr>
            <p:spPr>
              <a:xfrm>
                <a:off x="0" y="0"/>
                <a:ext cx="5618375" cy="886121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>
                <a:solidFill>
                  <a:srgbClr val="4C615D"/>
                </a:solidFill>
                <a:prstDash val="solid"/>
                <a:round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42" name="I/O operations happens fully in the background, 0 overhead in the serving engine hot path."/>
              <p:cNvSpPr txBox="1"/>
              <p:nvPr/>
            </p:nvSpPr>
            <p:spPr>
              <a:xfrm>
                <a:off x="101676" y="172063"/>
                <a:ext cx="5415022" cy="541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pPr/>
                <a:r>
                  <a:t>I/O operations happens fully in the background, 0 overhead in the serving engine hot path.</a:t>
                </a:r>
              </a:p>
            </p:txBody>
          </p:sp>
        </p:grpSp>
        <p:grpSp>
          <p:nvGrpSpPr>
            <p:cNvPr id="346" name="Rectangle 10"/>
            <p:cNvGrpSpPr/>
            <p:nvPr/>
          </p:nvGrpSpPr>
          <p:grpSpPr>
            <a:xfrm>
              <a:off x="0" y="156709"/>
              <a:ext cx="2158741" cy="572702"/>
              <a:chOff x="0" y="0"/>
              <a:chExt cx="2158739" cy="572700"/>
            </a:xfrm>
          </p:grpSpPr>
          <p:sp>
            <p:nvSpPr>
              <p:cNvPr id="344" name="Rectangle"/>
              <p:cNvSpPr/>
              <p:nvPr/>
            </p:nvSpPr>
            <p:spPr>
              <a:xfrm>
                <a:off x="0" y="-1"/>
                <a:ext cx="2158740" cy="57270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45" name="Asynchronous I/O"/>
              <p:cNvSpPr txBox="1"/>
              <p:nvPr/>
            </p:nvSpPr>
            <p:spPr>
              <a:xfrm>
                <a:off x="58420" y="129653"/>
                <a:ext cx="2041901" cy="3133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1600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Asynchronous I/O</a:t>
                </a:r>
              </a:p>
            </p:txBody>
          </p:sp>
        </p:grpSp>
      </p:grpSp>
      <p:grpSp>
        <p:nvGrpSpPr>
          <p:cNvPr id="354" name="Group 16"/>
          <p:cNvGrpSpPr/>
          <p:nvPr/>
        </p:nvGrpSpPr>
        <p:grpSpPr>
          <a:xfrm>
            <a:off x="509045" y="2290710"/>
            <a:ext cx="7682849" cy="886121"/>
            <a:chOff x="0" y="0"/>
            <a:chExt cx="7682848" cy="886120"/>
          </a:xfrm>
        </p:grpSpPr>
        <p:grpSp>
          <p:nvGrpSpPr>
            <p:cNvPr id="350" name="Rounded Rectangle 11"/>
            <p:cNvGrpSpPr/>
            <p:nvPr/>
          </p:nvGrpSpPr>
          <p:grpSpPr>
            <a:xfrm>
              <a:off x="2064473" y="0"/>
              <a:ext cx="5618376" cy="886121"/>
              <a:chOff x="0" y="0"/>
              <a:chExt cx="5618374" cy="886120"/>
            </a:xfrm>
          </p:grpSpPr>
          <p:sp>
            <p:nvSpPr>
              <p:cNvPr id="348" name="Rounded Rectangle"/>
              <p:cNvSpPr/>
              <p:nvPr/>
            </p:nvSpPr>
            <p:spPr>
              <a:xfrm>
                <a:off x="0" y="0"/>
                <a:ext cx="5618375" cy="886121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>
                <a:solidFill>
                  <a:srgbClr val="4C615D"/>
                </a:solidFill>
                <a:prstDash val="solid"/>
                <a:round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49" name="KV caches are looked up from different storage backends at the same time, including in the peer’s memory."/>
              <p:cNvSpPr txBox="1"/>
              <p:nvPr/>
            </p:nvSpPr>
            <p:spPr>
              <a:xfrm>
                <a:off x="101676" y="172063"/>
                <a:ext cx="5415022" cy="541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pPr/>
                <a:r>
                  <a:t>KV caches are looked up from different storage backends at the same time, including in the peer’s memory.</a:t>
                </a:r>
              </a:p>
            </p:txBody>
          </p:sp>
        </p:grpSp>
        <p:grpSp>
          <p:nvGrpSpPr>
            <p:cNvPr id="353" name="Rectangle 12"/>
            <p:cNvGrpSpPr/>
            <p:nvPr/>
          </p:nvGrpSpPr>
          <p:grpSpPr>
            <a:xfrm>
              <a:off x="0" y="156709"/>
              <a:ext cx="2158741" cy="572702"/>
              <a:chOff x="0" y="0"/>
              <a:chExt cx="2158739" cy="572700"/>
            </a:xfrm>
          </p:grpSpPr>
          <p:sp>
            <p:nvSpPr>
              <p:cNvPr id="351" name="Rectangle"/>
              <p:cNvSpPr/>
              <p:nvPr/>
            </p:nvSpPr>
            <p:spPr>
              <a:xfrm>
                <a:off x="0" y="-1"/>
                <a:ext cx="2158740" cy="57270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52" name="Distributed Lookup"/>
              <p:cNvSpPr txBox="1"/>
              <p:nvPr/>
            </p:nvSpPr>
            <p:spPr>
              <a:xfrm>
                <a:off x="58420" y="129653"/>
                <a:ext cx="2041901" cy="3133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1600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Distributed Lookup</a:t>
                </a:r>
              </a:p>
            </p:txBody>
          </p:sp>
        </p:grpSp>
      </p:grpSp>
      <p:grpSp>
        <p:nvGrpSpPr>
          <p:cNvPr id="361" name="Group 17"/>
          <p:cNvGrpSpPr/>
          <p:nvPr/>
        </p:nvGrpSpPr>
        <p:grpSpPr>
          <a:xfrm>
            <a:off x="509045" y="3365365"/>
            <a:ext cx="7682849" cy="886121"/>
            <a:chOff x="0" y="0"/>
            <a:chExt cx="7682848" cy="886120"/>
          </a:xfrm>
        </p:grpSpPr>
        <p:grpSp>
          <p:nvGrpSpPr>
            <p:cNvPr id="357" name="Rounded Rectangle 13"/>
            <p:cNvGrpSpPr/>
            <p:nvPr/>
          </p:nvGrpSpPr>
          <p:grpSpPr>
            <a:xfrm>
              <a:off x="2064473" y="0"/>
              <a:ext cx="5618376" cy="886121"/>
              <a:chOff x="0" y="0"/>
              <a:chExt cx="5618374" cy="886120"/>
            </a:xfrm>
          </p:grpSpPr>
          <p:sp>
            <p:nvSpPr>
              <p:cNvPr id="355" name="Rounded Rectangle"/>
              <p:cNvSpPr/>
              <p:nvPr/>
            </p:nvSpPr>
            <p:spPr>
              <a:xfrm>
                <a:off x="0" y="0"/>
                <a:ext cx="5618375" cy="886121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>
                <a:solidFill>
                  <a:srgbClr val="4C615D"/>
                </a:solidFill>
                <a:prstDash val="solid"/>
                <a:round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56" name="Dynamically determine the load plan and load from different locations concurrently to maximize the throughput."/>
              <p:cNvSpPr txBox="1"/>
              <p:nvPr/>
            </p:nvSpPr>
            <p:spPr>
              <a:xfrm>
                <a:off x="101676" y="172063"/>
                <a:ext cx="5415022" cy="541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pPr/>
                <a:r>
                  <a:t>Dynamically determine the load plan and load from different locations concurrently to maximize the throughput.</a:t>
                </a:r>
              </a:p>
            </p:txBody>
          </p:sp>
        </p:grpSp>
        <p:grpSp>
          <p:nvGrpSpPr>
            <p:cNvPr id="360" name="Rectangle 14"/>
            <p:cNvGrpSpPr/>
            <p:nvPr/>
          </p:nvGrpSpPr>
          <p:grpSpPr>
            <a:xfrm>
              <a:off x="0" y="156709"/>
              <a:ext cx="2158741" cy="572702"/>
              <a:chOff x="0" y="0"/>
              <a:chExt cx="2158739" cy="572700"/>
            </a:xfrm>
          </p:grpSpPr>
          <p:sp>
            <p:nvSpPr>
              <p:cNvPr id="358" name="Rectangle"/>
              <p:cNvSpPr/>
              <p:nvPr/>
            </p:nvSpPr>
            <p:spPr>
              <a:xfrm>
                <a:off x="0" y="-1"/>
                <a:ext cx="2158740" cy="57270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359" name="Concurrent Loading"/>
              <p:cNvSpPr txBox="1"/>
              <p:nvPr/>
            </p:nvSpPr>
            <p:spPr>
              <a:xfrm>
                <a:off x="58420" y="129653"/>
                <a:ext cx="2041901" cy="3133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1600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Concurrent Loading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3"/>
      <p:bldP build="whole" bldLvl="1" animBg="1" rev="0" advAuto="0" spid="347" grpId="1"/>
      <p:bldP build="whole" bldLvl="1" animBg="1" rev="0" advAuto="0" spid="35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b="1" i="1" sz="2500">
                <a:solidFill>
                  <a:srgbClr val="FF853D"/>
                </a:solidFill>
              </a:defRPr>
            </a:pPr>
            <a:r>
              <a:t>LM</a:t>
            </a:r>
            <a:r>
              <a:rPr>
                <a:solidFill>
                  <a:srgbClr val="1CA39F"/>
                </a:solidFill>
              </a:rPr>
              <a:t>Cache</a:t>
            </a:r>
            <a:r>
              <a:rPr b="0" i="0">
                <a:solidFill>
                  <a:srgbClr val="2F4858"/>
                </a:solidFill>
              </a:rPr>
              <a:t> L2 interface</a:t>
            </a:r>
          </a:p>
        </p:txBody>
      </p:sp>
      <p:grpSp>
        <p:nvGrpSpPr>
          <p:cNvPr id="366" name="Rounded Rectangle 3"/>
          <p:cNvGrpSpPr/>
          <p:nvPr/>
        </p:nvGrpSpPr>
        <p:grpSpPr>
          <a:xfrm>
            <a:off x="449898" y="1440533"/>
            <a:ext cx="2378144" cy="850180"/>
            <a:chOff x="0" y="0"/>
            <a:chExt cx="2378143" cy="850179"/>
          </a:xfrm>
        </p:grpSpPr>
        <p:sp>
          <p:nvSpPr>
            <p:cNvPr id="364" name="Rounded Rectangle"/>
            <p:cNvSpPr/>
            <p:nvPr/>
          </p:nvSpPr>
          <p:spPr>
            <a:xfrm>
              <a:off x="0" y="0"/>
              <a:ext cx="2378144" cy="8501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>
              <a:solidFill>
                <a:srgbClr val="6B62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65" name="LMCache core"/>
            <p:cNvSpPr txBox="1"/>
            <p:nvPr/>
          </p:nvSpPr>
          <p:spPr>
            <a:xfrm>
              <a:off x="99922" y="237474"/>
              <a:ext cx="2178300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i="1" sz="2000">
                  <a:solidFill>
                    <a:srgbClr val="FF853D"/>
                  </a:solidFill>
                </a:defRPr>
              </a:pPr>
              <a:r>
                <a:t>LM</a:t>
              </a:r>
              <a:r>
                <a:rPr>
                  <a:solidFill>
                    <a:srgbClr val="1CA39F"/>
                  </a:solidFill>
                </a:rPr>
                <a:t>Cache</a:t>
              </a:r>
              <a:r>
                <a:rPr>
                  <a:solidFill>
                    <a:srgbClr val="000000"/>
                  </a:solidFill>
                </a:rPr>
                <a:t> </a:t>
              </a:r>
              <a:r>
                <a:rPr i="0">
                  <a:solidFill>
                    <a:srgbClr val="000000"/>
                  </a:solidFill>
                </a:rPr>
                <a:t>core</a:t>
              </a:r>
            </a:p>
          </p:txBody>
        </p:sp>
      </p:grpSp>
      <p:grpSp>
        <p:nvGrpSpPr>
          <p:cNvPr id="369" name="Rounded Rectangle 4"/>
          <p:cNvGrpSpPr/>
          <p:nvPr/>
        </p:nvGrpSpPr>
        <p:grpSpPr>
          <a:xfrm>
            <a:off x="449898" y="2977102"/>
            <a:ext cx="2378144" cy="850180"/>
            <a:chOff x="0" y="0"/>
            <a:chExt cx="2378143" cy="850179"/>
          </a:xfrm>
        </p:grpSpPr>
        <p:sp>
          <p:nvSpPr>
            <p:cNvPr id="367" name="Rounded Rectangle"/>
            <p:cNvSpPr/>
            <p:nvPr/>
          </p:nvSpPr>
          <p:spPr>
            <a:xfrm>
              <a:off x="0" y="0"/>
              <a:ext cx="2378144" cy="8501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>
              <a:solidFill>
                <a:srgbClr val="61383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68" name="Storage vendor"/>
            <p:cNvSpPr txBox="1"/>
            <p:nvPr/>
          </p:nvSpPr>
          <p:spPr>
            <a:xfrm>
              <a:off x="99922" y="237474"/>
              <a:ext cx="2178300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/>
              </a:lvl1pPr>
            </a:lstStyle>
            <a:p>
              <a:pPr/>
              <a:r>
                <a:t>Storage vendor</a:t>
              </a:r>
            </a:p>
          </p:txBody>
        </p:sp>
      </p:grpSp>
      <p:sp>
        <p:nvSpPr>
          <p:cNvPr id="370" name="Up-Down Arrow 5"/>
          <p:cNvSpPr/>
          <p:nvPr/>
        </p:nvSpPr>
        <p:spPr>
          <a:xfrm>
            <a:off x="1876504" y="2188980"/>
            <a:ext cx="348178" cy="889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26"/>
                </a:moveTo>
                <a:lnTo>
                  <a:pt x="10800" y="0"/>
                </a:lnTo>
                <a:lnTo>
                  <a:pt x="21600" y="4226"/>
                </a:lnTo>
                <a:lnTo>
                  <a:pt x="16200" y="4226"/>
                </a:lnTo>
                <a:lnTo>
                  <a:pt x="16200" y="17374"/>
                </a:lnTo>
                <a:lnTo>
                  <a:pt x="21600" y="17374"/>
                </a:lnTo>
                <a:lnTo>
                  <a:pt x="10800" y="21600"/>
                </a:lnTo>
                <a:lnTo>
                  <a:pt x="0" y="17374"/>
                </a:lnTo>
                <a:lnTo>
                  <a:pt x="5400" y="17374"/>
                </a:lnTo>
                <a:lnTo>
                  <a:pt x="5400" y="4226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lumOff val="44000"/>
                  </a:schemeClr>
                </a:solidFill>
              </a:defRPr>
            </a:pPr>
          </a:p>
        </p:txBody>
      </p:sp>
      <p:graphicFrame>
        <p:nvGraphicFramePr>
          <p:cNvPr id="371" name="Table 6"/>
          <p:cNvGraphicFramePr/>
          <p:nvPr/>
        </p:nvGraphicFramePr>
        <p:xfrm>
          <a:off x="3142268" y="1571861"/>
          <a:ext cx="5690033" cy="160821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191150"/>
                <a:gridCol w="1944834"/>
                <a:gridCol w="2554048"/>
              </a:tblGrid>
              <a:tr h="395926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chemeClr val="accent6">
                              <a:lumOff val="44000"/>
                            </a:schemeClr>
                          </a:solidFill>
                          <a:sym typeface="Arial"/>
                        </a:rPr>
                        <a:t>Primitives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chemeClr val="accent6">
                              <a:lumOff val="44000"/>
                            </a:schemeClr>
                          </a:solidFill>
                          <a:sym typeface="Arial"/>
                        </a:rPr>
                        <a:t>Submit tasks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chemeClr val="accent6">
                              <a:lumOff val="44000"/>
                            </a:schemeClr>
                          </a:solidFill>
                          <a:sym typeface="Arial"/>
                        </a:rPr>
                        <a:t>Query task status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2420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Store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submit_store_task()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pop_completed_store_tasks()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9403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Load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submit_load_task()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query_load_status()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9403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Lookup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submit_lookup_task()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query_lookup_results()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372" name="TextBox 7"/>
          <p:cNvSpPr txBox="1"/>
          <p:nvPr/>
        </p:nvSpPr>
        <p:spPr>
          <a:xfrm>
            <a:off x="3281615" y="3217526"/>
            <a:ext cx="546619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io-uring-like interface to support async I/O operations</a:t>
            </a:r>
          </a:p>
        </p:txBody>
      </p:sp>
      <p:sp>
        <p:nvSpPr>
          <p:cNvPr id="373" name="TextBox 8"/>
          <p:cNvSpPr txBox="1"/>
          <p:nvPr/>
        </p:nvSpPr>
        <p:spPr>
          <a:xfrm>
            <a:off x="623801" y="2449241"/>
            <a:ext cx="12987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L2 interface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1"/>
      <p:bldP build="whole" bldLvl="1" animBg="1" rev="0" advAuto="0" spid="37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le 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b="1" i="1" sz="2500">
                <a:solidFill>
                  <a:srgbClr val="FF853D"/>
                </a:solidFill>
              </a:defRPr>
            </a:pPr>
            <a:r>
              <a:t>LM</a:t>
            </a:r>
            <a:r>
              <a:rPr>
                <a:solidFill>
                  <a:srgbClr val="1CA39F"/>
                </a:solidFill>
              </a:rPr>
              <a:t>Cache</a:t>
            </a:r>
            <a:r>
              <a:rPr b="0" i="0">
                <a:solidFill>
                  <a:srgbClr val="2F4858"/>
                </a:solidFill>
              </a:rPr>
              <a:t> L2 storage ecosystem</a:t>
            </a:r>
          </a:p>
        </p:txBody>
      </p:sp>
      <p:grpSp>
        <p:nvGrpSpPr>
          <p:cNvPr id="378" name="Rounded Rectangle 3"/>
          <p:cNvGrpSpPr/>
          <p:nvPr/>
        </p:nvGrpSpPr>
        <p:grpSpPr>
          <a:xfrm>
            <a:off x="449898" y="1440533"/>
            <a:ext cx="2378144" cy="850180"/>
            <a:chOff x="0" y="0"/>
            <a:chExt cx="2378143" cy="850179"/>
          </a:xfrm>
        </p:grpSpPr>
        <p:sp>
          <p:nvSpPr>
            <p:cNvPr id="376" name="Rounded Rectangle"/>
            <p:cNvSpPr/>
            <p:nvPr/>
          </p:nvSpPr>
          <p:spPr>
            <a:xfrm>
              <a:off x="0" y="0"/>
              <a:ext cx="2378144" cy="8501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>
              <a:solidFill>
                <a:srgbClr val="6B62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77" name="LMCache core"/>
            <p:cNvSpPr txBox="1"/>
            <p:nvPr/>
          </p:nvSpPr>
          <p:spPr>
            <a:xfrm>
              <a:off x="99922" y="237474"/>
              <a:ext cx="2178300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i="1" sz="2000">
                  <a:solidFill>
                    <a:srgbClr val="FF853D"/>
                  </a:solidFill>
                </a:defRPr>
              </a:pPr>
              <a:r>
                <a:t>LM</a:t>
              </a:r>
              <a:r>
                <a:rPr>
                  <a:solidFill>
                    <a:srgbClr val="1CA39F"/>
                  </a:solidFill>
                </a:rPr>
                <a:t>Cache</a:t>
              </a:r>
              <a:r>
                <a:rPr>
                  <a:solidFill>
                    <a:srgbClr val="000000"/>
                  </a:solidFill>
                </a:rPr>
                <a:t> </a:t>
              </a:r>
              <a:r>
                <a:rPr i="0">
                  <a:solidFill>
                    <a:srgbClr val="000000"/>
                  </a:solidFill>
                </a:rPr>
                <a:t>core</a:t>
              </a:r>
            </a:p>
          </p:txBody>
        </p:sp>
      </p:grpSp>
      <p:grpSp>
        <p:nvGrpSpPr>
          <p:cNvPr id="381" name="Rounded Rectangle 4"/>
          <p:cNvGrpSpPr/>
          <p:nvPr/>
        </p:nvGrpSpPr>
        <p:grpSpPr>
          <a:xfrm>
            <a:off x="449898" y="2977102"/>
            <a:ext cx="2378144" cy="850180"/>
            <a:chOff x="0" y="0"/>
            <a:chExt cx="2378143" cy="850179"/>
          </a:xfrm>
        </p:grpSpPr>
        <p:sp>
          <p:nvSpPr>
            <p:cNvPr id="379" name="Rounded Rectangle"/>
            <p:cNvSpPr/>
            <p:nvPr/>
          </p:nvSpPr>
          <p:spPr>
            <a:xfrm>
              <a:off x="0" y="0"/>
              <a:ext cx="2378144" cy="8501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>
              <a:solidFill>
                <a:srgbClr val="61383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80" name="Storage vendors"/>
            <p:cNvSpPr txBox="1"/>
            <p:nvPr/>
          </p:nvSpPr>
          <p:spPr>
            <a:xfrm>
              <a:off x="99922" y="237474"/>
              <a:ext cx="2178300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/>
              </a:lvl1pPr>
            </a:lstStyle>
            <a:p>
              <a:pPr/>
              <a:r>
                <a:t>Storage vendors</a:t>
              </a:r>
            </a:p>
          </p:txBody>
        </p:sp>
      </p:grpSp>
      <p:sp>
        <p:nvSpPr>
          <p:cNvPr id="382" name="Up-Down Arrow 5"/>
          <p:cNvSpPr/>
          <p:nvPr/>
        </p:nvSpPr>
        <p:spPr>
          <a:xfrm>
            <a:off x="1876504" y="2188980"/>
            <a:ext cx="348178" cy="889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26"/>
                </a:moveTo>
                <a:lnTo>
                  <a:pt x="10800" y="0"/>
                </a:lnTo>
                <a:lnTo>
                  <a:pt x="21600" y="4226"/>
                </a:lnTo>
                <a:lnTo>
                  <a:pt x="16200" y="4226"/>
                </a:lnTo>
                <a:lnTo>
                  <a:pt x="16200" y="17374"/>
                </a:lnTo>
                <a:lnTo>
                  <a:pt x="21600" y="17374"/>
                </a:lnTo>
                <a:lnTo>
                  <a:pt x="10800" y="21600"/>
                </a:lnTo>
                <a:lnTo>
                  <a:pt x="0" y="17374"/>
                </a:lnTo>
                <a:lnTo>
                  <a:pt x="5400" y="17374"/>
                </a:lnTo>
                <a:lnTo>
                  <a:pt x="5400" y="4226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lumOff val="44000"/>
                  </a:schemeClr>
                </a:solidFill>
              </a:defRPr>
            </a:pPr>
          </a:p>
        </p:txBody>
      </p:sp>
      <p:sp>
        <p:nvSpPr>
          <p:cNvPr id="383" name="TextBox 8"/>
          <p:cNvSpPr txBox="1"/>
          <p:nvPr/>
        </p:nvSpPr>
        <p:spPr>
          <a:xfrm>
            <a:off x="623801" y="2449241"/>
            <a:ext cx="12987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L2 interface</a:t>
            </a:r>
          </a:p>
        </p:txBody>
      </p:sp>
      <p:grpSp>
        <p:nvGrpSpPr>
          <p:cNvPr id="386" name="Picture 2"/>
          <p:cNvGrpSpPr/>
          <p:nvPr/>
        </p:nvGrpSpPr>
        <p:grpSpPr>
          <a:xfrm>
            <a:off x="3299891" y="1230623"/>
            <a:ext cx="1272109" cy="1060091"/>
            <a:chOff x="0" y="0"/>
            <a:chExt cx="1272108" cy="1060090"/>
          </a:xfrm>
        </p:grpSpPr>
        <p:sp>
          <p:nvSpPr>
            <p:cNvPr id="384" name="Rectangle"/>
            <p:cNvSpPr/>
            <p:nvPr/>
          </p:nvSpPr>
          <p:spPr>
            <a:xfrm>
              <a:off x="0" y="0"/>
              <a:ext cx="1272109" cy="106009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85" name="image20.png" descr="image2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72109" cy="1060091"/>
            </a:xfrm>
            <a:prstGeom prst="rect">
              <a:avLst/>
            </a:prstGeom>
            <a:ln w="88900" cap="sq">
              <a:solidFill>
                <a:schemeClr val="accent6">
                  <a:lumOff val="44000"/>
                </a:schemeClr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89" name="Picture 2"/>
          <p:cNvGrpSpPr/>
          <p:nvPr/>
        </p:nvGrpSpPr>
        <p:grpSpPr>
          <a:xfrm>
            <a:off x="4954227" y="1440533"/>
            <a:ext cx="2205701" cy="572701"/>
            <a:chOff x="0" y="0"/>
            <a:chExt cx="2205700" cy="572700"/>
          </a:xfrm>
        </p:grpSpPr>
        <p:sp>
          <p:nvSpPr>
            <p:cNvPr id="387" name="Rectangle"/>
            <p:cNvSpPr/>
            <p:nvPr/>
          </p:nvSpPr>
          <p:spPr>
            <a:xfrm>
              <a:off x="0" y="0"/>
              <a:ext cx="2205701" cy="57270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88" name="image21.png" descr="image2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205701" cy="572701"/>
            </a:xfrm>
            <a:prstGeom prst="rect">
              <a:avLst/>
            </a:prstGeom>
            <a:ln w="88900" cap="sq">
              <a:solidFill>
                <a:schemeClr val="accent6">
                  <a:lumOff val="44000"/>
                </a:schemeClr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92" name="Picture 9"/>
          <p:cNvGrpSpPr/>
          <p:nvPr/>
        </p:nvGrpSpPr>
        <p:grpSpPr>
          <a:xfrm>
            <a:off x="7605607" y="1365374"/>
            <a:ext cx="1088495" cy="723016"/>
            <a:chOff x="0" y="0"/>
            <a:chExt cx="1088494" cy="723014"/>
          </a:xfrm>
        </p:grpSpPr>
        <p:sp>
          <p:nvSpPr>
            <p:cNvPr id="390" name="Rectangle"/>
            <p:cNvSpPr/>
            <p:nvPr/>
          </p:nvSpPr>
          <p:spPr>
            <a:xfrm>
              <a:off x="0" y="0"/>
              <a:ext cx="1088495" cy="72301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91" name="image22.png" descr="image2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88495" cy="723015"/>
            </a:xfrm>
            <a:prstGeom prst="rect">
              <a:avLst/>
            </a:prstGeom>
            <a:ln w="88900" cap="sq">
              <a:solidFill>
                <a:schemeClr val="accent6">
                  <a:lumOff val="44000"/>
                </a:schemeClr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95" name="Picture 2"/>
          <p:cNvGrpSpPr/>
          <p:nvPr/>
        </p:nvGrpSpPr>
        <p:grpSpPr>
          <a:xfrm>
            <a:off x="3999138" y="2604358"/>
            <a:ext cx="1272109" cy="428431"/>
            <a:chOff x="0" y="0"/>
            <a:chExt cx="1272108" cy="428430"/>
          </a:xfrm>
        </p:grpSpPr>
        <p:sp>
          <p:nvSpPr>
            <p:cNvPr id="393" name="Rectangle"/>
            <p:cNvSpPr/>
            <p:nvPr/>
          </p:nvSpPr>
          <p:spPr>
            <a:xfrm>
              <a:off x="0" y="0"/>
              <a:ext cx="1272109" cy="42843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94" name="image23.png" descr="image2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72109" cy="428431"/>
            </a:xfrm>
            <a:prstGeom prst="rect">
              <a:avLst/>
            </a:prstGeom>
            <a:ln w="88900" cap="sq">
              <a:solidFill>
                <a:schemeClr val="accent6">
                  <a:lumOff val="44000"/>
                </a:schemeClr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98" name="Picture 2"/>
          <p:cNvGrpSpPr/>
          <p:nvPr/>
        </p:nvGrpSpPr>
        <p:grpSpPr>
          <a:xfrm>
            <a:off x="5653473" y="2564060"/>
            <a:ext cx="902910" cy="509024"/>
            <a:chOff x="0" y="0"/>
            <a:chExt cx="902909" cy="509022"/>
          </a:xfrm>
        </p:grpSpPr>
        <p:sp>
          <p:nvSpPr>
            <p:cNvPr id="396" name="Rectangle"/>
            <p:cNvSpPr/>
            <p:nvPr/>
          </p:nvSpPr>
          <p:spPr>
            <a:xfrm>
              <a:off x="0" y="0"/>
              <a:ext cx="902910" cy="50902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97" name="image24.png" descr="image2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02910" cy="509023"/>
            </a:xfrm>
            <a:prstGeom prst="rect">
              <a:avLst/>
            </a:prstGeom>
            <a:ln w="88900" cap="sq">
              <a:solidFill>
                <a:schemeClr val="accent6">
                  <a:lumOff val="44000"/>
                </a:schemeClr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399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99891" y="3402191"/>
            <a:ext cx="1512562" cy="795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400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53769" y="2519067"/>
            <a:ext cx="1267465" cy="5990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401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64766" y="3422458"/>
            <a:ext cx="1784623" cy="7550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grpSp>
        <p:nvGrpSpPr>
          <p:cNvPr id="404" name="Rounded Rectangle 15"/>
          <p:cNvGrpSpPr/>
          <p:nvPr/>
        </p:nvGrpSpPr>
        <p:grpSpPr>
          <a:xfrm>
            <a:off x="7250654" y="3402191"/>
            <a:ext cx="1512562" cy="795568"/>
            <a:chOff x="0" y="0"/>
            <a:chExt cx="1512560" cy="795566"/>
          </a:xfrm>
        </p:grpSpPr>
        <p:sp>
          <p:nvSpPr>
            <p:cNvPr id="402" name="Rounded Rectangle"/>
            <p:cNvSpPr/>
            <p:nvPr/>
          </p:nvSpPr>
          <p:spPr>
            <a:xfrm>
              <a:off x="0" y="0"/>
              <a:ext cx="1512561" cy="79556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Off val="44000"/>
              </a:schemeClr>
            </a:solidFill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03" name="Local Storages"/>
            <p:cNvSpPr txBox="1"/>
            <p:nvPr/>
          </p:nvSpPr>
          <p:spPr>
            <a:xfrm>
              <a:off x="97255" y="89102"/>
              <a:ext cx="1318051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pPr/>
              <a:r>
                <a:t>Local Storages</a:t>
              </a:r>
            </a:p>
          </p:txBody>
        </p:sp>
      </p:grpSp>
      <p:sp>
        <p:nvSpPr>
          <p:cNvPr id="405" name="Left Brace 19"/>
          <p:cNvSpPr/>
          <p:nvPr/>
        </p:nvSpPr>
        <p:spPr>
          <a:xfrm>
            <a:off x="2915322" y="1097280"/>
            <a:ext cx="384571" cy="3216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04"/>
                  <a:pt x="10800" y="21385"/>
                </a:cubicBezTo>
                <a:lnTo>
                  <a:pt x="10800" y="16000"/>
                </a:lnTo>
                <a:cubicBezTo>
                  <a:pt x="10800" y="15881"/>
                  <a:pt x="5965" y="15785"/>
                  <a:pt x="0" y="15785"/>
                </a:cubicBezTo>
                <a:cubicBezTo>
                  <a:pt x="5965" y="15785"/>
                  <a:pt x="10800" y="15688"/>
                  <a:pt x="10800" y="15569"/>
                </a:cubicBezTo>
                <a:lnTo>
                  <a:pt x="10800" y="215"/>
                </a:lnTo>
                <a:cubicBezTo>
                  <a:pt x="10800" y="96"/>
                  <a:pt x="15635" y="0"/>
                  <a:pt x="21600" y="0"/>
                </a:cubicBezTo>
              </a:path>
            </a:pathLst>
          </a:custGeom>
          <a:ln w="25400">
            <a:solidFill>
              <a:srgbClr val="808080"/>
            </a:solidFill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Amazon SageMaker HyperP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Amazon SageMaker HyperPod</a:t>
            </a:r>
          </a:p>
        </p:txBody>
      </p:sp>
      <p:sp>
        <p:nvSpPr>
          <p:cNvPr id="408" name="Helps you provision resilient clusters for running ML workloads and developing state-of-the-art models — LLMs, diffusion models, foundation models…"/>
          <p:cNvSpPr txBox="1"/>
          <p:nvPr>
            <p:ph type="body" idx="1"/>
          </p:nvPr>
        </p:nvSpPr>
        <p:spPr>
          <a:xfrm>
            <a:off x="210397" y="1158088"/>
            <a:ext cx="8723206" cy="3317400"/>
          </a:xfrm>
          <a:prstGeom prst="rect">
            <a:avLst/>
          </a:prstGeom>
        </p:spPr>
        <p:txBody>
          <a:bodyPr/>
          <a:lstStyle/>
          <a:p>
            <a:pPr/>
            <a:r>
              <a:t>Helps you provision resilient clusters for running ML workloads and developing state-of-the-art models — LLMs, diffusion models, foundation models</a:t>
            </a:r>
          </a:p>
          <a:p>
            <a:pPr/>
            <a:r>
              <a:t>Removes the undifferentiated heavy-lifting of building and maintaining large-scale compute clusters</a:t>
            </a:r>
          </a:p>
          <a:p>
            <a:pPr/>
            <a:r>
              <a:t>Resiliency features automatically detect and replace faulty hardware on the fly</a:t>
            </a:r>
          </a:p>
          <a:p>
            <a:pPr/>
            <a:r>
              <a:t>Integrates with Amazon EKS for orchestrating containerized ML workloads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ered Storage on every no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Tiered Storage on every node</a:t>
            </a:r>
          </a:p>
        </p:txBody>
      </p:sp>
      <p:sp>
        <p:nvSpPr>
          <p:cNvPr id="411" name="A per-node tiered storage service running in the backgrou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per-node tiered storage service running in the background</a:t>
            </a:r>
          </a:p>
          <a:p>
            <a:pPr/>
            <a:r>
              <a:t>Tiers:</a:t>
            </a:r>
          </a:p>
          <a:p>
            <a:pPr lvl="1" marL="939800" indent="-342900">
              <a:buChar char="●"/>
            </a:pPr>
            <a:r>
              <a:t>Shared memory on the host (RAM, zero-copy)</a:t>
            </a:r>
          </a:p>
          <a:p>
            <a:pPr lvl="1" marL="939800" indent="-342900">
              <a:buChar char="●"/>
            </a:pPr>
            <a:r>
              <a:t>Node-local SSD (larger capacity, persistent)</a:t>
            </a:r>
          </a:p>
          <a:p>
            <a:pPr/>
            <a:r>
              <a:t>Daemon moves entries between tiers transparently</a:t>
            </a:r>
          </a:p>
          <a:p>
            <a:pPr/>
            <a:r>
              <a:t>Control API over HTTP — small, structured metadata messages</a:t>
            </a:r>
          </a:p>
          <a:p>
            <a:pPr/>
            <a:r>
              <a:t>Data path via shared memory — zero-copy, no network hop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A great L2 f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A great L2 fit</a:t>
            </a:r>
          </a:p>
        </p:txBody>
      </p:sp>
      <p:sp>
        <p:nvSpPr>
          <p:cNvPr id="414" name="Larger ✓ — capacity tier is hundreds of GB per n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Larger ✓ — capacity tier is hundreds of GB per node</a:t>
            </a:r>
          </a:p>
          <a:p>
            <a:pPr/>
            <a:r>
              <a:t>Cluster-shared ✓ — every node has a service; routing keeps requests local</a:t>
            </a:r>
          </a:p>
          <a:p>
            <a:pPr/>
            <a:r>
              <a:t>Persistent ✓ — outlives the engine process; survives restarts</a:t>
            </a:r>
          </a:p>
          <a:p>
            <a:pPr/>
            <a:r>
              <a:t>+ High-bandwidth local data path — cache hits are memory copies</a:t>
            </a:r>
          </a:p>
          <a:p>
            <a:pPr/>
            <a:r>
              <a:t>+ Zero extra ops — already running, nothing to deploy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AI Inference Hits a Wall </a:t>
            </a:r>
          </a:p>
        </p:txBody>
      </p:sp>
      <p:grpSp>
        <p:nvGrpSpPr>
          <p:cNvPr id="81" name="Group 4"/>
          <p:cNvGrpSpPr/>
          <p:nvPr/>
        </p:nvGrpSpPr>
        <p:grpSpPr>
          <a:xfrm>
            <a:off x="803825" y="1681163"/>
            <a:ext cx="1127458" cy="2145493"/>
            <a:chOff x="0" y="0"/>
            <a:chExt cx="1127457" cy="2145492"/>
          </a:xfrm>
        </p:grpSpPr>
        <p:sp>
          <p:nvSpPr>
            <p:cNvPr id="79" name="TextBox 5"/>
            <p:cNvSpPr txBox="1"/>
            <p:nvPr/>
          </p:nvSpPr>
          <p:spPr>
            <a:xfrm>
              <a:off x="-1" y="1918507"/>
              <a:ext cx="1127459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pPr/>
              <a:r>
                <a:t>Rising GPU Costs</a:t>
              </a:r>
            </a:p>
          </p:txBody>
        </p:sp>
        <p:pic>
          <p:nvPicPr>
            <p:cNvPr id="80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2253" y="0"/>
              <a:ext cx="742951" cy="1781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" name="Group 7"/>
          <p:cNvGrpSpPr/>
          <p:nvPr/>
        </p:nvGrpSpPr>
        <p:grpSpPr>
          <a:xfrm>
            <a:off x="2751140" y="1681163"/>
            <a:ext cx="1240754" cy="2145493"/>
            <a:chOff x="0" y="0"/>
            <a:chExt cx="1240752" cy="2145492"/>
          </a:xfrm>
        </p:grpSpPr>
        <p:sp>
          <p:nvSpPr>
            <p:cNvPr id="82" name="TextBox 8"/>
            <p:cNvSpPr txBox="1"/>
            <p:nvPr/>
          </p:nvSpPr>
          <p:spPr>
            <a:xfrm>
              <a:off x="-1" y="1918507"/>
              <a:ext cx="1240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pPr/>
              <a:r>
                <a:t>Latency Bottlenecks</a:t>
              </a:r>
            </a:p>
          </p:txBody>
        </p:sp>
        <p:pic>
          <p:nvPicPr>
            <p:cNvPr id="83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7909" y="0"/>
              <a:ext cx="742951" cy="1781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7" name="Group 10"/>
          <p:cNvGrpSpPr/>
          <p:nvPr/>
        </p:nvGrpSpPr>
        <p:grpSpPr>
          <a:xfrm>
            <a:off x="4909462" y="1681163"/>
            <a:ext cx="1544425" cy="2145493"/>
            <a:chOff x="0" y="0"/>
            <a:chExt cx="1544424" cy="2145492"/>
          </a:xfrm>
        </p:grpSpPr>
        <p:sp>
          <p:nvSpPr>
            <p:cNvPr id="85" name="TextBox 11"/>
            <p:cNvSpPr txBox="1"/>
            <p:nvPr/>
          </p:nvSpPr>
          <p:spPr>
            <a:xfrm>
              <a:off x="0" y="1918507"/>
              <a:ext cx="1544425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pPr/>
              <a:r>
                <a:t>Redundant Computations</a:t>
              </a:r>
            </a:p>
          </p:txBody>
        </p:sp>
        <p:pic>
          <p:nvPicPr>
            <p:cNvPr id="86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7358" y="0"/>
              <a:ext cx="742951" cy="1781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0" name="Group 13"/>
          <p:cNvGrpSpPr/>
          <p:nvPr/>
        </p:nvGrpSpPr>
        <p:grpSpPr>
          <a:xfrm>
            <a:off x="7141285" y="1681163"/>
            <a:ext cx="1064144" cy="2145493"/>
            <a:chOff x="0" y="0"/>
            <a:chExt cx="1064143" cy="2145492"/>
          </a:xfrm>
        </p:grpSpPr>
        <p:sp>
          <p:nvSpPr>
            <p:cNvPr id="88" name="TextBox 14"/>
            <p:cNvSpPr txBox="1"/>
            <p:nvPr/>
          </p:nvSpPr>
          <p:spPr>
            <a:xfrm>
              <a:off x="-1" y="1918507"/>
              <a:ext cx="1064145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pPr/>
              <a:r>
                <a:t>Scale Limitations</a:t>
              </a:r>
            </a:p>
          </p:txBody>
        </p:sp>
        <p:pic>
          <p:nvPicPr>
            <p:cNvPr id="89" name="Picture 15" descr="Picture 1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624" y="0"/>
              <a:ext cx="742952" cy="1781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1"/>
      <p:bldP build="whole" bldLvl="1" animBg="1" rev="0" advAuto="0" spid="84" grpId="2"/>
      <p:bldP build="whole" bldLvl="1" animBg="1" rev="0" advAuto="0" spid="90" grpId="4"/>
      <p:bldP build="whole" bldLvl="1" animBg="1" rev="0" advAuto="0" spid="87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he connector - bridging LMCache and HyperPod Sto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The connector - bridging LMCache and HyperPod Storage</a:t>
            </a:r>
          </a:p>
        </p:txBody>
      </p:sp>
      <p:sp>
        <p:nvSpPr>
          <p:cNvPr id="417" name="Implements LMCache's L2 backend interface for HyperPod storage…"/>
          <p:cNvSpPr txBox="1"/>
          <p:nvPr>
            <p:ph type="body" sz="half" idx="1"/>
          </p:nvPr>
        </p:nvSpPr>
        <p:spPr>
          <a:xfrm>
            <a:off x="311699" y="1152475"/>
            <a:ext cx="4174217" cy="3317400"/>
          </a:xfrm>
          <a:prstGeom prst="rect">
            <a:avLst/>
          </a:prstGeom>
        </p:spPr>
        <p:txBody>
          <a:bodyPr/>
          <a:lstStyle/>
          <a:p>
            <a:pPr/>
            <a:r>
              <a:t>Implements LMCache's L2 backend interface for HyperPod storage</a:t>
            </a:r>
          </a:p>
          <a:p>
            <a:pPr/>
            <a:r>
              <a:t>Control plane → HTTP requests for metadata (lookups, reservations)</a:t>
            </a:r>
          </a:p>
          <a:p>
            <a:pPr/>
            <a:r>
              <a:t>Data plane → reads / writes via shared memory (zero-copy)</a:t>
            </a:r>
          </a:p>
          <a:p>
            <a:pPr/>
            <a:r>
              <a:t>Enable with one URL: sagemaker-hyperpod://... in your LMCache config</a:t>
            </a:r>
          </a:p>
        </p:txBody>
      </p:sp>
      <p:pic>
        <p:nvPicPr>
          <p:cNvPr id="41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9196" y="1163701"/>
            <a:ext cx="3102117" cy="3102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End-to-end: read and write pat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End-to-end: read and write paths</a:t>
            </a:r>
          </a:p>
        </p:txBody>
      </p:sp>
      <p:sp>
        <p:nvSpPr>
          <p:cNvPr id="421" name="Write: engine → L1 (sync) → background drain → HyperPod (async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Write: engine → L1 (sync) → background drain → HyperPod (async)</a:t>
            </a:r>
          </a:p>
          <a:p>
            <a:pPr/>
            <a:r>
              <a:t>Read: GPU miss → L1 miss → control-plane lookup → shared-memory load → engine resumes</a:t>
            </a:r>
          </a:p>
          <a:p>
            <a:pPr/>
            <a:r>
              <a:t>Reads have priority over background writes — interactive latency is protected</a:t>
            </a:r>
          </a:p>
          <a:p>
            <a:pPr/>
            <a:r>
              <a:t>A returning user's L2 hit feels just like an L1 hit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etup: zero extra infra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Setup: zero extra infrastructure</a:t>
            </a:r>
          </a:p>
        </p:txBody>
      </p:sp>
      <p:sp>
        <p:nvSpPr>
          <p:cNvPr id="424" name="Add one URL to your LMCache config: sagemaker-hyperpod://&lt;host&gt;:&lt;port&gt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 one URL to your LMCache config: sagemaker-hyperpod://&lt;host&gt;:&lt;port&gt;</a:t>
            </a:r>
          </a:p>
          <a:p>
            <a:pPr/>
            <a:r>
              <a:t>Mount the host shared-memory directory into the LMCache container</a:t>
            </a:r>
          </a:p>
          <a:p>
            <a:pPr/>
            <a:r>
              <a:t>That's it — no new services, no new credentials, no extra cost line</a:t>
            </a:r>
          </a:p>
          <a:p>
            <a:pPr/>
            <a:r>
              <a:t>Tuning knobs available; defaults work for most workloads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Benchmark set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Benchmark setup</a:t>
            </a:r>
          </a:p>
        </p:txBody>
      </p:sp>
      <p:graphicFrame>
        <p:nvGraphicFramePr>
          <p:cNvPr id="427" name="Table 1"/>
          <p:cNvGraphicFramePr/>
          <p:nvPr/>
        </p:nvGraphicFramePr>
        <p:xfrm>
          <a:off x="445095" y="1170404"/>
          <a:ext cx="6350001" cy="2286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894681"/>
                <a:gridCol w="6359128"/>
              </a:tblGrid>
              <a:tr h="25400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Component</a:t>
                      </a:r>
                    </a:p>
                  </a:txBody>
                  <a:tcPr marL="165100" marR="165100" marT="76200" marB="762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Configuration</a:t>
                      </a:r>
                    </a:p>
                  </a:txBody>
                  <a:tcPr marL="165100" marR="165100" marT="76200" marB="76200" anchor="ctr" anchorCtr="0" horzOverflow="overflow"/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Model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Llama-3.1-70B-Instruct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Hardware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2× ml.p5.48xlarge (8× H100 80GB / node)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Tensor parallel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8 per server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LMCache / vLLM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v0.4.3 / v0.19.0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L1 budget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20 GB CPU RAM / server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L2 (HyperPod)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100 GiB / node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Workload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100 concurrent multi-round chats, 12K tokens / session, QPS = 8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Comparison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L1-only vs L1+L2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sults: 1.67× faster ITL P50 · 1.27× more through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Results: 1.67× faster ITL P50 · 1.27× more throughput</a:t>
            </a:r>
          </a:p>
        </p:txBody>
      </p:sp>
      <p:graphicFrame>
        <p:nvGraphicFramePr>
          <p:cNvPr id="430" name="Table 1"/>
          <p:cNvGraphicFramePr/>
          <p:nvPr/>
        </p:nvGraphicFramePr>
        <p:xfrm>
          <a:off x="448492" y="1149349"/>
          <a:ext cx="6350001" cy="1778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077045"/>
                <a:gridCol w="1236464"/>
                <a:gridCol w="1412676"/>
                <a:gridCol w="937418"/>
              </a:tblGrid>
              <a:tr h="25400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Metric</a:t>
                      </a:r>
                    </a:p>
                  </a:txBody>
                  <a:tcPr marL="165100" marR="165100" marT="76200" marB="762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L1 only</a:t>
                      </a:r>
                    </a:p>
                  </a:txBody>
                  <a:tcPr marL="165100" marR="165100" marT="76200" marB="762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L1 + L2</a:t>
                      </a:r>
                    </a:p>
                  </a:txBody>
                  <a:tcPr marL="165100" marR="165100" marT="76200" marB="762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Δ</a:t>
                      </a:r>
                    </a:p>
                  </a:txBody>
                  <a:tcPr marL="165100" marR="165100" marT="76200" marB="76200" anchor="ctr" anchorCtr="0" horzOverflow="overflow"/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TTFT P50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4,506 ms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5,030 ms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0.90×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TTFT P90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8,253 ms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6,833 ms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1.21×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ITL P50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63.4 ms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38.0 ms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1.67×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ITL P90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164.9 ms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116.8 ms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1.41×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Output throughput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844 tok/s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1,071 tok/s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1.27×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chemeClr val="accent6">
                        <a:lumOff val="44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Requests served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1,016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1,200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1F2328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1.18×</a:t>
                      </a:r>
                    </a:p>
                  </a:txBody>
                  <a:tcPr marL="165100" marR="165100" marT="76200" marB="76200" anchor="ctr" anchorCtr="0" horzOverflow="overflow">
                    <a:solidFill>
                      <a:srgbClr val="F6F8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When L2 helps mo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When L2 helps most</a:t>
            </a:r>
          </a:p>
        </p:txBody>
      </p:sp>
      <p:sp>
        <p:nvSpPr>
          <p:cNvPr id="433" name="Large models — recompute cost per token is hig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Large models — recompute cost per token is high</a:t>
            </a:r>
          </a:p>
          <a:p>
            <a:pPr/>
            <a:r>
              <a:t>Long contexts — prefill cost grows superlinearly</a:t>
            </a:r>
          </a:p>
          <a:p>
            <a:pPr/>
            <a:r>
              <a:t>High concurrency — L1 evicts more aggressively</a:t>
            </a:r>
          </a:p>
          <a:p>
            <a:pPr/>
            <a:r>
              <a:t>Returning sessions — chat, agents, retrieval pipelines</a:t>
            </a:r>
          </a:p>
          <a:p>
            <a:pPr/>
            <a:r>
              <a:t>Less impact for small models / short single-turn requests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akea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Takeaways</a:t>
            </a:r>
          </a:p>
        </p:txBody>
      </p:sp>
      <p:sp>
        <p:nvSpPr>
          <p:cNvPr id="436" name="Amazon SageMaker HyperPod managed tiered storage is a viable, even ideal, L2 for KV cach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Amazon SageMaker HyperPod managed tiered storage is a viable, even ideal, L2 for KV caching</a:t>
            </a:r>
          </a:p>
          <a:p>
            <a:pPr/>
            <a:r>
              <a:t>Open source, upstream in LMCache — one config line to enable</a:t>
            </a:r>
          </a:p>
          <a:p>
            <a:pPr/>
            <a:r>
              <a:t>Real wins on real workloads — 1.67× ITL P50, 1.27× throughput on Llama-3.1-70B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hank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2744"/>
            </a:lvl1pPr>
          </a:lstStyle>
          <a:p>
            <a:pPr/>
            <a:r>
              <a:t>Thank you</a:t>
            </a:r>
          </a:p>
        </p:txBody>
      </p:sp>
      <p:sp>
        <p:nvSpPr>
          <p:cNvPr id="439" name="LMCache: github.com/LMCache/LMCache…"/>
          <p:cNvSpPr txBox="1"/>
          <p:nvPr>
            <p:ph type="body" idx="1"/>
          </p:nvPr>
        </p:nvSpPr>
        <p:spPr>
          <a:xfrm>
            <a:off x="61750" y="1163701"/>
            <a:ext cx="8520601" cy="3306174"/>
          </a:xfrm>
          <a:prstGeom prst="rect">
            <a:avLst/>
          </a:prstGeom>
        </p:spPr>
        <p:txBody>
          <a:bodyPr/>
          <a:lstStyle/>
          <a:p>
            <a:pPr/>
            <a:r>
              <a:t>LMCache: github.com/LMCache/LMCache</a:t>
            </a:r>
          </a:p>
          <a:p>
            <a:pPr/>
            <a:r>
              <a:t>LMCache blog</a:t>
            </a:r>
          </a:p>
          <a:p>
            <a:pPr lvl="1" marL="939800" indent="-342900">
              <a:buChar char="●"/>
            </a:pPr>
            <a:r>
              <a:t>LMCache on Amazon SageMaker HyperPod: Accelerating LLM Inference with Managed Tiered KV Cache</a:t>
            </a:r>
          </a:p>
          <a:p>
            <a:pPr lvl="2" marL="1397000" indent="-342900">
              <a:buChar char="●"/>
            </a:pPr>
            <a:r>
              <a:t>https://blog.lmcache.ai/en/2026/04/22/lmcache-on-amazon-sagemaker-hyperpod-accelerating-llm-inference-with-managed-tiered-kv-cache/</a:t>
            </a:r>
          </a:p>
          <a:p>
            <a:pPr/>
            <a:r>
              <a:t>Setup docs: 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https://docs.lmcache.ai/kv_cache/storage_backends/sagemaker_hyperpod.html</a:t>
            </a:r>
          </a:p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/>
          <p:nvPr>
            <p:ph type="title"/>
          </p:nvPr>
        </p:nvSpPr>
        <p:spPr>
          <a:xfrm>
            <a:off x="311699" y="230412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b="1" sz="2500">
                <a:solidFill>
                  <a:srgbClr val="D84729"/>
                </a:solidFill>
              </a:defRPr>
            </a:pPr>
            <a:r>
              <a:t>KV Cache</a:t>
            </a:r>
            <a:r>
              <a:rPr b="0">
                <a:solidFill>
                  <a:srgbClr val="2F4858"/>
                </a:solidFill>
              </a:rPr>
              <a:t>: Key To Efficient LLM Inference</a:t>
            </a:r>
          </a:p>
        </p:txBody>
      </p:sp>
      <p:grpSp>
        <p:nvGrpSpPr>
          <p:cNvPr id="97" name="Group 129"/>
          <p:cNvGrpSpPr/>
          <p:nvPr/>
        </p:nvGrpSpPr>
        <p:grpSpPr>
          <a:xfrm>
            <a:off x="3556591" y="2073692"/>
            <a:ext cx="1744757" cy="806733"/>
            <a:chOff x="0" y="0"/>
            <a:chExt cx="1744755" cy="806732"/>
          </a:xfrm>
        </p:grpSpPr>
        <p:grpSp>
          <p:nvGrpSpPr>
            <p:cNvPr id="95" name="Group 130"/>
            <p:cNvGrpSpPr/>
            <p:nvPr/>
          </p:nvGrpSpPr>
          <p:grpSpPr>
            <a:xfrm>
              <a:off x="251782" y="65860"/>
              <a:ext cx="1325915" cy="685801"/>
              <a:chOff x="0" y="0"/>
              <a:chExt cx="1325914" cy="685799"/>
            </a:xfrm>
          </p:grpSpPr>
          <p:pic>
            <p:nvPicPr>
              <p:cNvPr id="93" name="Graphic 132" descr="Graphic 13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40114" y="0"/>
                <a:ext cx="685801" cy="685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4" name="TextBox 133"/>
              <p:cNvSpPr txBox="1"/>
              <p:nvPr/>
            </p:nvSpPr>
            <p:spPr>
              <a:xfrm>
                <a:off x="0" y="146693"/>
                <a:ext cx="612737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 defTabSz="685800">
                  <a:defRPr sz="2100">
                    <a:solidFill>
                      <a:srgbClr val="1B1810"/>
                    </a:solidFill>
                    <a:latin typeface="Avenir Roman"/>
                    <a:ea typeface="Avenir Roman"/>
                    <a:cs typeface="Avenir Roman"/>
                    <a:sym typeface="Avenir Roman"/>
                  </a:defRPr>
                </a:lvl1pPr>
              </a:lstStyle>
              <a:p>
                <a:pPr/>
                <a:r>
                  <a:t>LLM</a:t>
                </a:r>
              </a:p>
            </p:txBody>
          </p:sp>
        </p:grpSp>
        <p:sp>
          <p:nvSpPr>
            <p:cNvPr id="96" name="Rounded Rectangle 131"/>
            <p:cNvSpPr/>
            <p:nvPr/>
          </p:nvSpPr>
          <p:spPr>
            <a:xfrm>
              <a:off x="0" y="0"/>
              <a:ext cx="1744756" cy="806733"/>
            </a:xfrm>
            <a:prstGeom prst="roundRect">
              <a:avLst>
                <a:gd name="adj" fmla="val 16667"/>
              </a:avLst>
            </a:prstGeom>
            <a:noFill/>
            <a:ln w="19050" cap="flat">
              <a:solidFill>
                <a:srgbClr val="0306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549E39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</a:p>
          </p:txBody>
        </p:sp>
      </p:grpSp>
      <p:grpSp>
        <p:nvGrpSpPr>
          <p:cNvPr id="102" name="Group 134"/>
          <p:cNvGrpSpPr/>
          <p:nvPr/>
        </p:nvGrpSpPr>
        <p:grpSpPr>
          <a:xfrm>
            <a:off x="3450721" y="985599"/>
            <a:ext cx="1941394" cy="746221"/>
            <a:chOff x="0" y="0"/>
            <a:chExt cx="1941392" cy="746219"/>
          </a:xfrm>
        </p:grpSpPr>
        <p:grpSp>
          <p:nvGrpSpPr>
            <p:cNvPr id="100" name="Group 135"/>
            <p:cNvGrpSpPr/>
            <p:nvPr/>
          </p:nvGrpSpPr>
          <p:grpSpPr>
            <a:xfrm>
              <a:off x="67794" y="0"/>
              <a:ext cx="1843344" cy="715929"/>
              <a:chOff x="0" y="0"/>
              <a:chExt cx="1843342" cy="715928"/>
            </a:xfrm>
          </p:grpSpPr>
          <p:pic>
            <p:nvPicPr>
              <p:cNvPr id="98" name="Picture 137" descr="Picture 137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69508" y="0"/>
                <a:ext cx="773835" cy="7159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9" name="TextBox 138"/>
              <p:cNvSpPr txBox="1"/>
              <p:nvPr/>
            </p:nvSpPr>
            <p:spPr>
              <a:xfrm>
                <a:off x="-1" y="223377"/>
                <a:ext cx="1082397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 defTabSz="685800">
                  <a:defRPr sz="2100">
                    <a:solidFill>
                      <a:srgbClr val="1B1810"/>
                    </a:solidFill>
                    <a:latin typeface="Avenir Roman"/>
                    <a:ea typeface="Avenir Roman"/>
                    <a:cs typeface="Avenir Roman"/>
                    <a:sym typeface="Avenir Roman"/>
                  </a:defRPr>
                </a:lvl1pPr>
              </a:lstStyle>
              <a:p>
                <a:pPr/>
                <a:r>
                  <a:t>Request</a:t>
                </a:r>
              </a:p>
            </p:txBody>
          </p:sp>
        </p:grpSp>
        <p:sp>
          <p:nvSpPr>
            <p:cNvPr id="101" name="Rounded Rectangle 136"/>
            <p:cNvSpPr/>
            <p:nvPr/>
          </p:nvSpPr>
          <p:spPr>
            <a:xfrm>
              <a:off x="0" y="30291"/>
              <a:ext cx="1941393" cy="715930"/>
            </a:xfrm>
            <a:prstGeom prst="roundRect">
              <a:avLst>
                <a:gd name="adj" fmla="val 16667"/>
              </a:avLst>
            </a:prstGeom>
            <a:noFill/>
            <a:ln w="19050" cap="flat">
              <a:solidFill>
                <a:srgbClr val="0306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549E39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</a:p>
          </p:txBody>
        </p:sp>
      </p:grpSp>
      <p:sp>
        <p:nvSpPr>
          <p:cNvPr id="125" name="Straight Arrow Connector 139"/>
          <p:cNvSpPr/>
          <p:nvPr/>
        </p:nvSpPr>
        <p:spPr>
          <a:xfrm>
            <a:off x="4424001" y="1741249"/>
            <a:ext cx="2181" cy="322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030607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09" name="Group 140"/>
          <p:cNvGrpSpPr/>
          <p:nvPr/>
        </p:nvGrpSpPr>
        <p:grpSpPr>
          <a:xfrm>
            <a:off x="3417813" y="2789364"/>
            <a:ext cx="2078673" cy="1108685"/>
            <a:chOff x="0" y="0"/>
            <a:chExt cx="2078671" cy="1108683"/>
          </a:xfrm>
        </p:grpSpPr>
        <p:sp>
          <p:nvSpPr>
            <p:cNvPr id="104" name="Rounded Rectangle 141"/>
            <p:cNvSpPr/>
            <p:nvPr/>
          </p:nvSpPr>
          <p:spPr>
            <a:xfrm>
              <a:off x="0" y="453138"/>
              <a:ext cx="2078672" cy="606048"/>
            </a:xfrm>
            <a:prstGeom prst="roundRect">
              <a:avLst>
                <a:gd name="adj" fmla="val 16667"/>
              </a:avLst>
            </a:prstGeom>
            <a:noFill/>
            <a:ln w="19050" cap="flat">
              <a:solidFill>
                <a:srgbClr val="DB910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549E39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</a:p>
          </p:txBody>
        </p:sp>
        <p:grpSp>
          <p:nvGrpSpPr>
            <p:cNvPr id="107" name="Group 142"/>
            <p:cNvGrpSpPr/>
            <p:nvPr/>
          </p:nvGrpSpPr>
          <p:grpSpPr>
            <a:xfrm>
              <a:off x="71558" y="422883"/>
              <a:ext cx="1959536" cy="685801"/>
              <a:chOff x="0" y="0"/>
              <a:chExt cx="1959534" cy="685800"/>
            </a:xfrm>
          </p:grpSpPr>
          <p:pic>
            <p:nvPicPr>
              <p:cNvPr id="105" name="Graphic 144" descr="Graphic 144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3734" y="0"/>
                <a:ext cx="685801" cy="6858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6" name="TextBox 145"/>
              <p:cNvSpPr txBox="1"/>
              <p:nvPr/>
            </p:nvSpPr>
            <p:spPr>
              <a:xfrm>
                <a:off x="-1" y="141779"/>
                <a:ext cx="1260553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 defTabSz="685800">
                  <a:defRPr sz="2100">
                    <a:solidFill>
                      <a:srgbClr val="328C99"/>
                    </a:solidFill>
                    <a:latin typeface="Avenir Roman"/>
                    <a:ea typeface="Avenir Roman"/>
                    <a:cs typeface="Avenir Roman"/>
                    <a:sym typeface="Avenir Roman"/>
                  </a:defRPr>
                </a:lvl1pPr>
              </a:lstStyle>
              <a:p>
                <a:pPr/>
                <a:r>
                  <a:t>KV Cache</a:t>
                </a:r>
              </a:p>
            </p:txBody>
          </p:sp>
        </p:grpSp>
        <p:sp>
          <p:nvSpPr>
            <p:cNvPr id="108" name="Up-Down Arrow 143"/>
            <p:cNvSpPr/>
            <p:nvPr/>
          </p:nvSpPr>
          <p:spPr>
            <a:xfrm>
              <a:off x="839939" y="-1"/>
              <a:ext cx="350444" cy="54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951"/>
                  </a:moveTo>
                  <a:lnTo>
                    <a:pt x="10800" y="0"/>
                  </a:lnTo>
                  <a:lnTo>
                    <a:pt x="21600" y="6951"/>
                  </a:lnTo>
                  <a:lnTo>
                    <a:pt x="16200" y="6951"/>
                  </a:lnTo>
                  <a:lnTo>
                    <a:pt x="16200" y="14649"/>
                  </a:lnTo>
                  <a:lnTo>
                    <a:pt x="21600" y="14649"/>
                  </a:lnTo>
                  <a:lnTo>
                    <a:pt x="10800" y="21600"/>
                  </a:lnTo>
                  <a:lnTo>
                    <a:pt x="0" y="14649"/>
                  </a:lnTo>
                  <a:lnTo>
                    <a:pt x="5400" y="14649"/>
                  </a:lnTo>
                  <a:lnTo>
                    <a:pt x="5400" y="6951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chemeClr val="accent6">
                      <a:lumOff val="44000"/>
                    </a:schemeClr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</a:p>
          </p:txBody>
        </p:sp>
      </p:grpSp>
      <p:grpSp>
        <p:nvGrpSpPr>
          <p:cNvPr id="112" name="Group 146"/>
          <p:cNvGrpSpPr/>
          <p:nvPr/>
        </p:nvGrpSpPr>
        <p:grpSpPr>
          <a:xfrm>
            <a:off x="800191" y="1581375"/>
            <a:ext cx="2632412" cy="1610672"/>
            <a:chOff x="0" y="0"/>
            <a:chExt cx="2632410" cy="1610670"/>
          </a:xfrm>
        </p:grpSpPr>
        <p:sp>
          <p:nvSpPr>
            <p:cNvPr id="110" name="TextBox 147"/>
            <p:cNvSpPr txBox="1"/>
            <p:nvPr/>
          </p:nvSpPr>
          <p:spPr>
            <a:xfrm>
              <a:off x="-1" y="0"/>
              <a:ext cx="1646048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685800">
                <a:defRPr sz="1800">
                  <a:solidFill>
                    <a:srgbClr val="3F772B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Cut GPU Costs</a:t>
              </a:r>
            </a:p>
          </p:txBody>
        </p:sp>
        <p:sp>
          <p:nvSpPr>
            <p:cNvPr id="111" name="Straight Arrow Connector 148"/>
            <p:cNvSpPr/>
            <p:nvPr/>
          </p:nvSpPr>
          <p:spPr>
            <a:xfrm>
              <a:off x="1661715" y="321379"/>
              <a:ext cx="970696" cy="12892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5" name="Group 149"/>
          <p:cNvGrpSpPr/>
          <p:nvPr/>
        </p:nvGrpSpPr>
        <p:grpSpPr>
          <a:xfrm>
            <a:off x="772263" y="2880423"/>
            <a:ext cx="2561736" cy="726441"/>
            <a:chOff x="0" y="0"/>
            <a:chExt cx="2561735" cy="726440"/>
          </a:xfrm>
        </p:grpSpPr>
        <p:sp>
          <p:nvSpPr>
            <p:cNvPr id="113" name="TextBox 150"/>
            <p:cNvSpPr txBox="1"/>
            <p:nvPr/>
          </p:nvSpPr>
          <p:spPr>
            <a:xfrm>
              <a:off x="-1" y="0"/>
              <a:ext cx="1840587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685800">
                <a:defRPr sz="1800">
                  <a:solidFill>
                    <a:srgbClr val="3F772B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Reduce Request </a:t>
              </a:r>
              <a:br/>
              <a:r>
                <a:t>Latency</a:t>
              </a:r>
            </a:p>
          </p:txBody>
        </p:sp>
        <p:sp>
          <p:nvSpPr>
            <p:cNvPr id="114" name="Straight Arrow Connector 151"/>
            <p:cNvSpPr/>
            <p:nvPr/>
          </p:nvSpPr>
          <p:spPr>
            <a:xfrm>
              <a:off x="1643735" y="453432"/>
              <a:ext cx="918001" cy="1698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8" name="Group 152"/>
          <p:cNvGrpSpPr/>
          <p:nvPr/>
        </p:nvGrpSpPr>
        <p:grpSpPr>
          <a:xfrm>
            <a:off x="5638774" y="1581377"/>
            <a:ext cx="2740378" cy="1610670"/>
            <a:chOff x="0" y="0"/>
            <a:chExt cx="2740376" cy="1610669"/>
          </a:xfrm>
        </p:grpSpPr>
        <p:sp>
          <p:nvSpPr>
            <p:cNvPr id="116" name="TextBox 153"/>
            <p:cNvSpPr txBox="1"/>
            <p:nvPr/>
          </p:nvSpPr>
          <p:spPr>
            <a:xfrm>
              <a:off x="908249" y="0"/>
              <a:ext cx="1832128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685800">
                <a:defRPr sz="1800">
                  <a:solidFill>
                    <a:srgbClr val="3F772B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Better Scalability</a:t>
              </a:r>
            </a:p>
          </p:txBody>
        </p:sp>
        <p:sp>
          <p:nvSpPr>
            <p:cNvPr id="117" name="Straight Arrow Connector 154"/>
            <p:cNvSpPr/>
            <p:nvPr/>
          </p:nvSpPr>
          <p:spPr>
            <a:xfrm flipH="1">
              <a:off x="0" y="321378"/>
              <a:ext cx="970696" cy="12892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1" name="Group 155"/>
          <p:cNvGrpSpPr/>
          <p:nvPr/>
        </p:nvGrpSpPr>
        <p:grpSpPr>
          <a:xfrm>
            <a:off x="5592865" y="2880423"/>
            <a:ext cx="2911836" cy="726441"/>
            <a:chOff x="0" y="0"/>
            <a:chExt cx="2911835" cy="726440"/>
          </a:xfrm>
        </p:grpSpPr>
        <p:sp>
          <p:nvSpPr>
            <p:cNvPr id="119" name="TextBox 156"/>
            <p:cNvSpPr txBox="1"/>
            <p:nvPr/>
          </p:nvSpPr>
          <p:spPr>
            <a:xfrm>
              <a:off x="956721" y="0"/>
              <a:ext cx="1955115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685800">
                <a:defRPr sz="1800">
                  <a:solidFill>
                    <a:srgbClr val="3F772B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Avoid Redundant </a:t>
              </a:r>
              <a:br/>
              <a:r>
                <a:t>Computation</a:t>
              </a:r>
            </a:p>
          </p:txBody>
        </p:sp>
        <p:sp>
          <p:nvSpPr>
            <p:cNvPr id="120" name="Straight Arrow Connector 157"/>
            <p:cNvSpPr/>
            <p:nvPr/>
          </p:nvSpPr>
          <p:spPr>
            <a:xfrm flipH="1">
              <a:off x="0" y="453431"/>
              <a:ext cx="918001" cy="1698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4" name="Rounded Rectangular Callout 158"/>
          <p:cNvGrpSpPr/>
          <p:nvPr/>
        </p:nvGrpSpPr>
        <p:grpSpPr>
          <a:xfrm>
            <a:off x="3613306" y="3842732"/>
            <a:ext cx="3473294" cy="743910"/>
            <a:chOff x="0" y="0"/>
            <a:chExt cx="3473293" cy="743909"/>
          </a:xfrm>
        </p:grpSpPr>
        <p:sp>
          <p:nvSpPr>
            <p:cNvPr id="122" name="Shape"/>
            <p:cNvSpPr/>
            <p:nvPr/>
          </p:nvSpPr>
          <p:spPr>
            <a:xfrm>
              <a:off x="0" y="0"/>
              <a:ext cx="3473294" cy="74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670"/>
                  </a:moveTo>
                  <a:cubicBezTo>
                    <a:pt x="0" y="8352"/>
                    <a:pt x="229" y="7284"/>
                    <a:pt x="511" y="7284"/>
                  </a:cubicBezTo>
                  <a:lnTo>
                    <a:pt x="3600" y="7284"/>
                  </a:lnTo>
                  <a:lnTo>
                    <a:pt x="3376" y="0"/>
                  </a:lnTo>
                  <a:lnTo>
                    <a:pt x="9000" y="7284"/>
                  </a:lnTo>
                  <a:lnTo>
                    <a:pt x="21089" y="7284"/>
                  </a:lnTo>
                  <a:cubicBezTo>
                    <a:pt x="21371" y="7284"/>
                    <a:pt x="21600" y="8352"/>
                    <a:pt x="21600" y="9670"/>
                  </a:cubicBezTo>
                  <a:lnTo>
                    <a:pt x="21600" y="9670"/>
                  </a:lnTo>
                  <a:lnTo>
                    <a:pt x="21600" y="19214"/>
                  </a:lnTo>
                  <a:cubicBezTo>
                    <a:pt x="21600" y="20532"/>
                    <a:pt x="21371" y="21600"/>
                    <a:pt x="21089" y="21600"/>
                  </a:cubicBezTo>
                  <a:lnTo>
                    <a:pt x="511" y="21600"/>
                  </a:lnTo>
                  <a:cubicBezTo>
                    <a:pt x="229" y="21600"/>
                    <a:pt x="0" y="20532"/>
                    <a:pt x="0" y="19214"/>
                  </a:cubicBezTo>
                  <a:lnTo>
                    <a:pt x="0" y="967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chemeClr val="accent6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23" name="Model’s understanding of the context"/>
            <p:cNvSpPr txBox="1"/>
            <p:nvPr/>
          </p:nvSpPr>
          <p:spPr>
            <a:xfrm>
              <a:off x="69789" y="324658"/>
              <a:ext cx="3333715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685800">
                <a:defRPr sz="1500">
                  <a:solidFill>
                    <a:srgbClr val="1B1810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Model’s understanding of the context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1"/>
      <p:bldP build="whole" bldLvl="1" animBg="1" rev="0" advAuto="0" spid="124" grpId="2"/>
      <p:bldP build="whole" bldLvl="1" animBg="1" rev="0" advAuto="0" spid="112" grpId="3"/>
      <p:bldP build="whole" bldLvl="1" animBg="1" rev="0" advAuto="0" spid="118" grpId="5"/>
      <p:bldP build="whole" bldLvl="1" animBg="1" rev="0" advAuto="0" spid="121" grpId="6"/>
      <p:bldP build="whole" bldLvl="1" animBg="1" rev="0" advAuto="0" spid="11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"/>
          <p:cNvSpPr txBox="1"/>
          <p:nvPr/>
        </p:nvSpPr>
        <p:spPr>
          <a:xfrm>
            <a:off x="1635201" y="348902"/>
            <a:ext cx="5802766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People want to do </a:t>
            </a:r>
            <a:r>
              <a:rPr b="1" sz="2800">
                <a:solidFill>
                  <a:srgbClr val="D84729"/>
                </a:solidFill>
              </a:rPr>
              <a:t>more and more</a:t>
            </a:r>
            <a:r>
              <a:rPr sz="2800">
                <a:solidFill>
                  <a:srgbClr val="BFBFBF"/>
                </a:solidFill>
              </a:rPr>
              <a:t> </a:t>
            </a:r>
            <a:r>
              <a:t>things on </a:t>
            </a:r>
            <a:r>
              <a:rPr b="1" sz="2800">
                <a:solidFill>
                  <a:srgbClr val="D84729"/>
                </a:solidFill>
              </a:rPr>
              <a:t>KV cache</a:t>
            </a:r>
            <a:r>
              <a:rPr sz="2800">
                <a:solidFill>
                  <a:srgbClr val="BFBFBF"/>
                </a:solidFill>
              </a:rPr>
              <a:t> </a:t>
            </a:r>
            <a:r>
              <a:t>to improve inference</a:t>
            </a:r>
          </a:p>
        </p:txBody>
      </p:sp>
      <p:pic>
        <p:nvPicPr>
          <p:cNvPr id="128" name="Graphic 4" descr="Graphic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1718" y="2512661"/>
            <a:ext cx="898985" cy="8989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Cloud Callout 5"/>
          <p:cNvGrpSpPr/>
          <p:nvPr/>
        </p:nvGrpSpPr>
        <p:grpSpPr>
          <a:xfrm>
            <a:off x="797281" y="1616789"/>
            <a:ext cx="3487013" cy="1051940"/>
            <a:chOff x="0" y="0"/>
            <a:chExt cx="3487011" cy="1051938"/>
          </a:xfrm>
        </p:grpSpPr>
        <p:grpSp>
          <p:nvGrpSpPr>
            <p:cNvPr id="134" name="Group"/>
            <p:cNvGrpSpPr/>
            <p:nvPr/>
          </p:nvGrpSpPr>
          <p:grpSpPr>
            <a:xfrm>
              <a:off x="0" y="-1"/>
              <a:ext cx="3487012" cy="1051940"/>
              <a:chOff x="0" y="0"/>
              <a:chExt cx="3487011" cy="1051938"/>
            </a:xfrm>
          </p:grpSpPr>
          <p:sp>
            <p:nvSpPr>
              <p:cNvPr id="129" name="Shape"/>
              <p:cNvSpPr/>
              <p:nvPr/>
            </p:nvSpPr>
            <p:spPr>
              <a:xfrm>
                <a:off x="-1" y="-1"/>
                <a:ext cx="2863155" cy="965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30" name="Circle"/>
              <p:cNvSpPr/>
              <p:nvPr/>
            </p:nvSpPr>
            <p:spPr>
              <a:xfrm>
                <a:off x="2754944" y="776448"/>
                <a:ext cx="160565" cy="160565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31" name="Circle"/>
              <p:cNvSpPr/>
              <p:nvPr/>
            </p:nvSpPr>
            <p:spPr>
              <a:xfrm>
                <a:off x="3120056" y="894396"/>
                <a:ext cx="107043" cy="107043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32" name="Circle"/>
              <p:cNvSpPr/>
              <p:nvPr/>
            </p:nvSpPr>
            <p:spPr>
              <a:xfrm>
                <a:off x="3433489" y="998416"/>
                <a:ext cx="53523" cy="53523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33" name="Shape"/>
              <p:cNvSpPr/>
              <p:nvPr/>
            </p:nvSpPr>
            <p:spPr>
              <a:xfrm>
                <a:off x="145384" y="49082"/>
                <a:ext cx="2623606" cy="819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</p:grpSp>
        <p:sp>
          <p:nvSpPr>
            <p:cNvPr id="135" name="Save KV cache to remote storage"/>
            <p:cNvSpPr txBox="1"/>
            <p:nvPr/>
          </p:nvSpPr>
          <p:spPr>
            <a:xfrm>
              <a:off x="454933" y="185262"/>
              <a:ext cx="1751013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Save KV cache to remote storage</a:t>
              </a:r>
            </a:p>
          </p:txBody>
        </p:sp>
      </p:grpSp>
      <p:grpSp>
        <p:nvGrpSpPr>
          <p:cNvPr id="144" name="Cloud Callout 6"/>
          <p:cNvGrpSpPr/>
          <p:nvPr/>
        </p:nvGrpSpPr>
        <p:grpSpPr>
          <a:xfrm>
            <a:off x="5170877" y="1616789"/>
            <a:ext cx="3050761" cy="1078048"/>
            <a:chOff x="0" y="0"/>
            <a:chExt cx="3050760" cy="1078046"/>
          </a:xfrm>
        </p:grpSpPr>
        <p:grpSp>
          <p:nvGrpSpPr>
            <p:cNvPr id="142" name="Group"/>
            <p:cNvGrpSpPr/>
            <p:nvPr/>
          </p:nvGrpSpPr>
          <p:grpSpPr>
            <a:xfrm>
              <a:off x="0" y="-1"/>
              <a:ext cx="3050761" cy="1078048"/>
              <a:chOff x="0" y="0"/>
              <a:chExt cx="3050760" cy="1078046"/>
            </a:xfrm>
          </p:grpSpPr>
          <p:sp>
            <p:nvSpPr>
              <p:cNvPr id="137" name="Shape"/>
              <p:cNvSpPr/>
              <p:nvPr/>
            </p:nvSpPr>
            <p:spPr>
              <a:xfrm>
                <a:off x="187606" y="-1"/>
                <a:ext cx="2863155" cy="965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38" name="Circle"/>
              <p:cNvSpPr/>
              <p:nvPr/>
            </p:nvSpPr>
            <p:spPr>
              <a:xfrm>
                <a:off x="373491" y="817482"/>
                <a:ext cx="160565" cy="160565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39" name="Circle"/>
              <p:cNvSpPr/>
              <p:nvPr/>
            </p:nvSpPr>
            <p:spPr>
              <a:xfrm>
                <a:off x="161563" y="930057"/>
                <a:ext cx="107044" cy="107043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40" name="Circle"/>
              <p:cNvSpPr/>
              <p:nvPr/>
            </p:nvSpPr>
            <p:spPr>
              <a:xfrm>
                <a:off x="0" y="1024524"/>
                <a:ext cx="53522" cy="53523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41" name="Shape"/>
              <p:cNvSpPr/>
              <p:nvPr/>
            </p:nvSpPr>
            <p:spPr>
              <a:xfrm>
                <a:off x="332991" y="49082"/>
                <a:ext cx="2623606" cy="819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</p:grpSp>
        <p:sp>
          <p:nvSpPr>
            <p:cNvPr id="143" name="Observe KV cache lifecycle"/>
            <p:cNvSpPr txBox="1"/>
            <p:nvPr/>
          </p:nvSpPr>
          <p:spPr>
            <a:xfrm>
              <a:off x="642539" y="185262"/>
              <a:ext cx="1751014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Observe KV cache lifecycle</a:t>
              </a:r>
            </a:p>
          </p:txBody>
        </p:sp>
      </p:grpSp>
      <p:grpSp>
        <p:nvGrpSpPr>
          <p:cNvPr id="152" name="Cloud Callout 7"/>
          <p:cNvGrpSpPr/>
          <p:nvPr/>
        </p:nvGrpSpPr>
        <p:grpSpPr>
          <a:xfrm>
            <a:off x="5240503" y="3128773"/>
            <a:ext cx="2981135" cy="1072327"/>
            <a:chOff x="0" y="0"/>
            <a:chExt cx="2981134" cy="1072325"/>
          </a:xfrm>
        </p:grpSpPr>
        <p:grpSp>
          <p:nvGrpSpPr>
            <p:cNvPr id="150" name="Group"/>
            <p:cNvGrpSpPr/>
            <p:nvPr/>
          </p:nvGrpSpPr>
          <p:grpSpPr>
            <a:xfrm>
              <a:off x="0" y="-1"/>
              <a:ext cx="2981135" cy="1072327"/>
              <a:chOff x="0" y="0"/>
              <a:chExt cx="2981134" cy="1072325"/>
            </a:xfrm>
          </p:grpSpPr>
          <p:sp>
            <p:nvSpPr>
              <p:cNvPr id="145" name="Shape"/>
              <p:cNvSpPr/>
              <p:nvPr/>
            </p:nvSpPr>
            <p:spPr>
              <a:xfrm>
                <a:off x="117980" y="107067"/>
                <a:ext cx="2863155" cy="965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46" name="Circle"/>
              <p:cNvSpPr/>
              <p:nvPr/>
            </p:nvSpPr>
            <p:spPr>
              <a:xfrm>
                <a:off x="334097" y="88691"/>
                <a:ext cx="160565" cy="160565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47" name="Circle"/>
              <p:cNvSpPr/>
              <p:nvPr/>
            </p:nvSpPr>
            <p:spPr>
              <a:xfrm>
                <a:off x="141926" y="35128"/>
                <a:ext cx="107043" cy="107044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48" name="Circle"/>
              <p:cNvSpPr/>
              <p:nvPr/>
            </p:nvSpPr>
            <p:spPr>
              <a:xfrm>
                <a:off x="0" y="0"/>
                <a:ext cx="53522" cy="5352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49" name="Shape"/>
              <p:cNvSpPr/>
              <p:nvPr/>
            </p:nvSpPr>
            <p:spPr>
              <a:xfrm>
                <a:off x="263365" y="156150"/>
                <a:ext cx="2623606" cy="819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</p:grpSp>
        <p:sp>
          <p:nvSpPr>
            <p:cNvPr id="151" name="Compress/update KV cache"/>
            <p:cNvSpPr txBox="1"/>
            <p:nvPr/>
          </p:nvSpPr>
          <p:spPr>
            <a:xfrm>
              <a:off x="572913" y="292330"/>
              <a:ext cx="1751014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Compress/update KV cache</a:t>
              </a:r>
            </a:p>
          </p:txBody>
        </p:sp>
      </p:grpSp>
      <p:grpSp>
        <p:nvGrpSpPr>
          <p:cNvPr id="160" name="Cloud Callout 8"/>
          <p:cNvGrpSpPr/>
          <p:nvPr/>
        </p:nvGrpSpPr>
        <p:grpSpPr>
          <a:xfrm>
            <a:off x="682679" y="3146191"/>
            <a:ext cx="3546645" cy="1054909"/>
            <a:chOff x="0" y="0"/>
            <a:chExt cx="3546643" cy="1054907"/>
          </a:xfrm>
        </p:grpSpPr>
        <p:grpSp>
          <p:nvGrpSpPr>
            <p:cNvPr id="158" name="Group"/>
            <p:cNvGrpSpPr/>
            <p:nvPr/>
          </p:nvGrpSpPr>
          <p:grpSpPr>
            <a:xfrm>
              <a:off x="0" y="0"/>
              <a:ext cx="3546645" cy="1054908"/>
              <a:chOff x="0" y="0"/>
              <a:chExt cx="3546644" cy="1054907"/>
            </a:xfrm>
          </p:grpSpPr>
          <p:sp>
            <p:nvSpPr>
              <p:cNvPr id="153" name="Shape"/>
              <p:cNvSpPr/>
              <p:nvPr/>
            </p:nvSpPr>
            <p:spPr>
              <a:xfrm>
                <a:off x="-1" y="89649"/>
                <a:ext cx="3178114" cy="965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54" name="Circle"/>
              <p:cNvSpPr/>
              <p:nvPr/>
            </p:nvSpPr>
            <p:spPr>
              <a:xfrm>
                <a:off x="2912566" y="94322"/>
                <a:ext cx="160565" cy="160565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55" name="Circle"/>
              <p:cNvSpPr/>
              <p:nvPr/>
            </p:nvSpPr>
            <p:spPr>
              <a:xfrm>
                <a:off x="3228611" y="39933"/>
                <a:ext cx="107043" cy="107044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56" name="Circle"/>
              <p:cNvSpPr/>
              <p:nvPr/>
            </p:nvSpPr>
            <p:spPr>
              <a:xfrm>
                <a:off x="3493122" y="0"/>
                <a:ext cx="53523" cy="5352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57" name="Shape"/>
              <p:cNvSpPr/>
              <p:nvPr/>
            </p:nvSpPr>
            <p:spPr>
              <a:xfrm>
                <a:off x="161377" y="138732"/>
                <a:ext cx="2912213" cy="819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6C6C6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</p:grpSp>
        <p:sp>
          <p:nvSpPr>
            <p:cNvPr id="159" name="Share KV cache across different serving engines"/>
            <p:cNvSpPr txBox="1"/>
            <p:nvPr/>
          </p:nvSpPr>
          <p:spPr>
            <a:xfrm>
              <a:off x="498550" y="160612"/>
              <a:ext cx="1956484" cy="77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Share KV cache across different serving engines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3"/>
      <p:bldP build="whole" bldLvl="1" animBg="1" rev="0" advAuto="0" spid="136" grpId="2"/>
      <p:bldP build="whole" bldLvl="1" animBg="1" rev="0" advAuto="0" spid="128" grpId="1"/>
      <p:bldP build="whole" bldLvl="1" animBg="1" rev="0" advAuto="0" spid="160" grpId="4"/>
      <p:bldP build="whole" bldLvl="1" animBg="1" rev="0" advAuto="0" spid="15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"/>
          <p:cNvSpPr txBox="1"/>
          <p:nvPr/>
        </p:nvSpPr>
        <p:spPr>
          <a:xfrm>
            <a:off x="1635201" y="348902"/>
            <a:ext cx="5802766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People want to do </a:t>
            </a:r>
            <a:r>
              <a:rPr b="1" sz="2800">
                <a:solidFill>
                  <a:srgbClr val="D84729"/>
                </a:solidFill>
              </a:rPr>
              <a:t>more and more</a:t>
            </a:r>
            <a:r>
              <a:rPr sz="2800">
                <a:solidFill>
                  <a:srgbClr val="BFBFBF"/>
                </a:solidFill>
              </a:rPr>
              <a:t> </a:t>
            </a:r>
            <a:r>
              <a:t>things on </a:t>
            </a:r>
            <a:r>
              <a:rPr b="1" sz="2800">
                <a:solidFill>
                  <a:srgbClr val="D84729"/>
                </a:solidFill>
              </a:rPr>
              <a:t>KV cache</a:t>
            </a:r>
            <a:r>
              <a:rPr sz="2800">
                <a:solidFill>
                  <a:srgbClr val="BFBFBF"/>
                </a:solidFill>
              </a:rPr>
              <a:t> </a:t>
            </a:r>
            <a:r>
              <a:t>to improve inference</a:t>
            </a:r>
          </a:p>
        </p:txBody>
      </p:sp>
      <p:sp>
        <p:nvSpPr>
          <p:cNvPr id="163" name="TextBox 1"/>
          <p:cNvSpPr txBox="1"/>
          <p:nvPr/>
        </p:nvSpPr>
        <p:spPr>
          <a:xfrm>
            <a:off x="1336999" y="1520890"/>
            <a:ext cx="671380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However, it’s </a:t>
            </a:r>
            <a:r>
              <a:rPr sz="2800">
                <a:solidFill>
                  <a:srgbClr val="A73F52"/>
                </a:solidFill>
              </a:rPr>
              <a:t>painful</a:t>
            </a:r>
            <a:r>
              <a:t> to land it in real production</a:t>
            </a:r>
          </a:p>
        </p:txBody>
      </p: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5053" t="7581" r="8303" b="5777"/>
          <a:stretch>
            <a:fillRect/>
          </a:stretch>
        </p:blipFill>
        <p:spPr>
          <a:xfrm>
            <a:off x="1021950" y="2462963"/>
            <a:ext cx="1241896" cy="12418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Group 9"/>
          <p:cNvGrpSpPr/>
          <p:nvPr/>
        </p:nvGrpSpPr>
        <p:grpSpPr>
          <a:xfrm>
            <a:off x="2406495" y="2350681"/>
            <a:ext cx="5980842" cy="442136"/>
            <a:chOff x="0" y="0"/>
            <a:chExt cx="5980840" cy="442135"/>
          </a:xfrm>
        </p:grpSpPr>
        <p:sp>
          <p:nvSpPr>
            <p:cNvPr id="165" name="TextBox 10"/>
            <p:cNvSpPr txBox="1"/>
            <p:nvPr/>
          </p:nvSpPr>
          <p:spPr>
            <a:xfrm>
              <a:off x="675058" y="0"/>
              <a:ext cx="5305783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800"/>
              </a:pPr>
              <a:r>
                <a:t>KV Cache operations incurs </a:t>
              </a:r>
              <a:r>
                <a:rPr sz="2000">
                  <a:solidFill>
                    <a:srgbClr val="A73F52"/>
                  </a:solidFill>
                </a:rPr>
                <a:t>overhead</a:t>
              </a:r>
              <a:r>
                <a:t> in inference</a:t>
              </a:r>
            </a:p>
          </p:txBody>
        </p:sp>
        <p:sp>
          <p:nvSpPr>
            <p:cNvPr id="166" name="Straight Arrow Connector 11"/>
            <p:cNvSpPr/>
            <p:nvPr/>
          </p:nvSpPr>
          <p:spPr>
            <a:xfrm flipV="1">
              <a:off x="0" y="200054"/>
              <a:ext cx="629339" cy="24208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0" name="Group 12"/>
          <p:cNvGrpSpPr/>
          <p:nvPr/>
        </p:nvGrpSpPr>
        <p:grpSpPr>
          <a:xfrm>
            <a:off x="2406495" y="2862544"/>
            <a:ext cx="4767199" cy="375231"/>
            <a:chOff x="0" y="0"/>
            <a:chExt cx="4767197" cy="375230"/>
          </a:xfrm>
        </p:grpSpPr>
        <p:sp>
          <p:nvSpPr>
            <p:cNvPr id="168" name="TextBox 13"/>
            <p:cNvSpPr txBox="1"/>
            <p:nvPr/>
          </p:nvSpPr>
          <p:spPr>
            <a:xfrm>
              <a:off x="675058" y="0"/>
              <a:ext cx="409214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800"/>
              </a:pPr>
              <a:r>
                <a:t>Serving engine is very </a:t>
              </a:r>
              <a:r>
                <a:rPr sz="2000">
                  <a:solidFill>
                    <a:srgbClr val="A73F52"/>
                  </a:solidFill>
                </a:rPr>
                <a:t>difficult to hack</a:t>
              </a:r>
            </a:p>
          </p:txBody>
        </p:sp>
        <p:sp>
          <p:nvSpPr>
            <p:cNvPr id="169" name="Straight Arrow Connector 14"/>
            <p:cNvSpPr/>
            <p:nvPr/>
          </p:nvSpPr>
          <p:spPr>
            <a:xfrm>
              <a:off x="-1" y="165225"/>
              <a:ext cx="629339" cy="3483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3" name="Group 15"/>
          <p:cNvGrpSpPr/>
          <p:nvPr/>
        </p:nvGrpSpPr>
        <p:grpSpPr>
          <a:xfrm>
            <a:off x="2406496" y="3254331"/>
            <a:ext cx="5503065" cy="478524"/>
            <a:chOff x="0" y="0"/>
            <a:chExt cx="5503064" cy="478522"/>
          </a:xfrm>
        </p:grpSpPr>
        <p:sp>
          <p:nvSpPr>
            <p:cNvPr id="171" name="TextBox 16"/>
            <p:cNvSpPr txBox="1"/>
            <p:nvPr/>
          </p:nvSpPr>
          <p:spPr>
            <a:xfrm>
              <a:off x="675057" y="103291"/>
              <a:ext cx="4828008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800"/>
              </a:pPr>
              <a:r>
                <a:t>Interface for KV cache operations is so </a:t>
              </a:r>
              <a:r>
                <a:rPr sz="2000">
                  <a:solidFill>
                    <a:srgbClr val="A73F52"/>
                  </a:solidFill>
                </a:rPr>
                <a:t>limited</a:t>
              </a:r>
            </a:p>
          </p:txBody>
        </p:sp>
        <p:sp>
          <p:nvSpPr>
            <p:cNvPr id="172" name="Straight Arrow Connector 17"/>
            <p:cNvSpPr/>
            <p:nvPr/>
          </p:nvSpPr>
          <p:spPr>
            <a:xfrm>
              <a:off x="0" y="-1"/>
              <a:ext cx="629336" cy="30334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  <p:bldP build="whole" bldLvl="1" animBg="1" rev="0" advAuto="0" spid="173" grpId="5"/>
      <p:bldP build="whole" bldLvl="1" animBg="1" rev="0" advAuto="0" spid="170" grpId="4"/>
      <p:bldP build="whole" bldLvl="1" animBg="1" rev="0" advAuto="0" spid="164" grpId="2"/>
      <p:bldP build="whole" bldLvl="1" animBg="1" rev="0" advAuto="0" spid="16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3"/>
          <p:cNvSpPr txBox="1"/>
          <p:nvPr/>
        </p:nvSpPr>
        <p:spPr>
          <a:xfrm>
            <a:off x="1635201" y="348902"/>
            <a:ext cx="5802766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People want to do </a:t>
            </a:r>
            <a:r>
              <a:rPr b="1" sz="2800">
                <a:solidFill>
                  <a:srgbClr val="D84729"/>
                </a:solidFill>
              </a:rPr>
              <a:t>more and more</a:t>
            </a:r>
            <a:r>
              <a:rPr sz="2800">
                <a:solidFill>
                  <a:srgbClr val="BFBFBF"/>
                </a:solidFill>
              </a:rPr>
              <a:t> </a:t>
            </a:r>
            <a:r>
              <a:t>things on </a:t>
            </a:r>
            <a:r>
              <a:rPr b="1" sz="2800">
                <a:solidFill>
                  <a:srgbClr val="D84729"/>
                </a:solidFill>
              </a:rPr>
              <a:t>KV cache</a:t>
            </a:r>
            <a:r>
              <a:rPr sz="2800">
                <a:solidFill>
                  <a:srgbClr val="BFBFBF"/>
                </a:solidFill>
              </a:rPr>
              <a:t> </a:t>
            </a:r>
            <a:r>
              <a:t>to improve inference</a:t>
            </a:r>
          </a:p>
        </p:txBody>
      </p:sp>
      <p:sp>
        <p:nvSpPr>
          <p:cNvPr id="176" name="TextBox 1"/>
          <p:cNvSpPr txBox="1"/>
          <p:nvPr/>
        </p:nvSpPr>
        <p:spPr>
          <a:xfrm>
            <a:off x="1336999" y="1520890"/>
            <a:ext cx="671380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However, it’s </a:t>
            </a:r>
            <a:r>
              <a:rPr sz="2800">
                <a:solidFill>
                  <a:srgbClr val="A73F52"/>
                </a:solidFill>
              </a:rPr>
              <a:t>painful</a:t>
            </a:r>
            <a:r>
              <a:t> to land it in real production</a:t>
            </a:r>
          </a:p>
        </p:txBody>
      </p:sp>
      <p:sp>
        <p:nvSpPr>
          <p:cNvPr id="177" name="Down Arrow 4"/>
          <p:cNvSpPr/>
          <p:nvPr/>
        </p:nvSpPr>
        <p:spPr>
          <a:xfrm>
            <a:off x="4114479" y="2331859"/>
            <a:ext cx="915041" cy="1092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557"/>
                </a:moveTo>
                <a:lnTo>
                  <a:pt x="5400" y="12557"/>
                </a:lnTo>
                <a:lnTo>
                  <a:pt x="5400" y="0"/>
                </a:lnTo>
                <a:lnTo>
                  <a:pt x="16200" y="0"/>
                </a:lnTo>
                <a:lnTo>
                  <a:pt x="16200" y="12557"/>
                </a:lnTo>
                <a:lnTo>
                  <a:pt x="21600" y="12557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chemeClr val="accent6">
                    <a:lumOff val="44000"/>
                  </a:schemeClr>
                </a:solidFill>
              </a:defRPr>
            </a:pPr>
          </a:p>
        </p:txBody>
      </p:sp>
      <p:sp>
        <p:nvSpPr>
          <p:cNvPr id="178" name="TextBox 5"/>
          <p:cNvSpPr txBox="1"/>
          <p:nvPr/>
        </p:nvSpPr>
        <p:spPr>
          <a:xfrm>
            <a:off x="912846" y="3711116"/>
            <a:ext cx="756211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KV Caches need a </a:t>
            </a:r>
            <a:r>
              <a:rPr b="1" i="1" sz="2400">
                <a:solidFill>
                  <a:srgbClr val="0F7F76"/>
                </a:solidFill>
              </a:rPr>
              <a:t>separated software stack </a:t>
            </a:r>
            <a:r>
              <a:t>to manage.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5"/>
          <p:cNvSpPr txBox="1"/>
          <p:nvPr/>
        </p:nvSpPr>
        <p:spPr>
          <a:xfrm>
            <a:off x="1035147" y="1536428"/>
            <a:ext cx="7073705" cy="129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 sz="2800">
                <a:solidFill>
                  <a:srgbClr val="FF853D"/>
                </a:solidFill>
              </a:defRPr>
            </a:pPr>
            <a:r>
              <a:t>LM</a:t>
            </a:r>
            <a:r>
              <a:rPr>
                <a:solidFill>
                  <a:srgbClr val="1CA39F"/>
                </a:solidFill>
              </a:rPr>
              <a:t>Cache</a:t>
            </a:r>
            <a:r>
              <a:rPr sz="2400">
                <a:solidFill>
                  <a:srgbClr val="1CA39F"/>
                </a:solidFill>
              </a:rPr>
              <a:t> </a:t>
            </a:r>
            <a:r>
              <a:rPr b="0" i="0" sz="2400">
                <a:solidFill>
                  <a:srgbClr val="000000"/>
                </a:solidFill>
              </a:rPr>
              <a:t>provides </a:t>
            </a:r>
            <a:r>
              <a:rPr i="0">
                <a:solidFill>
                  <a:srgbClr val="0F7F76"/>
                </a:solidFill>
              </a:rPr>
              <a:t>most mature </a:t>
            </a:r>
            <a:r>
              <a:rPr b="0" i="0" sz="2400">
                <a:solidFill>
                  <a:srgbClr val="000000"/>
                </a:solidFill>
              </a:rPr>
              <a:t>open-source solution that connects </a:t>
            </a:r>
            <a:r>
              <a:rPr>
                <a:solidFill>
                  <a:srgbClr val="BD321E"/>
                </a:solidFill>
              </a:rPr>
              <a:t>inference</a:t>
            </a:r>
            <a:r>
              <a:rPr sz="2400">
                <a:solidFill>
                  <a:srgbClr val="BD321E"/>
                </a:solidFill>
              </a:rPr>
              <a:t> </a:t>
            </a:r>
            <a:r>
              <a:rPr>
                <a:solidFill>
                  <a:srgbClr val="BD321E"/>
                </a:solidFill>
              </a:rPr>
              <a:t>engines</a:t>
            </a:r>
            <a:r>
              <a:rPr sz="2400">
                <a:solidFill>
                  <a:srgbClr val="BD321E"/>
                </a:solidFill>
              </a:rPr>
              <a:t> </a:t>
            </a:r>
            <a:r>
              <a:rPr b="0" i="0" sz="2400"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BD321E"/>
                </a:solidFill>
              </a:rPr>
              <a:t>tiered storages</a:t>
            </a:r>
            <a:r>
              <a:rPr b="0" i="0" sz="2400">
                <a:solidFill>
                  <a:srgbClr val="000000"/>
                </a:solidFill>
              </a:rPr>
              <a:t> with </a:t>
            </a:r>
            <a:r>
              <a:rPr i="0">
                <a:solidFill>
                  <a:srgbClr val="0F7F76"/>
                </a:solidFill>
              </a:rPr>
              <a:t>KV caches</a:t>
            </a:r>
            <a:r>
              <a:rPr i="0" sz="2000">
                <a:solidFill>
                  <a:srgbClr val="0F7F76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le 16"/>
          <p:cNvGraphicFramePr/>
          <p:nvPr/>
        </p:nvGraphicFramePr>
        <p:xfrm>
          <a:off x="3002808" y="880844"/>
          <a:ext cx="4399612" cy="221192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4399610"/>
              </a:tblGrid>
              <a:tr h="926507">
                <a:tc>
                  <a:txBody>
                    <a:bodyPr/>
                    <a:lstStyle/>
                    <a:p>
                      <a:pPr algn="l">
                        <a:defRPr b="0" sz="1400">
                          <a:solidFill>
                            <a:srgbClr val="000000"/>
                          </a:solidFill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04265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781154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CFB92"/>
                    </a:solidFill>
                  </a:tcPr>
                </a:tc>
              </a:tr>
            </a:tbl>
          </a:graphicData>
        </a:graphic>
      </p:graphicFrame>
      <p:sp>
        <p:nvSpPr>
          <p:cNvPr id="183" name="TextBox 4"/>
          <p:cNvSpPr txBox="1"/>
          <p:nvPr/>
        </p:nvSpPr>
        <p:spPr>
          <a:xfrm>
            <a:off x="517896" y="1865459"/>
            <a:ext cx="244563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i="1" sz="1800"/>
            </a:lvl1pPr>
          </a:lstStyle>
          <a:p>
            <a:pPr/>
            <a:r>
              <a:t>LLM inference engines</a:t>
            </a:r>
          </a:p>
        </p:txBody>
      </p:sp>
      <p:sp>
        <p:nvSpPr>
          <p:cNvPr id="184" name="TextBox 5"/>
          <p:cNvSpPr txBox="1"/>
          <p:nvPr/>
        </p:nvSpPr>
        <p:spPr>
          <a:xfrm>
            <a:off x="381232" y="997458"/>
            <a:ext cx="2577661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i="1" sz="1800"/>
            </a:pPr>
            <a:r>
              <a:t>Distributed serving </a:t>
            </a:r>
          </a:p>
          <a:p>
            <a:pPr algn="r">
              <a:defRPr i="1" sz="1800"/>
            </a:pPr>
            <a:r>
              <a:t>framework</a:t>
            </a:r>
          </a:p>
        </p:txBody>
      </p:sp>
      <p:pic>
        <p:nvPicPr>
          <p:cNvPr id="1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6107" y="1090715"/>
            <a:ext cx="1486455" cy="4861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  <p:pic>
        <p:nvPicPr>
          <p:cNvPr id="18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5574" y="1922321"/>
            <a:ext cx="868315" cy="2642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  <p:pic>
        <p:nvPicPr>
          <p:cNvPr id="18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0556" y="1864816"/>
            <a:ext cx="1227873" cy="3519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  <p:pic>
        <p:nvPicPr>
          <p:cNvPr id="188" name="LMCache Logo.pngGoogle Shape;6594;g384330c1bc0_1_3611" descr="LMCache Logo.pngGoogle Shape;6594;g384330c1bc0_1_3611"/>
          <p:cNvPicPr>
            <a:picLocks noChangeAspect="1"/>
          </p:cNvPicPr>
          <p:nvPr/>
        </p:nvPicPr>
        <p:blipFill>
          <a:blip r:embed="rId5">
            <a:extLst/>
          </a:blip>
          <a:srcRect l="7322" t="0" r="7845" b="23709"/>
          <a:stretch>
            <a:fillRect/>
          </a:stretch>
        </p:blipFill>
        <p:spPr>
          <a:xfrm>
            <a:off x="4317072" y="2396462"/>
            <a:ext cx="1717420" cy="5967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  <p:sp>
        <p:nvSpPr>
          <p:cNvPr id="189" name="TextBox 10"/>
          <p:cNvSpPr txBox="1"/>
          <p:nvPr/>
        </p:nvSpPr>
        <p:spPr>
          <a:xfrm>
            <a:off x="809857" y="2518232"/>
            <a:ext cx="214560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i="1" sz="1800">
                <a:solidFill>
                  <a:srgbClr val="0F7F76"/>
                </a:solidFill>
              </a:defRPr>
            </a:lvl1pPr>
          </a:lstStyle>
          <a:p>
            <a:pPr/>
            <a:r>
              <a:t>KV Caching Stack</a:t>
            </a:r>
          </a:p>
        </p:txBody>
      </p:sp>
      <p:sp>
        <p:nvSpPr>
          <p:cNvPr id="190" name="Google Shape;6588;g384330c1bc0_1_3611"/>
          <p:cNvSpPr txBox="1"/>
          <p:nvPr/>
        </p:nvSpPr>
        <p:spPr>
          <a:xfrm>
            <a:off x="1064513" y="3488916"/>
            <a:ext cx="269339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lnSpc>
                <a:spcPct val="115000"/>
              </a:lnSpc>
              <a:defRPr sz="2400">
                <a:solidFill>
                  <a:srgbClr val="FF8342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160+ contributors</a:t>
            </a:r>
          </a:p>
        </p:txBody>
      </p:sp>
      <p:sp>
        <p:nvSpPr>
          <p:cNvPr id="191" name="Google Shape;6589;g384330c1bc0_1_3611"/>
          <p:cNvSpPr txBox="1"/>
          <p:nvPr/>
        </p:nvSpPr>
        <p:spPr>
          <a:xfrm>
            <a:off x="1205850" y="3903441"/>
            <a:ext cx="241072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5000"/>
              </a:lnSpc>
              <a:defRPr sz="15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From global AI community</a:t>
            </a:r>
          </a:p>
        </p:txBody>
      </p:sp>
      <p:sp>
        <p:nvSpPr>
          <p:cNvPr id="192" name="Google Shape;6592;g384330c1bc0_1_3611"/>
          <p:cNvSpPr txBox="1"/>
          <p:nvPr/>
        </p:nvSpPr>
        <p:spPr>
          <a:xfrm>
            <a:off x="4454428" y="3493237"/>
            <a:ext cx="406092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115000"/>
              </a:lnSpc>
              <a:defRPr sz="2400">
                <a:solidFill>
                  <a:srgbClr val="FF834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PyTorch Ecosystem</a:t>
            </a:r>
            <a:r>
              <a:rPr sz="2100"/>
              <a:t> </a:t>
            </a:r>
            <a:r>
              <a:t>Project</a:t>
            </a:r>
            <a:r>
              <a:rPr sz="1800"/>
              <a:t> </a:t>
            </a:r>
          </a:p>
        </p:txBody>
      </p:sp>
      <p:sp>
        <p:nvSpPr>
          <p:cNvPr id="193" name="Google Shape;6593;g384330c1bc0_1_3611"/>
          <p:cNvSpPr txBox="1"/>
          <p:nvPr/>
        </p:nvSpPr>
        <p:spPr>
          <a:xfrm>
            <a:off x="4384225" y="3912337"/>
            <a:ext cx="420132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5000"/>
              </a:lnSpc>
              <a:defRPr sz="15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Standardization path via PyTorch (2025)</a:t>
            </a:r>
          </a:p>
        </p:txBody>
      </p:sp>
      <p:sp>
        <p:nvSpPr>
          <p:cNvPr id="194" name="Title 1"/>
          <p:cNvSpPr txBox="1"/>
          <p:nvPr>
            <p:ph type="title"/>
          </p:nvPr>
        </p:nvSpPr>
        <p:spPr>
          <a:xfrm>
            <a:off x="628650" y="169477"/>
            <a:ext cx="7886700" cy="994172"/>
          </a:xfrm>
          <a:prstGeom prst="rect">
            <a:avLst/>
          </a:prstGeom>
        </p:spPr>
        <p:txBody>
          <a:bodyPr/>
          <a:lstStyle/>
          <a:p>
            <a:pPr>
              <a:defRPr b="1" i="1">
                <a:solidFill>
                  <a:srgbClr val="FF853D"/>
                </a:solidFill>
              </a:defRPr>
            </a:pPr>
            <a:r>
              <a:t>LM</a:t>
            </a:r>
            <a:r>
              <a:rPr>
                <a:solidFill>
                  <a:srgbClr val="1CA39F"/>
                </a:solidFill>
              </a:rPr>
              <a:t>Cache</a:t>
            </a:r>
            <a:r>
              <a:rPr b="0" i="0">
                <a:solidFill>
                  <a:srgbClr val="2F4858"/>
                </a:solidFill>
              </a:rPr>
              <a:t> Today</a:t>
            </a:r>
          </a:p>
        </p:txBody>
      </p:sp>
      <p:pic>
        <p:nvPicPr>
          <p:cNvPr id="195" name="Picture 19" descr="Picture 1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54361" y="1100143"/>
            <a:ext cx="1404743" cy="4861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  <p:pic>
        <p:nvPicPr>
          <p:cNvPr id="196" name="Picture 20" descr="Picture 2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85202" y="1100143"/>
            <a:ext cx="557992" cy="4861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  <p:pic>
        <p:nvPicPr>
          <p:cNvPr id="197" name="Picture 10" descr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87142" y="1881905"/>
            <a:ext cx="1223065" cy="2921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3" grpId="4"/>
      <p:bldP build="whole" bldLvl="1" animBg="1" rev="0" advAuto="0" spid="192" grpId="3"/>
      <p:bldP build="whole" bldLvl="1" animBg="1" rev="0" advAuto="0" spid="19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xfrm>
            <a:off x="311699" y="302226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Key features in </a:t>
            </a:r>
            <a:r>
              <a:rPr b="1" i="1">
                <a:solidFill>
                  <a:srgbClr val="FF853D"/>
                </a:solidFill>
              </a:rPr>
              <a:t>LM</a:t>
            </a:r>
            <a:r>
              <a:rPr b="1" i="1">
                <a:solidFill>
                  <a:srgbClr val="1CA39F"/>
                </a:solidFill>
              </a:rPr>
              <a:t>Cache</a:t>
            </a:r>
          </a:p>
        </p:txBody>
      </p:sp>
      <p:grpSp>
        <p:nvGrpSpPr>
          <p:cNvPr id="206" name="Group 9"/>
          <p:cNvGrpSpPr/>
          <p:nvPr/>
        </p:nvGrpSpPr>
        <p:grpSpPr>
          <a:xfrm>
            <a:off x="509046" y="1084079"/>
            <a:ext cx="3685882" cy="1481459"/>
            <a:chOff x="0" y="0"/>
            <a:chExt cx="3685880" cy="1481457"/>
          </a:xfrm>
        </p:grpSpPr>
        <p:grpSp>
          <p:nvGrpSpPr>
            <p:cNvPr id="202" name="Rounded Rectangle 6"/>
            <p:cNvGrpSpPr/>
            <p:nvPr/>
          </p:nvGrpSpPr>
          <p:grpSpPr>
            <a:xfrm>
              <a:off x="0" y="0"/>
              <a:ext cx="3685881" cy="1131217"/>
              <a:chOff x="0" y="0"/>
              <a:chExt cx="3685880" cy="1131216"/>
            </a:xfrm>
          </p:grpSpPr>
          <p:sp>
            <p:nvSpPr>
              <p:cNvPr id="200" name="Rounded Rectangle"/>
              <p:cNvSpPr/>
              <p:nvPr/>
            </p:nvSpPr>
            <p:spPr>
              <a:xfrm>
                <a:off x="0" y="0"/>
                <a:ext cx="3685881" cy="1131217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>
                <a:solidFill>
                  <a:srgbClr val="4C615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01" name="Distributed CPU offloading &amp; sharing…"/>
              <p:cNvSpPr txBox="1"/>
              <p:nvPr/>
            </p:nvSpPr>
            <p:spPr>
              <a:xfrm>
                <a:off x="113641" y="129096"/>
                <a:ext cx="3458598" cy="873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Distributed CPU offloading &amp; sharing</a:t>
                </a:r>
                <a:endParaRPr>
                  <a:solidFill>
                    <a:schemeClr val="accent6">
                      <a:lumOff val="44000"/>
                    </a:schemeClr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Async storage Support </a:t>
                </a:r>
                <a:r>
                  <a:rPr sz="1200">
                    <a:solidFill>
                      <a:srgbClr val="808080"/>
                    </a:solidFill>
                  </a:rPr>
                  <a:t>(local, remote, GDS)</a:t>
                </a:r>
                <a:endParaRPr>
                  <a:solidFill>
                    <a:schemeClr val="accent6">
                      <a:lumOff val="44000"/>
                    </a:schemeClr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Multi-tier memory management</a:t>
                </a:r>
              </a:p>
            </p:txBody>
          </p:sp>
        </p:grpSp>
        <p:grpSp>
          <p:nvGrpSpPr>
            <p:cNvPr id="205" name="Rectangle 8"/>
            <p:cNvGrpSpPr/>
            <p:nvPr/>
          </p:nvGrpSpPr>
          <p:grpSpPr>
            <a:xfrm>
              <a:off x="810704" y="939464"/>
              <a:ext cx="2064470" cy="541994"/>
              <a:chOff x="0" y="0"/>
              <a:chExt cx="2064468" cy="541992"/>
            </a:xfrm>
          </p:grpSpPr>
          <p:sp>
            <p:nvSpPr>
              <p:cNvPr id="203" name="Rectangle"/>
              <p:cNvSpPr/>
              <p:nvPr/>
            </p:nvSpPr>
            <p:spPr>
              <a:xfrm>
                <a:off x="0" y="88057"/>
                <a:ext cx="2064469" cy="36587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04" name="Basic Functionality"/>
              <p:cNvSpPr txBox="1"/>
              <p:nvPr/>
            </p:nvSpPr>
            <p:spPr>
              <a:xfrm>
                <a:off x="58419" y="-1"/>
                <a:ext cx="1947630" cy="541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1600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Basic Functionality</a:t>
                </a:r>
              </a:p>
            </p:txBody>
          </p:sp>
        </p:grpSp>
      </p:grpSp>
      <p:grpSp>
        <p:nvGrpSpPr>
          <p:cNvPr id="213" name="Group 10"/>
          <p:cNvGrpSpPr/>
          <p:nvPr/>
        </p:nvGrpSpPr>
        <p:grpSpPr>
          <a:xfrm>
            <a:off x="4826522" y="1084079"/>
            <a:ext cx="3685882" cy="1393401"/>
            <a:chOff x="0" y="0"/>
            <a:chExt cx="3685880" cy="1393399"/>
          </a:xfrm>
        </p:grpSpPr>
        <p:grpSp>
          <p:nvGrpSpPr>
            <p:cNvPr id="209" name="Rounded Rectangle 11"/>
            <p:cNvGrpSpPr/>
            <p:nvPr/>
          </p:nvGrpSpPr>
          <p:grpSpPr>
            <a:xfrm>
              <a:off x="0" y="0"/>
              <a:ext cx="3685881" cy="1131218"/>
              <a:chOff x="0" y="0"/>
              <a:chExt cx="3685880" cy="1131216"/>
            </a:xfrm>
          </p:grpSpPr>
          <p:sp>
            <p:nvSpPr>
              <p:cNvPr id="207" name="Rounded Rectangle"/>
              <p:cNvSpPr/>
              <p:nvPr/>
            </p:nvSpPr>
            <p:spPr>
              <a:xfrm>
                <a:off x="0" y="0"/>
                <a:ext cx="3685881" cy="1131217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>
                <a:solidFill>
                  <a:srgbClr val="4C615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08" name="Cloud native deployment (operator + helm chart; OpenShift support)…"/>
              <p:cNvSpPr txBox="1"/>
              <p:nvPr/>
            </p:nvSpPr>
            <p:spPr>
              <a:xfrm>
                <a:off x="113641" y="129096"/>
                <a:ext cx="3458598" cy="873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Cloud native deployment </a:t>
                </a:r>
                <a:r>
                  <a:rPr sz="1200">
                    <a:solidFill>
                      <a:srgbClr val="808080"/>
                    </a:solidFill>
                  </a:rPr>
                  <a:t>(operator + helm chart; OpenShift support)</a:t>
                </a:r>
                <a:endParaRPr>
                  <a:solidFill>
                    <a:srgbClr val="808080"/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Enhanced fault tolerance</a:t>
                </a:r>
                <a:endParaRPr>
                  <a:solidFill>
                    <a:schemeClr val="accent6">
                      <a:lumOff val="44000"/>
                    </a:schemeClr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KV cache tracing &amp; observability</a:t>
                </a:r>
              </a:p>
            </p:txBody>
          </p:sp>
        </p:grpSp>
        <p:grpSp>
          <p:nvGrpSpPr>
            <p:cNvPr id="212" name="Rectangle 12"/>
            <p:cNvGrpSpPr/>
            <p:nvPr/>
          </p:nvGrpSpPr>
          <p:grpSpPr>
            <a:xfrm>
              <a:off x="810704" y="1027521"/>
              <a:ext cx="2064470" cy="365879"/>
              <a:chOff x="0" y="0"/>
              <a:chExt cx="2064468" cy="365878"/>
            </a:xfrm>
          </p:grpSpPr>
          <p:sp>
            <p:nvSpPr>
              <p:cNvPr id="210" name="Rectangle"/>
              <p:cNvSpPr/>
              <p:nvPr/>
            </p:nvSpPr>
            <p:spPr>
              <a:xfrm>
                <a:off x="0" y="-1"/>
                <a:ext cx="2064469" cy="36588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11" name="Production Support"/>
              <p:cNvSpPr txBox="1"/>
              <p:nvPr/>
            </p:nvSpPr>
            <p:spPr>
              <a:xfrm>
                <a:off x="58420" y="38527"/>
                <a:ext cx="1947630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Production Support</a:t>
                </a:r>
              </a:p>
            </p:txBody>
          </p:sp>
        </p:grpSp>
      </p:grpSp>
      <p:grpSp>
        <p:nvGrpSpPr>
          <p:cNvPr id="220" name="Group 13"/>
          <p:cNvGrpSpPr/>
          <p:nvPr/>
        </p:nvGrpSpPr>
        <p:grpSpPr>
          <a:xfrm>
            <a:off x="509046" y="2875173"/>
            <a:ext cx="3685882" cy="1393401"/>
            <a:chOff x="0" y="0"/>
            <a:chExt cx="3685880" cy="1393399"/>
          </a:xfrm>
        </p:grpSpPr>
        <p:grpSp>
          <p:nvGrpSpPr>
            <p:cNvPr id="216" name="Rounded Rectangle 14"/>
            <p:cNvGrpSpPr/>
            <p:nvPr/>
          </p:nvGrpSpPr>
          <p:grpSpPr>
            <a:xfrm>
              <a:off x="0" y="0"/>
              <a:ext cx="3685881" cy="1131218"/>
              <a:chOff x="0" y="0"/>
              <a:chExt cx="3685880" cy="1131216"/>
            </a:xfrm>
          </p:grpSpPr>
          <p:sp>
            <p:nvSpPr>
              <p:cNvPr id="214" name="Rounded Rectangle"/>
              <p:cNvSpPr/>
              <p:nvPr/>
            </p:nvSpPr>
            <p:spPr>
              <a:xfrm>
                <a:off x="0" y="0"/>
                <a:ext cx="3685881" cy="1131217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>
                <a:solidFill>
                  <a:srgbClr val="4C615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15" name="Non-prefix KV cache reuse…"/>
              <p:cNvSpPr txBox="1"/>
              <p:nvPr/>
            </p:nvSpPr>
            <p:spPr>
              <a:xfrm>
                <a:off x="113641" y="128681"/>
                <a:ext cx="3458598" cy="8738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Non-prefix KV cache reuse</a:t>
                </a:r>
                <a:endParaRPr>
                  <a:solidFill>
                    <a:schemeClr val="accent6">
                      <a:lumOff val="44000"/>
                    </a:schemeClr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KV cache quantization</a:t>
                </a:r>
                <a:endParaRPr>
                  <a:solidFill>
                    <a:schemeClr val="accent6">
                      <a:lumOff val="44000"/>
                    </a:schemeClr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KV cache compression </a:t>
                </a:r>
                <a:br/>
                <a:r>
                  <a:rPr sz="1200">
                    <a:solidFill>
                      <a:srgbClr val="808080"/>
                    </a:solidFill>
                  </a:rPr>
                  <a:t>(e.g., TurboQuant)</a:t>
                </a:r>
              </a:p>
            </p:txBody>
          </p:sp>
        </p:grpSp>
        <p:grpSp>
          <p:nvGrpSpPr>
            <p:cNvPr id="219" name="Rectangle 15"/>
            <p:cNvGrpSpPr/>
            <p:nvPr/>
          </p:nvGrpSpPr>
          <p:grpSpPr>
            <a:xfrm>
              <a:off x="810704" y="1027521"/>
              <a:ext cx="2064470" cy="365879"/>
              <a:chOff x="0" y="0"/>
              <a:chExt cx="2064468" cy="365878"/>
            </a:xfrm>
          </p:grpSpPr>
          <p:sp>
            <p:nvSpPr>
              <p:cNvPr id="217" name="Rectangle"/>
              <p:cNvSpPr/>
              <p:nvPr/>
            </p:nvSpPr>
            <p:spPr>
              <a:xfrm>
                <a:off x="0" y="-1"/>
                <a:ext cx="2064469" cy="36588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18" name="Advanced Features"/>
              <p:cNvSpPr txBox="1"/>
              <p:nvPr/>
            </p:nvSpPr>
            <p:spPr>
              <a:xfrm>
                <a:off x="58420" y="38527"/>
                <a:ext cx="1947630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Advanced Features</a:t>
                </a:r>
              </a:p>
            </p:txBody>
          </p:sp>
        </p:grpSp>
      </p:grpSp>
      <p:grpSp>
        <p:nvGrpSpPr>
          <p:cNvPr id="227" name="Group 16"/>
          <p:cNvGrpSpPr/>
          <p:nvPr/>
        </p:nvGrpSpPr>
        <p:grpSpPr>
          <a:xfrm>
            <a:off x="4826522" y="2875173"/>
            <a:ext cx="3685882" cy="1393401"/>
            <a:chOff x="0" y="0"/>
            <a:chExt cx="3685880" cy="1393399"/>
          </a:xfrm>
        </p:grpSpPr>
        <p:grpSp>
          <p:nvGrpSpPr>
            <p:cNvPr id="223" name="Rounded Rectangle 17"/>
            <p:cNvGrpSpPr/>
            <p:nvPr/>
          </p:nvGrpSpPr>
          <p:grpSpPr>
            <a:xfrm>
              <a:off x="0" y="0"/>
              <a:ext cx="3685881" cy="1131218"/>
              <a:chOff x="0" y="0"/>
              <a:chExt cx="3685880" cy="1131216"/>
            </a:xfrm>
          </p:grpSpPr>
          <p:sp>
            <p:nvSpPr>
              <p:cNvPr id="221" name="Rounded Rectangle"/>
              <p:cNvSpPr/>
              <p:nvPr/>
            </p:nvSpPr>
            <p:spPr>
              <a:xfrm>
                <a:off x="0" y="0"/>
                <a:ext cx="3685881" cy="1131217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>
                <a:solidFill>
                  <a:srgbClr val="4C615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808080"/>
                    </a:solidFill>
                  </a:defRPr>
                </a:pPr>
              </a:p>
            </p:txBody>
          </p:sp>
          <p:sp>
            <p:nvSpPr>
              <p:cNvPr id="222" name="Supports mainstream serving engines (vLLM, SGLang, TRTLLM, Modular)…"/>
              <p:cNvSpPr txBox="1"/>
              <p:nvPr/>
            </p:nvSpPr>
            <p:spPr>
              <a:xfrm>
                <a:off x="113641" y="141381"/>
                <a:ext cx="3458598" cy="8484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Supports mainstream serving engines </a:t>
                </a:r>
                <a:r>
                  <a:rPr sz="1200">
                    <a:solidFill>
                      <a:srgbClr val="808080"/>
                    </a:solidFill>
                  </a:rPr>
                  <a:t>(vLLM, SGLang, TRTLLM, Modular)</a:t>
                </a:r>
                <a:endParaRPr>
                  <a:solidFill>
                    <a:schemeClr val="accent6">
                      <a:lumOff val="44000"/>
                    </a:schemeClr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t>Support mainstream accelerators </a:t>
                </a:r>
                <a:r>
                  <a:rPr sz="1200">
                    <a:solidFill>
                      <a:srgbClr val="808080"/>
                    </a:solidFill>
                  </a:rPr>
                  <a:t>(Nvidia, AMD, Ascend, Intel)</a:t>
                </a:r>
              </a:p>
            </p:txBody>
          </p:sp>
        </p:grpSp>
        <p:grpSp>
          <p:nvGrpSpPr>
            <p:cNvPr id="226" name="Rectangle 18"/>
            <p:cNvGrpSpPr/>
            <p:nvPr/>
          </p:nvGrpSpPr>
          <p:grpSpPr>
            <a:xfrm>
              <a:off x="810704" y="1027521"/>
              <a:ext cx="2064470" cy="365879"/>
              <a:chOff x="0" y="0"/>
              <a:chExt cx="2064468" cy="365878"/>
            </a:xfrm>
          </p:grpSpPr>
          <p:sp>
            <p:nvSpPr>
              <p:cNvPr id="224" name="Rectangle"/>
              <p:cNvSpPr/>
              <p:nvPr/>
            </p:nvSpPr>
            <p:spPr>
              <a:xfrm>
                <a:off x="0" y="-1"/>
                <a:ext cx="2064469" cy="36588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5F251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6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225" name="Ecosystem"/>
              <p:cNvSpPr txBox="1"/>
              <p:nvPr/>
            </p:nvSpPr>
            <p:spPr>
              <a:xfrm>
                <a:off x="58420" y="38527"/>
                <a:ext cx="1947630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>
                    <a:solidFill>
                      <a:schemeClr val="accent6">
                        <a:lumOff val="44000"/>
                      </a:schemeClr>
                    </a:solidFill>
                  </a:defRPr>
                </a:lvl1pPr>
              </a:lstStyle>
              <a:p>
                <a:pPr/>
                <a:r>
                  <a:t>Ecosystem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4"/>
      <p:bldP build="whole" bldLvl="1" animBg="1" rev="0" advAuto="0" spid="206" grpId="1"/>
      <p:bldP build="whole" bldLvl="1" animBg="1" rev="0" advAuto="0" spid="213" grpId="2"/>
      <p:bldP build="whole" bldLvl="1" animBg="1" rev="0" advAuto="0" spid="220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SSNA25">
  <a:themeElements>
    <a:clrScheme name="OSSNA2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15744"/>
      </a:accent1>
      <a:accent2>
        <a:srgbClr val="E58571"/>
      </a:accent2>
      <a:accent3>
        <a:srgbClr val="B5E5DC"/>
      </a:accent3>
      <a:accent4>
        <a:srgbClr val="115460"/>
      </a:accent4>
      <a:accent5>
        <a:srgbClr val="FEE8BE"/>
      </a:accent5>
      <a:accent6>
        <a:srgbClr val="8F8F8F"/>
      </a:accent6>
      <a:hlink>
        <a:srgbClr val="0000FF"/>
      </a:hlink>
      <a:folHlink>
        <a:srgbClr val="FF00FF"/>
      </a:folHlink>
    </a:clrScheme>
    <a:fontScheme name="OSSNA25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SSNA2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SSNA25">
  <a:themeElements>
    <a:clrScheme name="OSSNA2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15744"/>
      </a:accent1>
      <a:accent2>
        <a:srgbClr val="E58571"/>
      </a:accent2>
      <a:accent3>
        <a:srgbClr val="B5E5DC"/>
      </a:accent3>
      <a:accent4>
        <a:srgbClr val="115460"/>
      </a:accent4>
      <a:accent5>
        <a:srgbClr val="FEE8BE"/>
      </a:accent5>
      <a:accent6>
        <a:srgbClr val="8F8F8F"/>
      </a:accent6>
      <a:hlink>
        <a:srgbClr val="0000FF"/>
      </a:hlink>
      <a:folHlink>
        <a:srgbClr val="FF00FF"/>
      </a:folHlink>
    </a:clrScheme>
    <a:fontScheme name="OSSNA25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SSNA2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