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7" r:id="rId17"/>
    <p:sldId id="257" r:id="rId18"/>
  </p:sldIdLst>
  <p:sldSz cx="9144000" cy="5143500" type="screen16x9"/>
  <p:notesSz cx="6858000" cy="9144000"/>
  <p:embeddedFontLst>
    <p:embeddedFont>
      <p:font typeface="Montserrat" pitchFamily="2" charset="77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ExtraBold" panose="020B0906030804020204"/>
      <p:bold r:id="rId28"/>
      <p:italic r:id="rId29"/>
      <p:boldItalic r:id="rId30"/>
    </p:embeddedFont>
    <p:embeddedFont>
      <p:font typeface="Roboto Slab" pitchFamily="2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3Hae6wHXSg8RjajXw+gvxoBjC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64"/>
    <p:restoredTop sz="94748"/>
  </p:normalViewPr>
  <p:slideViewPr>
    <p:cSldViewPr snapToGrid="0">
      <p:cViewPr>
        <p:scale>
          <a:sx n="105" d="100"/>
          <a:sy n="105" d="100"/>
        </p:scale>
        <p:origin x="56" y="17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0" y="1093233"/>
            <a:ext cx="50457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000"/>
              <a:buFont typeface="Open Sans ExtraBold"/>
              <a:buNone/>
              <a:defRPr sz="4000" b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000"/>
              <a:buFont typeface="Open Sans ExtraBold"/>
              <a:buNone/>
              <a:defRPr sz="4000" b="0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000"/>
              <a:buFont typeface="Open Sans ExtraBold"/>
              <a:buNone/>
              <a:defRPr sz="4000" b="0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000"/>
              <a:buFont typeface="Open Sans ExtraBold"/>
              <a:buNone/>
              <a:defRPr sz="4000" b="0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000"/>
              <a:buFont typeface="Open Sans ExtraBold"/>
              <a:buNone/>
              <a:defRPr sz="4000" b="0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000"/>
              <a:buFont typeface="Open Sans ExtraBold"/>
              <a:buNone/>
              <a:defRPr sz="4000" b="0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000"/>
              <a:buFont typeface="Open Sans ExtraBold"/>
              <a:buNone/>
              <a:defRPr sz="4000" b="0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000"/>
              <a:buFont typeface="Open Sans ExtraBold"/>
              <a:buNone/>
              <a:defRPr sz="4000" b="0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000"/>
              <a:buFont typeface="Open Sans ExtraBold"/>
              <a:buNone/>
              <a:defRPr sz="4000" b="0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739720"/>
            <a:ext cx="4266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Open Sans"/>
              <a:buNone/>
              <a:defRPr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Open Sans"/>
              <a:buNone/>
              <a:defRPr sz="2500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Open Sans"/>
              <a:buNone/>
              <a:defRPr sz="2500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Open Sans"/>
              <a:buNone/>
              <a:defRPr sz="2500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Open Sans"/>
              <a:buNone/>
              <a:defRPr sz="2500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Open Sans"/>
              <a:buNone/>
              <a:defRPr sz="2500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Open Sans"/>
              <a:buNone/>
              <a:defRPr sz="2500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Open Sans"/>
              <a:buNone/>
              <a:defRPr sz="2500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Open Sans"/>
              <a:buNone/>
              <a:defRPr sz="2500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2" name="Google Shape;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88" y="305888"/>
            <a:ext cx="3511759" cy="499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13872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rgbClr val="2F485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rgbClr val="2F485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rgbClr val="2F485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rgbClr val="2F485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rgbClr val="2F485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rgbClr val="2F485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rgbClr val="2F485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rgbClr val="2F4858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615851"/>
            <a:ext cx="2225275" cy="316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615851"/>
            <a:ext cx="2225275" cy="316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Blank)">
  <p:cSld name="TITLE_AND_BODY_1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1b75ad4c98_0_9"/>
          <p:cNvSpPr/>
          <p:nvPr/>
        </p:nvSpPr>
        <p:spPr>
          <a:xfrm>
            <a:off x="0" y="4401671"/>
            <a:ext cx="9143999" cy="74182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912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31b75ad4c98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g31b75ad4c98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Char char="●"/>
              <a:defRPr>
                <a:solidFill>
                  <a:srgbClr val="2F4858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Char char="○"/>
              <a:defRPr>
                <a:solidFill>
                  <a:srgbClr val="2F4858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Char char="■"/>
              <a:defRPr>
                <a:solidFill>
                  <a:srgbClr val="2F4858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Char char="●"/>
              <a:defRPr>
                <a:solidFill>
                  <a:srgbClr val="2F4858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Char char="○"/>
              <a:defRPr>
                <a:solidFill>
                  <a:srgbClr val="2F4858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Char char="■"/>
              <a:defRPr>
                <a:solidFill>
                  <a:srgbClr val="2F4858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Char char="●"/>
              <a:defRPr>
                <a:solidFill>
                  <a:srgbClr val="2F4858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Char char="○"/>
              <a:defRPr>
                <a:solidFill>
                  <a:srgbClr val="2F4858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Char char="■"/>
              <a:defRPr>
                <a:solidFill>
                  <a:srgbClr val="2F4858"/>
                </a:solidFill>
              </a:defRPr>
            </a:lvl9pPr>
          </a:lstStyle>
          <a:p>
            <a:endParaRPr/>
          </a:p>
        </p:txBody>
      </p:sp>
      <p:pic>
        <p:nvPicPr>
          <p:cNvPr id="24" name="Google Shape;24;g31b75ad4c98_0_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615851"/>
            <a:ext cx="2225275" cy="3165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g31b75ad4c98_0_9"/>
          <p:cNvSpPr txBox="1">
            <a:spLocks noGrp="1"/>
          </p:cNvSpPr>
          <p:nvPr>
            <p:ph type="sldNum" idx="12"/>
          </p:nvPr>
        </p:nvSpPr>
        <p:spPr>
          <a:xfrm>
            <a:off x="8320050" y="4401675"/>
            <a:ext cx="5487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None/>
              <a:defRPr>
                <a:solidFill>
                  <a:srgbClr val="2F485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Char char="●"/>
              <a:defRPr sz="1400">
                <a:solidFill>
                  <a:srgbClr val="2F4858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Char char="○"/>
              <a:defRPr sz="1200">
                <a:solidFill>
                  <a:srgbClr val="2F4858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Char char="■"/>
              <a:defRPr sz="1200">
                <a:solidFill>
                  <a:srgbClr val="2F4858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Char char="●"/>
              <a:defRPr sz="1200">
                <a:solidFill>
                  <a:srgbClr val="2F4858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Char char="○"/>
              <a:defRPr sz="1200">
                <a:solidFill>
                  <a:srgbClr val="2F4858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Char char="■"/>
              <a:defRPr sz="1200">
                <a:solidFill>
                  <a:srgbClr val="2F4858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Char char="●"/>
              <a:defRPr sz="1200">
                <a:solidFill>
                  <a:srgbClr val="2F4858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Char char="○"/>
              <a:defRPr sz="1200">
                <a:solidFill>
                  <a:srgbClr val="2F4858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Char char="■"/>
              <a:defRPr sz="1200">
                <a:solidFill>
                  <a:srgbClr val="2F485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Char char="●"/>
              <a:defRPr sz="1400">
                <a:solidFill>
                  <a:srgbClr val="2F4858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Char char="○"/>
              <a:defRPr sz="1200">
                <a:solidFill>
                  <a:srgbClr val="2F4858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Char char="■"/>
              <a:defRPr sz="1200">
                <a:solidFill>
                  <a:srgbClr val="2F4858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Char char="●"/>
              <a:defRPr sz="1200">
                <a:solidFill>
                  <a:srgbClr val="2F4858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Char char="○"/>
              <a:defRPr sz="1200">
                <a:solidFill>
                  <a:srgbClr val="2F4858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Char char="■"/>
              <a:defRPr sz="1200">
                <a:solidFill>
                  <a:srgbClr val="2F4858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Char char="●"/>
              <a:defRPr sz="1200">
                <a:solidFill>
                  <a:srgbClr val="2F4858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Char char="○"/>
              <a:defRPr sz="1200">
                <a:solidFill>
                  <a:srgbClr val="2F4858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Char char="■"/>
              <a:defRPr sz="1200">
                <a:solidFill>
                  <a:srgbClr val="2F485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/>
          <p:nvPr/>
        </p:nvSpPr>
        <p:spPr>
          <a:xfrm>
            <a:off x="0" y="4401671"/>
            <a:ext cx="9143999" cy="74182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912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615851"/>
            <a:ext cx="2225275" cy="31658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320050" y="4401675"/>
            <a:ext cx="5487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Open Sans"/>
              <a:buChar char="●"/>
              <a:defRPr sz="18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○"/>
              <a:defRPr sz="14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■"/>
              <a:defRPr sz="14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●"/>
              <a:defRPr sz="14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○"/>
              <a:defRPr sz="14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■"/>
              <a:defRPr sz="14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●"/>
              <a:defRPr sz="14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○"/>
              <a:defRPr sz="14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■"/>
              <a:defRPr sz="14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320058" y="466620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ctrTitle"/>
          </p:nvPr>
        </p:nvSpPr>
        <p:spPr>
          <a:xfrm>
            <a:off x="311699" y="1407459"/>
            <a:ext cx="8832301" cy="133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</a:pPr>
            <a:r>
              <a:rPr lang="en-US" sz="3200" dirty="0"/>
              <a:t>Practical Strategies for Reducing Build System and Host Technical Debt</a:t>
            </a:r>
            <a:endParaRPr sz="3200" dirty="0"/>
          </a:p>
        </p:txBody>
      </p:sp>
      <p:sp>
        <p:nvSpPr>
          <p:cNvPr id="38" name="Google Shape;38;p1"/>
          <p:cNvSpPr txBox="1">
            <a:spLocks noGrp="1"/>
          </p:cNvSpPr>
          <p:nvPr>
            <p:ph type="subTitle" idx="1"/>
          </p:nvPr>
        </p:nvSpPr>
        <p:spPr>
          <a:xfrm>
            <a:off x="311700" y="2739720"/>
            <a:ext cx="4266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</a:pPr>
            <a:r>
              <a:rPr lang="en-US" dirty="0"/>
              <a:t>Joe Schneider, Dojo Five CEO</a:t>
            </a:r>
            <a:endParaRPr dirty="0"/>
          </a:p>
        </p:txBody>
      </p:sp>
      <p:pic>
        <p:nvPicPr>
          <p:cNvPr id="3" name="Picture 2" descr="A logo with white text and circles&#10;&#10;Description automatically generated">
            <a:extLst>
              <a:ext uri="{FF2B5EF4-FFF2-40B4-BE49-F238E27FC236}">
                <a16:creationId xmlns:a16="http://schemas.microsoft.com/office/drawing/2014/main" id="{50F79E76-D393-70BD-E1DF-6F9A56516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6" y="3289304"/>
            <a:ext cx="2989066" cy="11818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ct val="111111"/>
              <a:buFont typeface="Roboto Slab"/>
              <a:buNone/>
            </a:pPr>
            <a:r>
              <a:rPr lang="en-US" dirty="0"/>
              <a:t>Practical Strategies for Managing Technical Debt</a:t>
            </a:r>
            <a:endParaRPr dirty="0"/>
          </a:p>
        </p:txBody>
      </p:sp>
      <p:sp>
        <p:nvSpPr>
          <p:cNvPr id="55" name="Google Shape;55;g31b75ad4c9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500"/>
              <a:buFont typeface="Arial"/>
              <a:buNone/>
            </a:pPr>
            <a:r>
              <a:rPr lang="en-US" sz="1500" b="1" dirty="0"/>
              <a:t>1. Adopt Modern Tools That Standardize Build Environments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None/>
            </a:pPr>
            <a:r>
              <a:rPr lang="en-US" sz="1400" dirty="0"/>
              <a:t>Advanced build management solutions subdivide builds into smaller targets and track dependencies. Adopting a containerized build environment to manage compilers, SDKs, and build tools can streamline development.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Use Dev Containers to </a:t>
            </a:r>
            <a:r>
              <a:rPr lang="en-US" sz="1400" b="1" dirty="0"/>
              <a:t>containerize</a:t>
            </a:r>
            <a:r>
              <a:rPr lang="en-US" sz="1400" dirty="0"/>
              <a:t> the entire toolchain and dependencies, guaranteeing dependency trees assemble anywhere.</a:t>
            </a:r>
            <a:endParaRPr dirty="0"/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Ties developers to CI and ensures CI/CD pipelines run the same image</a:t>
            </a:r>
            <a:endParaRPr dirty="0"/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Treats dependencies as versioned, trackable components</a:t>
            </a:r>
            <a:endParaRPr dirty="0"/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Eliminates manual tool setup and “works on my machine” issues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ct val="111111"/>
              <a:buFont typeface="Roboto Slab"/>
              <a:buNone/>
            </a:pPr>
            <a:r>
              <a:rPr lang="en-US" dirty="0"/>
              <a:t>Practical Strategies for Managing Technical Debt</a:t>
            </a:r>
          </a:p>
        </p:txBody>
      </p:sp>
      <p:sp>
        <p:nvSpPr>
          <p:cNvPr id="55" name="Google Shape;55;g31b75ad4c9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500"/>
              <a:buFont typeface="Arial"/>
              <a:buNone/>
            </a:pPr>
            <a:r>
              <a:rPr lang="en-US" sz="1500" b="1" dirty="0"/>
              <a:t>2. Configure Your Environment for Speed &amp; Performance</a:t>
            </a: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None/>
            </a:pPr>
            <a:r>
              <a:rPr lang="en-US" sz="1300" dirty="0"/>
              <a:t>A standardized and sustainable build environment can be architected for speed and performance. Staged builds and a robust caching architecture deliver noticeable improvements.</a:t>
            </a: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None/>
            </a:pPr>
            <a:endParaRPr lang="en-US"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 dirty="0"/>
              <a:t>Dependency </a:t>
            </a:r>
            <a:r>
              <a:rPr lang="en-US" sz="1300" b="1" dirty="0"/>
              <a:t>caching</a:t>
            </a:r>
            <a:r>
              <a:rPr lang="en-US" sz="1300" dirty="0"/>
              <a:t>, artifact caching, and parallelization can accelerate build times and maintain environment consistency.</a:t>
            </a:r>
            <a:endParaRPr lang="en-US"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 b="1" dirty="0"/>
              <a:t>Remote caching </a:t>
            </a:r>
            <a:r>
              <a:rPr lang="en-US" sz="1300" dirty="0"/>
              <a:t>saves artifacts in a central location. Any system that subsequently builds an artifact can check if it already exists via a hash, saving time and avoiding unnecessary re-builds.</a:t>
            </a:r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 b="1" dirty="0"/>
              <a:t>Multi-stage builds </a:t>
            </a:r>
            <a:r>
              <a:rPr lang="en-US" sz="1400" dirty="0"/>
              <a:t>use multiple FROM stages to separate the build toolchain from the runtime image. Compilers, SDKs, and intermediate objects stay in the build stage; only the final binaries are copied into a slim runtime stage. Smaller images, fewer attack-surface bytes, faster CI pulls.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ct val="111111"/>
              <a:buFont typeface="Roboto Slab"/>
              <a:buNone/>
            </a:pPr>
            <a:r>
              <a:rPr lang="en-US" dirty="0"/>
              <a:t>Practical Strategies for Managing Technical Debt</a:t>
            </a:r>
            <a:endParaRPr dirty="0"/>
          </a:p>
        </p:txBody>
      </p:sp>
      <p:sp>
        <p:nvSpPr>
          <p:cNvPr id="55" name="Google Shape;55;g31b75ad4c9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500"/>
              <a:buFont typeface="Arial"/>
              <a:buNone/>
            </a:pPr>
            <a:r>
              <a:rPr lang="en-US" sz="1500" b="1" dirty="0"/>
              <a:t>3. Scripting Hygiene &amp; Documentation Best Practices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Arial"/>
              <a:buNone/>
            </a:pPr>
            <a:r>
              <a:rPr lang="en-US" sz="1200" dirty="0"/>
              <a:t>Build systems are garbage in, garbage out systems that require good process and hygiene for long-term success. Adopting command runners and implementing strong documentation practices can be the difference in accruing technical debt.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Arial"/>
              <a:buChar char="•"/>
            </a:pPr>
            <a:r>
              <a:rPr lang="en-US" sz="1200" b="1" dirty="0"/>
              <a:t>Command runners </a:t>
            </a:r>
            <a:r>
              <a:rPr lang="en-US" sz="1200" dirty="0"/>
              <a:t>set environment variables and help when deciding to use or skip dependencies.</a:t>
            </a:r>
            <a:endParaRPr dirty="0"/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Arial"/>
              <a:buChar char="•"/>
            </a:pPr>
            <a:r>
              <a:rPr lang="en-US" sz="1200" dirty="0"/>
              <a:t>Command runners are essential to ensuring tasks run consistently in different shells.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Arial"/>
              <a:buChar char="•"/>
            </a:pPr>
            <a:r>
              <a:rPr lang="en-US" sz="1200" dirty="0"/>
              <a:t>Minimize build rot by </a:t>
            </a:r>
            <a:r>
              <a:rPr lang="en-US" sz="1200" b="1" dirty="0"/>
              <a:t>avoiding</a:t>
            </a:r>
            <a:r>
              <a:rPr lang="en-US" sz="1200" dirty="0"/>
              <a:t> one-off hacks, unnecessary conditionals, and custom logic wherever possible.</a:t>
            </a:r>
            <a:endParaRPr dirty="0"/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Arial"/>
              <a:buChar char="•"/>
            </a:pPr>
            <a:r>
              <a:rPr lang="en-US" sz="1200" dirty="0"/>
              <a:t>Also limit hardcoding paths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Arial"/>
              <a:buChar char="•"/>
            </a:pPr>
            <a:r>
              <a:rPr lang="en-US" sz="1200" dirty="0"/>
              <a:t>Build scripts and configuration files should be treated like production code. As such, they must be versioned, reviewed, and comprehensively </a:t>
            </a:r>
            <a:r>
              <a:rPr lang="en-US" sz="1200" b="1" dirty="0"/>
              <a:t>documented</a:t>
            </a:r>
            <a:r>
              <a:rPr lang="en-US" sz="1200" dirty="0"/>
              <a:t>.</a:t>
            </a:r>
            <a:endParaRPr dirty="0"/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Arial"/>
              <a:buChar char="•"/>
            </a:pPr>
            <a:r>
              <a:rPr lang="en-US" sz="1200" dirty="0"/>
              <a:t>Document how inputs are validated, list corner cases, define prerequisites, etc.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Arial"/>
              <a:buChar char="•"/>
            </a:pPr>
            <a:r>
              <a:rPr lang="en-US" sz="1200" dirty="0"/>
              <a:t>Encourage build system </a:t>
            </a:r>
            <a:r>
              <a:rPr lang="en-US" sz="1200" b="1" dirty="0"/>
              <a:t>knowledge sharing </a:t>
            </a:r>
            <a:r>
              <a:rPr lang="en-US" sz="1200" dirty="0"/>
              <a:t>and training to reduce complexity and promote effective use of tools.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ct val="111111"/>
              <a:buFont typeface="Roboto Slab"/>
              <a:buNone/>
            </a:pPr>
            <a:r>
              <a:rPr lang="en-US" dirty="0"/>
              <a:t>Practical Strategies for Managing Technical Debt</a:t>
            </a:r>
            <a:endParaRPr dirty="0"/>
          </a:p>
        </p:txBody>
      </p:sp>
      <p:sp>
        <p:nvSpPr>
          <p:cNvPr id="55" name="Google Shape;55;g31b75ad4c9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500"/>
              <a:buFont typeface="Arial"/>
              <a:buNone/>
            </a:pPr>
            <a:r>
              <a:rPr lang="en-US" sz="1500" b="1" dirty="0"/>
              <a:t>4. Baseline and Monitor Your Build System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None/>
            </a:pPr>
            <a:r>
              <a:rPr lang="en-US" sz="1300" dirty="0"/>
              <a:t>Maintaining a robust and efficient build system means monitoring your builds. Again, build scripts and associated components should be treated like production code that undergoes review and testing.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 dirty="0"/>
              <a:t>Regularly </a:t>
            </a:r>
            <a:r>
              <a:rPr lang="en-US" sz="1300" b="1" dirty="0"/>
              <a:t>review</a:t>
            </a:r>
            <a:r>
              <a:rPr lang="en-US" sz="1300" dirty="0"/>
              <a:t> and refactor build scripts.</a:t>
            </a:r>
            <a:endParaRPr dirty="0"/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 dirty="0"/>
              <a:t>Measure the right layer: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ccache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-s</a:t>
            </a:r>
            <a:r>
              <a:rPr lang="en-US" sz="1300" dirty="0"/>
              <a:t> for compile cache effectiveness,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ninja -d stats </a:t>
            </a:r>
            <a:r>
              <a:rPr lang="en-US" sz="1300" dirty="0"/>
              <a:t>for build-graph overhead,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--profiling-format </a:t>
            </a:r>
            <a:r>
              <a:rPr lang="en-US" sz="1300" dirty="0"/>
              <a:t>for configure-phase cost. Each one diagnoses a different class of slowness.</a:t>
            </a:r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 dirty="0"/>
              <a:t>Perform code reviews and linting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 b="1" dirty="0"/>
              <a:t>Monitor</a:t>
            </a:r>
            <a:r>
              <a:rPr lang="en-US" sz="1300" dirty="0"/>
              <a:t> for incremental improvements and regressions.</a:t>
            </a:r>
            <a:endParaRPr dirty="0"/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 dirty="0"/>
              <a:t>CI pipelines can automate the </a:t>
            </a:r>
            <a:r>
              <a:rPr lang="en-US" sz="1300" b="1" dirty="0"/>
              <a:t>collection of system metrics </a:t>
            </a:r>
            <a:r>
              <a:rPr lang="en-US" sz="1300" dirty="0"/>
              <a:t>and improve overall visibility.</a:t>
            </a:r>
            <a:endParaRPr dirty="0"/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 dirty="0"/>
              <a:t>Use monitoring data to target the longest compiling modules first when caching.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 dirty="0"/>
              <a:t>Regularly </a:t>
            </a:r>
            <a:r>
              <a:rPr lang="en-US" sz="1300" b="1" dirty="0"/>
              <a:t>review tool versions</a:t>
            </a:r>
            <a:r>
              <a:rPr lang="en-US" sz="1300" dirty="0"/>
              <a:t> and dependencies, pruning as necessary to keep the build system lean.</a:t>
            </a:r>
          </a:p>
          <a:p>
            <a:pPr lvl="0" indent="-228600">
              <a:spcBef>
                <a:spcPts val="200"/>
              </a:spcBef>
              <a:buSzPts val="1300"/>
              <a:buFont typeface="Arial"/>
              <a:buChar char="•"/>
            </a:pPr>
            <a:r>
              <a:rPr lang="en-US" sz="1300" b="1" dirty="0"/>
              <a:t>Track</a:t>
            </a:r>
            <a:r>
              <a:rPr lang="en-US" sz="1300" dirty="0"/>
              <a:t> code size, RAM, and stack usage per commit. Flash budget regressions are silent until you can't fit changes into the OTA delta!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ct val="111111"/>
              <a:buFont typeface="Roboto Slab"/>
              <a:buNone/>
            </a:pPr>
            <a:r>
              <a:rPr lang="en-US" dirty="0"/>
              <a:t>Practical Strategies for Managing Technical Debt</a:t>
            </a:r>
            <a:endParaRPr dirty="0"/>
          </a:p>
        </p:txBody>
      </p:sp>
      <p:sp>
        <p:nvSpPr>
          <p:cNvPr id="55" name="Google Shape;55;g31b75ad4c9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500"/>
              <a:buFont typeface="Arial"/>
              <a:buNone/>
            </a:pPr>
            <a:r>
              <a:rPr lang="en-US" sz="1500" b="1"/>
              <a:t>5. Present Data Management Can Understand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None/>
            </a:pPr>
            <a:r>
              <a:rPr lang="en-US" sz="1300"/>
              <a:t>Technical teams are routinely disillusioned by leadership that doesn’t “get it”. When struggling with technical debt related to an unoptimized build environment, present management with information they understand.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/>
              <a:t>Rather than presenting findings on task durations, cache hit rates, and test turnaround times, discuss the cost of technical debt in terms of hours saved, dollars saved, and risk mitigated.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/>
              <a:t>Look to justify investment and demonstrate ROI around key management care abouts, such as:</a:t>
            </a:r>
            <a:endParaRPr/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/>
              <a:t>Faster feature delivery</a:t>
            </a:r>
            <a:endParaRPr/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/>
              <a:t>Reduced maintenance costs</a:t>
            </a:r>
            <a:endParaRPr/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/>
              <a:t>Higher quality</a:t>
            </a:r>
            <a:endParaRPr/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/>
              <a:t>Time-to-onboard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ct val="111111"/>
              <a:buFont typeface="Roboto Slab"/>
              <a:buNone/>
            </a:pPr>
            <a:r>
              <a:rPr lang="en-US" dirty="0"/>
              <a:t>Takeaways</a:t>
            </a:r>
            <a:endParaRPr dirty="0"/>
          </a:p>
        </p:txBody>
      </p:sp>
      <p:sp>
        <p:nvSpPr>
          <p:cNvPr id="55" name="Google Shape;55;g31b75ad4c9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2000"/>
              <a:buFont typeface="Arial"/>
              <a:buNone/>
            </a:pPr>
            <a:r>
              <a:rPr lang="en-US" sz="2000" dirty="0"/>
              <a:t>1. Understand your tech debt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2000"/>
              <a:buFont typeface="Arial"/>
              <a:buNone/>
            </a:pPr>
            <a:r>
              <a:rPr lang="en-US" sz="2000" dirty="0"/>
              <a:t>2. Consider build debt vs. host debt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2000"/>
              <a:buFont typeface="Arial"/>
              <a:buNone/>
            </a:pPr>
            <a:r>
              <a:rPr lang="en-US" sz="2000" dirty="0"/>
              <a:t>3. Learn how to talk to leadership about tech debt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2000"/>
              <a:buFont typeface="Arial"/>
              <a:buNone/>
            </a:pPr>
            <a:r>
              <a:rPr lang="en-US" sz="2000" dirty="0"/>
              <a:t>4. Adopt practical strategies for your company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ct val="111111"/>
              <a:buFont typeface="Roboto Slab"/>
              <a:buNone/>
            </a:pPr>
            <a:r>
              <a:rPr lang="en-US"/>
              <a:t>Come Check Us Out!</a:t>
            </a:r>
            <a:endParaRPr/>
          </a:p>
        </p:txBody>
      </p:sp>
      <p:sp>
        <p:nvSpPr>
          <p:cNvPr id="55" name="Google Shape;55;g31b75ad4c9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2000"/>
              <a:buFont typeface="Arial"/>
              <a:buNone/>
            </a:pPr>
            <a:r>
              <a:rPr lang="en-US" sz="2000" b="1" dirty="0"/>
              <a:t>Dojo Five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Arial"/>
              <a:buNone/>
            </a:pPr>
            <a:r>
              <a:rPr lang="en-US" sz="1800" dirty="0"/>
              <a:t>Visit Our Booth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Arial"/>
              <a:buNone/>
            </a:pPr>
            <a:r>
              <a:rPr lang="en-US" sz="1800" b="1" dirty="0"/>
              <a:t>B6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000"/>
              <a:buFont typeface="Arial"/>
              <a:buNone/>
            </a:pPr>
            <a:endParaRPr dirty="0"/>
          </a:p>
        </p:txBody>
      </p:sp>
      <p:sp>
        <p:nvSpPr>
          <p:cNvPr id="2" name="Google Shape;54;g31b75ad4c98_0_0">
            <a:extLst>
              <a:ext uri="{FF2B5EF4-FFF2-40B4-BE49-F238E27FC236}">
                <a16:creationId xmlns:a16="http://schemas.microsoft.com/office/drawing/2014/main" id="{28187894-31CA-BB86-FC7A-8230FBC6F08D}"/>
              </a:ext>
            </a:extLst>
          </p:cNvPr>
          <p:cNvSpPr txBox="1">
            <a:spLocks/>
          </p:cNvSpPr>
          <p:nvPr/>
        </p:nvSpPr>
        <p:spPr>
          <a:xfrm>
            <a:off x="4329953" y="453990"/>
            <a:ext cx="535399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>
              <a:buSzPct val="111111"/>
              <a:buFont typeface="Roboto Slab"/>
              <a:buNone/>
            </a:pPr>
            <a:r>
              <a:rPr lang="en-US"/>
              <a:t>Next Steps</a:t>
            </a:r>
            <a:endParaRPr lang="en-US" dirty="0"/>
          </a:p>
        </p:txBody>
      </p:sp>
      <p:sp>
        <p:nvSpPr>
          <p:cNvPr id="3" name="Google Shape;55;g31b75ad4c98_0_0">
            <a:extLst>
              <a:ext uri="{FF2B5EF4-FFF2-40B4-BE49-F238E27FC236}">
                <a16:creationId xmlns:a16="http://schemas.microsoft.com/office/drawing/2014/main" id="{9F776B0E-5C07-0764-583D-1383ECDCC32E}"/>
              </a:ext>
            </a:extLst>
          </p:cNvPr>
          <p:cNvSpPr txBox="1">
            <a:spLocks/>
          </p:cNvSpPr>
          <p:nvPr/>
        </p:nvSpPr>
        <p:spPr>
          <a:xfrm>
            <a:off x="4329953" y="1152475"/>
            <a:ext cx="5353994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Bef>
                <a:spcPts val="200"/>
              </a:spcBef>
              <a:buFont typeface="Arial"/>
              <a:buNone/>
            </a:pPr>
            <a:r>
              <a:rPr lang="en-US" b="1"/>
              <a:t>Contact me!</a:t>
            </a:r>
            <a:endParaRPr lang="en-US"/>
          </a:p>
          <a:p>
            <a:pPr marL="0" indent="0">
              <a:spcBef>
                <a:spcPts val="200"/>
              </a:spcBef>
              <a:buSzPts val="1500"/>
              <a:buFont typeface="Arial"/>
              <a:buNone/>
            </a:pPr>
            <a:r>
              <a:rPr lang="en-US" sz="1500"/>
              <a:t>Joe Schneider, Dojo Five CEO</a:t>
            </a:r>
            <a:endParaRPr lang="en-US"/>
          </a:p>
          <a:p>
            <a:pPr marL="0" indent="0">
              <a:spcBef>
                <a:spcPts val="200"/>
              </a:spcBef>
              <a:buSzPts val="1500"/>
              <a:buFont typeface="Arial"/>
              <a:buNone/>
            </a:pPr>
            <a:r>
              <a:rPr lang="en-US" sz="1500"/>
              <a:t>Email: hello@dojofive.com</a:t>
            </a:r>
            <a:endParaRPr lang="en-US"/>
          </a:p>
          <a:p>
            <a:pPr marL="0" indent="0">
              <a:spcBef>
                <a:spcPts val="200"/>
              </a:spcBef>
              <a:buSzPts val="1000"/>
              <a:buFont typeface="Arial"/>
              <a:buNone/>
            </a:pPr>
            <a:r>
              <a:rPr lang="en-US" sz="1000"/>
              <a:t> </a:t>
            </a:r>
            <a:endParaRPr lang="en-US"/>
          </a:p>
          <a:p>
            <a:pPr marL="0" indent="0">
              <a:spcBef>
                <a:spcPts val="200"/>
              </a:spcBef>
              <a:buFont typeface="Arial"/>
              <a:buNone/>
            </a:pPr>
            <a:r>
              <a:rPr lang="en-US" b="1"/>
              <a:t>Book a Call</a:t>
            </a:r>
            <a:endParaRPr lang="en-US"/>
          </a:p>
          <a:p>
            <a:pPr marL="0" indent="0">
              <a:spcBef>
                <a:spcPts val="200"/>
              </a:spcBef>
              <a:buSzPts val="1500"/>
              <a:buFont typeface="Arial"/>
              <a:buNone/>
            </a:pPr>
            <a:r>
              <a:rPr lang="en-US" sz="1500"/>
              <a:t>https://dojofive.com/book-a-call</a:t>
            </a:r>
            <a:endParaRPr lang="en-US"/>
          </a:p>
          <a:p>
            <a:pPr marL="0" indent="0">
              <a:spcBef>
                <a:spcPts val="200"/>
              </a:spcBef>
              <a:buSzPts val="1000"/>
              <a:buFont typeface="Arial"/>
              <a:buNone/>
            </a:pPr>
            <a:r>
              <a:rPr lang="en-US" sz="1000"/>
              <a:t> </a:t>
            </a:r>
            <a:endParaRPr lang="en-US"/>
          </a:p>
          <a:p>
            <a:pPr marL="0" indent="0">
              <a:spcBef>
                <a:spcPts val="200"/>
              </a:spcBef>
              <a:buFont typeface="Arial"/>
              <a:buNone/>
            </a:pPr>
            <a:r>
              <a:rPr lang="en-US" b="1"/>
              <a:t>See a Demo</a:t>
            </a:r>
            <a:endParaRPr lang="en-US"/>
          </a:p>
          <a:p>
            <a:pPr marL="0" indent="0">
              <a:spcBef>
                <a:spcPts val="200"/>
              </a:spcBef>
              <a:buSzPts val="1500"/>
              <a:buFont typeface="Arial"/>
              <a:buNone/>
            </a:pPr>
            <a:r>
              <a:rPr lang="en-US" sz="1500"/>
              <a:t>https://dojofive.com/demo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311700" y="13872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</a:pPr>
            <a:r>
              <a:rPr lang="en-US"/>
              <a:t>Thank you! Any questions?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/>
              <a:t>Sign Up for Free Today</a:t>
            </a: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/>
              <a:t>Visit us at DojoFive.com or contact us at Hello@DojoFive.com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ct val="111111"/>
              <a:buFont typeface="Roboto Slab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55" name="Google Shape;55;g31b75ad4c9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2000"/>
              <a:buFont typeface="Arial"/>
              <a:buChar char="•"/>
            </a:pPr>
            <a:r>
              <a:rPr lang="en-US" sz="2000" dirty="0"/>
              <a:t>Meet Joe Schneider, Dojo Five CEO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2000"/>
              <a:buFont typeface="Arial"/>
              <a:buChar char="•"/>
            </a:pPr>
            <a:r>
              <a:rPr lang="en-US" sz="2000" dirty="0"/>
              <a:t>The Anatomy (and Impact) of Technical Debt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2000"/>
              <a:buFont typeface="Arial"/>
              <a:buChar char="•"/>
            </a:pPr>
            <a:r>
              <a:rPr lang="en-US" sz="2000" dirty="0"/>
              <a:t>Case Study: Technical Debt in Real Life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2000"/>
              <a:buFont typeface="Arial"/>
              <a:buChar char="•"/>
            </a:pPr>
            <a:r>
              <a:rPr lang="en-US" sz="2000" dirty="0"/>
              <a:t>Practical Strategies for Managing Technical Debt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2000"/>
              <a:buFont typeface="Arial"/>
              <a:buChar char="•"/>
            </a:pPr>
            <a:r>
              <a:rPr lang="en-US" sz="2000" dirty="0"/>
              <a:t>A Fresh Pair of Eyes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2000"/>
              <a:buFont typeface="Arial"/>
              <a:buChar char="•"/>
            </a:pPr>
            <a:r>
              <a:rPr lang="en-US" sz="2000" dirty="0"/>
              <a:t>Q&amp;A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ct val="111111"/>
              <a:buFont typeface="Roboto Slab"/>
              <a:buNone/>
            </a:pPr>
            <a:r>
              <a:rPr lang="en-US"/>
              <a:t>Meet Joe Schneider and Dojo Five</a:t>
            </a:r>
            <a:endParaRPr/>
          </a:p>
        </p:txBody>
      </p:sp>
      <p:sp>
        <p:nvSpPr>
          <p:cNvPr id="55" name="Google Shape;55;g31b75ad4c98_0_0"/>
          <p:cNvSpPr txBox="1">
            <a:spLocks noGrp="1"/>
          </p:cNvSpPr>
          <p:nvPr>
            <p:ph type="body" idx="1"/>
          </p:nvPr>
        </p:nvSpPr>
        <p:spPr>
          <a:xfrm>
            <a:off x="2151528" y="1152475"/>
            <a:ext cx="6680771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600"/>
              <a:buFont typeface="Arial"/>
              <a:buNone/>
            </a:pPr>
            <a:r>
              <a:rPr lang="en-US" sz="1600" b="1" dirty="0"/>
              <a:t>Joe Schneider, Founder &amp; CEO, Dojo Five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20+ years of embedded development experience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200+ projects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Goal: To make embedded projects more successful and enjoyable to develop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Let’s chat about your project: hello@dojofive.com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000"/>
              <a:buFont typeface="Arial"/>
              <a:buNone/>
            </a:pPr>
            <a:r>
              <a:rPr lang="en-US" sz="1000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600"/>
              <a:buFont typeface="Arial"/>
              <a:buNone/>
            </a:pPr>
            <a:r>
              <a:rPr lang="en-US" sz="1600" b="1" dirty="0"/>
              <a:t>About Dojo Five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Mission: To modernize embedded firmware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Expert embedded firmware services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EmbedOps</a:t>
            </a:r>
            <a:r>
              <a:rPr lang="en-US" sz="1400" baseline="30000" dirty="0"/>
              <a:t>®</a:t>
            </a:r>
            <a:r>
              <a:rPr lang="en-US" sz="1400" dirty="0"/>
              <a:t>: DevOps for Device Teams</a:t>
            </a:r>
            <a:endParaRPr dirty="0"/>
          </a:p>
        </p:txBody>
      </p:sp>
      <p:pic>
        <p:nvPicPr>
          <p:cNvPr id="2" name="Google Shape;95;g38aa74e54f7_0_33">
            <a:extLst>
              <a:ext uri="{FF2B5EF4-FFF2-40B4-BE49-F238E27FC236}">
                <a16:creationId xmlns:a16="http://schemas.microsoft.com/office/drawing/2014/main" id="{86249D5D-FE18-EDBA-9466-F66A0DB0FD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1" y="1424130"/>
            <a:ext cx="1048476" cy="1068037"/>
          </a:xfrm>
          <a:prstGeom prst="roundRect">
            <a:avLst>
              <a:gd name="adj" fmla="val 10368"/>
            </a:avLst>
          </a:prstGeom>
          <a:noFill/>
          <a:ln>
            <a:noFill/>
          </a:ln>
        </p:spPr>
      </p:pic>
      <p:pic>
        <p:nvPicPr>
          <p:cNvPr id="3" name="Google Shape;98;g38aa74e54f7_0_33">
            <a:extLst>
              <a:ext uri="{FF2B5EF4-FFF2-40B4-BE49-F238E27FC236}">
                <a16:creationId xmlns:a16="http://schemas.microsoft.com/office/drawing/2014/main" id="{F9694E2A-1C12-5F1C-46B4-4094EC5287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1" y="3079400"/>
            <a:ext cx="1048476" cy="1048476"/>
          </a:xfrm>
          <a:prstGeom prst="roundRect">
            <a:avLst>
              <a:gd name="adj" fmla="val 10368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ct val="111111"/>
              <a:buFont typeface="Roboto Slab"/>
              <a:buNone/>
            </a:pPr>
            <a:r>
              <a:rPr lang="en-US"/>
              <a:t>The Anatomy (&amp; Impact) of Technical Debt</a:t>
            </a:r>
            <a:endParaRPr/>
          </a:p>
        </p:txBody>
      </p:sp>
      <p:sp>
        <p:nvSpPr>
          <p:cNvPr id="55" name="Google Shape;55;g31b75ad4c9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80888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None/>
            </a:pPr>
            <a:r>
              <a:rPr lang="en-US" sz="1400" dirty="0"/>
              <a:t>Embedded build systems are a complex interdependency of tools that convert source code into firmware images: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Cross-compilers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Build scripts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Continuous integration (CI) pipelines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Dependency handlers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None/>
            </a:pPr>
            <a:r>
              <a:rPr lang="en-US" sz="1400" dirty="0"/>
              <a:t>A build system pairs with a host environment that can consist of: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Hardware interfaces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Virtualization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dirty="0"/>
              <a:t>Operating system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None/>
            </a:pPr>
            <a:r>
              <a:rPr lang="en-US" sz="1400" dirty="0"/>
              <a:t>If left unmanaged, a build system and/or host environment can quickly accrue crippling technical debt.</a:t>
            </a:r>
            <a:endParaRPr dirty="0"/>
          </a:p>
        </p:txBody>
      </p:sp>
      <p:pic>
        <p:nvPicPr>
          <p:cNvPr id="2" name="Google Shape;106;g38aa74e54f7_0_48">
            <a:extLst>
              <a:ext uri="{FF2B5EF4-FFF2-40B4-BE49-F238E27FC236}">
                <a16:creationId xmlns:a16="http://schemas.microsoft.com/office/drawing/2014/main" id="{47DA24BF-1F54-6EC8-7A8B-74ED94748AB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rcRect l="2118" r="2118"/>
          <a:stretch/>
        </p:blipFill>
        <p:spPr>
          <a:xfrm>
            <a:off x="5938901" y="1152475"/>
            <a:ext cx="3054576" cy="2033049"/>
          </a:xfrm>
          <a:prstGeom prst="roundRect">
            <a:avLst>
              <a:gd name="adj" fmla="val 7054"/>
            </a:avLst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Google Shape;107;g38aa74e54f7_0_48">
            <a:extLst>
              <a:ext uri="{FF2B5EF4-FFF2-40B4-BE49-F238E27FC236}">
                <a16:creationId xmlns:a16="http://schemas.microsoft.com/office/drawing/2014/main" id="{F57D762E-AB28-4F3B-A813-3320E1A23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718" y="3344725"/>
            <a:ext cx="2860582" cy="6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 marL="171450" indent="-1714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eaLnBrk="1" hangingPunct="1">
              <a:buSzPts val="1600"/>
            </a:pPr>
            <a:r>
              <a:rPr lang="en-US" altLang="en-US" sz="1000" i="1" dirty="0">
                <a:solidFill>
                  <a:srgbClr val="2D4054"/>
                </a:solidFill>
                <a:latin typeface="Montserrat" pitchFamily="2" charset="77"/>
                <a:sym typeface="Montserrat SemiBold" panose="00000700000000000000" pitchFamily="2" charset="77"/>
              </a:rPr>
              <a:t>A </a:t>
            </a:r>
            <a:r>
              <a:rPr lang="en-US" altLang="en-US" sz="1000" i="1" dirty="0" err="1">
                <a:solidFill>
                  <a:srgbClr val="2D4054"/>
                </a:solidFill>
                <a:latin typeface="Montserrat" pitchFamily="2" charset="77"/>
                <a:sym typeface="Montserrat SemiBold" panose="00000700000000000000" pitchFamily="2" charset="77"/>
              </a:rPr>
              <a:t>Shiftmag</a:t>
            </a:r>
            <a:r>
              <a:rPr lang="en-US" altLang="en-US" sz="1000" i="1" dirty="0">
                <a:solidFill>
                  <a:srgbClr val="2D4054"/>
                </a:solidFill>
                <a:latin typeface="Montserrat" pitchFamily="2" charset="77"/>
                <a:sym typeface="Montserrat SemiBold" panose="00000700000000000000" pitchFamily="2" charset="77"/>
              </a:rPr>
              <a:t> survey showed that 69% of developers lose more than eight hours per week to technical debt.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ct val="111111"/>
              <a:buFont typeface="Roboto Slab"/>
              <a:buNone/>
            </a:pPr>
            <a:r>
              <a:rPr lang="en-US"/>
              <a:t>The Anatomy (&amp; Impact) of Technical Debt</a:t>
            </a:r>
            <a:endParaRPr/>
          </a:p>
        </p:txBody>
      </p:sp>
      <p:sp>
        <p:nvSpPr>
          <p:cNvPr id="55" name="Google Shape;55;g31b75ad4c9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02347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None/>
            </a:pPr>
            <a:r>
              <a:rPr lang="en-US" sz="1400" dirty="0"/>
              <a:t>Technical debt is the cost of shortcuts and mistakes that accrue throughout the lifecycle of a project or engineering organization. The cost is paid in slower development, increased maintenance, and higher risk.</a:t>
            </a:r>
            <a:br>
              <a:rPr lang="en-US" sz="1400" dirty="0"/>
            </a:b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None/>
            </a:pPr>
            <a:r>
              <a:rPr lang="en-US" sz="1400" dirty="0"/>
              <a:t>In embedded systems development, technical debt can be found in </a:t>
            </a:r>
            <a:r>
              <a:rPr lang="en-US" sz="1400" b="1" dirty="0"/>
              <a:t>build system debt </a:t>
            </a:r>
            <a:r>
              <a:rPr lang="en-US" sz="1400" dirty="0"/>
              <a:t>or </a:t>
            </a:r>
            <a:r>
              <a:rPr lang="en-US" sz="1400" b="1" dirty="0"/>
              <a:t>host debt</a:t>
            </a:r>
            <a:r>
              <a:rPr lang="en-US" sz="1400" dirty="0"/>
              <a:t>.</a:t>
            </a:r>
            <a:endParaRPr dirty="0"/>
          </a:p>
          <a:p>
            <a:pPr marL="285750" indent="-285750">
              <a:spcBef>
                <a:spcPts val="200"/>
              </a:spcBef>
              <a:buSzPts val="1400"/>
            </a:pPr>
            <a:r>
              <a:rPr lang="en-US" sz="1400" b="1" dirty="0"/>
              <a:t>Build system debt </a:t>
            </a:r>
            <a:r>
              <a:rPr lang="en-US" sz="1400" dirty="0"/>
              <a:t>often results from outdated build scripts, </a:t>
            </a:r>
            <a:r>
              <a:rPr lang="en-US" sz="1400" dirty="0" err="1"/>
              <a:t>Makefiles</a:t>
            </a:r>
            <a:r>
              <a:rPr lang="en-US" sz="1400" dirty="0"/>
              <a:t>, CI pipelines, and dependency management. It can manifest in long build times and fragile tooling.</a:t>
            </a:r>
            <a:endParaRPr dirty="0"/>
          </a:p>
          <a:p>
            <a:pPr marL="285750" indent="-285750">
              <a:spcBef>
                <a:spcPts val="200"/>
              </a:spcBef>
              <a:buSzPts val="1400"/>
            </a:pPr>
            <a:r>
              <a:rPr lang="en-US" sz="1400" b="1" dirty="0"/>
              <a:t>Host debt </a:t>
            </a:r>
            <a:r>
              <a:rPr lang="en-US" sz="1400" dirty="0"/>
              <a:t>from operating systems, virtualization layers (Docker, virtual machines), peripheral drivers, and other tooling is usually the product of misconfigurations and slow virtualization that degrade performance.</a:t>
            </a:r>
            <a:br>
              <a:rPr lang="en-US" sz="1400" dirty="0"/>
            </a:b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None/>
            </a:pPr>
            <a:r>
              <a:rPr lang="en-US" sz="1400" dirty="0"/>
              <a:t>Paying off technical debt occurs through refactoring, bug fixing, and maintenance.</a:t>
            </a:r>
            <a:endParaRPr dirty="0"/>
          </a:p>
        </p:txBody>
      </p:sp>
      <p:pic>
        <p:nvPicPr>
          <p:cNvPr id="2" name="Google Shape;106;g38aa74e54f7_0_48">
            <a:extLst>
              <a:ext uri="{FF2B5EF4-FFF2-40B4-BE49-F238E27FC236}">
                <a16:creationId xmlns:a16="http://schemas.microsoft.com/office/drawing/2014/main" id="{ABAC877C-5BF7-B9B4-857A-86C32FBB7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rcRect t="82" b="82"/>
          <a:stretch/>
        </p:blipFill>
        <p:spPr>
          <a:xfrm>
            <a:off x="5616017" y="1152475"/>
            <a:ext cx="3216283" cy="2335274"/>
          </a:xfrm>
          <a:prstGeom prst="roundRect">
            <a:avLst>
              <a:gd name="adj" fmla="val 7054"/>
            </a:avLst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ct val="111111"/>
              <a:buFont typeface="Roboto Slab"/>
              <a:buNone/>
            </a:pPr>
            <a:r>
              <a:rPr lang="en-US"/>
              <a:t>The Anatomy (&amp; Impact) of Technical Debt</a:t>
            </a:r>
            <a:endParaRPr/>
          </a:p>
        </p:txBody>
      </p:sp>
      <p:sp>
        <p:nvSpPr>
          <p:cNvPr id="55" name="Google Shape;55;g31b75ad4c9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48776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None/>
            </a:pPr>
            <a:r>
              <a:rPr lang="en-US" sz="1400" dirty="0"/>
              <a:t>Technical debt manifests in a number of ways for embedded development teams: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b="1" dirty="0"/>
              <a:t>HW Constraints</a:t>
            </a:r>
            <a:r>
              <a:rPr lang="en-US" sz="1400" dirty="0"/>
              <a:t>: Misconfigured drivers and virtualization layers can prevent tools from accessing hardware.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b="1" dirty="0"/>
              <a:t>Slow Builds</a:t>
            </a:r>
            <a:r>
              <a:rPr lang="en-US" sz="1400" dirty="0"/>
              <a:t>: Build rot and unoptimized scripts mean long compilation times. Reducing 10-minute builds by two minutes could save 1 hour/developer/day (21 hours/month!).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b="1" dirty="0"/>
              <a:t>Inefficient Testing</a:t>
            </a:r>
            <a:r>
              <a:rPr lang="en-US" sz="1400" dirty="0"/>
              <a:t>: Ineffective build systems translate into unreliable automated testing, which quickly becomes manual testing or no testing at all.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b="1" dirty="0"/>
              <a:t>Debugging Bottlenecks</a:t>
            </a:r>
            <a:r>
              <a:rPr lang="en-US" sz="1400" dirty="0"/>
              <a:t>: Friction when reproducing issues can slow debugging and disrupt development flows.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b="1" dirty="0"/>
              <a:t>Poor Documentation and Knowledge Silos</a:t>
            </a:r>
            <a:r>
              <a:rPr lang="en-US" sz="1400" dirty="0"/>
              <a:t>: When build scripts are undocumented or in developers’ heads, days can be spent reverse-engineering commands and flags.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0D25B0-2A50-78AB-85CF-98718133D8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60476" y="1152475"/>
            <a:ext cx="3283524" cy="1848156"/>
          </a:xfrm>
          <a:prstGeom prst="rect">
            <a:avLst/>
          </a:prstGeom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ct val="111111"/>
              <a:buFont typeface="Roboto Slab"/>
              <a:buNone/>
            </a:pPr>
            <a:r>
              <a:rPr lang="en-US"/>
              <a:t>Case Study: Technical Debt in Real Life</a:t>
            </a:r>
            <a:endParaRPr/>
          </a:p>
        </p:txBody>
      </p:sp>
      <p:sp>
        <p:nvSpPr>
          <p:cNvPr id="55" name="Google Shape;55;g31b75ad4c9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51971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None/>
            </a:pPr>
            <a:r>
              <a:rPr lang="en-US" sz="1400" b="1" dirty="0"/>
              <a:t>Dojo Five </a:t>
            </a:r>
            <a:r>
              <a:rPr lang="en-US" sz="1400" dirty="0"/>
              <a:t>was engaged by a smart energy company who had become bogged down by technical debt.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None/>
            </a:pPr>
            <a:r>
              <a:rPr lang="en-US" sz="1400" dirty="0"/>
              <a:t>A smart panel development project was challenged by a complex architecture with multiple modules, different MCU families, limited I/O pins, and unhandled error conditions in vendor code. It resulted in: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b="1" dirty="0"/>
              <a:t>1102 seconds </a:t>
            </a:r>
            <a:r>
              <a:rPr lang="en-US" sz="1400" dirty="0"/>
              <a:t>(almost 20 minutes!) per clean firmware build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b="1" dirty="0"/>
              <a:t>389 seconds </a:t>
            </a:r>
            <a:r>
              <a:rPr lang="en-US" sz="1400" dirty="0"/>
              <a:t>per incremental firmware build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Char char="•"/>
            </a:pPr>
            <a:r>
              <a:rPr lang="en-US" sz="1400" b="1" dirty="0"/>
              <a:t>1.5 MHz SPI </a:t>
            </a:r>
            <a:r>
              <a:rPr lang="en-US" sz="1400" dirty="0"/>
              <a:t>bandwidth that bottlenecked OTA testing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None/>
            </a:pPr>
            <a:r>
              <a:rPr lang="en-US" sz="1400" dirty="0"/>
              <a:t>Technical analysis revealed unoptimized build scripts, inefficient or non-existent caching, and SPI driver issues all contributing to the system’s technical debt and poor overall performance.</a:t>
            </a:r>
            <a:endParaRPr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3E337858-9017-4AFF-25D3-4A31571FF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05" y="1017725"/>
            <a:ext cx="2488583" cy="2425695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PAN – Angeleno Group">
            <a:extLst>
              <a:ext uri="{FF2B5EF4-FFF2-40B4-BE49-F238E27FC236}">
                <a16:creationId xmlns:a16="http://schemas.microsoft.com/office/drawing/2014/main" id="{8C0A1714-6068-7853-A8E8-F12A7353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83" y="3254208"/>
            <a:ext cx="1647825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ct val="111111"/>
              <a:buFont typeface="Roboto Slab"/>
              <a:buNone/>
            </a:pPr>
            <a:r>
              <a:rPr lang="en-US"/>
              <a:t>Case Study: Technical Debt in Real Life</a:t>
            </a:r>
            <a:endParaRPr/>
          </a:p>
        </p:txBody>
      </p:sp>
      <p:sp>
        <p:nvSpPr>
          <p:cNvPr id="55" name="Google Shape;55;g31b75ad4c9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89853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None/>
            </a:pPr>
            <a:r>
              <a:rPr lang="en-US" sz="1300" dirty="0"/>
              <a:t>Dojo Five addressed inefficiencies in the smart panel project by hardening the SPI drivers inhibiting test performance, then introducing processes that optimized the customer’s build environment for future development.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 b="1" dirty="0"/>
              <a:t>SPI Driver Hardening: </a:t>
            </a:r>
            <a:r>
              <a:rPr lang="en-US" sz="1300" dirty="0"/>
              <a:t>Debugging and rewriting SPI drivers accelerated flashing on the primary system module from 1.5 MHz to 50 MHz (3.125 MHz on downstream modules).</a:t>
            </a:r>
            <a:endParaRPr dirty="0"/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 dirty="0"/>
              <a:t>Increased SPI bus speeds cut OTA transfer times 10-15 minutes per test, freeing 40+ hours per week of time.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 b="1" dirty="0"/>
              <a:t>Build Speed Optimization: </a:t>
            </a:r>
            <a:r>
              <a:rPr lang="en-US" sz="1300" dirty="0"/>
              <a:t>A restructured build system, better caching, and parallelization across hardware configurations delivered the following improvements:</a:t>
            </a:r>
            <a:endParaRPr dirty="0"/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 dirty="0"/>
              <a:t>1.4-1.9x speedup for clean builds</a:t>
            </a:r>
            <a:endParaRPr dirty="0"/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 dirty="0"/>
              <a:t>10x speedup for incremental builds</a:t>
            </a:r>
            <a:endParaRPr dirty="0"/>
          </a:p>
          <a:p>
            <a:pPr marL="9144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 dirty="0"/>
              <a:t>Saved 1.35 hours per developer per day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Char char="•"/>
            </a:pPr>
            <a:r>
              <a:rPr lang="en-US" sz="1300" b="1" dirty="0"/>
              <a:t>Long-term Process Improvement: </a:t>
            </a:r>
            <a:r>
              <a:rPr lang="en-US" sz="1300" dirty="0"/>
              <a:t>Installing a consistent build system, filling testing gaps, and automating build processes provided a sustainable development environment.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300"/>
              <a:buFont typeface="Arial"/>
              <a:buNone/>
            </a:pPr>
            <a:r>
              <a:rPr lang="en-US" sz="1300" dirty="0"/>
              <a:t>Besides getting the project back on track, Dojo Five’s work </a:t>
            </a:r>
            <a:r>
              <a:rPr lang="en-US" sz="1300" b="1" dirty="0"/>
              <a:t>saved the client at least $200,000+ in annualized labor costs.</a:t>
            </a:r>
            <a:endParaRPr b="1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886599E8-97C9-B826-B262-A904BA21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05" y="1017725"/>
            <a:ext cx="2488583" cy="2425695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PAN – Angeleno Group">
            <a:extLst>
              <a:ext uri="{FF2B5EF4-FFF2-40B4-BE49-F238E27FC236}">
                <a16:creationId xmlns:a16="http://schemas.microsoft.com/office/drawing/2014/main" id="{6A008105-F22A-857D-0F0D-2A9704C1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83" y="3254208"/>
            <a:ext cx="1647825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ct val="111111"/>
              <a:buFont typeface="Roboto Slab"/>
              <a:buNone/>
            </a:pPr>
            <a:r>
              <a:rPr lang="en-US" dirty="0"/>
              <a:t>Root Causes of Technical Debt</a:t>
            </a:r>
            <a:endParaRPr dirty="0"/>
          </a:p>
        </p:txBody>
      </p:sp>
      <p:sp>
        <p:nvSpPr>
          <p:cNvPr id="55" name="Google Shape;55;g31b75ad4c98_0_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5031265" cy="345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None/>
            </a:pPr>
            <a:r>
              <a:rPr lang="en-US" sz="1400" dirty="0"/>
              <a:t>Three sources:</a:t>
            </a: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Arial"/>
              <a:buNone/>
            </a:pPr>
            <a:endParaRPr lang="en-US" dirty="0"/>
          </a:p>
          <a:p>
            <a:pPr marL="285750" indent="-285750">
              <a:spcBef>
                <a:spcPts val="200"/>
              </a:spcBef>
              <a:buSzPts val="1400"/>
            </a:pPr>
            <a:r>
              <a:rPr lang="en-US" sz="1400" b="1" dirty="0"/>
              <a:t>Engineering: </a:t>
            </a:r>
            <a:r>
              <a:rPr lang="en-US" sz="1400" dirty="0"/>
              <a:t>Quick fixes that ship, outdated tools, sample code copied without understanding, thin testing.</a:t>
            </a:r>
          </a:p>
          <a:p>
            <a:pPr marL="285750" indent="-285750">
              <a:spcBef>
                <a:spcPts val="200"/>
              </a:spcBef>
              <a:buSzPts val="1400"/>
            </a:pPr>
            <a:r>
              <a:rPr lang="en-US" sz="1400" b="1" dirty="0"/>
              <a:t>Management: </a:t>
            </a:r>
            <a:r>
              <a:rPr lang="en-US" sz="1400" dirty="0"/>
              <a:t>Revenue-first prioritization, no visibility into what failures actually cost, shifting schedules.</a:t>
            </a:r>
          </a:p>
          <a:p>
            <a:pPr marL="285750" indent="-285750">
              <a:spcBef>
                <a:spcPts val="200"/>
              </a:spcBef>
              <a:buSzPts val="1400"/>
            </a:pPr>
            <a:r>
              <a:rPr lang="en-US" sz="1400" b="1" dirty="0"/>
              <a:t>Vendor SDKs: </a:t>
            </a:r>
            <a:r>
              <a:rPr lang="en-US" sz="1400" dirty="0"/>
              <a:t>Version on the vendor's schedule, want to be the root of your build, break HAL APIs without </a:t>
            </a:r>
            <a:r>
              <a:rPr lang="en-US" sz="1400" dirty="0" err="1"/>
              <a:t>semver</a:t>
            </a:r>
            <a:r>
              <a:rPr lang="en-US" sz="1400" dirty="0"/>
              <a:t>. The largest source of host debt for most embedded teams.</a:t>
            </a:r>
          </a:p>
          <a:p>
            <a:pPr marL="0" indent="0">
              <a:spcBef>
                <a:spcPts val="200"/>
              </a:spcBef>
              <a:buSzPts val="1400"/>
              <a:buNone/>
            </a:pPr>
            <a:endParaRPr lang="en-US" sz="1400" dirty="0"/>
          </a:p>
          <a:p>
            <a:pPr marL="0" indent="0">
              <a:spcBef>
                <a:spcPts val="200"/>
              </a:spcBef>
              <a:buSzPts val="1400"/>
              <a:buNone/>
            </a:pPr>
            <a:r>
              <a:rPr lang="en-US" sz="1400" dirty="0"/>
              <a:t>For organizations suffering from diffuse ownership of build infrastructure (engineering vs DevOps/IT) or large, complex projects, technical debt can be even more difficult to overcome.</a:t>
            </a:r>
            <a:endParaRPr dirty="0"/>
          </a:p>
        </p:txBody>
      </p:sp>
      <p:pic>
        <p:nvPicPr>
          <p:cNvPr id="2" name="Picture 1" descr="Cartoon of people standing in a line&#10;&#10;AI-generated content may be incorrect.">
            <a:extLst>
              <a:ext uri="{FF2B5EF4-FFF2-40B4-BE49-F238E27FC236}">
                <a16:creationId xmlns:a16="http://schemas.microsoft.com/office/drawing/2014/main" id="{E939C5F6-58E7-1B5D-5126-FA0542705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131" y="1295910"/>
            <a:ext cx="3427787" cy="1079753"/>
          </a:xfrm>
          <a:prstGeom prst="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OSSNA25">
  <a:themeElements>
    <a:clrScheme name="Custom 8">
      <a:dk1>
        <a:srgbClr val="000000"/>
      </a:dk1>
      <a:lt1>
        <a:srgbClr val="FFFFFF"/>
      </a:lt1>
      <a:dk2>
        <a:srgbClr val="223C43"/>
      </a:dk2>
      <a:lt2>
        <a:srgbClr val="14A99D"/>
      </a:lt2>
      <a:accent1>
        <a:srgbClr val="E15744"/>
      </a:accent1>
      <a:accent2>
        <a:srgbClr val="E58571"/>
      </a:accent2>
      <a:accent3>
        <a:srgbClr val="B5E5DC"/>
      </a:accent3>
      <a:accent4>
        <a:srgbClr val="115460"/>
      </a:accent4>
      <a:accent5>
        <a:srgbClr val="FEE8BE"/>
      </a:accent5>
      <a:accent6>
        <a:srgbClr val="FFFFFF"/>
      </a:accent6>
      <a:hlink>
        <a:srgbClr val="FEE8BE"/>
      </a:hlink>
      <a:folHlink>
        <a:srgbClr val="1154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1678</Words>
  <Application>Microsoft Macintosh PowerPoint</Application>
  <PresentationFormat>On-screen Show (16:9)</PresentationFormat>
  <Paragraphs>136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Roboto Slab</vt:lpstr>
      <vt:lpstr>Montserrat</vt:lpstr>
      <vt:lpstr>Open Sans</vt:lpstr>
      <vt:lpstr>Open Sans ExtraBold</vt:lpstr>
      <vt:lpstr>Courier New</vt:lpstr>
      <vt:lpstr>Arial</vt:lpstr>
      <vt:lpstr>OSSNA25</vt:lpstr>
      <vt:lpstr>Practical Strategies for Reducing Build System and Host Technical Debt</vt:lpstr>
      <vt:lpstr>Agenda</vt:lpstr>
      <vt:lpstr>Meet Joe Schneider and Dojo Five</vt:lpstr>
      <vt:lpstr>The Anatomy (&amp; Impact) of Technical Debt</vt:lpstr>
      <vt:lpstr>The Anatomy (&amp; Impact) of Technical Debt</vt:lpstr>
      <vt:lpstr>The Anatomy (&amp; Impact) of Technical Debt</vt:lpstr>
      <vt:lpstr>Case Study: Technical Debt in Real Life</vt:lpstr>
      <vt:lpstr>Case Study: Technical Debt in Real Life</vt:lpstr>
      <vt:lpstr>Root Causes of Technical Debt</vt:lpstr>
      <vt:lpstr>Practical Strategies for Managing Technical Debt</vt:lpstr>
      <vt:lpstr>Practical Strategies for Managing Technical Debt</vt:lpstr>
      <vt:lpstr>Practical Strategies for Managing Technical Debt</vt:lpstr>
      <vt:lpstr>Practical Strategies for Managing Technical Debt</vt:lpstr>
      <vt:lpstr>Practical Strategies for Managing Technical Debt</vt:lpstr>
      <vt:lpstr>Takeaways</vt:lpstr>
      <vt:lpstr>Come Check Us Out!</vt:lpstr>
      <vt:lpstr>Thank you! Any questions? Sign Up for Free Today Visit us at DojoFive.com or contact us at Hello@DojoFive.com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Joe Schneider</cp:lastModifiedBy>
  <cp:revision>10</cp:revision>
  <dcterms:modified xsi:type="dcterms:W3CDTF">2026-05-18T05:59:34Z</dcterms:modified>
</cp:coreProperties>
</file>