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72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57" r:id="rId13"/>
    <p:sldId id="258" r:id="rId14"/>
    <p:sldId id="259" r:id="rId15"/>
    <p:sldId id="290" r:id="rId16"/>
    <p:sldId id="291" r:id="rId17"/>
    <p:sldId id="292" r:id="rId18"/>
    <p:sldId id="287" r:id="rId19"/>
    <p:sldId id="288" r:id="rId20"/>
    <p:sldId id="28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15"/>
  </p:normalViewPr>
  <p:slideViewPr>
    <p:cSldViewPr snapToGrid="0">
      <p:cViewPr varScale="1">
        <p:scale>
          <a:sx n="117" d="100"/>
          <a:sy n="117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3F85-26C3-2844-19E2-4A21FC45B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F5ECF-F1E9-7EEC-ADE1-C2A3AF607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E1DF-30CF-3646-9E0B-A67769F4E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E821D-F5A9-E343-390E-60A3D260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B493D-BC82-D553-DD86-17AA7F0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F95B-0E5E-DCA3-DF10-37FEBB27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DAD5D-6EA2-EE21-3A9C-653C5DF2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ACEA-615D-62DF-19CF-DE9B3A913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69E51-2BCB-D43A-01A2-DB6ADA225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44EB4-1446-481F-2DBA-D2412B22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3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1D92B-F834-8235-5705-F21CE08A0F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1E7A5-661B-96C4-9DC1-2F49086F8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6886D-20F3-C111-953E-8F3057C2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E3162-FFA2-D943-1113-FCD05DE3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54C9-0BFE-9631-133D-879EFD7B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5D08-7B55-5BA8-FB15-931B120D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67A03-BE51-B9B1-25E8-1A71A2ACA5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CB9B3-DA04-9563-DDF7-7A7A6605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737E1-771F-BED7-97B3-50A98CD8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3CCC2-36F6-2100-5694-8D9A1D24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1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4CDEF-854C-86BA-2590-A607DB575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BD078-E937-8CE5-285E-F8179D5F6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7B800-25F4-E16E-3318-2D0A87A2F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51CC8-B26C-B7DF-2D9A-B73CDED3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260CD-5ACE-47DC-BBC1-30067DCF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47A3-8769-7897-7F36-2A92C8715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4FC94-DFA9-B6E6-14E1-05C6EC864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0DF1B-E20F-AB11-AE59-BF7E40A944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DB397F-920F-D559-1A02-588D2FB0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4D29C-3979-E292-F7EB-7579852C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40ED8-5112-94FE-4EE8-1F2DACD45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1CB9-6590-A128-46D9-9EA7289A0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A0393-DED8-4DEB-A645-C0A24F59B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67591-2B88-56B5-7AA5-E72D12F45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53FB7-7A09-91BA-EAAF-09312FE91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C1C304-60C6-0241-8D7F-56CEB36BB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28D6C0-F4B1-E758-04C9-0CCC56C7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E1AEA-B1BB-AF45-1E6B-0644184A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E86B20-5D24-EF47-975A-ABAB3C58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51C51-DEAE-36CB-A7B5-17544522D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43ECC-9998-6D38-1B4D-98BED836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7AF5C-5002-209D-E175-420EB9CDB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A4287E-8A94-A69F-EB84-720E37AD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0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BDAF3-C0DA-B9AE-0600-E535067B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AD250-1E31-7FF5-1BDF-E1B037DA9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14A4B-A290-0A5A-731F-7404E864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6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EB19-2255-312D-A944-082EA0C6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D8509-F293-4C9A-A620-C3027264C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F611C-A841-8CCF-3896-0DB61A3FE3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E6D1E-21B9-B1E8-E639-AF202FCED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E9CB4-907A-AAB7-BE0D-99E983F8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EC433-816E-30D7-DD0E-64BC574D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3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BB50-5CCC-BC18-5EB7-2B5AC357F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70821-9548-2186-D85B-2BA1530C9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4CC03-AF9F-CD5A-1E45-1A3924058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5E460-32EC-B429-0C11-BECA504DC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627C5-6E21-E7EC-A98F-F2D9BDB7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98B8D-3946-EA2F-FE38-B0BFFE0F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1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54ACD7-C6A8-E977-FACB-67F3EEAF1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DF814-BA61-0D7F-08AE-28DBC7CDA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E1575-DBF7-F906-2C72-8BB645627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6FB9CB-9FE2-49EC-AF3E-9F7420C8108B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F82F-0992-0106-B747-9A2D0BA4A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FF89F-1C03-3BC6-B9E8-7401A94EE0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17723E-DC97-40F7-BFDA-151DDFF9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hloe.Zhu@Schaeffl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hloe.Zhu@Schaeffler.com" TargetMode="External"/><Relationship Id="rId2" Type="http://schemas.openxmlformats.org/officeDocument/2006/relationships/hyperlink" Target="https://www.youtube.com/watch?v=r45bdkmdul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45bdkmdul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6CA8C9-F634-4285-09E0-968FFF28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11" y="139097"/>
            <a:ext cx="11524543" cy="132556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Computer Vision, Motion Control and Communication Design of Autonomous Robots based on Embedded Linux</a:t>
            </a:r>
          </a:p>
        </p:txBody>
      </p:sp>
      <p:pic>
        <p:nvPicPr>
          <p:cNvPr id="6" name="图片 1">
            <a:extLst>
              <a:ext uri="{FF2B5EF4-FFF2-40B4-BE49-F238E27FC236}">
                <a16:creationId xmlns:a16="http://schemas.microsoft.com/office/drawing/2014/main" id="{6C9B5A93-76A0-80CF-6521-9B81C1C7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7" y="1375508"/>
            <a:ext cx="7093264" cy="323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3D02CF93-DCCA-675D-DBD0-086261A0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261" y="3585556"/>
            <a:ext cx="6836493" cy="29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C15601-F717-F27C-0298-7D7C46EA66BD}"/>
              </a:ext>
            </a:extLst>
          </p:cNvPr>
          <p:cNvSpPr txBox="1"/>
          <p:nvPr/>
        </p:nvSpPr>
        <p:spPr>
          <a:xfrm>
            <a:off x="1213326" y="4868210"/>
            <a:ext cx="4109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Chloe Zhu</a:t>
            </a:r>
          </a:p>
          <a:p>
            <a:r>
              <a:rPr lang="en-US" dirty="0"/>
              <a:t>5/20/26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Chloe.Zhu@Schaeffler.com</a:t>
            </a:r>
            <a:br>
              <a:rPr lang="en-US" dirty="0"/>
            </a:br>
            <a:r>
              <a:rPr lang="en-US" dirty="0"/>
              <a:t>https://chloezhu1.github.io/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78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9F4ABDA-C0D8-B108-369F-2B1750203290}"/>
              </a:ext>
            </a:extLst>
          </p:cNvPr>
          <p:cNvSpPr/>
          <p:nvPr/>
        </p:nvSpPr>
        <p:spPr>
          <a:xfrm>
            <a:off x="7413173" y="2452691"/>
            <a:ext cx="2852056" cy="646331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1172C-D5DB-E548-5C13-145A57CAE4EB}"/>
              </a:ext>
            </a:extLst>
          </p:cNvPr>
          <p:cNvSpPr/>
          <p:nvPr/>
        </p:nvSpPr>
        <p:spPr>
          <a:xfrm>
            <a:off x="8153400" y="2226129"/>
            <a:ext cx="2667000" cy="70212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F0E28B-FD16-4336-DF54-8D7CD7574D7B}"/>
              </a:ext>
            </a:extLst>
          </p:cNvPr>
          <p:cNvSpPr/>
          <p:nvPr/>
        </p:nvSpPr>
        <p:spPr>
          <a:xfrm>
            <a:off x="424543" y="859972"/>
            <a:ext cx="10526485" cy="273231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BF409F-B97D-5979-1FE6-BB2E069F01E3}"/>
              </a:ext>
            </a:extLst>
          </p:cNvPr>
          <p:cNvSpPr txBox="1"/>
          <p:nvPr/>
        </p:nvSpPr>
        <p:spPr>
          <a:xfrm>
            <a:off x="696686" y="1023258"/>
            <a:ext cx="890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Red ball detection: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A85FD4-BDF7-4017-B805-8A0A03BB9FA0}"/>
              </a:ext>
            </a:extLst>
          </p:cNvPr>
          <p:cNvSpPr txBox="1"/>
          <p:nvPr/>
        </p:nvSpPr>
        <p:spPr>
          <a:xfrm>
            <a:off x="696686" y="1392590"/>
            <a:ext cx="9655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Crop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BGR → HSV: </a:t>
            </a:r>
            <a:r>
              <a:rPr lang="en-US" dirty="0" err="1"/>
              <a:t>frameHSV</a:t>
            </a:r>
            <a:r>
              <a:rPr lang="en-US" dirty="0"/>
              <a:t> = cv2.cvtColor(</a:t>
            </a:r>
            <a:r>
              <a:rPr lang="en-US" dirty="0" err="1"/>
              <a:t>frameArray</a:t>
            </a:r>
            <a:r>
              <a:rPr lang="en-US" dirty="0"/>
              <a:t>, cv2.COLOR_BGR2HSV)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HSV threshold (binarization): </a:t>
            </a:r>
            <a:r>
              <a:rPr lang="en-US" dirty="0" err="1"/>
              <a:t>frameBin</a:t>
            </a:r>
            <a:r>
              <a:rPr lang="en-US" dirty="0"/>
              <a:t> = cv2.inRange(</a:t>
            </a:r>
            <a:r>
              <a:rPr lang="en-US" dirty="0" err="1"/>
              <a:t>frameHSV</a:t>
            </a:r>
            <a:r>
              <a:rPr lang="en-US" dirty="0"/>
              <a:t>, </a:t>
            </a:r>
            <a:r>
              <a:rPr lang="en-US" dirty="0" err="1"/>
              <a:t>minHSV</a:t>
            </a:r>
            <a:r>
              <a:rPr lang="en-US" dirty="0"/>
              <a:t>, </a:t>
            </a:r>
            <a:r>
              <a:rPr lang="en-US" dirty="0" err="1"/>
              <a:t>maxHSV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Erosion: </a:t>
            </a:r>
            <a:r>
              <a:rPr lang="en-US" dirty="0" err="1"/>
              <a:t>frameBin</a:t>
            </a:r>
            <a:r>
              <a:rPr lang="en-US" dirty="0"/>
              <a:t> = cv2.erode(</a:t>
            </a:r>
            <a:r>
              <a:rPr lang="en-US" dirty="0" err="1"/>
              <a:t>frameBin</a:t>
            </a:r>
            <a:r>
              <a:rPr lang="en-US" dirty="0"/>
              <a:t>, </a:t>
            </a:r>
            <a:r>
              <a:rPr lang="en-US" dirty="0" err="1"/>
              <a:t>kernelErosion</a:t>
            </a:r>
            <a:r>
              <a:rPr lang="en-US" dirty="0"/>
              <a:t>, iterations=1)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Dilation: </a:t>
            </a:r>
            <a:r>
              <a:rPr lang="en-US" dirty="0" err="1"/>
              <a:t>frameBin</a:t>
            </a:r>
            <a:r>
              <a:rPr lang="en-US" dirty="0"/>
              <a:t> = cv2.dilate(</a:t>
            </a:r>
            <a:r>
              <a:rPr lang="en-US" dirty="0" err="1"/>
              <a:t>frameBin</a:t>
            </a:r>
            <a:r>
              <a:rPr lang="en-US" dirty="0"/>
              <a:t>, </a:t>
            </a:r>
            <a:r>
              <a:rPr lang="en-US" dirty="0" err="1"/>
              <a:t>kernelDilation</a:t>
            </a:r>
            <a:r>
              <a:rPr lang="en-US" dirty="0"/>
              <a:t>, iterations=1)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Gaussian blur: </a:t>
            </a:r>
            <a:r>
              <a:rPr lang="en-US" dirty="0" err="1"/>
              <a:t>frameBin</a:t>
            </a:r>
            <a:r>
              <a:rPr lang="en-US" dirty="0"/>
              <a:t> = cv2.GaussianBlur(</a:t>
            </a:r>
            <a:r>
              <a:rPr lang="en-US" dirty="0" err="1"/>
              <a:t>frameBin</a:t>
            </a:r>
            <a:r>
              <a:rPr lang="en-US" dirty="0"/>
              <a:t>, (9,9), 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 processed mask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42263-8E59-9B3B-320A-C68C7F5BD2D4}"/>
              </a:ext>
            </a:extLst>
          </p:cNvPr>
          <p:cNvSpPr txBox="1"/>
          <p:nvPr/>
        </p:nvSpPr>
        <p:spPr>
          <a:xfrm>
            <a:off x="620486" y="333579"/>
            <a:ext cx="570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 Vision: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6F4680B3-FCFE-FCBA-425E-5F134E57902F}"/>
              </a:ext>
            </a:extLst>
          </p:cNvPr>
          <p:cNvSpPr/>
          <p:nvPr/>
        </p:nvSpPr>
        <p:spPr>
          <a:xfrm>
            <a:off x="7968343" y="2373086"/>
            <a:ext cx="87086" cy="40277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5D773B-1050-A06D-54AE-408CA7479A6E}"/>
              </a:ext>
            </a:extLst>
          </p:cNvPr>
          <p:cNvSpPr/>
          <p:nvPr/>
        </p:nvSpPr>
        <p:spPr>
          <a:xfrm>
            <a:off x="8098972" y="2276345"/>
            <a:ext cx="2721427" cy="6519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9A72D5-C598-D719-55A8-981CE0111513}"/>
              </a:ext>
            </a:extLst>
          </p:cNvPr>
          <p:cNvSpPr txBox="1"/>
          <p:nvPr/>
        </p:nvSpPr>
        <p:spPr>
          <a:xfrm>
            <a:off x="8131630" y="2314191"/>
            <a:ext cx="284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small noise while preserving shape</a:t>
            </a:r>
          </a:p>
          <a:p>
            <a:endParaRPr lang="en-US" dirty="0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4342469-3FF3-4026-9828-4012075F14F5}"/>
              </a:ext>
            </a:extLst>
          </p:cNvPr>
          <p:cNvSpPr/>
          <p:nvPr/>
        </p:nvSpPr>
        <p:spPr>
          <a:xfrm>
            <a:off x="424543" y="3755572"/>
            <a:ext cx="10733314" cy="286232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D60110-FE0B-ACE3-9DB8-67F12B6EEF33}"/>
              </a:ext>
            </a:extLst>
          </p:cNvPr>
          <p:cNvSpPr txBox="1"/>
          <p:nvPr/>
        </p:nvSpPr>
        <p:spPr>
          <a:xfrm>
            <a:off x="620486" y="3934959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Yellow Stick detection: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A0B48-7E0A-E434-2113-7A5ADF15DB4A}"/>
              </a:ext>
            </a:extLst>
          </p:cNvPr>
          <p:cNvSpPr txBox="1"/>
          <p:nvPr/>
        </p:nvSpPr>
        <p:spPr>
          <a:xfrm>
            <a:off x="609599" y="4218017"/>
            <a:ext cx="10472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Capture and crop the image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contours in the binary image: _, contours, _ = cv2.findContours(</a:t>
            </a:r>
            <a:r>
              <a:rPr lang="en-US" dirty="0" err="1"/>
              <a:t>frameBin</a:t>
            </a:r>
            <a:r>
              <a:rPr lang="en-US" dirty="0"/>
              <a:t>, cv2.RETR_EXTERNAL, cv2.CHAIN_APPROX_NONE)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Loop through contours and filter by size: Compute perimeter and area, and filter by Size (Only keep contours large enough to be real objects). Get their bounding rectangles.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Shape filter — stick-like aspect ratio: </a:t>
            </a:r>
            <a:r>
              <a:rPr lang="en-US" dirty="0" err="1"/>
              <a:t>rects</a:t>
            </a:r>
            <a:r>
              <a:rPr lang="en-US" dirty="0"/>
              <a:t> = [</a:t>
            </a:r>
            <a:r>
              <a:rPr lang="en-US" dirty="0" err="1"/>
              <a:t>rect</a:t>
            </a:r>
            <a:r>
              <a:rPr lang="en-US" dirty="0"/>
              <a:t> for </a:t>
            </a:r>
            <a:r>
              <a:rPr lang="en-US" dirty="0" err="1"/>
              <a:t>rect</a:t>
            </a:r>
            <a:r>
              <a:rPr lang="en-US" dirty="0"/>
              <a:t> in </a:t>
            </a:r>
            <a:r>
              <a:rPr lang="en-US" dirty="0" err="1"/>
              <a:t>rects</a:t>
            </a:r>
            <a:r>
              <a:rPr lang="en-US" dirty="0"/>
              <a:t> if (1.0*</a:t>
            </a:r>
            <a:r>
              <a:rPr lang="en-US" dirty="0" err="1"/>
              <a:t>rect</a:t>
            </a:r>
            <a:r>
              <a:rPr lang="en-US" dirty="0"/>
              <a:t>[3]/</a:t>
            </a:r>
            <a:r>
              <a:rPr lang="en-US" dirty="0" err="1"/>
              <a:t>rect</a:t>
            </a:r>
            <a:r>
              <a:rPr lang="en-US" dirty="0"/>
              <a:t>[2]) &gt; 0.8]. Recall: </a:t>
            </a:r>
            <a:r>
              <a:rPr lang="en-US" dirty="0" err="1"/>
              <a:t>rect</a:t>
            </a:r>
            <a:r>
              <a:rPr lang="en-US" dirty="0"/>
              <a:t> = [x, y, w, h]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Convert to </a:t>
            </a:r>
            <a:r>
              <a:rPr lang="en-US" dirty="0" err="1"/>
              <a:t>numpy</a:t>
            </a:r>
            <a:r>
              <a:rPr lang="en-US" dirty="0"/>
              <a:t>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921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301CA1-18BC-EA57-5F00-3FB50CAEBC6A}"/>
              </a:ext>
            </a:extLst>
          </p:cNvPr>
          <p:cNvSpPr/>
          <p:nvPr/>
        </p:nvSpPr>
        <p:spPr>
          <a:xfrm>
            <a:off x="767443" y="457201"/>
            <a:ext cx="10657113" cy="12845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69B5F-B4B1-AA05-6ADF-E2A66ED91B50}"/>
              </a:ext>
            </a:extLst>
          </p:cNvPr>
          <p:cNvSpPr txBox="1"/>
          <p:nvPr/>
        </p:nvSpPr>
        <p:spPr>
          <a:xfrm>
            <a:off x="952499" y="765602"/>
            <a:ext cx="10472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the “most stick-like” rectangle: Selects the rectangle with </a:t>
            </a:r>
            <a:r>
              <a:rPr lang="en-US" b="1" dirty="0"/>
              <a:t>largest height/width ratio</a:t>
            </a:r>
            <a:r>
              <a:rPr lang="en-US" dirty="0"/>
              <a:t> → most vertical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 Y coordinate back to full-frame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7F44F-802B-AE34-4229-7278B61112BD}"/>
              </a:ext>
            </a:extLst>
          </p:cNvPr>
          <p:cNvSpPr txBox="1"/>
          <p:nvPr/>
        </p:nvSpPr>
        <p:spPr>
          <a:xfrm>
            <a:off x="1208315" y="457201"/>
            <a:ext cx="244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Continued:</a:t>
            </a:r>
          </a:p>
        </p:txBody>
      </p:sp>
    </p:spTree>
    <p:extLst>
      <p:ext uri="{BB962C8B-B14F-4D97-AF65-F5344CB8AC3E}">
        <p14:creationId xmlns:p14="http://schemas.microsoft.com/office/powerpoint/2010/main" val="3412464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fficeArt object">
            <a:extLst>
              <a:ext uri="{FF2B5EF4-FFF2-40B4-BE49-F238E27FC236}">
                <a16:creationId xmlns:a16="http://schemas.microsoft.com/office/drawing/2014/main" id="{5A75A55C-B4FA-2689-4871-C794F5146C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08708" y="1313049"/>
            <a:ext cx="3646486" cy="428169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78D0DE-8AC2-F5E0-D79A-9C04E9FFC2DE}"/>
              </a:ext>
            </a:extLst>
          </p:cNvPr>
          <p:cNvSpPr txBox="1"/>
          <p:nvPr/>
        </p:nvSpPr>
        <p:spPr>
          <a:xfrm>
            <a:off x="688570" y="406180"/>
            <a:ext cx="8097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Closed-loop feedback control using Force-sensitive Resistor (FSR)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B0F92-B909-BCAA-DC93-E8996F69FD47}"/>
              </a:ext>
            </a:extLst>
          </p:cNvPr>
          <p:cNvSpPr txBox="1"/>
          <p:nvPr/>
        </p:nvSpPr>
        <p:spPr>
          <a:xfrm>
            <a:off x="6411883" y="1137637"/>
            <a:ext cx="5026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Principle: find the robotic I/O layout of analog, GND and 5V  (as power). Connect FSR from 5V output, in serial to 10K resistor, then ground. Having analog (ADC) trace the voltage.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82B0E-8C47-FCEB-292D-BEF572DDC531}"/>
              </a:ext>
            </a:extLst>
          </p:cNvPr>
          <p:cNvSpPr txBox="1"/>
          <p:nvPr/>
        </p:nvSpPr>
        <p:spPr>
          <a:xfrm>
            <a:off x="6411883" y="3453894"/>
            <a:ext cx="5181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Via the circuit and Nao’s Arduino data logger, I could record FSR voltages at regular intervals, thus having pressure information at self-defined sampling rate, to control and adjust the coordinates of the robotic arm hitting the golf ball.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C396606-3EF5-CC90-10A6-46DCF50C2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04" y="1313049"/>
            <a:ext cx="3646486" cy="411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00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221C6-D12B-9BCE-04ED-8683F88B4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18" y="301106"/>
            <a:ext cx="10515600" cy="65763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Correlation between the coordinates and the Force (Voltage/Resistance)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367ED-1CED-AD13-BE5E-FF4EA43BB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364" y="1293610"/>
            <a:ext cx="10515600" cy="4351338"/>
          </a:xfrm>
        </p:spPr>
        <p:txBody>
          <a:bodyPr/>
          <a:lstStyle/>
          <a:p>
            <a:r>
              <a:rPr lang="en-US" sz="2400" dirty="0"/>
              <a:t>Voltage – pressure</a:t>
            </a:r>
          </a:p>
          <a:p>
            <a:r>
              <a:rPr lang="en-US" sz="2400" dirty="0"/>
              <a:t>We transfer pressure to a corresponding visible parameter – coordinate. We have </a:t>
            </a:r>
            <a:r>
              <a:rPr lang="en-US" sz="2400" dirty="0" err="1"/>
              <a:t>x,y,z</a:t>
            </a:r>
            <a:r>
              <a:rPr lang="en-US" sz="2400" dirty="0"/>
              <a:t> 3D coordinate in this application. We can break down the coordinates each direction. For simplicity, we take x-direction for demonstration, so we can control x coordinate to control the pressure applied when playing golf.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41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fficeArt object">
            <a:extLst>
              <a:ext uri="{FF2B5EF4-FFF2-40B4-BE49-F238E27FC236}">
                <a16:creationId xmlns:a16="http://schemas.microsoft.com/office/drawing/2014/main" id="{E5CA809D-CC2F-E759-190F-DD0E139988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85386" y="2118157"/>
            <a:ext cx="6793749" cy="437131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39EADE-C35A-4678-3EAE-7F33622FB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51" y="293081"/>
            <a:ext cx="9617825" cy="765406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Measurement and Data Logging of the Output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3BEE7-7EF4-BC32-1D23-96F7021BD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69" y="1058487"/>
            <a:ext cx="10515600" cy="11522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analog ADC input to Arduino Uno board of Nao for voltage reading. I used the same Arduino Uno board as in the robotic system, and wrote the </a:t>
            </a:r>
            <a:r>
              <a:rPr lang="en-US" sz="2400" dirty="0" err="1"/>
              <a:t>Matlab</a:t>
            </a:r>
            <a:r>
              <a:rPr lang="en-US" sz="2400" dirty="0"/>
              <a:t> script to plot and analyze the relative ADC counts (y-axis) </a:t>
            </a:r>
            <a:r>
              <a:rPr lang="en-US" sz="2400" dirty="0" err="1"/>
              <a:t>wrt</a:t>
            </a:r>
            <a:r>
              <a:rPr lang="en-US" sz="2400" dirty="0"/>
              <a:t> time (x-axis/</a:t>
            </a:r>
            <a:r>
              <a:rPr lang="en-US" sz="2400" dirty="0" err="1"/>
              <a:t>ms</a:t>
            </a:r>
            <a:r>
              <a:rPr lang="en-US" sz="2400" dirty="0"/>
              <a:t>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10881E-D3DF-DF22-324F-831A0BB2DCB3}"/>
              </a:ext>
            </a:extLst>
          </p:cNvPr>
          <p:cNvSpPr txBox="1"/>
          <p:nvPr/>
        </p:nvSpPr>
        <p:spPr>
          <a:xfrm>
            <a:off x="288175" y="2421774"/>
            <a:ext cx="510955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a=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arduino</a:t>
            </a: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('/dev/cu.wchusbserial1420','uno');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interval=10000;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passo=0.05;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x=[];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t=1;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while (t&lt;interval)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  b=readVoltage(a,'A0');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  x=[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x,b</a:t>
            </a: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];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  plot(x);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 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grid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  t=t+passo;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   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drawnow</a:t>
            </a:r>
            <a:r>
              <a:rPr lang="fr-FR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;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  <a:p>
            <a:pPr marL="0" marR="0" indent="30480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Arial Unicode MS"/>
                <a:cs typeface="Arial Unicode MS"/>
              </a:rPr>
              <a:t>end</a:t>
            </a: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17DC95-A070-3F49-BDE1-652A2CCDFF21}"/>
              </a:ext>
            </a:extLst>
          </p:cNvPr>
          <p:cNvSpPr txBox="1">
            <a:spLocks/>
          </p:cNvSpPr>
          <p:nvPr/>
        </p:nvSpPr>
        <p:spPr>
          <a:xfrm>
            <a:off x="356062" y="5679796"/>
            <a:ext cx="5274425" cy="779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By setting </a:t>
            </a:r>
            <a:r>
              <a:rPr lang="en-US" sz="2400" dirty="0" err="1"/>
              <a:t>passo</a:t>
            </a:r>
            <a:r>
              <a:rPr lang="en-US" sz="2400" dirty="0"/>
              <a:t> value, I could manage the interval of the sampling. </a:t>
            </a:r>
          </a:p>
        </p:txBody>
      </p:sp>
    </p:spTree>
    <p:extLst>
      <p:ext uri="{BB962C8B-B14F-4D97-AF65-F5344CB8AC3E}">
        <p14:creationId xmlns:p14="http://schemas.microsoft.com/office/powerpoint/2010/main" val="169840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F42794-C9AF-B2C6-7865-237BB8A4A72D}"/>
              </a:ext>
            </a:extLst>
          </p:cNvPr>
          <p:cNvSpPr txBox="1"/>
          <p:nvPr/>
        </p:nvSpPr>
        <p:spPr>
          <a:xfrm>
            <a:off x="533401" y="435429"/>
            <a:ext cx="5355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Communication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125886-2718-C02F-74B8-01C9507337BF}"/>
              </a:ext>
            </a:extLst>
          </p:cNvPr>
          <p:cNvSpPr txBox="1"/>
          <p:nvPr/>
        </p:nvSpPr>
        <p:spPr>
          <a:xfrm>
            <a:off x="533401" y="1023257"/>
            <a:ext cx="10896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What is an effective way to use RF communication without interference with other transmitters? </a:t>
            </a:r>
          </a:p>
          <a:p>
            <a:r>
              <a:rPr lang="en-US" altLang="zh-CN" sz="2000" dirty="0"/>
              <a:t>How do we get precise synchronous frequency signal?  </a:t>
            </a:r>
          </a:p>
          <a:p>
            <a:endParaRPr lang="en-US" sz="2000" dirty="0"/>
          </a:p>
          <a:p>
            <a:r>
              <a:rPr lang="en-US" sz="2000" dirty="0"/>
              <a:t>In robotics competition/robotics stage performance, if we use RF communication module, there might be more than 10 robotic </a:t>
            </a:r>
            <a:r>
              <a:rPr lang="en-US" altLang="zh-CN" sz="2000" dirty="0"/>
              <a:t>teams communicating with robots at the same time, and each team might have multiple robots to control (think of a football team).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91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A33B00E-568D-E857-58D6-2F8F429902A7}"/>
              </a:ext>
            </a:extLst>
          </p:cNvPr>
          <p:cNvSpPr/>
          <p:nvPr/>
        </p:nvSpPr>
        <p:spPr>
          <a:xfrm>
            <a:off x="5218157" y="5416043"/>
            <a:ext cx="6310818" cy="326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8E3CA1D-85E1-F963-8E25-FE2FEBCB7098}"/>
              </a:ext>
            </a:extLst>
          </p:cNvPr>
          <p:cNvSpPr/>
          <p:nvPr/>
        </p:nvSpPr>
        <p:spPr>
          <a:xfrm>
            <a:off x="515630" y="5386556"/>
            <a:ext cx="3994358" cy="3265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DDD3B96-1115-9674-9597-DBDF2CBC6465}"/>
              </a:ext>
            </a:extLst>
          </p:cNvPr>
          <p:cNvSpPr/>
          <p:nvPr/>
        </p:nvSpPr>
        <p:spPr>
          <a:xfrm>
            <a:off x="501440" y="3310971"/>
            <a:ext cx="11027535" cy="9110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2698D-4CEB-41EF-BE62-CA9D09DF287F}"/>
              </a:ext>
            </a:extLst>
          </p:cNvPr>
          <p:cNvSpPr txBox="1"/>
          <p:nvPr/>
        </p:nvSpPr>
        <p:spPr>
          <a:xfrm>
            <a:off x="480371" y="475858"/>
            <a:ext cx="100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Precise Synchronous Frequency Offset Apparatus in Robotics Application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739B97-7E92-4CD9-BB4D-FFCAFD6DF476}"/>
              </a:ext>
            </a:extLst>
          </p:cNvPr>
          <p:cNvSpPr txBox="1"/>
          <p:nvPr/>
        </p:nvSpPr>
        <p:spPr>
          <a:xfrm>
            <a:off x="480371" y="1057266"/>
            <a:ext cx="10717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Precise Synchronous Frequency Offset Apparatus is an intelligent RF calibration system for robotic communication modules. Using a microcontroller-based architecture and real-time frequency measurement/control, it replaces traditional analog Phase-Locked Loop (PLL) synchronization methods to achieve high-precision synchronous frequency calibration.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C74F3D4-DC60-046E-FE72-0F339F64AD3E}"/>
              </a:ext>
            </a:extLst>
          </p:cNvPr>
          <p:cNvCxnSpPr>
            <a:cxnSpLocks/>
          </p:cNvCxnSpPr>
          <p:nvPr/>
        </p:nvCxnSpPr>
        <p:spPr>
          <a:xfrm>
            <a:off x="4586196" y="5589272"/>
            <a:ext cx="39581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053829-EC26-E480-3726-E234A473D6C3}"/>
              </a:ext>
            </a:extLst>
          </p:cNvPr>
          <p:cNvCxnSpPr>
            <a:cxnSpLocks/>
          </p:cNvCxnSpPr>
          <p:nvPr/>
        </p:nvCxnSpPr>
        <p:spPr>
          <a:xfrm>
            <a:off x="8335977" y="5814182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400E069-A4B2-1160-D230-7E1ED644483D}"/>
              </a:ext>
            </a:extLst>
          </p:cNvPr>
          <p:cNvSpPr/>
          <p:nvPr/>
        </p:nvSpPr>
        <p:spPr>
          <a:xfrm>
            <a:off x="7077161" y="6147559"/>
            <a:ext cx="2503715" cy="3918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B3EDD7-4051-DB23-BE6E-AEADA4D98838}"/>
              </a:ext>
            </a:extLst>
          </p:cNvPr>
          <p:cNvSpPr txBox="1"/>
          <p:nvPr/>
        </p:nvSpPr>
        <p:spPr>
          <a:xfrm>
            <a:off x="7251333" y="6158836"/>
            <a:ext cx="232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processing frequency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AA02CD-FBF7-AC5D-C180-E22FD3164184}"/>
              </a:ext>
            </a:extLst>
          </p:cNvPr>
          <p:cNvCxnSpPr>
            <a:cxnSpLocks/>
          </p:cNvCxnSpPr>
          <p:nvPr/>
        </p:nvCxnSpPr>
        <p:spPr>
          <a:xfrm flipH="1">
            <a:off x="5948889" y="6343502"/>
            <a:ext cx="6056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DF123AA0-FEDF-58BB-6452-C9EF518521C9}"/>
              </a:ext>
            </a:extLst>
          </p:cNvPr>
          <p:cNvSpPr/>
          <p:nvPr/>
        </p:nvSpPr>
        <p:spPr>
          <a:xfrm>
            <a:off x="4567351" y="6147559"/>
            <a:ext cx="1094977" cy="3806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D05AB8-1328-A8D2-FF37-AFBE55F17751}"/>
              </a:ext>
            </a:extLst>
          </p:cNvPr>
          <p:cNvSpPr txBox="1"/>
          <p:nvPr/>
        </p:nvSpPr>
        <p:spPr>
          <a:xfrm>
            <a:off x="4567351" y="6122993"/>
            <a:ext cx="101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transmit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F29D31-39AA-6A3B-3E26-BEA9F61FEE05}"/>
              </a:ext>
            </a:extLst>
          </p:cNvPr>
          <p:cNvSpPr txBox="1"/>
          <p:nvPr/>
        </p:nvSpPr>
        <p:spPr>
          <a:xfrm>
            <a:off x="663025" y="3310971"/>
            <a:ext cx="10799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Interlaced scan</a:t>
            </a:r>
          </a:p>
          <a:p>
            <a:r>
              <a:rPr lang="en-US" dirty="0"/>
              <a:t>Phase-Alternating Line (PAL) – based TV (First scan odd-numbered lines, then even-numbered lines, in total 625H, 312.5H each.)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E8C0BD-B01A-96CC-E3AE-ED666D38FA2A}"/>
              </a:ext>
            </a:extLst>
          </p:cNvPr>
          <p:cNvSpPr txBox="1"/>
          <p:nvPr/>
        </p:nvSpPr>
        <p:spPr>
          <a:xfrm>
            <a:off x="480371" y="5404606"/>
            <a:ext cx="422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 20 synchronous pulses to get SF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AAAC8-8314-3EF7-D363-48D9EC2FF7F7}"/>
              </a:ext>
            </a:extLst>
          </p:cNvPr>
          <p:cNvSpPr txBox="1"/>
          <p:nvPr/>
        </p:nvSpPr>
        <p:spPr>
          <a:xfrm>
            <a:off x="5114839" y="5416273"/>
            <a:ext cx="674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 Voltage-Controlled Crystal Oscillator (VCXO) against SF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C2573-6BF0-F468-03DE-D7DF29985409}"/>
              </a:ext>
            </a:extLst>
          </p:cNvPr>
          <p:cNvSpPr txBox="1"/>
          <p:nvPr/>
        </p:nvSpPr>
        <p:spPr>
          <a:xfrm>
            <a:off x="435122" y="2428045"/>
            <a:ext cx="11027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Solution: </a:t>
            </a:r>
          </a:p>
          <a:p>
            <a:r>
              <a:rPr lang="en-US" dirty="0"/>
              <a:t>Frequency calibration: Standard Frequency (SF) signal 1(MHz) from China Central Television (CCTV).</a:t>
            </a:r>
          </a:p>
          <a:p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9587C05-5FC2-EEE0-604C-1DBF309BAB8A}"/>
              </a:ext>
            </a:extLst>
          </p:cNvPr>
          <p:cNvSpPr/>
          <p:nvPr/>
        </p:nvSpPr>
        <p:spPr>
          <a:xfrm>
            <a:off x="501441" y="4376057"/>
            <a:ext cx="11027534" cy="8116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13B1AF-9B5A-7C3A-FBDB-3ADE9FBFBFEA}"/>
              </a:ext>
            </a:extLst>
          </p:cNvPr>
          <p:cNvSpPr txBox="1"/>
          <p:nvPr/>
        </p:nvSpPr>
        <p:spPr>
          <a:xfrm>
            <a:off x="565680" y="4444801"/>
            <a:ext cx="11110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16H and 329H of any CCTV programs, they contain 20 synchronous pulses from cesium atomic clock whose precision can reach 10^{-11} – 10^{-15}.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4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A56242C-F7D9-6AE2-FCC8-1E0158A1AC3F}"/>
              </a:ext>
            </a:extLst>
          </p:cNvPr>
          <p:cNvSpPr/>
          <p:nvPr/>
        </p:nvSpPr>
        <p:spPr>
          <a:xfrm>
            <a:off x="1289957" y="587830"/>
            <a:ext cx="8828314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0FED6-8408-35BD-66B8-A1BFC4FA93F4}"/>
              </a:ext>
            </a:extLst>
          </p:cNvPr>
          <p:cNvSpPr txBox="1"/>
          <p:nvPr/>
        </p:nvSpPr>
        <p:spPr>
          <a:xfrm>
            <a:off x="1464128" y="696686"/>
            <a:ext cx="9263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Thus, we can assign the frequency to each robot from 200 MHz, step size as 1 MHz increment, e.g. the second robot RF communication can be set as 201 MHz, the third 202MHz, etc.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9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647D5263-0ECB-4A2F-321A-61DA7650B325}"/>
              </a:ext>
            </a:extLst>
          </p:cNvPr>
          <p:cNvSpPr/>
          <p:nvPr/>
        </p:nvSpPr>
        <p:spPr>
          <a:xfrm>
            <a:off x="7053832" y="4154623"/>
            <a:ext cx="1339162" cy="440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419334-BA87-A414-75A4-8D76D02E9AD7}"/>
              </a:ext>
            </a:extLst>
          </p:cNvPr>
          <p:cNvSpPr/>
          <p:nvPr/>
        </p:nvSpPr>
        <p:spPr>
          <a:xfrm>
            <a:off x="7842717" y="2685442"/>
            <a:ext cx="10295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AB4E5F6-66AA-973F-837F-537656742B79}"/>
              </a:ext>
            </a:extLst>
          </p:cNvPr>
          <p:cNvSpPr/>
          <p:nvPr/>
        </p:nvSpPr>
        <p:spPr>
          <a:xfrm>
            <a:off x="6372706" y="2685442"/>
            <a:ext cx="10295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CF5F084-3028-15EC-EDD0-AD3E30840141}"/>
              </a:ext>
            </a:extLst>
          </p:cNvPr>
          <p:cNvSpPr/>
          <p:nvPr/>
        </p:nvSpPr>
        <p:spPr>
          <a:xfrm>
            <a:off x="6574090" y="1111088"/>
            <a:ext cx="2416628" cy="7619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BED542-8FA2-B959-BE8C-C138123AFE6A}"/>
              </a:ext>
            </a:extLst>
          </p:cNvPr>
          <p:cNvSpPr txBox="1"/>
          <p:nvPr/>
        </p:nvSpPr>
        <p:spPr>
          <a:xfrm>
            <a:off x="402771" y="364868"/>
            <a:ext cx="453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Connection to Embedded Linux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93E282-E6A0-B906-1559-E2F479652FA5}"/>
              </a:ext>
            </a:extLst>
          </p:cNvPr>
          <p:cNvSpPr txBox="1"/>
          <p:nvPr/>
        </p:nvSpPr>
        <p:spPr>
          <a:xfrm>
            <a:off x="1072242" y="1447801"/>
            <a:ext cx="322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Embedded Linux System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5AB4D-D154-DB0B-64B2-B2D541BCB2F7}"/>
              </a:ext>
            </a:extLst>
          </p:cNvPr>
          <p:cNvCxnSpPr>
            <a:cxnSpLocks/>
          </p:cNvCxnSpPr>
          <p:nvPr/>
        </p:nvCxnSpPr>
        <p:spPr>
          <a:xfrm>
            <a:off x="2351314" y="1817133"/>
            <a:ext cx="0" cy="512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CBB7FEF-5BC4-AA00-3680-18DD46B6FDB6}"/>
              </a:ext>
            </a:extLst>
          </p:cNvPr>
          <p:cNvSpPr txBox="1"/>
          <p:nvPr/>
        </p:nvSpPr>
        <p:spPr>
          <a:xfrm>
            <a:off x="1338943" y="2329152"/>
            <a:ext cx="244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NAOqi</a:t>
            </a:r>
            <a:r>
              <a:rPr lang="en-US" dirty="0"/>
              <a:t> Middleware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5439EA-880B-83BF-0AF4-AE89DF5E47F5}"/>
              </a:ext>
            </a:extLst>
          </p:cNvPr>
          <p:cNvCxnSpPr>
            <a:cxnSpLocks/>
          </p:cNvCxnSpPr>
          <p:nvPr/>
        </p:nvCxnSpPr>
        <p:spPr>
          <a:xfrm>
            <a:off x="2351314" y="2698484"/>
            <a:ext cx="0" cy="512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70106A-3B58-33AD-8015-9DACDC2BB5C9}"/>
              </a:ext>
            </a:extLst>
          </p:cNvPr>
          <p:cNvSpPr txBox="1"/>
          <p:nvPr/>
        </p:nvSpPr>
        <p:spPr>
          <a:xfrm>
            <a:off x="566060" y="3287486"/>
            <a:ext cx="4234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 Robot Control + Computer Vision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994FB7-A518-59AE-30D7-8C3C5F435782}"/>
              </a:ext>
            </a:extLst>
          </p:cNvPr>
          <p:cNvCxnSpPr>
            <a:cxnSpLocks/>
          </p:cNvCxnSpPr>
          <p:nvPr/>
        </p:nvCxnSpPr>
        <p:spPr>
          <a:xfrm>
            <a:off x="2373085" y="3656818"/>
            <a:ext cx="0" cy="512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BEAC73E-7E57-3658-FB77-010BBA694157}"/>
              </a:ext>
            </a:extLst>
          </p:cNvPr>
          <p:cNvSpPr txBox="1"/>
          <p:nvPr/>
        </p:nvSpPr>
        <p:spPr>
          <a:xfrm>
            <a:off x="1006928" y="4295002"/>
            <a:ext cx="3352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/ Motors / Sensors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1C3DB4-45B3-E74D-B270-8E4C56C31688}"/>
              </a:ext>
            </a:extLst>
          </p:cNvPr>
          <p:cNvCxnSpPr>
            <a:cxnSpLocks/>
          </p:cNvCxnSpPr>
          <p:nvPr/>
        </p:nvCxnSpPr>
        <p:spPr>
          <a:xfrm>
            <a:off x="2373085" y="4664334"/>
            <a:ext cx="0" cy="5120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485791-289B-8294-1C2A-F89224F20914}"/>
              </a:ext>
            </a:extLst>
          </p:cNvPr>
          <p:cNvSpPr txBox="1"/>
          <p:nvPr/>
        </p:nvSpPr>
        <p:spPr>
          <a:xfrm>
            <a:off x="914400" y="5176353"/>
            <a:ext cx="311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Autonomous Robot Behavior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D455B1-174F-26E1-7303-D25349204B65}"/>
              </a:ext>
            </a:extLst>
          </p:cNvPr>
          <p:cNvSpPr txBox="1"/>
          <p:nvPr/>
        </p:nvSpPr>
        <p:spPr>
          <a:xfrm>
            <a:off x="6509657" y="626478"/>
            <a:ext cx="343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Architecture Diagram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EB8AE5-191E-29FD-7A26-47AB8D238B3D}"/>
              </a:ext>
            </a:extLst>
          </p:cNvPr>
          <p:cNvSpPr txBox="1"/>
          <p:nvPr/>
        </p:nvSpPr>
        <p:spPr>
          <a:xfrm>
            <a:off x="6683608" y="1122756"/>
            <a:ext cx="3091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Embedded Linux OS </a:t>
            </a:r>
          </a:p>
          <a:p>
            <a:r>
              <a:rPr lang="en-US" dirty="0"/>
              <a:t>(</a:t>
            </a:r>
            <a:r>
              <a:rPr lang="en-US" dirty="0" err="1"/>
              <a:t>OpenNAO</a:t>
            </a:r>
            <a:r>
              <a:rPr lang="en-US" dirty="0"/>
              <a:t>/</a:t>
            </a:r>
            <a:r>
              <a:rPr lang="en-US" dirty="0" err="1"/>
              <a:t>NAOqi</a:t>
            </a:r>
            <a:r>
              <a:rPr lang="en-US" dirty="0"/>
              <a:t>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08F46F5-CBC6-1748-B4C6-B80842B9D6FA}"/>
              </a:ext>
            </a:extLst>
          </p:cNvPr>
          <p:cNvCxnSpPr/>
          <p:nvPr/>
        </p:nvCxnSpPr>
        <p:spPr>
          <a:xfrm>
            <a:off x="7620000" y="1948896"/>
            <a:ext cx="0" cy="3693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0516CC-67EA-12ED-1EB4-D1AB9B59A1EE}"/>
              </a:ext>
            </a:extLst>
          </p:cNvPr>
          <p:cNvCxnSpPr>
            <a:cxnSpLocks/>
          </p:cNvCxnSpPr>
          <p:nvPr/>
        </p:nvCxnSpPr>
        <p:spPr>
          <a:xfrm>
            <a:off x="6882493" y="2188773"/>
            <a:ext cx="14750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85D5190-C3A7-B0C6-6211-F44E53C1377D}"/>
              </a:ext>
            </a:extLst>
          </p:cNvPr>
          <p:cNvCxnSpPr>
            <a:cxnSpLocks/>
          </p:cNvCxnSpPr>
          <p:nvPr/>
        </p:nvCxnSpPr>
        <p:spPr>
          <a:xfrm>
            <a:off x="6882493" y="2188773"/>
            <a:ext cx="0" cy="440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3A0303-3CC4-791C-918B-72CC65EEC31F}"/>
              </a:ext>
            </a:extLst>
          </p:cNvPr>
          <p:cNvCxnSpPr>
            <a:cxnSpLocks/>
          </p:cNvCxnSpPr>
          <p:nvPr/>
        </p:nvCxnSpPr>
        <p:spPr>
          <a:xfrm>
            <a:off x="8357507" y="2188773"/>
            <a:ext cx="0" cy="440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B068090-5EAA-F6B7-AE1D-AF2FD06BAFEF}"/>
              </a:ext>
            </a:extLst>
          </p:cNvPr>
          <p:cNvSpPr txBox="1"/>
          <p:nvPr/>
        </p:nvSpPr>
        <p:spPr>
          <a:xfrm>
            <a:off x="6372706" y="2668135"/>
            <a:ext cx="1350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drivers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482380-0CA3-C872-71B1-BC17C079BE3C}"/>
              </a:ext>
            </a:extLst>
          </p:cNvPr>
          <p:cNvSpPr txBox="1"/>
          <p:nvPr/>
        </p:nvSpPr>
        <p:spPr>
          <a:xfrm>
            <a:off x="7881257" y="2685442"/>
            <a:ext cx="1208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Actuator motors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A59BBA8-043B-A22C-4E8F-43F49CC41D56}"/>
              </a:ext>
            </a:extLst>
          </p:cNvPr>
          <p:cNvCxnSpPr/>
          <p:nvPr/>
        </p:nvCxnSpPr>
        <p:spPr>
          <a:xfrm>
            <a:off x="6874329" y="3413610"/>
            <a:ext cx="0" cy="272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532C660-4D4F-2525-8C2C-01B46CED270C}"/>
              </a:ext>
            </a:extLst>
          </p:cNvPr>
          <p:cNvCxnSpPr/>
          <p:nvPr/>
        </p:nvCxnSpPr>
        <p:spPr>
          <a:xfrm>
            <a:off x="8447314" y="3413609"/>
            <a:ext cx="0" cy="2721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D7D916-2B94-3B84-B7C7-4E465612594B}"/>
              </a:ext>
            </a:extLst>
          </p:cNvPr>
          <p:cNvCxnSpPr>
            <a:cxnSpLocks/>
          </p:cNvCxnSpPr>
          <p:nvPr/>
        </p:nvCxnSpPr>
        <p:spPr>
          <a:xfrm>
            <a:off x="6882493" y="3685752"/>
            <a:ext cx="15648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3275D96-C095-EFB0-5A96-A9A8DEECC0D0}"/>
              </a:ext>
            </a:extLst>
          </p:cNvPr>
          <p:cNvCxnSpPr/>
          <p:nvPr/>
        </p:nvCxnSpPr>
        <p:spPr>
          <a:xfrm>
            <a:off x="7723413" y="3685752"/>
            <a:ext cx="0" cy="468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E4AEE37-00A2-0CAC-6624-43F76331FE57}"/>
              </a:ext>
            </a:extLst>
          </p:cNvPr>
          <p:cNvSpPr txBox="1"/>
          <p:nvPr/>
        </p:nvSpPr>
        <p:spPr>
          <a:xfrm>
            <a:off x="7108152" y="4154623"/>
            <a:ext cx="1546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NAOqi</a:t>
            </a:r>
            <a:r>
              <a:rPr lang="en-US" dirty="0"/>
              <a:t> API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41E0FA8-03B6-AB00-83F5-C1A277F71806}"/>
              </a:ext>
            </a:extLst>
          </p:cNvPr>
          <p:cNvCxnSpPr/>
          <p:nvPr/>
        </p:nvCxnSpPr>
        <p:spPr>
          <a:xfrm>
            <a:off x="7723413" y="4595298"/>
            <a:ext cx="0" cy="505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019035B8-6FB8-1501-D349-9D762C08DB9E}"/>
              </a:ext>
            </a:extLst>
          </p:cNvPr>
          <p:cNvSpPr/>
          <p:nvPr/>
        </p:nvSpPr>
        <p:spPr>
          <a:xfrm>
            <a:off x="6438020" y="5096822"/>
            <a:ext cx="2901916" cy="1608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D0562A8-0BFA-9432-A1C0-07F76FF877EE}"/>
              </a:ext>
            </a:extLst>
          </p:cNvPr>
          <p:cNvSpPr txBox="1"/>
          <p:nvPr/>
        </p:nvSpPr>
        <p:spPr>
          <a:xfrm>
            <a:off x="6635767" y="5112567"/>
            <a:ext cx="2413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Python/OpenCV App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552BCB-2246-9676-CB95-11A85115B136}"/>
              </a:ext>
            </a:extLst>
          </p:cNvPr>
          <p:cNvSpPr txBox="1"/>
          <p:nvPr/>
        </p:nvSpPr>
        <p:spPr>
          <a:xfrm>
            <a:off x="6631237" y="5545685"/>
            <a:ext cx="25154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HSV segmentation</a:t>
            </a:r>
          </a:p>
          <a:p>
            <a:r>
              <a:rPr lang="en-US" dirty="0"/>
              <a:t>Hough circles</a:t>
            </a:r>
          </a:p>
          <a:p>
            <a:r>
              <a:rPr lang="en-US" dirty="0"/>
              <a:t>Localization</a:t>
            </a:r>
          </a:p>
          <a:p>
            <a:r>
              <a:rPr lang="en-US" dirty="0"/>
              <a:t>Motion planning</a:t>
            </a:r>
          </a:p>
        </p:txBody>
      </p:sp>
    </p:spTree>
    <p:extLst>
      <p:ext uri="{BB962C8B-B14F-4D97-AF65-F5344CB8AC3E}">
        <p14:creationId xmlns:p14="http://schemas.microsoft.com/office/powerpoint/2010/main" val="158565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27CDB3F-B0D7-EEB9-97B8-2DD75FD4D7D3}"/>
              </a:ext>
            </a:extLst>
          </p:cNvPr>
          <p:cNvSpPr/>
          <p:nvPr/>
        </p:nvSpPr>
        <p:spPr>
          <a:xfrm>
            <a:off x="7306357" y="4484361"/>
            <a:ext cx="3426957" cy="20313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E7E45A3-767A-3726-EF4A-CEAC57794679}"/>
              </a:ext>
            </a:extLst>
          </p:cNvPr>
          <p:cNvSpPr/>
          <p:nvPr/>
        </p:nvSpPr>
        <p:spPr>
          <a:xfrm>
            <a:off x="772887" y="5021603"/>
            <a:ext cx="2928257" cy="718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11E1E-E6F1-C882-A12F-27B794BECE2A}"/>
              </a:ext>
            </a:extLst>
          </p:cNvPr>
          <p:cNvSpPr txBox="1"/>
          <p:nvPr/>
        </p:nvSpPr>
        <p:spPr>
          <a:xfrm>
            <a:off x="772887" y="553838"/>
            <a:ext cx="89045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NAO Robot Runs an Embedded Linux OS: </a:t>
            </a:r>
            <a:r>
              <a:rPr lang="en-US" dirty="0" err="1"/>
              <a:t>OpenNAO</a:t>
            </a:r>
            <a:r>
              <a:rPr lang="en-US" dirty="0"/>
              <a:t> / </a:t>
            </a:r>
            <a:r>
              <a:rPr lang="en-US" dirty="0" err="1"/>
              <a:t>NAOqi</a:t>
            </a:r>
            <a:r>
              <a:rPr lang="en-US" dirty="0"/>
              <a:t> OS (based on Gentoo)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Vision Pipeline Uses Embedded Linux Camera Interfaces: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Camera Sensor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Linux camera driver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 err="1"/>
              <a:t>NAOqi</a:t>
            </a:r>
            <a:r>
              <a:rPr lang="en-US" dirty="0"/>
              <a:t> camera API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Python/OpenCV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Vision algorithms</a:t>
            </a:r>
          </a:p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Motion Control Uses Embedded Middleware + Hardware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CD952-5449-0D6A-6E0B-E9BE08B0FC81}"/>
              </a:ext>
            </a:extLst>
          </p:cNvPr>
          <p:cNvSpPr txBox="1"/>
          <p:nvPr/>
        </p:nvSpPr>
        <p:spPr>
          <a:xfrm>
            <a:off x="832757" y="5037178"/>
            <a:ext cx="2808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motionProxy.setAngles</a:t>
            </a:r>
            <a:r>
              <a:rPr lang="en-US" dirty="0"/>
              <a:t>(...)</a:t>
            </a:r>
          </a:p>
          <a:p>
            <a:r>
              <a:rPr lang="en-US" dirty="0" err="1"/>
              <a:t>motionProxy.moveTo</a:t>
            </a:r>
            <a:r>
              <a:rPr lang="en-US" dirty="0"/>
              <a:t>(...)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F8442-0CF1-B2D2-25F3-FEBD855CF36B}"/>
              </a:ext>
            </a:extLst>
          </p:cNvPr>
          <p:cNvSpPr txBox="1"/>
          <p:nvPr/>
        </p:nvSpPr>
        <p:spPr>
          <a:xfrm>
            <a:off x="3943349" y="5185281"/>
            <a:ext cx="371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high-level calls into: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A1939D-4A3A-CD6F-7E91-C8B7F4DDD193}"/>
              </a:ext>
            </a:extLst>
          </p:cNvPr>
          <p:cNvSpPr txBox="1"/>
          <p:nvPr/>
        </p:nvSpPr>
        <p:spPr>
          <a:xfrm>
            <a:off x="7459434" y="4484362"/>
            <a:ext cx="3156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Python API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 err="1"/>
              <a:t>NAOqi</a:t>
            </a:r>
            <a:r>
              <a:rPr lang="en-US" dirty="0"/>
              <a:t> middleware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Embedded motor controllers</a:t>
            </a:r>
            <a:br>
              <a:rPr lang="en-US" dirty="0"/>
            </a:br>
            <a:r>
              <a:rPr lang="en-US" dirty="0"/>
              <a:t>↓</a:t>
            </a:r>
            <a:br>
              <a:rPr lang="en-US" dirty="0"/>
            </a:br>
            <a:r>
              <a:rPr lang="en-US" dirty="0"/>
              <a:t>Servo actuators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75C56B83-ED6A-5CFF-3967-F23B28C7C83E}"/>
              </a:ext>
            </a:extLst>
          </p:cNvPr>
          <p:cNvSpPr/>
          <p:nvPr/>
        </p:nvSpPr>
        <p:spPr>
          <a:xfrm>
            <a:off x="7459434" y="1594543"/>
            <a:ext cx="3959679" cy="19433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426E40-0B18-80B1-B7D6-C8D08BF52AAA}"/>
              </a:ext>
            </a:extLst>
          </p:cNvPr>
          <p:cNvSpPr txBox="1"/>
          <p:nvPr/>
        </p:nvSpPr>
        <p:spPr>
          <a:xfrm>
            <a:off x="7655378" y="1704037"/>
            <a:ext cx="8864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Linux-based robot OS handles:</a:t>
            </a:r>
          </a:p>
          <a:p>
            <a:r>
              <a:rPr lang="en-US" dirty="0"/>
              <a:t>actuator communication </a:t>
            </a:r>
          </a:p>
          <a:p>
            <a:r>
              <a:rPr lang="en-US" dirty="0"/>
              <a:t>scheduling </a:t>
            </a:r>
          </a:p>
          <a:p>
            <a:r>
              <a:rPr lang="en-US" dirty="0"/>
              <a:t>sensor polling </a:t>
            </a:r>
          </a:p>
          <a:p>
            <a:r>
              <a:rPr lang="en-US" dirty="0"/>
              <a:t>safety constraints </a:t>
            </a:r>
          </a:p>
          <a:p>
            <a:r>
              <a:rPr lang="en-US" dirty="0"/>
              <a:t>synchronization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66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18BE2-DACE-33D1-C068-491A41A5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C474-0695-B88B-1AFB-1B1A75FB6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43" y="1690688"/>
            <a:ext cx="11038114" cy="4351338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Computer Vision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Motion Control</a:t>
            </a:r>
          </a:p>
          <a:p>
            <a:r>
              <a:rPr lang="en-US" sz="2000" dirty="0">
                <a:solidFill>
                  <a:schemeClr val="tx1">
                    <a:alpha val="5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(</a:t>
            </a:r>
            <a:r>
              <a:rPr lang="en-US" altLang="zh-CN" sz="2000" dirty="0">
                <a:solidFill>
                  <a:schemeClr val="tx1">
                    <a:alpha val="53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Precise Synchronous Frequency Offset Apparatus)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Embedded Linux Application in Robotics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86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CE6CBC2-BF42-28C3-3F82-6236F9BF1F91}"/>
              </a:ext>
            </a:extLst>
          </p:cNvPr>
          <p:cNvSpPr/>
          <p:nvPr/>
        </p:nvSpPr>
        <p:spPr>
          <a:xfrm>
            <a:off x="879023" y="5022110"/>
            <a:ext cx="4955719" cy="16469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F0D4B0A-74E7-D22A-D0A8-6BCFF1F37F8B}"/>
              </a:ext>
            </a:extLst>
          </p:cNvPr>
          <p:cNvSpPr/>
          <p:nvPr/>
        </p:nvSpPr>
        <p:spPr>
          <a:xfrm>
            <a:off x="7149197" y="3189515"/>
            <a:ext cx="3940629" cy="34943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DC235-E6FE-9027-702F-3E03A9A788F9}"/>
              </a:ext>
            </a:extLst>
          </p:cNvPr>
          <p:cNvSpPr txBox="1"/>
          <p:nvPr/>
        </p:nvSpPr>
        <p:spPr>
          <a:xfrm>
            <a:off x="751116" y="511996"/>
            <a:ext cx="94596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Real-Time Sensor Fusion on Embedded Hardware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Resource-Constrained Embedded Computing:</a:t>
            </a:r>
          </a:p>
          <a:p>
            <a:endParaRPr lang="en-US" dirty="0"/>
          </a:p>
          <a:p>
            <a:r>
              <a:rPr lang="en-US" b="1" dirty="0"/>
              <a:t>HSV thresholding</a:t>
            </a:r>
          </a:p>
          <a:p>
            <a:r>
              <a:rPr lang="en-US" dirty="0"/>
              <a:t>Used because:</a:t>
            </a:r>
          </a:p>
          <a:p>
            <a:r>
              <a:rPr lang="en-US" dirty="0"/>
              <a:t>lightweight </a:t>
            </a:r>
          </a:p>
          <a:p>
            <a:r>
              <a:rPr lang="en-US" dirty="0"/>
              <a:t>efficient </a:t>
            </a:r>
          </a:p>
          <a:p>
            <a:r>
              <a:rPr lang="en-US" dirty="0"/>
              <a:t>low compute cost </a:t>
            </a:r>
          </a:p>
          <a:p>
            <a:endParaRPr lang="en-US" dirty="0"/>
          </a:p>
          <a:p>
            <a:r>
              <a:rPr lang="en-US" b="1" dirty="0"/>
              <a:t>Hough circles</a:t>
            </a:r>
          </a:p>
          <a:p>
            <a:r>
              <a:rPr lang="en-US" dirty="0"/>
              <a:t>Optimized circle detection:</a:t>
            </a:r>
          </a:p>
          <a:p>
            <a:r>
              <a:rPr lang="en-US" dirty="0"/>
              <a:t>avoids heavy deep learning models </a:t>
            </a:r>
          </a:p>
          <a:p>
            <a:r>
              <a:rPr lang="en-US" dirty="0"/>
              <a:t>suitable for embedded CPU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Middleware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Networking &amp; Inter-Process Communication: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8CD000-4AED-B7E4-D729-76E42570C0F0}"/>
              </a:ext>
            </a:extLst>
          </p:cNvPr>
          <p:cNvSpPr txBox="1"/>
          <p:nvPr/>
        </p:nvSpPr>
        <p:spPr>
          <a:xfrm>
            <a:off x="7535637" y="3311052"/>
            <a:ext cx="36576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Application Layer</a:t>
            </a:r>
            <a:br>
              <a:rPr lang="en-US" dirty="0"/>
            </a:br>
            <a:r>
              <a:rPr lang="en-US" dirty="0"/>
              <a:t>Python vision/motion logic</a:t>
            </a:r>
            <a:br>
              <a:rPr lang="en-US" dirty="0"/>
            </a:br>
            <a:r>
              <a:rPr lang="en-US" dirty="0"/>
              <a:t>--------------------------------</a:t>
            </a:r>
            <a:br>
              <a:rPr lang="en-US" dirty="0"/>
            </a:br>
            <a:r>
              <a:rPr lang="en-US" dirty="0"/>
              <a:t>Middleware Layer</a:t>
            </a:r>
            <a:br>
              <a:rPr lang="en-US" dirty="0"/>
            </a:br>
            <a:r>
              <a:rPr lang="en-US" dirty="0" err="1"/>
              <a:t>NAOqi</a:t>
            </a:r>
            <a:r>
              <a:rPr lang="en-US" dirty="0"/>
              <a:t> APIs</a:t>
            </a:r>
            <a:br>
              <a:rPr lang="en-US" dirty="0"/>
            </a:br>
            <a:r>
              <a:rPr lang="en-US" dirty="0"/>
              <a:t>--------------------------------</a:t>
            </a:r>
            <a:br>
              <a:rPr lang="en-US" dirty="0"/>
            </a:br>
            <a:r>
              <a:rPr lang="en-US" dirty="0"/>
              <a:t>Linux OS Layer</a:t>
            </a:r>
            <a:br>
              <a:rPr lang="en-US" dirty="0"/>
            </a:br>
            <a:r>
              <a:rPr lang="en-US" dirty="0"/>
              <a:t>scheduling / networking / drivers</a:t>
            </a:r>
            <a:br>
              <a:rPr lang="en-US" dirty="0"/>
            </a:br>
            <a:r>
              <a:rPr lang="en-US" dirty="0"/>
              <a:t>--------------------------------</a:t>
            </a:r>
            <a:br>
              <a:rPr lang="en-US" dirty="0"/>
            </a:br>
            <a:r>
              <a:rPr lang="en-US" dirty="0"/>
              <a:t>Hardware Layer</a:t>
            </a:r>
            <a:br>
              <a:rPr lang="en-US" dirty="0"/>
            </a:br>
            <a:r>
              <a:rPr lang="en-US" dirty="0"/>
              <a:t>cameras / IMU / motors / sensors</a:t>
            </a:r>
          </a:p>
          <a:p>
            <a:endParaRPr lang="en-US" dirty="0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128CAEB8-23DF-9601-6111-503D057A56E7}"/>
              </a:ext>
            </a:extLst>
          </p:cNvPr>
          <p:cNvSpPr/>
          <p:nvPr/>
        </p:nvSpPr>
        <p:spPr>
          <a:xfrm rot="16200000" flipV="1">
            <a:off x="5290876" y="3078350"/>
            <a:ext cx="295803" cy="288743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92F95065-F3EF-5A7E-8455-553CC2865081}"/>
              </a:ext>
            </a:extLst>
          </p:cNvPr>
          <p:cNvSpPr/>
          <p:nvPr/>
        </p:nvSpPr>
        <p:spPr>
          <a:xfrm>
            <a:off x="3482751" y="5496651"/>
            <a:ext cx="2008418" cy="923330"/>
          </a:xfrm>
          <a:prstGeom prst="roundRect">
            <a:avLst>
              <a:gd name="adj" fmla="val 2767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300FE-BFFA-0DB1-56F1-0CEAF85A1BF2}"/>
              </a:ext>
            </a:extLst>
          </p:cNvPr>
          <p:cNvSpPr txBox="1"/>
          <p:nvPr/>
        </p:nvSpPr>
        <p:spPr>
          <a:xfrm>
            <a:off x="3622904" y="5496651"/>
            <a:ext cx="177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ALMotion</a:t>
            </a:r>
            <a:br>
              <a:rPr lang="en-US" dirty="0"/>
            </a:br>
            <a:r>
              <a:rPr lang="en-US" dirty="0" err="1"/>
              <a:t>ALVideoDevice</a:t>
            </a:r>
            <a:br>
              <a:rPr lang="en-US" dirty="0"/>
            </a:br>
            <a:r>
              <a:rPr lang="en-US" dirty="0" err="1"/>
              <a:t>ALMemory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F1B6CB-4728-5026-AD16-0BB41DCC910D}"/>
              </a:ext>
            </a:extLst>
          </p:cNvPr>
          <p:cNvSpPr txBox="1"/>
          <p:nvPr/>
        </p:nvSpPr>
        <p:spPr>
          <a:xfrm>
            <a:off x="984478" y="5119576"/>
            <a:ext cx="3590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NAOqi</a:t>
            </a:r>
            <a:r>
              <a:rPr lang="en-US" dirty="0"/>
              <a:t> modules communicate over:</a:t>
            </a:r>
          </a:p>
          <a:p>
            <a:r>
              <a:rPr lang="en-US" dirty="0"/>
              <a:t>TCP/IP </a:t>
            </a:r>
          </a:p>
          <a:p>
            <a:r>
              <a:rPr lang="en-US" dirty="0"/>
              <a:t>proxies </a:t>
            </a:r>
          </a:p>
          <a:p>
            <a:r>
              <a:rPr lang="en-US" dirty="0"/>
              <a:t>shared middleware APIs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2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23EEF-AA8B-48C3-6A87-841C9ED3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2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Thank you so much!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DDE65D-CCAB-771B-B13D-406581F72816}"/>
              </a:ext>
            </a:extLst>
          </p:cNvPr>
          <p:cNvSpPr txBox="1"/>
          <p:nvPr/>
        </p:nvSpPr>
        <p:spPr>
          <a:xfrm>
            <a:off x="4728556" y="3505200"/>
            <a:ext cx="36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YouTube Link of our robot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43F8FA-209F-09F2-A844-9AC6BF2B2ED2}"/>
              </a:ext>
            </a:extLst>
          </p:cNvPr>
          <p:cNvSpPr txBox="1"/>
          <p:nvPr/>
        </p:nvSpPr>
        <p:spPr>
          <a:xfrm>
            <a:off x="4604658" y="2492828"/>
            <a:ext cx="5246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Chloe.Zhu@Schaeffler.com</a:t>
            </a:r>
            <a:br>
              <a:rPr lang="en-US" dirty="0"/>
            </a:br>
            <a:r>
              <a:rPr lang="en-US" dirty="0"/>
              <a:t>https://chloezhu1.github.io/</a:t>
            </a:r>
          </a:p>
        </p:txBody>
      </p:sp>
    </p:spTree>
    <p:extLst>
      <p:ext uri="{BB962C8B-B14F-4D97-AF65-F5344CB8AC3E}">
        <p14:creationId xmlns:p14="http://schemas.microsoft.com/office/powerpoint/2010/main" val="2339325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E92C-55AB-E6A7-48E5-422985145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Embedded Linux in NAO Humanoid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D18AF-20C5-2920-CB3F-F99B229B4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NAO robotics platform, originally developed by Aldebaran and SoftBank, and now by </a:t>
            </a:r>
            <a:r>
              <a:rPr lang="en-US" sz="2000" dirty="0" err="1"/>
              <a:t>Maxtronics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OpenNAO</a:t>
            </a:r>
            <a:r>
              <a:rPr lang="en-US" sz="2000" dirty="0"/>
              <a:t> operating system is based on the Gentoo embedded Linux OS, and uses the </a:t>
            </a:r>
            <a:r>
              <a:rPr lang="en-US" sz="2000" dirty="0" err="1"/>
              <a:t>NAOqi</a:t>
            </a:r>
            <a:r>
              <a:rPr lang="en-US" sz="2000" dirty="0"/>
              <a:t> API for autonomous robot control.</a:t>
            </a:r>
          </a:p>
          <a:p>
            <a:r>
              <a:rPr lang="en-US" sz="2000" dirty="0"/>
              <a:t> We also used the OpenCV computer vision library as part of our open source software stack to program our NAO humanoid robot.</a:t>
            </a:r>
          </a:p>
        </p:txBody>
      </p:sp>
    </p:spTree>
    <p:extLst>
      <p:ext uri="{BB962C8B-B14F-4D97-AF65-F5344CB8AC3E}">
        <p14:creationId xmlns:p14="http://schemas.microsoft.com/office/powerpoint/2010/main" val="146790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8797-5CB7-F897-0EA6-298D0579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355" y="248747"/>
            <a:ext cx="10515600" cy="95937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Robot Golfing Competition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BAE16-28A7-CCDA-F588-EB3CF8A6E06B}"/>
              </a:ext>
            </a:extLst>
          </p:cNvPr>
          <p:cNvSpPr txBox="1"/>
          <p:nvPr/>
        </p:nvSpPr>
        <p:spPr>
          <a:xfrm>
            <a:off x="766156" y="5898802"/>
            <a:ext cx="1021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Nao humanoid robot is an autonomous, programmable humanoid robot. </a:t>
            </a:r>
          </a:p>
        </p:txBody>
      </p:sp>
      <p:pic>
        <p:nvPicPr>
          <p:cNvPr id="6" name="Picture 5" descr="A robot on a table&#10;&#10;Description automatically generated">
            <a:extLst>
              <a:ext uri="{FF2B5EF4-FFF2-40B4-BE49-F238E27FC236}">
                <a16:creationId xmlns:a16="http://schemas.microsoft.com/office/drawing/2014/main" id="{245FAB84-8192-CC4F-C3C2-F243DAB38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40" y="1208117"/>
            <a:ext cx="3190502" cy="4250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B70BA-1D7E-21EB-6B31-E76B0FB84E5C}"/>
              </a:ext>
            </a:extLst>
          </p:cNvPr>
          <p:cNvSpPr txBox="1"/>
          <p:nvPr/>
        </p:nvSpPr>
        <p:spPr>
          <a:xfrm>
            <a:off x="7678585" y="2536371"/>
            <a:ext cx="360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YouTube Link of our robot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2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C1341F8B-2A78-CA87-9B3B-FFDC5C7A3381}"/>
              </a:ext>
            </a:extLst>
          </p:cNvPr>
          <p:cNvSpPr/>
          <p:nvPr/>
        </p:nvSpPr>
        <p:spPr>
          <a:xfrm>
            <a:off x="9009664" y="5313928"/>
            <a:ext cx="2641765" cy="8083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9304C-6684-F7FA-08B1-FA84C2520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8" y="171498"/>
            <a:ext cx="10515600" cy="964652"/>
          </a:xfrm>
        </p:spPr>
        <p:txBody>
          <a:bodyPr>
            <a:normAutofit/>
          </a:bodyPr>
          <a:lstStyle/>
          <a:p>
            <a:r>
              <a:rPr lang="en-US" sz="2400" dirty="0"/>
              <a:t>Complete Technical Pipeline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7627836-0495-3DBA-7EDF-ABF8B7D126E3}"/>
              </a:ext>
            </a:extLst>
          </p:cNvPr>
          <p:cNvSpPr/>
          <p:nvPr/>
        </p:nvSpPr>
        <p:spPr>
          <a:xfrm>
            <a:off x="1066800" y="1376703"/>
            <a:ext cx="1556657" cy="6279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Acquisition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13CD62-8B0B-F97D-B985-DC010D654FF0}"/>
              </a:ext>
            </a:extLst>
          </p:cNvPr>
          <p:cNvCxnSpPr>
            <a:cxnSpLocks/>
          </p:cNvCxnSpPr>
          <p:nvPr/>
        </p:nvCxnSpPr>
        <p:spPr>
          <a:xfrm>
            <a:off x="1845128" y="2091757"/>
            <a:ext cx="0" cy="3918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7F8B041-C0B8-165C-ACB9-AD27BEDA0C49}"/>
              </a:ext>
            </a:extLst>
          </p:cNvPr>
          <p:cNvSpPr/>
          <p:nvPr/>
        </p:nvSpPr>
        <p:spPr>
          <a:xfrm>
            <a:off x="892629" y="2559843"/>
            <a:ext cx="1904997" cy="62796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Preprocessing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B752D5-B6B9-1919-BA45-63FB66FB4778}"/>
              </a:ext>
            </a:extLst>
          </p:cNvPr>
          <p:cNvCxnSpPr>
            <a:cxnSpLocks/>
          </p:cNvCxnSpPr>
          <p:nvPr/>
        </p:nvCxnSpPr>
        <p:spPr>
          <a:xfrm>
            <a:off x="1845127" y="3310957"/>
            <a:ext cx="0" cy="3918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218CB20-2D03-8979-20F8-096A4E57BAC8}"/>
              </a:ext>
            </a:extLst>
          </p:cNvPr>
          <p:cNvSpPr/>
          <p:nvPr/>
        </p:nvSpPr>
        <p:spPr>
          <a:xfrm>
            <a:off x="838200" y="3742983"/>
            <a:ext cx="2013854" cy="1066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Ball Detection — Hough Circle Transform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80D21E-9846-9D6D-FE9C-288D2108665A}"/>
              </a:ext>
            </a:extLst>
          </p:cNvPr>
          <p:cNvCxnSpPr>
            <a:cxnSpLocks/>
          </p:cNvCxnSpPr>
          <p:nvPr/>
        </p:nvCxnSpPr>
        <p:spPr>
          <a:xfrm>
            <a:off x="1861453" y="4922042"/>
            <a:ext cx="0" cy="391886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DB66513-DC40-BE41-9336-A5FAF656859A}"/>
              </a:ext>
            </a:extLst>
          </p:cNvPr>
          <p:cNvSpPr/>
          <p:nvPr/>
        </p:nvSpPr>
        <p:spPr>
          <a:xfrm>
            <a:off x="892629" y="5426187"/>
            <a:ext cx="1915886" cy="6313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Ball Recognition Decision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E66CC59-0BE7-92D2-19E5-FA4C68B373CC}"/>
              </a:ext>
            </a:extLst>
          </p:cNvPr>
          <p:cNvCxnSpPr>
            <a:cxnSpLocks/>
          </p:cNvCxnSpPr>
          <p:nvPr/>
        </p:nvCxnSpPr>
        <p:spPr>
          <a:xfrm>
            <a:off x="4234543" y="5845629"/>
            <a:ext cx="892628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00C5814-8E7B-6ECF-31BC-484DBA8F73FF}"/>
              </a:ext>
            </a:extLst>
          </p:cNvPr>
          <p:cNvSpPr/>
          <p:nvPr/>
        </p:nvSpPr>
        <p:spPr>
          <a:xfrm>
            <a:off x="6449785" y="5450371"/>
            <a:ext cx="2449286" cy="6313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Ball Localization (Distance &amp; Position)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F098D7-761B-6418-73DC-97DCB4C1CB3D}"/>
              </a:ext>
            </a:extLst>
          </p:cNvPr>
          <p:cNvCxnSpPr>
            <a:cxnSpLocks/>
          </p:cNvCxnSpPr>
          <p:nvPr/>
        </p:nvCxnSpPr>
        <p:spPr>
          <a:xfrm flipV="1">
            <a:off x="7663543" y="4916945"/>
            <a:ext cx="0" cy="4044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077774-9E89-CC30-B013-7C4A9FC12BC7}"/>
              </a:ext>
            </a:extLst>
          </p:cNvPr>
          <p:cNvSpPr/>
          <p:nvPr/>
        </p:nvSpPr>
        <p:spPr>
          <a:xfrm>
            <a:off x="6885215" y="4122288"/>
            <a:ext cx="1556656" cy="69498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Kalman Filter Tracking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65C501E-C307-2C88-CFEC-7CE02447E4C3}"/>
              </a:ext>
            </a:extLst>
          </p:cNvPr>
          <p:cNvCxnSpPr>
            <a:cxnSpLocks/>
          </p:cNvCxnSpPr>
          <p:nvPr/>
        </p:nvCxnSpPr>
        <p:spPr>
          <a:xfrm flipV="1">
            <a:off x="7658101" y="3612359"/>
            <a:ext cx="0" cy="40447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C2ECCB9C-99E5-1FC7-EB7B-DA8B9A31C330}"/>
              </a:ext>
            </a:extLst>
          </p:cNvPr>
          <p:cNvSpPr/>
          <p:nvPr/>
        </p:nvSpPr>
        <p:spPr>
          <a:xfrm>
            <a:off x="6721942" y="2897352"/>
            <a:ext cx="1904971" cy="6313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Robot Motion &amp; Golfing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8161B6-F5B3-EE1C-0B87-27B8FEFDCFE3}"/>
              </a:ext>
            </a:extLst>
          </p:cNvPr>
          <p:cNvSpPr txBox="1"/>
          <p:nvPr/>
        </p:nvSpPr>
        <p:spPr>
          <a:xfrm>
            <a:off x="2797626" y="1241608"/>
            <a:ext cx="254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resolution: 640×480 frame rate: 30 FPS</a:t>
            </a:r>
            <a:br>
              <a:rPr lang="en-US" dirty="0"/>
            </a:br>
            <a:r>
              <a:rPr lang="en-US" dirty="0"/>
              <a:t>monocular vision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F03CB4-C1D9-574E-F341-709752888565}"/>
              </a:ext>
            </a:extLst>
          </p:cNvPr>
          <p:cNvSpPr txBox="1"/>
          <p:nvPr/>
        </p:nvSpPr>
        <p:spPr>
          <a:xfrm>
            <a:off x="3015343" y="267208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RGB, HSV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AFEAC60-5E1B-DC40-4D64-7C19A5427304}"/>
              </a:ext>
            </a:extLst>
          </p:cNvPr>
          <p:cNvSpPr txBox="1"/>
          <p:nvPr/>
        </p:nvSpPr>
        <p:spPr>
          <a:xfrm>
            <a:off x="9089571" y="5450371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pixels → real-world position</a:t>
            </a:r>
          </a:p>
        </p:txBody>
      </p:sp>
    </p:spTree>
    <p:extLst>
      <p:ext uri="{BB962C8B-B14F-4D97-AF65-F5344CB8AC3E}">
        <p14:creationId xmlns:p14="http://schemas.microsoft.com/office/powerpoint/2010/main" val="152274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29EE127-8A94-32D7-664B-740F57EEBA5A}"/>
              </a:ext>
            </a:extLst>
          </p:cNvPr>
          <p:cNvSpPr/>
          <p:nvPr/>
        </p:nvSpPr>
        <p:spPr>
          <a:xfrm>
            <a:off x="178557" y="81994"/>
            <a:ext cx="4944518" cy="9395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FBC593-D477-5EAF-53FF-B54E7DE55216}"/>
              </a:ext>
            </a:extLst>
          </p:cNvPr>
          <p:cNvSpPr/>
          <p:nvPr/>
        </p:nvSpPr>
        <p:spPr>
          <a:xfrm>
            <a:off x="6172200" y="5849718"/>
            <a:ext cx="3635828" cy="97699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7B1B56-036F-47E8-2589-F2A88C6047D5}"/>
              </a:ext>
            </a:extLst>
          </p:cNvPr>
          <p:cNvSpPr/>
          <p:nvPr/>
        </p:nvSpPr>
        <p:spPr>
          <a:xfrm>
            <a:off x="6396707" y="4514849"/>
            <a:ext cx="3411321" cy="12464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98FEB40-AD81-74F7-B308-C61ABA31FF76}"/>
              </a:ext>
            </a:extLst>
          </p:cNvPr>
          <p:cNvSpPr/>
          <p:nvPr/>
        </p:nvSpPr>
        <p:spPr>
          <a:xfrm>
            <a:off x="5457136" y="3140919"/>
            <a:ext cx="5134868" cy="118370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B54DF-7511-376B-6AA3-968B69DDE913}"/>
              </a:ext>
            </a:extLst>
          </p:cNvPr>
          <p:cNvSpPr/>
          <p:nvPr/>
        </p:nvSpPr>
        <p:spPr>
          <a:xfrm>
            <a:off x="4895618" y="1787977"/>
            <a:ext cx="6268824" cy="11217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01103C-0501-53F4-FA6E-4291E304B982}"/>
              </a:ext>
            </a:extLst>
          </p:cNvPr>
          <p:cNvSpPr/>
          <p:nvPr/>
        </p:nvSpPr>
        <p:spPr>
          <a:xfrm>
            <a:off x="5878286" y="370114"/>
            <a:ext cx="3842657" cy="125185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DBBE18-CEC0-1E0C-97DA-2A54C5270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67" y="271999"/>
            <a:ext cx="10668000" cy="125185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Full Coordinate Transformation Pipeline</a:t>
            </a:r>
            <a:br>
              <a:rPr lang="en-US" sz="2400" dirty="0"/>
            </a:br>
            <a:r>
              <a:rPr lang="en-US" sz="2400" dirty="0"/>
              <a:t>Ball Detection → World Position</a:t>
            </a:r>
            <a:br>
              <a:rPr lang="en-US" dirty="0"/>
            </a:br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6F2739B-67F8-38DC-A60C-DF941C2E9D11}"/>
              </a:ext>
            </a:extLst>
          </p:cNvPr>
          <p:cNvSpPr/>
          <p:nvPr/>
        </p:nvSpPr>
        <p:spPr>
          <a:xfrm>
            <a:off x="664028" y="1132114"/>
            <a:ext cx="2634343" cy="5878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Image Frame</a:t>
            </a:r>
          </a:p>
          <a:p>
            <a:pPr algn="ctr"/>
            <a:r>
              <a:rPr lang="en-US" dirty="0"/>
              <a:t>Pixels (u, v)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5DB5A0-BE80-6E04-EA6F-486E02C56069}"/>
              </a:ext>
            </a:extLst>
          </p:cNvPr>
          <p:cNvCxnSpPr/>
          <p:nvPr/>
        </p:nvCxnSpPr>
        <p:spPr>
          <a:xfrm>
            <a:off x="1959427" y="1839686"/>
            <a:ext cx="0" cy="489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934646F-8F11-F5BE-F4C0-81038DE40883}"/>
              </a:ext>
            </a:extLst>
          </p:cNvPr>
          <p:cNvSpPr/>
          <p:nvPr/>
        </p:nvSpPr>
        <p:spPr>
          <a:xfrm>
            <a:off x="982441" y="2400300"/>
            <a:ext cx="2030173" cy="72934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Optical frame </a:t>
            </a:r>
            <a:br>
              <a:rPr lang="en-US" dirty="0"/>
            </a:br>
            <a:r>
              <a:rPr lang="en-US" dirty="0"/>
              <a:t>(camera center)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B5244F-77F1-5E60-1631-CF298A74B78C}"/>
              </a:ext>
            </a:extLst>
          </p:cNvPr>
          <p:cNvCxnSpPr/>
          <p:nvPr/>
        </p:nvCxnSpPr>
        <p:spPr>
          <a:xfrm>
            <a:off x="1997528" y="3184071"/>
            <a:ext cx="0" cy="489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312FC2E-66A0-2ABF-DC5B-80D085D95CCD}"/>
              </a:ext>
            </a:extLst>
          </p:cNvPr>
          <p:cNvSpPr/>
          <p:nvPr/>
        </p:nvSpPr>
        <p:spPr>
          <a:xfrm>
            <a:off x="820519" y="3755571"/>
            <a:ext cx="2354017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camera frame </a:t>
            </a:r>
            <a:br>
              <a:rPr lang="en-US" dirty="0"/>
            </a:br>
            <a:r>
              <a:rPr lang="en-US" dirty="0"/>
              <a:t>ray angles</a:t>
            </a:r>
            <a:br>
              <a:rPr lang="en-US" dirty="0"/>
            </a:br>
            <a:r>
              <a:rPr lang="en-US" dirty="0"/>
              <a:t>pitch, yaw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31CC9A2-8660-2D78-461E-D2159163EB13}"/>
              </a:ext>
            </a:extLst>
          </p:cNvPr>
          <p:cNvCxnSpPr/>
          <p:nvPr/>
        </p:nvCxnSpPr>
        <p:spPr>
          <a:xfrm>
            <a:off x="1997528" y="4648199"/>
            <a:ext cx="0" cy="489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948FF62-C5BE-2516-D56E-E30F14A6D592}"/>
              </a:ext>
            </a:extLst>
          </p:cNvPr>
          <p:cNvSpPr/>
          <p:nvPr/>
        </p:nvSpPr>
        <p:spPr>
          <a:xfrm>
            <a:off x="1213756" y="5165271"/>
            <a:ext cx="1534886" cy="5878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World frame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4F4ABA-A887-1495-6802-99512DFB1F98}"/>
              </a:ext>
            </a:extLst>
          </p:cNvPr>
          <p:cNvSpPr txBox="1"/>
          <p:nvPr/>
        </p:nvSpPr>
        <p:spPr>
          <a:xfrm>
            <a:off x="2031536" y="184824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intrinsics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E1F96-15F2-497E-633A-93EFF4E76FAB}"/>
              </a:ext>
            </a:extLst>
          </p:cNvPr>
          <p:cNvSpPr txBox="1"/>
          <p:nvPr/>
        </p:nvSpPr>
        <p:spPr>
          <a:xfrm>
            <a:off x="2031536" y="3244333"/>
            <a:ext cx="3091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 yaw/</a:t>
            </a:r>
            <a:r>
              <a:rPr lang="en-US" dirty="0" err="1"/>
              <a:t>pitch+mount</a:t>
            </a:r>
            <a:r>
              <a:rPr lang="en-US" dirty="0"/>
              <a:t> tilt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CB5016-5C62-4C25-A250-BEBC52585FB3}"/>
              </a:ext>
            </a:extLst>
          </p:cNvPr>
          <p:cNvSpPr txBox="1"/>
          <p:nvPr/>
        </p:nvSpPr>
        <p:spPr>
          <a:xfrm>
            <a:off x="2258992" y="4675414"/>
            <a:ext cx="263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 pose transform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8DD9DD-300C-0547-CA14-758D0F1C63B7}"/>
              </a:ext>
            </a:extLst>
          </p:cNvPr>
          <p:cNvSpPr txBox="1"/>
          <p:nvPr/>
        </p:nvSpPr>
        <p:spPr>
          <a:xfrm>
            <a:off x="5998028" y="39188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Coordinate System (Pixels)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A56355-3473-6B57-1D87-E47203B38209}"/>
              </a:ext>
            </a:extLst>
          </p:cNvPr>
          <p:cNvSpPr txBox="1"/>
          <p:nvPr/>
        </p:nvSpPr>
        <p:spPr>
          <a:xfrm>
            <a:off x="5981003" y="762879"/>
            <a:ext cx="3929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center_x</a:t>
            </a:r>
            <a:r>
              <a:rPr lang="en-US" dirty="0"/>
              <a:t>, </a:t>
            </a:r>
            <a:r>
              <a:rPr lang="en-US" dirty="0" err="1"/>
              <a:t>center_y</a:t>
            </a:r>
            <a:r>
              <a:rPr lang="en-US" dirty="0"/>
              <a:t>, radius)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B9AD28-095B-FB36-1294-67556ED66EB6}"/>
              </a:ext>
            </a:extLst>
          </p:cNvPr>
          <p:cNvSpPr txBox="1"/>
          <p:nvPr/>
        </p:nvSpPr>
        <p:spPr>
          <a:xfrm>
            <a:off x="5998028" y="111968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center = (W/2, H/2)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919AE4E-94B1-4310-513B-D3C07F269D5C}"/>
              </a:ext>
            </a:extLst>
          </p:cNvPr>
          <p:cNvSpPr txBox="1"/>
          <p:nvPr/>
        </p:nvSpPr>
        <p:spPr>
          <a:xfrm>
            <a:off x="4955487" y="1839686"/>
            <a:ext cx="620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Pixel Offset → Camera Angles</a:t>
            </a:r>
          </a:p>
          <a:p>
            <a:r>
              <a:rPr lang="en-US" dirty="0" err="1"/>
              <a:t>img_pitch</a:t>
            </a:r>
            <a:r>
              <a:rPr lang="en-US" dirty="0"/>
              <a:t> = (</a:t>
            </a:r>
            <a:r>
              <a:rPr lang="en-US" dirty="0" err="1"/>
              <a:t>center_y</a:t>
            </a:r>
            <a:r>
              <a:rPr lang="en-US" dirty="0"/>
              <a:t> − </a:t>
            </a:r>
            <a:r>
              <a:rPr lang="en-US" dirty="0" err="1"/>
              <a:t>img_center_y</a:t>
            </a:r>
            <a:r>
              <a:rPr lang="en-US" dirty="0"/>
              <a:t>)/H * </a:t>
            </a:r>
            <a:r>
              <a:rPr lang="en-US" dirty="0" err="1"/>
              <a:t>cameraPitchRange</a:t>
            </a:r>
            <a:br>
              <a:rPr lang="en-US" dirty="0"/>
            </a:br>
            <a:r>
              <a:rPr lang="en-US" dirty="0" err="1"/>
              <a:t>img_yaw</a:t>
            </a:r>
            <a:r>
              <a:rPr lang="en-US" dirty="0"/>
              <a:t> = (</a:t>
            </a:r>
            <a:r>
              <a:rPr lang="en-US" dirty="0" err="1"/>
              <a:t>img_center_x</a:t>
            </a:r>
            <a:r>
              <a:rPr lang="en-US" dirty="0"/>
              <a:t> − </a:t>
            </a:r>
            <a:r>
              <a:rPr lang="en-US" dirty="0" err="1"/>
              <a:t>center_x</a:t>
            </a:r>
            <a:r>
              <a:rPr lang="en-US" dirty="0"/>
              <a:t>)/W * </a:t>
            </a:r>
            <a:r>
              <a:rPr lang="en-US" dirty="0" err="1"/>
              <a:t>cameraYawRange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358A95-6F64-19BC-0439-FA13EA1324ED}"/>
              </a:ext>
            </a:extLst>
          </p:cNvPr>
          <p:cNvSpPr txBox="1"/>
          <p:nvPr/>
        </p:nvSpPr>
        <p:spPr>
          <a:xfrm>
            <a:off x="5576880" y="3140919"/>
            <a:ext cx="5134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 Head + Camera Mount Angles</a:t>
            </a:r>
          </a:p>
          <a:p>
            <a:r>
              <a:rPr lang="en-US" dirty="0" err="1"/>
              <a:t>camera_pitch</a:t>
            </a:r>
            <a:r>
              <a:rPr lang="en-US" dirty="0"/>
              <a:t> = </a:t>
            </a:r>
            <a:r>
              <a:rPr lang="en-US" dirty="0" err="1"/>
              <a:t>head_pitch</a:t>
            </a:r>
            <a:r>
              <a:rPr lang="en-US" dirty="0"/>
              <a:t> + </a:t>
            </a:r>
            <a:r>
              <a:rPr lang="en-US" dirty="0" err="1"/>
              <a:t>camera_mount_tilt</a:t>
            </a:r>
            <a:br>
              <a:rPr lang="en-US" dirty="0"/>
            </a:br>
            <a:r>
              <a:rPr lang="en-US" dirty="0" err="1"/>
              <a:t>ball_pitch</a:t>
            </a:r>
            <a:r>
              <a:rPr lang="en-US" dirty="0"/>
              <a:t> = </a:t>
            </a:r>
            <a:r>
              <a:rPr lang="en-US" dirty="0" err="1"/>
              <a:t>camera_pitch</a:t>
            </a:r>
            <a:r>
              <a:rPr lang="en-US" dirty="0"/>
              <a:t> + </a:t>
            </a:r>
            <a:r>
              <a:rPr lang="en-US" dirty="0" err="1"/>
              <a:t>img_pitch</a:t>
            </a:r>
            <a:br>
              <a:rPr lang="en-US" dirty="0"/>
            </a:br>
            <a:r>
              <a:rPr lang="en-US" dirty="0" err="1"/>
              <a:t>ball_yaw</a:t>
            </a:r>
            <a:r>
              <a:rPr lang="en-US" dirty="0"/>
              <a:t> = </a:t>
            </a:r>
            <a:r>
              <a:rPr lang="en-US" dirty="0" err="1"/>
              <a:t>head_yaw</a:t>
            </a:r>
            <a:r>
              <a:rPr lang="en-US" dirty="0"/>
              <a:t> + </a:t>
            </a:r>
            <a:r>
              <a:rPr lang="en-US" dirty="0" err="1"/>
              <a:t>img_yaw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13A6F0-31E1-9983-8F1E-0BF7BBAF39C8}"/>
              </a:ext>
            </a:extLst>
          </p:cNvPr>
          <p:cNvSpPr txBox="1"/>
          <p:nvPr/>
        </p:nvSpPr>
        <p:spPr>
          <a:xfrm>
            <a:off x="6396707" y="4688628"/>
            <a:ext cx="3269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Polar → Robot XY Coordinates</a:t>
            </a:r>
          </a:p>
          <a:p>
            <a:r>
              <a:rPr lang="en-US" dirty="0" err="1"/>
              <a:t>disX</a:t>
            </a:r>
            <a:r>
              <a:rPr lang="en-US" dirty="0"/>
              <a:t> = distance * cos(</a:t>
            </a:r>
            <a:r>
              <a:rPr lang="en-US" dirty="0" err="1"/>
              <a:t>ball_yaw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disY</a:t>
            </a:r>
            <a:r>
              <a:rPr lang="en-US" dirty="0"/>
              <a:t> = distance * sin(</a:t>
            </a:r>
            <a:r>
              <a:rPr lang="en-US" dirty="0" err="1"/>
              <a:t>ball_yaw</a:t>
            </a:r>
            <a:r>
              <a:rPr lang="en-US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3843E9-8B75-8FA9-D77D-8FC842A6F740}"/>
              </a:ext>
            </a:extLst>
          </p:cNvPr>
          <p:cNvSpPr txBox="1"/>
          <p:nvPr/>
        </p:nvSpPr>
        <p:spPr>
          <a:xfrm>
            <a:off x="6172201" y="5934670"/>
            <a:ext cx="3411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Frame → World Frame</a:t>
            </a:r>
          </a:p>
          <a:p>
            <a:r>
              <a:rPr lang="en-US" dirty="0" err="1"/>
              <a:t>ball_world_X</a:t>
            </a:r>
            <a:r>
              <a:rPr lang="en-US" dirty="0"/>
              <a:t> = </a:t>
            </a:r>
            <a:r>
              <a:rPr lang="en-US" dirty="0" err="1"/>
              <a:t>cameraX</a:t>
            </a:r>
            <a:r>
              <a:rPr lang="en-US" dirty="0"/>
              <a:t> + </a:t>
            </a:r>
            <a:r>
              <a:rPr lang="en-US" dirty="0" err="1"/>
              <a:t>disX</a:t>
            </a:r>
            <a:br>
              <a:rPr lang="en-US" dirty="0"/>
            </a:br>
            <a:r>
              <a:rPr lang="en-US" dirty="0" err="1"/>
              <a:t>ball_world_Y</a:t>
            </a:r>
            <a:r>
              <a:rPr lang="en-US" dirty="0"/>
              <a:t> = </a:t>
            </a:r>
            <a:r>
              <a:rPr lang="en-US" dirty="0" err="1"/>
              <a:t>cameraY</a:t>
            </a:r>
            <a:r>
              <a:rPr lang="en-US" dirty="0"/>
              <a:t> + </a:t>
            </a:r>
            <a:r>
              <a:rPr lang="en-US" dirty="0" err="1"/>
              <a:t>disY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2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6D68C-A67C-DBB8-996F-B84C8EA7F703}"/>
              </a:ext>
            </a:extLst>
          </p:cNvPr>
          <p:cNvSpPr txBox="1"/>
          <p:nvPr/>
        </p:nvSpPr>
        <p:spPr>
          <a:xfrm>
            <a:off x="620485" y="468085"/>
            <a:ext cx="2558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Geometry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BCE785-BD3C-1EAE-D2C4-C50DFC16031E}"/>
              </a:ext>
            </a:extLst>
          </p:cNvPr>
          <p:cNvCxnSpPr>
            <a:cxnSpLocks/>
          </p:cNvCxnSpPr>
          <p:nvPr/>
        </p:nvCxnSpPr>
        <p:spPr>
          <a:xfrm>
            <a:off x="3385457" y="2699657"/>
            <a:ext cx="3728359" cy="23363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BF35C6-49B4-BC30-2F68-623162542B62}"/>
              </a:ext>
            </a:extLst>
          </p:cNvPr>
          <p:cNvSpPr txBox="1"/>
          <p:nvPr/>
        </p:nvSpPr>
        <p:spPr>
          <a:xfrm>
            <a:off x="7113816" y="5114889"/>
            <a:ext cx="14151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 (Forward)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DDF230-675E-6445-98A5-3CDE31AA6AA5}"/>
              </a:ext>
            </a:extLst>
          </p:cNvPr>
          <p:cNvCxnSpPr>
            <a:cxnSpLocks/>
          </p:cNvCxnSpPr>
          <p:nvPr/>
        </p:nvCxnSpPr>
        <p:spPr>
          <a:xfrm flipH="1">
            <a:off x="1052945" y="2710543"/>
            <a:ext cx="2332512" cy="25466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483046-3F1E-0A4F-C8ED-7C96D7F65610}"/>
              </a:ext>
            </a:extLst>
          </p:cNvPr>
          <p:cNvSpPr txBox="1"/>
          <p:nvPr/>
        </p:nvSpPr>
        <p:spPr>
          <a:xfrm>
            <a:off x="835230" y="4825033"/>
            <a:ext cx="43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37A428-30DF-1C2C-62A9-A6665651E125}"/>
              </a:ext>
            </a:extLst>
          </p:cNvPr>
          <p:cNvCxnSpPr>
            <a:cxnSpLocks/>
          </p:cNvCxnSpPr>
          <p:nvPr/>
        </p:nvCxnSpPr>
        <p:spPr>
          <a:xfrm flipV="1">
            <a:off x="3385457" y="180109"/>
            <a:ext cx="0" cy="25195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E661813-63BD-BD2A-0F5F-C38F3EABCA72}"/>
              </a:ext>
            </a:extLst>
          </p:cNvPr>
          <p:cNvCxnSpPr/>
          <p:nvPr/>
        </p:nvCxnSpPr>
        <p:spPr>
          <a:xfrm>
            <a:off x="3385457" y="2699657"/>
            <a:ext cx="2547257" cy="29391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6AD8E00-7552-539B-C563-44B054EB46C3}"/>
              </a:ext>
            </a:extLst>
          </p:cNvPr>
          <p:cNvSpPr/>
          <p:nvPr/>
        </p:nvSpPr>
        <p:spPr>
          <a:xfrm>
            <a:off x="5900057" y="2830285"/>
            <a:ext cx="391885" cy="4354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7A246E-2F6C-6060-D12B-6387FC08A78C}"/>
              </a:ext>
            </a:extLst>
          </p:cNvPr>
          <p:cNvSpPr txBox="1"/>
          <p:nvPr/>
        </p:nvSpPr>
        <p:spPr>
          <a:xfrm>
            <a:off x="6259288" y="2863333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Golf ball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EB6C4C4C-296B-F261-B8F9-A9DCDFD21EFC}"/>
              </a:ext>
            </a:extLst>
          </p:cNvPr>
          <p:cNvSpPr/>
          <p:nvPr/>
        </p:nvSpPr>
        <p:spPr>
          <a:xfrm rot="5400000">
            <a:off x="3811483" y="589807"/>
            <a:ext cx="443345" cy="369332"/>
          </a:xfrm>
          <a:prstGeom prst="triangle">
            <a:avLst>
              <a:gd name="adj" fmla="val 5937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51D0EF-F939-77A5-3A67-7B066C83379E}"/>
              </a:ext>
            </a:extLst>
          </p:cNvPr>
          <p:cNvSpPr txBox="1"/>
          <p:nvPr/>
        </p:nvSpPr>
        <p:spPr>
          <a:xfrm>
            <a:off x="3848489" y="180109"/>
            <a:ext cx="1397827" cy="3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camera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AFD583-4546-7BC1-DE5D-B34EDB1174BF}"/>
              </a:ext>
            </a:extLst>
          </p:cNvPr>
          <p:cNvCxnSpPr>
            <a:cxnSpLocks/>
            <a:stCxn id="19" idx="5"/>
          </p:cNvCxnSpPr>
          <p:nvPr/>
        </p:nvCxnSpPr>
        <p:spPr>
          <a:xfrm flipH="1">
            <a:off x="4033155" y="906092"/>
            <a:ext cx="1" cy="223691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057B21-846B-769B-F15E-28AABB4218BB}"/>
              </a:ext>
            </a:extLst>
          </p:cNvPr>
          <p:cNvCxnSpPr>
            <a:cxnSpLocks/>
          </p:cNvCxnSpPr>
          <p:nvPr/>
        </p:nvCxnSpPr>
        <p:spPr>
          <a:xfrm flipH="1">
            <a:off x="5500255" y="3047999"/>
            <a:ext cx="595744" cy="105294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0F88C8-2B6E-44E4-27FB-E206A7586991}"/>
              </a:ext>
            </a:extLst>
          </p:cNvPr>
          <p:cNvCxnSpPr>
            <a:stCxn id="19" idx="5"/>
          </p:cNvCxnSpPr>
          <p:nvPr/>
        </p:nvCxnSpPr>
        <p:spPr>
          <a:xfrm>
            <a:off x="4033156" y="906092"/>
            <a:ext cx="1467099" cy="307775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8F1DF1EE-F3DA-DE69-5FBA-62E07E5DA064}"/>
              </a:ext>
            </a:extLst>
          </p:cNvPr>
          <p:cNvSpPr/>
          <p:nvPr/>
        </p:nvSpPr>
        <p:spPr>
          <a:xfrm rot="14690059">
            <a:off x="5182206" y="3420668"/>
            <a:ext cx="304927" cy="509162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F0D8EA-43F8-24F1-ADCC-5E4D9C1551D9}"/>
              </a:ext>
            </a:extLst>
          </p:cNvPr>
          <p:cNvSpPr txBox="1"/>
          <p:nvPr/>
        </p:nvSpPr>
        <p:spPr>
          <a:xfrm>
            <a:off x="4889538" y="3876661"/>
            <a:ext cx="740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Pitch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EC6E41-A168-F18E-7FB0-A1BB9A989F83}"/>
              </a:ext>
            </a:extLst>
          </p:cNvPr>
          <p:cNvSpPr txBox="1"/>
          <p:nvPr/>
        </p:nvSpPr>
        <p:spPr>
          <a:xfrm>
            <a:off x="4014916" y="3455966"/>
            <a:ext cx="1116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dpitch</a:t>
            </a:r>
            <a:endParaRPr lang="en-US" dirty="0"/>
          </a:p>
        </p:txBody>
      </p:sp>
      <p:sp>
        <p:nvSpPr>
          <p:cNvPr id="36" name="Arc 35">
            <a:extLst>
              <a:ext uri="{FF2B5EF4-FFF2-40B4-BE49-F238E27FC236}">
                <a16:creationId xmlns:a16="http://schemas.microsoft.com/office/drawing/2014/main" id="{89EE735D-A8CD-10AA-A491-A8FA79F7CBD4}"/>
              </a:ext>
            </a:extLst>
          </p:cNvPr>
          <p:cNvSpPr/>
          <p:nvPr/>
        </p:nvSpPr>
        <p:spPr>
          <a:xfrm rot="2710208">
            <a:off x="3663658" y="2703929"/>
            <a:ext cx="192903" cy="434803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9D02D-6A21-8204-3E2C-F1BDD788DDBF}"/>
              </a:ext>
            </a:extLst>
          </p:cNvPr>
          <p:cNvSpPr txBox="1"/>
          <p:nvPr/>
        </p:nvSpPr>
        <p:spPr>
          <a:xfrm>
            <a:off x="3220692" y="2919467"/>
            <a:ext cx="64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yaw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DA483F-9AF8-73A4-41A6-0101D8433784}"/>
              </a:ext>
            </a:extLst>
          </p:cNvPr>
          <p:cNvSpPr txBox="1"/>
          <p:nvPr/>
        </p:nvSpPr>
        <p:spPr>
          <a:xfrm>
            <a:off x="7968345" y="774473"/>
            <a:ext cx="37758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quick illustration, I set the x-axis along the pitch distance direction in this example. In general, it’s not true. We need to consider </a:t>
            </a:r>
            <a:r>
              <a:rPr lang="en-US" dirty="0" err="1"/>
              <a:t>X_camera</a:t>
            </a:r>
            <a:r>
              <a:rPr lang="en-US" dirty="0"/>
              <a:t> as well.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E78C5A-9332-E25E-2A35-8406A148E235}"/>
              </a:ext>
            </a:extLst>
          </p:cNvPr>
          <p:cNvSpPr txBox="1"/>
          <p:nvPr/>
        </p:nvSpPr>
        <p:spPr>
          <a:xfrm>
            <a:off x="4113328" y="2460563"/>
            <a:ext cx="137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dyaw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274B03-1F5F-1599-C55F-9927378C78D9}"/>
              </a:ext>
            </a:extLst>
          </p:cNvPr>
          <p:cNvSpPr txBox="1"/>
          <p:nvPr/>
        </p:nvSpPr>
        <p:spPr>
          <a:xfrm>
            <a:off x="3544540" y="1634836"/>
            <a:ext cx="80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h-r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C45A71-2CB9-A21F-72BF-FDFB978EF14B}"/>
              </a:ext>
            </a:extLst>
          </p:cNvPr>
          <p:cNvSpPr txBox="1"/>
          <p:nvPr/>
        </p:nvSpPr>
        <p:spPr>
          <a:xfrm>
            <a:off x="8131634" y="2724833"/>
            <a:ext cx="300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Converting camera frame to world frame.</a:t>
            </a:r>
          </a:p>
        </p:txBody>
      </p:sp>
    </p:spTree>
    <p:extLst>
      <p:ext uri="{BB962C8B-B14F-4D97-AF65-F5344CB8AC3E}">
        <p14:creationId xmlns:p14="http://schemas.microsoft.com/office/powerpoint/2010/main" val="363760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DBC4956-6EEB-7C09-1AF5-E22D6335661F}"/>
              </a:ext>
            </a:extLst>
          </p:cNvPr>
          <p:cNvSpPr/>
          <p:nvPr/>
        </p:nvSpPr>
        <p:spPr>
          <a:xfrm>
            <a:off x="6859230" y="4278405"/>
            <a:ext cx="5191256" cy="18196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BC46D4C-368D-E41B-1919-AE0DB2EB3769}"/>
              </a:ext>
            </a:extLst>
          </p:cNvPr>
          <p:cNvSpPr/>
          <p:nvPr/>
        </p:nvSpPr>
        <p:spPr>
          <a:xfrm>
            <a:off x="463141" y="3819005"/>
            <a:ext cx="6079173" cy="26253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9A802E1-3E21-BCF1-6984-CE922B5033C0}"/>
              </a:ext>
            </a:extLst>
          </p:cNvPr>
          <p:cNvSpPr/>
          <p:nvPr/>
        </p:nvSpPr>
        <p:spPr>
          <a:xfrm>
            <a:off x="706580" y="2975546"/>
            <a:ext cx="5835734" cy="6463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58CA812-D2BB-5FD2-F572-88119AA21856}"/>
              </a:ext>
            </a:extLst>
          </p:cNvPr>
          <p:cNvSpPr/>
          <p:nvPr/>
        </p:nvSpPr>
        <p:spPr>
          <a:xfrm>
            <a:off x="706580" y="1379363"/>
            <a:ext cx="3428999" cy="1225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6A8E4-5C55-1AF1-488E-2FA42054E5F8}"/>
              </a:ext>
            </a:extLst>
          </p:cNvPr>
          <p:cNvSpPr txBox="1"/>
          <p:nvPr/>
        </p:nvSpPr>
        <p:spPr>
          <a:xfrm>
            <a:off x="512617" y="512618"/>
            <a:ext cx="6691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Compensating </a:t>
            </a:r>
            <a:r>
              <a:rPr lang="en-US" sz="2800" dirty="0"/>
              <a:t>y-coordinate</a:t>
            </a:r>
            <a:r>
              <a:rPr lang="en-US" sz="2400" dirty="0"/>
              <a:t> in world frame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9E371-2EC6-3D58-AD22-A8575E0FDEC5}"/>
              </a:ext>
            </a:extLst>
          </p:cNvPr>
          <p:cNvSpPr txBox="1"/>
          <p:nvPr/>
        </p:nvSpPr>
        <p:spPr>
          <a:xfrm>
            <a:off x="1336961" y="1530344"/>
            <a:ext cx="322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Physics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0ED4DF-AE6D-A3D5-CC3F-93DF057CFC35}"/>
              </a:ext>
            </a:extLst>
          </p:cNvPr>
          <p:cNvSpPr txBox="1"/>
          <p:nvPr/>
        </p:nvSpPr>
        <p:spPr>
          <a:xfrm>
            <a:off x="824343" y="1915089"/>
            <a:ext cx="331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angles → tan → cos → geometry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E36E1C2-40C6-840B-4D9B-157E8E7984CC}"/>
              </a:ext>
            </a:extLst>
          </p:cNvPr>
          <p:cNvSpPr/>
          <p:nvPr/>
        </p:nvSpPr>
        <p:spPr>
          <a:xfrm>
            <a:off x="5652652" y="1365509"/>
            <a:ext cx="3428999" cy="122529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925356-AFBB-DFEC-054B-659FEBC00C56}"/>
              </a:ext>
            </a:extLst>
          </p:cNvPr>
          <p:cNvSpPr txBox="1"/>
          <p:nvPr/>
        </p:nvSpPr>
        <p:spPr>
          <a:xfrm>
            <a:off x="6283033" y="1516490"/>
            <a:ext cx="322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Empirical model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B4C8A9-3408-936D-42E3-7887207096DA}"/>
              </a:ext>
            </a:extLst>
          </p:cNvPr>
          <p:cNvSpPr txBox="1"/>
          <p:nvPr/>
        </p:nvSpPr>
        <p:spPr>
          <a:xfrm>
            <a:off x="6241470" y="1969365"/>
            <a:ext cx="331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ky</a:t>
            </a:r>
            <a:r>
              <a:rPr lang="en-US" dirty="0"/>
              <a:t> polynomial correction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0F36F-9BC0-9937-A42D-79616D4B9965}"/>
              </a:ext>
            </a:extLst>
          </p:cNvPr>
          <p:cNvSpPr txBox="1"/>
          <p:nvPr/>
        </p:nvSpPr>
        <p:spPr>
          <a:xfrm>
            <a:off x="4655126" y="1577172"/>
            <a:ext cx="563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+</a:t>
            </a:r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936FFCFF-8000-159F-3702-8EA4B88F0066}"/>
              </a:ext>
            </a:extLst>
          </p:cNvPr>
          <p:cNvSpPr/>
          <p:nvPr/>
        </p:nvSpPr>
        <p:spPr>
          <a:xfrm>
            <a:off x="5874323" y="1526589"/>
            <a:ext cx="318655" cy="352708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377DDB-D243-D2AA-1712-38AD659BA2B2}"/>
              </a:ext>
            </a:extLst>
          </p:cNvPr>
          <p:cNvSpPr txBox="1"/>
          <p:nvPr/>
        </p:nvSpPr>
        <p:spPr>
          <a:xfrm>
            <a:off x="744678" y="2975546"/>
            <a:ext cx="850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ky</a:t>
            </a:r>
            <a:r>
              <a:rPr lang="en-US" dirty="0"/>
              <a:t> = a*</a:t>
            </a:r>
            <a:r>
              <a:rPr lang="en-US" dirty="0" err="1"/>
              <a:t>ballX</a:t>
            </a:r>
            <a:r>
              <a:rPr lang="en-US" dirty="0"/>
              <a:t>**4 - b*</a:t>
            </a:r>
            <a:r>
              <a:rPr lang="en-US" dirty="0" err="1"/>
              <a:t>ballX</a:t>
            </a:r>
            <a:r>
              <a:rPr lang="en-US" dirty="0"/>
              <a:t>**3 + c*</a:t>
            </a:r>
            <a:r>
              <a:rPr lang="en-US" dirty="0" err="1"/>
              <a:t>ballX</a:t>
            </a:r>
            <a:r>
              <a:rPr lang="en-US" dirty="0"/>
              <a:t>**2 - d*</a:t>
            </a:r>
            <a:r>
              <a:rPr lang="en-US" dirty="0" err="1"/>
              <a:t>ballX</a:t>
            </a:r>
            <a:r>
              <a:rPr lang="en-US" dirty="0"/>
              <a:t> + e</a:t>
            </a:r>
          </a:p>
          <a:p>
            <a:r>
              <a:rPr lang="en-US" dirty="0" err="1"/>
              <a:t>ballY</a:t>
            </a:r>
            <a:r>
              <a:rPr lang="en-US" dirty="0"/>
              <a:t> = </a:t>
            </a:r>
            <a:r>
              <a:rPr lang="en-US" dirty="0" err="1"/>
              <a:t>ky</a:t>
            </a:r>
            <a:r>
              <a:rPr lang="en-US" dirty="0"/>
              <a:t> * </a:t>
            </a:r>
            <a:r>
              <a:rPr lang="en-US" dirty="0" err="1"/>
              <a:t>ballY</a:t>
            </a:r>
            <a:endParaRPr lang="en-US" dirty="0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49E5F46F-29B0-7B70-D09D-85275C8D8EBF}"/>
              </a:ext>
            </a:extLst>
          </p:cNvPr>
          <p:cNvSpPr/>
          <p:nvPr/>
        </p:nvSpPr>
        <p:spPr>
          <a:xfrm>
            <a:off x="6679377" y="3110132"/>
            <a:ext cx="1049974" cy="42420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E766AE-9DE3-FBFA-ECA5-A5B78414B9E8}"/>
              </a:ext>
            </a:extLst>
          </p:cNvPr>
          <p:cNvSpPr/>
          <p:nvPr/>
        </p:nvSpPr>
        <p:spPr>
          <a:xfrm>
            <a:off x="7897088" y="2791572"/>
            <a:ext cx="3831771" cy="1366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E879E-B8BA-E30D-24F2-F828A113E80F}"/>
              </a:ext>
            </a:extLst>
          </p:cNvPr>
          <p:cNvSpPr txBox="1"/>
          <p:nvPr/>
        </p:nvSpPr>
        <p:spPr>
          <a:xfrm>
            <a:off x="7897088" y="2827975"/>
            <a:ext cx="38317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4th-degree polynomial correction factor</a:t>
            </a:r>
            <a:r>
              <a:rPr lang="en-US" dirty="0"/>
              <a:t> applied to Y (lateral distance)</a:t>
            </a:r>
          </a:p>
          <a:p>
            <a:pPr algn="ctr"/>
            <a:br>
              <a:rPr lang="en-US" dirty="0"/>
            </a:br>
            <a:r>
              <a:rPr lang="en-US" b="1" dirty="0"/>
              <a:t>data-driven error compensation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8608C-8C2F-FD85-69BE-F056B1374FFA}"/>
              </a:ext>
            </a:extLst>
          </p:cNvPr>
          <p:cNvSpPr txBox="1"/>
          <p:nvPr/>
        </p:nvSpPr>
        <p:spPr>
          <a:xfrm>
            <a:off x="780057" y="3896495"/>
            <a:ext cx="5631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real robots, geometric model has systematic errors:</a:t>
            </a:r>
          </a:p>
          <a:p>
            <a:pPr algn="ctr"/>
            <a:r>
              <a:rPr lang="en-US" dirty="0"/>
              <a:t>camera tilt not exact </a:t>
            </a:r>
          </a:p>
          <a:p>
            <a:pPr algn="ctr"/>
            <a:r>
              <a:rPr lang="en-US" dirty="0"/>
              <a:t>head angle offsets </a:t>
            </a:r>
          </a:p>
          <a:p>
            <a:pPr algn="ctr"/>
            <a:r>
              <a:rPr lang="en-US" dirty="0"/>
              <a:t>lens distortion </a:t>
            </a:r>
          </a:p>
          <a:p>
            <a:pPr algn="ctr"/>
            <a:r>
              <a:rPr lang="en-US" dirty="0"/>
              <a:t>FOV scaling not perfectly linear </a:t>
            </a:r>
          </a:p>
          <a:p>
            <a:pPr algn="ctr"/>
            <a:r>
              <a:rPr lang="en-US" dirty="0"/>
              <a:t>camera mount flex </a:t>
            </a:r>
          </a:p>
          <a:p>
            <a:pPr algn="ctr"/>
            <a:r>
              <a:rPr lang="en-US" dirty="0"/>
              <a:t>joint encoder bias </a:t>
            </a:r>
          </a:p>
          <a:p>
            <a:pPr algn="ctr"/>
            <a:r>
              <a:rPr lang="en-US" dirty="0"/>
              <a:t>ground plane not perfectly flat </a:t>
            </a:r>
          </a:p>
          <a:p>
            <a:pPr algn="ctr"/>
            <a:r>
              <a:rPr lang="en-US" dirty="0"/>
              <a:t>image center not perfectly calibrated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7AD33E-BE6C-59A4-ACE9-C2ED6F11682D}"/>
              </a:ext>
            </a:extLst>
          </p:cNvPr>
          <p:cNvSpPr txBox="1"/>
          <p:nvPr/>
        </p:nvSpPr>
        <p:spPr>
          <a:xfrm>
            <a:off x="6868635" y="4325847"/>
            <a:ext cx="5181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Collect calibration data: </a:t>
            </a:r>
            <a:r>
              <a:rPr lang="en-US" dirty="0" err="1"/>
              <a:t>trueX</a:t>
            </a:r>
            <a:r>
              <a:rPr lang="en-US" dirty="0"/>
              <a:t>, </a:t>
            </a:r>
            <a:r>
              <a:rPr lang="en-US" dirty="0" err="1"/>
              <a:t>trueY</a:t>
            </a:r>
            <a:r>
              <a:rPr lang="en-US" dirty="0"/>
              <a:t> (measured by tape / motion capture). Run vision system →compute: </a:t>
            </a:r>
            <a:r>
              <a:rPr lang="en-US" dirty="0" err="1"/>
              <a:t>estX</a:t>
            </a:r>
            <a:r>
              <a:rPr lang="en-US" dirty="0"/>
              <a:t>, </a:t>
            </a:r>
            <a:r>
              <a:rPr lang="en-US" dirty="0" err="1"/>
              <a:t>estY</a:t>
            </a:r>
            <a:endParaRPr lang="en-US" dirty="0"/>
          </a:p>
          <a:p>
            <a:r>
              <a:rPr lang="en-US" dirty="0"/>
              <a:t>2. Compute Y error ratio: </a:t>
            </a:r>
            <a:r>
              <a:rPr lang="en-US" dirty="0" err="1"/>
              <a:t>ky_needed</a:t>
            </a:r>
            <a:r>
              <a:rPr lang="en-US" dirty="0"/>
              <a:t> = </a:t>
            </a:r>
            <a:r>
              <a:rPr lang="en-US" dirty="0" err="1"/>
              <a:t>trueY</a:t>
            </a:r>
            <a:r>
              <a:rPr lang="en-US" dirty="0"/>
              <a:t> / </a:t>
            </a:r>
            <a:r>
              <a:rPr lang="en-US" dirty="0" err="1"/>
              <a:t>estY</a:t>
            </a:r>
            <a:r>
              <a:rPr lang="en-US" dirty="0"/>
              <a:t>, as a function of distance: </a:t>
            </a:r>
            <a:r>
              <a:rPr lang="en-US" dirty="0" err="1"/>
              <a:t>ky_needed</a:t>
            </a:r>
            <a:r>
              <a:rPr lang="en-US" dirty="0"/>
              <a:t> = f(</a:t>
            </a:r>
            <a:r>
              <a:rPr lang="en-US" dirty="0" err="1"/>
              <a:t>estX</a:t>
            </a:r>
            <a:r>
              <a:rPr lang="en-US" dirty="0"/>
              <a:t>)</a:t>
            </a:r>
          </a:p>
          <a:p>
            <a:r>
              <a:rPr lang="en-US" dirty="0"/>
              <a:t>3. Fit polynomial: regression</a:t>
            </a:r>
          </a:p>
        </p:txBody>
      </p:sp>
    </p:spTree>
    <p:extLst>
      <p:ext uri="{BB962C8B-B14F-4D97-AF65-F5344CB8AC3E}">
        <p14:creationId xmlns:p14="http://schemas.microsoft.com/office/powerpoint/2010/main" val="5523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Up Arrow 52">
            <a:extLst>
              <a:ext uri="{FF2B5EF4-FFF2-40B4-BE49-F238E27FC236}">
                <a16:creationId xmlns:a16="http://schemas.microsoft.com/office/drawing/2014/main" id="{204931A7-D251-5A84-BB59-D106BDA2B2A5}"/>
              </a:ext>
            </a:extLst>
          </p:cNvPr>
          <p:cNvSpPr/>
          <p:nvPr/>
        </p:nvSpPr>
        <p:spPr>
          <a:xfrm rot="1337789">
            <a:off x="5297257" y="4272166"/>
            <a:ext cx="504819" cy="1551318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25868E9-216C-EF90-630A-8FE185B31BC7}"/>
              </a:ext>
            </a:extLst>
          </p:cNvPr>
          <p:cNvSpPr/>
          <p:nvPr/>
        </p:nvSpPr>
        <p:spPr>
          <a:xfrm>
            <a:off x="3744687" y="2233101"/>
            <a:ext cx="4572000" cy="2156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686DBA-7B4C-A445-56EC-29C0536DADA4}"/>
              </a:ext>
            </a:extLst>
          </p:cNvPr>
          <p:cNvSpPr/>
          <p:nvPr/>
        </p:nvSpPr>
        <p:spPr>
          <a:xfrm>
            <a:off x="3537857" y="5770324"/>
            <a:ext cx="3374571" cy="38021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5034FB-752E-EF6E-545B-74E92822022E}"/>
              </a:ext>
            </a:extLst>
          </p:cNvPr>
          <p:cNvSpPr/>
          <p:nvPr/>
        </p:nvSpPr>
        <p:spPr>
          <a:xfrm>
            <a:off x="468085" y="3685790"/>
            <a:ext cx="2525486" cy="4680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C5BCB-68DB-91E4-7403-C5364BEBA388}"/>
              </a:ext>
            </a:extLst>
          </p:cNvPr>
          <p:cNvSpPr/>
          <p:nvPr/>
        </p:nvSpPr>
        <p:spPr>
          <a:xfrm>
            <a:off x="849087" y="1153886"/>
            <a:ext cx="2590799" cy="22751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EEDF1-8994-FD8E-A91A-6860EA74A62E}"/>
              </a:ext>
            </a:extLst>
          </p:cNvPr>
          <p:cNvSpPr txBox="1"/>
          <p:nvPr/>
        </p:nvSpPr>
        <p:spPr>
          <a:xfrm>
            <a:off x="468085" y="391886"/>
            <a:ext cx="900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Computer Vision: How to select the red ball from the detection?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2B73B3-DA58-DDED-3B2A-5AB5E195EA3B}"/>
              </a:ext>
            </a:extLst>
          </p:cNvPr>
          <p:cNvSpPr/>
          <p:nvPr/>
        </p:nvSpPr>
        <p:spPr>
          <a:xfrm>
            <a:off x="1709057" y="1861457"/>
            <a:ext cx="740229" cy="72934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46E18-CB5B-E7A3-3B91-28E3BF06426B}"/>
              </a:ext>
            </a:extLst>
          </p:cNvPr>
          <p:cNvCxnSpPr>
            <a:endCxn id="5" idx="6"/>
          </p:cNvCxnSpPr>
          <p:nvPr/>
        </p:nvCxnSpPr>
        <p:spPr>
          <a:xfrm>
            <a:off x="2079171" y="2226128"/>
            <a:ext cx="37011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2FAF8A-B5D1-C80E-AE86-8B2668DB49C7}"/>
              </a:ext>
            </a:extLst>
          </p:cNvPr>
          <p:cNvSpPr txBox="1"/>
          <p:nvPr/>
        </p:nvSpPr>
        <p:spPr>
          <a:xfrm>
            <a:off x="2079171" y="1981200"/>
            <a:ext cx="21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2D9F9C-22BF-06D3-D6FB-117A2CF6FDE4}"/>
              </a:ext>
            </a:extLst>
          </p:cNvPr>
          <p:cNvSpPr txBox="1"/>
          <p:nvPr/>
        </p:nvSpPr>
        <p:spPr>
          <a:xfrm>
            <a:off x="3537857" y="1981200"/>
            <a:ext cx="544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AF726E-E592-A8D9-0A43-2309B4762852}"/>
              </a:ext>
            </a:extLst>
          </p:cNvPr>
          <p:cNvSpPr txBox="1"/>
          <p:nvPr/>
        </p:nvSpPr>
        <p:spPr>
          <a:xfrm>
            <a:off x="3810000" y="1153886"/>
            <a:ext cx="3635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Area_ball</a:t>
            </a:r>
            <a:r>
              <a:rPr lang="en-US" dirty="0"/>
              <a:t>/</a:t>
            </a:r>
            <a:r>
              <a:rPr lang="en-US" dirty="0" err="1"/>
              <a:t>area_square</a:t>
            </a:r>
            <a:r>
              <a:rPr lang="en-US" dirty="0"/>
              <a:t> = 0.196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E2C51-62CC-13A1-EABB-139EAC8EB201}"/>
              </a:ext>
            </a:extLst>
          </p:cNvPr>
          <p:cNvSpPr txBox="1"/>
          <p:nvPr/>
        </p:nvSpPr>
        <p:spPr>
          <a:xfrm>
            <a:off x="555172" y="37293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Processing flow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16DB3-DC8D-80B7-910C-1FB8C9CEB073}"/>
              </a:ext>
            </a:extLst>
          </p:cNvPr>
          <p:cNvSpPr txBox="1"/>
          <p:nvPr/>
        </p:nvSpPr>
        <p:spPr>
          <a:xfrm>
            <a:off x="391886" y="4410666"/>
            <a:ext cx="314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Grab the latest camera frame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261C2E-9D72-93B4-144E-317DE015593E}"/>
              </a:ext>
            </a:extLst>
          </p:cNvPr>
          <p:cNvCxnSpPr/>
          <p:nvPr/>
        </p:nvCxnSpPr>
        <p:spPr>
          <a:xfrm>
            <a:off x="3722914" y="4595332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3A652B3-30EA-5778-C6FE-0708B4BB4056}"/>
              </a:ext>
            </a:extLst>
          </p:cNvPr>
          <p:cNvSpPr txBox="1"/>
          <p:nvPr/>
        </p:nvSpPr>
        <p:spPr>
          <a:xfrm>
            <a:off x="4593771" y="4411453"/>
            <a:ext cx="337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circle detection constraints</a:t>
            </a:r>
          </a:p>
          <a:p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D69888-53E9-5629-B68C-4EEC0B1202D9}"/>
              </a:ext>
            </a:extLst>
          </p:cNvPr>
          <p:cNvCxnSpPr/>
          <p:nvPr/>
        </p:nvCxnSpPr>
        <p:spPr>
          <a:xfrm>
            <a:off x="7968342" y="4595332"/>
            <a:ext cx="6966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502E70E-8688-5189-58AE-A4AA1EFB732B}"/>
              </a:ext>
            </a:extLst>
          </p:cNvPr>
          <p:cNvSpPr txBox="1"/>
          <p:nvPr/>
        </p:nvSpPr>
        <p:spPr>
          <a:xfrm>
            <a:off x="8904514" y="427216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Build a “ball-likelihood” grayscale/binary image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69613C2-31E9-B951-01C7-52CA49FF5EA1}"/>
              </a:ext>
            </a:extLst>
          </p:cNvPr>
          <p:cNvCxnSpPr/>
          <p:nvPr/>
        </p:nvCxnSpPr>
        <p:spPr>
          <a:xfrm>
            <a:off x="10232571" y="5057784"/>
            <a:ext cx="0" cy="4830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70283E4-E64D-8325-A494-9F0783F16CF0}"/>
              </a:ext>
            </a:extLst>
          </p:cNvPr>
          <p:cNvSpPr txBox="1"/>
          <p:nvPr/>
        </p:nvSpPr>
        <p:spPr>
          <a:xfrm>
            <a:off x="8104419" y="5788973"/>
            <a:ext cx="4495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Detect circles in that processed image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F8B2F54-FD93-4300-7EEC-60C063744A9C}"/>
              </a:ext>
            </a:extLst>
          </p:cNvPr>
          <p:cNvCxnSpPr>
            <a:stCxn id="23" idx="1"/>
          </p:cNvCxnSpPr>
          <p:nvPr/>
        </p:nvCxnSpPr>
        <p:spPr>
          <a:xfrm flipH="1">
            <a:off x="7162800" y="5973639"/>
            <a:ext cx="9416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7B48FED-7BA6-196E-C0FD-1A410DCE007E}"/>
              </a:ext>
            </a:extLst>
          </p:cNvPr>
          <p:cNvSpPr txBox="1"/>
          <p:nvPr/>
        </p:nvSpPr>
        <p:spPr>
          <a:xfrm>
            <a:off x="3537857" y="5770324"/>
            <a:ext cx="337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the best circle candidate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0A99BB-4CB3-1D96-EBB9-A0CC3A68F1C0}"/>
              </a:ext>
            </a:extLst>
          </p:cNvPr>
          <p:cNvSpPr txBox="1"/>
          <p:nvPr/>
        </p:nvSpPr>
        <p:spPr>
          <a:xfrm>
            <a:off x="234041" y="5423149"/>
            <a:ext cx="2579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Handle “no ball found”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7013351-74CF-EBB2-B53D-4CED9211DBF9}"/>
              </a:ext>
            </a:extLst>
          </p:cNvPr>
          <p:cNvCxnSpPr/>
          <p:nvPr/>
        </p:nvCxnSpPr>
        <p:spPr>
          <a:xfrm flipH="1">
            <a:off x="2993571" y="5946331"/>
            <a:ext cx="4463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1B35391-EF14-1915-8FC9-F9DE3021B6A4}"/>
              </a:ext>
            </a:extLst>
          </p:cNvPr>
          <p:cNvCxnSpPr>
            <a:cxnSpLocks/>
          </p:cNvCxnSpPr>
          <p:nvPr/>
        </p:nvCxnSpPr>
        <p:spPr>
          <a:xfrm>
            <a:off x="2993571" y="5638800"/>
            <a:ext cx="0" cy="6422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B77BAF7-CAF4-F52E-2CBA-ECA1F342E2D9}"/>
              </a:ext>
            </a:extLst>
          </p:cNvPr>
          <p:cNvCxnSpPr/>
          <p:nvPr/>
        </p:nvCxnSpPr>
        <p:spPr>
          <a:xfrm flipH="1">
            <a:off x="2579914" y="5638800"/>
            <a:ext cx="4136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217CCF2-4A04-E10F-A1AD-D05B700E20C9}"/>
              </a:ext>
            </a:extLst>
          </p:cNvPr>
          <p:cNvCxnSpPr/>
          <p:nvPr/>
        </p:nvCxnSpPr>
        <p:spPr>
          <a:xfrm flipH="1">
            <a:off x="2579914" y="6281057"/>
            <a:ext cx="4136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EE0B0B8-61DB-1184-9AA7-1E7F1B5AF931}"/>
              </a:ext>
            </a:extLst>
          </p:cNvPr>
          <p:cNvSpPr txBox="1"/>
          <p:nvPr/>
        </p:nvSpPr>
        <p:spPr>
          <a:xfrm>
            <a:off x="234041" y="5973639"/>
            <a:ext cx="25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store ball data and compute position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9BCF993-42E6-FC43-7391-73862E2D4DAA}"/>
              </a:ext>
            </a:extLst>
          </p:cNvPr>
          <p:cNvSpPr txBox="1"/>
          <p:nvPr/>
        </p:nvSpPr>
        <p:spPr>
          <a:xfrm>
            <a:off x="3875314" y="153396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rRatio</a:t>
            </a:r>
            <a:r>
              <a:rPr lang="en-US" dirty="0"/>
              <a:t> = </a:t>
            </a:r>
            <a:r>
              <a:rPr lang="en-US" dirty="0" err="1"/>
              <a:t>rScore</a:t>
            </a:r>
            <a:r>
              <a:rPr lang="en-US" dirty="0"/>
              <a:t> / </a:t>
            </a:r>
            <a:r>
              <a:rPr lang="en-US" dirty="0" err="1"/>
              <a:t>total_pixels</a:t>
            </a:r>
            <a:br>
              <a:rPr lang="en-US" dirty="0"/>
            </a:br>
            <a:r>
              <a:rPr lang="en-US" dirty="0" err="1"/>
              <a:t>gRatio</a:t>
            </a:r>
            <a:r>
              <a:rPr lang="en-US" dirty="0"/>
              <a:t> = </a:t>
            </a:r>
            <a:r>
              <a:rPr lang="en-US" dirty="0" err="1"/>
              <a:t>gScore</a:t>
            </a:r>
            <a:r>
              <a:rPr lang="en-US" dirty="0"/>
              <a:t> / </a:t>
            </a:r>
            <a:r>
              <a:rPr lang="en-US" dirty="0" err="1"/>
              <a:t>total_pixels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29AB073-3EB2-7468-3030-9F976F0B7423}"/>
              </a:ext>
            </a:extLst>
          </p:cNvPr>
          <p:cNvSpPr txBox="1"/>
          <p:nvPr/>
        </p:nvSpPr>
        <p:spPr>
          <a:xfrm>
            <a:off x="3810000" y="2287008"/>
            <a:ext cx="53857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Selection Criteria: </a:t>
            </a:r>
          </a:p>
          <a:p>
            <a:r>
              <a:rPr lang="en-US" dirty="0"/>
              <a:t>if </a:t>
            </a:r>
            <a:r>
              <a:rPr lang="en-US" dirty="0" err="1"/>
              <a:t>rRatio</a:t>
            </a:r>
            <a:r>
              <a:rPr lang="en-US" dirty="0"/>
              <a:t> &gt;= 0.12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gRatio</a:t>
            </a:r>
            <a:r>
              <a:rPr lang="en-US" dirty="0"/>
              <a:t> &gt;= 0.1</a:t>
            </a:r>
            <a:br>
              <a:rPr lang="en-US" dirty="0"/>
            </a:br>
            <a:r>
              <a:rPr lang="en-US" dirty="0"/>
              <a:t>and abs(rRatio-0.19) &lt; abs(rRatioMin-0.19):</a:t>
            </a:r>
          </a:p>
          <a:p>
            <a:r>
              <a:rPr lang="en-US" dirty="0"/>
              <a:t>Condition A — enough red pixels</a:t>
            </a:r>
            <a:br>
              <a:rPr lang="en-US" dirty="0"/>
            </a:br>
            <a:r>
              <a:rPr lang="en-US" dirty="0"/>
              <a:t>Condition B — enough green pixels</a:t>
            </a:r>
          </a:p>
          <a:p>
            <a:r>
              <a:rPr lang="en-US" dirty="0"/>
              <a:t>Condition C — red ratio close to target value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26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9554</TotalTime>
  <Words>1857</Words>
  <Application>Microsoft Macintosh PowerPoint</Application>
  <PresentationFormat>Widescreen</PresentationFormat>
  <Paragraphs>215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Helvetica</vt:lpstr>
      <vt:lpstr>Office Theme</vt:lpstr>
      <vt:lpstr>Computer Vision, Motion Control and Communication Design of Autonomous Robots based on Embedded Linux</vt:lpstr>
      <vt:lpstr>Agenda</vt:lpstr>
      <vt:lpstr>Embedded Linux in NAO Humanoid</vt:lpstr>
      <vt:lpstr>Robot Golfing Competition</vt:lpstr>
      <vt:lpstr>Complete Technical Pipeline</vt:lpstr>
      <vt:lpstr>Full Coordinate Transformation Pipeline Ball Detection → World Position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Correlation between the coordinates and the Force (Voltage/Resistance)</vt:lpstr>
      <vt:lpstr>Measurement and Data Logging of the Output Voltage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so much!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Fangjun Zhu</dc:creator>
  <cp:lastModifiedBy>Fangjun Zhu</cp:lastModifiedBy>
  <cp:revision>214</cp:revision>
  <dcterms:created xsi:type="dcterms:W3CDTF">2024-09-08T06:46:09Z</dcterms:created>
  <dcterms:modified xsi:type="dcterms:W3CDTF">2026-05-20T16:14:20Z</dcterms:modified>
</cp:coreProperties>
</file>