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72" r:id="rId5"/>
    <p:sldId id="273" r:id="rId6"/>
    <p:sldId id="275" r:id="rId7"/>
    <p:sldId id="277" r:id="rId8"/>
    <p:sldId id="290" r:id="rId9"/>
    <p:sldId id="323" r:id="rId10"/>
    <p:sldId id="361" r:id="rId11"/>
    <p:sldId id="325" r:id="rId12"/>
    <p:sldId id="326" r:id="rId13"/>
    <p:sldId id="327" r:id="rId14"/>
    <p:sldId id="337" r:id="rId15"/>
    <p:sldId id="338" r:id="rId16"/>
    <p:sldId id="339" r:id="rId17"/>
    <p:sldId id="346" r:id="rId18"/>
    <p:sldId id="293" r:id="rId19"/>
    <p:sldId id="347" r:id="rId20"/>
    <p:sldId id="358" r:id="rId21"/>
    <p:sldId id="349" r:id="rId22"/>
    <p:sldId id="350" r:id="rId23"/>
    <p:sldId id="359" r:id="rId24"/>
    <p:sldId id="352" r:id="rId25"/>
    <p:sldId id="351" r:id="rId26"/>
    <p:sldId id="353" r:id="rId27"/>
    <p:sldId id="357" r:id="rId28"/>
    <p:sldId id="340" r:id="rId29"/>
    <p:sldId id="362" r:id="rId30"/>
    <p:sldId id="292" r:id="rId31"/>
    <p:sldId id="363" r:id="rId32"/>
    <p:sldId id="330" r:id="rId33"/>
    <p:sldId id="331" r:id="rId34"/>
    <p:sldId id="364" r:id="rId35"/>
    <p:sldId id="365" r:id="rId36"/>
    <p:sldId id="341" r:id="rId37"/>
    <p:sldId id="360" r:id="rId38"/>
    <p:sldId id="366" r:id="rId39"/>
    <p:sldId id="367" r:id="rId40"/>
    <p:sldId id="297" r:id="rId41"/>
    <p:sldId id="333" r:id="rId42"/>
    <p:sldId id="368" r:id="rId43"/>
    <p:sldId id="369" r:id="rId44"/>
    <p:sldId id="370" r:id="rId45"/>
    <p:sldId id="342" r:id="rId46"/>
    <p:sldId id="343" r:id="rId47"/>
    <p:sldId id="305" r:id="rId48"/>
    <p:sldId id="334" r:id="rId49"/>
    <p:sldId id="344" r:id="rId50"/>
    <p:sldId id="345" r:id="rId51"/>
    <p:sldId id="306" r:id="rId52"/>
    <p:sldId id="371" r:id="rId53"/>
    <p:sldId id="307" r:id="rId54"/>
    <p:sldId id="303" r:id="rId55"/>
    <p:sldId id="301" r:id="rId56"/>
    <p:sldId id="308" r:id="rId57"/>
    <p:sldId id="335" r:id="rId58"/>
    <p:sldId id="372" r:id="rId59"/>
    <p:sldId id="279" r:id="rId60"/>
    <p:sldId id="289" r:id="rId61"/>
  </p:sldIdLst>
  <p:sldSz cx="9144000" cy="5143500" type="screen16x9"/>
  <p:notesSz cx="9296400" cy="147701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1pPr>
    <a:lvl2pPr marL="3810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2pPr>
    <a:lvl3pPr marL="7620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3pPr>
    <a:lvl4pPr marL="11430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4pPr>
    <a:lvl5pPr marL="15240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/>
    <p:restoredTop sz="94598"/>
  </p:normalViewPr>
  <p:slideViewPr>
    <p:cSldViewPr snapToGrid="0" showGuides="1">
      <p:cViewPr varScale="1">
        <p:scale>
          <a:sx n="124" d="100"/>
          <a:sy n="124" d="100"/>
        </p:scale>
        <p:origin x="163" y="86"/>
      </p:cViewPr>
      <p:guideLst>
        <p:guide orient="horz" pos="15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virtio</a:t>
            </a:r>
            <a:r>
              <a:rPr lang="en-US" dirty="0"/>
              <a:t>-console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496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3000</c:v>
                </c:pt>
                <c:pt idx="6">
                  <c:v>4000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29</c:v>
                </c:pt>
                <c:pt idx="1">
                  <c:v>62</c:v>
                </c:pt>
                <c:pt idx="2">
                  <c:v>62</c:v>
                </c:pt>
                <c:pt idx="3">
                  <c:v>105</c:v>
                </c:pt>
                <c:pt idx="4">
                  <c:v>191</c:v>
                </c:pt>
                <c:pt idx="5">
                  <c:v>276</c:v>
                </c:pt>
                <c:pt idx="6">
                  <c:v>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4-4D2E-B65A-4E19BE9DBD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496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3000</c:v>
                </c:pt>
                <c:pt idx="6">
                  <c:v>4000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85</c:v>
                </c:pt>
                <c:pt idx="1">
                  <c:v>105</c:v>
                </c:pt>
                <c:pt idx="2">
                  <c:v>95</c:v>
                </c:pt>
                <c:pt idx="3">
                  <c:v>165</c:v>
                </c:pt>
                <c:pt idx="4">
                  <c:v>250</c:v>
                </c:pt>
                <c:pt idx="5">
                  <c:v>356</c:v>
                </c:pt>
                <c:pt idx="6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4-4D2E-B65A-4E19BE9DBD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496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3000</c:v>
                </c:pt>
                <c:pt idx="6">
                  <c:v>4000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31</c:v>
                </c:pt>
                <c:pt idx="1">
                  <c:v>68</c:v>
                </c:pt>
                <c:pt idx="2">
                  <c:v>68</c:v>
                </c:pt>
                <c:pt idx="3">
                  <c:v>114</c:v>
                </c:pt>
                <c:pt idx="4">
                  <c:v>207</c:v>
                </c:pt>
                <c:pt idx="5">
                  <c:v>298</c:v>
                </c:pt>
                <c:pt idx="6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A4-4D2E-B65A-4E19BE9DB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812479"/>
        <c:axId val="781199631"/>
      </c:barChart>
      <c:catAx>
        <c:axId val="98081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199631"/>
        <c:crosses val="autoZero"/>
        <c:auto val="1"/>
        <c:lblAlgn val="ctr"/>
        <c:lblOffset val="100"/>
        <c:noMultiLvlLbl val="0"/>
      </c:catAx>
      <c:valAx>
        <c:axId val="78119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812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870387264584054"/>
          <c:y val="3.0427330338354257E-2"/>
          <c:w val="0.17749277403316713"/>
          <c:h val="6.5849826427963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rpmsg-tty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496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3000</c:v>
                </c:pt>
                <c:pt idx="6">
                  <c:v>4000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</c:v>
                </c:pt>
                <c:pt idx="1">
                  <c:v>69</c:v>
                </c:pt>
                <c:pt idx="2">
                  <c:v>74</c:v>
                </c:pt>
                <c:pt idx="3">
                  <c:v>173</c:v>
                </c:pt>
                <c:pt idx="4">
                  <c:v>264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4-4D2E-B65A-4E19BE9DBD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496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3000</c:v>
                </c:pt>
                <c:pt idx="6">
                  <c:v>4000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92</c:v>
                </c:pt>
                <c:pt idx="1">
                  <c:v>135</c:v>
                </c:pt>
                <c:pt idx="2">
                  <c:v>201</c:v>
                </c:pt>
                <c:pt idx="3">
                  <c:v>404</c:v>
                </c:pt>
                <c:pt idx="4">
                  <c:v>821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4-4D2E-B65A-4E19BE9DBD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1-44F2-9C15-608E70D1F1B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61-44F2-9C15-608E70D1F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496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3000</c:v>
                </c:pt>
                <c:pt idx="6">
                  <c:v>4000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39</c:v>
                </c:pt>
                <c:pt idx="1">
                  <c:v>74</c:v>
                </c:pt>
                <c:pt idx="2">
                  <c:v>111</c:v>
                </c:pt>
                <c:pt idx="3">
                  <c:v>197</c:v>
                </c:pt>
                <c:pt idx="4">
                  <c:v>426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A4-4D2E-B65A-4E19BE9DB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812479"/>
        <c:axId val="781199631"/>
      </c:barChart>
      <c:catAx>
        <c:axId val="98081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199631"/>
        <c:crosses val="autoZero"/>
        <c:auto val="1"/>
        <c:lblAlgn val="ctr"/>
        <c:lblOffset val="100"/>
        <c:noMultiLvlLbl val="0"/>
      </c:catAx>
      <c:valAx>
        <c:axId val="78119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812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870387264584054"/>
          <c:y val="4.0696908102373371E-2"/>
          <c:w val="0.17749277403316713"/>
          <c:h val="6.5849826427963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virtio</a:t>
            </a:r>
            <a:r>
              <a:rPr lang="en-US" baseline="0" dirty="0"/>
              <a:t> vs </a:t>
            </a:r>
            <a:r>
              <a:rPr lang="en-US" baseline="0" dirty="0" err="1"/>
              <a:t>rpmsg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virtio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10</c:v>
                </c:pt>
                <c:pt idx="1">
                  <c:v>100</c:v>
                </c:pt>
                <c:pt idx="2">
                  <c:v>496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3000</c:v>
                </c:pt>
                <c:pt idx="7">
                  <c:v>4000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25</c:v>
                </c:pt>
                <c:pt idx="1">
                  <c:v>31</c:v>
                </c:pt>
                <c:pt idx="2">
                  <c:v>68</c:v>
                </c:pt>
                <c:pt idx="3">
                  <c:v>68</c:v>
                </c:pt>
                <c:pt idx="4">
                  <c:v>114</c:v>
                </c:pt>
                <c:pt idx="5">
                  <c:v>207</c:v>
                </c:pt>
                <c:pt idx="6">
                  <c:v>298</c:v>
                </c:pt>
                <c:pt idx="7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4-4D2E-B65A-4E19BE9DBD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rpmsg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10</c:v>
                </c:pt>
                <c:pt idx="1">
                  <c:v>100</c:v>
                </c:pt>
                <c:pt idx="2">
                  <c:v>496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3000</c:v>
                </c:pt>
                <c:pt idx="7">
                  <c:v>4000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32</c:v>
                </c:pt>
                <c:pt idx="1">
                  <c:v>39</c:v>
                </c:pt>
                <c:pt idx="2">
                  <c:v>74</c:v>
                </c:pt>
                <c:pt idx="3">
                  <c:v>111</c:v>
                </c:pt>
                <c:pt idx="4">
                  <c:v>197</c:v>
                </c:pt>
                <c:pt idx="5">
                  <c:v>426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4-4D2E-B65A-4E19BE9DB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812479"/>
        <c:axId val="781199631"/>
      </c:barChart>
      <c:catAx>
        <c:axId val="98081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199631"/>
        <c:crosses val="autoZero"/>
        <c:auto val="1"/>
        <c:lblAlgn val="ctr"/>
        <c:lblOffset val="100"/>
        <c:noMultiLvlLbl val="0"/>
      </c:catAx>
      <c:valAx>
        <c:axId val="78119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812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870387264584054"/>
          <c:y val="4.0696908102373371E-2"/>
          <c:w val="0.17749277403316713"/>
          <c:h val="6.5849826427963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738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t" anchorCtr="0" compatLnSpc="1"/>
          <a:lstStyle>
            <a:lvl1pPr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738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t" anchorCtr="0" compatLnSpc="1"/>
          <a:lstStyle>
            <a:lvl1pPr algn="r"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325"/>
            <a:ext cx="4027488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b" anchorCtr="0" compatLnSpc="1"/>
          <a:lstStyle>
            <a:lvl1pPr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14030325"/>
            <a:ext cx="4029075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b" anchorCtr="0" compatLnSpc="1"/>
          <a:lstStyle>
            <a:lvl1pPr algn="r">
              <a:defRPr sz="1800"/>
            </a:lvl1pPr>
          </a:lstStyle>
          <a:p>
            <a:pPr fontAlgn="base">
              <a:defRPr/>
            </a:pPr>
            <a:fld id="{8D56EAE8-38CB-4EE5-8A34-F5F49B68F2DE}" type="slidenum">
              <a:rPr lang="en-US" strike="noStrike" noProof="1"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738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t" anchorCtr="0" compatLnSpc="1"/>
          <a:lstStyle>
            <a:lvl1pPr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738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t" anchorCtr="0" compatLnSpc="1"/>
          <a:lstStyle>
            <a:lvl1pPr algn="r"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29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7" y="1108075"/>
            <a:ext cx="9845675" cy="5538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93" name="Rectangle 5"/>
          <p:cNvSpPr>
            <a:spLocks noGrp="1"/>
          </p:cNvSpPr>
          <p:nvPr>
            <p:ph type="body" sz="quarter"/>
          </p:nvPr>
        </p:nvSpPr>
        <p:spPr>
          <a:xfrm>
            <a:off x="930275" y="7016750"/>
            <a:ext cx="7435850" cy="664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36205" tIns="68102" rIns="136205" bIns="68102" anchor="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 indent="0"/>
            <a:r>
              <a:rPr lang="en-US" altLang="zh-CN"/>
              <a:t>Second level</a:t>
            </a:r>
          </a:p>
          <a:p>
            <a:pPr lvl="2" indent="0"/>
            <a:r>
              <a:rPr lang="en-US" altLang="zh-CN"/>
              <a:t>Third level</a:t>
            </a:r>
          </a:p>
          <a:p>
            <a:pPr lvl="3" indent="0"/>
            <a:r>
              <a:rPr lang="en-US" altLang="zh-CN"/>
              <a:t>Fourth level</a:t>
            </a:r>
          </a:p>
          <a:p>
            <a:pPr lvl="4" indent="0"/>
            <a:r>
              <a:rPr lang="en-US" altLang="zh-CN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325"/>
            <a:ext cx="4027488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b" anchorCtr="0" compatLnSpc="1"/>
          <a:lstStyle>
            <a:lvl1pPr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14030325"/>
            <a:ext cx="4029075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b" anchorCtr="0" compatLnSpc="1"/>
          <a:lstStyle>
            <a:lvl1pPr algn="r">
              <a:defRPr sz="1800"/>
            </a:lvl1pPr>
          </a:lstStyle>
          <a:p>
            <a:pPr fontAlgn="base">
              <a:defRPr/>
            </a:pPr>
            <a:fld id="{BED2394B-E06C-4DC9-BCC2-551C3DED9AAD}" type="slidenum">
              <a:rPr lang="en-US" strike="noStrike" noProof="1"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1pPr>
    <a:lvl2pPr marL="3810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2pPr>
    <a:lvl3pPr marL="7620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3pPr>
    <a:lvl4pPr marL="11430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4pPr>
    <a:lvl5pPr marL="152336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5pPr>
    <a:lvl6pPr marL="1904365" algn="l" defTabSz="7620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5" algn="l" defTabSz="7620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365" algn="l" defTabSz="7620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365" algn="l" defTabSz="7620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19458" name="Notes Placeholder 2"/>
          <p:cNvSpPr>
            <a:spLocks noGrp="1"/>
          </p:cNvSpPr>
          <p:nvPr>
            <p:ph type="body"/>
          </p:nvPr>
        </p:nvSpPr>
        <p:spPr/>
        <p:txBody>
          <a:bodyPr wrap="square" lIns="136205" tIns="68102" rIns="136205" bIns="68102" anchor="t"/>
          <a:lstStyle/>
          <a:p>
            <a:pPr lvl="0"/>
            <a:r>
              <a:rPr lang="en-US" altLang="zh-CN" dirty="0"/>
              <a:t>Inclusive terminology : review entire presentation.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5265738" y="14030325"/>
            <a:ext cx="4029075" cy="736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36205" tIns="68102" rIns="136205" bIns="68102" anchor="b"/>
          <a:lstStyle/>
          <a:p>
            <a:pPr lvl="0" indent="0" algn="r"/>
            <a:fld id="{9A0DB2DC-4C9A-4742-B13C-FB6460FD3503}" type="slidenum">
              <a:rPr lang="en-US" altLang="zh-CN" sz="1800">
                <a:latin typeface="Arial" panose="02080604020202020204" pitchFamily="34" charset="0"/>
              </a:rPr>
              <a:t>55</a:t>
            </a:fld>
            <a:endParaRPr lang="en-US" altLang="zh-CN" sz="1800">
              <a:latin typeface="Arial" panose="0208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705350" y="4779963"/>
            <a:ext cx="185738" cy="369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27" descr="ti_logo_powerpoint_1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40238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BA23CF-AA30-4A18-B744-605C3E9DBF0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ti_logo_powerpoint_1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40238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3BA23CF-AA30-4A18-B744-605C3E9DBF07}" type="slidenum">
              <a:rPr lang="en-US" strike="noStrike" noProof="1"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7" descr="ti_logo_powerpoint_1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40238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defRPr/>
            </a:pPr>
            <a:fld id="{03BA23CF-AA30-4A18-B744-605C3E9DBF07}" type="slidenum">
              <a:rPr lang="en-US" strike="noStrike" noProof="1" smtClean="0"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A picture containing drawing, cup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9488" y="4783138"/>
            <a:ext cx="1563687" cy="19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40238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3BA23CF-AA30-4A18-B744-605C3E9DBF07}" type="slidenum">
              <a:rPr lang="en-US" strike="noStrike" noProof="1"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7" descr="ti_logo_powerpoint_1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5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2B97888F-6AF7-4263-B69D-592D8C33BAC7}" type="slidenum">
              <a:rPr lang="en-US" strike="noStrike" noProof="1"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7" descr="ti_logo_powerpoint_1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</a:ln>
        </p:spPr>
        <p:txBody>
          <a:bodyPr vert="horz" wrap="square" lIns="76179" tIns="38088" rIns="76179" bIns="38088" numCol="1" anchor="t" anchorCtr="0" compatLnSpc="1"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</a:ln>
        </p:spPr>
        <p:txBody>
          <a:bodyPr vert="horz" wrap="square" lIns="76179" tIns="38088" rIns="76179" bIns="38088" numCol="1" anchor="t" anchorCtr="0" compatLnSpc="1"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B53548F6-AAA9-4A8D-A869-511B3DFE3256}" type="slidenum">
              <a:rPr lang="en-US" strike="noStrike" noProof="1"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7" descr="ti_logo_powerpoint_1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700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00" b="1"/>
            </a:lvl4pPr>
            <a:lvl5pPr marL="1523365" indent="0">
              <a:buNone/>
              <a:defRPr sz="1300" b="1"/>
            </a:lvl5pPr>
            <a:lvl6pPr marL="1904365" indent="0">
              <a:buNone/>
              <a:defRPr sz="1300" b="1"/>
            </a:lvl6pPr>
            <a:lvl7pPr marL="2285365" indent="0">
              <a:buNone/>
              <a:defRPr sz="1300" b="1"/>
            </a:lvl7pPr>
            <a:lvl8pPr marL="2666365" indent="0">
              <a:buNone/>
              <a:defRPr sz="1300" b="1"/>
            </a:lvl8pPr>
            <a:lvl9pPr marL="3047365" indent="0">
              <a:buNone/>
              <a:defRPr sz="13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</a:ln>
        </p:spPr>
        <p:txBody>
          <a:bodyPr vert="horz" wrap="square" lIns="76179" tIns="38088" rIns="76179" bIns="38088" numCol="1" anchor="t" anchorCtr="0" compatLnSpc="1"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700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00" b="1"/>
            </a:lvl4pPr>
            <a:lvl5pPr marL="1523365" indent="0">
              <a:buNone/>
              <a:defRPr sz="1300" b="1"/>
            </a:lvl5pPr>
            <a:lvl6pPr marL="1904365" indent="0">
              <a:buNone/>
              <a:defRPr sz="1300" b="1"/>
            </a:lvl6pPr>
            <a:lvl7pPr marL="2285365" indent="0">
              <a:buNone/>
              <a:defRPr sz="1300" b="1"/>
            </a:lvl7pPr>
            <a:lvl8pPr marL="2666365" indent="0">
              <a:buNone/>
              <a:defRPr sz="1300" b="1"/>
            </a:lvl8pPr>
            <a:lvl9pPr marL="3047365" indent="0">
              <a:buNone/>
              <a:defRPr sz="13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</a:ln>
        </p:spPr>
        <p:txBody>
          <a:bodyPr vert="horz" wrap="square" lIns="76179" tIns="38088" rIns="76179" bIns="38088" numCol="1" anchor="t" anchorCtr="0" compatLnSpc="1"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204C35C9-3222-4444-B33E-8AB075BE83C6}" type="slidenum">
              <a:rPr lang="en-US" strike="noStrike" noProof="1"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7" descr="ti_logo_powerpoint_1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D4C52F08-588C-488E-A5AB-DF69250DE862}" type="slidenum">
              <a:rPr lang="en-US" strike="noStrike" noProof="1"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7" descr="ti_logo_powerpoint_1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</a:ln>
        </p:spPr>
        <p:txBody>
          <a:bodyPr vert="horz" wrap="square" lIns="76179" tIns="38088" rIns="76179" bIns="38088" numCol="1" anchor="t" anchorCtr="0" compatLnSpc="1"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1000" indent="0">
              <a:buNone/>
              <a:defRPr sz="1000"/>
            </a:lvl2pPr>
            <a:lvl3pPr marL="762000" indent="0">
              <a:buNone/>
              <a:defRPr sz="800"/>
            </a:lvl3pPr>
            <a:lvl4pPr marL="1143000" indent="0">
              <a:buNone/>
              <a:defRPr sz="700"/>
            </a:lvl4pPr>
            <a:lvl5pPr marL="1523365" indent="0">
              <a:buNone/>
              <a:defRPr sz="700"/>
            </a:lvl5pPr>
            <a:lvl6pPr marL="1904365" indent="0">
              <a:buNone/>
              <a:defRPr sz="700"/>
            </a:lvl6pPr>
            <a:lvl7pPr marL="2285365" indent="0">
              <a:buNone/>
              <a:defRPr sz="700"/>
            </a:lvl7pPr>
            <a:lvl8pPr marL="2666365" indent="0">
              <a:buNone/>
              <a:defRPr sz="700"/>
            </a:lvl8pPr>
            <a:lvl9pPr marL="3047365" indent="0">
              <a:buNone/>
              <a:defRPr sz="7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D9B97EEC-B5BC-42C5-B73F-31CC660D4D8A}" type="slidenum">
              <a:rPr lang="en-US" strike="noStrike" noProof="1"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31775" y="107950"/>
            <a:ext cx="8458200" cy="609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ctr"/>
          <a:lstStyle/>
          <a:p>
            <a:pPr lvl="0"/>
            <a:r>
              <a:rPr lang="en-US" altLang="zh-CN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333375" y="793750"/>
            <a:ext cx="8467725" cy="37020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/>
          <a:p>
            <a:pPr lvl="0" indent="-189230"/>
            <a:r>
              <a:rPr lang="en-US" altLang="zh-CN"/>
              <a:t>Edit Master text styles</a:t>
            </a:r>
          </a:p>
          <a:p>
            <a:pPr lvl="1" indent="-194310"/>
            <a:r>
              <a:rPr lang="en-US" altLang="zh-CN"/>
              <a:t>Second level</a:t>
            </a:r>
          </a:p>
          <a:p>
            <a:pPr lvl="2" indent="-137160"/>
            <a:r>
              <a:rPr lang="en-US" altLang="zh-CN"/>
              <a:t>Third level</a:t>
            </a:r>
          </a:p>
          <a:p>
            <a:pPr lvl="3" indent="-194945"/>
            <a:r>
              <a:rPr lang="en-US" altLang="zh-CN"/>
              <a:t>Fourth level</a:t>
            </a:r>
          </a:p>
          <a:p>
            <a:pPr lvl="4" indent="-143510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 algn="r">
              <a:defRPr sz="7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C70261-DCF8-4A97-9502-E8EEF2364CDE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+mn-cs"/>
              </a:r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657725"/>
            <a:ext cx="8929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anose="0208060402020202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anose="0208060402020202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anose="0208060402020202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anose="02080604020202020204" pitchFamily="34" charset="0"/>
        </a:defRPr>
      </a:lvl5pPr>
      <a:lvl6pPr marL="3810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panose="02080604020202020204" pitchFamily="34" charset="0"/>
        </a:defRPr>
      </a:lvl6pPr>
      <a:lvl7pPr marL="7620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panose="02080604020202020204" pitchFamily="34" charset="0"/>
        </a:defRPr>
      </a:lvl7pPr>
      <a:lvl8pPr marL="11430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panose="02080604020202020204" pitchFamily="34" charset="0"/>
        </a:defRPr>
      </a:lvl8pPr>
      <a:lvl9pPr marL="152336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panose="02080604020202020204" pitchFamily="34" charset="0"/>
        </a:defRPr>
      </a:lvl9pPr>
    </p:titleStyle>
    <p:bodyStyle>
      <a:lvl1pPr marL="189230" indent="-189230" algn="l" rtl="0" eaLnBrk="1" fontAlgn="base" hangingPunct="1">
        <a:spcBef>
          <a:spcPts val="665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90" indent="-19431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835" indent="-137795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395" indent="-194310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790" indent="-144145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155" indent="-144145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155" indent="-144145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155" indent="-144145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55" indent="-144145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365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365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5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365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365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lore.kernel.org/all/20260422212849.1240591-4-shenwei.wang@nxp.com/" TargetMode="External"/><Relationship Id="rId7" Type="http://schemas.openxmlformats.org/officeDocument/2006/relationships/hyperlink" Target="https://github.com/torvalds/linux/blob/master/drivers/char/virtio_console.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torvalds/linux/blob/master/drivers/rpmsg/rpmsg_char.c" TargetMode="External"/><Relationship Id="rId5" Type="http://schemas.openxmlformats.org/officeDocument/2006/relationships/hyperlink" Target="https://lore.kernel.org/all/20250911113612.2598643-1-danishanwar@ti.com/" TargetMode="External"/><Relationship Id="rId4" Type="http://schemas.openxmlformats.org/officeDocument/2006/relationships/hyperlink" Target="https://lore.kernel.org/all/20211008153446.23188-1-arnaud.pouliquen@foss.st.com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.com/processors" TargetMode="External"/><Relationship Id="rId2" Type="http://schemas.openxmlformats.org/officeDocument/2006/relationships/hyperlink" Target="https://www.ti.com/microcontrollers-mcus-processors/overview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www.ti.com/edgea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42900" y="2024884"/>
            <a:ext cx="8458200" cy="1103313"/>
          </a:xfrm>
        </p:spPr>
        <p:txBody>
          <a:bodyPr vert="horz" wrap="square" lIns="76179" tIns="38088" rIns="76179" bIns="38088" anchor="ctr"/>
          <a:lstStyle/>
          <a:p>
            <a:pPr algn="ctr"/>
            <a:r>
              <a:rPr lang="en-US" altLang="zh-CN" dirty="0">
                <a:latin typeface="+mj-lt"/>
                <a:ea typeface="+mj-ea"/>
                <a:cs typeface="+mj-cs"/>
              </a:rPr>
              <a:t>Building Virtual Drivers with </a:t>
            </a:r>
            <a:r>
              <a:rPr lang="en-US" altLang="zh-CN" dirty="0" err="1">
                <a:latin typeface="+mj-lt"/>
                <a:ea typeface="+mj-ea"/>
                <a:cs typeface="+mj-cs"/>
              </a:rPr>
              <a:t>RPMsg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sz="2800" dirty="0"/>
              <a:t>Key Design Principles, </a:t>
            </a:r>
            <a:r>
              <a:rPr lang="en-US" altLang="zh-CN" sz="2800" dirty="0" err="1"/>
              <a:t>Challengs</a:t>
            </a:r>
            <a:r>
              <a:rPr lang="en-US" altLang="zh-CN" sz="2800" dirty="0"/>
              <a:t> &amp; Trade-offs</a:t>
            </a:r>
            <a:endParaRPr lang="en-US" altLang="zh-CN" dirty="0">
              <a:latin typeface="+mj-lt"/>
              <a:ea typeface="+mj-ea"/>
              <a:cs typeface="+mj-cs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42900" y="3437101"/>
            <a:ext cx="8458200" cy="1459230"/>
          </a:xfrm>
        </p:spPr>
        <p:txBody>
          <a:bodyPr vert="horz" wrap="square" lIns="76179" tIns="38088" rIns="76179" bIns="38088" anchor="t"/>
          <a:lstStyle/>
          <a:p>
            <a:r>
              <a:rPr lang="en-US" altLang="en-US" dirty="0">
                <a:latin typeface="+mn-lt"/>
                <a:ea typeface="+mn-ea"/>
                <a:cs typeface="+mn-cs"/>
              </a:rPr>
              <a:t>Date: 2026-05-18</a:t>
            </a:r>
          </a:p>
          <a:p>
            <a:r>
              <a:rPr lang="en-US" altLang="en-US" dirty="0"/>
              <a:t>Beleswar Prasad Padhi</a:t>
            </a:r>
            <a:endParaRPr lang="en-US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4CAF3-1615-4285-ABB6-1BD329851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8"/>
            <a:ext cx="9138151" cy="18311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Solutions for Peripheral Sharing | </a:t>
            </a:r>
            <a:r>
              <a:rPr lang="en-US" altLang="zh-CN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RPMsg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pPr marL="284480" lvl="1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10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559D0-7546-46EE-BE89-E6D1581C4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7" y="647694"/>
            <a:ext cx="7256585" cy="3811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4C136-0FD2-4EB1-9D95-74E2882503C9}"/>
              </a:ext>
            </a:extLst>
          </p:cNvPr>
          <p:cNvSpPr txBox="1"/>
          <p:nvPr/>
        </p:nvSpPr>
        <p:spPr>
          <a:xfrm>
            <a:off x="3339980" y="4402470"/>
            <a:ext cx="2454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Fig.3: Data flow with </a:t>
            </a:r>
            <a:r>
              <a:rPr lang="en-US" sz="800" b="1" dirty="0" err="1"/>
              <a:t>RPMsg</a:t>
            </a:r>
            <a:r>
              <a:rPr lang="en-US" sz="800" b="1" dirty="0"/>
              <a:t> from MPU to MCU</a:t>
            </a:r>
          </a:p>
        </p:txBody>
      </p:sp>
    </p:spTree>
    <p:extLst>
      <p:ext uri="{BB962C8B-B14F-4D97-AF65-F5344CB8AC3E}">
        <p14:creationId xmlns:p14="http://schemas.microsoft.com/office/powerpoint/2010/main" val="59706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Solutions for Peripheral Sharing | </a:t>
            </a:r>
            <a:r>
              <a:rPr lang="en-US" altLang="zh-CN" dirty="0" err="1">
                <a:solidFill>
                  <a:schemeClr val="tx1"/>
                </a:solidFill>
              </a:rPr>
              <a:t>RPMsg</a:t>
            </a:r>
            <a:endParaRPr lang="en-US" altLang="zh-CN" dirty="0"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pPr marL="284480" lvl="1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11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558D2-FEC8-4A69-B9BF-D363FEC2B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4" y="655770"/>
            <a:ext cx="7608277" cy="3871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8600A2-0F18-418A-98BE-C4F7F64E5E8D}"/>
              </a:ext>
            </a:extLst>
          </p:cNvPr>
          <p:cNvSpPr txBox="1"/>
          <p:nvPr/>
        </p:nvSpPr>
        <p:spPr>
          <a:xfrm>
            <a:off x="3233616" y="4419220"/>
            <a:ext cx="2454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Fig.4: Data flow with </a:t>
            </a:r>
            <a:r>
              <a:rPr lang="en-US" sz="800" b="1" dirty="0" err="1"/>
              <a:t>RPMsg</a:t>
            </a:r>
            <a:r>
              <a:rPr lang="en-US" sz="800" b="1" dirty="0"/>
              <a:t> from MCU to MPU</a:t>
            </a:r>
          </a:p>
        </p:txBody>
      </p:sp>
    </p:spTree>
    <p:extLst>
      <p:ext uri="{BB962C8B-B14F-4D97-AF65-F5344CB8AC3E}">
        <p14:creationId xmlns:p14="http://schemas.microsoft.com/office/powerpoint/2010/main" val="278012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Solutions for Peripheral Sharing | </a:t>
            </a:r>
            <a:r>
              <a:rPr lang="en-US" altLang="zh-CN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Virtio</a:t>
            </a:r>
            <a:endParaRPr lang="en-US" altLang="zh-CN" dirty="0"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pPr marL="284480" lvl="1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12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A274B-215B-471C-9F4B-F2C5DA66B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" y="614604"/>
            <a:ext cx="7402166" cy="389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D24B8-3DE9-45D8-A23C-E07B3E98DE62}"/>
              </a:ext>
            </a:extLst>
          </p:cNvPr>
          <p:cNvSpPr txBox="1"/>
          <p:nvPr/>
        </p:nvSpPr>
        <p:spPr>
          <a:xfrm>
            <a:off x="3233616" y="4419220"/>
            <a:ext cx="2369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Fig.5: Data flow with </a:t>
            </a:r>
            <a:r>
              <a:rPr lang="en-US" sz="800" b="1" dirty="0" err="1"/>
              <a:t>Virtio</a:t>
            </a:r>
            <a:r>
              <a:rPr lang="en-US" sz="800" b="1" dirty="0"/>
              <a:t> from MCU to MPU</a:t>
            </a:r>
          </a:p>
        </p:txBody>
      </p:sp>
    </p:spTree>
    <p:extLst>
      <p:ext uri="{BB962C8B-B14F-4D97-AF65-F5344CB8AC3E}">
        <p14:creationId xmlns:p14="http://schemas.microsoft.com/office/powerpoint/2010/main" val="401871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Solutions for Peripheral Sharing | </a:t>
            </a:r>
            <a:r>
              <a:rPr lang="en-US" altLang="zh-CN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Virtio</a:t>
            </a:r>
            <a:endParaRPr lang="en-US" altLang="zh-CN" dirty="0"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pPr marL="284480" lvl="1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13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6B2D9-D89A-4004-8EE5-6272B0806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1" y="668967"/>
            <a:ext cx="7490102" cy="3811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0C0BD-9D0F-491A-A02F-37EAA94794D1}"/>
              </a:ext>
            </a:extLst>
          </p:cNvPr>
          <p:cNvSpPr txBox="1"/>
          <p:nvPr/>
        </p:nvSpPr>
        <p:spPr>
          <a:xfrm>
            <a:off x="3268632" y="4427898"/>
            <a:ext cx="2369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Fig.6: Data flow with </a:t>
            </a:r>
            <a:r>
              <a:rPr lang="en-US" sz="800" b="1" dirty="0" err="1"/>
              <a:t>Virtio</a:t>
            </a:r>
            <a:r>
              <a:rPr lang="en-US" sz="800" b="1" dirty="0"/>
              <a:t> from MPU to MCU</a:t>
            </a:r>
          </a:p>
        </p:txBody>
      </p:sp>
    </p:spTree>
    <p:extLst>
      <p:ext uri="{BB962C8B-B14F-4D97-AF65-F5344CB8AC3E}">
        <p14:creationId xmlns:p14="http://schemas.microsoft.com/office/powerpoint/2010/main" val="28984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 err="1">
                <a:latin typeface="+mj-lt"/>
                <a:ea typeface="+mj-ea"/>
                <a:cs typeface="+mj-cs"/>
              </a:rPr>
              <a:t>RPMsg</a:t>
            </a:r>
            <a:r>
              <a:rPr lang="en-US" altLang="zh-CN" dirty="0">
                <a:latin typeface="+mj-lt"/>
                <a:ea typeface="+mj-ea"/>
                <a:cs typeface="+mj-cs"/>
              </a:rPr>
              <a:t> Channel vs Endpoint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Channel is the logical link between two communicating entities</a:t>
            </a:r>
          </a:p>
          <a:p>
            <a:r>
              <a:rPr lang="en-US" altLang="en-US" dirty="0"/>
              <a:t>Endpoint is the final port through which data transfers happen</a:t>
            </a:r>
          </a:p>
          <a:p>
            <a:r>
              <a:rPr lang="en-US" altLang="en-US" dirty="0"/>
              <a:t>Each endpoint is assigned a unique address and bound to a callback function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14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78F3A-5955-46E4-B7CD-377EBB244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" y="2075178"/>
            <a:ext cx="8796343" cy="2114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D31F1A-3BC1-4537-9ED9-914B2E251FF3}"/>
              </a:ext>
            </a:extLst>
          </p:cNvPr>
          <p:cNvSpPr txBox="1"/>
          <p:nvPr/>
        </p:nvSpPr>
        <p:spPr>
          <a:xfrm>
            <a:off x="3382460" y="4173234"/>
            <a:ext cx="20714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7: </a:t>
            </a:r>
            <a:r>
              <a:rPr lang="en-US" sz="800" b="1" dirty="0" err="1"/>
              <a:t>RPMsg</a:t>
            </a:r>
            <a:r>
              <a:rPr lang="en-US" sz="800" b="1" dirty="0"/>
              <a:t> channels and endpoints</a:t>
            </a:r>
          </a:p>
        </p:txBody>
      </p:sp>
    </p:spTree>
    <p:extLst>
      <p:ext uri="{BB962C8B-B14F-4D97-AF65-F5344CB8AC3E}">
        <p14:creationId xmlns:p14="http://schemas.microsoft.com/office/powerpoint/2010/main" val="3303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 err="1">
                <a:latin typeface="+mj-lt"/>
                <a:ea typeface="+mj-ea"/>
                <a:cs typeface="+mj-cs"/>
              </a:rPr>
              <a:t>RPMsg</a:t>
            </a:r>
            <a:r>
              <a:rPr lang="en-US" altLang="zh-CN" dirty="0">
                <a:latin typeface="+mj-lt"/>
                <a:ea typeface="+mj-ea"/>
                <a:cs typeface="+mj-cs"/>
              </a:rPr>
              <a:t> Channel vs Endpoint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4092B0-C903-4379-A17C-348AE1705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15291" r="11590" b="15765"/>
          <a:stretch/>
        </p:blipFill>
        <p:spPr>
          <a:xfrm>
            <a:off x="520026" y="1458098"/>
            <a:ext cx="3574995" cy="2391032"/>
          </a:xfrm>
        </p:spPr>
      </p:pic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15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1B2CBB-8F7B-4413-8DFD-6BC66BF69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5856" r="11930" b="16156"/>
          <a:stretch/>
        </p:blipFill>
        <p:spPr>
          <a:xfrm>
            <a:off x="5048981" y="1458098"/>
            <a:ext cx="3742852" cy="23910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AA9EC6-52DC-4223-B0DD-1402DAB1F76A}"/>
              </a:ext>
            </a:extLst>
          </p:cNvPr>
          <p:cNvSpPr txBox="1"/>
          <p:nvPr/>
        </p:nvSpPr>
        <p:spPr>
          <a:xfrm>
            <a:off x="1122743" y="3849130"/>
            <a:ext cx="21451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8: Data Structure of </a:t>
            </a:r>
            <a:r>
              <a:rPr lang="en-US" sz="800" b="1" dirty="0" err="1"/>
              <a:t>RPMsg</a:t>
            </a:r>
            <a:r>
              <a:rPr lang="en-US" sz="800" b="1" dirty="0"/>
              <a:t> channel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D63993-8E94-4479-A0AB-F9B3F28ACFE6}"/>
              </a:ext>
            </a:extLst>
          </p:cNvPr>
          <p:cNvSpPr txBox="1"/>
          <p:nvPr/>
        </p:nvSpPr>
        <p:spPr>
          <a:xfrm>
            <a:off x="5847837" y="3849130"/>
            <a:ext cx="2188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9: Data Structure of </a:t>
            </a:r>
            <a:r>
              <a:rPr lang="en-US" sz="800" b="1" dirty="0" err="1"/>
              <a:t>RPMsg</a:t>
            </a:r>
            <a:r>
              <a:rPr lang="en-US" sz="800" b="1" dirty="0"/>
              <a:t> endpoint</a:t>
            </a:r>
          </a:p>
        </p:txBody>
      </p:sp>
    </p:spTree>
    <p:extLst>
      <p:ext uri="{BB962C8B-B14F-4D97-AF65-F5344CB8AC3E}">
        <p14:creationId xmlns:p14="http://schemas.microsoft.com/office/powerpoint/2010/main" val="691333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 err="1">
                <a:latin typeface="+mj-lt"/>
                <a:ea typeface="+mj-ea"/>
                <a:cs typeface="+mj-cs"/>
              </a:rPr>
              <a:t>RPMsg</a:t>
            </a:r>
            <a:r>
              <a:rPr lang="en-US" altLang="zh-CN" dirty="0">
                <a:latin typeface="+mj-lt"/>
                <a:ea typeface="+mj-ea"/>
                <a:cs typeface="+mj-cs"/>
              </a:rPr>
              <a:t> Packet layout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16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E70C4-84D1-4C86-917A-D25FEDD3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78" y="715286"/>
            <a:ext cx="6037844" cy="37129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D8CC29-A305-4CD9-86FA-6B6D69DC0A0E}"/>
              </a:ext>
            </a:extLst>
          </p:cNvPr>
          <p:cNvSpPr txBox="1"/>
          <p:nvPr/>
        </p:nvSpPr>
        <p:spPr>
          <a:xfrm>
            <a:off x="3763926" y="4443413"/>
            <a:ext cx="16161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10: </a:t>
            </a:r>
            <a:r>
              <a:rPr lang="en-US" sz="800" b="1" dirty="0" err="1"/>
              <a:t>RPMsg</a:t>
            </a:r>
            <a:r>
              <a:rPr lang="en-US" sz="800" b="1" dirty="0"/>
              <a:t> Packet layout</a:t>
            </a:r>
          </a:p>
        </p:txBody>
      </p:sp>
    </p:spTree>
    <p:extLst>
      <p:ext uri="{BB962C8B-B14F-4D97-AF65-F5344CB8AC3E}">
        <p14:creationId xmlns:p14="http://schemas.microsoft.com/office/powerpoint/2010/main" val="154303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42900" y="2266950"/>
            <a:ext cx="8458200" cy="609600"/>
          </a:xfrm>
        </p:spPr>
        <p:txBody>
          <a:bodyPr vert="horz" wrap="square" lIns="76179" tIns="38088" rIns="76179" bIns="38088" anchor="ctr"/>
          <a:lstStyle/>
          <a:p>
            <a:pPr algn="ctr"/>
            <a:r>
              <a:rPr lang="en-US" altLang="zh-CN" dirty="0">
                <a:latin typeface="+mj-lt"/>
                <a:ea typeface="+mj-ea"/>
                <a:cs typeface="+mj-cs"/>
              </a:rPr>
              <a:t>Timing Diagram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17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7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18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D22B4-1331-4D18-AB39-60CDF671B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6" y="30890"/>
            <a:ext cx="6655597" cy="4630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837F60-7093-4477-A030-A069DACD754F}"/>
              </a:ext>
            </a:extLst>
          </p:cNvPr>
          <p:cNvSpPr txBox="1"/>
          <p:nvPr/>
        </p:nvSpPr>
        <p:spPr>
          <a:xfrm>
            <a:off x="2675238" y="840260"/>
            <a:ext cx="4695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latin typeface="Consolas" panose="020B0609020204030204" pitchFamily="49" charset="0"/>
              </a:rPr>
              <a:t>remoteproc_core</a:t>
            </a:r>
            <a:endParaRPr lang="en-US" sz="600" b="1" dirty="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2A443-1E6E-471E-973C-D8CAA2C08531}"/>
              </a:ext>
            </a:extLst>
          </p:cNvPr>
          <p:cNvSpPr txBox="1"/>
          <p:nvPr/>
        </p:nvSpPr>
        <p:spPr>
          <a:xfrm>
            <a:off x="2386148" y="4661793"/>
            <a:ext cx="3392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11: Creation of static endpoints and channels from RSC table</a:t>
            </a:r>
          </a:p>
        </p:txBody>
      </p:sp>
    </p:spTree>
    <p:extLst>
      <p:ext uri="{BB962C8B-B14F-4D97-AF65-F5344CB8AC3E}">
        <p14:creationId xmlns:p14="http://schemas.microsoft.com/office/powerpoint/2010/main" val="296750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19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69A71-AFD5-42C9-8109-25004A877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2" y="24712"/>
            <a:ext cx="7050744" cy="46423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FE208F-7DD6-40EF-9731-1D9A063CA5CA}"/>
              </a:ext>
            </a:extLst>
          </p:cNvPr>
          <p:cNvSpPr txBox="1"/>
          <p:nvPr/>
        </p:nvSpPr>
        <p:spPr>
          <a:xfrm>
            <a:off x="2675238" y="840260"/>
            <a:ext cx="4695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latin typeface="Consolas" panose="020B0609020204030204" pitchFamily="49" charset="0"/>
              </a:rPr>
              <a:t>remoteproc_core</a:t>
            </a:r>
            <a:endParaRPr lang="en-US" sz="600" b="1" dirty="0"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DE0264-FA35-4CBB-9832-296008709619}"/>
              </a:ext>
            </a:extLst>
          </p:cNvPr>
          <p:cNvSpPr txBox="1"/>
          <p:nvPr/>
        </p:nvSpPr>
        <p:spPr>
          <a:xfrm>
            <a:off x="2423218" y="4667055"/>
            <a:ext cx="31197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12: Creation of endpoints and channels from </a:t>
            </a:r>
            <a:r>
              <a:rPr lang="en-US" sz="800" b="1" dirty="0" err="1"/>
              <a:t>userspace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24050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D4A90-E343-72C4-E5E2-C46B6954B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772E7-F62C-CB07-C759-9243E10B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066"/>
            <a:ext cx="9098658" cy="4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3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20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D22B4-1331-4D18-AB39-60CDF671B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6" y="30890"/>
            <a:ext cx="6655597" cy="4630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A85EC-21D2-4350-9378-B5682A056C43}"/>
              </a:ext>
            </a:extLst>
          </p:cNvPr>
          <p:cNvSpPr txBox="1"/>
          <p:nvPr/>
        </p:nvSpPr>
        <p:spPr>
          <a:xfrm>
            <a:off x="2749378" y="846438"/>
            <a:ext cx="4164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latin typeface="Consolas" panose="020B0609020204030204" pitchFamily="49" charset="0"/>
              </a:rPr>
              <a:t>remoteproc_core</a:t>
            </a:r>
            <a:endParaRPr lang="en-US" sz="600" b="1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F8032-ABF5-4BD3-A73F-0A9E632948C2}"/>
              </a:ext>
            </a:extLst>
          </p:cNvPr>
          <p:cNvSpPr txBox="1"/>
          <p:nvPr/>
        </p:nvSpPr>
        <p:spPr>
          <a:xfrm>
            <a:off x="2386147" y="4669551"/>
            <a:ext cx="3363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13: Creation of static endpoints and channels from RSC table</a:t>
            </a:r>
          </a:p>
        </p:txBody>
      </p:sp>
    </p:spTree>
    <p:extLst>
      <p:ext uri="{BB962C8B-B14F-4D97-AF65-F5344CB8AC3E}">
        <p14:creationId xmlns:p14="http://schemas.microsoft.com/office/powerpoint/2010/main" val="243191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21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5E8FD8-1427-4A3A-8E7C-919C40EC2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30" y="0"/>
            <a:ext cx="5686419" cy="46743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11969E-E8FD-453A-9654-6E67504AD001}"/>
              </a:ext>
            </a:extLst>
          </p:cNvPr>
          <p:cNvSpPr txBox="1"/>
          <p:nvPr/>
        </p:nvSpPr>
        <p:spPr>
          <a:xfrm>
            <a:off x="2540607" y="4647540"/>
            <a:ext cx="2884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14: Remote processor announcing </a:t>
            </a:r>
            <a:r>
              <a:rPr lang="en-US" sz="800" b="1" dirty="0" err="1"/>
              <a:t>RPMsg</a:t>
            </a:r>
            <a:r>
              <a:rPr lang="en-US" sz="800" b="1" dirty="0"/>
              <a:t> channel</a:t>
            </a:r>
          </a:p>
        </p:txBody>
      </p:sp>
    </p:spTree>
    <p:extLst>
      <p:ext uri="{BB962C8B-B14F-4D97-AF65-F5344CB8AC3E}">
        <p14:creationId xmlns:p14="http://schemas.microsoft.com/office/powerpoint/2010/main" val="196427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22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689A08-2E97-4185-A058-2B5230B82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50" y="0"/>
            <a:ext cx="5681700" cy="46775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17D6C2-D1CA-408E-B8C9-D61500117797}"/>
              </a:ext>
            </a:extLst>
          </p:cNvPr>
          <p:cNvSpPr txBox="1"/>
          <p:nvPr/>
        </p:nvSpPr>
        <p:spPr>
          <a:xfrm>
            <a:off x="2750672" y="4677532"/>
            <a:ext cx="2223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15: </a:t>
            </a:r>
            <a:r>
              <a:rPr lang="en-US" sz="800" b="1" dirty="0" err="1"/>
              <a:t>rpmsg_ns</a:t>
            </a:r>
            <a:r>
              <a:rPr lang="en-US" sz="800" b="1" dirty="0"/>
              <a:t> creating </a:t>
            </a:r>
            <a:r>
              <a:rPr lang="en-US" sz="800" b="1" dirty="0" err="1"/>
              <a:t>RPMsg</a:t>
            </a:r>
            <a:r>
              <a:rPr lang="en-US" sz="800" b="1" dirty="0"/>
              <a:t> device</a:t>
            </a:r>
          </a:p>
        </p:txBody>
      </p:sp>
    </p:spTree>
    <p:extLst>
      <p:ext uri="{BB962C8B-B14F-4D97-AF65-F5344CB8AC3E}">
        <p14:creationId xmlns:p14="http://schemas.microsoft.com/office/powerpoint/2010/main" val="111392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23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E55358-92F5-46AC-B1E8-FE16368A8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87" y="0"/>
            <a:ext cx="5672262" cy="4683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F65C0B-36A1-416E-96B5-73C5808A9039}"/>
              </a:ext>
            </a:extLst>
          </p:cNvPr>
          <p:cNvSpPr txBox="1"/>
          <p:nvPr/>
        </p:nvSpPr>
        <p:spPr>
          <a:xfrm>
            <a:off x="2485370" y="4683913"/>
            <a:ext cx="36166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16: </a:t>
            </a:r>
            <a:r>
              <a:rPr lang="en-US" sz="800" b="1" dirty="0" err="1"/>
              <a:t>rpmsg_core</a:t>
            </a:r>
            <a:r>
              <a:rPr lang="en-US" sz="800" b="1" dirty="0"/>
              <a:t> creating a default endpoint and binding the driver</a:t>
            </a:r>
          </a:p>
        </p:txBody>
      </p:sp>
    </p:spTree>
    <p:extLst>
      <p:ext uri="{BB962C8B-B14F-4D97-AF65-F5344CB8AC3E}">
        <p14:creationId xmlns:p14="http://schemas.microsoft.com/office/powerpoint/2010/main" val="342550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08A4E-36DA-46D8-A808-B069C97B3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2" y="0"/>
            <a:ext cx="4753682" cy="4706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501DE0-0677-4EF1-9FC9-7BD201BCEB4B}"/>
              </a:ext>
            </a:extLst>
          </p:cNvPr>
          <p:cNvSpPr txBox="1"/>
          <p:nvPr/>
        </p:nvSpPr>
        <p:spPr>
          <a:xfrm>
            <a:off x="2870077" y="4706687"/>
            <a:ext cx="29626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17: IPC through virtual device exposed to </a:t>
            </a:r>
            <a:r>
              <a:rPr lang="en-US" sz="800" b="1" dirty="0" err="1"/>
              <a:t>userspace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440557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Static &amp; Dynamic Endpoints/Channels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96310" y="914512"/>
            <a:ext cx="4158302" cy="1512000"/>
          </a:xfrm>
        </p:spPr>
        <p:txBody>
          <a:bodyPr vert="horz" wrap="square" lIns="76179" tIns="38088" rIns="76179" bIns="38088" anchor="t"/>
          <a:lstStyle/>
          <a:p>
            <a:r>
              <a:rPr lang="en-US" altLang="en-US" dirty="0"/>
              <a:t>Dynamic Endpoints</a:t>
            </a:r>
          </a:p>
          <a:p>
            <a:pPr lvl="1"/>
            <a:r>
              <a:rPr lang="en-US" altLang="en-US" sz="1400" dirty="0"/>
              <a:t>Created at runtime</a:t>
            </a:r>
          </a:p>
          <a:p>
            <a:pPr lvl="1"/>
            <a:r>
              <a:rPr lang="en-US" altLang="en-US" sz="1400" dirty="0"/>
              <a:t>Dynamic address allocation</a:t>
            </a:r>
          </a:p>
          <a:p>
            <a:pPr lvl="1"/>
            <a:r>
              <a:rPr lang="en-US" altLang="en-US" sz="1400" dirty="0"/>
              <a:t>Pass </a:t>
            </a:r>
            <a:r>
              <a:rPr lang="en-US" altLang="en-US" sz="900" b="1" dirty="0"/>
              <a:t>RPMSG_ADDR_ANY</a:t>
            </a:r>
            <a:r>
              <a:rPr lang="en-US" altLang="en-US" sz="1400" dirty="0"/>
              <a:t> flag while creating </a:t>
            </a:r>
            <a:r>
              <a:rPr lang="en-US" altLang="en-US" sz="1400" dirty="0" err="1"/>
              <a:t>ept</a:t>
            </a:r>
            <a:endParaRPr lang="en-US" altLang="en-US" sz="1400" dirty="0"/>
          </a:p>
          <a:p>
            <a:pPr lvl="1"/>
            <a:r>
              <a:rPr lang="en-US" altLang="en-US" sz="1400" dirty="0"/>
              <a:t>Ex: Default </a:t>
            </a:r>
            <a:r>
              <a:rPr lang="en-US" altLang="en-US" sz="1400" dirty="0" err="1"/>
              <a:t>ept</a:t>
            </a:r>
            <a:r>
              <a:rPr lang="en-US" altLang="en-US" sz="1400" dirty="0"/>
              <a:t> of </a:t>
            </a:r>
            <a:r>
              <a:rPr lang="en-US" altLang="en-US" sz="1400" dirty="0" err="1"/>
              <a:t>RPMsg</a:t>
            </a:r>
            <a:r>
              <a:rPr lang="en-US" altLang="en-US" sz="1400" dirty="0"/>
              <a:t> channel,</a:t>
            </a:r>
            <a:br>
              <a:rPr lang="en-US" altLang="en-US" sz="1400" dirty="0"/>
            </a:br>
            <a:r>
              <a:rPr lang="en-US" altLang="en-US" sz="1400" dirty="0" err="1"/>
              <a:t>epts</a:t>
            </a:r>
            <a:r>
              <a:rPr lang="en-US" altLang="en-US" sz="1400" dirty="0"/>
              <a:t> created through </a:t>
            </a:r>
            <a:r>
              <a:rPr lang="en-US" altLang="en-US" sz="1400" dirty="0" err="1"/>
              <a:t>rpmsg_ctrl</a:t>
            </a:r>
            <a:r>
              <a:rPr lang="en-US" altLang="en-US" sz="1400" dirty="0"/>
              <a:t> device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25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553E30-EDD7-4B84-ADFC-E4182BC198CF}"/>
              </a:ext>
            </a:extLst>
          </p:cNvPr>
          <p:cNvCxnSpPr>
            <a:cxnSpLocks/>
          </p:cNvCxnSpPr>
          <p:nvPr/>
        </p:nvCxnSpPr>
        <p:spPr>
          <a:xfrm>
            <a:off x="4287795" y="804893"/>
            <a:ext cx="0" cy="3180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8CA2E7-4D3B-4A52-87C1-964F95471F2B}"/>
              </a:ext>
            </a:extLst>
          </p:cNvPr>
          <p:cNvSpPr txBox="1">
            <a:spLocks/>
          </p:cNvSpPr>
          <p:nvPr/>
        </p:nvSpPr>
        <p:spPr>
          <a:xfrm>
            <a:off x="4454612" y="914512"/>
            <a:ext cx="4158302" cy="151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Static Endpoints</a:t>
            </a:r>
          </a:p>
          <a:p>
            <a:pPr lvl="1"/>
            <a:r>
              <a:rPr lang="en-US" altLang="en-US" sz="1400" kern="0" dirty="0"/>
              <a:t>Hardcoded in source</a:t>
            </a:r>
          </a:p>
          <a:p>
            <a:pPr lvl="1"/>
            <a:r>
              <a:rPr lang="en-US" altLang="en-US" sz="1400" kern="0" dirty="0"/>
              <a:t>Fixed address allocation</a:t>
            </a:r>
          </a:p>
          <a:p>
            <a:pPr lvl="1"/>
            <a:r>
              <a:rPr lang="en-US" altLang="en-US" sz="1400" kern="0" dirty="0"/>
              <a:t>Pass u32 </a:t>
            </a:r>
            <a:r>
              <a:rPr lang="en-US" altLang="en-US" sz="1400" kern="0" dirty="0" err="1"/>
              <a:t>addr</a:t>
            </a:r>
            <a:r>
              <a:rPr lang="en-US" altLang="en-US" sz="1400" kern="0" dirty="0"/>
              <a:t> while creating </a:t>
            </a:r>
            <a:r>
              <a:rPr lang="en-US" altLang="en-US" sz="1400" kern="0" dirty="0" err="1"/>
              <a:t>ept</a:t>
            </a:r>
            <a:endParaRPr lang="en-US" altLang="en-US" sz="1400" kern="0" dirty="0"/>
          </a:p>
          <a:p>
            <a:pPr lvl="1"/>
            <a:r>
              <a:rPr lang="en-US" altLang="en-US" sz="1400" kern="0" dirty="0"/>
              <a:t>Ex: Name service reserved </a:t>
            </a:r>
            <a:r>
              <a:rPr lang="en-US" altLang="en-US" sz="1400" kern="0" dirty="0" err="1"/>
              <a:t>ept</a:t>
            </a:r>
            <a:r>
              <a:rPr lang="en-US" altLang="en-US" sz="1400" kern="0" dirty="0"/>
              <a:t> (53)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C6F8BD-9E47-4CF1-8CEE-9536D0F7FA2B}"/>
              </a:ext>
            </a:extLst>
          </p:cNvPr>
          <p:cNvCxnSpPr>
            <a:cxnSpLocks/>
          </p:cNvCxnSpPr>
          <p:nvPr/>
        </p:nvCxnSpPr>
        <p:spPr>
          <a:xfrm flipH="1">
            <a:off x="315098" y="2590287"/>
            <a:ext cx="7945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99185ED-DAB7-42EC-AD03-E47277F3B2DA}"/>
              </a:ext>
            </a:extLst>
          </p:cNvPr>
          <p:cNvSpPr txBox="1">
            <a:spLocks/>
          </p:cNvSpPr>
          <p:nvPr/>
        </p:nvSpPr>
        <p:spPr>
          <a:xfrm>
            <a:off x="315098" y="2704628"/>
            <a:ext cx="4158302" cy="151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Dynamic Channel</a:t>
            </a:r>
          </a:p>
          <a:p>
            <a:pPr lvl="1"/>
            <a:r>
              <a:rPr lang="en-US" altLang="en-US" sz="1400" kern="0" dirty="0"/>
              <a:t>Announced at runtime</a:t>
            </a:r>
          </a:p>
          <a:p>
            <a:pPr lvl="1"/>
            <a:r>
              <a:rPr lang="en-US" altLang="en-US" sz="1400" kern="0" dirty="0"/>
              <a:t>Dynamic address allocation</a:t>
            </a:r>
          </a:p>
          <a:p>
            <a:pPr lvl="1"/>
            <a:r>
              <a:rPr lang="en-US" altLang="en-US" sz="1400" kern="0" dirty="0"/>
              <a:t>Ex: </a:t>
            </a:r>
            <a:r>
              <a:rPr lang="en-US" altLang="en-US" sz="1400" kern="0" dirty="0" err="1"/>
              <a:t>rpmsg-tty</a:t>
            </a:r>
            <a:r>
              <a:rPr lang="en-US" altLang="en-US" sz="1400" kern="0" dirty="0"/>
              <a:t>, channels created through </a:t>
            </a:r>
            <a:r>
              <a:rPr lang="en-US" altLang="en-US" sz="1400" kern="0" dirty="0" err="1"/>
              <a:t>rpmsg_ctrl</a:t>
            </a:r>
            <a:r>
              <a:rPr lang="en-US" altLang="en-US" sz="1400" kern="0" dirty="0"/>
              <a:t> device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DC3D0D-E7D6-4602-8910-045F72D84520}"/>
              </a:ext>
            </a:extLst>
          </p:cNvPr>
          <p:cNvSpPr txBox="1">
            <a:spLocks/>
          </p:cNvSpPr>
          <p:nvPr/>
        </p:nvSpPr>
        <p:spPr>
          <a:xfrm>
            <a:off x="4454612" y="2705379"/>
            <a:ext cx="4158302" cy="151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Static Channel</a:t>
            </a:r>
          </a:p>
          <a:p>
            <a:pPr lvl="1"/>
            <a:r>
              <a:rPr lang="en-US" altLang="en-US" sz="1400" kern="0" dirty="0"/>
              <a:t>Hardcoded in source</a:t>
            </a:r>
          </a:p>
          <a:p>
            <a:pPr lvl="1"/>
            <a:r>
              <a:rPr lang="en-US" altLang="en-US" sz="1400" kern="0" dirty="0"/>
              <a:t>Fixed address allocation</a:t>
            </a:r>
          </a:p>
          <a:p>
            <a:pPr lvl="1"/>
            <a:r>
              <a:rPr lang="en-US" altLang="en-US" sz="1400" kern="0" dirty="0"/>
              <a:t>Ex: </a:t>
            </a:r>
            <a:r>
              <a:rPr lang="en-US" altLang="en-US" sz="1400" kern="0" dirty="0" err="1"/>
              <a:t>rpmsg_ctrl</a:t>
            </a:r>
            <a:r>
              <a:rPr lang="en-US" altLang="en-US" sz="1400" kern="0" dirty="0"/>
              <a:t>, </a:t>
            </a:r>
            <a:r>
              <a:rPr lang="en-US" altLang="en-US" sz="1400" kern="0" dirty="0" err="1"/>
              <a:t>rpmsg_ns</a:t>
            </a:r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733684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42900" y="2266950"/>
            <a:ext cx="8458200" cy="609600"/>
          </a:xfrm>
        </p:spPr>
        <p:txBody>
          <a:bodyPr vert="horz" wrap="square" lIns="76179" tIns="38088" rIns="76179" bIns="38088" anchor="ctr"/>
          <a:lstStyle/>
          <a:p>
            <a:pPr algn="ctr"/>
            <a:r>
              <a:rPr lang="en-US" altLang="zh-CN" dirty="0">
                <a:latin typeface="+mj-lt"/>
                <a:ea typeface="+mj-ea"/>
                <a:cs typeface="+mj-cs"/>
              </a:rPr>
              <a:t>Design Principles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26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1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107950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#1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DT Enumeration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38137" y="1247717"/>
            <a:ext cx="8467725" cy="3709449"/>
          </a:xfrm>
        </p:spPr>
        <p:txBody>
          <a:bodyPr vert="horz" wrap="square" lIns="76179" tIns="38088" rIns="76179" bIns="38088" anchor="t"/>
          <a:lstStyle/>
          <a:p>
            <a:r>
              <a:rPr lang="en-US" altLang="en-US" dirty="0"/>
              <a:t>Only needed so other nodes can take a reference</a:t>
            </a:r>
          </a:p>
          <a:p>
            <a:r>
              <a:rPr lang="en-US" altLang="en-US" i="1" dirty="0"/>
              <a:t>Do not </a:t>
            </a:r>
            <a:r>
              <a:rPr lang="en-US" altLang="en-US" dirty="0"/>
              <a:t>enumerate devices in DT if the peripheral</a:t>
            </a:r>
            <a:br>
              <a:rPr lang="en-US" altLang="en-US" dirty="0"/>
            </a:br>
            <a:r>
              <a:rPr lang="en-US" altLang="en-US" dirty="0"/>
              <a:t>is not a provider (e.g. serial)</a:t>
            </a:r>
          </a:p>
          <a:p>
            <a:pPr lvl="1"/>
            <a:r>
              <a:rPr lang="en-US" altLang="en-US" dirty="0"/>
              <a:t>This allows to make the name service</a:t>
            </a:r>
            <a:br>
              <a:rPr lang="en-US" altLang="en-US" dirty="0"/>
            </a:br>
            <a:r>
              <a:rPr lang="en-US" altLang="en-US" dirty="0"/>
              <a:t>completely dynamic</a:t>
            </a:r>
          </a:p>
          <a:p>
            <a:r>
              <a:rPr lang="en-US" altLang="en-US" dirty="0"/>
              <a:t>For provider devices (e.g. </a:t>
            </a:r>
            <a:r>
              <a:rPr lang="en-US" altLang="en-US" dirty="0" err="1"/>
              <a:t>gpio</a:t>
            </a:r>
            <a:r>
              <a:rPr lang="en-US" altLang="en-US" dirty="0"/>
              <a:t>, i2c), create</a:t>
            </a:r>
            <a:br>
              <a:rPr lang="en-US" altLang="en-US" dirty="0"/>
            </a:br>
            <a:r>
              <a:rPr lang="en-US" altLang="en-US" dirty="0"/>
              <a:t>a topology of </a:t>
            </a:r>
            <a:r>
              <a:rPr lang="en-US" altLang="en-US" dirty="0" err="1"/>
              <a:t>rpmsg</a:t>
            </a:r>
            <a:r>
              <a:rPr lang="en-US" altLang="en-US" dirty="0"/>
              <a:t> -&gt; channel -&gt; devices</a:t>
            </a:r>
            <a:br>
              <a:rPr lang="en-US" altLang="en-US" dirty="0"/>
            </a:br>
            <a:r>
              <a:rPr lang="en-US" altLang="en-US" dirty="0"/>
              <a:t>under remote processor node</a:t>
            </a:r>
          </a:p>
          <a:p>
            <a:pPr lvl="1"/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27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01C38F-A31C-4B97-8FAD-323625632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228" y="1247717"/>
            <a:ext cx="2943747" cy="2678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E769B-622D-43EF-A8BC-97A40A87448C}"/>
              </a:ext>
            </a:extLst>
          </p:cNvPr>
          <p:cNvSpPr txBox="1"/>
          <p:nvPr/>
        </p:nvSpPr>
        <p:spPr>
          <a:xfrm>
            <a:off x="5843365" y="3884959"/>
            <a:ext cx="2749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18: </a:t>
            </a:r>
            <a:r>
              <a:rPr lang="en-US" sz="800" b="1" dirty="0" err="1"/>
              <a:t>Devicetree</a:t>
            </a:r>
            <a:r>
              <a:rPr lang="en-US" sz="800" b="1" dirty="0"/>
              <a:t> topology for provider peripherals</a:t>
            </a:r>
          </a:p>
        </p:txBody>
      </p:sp>
    </p:spTree>
    <p:extLst>
      <p:ext uri="{BB962C8B-B14F-4D97-AF65-F5344CB8AC3E}">
        <p14:creationId xmlns:p14="http://schemas.microsoft.com/office/powerpoint/2010/main" val="3132383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ACD83-A7D7-4B75-9BC1-CC351009E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7" y="2164587"/>
            <a:ext cx="4040188" cy="479822"/>
          </a:xfrm>
        </p:spPr>
        <p:txBody>
          <a:bodyPr/>
          <a:lstStyle/>
          <a:p>
            <a:pPr algn="ctr"/>
            <a:r>
              <a:rPr lang="en-US" i="1" dirty="0"/>
              <a:t>Don’ts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099F4-C19F-4C3F-B9E9-ED1D53EA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7" y="2708822"/>
            <a:ext cx="4040188" cy="2676633"/>
          </a:xfrm>
        </p:spPr>
        <p:txBody>
          <a:bodyPr/>
          <a:lstStyle/>
          <a:p>
            <a:r>
              <a:rPr lang="en-US" sz="1400" dirty="0"/>
              <a:t>Peripheral specific initialization in </a:t>
            </a:r>
            <a:r>
              <a:rPr lang="en-US" sz="1400" dirty="0" err="1"/>
              <a:t>remoteproc</a:t>
            </a:r>
            <a:endParaRPr lang="en-US" sz="1400" dirty="0"/>
          </a:p>
          <a:p>
            <a:r>
              <a:rPr lang="en-US" sz="1400" dirty="0"/>
              <a:t>Registering </a:t>
            </a:r>
            <a:r>
              <a:rPr lang="en-US" sz="1400" dirty="0" err="1"/>
              <a:t>remoteproc</a:t>
            </a:r>
            <a:r>
              <a:rPr lang="en-US" sz="1400" dirty="0"/>
              <a:t> in the </a:t>
            </a:r>
            <a:r>
              <a:rPr lang="en-US" sz="1400" dirty="0" err="1"/>
              <a:t>rpmsg</a:t>
            </a:r>
            <a:r>
              <a:rPr lang="en-US" sz="1400" dirty="0"/>
              <a:t> bus and the actual </a:t>
            </a:r>
            <a:r>
              <a:rPr lang="en-US" sz="1400" dirty="0" err="1"/>
              <a:t>rpmsg</a:t>
            </a:r>
            <a:r>
              <a:rPr lang="en-US" sz="1400" dirty="0"/>
              <a:t> driver in the platform bus</a:t>
            </a:r>
          </a:p>
          <a:p>
            <a:r>
              <a:rPr lang="en-US" sz="1400" dirty="0"/>
              <a:t>Binding application running on the remote processor to the </a:t>
            </a:r>
            <a:r>
              <a:rPr lang="en-US" sz="1400" dirty="0" err="1"/>
              <a:t>remoteproc</a:t>
            </a:r>
            <a:r>
              <a:rPr lang="en-US" sz="1400" dirty="0"/>
              <a:t> driver</a:t>
            </a:r>
          </a:p>
          <a:p>
            <a:r>
              <a:rPr lang="en-US" sz="1400" dirty="0"/>
              <a:t>Forces to make the </a:t>
            </a:r>
            <a:r>
              <a:rPr lang="en-US" sz="1400" dirty="0" err="1"/>
              <a:t>remoteproc</a:t>
            </a:r>
            <a:r>
              <a:rPr lang="en-US" sz="1400" dirty="0"/>
              <a:t> driver as a “server” of all its bound </a:t>
            </a:r>
            <a:r>
              <a:rPr lang="en-US" sz="1400" dirty="0" err="1"/>
              <a:t>rpmsg</a:t>
            </a:r>
            <a:r>
              <a:rPr lang="en-US" sz="1400" dirty="0"/>
              <a:t> drivers</a:t>
            </a:r>
          </a:p>
          <a:p>
            <a:endParaRPr lang="en-US" sz="1400" dirty="0"/>
          </a:p>
          <a:p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C9C82-957C-4DA9-B06A-843A25A52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2229000"/>
            <a:ext cx="4041775" cy="479822"/>
          </a:xfrm>
        </p:spPr>
        <p:txBody>
          <a:bodyPr/>
          <a:lstStyle/>
          <a:p>
            <a:pPr algn="ctr"/>
            <a:r>
              <a:rPr lang="en-US" i="1" dirty="0"/>
              <a:t>Do’s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62906-547C-4CFD-AB7C-B9C819765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8" y="2708822"/>
            <a:ext cx="4041775" cy="2676633"/>
          </a:xfrm>
        </p:spPr>
        <p:txBody>
          <a:bodyPr/>
          <a:lstStyle/>
          <a:p>
            <a:r>
              <a:rPr lang="en-US" altLang="en-US" sz="1400" dirty="0"/>
              <a:t>Model everything in individual </a:t>
            </a:r>
            <a:r>
              <a:rPr lang="en-US" altLang="en-US" sz="1400" dirty="0" err="1"/>
              <a:t>RPMsg</a:t>
            </a:r>
            <a:r>
              <a:rPr lang="en-US" altLang="en-US" sz="1400" dirty="0"/>
              <a:t> drivers</a:t>
            </a:r>
          </a:p>
          <a:p>
            <a:r>
              <a:rPr lang="en-US" altLang="en-US" sz="1400" dirty="0" err="1"/>
              <a:t>Remoteproc</a:t>
            </a:r>
            <a:r>
              <a:rPr lang="en-US" altLang="en-US" sz="1400" dirty="0"/>
              <a:t> driver has no knowledge of</a:t>
            </a:r>
            <a:br>
              <a:rPr lang="en-US" altLang="en-US" sz="1400" dirty="0"/>
            </a:br>
            <a:r>
              <a:rPr lang="en-US" altLang="en-US" sz="1400" dirty="0"/>
              <a:t>services offered by application</a:t>
            </a:r>
          </a:p>
          <a:p>
            <a:endParaRPr lang="en-US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6EF5CC-92A1-4B01-81CA-9458AC45ECAF}"/>
              </a:ext>
            </a:extLst>
          </p:cNvPr>
          <p:cNvSpPr txBox="1">
            <a:spLocks/>
          </p:cNvSpPr>
          <p:nvPr/>
        </p:nvSpPr>
        <p:spPr>
          <a:xfrm>
            <a:off x="231775" y="83237"/>
            <a:ext cx="8458200" cy="609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ctr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5pPr>
            <a:lvl6pPr marL="381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6pPr>
            <a:lvl7pPr marL="762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7pPr>
            <a:lvl8pPr marL="1143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8pPr>
            <a:lvl9pPr marL="1523365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9pPr>
          </a:lstStyle>
          <a:p>
            <a:r>
              <a:rPr lang="en-US" altLang="zh-CN" kern="0" dirty="0"/>
              <a:t>Design Principles #2 | </a:t>
            </a:r>
            <a:r>
              <a:rPr lang="en-US" altLang="zh-CN" sz="2000" kern="0" dirty="0">
                <a:solidFill>
                  <a:schemeClr val="tx1"/>
                </a:solidFill>
              </a:rPr>
              <a:t>Decouple </a:t>
            </a:r>
            <a:r>
              <a:rPr lang="en-US" altLang="zh-CN" sz="2000" kern="0" dirty="0" err="1">
                <a:solidFill>
                  <a:schemeClr val="tx1"/>
                </a:solidFill>
              </a:rPr>
              <a:t>Remoteproc</a:t>
            </a:r>
            <a:r>
              <a:rPr lang="en-US" altLang="zh-CN" sz="2000" kern="0" dirty="0">
                <a:solidFill>
                  <a:schemeClr val="tx1"/>
                </a:solidFill>
              </a:rPr>
              <a:t> from </a:t>
            </a:r>
            <a:r>
              <a:rPr lang="en-US" altLang="zh-CN" sz="2000" kern="0" dirty="0" err="1">
                <a:solidFill>
                  <a:schemeClr val="tx1"/>
                </a:solidFill>
              </a:rPr>
              <a:t>RPMsg</a:t>
            </a:r>
            <a:endParaRPr lang="en-US" altLang="zh-CN" kern="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6CC2A-1B81-4A2F-A9FC-234903B1A417}"/>
              </a:ext>
            </a:extLst>
          </p:cNvPr>
          <p:cNvSpPr txBox="1"/>
          <p:nvPr/>
        </p:nvSpPr>
        <p:spPr>
          <a:xfrm>
            <a:off x="457200" y="1103238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err="1"/>
              <a:t>remoteproc</a:t>
            </a:r>
            <a:r>
              <a:rPr lang="en-US" altLang="en-US" dirty="0"/>
              <a:t> -&gt; </a:t>
            </a:r>
            <a:r>
              <a:rPr lang="en-US" altLang="en-US" sz="1600" dirty="0"/>
              <a:t>should only be responsible to power on the remote processor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Should </a:t>
            </a:r>
            <a:r>
              <a:rPr lang="en-US" altLang="en-US" sz="1600" i="1" dirty="0"/>
              <a:t>not</a:t>
            </a:r>
            <a:r>
              <a:rPr lang="en-US" altLang="en-US" sz="1600" dirty="0"/>
              <a:t> have any knowledge of the services offered by the remote processor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1498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83237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#2 | 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Decoup</a:t>
            </a:r>
            <a:r>
              <a:rPr lang="en-US" altLang="zh-CN" sz="2000" dirty="0">
                <a:solidFill>
                  <a:schemeClr val="tx1"/>
                </a:solidFill>
              </a:rPr>
              <a:t>le </a:t>
            </a:r>
            <a:r>
              <a:rPr lang="en-US" altLang="zh-CN" sz="2000" dirty="0" err="1">
                <a:solidFill>
                  <a:schemeClr val="tx1"/>
                </a:solidFill>
              </a:rPr>
              <a:t>Remoteproc</a:t>
            </a:r>
            <a:r>
              <a:rPr lang="en-US" altLang="zh-CN" sz="2000" dirty="0">
                <a:solidFill>
                  <a:schemeClr val="tx1"/>
                </a:solidFill>
              </a:rPr>
              <a:t> from </a:t>
            </a:r>
            <a:r>
              <a:rPr lang="en-US" altLang="zh-CN" sz="2000" dirty="0" err="1">
                <a:solidFill>
                  <a:schemeClr val="tx1"/>
                </a:solidFill>
              </a:rPr>
              <a:t>RPMsg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Example of bad design: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29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EBC8E6-4F9F-482D-8910-48146097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48" y="1303439"/>
            <a:ext cx="3654392" cy="2250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21FBB-9995-4FB5-AE94-31FEFF026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53"/>
          <a:stretch/>
        </p:blipFill>
        <p:spPr>
          <a:xfrm>
            <a:off x="4739298" y="1303439"/>
            <a:ext cx="3477347" cy="1291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1E469-2D4B-4C1E-9383-E65A8A339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298" y="3540698"/>
            <a:ext cx="3654392" cy="605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404FB-E2E3-4FDD-8FEF-936EFF483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298" y="2654391"/>
            <a:ext cx="3212330" cy="792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F85C3A-F2B3-4042-9CB6-D9D62CC9AC76}"/>
              </a:ext>
            </a:extLst>
          </p:cNvPr>
          <p:cNvSpPr txBox="1"/>
          <p:nvPr/>
        </p:nvSpPr>
        <p:spPr>
          <a:xfrm>
            <a:off x="613097" y="3540698"/>
            <a:ext cx="29690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19: </a:t>
            </a:r>
            <a:r>
              <a:rPr lang="en-US" sz="800" b="1" dirty="0" err="1"/>
              <a:t>rpmsg-gpio</a:t>
            </a:r>
            <a:r>
              <a:rPr lang="en-US" sz="800" b="1" dirty="0"/>
              <a:t> driver registered on the platform bus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812CD-9762-4F45-994C-57D4DC6A18DE}"/>
              </a:ext>
            </a:extLst>
          </p:cNvPr>
          <p:cNvSpPr txBox="1"/>
          <p:nvPr/>
        </p:nvSpPr>
        <p:spPr>
          <a:xfrm>
            <a:off x="5306308" y="4177513"/>
            <a:ext cx="29033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20: </a:t>
            </a:r>
            <a:r>
              <a:rPr lang="en-US" sz="800" b="1" dirty="0" err="1"/>
              <a:t>remoteproc</a:t>
            </a:r>
            <a:r>
              <a:rPr lang="en-US" sz="800" b="1" dirty="0"/>
              <a:t> driver registered on the </a:t>
            </a:r>
            <a:r>
              <a:rPr lang="en-US" sz="800" b="1" dirty="0" err="1"/>
              <a:t>rpmsg</a:t>
            </a:r>
            <a:r>
              <a:rPr lang="en-US" sz="800" b="1" dirty="0"/>
              <a:t> bus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E00C5-5AB1-46C2-BB8E-87D5A738814D}"/>
              </a:ext>
            </a:extLst>
          </p:cNvPr>
          <p:cNvSpPr/>
          <p:nvPr/>
        </p:nvSpPr>
        <p:spPr>
          <a:xfrm>
            <a:off x="5498758" y="3323968"/>
            <a:ext cx="1940010" cy="12321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7626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en-US" dirty="0">
                <a:latin typeface="+mj-lt"/>
                <a:ea typeface="+mj-ea"/>
                <a:cs typeface="+mj-cs"/>
              </a:rPr>
              <a:t>Introduction to the Speakers</a:t>
            </a:r>
          </a:p>
        </p:txBody>
      </p:sp>
      <p:sp>
        <p:nvSpPr>
          <p:cNvPr id="15364" name="TextBox 10"/>
          <p:cNvSpPr txBox="1"/>
          <p:nvPr/>
        </p:nvSpPr>
        <p:spPr>
          <a:xfrm>
            <a:off x="430457" y="1707707"/>
            <a:ext cx="6440487" cy="14927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en-US" sz="1400" b="1" dirty="0"/>
              <a:t>B</a:t>
            </a:r>
            <a:r>
              <a:rPr lang="en-US" altLang="en-US" sz="1400" b="1" dirty="0">
                <a:latin typeface="Arial" panose="02080604020202020204" pitchFamily="34" charset="0"/>
              </a:rPr>
              <a:t>eleswar Prasad Padhi</a:t>
            </a:r>
            <a:r>
              <a:rPr lang="en-US" altLang="zh-CN" sz="1100" b="1" dirty="0">
                <a:latin typeface="Arial" panose="02080604020202020204" pitchFamily="34" charset="0"/>
              </a:rPr>
              <a:t>, </a:t>
            </a:r>
            <a:r>
              <a:rPr lang="en-US" altLang="zh-CN" sz="1100" i="1" dirty="0">
                <a:latin typeface="Arial" panose="02080604020202020204" pitchFamily="34" charset="0"/>
              </a:rPr>
              <a:t>Senior Sof</a:t>
            </a:r>
            <a:r>
              <a:rPr lang="en-US" altLang="en-US" sz="1100" i="1" dirty="0">
                <a:latin typeface="Arial" panose="02080604020202020204" pitchFamily="34" charset="0"/>
              </a:rPr>
              <a:t>tware Engineer at Texas Instruments</a:t>
            </a:r>
            <a:br>
              <a:rPr lang="en-US" altLang="en-US" sz="1100" i="1" dirty="0">
                <a:latin typeface="Arial" panose="02080604020202020204" pitchFamily="34" charset="0"/>
              </a:rPr>
            </a:br>
            <a:br>
              <a:rPr lang="en-US" altLang="en-US" sz="1100" i="1" dirty="0">
                <a:latin typeface="Arial" panose="02080604020202020204" pitchFamily="34" charset="0"/>
              </a:rPr>
            </a:br>
            <a:r>
              <a:rPr lang="en-US" sz="1100" dirty="0"/>
              <a:t>Beleswar is a Senior Software Engineer at Texas Instruments, actively working on Upstream Linux Kernel and U-Boot. His work mainly focuses on </a:t>
            </a:r>
            <a:r>
              <a:rPr lang="en-US" sz="1100" dirty="0" err="1"/>
              <a:t>Remoteproc</a:t>
            </a:r>
            <a:r>
              <a:rPr lang="en-US" sz="1100" dirty="0"/>
              <a:t>, </a:t>
            </a:r>
            <a:r>
              <a:rPr lang="en-US" sz="1100" dirty="0" err="1"/>
              <a:t>RPMsg</a:t>
            </a:r>
            <a:r>
              <a:rPr lang="en-US" sz="1100" dirty="0"/>
              <a:t>, Mailbox, </a:t>
            </a:r>
            <a:r>
              <a:rPr lang="en-US" sz="1100" dirty="0" err="1"/>
              <a:t>Virtio</a:t>
            </a:r>
            <a:r>
              <a:rPr lang="en-US" sz="1100" dirty="0"/>
              <a:t> subsystems, as well as boot-time optimizations. He was listed among the top contributors for Linux 6.18 LTS release. He is a FOSS Enthusiast and has contributed to several Open Source projects like Linux, U-Boot, </a:t>
            </a:r>
            <a:r>
              <a:rPr lang="en-US" sz="1100" dirty="0" err="1"/>
              <a:t>ZephyrRTOS</a:t>
            </a:r>
            <a:r>
              <a:rPr lang="en-US" sz="1100" dirty="0"/>
              <a:t>, Vim, </a:t>
            </a:r>
            <a:r>
              <a:rPr lang="en-US" sz="1100" dirty="0" err="1"/>
              <a:t>Armbian</a:t>
            </a:r>
            <a:r>
              <a:rPr lang="en-US" sz="1100" dirty="0"/>
              <a:t>, Metasploit and Mandiant. He was a mentee under Google Summer of Code program twice.</a:t>
            </a:r>
            <a:endParaRPr lang="en-US" altLang="en-US" sz="1100" i="1" dirty="0">
              <a:latin typeface="Arial" panose="0208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250" y="1626061"/>
            <a:ext cx="8110538" cy="1684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trike="noStrike" noProof="1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A9FD6-1BA6-4229-9333-FDFAF3F9C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88" y="1775723"/>
            <a:ext cx="1660403" cy="1424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83237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#2 | 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Decoup</a:t>
            </a:r>
            <a:r>
              <a:rPr lang="en-US" altLang="zh-CN" sz="2000" dirty="0">
                <a:solidFill>
                  <a:schemeClr val="tx1"/>
                </a:solidFill>
              </a:rPr>
              <a:t>le </a:t>
            </a:r>
            <a:r>
              <a:rPr lang="en-US" altLang="zh-CN" sz="2000" dirty="0" err="1">
                <a:solidFill>
                  <a:schemeClr val="tx1"/>
                </a:solidFill>
              </a:rPr>
              <a:t>Remoteproc</a:t>
            </a:r>
            <a:r>
              <a:rPr lang="en-US" altLang="zh-CN" sz="2000" dirty="0">
                <a:solidFill>
                  <a:schemeClr val="tx1"/>
                </a:solidFill>
              </a:rPr>
              <a:t> from </a:t>
            </a:r>
            <a:r>
              <a:rPr lang="en-US" altLang="zh-CN" sz="2000" dirty="0" err="1">
                <a:solidFill>
                  <a:schemeClr val="tx1"/>
                </a:solidFill>
              </a:rPr>
              <a:t>RPMsg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Example of good design: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30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C5FB5-81A2-4FCB-8FA2-B7D8B16BC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84"/>
          <a:stretch/>
        </p:blipFill>
        <p:spPr>
          <a:xfrm>
            <a:off x="503487" y="1229454"/>
            <a:ext cx="3952025" cy="2885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1CDE86-E9C5-4524-ADD1-B7148B9F7A8F}"/>
              </a:ext>
            </a:extLst>
          </p:cNvPr>
          <p:cNvSpPr txBox="1"/>
          <p:nvPr/>
        </p:nvSpPr>
        <p:spPr>
          <a:xfrm>
            <a:off x="885461" y="4057566"/>
            <a:ext cx="28729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21: </a:t>
            </a:r>
            <a:r>
              <a:rPr lang="en-US" sz="800" b="1" dirty="0" err="1"/>
              <a:t>rpmsg-gpio</a:t>
            </a:r>
            <a:r>
              <a:rPr lang="en-US" sz="800" b="1" dirty="0"/>
              <a:t> driver registered on the </a:t>
            </a:r>
            <a:r>
              <a:rPr lang="en-US" sz="800" b="1" dirty="0" err="1"/>
              <a:t>rpmsg</a:t>
            </a:r>
            <a:r>
              <a:rPr lang="en-US" sz="800" b="1" dirty="0"/>
              <a:t> bus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90EFB-FBD0-45C3-AE6F-FB57322A16A6}"/>
              </a:ext>
            </a:extLst>
          </p:cNvPr>
          <p:cNvSpPr txBox="1"/>
          <p:nvPr/>
        </p:nvSpPr>
        <p:spPr>
          <a:xfrm>
            <a:off x="6653477" y="2410249"/>
            <a:ext cx="13195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Nothing in </a:t>
            </a:r>
            <a:r>
              <a:rPr lang="en-US" sz="900" i="1" dirty="0" err="1"/>
              <a:t>remoteproc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180522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#3 | </a:t>
            </a:r>
            <a:r>
              <a:rPr lang="en-US" altLang="zh-CN" dirty="0">
                <a:solidFill>
                  <a:schemeClr val="tx1"/>
                </a:solidFill>
              </a:rPr>
              <a:t>Channels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31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021331-513C-456C-B2E9-638C6238B897}"/>
              </a:ext>
            </a:extLst>
          </p:cNvPr>
          <p:cNvSpPr txBox="1">
            <a:spLocks/>
          </p:cNvSpPr>
          <p:nvPr/>
        </p:nvSpPr>
        <p:spPr>
          <a:xfrm>
            <a:off x="457197" y="1095727"/>
            <a:ext cx="4040188" cy="47982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Don’ts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786ECCB-8D84-46BF-B0B5-D4E51E9D29BD}"/>
              </a:ext>
            </a:extLst>
          </p:cNvPr>
          <p:cNvSpPr txBox="1">
            <a:spLocks/>
          </p:cNvSpPr>
          <p:nvPr/>
        </p:nvSpPr>
        <p:spPr>
          <a:xfrm>
            <a:off x="457197" y="1639962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Announcing a single name service for all types of peripherals controlled by remote processor. Ex- </a:t>
            </a:r>
            <a:r>
              <a:rPr lang="en-US" altLang="en-US" sz="1400" dirty="0" err="1"/>
              <a:t>rpmsg-remoteproc</a:t>
            </a:r>
            <a:endParaRPr lang="en-US" altLang="en-US" sz="1400" dirty="0"/>
          </a:p>
          <a:p>
            <a:r>
              <a:rPr lang="en-US" altLang="en-US" sz="1400" dirty="0"/>
              <a:t>Tight coupling of services offered by </a:t>
            </a:r>
            <a:r>
              <a:rPr lang="en-US" altLang="en-US" sz="1400" dirty="0" err="1"/>
              <a:t>remoteproc</a:t>
            </a:r>
            <a:endParaRPr lang="en-US" altLang="en-US" sz="1400" dirty="0"/>
          </a:p>
          <a:p>
            <a:r>
              <a:rPr lang="en-US" altLang="en-US" sz="1400" dirty="0"/>
              <a:t>Forces to maintain redundant info in message payload: </a:t>
            </a:r>
            <a:r>
              <a:rPr lang="en-US" altLang="en-US" sz="1400" dirty="0" err="1"/>
              <a:t>msg_type</a:t>
            </a:r>
            <a:endParaRPr lang="en-US" altLang="en-US" sz="1400" dirty="0"/>
          </a:p>
          <a:p>
            <a:endParaRPr lang="en-US" sz="1400" kern="0" dirty="0"/>
          </a:p>
          <a:p>
            <a:endParaRPr lang="en-US" sz="1400" kern="0" dirty="0"/>
          </a:p>
          <a:p>
            <a:pPr lvl="1"/>
            <a:endParaRPr lang="en-US" kern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8B10CA-9AE4-4B57-A643-FD821C4688D6}"/>
              </a:ext>
            </a:extLst>
          </p:cNvPr>
          <p:cNvSpPr txBox="1">
            <a:spLocks/>
          </p:cNvSpPr>
          <p:nvPr/>
        </p:nvSpPr>
        <p:spPr>
          <a:xfrm>
            <a:off x="4572000" y="1160140"/>
            <a:ext cx="4041775" cy="479822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Do’s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2702A66-18E8-4BB3-A3D9-5C3D6849762F}"/>
              </a:ext>
            </a:extLst>
          </p:cNvPr>
          <p:cNvSpPr txBox="1">
            <a:spLocks/>
          </p:cNvSpPr>
          <p:nvPr/>
        </p:nvSpPr>
        <p:spPr>
          <a:xfrm>
            <a:off x="4572003" y="1639962"/>
            <a:ext cx="4041775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FDB6E9-BC20-4A43-BE7B-B0EFEBD3AD95}"/>
              </a:ext>
            </a:extLst>
          </p:cNvPr>
          <p:cNvSpPr txBox="1">
            <a:spLocks/>
          </p:cNvSpPr>
          <p:nvPr/>
        </p:nvSpPr>
        <p:spPr>
          <a:xfrm>
            <a:off x="4573587" y="1639961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Announce a name service for each device type supported. Ex-</a:t>
            </a:r>
          </a:p>
          <a:p>
            <a:pPr lvl="1"/>
            <a:r>
              <a:rPr lang="en-US" altLang="en-US" sz="1200" dirty="0" err="1"/>
              <a:t>rpmsg-gpio</a:t>
            </a:r>
            <a:endParaRPr lang="en-US" altLang="en-US" sz="1200" dirty="0"/>
          </a:p>
          <a:p>
            <a:pPr lvl="1"/>
            <a:r>
              <a:rPr lang="en-US" altLang="en-US" sz="1200" dirty="0" err="1"/>
              <a:t>rpmsg-tty</a:t>
            </a:r>
            <a:endParaRPr lang="en-US" altLang="en-US" sz="1400" dirty="0"/>
          </a:p>
          <a:p>
            <a:pPr lvl="1"/>
            <a:r>
              <a:rPr lang="en-US" altLang="en-US" sz="1200" dirty="0"/>
              <a:t>rpmsg-i2c</a:t>
            </a:r>
          </a:p>
          <a:p>
            <a:r>
              <a:rPr lang="en-US" altLang="en-US" sz="1400" dirty="0"/>
              <a:t>Loosely coupled system</a:t>
            </a:r>
          </a:p>
          <a:p>
            <a:r>
              <a:rPr lang="en-US" altLang="en-US" sz="1400" dirty="0"/>
              <a:t>Allows lifecycle of each device type to be controlled independently</a:t>
            </a:r>
          </a:p>
          <a:p>
            <a:endParaRPr lang="en-US" altLang="en-US" sz="1400" dirty="0"/>
          </a:p>
          <a:p>
            <a:endParaRPr lang="en-US" sz="1400" kern="0" dirty="0"/>
          </a:p>
          <a:p>
            <a:endParaRPr lang="en-US" sz="1400" kern="0" dirty="0"/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37276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#4 | </a:t>
            </a:r>
            <a:r>
              <a:rPr lang="en-US" altLang="zh-CN" dirty="0">
                <a:solidFill>
                  <a:schemeClr val="tx1"/>
                </a:solidFill>
              </a:rPr>
              <a:t>Endpoints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32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021331-513C-456C-B2E9-638C6238B897}"/>
              </a:ext>
            </a:extLst>
          </p:cNvPr>
          <p:cNvSpPr txBox="1">
            <a:spLocks/>
          </p:cNvSpPr>
          <p:nvPr/>
        </p:nvSpPr>
        <p:spPr>
          <a:xfrm>
            <a:off x="457197" y="1095727"/>
            <a:ext cx="4040188" cy="47982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Don’ts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786ECCB-8D84-46BF-B0B5-D4E51E9D29BD}"/>
              </a:ext>
            </a:extLst>
          </p:cNvPr>
          <p:cNvSpPr txBox="1">
            <a:spLocks/>
          </p:cNvSpPr>
          <p:nvPr/>
        </p:nvSpPr>
        <p:spPr>
          <a:xfrm>
            <a:off x="457197" y="1639962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Having a single endpoint for multiple instances of the same device </a:t>
            </a:r>
          </a:p>
          <a:p>
            <a:r>
              <a:rPr lang="en-US" altLang="en-US" sz="1400" dirty="0"/>
              <a:t>Forces to maintain redundant info in message payload: device index</a:t>
            </a:r>
          </a:p>
          <a:p>
            <a:r>
              <a:rPr lang="en-US" altLang="en-US" sz="1400" dirty="0"/>
              <a:t>Forces to maintain redundant info in internal driver structures: map of instance index to per device pointer</a:t>
            </a:r>
          </a:p>
          <a:p>
            <a:r>
              <a:rPr lang="en-US" altLang="en-US" sz="1400" dirty="0"/>
              <a:t>Forces to maintain separate IDR in driver for indexes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8B10CA-9AE4-4B57-A643-FD821C4688D6}"/>
              </a:ext>
            </a:extLst>
          </p:cNvPr>
          <p:cNvSpPr txBox="1">
            <a:spLocks/>
          </p:cNvSpPr>
          <p:nvPr/>
        </p:nvSpPr>
        <p:spPr>
          <a:xfrm>
            <a:off x="4572000" y="1160140"/>
            <a:ext cx="4041775" cy="479822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Do’s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2702A66-18E8-4BB3-A3D9-5C3D6849762F}"/>
              </a:ext>
            </a:extLst>
          </p:cNvPr>
          <p:cNvSpPr txBox="1">
            <a:spLocks/>
          </p:cNvSpPr>
          <p:nvPr/>
        </p:nvSpPr>
        <p:spPr>
          <a:xfrm>
            <a:off x="4572003" y="1639962"/>
            <a:ext cx="4041775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FDB6E9-BC20-4A43-BE7B-B0EFEBD3AD95}"/>
              </a:ext>
            </a:extLst>
          </p:cNvPr>
          <p:cNvSpPr txBox="1">
            <a:spLocks/>
          </p:cNvSpPr>
          <p:nvPr/>
        </p:nvSpPr>
        <p:spPr>
          <a:xfrm>
            <a:off x="4573587" y="1639961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One dedicated endpoint per device instance</a:t>
            </a:r>
          </a:p>
          <a:p>
            <a:r>
              <a:rPr lang="en-US" altLang="en-US" sz="1400" dirty="0"/>
              <a:t>Endpoint address can be re-used as device index</a:t>
            </a:r>
          </a:p>
          <a:p>
            <a:r>
              <a:rPr lang="en-US" altLang="en-US" sz="1400" dirty="0"/>
              <a:t>Firmware can announce new channel request per device instance as a default endpoint gets created per request:</a:t>
            </a:r>
          </a:p>
          <a:p>
            <a:pPr lvl="1"/>
            <a:r>
              <a:rPr lang="en-US" altLang="en-US" sz="1200" dirty="0"/>
              <a:t>rpmsg-tty1</a:t>
            </a:r>
          </a:p>
          <a:p>
            <a:pPr lvl="1"/>
            <a:r>
              <a:rPr lang="en-US" altLang="en-US" sz="1200" dirty="0"/>
              <a:t>rpmsg-tty2</a:t>
            </a:r>
          </a:p>
        </p:txBody>
      </p:sp>
    </p:spTree>
    <p:extLst>
      <p:ext uri="{BB962C8B-B14F-4D97-AF65-F5344CB8AC3E}">
        <p14:creationId xmlns:p14="http://schemas.microsoft.com/office/powerpoint/2010/main" val="252017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#4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Endpoints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How does multiple name service announcements work?</a:t>
            </a:r>
          </a:p>
          <a:p>
            <a:pPr lvl="1"/>
            <a:r>
              <a:rPr lang="en-US" altLang="en-US" dirty="0" err="1"/>
              <a:t>rpmsg</a:t>
            </a:r>
            <a:r>
              <a:rPr lang="en-US" altLang="en-US" dirty="0"/>
              <a:t> bus does not allow the creation of duplicate name-service</a:t>
            </a:r>
          </a:p>
          <a:p>
            <a:pPr lvl="1"/>
            <a:r>
              <a:rPr lang="en-US" altLang="en-US" dirty="0"/>
              <a:t>Traditionally, firmware needs to announce “rpmsg-tty1”, “rpmsg-tty2”</a:t>
            </a:r>
          </a:p>
          <a:p>
            <a:pPr lvl="1"/>
            <a:r>
              <a:rPr lang="en-US" altLang="en-US" dirty="0"/>
              <a:t>Which can lead to </a:t>
            </a:r>
            <a:r>
              <a:rPr lang="en-US" altLang="en-US" dirty="0" err="1"/>
              <a:t>hardcodings</a:t>
            </a:r>
            <a:r>
              <a:rPr lang="en-US" altLang="en-US" dirty="0"/>
              <a:t> in Linux driver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33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51160-4EDC-4E9C-89FD-C01CC1508A40}"/>
              </a:ext>
            </a:extLst>
          </p:cNvPr>
          <p:cNvSpPr txBox="1"/>
          <p:nvPr/>
        </p:nvSpPr>
        <p:spPr>
          <a:xfrm>
            <a:off x="2342913" y="2124676"/>
            <a:ext cx="44486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nsolas" panose="020B0609020204030204" pitchFamily="49" charset="0"/>
              </a:rPr>
              <a:t>diff --git a/drivers/</a:t>
            </a:r>
            <a:r>
              <a:rPr lang="en-US" sz="800" dirty="0" err="1">
                <a:latin typeface="Consolas" panose="020B0609020204030204" pitchFamily="49" charset="0"/>
              </a:rPr>
              <a:t>tty</a:t>
            </a:r>
            <a:r>
              <a:rPr lang="en-US" sz="800" dirty="0">
                <a:latin typeface="Consolas" panose="020B0609020204030204" pitchFamily="49" charset="0"/>
              </a:rPr>
              <a:t>/</a:t>
            </a:r>
            <a:r>
              <a:rPr lang="en-US" sz="800" dirty="0" err="1">
                <a:latin typeface="Consolas" panose="020B0609020204030204" pitchFamily="49" charset="0"/>
              </a:rPr>
              <a:t>rpmsg_tty.c</a:t>
            </a:r>
            <a:r>
              <a:rPr lang="en-US" sz="800" dirty="0">
                <a:latin typeface="Consolas" panose="020B0609020204030204" pitchFamily="49" charset="0"/>
              </a:rPr>
              <a:t> b/drivers/</a:t>
            </a:r>
            <a:r>
              <a:rPr lang="en-US" sz="800" dirty="0" err="1">
                <a:latin typeface="Consolas" panose="020B0609020204030204" pitchFamily="49" charset="0"/>
              </a:rPr>
              <a:t>tty</a:t>
            </a:r>
            <a:r>
              <a:rPr lang="en-US" sz="800" dirty="0">
                <a:latin typeface="Consolas" panose="020B0609020204030204" pitchFamily="49" charset="0"/>
              </a:rPr>
              <a:t>/</a:t>
            </a:r>
            <a:r>
              <a:rPr lang="en-US" sz="800" dirty="0" err="1">
                <a:latin typeface="Consolas" panose="020B0609020204030204" pitchFamily="49" charset="0"/>
              </a:rPr>
              <a:t>rpmsg_tty.c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index c5fd6d9b380fc..9513b71b95c6b 100644</a:t>
            </a:r>
          </a:p>
          <a:p>
            <a:r>
              <a:rPr lang="en-US" sz="800" dirty="0">
                <a:latin typeface="Consolas" panose="020B0609020204030204" pitchFamily="49" charset="0"/>
              </a:rPr>
              <a:t>--- a/drivers/</a:t>
            </a:r>
            <a:r>
              <a:rPr lang="en-US" sz="800" dirty="0" err="1">
                <a:latin typeface="Consolas" panose="020B0609020204030204" pitchFamily="49" charset="0"/>
              </a:rPr>
              <a:t>tty</a:t>
            </a:r>
            <a:r>
              <a:rPr lang="en-US" sz="800" dirty="0">
                <a:latin typeface="Consolas" panose="020B0609020204030204" pitchFamily="49" charset="0"/>
              </a:rPr>
              <a:t>/</a:t>
            </a:r>
            <a:r>
              <a:rPr lang="en-US" sz="800" dirty="0" err="1">
                <a:latin typeface="Consolas" panose="020B0609020204030204" pitchFamily="49" charset="0"/>
              </a:rPr>
              <a:t>rpmsg_tty.c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+++ b/drivers/</a:t>
            </a:r>
            <a:r>
              <a:rPr lang="en-US" sz="800" dirty="0" err="1">
                <a:latin typeface="Consolas" panose="020B0609020204030204" pitchFamily="49" charset="0"/>
              </a:rPr>
              <a:t>tty</a:t>
            </a:r>
            <a:r>
              <a:rPr lang="en-US" sz="800" dirty="0">
                <a:latin typeface="Consolas" panose="020B0609020204030204" pitchFamily="49" charset="0"/>
              </a:rPr>
              <a:t>/</a:t>
            </a:r>
            <a:r>
              <a:rPr lang="en-US" sz="800" dirty="0" err="1">
                <a:latin typeface="Consolas" panose="020B0609020204030204" pitchFamily="49" charset="0"/>
              </a:rPr>
              <a:t>rpmsg_tty.c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70C0"/>
                </a:solidFill>
                <a:latin typeface="Consolas" panose="020B0609020204030204" pitchFamily="49" charset="0"/>
              </a:rPr>
              <a:t>@@ -215,7 +215,9 @@ </a:t>
            </a:r>
            <a:r>
              <a:rPr lang="en-US" sz="800" dirty="0">
                <a:latin typeface="Consolas" panose="020B0609020204030204" pitchFamily="49" charset="0"/>
              </a:rPr>
              <a:t>static void </a:t>
            </a:r>
            <a:r>
              <a:rPr lang="en-US" sz="800" dirty="0" err="1">
                <a:latin typeface="Consolas" panose="020B0609020204030204" pitchFamily="49" charset="0"/>
              </a:rPr>
              <a:t>rpmsg_tty_remove</a:t>
            </a:r>
            <a:r>
              <a:rPr lang="en-US" sz="800" dirty="0">
                <a:latin typeface="Consolas" panose="020B0609020204030204" pitchFamily="49" charset="0"/>
              </a:rPr>
              <a:t>(struct </a:t>
            </a:r>
            <a:r>
              <a:rPr lang="en-US" sz="800" dirty="0" err="1">
                <a:latin typeface="Consolas" panose="020B0609020204030204" pitchFamily="49" charset="0"/>
              </a:rPr>
              <a:t>rpmsg_device</a:t>
            </a:r>
            <a:r>
              <a:rPr lang="en-US" sz="800" dirty="0">
                <a:latin typeface="Consolas" panose="020B0609020204030204" pitchFamily="49" charset="0"/>
              </a:rPr>
              <a:t> *</a:t>
            </a:r>
            <a:r>
              <a:rPr lang="en-US" sz="800" dirty="0" err="1">
                <a:latin typeface="Consolas" panose="020B0609020204030204" pitchFamily="49" charset="0"/>
              </a:rPr>
              <a:t>rpdev</a:t>
            </a:r>
            <a:r>
              <a:rPr lang="en-US" sz="800" dirty="0">
                <a:latin typeface="Consolas" panose="020B0609020204030204" pitchFamily="49" charset="0"/>
              </a:rPr>
              <a:t>)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}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static struct </a:t>
            </a:r>
            <a:r>
              <a:rPr lang="en-US" sz="800" dirty="0" err="1">
                <a:latin typeface="Consolas" panose="020B0609020204030204" pitchFamily="49" charset="0"/>
              </a:rPr>
              <a:t>rpmsg_device_id</a:t>
            </a:r>
            <a:r>
              <a:rPr lang="en-US" sz="800" dirty="0">
                <a:latin typeface="Consolas" panose="020B0609020204030204" pitchFamily="49" charset="0"/>
              </a:rPr>
              <a:t> </a:t>
            </a:r>
            <a:r>
              <a:rPr lang="en-US" sz="800" dirty="0" err="1">
                <a:latin typeface="Consolas" panose="020B0609020204030204" pitchFamily="49" charset="0"/>
              </a:rPr>
              <a:t>rpmsg_driver_tty_id_table</a:t>
            </a:r>
            <a:r>
              <a:rPr lang="en-US" sz="800" dirty="0">
                <a:latin typeface="Consolas" panose="020B0609020204030204" pitchFamily="49" charset="0"/>
              </a:rPr>
              <a:t>[] = {</a:t>
            </a:r>
          </a:p>
          <a:p>
            <a:r>
              <a:rPr lang="en-US" sz="800" dirty="0">
                <a:solidFill>
                  <a:schemeClr val="tx2"/>
                </a:solidFill>
                <a:latin typeface="Consolas" panose="020B0609020204030204" pitchFamily="49" charset="0"/>
              </a:rPr>
              <a:t>-       { .name = "</a:t>
            </a:r>
            <a:r>
              <a:rPr lang="en-US" sz="800" dirty="0" err="1">
                <a:solidFill>
                  <a:schemeClr val="tx2"/>
                </a:solidFill>
                <a:latin typeface="Consolas" panose="020B0609020204030204" pitchFamily="49" charset="0"/>
              </a:rPr>
              <a:t>rpmsg-tty</a:t>
            </a:r>
            <a:r>
              <a:rPr lang="en-US" sz="800" dirty="0">
                <a:solidFill>
                  <a:schemeClr val="tx2"/>
                </a:solidFill>
                <a:latin typeface="Consolas" panose="020B0609020204030204" pitchFamily="49" charset="0"/>
              </a:rPr>
              <a:t>" },</a:t>
            </a:r>
          </a:p>
          <a:p>
            <a:r>
              <a:rPr lang="en-US" sz="800" dirty="0">
                <a:solidFill>
                  <a:srgbClr val="00B050"/>
                </a:solidFill>
                <a:latin typeface="Consolas" panose="020B0609020204030204" pitchFamily="49" charset="0"/>
              </a:rPr>
              <a:t>+       { .name = "rpmsg-tty0" },</a:t>
            </a:r>
          </a:p>
          <a:p>
            <a:r>
              <a:rPr lang="en-US" sz="800" dirty="0">
                <a:solidFill>
                  <a:srgbClr val="00B050"/>
                </a:solidFill>
                <a:latin typeface="Consolas" panose="020B0609020204030204" pitchFamily="49" charset="0"/>
              </a:rPr>
              <a:t>+       { .name = "rpmsg-tty1" },</a:t>
            </a:r>
          </a:p>
          <a:p>
            <a:r>
              <a:rPr lang="en-US" sz="800" dirty="0">
                <a:solidFill>
                  <a:srgbClr val="00B050"/>
                </a:solidFill>
                <a:latin typeface="Consolas" panose="020B0609020204030204" pitchFamily="49" charset="0"/>
              </a:rPr>
              <a:t>+       { .name = "rpmsg-tty2" },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       { },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};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E01A3-683E-4730-990C-FB1E2EE34C39}"/>
              </a:ext>
            </a:extLst>
          </p:cNvPr>
          <p:cNvSpPr txBox="1"/>
          <p:nvPr/>
        </p:nvSpPr>
        <p:spPr>
          <a:xfrm>
            <a:off x="2516554" y="3832836"/>
            <a:ext cx="32928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22: Traditional way of channel enumeration in </a:t>
            </a:r>
            <a:r>
              <a:rPr lang="en-US" sz="800" b="1" dirty="0" err="1"/>
              <a:t>rpmsg</a:t>
            </a:r>
            <a:r>
              <a:rPr lang="en-US" sz="800" b="1" dirty="0"/>
              <a:t> driver</a:t>
            </a:r>
          </a:p>
        </p:txBody>
      </p:sp>
    </p:spTree>
    <p:extLst>
      <p:ext uri="{BB962C8B-B14F-4D97-AF65-F5344CB8AC3E}">
        <p14:creationId xmlns:p14="http://schemas.microsoft.com/office/powerpoint/2010/main" val="3967500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#4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Endpoints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How does multiple name service announcements work?</a:t>
            </a:r>
          </a:p>
          <a:p>
            <a:pPr lvl="1"/>
            <a:r>
              <a:rPr lang="en-US" altLang="en-US" dirty="0"/>
              <a:t>Ongoing discussions to introduce</a:t>
            </a:r>
            <a:br>
              <a:rPr lang="en-US" altLang="en-US" dirty="0"/>
            </a:br>
            <a:r>
              <a:rPr lang="en-US" altLang="en-US" dirty="0"/>
              <a:t>wildcard matching for name service</a:t>
            </a:r>
          </a:p>
          <a:p>
            <a:pPr lvl="1"/>
            <a:r>
              <a:rPr lang="en-US" altLang="en-US" dirty="0"/>
              <a:t>Allows to match any instance of the name</a:t>
            </a:r>
            <a:br>
              <a:rPr lang="en-US" altLang="en-US" dirty="0"/>
            </a:br>
            <a:r>
              <a:rPr lang="en-US" altLang="en-US" dirty="0"/>
              <a:t>service without driver hard-</a:t>
            </a:r>
            <a:r>
              <a:rPr lang="en-US" altLang="en-US" dirty="0" err="1"/>
              <a:t>codings</a:t>
            </a:r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34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1468E-D17F-453A-BFA8-17B7E2E5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598" y="1191738"/>
            <a:ext cx="3855747" cy="28986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F4F4D9-C327-420C-87A3-54A9BDFA22CB}"/>
              </a:ext>
            </a:extLst>
          </p:cNvPr>
          <p:cNvSpPr txBox="1"/>
          <p:nvPr/>
        </p:nvSpPr>
        <p:spPr>
          <a:xfrm>
            <a:off x="5299095" y="4090423"/>
            <a:ext cx="2917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23: Patch showing wildcard name service matching</a:t>
            </a:r>
          </a:p>
        </p:txBody>
      </p:sp>
    </p:spTree>
    <p:extLst>
      <p:ext uri="{BB962C8B-B14F-4D97-AF65-F5344CB8AC3E}">
        <p14:creationId xmlns:p14="http://schemas.microsoft.com/office/powerpoint/2010/main" val="4231965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#5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 Function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35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021331-513C-456C-B2E9-638C6238B897}"/>
              </a:ext>
            </a:extLst>
          </p:cNvPr>
          <p:cNvSpPr txBox="1">
            <a:spLocks/>
          </p:cNvSpPr>
          <p:nvPr/>
        </p:nvSpPr>
        <p:spPr>
          <a:xfrm>
            <a:off x="457197" y="1466426"/>
            <a:ext cx="4040188" cy="47982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Don’ts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786ECCB-8D84-46BF-B0B5-D4E51E9D29BD}"/>
              </a:ext>
            </a:extLst>
          </p:cNvPr>
          <p:cNvSpPr txBox="1">
            <a:spLocks/>
          </p:cNvSpPr>
          <p:nvPr/>
        </p:nvSpPr>
        <p:spPr>
          <a:xfrm>
            <a:off x="457197" y="2010661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Using </a:t>
            </a:r>
            <a:r>
              <a:rPr lang="en-US" altLang="en-US" sz="1400" i="1" dirty="0" err="1"/>
              <a:t>rpmsg_send</a:t>
            </a:r>
            <a:r>
              <a:rPr lang="en-US" altLang="en-US" sz="1400" i="1" dirty="0"/>
              <a:t>()</a:t>
            </a:r>
            <a:r>
              <a:rPr lang="en-US" altLang="en-US" sz="1400" dirty="0"/>
              <a:t> functions</a:t>
            </a:r>
          </a:p>
          <a:p>
            <a:r>
              <a:rPr lang="en-US" altLang="en-US" sz="1400" dirty="0"/>
              <a:t>Blocking call which can wait </a:t>
            </a:r>
            <a:r>
              <a:rPr lang="en-US" altLang="en-US" sz="1400" dirty="0" err="1"/>
              <a:t>upto</a:t>
            </a:r>
            <a:r>
              <a:rPr lang="en-US" altLang="en-US" sz="1400" dirty="0"/>
              <a:t> 15s for a TX buffer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8B10CA-9AE4-4B57-A643-FD821C4688D6}"/>
              </a:ext>
            </a:extLst>
          </p:cNvPr>
          <p:cNvSpPr txBox="1">
            <a:spLocks/>
          </p:cNvSpPr>
          <p:nvPr/>
        </p:nvSpPr>
        <p:spPr>
          <a:xfrm>
            <a:off x="4598666" y="1440945"/>
            <a:ext cx="4041775" cy="479822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Do’s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2702A66-18E8-4BB3-A3D9-5C3D6849762F}"/>
              </a:ext>
            </a:extLst>
          </p:cNvPr>
          <p:cNvSpPr txBox="1">
            <a:spLocks/>
          </p:cNvSpPr>
          <p:nvPr/>
        </p:nvSpPr>
        <p:spPr>
          <a:xfrm>
            <a:off x="4572003" y="1639962"/>
            <a:ext cx="4041775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FDB6E9-BC20-4A43-BE7B-B0EFEBD3AD95}"/>
              </a:ext>
            </a:extLst>
          </p:cNvPr>
          <p:cNvSpPr txBox="1">
            <a:spLocks/>
          </p:cNvSpPr>
          <p:nvPr/>
        </p:nvSpPr>
        <p:spPr>
          <a:xfrm>
            <a:off x="4573589" y="1642653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sz="12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AEF2F9-9EAC-408F-BA26-21954403B3AF}"/>
              </a:ext>
            </a:extLst>
          </p:cNvPr>
          <p:cNvSpPr txBox="1">
            <a:spLocks/>
          </p:cNvSpPr>
          <p:nvPr/>
        </p:nvSpPr>
        <p:spPr>
          <a:xfrm>
            <a:off x="4851400" y="1948936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Using </a:t>
            </a:r>
            <a:r>
              <a:rPr lang="en-US" altLang="en-US" sz="1400" i="1" dirty="0" err="1"/>
              <a:t>rpmsg_trysend</a:t>
            </a:r>
            <a:r>
              <a:rPr lang="en-US" altLang="en-US" sz="1400" i="1" dirty="0"/>
              <a:t>()</a:t>
            </a:r>
            <a:r>
              <a:rPr lang="en-US" altLang="en-US" sz="1400" dirty="0"/>
              <a:t> functions</a:t>
            </a:r>
          </a:p>
          <a:p>
            <a:r>
              <a:rPr lang="en-US" altLang="en-US" sz="1400" dirty="0"/>
              <a:t>Non blocking call, returns immediately with error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C4FCE-FD07-4943-9FA1-15FC80391F0D}"/>
              </a:ext>
            </a:extLst>
          </p:cNvPr>
          <p:cNvSpPr txBox="1"/>
          <p:nvPr/>
        </p:nvSpPr>
        <p:spPr>
          <a:xfrm>
            <a:off x="454025" y="848320"/>
            <a:ext cx="8560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Send Functions can be invoked in interrupt context and time-sensitive paths</a:t>
            </a:r>
          </a:p>
        </p:txBody>
      </p:sp>
    </p:spTree>
    <p:extLst>
      <p:ext uri="{BB962C8B-B14F-4D97-AF65-F5344CB8AC3E}">
        <p14:creationId xmlns:p14="http://schemas.microsoft.com/office/powerpoint/2010/main" val="1389035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#6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Receive Function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36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021331-513C-456C-B2E9-638C6238B897}"/>
              </a:ext>
            </a:extLst>
          </p:cNvPr>
          <p:cNvSpPr txBox="1">
            <a:spLocks/>
          </p:cNvSpPr>
          <p:nvPr/>
        </p:nvSpPr>
        <p:spPr>
          <a:xfrm>
            <a:off x="457197" y="2312863"/>
            <a:ext cx="4040188" cy="47982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Don’ts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786ECCB-8D84-46BF-B0B5-D4E51E9D29BD}"/>
              </a:ext>
            </a:extLst>
          </p:cNvPr>
          <p:cNvSpPr txBox="1">
            <a:spLocks/>
          </p:cNvSpPr>
          <p:nvPr/>
        </p:nvSpPr>
        <p:spPr>
          <a:xfrm>
            <a:off x="457197" y="2857098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400" dirty="0"/>
              <a:t>Storing a pointer to received message and waking up sleeping task and returning from </a:t>
            </a:r>
            <a:r>
              <a:rPr lang="en-US" altLang="zh-CN" sz="1400" dirty="0" err="1"/>
              <a:t>cb</a:t>
            </a:r>
            <a:r>
              <a:rPr lang="en-US" altLang="zh-CN" sz="1400" dirty="0"/>
              <a:t>()</a:t>
            </a:r>
          </a:p>
          <a:p>
            <a:r>
              <a:rPr lang="en-US" altLang="zh-CN" sz="1400" dirty="0"/>
              <a:t>Doing entire processing in this function.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8B10CA-9AE4-4B57-A643-FD821C4688D6}"/>
              </a:ext>
            </a:extLst>
          </p:cNvPr>
          <p:cNvSpPr txBox="1">
            <a:spLocks/>
          </p:cNvSpPr>
          <p:nvPr/>
        </p:nvSpPr>
        <p:spPr>
          <a:xfrm>
            <a:off x="4598666" y="2287382"/>
            <a:ext cx="4041775" cy="479822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Do’s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2702A66-18E8-4BB3-A3D9-5C3D6849762F}"/>
              </a:ext>
            </a:extLst>
          </p:cNvPr>
          <p:cNvSpPr txBox="1">
            <a:spLocks/>
          </p:cNvSpPr>
          <p:nvPr/>
        </p:nvSpPr>
        <p:spPr>
          <a:xfrm>
            <a:off x="4572003" y="1639962"/>
            <a:ext cx="4041775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FDB6E9-BC20-4A43-BE7B-B0EFEBD3AD95}"/>
              </a:ext>
            </a:extLst>
          </p:cNvPr>
          <p:cNvSpPr txBox="1">
            <a:spLocks/>
          </p:cNvSpPr>
          <p:nvPr/>
        </p:nvSpPr>
        <p:spPr>
          <a:xfrm>
            <a:off x="4573589" y="2489090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sz="12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AEF2F9-9EAC-408F-BA26-21954403B3AF}"/>
              </a:ext>
            </a:extLst>
          </p:cNvPr>
          <p:cNvSpPr txBox="1">
            <a:spLocks/>
          </p:cNvSpPr>
          <p:nvPr/>
        </p:nvSpPr>
        <p:spPr>
          <a:xfrm>
            <a:off x="4773828" y="2857097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400" dirty="0" err="1"/>
              <a:t>memcpy</a:t>
            </a:r>
            <a:r>
              <a:rPr lang="en-US" altLang="zh-CN" sz="1400" dirty="0"/>
              <a:t> the received buffer into a local var and wake up the sleeping thread with pointer to the local var.</a:t>
            </a:r>
            <a:endParaRPr lang="en-US" alt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C4FCE-FD07-4943-9FA1-15FC80391F0D}"/>
              </a:ext>
            </a:extLst>
          </p:cNvPr>
          <p:cNvSpPr txBox="1"/>
          <p:nvPr/>
        </p:nvSpPr>
        <p:spPr>
          <a:xfrm>
            <a:off x="454025" y="848320"/>
            <a:ext cx="8560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The </a:t>
            </a:r>
            <a:r>
              <a:rPr lang="en-US" altLang="zh-CN" sz="1600" dirty="0" err="1"/>
              <a:t>rpmsg</a:t>
            </a:r>
            <a:r>
              <a:rPr lang="en-US" altLang="zh-CN" sz="1600" dirty="0"/>
              <a:t> receive callback function is invoked in interrupt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As soon as this function returns, the sent buffer is recycled and ready to be used again for TX/RX</a:t>
            </a:r>
          </a:p>
        </p:txBody>
      </p:sp>
    </p:spTree>
    <p:extLst>
      <p:ext uri="{BB962C8B-B14F-4D97-AF65-F5344CB8AC3E}">
        <p14:creationId xmlns:p14="http://schemas.microsoft.com/office/powerpoint/2010/main" val="4213797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83237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#7 | </a:t>
            </a:r>
            <a:r>
              <a:rPr lang="en-US" altLang="zh-CN" dirty="0">
                <a:solidFill>
                  <a:schemeClr val="tx1"/>
                </a:solidFill>
              </a:rPr>
              <a:t>Synchronization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 err="1"/>
              <a:t>RPMsg</a:t>
            </a:r>
            <a:r>
              <a:rPr lang="en-US" altLang="en-US" dirty="0"/>
              <a:t> packets can arrive out of order at destination due to various reasons like</a:t>
            </a:r>
          </a:p>
          <a:p>
            <a:pPr lvl="1"/>
            <a:r>
              <a:rPr lang="en-US" altLang="en-US" dirty="0"/>
              <a:t>Availability of </a:t>
            </a:r>
            <a:r>
              <a:rPr lang="en-US" altLang="en-US" dirty="0" err="1"/>
              <a:t>virtqueue</a:t>
            </a:r>
            <a:endParaRPr lang="en-US" altLang="en-US" dirty="0"/>
          </a:p>
          <a:p>
            <a:pPr lvl="1"/>
            <a:r>
              <a:rPr lang="en-US" altLang="en-US" dirty="0"/>
              <a:t>Roundtrip message latency</a:t>
            </a:r>
          </a:p>
          <a:p>
            <a:pPr lvl="1"/>
            <a:r>
              <a:rPr lang="en-US" altLang="en-US" dirty="0"/>
              <a:t>Task wakeup time etc.</a:t>
            </a:r>
          </a:p>
          <a:p>
            <a:r>
              <a:rPr lang="en-US" altLang="en-US" dirty="0"/>
              <a:t>Without synchronization, it is possible a dependent message gets processed before its parent message leading to wrong programming.</a:t>
            </a:r>
          </a:p>
          <a:p>
            <a:r>
              <a:rPr lang="en-US" altLang="en-US" dirty="0"/>
              <a:t>2 ways to implement that:</a:t>
            </a:r>
          </a:p>
          <a:p>
            <a:pPr lvl="1"/>
            <a:r>
              <a:rPr lang="en-US" altLang="en-US" dirty="0"/>
              <a:t>Maintaining seq numbers in the payloads</a:t>
            </a:r>
          </a:p>
          <a:p>
            <a:pPr lvl="1"/>
            <a:r>
              <a:rPr lang="en-US" altLang="en-US" dirty="0"/>
              <a:t>Acquiring a lock before sending a message and releasing it after receiving &amp;</a:t>
            </a:r>
          </a:p>
          <a:p>
            <a:pPr lvl="1"/>
            <a:r>
              <a:rPr lang="en-US" altLang="en-US" dirty="0"/>
              <a:t>Acquiring a lock before processing a message in </a:t>
            </a:r>
            <a:r>
              <a:rPr lang="en-US" altLang="en-US" dirty="0" err="1"/>
              <a:t>rpmsg_cb</a:t>
            </a:r>
            <a:r>
              <a:rPr lang="en-US" altLang="en-US" dirty="0"/>
              <a:t> and releasing it after processing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37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7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83237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#7 | </a:t>
            </a:r>
            <a:r>
              <a:rPr lang="en-US" altLang="zh-CN" dirty="0">
                <a:solidFill>
                  <a:schemeClr val="tx1"/>
                </a:solidFill>
              </a:rPr>
              <a:t>Synchronization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Example scenario without locking:</a:t>
            </a:r>
          </a:p>
          <a:p>
            <a:pPr lvl="1"/>
            <a:r>
              <a:rPr lang="en-US" altLang="en-US" dirty="0">
                <a:solidFill>
                  <a:srgbClr val="00B050"/>
                </a:solidFill>
              </a:rPr>
              <a:t>T1: </a:t>
            </a:r>
            <a:r>
              <a:rPr lang="en-US" altLang="en-US" dirty="0" err="1">
                <a:solidFill>
                  <a:srgbClr val="00B050"/>
                </a:solidFill>
              </a:rPr>
              <a:t>rpmsg_send</a:t>
            </a:r>
            <a:r>
              <a:rPr lang="en-US" altLang="en-US" dirty="0">
                <a:solidFill>
                  <a:srgbClr val="00B050"/>
                </a:solidFill>
              </a:rPr>
              <a:t>()</a:t>
            </a:r>
          </a:p>
          <a:p>
            <a:pPr lvl="1"/>
            <a:r>
              <a:rPr lang="en-US" altLang="en-US" dirty="0">
                <a:solidFill>
                  <a:srgbClr val="00B050"/>
                </a:solidFill>
              </a:rPr>
              <a:t>T1: </a:t>
            </a:r>
            <a:r>
              <a:rPr lang="en-US" altLang="en-US" dirty="0" err="1">
                <a:solidFill>
                  <a:srgbClr val="00B050"/>
                </a:solidFill>
              </a:rPr>
              <a:t>virtqueue_get_buf</a:t>
            </a:r>
            <a:r>
              <a:rPr lang="en-US" altLang="en-US" dirty="0">
                <a:solidFill>
                  <a:srgbClr val="00B050"/>
                </a:solidFill>
              </a:rPr>
              <a:t>()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</a:rPr>
              <a:t>T2: </a:t>
            </a:r>
            <a:r>
              <a:rPr lang="en-US" altLang="en-US" dirty="0" err="1">
                <a:solidFill>
                  <a:srgbClr val="002060"/>
                </a:solidFill>
              </a:rPr>
              <a:t>rpmsg_send</a:t>
            </a:r>
            <a:r>
              <a:rPr lang="en-US" altLang="en-US" dirty="0">
                <a:solidFill>
                  <a:srgbClr val="002060"/>
                </a:solidFill>
              </a:rPr>
              <a:t>()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</a:rPr>
              <a:t>T2: </a:t>
            </a:r>
            <a:r>
              <a:rPr lang="en-US" altLang="en-US" dirty="0" err="1">
                <a:solidFill>
                  <a:srgbClr val="002060"/>
                </a:solidFill>
              </a:rPr>
              <a:t>virtqueue_get_buf</a:t>
            </a:r>
            <a:r>
              <a:rPr lang="en-US" altLang="en-US" dirty="0">
                <a:solidFill>
                  <a:srgbClr val="002060"/>
                </a:solidFill>
              </a:rPr>
              <a:t>()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</a:rPr>
              <a:t>T2: </a:t>
            </a:r>
            <a:r>
              <a:rPr lang="en-US" altLang="en-US" dirty="0" err="1">
                <a:solidFill>
                  <a:srgbClr val="002060"/>
                </a:solidFill>
              </a:rPr>
              <a:t>virtqueue_add_outbuf</a:t>
            </a:r>
            <a:r>
              <a:rPr lang="en-US" altLang="en-US" dirty="0">
                <a:solidFill>
                  <a:srgbClr val="002060"/>
                </a:solidFill>
              </a:rPr>
              <a:t>()       // Message is inserted in available queue</a:t>
            </a:r>
          </a:p>
          <a:p>
            <a:pPr lvl="1"/>
            <a:r>
              <a:rPr lang="en-US" altLang="en-US" dirty="0">
                <a:solidFill>
                  <a:srgbClr val="00B050"/>
                </a:solidFill>
              </a:rPr>
              <a:t>T1: </a:t>
            </a:r>
            <a:r>
              <a:rPr lang="en-US" altLang="en-US" dirty="0" err="1">
                <a:solidFill>
                  <a:srgbClr val="00B050"/>
                </a:solidFill>
              </a:rPr>
              <a:t>virtqueue_add_outbuf</a:t>
            </a:r>
            <a:r>
              <a:rPr lang="en-US" altLang="en-US" dirty="0">
                <a:solidFill>
                  <a:srgbClr val="00B050"/>
                </a:solidFill>
              </a:rPr>
              <a:t>()        // Message is inserted in available queue</a:t>
            </a:r>
          </a:p>
          <a:p>
            <a:pPr lvl="1"/>
            <a:r>
              <a:rPr lang="en-US" altLang="en-US" dirty="0">
                <a:solidFill>
                  <a:srgbClr val="00B050"/>
                </a:solidFill>
              </a:rPr>
              <a:t>T1: </a:t>
            </a:r>
            <a:r>
              <a:rPr lang="en-US" altLang="en-US" dirty="0" err="1">
                <a:solidFill>
                  <a:srgbClr val="00B050"/>
                </a:solidFill>
              </a:rPr>
              <a:t>virtqueue_kick</a:t>
            </a:r>
            <a:r>
              <a:rPr lang="en-US" altLang="en-US" dirty="0">
                <a:solidFill>
                  <a:srgbClr val="00B050"/>
                </a:solidFill>
              </a:rPr>
              <a:t>()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</a:rPr>
              <a:t>T2: </a:t>
            </a:r>
            <a:r>
              <a:rPr lang="en-US" altLang="en-US" dirty="0" err="1">
                <a:solidFill>
                  <a:srgbClr val="002060"/>
                </a:solidFill>
              </a:rPr>
              <a:t>virtqueue_kick</a:t>
            </a:r>
            <a:r>
              <a:rPr lang="en-US" altLang="en-US" dirty="0">
                <a:solidFill>
                  <a:srgbClr val="002060"/>
                </a:solidFill>
              </a:rPr>
              <a:t>()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T2’s message gets processed first at remote side which can lead to erroneous programming.</a:t>
            </a:r>
          </a:p>
          <a:p>
            <a:pPr lvl="1"/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38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48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#8 | </a:t>
            </a:r>
            <a:r>
              <a:rPr lang="en-US" altLang="zh-CN" dirty="0">
                <a:solidFill>
                  <a:schemeClr val="tx1"/>
                </a:solidFill>
              </a:rPr>
              <a:t>Sharing Addresses OTW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39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021331-513C-456C-B2E9-638C6238B897}"/>
              </a:ext>
            </a:extLst>
          </p:cNvPr>
          <p:cNvSpPr txBox="1">
            <a:spLocks/>
          </p:cNvSpPr>
          <p:nvPr/>
        </p:nvSpPr>
        <p:spPr>
          <a:xfrm>
            <a:off x="454025" y="1627576"/>
            <a:ext cx="4040188" cy="47982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Don’ts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786ECCB-8D84-46BF-B0B5-D4E51E9D29BD}"/>
              </a:ext>
            </a:extLst>
          </p:cNvPr>
          <p:cNvSpPr txBox="1">
            <a:spLocks/>
          </p:cNvSpPr>
          <p:nvPr/>
        </p:nvSpPr>
        <p:spPr>
          <a:xfrm>
            <a:off x="454025" y="2171811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Sending Physical Addresses over the wire</a:t>
            </a:r>
          </a:p>
          <a:p>
            <a:r>
              <a:rPr lang="en-US" altLang="en-US" sz="1400" dirty="0"/>
              <a:t>Can be sniffed to leak Physical Addresses</a:t>
            </a:r>
          </a:p>
          <a:p>
            <a:r>
              <a:rPr lang="en-US" altLang="en-US" sz="1400" dirty="0"/>
              <a:t>Remote processor is not to be trusted to access all the DDR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8B10CA-9AE4-4B57-A643-FD821C4688D6}"/>
              </a:ext>
            </a:extLst>
          </p:cNvPr>
          <p:cNvSpPr txBox="1">
            <a:spLocks/>
          </p:cNvSpPr>
          <p:nvPr/>
        </p:nvSpPr>
        <p:spPr>
          <a:xfrm>
            <a:off x="4595494" y="1602095"/>
            <a:ext cx="4041775" cy="479822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Do’s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2702A66-18E8-4BB3-A3D9-5C3D6849762F}"/>
              </a:ext>
            </a:extLst>
          </p:cNvPr>
          <p:cNvSpPr txBox="1">
            <a:spLocks/>
          </p:cNvSpPr>
          <p:nvPr/>
        </p:nvSpPr>
        <p:spPr>
          <a:xfrm>
            <a:off x="4572003" y="1639962"/>
            <a:ext cx="4041775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FDB6E9-BC20-4A43-BE7B-B0EFEBD3AD95}"/>
              </a:ext>
            </a:extLst>
          </p:cNvPr>
          <p:cNvSpPr txBox="1">
            <a:spLocks/>
          </p:cNvSpPr>
          <p:nvPr/>
        </p:nvSpPr>
        <p:spPr>
          <a:xfrm>
            <a:off x="4573589" y="2489090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sz="12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AEF2F9-9EAC-408F-BA26-21954403B3AF}"/>
              </a:ext>
            </a:extLst>
          </p:cNvPr>
          <p:cNvSpPr txBox="1">
            <a:spLocks/>
          </p:cNvSpPr>
          <p:nvPr/>
        </p:nvSpPr>
        <p:spPr>
          <a:xfrm>
            <a:off x="4773828" y="2172789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Sending Device Addresses over the wire</a:t>
            </a:r>
          </a:p>
          <a:p>
            <a:r>
              <a:rPr lang="en-US" altLang="en-US" sz="1400" dirty="0" err="1"/>
              <a:t>Remoteproc</a:t>
            </a:r>
            <a:r>
              <a:rPr lang="en-US" altLang="en-US" sz="1400" dirty="0"/>
              <a:t> framework has helpers to convert DA to VA and vice versa</a:t>
            </a:r>
          </a:p>
          <a:p>
            <a:r>
              <a:rPr lang="en-US" altLang="en-US" sz="1400" dirty="0"/>
              <a:t>Ensures each processing entity receives addresses corresponding to its own memory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C4FCE-FD07-4943-9FA1-15FC80391F0D}"/>
              </a:ext>
            </a:extLst>
          </p:cNvPr>
          <p:cNvSpPr txBox="1"/>
          <p:nvPr/>
        </p:nvSpPr>
        <p:spPr>
          <a:xfrm>
            <a:off x="454025" y="848320"/>
            <a:ext cx="8560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Different processors may have different memory maps</a:t>
            </a:r>
          </a:p>
        </p:txBody>
      </p:sp>
    </p:spTree>
    <p:extLst>
      <p:ext uri="{BB962C8B-B14F-4D97-AF65-F5344CB8AC3E}">
        <p14:creationId xmlns:p14="http://schemas.microsoft.com/office/powerpoint/2010/main" val="118198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Problem Statement</a:t>
            </a:r>
          </a:p>
          <a:p>
            <a:r>
              <a:rPr lang="en-US" altLang="en-US" dirty="0">
                <a:latin typeface="+mn-lt"/>
                <a:ea typeface="+mn-ea"/>
                <a:cs typeface="+mn-cs"/>
              </a:rPr>
              <a:t>Primer on </a:t>
            </a:r>
            <a:r>
              <a:rPr lang="en-US" altLang="en-US" dirty="0" err="1">
                <a:latin typeface="+mn-lt"/>
                <a:ea typeface="+mn-ea"/>
                <a:cs typeface="+mn-cs"/>
              </a:rPr>
              <a:t>RPMsg</a:t>
            </a:r>
            <a:r>
              <a:rPr lang="en-US" altLang="en-US" dirty="0">
                <a:latin typeface="+mn-lt"/>
                <a:ea typeface="+mn-ea"/>
                <a:cs typeface="+mn-cs"/>
              </a:rPr>
              <a:t> and </a:t>
            </a:r>
            <a:r>
              <a:rPr lang="en-US" altLang="en-US" dirty="0" err="1">
                <a:latin typeface="+mn-lt"/>
                <a:ea typeface="+mn-ea"/>
                <a:cs typeface="+mn-cs"/>
              </a:rPr>
              <a:t>VirtIO</a:t>
            </a:r>
            <a:endParaRPr lang="en-US" altLang="en-US" dirty="0">
              <a:latin typeface="+mn-lt"/>
              <a:ea typeface="+mn-ea"/>
              <a:cs typeface="+mn-cs"/>
            </a:endParaRPr>
          </a:p>
          <a:p>
            <a:pPr lvl="1"/>
            <a:r>
              <a:rPr lang="en-US" altLang="en-US" dirty="0">
                <a:ea typeface="+mn-ea"/>
                <a:cs typeface="+mn-cs"/>
              </a:rPr>
              <a:t>Channel vs Endpoint</a:t>
            </a:r>
            <a:endParaRPr lang="en-US" altLang="en-US" dirty="0"/>
          </a:p>
          <a:p>
            <a:pPr lvl="1"/>
            <a:r>
              <a:rPr lang="en-US" altLang="en-US" dirty="0">
                <a:latin typeface="+mn-lt"/>
                <a:ea typeface="+mn-ea"/>
                <a:cs typeface="+mn-cs"/>
              </a:rPr>
              <a:t>Static and Dynamic Channels/Endpoints</a:t>
            </a:r>
          </a:p>
          <a:p>
            <a:r>
              <a:rPr lang="en-US" altLang="en-US" dirty="0"/>
              <a:t>Design Principles</a:t>
            </a:r>
            <a:endParaRPr lang="en-US" altLang="en-US" dirty="0">
              <a:ea typeface="+mn-ea"/>
              <a:cs typeface="+mn-cs"/>
            </a:endParaRPr>
          </a:p>
          <a:p>
            <a:r>
              <a:rPr lang="en-US" altLang="en-US" dirty="0">
                <a:latin typeface="+mn-lt"/>
              </a:rPr>
              <a:t>Comparison with </a:t>
            </a:r>
            <a:r>
              <a:rPr lang="en-US" altLang="en-US" dirty="0" err="1">
                <a:latin typeface="+mn-lt"/>
              </a:rPr>
              <a:t>VirtIO</a:t>
            </a:r>
            <a:endParaRPr lang="en-US" altLang="en-US" dirty="0"/>
          </a:p>
          <a:p>
            <a:pPr lvl="1"/>
            <a:r>
              <a:rPr lang="en-US" altLang="en-US" dirty="0">
                <a:latin typeface="+mn-lt"/>
              </a:rPr>
              <a:t>Latency</a:t>
            </a:r>
          </a:p>
          <a:p>
            <a:pPr lvl="1"/>
            <a:r>
              <a:rPr lang="en-US" altLang="en-US" dirty="0"/>
              <a:t>Resource usage</a:t>
            </a:r>
          </a:p>
          <a:p>
            <a:pPr lvl="1"/>
            <a:r>
              <a:rPr lang="en-US" altLang="en-US" dirty="0" err="1">
                <a:latin typeface="+mn-lt"/>
              </a:rPr>
              <a:t>Usecase</a:t>
            </a:r>
            <a:r>
              <a:rPr lang="en-US" altLang="en-US" dirty="0">
                <a:latin typeface="+mn-lt"/>
              </a:rPr>
              <a:t> suitability</a:t>
            </a:r>
          </a:p>
          <a:p>
            <a:r>
              <a:rPr lang="en-US" altLang="en-US" dirty="0"/>
              <a:t>Challenges</a:t>
            </a:r>
          </a:p>
          <a:p>
            <a:r>
              <a:rPr lang="en-US" altLang="en-US" dirty="0">
                <a:latin typeface="+mn-lt"/>
              </a:rPr>
              <a:t>Upstreaming </a:t>
            </a:r>
            <a:r>
              <a:rPr lang="en-US" altLang="en-US" dirty="0"/>
              <a:t>Lessons</a:t>
            </a:r>
            <a:endParaRPr lang="en-US" altLang="en-US" dirty="0">
              <a:latin typeface="+mn-lt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#9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Re-using </a:t>
            </a:r>
            <a:r>
              <a:rPr lang="en-US" altLang="zh-CN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virtio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design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40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021331-513C-456C-B2E9-638C6238B897}"/>
              </a:ext>
            </a:extLst>
          </p:cNvPr>
          <p:cNvSpPr txBox="1">
            <a:spLocks/>
          </p:cNvSpPr>
          <p:nvPr/>
        </p:nvSpPr>
        <p:spPr>
          <a:xfrm>
            <a:off x="454025" y="1627576"/>
            <a:ext cx="4040188" cy="47982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Don’ts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786ECCB-8D84-46BF-B0B5-D4E51E9D29BD}"/>
              </a:ext>
            </a:extLst>
          </p:cNvPr>
          <p:cNvSpPr txBox="1">
            <a:spLocks/>
          </p:cNvSpPr>
          <p:nvPr/>
        </p:nvSpPr>
        <p:spPr>
          <a:xfrm>
            <a:off x="454025" y="2171811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Re-invent new stuff in </a:t>
            </a:r>
            <a:r>
              <a:rPr lang="en-US" altLang="en-US" sz="1400" dirty="0" err="1"/>
              <a:t>RPMsg</a:t>
            </a:r>
            <a:r>
              <a:rPr lang="en-US" altLang="en-US" sz="1400" dirty="0"/>
              <a:t>-based design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8B10CA-9AE4-4B57-A643-FD821C4688D6}"/>
              </a:ext>
            </a:extLst>
          </p:cNvPr>
          <p:cNvSpPr txBox="1">
            <a:spLocks/>
          </p:cNvSpPr>
          <p:nvPr/>
        </p:nvSpPr>
        <p:spPr>
          <a:xfrm>
            <a:off x="4595494" y="1602095"/>
            <a:ext cx="4041775" cy="479822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Do’s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2702A66-18E8-4BB3-A3D9-5C3D6849762F}"/>
              </a:ext>
            </a:extLst>
          </p:cNvPr>
          <p:cNvSpPr txBox="1">
            <a:spLocks/>
          </p:cNvSpPr>
          <p:nvPr/>
        </p:nvSpPr>
        <p:spPr>
          <a:xfrm>
            <a:off x="4572003" y="1639962"/>
            <a:ext cx="4041775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FDB6E9-BC20-4A43-BE7B-B0EFEBD3AD95}"/>
              </a:ext>
            </a:extLst>
          </p:cNvPr>
          <p:cNvSpPr txBox="1">
            <a:spLocks/>
          </p:cNvSpPr>
          <p:nvPr/>
        </p:nvSpPr>
        <p:spPr>
          <a:xfrm>
            <a:off x="4573589" y="2489090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sz="12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AEF2F9-9EAC-408F-BA26-21954403B3AF}"/>
              </a:ext>
            </a:extLst>
          </p:cNvPr>
          <p:cNvSpPr txBox="1">
            <a:spLocks/>
          </p:cNvSpPr>
          <p:nvPr/>
        </p:nvSpPr>
        <p:spPr>
          <a:xfrm>
            <a:off x="4773828" y="2172789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Adopt almost everything from </a:t>
            </a:r>
            <a:r>
              <a:rPr lang="en-US" altLang="en-US" sz="1400" dirty="0" err="1"/>
              <a:t>virtio</a:t>
            </a:r>
            <a:r>
              <a:rPr lang="en-US" altLang="en-US" sz="1400" dirty="0"/>
              <a:t> counterpart, including message and error formats</a:t>
            </a:r>
          </a:p>
          <a:p>
            <a:r>
              <a:rPr lang="en-US" altLang="en-US" sz="1400" dirty="0"/>
              <a:t>Keeps the maintenance relatively easier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C4FCE-FD07-4943-9FA1-15FC80391F0D}"/>
              </a:ext>
            </a:extLst>
          </p:cNvPr>
          <p:cNvSpPr txBox="1"/>
          <p:nvPr/>
        </p:nvSpPr>
        <p:spPr>
          <a:xfrm>
            <a:off x="454025" y="848320"/>
            <a:ext cx="8560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A </a:t>
            </a:r>
            <a:r>
              <a:rPr lang="en-US" altLang="en-US" sz="1600" dirty="0" err="1"/>
              <a:t>virtio</a:t>
            </a:r>
            <a:r>
              <a:rPr lang="en-US" altLang="en-US" sz="1600" dirty="0"/>
              <a:t> counterpart already exists for almost all of the peripherals</a:t>
            </a:r>
          </a:p>
        </p:txBody>
      </p:sp>
    </p:spTree>
    <p:extLst>
      <p:ext uri="{BB962C8B-B14F-4D97-AF65-F5344CB8AC3E}">
        <p14:creationId xmlns:p14="http://schemas.microsoft.com/office/powerpoint/2010/main" val="2814758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Design Principles #10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Logging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41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021331-513C-456C-B2E9-638C6238B897}"/>
              </a:ext>
            </a:extLst>
          </p:cNvPr>
          <p:cNvSpPr txBox="1">
            <a:spLocks/>
          </p:cNvSpPr>
          <p:nvPr/>
        </p:nvSpPr>
        <p:spPr>
          <a:xfrm>
            <a:off x="454025" y="1627576"/>
            <a:ext cx="4040188" cy="47982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Don’ts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786ECCB-8D84-46BF-B0B5-D4E51E9D29BD}"/>
              </a:ext>
            </a:extLst>
          </p:cNvPr>
          <p:cNvSpPr txBox="1">
            <a:spLocks/>
          </p:cNvSpPr>
          <p:nvPr/>
        </p:nvSpPr>
        <p:spPr>
          <a:xfrm>
            <a:off x="454025" y="2171811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Excessive logging (like msg drop)</a:t>
            </a:r>
          </a:p>
          <a:p>
            <a:r>
              <a:rPr lang="en-US" altLang="en-US" sz="1400" dirty="0"/>
              <a:t>Using </a:t>
            </a:r>
            <a:r>
              <a:rPr lang="en-US" altLang="en-US" sz="1400" dirty="0" err="1"/>
              <a:t>dev_info</a:t>
            </a:r>
            <a:r>
              <a:rPr lang="en-US" altLang="en-US" sz="1400" dirty="0"/>
              <a:t>(), </a:t>
            </a:r>
            <a:r>
              <a:rPr lang="en-US" altLang="en-US" sz="1400" dirty="0" err="1"/>
              <a:t>dev_dbg</a:t>
            </a:r>
            <a:r>
              <a:rPr lang="en-US" altLang="en-US" sz="1400" dirty="0"/>
              <a:t>() versions</a:t>
            </a:r>
          </a:p>
          <a:p>
            <a:r>
              <a:rPr lang="en-US" altLang="en-US" sz="1400" dirty="0"/>
              <a:t>Risk of DoS and log flooding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8B10CA-9AE4-4B57-A643-FD821C4688D6}"/>
              </a:ext>
            </a:extLst>
          </p:cNvPr>
          <p:cNvSpPr txBox="1">
            <a:spLocks/>
          </p:cNvSpPr>
          <p:nvPr/>
        </p:nvSpPr>
        <p:spPr>
          <a:xfrm>
            <a:off x="4595494" y="1602095"/>
            <a:ext cx="4041775" cy="479822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i="1" kern="0" dirty="0"/>
              <a:t>Do’s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2702A66-18E8-4BB3-A3D9-5C3D6849762F}"/>
              </a:ext>
            </a:extLst>
          </p:cNvPr>
          <p:cNvSpPr txBox="1">
            <a:spLocks/>
          </p:cNvSpPr>
          <p:nvPr/>
        </p:nvSpPr>
        <p:spPr>
          <a:xfrm>
            <a:off x="4572003" y="1639962"/>
            <a:ext cx="4041775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FDB6E9-BC20-4A43-BE7B-B0EFEBD3AD95}"/>
              </a:ext>
            </a:extLst>
          </p:cNvPr>
          <p:cNvSpPr txBox="1">
            <a:spLocks/>
          </p:cNvSpPr>
          <p:nvPr/>
        </p:nvSpPr>
        <p:spPr>
          <a:xfrm>
            <a:off x="4573589" y="2489090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sz="12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AEF2F9-9EAC-408F-BA26-21954403B3AF}"/>
              </a:ext>
            </a:extLst>
          </p:cNvPr>
          <p:cNvSpPr txBox="1">
            <a:spLocks/>
          </p:cNvSpPr>
          <p:nvPr/>
        </p:nvSpPr>
        <p:spPr>
          <a:xfrm>
            <a:off x="4773828" y="2172789"/>
            <a:ext cx="4040188" cy="2676633"/>
          </a:xfrm>
          <a:prstGeom prst="rect">
            <a:avLst/>
          </a:prstGeom>
        </p:spPr>
        <p:txBody>
          <a:bodyPr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Logging only necessary events</a:t>
            </a:r>
          </a:p>
          <a:p>
            <a:r>
              <a:rPr lang="en-US" altLang="en-US" sz="1400" dirty="0"/>
              <a:t>Using the </a:t>
            </a:r>
            <a:r>
              <a:rPr lang="en-US" altLang="en-US" sz="1400" dirty="0" err="1"/>
              <a:t>ratelimited</a:t>
            </a:r>
            <a:r>
              <a:rPr lang="en-US" altLang="en-US" sz="1400" dirty="0"/>
              <a:t>() version for logging to avoid printing same thing and filling the kernel buffer.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C4FCE-FD07-4943-9FA1-15FC80391F0D}"/>
              </a:ext>
            </a:extLst>
          </p:cNvPr>
          <p:cNvSpPr txBox="1"/>
          <p:nvPr/>
        </p:nvSpPr>
        <p:spPr>
          <a:xfrm>
            <a:off x="454025" y="848320"/>
            <a:ext cx="8560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Incase the remote processor crashes, printing error messages can cause lot of prints</a:t>
            </a:r>
          </a:p>
        </p:txBody>
      </p:sp>
    </p:spTree>
    <p:extLst>
      <p:ext uri="{BB962C8B-B14F-4D97-AF65-F5344CB8AC3E}">
        <p14:creationId xmlns:p14="http://schemas.microsoft.com/office/powerpoint/2010/main" val="596428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Comparative Study with </a:t>
            </a:r>
            <a:r>
              <a:rPr lang="en-US" altLang="zh-CN" dirty="0" err="1">
                <a:latin typeface="+mj-lt"/>
                <a:ea typeface="+mj-ea"/>
                <a:cs typeface="+mj-cs"/>
              </a:rPr>
              <a:t>VirtIO</a:t>
            </a:r>
            <a:r>
              <a:rPr lang="en-US" altLang="zh-CN" dirty="0">
                <a:latin typeface="+mj-lt"/>
                <a:ea typeface="+mj-ea"/>
                <a:cs typeface="+mj-cs"/>
              </a:rPr>
              <a:t>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 err="1"/>
              <a:t>rpmsg-tty</a:t>
            </a:r>
            <a:r>
              <a:rPr lang="en-US" altLang="en-US" dirty="0"/>
              <a:t> was already </a:t>
            </a:r>
            <a:r>
              <a:rPr lang="en-US" altLang="en-US" dirty="0" err="1"/>
              <a:t>upstreamed</a:t>
            </a:r>
            <a:r>
              <a:rPr lang="en-US" altLang="en-US" dirty="0"/>
              <a:t> in both Linux and Zephyr</a:t>
            </a:r>
          </a:p>
          <a:p>
            <a:r>
              <a:rPr lang="en-US" altLang="en-US" dirty="0" err="1"/>
              <a:t>virtio_console</a:t>
            </a:r>
            <a:r>
              <a:rPr lang="en-US" altLang="en-US" dirty="0"/>
              <a:t> driver interface was available in Linux, but not in Zephyr</a:t>
            </a:r>
          </a:p>
          <a:p>
            <a:r>
              <a:rPr lang="en-US" altLang="en-US" dirty="0"/>
              <a:t>Implemented a </a:t>
            </a:r>
            <a:r>
              <a:rPr lang="en-US" altLang="en-US" dirty="0" err="1"/>
              <a:t>virtio_console</a:t>
            </a:r>
            <a:r>
              <a:rPr lang="en-US" altLang="en-US" dirty="0"/>
              <a:t> device interface in Zephyr:</a:t>
            </a:r>
          </a:p>
          <a:p>
            <a:pPr lvl="1"/>
            <a:r>
              <a:rPr lang="en-US" altLang="en-US" dirty="0"/>
              <a:t>Registers VIRTIO_ID_RPROC_SERIAL VDEV in resource table</a:t>
            </a:r>
          </a:p>
          <a:p>
            <a:pPr lvl="1"/>
            <a:r>
              <a:rPr lang="en-US" altLang="en-US" dirty="0"/>
              <a:t>16 descriptors per VRING</a:t>
            </a:r>
          </a:p>
          <a:p>
            <a:pPr lvl="1"/>
            <a:r>
              <a:rPr lang="en-US" altLang="en-US" dirty="0"/>
              <a:t>Receive a msg from Linux, </a:t>
            </a:r>
            <a:r>
              <a:rPr lang="en-US" altLang="en-US" dirty="0" err="1"/>
              <a:t>memcpy</a:t>
            </a:r>
            <a:r>
              <a:rPr lang="en-US" altLang="en-US" dirty="0"/>
              <a:t> into TX </a:t>
            </a:r>
            <a:r>
              <a:rPr lang="en-US" altLang="en-US" dirty="0" err="1"/>
              <a:t>Vring</a:t>
            </a:r>
            <a:r>
              <a:rPr lang="en-US" altLang="en-US" dirty="0"/>
              <a:t> and echo back.</a:t>
            </a:r>
          </a:p>
          <a:p>
            <a:pPr lvl="1"/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42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7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Comparative Study with </a:t>
            </a:r>
            <a:r>
              <a:rPr lang="en-US" altLang="zh-CN" dirty="0" err="1">
                <a:latin typeface="+mj-lt"/>
                <a:ea typeface="+mj-ea"/>
                <a:cs typeface="+mj-cs"/>
              </a:rPr>
              <a:t>VirtIO</a:t>
            </a:r>
            <a:r>
              <a:rPr lang="en-US" altLang="zh-CN" dirty="0">
                <a:latin typeface="+mj-lt"/>
                <a:ea typeface="+mj-ea"/>
                <a:cs typeface="+mj-cs"/>
              </a:rPr>
              <a:t> | </a:t>
            </a:r>
            <a:r>
              <a:rPr lang="en-US" altLang="en-US" dirty="0">
                <a:solidFill>
                  <a:schemeClr val="tx1"/>
                </a:solidFill>
              </a:rPr>
              <a:t>Tracing latencies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Platform: </a:t>
            </a:r>
            <a:r>
              <a:rPr lang="en-US" dirty="0"/>
              <a:t>TI AM62x SK running Zephyr on Cortex M4</a:t>
            </a:r>
            <a:endParaRPr lang="en-US" altLang="en-US" dirty="0"/>
          </a:p>
          <a:p>
            <a:r>
              <a:rPr lang="en-US" altLang="en-US" dirty="0"/>
              <a:t>Kernel space:</a:t>
            </a:r>
          </a:p>
          <a:p>
            <a:pPr lvl="1"/>
            <a:r>
              <a:rPr lang="en-US" altLang="en-US" dirty="0"/>
              <a:t>Get timestamp in </a:t>
            </a:r>
            <a:r>
              <a:rPr lang="en-US" altLang="en-US" dirty="0" err="1"/>
              <a:t>rpmsg</a:t>
            </a:r>
            <a:r>
              <a:rPr lang="en-US" altLang="en-US" dirty="0"/>
              <a:t>/</a:t>
            </a:r>
            <a:r>
              <a:rPr lang="en-US" altLang="en-US" dirty="0" err="1"/>
              <a:t>virtio_send</a:t>
            </a:r>
            <a:r>
              <a:rPr lang="en-US" altLang="en-US" dirty="0"/>
              <a:t>() function after doing </a:t>
            </a:r>
            <a:r>
              <a:rPr lang="en-US" altLang="en-US" dirty="0" err="1"/>
              <a:t>copy_from_user</a:t>
            </a:r>
            <a:r>
              <a:rPr lang="en-US" altLang="en-US" dirty="0"/>
              <a:t>()</a:t>
            </a:r>
          </a:p>
          <a:p>
            <a:pPr lvl="1"/>
            <a:r>
              <a:rPr lang="en-US" altLang="en-US" dirty="0"/>
              <a:t>Get timestamp in </a:t>
            </a:r>
            <a:r>
              <a:rPr lang="en-US" altLang="en-US" dirty="0" err="1"/>
              <a:t>rpmsg_recv_single</a:t>
            </a:r>
            <a:r>
              <a:rPr lang="en-US" altLang="en-US"/>
              <a:t>() </a:t>
            </a:r>
            <a:endParaRPr lang="en-US" altLang="en-US" dirty="0"/>
          </a:p>
          <a:p>
            <a:pPr lvl="1"/>
            <a:r>
              <a:rPr lang="en-US" altLang="en-US" dirty="0"/>
              <a:t>Calculate difference and expose to </a:t>
            </a:r>
            <a:r>
              <a:rPr lang="en-US" altLang="en-US" dirty="0" err="1"/>
              <a:t>userspace</a:t>
            </a:r>
            <a:endParaRPr lang="en-US" altLang="en-US" dirty="0"/>
          </a:p>
          <a:p>
            <a:r>
              <a:rPr lang="en-US" altLang="en-US" dirty="0"/>
              <a:t>User space:</a:t>
            </a:r>
          </a:p>
          <a:p>
            <a:pPr lvl="1"/>
            <a:r>
              <a:rPr lang="en-US" altLang="en-US" dirty="0"/>
              <a:t>Open the console port device for read and write</a:t>
            </a:r>
          </a:p>
          <a:p>
            <a:pPr lvl="1"/>
            <a:r>
              <a:rPr lang="en-US" altLang="en-US" dirty="0"/>
              <a:t>Write 1000 messages to </a:t>
            </a:r>
            <a:r>
              <a:rPr lang="en-US" altLang="en-US" dirty="0" err="1"/>
              <a:t>fd</a:t>
            </a:r>
            <a:endParaRPr lang="en-US" altLang="en-US" dirty="0"/>
          </a:p>
          <a:p>
            <a:pPr lvl="1"/>
            <a:r>
              <a:rPr lang="en-US" altLang="en-US" dirty="0"/>
              <a:t>Read </a:t>
            </a:r>
            <a:r>
              <a:rPr lang="en-US" altLang="en-US" dirty="0" err="1"/>
              <a:t>fd</a:t>
            </a:r>
            <a:r>
              <a:rPr lang="en-US" altLang="en-US" dirty="0"/>
              <a:t> and validate echo responses of all 1000 messages</a:t>
            </a:r>
          </a:p>
          <a:p>
            <a:r>
              <a:rPr lang="en-US" altLang="en-US" dirty="0"/>
              <a:t>Ensures we are capturing </a:t>
            </a:r>
            <a:r>
              <a:rPr lang="en-US" altLang="en-US" i="1" dirty="0"/>
              <a:t>only</a:t>
            </a:r>
            <a:r>
              <a:rPr lang="en-US" altLang="en-US" dirty="0"/>
              <a:t> the roundtrip latency for message transmission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43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90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Comparative Study with </a:t>
            </a:r>
            <a:r>
              <a:rPr lang="en-US" altLang="zh-CN" dirty="0" err="1">
                <a:latin typeface="+mj-lt"/>
                <a:ea typeface="+mj-ea"/>
                <a:cs typeface="+mj-cs"/>
              </a:rPr>
              <a:t>VirtIO</a:t>
            </a:r>
            <a:r>
              <a:rPr lang="en-US" altLang="zh-CN" dirty="0">
                <a:latin typeface="+mj-lt"/>
                <a:ea typeface="+mj-ea"/>
                <a:cs typeface="+mj-cs"/>
              </a:rPr>
              <a:t>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Latencies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BC9596-4DAB-4196-98F1-48220D893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480674"/>
              </p:ext>
            </p:extLst>
          </p:nvPr>
        </p:nvGraphicFramePr>
        <p:xfrm>
          <a:off x="333375" y="785813"/>
          <a:ext cx="8467725" cy="370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44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FC435-E6A2-4853-922E-C457DA110589}"/>
              </a:ext>
            </a:extLst>
          </p:cNvPr>
          <p:cNvSpPr txBox="1"/>
          <p:nvPr/>
        </p:nvSpPr>
        <p:spPr>
          <a:xfrm>
            <a:off x="3298214" y="4096077"/>
            <a:ext cx="253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Message size in Bytes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29A5B-9BC7-46E2-891E-A56659A5797F}"/>
              </a:ext>
            </a:extLst>
          </p:cNvPr>
          <p:cNvSpPr txBox="1"/>
          <p:nvPr/>
        </p:nvSpPr>
        <p:spPr>
          <a:xfrm rot="16200000">
            <a:off x="-1026136" y="2440945"/>
            <a:ext cx="253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Roundtrip latency in µS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E8A63-27F0-498A-A7B7-72C22C29465F}"/>
              </a:ext>
            </a:extLst>
          </p:cNvPr>
          <p:cNvSpPr/>
          <p:nvPr/>
        </p:nvSpPr>
        <p:spPr>
          <a:xfrm>
            <a:off x="535845" y="4320401"/>
            <a:ext cx="8062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Trend: </a:t>
            </a:r>
            <a:r>
              <a:rPr lang="en-US" sz="1200" b="1" dirty="0" err="1"/>
              <a:t>virtio</a:t>
            </a:r>
            <a:r>
              <a:rPr lang="en-US" sz="1200" b="1" dirty="0"/>
              <a:t>-console is almost constant, overhead is </a:t>
            </a:r>
            <a:r>
              <a:rPr lang="en-US" sz="1200" b="1" dirty="0" err="1"/>
              <a:t>memcpy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849800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Comparative Study with </a:t>
            </a:r>
            <a:r>
              <a:rPr lang="en-US" altLang="zh-CN" dirty="0" err="1">
                <a:latin typeface="+mj-lt"/>
                <a:ea typeface="+mj-ea"/>
                <a:cs typeface="+mj-cs"/>
              </a:rPr>
              <a:t>VirtIO</a:t>
            </a:r>
            <a:r>
              <a:rPr lang="en-US" altLang="zh-CN" dirty="0">
                <a:latin typeface="+mj-lt"/>
                <a:ea typeface="+mj-ea"/>
                <a:cs typeface="+mj-cs"/>
              </a:rPr>
              <a:t> | Latencies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BC9596-4DAB-4196-98F1-48220D893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146394"/>
              </p:ext>
            </p:extLst>
          </p:nvPr>
        </p:nvGraphicFramePr>
        <p:xfrm>
          <a:off x="333375" y="785813"/>
          <a:ext cx="8467725" cy="370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45</a:t>
            </a:fld>
            <a:endParaRPr lang="en-US" altLang="zh-CN" sz="700" dirty="0">
              <a:latin typeface="Arial" panose="0208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34352-732E-461B-9252-B6EA55904A9E}"/>
              </a:ext>
            </a:extLst>
          </p:cNvPr>
          <p:cNvSpPr txBox="1"/>
          <p:nvPr/>
        </p:nvSpPr>
        <p:spPr>
          <a:xfrm>
            <a:off x="3298214" y="4096077"/>
            <a:ext cx="253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Message size in Bytes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0B66D-BB9B-4F84-8868-972C9621EB27}"/>
              </a:ext>
            </a:extLst>
          </p:cNvPr>
          <p:cNvSpPr txBox="1"/>
          <p:nvPr/>
        </p:nvSpPr>
        <p:spPr>
          <a:xfrm rot="16200000">
            <a:off x="-1026136" y="2440945"/>
            <a:ext cx="253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Roundtrip latency in µS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9A5404-35F1-4166-A386-E92ED448A9AA}"/>
              </a:ext>
            </a:extLst>
          </p:cNvPr>
          <p:cNvSpPr/>
          <p:nvPr/>
        </p:nvSpPr>
        <p:spPr>
          <a:xfrm>
            <a:off x="535845" y="4320401"/>
            <a:ext cx="8062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Trend: </a:t>
            </a:r>
            <a:r>
              <a:rPr lang="en-US" sz="1200" b="1" dirty="0" err="1"/>
              <a:t>rpmsg-tty</a:t>
            </a:r>
            <a:r>
              <a:rPr lang="en-US" sz="1200" b="1" dirty="0"/>
              <a:t> grows linearly with msg size</a:t>
            </a:r>
          </a:p>
        </p:txBody>
      </p:sp>
    </p:spTree>
    <p:extLst>
      <p:ext uri="{BB962C8B-B14F-4D97-AF65-F5344CB8AC3E}">
        <p14:creationId xmlns:p14="http://schemas.microsoft.com/office/powerpoint/2010/main" val="2621530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Comparative Study with </a:t>
            </a:r>
            <a:r>
              <a:rPr lang="en-US" altLang="zh-CN" dirty="0" err="1">
                <a:latin typeface="+mj-lt"/>
                <a:ea typeface="+mj-ea"/>
                <a:cs typeface="+mj-cs"/>
              </a:rPr>
              <a:t>VirtIO</a:t>
            </a:r>
            <a:r>
              <a:rPr lang="en-US" altLang="zh-CN" dirty="0">
                <a:latin typeface="+mj-lt"/>
                <a:ea typeface="+mj-ea"/>
                <a:cs typeface="+mj-cs"/>
              </a:rPr>
              <a:t> | Latencies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BC9596-4DAB-4196-98F1-48220D893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675291"/>
              </p:ext>
            </p:extLst>
          </p:nvPr>
        </p:nvGraphicFramePr>
        <p:xfrm>
          <a:off x="333375" y="785813"/>
          <a:ext cx="8467725" cy="370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46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34352-732E-461B-9252-B6EA55904A9E}"/>
              </a:ext>
            </a:extLst>
          </p:cNvPr>
          <p:cNvSpPr txBox="1"/>
          <p:nvPr/>
        </p:nvSpPr>
        <p:spPr>
          <a:xfrm>
            <a:off x="3298214" y="4096077"/>
            <a:ext cx="253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Message size in Bytes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0B66D-BB9B-4F84-8868-972C9621EB27}"/>
              </a:ext>
            </a:extLst>
          </p:cNvPr>
          <p:cNvSpPr txBox="1"/>
          <p:nvPr/>
        </p:nvSpPr>
        <p:spPr>
          <a:xfrm rot="16200000">
            <a:off x="-1026136" y="2440945"/>
            <a:ext cx="253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Roundtrip latency in µS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41A6C-602E-4383-995E-732865D0384B}"/>
              </a:ext>
            </a:extLst>
          </p:cNvPr>
          <p:cNvSpPr txBox="1"/>
          <p:nvPr/>
        </p:nvSpPr>
        <p:spPr>
          <a:xfrm>
            <a:off x="3298214" y="4349413"/>
            <a:ext cx="25266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25: Chart showing </a:t>
            </a:r>
            <a:r>
              <a:rPr lang="en-US" sz="800" b="1" dirty="0" err="1"/>
              <a:t>virtio</a:t>
            </a:r>
            <a:r>
              <a:rPr lang="en-US" sz="800" b="1" dirty="0"/>
              <a:t> vs </a:t>
            </a:r>
            <a:r>
              <a:rPr lang="en-US" sz="800" b="1" dirty="0" err="1"/>
              <a:t>rpmsg</a:t>
            </a:r>
            <a:r>
              <a:rPr lang="en-US" sz="800" b="1" dirty="0"/>
              <a:t> latencies</a:t>
            </a:r>
          </a:p>
        </p:txBody>
      </p:sp>
    </p:spTree>
    <p:extLst>
      <p:ext uri="{BB962C8B-B14F-4D97-AF65-F5344CB8AC3E}">
        <p14:creationId xmlns:p14="http://schemas.microsoft.com/office/powerpoint/2010/main" val="1924873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Comparative Study with </a:t>
            </a:r>
            <a:r>
              <a:rPr lang="en-US" altLang="zh-CN" dirty="0" err="1">
                <a:latin typeface="+mj-lt"/>
                <a:ea typeface="+mj-ea"/>
                <a:cs typeface="+mj-cs"/>
              </a:rPr>
              <a:t>VirtIO</a:t>
            </a:r>
            <a:r>
              <a:rPr lang="en-US" altLang="zh-CN" dirty="0">
                <a:latin typeface="+mj-lt"/>
                <a:ea typeface="+mj-ea"/>
                <a:cs typeface="+mj-cs"/>
              </a:rPr>
              <a:t> | </a:t>
            </a:r>
            <a:r>
              <a:rPr lang="en-US" altLang="zh-CN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Starvation in </a:t>
            </a:r>
            <a:r>
              <a:rPr lang="en-US" altLang="zh-CN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RPMsg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37C962-E4A4-4344-8E01-66A3C36D9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3291" r="10505" b="23093"/>
          <a:stretch/>
        </p:blipFill>
        <p:spPr>
          <a:xfrm>
            <a:off x="5364763" y="1300220"/>
            <a:ext cx="3688493" cy="2360141"/>
          </a:xfrm>
        </p:spPr>
      </p:pic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47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73740-0A58-4D27-9913-5F271D0E1AE6}"/>
              </a:ext>
            </a:extLst>
          </p:cNvPr>
          <p:cNvSpPr txBox="1"/>
          <p:nvPr/>
        </p:nvSpPr>
        <p:spPr>
          <a:xfrm>
            <a:off x="512805" y="2110085"/>
            <a:ext cx="4851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RPMsg</a:t>
            </a:r>
            <a:r>
              <a:rPr lang="en-US" dirty="0"/>
              <a:t> can introduce a risk of starvation incase of heavy traffic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Bottleneck = fragmentation of descriptor due to small size (512 bytes)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EF454-BCBA-42AC-AD75-C1BA69AC516F}"/>
              </a:ext>
            </a:extLst>
          </p:cNvPr>
          <p:cNvSpPr txBox="1"/>
          <p:nvPr/>
        </p:nvSpPr>
        <p:spPr>
          <a:xfrm>
            <a:off x="6104541" y="3679583"/>
            <a:ext cx="25298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 26: Logs showing no available buffer for TX</a:t>
            </a:r>
          </a:p>
        </p:txBody>
      </p:sp>
    </p:spTree>
    <p:extLst>
      <p:ext uri="{BB962C8B-B14F-4D97-AF65-F5344CB8AC3E}">
        <p14:creationId xmlns:p14="http://schemas.microsoft.com/office/powerpoint/2010/main" val="3862085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Comparative Study with </a:t>
            </a:r>
            <a:r>
              <a:rPr lang="en-US" altLang="zh-CN" dirty="0" err="1">
                <a:latin typeface="+mj-lt"/>
                <a:ea typeface="+mj-ea"/>
                <a:cs typeface="+mj-cs"/>
              </a:rPr>
              <a:t>VirtIO</a:t>
            </a:r>
            <a:r>
              <a:rPr lang="en-US" altLang="zh-CN" dirty="0">
                <a:latin typeface="+mj-lt"/>
                <a:ea typeface="+mj-ea"/>
                <a:cs typeface="+mj-cs"/>
              </a:rPr>
              <a:t>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 err="1"/>
              <a:t>Virtio</a:t>
            </a:r>
            <a:r>
              <a:rPr lang="en-US" altLang="en-US" dirty="0"/>
              <a:t> requires </a:t>
            </a:r>
            <a:r>
              <a:rPr lang="en-US" altLang="en-US" dirty="0" err="1"/>
              <a:t>atleast</a:t>
            </a:r>
            <a:r>
              <a:rPr lang="en-US" altLang="en-US" dirty="0"/>
              <a:t> a pair of VRINGS per </a:t>
            </a:r>
            <a:r>
              <a:rPr lang="en-US" altLang="en-US" b="1" dirty="0"/>
              <a:t>device instance</a:t>
            </a:r>
          </a:p>
          <a:p>
            <a:pPr lvl="1"/>
            <a:r>
              <a:rPr lang="en-US" altLang="en-US" dirty="0"/>
              <a:t>Can be more depending on the specific </a:t>
            </a:r>
            <a:r>
              <a:rPr lang="en-US" altLang="en-US" dirty="0" err="1"/>
              <a:t>virtio</a:t>
            </a:r>
            <a:r>
              <a:rPr lang="en-US" altLang="en-US" dirty="0"/>
              <a:t> implementation</a:t>
            </a:r>
          </a:p>
          <a:p>
            <a:pPr lvl="1"/>
            <a:r>
              <a:rPr lang="en-US" altLang="en-US" dirty="0"/>
              <a:t>The VRINGs can not be re-used for other devices and must be dedicated to a singe instance</a:t>
            </a:r>
          </a:p>
          <a:p>
            <a:r>
              <a:rPr lang="en-US" altLang="en-US" dirty="0" err="1"/>
              <a:t>Virtio</a:t>
            </a:r>
            <a:r>
              <a:rPr lang="en-US" altLang="en-US" dirty="0"/>
              <a:t> requires a dedicated mailbox instance as well for each device instance</a:t>
            </a:r>
          </a:p>
          <a:p>
            <a:r>
              <a:rPr lang="en-US" altLang="en-US" dirty="0" err="1"/>
              <a:t>RPMsg</a:t>
            </a:r>
            <a:r>
              <a:rPr lang="en-US" altLang="en-US" dirty="0"/>
              <a:t> consumes less resources and provides multiplexing</a:t>
            </a:r>
          </a:p>
          <a:p>
            <a:r>
              <a:rPr lang="en-US" altLang="en-US" dirty="0" err="1"/>
              <a:t>RPMsg</a:t>
            </a:r>
            <a:r>
              <a:rPr lang="en-US" altLang="en-US" dirty="0"/>
              <a:t> always requires only a single pair of VRINGs and a single mailbox instance regardless of the number of device instances it services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48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145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Comparative Study with </a:t>
            </a:r>
            <a:r>
              <a:rPr lang="en-US" altLang="zh-CN" dirty="0" err="1">
                <a:latin typeface="+mj-lt"/>
                <a:ea typeface="+mj-ea"/>
                <a:cs typeface="+mj-cs"/>
              </a:rPr>
              <a:t>VirtIO</a:t>
            </a:r>
            <a:r>
              <a:rPr lang="en-US" altLang="zh-CN" dirty="0">
                <a:latin typeface="+mj-lt"/>
                <a:ea typeface="+mj-ea"/>
                <a:cs typeface="+mj-cs"/>
              </a:rPr>
              <a:t>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Trade-offs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24265E6-E536-4CB4-976B-73956D646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262420"/>
              </p:ext>
            </p:extLst>
          </p:nvPr>
        </p:nvGraphicFramePr>
        <p:xfrm>
          <a:off x="338137" y="1644650"/>
          <a:ext cx="84677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575">
                  <a:extLst>
                    <a:ext uri="{9D8B030D-6E8A-4147-A177-3AD203B41FA5}">
                      <a16:colId xmlns:a16="http://schemas.microsoft.com/office/drawing/2014/main" val="1974862510"/>
                    </a:ext>
                  </a:extLst>
                </a:gridCol>
                <a:gridCol w="2822575">
                  <a:extLst>
                    <a:ext uri="{9D8B030D-6E8A-4147-A177-3AD203B41FA5}">
                      <a16:colId xmlns:a16="http://schemas.microsoft.com/office/drawing/2014/main" val="3281890887"/>
                    </a:ext>
                  </a:extLst>
                </a:gridCol>
                <a:gridCol w="2822575">
                  <a:extLst>
                    <a:ext uri="{9D8B030D-6E8A-4147-A177-3AD203B41FA5}">
                      <a16:colId xmlns:a16="http://schemas.microsoft.com/office/drawing/2014/main" val="2262514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Trade-offs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Virtio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RPMsg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34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0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3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705826"/>
                  </a:ext>
                </a:extLst>
              </a:tr>
            </a:tbl>
          </a:graphicData>
        </a:graphic>
      </p:graphicFrame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49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0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Problem Statement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>
                <a:latin typeface="+mn-lt"/>
              </a:rPr>
              <a:t>Peripheral sharing is becoming more important in </a:t>
            </a:r>
            <a:r>
              <a:rPr lang="en-US" altLang="en-US" dirty="0"/>
              <a:t>H</a:t>
            </a:r>
            <a:r>
              <a:rPr lang="en-US" altLang="en-US" dirty="0">
                <a:latin typeface="+mn-lt"/>
              </a:rPr>
              <a:t>eterogenous SoCs</a:t>
            </a:r>
          </a:p>
          <a:p>
            <a:r>
              <a:rPr lang="en-US" altLang="en-US" dirty="0">
                <a:latin typeface="+mn-lt"/>
              </a:rPr>
              <a:t>Automotive </a:t>
            </a:r>
            <a:r>
              <a:rPr lang="en-US" altLang="en-US" dirty="0"/>
              <a:t>use </a:t>
            </a:r>
            <a:r>
              <a:rPr lang="en-US" altLang="en-US" dirty="0">
                <a:latin typeface="+mn-lt"/>
              </a:rPr>
              <a:t>cases</a:t>
            </a:r>
          </a:p>
          <a:p>
            <a:pPr lvl="1"/>
            <a:r>
              <a:rPr lang="en-US" altLang="en-US" dirty="0"/>
              <a:t>Safety oriented: Require to run on safety core</a:t>
            </a:r>
          </a:p>
          <a:p>
            <a:pPr lvl="1"/>
            <a:r>
              <a:rPr lang="en-US" altLang="en-US" dirty="0">
                <a:latin typeface="+mn-lt"/>
              </a:rPr>
              <a:t>Time critical: Require to run </a:t>
            </a:r>
            <a:r>
              <a:rPr lang="en-US" altLang="en-US" dirty="0"/>
              <a:t>on real-time core</a:t>
            </a:r>
          </a:p>
          <a:p>
            <a:pPr lvl="1"/>
            <a:r>
              <a:rPr lang="en-US" altLang="en-US" dirty="0">
                <a:latin typeface="+mn-lt"/>
              </a:rPr>
              <a:t>Complex: 3D surround view, </a:t>
            </a:r>
            <a:r>
              <a:rPr lang="en-US" altLang="en-US" dirty="0" err="1"/>
              <a:t>EdgeAI</a:t>
            </a:r>
            <a:r>
              <a:rPr lang="en-US" altLang="en-US" dirty="0"/>
              <a:t> </a:t>
            </a:r>
            <a:r>
              <a:rPr lang="en-US" altLang="en-US" dirty="0">
                <a:latin typeface="+mn-lt"/>
              </a:rPr>
              <a:t>can not be run standalone from a single core</a:t>
            </a:r>
          </a:p>
          <a:p>
            <a:r>
              <a:rPr lang="en-US" altLang="en-US" dirty="0"/>
              <a:t>Increasing need of driving the same peripheral by a safety component and a non safety component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5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534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Comparative Study with </a:t>
            </a:r>
            <a:r>
              <a:rPr lang="en-US" altLang="zh-CN" dirty="0" err="1">
                <a:latin typeface="+mj-lt"/>
                <a:ea typeface="+mj-ea"/>
                <a:cs typeface="+mj-cs"/>
              </a:rPr>
              <a:t>VirtIO</a:t>
            </a:r>
            <a:r>
              <a:rPr lang="en-US" altLang="zh-CN" dirty="0">
                <a:latin typeface="+mj-lt"/>
                <a:ea typeface="+mj-ea"/>
                <a:cs typeface="+mj-cs"/>
              </a:rPr>
              <a:t> | When to use what?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Higher performance? -&gt; </a:t>
            </a:r>
            <a:r>
              <a:rPr lang="en-US" altLang="en-US" dirty="0" err="1"/>
              <a:t>Virtio</a:t>
            </a:r>
            <a:endParaRPr lang="en-US" altLang="en-US" dirty="0"/>
          </a:p>
          <a:p>
            <a:r>
              <a:rPr lang="en-US" altLang="en-US" dirty="0"/>
              <a:t>Low latency requirement? -&gt; </a:t>
            </a:r>
            <a:r>
              <a:rPr lang="en-US" altLang="en-US" dirty="0" err="1"/>
              <a:t>Virtio</a:t>
            </a:r>
            <a:endParaRPr lang="en-US" altLang="en-US" dirty="0"/>
          </a:p>
          <a:p>
            <a:r>
              <a:rPr lang="en-US" altLang="en-US" dirty="0"/>
              <a:t>Robustness? -&gt; </a:t>
            </a:r>
            <a:r>
              <a:rPr lang="en-US" altLang="en-US" dirty="0" err="1"/>
              <a:t>Virtio</a:t>
            </a:r>
            <a:endParaRPr lang="en-US" altLang="en-US" dirty="0"/>
          </a:p>
          <a:p>
            <a:r>
              <a:rPr lang="en-US" altLang="en-US" dirty="0"/>
              <a:t>No memory constraint? -&gt; </a:t>
            </a:r>
            <a:r>
              <a:rPr lang="en-US" altLang="en-US" dirty="0" err="1"/>
              <a:t>Virtio</a:t>
            </a:r>
            <a:endParaRPr lang="en-US" altLang="en-US" dirty="0"/>
          </a:p>
          <a:p>
            <a:r>
              <a:rPr lang="en-US" altLang="en-US" dirty="0"/>
              <a:t>Maintainability? -&gt; </a:t>
            </a:r>
            <a:r>
              <a:rPr lang="en-US" altLang="en-US" dirty="0" err="1"/>
              <a:t>Virtio</a:t>
            </a:r>
            <a:endParaRPr lang="en-US" altLang="en-US" dirty="0"/>
          </a:p>
          <a:p>
            <a:r>
              <a:rPr lang="en-US" altLang="en-US" dirty="0"/>
              <a:t>Re-usability? -&gt; </a:t>
            </a:r>
            <a:r>
              <a:rPr lang="en-US" altLang="en-US" dirty="0" err="1"/>
              <a:t>Virtio</a:t>
            </a:r>
            <a:endParaRPr lang="en-US" altLang="en-US" dirty="0"/>
          </a:p>
          <a:p>
            <a:r>
              <a:rPr lang="en-US" altLang="en-US" dirty="0"/>
              <a:t>Low memory constraint? -&gt; </a:t>
            </a:r>
            <a:r>
              <a:rPr lang="en-US" altLang="en-US" dirty="0" err="1"/>
              <a:t>RPMsg</a:t>
            </a:r>
            <a:endParaRPr lang="en-US" altLang="en-US" dirty="0"/>
          </a:p>
          <a:p>
            <a:r>
              <a:rPr lang="en-US" altLang="en-US" dirty="0"/>
              <a:t>Single remote processor servicing multiple other things? -&gt; </a:t>
            </a:r>
            <a:r>
              <a:rPr lang="en-US" altLang="en-US" dirty="0" err="1"/>
              <a:t>RPMsg</a:t>
            </a:r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50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24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Challenges #1 |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Service </a:t>
            </a:r>
            <a:r>
              <a:rPr lang="en-US" altLang="zh-CN" dirty="0">
                <a:solidFill>
                  <a:schemeClr val="tx1"/>
                </a:solidFill>
              </a:rPr>
              <a:t>dormant until </a:t>
            </a:r>
            <a:r>
              <a:rPr lang="en-US" altLang="zh-CN" dirty="0" err="1">
                <a:solidFill>
                  <a:schemeClr val="tx1"/>
                </a:solidFill>
              </a:rPr>
              <a:t>remoteproc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The name service is only announced by the remote processor when the IPC stack has been setup by Linux:</a:t>
            </a:r>
          </a:p>
          <a:p>
            <a:pPr lvl="1"/>
            <a:r>
              <a:rPr lang="en-US" altLang="en-US" dirty="0"/>
              <a:t>Registering the VIRTIO_RPMSG device</a:t>
            </a:r>
          </a:p>
          <a:p>
            <a:pPr lvl="1"/>
            <a:r>
              <a:rPr lang="en-US" altLang="en-US" dirty="0"/>
              <a:t>Allocating the VRINGs</a:t>
            </a:r>
          </a:p>
          <a:p>
            <a:pPr lvl="1"/>
            <a:r>
              <a:rPr lang="en-US" altLang="en-US" dirty="0"/>
              <a:t>Pre-filling half of the descriptors for RX VRING so remote processor can send messages</a:t>
            </a:r>
          </a:p>
          <a:p>
            <a:r>
              <a:rPr lang="en-US" altLang="en-US" dirty="0"/>
              <a:t>This can be a blocker for Early Boot requirements:</a:t>
            </a:r>
          </a:p>
          <a:p>
            <a:pPr lvl="1"/>
            <a:r>
              <a:rPr lang="en-US" altLang="en-US" dirty="0"/>
              <a:t>Early Ethernet</a:t>
            </a:r>
          </a:p>
          <a:p>
            <a:pPr lvl="1"/>
            <a:r>
              <a:rPr lang="en-US" altLang="en-US" dirty="0"/>
              <a:t>Early Splash</a:t>
            </a:r>
          </a:p>
          <a:p>
            <a:r>
              <a:rPr lang="en-US" altLang="en-US" dirty="0"/>
              <a:t>“Early Boot &amp; Late Attach” can help here, but the service has to be driven by remote processor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51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45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Challenges #2 | </a:t>
            </a:r>
            <a:r>
              <a:rPr lang="en-US" altLang="zh-CN" dirty="0">
                <a:solidFill>
                  <a:schemeClr val="tx1"/>
                </a:solidFill>
              </a:rPr>
              <a:t>Static Configuration for providers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dirty="0"/>
              <a:t>Defining </a:t>
            </a:r>
            <a:r>
              <a:rPr lang="en-US" dirty="0" err="1"/>
              <a:t>RPMsg</a:t>
            </a:r>
            <a:r>
              <a:rPr lang="en-US" dirty="0"/>
              <a:t> nodes in DT makes it a static configuration, tightly coupling Linux with that specific firmware.</a:t>
            </a:r>
          </a:p>
          <a:p>
            <a:r>
              <a:rPr lang="en-US" dirty="0"/>
              <a:t>What happens if the remote processor is brought down?</a:t>
            </a:r>
          </a:p>
          <a:p>
            <a:r>
              <a:rPr lang="en-US" dirty="0"/>
              <a:t>Or decide to run another firmware from </a:t>
            </a:r>
            <a:r>
              <a:rPr lang="en-US" dirty="0" err="1"/>
              <a:t>userspace</a:t>
            </a:r>
            <a:r>
              <a:rPr lang="en-US" dirty="0"/>
              <a:t> which does not advertise this service?</a:t>
            </a:r>
          </a:p>
          <a:p>
            <a:r>
              <a:rPr lang="en-US" dirty="0"/>
              <a:t>At the same time, we do need this supplier device to be available in DT so that it can be referenced by other consumer nodes. Circular problem?</a:t>
            </a:r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52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26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Upstreaming Lessons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dirty="0"/>
              <a:t>Evaluate </a:t>
            </a:r>
            <a:r>
              <a:rPr lang="en-US" dirty="0" err="1"/>
              <a:t>virtio</a:t>
            </a:r>
            <a:r>
              <a:rPr lang="en-US" dirty="0"/>
              <a:t>-interface for the </a:t>
            </a:r>
            <a:r>
              <a:rPr lang="en-US" dirty="0" err="1"/>
              <a:t>usecase</a:t>
            </a:r>
            <a:r>
              <a:rPr lang="en-US" dirty="0"/>
              <a:t> with latency and memory constraints</a:t>
            </a:r>
          </a:p>
          <a:p>
            <a:r>
              <a:rPr lang="en-US" dirty="0"/>
              <a:t>If </a:t>
            </a:r>
            <a:r>
              <a:rPr lang="en-US" dirty="0" err="1"/>
              <a:t>RPMsg</a:t>
            </a:r>
            <a:r>
              <a:rPr lang="en-US" dirty="0"/>
              <a:t> interface is really needed:</a:t>
            </a:r>
          </a:p>
          <a:p>
            <a:pPr lvl="1"/>
            <a:r>
              <a:rPr lang="en-US" dirty="0"/>
              <a:t>Submit an RFC first with Upstream Linux</a:t>
            </a:r>
          </a:p>
          <a:p>
            <a:pPr lvl="1"/>
            <a:r>
              <a:rPr lang="en-US" dirty="0"/>
              <a:t>Expect firmware rework</a:t>
            </a:r>
          </a:p>
          <a:p>
            <a:pPr lvl="1"/>
            <a:r>
              <a:rPr lang="en-US" dirty="0"/>
              <a:t>Propose vendor-agnostic generic drivers!</a:t>
            </a:r>
          </a:p>
          <a:p>
            <a:pPr lvl="1"/>
            <a:r>
              <a:rPr lang="en-US" dirty="0"/>
              <a:t>Implies less places to fix bugs</a:t>
            </a:r>
          </a:p>
          <a:p>
            <a:pPr lvl="1"/>
            <a:r>
              <a:rPr lang="en-US" dirty="0"/>
              <a:t>Easier to maintain in long-term than maintaining individual drivers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53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50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1775" y="58524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Improvements</a:t>
            </a:r>
            <a:endParaRPr lang="en-US" altLang="zh-CN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dirty="0"/>
              <a:t>Explore the usage of chained descriptors in </a:t>
            </a:r>
            <a:r>
              <a:rPr lang="en-US" dirty="0" err="1"/>
              <a:t>RPMsg</a:t>
            </a:r>
            <a:endParaRPr lang="en-US" dirty="0"/>
          </a:p>
          <a:p>
            <a:r>
              <a:rPr lang="en-US" dirty="0"/>
              <a:t>Instead of returning 512 as the MTU, allow chaining multiple descriptors next to each other.</a:t>
            </a:r>
          </a:p>
          <a:p>
            <a:r>
              <a:rPr lang="en-US" dirty="0"/>
              <a:t>This allows to transfer larger memory buffers </a:t>
            </a:r>
            <a:r>
              <a:rPr lang="en-US" dirty="0" err="1"/>
              <a:t>upto</a:t>
            </a:r>
            <a:r>
              <a:rPr lang="en-US" dirty="0"/>
              <a:t> 2</a:t>
            </a:r>
            <a:r>
              <a:rPr lang="en-US" baseline="30000" dirty="0"/>
              <a:t>16</a:t>
            </a:r>
            <a:r>
              <a:rPr lang="en-US" dirty="0"/>
              <a:t> (64KiB) size</a:t>
            </a:r>
          </a:p>
          <a:p>
            <a:r>
              <a:rPr lang="en-US" dirty="0"/>
              <a:t>Explore configuring the size of </a:t>
            </a:r>
            <a:r>
              <a:rPr lang="en-US" dirty="0" err="1"/>
              <a:t>RPMsg</a:t>
            </a:r>
            <a:r>
              <a:rPr lang="en-US" dirty="0"/>
              <a:t> packets, currently hardcoded to 512 Bytes, can be increased?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54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681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 err="1">
                <a:latin typeface="+mn-lt"/>
                <a:ea typeface="+mn-ea"/>
                <a:cs typeface="+mn-cs"/>
              </a:rPr>
              <a:t>rpmsg-gpio</a:t>
            </a:r>
            <a:r>
              <a:rPr lang="en-US" altLang="en-US" dirty="0"/>
              <a:t> implementation - </a:t>
            </a:r>
            <a:r>
              <a:rPr lang="en-US" altLang="en-US" dirty="0">
                <a:hlinkClick r:id="rId3"/>
              </a:rPr>
              <a:t>https://lore.kernel.org/all/20260422212849.1240591-4-shenwei.wang@nxp.com/</a:t>
            </a:r>
            <a:endParaRPr lang="en-US" altLang="en-US" dirty="0"/>
          </a:p>
          <a:p>
            <a:r>
              <a:rPr lang="en-US" altLang="en-US" dirty="0" err="1">
                <a:latin typeface="+mn-lt"/>
                <a:ea typeface="+mn-ea"/>
                <a:cs typeface="+mn-cs"/>
              </a:rPr>
              <a:t>rpmsg-tty</a:t>
            </a:r>
            <a:r>
              <a:rPr lang="en-US" altLang="en-US" dirty="0">
                <a:latin typeface="+mn-lt"/>
                <a:ea typeface="+mn-ea"/>
                <a:cs typeface="+mn-cs"/>
              </a:rPr>
              <a:t> implementation </a:t>
            </a:r>
            <a:r>
              <a:rPr lang="en-US" altLang="en-US" dirty="0"/>
              <a:t>- </a:t>
            </a:r>
            <a:r>
              <a:rPr lang="en-US" altLang="en-US" dirty="0">
                <a:hlinkClick r:id="rId4"/>
              </a:rPr>
              <a:t>https://lore.kernel.org/all/20211008153446.23188-1-arnaud.pouliquen@foss.st.com/</a:t>
            </a:r>
            <a:endParaRPr lang="en-US" altLang="en-US" dirty="0"/>
          </a:p>
          <a:p>
            <a:r>
              <a:rPr lang="en-US" altLang="en-US" dirty="0" err="1">
                <a:latin typeface="+mn-lt"/>
                <a:ea typeface="+mn-ea"/>
                <a:cs typeface="+mn-cs"/>
              </a:rPr>
              <a:t>rpmsg</a:t>
            </a:r>
            <a:r>
              <a:rPr lang="en-US" altLang="en-US" dirty="0">
                <a:latin typeface="+mn-lt"/>
                <a:ea typeface="+mn-ea"/>
                <a:cs typeface="+mn-cs"/>
              </a:rPr>
              <a:t>-net implementation </a:t>
            </a:r>
            <a:r>
              <a:rPr lang="en-US" altLang="en-US" dirty="0"/>
              <a:t>- </a:t>
            </a:r>
            <a:r>
              <a:rPr lang="en-US" altLang="en-US" dirty="0">
                <a:hlinkClick r:id="rId5"/>
              </a:rPr>
              <a:t>https://lore.kernel.org/all/20250911113612.2598643-1-danishanwar@ti.com/</a:t>
            </a:r>
            <a:endParaRPr lang="en-US" altLang="en-US" dirty="0"/>
          </a:p>
          <a:p>
            <a:r>
              <a:rPr lang="en-US" altLang="en-US" dirty="0" err="1">
                <a:latin typeface="+mn-lt"/>
                <a:ea typeface="+mn-ea"/>
                <a:cs typeface="+mn-cs"/>
              </a:rPr>
              <a:t>rpmsg</a:t>
            </a:r>
            <a:r>
              <a:rPr lang="en-US" altLang="en-US" dirty="0"/>
              <a:t>-char implementation - </a:t>
            </a:r>
            <a:r>
              <a:rPr lang="en-US" altLang="en-US" dirty="0">
                <a:hlinkClick r:id="rId6"/>
              </a:rPr>
              <a:t>https://github.com/torvalds/linux/blob/master/drivers/rpmsg/rpmsg_char.c</a:t>
            </a:r>
            <a:endParaRPr lang="en-US" altLang="en-US" dirty="0"/>
          </a:p>
          <a:p>
            <a:r>
              <a:rPr lang="en-US" altLang="en-US" dirty="0" err="1"/>
              <a:t>virtio</a:t>
            </a:r>
            <a:r>
              <a:rPr lang="en-US" altLang="en-US" dirty="0"/>
              <a:t>-console implementation - </a:t>
            </a:r>
            <a:r>
              <a:rPr lang="en-US" altLang="en-US" dirty="0">
                <a:hlinkClick r:id="rId7"/>
              </a:rPr>
              <a:t>https://github.com/torvalds/linux/blob/master/drivers/char/virtio_console.c</a:t>
            </a:r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5925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55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Credits and Acknowledgement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zh-CN" dirty="0">
                <a:latin typeface="+mn-lt"/>
                <a:ea typeface="+mn-ea"/>
                <a:cs typeface="+mn-cs"/>
              </a:rPr>
              <a:t>Texas Instruments Inc.</a:t>
            </a:r>
          </a:p>
          <a:p>
            <a:r>
              <a:rPr lang="en-US" altLang="zh-CN" dirty="0">
                <a:latin typeface="+mn-lt"/>
                <a:ea typeface="+mn-ea"/>
                <a:cs typeface="+mn-cs"/>
              </a:rPr>
              <a:t>The Linux Foundation.</a:t>
            </a:r>
          </a:p>
          <a:p>
            <a:r>
              <a:rPr lang="en-US" altLang="zh-CN" dirty="0"/>
              <a:t>Mathieu Poirier</a:t>
            </a:r>
          </a:p>
          <a:p>
            <a:r>
              <a:rPr lang="en-US" altLang="zh-CN" dirty="0">
                <a:latin typeface="+mn-lt"/>
                <a:ea typeface="+mn-ea"/>
                <a:cs typeface="+mn-cs"/>
              </a:rPr>
              <a:t>Bjorn Andersson</a:t>
            </a:r>
          </a:p>
          <a:p>
            <a:r>
              <a:rPr lang="en-US" altLang="zh-CN" dirty="0"/>
              <a:t>Arnaud </a:t>
            </a:r>
            <a:r>
              <a:rPr lang="en-US" altLang="zh-CN" dirty="0" err="1"/>
              <a:t>Pouliquen</a:t>
            </a:r>
            <a:endParaRPr lang="en-US" altLang="zh-CN" dirty="0"/>
          </a:p>
          <a:p>
            <a:r>
              <a:rPr lang="en-US" altLang="zh-CN" dirty="0"/>
              <a:t>Andrew Lunn</a:t>
            </a:r>
          </a:p>
          <a:p>
            <a:r>
              <a:rPr lang="en-US" altLang="zh-CN" dirty="0" err="1">
                <a:latin typeface="+mn-lt"/>
                <a:ea typeface="+mn-ea"/>
                <a:cs typeface="+mn-cs"/>
              </a:rPr>
              <a:t>Shenwei</a:t>
            </a:r>
            <a:r>
              <a:rPr lang="en-US" altLang="zh-CN" dirty="0">
                <a:latin typeface="+mn-lt"/>
                <a:ea typeface="+mn-ea"/>
                <a:cs typeface="+mn-cs"/>
              </a:rPr>
              <a:t> Wang</a:t>
            </a:r>
          </a:p>
          <a:p>
            <a:r>
              <a:rPr lang="en-US" altLang="zh-CN" dirty="0"/>
              <a:t>Md Danish Anwar</a:t>
            </a:r>
          </a:p>
          <a:p>
            <a:r>
              <a:rPr lang="en-US" altLang="zh-CN" dirty="0">
                <a:latin typeface="+mn-lt"/>
                <a:ea typeface="+mn-ea"/>
                <a:cs typeface="+mn-cs"/>
              </a:rPr>
              <a:t>Ravi Gunasekaran</a:t>
            </a:r>
          </a:p>
          <a:p>
            <a:r>
              <a:rPr lang="en-US" altLang="zh-CN" dirty="0" err="1"/>
              <a:t>Yojita</a:t>
            </a:r>
            <a:r>
              <a:rPr lang="en-US" altLang="zh-CN" dirty="0"/>
              <a:t> Mallik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56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en-US" sz="3200" dirty="0">
                <a:latin typeface="+mj-lt"/>
                <a:ea typeface="+mj-ea"/>
                <a:cs typeface="+mj-cs"/>
              </a:rPr>
              <a:t>Q&amp;A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33375" y="786130"/>
            <a:ext cx="4046220" cy="2160270"/>
          </a:xfrm>
        </p:spPr>
        <p:txBody>
          <a:bodyPr vert="horz" wrap="square" lIns="76179" tIns="38088" rIns="76179" bIns="38088" anchor="t"/>
          <a:lstStyle/>
          <a:p>
            <a:r>
              <a:rPr lang="en-US" altLang="en-US" dirty="0">
                <a:latin typeface="+mn-lt"/>
                <a:ea typeface="+mn-ea"/>
                <a:cs typeface="+mn-cs"/>
              </a:rPr>
              <a:t>Contact Information:</a:t>
            </a:r>
          </a:p>
          <a:p>
            <a:pPr lvl="1"/>
            <a:r>
              <a:rPr lang="en-US" altLang="en-US" dirty="0"/>
              <a:t>Beleswar Padhi &lt;b-padhi@ti.com&gt;</a:t>
            </a:r>
          </a:p>
          <a:p>
            <a:pPr lvl="0"/>
            <a:r>
              <a:rPr lang="en-US" altLang="en-US" sz="1600" dirty="0"/>
              <a:t>Also on IRC @ libera.chat #linux-ti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67500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57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4655185" y="107950"/>
            <a:ext cx="4431030" cy="609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ctr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5pPr>
            <a:lvl6pPr marL="381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6pPr>
            <a:lvl7pPr marL="762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7pPr>
            <a:lvl8pPr marL="1143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8pPr>
            <a:lvl9pPr marL="1523365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9pPr>
          </a:lstStyle>
          <a:p>
            <a:r>
              <a:rPr lang="en-US" altLang="en-US" sz="2000" dirty="0"/>
              <a:t>Learn more about TI products</a:t>
            </a:r>
            <a:endParaRPr lang="en-US" altLang="en-US" sz="2000" kern="0" dirty="0"/>
          </a:p>
        </p:txBody>
      </p:sp>
      <p:sp>
        <p:nvSpPr>
          <p:cNvPr id="9" name="Content Placeholder 2"/>
          <p:cNvSpPr txBox="1"/>
          <p:nvPr/>
        </p:nvSpPr>
        <p:spPr>
          <a:xfrm>
            <a:off x="4566285" y="565710"/>
            <a:ext cx="4431030" cy="19227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80604020202020204" pitchFamily="34" charset="0"/>
              <a:buChar char="‒"/>
            </a:pPr>
            <a:r>
              <a:rPr lang="en-US" altLang="en-US" kern="0" dirty="0">
                <a:hlinkClick r:id="rId2"/>
              </a:rPr>
              <a:t>https://www.ti.com/linux</a:t>
            </a:r>
            <a:endParaRPr lang="en-US" altLang="en-US" kern="0" dirty="0"/>
          </a:p>
          <a:p>
            <a:pPr>
              <a:buFont typeface="Arial" panose="02080604020202020204" pitchFamily="34" charset="0"/>
              <a:buChar char="‒"/>
            </a:pPr>
            <a:r>
              <a:rPr lang="en-US" altLang="en-US" kern="0" dirty="0">
                <a:hlinkClick r:id="rId3"/>
              </a:rPr>
              <a:t>https://www.ti.com/processors</a:t>
            </a:r>
            <a:endParaRPr lang="en-US" altLang="en-US" kern="0" dirty="0"/>
          </a:p>
          <a:p>
            <a:pPr>
              <a:buFont typeface="Arial" panose="02080604020202020204" pitchFamily="34" charset="0"/>
              <a:buChar char="‒"/>
            </a:pPr>
            <a:r>
              <a:rPr lang="en-US" altLang="en-US" kern="0" dirty="0">
                <a:hlinkClick r:id="rId4"/>
              </a:rPr>
              <a:t>https://www.ti.com/edgeai</a:t>
            </a:r>
            <a:r>
              <a:rPr lang="en-US" altLang="en-US" kern="0" dirty="0"/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6355" y="3112770"/>
            <a:ext cx="9039860" cy="152654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373789" y="107800"/>
            <a:ext cx="0" cy="283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11F0550-EC44-4590-BD26-945189814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82" y="1673338"/>
            <a:ext cx="1361821" cy="13967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Problem Statement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6</a:t>
            </a:fld>
            <a:endParaRPr lang="en-US" altLang="zh-CN" sz="700">
              <a:latin typeface="Arial" panose="0208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D0499-80D2-42E8-A2AC-21B8EB7A2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2" y="842529"/>
            <a:ext cx="4154573" cy="3458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81557-4203-4107-8B45-645637240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13950" r="4886" b="15586"/>
          <a:stretch/>
        </p:blipFill>
        <p:spPr>
          <a:xfrm>
            <a:off x="4747852" y="1265022"/>
            <a:ext cx="4232456" cy="2613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316D5-8E5B-402C-A5FD-A1BB2A48393E}"/>
              </a:ext>
            </a:extLst>
          </p:cNvPr>
          <p:cNvSpPr txBox="1"/>
          <p:nvPr/>
        </p:nvSpPr>
        <p:spPr>
          <a:xfrm>
            <a:off x="1637270" y="4277415"/>
            <a:ext cx="16754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Fig.1: Ethernet traffic </a:t>
            </a:r>
            <a:r>
              <a:rPr lang="en-US" sz="800" b="1" dirty="0" err="1"/>
              <a:t>tunelling</a:t>
            </a:r>
            <a:endParaRPr lang="en-US" sz="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EEF0E-C1C6-4AF7-823B-4836E7C076BC}"/>
              </a:ext>
            </a:extLst>
          </p:cNvPr>
          <p:cNvSpPr txBox="1"/>
          <p:nvPr/>
        </p:nvSpPr>
        <p:spPr>
          <a:xfrm>
            <a:off x="5930971" y="3869218"/>
            <a:ext cx="1866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Fig.2: Automotive cluster tell-tales</a:t>
            </a:r>
          </a:p>
        </p:txBody>
      </p:sp>
    </p:spTree>
    <p:extLst>
      <p:ext uri="{BB962C8B-B14F-4D97-AF65-F5344CB8AC3E}">
        <p14:creationId xmlns:p14="http://schemas.microsoft.com/office/powerpoint/2010/main" val="262803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Problem Statement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>
                <a:latin typeface="+mn-lt"/>
              </a:rPr>
              <a:t>Peripheral sharing is becoming more important in </a:t>
            </a:r>
            <a:r>
              <a:rPr lang="en-US" altLang="en-US" dirty="0"/>
              <a:t>H</a:t>
            </a:r>
            <a:r>
              <a:rPr lang="en-US" altLang="en-US" dirty="0">
                <a:latin typeface="+mn-lt"/>
              </a:rPr>
              <a:t>eterogenous SoCs</a:t>
            </a:r>
          </a:p>
          <a:p>
            <a:r>
              <a:rPr lang="en-US" altLang="en-US" dirty="0">
                <a:latin typeface="+mn-lt"/>
              </a:rPr>
              <a:t>Automotive </a:t>
            </a:r>
            <a:r>
              <a:rPr lang="en-US" altLang="en-US" dirty="0"/>
              <a:t>use </a:t>
            </a:r>
            <a:r>
              <a:rPr lang="en-US" altLang="en-US" dirty="0">
                <a:latin typeface="+mn-lt"/>
              </a:rPr>
              <a:t>cases</a:t>
            </a:r>
          </a:p>
          <a:p>
            <a:pPr lvl="1"/>
            <a:r>
              <a:rPr lang="en-US" altLang="en-US" dirty="0"/>
              <a:t>Safety oriented: Require to run on safety core</a:t>
            </a:r>
          </a:p>
          <a:p>
            <a:pPr lvl="1"/>
            <a:r>
              <a:rPr lang="en-US" altLang="en-US" dirty="0">
                <a:latin typeface="+mn-lt"/>
              </a:rPr>
              <a:t>Time critical: Require to run </a:t>
            </a:r>
            <a:r>
              <a:rPr lang="en-US" altLang="en-US" dirty="0"/>
              <a:t>on real-time core</a:t>
            </a:r>
          </a:p>
          <a:p>
            <a:pPr lvl="1"/>
            <a:r>
              <a:rPr lang="en-US" altLang="en-US" dirty="0">
                <a:latin typeface="+mn-lt"/>
              </a:rPr>
              <a:t>Complex: 3D surround view, </a:t>
            </a:r>
            <a:r>
              <a:rPr lang="en-US" altLang="en-US" dirty="0" err="1"/>
              <a:t>EdgeAI</a:t>
            </a:r>
            <a:r>
              <a:rPr lang="en-US" altLang="en-US" dirty="0"/>
              <a:t> </a:t>
            </a:r>
            <a:r>
              <a:rPr lang="en-US" altLang="en-US" dirty="0">
                <a:latin typeface="+mn-lt"/>
              </a:rPr>
              <a:t>can not be run standalone from a single core</a:t>
            </a:r>
          </a:p>
          <a:p>
            <a:r>
              <a:rPr lang="en-US" altLang="en-US" dirty="0"/>
              <a:t>Increasing need of driving the same peripheral by a safety component and a non safety component</a:t>
            </a:r>
          </a:p>
          <a:p>
            <a:r>
              <a:rPr lang="en-US" altLang="en-US" b="1" dirty="0"/>
              <a:t>How can this be enabled in an efficient way ensuring synchronization, promising throughput and error handling?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7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Solutions for Peripheral Sharing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Build Virtual drivers with a communication mechanism between Heterogeneous cores</a:t>
            </a:r>
          </a:p>
          <a:p>
            <a:r>
              <a:rPr lang="en-US" altLang="en-US" dirty="0"/>
              <a:t>Backend transport mechanism can be via </a:t>
            </a:r>
            <a:r>
              <a:rPr lang="en-US" altLang="en-US" dirty="0" err="1"/>
              <a:t>VirtIO</a:t>
            </a:r>
            <a:r>
              <a:rPr lang="en-US" altLang="en-US" dirty="0"/>
              <a:t> or </a:t>
            </a:r>
            <a:r>
              <a:rPr lang="en-US" altLang="en-US" dirty="0" err="1"/>
              <a:t>RPMsg</a:t>
            </a:r>
            <a:endParaRPr lang="en-US" altLang="en-US" dirty="0"/>
          </a:p>
          <a:p>
            <a:r>
              <a:rPr lang="en-US" altLang="en-US" dirty="0"/>
              <a:t>What is </a:t>
            </a:r>
            <a:r>
              <a:rPr lang="en-US" altLang="en-US" dirty="0" err="1"/>
              <a:t>VirtIO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Raw &amp; efficient transport mechanism to move data from point A to point B</a:t>
            </a:r>
          </a:p>
          <a:p>
            <a:pPr lvl="1"/>
            <a:r>
              <a:rPr lang="en-US" altLang="en-US" dirty="0"/>
              <a:t>Works with (</a:t>
            </a:r>
            <a:r>
              <a:rPr lang="en-US" altLang="en-US" dirty="0" err="1"/>
              <a:t>atleast</a:t>
            </a:r>
            <a:r>
              <a:rPr lang="en-US" altLang="en-US" dirty="0"/>
              <a:t>) a pair of </a:t>
            </a:r>
            <a:r>
              <a:rPr lang="en-US" altLang="en-US" dirty="0" err="1"/>
              <a:t>virtqueues</a:t>
            </a:r>
            <a:r>
              <a:rPr lang="en-US" altLang="en-US" dirty="0"/>
              <a:t> in shared memory, TX and RX VRINGs</a:t>
            </a:r>
          </a:p>
          <a:p>
            <a:pPr lvl="1"/>
            <a:r>
              <a:rPr lang="en-US" altLang="en-US" dirty="0"/>
              <a:t>Data buffer sizes can be as huge as 2</a:t>
            </a:r>
            <a:r>
              <a:rPr lang="en-US" altLang="en-US" baseline="30000" dirty="0"/>
              <a:t>16</a:t>
            </a:r>
            <a:r>
              <a:rPr lang="en-US" altLang="en-US" dirty="0"/>
              <a:t> bytes</a:t>
            </a:r>
          </a:p>
          <a:p>
            <a:pPr lvl="1"/>
            <a:r>
              <a:rPr lang="en-US" altLang="en-US" dirty="0"/>
              <a:t>Cannot differentiate between multiple services</a:t>
            </a:r>
          </a:p>
          <a:p>
            <a:pPr lvl="1"/>
            <a:r>
              <a:rPr lang="en-US" altLang="en-US" dirty="0"/>
              <a:t>Requires separate set of VRINGs for each service/device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8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Solutions for Peripheral Sharing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/>
              <a:t>Build Virtual drivers with a communication mechanism between Heterogeneous cores</a:t>
            </a:r>
          </a:p>
          <a:p>
            <a:r>
              <a:rPr lang="en-US" altLang="en-US" dirty="0"/>
              <a:t>Backend transport mechanism can be via </a:t>
            </a:r>
            <a:r>
              <a:rPr lang="en-US" altLang="en-US" dirty="0" err="1"/>
              <a:t>VirtIO</a:t>
            </a:r>
            <a:r>
              <a:rPr lang="en-US" altLang="en-US" dirty="0"/>
              <a:t> or </a:t>
            </a:r>
            <a:r>
              <a:rPr lang="en-US" altLang="en-US" dirty="0" err="1"/>
              <a:t>RPMsg</a:t>
            </a:r>
            <a:endParaRPr lang="en-US" altLang="en-US" dirty="0"/>
          </a:p>
          <a:p>
            <a:r>
              <a:rPr lang="en-US" altLang="en-US" dirty="0"/>
              <a:t>What is </a:t>
            </a:r>
            <a:r>
              <a:rPr lang="en-US" altLang="en-US" dirty="0" err="1"/>
              <a:t>RPMsg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Protocol layer built on top of </a:t>
            </a:r>
            <a:r>
              <a:rPr lang="en-US" altLang="en-US" dirty="0" err="1"/>
              <a:t>VirtIO</a:t>
            </a:r>
            <a:r>
              <a:rPr lang="en-US" altLang="en-US" dirty="0"/>
              <a:t> for IPC in AMP systems</a:t>
            </a:r>
          </a:p>
          <a:p>
            <a:pPr lvl="1"/>
            <a:r>
              <a:rPr lang="en-US" altLang="en-US" dirty="0"/>
              <a:t>Appends a metadata to each message to achieve multiplexing</a:t>
            </a:r>
          </a:p>
          <a:p>
            <a:pPr lvl="1"/>
            <a:r>
              <a:rPr lang="en-US" altLang="en-US" dirty="0"/>
              <a:t>Data buffer sizes are fixed to 512 bytes by design</a:t>
            </a:r>
          </a:p>
          <a:p>
            <a:pPr lvl="1"/>
            <a:r>
              <a:rPr lang="en-US" altLang="en-US" dirty="0"/>
              <a:t>Can differentiate between multiple services over the single set of VRINGs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8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8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80604020202020204" pitchFamily="34" charset="0"/>
              </a:rPr>
              <a:t>9</a:t>
            </a:fld>
            <a:endParaRPr lang="en-US" altLang="zh-CN" sz="700">
              <a:latin typeface="Arial" panose="0208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01087"/>
      </p:ext>
    </p:extLst>
  </p:cSld>
  <p:clrMapOvr>
    <a:masterClrMapping/>
  </p:clrMapOvr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E8A7BF69F9E428B75F9BF4495B014" ma:contentTypeVersion="8" ma:contentTypeDescription="Create a new document." ma:contentTypeScope="" ma:versionID="85007eecc4959ea1707b47b1c8fb7a43">
  <xsd:schema xmlns:xsd="http://www.w3.org/2001/XMLSchema" xmlns:xs="http://www.w3.org/2001/XMLSchema" xmlns:p="http://schemas.microsoft.com/office/2006/metadata/properties" xmlns:ns3="a3c4cf98-c14a-45b5-ac71-56e81e8f3d14" targetNamespace="http://schemas.microsoft.com/office/2006/metadata/properties" ma:root="true" ma:fieldsID="a2922cf7e7db8ca223f966bd3ea1570e" ns3:_="">
    <xsd:import namespace="a3c4cf98-c14a-45b5-ac71-56e81e8f3d1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4cf98-c14a-45b5-ac71-56e81e8f3d1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3175C-2E2B-4F88-BF5A-770D0E0F2799}">
  <ds:schemaRefs>
    <ds:schemaRef ds:uri="http://purl.org/dc/terms/"/>
    <ds:schemaRef ds:uri="a3c4cf98-c14a-45b5-ac71-56e81e8f3d1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68DE8B-F8B6-4C4B-A00C-3F963FFC3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4cf98-c14a-45b5-ac71-56e81e8f3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8F0939-82A2-4F4D-84D1-B74B76A85B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11573</TotalTime>
  <Words>2948</Words>
  <Application>Microsoft Office PowerPoint</Application>
  <PresentationFormat>On-screen Show (16:9)</PresentationFormat>
  <Paragraphs>422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宋体</vt:lpstr>
      <vt:lpstr>Arial</vt:lpstr>
      <vt:lpstr>Consolas</vt:lpstr>
      <vt:lpstr>2_FinalPowerpoint</vt:lpstr>
      <vt:lpstr>Building Virtual Drivers with RPMsg: Key Design Principles, Challengs &amp; Trade-offs</vt:lpstr>
      <vt:lpstr>PowerPoint Presentation</vt:lpstr>
      <vt:lpstr>Introduction to the Speakers</vt:lpstr>
      <vt:lpstr>Overview</vt:lpstr>
      <vt:lpstr>Problem Statement</vt:lpstr>
      <vt:lpstr>Problem Statement</vt:lpstr>
      <vt:lpstr>Problem Statement</vt:lpstr>
      <vt:lpstr>Solutions for Peripheral Sharing</vt:lpstr>
      <vt:lpstr>Solutions for Peripheral Sharing</vt:lpstr>
      <vt:lpstr>Solutions for Peripheral Sharing | RPMsg</vt:lpstr>
      <vt:lpstr>Solutions for Peripheral Sharing | RPMsg</vt:lpstr>
      <vt:lpstr>Solutions for Peripheral Sharing | Virtio</vt:lpstr>
      <vt:lpstr>Solutions for Peripheral Sharing | Virtio</vt:lpstr>
      <vt:lpstr>RPMsg Channel vs Endpoint</vt:lpstr>
      <vt:lpstr>RPMsg Channel vs Endpoint</vt:lpstr>
      <vt:lpstr>RPMsg Packet layout</vt:lpstr>
      <vt:lpstr>Timing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Static &amp; Dynamic Endpoints/Channels</vt:lpstr>
      <vt:lpstr>Design Principles</vt:lpstr>
      <vt:lpstr>Design Principles #1 | DT Enumeration</vt:lpstr>
      <vt:lpstr>PowerPoint Presentation</vt:lpstr>
      <vt:lpstr>Design Principles #2 | Decouple Remoteproc from RPMsg</vt:lpstr>
      <vt:lpstr>Design Principles #2 | Decouple Remoteproc from RPMsg</vt:lpstr>
      <vt:lpstr>Design Principles #3 | Channels</vt:lpstr>
      <vt:lpstr>Design Principles #4 | Endpoints</vt:lpstr>
      <vt:lpstr>Design Principles #4 | Endpoints</vt:lpstr>
      <vt:lpstr>Design Principles #4 | Endpoints</vt:lpstr>
      <vt:lpstr>Design Principles #5 | Send Function</vt:lpstr>
      <vt:lpstr>Design Principles #6 | Receive Function</vt:lpstr>
      <vt:lpstr>Design Principles #7 | Synchronization</vt:lpstr>
      <vt:lpstr>Design Principles #7 | Synchronization</vt:lpstr>
      <vt:lpstr>Design Principles #8 | Sharing Addresses OTW</vt:lpstr>
      <vt:lpstr>Design Principles #9 | Re-using virtio design</vt:lpstr>
      <vt:lpstr>Design Principles #10 | Logging</vt:lpstr>
      <vt:lpstr>Comparative Study with VirtIO | Application</vt:lpstr>
      <vt:lpstr>Comparative Study with VirtIO | Tracing latencies</vt:lpstr>
      <vt:lpstr>Comparative Study with VirtIO | Latencies</vt:lpstr>
      <vt:lpstr>Comparative Study with VirtIO | Latencies</vt:lpstr>
      <vt:lpstr>Comparative Study with VirtIO | Latencies</vt:lpstr>
      <vt:lpstr>Comparative Study with VirtIO | Starvation in RPMsg</vt:lpstr>
      <vt:lpstr>Comparative Study with VirtIO | Resources</vt:lpstr>
      <vt:lpstr>Comparative Study with VirtIO | Trade-offs</vt:lpstr>
      <vt:lpstr>Comparative Study with VirtIO | When to use what?</vt:lpstr>
      <vt:lpstr>Challenges #1 | Service dormant until remoteproc</vt:lpstr>
      <vt:lpstr>Challenges #2 | Static Configuration for providers</vt:lpstr>
      <vt:lpstr>Upstreaming Lessons</vt:lpstr>
      <vt:lpstr>Improvements</vt:lpstr>
      <vt:lpstr>References</vt:lpstr>
      <vt:lpstr>Credits and Acknowledgement</vt:lpstr>
      <vt:lpstr>Q&amp;A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Jordan, John (IT Security)</dc:creator>
  <cp:lastModifiedBy>Padhi, Beleswar</cp:lastModifiedBy>
  <cp:revision>184</cp:revision>
  <dcterms:created xsi:type="dcterms:W3CDTF">2023-06-23T06:33:15Z</dcterms:created>
  <dcterms:modified xsi:type="dcterms:W3CDTF">2026-05-26T13:16:31Z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1033-10.1.0.6757</vt:lpwstr>
  </property>
  <property fmtid="{D5CDD505-2E9C-101B-9397-08002B2CF9AE}" pid="3" name="ContentTypeId">
    <vt:lpwstr>0x010100409E8A7BF69F9E428B75F9BF4495B014</vt:lpwstr>
  </property>
</Properties>
</file>