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61" r:id="rId5"/>
    <p:sldId id="262" r:id="rId6"/>
    <p:sldId id="263" r:id="rId7"/>
    <p:sldId id="264" r:id="rId8"/>
    <p:sldId id="265" r:id="rId9"/>
    <p:sldId id="266" r:id="rId10"/>
    <p:sldId id="267" r:id="rId11"/>
    <p:sldId id="268" r:id="rId12"/>
    <p:sldId id="269" r:id="rId13"/>
    <p:sldId id="274" r:id="rId14"/>
    <p:sldId id="271" r:id="rId15"/>
    <p:sldId id="275" r:id="rId16"/>
    <p:sldId id="272" r:id="rId17"/>
    <p:sldId id="273" r:id="rId18"/>
    <p:sldId id="270" r:id="rId19"/>
    <p:sldId id="276" r:id="rId20"/>
    <p:sldId id="277" r:id="rId21"/>
  </p:sldIdLst>
  <p:sldSz cx="9144000" cy="5143500" type="screen16x9"/>
  <p:notesSz cx="6858000" cy="9144000"/>
  <p:embeddedFontLst>
    <p:embeddedFont>
      <p:font typeface="Open Sans" panose="020B0606030504020204" pitchFamily="34" charset="0"/>
      <p:regular r:id="rId23"/>
      <p:bold r:id="rId24"/>
      <p:italic r:id="rId25"/>
      <p:boldItalic r:id="rId26"/>
    </p:embeddedFont>
    <p:embeddedFont>
      <p:font typeface="Open Sans ExtraBold" panose="020B0906030804020204" pitchFamily="34" charset="0"/>
      <p:bold r:id="rId27"/>
      <p:boldItalic r:id="rId28"/>
    </p:embeddedFont>
    <p:embeddedFont>
      <p:font typeface="Roboto Slab" pitchFamily="2"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j3Hae6wHXSg8RjajXw+gvxoBjC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372" autoAdjust="0"/>
  </p:normalViewPr>
  <p:slideViewPr>
    <p:cSldViewPr snapToGrid="0">
      <p:cViewPr varScale="1">
        <p:scale>
          <a:sx n="137" d="100"/>
          <a:sy n="137" d="100"/>
        </p:scale>
        <p:origin x="540"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 name="Google Shape;3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Basic intro, joke around, you know how this works. Set the tone.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391279DC-1E20-395C-C6BD-AD808A1BB5E0}"/>
            </a:ext>
          </a:extLst>
        </p:cNvPr>
        <p:cNvGrpSpPr/>
        <p:nvPr/>
      </p:nvGrpSpPr>
      <p:grpSpPr>
        <a:xfrm>
          <a:off x="0" y="0"/>
          <a:ext cx="0" cy="0"/>
          <a:chOff x="0" y="0"/>
          <a:chExt cx="0" cy="0"/>
        </a:xfrm>
      </p:grpSpPr>
      <p:sp>
        <p:nvSpPr>
          <p:cNvPr id="45" name="Google Shape;45;p3:notes">
            <a:extLst>
              <a:ext uri="{FF2B5EF4-FFF2-40B4-BE49-F238E27FC236}">
                <a16:creationId xmlns:a16="http://schemas.microsoft.com/office/drawing/2014/main" id="{29C86538-09F1-1B6E-EEB4-71E576B35C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a:extLst>
              <a:ext uri="{FF2B5EF4-FFF2-40B4-BE49-F238E27FC236}">
                <a16:creationId xmlns:a16="http://schemas.microsoft.com/office/drawing/2014/main" id="{0D9C020A-61A8-65F3-D003-36F8F666002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Chicken and egg problem. How, where, when, why. </a:t>
            </a:r>
            <a:br>
              <a:rPr lang="en-US" dirty="0"/>
            </a:br>
            <a:br>
              <a:rPr lang="en-US" dirty="0"/>
            </a:br>
            <a:r>
              <a:rPr lang="en-US" dirty="0"/>
              <a:t>Cycle of dependency. </a:t>
            </a:r>
            <a:br>
              <a:rPr lang="en-US" dirty="0"/>
            </a:br>
            <a:br>
              <a:rPr lang="en-US" dirty="0"/>
            </a:br>
            <a:r>
              <a:rPr lang="en-US" dirty="0"/>
              <a:t>Talk about what open source gives. Transparency and ability to be flexible, but not too flexible. Portable, open standards, collaborative development. Communication structures. Supportable.  </a:t>
            </a:r>
            <a:r>
              <a:rPr lang="en-US" dirty="0" err="1"/>
              <a:t>Transistion</a:t>
            </a:r>
            <a:r>
              <a:rPr lang="en-US" dirty="0"/>
              <a:t> to control.</a:t>
            </a:r>
            <a:br>
              <a:rPr lang="en-US" dirty="0"/>
            </a:br>
            <a:br>
              <a:rPr lang="en-US" dirty="0"/>
            </a:br>
            <a:endParaRPr dirty="0"/>
          </a:p>
        </p:txBody>
      </p:sp>
    </p:spTree>
    <p:extLst>
      <p:ext uri="{BB962C8B-B14F-4D97-AF65-F5344CB8AC3E}">
        <p14:creationId xmlns:p14="http://schemas.microsoft.com/office/powerpoint/2010/main" val="1251545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9C16E1F4-0AEB-5279-E138-485755B0A5D2}"/>
            </a:ext>
          </a:extLst>
        </p:cNvPr>
        <p:cNvGrpSpPr/>
        <p:nvPr/>
      </p:nvGrpSpPr>
      <p:grpSpPr>
        <a:xfrm>
          <a:off x="0" y="0"/>
          <a:ext cx="0" cy="0"/>
          <a:chOff x="0" y="0"/>
          <a:chExt cx="0" cy="0"/>
        </a:xfrm>
      </p:grpSpPr>
      <p:sp>
        <p:nvSpPr>
          <p:cNvPr id="45" name="Google Shape;45;p3:notes">
            <a:extLst>
              <a:ext uri="{FF2B5EF4-FFF2-40B4-BE49-F238E27FC236}">
                <a16:creationId xmlns:a16="http://schemas.microsoft.com/office/drawing/2014/main" id="{2C0E9352-256B-D644-F651-C47652EAE8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a:extLst>
              <a:ext uri="{FF2B5EF4-FFF2-40B4-BE49-F238E27FC236}">
                <a16:creationId xmlns:a16="http://schemas.microsoft.com/office/drawing/2014/main" id="{E2BF5A31-0D5E-8EDA-8F34-0D8B37EF05A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Control is top tier. If we control it, we can adapt it. We can decide how resilient we need it. We can make sure it is sustainable from our resources. When we can understand it, support it, change it, develop it. </a:t>
            </a:r>
            <a:endParaRPr dirty="0"/>
          </a:p>
        </p:txBody>
      </p:sp>
    </p:spTree>
    <p:extLst>
      <p:ext uri="{BB962C8B-B14F-4D97-AF65-F5344CB8AC3E}">
        <p14:creationId xmlns:p14="http://schemas.microsoft.com/office/powerpoint/2010/main" val="2215265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63EFC05A-9FFB-961B-697B-C2F369067712}"/>
            </a:ext>
          </a:extLst>
        </p:cNvPr>
        <p:cNvGrpSpPr/>
        <p:nvPr/>
      </p:nvGrpSpPr>
      <p:grpSpPr>
        <a:xfrm>
          <a:off x="0" y="0"/>
          <a:ext cx="0" cy="0"/>
          <a:chOff x="0" y="0"/>
          <a:chExt cx="0" cy="0"/>
        </a:xfrm>
      </p:grpSpPr>
      <p:sp>
        <p:nvSpPr>
          <p:cNvPr id="45" name="Google Shape;45;p3:notes">
            <a:extLst>
              <a:ext uri="{FF2B5EF4-FFF2-40B4-BE49-F238E27FC236}">
                <a16:creationId xmlns:a16="http://schemas.microsoft.com/office/drawing/2014/main" id="{F0D7C902-BEC3-239C-6D33-29C91C949A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a:extLst>
              <a:ext uri="{FF2B5EF4-FFF2-40B4-BE49-F238E27FC236}">
                <a16:creationId xmlns:a16="http://schemas.microsoft.com/office/drawing/2014/main" id="{04190AD5-3F8B-ADF5-8336-5F7E2915A20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Open source core. Share and share alike. Vendor support optional, but available. Outsource work, not outsource control. Collaboration at scale, as 1 county doesn’t need to recreate the wheel. Share tools, share improvements, share cost. </a:t>
            </a:r>
            <a:br>
              <a:rPr lang="en-US" dirty="0"/>
            </a:br>
            <a:br>
              <a:rPr lang="en-US" dirty="0"/>
            </a:br>
            <a:r>
              <a:rPr lang="en-US" dirty="0"/>
              <a:t>Not anti-vendor, anti-dependency.</a:t>
            </a:r>
          </a:p>
          <a:p>
            <a:pPr marL="0" lvl="0" indent="0" algn="l" rtl="0">
              <a:lnSpc>
                <a:spcPct val="100000"/>
              </a:lnSpc>
              <a:spcBef>
                <a:spcPts val="0"/>
              </a:spcBef>
              <a:spcAft>
                <a:spcPts val="0"/>
              </a:spcAft>
              <a:buSzPts val="11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“Government doesn’t need to solve the same problem thousands of times.</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Open source is how that collaboration actually becomes real.”</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397976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2FBEB69C-B5BA-5EAC-1D58-3B6BB71A70C1}"/>
            </a:ext>
          </a:extLst>
        </p:cNvPr>
        <p:cNvGrpSpPr/>
        <p:nvPr/>
      </p:nvGrpSpPr>
      <p:grpSpPr>
        <a:xfrm>
          <a:off x="0" y="0"/>
          <a:ext cx="0" cy="0"/>
          <a:chOff x="0" y="0"/>
          <a:chExt cx="0" cy="0"/>
        </a:xfrm>
      </p:grpSpPr>
      <p:sp>
        <p:nvSpPr>
          <p:cNvPr id="45" name="Google Shape;45;p3:notes">
            <a:extLst>
              <a:ext uri="{FF2B5EF4-FFF2-40B4-BE49-F238E27FC236}">
                <a16:creationId xmlns:a16="http://schemas.microsoft.com/office/drawing/2014/main" id="{A4F78223-45E7-2735-3433-08B9AF6E2B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a:extLst>
              <a:ext uri="{FF2B5EF4-FFF2-40B4-BE49-F238E27FC236}">
                <a16:creationId xmlns:a16="http://schemas.microsoft.com/office/drawing/2014/main" id="{0948A1B5-D647-9F5B-9B43-1A32F2BD880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Small teams, not highly experienced. Either rapid turnover, or no turnover. Incomplete knowledge. </a:t>
            </a:r>
            <a:br>
              <a:rPr lang="en-US" dirty="0"/>
            </a:br>
            <a:r>
              <a:rPr lang="en-US" dirty="0"/>
              <a:t>Design for an everyman vs a specialist. </a:t>
            </a:r>
            <a:endParaRPr dirty="0"/>
          </a:p>
        </p:txBody>
      </p:sp>
    </p:spTree>
    <p:extLst>
      <p:ext uri="{BB962C8B-B14F-4D97-AF65-F5344CB8AC3E}">
        <p14:creationId xmlns:p14="http://schemas.microsoft.com/office/powerpoint/2010/main" val="3958793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91EE768B-63C6-C87A-5586-B9E2B3FD5E5A}"/>
            </a:ext>
          </a:extLst>
        </p:cNvPr>
        <p:cNvGrpSpPr/>
        <p:nvPr/>
      </p:nvGrpSpPr>
      <p:grpSpPr>
        <a:xfrm>
          <a:off x="0" y="0"/>
          <a:ext cx="0" cy="0"/>
          <a:chOff x="0" y="0"/>
          <a:chExt cx="0" cy="0"/>
        </a:xfrm>
      </p:grpSpPr>
      <p:sp>
        <p:nvSpPr>
          <p:cNvPr id="45" name="Google Shape;45;p3:notes">
            <a:extLst>
              <a:ext uri="{FF2B5EF4-FFF2-40B4-BE49-F238E27FC236}">
                <a16:creationId xmlns:a16="http://schemas.microsoft.com/office/drawing/2014/main" id="{6FD0FB42-E725-D020-3E68-2C8D372EB5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a:extLst>
              <a:ext uri="{FF2B5EF4-FFF2-40B4-BE49-F238E27FC236}">
                <a16:creationId xmlns:a16="http://schemas.microsoft.com/office/drawing/2014/main" id="{EEF47025-EA78-5D41-1590-A044A047631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Go through real world examples. Don’t read the slide. People can read. </a:t>
            </a:r>
            <a:br>
              <a:rPr lang="en-US" dirty="0"/>
            </a:br>
            <a:br>
              <a:rPr lang="en-US" dirty="0"/>
            </a:br>
            <a:r>
              <a:rPr lang="en-US" dirty="0"/>
              <a:t>Talk Visibility. Getting actual data/metrics on things that matter leads to good decisions. </a:t>
            </a:r>
            <a:br>
              <a:rPr lang="en-US" dirty="0"/>
            </a:br>
            <a:r>
              <a:rPr lang="en-US" dirty="0"/>
              <a:t>Monitoring is critical for the same, but can’t require constant tuning. Constant tuning isn’t helping, it’s adding one more thing. Alert fatigue, etc. </a:t>
            </a:r>
            <a:br>
              <a:rPr lang="en-US" dirty="0"/>
            </a:br>
            <a:r>
              <a:rPr lang="en-US" dirty="0"/>
              <a:t>Identity is somewhere that many forget. SaaS is expensive, etc.  Resiliency important. </a:t>
            </a:r>
            <a:br>
              <a:rPr lang="en-US" dirty="0"/>
            </a:br>
            <a:r>
              <a:rPr lang="en-US" dirty="0"/>
              <a:t>Communications, support, etc. Hit the same options here. </a:t>
            </a:r>
            <a:endParaRPr dirty="0"/>
          </a:p>
        </p:txBody>
      </p:sp>
    </p:spTree>
    <p:extLst>
      <p:ext uri="{BB962C8B-B14F-4D97-AF65-F5344CB8AC3E}">
        <p14:creationId xmlns:p14="http://schemas.microsoft.com/office/powerpoint/2010/main" val="262381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2FF8BD62-8C48-0ABD-8D76-EE17F0038891}"/>
            </a:ext>
          </a:extLst>
        </p:cNvPr>
        <p:cNvGrpSpPr/>
        <p:nvPr/>
      </p:nvGrpSpPr>
      <p:grpSpPr>
        <a:xfrm>
          <a:off x="0" y="0"/>
          <a:ext cx="0" cy="0"/>
          <a:chOff x="0" y="0"/>
          <a:chExt cx="0" cy="0"/>
        </a:xfrm>
      </p:grpSpPr>
      <p:sp>
        <p:nvSpPr>
          <p:cNvPr id="45" name="Google Shape;45;p3:notes">
            <a:extLst>
              <a:ext uri="{FF2B5EF4-FFF2-40B4-BE49-F238E27FC236}">
                <a16:creationId xmlns:a16="http://schemas.microsoft.com/office/drawing/2014/main" id="{47451B07-1886-779D-229C-C3BE00E842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a:extLst>
              <a:ext uri="{FF2B5EF4-FFF2-40B4-BE49-F238E27FC236}">
                <a16:creationId xmlns:a16="http://schemas.microsoft.com/office/drawing/2014/main" id="{7B8C819C-D834-09E4-AB4E-7051639565F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Every configuration option is a decision someone has to make under pressure, potentially without the info to make it. </a:t>
            </a:r>
            <a:endParaRPr dirty="0"/>
          </a:p>
        </p:txBody>
      </p:sp>
    </p:spTree>
    <p:extLst>
      <p:ext uri="{BB962C8B-B14F-4D97-AF65-F5344CB8AC3E}">
        <p14:creationId xmlns:p14="http://schemas.microsoft.com/office/powerpoint/2010/main" val="164661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21A08BA0-884C-B443-3772-8371C6FB98DB}"/>
            </a:ext>
          </a:extLst>
        </p:cNvPr>
        <p:cNvGrpSpPr/>
        <p:nvPr/>
      </p:nvGrpSpPr>
      <p:grpSpPr>
        <a:xfrm>
          <a:off x="0" y="0"/>
          <a:ext cx="0" cy="0"/>
          <a:chOff x="0" y="0"/>
          <a:chExt cx="0" cy="0"/>
        </a:xfrm>
      </p:grpSpPr>
      <p:sp>
        <p:nvSpPr>
          <p:cNvPr id="45" name="Google Shape;45;p3:notes">
            <a:extLst>
              <a:ext uri="{FF2B5EF4-FFF2-40B4-BE49-F238E27FC236}">
                <a16:creationId xmlns:a16="http://schemas.microsoft.com/office/drawing/2014/main" id="{3DA3DE55-6BEE-669D-55B9-B72784B056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a:extLst>
              <a:ext uri="{FF2B5EF4-FFF2-40B4-BE49-F238E27FC236}">
                <a16:creationId xmlns:a16="http://schemas.microsoft.com/office/drawing/2014/main" id="{0206FBE0-EEB9-152E-425D-35F041B776A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Go into each one, and why. Repeat playbook</a:t>
            </a:r>
            <a:endParaRPr dirty="0"/>
          </a:p>
        </p:txBody>
      </p:sp>
    </p:spTree>
    <p:extLst>
      <p:ext uri="{BB962C8B-B14F-4D97-AF65-F5344CB8AC3E}">
        <p14:creationId xmlns:p14="http://schemas.microsoft.com/office/powerpoint/2010/main" val="972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D8F888B9-6C7D-6351-F433-E2B8B8821481}"/>
            </a:ext>
          </a:extLst>
        </p:cNvPr>
        <p:cNvGrpSpPr/>
        <p:nvPr/>
      </p:nvGrpSpPr>
      <p:grpSpPr>
        <a:xfrm>
          <a:off x="0" y="0"/>
          <a:ext cx="0" cy="0"/>
          <a:chOff x="0" y="0"/>
          <a:chExt cx="0" cy="0"/>
        </a:xfrm>
      </p:grpSpPr>
      <p:sp>
        <p:nvSpPr>
          <p:cNvPr id="45" name="Google Shape;45;p3:notes">
            <a:extLst>
              <a:ext uri="{FF2B5EF4-FFF2-40B4-BE49-F238E27FC236}">
                <a16:creationId xmlns:a16="http://schemas.microsoft.com/office/drawing/2014/main" id="{04EE53BE-E692-AAE4-336B-CDF9C48367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a:extLst>
              <a:ext uri="{FF2B5EF4-FFF2-40B4-BE49-F238E27FC236}">
                <a16:creationId xmlns:a16="http://schemas.microsoft.com/office/drawing/2014/main" id="{0FDAFFAD-08A3-5474-9C80-33045A67F36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dirty="0"/>
              <a:t>It’s not wrong. It’s just incomplete. </a:t>
            </a:r>
            <a:br>
              <a:rPr lang="en-US" dirty="0"/>
            </a:br>
            <a:br>
              <a:rPr lang="en-US" dirty="0"/>
            </a:br>
            <a:r>
              <a:rPr lang="en-US" dirty="0"/>
              <a:t>Support may or may not matter, depending on the team. Investing in practices, documentation, skills can make this a non-issue. </a:t>
            </a:r>
            <a:br>
              <a:rPr lang="en-US" dirty="0"/>
            </a:br>
            <a:r>
              <a:rPr lang="en-US" dirty="0"/>
              <a:t>Security is relevant more than ever before. Discussion on how we need to make sure, through control, that we can take risks that are acceptable to us, and know how </a:t>
            </a:r>
            <a:r>
              <a:rPr lang="en-US" dirty="0" err="1"/>
              <a:t>ot</a:t>
            </a:r>
            <a:r>
              <a:rPr lang="en-US" dirty="0"/>
              <a:t> fix them if they aren’t. </a:t>
            </a:r>
            <a:br>
              <a:rPr lang="en-US" dirty="0"/>
            </a:br>
            <a:r>
              <a:rPr lang="en-US" dirty="0"/>
              <a:t>Staffing is difficult regardless. We’re critically understaffed.  Focus on the documentation, repairability, transparency, </a:t>
            </a:r>
            <a:r>
              <a:rPr lang="en-US" dirty="0" err="1"/>
              <a:t>etc</a:t>
            </a:r>
            <a:r>
              <a:rPr lang="en-US" dirty="0"/>
              <a:t> to allow staff to be familiar with it. Lack of lock in, etc. </a:t>
            </a:r>
            <a:br>
              <a:rPr lang="en-US" dirty="0"/>
            </a:br>
            <a:br>
              <a:rPr lang="en-US" dirty="0"/>
            </a:br>
            <a:r>
              <a:rPr lang="en-US" dirty="0"/>
              <a:t>“Tools should reduce cognitive load, not consume it.” </a:t>
            </a:r>
          </a:p>
          <a:p>
            <a:endParaRPr lang="en-US" dirty="0"/>
          </a:p>
          <a:p>
            <a:r>
              <a:rPr lang="en-US" dirty="0"/>
              <a:t>“If your system needs a full-time caretaker, that’s a staffing decision whether you admit it or not.” </a:t>
            </a:r>
          </a:p>
          <a:p>
            <a:r>
              <a:rPr lang="en-US" dirty="0"/>
              <a:t>“You don’t need more people to run simpler systems.” </a:t>
            </a:r>
          </a:p>
          <a:p>
            <a:r>
              <a:rPr lang="en-US" dirty="0"/>
              <a:t>“Every hidden process becomes a future outage.” </a:t>
            </a:r>
          </a:p>
          <a:p>
            <a:r>
              <a:rPr lang="en-US" dirty="0"/>
              <a:t>“The goal isn’t to do more with less. It’s to need less to operate.” </a:t>
            </a:r>
            <a:br>
              <a:rPr lang="en-US" dirty="0"/>
            </a:br>
            <a:br>
              <a:rPr lang="en-US" dirty="0"/>
            </a:br>
            <a:r>
              <a:rPr lang="en-US" sz="1100" b="1" i="0" u="none" strike="noStrike" cap="none" dirty="0">
                <a:solidFill>
                  <a:srgbClr val="000000"/>
                </a:solidFill>
                <a:effectLst/>
                <a:latin typeface="Arial"/>
                <a:ea typeface="Arial"/>
                <a:cs typeface="Arial"/>
                <a:sym typeface="Arial"/>
              </a:rPr>
              <a:t>Support:</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“Open source doesn’t remove support.</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It gives you options.”</a:t>
            </a:r>
          </a:p>
          <a:p>
            <a:r>
              <a:rPr lang="en-US" sz="1100" b="1" i="0" u="none" strike="noStrike" cap="none" dirty="0">
                <a:solidFill>
                  <a:srgbClr val="000000"/>
                </a:solidFill>
                <a:effectLst/>
                <a:latin typeface="Arial"/>
                <a:ea typeface="Arial"/>
                <a:cs typeface="Arial"/>
                <a:sym typeface="Arial"/>
              </a:rPr>
              <a:t>Security:</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“Transparency doesn’t weaken security.</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It strengthens it.”</a:t>
            </a:r>
          </a:p>
          <a:p>
            <a:r>
              <a:rPr lang="en-US" sz="1100" b="1" i="0" u="none" strike="noStrike" cap="none" dirty="0">
                <a:solidFill>
                  <a:srgbClr val="000000"/>
                </a:solidFill>
                <a:effectLst/>
                <a:latin typeface="Arial"/>
                <a:ea typeface="Arial"/>
                <a:cs typeface="Arial"/>
                <a:sym typeface="Arial"/>
              </a:rPr>
              <a:t>Staffing:</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“The question isn’t whether you have enough staff.</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It’s whether your systems make them more effective.”</a:t>
            </a:r>
          </a:p>
          <a:p>
            <a:endParaRPr lang="en-US"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250352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61AFEB3D-97D5-C246-C4DC-A8B998F4EE4A}"/>
            </a:ext>
          </a:extLst>
        </p:cNvPr>
        <p:cNvGrpSpPr/>
        <p:nvPr/>
      </p:nvGrpSpPr>
      <p:grpSpPr>
        <a:xfrm>
          <a:off x="0" y="0"/>
          <a:ext cx="0" cy="0"/>
          <a:chOff x="0" y="0"/>
          <a:chExt cx="0" cy="0"/>
        </a:xfrm>
      </p:grpSpPr>
      <p:sp>
        <p:nvSpPr>
          <p:cNvPr id="45" name="Google Shape;45;p3:notes">
            <a:extLst>
              <a:ext uri="{FF2B5EF4-FFF2-40B4-BE49-F238E27FC236}">
                <a16:creationId xmlns:a16="http://schemas.microsoft.com/office/drawing/2014/main" id="{51455329-FAF8-DCCA-AC0B-43BDFA71CD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a:extLst>
              <a:ext uri="{FF2B5EF4-FFF2-40B4-BE49-F238E27FC236}">
                <a16:creationId xmlns:a16="http://schemas.microsoft.com/office/drawing/2014/main" id="{29E61280-F1D3-64E3-04A0-E3A132891BB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Open source doesn’t solve bureaucracy. “Bureaucracy isn’t the problem. Fragile systems inside bureaucracy are the problem. Open source makes those systems inspectable, repeatable, and survivable.” bureaucratic systems </a:t>
            </a:r>
            <a:r>
              <a:rPr lang="en-US" b="1" dirty="0"/>
              <a:t>more observable, more adaptable, and less dependent on external gatekeepers</a:t>
            </a:r>
            <a:endParaRPr dirty="0"/>
          </a:p>
        </p:txBody>
      </p:sp>
    </p:spTree>
    <p:extLst>
      <p:ext uri="{BB962C8B-B14F-4D97-AF65-F5344CB8AC3E}">
        <p14:creationId xmlns:p14="http://schemas.microsoft.com/office/powerpoint/2010/main" val="3567619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CA83C176-CB47-3B25-1EB5-12D8B1683481}"/>
            </a:ext>
          </a:extLst>
        </p:cNvPr>
        <p:cNvGrpSpPr/>
        <p:nvPr/>
      </p:nvGrpSpPr>
      <p:grpSpPr>
        <a:xfrm>
          <a:off x="0" y="0"/>
          <a:ext cx="0" cy="0"/>
          <a:chOff x="0" y="0"/>
          <a:chExt cx="0" cy="0"/>
        </a:xfrm>
      </p:grpSpPr>
      <p:sp>
        <p:nvSpPr>
          <p:cNvPr id="45" name="Google Shape;45;p3:notes">
            <a:extLst>
              <a:ext uri="{FF2B5EF4-FFF2-40B4-BE49-F238E27FC236}">
                <a16:creationId xmlns:a16="http://schemas.microsoft.com/office/drawing/2014/main" id="{C5FAF3F9-79A2-A8FC-F0E2-0C5EF8BEA9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a:extLst>
              <a:ext uri="{FF2B5EF4-FFF2-40B4-BE49-F238E27FC236}">
                <a16:creationId xmlns:a16="http://schemas.microsoft.com/office/drawing/2014/main" id="{C4AD86D0-16AA-235F-E693-76D9EC3E887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Remember what we’re here for. </a:t>
            </a:r>
            <a:br>
              <a:rPr lang="en-US" dirty="0"/>
            </a:br>
            <a:br>
              <a:rPr lang="en-US" dirty="0"/>
            </a:br>
            <a:br>
              <a:rPr lang="en-US" dirty="0"/>
            </a:br>
            <a:r>
              <a:rPr lang="en-US" dirty="0"/>
              <a:t>We don’t have small responsibilities. We’re delivering reliable, modern services with limited staff, budgets, no room for failure, in the public eye. For our citizens. </a:t>
            </a:r>
            <a:br>
              <a:rPr lang="en-US" dirty="0"/>
            </a:br>
            <a:br>
              <a:rPr lang="en-US" dirty="0"/>
            </a:br>
            <a:r>
              <a:rPr lang="en-US" dirty="0"/>
              <a:t>Open source isn’t a technical model. It’s a operating model.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When it happens, the outcome isn’t better IT. </a:t>
            </a:r>
            <a:br>
              <a:rPr lang="en-US" dirty="0"/>
            </a:br>
            <a:br>
              <a:rPr lang="en-US" dirty="0"/>
            </a:br>
            <a:r>
              <a:rPr lang="en-US" dirty="0"/>
              <a:t>It’s better service for our citizens, who depend on it for their day to day lives. </a:t>
            </a:r>
            <a:endParaRPr dirty="0"/>
          </a:p>
        </p:txBody>
      </p:sp>
    </p:spTree>
    <p:extLst>
      <p:ext uri="{BB962C8B-B14F-4D97-AF65-F5344CB8AC3E}">
        <p14:creationId xmlns:p14="http://schemas.microsoft.com/office/powerpoint/2010/main" val="801317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 name="Google Shape;4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Go over who you are, experience, etc. Set your </a:t>
            </a:r>
            <a:r>
              <a:rPr lang="en-US" dirty="0" err="1"/>
              <a:t>bonafides</a:t>
            </a:r>
            <a:r>
              <a:rPr lang="en-US" dirty="0"/>
              <a:t>.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a:extLst>
            <a:ext uri="{FF2B5EF4-FFF2-40B4-BE49-F238E27FC236}">
              <a16:creationId xmlns:a16="http://schemas.microsoft.com/office/drawing/2014/main" id="{04CE812E-1A6B-5B7B-3D1E-8C58C1C0457C}"/>
            </a:ext>
          </a:extLst>
        </p:cNvPr>
        <p:cNvGrpSpPr/>
        <p:nvPr/>
      </p:nvGrpSpPr>
      <p:grpSpPr>
        <a:xfrm>
          <a:off x="0" y="0"/>
          <a:ext cx="0" cy="0"/>
          <a:chOff x="0" y="0"/>
          <a:chExt cx="0" cy="0"/>
        </a:xfrm>
      </p:grpSpPr>
      <p:sp>
        <p:nvSpPr>
          <p:cNvPr id="40" name="Google Shape;40;p2:notes">
            <a:extLst>
              <a:ext uri="{FF2B5EF4-FFF2-40B4-BE49-F238E27FC236}">
                <a16:creationId xmlns:a16="http://schemas.microsoft.com/office/drawing/2014/main" id="{71588981-804B-7433-73CB-2E09E4D80E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 name="Google Shape;41;p2:notes">
            <a:extLst>
              <a:ext uri="{FF2B5EF4-FFF2-40B4-BE49-F238E27FC236}">
                <a16:creationId xmlns:a16="http://schemas.microsoft.com/office/drawing/2014/main" id="{2A53BAB7-C136-0B78-B48C-09F538F986C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87062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IT isn’t just another customer. Frame the question on why. Focus on frustrations.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97981D15-3A37-FA0D-A078-E7CFFCA5DA65}"/>
            </a:ext>
          </a:extLst>
        </p:cNvPr>
        <p:cNvGrpSpPr/>
        <p:nvPr/>
      </p:nvGrpSpPr>
      <p:grpSpPr>
        <a:xfrm>
          <a:off x="0" y="0"/>
          <a:ext cx="0" cy="0"/>
          <a:chOff x="0" y="0"/>
          <a:chExt cx="0" cy="0"/>
        </a:xfrm>
      </p:grpSpPr>
      <p:sp>
        <p:nvSpPr>
          <p:cNvPr id="45" name="Google Shape;45;p3:notes">
            <a:extLst>
              <a:ext uri="{FF2B5EF4-FFF2-40B4-BE49-F238E27FC236}">
                <a16:creationId xmlns:a16="http://schemas.microsoft.com/office/drawing/2014/main" id="{6C3FB45D-CCB0-8D73-8193-AEF95EC65E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a:extLst>
              <a:ext uri="{FF2B5EF4-FFF2-40B4-BE49-F238E27FC236}">
                <a16:creationId xmlns:a16="http://schemas.microsoft.com/office/drawing/2014/main" id="{F0E32BE6-99D3-9397-774B-FA756C8AD14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Lets talk reality. Limited staff. Wide-spread systems geographically and performance. Public (no one wants to be in the paper). Downtime not an option/life safety. Tell switch story. Infra cannot fail with no margin for error (tax dollars)</a:t>
            </a:r>
            <a:endParaRPr dirty="0"/>
          </a:p>
        </p:txBody>
      </p:sp>
    </p:spTree>
    <p:extLst>
      <p:ext uri="{BB962C8B-B14F-4D97-AF65-F5344CB8AC3E}">
        <p14:creationId xmlns:p14="http://schemas.microsoft.com/office/powerpoint/2010/main" val="2696214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39B41205-7463-4308-BB46-8D3E9BB122AF}"/>
            </a:ext>
          </a:extLst>
        </p:cNvPr>
        <p:cNvGrpSpPr/>
        <p:nvPr/>
      </p:nvGrpSpPr>
      <p:grpSpPr>
        <a:xfrm>
          <a:off x="0" y="0"/>
          <a:ext cx="0" cy="0"/>
          <a:chOff x="0" y="0"/>
          <a:chExt cx="0" cy="0"/>
        </a:xfrm>
      </p:grpSpPr>
      <p:sp>
        <p:nvSpPr>
          <p:cNvPr id="45" name="Google Shape;45;p3:notes">
            <a:extLst>
              <a:ext uri="{FF2B5EF4-FFF2-40B4-BE49-F238E27FC236}">
                <a16:creationId xmlns:a16="http://schemas.microsoft.com/office/drawing/2014/main" id="{0338109C-7B84-B229-F7A7-4156A98BB1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a:extLst>
              <a:ext uri="{FF2B5EF4-FFF2-40B4-BE49-F238E27FC236}">
                <a16:creationId xmlns:a16="http://schemas.microsoft.com/office/drawing/2014/main" id="{1FFC6A7D-E598-DF63-825A-0BF4A266187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Talk constraints. Budget. Political. Staffing. Compliance. Failure is public</a:t>
            </a:r>
            <a:endParaRPr dirty="0"/>
          </a:p>
        </p:txBody>
      </p:sp>
    </p:spTree>
    <p:extLst>
      <p:ext uri="{BB962C8B-B14F-4D97-AF65-F5344CB8AC3E}">
        <p14:creationId xmlns:p14="http://schemas.microsoft.com/office/powerpoint/2010/main" val="4075062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278A1BF8-0954-87DC-ECB4-A7389030D149}"/>
            </a:ext>
          </a:extLst>
        </p:cNvPr>
        <p:cNvGrpSpPr/>
        <p:nvPr/>
      </p:nvGrpSpPr>
      <p:grpSpPr>
        <a:xfrm>
          <a:off x="0" y="0"/>
          <a:ext cx="0" cy="0"/>
          <a:chOff x="0" y="0"/>
          <a:chExt cx="0" cy="0"/>
        </a:xfrm>
      </p:grpSpPr>
      <p:sp>
        <p:nvSpPr>
          <p:cNvPr id="45" name="Google Shape;45;p3:notes">
            <a:extLst>
              <a:ext uri="{FF2B5EF4-FFF2-40B4-BE49-F238E27FC236}">
                <a16:creationId xmlns:a16="http://schemas.microsoft.com/office/drawing/2014/main" id="{81CBE204-D3BC-2FA7-D914-7A026BDF36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a:extLst>
              <a:ext uri="{FF2B5EF4-FFF2-40B4-BE49-F238E27FC236}">
                <a16:creationId xmlns:a16="http://schemas.microsoft.com/office/drawing/2014/main" id="{2BAA4057-4883-D60A-0013-EE4D1316CA0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Everything is stable, until it’s not. Silos exist and are fiercely protected. No merit increases push lack of drive.  Vendor </a:t>
            </a:r>
            <a:r>
              <a:rPr lang="en-US" dirty="0" err="1"/>
              <a:t>lockin</a:t>
            </a:r>
            <a:r>
              <a:rPr lang="en-US" dirty="0"/>
              <a:t>. Supportability. Lack of flexibility. Change is even more difficulty due  to staff. </a:t>
            </a:r>
            <a:endParaRPr dirty="0"/>
          </a:p>
        </p:txBody>
      </p:sp>
    </p:spTree>
    <p:extLst>
      <p:ext uri="{BB962C8B-B14F-4D97-AF65-F5344CB8AC3E}">
        <p14:creationId xmlns:p14="http://schemas.microsoft.com/office/powerpoint/2010/main" val="459072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607F27E0-E5B3-0903-6760-6F0B2460F0A4}"/>
            </a:ext>
          </a:extLst>
        </p:cNvPr>
        <p:cNvGrpSpPr/>
        <p:nvPr/>
      </p:nvGrpSpPr>
      <p:grpSpPr>
        <a:xfrm>
          <a:off x="0" y="0"/>
          <a:ext cx="0" cy="0"/>
          <a:chOff x="0" y="0"/>
          <a:chExt cx="0" cy="0"/>
        </a:xfrm>
      </p:grpSpPr>
      <p:sp>
        <p:nvSpPr>
          <p:cNvPr id="45" name="Google Shape;45;p3:notes">
            <a:extLst>
              <a:ext uri="{FF2B5EF4-FFF2-40B4-BE49-F238E27FC236}">
                <a16:creationId xmlns:a16="http://schemas.microsoft.com/office/drawing/2014/main" id="{28130AA2-8A69-B4F7-C6BF-706239EF0B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a:extLst>
              <a:ext uri="{FF2B5EF4-FFF2-40B4-BE49-F238E27FC236}">
                <a16:creationId xmlns:a16="http://schemas.microsoft.com/office/drawing/2014/main" id="{84FD682B-597C-05BD-D209-6A4DFCE6620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We don’t lack capacity. We lack excess capacity, and get around it by paying for the privilege. But this is a never ending cycle. </a:t>
            </a:r>
            <a:br>
              <a:rPr lang="en-US" dirty="0"/>
            </a:br>
            <a:br>
              <a:rPr lang="en-US" dirty="0"/>
            </a:br>
            <a:r>
              <a:rPr lang="en-US" dirty="0"/>
              <a:t>Assumptions slide</a:t>
            </a:r>
            <a:endParaRPr dirty="0"/>
          </a:p>
        </p:txBody>
      </p:sp>
    </p:spTree>
    <p:extLst>
      <p:ext uri="{BB962C8B-B14F-4D97-AF65-F5344CB8AC3E}">
        <p14:creationId xmlns:p14="http://schemas.microsoft.com/office/powerpoint/2010/main" val="3100021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29FC9912-419A-312A-B7A3-F17E56209553}"/>
            </a:ext>
          </a:extLst>
        </p:cNvPr>
        <p:cNvGrpSpPr/>
        <p:nvPr/>
      </p:nvGrpSpPr>
      <p:grpSpPr>
        <a:xfrm>
          <a:off x="0" y="0"/>
          <a:ext cx="0" cy="0"/>
          <a:chOff x="0" y="0"/>
          <a:chExt cx="0" cy="0"/>
        </a:xfrm>
      </p:grpSpPr>
      <p:sp>
        <p:nvSpPr>
          <p:cNvPr id="45" name="Google Shape;45;p3:notes">
            <a:extLst>
              <a:ext uri="{FF2B5EF4-FFF2-40B4-BE49-F238E27FC236}">
                <a16:creationId xmlns:a16="http://schemas.microsoft.com/office/drawing/2014/main" id="{653C8FEE-999A-A91F-6F3E-1DA4E8942A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a:extLst>
              <a:ext uri="{FF2B5EF4-FFF2-40B4-BE49-F238E27FC236}">
                <a16:creationId xmlns:a16="http://schemas.microsoft.com/office/drawing/2014/main" id="{2471181C-E127-61F9-A4EA-C448D2A1005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Lock-in </a:t>
            </a:r>
            <a:r>
              <a:rPr lang="en-US" dirty="0" err="1"/>
              <a:t>Lock-in</a:t>
            </a:r>
            <a:r>
              <a:rPr lang="en-US" dirty="0"/>
              <a:t> </a:t>
            </a:r>
            <a:r>
              <a:rPr lang="en-US" dirty="0" err="1"/>
              <a:t>Lock-in</a:t>
            </a:r>
            <a:r>
              <a:rPr lang="en-US" dirty="0"/>
              <a:t>. Not a lot of competition in space. Very rigid, but bespoke coding available at cost. Scope set by others. Operational costs. </a:t>
            </a:r>
            <a:br>
              <a:rPr lang="en-US" dirty="0"/>
            </a:br>
            <a:br>
              <a:rPr lang="en-US" dirty="0"/>
            </a:br>
            <a:r>
              <a:rPr lang="en-US" dirty="0"/>
              <a:t>Vendor slide</a:t>
            </a:r>
            <a:endParaRPr dirty="0"/>
          </a:p>
        </p:txBody>
      </p:sp>
    </p:spTree>
    <p:extLst>
      <p:ext uri="{BB962C8B-B14F-4D97-AF65-F5344CB8AC3E}">
        <p14:creationId xmlns:p14="http://schemas.microsoft.com/office/powerpoint/2010/main" val="4220012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DFBE0507-D5DA-F137-4BA6-668F074F1D55}"/>
            </a:ext>
          </a:extLst>
        </p:cNvPr>
        <p:cNvGrpSpPr/>
        <p:nvPr/>
      </p:nvGrpSpPr>
      <p:grpSpPr>
        <a:xfrm>
          <a:off x="0" y="0"/>
          <a:ext cx="0" cy="0"/>
          <a:chOff x="0" y="0"/>
          <a:chExt cx="0" cy="0"/>
        </a:xfrm>
      </p:grpSpPr>
      <p:sp>
        <p:nvSpPr>
          <p:cNvPr id="45" name="Google Shape;45;p3:notes">
            <a:extLst>
              <a:ext uri="{FF2B5EF4-FFF2-40B4-BE49-F238E27FC236}">
                <a16:creationId xmlns:a16="http://schemas.microsoft.com/office/drawing/2014/main" id="{49616136-AAA8-9989-F9B2-4DC6849BBA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a:extLst>
              <a:ext uri="{FF2B5EF4-FFF2-40B4-BE49-F238E27FC236}">
                <a16:creationId xmlns:a16="http://schemas.microsoft.com/office/drawing/2014/main" id="{7A9929DF-FF36-167E-E37D-00BD1FC98B0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Designed by engineers, for engineers. Lots of assumptions in documentation. Support is there, maybe. Options/modules/</a:t>
            </a:r>
            <a:r>
              <a:rPr lang="en-US" dirty="0" err="1"/>
              <a:t>etc</a:t>
            </a:r>
            <a:r>
              <a:rPr lang="en-US" dirty="0"/>
              <a:t> create complexity.  No lock in.</a:t>
            </a:r>
            <a:br>
              <a:rPr lang="en-US" dirty="0"/>
            </a:br>
            <a:br>
              <a:rPr lang="en-US" dirty="0"/>
            </a:br>
            <a:r>
              <a:rPr lang="en-US" dirty="0"/>
              <a:t>Open Source Slide</a:t>
            </a:r>
            <a:endParaRPr dirty="0"/>
          </a:p>
        </p:txBody>
      </p:sp>
    </p:spTree>
    <p:extLst>
      <p:ext uri="{BB962C8B-B14F-4D97-AF65-F5344CB8AC3E}">
        <p14:creationId xmlns:p14="http://schemas.microsoft.com/office/powerpoint/2010/main" val="4252119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8"/>
          <p:cNvSpPr txBox="1">
            <a:spLocks noGrp="1"/>
          </p:cNvSpPr>
          <p:nvPr>
            <p:ph type="ctrTitle"/>
          </p:nvPr>
        </p:nvSpPr>
        <p:spPr>
          <a:xfrm>
            <a:off x="311700" y="1093233"/>
            <a:ext cx="5045700" cy="1646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F4858"/>
              </a:buClr>
              <a:buSzPts val="4000"/>
              <a:buFont typeface="Open Sans ExtraBold"/>
              <a:buNone/>
              <a:defRPr sz="4000" b="0">
                <a:solidFill>
                  <a:schemeClr val="lt1"/>
                </a:solidFill>
                <a:latin typeface="Open Sans ExtraBold"/>
                <a:ea typeface="Open Sans ExtraBold"/>
                <a:cs typeface="Open Sans ExtraBold"/>
                <a:sym typeface="Open Sans ExtraBold"/>
              </a:defRPr>
            </a:lvl1pPr>
            <a:lvl2pPr lvl="1" algn="l">
              <a:lnSpc>
                <a:spcPct val="100000"/>
              </a:lnSpc>
              <a:spcBef>
                <a:spcPts val="0"/>
              </a:spcBef>
              <a:spcAft>
                <a:spcPts val="0"/>
              </a:spcAft>
              <a:buClr>
                <a:srgbClr val="2F4858"/>
              </a:buClr>
              <a:buSzPts val="4000"/>
              <a:buFont typeface="Open Sans ExtraBold"/>
              <a:buNone/>
              <a:defRPr sz="4000" b="0">
                <a:solidFill>
                  <a:srgbClr val="2F4858"/>
                </a:solidFill>
                <a:latin typeface="Open Sans ExtraBold"/>
                <a:ea typeface="Open Sans ExtraBold"/>
                <a:cs typeface="Open Sans ExtraBold"/>
                <a:sym typeface="Open Sans ExtraBold"/>
              </a:defRPr>
            </a:lvl2pPr>
            <a:lvl3pPr lvl="2" algn="l">
              <a:lnSpc>
                <a:spcPct val="100000"/>
              </a:lnSpc>
              <a:spcBef>
                <a:spcPts val="0"/>
              </a:spcBef>
              <a:spcAft>
                <a:spcPts val="0"/>
              </a:spcAft>
              <a:buClr>
                <a:srgbClr val="2F4858"/>
              </a:buClr>
              <a:buSzPts val="4000"/>
              <a:buFont typeface="Open Sans ExtraBold"/>
              <a:buNone/>
              <a:defRPr sz="4000" b="0">
                <a:solidFill>
                  <a:srgbClr val="2F4858"/>
                </a:solidFill>
                <a:latin typeface="Open Sans ExtraBold"/>
                <a:ea typeface="Open Sans ExtraBold"/>
                <a:cs typeface="Open Sans ExtraBold"/>
                <a:sym typeface="Open Sans ExtraBold"/>
              </a:defRPr>
            </a:lvl3pPr>
            <a:lvl4pPr lvl="3" algn="l">
              <a:lnSpc>
                <a:spcPct val="100000"/>
              </a:lnSpc>
              <a:spcBef>
                <a:spcPts val="0"/>
              </a:spcBef>
              <a:spcAft>
                <a:spcPts val="0"/>
              </a:spcAft>
              <a:buClr>
                <a:srgbClr val="2F4858"/>
              </a:buClr>
              <a:buSzPts val="4000"/>
              <a:buFont typeface="Open Sans ExtraBold"/>
              <a:buNone/>
              <a:defRPr sz="4000" b="0">
                <a:solidFill>
                  <a:srgbClr val="2F4858"/>
                </a:solidFill>
                <a:latin typeface="Open Sans ExtraBold"/>
                <a:ea typeface="Open Sans ExtraBold"/>
                <a:cs typeface="Open Sans ExtraBold"/>
                <a:sym typeface="Open Sans ExtraBold"/>
              </a:defRPr>
            </a:lvl4pPr>
            <a:lvl5pPr lvl="4" algn="l">
              <a:lnSpc>
                <a:spcPct val="100000"/>
              </a:lnSpc>
              <a:spcBef>
                <a:spcPts val="0"/>
              </a:spcBef>
              <a:spcAft>
                <a:spcPts val="0"/>
              </a:spcAft>
              <a:buClr>
                <a:srgbClr val="2F4858"/>
              </a:buClr>
              <a:buSzPts val="4000"/>
              <a:buFont typeface="Open Sans ExtraBold"/>
              <a:buNone/>
              <a:defRPr sz="4000" b="0">
                <a:solidFill>
                  <a:srgbClr val="2F4858"/>
                </a:solidFill>
                <a:latin typeface="Open Sans ExtraBold"/>
                <a:ea typeface="Open Sans ExtraBold"/>
                <a:cs typeface="Open Sans ExtraBold"/>
                <a:sym typeface="Open Sans ExtraBold"/>
              </a:defRPr>
            </a:lvl5pPr>
            <a:lvl6pPr lvl="5" algn="l">
              <a:lnSpc>
                <a:spcPct val="100000"/>
              </a:lnSpc>
              <a:spcBef>
                <a:spcPts val="0"/>
              </a:spcBef>
              <a:spcAft>
                <a:spcPts val="0"/>
              </a:spcAft>
              <a:buClr>
                <a:srgbClr val="2F4858"/>
              </a:buClr>
              <a:buSzPts val="4000"/>
              <a:buFont typeface="Open Sans ExtraBold"/>
              <a:buNone/>
              <a:defRPr sz="4000" b="0">
                <a:solidFill>
                  <a:srgbClr val="2F4858"/>
                </a:solidFill>
                <a:latin typeface="Open Sans ExtraBold"/>
                <a:ea typeface="Open Sans ExtraBold"/>
                <a:cs typeface="Open Sans ExtraBold"/>
                <a:sym typeface="Open Sans ExtraBold"/>
              </a:defRPr>
            </a:lvl6pPr>
            <a:lvl7pPr lvl="6" algn="l">
              <a:lnSpc>
                <a:spcPct val="100000"/>
              </a:lnSpc>
              <a:spcBef>
                <a:spcPts val="0"/>
              </a:spcBef>
              <a:spcAft>
                <a:spcPts val="0"/>
              </a:spcAft>
              <a:buClr>
                <a:srgbClr val="2F4858"/>
              </a:buClr>
              <a:buSzPts val="4000"/>
              <a:buFont typeface="Open Sans ExtraBold"/>
              <a:buNone/>
              <a:defRPr sz="4000" b="0">
                <a:solidFill>
                  <a:srgbClr val="2F4858"/>
                </a:solidFill>
                <a:latin typeface="Open Sans ExtraBold"/>
                <a:ea typeface="Open Sans ExtraBold"/>
                <a:cs typeface="Open Sans ExtraBold"/>
                <a:sym typeface="Open Sans ExtraBold"/>
              </a:defRPr>
            </a:lvl7pPr>
            <a:lvl8pPr lvl="7" algn="l">
              <a:lnSpc>
                <a:spcPct val="100000"/>
              </a:lnSpc>
              <a:spcBef>
                <a:spcPts val="0"/>
              </a:spcBef>
              <a:spcAft>
                <a:spcPts val="0"/>
              </a:spcAft>
              <a:buClr>
                <a:srgbClr val="2F4858"/>
              </a:buClr>
              <a:buSzPts val="4000"/>
              <a:buFont typeface="Open Sans ExtraBold"/>
              <a:buNone/>
              <a:defRPr sz="4000" b="0">
                <a:solidFill>
                  <a:srgbClr val="2F4858"/>
                </a:solidFill>
                <a:latin typeface="Open Sans ExtraBold"/>
                <a:ea typeface="Open Sans ExtraBold"/>
                <a:cs typeface="Open Sans ExtraBold"/>
                <a:sym typeface="Open Sans ExtraBold"/>
              </a:defRPr>
            </a:lvl8pPr>
            <a:lvl9pPr lvl="8" algn="l">
              <a:lnSpc>
                <a:spcPct val="100000"/>
              </a:lnSpc>
              <a:spcBef>
                <a:spcPts val="0"/>
              </a:spcBef>
              <a:spcAft>
                <a:spcPts val="0"/>
              </a:spcAft>
              <a:buClr>
                <a:srgbClr val="2F4858"/>
              </a:buClr>
              <a:buSzPts val="4000"/>
              <a:buFont typeface="Open Sans ExtraBold"/>
              <a:buNone/>
              <a:defRPr sz="4000" b="0">
                <a:solidFill>
                  <a:srgbClr val="2F4858"/>
                </a:solidFill>
                <a:latin typeface="Open Sans ExtraBold"/>
                <a:ea typeface="Open Sans ExtraBold"/>
                <a:cs typeface="Open Sans ExtraBold"/>
                <a:sym typeface="Open Sans ExtraBold"/>
              </a:defRPr>
            </a:lvl9pPr>
          </a:lstStyle>
          <a:p>
            <a:endParaRPr/>
          </a:p>
        </p:txBody>
      </p:sp>
      <p:sp>
        <p:nvSpPr>
          <p:cNvPr id="11" name="Google Shape;11;p8"/>
          <p:cNvSpPr txBox="1">
            <a:spLocks noGrp="1"/>
          </p:cNvSpPr>
          <p:nvPr>
            <p:ph type="subTitle" idx="1"/>
          </p:nvPr>
        </p:nvSpPr>
        <p:spPr>
          <a:xfrm>
            <a:off x="311700" y="2739720"/>
            <a:ext cx="42663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F4858"/>
              </a:buClr>
              <a:buSzPts val="2500"/>
              <a:buFont typeface="Open Sans"/>
              <a:buNone/>
              <a:defRPr sz="2500">
                <a:solidFill>
                  <a:schemeClr val="lt1"/>
                </a:solidFill>
                <a:latin typeface="Open Sans"/>
                <a:ea typeface="Open Sans"/>
                <a:cs typeface="Open Sans"/>
                <a:sym typeface="Open Sans"/>
              </a:defRPr>
            </a:lvl1pPr>
            <a:lvl2pPr lvl="1" algn="l">
              <a:lnSpc>
                <a:spcPct val="100000"/>
              </a:lnSpc>
              <a:spcBef>
                <a:spcPts val="0"/>
              </a:spcBef>
              <a:spcAft>
                <a:spcPts val="0"/>
              </a:spcAft>
              <a:buClr>
                <a:srgbClr val="2F4858"/>
              </a:buClr>
              <a:buSzPts val="2500"/>
              <a:buFont typeface="Open Sans"/>
              <a:buNone/>
              <a:defRPr sz="2500">
                <a:solidFill>
                  <a:srgbClr val="2F4858"/>
                </a:solidFill>
                <a:latin typeface="Open Sans"/>
                <a:ea typeface="Open Sans"/>
                <a:cs typeface="Open Sans"/>
                <a:sym typeface="Open Sans"/>
              </a:defRPr>
            </a:lvl2pPr>
            <a:lvl3pPr lvl="2" algn="l">
              <a:lnSpc>
                <a:spcPct val="100000"/>
              </a:lnSpc>
              <a:spcBef>
                <a:spcPts val="0"/>
              </a:spcBef>
              <a:spcAft>
                <a:spcPts val="0"/>
              </a:spcAft>
              <a:buClr>
                <a:srgbClr val="2F4858"/>
              </a:buClr>
              <a:buSzPts val="2500"/>
              <a:buFont typeface="Open Sans"/>
              <a:buNone/>
              <a:defRPr sz="2500">
                <a:solidFill>
                  <a:srgbClr val="2F4858"/>
                </a:solidFill>
                <a:latin typeface="Open Sans"/>
                <a:ea typeface="Open Sans"/>
                <a:cs typeface="Open Sans"/>
                <a:sym typeface="Open Sans"/>
              </a:defRPr>
            </a:lvl3pPr>
            <a:lvl4pPr lvl="3" algn="l">
              <a:lnSpc>
                <a:spcPct val="100000"/>
              </a:lnSpc>
              <a:spcBef>
                <a:spcPts val="0"/>
              </a:spcBef>
              <a:spcAft>
                <a:spcPts val="0"/>
              </a:spcAft>
              <a:buClr>
                <a:srgbClr val="2F4858"/>
              </a:buClr>
              <a:buSzPts val="2500"/>
              <a:buFont typeface="Open Sans"/>
              <a:buNone/>
              <a:defRPr sz="2500">
                <a:solidFill>
                  <a:srgbClr val="2F4858"/>
                </a:solidFill>
                <a:latin typeface="Open Sans"/>
                <a:ea typeface="Open Sans"/>
                <a:cs typeface="Open Sans"/>
                <a:sym typeface="Open Sans"/>
              </a:defRPr>
            </a:lvl4pPr>
            <a:lvl5pPr lvl="4" algn="l">
              <a:lnSpc>
                <a:spcPct val="100000"/>
              </a:lnSpc>
              <a:spcBef>
                <a:spcPts val="0"/>
              </a:spcBef>
              <a:spcAft>
                <a:spcPts val="0"/>
              </a:spcAft>
              <a:buClr>
                <a:srgbClr val="2F4858"/>
              </a:buClr>
              <a:buSzPts val="2500"/>
              <a:buFont typeface="Open Sans"/>
              <a:buNone/>
              <a:defRPr sz="2500">
                <a:solidFill>
                  <a:srgbClr val="2F4858"/>
                </a:solidFill>
                <a:latin typeface="Open Sans"/>
                <a:ea typeface="Open Sans"/>
                <a:cs typeface="Open Sans"/>
                <a:sym typeface="Open Sans"/>
              </a:defRPr>
            </a:lvl5pPr>
            <a:lvl6pPr lvl="5" algn="l">
              <a:lnSpc>
                <a:spcPct val="100000"/>
              </a:lnSpc>
              <a:spcBef>
                <a:spcPts val="0"/>
              </a:spcBef>
              <a:spcAft>
                <a:spcPts val="0"/>
              </a:spcAft>
              <a:buClr>
                <a:srgbClr val="2F4858"/>
              </a:buClr>
              <a:buSzPts val="2500"/>
              <a:buFont typeface="Open Sans"/>
              <a:buNone/>
              <a:defRPr sz="2500">
                <a:solidFill>
                  <a:srgbClr val="2F4858"/>
                </a:solidFill>
                <a:latin typeface="Open Sans"/>
                <a:ea typeface="Open Sans"/>
                <a:cs typeface="Open Sans"/>
                <a:sym typeface="Open Sans"/>
              </a:defRPr>
            </a:lvl6pPr>
            <a:lvl7pPr lvl="6" algn="l">
              <a:lnSpc>
                <a:spcPct val="100000"/>
              </a:lnSpc>
              <a:spcBef>
                <a:spcPts val="0"/>
              </a:spcBef>
              <a:spcAft>
                <a:spcPts val="0"/>
              </a:spcAft>
              <a:buClr>
                <a:srgbClr val="2F4858"/>
              </a:buClr>
              <a:buSzPts val="2500"/>
              <a:buFont typeface="Open Sans"/>
              <a:buNone/>
              <a:defRPr sz="2500">
                <a:solidFill>
                  <a:srgbClr val="2F4858"/>
                </a:solidFill>
                <a:latin typeface="Open Sans"/>
                <a:ea typeface="Open Sans"/>
                <a:cs typeface="Open Sans"/>
                <a:sym typeface="Open Sans"/>
              </a:defRPr>
            </a:lvl7pPr>
            <a:lvl8pPr lvl="7" algn="l">
              <a:lnSpc>
                <a:spcPct val="100000"/>
              </a:lnSpc>
              <a:spcBef>
                <a:spcPts val="0"/>
              </a:spcBef>
              <a:spcAft>
                <a:spcPts val="0"/>
              </a:spcAft>
              <a:buClr>
                <a:srgbClr val="2F4858"/>
              </a:buClr>
              <a:buSzPts val="2500"/>
              <a:buFont typeface="Open Sans"/>
              <a:buNone/>
              <a:defRPr sz="2500">
                <a:solidFill>
                  <a:srgbClr val="2F4858"/>
                </a:solidFill>
                <a:latin typeface="Open Sans"/>
                <a:ea typeface="Open Sans"/>
                <a:cs typeface="Open Sans"/>
                <a:sym typeface="Open Sans"/>
              </a:defRPr>
            </a:lvl8pPr>
            <a:lvl9pPr lvl="8" algn="l">
              <a:lnSpc>
                <a:spcPct val="100000"/>
              </a:lnSpc>
              <a:spcBef>
                <a:spcPts val="0"/>
              </a:spcBef>
              <a:spcAft>
                <a:spcPts val="0"/>
              </a:spcAft>
              <a:buClr>
                <a:srgbClr val="2F4858"/>
              </a:buClr>
              <a:buSzPts val="2500"/>
              <a:buFont typeface="Open Sans"/>
              <a:buNone/>
              <a:defRPr sz="2500">
                <a:solidFill>
                  <a:srgbClr val="2F4858"/>
                </a:solidFill>
                <a:latin typeface="Open Sans"/>
                <a:ea typeface="Open Sans"/>
                <a:cs typeface="Open Sans"/>
                <a:sym typeface="Open Sans"/>
              </a:defRPr>
            </a:lvl9pPr>
          </a:lstStyle>
          <a:p>
            <a:endParaRPr/>
          </a:p>
        </p:txBody>
      </p:sp>
      <p:pic>
        <p:nvPicPr>
          <p:cNvPr id="12" name="Google Shape;12;p8"/>
          <p:cNvPicPr preferRelativeResize="0"/>
          <p:nvPr/>
        </p:nvPicPr>
        <p:blipFill rotWithShape="1">
          <a:blip r:embed="rId3">
            <a:alphaModFix/>
          </a:blip>
          <a:srcRect/>
          <a:stretch/>
        </p:blipFill>
        <p:spPr>
          <a:xfrm>
            <a:off x="387888" y="305888"/>
            <a:ext cx="3511759" cy="4996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9"/>
          <p:cNvSpPr txBox="1">
            <a:spLocks noGrp="1"/>
          </p:cNvSpPr>
          <p:nvPr>
            <p:ph type="title"/>
          </p:nvPr>
        </p:nvSpPr>
        <p:spPr>
          <a:xfrm>
            <a:off x="311700" y="1387225"/>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2F4858"/>
              </a:buClr>
              <a:buSzPts val="3600"/>
              <a:buNone/>
              <a:defRPr sz="3600">
                <a:solidFill>
                  <a:schemeClr val="lt1"/>
                </a:solidFill>
              </a:defRPr>
            </a:lvl1pPr>
            <a:lvl2pPr lvl="1" algn="ctr">
              <a:lnSpc>
                <a:spcPct val="100000"/>
              </a:lnSpc>
              <a:spcBef>
                <a:spcPts val="0"/>
              </a:spcBef>
              <a:spcAft>
                <a:spcPts val="0"/>
              </a:spcAft>
              <a:buClr>
                <a:srgbClr val="2F4858"/>
              </a:buClr>
              <a:buSzPts val="3600"/>
              <a:buNone/>
              <a:defRPr sz="3600">
                <a:solidFill>
                  <a:srgbClr val="2F4858"/>
                </a:solidFill>
              </a:defRPr>
            </a:lvl2pPr>
            <a:lvl3pPr lvl="2" algn="ctr">
              <a:lnSpc>
                <a:spcPct val="100000"/>
              </a:lnSpc>
              <a:spcBef>
                <a:spcPts val="0"/>
              </a:spcBef>
              <a:spcAft>
                <a:spcPts val="0"/>
              </a:spcAft>
              <a:buClr>
                <a:srgbClr val="2F4858"/>
              </a:buClr>
              <a:buSzPts val="3600"/>
              <a:buNone/>
              <a:defRPr sz="3600">
                <a:solidFill>
                  <a:srgbClr val="2F4858"/>
                </a:solidFill>
              </a:defRPr>
            </a:lvl3pPr>
            <a:lvl4pPr lvl="3" algn="ctr">
              <a:lnSpc>
                <a:spcPct val="100000"/>
              </a:lnSpc>
              <a:spcBef>
                <a:spcPts val="0"/>
              </a:spcBef>
              <a:spcAft>
                <a:spcPts val="0"/>
              </a:spcAft>
              <a:buClr>
                <a:srgbClr val="2F4858"/>
              </a:buClr>
              <a:buSzPts val="3600"/>
              <a:buNone/>
              <a:defRPr sz="3600">
                <a:solidFill>
                  <a:srgbClr val="2F4858"/>
                </a:solidFill>
              </a:defRPr>
            </a:lvl4pPr>
            <a:lvl5pPr lvl="4" algn="ctr">
              <a:lnSpc>
                <a:spcPct val="100000"/>
              </a:lnSpc>
              <a:spcBef>
                <a:spcPts val="0"/>
              </a:spcBef>
              <a:spcAft>
                <a:spcPts val="0"/>
              </a:spcAft>
              <a:buClr>
                <a:srgbClr val="2F4858"/>
              </a:buClr>
              <a:buSzPts val="3600"/>
              <a:buNone/>
              <a:defRPr sz="3600">
                <a:solidFill>
                  <a:srgbClr val="2F4858"/>
                </a:solidFill>
              </a:defRPr>
            </a:lvl5pPr>
            <a:lvl6pPr lvl="5" algn="ctr">
              <a:lnSpc>
                <a:spcPct val="100000"/>
              </a:lnSpc>
              <a:spcBef>
                <a:spcPts val="0"/>
              </a:spcBef>
              <a:spcAft>
                <a:spcPts val="0"/>
              </a:spcAft>
              <a:buClr>
                <a:srgbClr val="2F4858"/>
              </a:buClr>
              <a:buSzPts val="3600"/>
              <a:buNone/>
              <a:defRPr sz="3600">
                <a:solidFill>
                  <a:srgbClr val="2F4858"/>
                </a:solidFill>
              </a:defRPr>
            </a:lvl6pPr>
            <a:lvl7pPr lvl="6" algn="ctr">
              <a:lnSpc>
                <a:spcPct val="100000"/>
              </a:lnSpc>
              <a:spcBef>
                <a:spcPts val="0"/>
              </a:spcBef>
              <a:spcAft>
                <a:spcPts val="0"/>
              </a:spcAft>
              <a:buClr>
                <a:srgbClr val="2F4858"/>
              </a:buClr>
              <a:buSzPts val="3600"/>
              <a:buNone/>
              <a:defRPr sz="3600">
                <a:solidFill>
                  <a:srgbClr val="2F4858"/>
                </a:solidFill>
              </a:defRPr>
            </a:lvl7pPr>
            <a:lvl8pPr lvl="7" algn="ctr">
              <a:lnSpc>
                <a:spcPct val="100000"/>
              </a:lnSpc>
              <a:spcBef>
                <a:spcPts val="0"/>
              </a:spcBef>
              <a:spcAft>
                <a:spcPts val="0"/>
              </a:spcAft>
              <a:buClr>
                <a:srgbClr val="2F4858"/>
              </a:buClr>
              <a:buSzPts val="3600"/>
              <a:buNone/>
              <a:defRPr sz="3600">
                <a:solidFill>
                  <a:srgbClr val="2F4858"/>
                </a:solidFill>
              </a:defRPr>
            </a:lvl8pPr>
            <a:lvl9pPr lvl="8" algn="ctr">
              <a:lnSpc>
                <a:spcPct val="100000"/>
              </a:lnSpc>
              <a:spcBef>
                <a:spcPts val="0"/>
              </a:spcBef>
              <a:spcAft>
                <a:spcPts val="0"/>
              </a:spcAft>
              <a:buClr>
                <a:srgbClr val="2F4858"/>
              </a:buClr>
              <a:buSzPts val="3600"/>
              <a:buNone/>
              <a:defRPr sz="3600">
                <a:solidFill>
                  <a:srgbClr val="2F4858"/>
                </a:solidFill>
              </a:defRPr>
            </a:lvl9pPr>
          </a:lstStyle>
          <a:p>
            <a:endParaRPr/>
          </a:p>
        </p:txBody>
      </p:sp>
      <p:pic>
        <p:nvPicPr>
          <p:cNvPr id="15" name="Google Shape;15;p9"/>
          <p:cNvPicPr preferRelativeResize="0"/>
          <p:nvPr/>
        </p:nvPicPr>
        <p:blipFill rotWithShape="1">
          <a:blip r:embed="rId3">
            <a:alphaModFix/>
          </a:blip>
          <a:srcRect/>
          <a:stretch/>
        </p:blipFill>
        <p:spPr>
          <a:xfrm>
            <a:off x="311700" y="4615851"/>
            <a:ext cx="2225275" cy="31658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F4858"/>
              </a:buClr>
              <a:buSzPts val="2800"/>
              <a:buNone/>
              <a:defRPr>
                <a:solidFill>
                  <a:schemeClr val="lt1"/>
                </a:solidFill>
              </a:defRPr>
            </a:lvl1pPr>
            <a:lvl2pPr lvl="1" algn="l">
              <a:lnSpc>
                <a:spcPct val="100000"/>
              </a:lnSpc>
              <a:spcBef>
                <a:spcPts val="0"/>
              </a:spcBef>
              <a:spcAft>
                <a:spcPts val="0"/>
              </a:spcAft>
              <a:buClr>
                <a:srgbClr val="2F4858"/>
              </a:buClr>
              <a:buSzPts val="2800"/>
              <a:buNone/>
              <a:defRPr>
                <a:solidFill>
                  <a:srgbClr val="2F4858"/>
                </a:solidFill>
              </a:defRPr>
            </a:lvl2pPr>
            <a:lvl3pPr lvl="2" algn="l">
              <a:lnSpc>
                <a:spcPct val="100000"/>
              </a:lnSpc>
              <a:spcBef>
                <a:spcPts val="0"/>
              </a:spcBef>
              <a:spcAft>
                <a:spcPts val="0"/>
              </a:spcAft>
              <a:buClr>
                <a:srgbClr val="2F4858"/>
              </a:buClr>
              <a:buSzPts val="2800"/>
              <a:buNone/>
              <a:defRPr>
                <a:solidFill>
                  <a:srgbClr val="2F4858"/>
                </a:solidFill>
              </a:defRPr>
            </a:lvl3pPr>
            <a:lvl4pPr lvl="3" algn="l">
              <a:lnSpc>
                <a:spcPct val="100000"/>
              </a:lnSpc>
              <a:spcBef>
                <a:spcPts val="0"/>
              </a:spcBef>
              <a:spcAft>
                <a:spcPts val="0"/>
              </a:spcAft>
              <a:buClr>
                <a:srgbClr val="2F4858"/>
              </a:buClr>
              <a:buSzPts val="2800"/>
              <a:buNone/>
              <a:defRPr>
                <a:solidFill>
                  <a:srgbClr val="2F4858"/>
                </a:solidFill>
              </a:defRPr>
            </a:lvl4pPr>
            <a:lvl5pPr lvl="4" algn="l">
              <a:lnSpc>
                <a:spcPct val="100000"/>
              </a:lnSpc>
              <a:spcBef>
                <a:spcPts val="0"/>
              </a:spcBef>
              <a:spcAft>
                <a:spcPts val="0"/>
              </a:spcAft>
              <a:buClr>
                <a:srgbClr val="2F4858"/>
              </a:buClr>
              <a:buSzPts val="2800"/>
              <a:buNone/>
              <a:defRPr>
                <a:solidFill>
                  <a:srgbClr val="2F4858"/>
                </a:solidFill>
              </a:defRPr>
            </a:lvl5pPr>
            <a:lvl6pPr lvl="5" algn="l">
              <a:lnSpc>
                <a:spcPct val="100000"/>
              </a:lnSpc>
              <a:spcBef>
                <a:spcPts val="0"/>
              </a:spcBef>
              <a:spcAft>
                <a:spcPts val="0"/>
              </a:spcAft>
              <a:buClr>
                <a:srgbClr val="2F4858"/>
              </a:buClr>
              <a:buSzPts val="2800"/>
              <a:buNone/>
              <a:defRPr>
                <a:solidFill>
                  <a:srgbClr val="2F4858"/>
                </a:solidFill>
              </a:defRPr>
            </a:lvl6pPr>
            <a:lvl7pPr lvl="6" algn="l">
              <a:lnSpc>
                <a:spcPct val="100000"/>
              </a:lnSpc>
              <a:spcBef>
                <a:spcPts val="0"/>
              </a:spcBef>
              <a:spcAft>
                <a:spcPts val="0"/>
              </a:spcAft>
              <a:buClr>
                <a:srgbClr val="2F4858"/>
              </a:buClr>
              <a:buSzPts val="2800"/>
              <a:buNone/>
              <a:defRPr>
                <a:solidFill>
                  <a:srgbClr val="2F4858"/>
                </a:solidFill>
              </a:defRPr>
            </a:lvl7pPr>
            <a:lvl8pPr lvl="7" algn="l">
              <a:lnSpc>
                <a:spcPct val="100000"/>
              </a:lnSpc>
              <a:spcBef>
                <a:spcPts val="0"/>
              </a:spcBef>
              <a:spcAft>
                <a:spcPts val="0"/>
              </a:spcAft>
              <a:buClr>
                <a:srgbClr val="2F4858"/>
              </a:buClr>
              <a:buSzPts val="2800"/>
              <a:buNone/>
              <a:defRPr>
                <a:solidFill>
                  <a:srgbClr val="2F4858"/>
                </a:solidFill>
              </a:defRPr>
            </a:lvl8pPr>
            <a:lvl9pPr lvl="8" algn="l">
              <a:lnSpc>
                <a:spcPct val="100000"/>
              </a:lnSpc>
              <a:spcBef>
                <a:spcPts val="0"/>
              </a:spcBef>
              <a:spcAft>
                <a:spcPts val="0"/>
              </a:spcAft>
              <a:buClr>
                <a:srgbClr val="2F4858"/>
              </a:buClr>
              <a:buSzPts val="2800"/>
              <a:buNone/>
              <a:defRPr>
                <a:solidFill>
                  <a:srgbClr val="2F4858"/>
                </a:solidFill>
              </a:defRPr>
            </a:lvl9pPr>
          </a:lstStyle>
          <a:p>
            <a:endParaRPr/>
          </a:p>
        </p:txBody>
      </p:sp>
      <p:sp>
        <p:nvSpPr>
          <p:cNvPr id="18" name="Google Shape;18;p10"/>
          <p:cNvSpPr txBox="1">
            <a:spLocks noGrp="1"/>
          </p:cNvSpPr>
          <p:nvPr>
            <p:ph type="body" idx="1"/>
          </p:nvPr>
        </p:nvSpPr>
        <p:spPr>
          <a:xfrm>
            <a:off x="311700" y="1152475"/>
            <a:ext cx="8520600" cy="3317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pic>
        <p:nvPicPr>
          <p:cNvPr id="19" name="Google Shape;19;p10"/>
          <p:cNvPicPr preferRelativeResize="0"/>
          <p:nvPr/>
        </p:nvPicPr>
        <p:blipFill rotWithShape="1">
          <a:blip r:embed="rId3">
            <a:alphaModFix/>
          </a:blip>
          <a:srcRect/>
          <a:stretch/>
        </p:blipFill>
        <p:spPr>
          <a:xfrm>
            <a:off x="311700" y="4615851"/>
            <a:ext cx="2225275" cy="31658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2F4858"/>
              </a:buClr>
              <a:buSzPts val="2800"/>
              <a:buFont typeface="Open Sans ExtraBold"/>
              <a:buNone/>
              <a:defRPr sz="2800" i="0" u="none" strike="noStrike" cap="none">
                <a:solidFill>
                  <a:srgbClr val="2F4858"/>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rgbClr val="2F4858"/>
              </a:buClr>
              <a:buSzPts val="2800"/>
              <a:buFont typeface="Open Sans ExtraBold"/>
              <a:buNone/>
              <a:defRPr sz="2800" i="0" u="none" strike="noStrike" cap="none">
                <a:solidFill>
                  <a:srgbClr val="2F4858"/>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rgbClr val="2F4858"/>
              </a:buClr>
              <a:buSzPts val="2800"/>
              <a:buFont typeface="Open Sans ExtraBold"/>
              <a:buNone/>
              <a:defRPr sz="2800" i="0" u="none" strike="noStrike" cap="none">
                <a:solidFill>
                  <a:srgbClr val="2F4858"/>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rgbClr val="2F4858"/>
              </a:buClr>
              <a:buSzPts val="2800"/>
              <a:buFont typeface="Open Sans ExtraBold"/>
              <a:buNone/>
              <a:defRPr sz="2800" i="0" u="none" strike="noStrike" cap="none">
                <a:solidFill>
                  <a:srgbClr val="2F4858"/>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rgbClr val="2F4858"/>
              </a:buClr>
              <a:buSzPts val="2800"/>
              <a:buFont typeface="Open Sans ExtraBold"/>
              <a:buNone/>
              <a:defRPr sz="2800" i="0" u="none" strike="noStrike" cap="none">
                <a:solidFill>
                  <a:srgbClr val="2F4858"/>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rgbClr val="2F4858"/>
              </a:buClr>
              <a:buSzPts val="2800"/>
              <a:buFont typeface="Open Sans ExtraBold"/>
              <a:buNone/>
              <a:defRPr sz="2800" i="0" u="none" strike="noStrike" cap="none">
                <a:solidFill>
                  <a:srgbClr val="2F4858"/>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rgbClr val="2F4858"/>
              </a:buClr>
              <a:buSzPts val="2800"/>
              <a:buFont typeface="Open Sans ExtraBold"/>
              <a:buNone/>
              <a:defRPr sz="2800" i="0" u="none" strike="noStrike" cap="none">
                <a:solidFill>
                  <a:srgbClr val="2F4858"/>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rgbClr val="2F4858"/>
              </a:buClr>
              <a:buSzPts val="2800"/>
              <a:buFont typeface="Open Sans ExtraBold"/>
              <a:buNone/>
              <a:defRPr sz="2800" i="0" u="none" strike="noStrike" cap="none">
                <a:solidFill>
                  <a:srgbClr val="2F4858"/>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rgbClr val="2F4858"/>
              </a:buClr>
              <a:buSzPts val="2800"/>
              <a:buFont typeface="Open Sans ExtraBold"/>
              <a:buNone/>
              <a:defRPr sz="2800" i="0" u="none" strike="noStrike" cap="none">
                <a:solidFill>
                  <a:srgbClr val="2F4858"/>
                </a:solidFill>
                <a:latin typeface="Open Sans ExtraBold"/>
                <a:ea typeface="Open Sans ExtraBold"/>
                <a:cs typeface="Open Sans ExtraBold"/>
                <a:sym typeface="Open Sans ExtraBold"/>
              </a:defRPr>
            </a:lvl9pPr>
          </a:lstStyle>
          <a:p>
            <a:endParaRPr/>
          </a:p>
        </p:txBody>
      </p:sp>
      <p:sp>
        <p:nvSpPr>
          <p:cNvPr id="7" name="Google Shape;7;p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rgbClr val="2F4858"/>
              </a:buClr>
              <a:buSzPts val="1800"/>
              <a:buFont typeface="Open Sans"/>
              <a:buChar char="●"/>
              <a:defRPr sz="1800" i="0" u="none" strike="noStrike" cap="none">
                <a:solidFill>
                  <a:srgbClr val="2F4858"/>
                </a:solidFill>
                <a:latin typeface="Open Sans"/>
                <a:ea typeface="Open Sans"/>
                <a:cs typeface="Open Sans"/>
                <a:sym typeface="Open Sans"/>
              </a:defRPr>
            </a:lvl1pPr>
            <a:lvl2pPr marL="914400" marR="0" lvl="1" indent="-317500" algn="l" rtl="0">
              <a:lnSpc>
                <a:spcPct val="115000"/>
              </a:lnSpc>
              <a:spcBef>
                <a:spcPts val="0"/>
              </a:spcBef>
              <a:spcAft>
                <a:spcPts val="0"/>
              </a:spcAft>
              <a:buClr>
                <a:srgbClr val="2F4858"/>
              </a:buClr>
              <a:buSzPts val="1400"/>
              <a:buFont typeface="Open Sans"/>
              <a:buChar char="○"/>
              <a:defRPr sz="1400" i="0" u="none" strike="noStrike" cap="none">
                <a:solidFill>
                  <a:srgbClr val="2F4858"/>
                </a:solidFill>
                <a:latin typeface="Open Sans"/>
                <a:ea typeface="Open Sans"/>
                <a:cs typeface="Open Sans"/>
                <a:sym typeface="Open Sans"/>
              </a:defRPr>
            </a:lvl2pPr>
            <a:lvl3pPr marL="1371600" marR="0" lvl="2" indent="-317500" algn="l" rtl="0">
              <a:lnSpc>
                <a:spcPct val="115000"/>
              </a:lnSpc>
              <a:spcBef>
                <a:spcPts val="0"/>
              </a:spcBef>
              <a:spcAft>
                <a:spcPts val="0"/>
              </a:spcAft>
              <a:buClr>
                <a:srgbClr val="2F4858"/>
              </a:buClr>
              <a:buSzPts val="1400"/>
              <a:buFont typeface="Open Sans"/>
              <a:buChar char="■"/>
              <a:defRPr sz="1400" i="0" u="none" strike="noStrike" cap="none">
                <a:solidFill>
                  <a:srgbClr val="2F4858"/>
                </a:solidFill>
                <a:latin typeface="Open Sans"/>
                <a:ea typeface="Open Sans"/>
                <a:cs typeface="Open Sans"/>
                <a:sym typeface="Open Sans"/>
              </a:defRPr>
            </a:lvl3pPr>
            <a:lvl4pPr marL="1828800" marR="0" lvl="3" indent="-317500" algn="l" rtl="0">
              <a:lnSpc>
                <a:spcPct val="115000"/>
              </a:lnSpc>
              <a:spcBef>
                <a:spcPts val="0"/>
              </a:spcBef>
              <a:spcAft>
                <a:spcPts val="0"/>
              </a:spcAft>
              <a:buClr>
                <a:srgbClr val="2F4858"/>
              </a:buClr>
              <a:buSzPts val="1400"/>
              <a:buFont typeface="Open Sans"/>
              <a:buChar char="●"/>
              <a:defRPr sz="1400" i="0" u="none" strike="noStrike" cap="none">
                <a:solidFill>
                  <a:srgbClr val="2F4858"/>
                </a:solidFill>
                <a:latin typeface="Open Sans"/>
                <a:ea typeface="Open Sans"/>
                <a:cs typeface="Open Sans"/>
                <a:sym typeface="Open Sans"/>
              </a:defRPr>
            </a:lvl4pPr>
            <a:lvl5pPr marL="2286000" marR="0" lvl="4" indent="-317500" algn="l" rtl="0">
              <a:lnSpc>
                <a:spcPct val="115000"/>
              </a:lnSpc>
              <a:spcBef>
                <a:spcPts val="0"/>
              </a:spcBef>
              <a:spcAft>
                <a:spcPts val="0"/>
              </a:spcAft>
              <a:buClr>
                <a:srgbClr val="2F4858"/>
              </a:buClr>
              <a:buSzPts val="1400"/>
              <a:buFont typeface="Open Sans"/>
              <a:buChar char="○"/>
              <a:defRPr sz="1400" i="0" u="none" strike="noStrike" cap="none">
                <a:solidFill>
                  <a:srgbClr val="2F4858"/>
                </a:solidFill>
                <a:latin typeface="Open Sans"/>
                <a:ea typeface="Open Sans"/>
                <a:cs typeface="Open Sans"/>
                <a:sym typeface="Open Sans"/>
              </a:defRPr>
            </a:lvl5pPr>
            <a:lvl6pPr marL="2743200" marR="0" lvl="5" indent="-317500" algn="l" rtl="0">
              <a:lnSpc>
                <a:spcPct val="115000"/>
              </a:lnSpc>
              <a:spcBef>
                <a:spcPts val="0"/>
              </a:spcBef>
              <a:spcAft>
                <a:spcPts val="0"/>
              </a:spcAft>
              <a:buClr>
                <a:srgbClr val="2F4858"/>
              </a:buClr>
              <a:buSzPts val="1400"/>
              <a:buFont typeface="Open Sans"/>
              <a:buChar char="■"/>
              <a:defRPr sz="1400" i="0" u="none" strike="noStrike" cap="none">
                <a:solidFill>
                  <a:srgbClr val="2F4858"/>
                </a:solidFill>
                <a:latin typeface="Open Sans"/>
                <a:ea typeface="Open Sans"/>
                <a:cs typeface="Open Sans"/>
                <a:sym typeface="Open Sans"/>
              </a:defRPr>
            </a:lvl6pPr>
            <a:lvl7pPr marL="3200400" marR="0" lvl="6" indent="-317500" algn="l" rtl="0">
              <a:lnSpc>
                <a:spcPct val="115000"/>
              </a:lnSpc>
              <a:spcBef>
                <a:spcPts val="0"/>
              </a:spcBef>
              <a:spcAft>
                <a:spcPts val="0"/>
              </a:spcAft>
              <a:buClr>
                <a:srgbClr val="2F4858"/>
              </a:buClr>
              <a:buSzPts val="1400"/>
              <a:buFont typeface="Open Sans"/>
              <a:buChar char="●"/>
              <a:defRPr sz="1400" i="0" u="none" strike="noStrike" cap="none">
                <a:solidFill>
                  <a:srgbClr val="2F4858"/>
                </a:solidFill>
                <a:latin typeface="Open Sans"/>
                <a:ea typeface="Open Sans"/>
                <a:cs typeface="Open Sans"/>
                <a:sym typeface="Open Sans"/>
              </a:defRPr>
            </a:lvl7pPr>
            <a:lvl8pPr marL="3657600" marR="0" lvl="7" indent="-317500" algn="l" rtl="0">
              <a:lnSpc>
                <a:spcPct val="115000"/>
              </a:lnSpc>
              <a:spcBef>
                <a:spcPts val="0"/>
              </a:spcBef>
              <a:spcAft>
                <a:spcPts val="0"/>
              </a:spcAft>
              <a:buClr>
                <a:srgbClr val="2F4858"/>
              </a:buClr>
              <a:buSzPts val="1400"/>
              <a:buFont typeface="Open Sans"/>
              <a:buChar char="○"/>
              <a:defRPr sz="1400" i="0" u="none" strike="noStrike" cap="none">
                <a:solidFill>
                  <a:srgbClr val="2F4858"/>
                </a:solidFill>
                <a:latin typeface="Open Sans"/>
                <a:ea typeface="Open Sans"/>
                <a:cs typeface="Open Sans"/>
                <a:sym typeface="Open Sans"/>
              </a:defRPr>
            </a:lvl8pPr>
            <a:lvl9pPr marL="4114800" marR="0" lvl="8" indent="-317500" algn="l" rtl="0">
              <a:lnSpc>
                <a:spcPct val="115000"/>
              </a:lnSpc>
              <a:spcBef>
                <a:spcPts val="0"/>
              </a:spcBef>
              <a:spcAft>
                <a:spcPts val="0"/>
              </a:spcAft>
              <a:buClr>
                <a:srgbClr val="2F4858"/>
              </a:buClr>
              <a:buSzPts val="1400"/>
              <a:buFont typeface="Open Sans"/>
              <a:buChar char="■"/>
              <a:defRPr sz="1400" i="0" u="none" strike="noStrike" cap="none">
                <a:solidFill>
                  <a:srgbClr val="2F4858"/>
                </a:solidFill>
                <a:latin typeface="Open Sans"/>
                <a:ea typeface="Open Sans"/>
                <a:cs typeface="Open Sans"/>
                <a:sym typeface="Open Sans"/>
              </a:defRPr>
            </a:lvl9pPr>
          </a:lstStyle>
          <a:p>
            <a:endParaRPr/>
          </a:p>
        </p:txBody>
      </p:sp>
      <p:sp>
        <p:nvSpPr>
          <p:cNvPr id="8" name="Google Shape;8;p7"/>
          <p:cNvSpPr txBox="1">
            <a:spLocks noGrp="1"/>
          </p:cNvSpPr>
          <p:nvPr>
            <p:ph type="sldNum" idx="12"/>
          </p:nvPr>
        </p:nvSpPr>
        <p:spPr>
          <a:xfrm>
            <a:off x="8320058" y="4666205"/>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00" i="0" u="none" strike="noStrike" cap="none">
                <a:solidFill>
                  <a:schemeClr val="dk2"/>
                </a:solidFill>
                <a:latin typeface="Open Sans ExtraBold"/>
                <a:ea typeface="Open Sans ExtraBold"/>
                <a:cs typeface="Open Sans ExtraBold"/>
                <a:sym typeface="Open Sans ExtraBold"/>
              </a:defRPr>
            </a:lvl1pPr>
            <a:lvl2pPr marL="0" marR="0" lvl="1" indent="0" algn="r" rtl="0">
              <a:lnSpc>
                <a:spcPct val="100000"/>
              </a:lnSpc>
              <a:spcBef>
                <a:spcPts val="0"/>
              </a:spcBef>
              <a:spcAft>
                <a:spcPts val="0"/>
              </a:spcAft>
              <a:buClr>
                <a:srgbClr val="000000"/>
              </a:buClr>
              <a:buSzPts val="1000"/>
              <a:buFont typeface="Arial"/>
              <a:buNone/>
              <a:defRPr sz="1300" i="0" u="none" strike="noStrike" cap="none">
                <a:solidFill>
                  <a:schemeClr val="dk2"/>
                </a:solidFill>
                <a:latin typeface="Open Sans ExtraBold"/>
                <a:ea typeface="Open Sans ExtraBold"/>
                <a:cs typeface="Open Sans ExtraBold"/>
                <a:sym typeface="Open Sans ExtraBold"/>
              </a:defRPr>
            </a:lvl2pPr>
            <a:lvl3pPr marL="0" marR="0" lvl="2" indent="0" algn="r" rtl="0">
              <a:lnSpc>
                <a:spcPct val="100000"/>
              </a:lnSpc>
              <a:spcBef>
                <a:spcPts val="0"/>
              </a:spcBef>
              <a:spcAft>
                <a:spcPts val="0"/>
              </a:spcAft>
              <a:buClr>
                <a:srgbClr val="000000"/>
              </a:buClr>
              <a:buSzPts val="1000"/>
              <a:buFont typeface="Arial"/>
              <a:buNone/>
              <a:defRPr sz="1300" i="0" u="none" strike="noStrike" cap="none">
                <a:solidFill>
                  <a:schemeClr val="dk2"/>
                </a:solidFill>
                <a:latin typeface="Open Sans ExtraBold"/>
                <a:ea typeface="Open Sans ExtraBold"/>
                <a:cs typeface="Open Sans ExtraBold"/>
                <a:sym typeface="Open Sans ExtraBold"/>
              </a:defRPr>
            </a:lvl3pPr>
            <a:lvl4pPr marL="0" marR="0" lvl="3" indent="0" algn="r" rtl="0">
              <a:lnSpc>
                <a:spcPct val="100000"/>
              </a:lnSpc>
              <a:spcBef>
                <a:spcPts val="0"/>
              </a:spcBef>
              <a:spcAft>
                <a:spcPts val="0"/>
              </a:spcAft>
              <a:buClr>
                <a:srgbClr val="000000"/>
              </a:buClr>
              <a:buSzPts val="1000"/>
              <a:buFont typeface="Arial"/>
              <a:buNone/>
              <a:defRPr sz="1300" i="0" u="none" strike="noStrike" cap="none">
                <a:solidFill>
                  <a:schemeClr val="dk2"/>
                </a:solidFill>
                <a:latin typeface="Open Sans ExtraBold"/>
                <a:ea typeface="Open Sans ExtraBold"/>
                <a:cs typeface="Open Sans ExtraBold"/>
                <a:sym typeface="Open Sans ExtraBold"/>
              </a:defRPr>
            </a:lvl4pPr>
            <a:lvl5pPr marL="0" marR="0" lvl="4" indent="0" algn="r" rtl="0">
              <a:lnSpc>
                <a:spcPct val="100000"/>
              </a:lnSpc>
              <a:spcBef>
                <a:spcPts val="0"/>
              </a:spcBef>
              <a:spcAft>
                <a:spcPts val="0"/>
              </a:spcAft>
              <a:buClr>
                <a:srgbClr val="000000"/>
              </a:buClr>
              <a:buSzPts val="1000"/>
              <a:buFont typeface="Arial"/>
              <a:buNone/>
              <a:defRPr sz="1300" i="0" u="none" strike="noStrike" cap="none">
                <a:solidFill>
                  <a:schemeClr val="dk2"/>
                </a:solidFill>
                <a:latin typeface="Open Sans ExtraBold"/>
                <a:ea typeface="Open Sans ExtraBold"/>
                <a:cs typeface="Open Sans ExtraBold"/>
                <a:sym typeface="Open Sans ExtraBold"/>
              </a:defRPr>
            </a:lvl5pPr>
            <a:lvl6pPr marL="0" marR="0" lvl="5" indent="0" algn="r" rtl="0">
              <a:lnSpc>
                <a:spcPct val="100000"/>
              </a:lnSpc>
              <a:spcBef>
                <a:spcPts val="0"/>
              </a:spcBef>
              <a:spcAft>
                <a:spcPts val="0"/>
              </a:spcAft>
              <a:buClr>
                <a:srgbClr val="000000"/>
              </a:buClr>
              <a:buSzPts val="1000"/>
              <a:buFont typeface="Arial"/>
              <a:buNone/>
              <a:defRPr sz="1300" i="0" u="none" strike="noStrike" cap="none">
                <a:solidFill>
                  <a:schemeClr val="dk2"/>
                </a:solidFill>
                <a:latin typeface="Open Sans ExtraBold"/>
                <a:ea typeface="Open Sans ExtraBold"/>
                <a:cs typeface="Open Sans ExtraBold"/>
                <a:sym typeface="Open Sans ExtraBold"/>
              </a:defRPr>
            </a:lvl6pPr>
            <a:lvl7pPr marL="0" marR="0" lvl="6" indent="0" algn="r" rtl="0">
              <a:lnSpc>
                <a:spcPct val="100000"/>
              </a:lnSpc>
              <a:spcBef>
                <a:spcPts val="0"/>
              </a:spcBef>
              <a:spcAft>
                <a:spcPts val="0"/>
              </a:spcAft>
              <a:buClr>
                <a:srgbClr val="000000"/>
              </a:buClr>
              <a:buSzPts val="1000"/>
              <a:buFont typeface="Arial"/>
              <a:buNone/>
              <a:defRPr sz="1300" i="0" u="none" strike="noStrike" cap="none">
                <a:solidFill>
                  <a:schemeClr val="dk2"/>
                </a:solidFill>
                <a:latin typeface="Open Sans ExtraBold"/>
                <a:ea typeface="Open Sans ExtraBold"/>
                <a:cs typeface="Open Sans ExtraBold"/>
                <a:sym typeface="Open Sans ExtraBold"/>
              </a:defRPr>
            </a:lvl7pPr>
            <a:lvl8pPr marL="0" marR="0" lvl="7" indent="0" algn="r" rtl="0">
              <a:lnSpc>
                <a:spcPct val="100000"/>
              </a:lnSpc>
              <a:spcBef>
                <a:spcPts val="0"/>
              </a:spcBef>
              <a:spcAft>
                <a:spcPts val="0"/>
              </a:spcAft>
              <a:buClr>
                <a:srgbClr val="000000"/>
              </a:buClr>
              <a:buSzPts val="1000"/>
              <a:buFont typeface="Arial"/>
              <a:buNone/>
              <a:defRPr sz="1300" i="0" u="none" strike="noStrike" cap="none">
                <a:solidFill>
                  <a:schemeClr val="dk2"/>
                </a:solidFill>
                <a:latin typeface="Open Sans ExtraBold"/>
                <a:ea typeface="Open Sans ExtraBold"/>
                <a:cs typeface="Open Sans ExtraBold"/>
                <a:sym typeface="Open Sans ExtraBold"/>
              </a:defRPr>
            </a:lvl8pPr>
            <a:lvl9pPr marL="0" marR="0" lvl="8" indent="0" algn="r" rtl="0">
              <a:lnSpc>
                <a:spcPct val="100000"/>
              </a:lnSpc>
              <a:spcBef>
                <a:spcPts val="0"/>
              </a:spcBef>
              <a:spcAft>
                <a:spcPts val="0"/>
              </a:spcAft>
              <a:buClr>
                <a:srgbClr val="000000"/>
              </a:buClr>
              <a:buSzPts val="1000"/>
              <a:buFont typeface="Arial"/>
              <a:buNone/>
              <a:defRPr sz="1300" i="0" u="none" strike="noStrike" cap="none">
                <a:solidFill>
                  <a:schemeClr val="dk2"/>
                </a:solidFill>
                <a:latin typeface="Open Sans ExtraBold"/>
                <a:ea typeface="Open Sans ExtraBold"/>
                <a:cs typeface="Open Sans ExtraBold"/>
                <a:sym typeface="Open Sans Extra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hendersonb@casscountynd.gov"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1"/>
          <p:cNvSpPr txBox="1">
            <a:spLocks noGrp="1"/>
          </p:cNvSpPr>
          <p:nvPr>
            <p:ph type="ctrTitle"/>
          </p:nvPr>
        </p:nvSpPr>
        <p:spPr>
          <a:xfrm>
            <a:off x="311700" y="1093233"/>
            <a:ext cx="5045700" cy="1646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rgbClr val="2F4858"/>
              </a:buClr>
              <a:buSzPts val="4500"/>
              <a:buFont typeface="Roboto Slab"/>
              <a:buNone/>
            </a:pPr>
            <a:r>
              <a:rPr lang="en-US" dirty="0"/>
              <a:t>Small Government</a:t>
            </a:r>
            <a:br>
              <a:rPr lang="en-US" dirty="0"/>
            </a:br>
            <a:r>
              <a:rPr lang="en-US" dirty="0"/>
              <a:t>Big Problems</a:t>
            </a:r>
            <a:endParaRPr dirty="0"/>
          </a:p>
        </p:txBody>
      </p:sp>
      <p:sp>
        <p:nvSpPr>
          <p:cNvPr id="38" name="Google Shape;38;p1"/>
          <p:cNvSpPr txBox="1">
            <a:spLocks noGrp="1"/>
          </p:cNvSpPr>
          <p:nvPr>
            <p:ph type="subTitle" idx="1"/>
          </p:nvPr>
        </p:nvSpPr>
        <p:spPr>
          <a:xfrm>
            <a:off x="248200" y="3050870"/>
            <a:ext cx="4266300" cy="792600"/>
          </a:xfrm>
          <a:prstGeom prst="rect">
            <a:avLst/>
          </a:prstGeom>
          <a:noFill/>
          <a:ln>
            <a:noFill/>
          </a:ln>
        </p:spPr>
        <p:txBody>
          <a:bodyPr spcFirstLastPara="1" wrap="square" lIns="91425" tIns="91425" rIns="91425" bIns="91425" anchor="t" anchorCtr="0">
            <a:normAutofit fontScale="92500" lnSpcReduction="20000"/>
          </a:bodyPr>
          <a:lstStyle/>
          <a:p>
            <a:pPr marL="457200" lvl="0" indent="-342900" algn="l" rtl="0">
              <a:lnSpc>
                <a:spcPct val="100000"/>
              </a:lnSpc>
              <a:spcBef>
                <a:spcPts val="0"/>
              </a:spcBef>
              <a:spcAft>
                <a:spcPts val="0"/>
              </a:spcAft>
              <a:buClr>
                <a:srgbClr val="2F4858"/>
              </a:buClr>
              <a:buSzPts val="2500"/>
              <a:buFont typeface="Roboto Slab"/>
              <a:buNone/>
            </a:pPr>
            <a:r>
              <a:rPr lang="en-US" dirty="0"/>
              <a:t>Utilizing Open Source to Serve our Citizens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
          <a:extLst>
            <a:ext uri="{FF2B5EF4-FFF2-40B4-BE49-F238E27FC236}">
              <a16:creationId xmlns:a16="http://schemas.microsoft.com/office/drawing/2014/main" id="{065C2E76-E94D-36B5-0489-A5403DBBE40C}"/>
            </a:ext>
          </a:extLst>
        </p:cNvPr>
        <p:cNvGrpSpPr/>
        <p:nvPr/>
      </p:nvGrpSpPr>
      <p:grpSpPr>
        <a:xfrm>
          <a:off x="0" y="0"/>
          <a:ext cx="0" cy="0"/>
          <a:chOff x="0" y="0"/>
          <a:chExt cx="0" cy="0"/>
        </a:xfrm>
      </p:grpSpPr>
      <p:sp>
        <p:nvSpPr>
          <p:cNvPr id="48" name="Google Shape;48;p3">
            <a:extLst>
              <a:ext uri="{FF2B5EF4-FFF2-40B4-BE49-F238E27FC236}">
                <a16:creationId xmlns:a16="http://schemas.microsoft.com/office/drawing/2014/main" id="{4C2B9DA9-2A94-C125-5F0D-D97767853DEE}"/>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F4858"/>
              </a:buClr>
              <a:buSzPct val="111111"/>
              <a:buFont typeface="Roboto Slab"/>
              <a:buNone/>
            </a:pPr>
            <a:endParaRPr dirty="0"/>
          </a:p>
        </p:txBody>
      </p:sp>
      <p:sp>
        <p:nvSpPr>
          <p:cNvPr id="3" name="TextBox 2">
            <a:extLst>
              <a:ext uri="{FF2B5EF4-FFF2-40B4-BE49-F238E27FC236}">
                <a16:creationId xmlns:a16="http://schemas.microsoft.com/office/drawing/2014/main" id="{EB5296B2-0262-9236-FE2E-094C2B8B042B}"/>
              </a:ext>
            </a:extLst>
          </p:cNvPr>
          <p:cNvSpPr txBox="1"/>
          <p:nvPr/>
        </p:nvSpPr>
        <p:spPr>
          <a:xfrm>
            <a:off x="4692650" y="1017725"/>
            <a:ext cx="4260850" cy="1754326"/>
          </a:xfrm>
          <a:prstGeom prst="rect">
            <a:avLst/>
          </a:prstGeom>
          <a:noFill/>
        </p:spPr>
        <p:txBody>
          <a:bodyPr wrap="square" rtlCol="0">
            <a:spAutoFit/>
          </a:bodyPr>
          <a:lstStyle/>
          <a:p>
            <a:r>
              <a:rPr lang="en-US" sz="3600" dirty="0">
                <a:solidFill>
                  <a:schemeClr val="bg1"/>
                </a:solidFill>
              </a:rPr>
              <a:t>Can’t Change</a:t>
            </a:r>
            <a:br>
              <a:rPr lang="en-US" sz="3600" dirty="0">
                <a:solidFill>
                  <a:schemeClr val="bg1"/>
                </a:solidFill>
              </a:rPr>
            </a:br>
            <a:r>
              <a:rPr lang="en-US" sz="3600" dirty="0">
                <a:solidFill>
                  <a:schemeClr val="bg1"/>
                </a:solidFill>
              </a:rPr>
              <a:t>Can’t Leave</a:t>
            </a:r>
            <a:br>
              <a:rPr lang="en-US" sz="3600" dirty="0">
                <a:solidFill>
                  <a:schemeClr val="bg1"/>
                </a:solidFill>
              </a:rPr>
            </a:br>
            <a:r>
              <a:rPr lang="en-US" sz="3600" dirty="0">
                <a:solidFill>
                  <a:schemeClr val="bg1"/>
                </a:solidFill>
              </a:rPr>
              <a:t>Can’t Improve</a:t>
            </a:r>
          </a:p>
        </p:txBody>
      </p:sp>
      <p:pic>
        <p:nvPicPr>
          <p:cNvPr id="8194" name="Picture 2">
            <a:extLst>
              <a:ext uri="{FF2B5EF4-FFF2-40B4-BE49-F238E27FC236}">
                <a16:creationId xmlns:a16="http://schemas.microsoft.com/office/drawing/2014/main" id="{848D9228-91DA-8B02-D608-458974A33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50" y="1149350"/>
            <a:ext cx="3951514"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43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
          <a:extLst>
            <a:ext uri="{FF2B5EF4-FFF2-40B4-BE49-F238E27FC236}">
              <a16:creationId xmlns:a16="http://schemas.microsoft.com/office/drawing/2014/main" id="{471E4E5F-35CB-5F17-6FC3-65EC9DC43014}"/>
            </a:ext>
          </a:extLst>
        </p:cNvPr>
        <p:cNvGrpSpPr/>
        <p:nvPr/>
      </p:nvGrpSpPr>
      <p:grpSpPr>
        <a:xfrm>
          <a:off x="0" y="0"/>
          <a:ext cx="0" cy="0"/>
          <a:chOff x="0" y="0"/>
          <a:chExt cx="0" cy="0"/>
        </a:xfrm>
      </p:grpSpPr>
      <p:sp>
        <p:nvSpPr>
          <p:cNvPr id="48" name="Google Shape;48;p3">
            <a:extLst>
              <a:ext uri="{FF2B5EF4-FFF2-40B4-BE49-F238E27FC236}">
                <a16:creationId xmlns:a16="http://schemas.microsoft.com/office/drawing/2014/main" id="{59481DB1-A41F-3F35-7016-A4A4F28B90E4}"/>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F4858"/>
              </a:buClr>
              <a:buSzPct val="111111"/>
              <a:buFont typeface="Roboto Slab"/>
              <a:buNone/>
            </a:pPr>
            <a:endParaRPr dirty="0"/>
          </a:p>
        </p:txBody>
      </p:sp>
      <p:pic>
        <p:nvPicPr>
          <p:cNvPr id="9218" name="Picture 2">
            <a:extLst>
              <a:ext uri="{FF2B5EF4-FFF2-40B4-BE49-F238E27FC236}">
                <a16:creationId xmlns:a16="http://schemas.microsoft.com/office/drawing/2014/main" id="{2A9C1CDE-5271-A89A-F939-184E74A1B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800" y="374650"/>
            <a:ext cx="4572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582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
          <a:extLst>
            <a:ext uri="{FF2B5EF4-FFF2-40B4-BE49-F238E27FC236}">
              <a16:creationId xmlns:a16="http://schemas.microsoft.com/office/drawing/2014/main" id="{02F026C3-E4A1-69F4-B17A-36D2F2F466C9}"/>
            </a:ext>
          </a:extLst>
        </p:cNvPr>
        <p:cNvGrpSpPr/>
        <p:nvPr/>
      </p:nvGrpSpPr>
      <p:grpSpPr>
        <a:xfrm>
          <a:off x="0" y="0"/>
          <a:ext cx="0" cy="0"/>
          <a:chOff x="0" y="0"/>
          <a:chExt cx="0" cy="0"/>
        </a:xfrm>
      </p:grpSpPr>
      <p:sp>
        <p:nvSpPr>
          <p:cNvPr id="48" name="Google Shape;48;p3">
            <a:extLst>
              <a:ext uri="{FF2B5EF4-FFF2-40B4-BE49-F238E27FC236}">
                <a16:creationId xmlns:a16="http://schemas.microsoft.com/office/drawing/2014/main" id="{AA3419B2-CCE4-F3B2-F578-6525B2D197E7}"/>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F4858"/>
              </a:buClr>
              <a:buSzPct val="111111"/>
              <a:buFont typeface="Roboto Slab"/>
              <a:buNone/>
            </a:pPr>
            <a:endParaRPr dirty="0"/>
          </a:p>
        </p:txBody>
      </p:sp>
      <p:pic>
        <p:nvPicPr>
          <p:cNvPr id="10242" name="Picture 2">
            <a:extLst>
              <a:ext uri="{FF2B5EF4-FFF2-40B4-BE49-F238E27FC236}">
                <a16:creationId xmlns:a16="http://schemas.microsoft.com/office/drawing/2014/main" id="{839D56CC-AE02-EB47-37C2-9B66ABADC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445025"/>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364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
          <a:extLst>
            <a:ext uri="{FF2B5EF4-FFF2-40B4-BE49-F238E27FC236}">
              <a16:creationId xmlns:a16="http://schemas.microsoft.com/office/drawing/2014/main" id="{73388E81-30B4-175D-B903-159D08B6CB06}"/>
            </a:ext>
          </a:extLst>
        </p:cNvPr>
        <p:cNvGrpSpPr/>
        <p:nvPr/>
      </p:nvGrpSpPr>
      <p:grpSpPr>
        <a:xfrm>
          <a:off x="0" y="0"/>
          <a:ext cx="0" cy="0"/>
          <a:chOff x="0" y="0"/>
          <a:chExt cx="0" cy="0"/>
        </a:xfrm>
      </p:grpSpPr>
      <p:sp>
        <p:nvSpPr>
          <p:cNvPr id="48" name="Google Shape;48;p3">
            <a:extLst>
              <a:ext uri="{FF2B5EF4-FFF2-40B4-BE49-F238E27FC236}">
                <a16:creationId xmlns:a16="http://schemas.microsoft.com/office/drawing/2014/main" id="{430BDDE8-E929-2B5A-04A9-FBE549B87587}"/>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F4858"/>
              </a:buClr>
              <a:buSzPct val="111111"/>
              <a:buFont typeface="Roboto Slab"/>
              <a:buNone/>
            </a:pPr>
            <a:endParaRPr dirty="0"/>
          </a:p>
        </p:txBody>
      </p:sp>
      <p:pic>
        <p:nvPicPr>
          <p:cNvPr id="11266" name="Picture 2">
            <a:extLst>
              <a:ext uri="{FF2B5EF4-FFF2-40B4-BE49-F238E27FC236}">
                <a16:creationId xmlns:a16="http://schemas.microsoft.com/office/drawing/2014/main" id="{00C3AC05-1CA6-C612-2F8A-D24DBF553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445025"/>
            <a:ext cx="666750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70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
          <a:extLst>
            <a:ext uri="{FF2B5EF4-FFF2-40B4-BE49-F238E27FC236}">
              <a16:creationId xmlns:a16="http://schemas.microsoft.com/office/drawing/2014/main" id="{8D20F3D8-9F72-23E8-BB6D-DFB0ED3BD8ED}"/>
            </a:ext>
          </a:extLst>
        </p:cNvPr>
        <p:cNvGrpSpPr/>
        <p:nvPr/>
      </p:nvGrpSpPr>
      <p:grpSpPr>
        <a:xfrm>
          <a:off x="0" y="0"/>
          <a:ext cx="0" cy="0"/>
          <a:chOff x="0" y="0"/>
          <a:chExt cx="0" cy="0"/>
        </a:xfrm>
      </p:grpSpPr>
      <p:sp>
        <p:nvSpPr>
          <p:cNvPr id="48" name="Google Shape;48;p3">
            <a:extLst>
              <a:ext uri="{FF2B5EF4-FFF2-40B4-BE49-F238E27FC236}">
                <a16:creationId xmlns:a16="http://schemas.microsoft.com/office/drawing/2014/main" id="{6BE3F3C6-7B5D-FF0D-11E6-F2BB4A3D06CE}"/>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F4858"/>
              </a:buClr>
              <a:buSzPct val="111111"/>
              <a:buFont typeface="Roboto Slab"/>
              <a:buNone/>
            </a:pPr>
            <a:r>
              <a:rPr lang="en-US" dirty="0"/>
              <a:t>What’s worked?</a:t>
            </a:r>
            <a:endParaRPr dirty="0"/>
          </a:p>
        </p:txBody>
      </p:sp>
      <p:sp>
        <p:nvSpPr>
          <p:cNvPr id="2" name="TextBox 1">
            <a:extLst>
              <a:ext uri="{FF2B5EF4-FFF2-40B4-BE49-F238E27FC236}">
                <a16:creationId xmlns:a16="http://schemas.microsoft.com/office/drawing/2014/main" id="{E632B68E-7190-1E4D-4D2F-5B3AB3825E45}"/>
              </a:ext>
            </a:extLst>
          </p:cNvPr>
          <p:cNvSpPr txBox="1"/>
          <p:nvPr/>
        </p:nvSpPr>
        <p:spPr>
          <a:xfrm>
            <a:off x="463550" y="952500"/>
            <a:ext cx="3981450" cy="3539430"/>
          </a:xfrm>
          <a:prstGeom prst="rect">
            <a:avLst/>
          </a:prstGeom>
          <a:noFill/>
        </p:spPr>
        <p:txBody>
          <a:bodyPr wrap="square" rtlCol="0">
            <a:spAutoFit/>
          </a:bodyPr>
          <a:lstStyle/>
          <a:p>
            <a:r>
              <a:rPr lang="en-US" dirty="0" err="1">
                <a:solidFill>
                  <a:schemeClr val="bg1"/>
                </a:solidFill>
              </a:rPr>
              <a:t>Netbox</a:t>
            </a:r>
            <a:br>
              <a:rPr lang="en-US" dirty="0">
                <a:solidFill>
                  <a:schemeClr val="bg1"/>
                </a:solidFill>
              </a:rPr>
            </a:br>
            <a:r>
              <a:rPr lang="en-US" dirty="0">
                <a:solidFill>
                  <a:schemeClr val="bg1"/>
                </a:solidFill>
              </a:rPr>
              <a:t>GLPI</a:t>
            </a:r>
            <a:br>
              <a:rPr lang="en-US" dirty="0">
                <a:solidFill>
                  <a:schemeClr val="bg1"/>
                </a:solidFill>
              </a:rPr>
            </a:br>
            <a:r>
              <a:rPr lang="en-US" dirty="0">
                <a:solidFill>
                  <a:schemeClr val="bg1"/>
                </a:solidFill>
              </a:rPr>
              <a:t>Snipe-IT</a:t>
            </a:r>
            <a:br>
              <a:rPr lang="en-US" dirty="0">
                <a:solidFill>
                  <a:schemeClr val="bg1"/>
                </a:solidFill>
              </a:rPr>
            </a:br>
            <a:br>
              <a:rPr lang="en-US" dirty="0">
                <a:solidFill>
                  <a:schemeClr val="bg1"/>
                </a:solidFill>
              </a:rPr>
            </a:br>
            <a:r>
              <a:rPr lang="en-US" dirty="0" err="1">
                <a:solidFill>
                  <a:schemeClr val="bg1"/>
                </a:solidFill>
              </a:rPr>
              <a:t>CheckMK</a:t>
            </a:r>
            <a:br>
              <a:rPr lang="en-US" dirty="0">
                <a:solidFill>
                  <a:schemeClr val="bg1"/>
                </a:solidFill>
              </a:rPr>
            </a:br>
            <a:r>
              <a:rPr lang="en-US" dirty="0">
                <a:solidFill>
                  <a:schemeClr val="bg1"/>
                </a:solidFill>
              </a:rPr>
              <a:t>Grafana</a:t>
            </a:r>
            <a:br>
              <a:rPr lang="en-US" dirty="0">
                <a:solidFill>
                  <a:schemeClr val="bg1"/>
                </a:solidFill>
              </a:rPr>
            </a:br>
            <a:r>
              <a:rPr lang="en-US" dirty="0">
                <a:solidFill>
                  <a:schemeClr val="bg1"/>
                </a:solidFill>
              </a:rPr>
              <a:t>Prometheus</a:t>
            </a:r>
            <a:br>
              <a:rPr lang="en-US" dirty="0">
                <a:solidFill>
                  <a:schemeClr val="bg1"/>
                </a:solidFill>
              </a:rPr>
            </a:br>
            <a:br>
              <a:rPr lang="en-US" dirty="0">
                <a:solidFill>
                  <a:schemeClr val="bg1"/>
                </a:solidFill>
              </a:rPr>
            </a:br>
            <a:r>
              <a:rPr lang="en-US" dirty="0" err="1">
                <a:solidFill>
                  <a:schemeClr val="bg1"/>
                </a:solidFill>
              </a:rPr>
              <a:t>Keycloak</a:t>
            </a:r>
            <a:br>
              <a:rPr lang="en-US" dirty="0">
                <a:solidFill>
                  <a:schemeClr val="bg1"/>
                </a:solidFill>
              </a:rPr>
            </a:br>
            <a:br>
              <a:rPr lang="en-US" dirty="0">
                <a:solidFill>
                  <a:schemeClr val="bg1"/>
                </a:solidFill>
              </a:rPr>
            </a:br>
            <a:r>
              <a:rPr lang="en-US" dirty="0">
                <a:solidFill>
                  <a:schemeClr val="bg1"/>
                </a:solidFill>
              </a:rPr>
              <a:t>Docker Swarm</a:t>
            </a:r>
            <a:br>
              <a:rPr lang="en-US" dirty="0">
                <a:solidFill>
                  <a:schemeClr val="bg1"/>
                </a:solidFill>
              </a:rPr>
            </a:br>
            <a:br>
              <a:rPr lang="en-US" dirty="0">
                <a:solidFill>
                  <a:schemeClr val="bg1"/>
                </a:solidFill>
              </a:rPr>
            </a:br>
            <a:r>
              <a:rPr lang="en-US" dirty="0">
                <a:solidFill>
                  <a:schemeClr val="bg1"/>
                </a:solidFill>
              </a:rPr>
              <a:t>Oxidized</a:t>
            </a:r>
            <a:br>
              <a:rPr lang="en-US" dirty="0">
                <a:solidFill>
                  <a:schemeClr val="bg1"/>
                </a:solidFill>
              </a:rPr>
            </a:br>
            <a:br>
              <a:rPr lang="en-US" dirty="0">
                <a:solidFill>
                  <a:schemeClr val="bg1"/>
                </a:solidFill>
              </a:rPr>
            </a:br>
            <a:r>
              <a:rPr lang="en-US" dirty="0">
                <a:solidFill>
                  <a:schemeClr val="bg1"/>
                </a:solidFill>
              </a:rPr>
              <a:t>SSLH</a:t>
            </a:r>
            <a:br>
              <a:rPr lang="en-US" dirty="0"/>
            </a:br>
            <a:endParaRPr lang="en-US" dirty="0"/>
          </a:p>
        </p:txBody>
      </p:sp>
      <p:sp>
        <p:nvSpPr>
          <p:cNvPr id="3" name="TextBox 2">
            <a:extLst>
              <a:ext uri="{FF2B5EF4-FFF2-40B4-BE49-F238E27FC236}">
                <a16:creationId xmlns:a16="http://schemas.microsoft.com/office/drawing/2014/main" id="{FF37FB60-08B8-36C0-6922-E654EEAF7CF8}"/>
              </a:ext>
            </a:extLst>
          </p:cNvPr>
          <p:cNvSpPr txBox="1"/>
          <p:nvPr/>
        </p:nvSpPr>
        <p:spPr>
          <a:xfrm>
            <a:off x="3181350" y="952500"/>
            <a:ext cx="1631950" cy="3323987"/>
          </a:xfrm>
          <a:prstGeom prst="rect">
            <a:avLst/>
          </a:prstGeom>
          <a:noFill/>
        </p:spPr>
        <p:txBody>
          <a:bodyPr wrap="square" rtlCol="0">
            <a:spAutoFit/>
          </a:bodyPr>
          <a:lstStyle/>
          <a:p>
            <a:r>
              <a:rPr lang="en-US" dirty="0" err="1">
                <a:solidFill>
                  <a:schemeClr val="bg1"/>
                </a:solidFill>
              </a:rPr>
              <a:t>OPNSense</a:t>
            </a:r>
            <a:br>
              <a:rPr lang="en-US" dirty="0">
                <a:solidFill>
                  <a:schemeClr val="bg1"/>
                </a:solidFill>
              </a:rPr>
            </a:br>
            <a:br>
              <a:rPr lang="en-US" dirty="0">
                <a:solidFill>
                  <a:schemeClr val="bg1"/>
                </a:solidFill>
              </a:rPr>
            </a:br>
            <a:r>
              <a:rPr lang="en-US" dirty="0" err="1">
                <a:solidFill>
                  <a:schemeClr val="bg1"/>
                </a:solidFill>
              </a:rPr>
              <a:t>Proxmox</a:t>
            </a:r>
            <a:br>
              <a:rPr lang="en-US" dirty="0">
                <a:solidFill>
                  <a:schemeClr val="bg1"/>
                </a:solidFill>
              </a:rPr>
            </a:br>
            <a:br>
              <a:rPr lang="en-US" dirty="0">
                <a:solidFill>
                  <a:schemeClr val="bg1"/>
                </a:solidFill>
              </a:rPr>
            </a:br>
            <a:r>
              <a:rPr lang="en-US" dirty="0">
                <a:solidFill>
                  <a:schemeClr val="bg1"/>
                </a:solidFill>
              </a:rPr>
              <a:t>XCP-NG</a:t>
            </a:r>
            <a:br>
              <a:rPr lang="en-US" dirty="0">
                <a:solidFill>
                  <a:schemeClr val="bg1"/>
                </a:solidFill>
              </a:rPr>
            </a:br>
            <a:br>
              <a:rPr lang="en-US" dirty="0">
                <a:solidFill>
                  <a:schemeClr val="bg1"/>
                </a:solidFill>
              </a:rPr>
            </a:br>
            <a:r>
              <a:rPr lang="en-US" dirty="0" err="1">
                <a:solidFill>
                  <a:schemeClr val="bg1"/>
                </a:solidFill>
              </a:rPr>
              <a:t>TrueNas</a:t>
            </a:r>
            <a:br>
              <a:rPr lang="en-US" dirty="0">
                <a:solidFill>
                  <a:schemeClr val="bg1"/>
                </a:solidFill>
              </a:rPr>
            </a:br>
            <a:br>
              <a:rPr lang="en-US" dirty="0">
                <a:solidFill>
                  <a:schemeClr val="bg1"/>
                </a:solidFill>
              </a:rPr>
            </a:br>
            <a:r>
              <a:rPr lang="en-US" dirty="0" err="1">
                <a:solidFill>
                  <a:schemeClr val="bg1"/>
                </a:solidFill>
              </a:rPr>
              <a:t>OSTicket</a:t>
            </a:r>
            <a:br>
              <a:rPr lang="en-US" dirty="0">
                <a:solidFill>
                  <a:schemeClr val="bg1"/>
                </a:solidFill>
              </a:rPr>
            </a:br>
            <a:br>
              <a:rPr lang="en-US" dirty="0">
                <a:solidFill>
                  <a:schemeClr val="bg1"/>
                </a:solidFill>
              </a:rPr>
            </a:br>
            <a:r>
              <a:rPr lang="en-US" dirty="0" err="1">
                <a:solidFill>
                  <a:schemeClr val="bg1"/>
                </a:solidFill>
              </a:rPr>
              <a:t>Ollama</a:t>
            </a:r>
            <a:br>
              <a:rPr lang="en-US" dirty="0">
                <a:solidFill>
                  <a:schemeClr val="bg1"/>
                </a:solidFill>
              </a:rPr>
            </a:br>
            <a:br>
              <a:rPr lang="en-US" dirty="0">
                <a:solidFill>
                  <a:schemeClr val="bg1"/>
                </a:solidFill>
              </a:rPr>
            </a:br>
            <a:r>
              <a:rPr lang="en-US" dirty="0">
                <a:solidFill>
                  <a:schemeClr val="bg1"/>
                </a:solidFill>
              </a:rPr>
              <a:t>Ansible</a:t>
            </a:r>
            <a:br>
              <a:rPr lang="en-US" dirty="0">
                <a:solidFill>
                  <a:schemeClr val="bg1"/>
                </a:solidFill>
              </a:rPr>
            </a:br>
            <a:br>
              <a:rPr lang="en-US" dirty="0">
                <a:solidFill>
                  <a:schemeClr val="bg1"/>
                </a:solidFill>
              </a:rPr>
            </a:br>
            <a:endParaRPr lang="en-US" dirty="0">
              <a:solidFill>
                <a:schemeClr val="bg1"/>
              </a:solidFill>
            </a:endParaRPr>
          </a:p>
        </p:txBody>
      </p:sp>
      <p:sp>
        <p:nvSpPr>
          <p:cNvPr id="4" name="TextBox 3">
            <a:extLst>
              <a:ext uri="{FF2B5EF4-FFF2-40B4-BE49-F238E27FC236}">
                <a16:creationId xmlns:a16="http://schemas.microsoft.com/office/drawing/2014/main" id="{0C481FA9-3CA6-CB52-BFCD-5B95805DA4EB}"/>
              </a:ext>
            </a:extLst>
          </p:cNvPr>
          <p:cNvSpPr txBox="1"/>
          <p:nvPr/>
        </p:nvSpPr>
        <p:spPr>
          <a:xfrm>
            <a:off x="5171800" y="952500"/>
            <a:ext cx="1282700" cy="2031325"/>
          </a:xfrm>
          <a:prstGeom prst="rect">
            <a:avLst/>
          </a:prstGeom>
          <a:noFill/>
        </p:spPr>
        <p:txBody>
          <a:bodyPr wrap="square" rtlCol="0">
            <a:spAutoFit/>
          </a:bodyPr>
          <a:lstStyle/>
          <a:p>
            <a:r>
              <a:rPr lang="en-US" dirty="0">
                <a:solidFill>
                  <a:schemeClr val="bg1"/>
                </a:solidFill>
              </a:rPr>
              <a:t>Ceph</a:t>
            </a:r>
            <a:br>
              <a:rPr lang="en-US" dirty="0">
                <a:solidFill>
                  <a:schemeClr val="bg1"/>
                </a:solidFill>
              </a:rPr>
            </a:br>
            <a:br>
              <a:rPr lang="en-US" dirty="0">
                <a:solidFill>
                  <a:schemeClr val="bg1"/>
                </a:solidFill>
              </a:rPr>
            </a:br>
            <a:r>
              <a:rPr lang="en-US" dirty="0" err="1">
                <a:solidFill>
                  <a:schemeClr val="bg1"/>
                </a:solidFill>
              </a:rPr>
              <a:t>RustFS</a:t>
            </a:r>
            <a:br>
              <a:rPr lang="en-US" dirty="0">
                <a:solidFill>
                  <a:schemeClr val="bg1"/>
                </a:solidFill>
              </a:rPr>
            </a:br>
            <a:br>
              <a:rPr lang="en-US" dirty="0">
                <a:solidFill>
                  <a:schemeClr val="bg1"/>
                </a:solidFill>
              </a:rPr>
            </a:br>
            <a:r>
              <a:rPr lang="en-US" dirty="0" err="1">
                <a:solidFill>
                  <a:schemeClr val="bg1"/>
                </a:solidFill>
              </a:rPr>
              <a:t>PostFix</a:t>
            </a:r>
            <a:br>
              <a:rPr lang="en-US" dirty="0">
                <a:solidFill>
                  <a:schemeClr val="bg1"/>
                </a:solidFill>
              </a:rPr>
            </a:br>
            <a:br>
              <a:rPr lang="en-US" dirty="0">
                <a:solidFill>
                  <a:schemeClr val="bg1"/>
                </a:solidFill>
              </a:rPr>
            </a:br>
            <a:r>
              <a:rPr lang="en-US" dirty="0" err="1">
                <a:solidFill>
                  <a:schemeClr val="bg1"/>
                </a:solidFill>
              </a:rPr>
              <a:t>MatterMost</a:t>
            </a:r>
            <a:br>
              <a:rPr lang="en-US" dirty="0">
                <a:solidFill>
                  <a:schemeClr val="bg1"/>
                </a:solidFill>
              </a:rPr>
            </a:br>
            <a:br>
              <a:rPr lang="en-US" dirty="0">
                <a:solidFill>
                  <a:schemeClr val="bg1"/>
                </a:solidFill>
              </a:rPr>
            </a:br>
            <a:r>
              <a:rPr lang="en-US" dirty="0" err="1">
                <a:solidFill>
                  <a:schemeClr val="bg1"/>
                </a:solidFill>
              </a:rPr>
              <a:t>Nextcloud</a:t>
            </a:r>
            <a:endParaRPr lang="en-US" dirty="0">
              <a:solidFill>
                <a:schemeClr val="bg1"/>
              </a:solidFill>
            </a:endParaRPr>
          </a:p>
        </p:txBody>
      </p:sp>
      <p:sp>
        <p:nvSpPr>
          <p:cNvPr id="5" name="TextBox 4">
            <a:extLst>
              <a:ext uri="{FF2B5EF4-FFF2-40B4-BE49-F238E27FC236}">
                <a16:creationId xmlns:a16="http://schemas.microsoft.com/office/drawing/2014/main" id="{E0B882F7-7104-23B3-FCF5-551ADD82D3AC}"/>
              </a:ext>
            </a:extLst>
          </p:cNvPr>
          <p:cNvSpPr txBox="1"/>
          <p:nvPr/>
        </p:nvSpPr>
        <p:spPr>
          <a:xfrm>
            <a:off x="7084050" y="952499"/>
            <a:ext cx="1282700" cy="2462213"/>
          </a:xfrm>
          <a:prstGeom prst="rect">
            <a:avLst/>
          </a:prstGeom>
          <a:noFill/>
        </p:spPr>
        <p:txBody>
          <a:bodyPr wrap="square" rtlCol="0">
            <a:spAutoFit/>
          </a:bodyPr>
          <a:lstStyle/>
          <a:p>
            <a:r>
              <a:rPr lang="en-US" dirty="0" err="1">
                <a:solidFill>
                  <a:schemeClr val="bg1"/>
                </a:solidFill>
              </a:rPr>
              <a:t>Powershell</a:t>
            </a:r>
            <a:br>
              <a:rPr lang="en-US" dirty="0">
                <a:solidFill>
                  <a:schemeClr val="bg1"/>
                </a:solidFill>
              </a:rPr>
            </a:br>
            <a:br>
              <a:rPr lang="en-US" dirty="0">
                <a:solidFill>
                  <a:schemeClr val="bg1"/>
                </a:solidFill>
              </a:rPr>
            </a:br>
            <a:r>
              <a:rPr lang="en-US" dirty="0">
                <a:solidFill>
                  <a:schemeClr val="bg1"/>
                </a:solidFill>
              </a:rPr>
              <a:t>Python</a:t>
            </a:r>
            <a:br>
              <a:rPr lang="en-US" dirty="0">
                <a:solidFill>
                  <a:schemeClr val="bg1"/>
                </a:solidFill>
              </a:rPr>
            </a:br>
            <a:br>
              <a:rPr lang="en-US" dirty="0">
                <a:solidFill>
                  <a:schemeClr val="bg1"/>
                </a:solidFill>
              </a:rPr>
            </a:br>
            <a:r>
              <a:rPr lang="en-US" dirty="0">
                <a:solidFill>
                  <a:schemeClr val="bg1"/>
                </a:solidFill>
              </a:rPr>
              <a:t>Go</a:t>
            </a:r>
            <a:br>
              <a:rPr lang="en-US" dirty="0">
                <a:solidFill>
                  <a:schemeClr val="bg1"/>
                </a:solidFill>
              </a:rPr>
            </a:br>
            <a:br>
              <a:rPr lang="en-US" dirty="0">
                <a:solidFill>
                  <a:schemeClr val="bg1"/>
                </a:solidFill>
              </a:rPr>
            </a:br>
            <a:r>
              <a:rPr lang="en-US" dirty="0">
                <a:solidFill>
                  <a:schemeClr val="bg1"/>
                </a:solidFill>
              </a:rPr>
              <a:t>Nginx</a:t>
            </a:r>
            <a:br>
              <a:rPr lang="en-US" dirty="0">
                <a:solidFill>
                  <a:schemeClr val="bg1"/>
                </a:solidFill>
              </a:rPr>
            </a:br>
            <a:br>
              <a:rPr lang="en-US" dirty="0">
                <a:solidFill>
                  <a:schemeClr val="bg1"/>
                </a:solidFill>
              </a:rPr>
            </a:br>
            <a:r>
              <a:rPr lang="en-US" dirty="0" err="1">
                <a:solidFill>
                  <a:schemeClr val="bg1"/>
                </a:solidFill>
              </a:rPr>
              <a:t>Traefik</a:t>
            </a:r>
            <a:br>
              <a:rPr lang="en-US" dirty="0">
                <a:solidFill>
                  <a:schemeClr val="bg1"/>
                </a:solidFill>
              </a:rPr>
            </a:b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450288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
          <a:extLst>
            <a:ext uri="{FF2B5EF4-FFF2-40B4-BE49-F238E27FC236}">
              <a16:creationId xmlns:a16="http://schemas.microsoft.com/office/drawing/2014/main" id="{798317FF-8366-6666-4403-50EBC38C9CCC}"/>
            </a:ext>
          </a:extLst>
        </p:cNvPr>
        <p:cNvGrpSpPr/>
        <p:nvPr/>
      </p:nvGrpSpPr>
      <p:grpSpPr>
        <a:xfrm>
          <a:off x="0" y="0"/>
          <a:ext cx="0" cy="0"/>
          <a:chOff x="0" y="0"/>
          <a:chExt cx="0" cy="0"/>
        </a:xfrm>
      </p:grpSpPr>
      <p:sp>
        <p:nvSpPr>
          <p:cNvPr id="48" name="Google Shape;48;p3">
            <a:extLst>
              <a:ext uri="{FF2B5EF4-FFF2-40B4-BE49-F238E27FC236}">
                <a16:creationId xmlns:a16="http://schemas.microsoft.com/office/drawing/2014/main" id="{221EFC2A-5C65-C4E9-2863-F6F47C975C56}"/>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F4858"/>
              </a:buClr>
              <a:buSzPct val="111111"/>
              <a:buFont typeface="Roboto Slab"/>
              <a:buNone/>
            </a:pPr>
            <a:endParaRPr dirty="0"/>
          </a:p>
        </p:txBody>
      </p:sp>
      <p:pic>
        <p:nvPicPr>
          <p:cNvPr id="13314" name="Picture 2">
            <a:extLst>
              <a:ext uri="{FF2B5EF4-FFF2-40B4-BE49-F238E27FC236}">
                <a16:creationId xmlns:a16="http://schemas.microsoft.com/office/drawing/2014/main" id="{E9AEE88E-8D12-4EF8-D7D3-F52203AB8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0"/>
            <a:ext cx="5945187" cy="4496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801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
          <a:extLst>
            <a:ext uri="{FF2B5EF4-FFF2-40B4-BE49-F238E27FC236}">
              <a16:creationId xmlns:a16="http://schemas.microsoft.com/office/drawing/2014/main" id="{6A3A6D20-D095-13A8-6C06-8827584ADFCC}"/>
            </a:ext>
          </a:extLst>
        </p:cNvPr>
        <p:cNvGrpSpPr/>
        <p:nvPr/>
      </p:nvGrpSpPr>
      <p:grpSpPr>
        <a:xfrm>
          <a:off x="0" y="0"/>
          <a:ext cx="0" cy="0"/>
          <a:chOff x="0" y="0"/>
          <a:chExt cx="0" cy="0"/>
        </a:xfrm>
      </p:grpSpPr>
      <p:sp>
        <p:nvSpPr>
          <p:cNvPr id="48" name="Google Shape;48;p3">
            <a:extLst>
              <a:ext uri="{FF2B5EF4-FFF2-40B4-BE49-F238E27FC236}">
                <a16:creationId xmlns:a16="http://schemas.microsoft.com/office/drawing/2014/main" id="{F52F7822-E187-FB48-47C8-5B900DA373A1}"/>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F4858"/>
              </a:buClr>
              <a:buSzPct val="111111"/>
              <a:buFont typeface="Roboto Slab"/>
              <a:buNone/>
            </a:pPr>
            <a:r>
              <a:rPr lang="en-US" dirty="0"/>
              <a:t>Rules of Engagement</a:t>
            </a:r>
            <a:endParaRPr dirty="0"/>
          </a:p>
        </p:txBody>
      </p:sp>
      <p:sp>
        <p:nvSpPr>
          <p:cNvPr id="2" name="TextBox 1">
            <a:extLst>
              <a:ext uri="{FF2B5EF4-FFF2-40B4-BE49-F238E27FC236}">
                <a16:creationId xmlns:a16="http://schemas.microsoft.com/office/drawing/2014/main" id="{0BA602F3-AE67-FC66-2B90-E44E78351BEB}"/>
              </a:ext>
            </a:extLst>
          </p:cNvPr>
          <p:cNvSpPr txBox="1"/>
          <p:nvPr/>
        </p:nvSpPr>
        <p:spPr>
          <a:xfrm>
            <a:off x="457200" y="1092200"/>
            <a:ext cx="3575050" cy="2862322"/>
          </a:xfrm>
          <a:prstGeom prst="rect">
            <a:avLst/>
          </a:prstGeom>
          <a:noFill/>
        </p:spPr>
        <p:txBody>
          <a:bodyPr wrap="square" rtlCol="0">
            <a:spAutoFit/>
          </a:bodyPr>
          <a:lstStyle/>
          <a:p>
            <a:r>
              <a:rPr lang="en-US" sz="2000" dirty="0">
                <a:solidFill>
                  <a:schemeClr val="bg1"/>
                </a:solidFill>
              </a:rPr>
              <a:t>Reduce Decisions/Options</a:t>
            </a:r>
          </a:p>
          <a:p>
            <a:endParaRPr lang="en-US" sz="2000" dirty="0">
              <a:solidFill>
                <a:schemeClr val="bg1"/>
              </a:solidFill>
            </a:endParaRPr>
          </a:p>
          <a:p>
            <a:r>
              <a:rPr lang="en-US" sz="2000" dirty="0">
                <a:solidFill>
                  <a:schemeClr val="bg1"/>
                </a:solidFill>
              </a:rPr>
              <a:t>Opinionated Defaults</a:t>
            </a:r>
            <a:br>
              <a:rPr lang="en-US" sz="2000" dirty="0">
                <a:solidFill>
                  <a:schemeClr val="bg1"/>
                </a:solidFill>
              </a:rPr>
            </a:br>
            <a:br>
              <a:rPr lang="en-US" sz="2000" dirty="0">
                <a:solidFill>
                  <a:schemeClr val="bg1"/>
                </a:solidFill>
              </a:rPr>
            </a:br>
            <a:r>
              <a:rPr lang="en-US" sz="2000" b="1" dirty="0">
                <a:solidFill>
                  <a:schemeClr val="bg1"/>
                </a:solidFill>
              </a:rPr>
              <a:t>Excellent </a:t>
            </a:r>
            <a:r>
              <a:rPr lang="en-US" sz="2000" dirty="0">
                <a:solidFill>
                  <a:schemeClr val="bg1"/>
                </a:solidFill>
              </a:rPr>
              <a:t>documentation</a:t>
            </a:r>
          </a:p>
          <a:p>
            <a:endParaRPr lang="en-US" sz="2000" dirty="0">
              <a:solidFill>
                <a:schemeClr val="bg1"/>
              </a:solidFill>
            </a:endParaRPr>
          </a:p>
          <a:p>
            <a:r>
              <a:rPr lang="en-US" sz="2000" dirty="0">
                <a:solidFill>
                  <a:schemeClr val="bg1"/>
                </a:solidFill>
              </a:rPr>
              <a:t>Design for turnover</a:t>
            </a:r>
          </a:p>
          <a:p>
            <a:endParaRPr lang="en-US" sz="2000" dirty="0">
              <a:solidFill>
                <a:schemeClr val="bg1"/>
              </a:solidFill>
            </a:endParaRPr>
          </a:p>
          <a:p>
            <a:r>
              <a:rPr lang="en-US" sz="2000" dirty="0">
                <a:solidFill>
                  <a:schemeClr val="bg1"/>
                </a:solidFill>
              </a:rPr>
              <a:t>Real support – as an option</a:t>
            </a:r>
          </a:p>
        </p:txBody>
      </p:sp>
    </p:spTree>
    <p:extLst>
      <p:ext uri="{BB962C8B-B14F-4D97-AF65-F5344CB8AC3E}">
        <p14:creationId xmlns:p14="http://schemas.microsoft.com/office/powerpoint/2010/main" val="2174340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
          <a:extLst>
            <a:ext uri="{FF2B5EF4-FFF2-40B4-BE49-F238E27FC236}">
              <a16:creationId xmlns:a16="http://schemas.microsoft.com/office/drawing/2014/main" id="{B2CDA398-72EB-A31A-5B29-CAAFBC7EDB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BAB991-59B3-F5D0-C832-2F920AA53183}"/>
              </a:ext>
            </a:extLst>
          </p:cNvPr>
          <p:cNvSpPr>
            <a:spLocks noGrp="1"/>
          </p:cNvSpPr>
          <p:nvPr>
            <p:ph type="title"/>
          </p:nvPr>
        </p:nvSpPr>
        <p:spPr/>
        <p:txBody>
          <a:bodyPr>
            <a:noAutofit/>
          </a:bodyPr>
          <a:lstStyle/>
          <a:p>
            <a:pPr algn="ctr"/>
            <a:r>
              <a:rPr lang="en-US" sz="17600" dirty="0"/>
              <a:t>FUD</a:t>
            </a:r>
          </a:p>
        </p:txBody>
      </p:sp>
    </p:spTree>
    <p:extLst>
      <p:ext uri="{BB962C8B-B14F-4D97-AF65-F5344CB8AC3E}">
        <p14:creationId xmlns:p14="http://schemas.microsoft.com/office/powerpoint/2010/main" val="2519548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
          <a:extLst>
            <a:ext uri="{FF2B5EF4-FFF2-40B4-BE49-F238E27FC236}">
              <a16:creationId xmlns:a16="http://schemas.microsoft.com/office/drawing/2014/main" id="{149F858F-8EDD-1F0B-465D-B69DD05B2CC8}"/>
            </a:ext>
          </a:extLst>
        </p:cNvPr>
        <p:cNvGrpSpPr/>
        <p:nvPr/>
      </p:nvGrpSpPr>
      <p:grpSpPr>
        <a:xfrm>
          <a:off x="0" y="0"/>
          <a:ext cx="0" cy="0"/>
          <a:chOff x="0" y="0"/>
          <a:chExt cx="0" cy="0"/>
        </a:xfrm>
      </p:grpSpPr>
      <p:sp>
        <p:nvSpPr>
          <p:cNvPr id="48" name="Google Shape;48;p3">
            <a:extLst>
              <a:ext uri="{FF2B5EF4-FFF2-40B4-BE49-F238E27FC236}">
                <a16:creationId xmlns:a16="http://schemas.microsoft.com/office/drawing/2014/main" id="{9FCEC579-5E13-D752-A080-BEB51DAEC108}"/>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F4858"/>
              </a:buClr>
              <a:buSzPct val="111111"/>
              <a:buFont typeface="Roboto Slab"/>
              <a:buNone/>
            </a:pPr>
            <a:endParaRPr dirty="0"/>
          </a:p>
        </p:txBody>
      </p:sp>
      <p:pic>
        <p:nvPicPr>
          <p:cNvPr id="11268" name="Picture 4">
            <a:extLst>
              <a:ext uri="{FF2B5EF4-FFF2-40B4-BE49-F238E27FC236}">
                <a16:creationId xmlns:a16="http://schemas.microsoft.com/office/drawing/2014/main" id="{C5641A98-5F55-37D1-A639-1328B4B7A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82549"/>
            <a:ext cx="7626350" cy="4258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226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
          <a:extLst>
            <a:ext uri="{FF2B5EF4-FFF2-40B4-BE49-F238E27FC236}">
              <a16:creationId xmlns:a16="http://schemas.microsoft.com/office/drawing/2014/main" id="{E0BA6ECC-735E-A6B3-AB02-993FF0FAB796}"/>
            </a:ext>
          </a:extLst>
        </p:cNvPr>
        <p:cNvGrpSpPr/>
        <p:nvPr/>
      </p:nvGrpSpPr>
      <p:grpSpPr>
        <a:xfrm>
          <a:off x="0" y="0"/>
          <a:ext cx="0" cy="0"/>
          <a:chOff x="0" y="0"/>
          <a:chExt cx="0" cy="0"/>
        </a:xfrm>
      </p:grpSpPr>
      <p:sp>
        <p:nvSpPr>
          <p:cNvPr id="48" name="Google Shape;48;p3">
            <a:extLst>
              <a:ext uri="{FF2B5EF4-FFF2-40B4-BE49-F238E27FC236}">
                <a16:creationId xmlns:a16="http://schemas.microsoft.com/office/drawing/2014/main" id="{4149029D-AF89-7711-7CF3-5B184A5B5D8E}"/>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F4858"/>
              </a:buClr>
              <a:buSzPct val="111111"/>
              <a:buFont typeface="Roboto Slab"/>
              <a:buNone/>
            </a:pPr>
            <a:endParaRPr dirty="0"/>
          </a:p>
        </p:txBody>
      </p:sp>
      <p:pic>
        <p:nvPicPr>
          <p:cNvPr id="5" name="Picture 4">
            <a:extLst>
              <a:ext uri="{FF2B5EF4-FFF2-40B4-BE49-F238E27FC236}">
                <a16:creationId xmlns:a16="http://schemas.microsoft.com/office/drawing/2014/main" id="{2378A094-D132-65DA-1713-2A8BF2BE363B}"/>
              </a:ext>
            </a:extLst>
          </p:cNvPr>
          <p:cNvPicPr>
            <a:picLocks noChangeAspect="1"/>
          </p:cNvPicPr>
          <p:nvPr/>
        </p:nvPicPr>
        <p:blipFill>
          <a:blip r:embed="rId3"/>
          <a:stretch>
            <a:fillRect/>
          </a:stretch>
        </p:blipFill>
        <p:spPr>
          <a:xfrm>
            <a:off x="3203420" y="0"/>
            <a:ext cx="4111812" cy="3003550"/>
          </a:xfrm>
          <a:prstGeom prst="rect">
            <a:avLst/>
          </a:prstGeom>
        </p:spPr>
      </p:pic>
      <p:pic>
        <p:nvPicPr>
          <p:cNvPr id="7" name="Picture 6">
            <a:extLst>
              <a:ext uri="{FF2B5EF4-FFF2-40B4-BE49-F238E27FC236}">
                <a16:creationId xmlns:a16="http://schemas.microsoft.com/office/drawing/2014/main" id="{D27C7937-F157-DF09-86BD-FDDED9EE0521}"/>
              </a:ext>
            </a:extLst>
          </p:cNvPr>
          <p:cNvPicPr>
            <a:picLocks noChangeAspect="1"/>
          </p:cNvPicPr>
          <p:nvPr/>
        </p:nvPicPr>
        <p:blipFill>
          <a:blip r:embed="rId4"/>
          <a:stretch>
            <a:fillRect/>
          </a:stretch>
        </p:blipFill>
        <p:spPr>
          <a:xfrm>
            <a:off x="6688482" y="-15924"/>
            <a:ext cx="2455518" cy="3274024"/>
          </a:xfrm>
          <a:prstGeom prst="rect">
            <a:avLst/>
          </a:prstGeom>
        </p:spPr>
      </p:pic>
      <p:pic>
        <p:nvPicPr>
          <p:cNvPr id="9" name="Picture 8">
            <a:extLst>
              <a:ext uri="{FF2B5EF4-FFF2-40B4-BE49-F238E27FC236}">
                <a16:creationId xmlns:a16="http://schemas.microsoft.com/office/drawing/2014/main" id="{C4B578CE-F91B-BFBF-2E65-55538423839E}"/>
              </a:ext>
            </a:extLst>
          </p:cNvPr>
          <p:cNvPicPr>
            <a:picLocks noChangeAspect="1"/>
          </p:cNvPicPr>
          <p:nvPr/>
        </p:nvPicPr>
        <p:blipFill>
          <a:blip r:embed="rId5"/>
          <a:stretch>
            <a:fillRect/>
          </a:stretch>
        </p:blipFill>
        <p:spPr>
          <a:xfrm>
            <a:off x="0" y="2816814"/>
            <a:ext cx="3102248" cy="2326686"/>
          </a:xfrm>
          <a:prstGeom prst="rect">
            <a:avLst/>
          </a:prstGeom>
        </p:spPr>
      </p:pic>
      <p:pic>
        <p:nvPicPr>
          <p:cNvPr id="11" name="Picture 10">
            <a:extLst>
              <a:ext uri="{FF2B5EF4-FFF2-40B4-BE49-F238E27FC236}">
                <a16:creationId xmlns:a16="http://schemas.microsoft.com/office/drawing/2014/main" id="{F0F4AC65-EB1E-E4CD-1088-18DD025BB485}"/>
              </a:ext>
            </a:extLst>
          </p:cNvPr>
          <p:cNvPicPr>
            <a:picLocks noChangeAspect="1"/>
          </p:cNvPicPr>
          <p:nvPr/>
        </p:nvPicPr>
        <p:blipFill>
          <a:blip r:embed="rId6"/>
          <a:stretch>
            <a:fillRect/>
          </a:stretch>
        </p:blipFill>
        <p:spPr>
          <a:xfrm>
            <a:off x="6136873" y="3139238"/>
            <a:ext cx="3007127" cy="2004262"/>
          </a:xfrm>
          <a:prstGeom prst="rect">
            <a:avLst/>
          </a:prstGeom>
        </p:spPr>
      </p:pic>
      <p:pic>
        <p:nvPicPr>
          <p:cNvPr id="13" name="Picture 12">
            <a:extLst>
              <a:ext uri="{FF2B5EF4-FFF2-40B4-BE49-F238E27FC236}">
                <a16:creationId xmlns:a16="http://schemas.microsoft.com/office/drawing/2014/main" id="{3AED07B5-B266-BE72-E3F3-A5C53F8CA597}"/>
              </a:ext>
            </a:extLst>
          </p:cNvPr>
          <p:cNvPicPr>
            <a:picLocks noChangeAspect="1"/>
          </p:cNvPicPr>
          <p:nvPr/>
        </p:nvPicPr>
        <p:blipFill>
          <a:blip r:embed="rId7"/>
          <a:stretch>
            <a:fillRect/>
          </a:stretch>
        </p:blipFill>
        <p:spPr>
          <a:xfrm>
            <a:off x="3082380" y="2651276"/>
            <a:ext cx="3801894" cy="2492353"/>
          </a:xfrm>
          <a:prstGeom prst="rect">
            <a:avLst/>
          </a:prstGeom>
        </p:spPr>
      </p:pic>
      <p:pic>
        <p:nvPicPr>
          <p:cNvPr id="15" name="Picture 14">
            <a:extLst>
              <a:ext uri="{FF2B5EF4-FFF2-40B4-BE49-F238E27FC236}">
                <a16:creationId xmlns:a16="http://schemas.microsoft.com/office/drawing/2014/main" id="{2D86FDA3-08C2-5CE0-34B7-621EBBC3CF64}"/>
              </a:ext>
            </a:extLst>
          </p:cNvPr>
          <p:cNvPicPr>
            <a:picLocks noChangeAspect="1"/>
          </p:cNvPicPr>
          <p:nvPr/>
        </p:nvPicPr>
        <p:blipFill>
          <a:blip r:embed="rId8"/>
          <a:stretch>
            <a:fillRect/>
          </a:stretch>
        </p:blipFill>
        <p:spPr>
          <a:xfrm>
            <a:off x="0" y="-86912"/>
            <a:ext cx="4727784" cy="3099325"/>
          </a:xfrm>
          <a:prstGeom prst="rect">
            <a:avLst/>
          </a:prstGeom>
        </p:spPr>
      </p:pic>
    </p:spTree>
    <p:extLst>
      <p:ext uri="{BB962C8B-B14F-4D97-AF65-F5344CB8AC3E}">
        <p14:creationId xmlns:p14="http://schemas.microsoft.com/office/powerpoint/2010/main" val="3286808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2"/>
          <p:cNvSpPr txBox="1">
            <a:spLocks noGrp="1"/>
          </p:cNvSpPr>
          <p:nvPr>
            <p:ph type="title"/>
          </p:nvPr>
        </p:nvSpPr>
        <p:spPr>
          <a:xfrm>
            <a:off x="213024" y="222845"/>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Clr>
                <a:srgbClr val="2F4858"/>
              </a:buClr>
              <a:buSzPts val="3600"/>
              <a:buFont typeface="Roboto Slab"/>
              <a:buNone/>
            </a:pPr>
            <a:r>
              <a:rPr lang="en-US" dirty="0"/>
              <a:t>Who am I?</a:t>
            </a:r>
            <a:endParaRPr dirty="0"/>
          </a:p>
        </p:txBody>
      </p:sp>
      <p:pic>
        <p:nvPicPr>
          <p:cNvPr id="1026" name="Picture 2" descr="Profile image">
            <a:extLst>
              <a:ext uri="{FF2B5EF4-FFF2-40B4-BE49-F238E27FC236}">
                <a16:creationId xmlns:a16="http://schemas.microsoft.com/office/drawing/2014/main" id="{831186E0-F123-1F5B-660B-B5EBD1F21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340" y="643745"/>
            <a:ext cx="2852293" cy="28522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BD01C8-1E9E-C000-4370-DC31F46906E2}"/>
              </a:ext>
            </a:extLst>
          </p:cNvPr>
          <p:cNvSpPr txBox="1"/>
          <p:nvPr/>
        </p:nvSpPr>
        <p:spPr>
          <a:xfrm>
            <a:off x="263137" y="920978"/>
            <a:ext cx="3901001" cy="3539430"/>
          </a:xfrm>
          <a:prstGeom prst="rect">
            <a:avLst/>
          </a:prstGeom>
          <a:noFill/>
        </p:spPr>
        <p:txBody>
          <a:bodyPr wrap="square" rtlCol="0">
            <a:spAutoFit/>
          </a:bodyPr>
          <a:lstStyle/>
          <a:p>
            <a:pPr marL="285750" indent="-285750">
              <a:buFontTx/>
              <a:buChar char="-"/>
            </a:pPr>
            <a:r>
              <a:rPr lang="en-US" sz="2800" dirty="0">
                <a:solidFill>
                  <a:schemeClr val="bg1"/>
                </a:solidFill>
              </a:rPr>
              <a:t>Big Nerd</a:t>
            </a:r>
          </a:p>
          <a:p>
            <a:pPr marL="285750" indent="-285750">
              <a:buFontTx/>
              <a:buChar char="-"/>
            </a:pPr>
            <a:r>
              <a:rPr lang="en-US" sz="2800" dirty="0">
                <a:solidFill>
                  <a:schemeClr val="bg1"/>
                </a:solidFill>
              </a:rPr>
              <a:t>20+ years in Public Service</a:t>
            </a:r>
          </a:p>
          <a:p>
            <a:pPr marL="285750" indent="-285750">
              <a:buFontTx/>
              <a:buChar char="-"/>
            </a:pPr>
            <a:r>
              <a:rPr lang="en-US" sz="2800" dirty="0">
                <a:solidFill>
                  <a:schemeClr val="bg1"/>
                </a:solidFill>
              </a:rPr>
              <a:t>Never had a budget</a:t>
            </a:r>
          </a:p>
          <a:p>
            <a:pPr marL="285750" indent="-285750">
              <a:buFontTx/>
              <a:buChar char="-"/>
            </a:pPr>
            <a:r>
              <a:rPr lang="en-US" sz="2800" dirty="0">
                <a:solidFill>
                  <a:schemeClr val="bg1"/>
                </a:solidFill>
              </a:rPr>
              <a:t>1 man shop to ND Largest County</a:t>
            </a:r>
          </a:p>
          <a:p>
            <a:br>
              <a:rPr lang="en-US" sz="2800" dirty="0">
                <a:solidFill>
                  <a:schemeClr val="bg1"/>
                </a:solidFill>
              </a:rPr>
            </a:br>
            <a:endParaRPr lang="en-US" sz="280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
          <a:extLst>
            <a:ext uri="{FF2B5EF4-FFF2-40B4-BE49-F238E27FC236}">
              <a16:creationId xmlns:a16="http://schemas.microsoft.com/office/drawing/2014/main" id="{8CAAE1F1-1A75-5EAA-DAE5-B01A298E749D}"/>
            </a:ext>
          </a:extLst>
        </p:cNvPr>
        <p:cNvGrpSpPr/>
        <p:nvPr/>
      </p:nvGrpSpPr>
      <p:grpSpPr>
        <a:xfrm>
          <a:off x="0" y="0"/>
          <a:ext cx="0" cy="0"/>
          <a:chOff x="0" y="0"/>
          <a:chExt cx="0" cy="0"/>
        </a:xfrm>
      </p:grpSpPr>
      <p:sp>
        <p:nvSpPr>
          <p:cNvPr id="43" name="Google Shape;43;p2">
            <a:extLst>
              <a:ext uri="{FF2B5EF4-FFF2-40B4-BE49-F238E27FC236}">
                <a16:creationId xmlns:a16="http://schemas.microsoft.com/office/drawing/2014/main" id="{9C67B934-2B89-AD2B-5F43-A08E53AE90DD}"/>
              </a:ext>
            </a:extLst>
          </p:cNvPr>
          <p:cNvSpPr txBox="1">
            <a:spLocks noGrp="1"/>
          </p:cNvSpPr>
          <p:nvPr>
            <p:ph type="title"/>
          </p:nvPr>
        </p:nvSpPr>
        <p:spPr>
          <a:xfrm>
            <a:off x="213024" y="222845"/>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Clr>
                <a:srgbClr val="2F4858"/>
              </a:buClr>
              <a:buSzPts val="3600"/>
              <a:buFont typeface="Roboto Slab"/>
              <a:buNone/>
            </a:pPr>
            <a:r>
              <a:rPr lang="en-US" dirty="0"/>
              <a:t>Contact</a:t>
            </a:r>
            <a:endParaRPr dirty="0"/>
          </a:p>
        </p:txBody>
      </p:sp>
      <p:sp>
        <p:nvSpPr>
          <p:cNvPr id="2" name="TextBox 1">
            <a:extLst>
              <a:ext uri="{FF2B5EF4-FFF2-40B4-BE49-F238E27FC236}">
                <a16:creationId xmlns:a16="http://schemas.microsoft.com/office/drawing/2014/main" id="{3C0944F1-8207-EB29-CDA0-01DDC8CC5CAD}"/>
              </a:ext>
            </a:extLst>
          </p:cNvPr>
          <p:cNvSpPr txBox="1"/>
          <p:nvPr/>
        </p:nvSpPr>
        <p:spPr>
          <a:xfrm>
            <a:off x="263137" y="920978"/>
            <a:ext cx="5665251" cy="2246769"/>
          </a:xfrm>
          <a:prstGeom prst="rect">
            <a:avLst/>
          </a:prstGeom>
          <a:noFill/>
        </p:spPr>
        <p:txBody>
          <a:bodyPr wrap="square" rtlCol="0">
            <a:spAutoFit/>
          </a:bodyPr>
          <a:lstStyle/>
          <a:p>
            <a:pPr marL="285750" indent="-285750">
              <a:buFontTx/>
              <a:buChar char="-"/>
            </a:pPr>
            <a:r>
              <a:rPr lang="en-US" sz="2800" dirty="0">
                <a:solidFill>
                  <a:schemeClr val="bg1"/>
                </a:solidFill>
                <a:hlinkClick r:id="rId3"/>
              </a:rPr>
              <a:t>hendersonb@casscountynd.gov</a:t>
            </a:r>
            <a:endParaRPr lang="en-US" sz="2800" dirty="0">
              <a:solidFill>
                <a:schemeClr val="bg1"/>
              </a:solidFill>
            </a:endParaRPr>
          </a:p>
          <a:p>
            <a:pPr marL="285750" indent="-285750">
              <a:buFontTx/>
              <a:buChar char="-"/>
            </a:pPr>
            <a:r>
              <a:rPr lang="en-US" sz="2800" dirty="0">
                <a:solidFill>
                  <a:schemeClr val="bg1"/>
                </a:solidFill>
              </a:rPr>
              <a:t>701.241.5723</a:t>
            </a:r>
          </a:p>
          <a:p>
            <a:pPr marL="285750" indent="-285750">
              <a:buFontTx/>
              <a:buChar char="-"/>
            </a:pPr>
            <a:r>
              <a:rPr lang="en-US" sz="2800" dirty="0">
                <a:solidFill>
                  <a:schemeClr val="bg1"/>
                </a:solidFill>
              </a:rPr>
              <a:t>https://linkedin.com/in/bob-Henderson-fargo-moorhead/</a:t>
            </a:r>
            <a:br>
              <a:rPr lang="en-US" sz="2800" dirty="0">
                <a:solidFill>
                  <a:schemeClr val="bg1"/>
                </a:solidFill>
              </a:rPr>
            </a:br>
            <a:endParaRPr lang="en-US" sz="2800" dirty="0">
              <a:solidFill>
                <a:schemeClr val="bg1"/>
              </a:solidFill>
            </a:endParaRPr>
          </a:p>
        </p:txBody>
      </p:sp>
      <p:pic>
        <p:nvPicPr>
          <p:cNvPr id="15362" name="Picture 2" descr="Cass County, ND - YouTube">
            <a:extLst>
              <a:ext uri="{FF2B5EF4-FFF2-40B4-BE49-F238E27FC236}">
                <a16:creationId xmlns:a16="http://schemas.microsoft.com/office/drawing/2014/main" id="{0C8FBAEC-D4E3-0B0F-4F92-90B6AFFA93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290" y="920978"/>
            <a:ext cx="2805236" cy="280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757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F4858"/>
              </a:buClr>
              <a:buSzPct val="111111"/>
              <a:buFont typeface="Roboto Slab"/>
              <a:buNone/>
            </a:pPr>
            <a:endParaRPr dirty="0"/>
          </a:p>
        </p:txBody>
      </p:sp>
      <p:sp>
        <p:nvSpPr>
          <p:cNvPr id="49" name="Google Shape;49;p3"/>
          <p:cNvSpPr txBox="1">
            <a:spLocks noGrp="1"/>
          </p:cNvSpPr>
          <p:nvPr>
            <p:ph type="body" idx="1"/>
          </p:nvPr>
        </p:nvSpPr>
        <p:spPr>
          <a:xfrm>
            <a:off x="311700" y="1152475"/>
            <a:ext cx="8520600" cy="33174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0"/>
              </a:spcAft>
              <a:buClr>
                <a:srgbClr val="2F4858"/>
              </a:buClr>
              <a:buSzPts val="1800"/>
              <a:buFont typeface="Roboto Slab"/>
              <a:buNone/>
            </a:pPr>
            <a:endParaRPr/>
          </a:p>
        </p:txBody>
      </p:sp>
      <p:pic>
        <p:nvPicPr>
          <p:cNvPr id="3" name="Picture 2">
            <a:extLst>
              <a:ext uri="{FF2B5EF4-FFF2-40B4-BE49-F238E27FC236}">
                <a16:creationId xmlns:a16="http://schemas.microsoft.com/office/drawing/2014/main" id="{B11BE9CC-347F-D7A7-94F4-8ABDBCFB0A57}"/>
              </a:ext>
            </a:extLst>
          </p:cNvPr>
          <p:cNvPicPr>
            <a:picLocks noChangeAspect="1"/>
          </p:cNvPicPr>
          <p:nvPr/>
        </p:nvPicPr>
        <p:blipFill>
          <a:blip r:embed="rId3"/>
          <a:stretch>
            <a:fillRect/>
          </a:stretch>
        </p:blipFill>
        <p:spPr>
          <a:xfrm>
            <a:off x="1195319" y="342950"/>
            <a:ext cx="6200775" cy="36480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
          <a:extLst>
            <a:ext uri="{FF2B5EF4-FFF2-40B4-BE49-F238E27FC236}">
              <a16:creationId xmlns:a16="http://schemas.microsoft.com/office/drawing/2014/main" id="{E95060D6-3AD3-D51E-E47F-70D5008696AB}"/>
            </a:ext>
          </a:extLst>
        </p:cNvPr>
        <p:cNvGrpSpPr/>
        <p:nvPr/>
      </p:nvGrpSpPr>
      <p:grpSpPr>
        <a:xfrm>
          <a:off x="0" y="0"/>
          <a:ext cx="0" cy="0"/>
          <a:chOff x="0" y="0"/>
          <a:chExt cx="0" cy="0"/>
        </a:xfrm>
      </p:grpSpPr>
      <p:sp>
        <p:nvSpPr>
          <p:cNvPr id="48" name="Google Shape;48;p3">
            <a:extLst>
              <a:ext uri="{FF2B5EF4-FFF2-40B4-BE49-F238E27FC236}">
                <a16:creationId xmlns:a16="http://schemas.microsoft.com/office/drawing/2014/main" id="{653EA91A-9C76-3640-CBC3-E9391EB0ACBA}"/>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F4858"/>
              </a:buClr>
              <a:buSzPct val="111111"/>
              <a:buFont typeface="Roboto Slab"/>
              <a:buNone/>
            </a:pPr>
            <a:endParaRPr dirty="0"/>
          </a:p>
        </p:txBody>
      </p:sp>
      <p:sp>
        <p:nvSpPr>
          <p:cNvPr id="49" name="Google Shape;49;p3">
            <a:extLst>
              <a:ext uri="{FF2B5EF4-FFF2-40B4-BE49-F238E27FC236}">
                <a16:creationId xmlns:a16="http://schemas.microsoft.com/office/drawing/2014/main" id="{67DC8EA2-C62F-0F04-632E-0D23DA8AF72C}"/>
              </a:ext>
            </a:extLst>
          </p:cNvPr>
          <p:cNvSpPr txBox="1">
            <a:spLocks noGrp="1"/>
          </p:cNvSpPr>
          <p:nvPr>
            <p:ph type="body" idx="1"/>
          </p:nvPr>
        </p:nvSpPr>
        <p:spPr>
          <a:xfrm>
            <a:off x="311700" y="1152475"/>
            <a:ext cx="8520600" cy="33174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0"/>
              </a:spcAft>
              <a:buClr>
                <a:srgbClr val="2F4858"/>
              </a:buClr>
              <a:buSzPts val="1800"/>
              <a:buFont typeface="Roboto Slab"/>
              <a:buNone/>
            </a:pPr>
            <a:endParaRPr dirty="0"/>
          </a:p>
        </p:txBody>
      </p:sp>
      <p:pic>
        <p:nvPicPr>
          <p:cNvPr id="4" name="Picture 3">
            <a:extLst>
              <a:ext uri="{FF2B5EF4-FFF2-40B4-BE49-F238E27FC236}">
                <a16:creationId xmlns:a16="http://schemas.microsoft.com/office/drawing/2014/main" id="{11CA4C99-52A3-5731-EF70-8CF1B3CC386C}"/>
              </a:ext>
            </a:extLst>
          </p:cNvPr>
          <p:cNvPicPr>
            <a:picLocks noChangeAspect="1"/>
          </p:cNvPicPr>
          <p:nvPr/>
        </p:nvPicPr>
        <p:blipFill>
          <a:blip r:embed="rId3"/>
          <a:stretch>
            <a:fillRect/>
          </a:stretch>
        </p:blipFill>
        <p:spPr>
          <a:xfrm>
            <a:off x="5801509" y="1099799"/>
            <a:ext cx="2370340" cy="3160453"/>
          </a:xfrm>
          <a:prstGeom prst="rect">
            <a:avLst/>
          </a:prstGeom>
        </p:spPr>
      </p:pic>
      <p:pic>
        <p:nvPicPr>
          <p:cNvPr id="10" name="Picture 9">
            <a:extLst>
              <a:ext uri="{FF2B5EF4-FFF2-40B4-BE49-F238E27FC236}">
                <a16:creationId xmlns:a16="http://schemas.microsoft.com/office/drawing/2014/main" id="{FFCB7755-E7BB-5080-696C-DF28CDCAD82F}"/>
              </a:ext>
            </a:extLst>
          </p:cNvPr>
          <p:cNvPicPr>
            <a:picLocks noChangeAspect="1"/>
          </p:cNvPicPr>
          <p:nvPr/>
        </p:nvPicPr>
        <p:blipFill>
          <a:blip r:embed="rId4"/>
          <a:stretch>
            <a:fillRect/>
          </a:stretch>
        </p:blipFill>
        <p:spPr>
          <a:xfrm>
            <a:off x="466824" y="1204996"/>
            <a:ext cx="4730817" cy="2689779"/>
          </a:xfrm>
          <a:prstGeom prst="rect">
            <a:avLst/>
          </a:prstGeom>
        </p:spPr>
      </p:pic>
    </p:spTree>
    <p:extLst>
      <p:ext uri="{BB962C8B-B14F-4D97-AF65-F5344CB8AC3E}">
        <p14:creationId xmlns:p14="http://schemas.microsoft.com/office/powerpoint/2010/main" val="3924192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
          <a:extLst>
            <a:ext uri="{FF2B5EF4-FFF2-40B4-BE49-F238E27FC236}">
              <a16:creationId xmlns:a16="http://schemas.microsoft.com/office/drawing/2014/main" id="{CE559A99-F72B-66BF-B1C7-547B75A1E98F}"/>
            </a:ext>
          </a:extLst>
        </p:cNvPr>
        <p:cNvGrpSpPr/>
        <p:nvPr/>
      </p:nvGrpSpPr>
      <p:grpSpPr>
        <a:xfrm>
          <a:off x="0" y="0"/>
          <a:ext cx="0" cy="0"/>
          <a:chOff x="0" y="0"/>
          <a:chExt cx="0" cy="0"/>
        </a:xfrm>
      </p:grpSpPr>
      <p:sp>
        <p:nvSpPr>
          <p:cNvPr id="48" name="Google Shape;48;p3">
            <a:extLst>
              <a:ext uri="{FF2B5EF4-FFF2-40B4-BE49-F238E27FC236}">
                <a16:creationId xmlns:a16="http://schemas.microsoft.com/office/drawing/2014/main" id="{5B7E4482-38F7-8707-B12B-B8A3D1257D3A}"/>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F4858"/>
              </a:buClr>
              <a:buSzPct val="111111"/>
              <a:buFont typeface="Roboto Slab"/>
              <a:buNone/>
            </a:pPr>
            <a:endParaRPr dirty="0"/>
          </a:p>
        </p:txBody>
      </p:sp>
      <p:pic>
        <p:nvPicPr>
          <p:cNvPr id="8" name="Picture 7">
            <a:extLst>
              <a:ext uri="{FF2B5EF4-FFF2-40B4-BE49-F238E27FC236}">
                <a16:creationId xmlns:a16="http://schemas.microsoft.com/office/drawing/2014/main" id="{1ACD25C3-D265-9DC4-1AAB-77A5CA50E569}"/>
              </a:ext>
            </a:extLst>
          </p:cNvPr>
          <p:cNvPicPr>
            <a:picLocks noChangeAspect="1"/>
          </p:cNvPicPr>
          <p:nvPr/>
        </p:nvPicPr>
        <p:blipFill>
          <a:blip r:embed="rId3"/>
          <a:stretch>
            <a:fillRect/>
          </a:stretch>
        </p:blipFill>
        <p:spPr>
          <a:xfrm>
            <a:off x="399871" y="1186842"/>
            <a:ext cx="4673810" cy="2596561"/>
          </a:xfrm>
          <a:prstGeom prst="rect">
            <a:avLst/>
          </a:prstGeom>
        </p:spPr>
      </p:pic>
      <p:pic>
        <p:nvPicPr>
          <p:cNvPr id="3074" name="Picture 2" descr="CJIS Compliance Requirements Infographic">
            <a:extLst>
              <a:ext uri="{FF2B5EF4-FFF2-40B4-BE49-F238E27FC236}">
                <a16:creationId xmlns:a16="http://schemas.microsoft.com/office/drawing/2014/main" id="{2D242F45-CEEC-5CDD-5858-6EEE135AB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9286" y="1231648"/>
            <a:ext cx="3105945" cy="246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47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
          <a:extLst>
            <a:ext uri="{FF2B5EF4-FFF2-40B4-BE49-F238E27FC236}">
              <a16:creationId xmlns:a16="http://schemas.microsoft.com/office/drawing/2014/main" id="{65841704-591C-2C5C-434B-FA0A3AEEBEB9}"/>
            </a:ext>
          </a:extLst>
        </p:cNvPr>
        <p:cNvGrpSpPr/>
        <p:nvPr/>
      </p:nvGrpSpPr>
      <p:grpSpPr>
        <a:xfrm>
          <a:off x="0" y="0"/>
          <a:ext cx="0" cy="0"/>
          <a:chOff x="0" y="0"/>
          <a:chExt cx="0" cy="0"/>
        </a:xfrm>
      </p:grpSpPr>
      <p:sp>
        <p:nvSpPr>
          <p:cNvPr id="48" name="Google Shape;48;p3">
            <a:extLst>
              <a:ext uri="{FF2B5EF4-FFF2-40B4-BE49-F238E27FC236}">
                <a16:creationId xmlns:a16="http://schemas.microsoft.com/office/drawing/2014/main" id="{E75BBA4E-3592-0ECF-0F06-0067604A082A}"/>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F4858"/>
              </a:buClr>
              <a:buSzPct val="111111"/>
              <a:buFont typeface="Roboto Slab"/>
              <a:buNone/>
            </a:pPr>
            <a:endParaRPr dirty="0"/>
          </a:p>
        </p:txBody>
      </p:sp>
      <p:pic>
        <p:nvPicPr>
          <p:cNvPr id="4098" name="Picture 2">
            <a:extLst>
              <a:ext uri="{FF2B5EF4-FFF2-40B4-BE49-F238E27FC236}">
                <a16:creationId xmlns:a16="http://schemas.microsoft.com/office/drawing/2014/main" id="{22E9C530-7D8D-2068-EFD0-593B056F0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25" y="503653"/>
            <a:ext cx="3448337" cy="3627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FAFA9F-8959-F306-4879-EBAC5A3BD9FE}"/>
              </a:ext>
            </a:extLst>
          </p:cNvPr>
          <p:cNvSpPr txBox="1"/>
          <p:nvPr/>
        </p:nvSpPr>
        <p:spPr>
          <a:xfrm>
            <a:off x="4572000" y="1090434"/>
            <a:ext cx="4260300" cy="1569660"/>
          </a:xfrm>
          <a:prstGeom prst="rect">
            <a:avLst/>
          </a:prstGeom>
          <a:noFill/>
        </p:spPr>
        <p:txBody>
          <a:bodyPr wrap="square" rtlCol="0">
            <a:spAutoFit/>
          </a:bodyPr>
          <a:lstStyle/>
          <a:p>
            <a:pPr marL="285750" indent="-285750">
              <a:buFontTx/>
              <a:buChar char="-"/>
            </a:pPr>
            <a:r>
              <a:rPr lang="en-US" sz="3200" dirty="0">
                <a:solidFill>
                  <a:schemeClr val="bg1"/>
                </a:solidFill>
              </a:rPr>
              <a:t>Can’t leave vendors</a:t>
            </a:r>
          </a:p>
          <a:p>
            <a:pPr marL="285750" indent="-285750">
              <a:buFontTx/>
              <a:buChar char="-"/>
            </a:pPr>
            <a:r>
              <a:rPr lang="en-US" sz="3200" dirty="0">
                <a:solidFill>
                  <a:schemeClr val="bg1"/>
                </a:solidFill>
              </a:rPr>
              <a:t>Can’t adapt systems</a:t>
            </a:r>
          </a:p>
          <a:p>
            <a:pPr marL="285750" indent="-285750">
              <a:buFontTx/>
              <a:buChar char="-"/>
            </a:pPr>
            <a:r>
              <a:rPr lang="en-US" sz="3200" dirty="0">
                <a:solidFill>
                  <a:schemeClr val="bg1"/>
                </a:solidFill>
              </a:rPr>
              <a:t>Can’t move quickly</a:t>
            </a:r>
          </a:p>
        </p:txBody>
      </p:sp>
    </p:spTree>
    <p:extLst>
      <p:ext uri="{BB962C8B-B14F-4D97-AF65-F5344CB8AC3E}">
        <p14:creationId xmlns:p14="http://schemas.microsoft.com/office/powerpoint/2010/main" val="160826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
          <a:extLst>
            <a:ext uri="{FF2B5EF4-FFF2-40B4-BE49-F238E27FC236}">
              <a16:creationId xmlns:a16="http://schemas.microsoft.com/office/drawing/2014/main" id="{0D395779-CE44-A6B1-EF4C-269AC6362B9D}"/>
            </a:ext>
          </a:extLst>
        </p:cNvPr>
        <p:cNvGrpSpPr/>
        <p:nvPr/>
      </p:nvGrpSpPr>
      <p:grpSpPr>
        <a:xfrm>
          <a:off x="0" y="0"/>
          <a:ext cx="0" cy="0"/>
          <a:chOff x="0" y="0"/>
          <a:chExt cx="0" cy="0"/>
        </a:xfrm>
      </p:grpSpPr>
      <p:sp>
        <p:nvSpPr>
          <p:cNvPr id="48" name="Google Shape;48;p3">
            <a:extLst>
              <a:ext uri="{FF2B5EF4-FFF2-40B4-BE49-F238E27FC236}">
                <a16:creationId xmlns:a16="http://schemas.microsoft.com/office/drawing/2014/main" id="{F3E927B8-894B-E1B2-6A94-CA6A93AB32F9}"/>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F4858"/>
              </a:buClr>
              <a:buSzPct val="111111"/>
              <a:buFont typeface="Roboto Slab"/>
              <a:buNone/>
            </a:pPr>
            <a:endParaRPr dirty="0"/>
          </a:p>
        </p:txBody>
      </p:sp>
      <p:pic>
        <p:nvPicPr>
          <p:cNvPr id="5122" name="Picture 2">
            <a:extLst>
              <a:ext uri="{FF2B5EF4-FFF2-40B4-BE49-F238E27FC236}">
                <a16:creationId xmlns:a16="http://schemas.microsoft.com/office/drawing/2014/main" id="{37621623-19C1-29E9-FFA4-D8053E54F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9800" y="731375"/>
            <a:ext cx="4762500" cy="2676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0C17CD-A9B2-4BB7-D5C5-55468D8E25DE}"/>
              </a:ext>
            </a:extLst>
          </p:cNvPr>
          <p:cNvSpPr txBox="1"/>
          <p:nvPr/>
        </p:nvSpPr>
        <p:spPr>
          <a:xfrm>
            <a:off x="539750" y="1174750"/>
            <a:ext cx="3086100" cy="2308324"/>
          </a:xfrm>
          <a:prstGeom prst="rect">
            <a:avLst/>
          </a:prstGeom>
          <a:noFill/>
        </p:spPr>
        <p:txBody>
          <a:bodyPr wrap="square" rtlCol="0">
            <a:spAutoFit/>
          </a:bodyPr>
          <a:lstStyle/>
          <a:p>
            <a:r>
              <a:rPr lang="en-US" sz="3600" dirty="0">
                <a:solidFill>
                  <a:schemeClr val="bg1"/>
                </a:solidFill>
              </a:rPr>
              <a:t>Time</a:t>
            </a:r>
          </a:p>
          <a:p>
            <a:r>
              <a:rPr lang="en-US" sz="3600" dirty="0">
                <a:solidFill>
                  <a:schemeClr val="bg1"/>
                </a:solidFill>
              </a:rPr>
              <a:t>Expertise</a:t>
            </a:r>
          </a:p>
          <a:p>
            <a:r>
              <a:rPr lang="en-US" sz="3600" dirty="0">
                <a:solidFill>
                  <a:schemeClr val="bg1"/>
                </a:solidFill>
              </a:rPr>
              <a:t>Specialization</a:t>
            </a:r>
          </a:p>
          <a:p>
            <a:r>
              <a:rPr lang="en-US" sz="3600" dirty="0">
                <a:solidFill>
                  <a:schemeClr val="bg1"/>
                </a:solidFill>
              </a:rPr>
              <a:t>Flexibility</a:t>
            </a:r>
          </a:p>
        </p:txBody>
      </p:sp>
    </p:spTree>
    <p:extLst>
      <p:ext uri="{BB962C8B-B14F-4D97-AF65-F5344CB8AC3E}">
        <p14:creationId xmlns:p14="http://schemas.microsoft.com/office/powerpoint/2010/main" val="222729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
          <a:extLst>
            <a:ext uri="{FF2B5EF4-FFF2-40B4-BE49-F238E27FC236}">
              <a16:creationId xmlns:a16="http://schemas.microsoft.com/office/drawing/2014/main" id="{EF5E8882-D2F8-B9E1-7B42-9991E65967EB}"/>
            </a:ext>
          </a:extLst>
        </p:cNvPr>
        <p:cNvGrpSpPr/>
        <p:nvPr/>
      </p:nvGrpSpPr>
      <p:grpSpPr>
        <a:xfrm>
          <a:off x="0" y="0"/>
          <a:ext cx="0" cy="0"/>
          <a:chOff x="0" y="0"/>
          <a:chExt cx="0" cy="0"/>
        </a:xfrm>
      </p:grpSpPr>
      <p:sp>
        <p:nvSpPr>
          <p:cNvPr id="48" name="Google Shape;48;p3">
            <a:extLst>
              <a:ext uri="{FF2B5EF4-FFF2-40B4-BE49-F238E27FC236}">
                <a16:creationId xmlns:a16="http://schemas.microsoft.com/office/drawing/2014/main" id="{24F1B00B-2D7E-5AB2-B553-74382E22731F}"/>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F4858"/>
              </a:buClr>
              <a:buSzPct val="111111"/>
              <a:buFont typeface="Roboto Slab"/>
              <a:buNone/>
            </a:pPr>
            <a:endParaRPr dirty="0"/>
          </a:p>
        </p:txBody>
      </p:sp>
      <p:sp>
        <p:nvSpPr>
          <p:cNvPr id="3" name="TextBox 2">
            <a:extLst>
              <a:ext uri="{FF2B5EF4-FFF2-40B4-BE49-F238E27FC236}">
                <a16:creationId xmlns:a16="http://schemas.microsoft.com/office/drawing/2014/main" id="{C82AAECB-9936-D078-BD9F-2143259BC1B7}"/>
              </a:ext>
            </a:extLst>
          </p:cNvPr>
          <p:cNvSpPr txBox="1"/>
          <p:nvPr/>
        </p:nvSpPr>
        <p:spPr>
          <a:xfrm>
            <a:off x="5797550" y="1017725"/>
            <a:ext cx="3086100" cy="2308324"/>
          </a:xfrm>
          <a:prstGeom prst="rect">
            <a:avLst/>
          </a:prstGeom>
          <a:noFill/>
        </p:spPr>
        <p:txBody>
          <a:bodyPr wrap="square" rtlCol="0">
            <a:spAutoFit/>
          </a:bodyPr>
          <a:lstStyle/>
          <a:p>
            <a:r>
              <a:rPr lang="en-US" sz="3600" dirty="0">
                <a:solidFill>
                  <a:schemeClr val="bg1"/>
                </a:solidFill>
              </a:rPr>
              <a:t>Expensive</a:t>
            </a:r>
          </a:p>
          <a:p>
            <a:r>
              <a:rPr lang="en-US" sz="3600" dirty="0">
                <a:solidFill>
                  <a:schemeClr val="bg1"/>
                </a:solidFill>
              </a:rPr>
              <a:t>Rigid</a:t>
            </a:r>
          </a:p>
          <a:p>
            <a:r>
              <a:rPr lang="en-US" sz="3600" dirty="0">
                <a:solidFill>
                  <a:schemeClr val="bg1"/>
                </a:solidFill>
              </a:rPr>
              <a:t>Lock-in</a:t>
            </a:r>
            <a:br>
              <a:rPr lang="en-US" sz="3600" dirty="0">
                <a:solidFill>
                  <a:schemeClr val="bg1"/>
                </a:solidFill>
              </a:rPr>
            </a:br>
            <a:r>
              <a:rPr lang="en-US" sz="3600" dirty="0">
                <a:solidFill>
                  <a:schemeClr val="bg1"/>
                </a:solidFill>
              </a:rPr>
              <a:t>YoY Uplift</a:t>
            </a:r>
          </a:p>
        </p:txBody>
      </p:sp>
      <p:pic>
        <p:nvPicPr>
          <p:cNvPr id="6146" name="Picture 2">
            <a:extLst>
              <a:ext uri="{FF2B5EF4-FFF2-40B4-BE49-F238E27FC236}">
                <a16:creationId xmlns:a16="http://schemas.microsoft.com/office/drawing/2014/main" id="{221164A8-B9FB-B13E-7B80-1B8A77A22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00" y="1017725"/>
            <a:ext cx="4752975" cy="237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14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
          <a:extLst>
            <a:ext uri="{FF2B5EF4-FFF2-40B4-BE49-F238E27FC236}">
              <a16:creationId xmlns:a16="http://schemas.microsoft.com/office/drawing/2014/main" id="{A5B82EE7-0187-B04B-C864-6B3A95B699F6}"/>
            </a:ext>
          </a:extLst>
        </p:cNvPr>
        <p:cNvGrpSpPr/>
        <p:nvPr/>
      </p:nvGrpSpPr>
      <p:grpSpPr>
        <a:xfrm>
          <a:off x="0" y="0"/>
          <a:ext cx="0" cy="0"/>
          <a:chOff x="0" y="0"/>
          <a:chExt cx="0" cy="0"/>
        </a:xfrm>
      </p:grpSpPr>
      <p:sp>
        <p:nvSpPr>
          <p:cNvPr id="48" name="Google Shape;48;p3">
            <a:extLst>
              <a:ext uri="{FF2B5EF4-FFF2-40B4-BE49-F238E27FC236}">
                <a16:creationId xmlns:a16="http://schemas.microsoft.com/office/drawing/2014/main" id="{F3BA86C6-08DC-D61E-212A-766C00923E19}"/>
              </a:ext>
            </a:extLst>
          </p:cNvPr>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F4858"/>
              </a:buClr>
              <a:buSzPct val="111111"/>
              <a:buFont typeface="Roboto Slab"/>
              <a:buNone/>
            </a:pPr>
            <a:endParaRPr dirty="0"/>
          </a:p>
        </p:txBody>
      </p:sp>
      <p:sp>
        <p:nvSpPr>
          <p:cNvPr id="3" name="TextBox 2">
            <a:extLst>
              <a:ext uri="{FF2B5EF4-FFF2-40B4-BE49-F238E27FC236}">
                <a16:creationId xmlns:a16="http://schemas.microsoft.com/office/drawing/2014/main" id="{870763EE-C155-BBF7-F2EE-64EB7FECB957}"/>
              </a:ext>
            </a:extLst>
          </p:cNvPr>
          <p:cNvSpPr txBox="1"/>
          <p:nvPr/>
        </p:nvSpPr>
        <p:spPr>
          <a:xfrm>
            <a:off x="438150" y="1263650"/>
            <a:ext cx="4260850" cy="2308324"/>
          </a:xfrm>
          <a:prstGeom prst="rect">
            <a:avLst/>
          </a:prstGeom>
          <a:noFill/>
        </p:spPr>
        <p:txBody>
          <a:bodyPr wrap="square" rtlCol="0">
            <a:spAutoFit/>
          </a:bodyPr>
          <a:lstStyle/>
          <a:p>
            <a:r>
              <a:rPr lang="en-US" sz="3600" dirty="0">
                <a:solidFill>
                  <a:schemeClr val="bg1"/>
                </a:solidFill>
              </a:rPr>
              <a:t>Engineer Mindset</a:t>
            </a:r>
          </a:p>
          <a:p>
            <a:r>
              <a:rPr lang="en-US" sz="3600" dirty="0">
                <a:solidFill>
                  <a:schemeClr val="bg1"/>
                </a:solidFill>
              </a:rPr>
              <a:t>Documentation</a:t>
            </a:r>
          </a:p>
          <a:p>
            <a:r>
              <a:rPr lang="en-US" sz="3600" b="1" dirty="0">
                <a:solidFill>
                  <a:schemeClr val="bg1"/>
                </a:solidFill>
              </a:rPr>
              <a:t>Clear </a:t>
            </a:r>
            <a:r>
              <a:rPr lang="en-US" sz="3600" dirty="0">
                <a:solidFill>
                  <a:schemeClr val="bg1"/>
                </a:solidFill>
              </a:rPr>
              <a:t>Support</a:t>
            </a:r>
            <a:br>
              <a:rPr lang="en-US" sz="3600" dirty="0">
                <a:solidFill>
                  <a:schemeClr val="bg1"/>
                </a:solidFill>
              </a:rPr>
            </a:br>
            <a:r>
              <a:rPr lang="en-US" sz="3600" dirty="0">
                <a:solidFill>
                  <a:schemeClr val="bg1"/>
                </a:solidFill>
              </a:rPr>
              <a:t>Complexity</a:t>
            </a:r>
          </a:p>
        </p:txBody>
      </p:sp>
      <p:pic>
        <p:nvPicPr>
          <p:cNvPr id="7170" name="Picture 2">
            <a:extLst>
              <a:ext uri="{FF2B5EF4-FFF2-40B4-BE49-F238E27FC236}">
                <a16:creationId xmlns:a16="http://schemas.microsoft.com/office/drawing/2014/main" id="{40CB487A-3DEF-4742-E65B-E4DA25A35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0" y="1263650"/>
            <a:ext cx="24384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11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SSNA25">
  <a:themeElements>
    <a:clrScheme name="Custom 8">
      <a:dk1>
        <a:srgbClr val="000000"/>
      </a:dk1>
      <a:lt1>
        <a:srgbClr val="FFFFFF"/>
      </a:lt1>
      <a:dk2>
        <a:srgbClr val="223C43"/>
      </a:dk2>
      <a:lt2>
        <a:srgbClr val="14A99D"/>
      </a:lt2>
      <a:accent1>
        <a:srgbClr val="E15744"/>
      </a:accent1>
      <a:accent2>
        <a:srgbClr val="E58571"/>
      </a:accent2>
      <a:accent3>
        <a:srgbClr val="B5E5DC"/>
      </a:accent3>
      <a:accent4>
        <a:srgbClr val="115460"/>
      </a:accent4>
      <a:accent5>
        <a:srgbClr val="FEE8BE"/>
      </a:accent5>
      <a:accent6>
        <a:srgbClr val="FFFFFF"/>
      </a:accent6>
      <a:hlink>
        <a:srgbClr val="FEE8BE"/>
      </a:hlink>
      <a:folHlink>
        <a:srgbClr val="1154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1144</Words>
  <Application>Microsoft Office PowerPoint</Application>
  <PresentationFormat>On-screen Show (16:9)</PresentationFormat>
  <Paragraphs>73</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Open Sans</vt:lpstr>
      <vt:lpstr>Open Sans ExtraBold</vt:lpstr>
      <vt:lpstr>Roboto Slab</vt:lpstr>
      <vt:lpstr>OSSNA25</vt:lpstr>
      <vt:lpstr>Small Government Big Problems</vt:lpstr>
      <vt:lpstr>Who am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worked?</vt:lpstr>
      <vt:lpstr>PowerPoint Presentation</vt:lpstr>
      <vt:lpstr>Rules of Engagement</vt:lpstr>
      <vt:lpstr>FUD</vt:lpstr>
      <vt:lpstr>PowerPoint Presentation</vt:lpstr>
      <vt:lpstr>PowerPoint Presentation</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Henderson, Bob</dc:creator>
  <cp:lastModifiedBy>Henderson, Bob</cp:lastModifiedBy>
  <cp:revision>2</cp:revision>
  <dcterms:modified xsi:type="dcterms:W3CDTF">2026-05-11T16:59:44Z</dcterms:modified>
</cp:coreProperties>
</file>