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1.xml" ContentType="application/vnd.openxmlformats-officedocument.themeOverride+xml"/>
  <Override PartName="/ppt/notesSlides/notesSlide13.xml" ContentType="application/vnd.openxmlformats-officedocument.presentationml.notesSlide+xml"/>
  <Override PartName="/ppt/theme/themeOverride12.xml" ContentType="application/vnd.openxmlformats-officedocument.themeOverride+xml"/>
  <Override PartName="/ppt/notesSlides/notesSlide14.xml" ContentType="application/vnd.openxmlformats-officedocument.presentationml.notesSlide+xml"/>
  <Override PartName="/ppt/theme/themeOverride13.xml" ContentType="application/vnd.openxmlformats-officedocument.themeOverride+xml"/>
  <Override PartName="/ppt/notesSlides/notesSlide15.xml" ContentType="application/vnd.openxmlformats-officedocument.presentationml.notesSlide+xml"/>
  <Override PartName="/ppt/theme/themeOverride1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72" r:id="rId12"/>
    <p:sldId id="274" r:id="rId13"/>
    <p:sldId id="267" r:id="rId14"/>
    <p:sldId id="269" r:id="rId15"/>
    <p:sldId id="270" r:id="rId16"/>
    <p:sldId id="271" r:id="rId17"/>
    <p:sldId id="275" r:id="rId18"/>
  </p:sld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573ADF-0280-4450-9D74-9C32B7F9A4C3}" v="60" dt="2026-05-22T20:53:15.3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59091" autoAdjust="0"/>
  </p:normalViewPr>
  <p:slideViewPr>
    <p:cSldViewPr snapToGrid="0" snapToObjects="1">
      <p:cViewPr>
        <p:scale>
          <a:sx n="48" d="100"/>
          <a:sy n="48" d="100"/>
        </p:scale>
        <p:origin x="1340" y="40"/>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dage, Alpesh Ramesh" userId="0547bd32-ba5d-4b91-bf31-ffe7850b7599" providerId="ADAL" clId="{3F01FF63-CE3F-4328-A55D-200D3CFB9C1D}"/>
    <pc:docChg chg="undo custSel addSld delSld modSld">
      <pc:chgData name="Rodage, Alpesh Ramesh" userId="0547bd32-ba5d-4b91-bf31-ffe7850b7599" providerId="ADAL" clId="{3F01FF63-CE3F-4328-A55D-200D3CFB9C1D}" dt="2026-05-22T20:53:22.884" v="440" actId="14100"/>
      <pc:docMkLst>
        <pc:docMk/>
      </pc:docMkLst>
      <pc:sldChg chg="addSp modSp mod">
        <pc:chgData name="Rodage, Alpesh Ramesh" userId="0547bd32-ba5d-4b91-bf31-ffe7850b7599" providerId="ADAL" clId="{3F01FF63-CE3F-4328-A55D-200D3CFB9C1D}" dt="2026-05-18T18:50:50.718" v="272" actId="20577"/>
        <pc:sldMkLst>
          <pc:docMk/>
          <pc:sldMk cId="0" sldId="256"/>
        </pc:sldMkLst>
        <pc:spChg chg="add mod">
          <ac:chgData name="Rodage, Alpesh Ramesh" userId="0547bd32-ba5d-4b91-bf31-ffe7850b7599" providerId="ADAL" clId="{3F01FF63-CE3F-4328-A55D-200D3CFB9C1D}" dt="2026-05-18T18:50:50.718" v="272" actId="20577"/>
          <ac:spMkLst>
            <pc:docMk/>
            <pc:sldMk cId="0" sldId="256"/>
            <ac:spMk id="3" creationId="{0777AE35-409F-3DBD-1C78-7A483C6BA170}"/>
          </ac:spMkLst>
        </pc:spChg>
      </pc:sldChg>
      <pc:sldChg chg="modSp mod">
        <pc:chgData name="Rodage, Alpesh Ramesh" userId="0547bd32-ba5d-4b91-bf31-ffe7850b7599" providerId="ADAL" clId="{3F01FF63-CE3F-4328-A55D-200D3CFB9C1D}" dt="2026-05-18T19:34:24.076" v="274"/>
        <pc:sldMkLst>
          <pc:docMk/>
          <pc:sldMk cId="0" sldId="257"/>
        </pc:sldMkLst>
        <pc:spChg chg="mod">
          <ac:chgData name="Rodage, Alpesh Ramesh" userId="0547bd32-ba5d-4b91-bf31-ffe7850b7599" providerId="ADAL" clId="{3F01FF63-CE3F-4328-A55D-200D3CFB9C1D}" dt="2026-05-18T19:34:24.076" v="274"/>
          <ac:spMkLst>
            <pc:docMk/>
            <pc:sldMk cId="0" sldId="257"/>
            <ac:spMk id="23" creationId="{00000000-0000-0000-0000-000000000000}"/>
          </ac:spMkLst>
        </pc:spChg>
      </pc:sldChg>
      <pc:sldChg chg="modNotesTx">
        <pc:chgData name="Rodage, Alpesh Ramesh" userId="0547bd32-ba5d-4b91-bf31-ffe7850b7599" providerId="ADAL" clId="{3F01FF63-CE3F-4328-A55D-200D3CFB9C1D}" dt="2026-05-18T20:32:03.038" v="306" actId="20577"/>
        <pc:sldMkLst>
          <pc:docMk/>
          <pc:sldMk cId="0" sldId="259"/>
        </pc:sldMkLst>
      </pc:sldChg>
      <pc:sldChg chg="modNotesTx">
        <pc:chgData name="Rodage, Alpesh Ramesh" userId="0547bd32-ba5d-4b91-bf31-ffe7850b7599" providerId="ADAL" clId="{3F01FF63-CE3F-4328-A55D-200D3CFB9C1D}" dt="2026-05-18T20:33:38.711" v="309" actId="20577"/>
        <pc:sldMkLst>
          <pc:docMk/>
          <pc:sldMk cId="0" sldId="260"/>
        </pc:sldMkLst>
      </pc:sldChg>
      <pc:sldChg chg="modNotesTx">
        <pc:chgData name="Rodage, Alpesh Ramesh" userId="0547bd32-ba5d-4b91-bf31-ffe7850b7599" providerId="ADAL" clId="{3F01FF63-CE3F-4328-A55D-200D3CFB9C1D}" dt="2026-05-18T20:42:02.932" v="310" actId="20577"/>
        <pc:sldMkLst>
          <pc:docMk/>
          <pc:sldMk cId="0" sldId="262"/>
        </pc:sldMkLst>
      </pc:sldChg>
      <pc:sldChg chg="modSp mod">
        <pc:chgData name="Rodage, Alpesh Ramesh" userId="0547bd32-ba5d-4b91-bf31-ffe7850b7599" providerId="ADAL" clId="{3F01FF63-CE3F-4328-A55D-200D3CFB9C1D}" dt="2026-05-18T09:08:26.543" v="16"/>
        <pc:sldMkLst>
          <pc:docMk/>
          <pc:sldMk cId="0" sldId="263"/>
        </pc:sldMkLst>
        <pc:spChg chg="ord">
          <ac:chgData name="Rodage, Alpesh Ramesh" userId="0547bd32-ba5d-4b91-bf31-ffe7850b7599" providerId="ADAL" clId="{3F01FF63-CE3F-4328-A55D-200D3CFB9C1D}" dt="2026-05-18T09:06:27.720" v="1" actId="167"/>
          <ac:spMkLst>
            <pc:docMk/>
            <pc:sldMk cId="0" sldId="263"/>
            <ac:spMk id="27" creationId="{00000000-0000-0000-0000-000000000000}"/>
          </ac:spMkLst>
        </pc:spChg>
        <pc:spChg chg="mod">
          <ac:chgData name="Rodage, Alpesh Ramesh" userId="0547bd32-ba5d-4b91-bf31-ffe7850b7599" providerId="ADAL" clId="{3F01FF63-CE3F-4328-A55D-200D3CFB9C1D}" dt="2026-05-18T09:07:06.822" v="14" actId="108"/>
          <ac:spMkLst>
            <pc:docMk/>
            <pc:sldMk cId="0" sldId="263"/>
            <ac:spMk id="30" creationId="{00000000-0000-0000-0000-000000000000}"/>
          </ac:spMkLst>
        </pc:spChg>
        <pc:spChg chg="mod">
          <ac:chgData name="Rodage, Alpesh Ramesh" userId="0547bd32-ba5d-4b91-bf31-ffe7850b7599" providerId="ADAL" clId="{3F01FF63-CE3F-4328-A55D-200D3CFB9C1D}" dt="2026-05-18T09:08:26.543" v="16"/>
          <ac:spMkLst>
            <pc:docMk/>
            <pc:sldMk cId="0" sldId="263"/>
            <ac:spMk id="34" creationId="{00000000-0000-0000-0000-000000000000}"/>
          </ac:spMkLst>
        </pc:spChg>
      </pc:sldChg>
      <pc:sldChg chg="modNotesTx">
        <pc:chgData name="Rodage, Alpesh Ramesh" userId="0547bd32-ba5d-4b91-bf31-ffe7850b7599" providerId="ADAL" clId="{3F01FF63-CE3F-4328-A55D-200D3CFB9C1D}" dt="2026-05-18T20:53:07.475" v="316" actId="20577"/>
        <pc:sldMkLst>
          <pc:docMk/>
          <pc:sldMk cId="0" sldId="264"/>
        </pc:sldMkLst>
      </pc:sldChg>
      <pc:sldChg chg="modNotesTx">
        <pc:chgData name="Rodage, Alpesh Ramesh" userId="0547bd32-ba5d-4b91-bf31-ffe7850b7599" providerId="ADAL" clId="{3F01FF63-CE3F-4328-A55D-200D3CFB9C1D}" dt="2026-05-18T20:54:17.721" v="317" actId="20577"/>
        <pc:sldMkLst>
          <pc:docMk/>
          <pc:sldMk cId="0" sldId="265"/>
        </pc:sldMkLst>
      </pc:sldChg>
      <pc:sldChg chg="modSp mod modNotesTx">
        <pc:chgData name="Rodage, Alpesh Ramesh" userId="0547bd32-ba5d-4b91-bf31-ffe7850b7599" providerId="ADAL" clId="{3F01FF63-CE3F-4328-A55D-200D3CFB9C1D}" dt="2026-05-18T21:00:54.307" v="372" actId="20577"/>
        <pc:sldMkLst>
          <pc:docMk/>
          <pc:sldMk cId="0" sldId="269"/>
        </pc:sldMkLst>
        <pc:spChg chg="mod">
          <ac:chgData name="Rodage, Alpesh Ramesh" userId="0547bd32-ba5d-4b91-bf31-ffe7850b7599" providerId="ADAL" clId="{3F01FF63-CE3F-4328-A55D-200D3CFB9C1D}" dt="2026-05-18T09:10:41.632" v="67" actId="20577"/>
          <ac:spMkLst>
            <pc:docMk/>
            <pc:sldMk cId="0" sldId="269"/>
            <ac:spMk id="11" creationId="{7849F4CB-7285-2DB3-3869-CDF5C75A4E1B}"/>
          </ac:spMkLst>
        </pc:spChg>
        <pc:spChg chg="mod">
          <ac:chgData name="Rodage, Alpesh Ramesh" userId="0547bd32-ba5d-4b91-bf31-ffe7850b7599" providerId="ADAL" clId="{3F01FF63-CE3F-4328-A55D-200D3CFB9C1D}" dt="2026-05-18T09:09:07.435" v="17" actId="20577"/>
          <ac:spMkLst>
            <pc:docMk/>
            <pc:sldMk cId="0" sldId="269"/>
            <ac:spMk id="56" creationId="{0EAF096D-CAEC-1F49-8FD8-A370234CB360}"/>
          </ac:spMkLst>
        </pc:spChg>
        <pc:spChg chg="mod">
          <ac:chgData name="Rodage, Alpesh Ramesh" userId="0547bd32-ba5d-4b91-bf31-ffe7850b7599" providerId="ADAL" clId="{3F01FF63-CE3F-4328-A55D-200D3CFB9C1D}" dt="2026-05-18T09:09:15.770" v="18" actId="20577"/>
          <ac:spMkLst>
            <pc:docMk/>
            <pc:sldMk cId="0" sldId="269"/>
            <ac:spMk id="64" creationId="{2702D765-130C-D62F-BE18-7B8D4E1B2CC2}"/>
          </ac:spMkLst>
        </pc:spChg>
        <pc:spChg chg="mod">
          <ac:chgData name="Rodage, Alpesh Ramesh" userId="0547bd32-ba5d-4b91-bf31-ffe7850b7599" providerId="ADAL" clId="{3F01FF63-CE3F-4328-A55D-200D3CFB9C1D}" dt="2026-05-18T09:09:21.165" v="19" actId="20577"/>
          <ac:spMkLst>
            <pc:docMk/>
            <pc:sldMk cId="0" sldId="269"/>
            <ac:spMk id="68" creationId="{9451F9A2-587B-6581-DFA6-2722E2C466E8}"/>
          </ac:spMkLst>
        </pc:spChg>
        <pc:spChg chg="mod">
          <ac:chgData name="Rodage, Alpesh Ramesh" userId="0547bd32-ba5d-4b91-bf31-ffe7850b7599" providerId="ADAL" clId="{3F01FF63-CE3F-4328-A55D-200D3CFB9C1D}" dt="2026-05-18T09:09:30.726" v="21" actId="20577"/>
          <ac:spMkLst>
            <pc:docMk/>
            <pc:sldMk cId="0" sldId="269"/>
            <ac:spMk id="72" creationId="{BA3DEFAC-E60F-4B59-A2DC-52904E6193A5}"/>
          </ac:spMkLst>
        </pc:spChg>
        <pc:spChg chg="mod">
          <ac:chgData name="Rodage, Alpesh Ramesh" userId="0547bd32-ba5d-4b91-bf31-ffe7850b7599" providerId="ADAL" clId="{3F01FF63-CE3F-4328-A55D-200D3CFB9C1D}" dt="2026-05-18T09:09:26.562" v="20" actId="20577"/>
          <ac:spMkLst>
            <pc:docMk/>
            <pc:sldMk cId="0" sldId="269"/>
            <ac:spMk id="86" creationId="{D4B62881-AA89-2448-1EE3-72A055E50562}"/>
          </ac:spMkLst>
        </pc:spChg>
      </pc:sldChg>
      <pc:sldChg chg="addSp modSp mod">
        <pc:chgData name="Rodage, Alpesh Ramesh" userId="0547bd32-ba5d-4b91-bf31-ffe7850b7599" providerId="ADAL" clId="{3F01FF63-CE3F-4328-A55D-200D3CFB9C1D}" dt="2026-05-18T21:05:23.327" v="378" actId="1076"/>
        <pc:sldMkLst>
          <pc:docMk/>
          <pc:sldMk cId="0" sldId="270"/>
        </pc:sldMkLst>
        <pc:picChg chg="add mod">
          <ac:chgData name="Rodage, Alpesh Ramesh" userId="0547bd32-ba5d-4b91-bf31-ffe7850b7599" providerId="ADAL" clId="{3F01FF63-CE3F-4328-A55D-200D3CFB9C1D}" dt="2026-05-18T21:05:23.327" v="378" actId="1076"/>
          <ac:picMkLst>
            <pc:docMk/>
            <pc:sldMk cId="0" sldId="270"/>
            <ac:picMk id="27" creationId="{F1435BDB-40CA-2F0B-06F0-7FA326E218E2}"/>
          </ac:picMkLst>
        </pc:picChg>
      </pc:sldChg>
      <pc:sldChg chg="modSp mod modNotesTx">
        <pc:chgData name="Rodage, Alpesh Ramesh" userId="0547bd32-ba5d-4b91-bf31-ffe7850b7599" providerId="ADAL" clId="{3F01FF63-CE3F-4328-A55D-200D3CFB9C1D}" dt="2026-05-18T21:06:52.111" v="436" actId="20577"/>
        <pc:sldMkLst>
          <pc:docMk/>
          <pc:sldMk cId="0" sldId="271"/>
        </pc:sldMkLst>
        <pc:spChg chg="mod">
          <ac:chgData name="Rodage, Alpesh Ramesh" userId="0547bd32-ba5d-4b91-bf31-ffe7850b7599" providerId="ADAL" clId="{3F01FF63-CE3F-4328-A55D-200D3CFB9C1D}" dt="2026-05-18T21:06:38.951" v="417" actId="20577"/>
          <ac:spMkLst>
            <pc:docMk/>
            <pc:sldMk cId="0" sldId="271"/>
            <ac:spMk id="14" creationId="{00000000-0000-0000-0000-000000000000}"/>
          </ac:spMkLst>
        </pc:spChg>
      </pc:sldChg>
      <pc:sldChg chg="modSp mod">
        <pc:chgData name="Rodage, Alpesh Ramesh" userId="0547bd32-ba5d-4b91-bf31-ffe7850b7599" providerId="ADAL" clId="{3F01FF63-CE3F-4328-A55D-200D3CFB9C1D}" dt="2026-05-18T20:55:20.905" v="321" actId="20577"/>
        <pc:sldMkLst>
          <pc:docMk/>
          <pc:sldMk cId="3158629756" sldId="272"/>
        </pc:sldMkLst>
        <pc:spChg chg="mod">
          <ac:chgData name="Rodage, Alpesh Ramesh" userId="0547bd32-ba5d-4b91-bf31-ffe7850b7599" providerId="ADAL" clId="{3F01FF63-CE3F-4328-A55D-200D3CFB9C1D}" dt="2026-05-18T20:55:20.905" v="321" actId="20577"/>
          <ac:spMkLst>
            <pc:docMk/>
            <pc:sldMk cId="3158629756" sldId="272"/>
            <ac:spMk id="5" creationId="{D4CF18D6-EB25-788B-25D8-5901C79BACC5}"/>
          </ac:spMkLst>
        </pc:spChg>
      </pc:sldChg>
      <pc:sldChg chg="addSp delSp modSp add mod modTransition setBg modClrScheme delAnim modAnim chgLayout">
        <pc:chgData name="Rodage, Alpesh Ramesh" userId="0547bd32-ba5d-4b91-bf31-ffe7850b7599" providerId="ADAL" clId="{3F01FF63-CE3F-4328-A55D-200D3CFB9C1D}" dt="2026-05-22T20:53:22.884" v="440" actId="14100"/>
        <pc:sldMkLst>
          <pc:docMk/>
          <pc:sldMk cId="1454448911" sldId="274"/>
        </pc:sldMkLst>
        <pc:spChg chg="add mod ord">
          <ac:chgData name="Rodage, Alpesh Ramesh" userId="0547bd32-ba5d-4b91-bf31-ffe7850b7599" providerId="ADAL" clId="{3F01FF63-CE3F-4328-A55D-200D3CFB9C1D}" dt="2026-05-18T09:49:38.160" v="172" actId="166"/>
          <ac:spMkLst>
            <pc:docMk/>
            <pc:sldMk cId="1454448911" sldId="274"/>
            <ac:spMk id="21" creationId="{6B08FD4C-804E-DB20-18A2-19B758674193}"/>
          </ac:spMkLst>
        </pc:spChg>
        <pc:picChg chg="add mod">
          <ac:chgData name="Rodage, Alpesh Ramesh" userId="0547bd32-ba5d-4b91-bf31-ffe7850b7599" providerId="ADAL" clId="{3F01FF63-CE3F-4328-A55D-200D3CFB9C1D}" dt="2026-05-22T20:53:22.884" v="440" actId="14100"/>
          <ac:picMkLst>
            <pc:docMk/>
            <pc:sldMk cId="1454448911" sldId="274"/>
            <ac:picMk id="2" creationId="{4D6BFABB-B503-4D3E-A3C8-C9C6CAEACAA0}"/>
          </ac:picMkLst>
        </pc:picChg>
        <pc:picChg chg="add del mod">
          <ac:chgData name="Rodage, Alpesh Ramesh" userId="0547bd32-ba5d-4b91-bf31-ffe7850b7599" providerId="ADAL" clId="{3F01FF63-CE3F-4328-A55D-200D3CFB9C1D}" dt="2026-05-22T20:52:35.722" v="437" actId="478"/>
          <ac:picMkLst>
            <pc:docMk/>
            <pc:sldMk cId="1454448911" sldId="274"/>
            <ac:picMk id="20" creationId="{654E6005-B78A-9533-14CE-60AB4A54F53A}"/>
          </ac:picMkLst>
        </pc:picChg>
      </pc:sldChg>
      <pc:sldChg chg="addSp modSp new mod modAnim">
        <pc:chgData name="Rodage, Alpesh Ramesh" userId="0547bd32-ba5d-4b91-bf31-ffe7850b7599" providerId="ADAL" clId="{3F01FF63-CE3F-4328-A55D-200D3CFB9C1D}" dt="2026-05-18T20:30:21.598" v="303" actId="1076"/>
        <pc:sldMkLst>
          <pc:docMk/>
          <pc:sldMk cId="2574251836" sldId="275"/>
        </pc:sldMkLst>
        <pc:spChg chg="add mod">
          <ac:chgData name="Rodage, Alpesh Ramesh" userId="0547bd32-ba5d-4b91-bf31-ffe7850b7599" providerId="ADAL" clId="{3F01FF63-CE3F-4328-A55D-200D3CFB9C1D}" dt="2026-05-18T20:30:21.598" v="303" actId="1076"/>
          <ac:spMkLst>
            <pc:docMk/>
            <pc:sldMk cId="2574251836" sldId="275"/>
            <ac:spMk id="4" creationId="{85088F21-C16B-1FED-AFB7-749CAF42C697}"/>
          </ac:spMkLst>
        </pc:spChg>
        <pc:picChg chg="add mod">
          <ac:chgData name="Rodage, Alpesh Ramesh" userId="0547bd32-ba5d-4b91-bf31-ffe7850b7599" providerId="ADAL" clId="{3F01FF63-CE3F-4328-A55D-200D3CFB9C1D}" dt="2026-05-18T20:29:44.871" v="284" actId="1076"/>
          <ac:picMkLst>
            <pc:docMk/>
            <pc:sldMk cId="2574251836" sldId="275"/>
            <ac:picMk id="3" creationId="{F04E4AC1-AF17-873A-5924-1B57EE2FA0E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838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OPENING (30 seconds)
Good afternoon everyone. I’m Alpesh and over the next 30 minutes I want to show you a tool that turns one of the most painful parts of edge deployment - building custom bootable Linux images - into something you can describe in a YAML file and produce in minutes.
It's called Image Composer Tool, or ICT. It's open source, MIT licensed, and it works across Azure Linux, Ubuntu, Wind River eLxr, Debian 13 and Red Hat-compatible distros.
Quick show of hands: who here has had to build a custom Linux image in the last year? [pause] OK, and who enjoyed the experience? Right - that's why we're here.</a:t>
            </a:r>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EXTENSIBLE ARCHITECTURE (90 seconds)
This is the most important slide for the open-source community in this room.
ICT is designed for contribution. The provider interface is intentionally small - four methods. If you can write Go and you understand a distribution's packaging, you can add support for it.
Here are the four steps:
(1) Implement the Provider interface - Init, PreProcess, BuildImage, PostProcess. The Ubuntu provider is about 500 lines of Go. That's it.
(2) Implement PackageManager for that distro's native package tool. Wire up its dependency resolution, install, and verify operations.
(3) Register your provider in the factory. One line.
(4) Ship some example templates so users can get started.
We've explicitly designed this so adding a distribution does NOT require changes to the core ICT codebase. You write a new module, register it, and you're done.
If anyone here maintains a distribution - or just loves one - and thinks ICT users would benefit from supporting it, please reach out. We will review your PR, we will help you through the design, and we will give you co-maintainership of that provider.</a:t>
            </a:r>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71FA7-4BA1-8093-4338-8BB57C0896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8CC2A1-A7BE-2893-55A2-1086A9424F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6670A9-FC7A-9BD2-09F8-CF472CC90F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00A147-4CD3-689C-D2D8-E375CE4F835F}"/>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2237119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9ED40-5845-0E25-B264-19625699F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F7D34-EE31-AE12-1C40-EDBB1EB4EC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FD809F-0E92-A4AB-67C4-14D5E8217EEA}"/>
              </a:ext>
            </a:extLst>
          </p:cNvPr>
          <p:cNvSpPr>
            <a:spLocks noGrp="1"/>
          </p:cNvSpPr>
          <p:nvPr>
            <p:ph type="body" idx="1"/>
          </p:nvPr>
        </p:nvSpPr>
        <p:spPr/>
        <p:txBody>
          <a:bodyPr/>
          <a:lstStyle/>
          <a:p>
            <a:r>
              <a:rPr lang="en-US" dirty="0"/>
              <a:t>DEMO:
All right - enough slides. Let's actually do this.
In about 7 to 8 minutes, you'll watch ICT take a YAML template and produce a bootable Linux disk image. We'll go through four stages: show you the template, validate it, run the build (and I'll narrate while it runs)</a:t>
            </a:r>
          </a:p>
        </p:txBody>
      </p:sp>
      <p:sp>
        <p:nvSpPr>
          <p:cNvPr id="4" name="Slide Number Placeholder 3">
            <a:extLst>
              <a:ext uri="{FF2B5EF4-FFF2-40B4-BE49-F238E27FC236}">
                <a16:creationId xmlns:a16="http://schemas.microsoft.com/office/drawing/2014/main" id="{0E34D00B-94AB-1BD8-A882-DCE8FDBF8D00}"/>
              </a:ext>
            </a:extLst>
          </p:cNvPr>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3164930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CASES (90 seconds)
Where does ICT actually get used today?
FIRST - edge IoT gateways. You have 500 industrial gateways deployed in factories. Each needs the same minimal OS, with Docker, with monitoring. ICT template gets you predictable, signed images every time. Update? Rebuild and redeploy.
SECOND - cloud-native edge. You're running Kubernetes worker nodes in regional edge data centers. Ubuntu base, containerd, kubeadm. ICT builds an image, you convert it to VHD or AMI, you deploy.
THIRD - robotics and automotive. ROS2 stacks, real-time kernels, safety certification. The reproducibility is critical here because regulators ask for exact image provenance, and you need to recreate builds years later.
FOURTH - CI/CD. Every commit produces a signed image artifact. ICT plus Earthly gives you fully reproducible builds in GitHub Actions. The image hash matches across runs.
These aren't theoretical. These are deployments running in production today.</a:t>
            </a:r>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NEXT (90 seconds)
Seven areas where ICT is actively developing or where the community can contribute.
CONTAINERIZATION FOR BUILD - wrap the entire build pipeline in containers for better isolation and portability. Earthly already does this for the ICT binary build; extending it to image builds would let you run builds on any host without installing system dependencies.
LIVE INSTALLER - the ISO images we produce can boot, but they don't have an interactive installer yet. This would guide users through disk partitioning, network setup, and configuration on first </a:t>
            </a:r>
            <a:r>
              <a:rPr lang="en-US" dirty="0" err="1"/>
              <a:t>boot.We</a:t>
            </a:r>
            <a:r>
              <a:rPr lang="en-US" dirty="0"/>
              <a:t> support both attended and un-</a:t>
            </a:r>
            <a:r>
              <a:rPr lang="en-US" dirty="0" err="1"/>
              <a:t>attened</a:t>
            </a:r>
            <a:r>
              <a:rPr lang="en-US" dirty="0"/>
              <a:t> installers.
OPTIONAL UI - not everyone wants to live in the terminal. A web-based interface for template editing, build monitoring, and template validation would lower the barrier to entry.
AI-ASSISTED TEMPLATE GENERATION - RAG-based system that lets you describe what you want in natural language and generates a working ICT template. The architecture docs are already structured for RAG ingestion.
SECURITY ENHANCEMENTS - Full Disk Encryption and dm-verity integration. FDE for data-at-rest protection, dm-verity for verified boot and tamper detection. Both are frequently requested for edge deployments.</a:t>
            </a:r>
          </a:p>
          <a:p>
            <a:endParaRPr lang="en-US" dirty="0"/>
          </a:p>
          <a:p>
            <a:r>
              <a:rPr lang="en-US" dirty="0"/>
              <a:t>ARM SUPPORT - aarch64 template files exist in the repo and work in testing. The goal is production-hardened support with the same level of testing and documentation as x86_64.
</a:t>
            </a:r>
          </a:p>
          <a:p>
            <a:r>
              <a:rPr lang="en-US" dirty="0"/>
              <a:t>LOCAL PACKAGE SUPPORT Package Repository Support - Build images using packages from local filesystem directories instead of remote URLs - ideal for air-gapped environments and custom package testing.
NEW OS SUPPORT - more distributions as the community needs them. If you maintain a distro or your organization relies on one that ICT doesn't support, implementing a provider is a well-documented contribution path.</a:t>
            </a:r>
          </a:p>
          <a:p>
            <a:r>
              <a:rPr lang="en-US" dirty="0"/>
              <a:t>
All of these are community-driven. File an issue, start a discussion in GitHub Discussions, or submit a PR.</a:t>
            </a:r>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STARTED (60 seconds)
If I've sold you at all on ICT, here's how to try it tonight.
Clone the repo. Build the binary with go build. Install two prerequisites - systemd-ukify and mmdebstrap if you're on Ubuntu. Validate a template. Run the build.
You'll have a bootable image in about 15 minutes on a fresh machine. On a warm cache, more like 5.
The repo ships with 30+ example templates covering all five distributions, so you have starting points for whatever you're trying to build.
Documentation lives at docs.openedgeplatform.intel.com. And for questions or ideas, GitHub Discussions is the right place.
QR code or URL is on the screen - I'd love for you to star the repo, try a template, and tell us what you build.</a:t>
            </a:r>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&amp; Q&amp;A (10 minutes)
skip
Five things to remember if you remember nothing else:
(1) Declarative - YAML in, image out. No 500-line bash scripts.
(2) Multi distros, one workflow - Azure Linux, EMT, eLxr, Ubuntu, RHEL-compatible, 
(3) Deterministic given pinned inputs and the same build environment
(4) Built in </a:t>
            </a:r>
            <a:r>
              <a:rPr lang="en-US" dirty="0" err="1"/>
              <a:t>Securioty</a:t>
            </a:r>
            <a:r>
              <a:rPr lang="en-US"/>
              <a:t> - </a:t>
            </a:r>
            <a:r>
              <a:rPr lang="en-US" dirty="0"/>
              <a:t>GPG, TLS, checksums, audit trail. Not optional.
(5) Extensible - implement one Go interface to add a distribution.
Thank you. I'd love to take your questions - and if we run out of time, I'll be in the hallway and you can find me on GitHub Discussions.
</a:t>
            </a:r>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extLst>
      <p:ext uri="{BB962C8B-B14F-4D97-AF65-F5344CB8AC3E}">
        <p14:creationId xmlns:p14="http://schemas.microsoft.com/office/powerpoint/2010/main" val="656365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Agenda (30 seconds)
Here's how I'd like to spend our time together.
First, the problem - I'll make the case for why this matters, even if you've never thought about image building before.
Then I'll show you what ICT is at a conceptual level - the mental model.
Third, we'll go a level deeper into how it works - the architecture, dependency resolution, the security model.
Then the fun part - a live demo. I'll go from a YAML file to a bootable disk image in front of you.
And we'll close with use cases, roadmap, and how you can get involved.
Let's start with the problem.</a:t>
            </a: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 (3 minutes)
Let me walk you through what I see when I talk to edge teams.
(1) DISTRIBUTION LOCK-IN. If you build for Ubuntu today and your customer wants Azure Linux tomorrow, you start from scratch. Different package manager, different build tools, different bootloader conventions. You essentially maintain N separate pipelines for N distributions.
(2) MANUAL DEPENDENCY RESOLUTION. You say 'install openssh-server.' That's actually 47 packages once you trace dependencies. Many teams handle this with hand-maintained package lists that drift over time. You end up shipping something different than what you tested.
(3) FRAGILE BASH SCRIPTS. Be honest - how many of you have inherited a 500-line build script with a comment that says 'don't touch this' and a TODO from 2019? These scripts encode tribal knowledge. When the author leaves, the script becomes load-bearing dark matter.
(4) NON-REPRODUCIBLE BUILDS. Run the build today, run it next month - you get different images. Different package versions, different timestamps, different hashes. Try to reproduce a build from six months ago for a security audit. It's miserable.
(5) SECURITY AS AN AFTERTHOUGHT. GPG verification, TLS, checksum validation - these are usually manual steps that get skipped when there's deadline pressure. And with SLSA, SBOM mandates, supply chain attestation - that's no longer acceptable.
These aren't edge cases. This is the daily reality. ICT exists because we lived this, and we wanted to fix it.</a:t>
            </a:r>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ICT (2 minutes)
ICT is a command-line tool that takes a declarative YAML template - describing the OS, packages, kernel, disk layout, network config - and produces a bootable Linux image.
Look at the template on the left. That's not pseudocode. That's a real, working ICT template. We declare WHAT we want - Ubuntu 24, x86_64, RAW image, three packages - and ICT figures out HOW to build it.
You run one command. ICT resolves dependencies, downloads packages, verifies signatures, sets up the chroot, partitions the disk, installs the bootloader, and gives you back a bootable image.
The mental model: think of a Dockerfile, but the output is an entire bootable operating system instead of a container layer. Same declarative philosophy, applied to OS images.
And critically - the output is reproducible. Same template, same image, every time. Auditable end to end.</a:t>
            </a:r>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SUPPORTED DISTRIBUTIONS (90 seconds)
ICT currently supports six distributions on x86_64, spanning both the RPM and DEB worlds.
Azure Linux - Microsoft's cloud-optimized distro.
Edge Microvisor Toolkit - Intel's specialized edge OS, optimized for real-time workloads.
Wind River </a:t>
            </a:r>
            <a:r>
              <a:rPr lang="en-US" dirty="0" err="1"/>
              <a:t>eLxr</a:t>
            </a:r>
            <a:r>
              <a:rPr lang="en-US" dirty="0"/>
              <a:t> - enterprise embedded Linux with long support lifecycles.
Ubuntu - the most familiar. We support 24.04 LTS and 26.04.
RHEL- compatible distributions - rcd10, our umbrella for the Red Hat ecosystem.
And Debian 13 - a full provider implementation is in the codebase today. It's marked experimental as it's not yet in the official supported table, but it's working and community contributions are welcome to help formalize it.
The key insight: the YAML template syntax is identical across all six. Change target.dist from ubuntu24 to azl3 - same package list, same disk layout, same network config. ICT handles all the underlying differences.</a:t>
            </a:r>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ARCHITECTURE (2 minutes)
Let me walk through the build pipeline.
Step 1: You write the YAML template. That's your input. Declarative - what, not how.
Step 2: The provider layer. This is the heart of the abstraction. Each supported distribution has its own provider - a Go module that knows the specifics of that distro. Azure Linux's provider knows tdnf. Ubuntu's knows apt. They all implement the same interface, so the rest of ICT doesn't care which distro you're building.
Step 3: Dependency resolution. Critical point here: we don't reinvent dependency resolution. We invoke the distribution's own package manager - dnf, tdnf, or apt - to do it. That's important. We get the exact same dependency tree the distribution itself would produce. No surprises.
Step 4: The chroot. All package installation happens in an isolated chroot. Your host system never gets touched. And here's a nice trick - the chroot is reusable across builds. First build creates it; subsequent builds reuse it. Massive time savings.
Step 5: Image assembly. We create the disk image, partition it, format the filesystems, install the bootloader (systemd-boot or GRUB depending on config), copy everything from the chroot, and produce the final bootable artifact.
That's the whole pipeline. Five stages, one command.</a:t>
            </a:r>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PACKAGE MANAGEMENT ABSTRACTION (2 minutes)
This is one of the core innovations in ICT, so let me spend a moment here.
The RPM world uses dnf or tdnf. The DEB world uses apt and dpkg. Different commands, different metadata formats, different conventions.
What this means in practice: in your YAML template, you just say 'install openssh-server.' ICT figures out - based on the target distribution - whether to call dnf or apt under the hood. You don't write distro-specific logic. You don't fork your templates.
And critically - we're not reimplementing dependency resolution. When we call dnf, we get exactly what dnf would produce. Same with apt. We're standing on the shoulders of years of packaging work, not trying to outsmart it.
The contribution payoff: if you want to add support for Fedora, or openSUSE, or Arch - you implement this interface for that distro's package manager. You don't have to rewrite ICT. The architecture invites contribution.</a:t>
            </a:r>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REPRODUCIBLE BUILDS (90 seconds)
Reproducibility is not a buzzword for us - it's an architectural goal.
How do we achieve this? Four mechanisms:
1. Declarative templates - no hidden state, no environmental dependencies that can leak in.
2. Version pinning - you can lock package versions explicitly in your template.
3. Cached, versioned chroot environments - the base layer is identical across runs.
4. Build manifests - every package version is recorded as an SBOM with each build.
Why does this matter? Four big reasons.
Audit compliance: when your security team comes asking, 'reproduce the image that was on this device last March,' you can do it.
Debugging: when production breaks at 2 AM, you can recreate the exact deployed image to investigate. No 'works on my machine' drift.
Supply chain trust: others can reproduce your declared system from the template and verify it matches your published bill of materials.
And fleet consistency: 1,000 edge devices, all running the identical OS. When something works on one, it works on all of them.</a:t>
            </a: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SUPPLY CHAIN SECURITY (2 minutes)
Today, the supply chain is the attack surface. SolarWinds, Log4Shell, xz utils - the threat is real, the regulatory pressure is mounting, and 'we'll add it later' isn't acceptable.
Six security guarantees that ICT bakes in:
(1) Every package is GPG-signature verified against the distribution's official keys. If any signature doesn't match, the build aborts. No exceptions, no overrides.
(2) All package fetches happen over TLS 1.2 or higher, with cert validation enforced. There's no plain-HTTP fallback. None.
(3) SHA-256 checksums verified on every downloaded package before it's unpacked.
(4) Isolated chroot builds - packages never execute on the host. The build environment is a sandbox; it's cleaned up on failure.
(5) Reproducibility means the image is independently verifiable with filesystem, partition table and SBOM. Anyone with your template can rebuild and confirm.
(6) And full audit trail / SBOM. Every package, every version, every source - captured per build. SLSA Level 3 compliant.
This is what your security team is going to ask for. With ICT, the answer is: 'already done.'</a:t>
            </a:r>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E0798-382A-8BAF-F35A-9584EACEDDC7}"/>
              </a:ext>
            </a:extLst>
          </p:cNvPr>
          <p:cNvSpPr/>
          <p:nvPr/>
        </p:nvSpPr>
        <p:spPr>
          <a:xfrm>
            <a:off x="1137576" y="1465943"/>
            <a:ext cx="9476878" cy="3755026"/>
          </a:xfrm>
          <a:prstGeom prst="rect">
            <a:avLst/>
          </a:prstGeom>
          <a:gradFill flip="none" rotWithShape="1">
            <a:gsLst>
              <a:gs pos="0">
                <a:srgbClr val="0068B5">
                  <a:alpha val="70000"/>
                </a:srgbClr>
              </a:gs>
              <a:gs pos="100000">
                <a:srgbClr val="00A3F6">
                  <a:alpha val="9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marL="0" marR="0" lvl="0" indent="0" algn="l" defTabSz="914400" rtl="0" eaLnBrk="1" fontAlgn="auto" latinLnBrk="0" hangingPunct="1">
              <a:lnSpc>
                <a:spcPct val="80000"/>
              </a:lnSpc>
              <a:spcBef>
                <a:spcPts val="0"/>
              </a:spcBef>
              <a:spcAft>
                <a:spcPts val="1800"/>
              </a:spcAft>
              <a:buClrTx/>
              <a:buSzTx/>
              <a:buFontTx/>
              <a:buNone/>
              <a:tabLst/>
              <a:defRPr/>
            </a:pPr>
            <a:endParaRPr kumimoji="0" lang="en-US" sz="8800" b="0" i="0" u="none" strike="noStrike" kern="1200" cap="none" spc="0" normalizeH="0" baseline="0" noProof="0">
              <a:ln>
                <a:noFill/>
              </a:ln>
              <a:gradFill>
                <a:gsLst>
                  <a:gs pos="0">
                    <a:srgbClr val="F7FAFC"/>
                  </a:gs>
                  <a:gs pos="100000">
                    <a:srgbClr val="FFFFFF"/>
                  </a:gs>
                </a:gsLst>
                <a:lin ang="18900000" scaled="1"/>
              </a:gradFill>
              <a:effectLst/>
              <a:uLnTx/>
              <a:uFillTx/>
              <a:latin typeface="IntelOne Display Light"/>
              <a:cs typeface="Arial"/>
              <a:sym typeface="Helvetica Neue Medium"/>
            </a:endParaRPr>
          </a:p>
        </p:txBody>
      </p:sp>
      <p:sp>
        <p:nvSpPr>
          <p:cNvPr id="8" name="Title 1">
            <a:extLst>
              <a:ext uri="{FF2B5EF4-FFF2-40B4-BE49-F238E27FC236}">
                <a16:creationId xmlns:a16="http://schemas.microsoft.com/office/drawing/2014/main" id="{DAFDDDB9-D83A-888F-7DCD-7AB66DC107C8}"/>
              </a:ext>
            </a:extLst>
          </p:cNvPr>
          <p:cNvSpPr>
            <a:spLocks noGrp="1"/>
          </p:cNvSpPr>
          <p:nvPr>
            <p:ph type="ctrTitle"/>
          </p:nvPr>
        </p:nvSpPr>
        <p:spPr>
          <a:xfrm>
            <a:off x="1596312" y="2302769"/>
            <a:ext cx="8559406" cy="1874852"/>
          </a:xfrm>
        </p:spPr>
        <p:txBody>
          <a:bodyPr anchor="ctr">
            <a:normAutofit/>
          </a:bodyPr>
          <a:lstStyle>
            <a:lvl1pPr algn="ctr">
              <a:defRPr kumimoji="0" lang="en-US" sz="4800" b="0" i="0" u="none" strike="noStrike" cap="none" spc="0" normalizeH="0" baseline="0" dirty="0">
                <a:ln>
                  <a:noFill/>
                </a:ln>
                <a:gradFill>
                  <a:gsLst>
                    <a:gs pos="3252">
                      <a:srgbClr val="FFFFFF">
                        <a:alpha val="86000"/>
                      </a:srgbClr>
                    </a:gs>
                    <a:gs pos="42000">
                      <a:srgbClr val="FFFFFF"/>
                    </a:gs>
                    <a:gs pos="100000">
                      <a:srgbClr val="FFFFFF">
                        <a:alpha val="50000"/>
                      </a:srgbClr>
                    </a:gs>
                  </a:gsLst>
                  <a:lin ang="2700000" scaled="0"/>
                </a:gradFill>
                <a:effectLst/>
                <a:uFillTx/>
                <a:latin typeface="IntelOne Display Medium" panose="020B0703020203020204" pitchFamily="34" charset="0"/>
                <a:ea typeface="Intel Clear Light" panose="020B0404020203020204" pitchFamily="34" charset="0"/>
                <a:cs typeface="Intel Clear Light" panose="020B0404020203020204" pitchFamily="34" charset="0"/>
                <a:sym typeface="Helvetica Neue"/>
              </a:defRPr>
            </a:lvl1pPr>
          </a:lstStyle>
          <a:p>
            <a:r>
              <a:rPr lang="en-US"/>
              <a:t>Click to edit Master title style</a:t>
            </a:r>
          </a:p>
        </p:txBody>
      </p:sp>
      <p:grpSp>
        <p:nvGrpSpPr>
          <p:cNvPr id="9" name="Group 8">
            <a:extLst>
              <a:ext uri="{FF2B5EF4-FFF2-40B4-BE49-F238E27FC236}">
                <a16:creationId xmlns:a16="http://schemas.microsoft.com/office/drawing/2014/main" id="{FEF06953-C727-9F98-8FF6-3109F2BF3F79}"/>
              </a:ext>
            </a:extLst>
          </p:cNvPr>
          <p:cNvGrpSpPr/>
          <p:nvPr/>
        </p:nvGrpSpPr>
        <p:grpSpPr>
          <a:xfrm>
            <a:off x="472161" y="4989819"/>
            <a:ext cx="665414" cy="665410"/>
            <a:chOff x="432501" y="5248236"/>
            <a:chExt cx="739863" cy="739861"/>
          </a:xfrm>
        </p:grpSpPr>
        <p:sp>
          <p:nvSpPr>
            <p:cNvPr id="10" name="Rectangle 9">
              <a:extLst>
                <a:ext uri="{FF2B5EF4-FFF2-40B4-BE49-F238E27FC236}">
                  <a16:creationId xmlns:a16="http://schemas.microsoft.com/office/drawing/2014/main" id="{D265A264-597C-9C5B-6E20-270F8CA49EB1}"/>
                </a:ext>
              </a:extLst>
            </p:cNvPr>
            <p:cNvSpPr/>
            <p:nvPr/>
          </p:nvSpPr>
          <p:spPr>
            <a:xfrm>
              <a:off x="689515" y="5505248"/>
              <a:ext cx="482849" cy="482849"/>
            </a:xfrm>
            <a:prstGeom prst="rect">
              <a:avLst/>
            </a:prstGeom>
            <a:gradFill flip="none" rotWithShape="1">
              <a:gsLst>
                <a:gs pos="100000">
                  <a:schemeClr val="tx2">
                    <a:alpha val="61000"/>
                  </a:schemeClr>
                </a:gs>
                <a:gs pos="19000">
                  <a:schemeClr val="tx2"/>
                </a:gs>
              </a:gsLst>
              <a:path path="circle">
                <a:fillToRect r="100000" b="100000"/>
              </a:path>
              <a:tileRect l="-100000" t="-100000"/>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4A86">
                    <a:lumMod val="50000"/>
                  </a:srgbClr>
                </a:solidFill>
                <a:effectLst/>
                <a:uLnTx/>
                <a:uFillTx/>
                <a:latin typeface="IntelOne Display Light"/>
                <a:cs typeface="Arial"/>
                <a:sym typeface="Helvetica Neue Medium"/>
              </a:endParaRPr>
            </a:p>
          </p:txBody>
        </p:sp>
        <p:sp>
          <p:nvSpPr>
            <p:cNvPr id="11" name="Rectangle 10">
              <a:extLst>
                <a:ext uri="{FF2B5EF4-FFF2-40B4-BE49-F238E27FC236}">
                  <a16:creationId xmlns:a16="http://schemas.microsoft.com/office/drawing/2014/main" id="{1AC74299-2032-0C90-483B-FED973978E4F}"/>
                </a:ext>
              </a:extLst>
            </p:cNvPr>
            <p:cNvSpPr/>
            <p:nvPr/>
          </p:nvSpPr>
          <p:spPr>
            <a:xfrm>
              <a:off x="432501" y="5248236"/>
              <a:ext cx="257014" cy="257014"/>
            </a:xfrm>
            <a:prstGeom prst="rect">
              <a:avLst/>
            </a:prstGeom>
            <a:solidFill>
              <a:schemeClr val="accent2"/>
            </a:solidFill>
            <a:ln w="12700" cap="flat" cmpd="sng" algn="ctr">
              <a:noFill/>
              <a:prstDash val="solid"/>
              <a:miter lim="800000"/>
            </a:ln>
            <a:effectLst>
              <a:outerShdw blurRad="63500" algn="ctr" rotWithShape="0">
                <a:prstClr val="black">
                  <a:alpha val="40000"/>
                </a:prstClr>
              </a:outerShdw>
            </a:effectLst>
          </p:spPr>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cs typeface="Arial"/>
                <a:sym typeface="Helvetica Neue Medium"/>
              </a:endParaRPr>
            </a:p>
          </p:txBody>
        </p:sp>
      </p:grpSp>
      <p:pic>
        <p:nvPicPr>
          <p:cNvPr id="14" name="Graphic 13">
            <a:extLst>
              <a:ext uri="{FF2B5EF4-FFF2-40B4-BE49-F238E27FC236}">
                <a16:creationId xmlns:a16="http://schemas.microsoft.com/office/drawing/2014/main" id="{8A72713E-4A07-200A-E468-9ADEF03CEB3A}"/>
              </a:ext>
              <a:ext uri="{C183D7F6-B498-43B3-948B-1728B52AA6E4}">
                <adec:decorative xmlns:adec="http://schemas.microsoft.com/office/drawing/2017/decorative" val="1"/>
              </a:ext>
            </a:extLst>
          </p:cNvPr>
          <p:cNvPicPr>
            <a:picLocks noChangeAspect="1"/>
          </p:cNvPicPr>
          <p:nvPr/>
        </p:nvPicPr>
        <p:blipFill>
          <a:blip cstate="print">
            <a:lum bright="100000"/>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338380" y="6458782"/>
            <a:ext cx="476084" cy="177524"/>
          </a:xfrm>
          <a:prstGeom prst="rect">
            <a:avLst/>
          </a:prstGeom>
        </p:spPr>
      </p:pic>
    </p:spTree>
    <p:extLst>
      <p:ext uri="{BB962C8B-B14F-4D97-AF65-F5344CB8AC3E}">
        <p14:creationId xmlns:p14="http://schemas.microsoft.com/office/powerpoint/2010/main" val="59672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025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cxnSp>
        <p:nvCxnSpPr>
          <p:cNvPr id="73" name="Straight Connector 72">
            <a:extLst>
              <a:ext uri="{FF2B5EF4-FFF2-40B4-BE49-F238E27FC236}">
                <a16:creationId xmlns:a16="http://schemas.microsoft.com/office/drawing/2014/main" id="{3B25E3D6-2A2E-464A-8CB9-910A73E922D2}"/>
              </a:ext>
            </a:extLst>
          </p:cNvPr>
          <p:cNvCxnSpPr/>
          <p:nvPr/>
        </p:nvCxnSpPr>
        <p:spPr>
          <a:xfrm>
            <a:off x="1226359" y="4878388"/>
            <a:ext cx="9736242" cy="0"/>
          </a:xfrm>
          <a:prstGeom prst="line">
            <a:avLst/>
          </a:prstGeom>
          <a:ln w="36068">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7AC1507B-4D7E-4A03-BD68-719F3B4FFFFE}"/>
              </a:ext>
            </a:extLst>
          </p:cNvPr>
          <p:cNvGrpSpPr/>
          <p:nvPr/>
        </p:nvGrpSpPr>
        <p:grpSpPr>
          <a:xfrm>
            <a:off x="1098343" y="3580937"/>
            <a:ext cx="256032" cy="1426311"/>
            <a:chOff x="1098343" y="3580937"/>
            <a:chExt cx="256032" cy="1426311"/>
          </a:xfrm>
        </p:grpSpPr>
        <p:cxnSp>
          <p:nvCxnSpPr>
            <p:cNvPr id="36" name="Straight Connector 35">
              <a:extLst>
                <a:ext uri="{FF2B5EF4-FFF2-40B4-BE49-F238E27FC236}">
                  <a16:creationId xmlns:a16="http://schemas.microsoft.com/office/drawing/2014/main" id="{F344BED5-CC6A-4BE9-A525-8E8D0064488A}"/>
                </a:ext>
              </a:extLst>
            </p:cNvPr>
            <p:cNvCxnSpPr>
              <a:cxnSpLocks/>
            </p:cNvCxnSpPr>
            <p:nvPr userDrawn="1"/>
          </p:nvCxnSpPr>
          <p:spPr>
            <a:xfrm rot="16200000">
              <a:off x="563419" y="4243877"/>
              <a:ext cx="132588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A2C7B801-E8A3-4356-8E6E-5A82DA9E1443}"/>
                </a:ext>
              </a:extLst>
            </p:cNvPr>
            <p:cNvSpPr/>
            <p:nvPr userDrawn="1"/>
          </p:nvSpPr>
          <p:spPr>
            <a:xfrm>
              <a:off x="1098343" y="4751216"/>
              <a:ext cx="256032" cy="2560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grpSp>
        <p:nvGrpSpPr>
          <p:cNvPr id="38" name="Group 37">
            <a:extLst>
              <a:ext uri="{FF2B5EF4-FFF2-40B4-BE49-F238E27FC236}">
                <a16:creationId xmlns:a16="http://schemas.microsoft.com/office/drawing/2014/main" id="{BEB49D06-EF63-4C3A-910B-CB6831B16C9D}"/>
              </a:ext>
            </a:extLst>
          </p:cNvPr>
          <p:cNvGrpSpPr/>
          <p:nvPr/>
        </p:nvGrpSpPr>
        <p:grpSpPr>
          <a:xfrm>
            <a:off x="1995041" y="4439619"/>
            <a:ext cx="128016" cy="502920"/>
            <a:chOff x="1973856" y="4439619"/>
            <a:chExt cx="128016" cy="502920"/>
          </a:xfrm>
        </p:grpSpPr>
        <p:cxnSp>
          <p:nvCxnSpPr>
            <p:cNvPr id="32" name="Straight Connector 31">
              <a:extLst>
                <a:ext uri="{FF2B5EF4-FFF2-40B4-BE49-F238E27FC236}">
                  <a16:creationId xmlns:a16="http://schemas.microsoft.com/office/drawing/2014/main" id="{327E53F1-5E20-4EC7-87CF-EB6E9FDE9F12}"/>
                </a:ext>
              </a:extLst>
            </p:cNvPr>
            <p:cNvCxnSpPr>
              <a:cxnSpLocks/>
            </p:cNvCxnSpPr>
            <p:nvPr userDrawn="1"/>
          </p:nvCxnSpPr>
          <p:spPr>
            <a:xfrm rot="16200000">
              <a:off x="1818408" y="4659075"/>
              <a:ext cx="438912"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4C87D9C1-E63A-4E7F-A2F2-B9441DFAFE6B}"/>
                </a:ext>
              </a:extLst>
            </p:cNvPr>
            <p:cNvSpPr/>
            <p:nvPr userDrawn="1"/>
          </p:nvSpPr>
          <p:spPr>
            <a:xfrm>
              <a:off x="1973856" y="4814523"/>
              <a:ext cx="128016" cy="128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grpSp>
        <p:nvGrpSpPr>
          <p:cNvPr id="39" name="Group 38">
            <a:extLst>
              <a:ext uri="{FF2B5EF4-FFF2-40B4-BE49-F238E27FC236}">
                <a16:creationId xmlns:a16="http://schemas.microsoft.com/office/drawing/2014/main" id="{4FA409AA-6816-4FFF-BA25-BAD4447A906F}"/>
              </a:ext>
            </a:extLst>
          </p:cNvPr>
          <p:cNvGrpSpPr/>
          <p:nvPr/>
        </p:nvGrpSpPr>
        <p:grpSpPr>
          <a:xfrm>
            <a:off x="2785120" y="4439619"/>
            <a:ext cx="128016" cy="502920"/>
            <a:chOff x="1973856" y="4439619"/>
            <a:chExt cx="128016" cy="502920"/>
          </a:xfrm>
        </p:grpSpPr>
        <p:cxnSp>
          <p:nvCxnSpPr>
            <p:cNvPr id="40" name="Straight Connector 39">
              <a:extLst>
                <a:ext uri="{FF2B5EF4-FFF2-40B4-BE49-F238E27FC236}">
                  <a16:creationId xmlns:a16="http://schemas.microsoft.com/office/drawing/2014/main" id="{5CA6520F-1760-430A-B65E-C626CFF2F72B}"/>
                </a:ext>
              </a:extLst>
            </p:cNvPr>
            <p:cNvCxnSpPr>
              <a:cxnSpLocks/>
            </p:cNvCxnSpPr>
            <p:nvPr userDrawn="1"/>
          </p:nvCxnSpPr>
          <p:spPr>
            <a:xfrm rot="16200000">
              <a:off x="1818408" y="4659075"/>
              <a:ext cx="438912"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39843C49-812F-4AC4-8759-BFA1B2C480FD}"/>
                </a:ext>
              </a:extLst>
            </p:cNvPr>
            <p:cNvSpPr/>
            <p:nvPr userDrawn="1"/>
          </p:nvSpPr>
          <p:spPr>
            <a:xfrm>
              <a:off x="1973856" y="4814523"/>
              <a:ext cx="128016" cy="128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grpSp>
        <p:nvGrpSpPr>
          <p:cNvPr id="42" name="Group 41">
            <a:extLst>
              <a:ext uri="{FF2B5EF4-FFF2-40B4-BE49-F238E27FC236}">
                <a16:creationId xmlns:a16="http://schemas.microsoft.com/office/drawing/2014/main" id="{4C21F7E2-F666-48FA-AABB-65E011391734}"/>
              </a:ext>
            </a:extLst>
          </p:cNvPr>
          <p:cNvGrpSpPr/>
          <p:nvPr/>
        </p:nvGrpSpPr>
        <p:grpSpPr>
          <a:xfrm>
            <a:off x="4411766" y="4439619"/>
            <a:ext cx="128016" cy="502920"/>
            <a:chOff x="1973856" y="4439619"/>
            <a:chExt cx="128016" cy="502920"/>
          </a:xfrm>
        </p:grpSpPr>
        <p:cxnSp>
          <p:nvCxnSpPr>
            <p:cNvPr id="43" name="Straight Connector 42">
              <a:extLst>
                <a:ext uri="{FF2B5EF4-FFF2-40B4-BE49-F238E27FC236}">
                  <a16:creationId xmlns:a16="http://schemas.microsoft.com/office/drawing/2014/main" id="{D8569AFA-3030-46B5-8C96-BBA5D82A9D78}"/>
                </a:ext>
              </a:extLst>
            </p:cNvPr>
            <p:cNvCxnSpPr>
              <a:cxnSpLocks/>
            </p:cNvCxnSpPr>
            <p:nvPr userDrawn="1"/>
          </p:nvCxnSpPr>
          <p:spPr>
            <a:xfrm rot="16200000">
              <a:off x="1818408" y="4659075"/>
              <a:ext cx="438912"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5F0F0204-329B-4C59-9376-DA2E190A41F2}"/>
                </a:ext>
              </a:extLst>
            </p:cNvPr>
            <p:cNvSpPr/>
            <p:nvPr userDrawn="1"/>
          </p:nvSpPr>
          <p:spPr>
            <a:xfrm>
              <a:off x="1973856" y="4814523"/>
              <a:ext cx="128016" cy="128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grpSp>
        <p:nvGrpSpPr>
          <p:cNvPr id="45" name="Group 44">
            <a:extLst>
              <a:ext uri="{FF2B5EF4-FFF2-40B4-BE49-F238E27FC236}">
                <a16:creationId xmlns:a16="http://schemas.microsoft.com/office/drawing/2014/main" id="{FD9007D7-5B92-4731-A39C-F5A6EBB39A0F}"/>
              </a:ext>
            </a:extLst>
          </p:cNvPr>
          <p:cNvGrpSpPr/>
          <p:nvPr/>
        </p:nvGrpSpPr>
        <p:grpSpPr>
          <a:xfrm>
            <a:off x="5219453" y="4439619"/>
            <a:ext cx="128016" cy="502920"/>
            <a:chOff x="1973856" y="4439619"/>
            <a:chExt cx="128016" cy="502920"/>
          </a:xfrm>
        </p:grpSpPr>
        <p:cxnSp>
          <p:nvCxnSpPr>
            <p:cNvPr id="46" name="Straight Connector 45">
              <a:extLst>
                <a:ext uri="{FF2B5EF4-FFF2-40B4-BE49-F238E27FC236}">
                  <a16:creationId xmlns:a16="http://schemas.microsoft.com/office/drawing/2014/main" id="{EEEC3455-89C8-487D-A4AD-5C3E0D6D7378}"/>
                </a:ext>
              </a:extLst>
            </p:cNvPr>
            <p:cNvCxnSpPr>
              <a:cxnSpLocks/>
            </p:cNvCxnSpPr>
            <p:nvPr userDrawn="1"/>
          </p:nvCxnSpPr>
          <p:spPr>
            <a:xfrm rot="16200000">
              <a:off x="1818408" y="4659075"/>
              <a:ext cx="438912"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60D5132D-9C05-4BA1-9DC5-047AD05AFCAD}"/>
                </a:ext>
              </a:extLst>
            </p:cNvPr>
            <p:cNvSpPr/>
            <p:nvPr userDrawn="1"/>
          </p:nvSpPr>
          <p:spPr>
            <a:xfrm>
              <a:off x="1973856" y="4814523"/>
              <a:ext cx="128016" cy="128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grpSp>
        <p:nvGrpSpPr>
          <p:cNvPr id="75" name="Group 74">
            <a:extLst>
              <a:ext uri="{FF2B5EF4-FFF2-40B4-BE49-F238E27FC236}">
                <a16:creationId xmlns:a16="http://schemas.microsoft.com/office/drawing/2014/main" id="{E298C5F6-9A26-42A5-8CE6-0AB714917758}"/>
              </a:ext>
            </a:extLst>
          </p:cNvPr>
          <p:cNvGrpSpPr/>
          <p:nvPr/>
        </p:nvGrpSpPr>
        <p:grpSpPr>
          <a:xfrm>
            <a:off x="6841493" y="4439619"/>
            <a:ext cx="128016" cy="502920"/>
            <a:chOff x="6841493" y="4439619"/>
            <a:chExt cx="128016" cy="502920"/>
          </a:xfrm>
        </p:grpSpPr>
        <p:cxnSp>
          <p:nvCxnSpPr>
            <p:cNvPr id="49" name="Straight Connector 48">
              <a:extLst>
                <a:ext uri="{FF2B5EF4-FFF2-40B4-BE49-F238E27FC236}">
                  <a16:creationId xmlns:a16="http://schemas.microsoft.com/office/drawing/2014/main" id="{EECD6B90-8AB5-404B-8C47-296EACB3A748}"/>
                </a:ext>
              </a:extLst>
            </p:cNvPr>
            <p:cNvCxnSpPr>
              <a:cxnSpLocks/>
            </p:cNvCxnSpPr>
            <p:nvPr userDrawn="1"/>
          </p:nvCxnSpPr>
          <p:spPr>
            <a:xfrm rot="16200000">
              <a:off x="6686045" y="4659075"/>
              <a:ext cx="438912"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019B7AA1-FBFB-4467-A894-A8493F7A6AA8}"/>
                </a:ext>
              </a:extLst>
            </p:cNvPr>
            <p:cNvSpPr/>
            <p:nvPr userDrawn="1"/>
          </p:nvSpPr>
          <p:spPr>
            <a:xfrm>
              <a:off x="6841493" y="4814523"/>
              <a:ext cx="128016" cy="128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grpSp>
        <p:nvGrpSpPr>
          <p:cNvPr id="51" name="Group 50">
            <a:extLst>
              <a:ext uri="{FF2B5EF4-FFF2-40B4-BE49-F238E27FC236}">
                <a16:creationId xmlns:a16="http://schemas.microsoft.com/office/drawing/2014/main" id="{37A216D3-B10A-49A2-91E7-6B15001A3FB0}"/>
              </a:ext>
            </a:extLst>
          </p:cNvPr>
          <p:cNvGrpSpPr/>
          <p:nvPr/>
        </p:nvGrpSpPr>
        <p:grpSpPr>
          <a:xfrm>
            <a:off x="7653514" y="4439619"/>
            <a:ext cx="128016" cy="502920"/>
            <a:chOff x="1973856" y="4439619"/>
            <a:chExt cx="128016" cy="502920"/>
          </a:xfrm>
        </p:grpSpPr>
        <p:cxnSp>
          <p:nvCxnSpPr>
            <p:cNvPr id="52" name="Straight Connector 51">
              <a:extLst>
                <a:ext uri="{FF2B5EF4-FFF2-40B4-BE49-F238E27FC236}">
                  <a16:creationId xmlns:a16="http://schemas.microsoft.com/office/drawing/2014/main" id="{C9539913-F5B6-46CE-8254-5D926DEA5760}"/>
                </a:ext>
              </a:extLst>
            </p:cNvPr>
            <p:cNvCxnSpPr>
              <a:cxnSpLocks/>
            </p:cNvCxnSpPr>
            <p:nvPr userDrawn="1"/>
          </p:nvCxnSpPr>
          <p:spPr>
            <a:xfrm rot="16200000">
              <a:off x="1818408" y="4659075"/>
              <a:ext cx="438912"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111FC251-CB3D-4E38-ACB7-A62B2D60EB47}"/>
                </a:ext>
              </a:extLst>
            </p:cNvPr>
            <p:cNvSpPr/>
            <p:nvPr userDrawn="1"/>
          </p:nvSpPr>
          <p:spPr>
            <a:xfrm>
              <a:off x="1973856" y="4814523"/>
              <a:ext cx="128016" cy="128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grpSp>
        <p:nvGrpSpPr>
          <p:cNvPr id="54" name="Group 53">
            <a:extLst>
              <a:ext uri="{FF2B5EF4-FFF2-40B4-BE49-F238E27FC236}">
                <a16:creationId xmlns:a16="http://schemas.microsoft.com/office/drawing/2014/main" id="{33A48BF4-E5AF-426C-B91A-E2874F887DFC}"/>
              </a:ext>
            </a:extLst>
          </p:cNvPr>
          <p:cNvGrpSpPr/>
          <p:nvPr/>
        </p:nvGrpSpPr>
        <p:grpSpPr>
          <a:xfrm>
            <a:off x="9275553" y="4439619"/>
            <a:ext cx="128016" cy="502920"/>
            <a:chOff x="1973856" y="4439619"/>
            <a:chExt cx="128016" cy="502920"/>
          </a:xfrm>
        </p:grpSpPr>
        <p:cxnSp>
          <p:nvCxnSpPr>
            <p:cNvPr id="55" name="Straight Connector 54">
              <a:extLst>
                <a:ext uri="{FF2B5EF4-FFF2-40B4-BE49-F238E27FC236}">
                  <a16:creationId xmlns:a16="http://schemas.microsoft.com/office/drawing/2014/main" id="{43156CFF-0844-4928-96F2-9B7989831CB0}"/>
                </a:ext>
              </a:extLst>
            </p:cNvPr>
            <p:cNvCxnSpPr>
              <a:cxnSpLocks/>
            </p:cNvCxnSpPr>
            <p:nvPr userDrawn="1"/>
          </p:nvCxnSpPr>
          <p:spPr>
            <a:xfrm rot="16200000">
              <a:off x="1818408" y="4659075"/>
              <a:ext cx="438912"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0B7D5F2D-1085-4523-9A56-C2B16A2F0464}"/>
                </a:ext>
              </a:extLst>
            </p:cNvPr>
            <p:cNvSpPr/>
            <p:nvPr userDrawn="1"/>
          </p:nvSpPr>
          <p:spPr>
            <a:xfrm>
              <a:off x="1973856" y="4814523"/>
              <a:ext cx="128016" cy="128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grpSp>
        <p:nvGrpSpPr>
          <p:cNvPr id="57" name="Group 56">
            <a:extLst>
              <a:ext uri="{FF2B5EF4-FFF2-40B4-BE49-F238E27FC236}">
                <a16:creationId xmlns:a16="http://schemas.microsoft.com/office/drawing/2014/main" id="{B2166A5C-6403-42D7-8962-0052BEA0363E}"/>
              </a:ext>
            </a:extLst>
          </p:cNvPr>
          <p:cNvGrpSpPr/>
          <p:nvPr/>
        </p:nvGrpSpPr>
        <p:grpSpPr>
          <a:xfrm>
            <a:off x="10087574" y="4439619"/>
            <a:ext cx="128016" cy="502920"/>
            <a:chOff x="1973856" y="4439619"/>
            <a:chExt cx="128016" cy="502920"/>
          </a:xfrm>
        </p:grpSpPr>
        <p:cxnSp>
          <p:nvCxnSpPr>
            <p:cNvPr id="58" name="Straight Connector 57">
              <a:extLst>
                <a:ext uri="{FF2B5EF4-FFF2-40B4-BE49-F238E27FC236}">
                  <a16:creationId xmlns:a16="http://schemas.microsoft.com/office/drawing/2014/main" id="{6BDD4C7A-BAE9-4341-ACA2-BC09D58B2EB2}"/>
                </a:ext>
              </a:extLst>
            </p:cNvPr>
            <p:cNvCxnSpPr>
              <a:cxnSpLocks/>
            </p:cNvCxnSpPr>
            <p:nvPr userDrawn="1"/>
          </p:nvCxnSpPr>
          <p:spPr>
            <a:xfrm rot="16200000">
              <a:off x="1818408" y="4659075"/>
              <a:ext cx="438912"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2092417B-AC2A-401B-90D8-62AA0CC234E7}"/>
                </a:ext>
              </a:extLst>
            </p:cNvPr>
            <p:cNvSpPr/>
            <p:nvPr userDrawn="1"/>
          </p:nvSpPr>
          <p:spPr>
            <a:xfrm>
              <a:off x="1973856" y="4814523"/>
              <a:ext cx="128016" cy="128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grpSp>
        <p:nvGrpSpPr>
          <p:cNvPr id="81" name="Group 80">
            <a:extLst>
              <a:ext uri="{FF2B5EF4-FFF2-40B4-BE49-F238E27FC236}">
                <a16:creationId xmlns:a16="http://schemas.microsoft.com/office/drawing/2014/main" id="{575A635E-0C3E-4F07-842B-60231D9875D4}"/>
              </a:ext>
            </a:extLst>
          </p:cNvPr>
          <p:cNvGrpSpPr/>
          <p:nvPr/>
        </p:nvGrpSpPr>
        <p:grpSpPr>
          <a:xfrm>
            <a:off x="3532404" y="3580937"/>
            <a:ext cx="256032" cy="1426311"/>
            <a:chOff x="3532404" y="3580937"/>
            <a:chExt cx="256032" cy="1426311"/>
          </a:xfrm>
        </p:grpSpPr>
        <p:cxnSp>
          <p:nvCxnSpPr>
            <p:cNvPr id="61" name="Straight Connector 60">
              <a:extLst>
                <a:ext uri="{FF2B5EF4-FFF2-40B4-BE49-F238E27FC236}">
                  <a16:creationId xmlns:a16="http://schemas.microsoft.com/office/drawing/2014/main" id="{CC9D07EB-53D6-4BBA-ACB6-E8F63F9A0835}"/>
                </a:ext>
              </a:extLst>
            </p:cNvPr>
            <p:cNvCxnSpPr>
              <a:cxnSpLocks/>
            </p:cNvCxnSpPr>
            <p:nvPr userDrawn="1"/>
          </p:nvCxnSpPr>
          <p:spPr>
            <a:xfrm rot="16200000">
              <a:off x="2997480" y="4243877"/>
              <a:ext cx="132588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45616335-BCB9-464C-BEA1-A1E7E74FD8BE}"/>
                </a:ext>
              </a:extLst>
            </p:cNvPr>
            <p:cNvSpPr/>
            <p:nvPr userDrawn="1"/>
          </p:nvSpPr>
          <p:spPr>
            <a:xfrm>
              <a:off x="3532404" y="4751216"/>
              <a:ext cx="256032" cy="2560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grpSp>
        <p:nvGrpSpPr>
          <p:cNvPr id="78" name="Group 77">
            <a:extLst>
              <a:ext uri="{FF2B5EF4-FFF2-40B4-BE49-F238E27FC236}">
                <a16:creationId xmlns:a16="http://schemas.microsoft.com/office/drawing/2014/main" id="{9703DC63-2401-4AD3-8B32-193667CD897E}"/>
              </a:ext>
            </a:extLst>
          </p:cNvPr>
          <p:cNvGrpSpPr/>
          <p:nvPr/>
        </p:nvGrpSpPr>
        <p:grpSpPr>
          <a:xfrm>
            <a:off x="5966465" y="3580937"/>
            <a:ext cx="256032" cy="1426311"/>
            <a:chOff x="5966465" y="3580937"/>
            <a:chExt cx="256032" cy="1426311"/>
          </a:xfrm>
        </p:grpSpPr>
        <p:cxnSp>
          <p:nvCxnSpPr>
            <p:cNvPr id="64" name="Straight Connector 63">
              <a:extLst>
                <a:ext uri="{FF2B5EF4-FFF2-40B4-BE49-F238E27FC236}">
                  <a16:creationId xmlns:a16="http://schemas.microsoft.com/office/drawing/2014/main" id="{16A6E3F7-6319-4441-AFD9-C3D4F2972FA5}"/>
                </a:ext>
              </a:extLst>
            </p:cNvPr>
            <p:cNvCxnSpPr>
              <a:cxnSpLocks/>
            </p:cNvCxnSpPr>
            <p:nvPr userDrawn="1"/>
          </p:nvCxnSpPr>
          <p:spPr>
            <a:xfrm rot="16200000">
              <a:off x="5431541" y="4243877"/>
              <a:ext cx="132588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4C9D2D7D-12CB-4802-999B-1D1F87BE0FA5}"/>
                </a:ext>
              </a:extLst>
            </p:cNvPr>
            <p:cNvSpPr/>
            <p:nvPr userDrawn="1"/>
          </p:nvSpPr>
          <p:spPr>
            <a:xfrm>
              <a:off x="5966465" y="4751216"/>
              <a:ext cx="256032" cy="2560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grpSp>
        <p:nvGrpSpPr>
          <p:cNvPr id="77" name="Group 76">
            <a:extLst>
              <a:ext uri="{FF2B5EF4-FFF2-40B4-BE49-F238E27FC236}">
                <a16:creationId xmlns:a16="http://schemas.microsoft.com/office/drawing/2014/main" id="{24158274-99B6-424C-9DB7-4B178174FCD6}"/>
              </a:ext>
            </a:extLst>
          </p:cNvPr>
          <p:cNvGrpSpPr/>
          <p:nvPr/>
        </p:nvGrpSpPr>
        <p:grpSpPr>
          <a:xfrm>
            <a:off x="8400525" y="3580937"/>
            <a:ext cx="256032" cy="1426311"/>
            <a:chOff x="8400525" y="3580937"/>
            <a:chExt cx="256032" cy="1426311"/>
          </a:xfrm>
        </p:grpSpPr>
        <p:cxnSp>
          <p:nvCxnSpPr>
            <p:cNvPr id="67" name="Straight Connector 66">
              <a:extLst>
                <a:ext uri="{FF2B5EF4-FFF2-40B4-BE49-F238E27FC236}">
                  <a16:creationId xmlns:a16="http://schemas.microsoft.com/office/drawing/2014/main" id="{8E62A3E4-AE49-44CE-8671-D9E2E7A149F4}"/>
                </a:ext>
              </a:extLst>
            </p:cNvPr>
            <p:cNvCxnSpPr>
              <a:cxnSpLocks/>
            </p:cNvCxnSpPr>
            <p:nvPr userDrawn="1"/>
          </p:nvCxnSpPr>
          <p:spPr>
            <a:xfrm rot="16200000">
              <a:off x="7865601" y="4243877"/>
              <a:ext cx="132588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D1DACA3F-BDD7-46A1-9FFC-5C9E3DC0319B}"/>
                </a:ext>
              </a:extLst>
            </p:cNvPr>
            <p:cNvSpPr/>
            <p:nvPr userDrawn="1"/>
          </p:nvSpPr>
          <p:spPr>
            <a:xfrm>
              <a:off x="8400525" y="4751216"/>
              <a:ext cx="256032" cy="2560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grpSp>
        <p:nvGrpSpPr>
          <p:cNvPr id="76" name="Group 75">
            <a:extLst>
              <a:ext uri="{FF2B5EF4-FFF2-40B4-BE49-F238E27FC236}">
                <a16:creationId xmlns:a16="http://schemas.microsoft.com/office/drawing/2014/main" id="{CDBF36D1-D00D-4D0E-A137-B0C1518AA950}"/>
              </a:ext>
            </a:extLst>
          </p:cNvPr>
          <p:cNvGrpSpPr/>
          <p:nvPr/>
        </p:nvGrpSpPr>
        <p:grpSpPr>
          <a:xfrm>
            <a:off x="10834585" y="3580937"/>
            <a:ext cx="256032" cy="1431463"/>
            <a:chOff x="10834585" y="3580937"/>
            <a:chExt cx="256032" cy="1431463"/>
          </a:xfrm>
        </p:grpSpPr>
        <p:cxnSp>
          <p:nvCxnSpPr>
            <p:cNvPr id="70" name="Straight Connector 69">
              <a:extLst>
                <a:ext uri="{FF2B5EF4-FFF2-40B4-BE49-F238E27FC236}">
                  <a16:creationId xmlns:a16="http://schemas.microsoft.com/office/drawing/2014/main" id="{FA69A115-43BB-4F45-8737-8989918E4F3D}"/>
                </a:ext>
              </a:extLst>
            </p:cNvPr>
            <p:cNvCxnSpPr>
              <a:cxnSpLocks/>
            </p:cNvCxnSpPr>
            <p:nvPr userDrawn="1"/>
          </p:nvCxnSpPr>
          <p:spPr>
            <a:xfrm rot="16200000">
              <a:off x="10299661" y="4243877"/>
              <a:ext cx="132588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F08C80E3-AE2D-440D-A9D5-30C4A542F095}"/>
                </a:ext>
              </a:extLst>
            </p:cNvPr>
            <p:cNvSpPr/>
            <p:nvPr userDrawn="1"/>
          </p:nvSpPr>
          <p:spPr>
            <a:xfrm>
              <a:off x="10834585" y="4756368"/>
              <a:ext cx="256032" cy="2560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sp>
        <p:nvSpPr>
          <p:cNvPr id="2" name="Title 1">
            <a:extLst>
              <a:ext uri="{FF2B5EF4-FFF2-40B4-BE49-F238E27FC236}">
                <a16:creationId xmlns:a16="http://schemas.microsoft.com/office/drawing/2014/main" id="{43FA2CB5-635E-4CF6-B11D-F2C5041ADBEA}"/>
              </a:ext>
            </a:extLst>
          </p:cNvPr>
          <p:cNvSpPr>
            <a:spLocks noGrp="1"/>
          </p:cNvSpPr>
          <p:nvPr>
            <p:ph type="ctrTitle"/>
          </p:nvPr>
        </p:nvSpPr>
        <p:spPr>
          <a:xfrm>
            <a:off x="1524000" y="509764"/>
            <a:ext cx="9144000" cy="685801"/>
          </a:xfrm>
        </p:spPr>
        <p:txBody>
          <a:bodyPr anchor="t" anchorCtr="0">
            <a:normAutofit/>
          </a:bodyPr>
          <a:lstStyle>
            <a:lvl1pPr algn="ctr">
              <a:defRPr sz="4400"/>
            </a:lvl1pPr>
          </a:lstStyle>
          <a:p>
            <a:r>
              <a:rPr lang="en-US" noProof="0"/>
              <a:t>Click to edit Master title style</a:t>
            </a:r>
          </a:p>
        </p:txBody>
      </p:sp>
      <p:sp>
        <p:nvSpPr>
          <p:cNvPr id="3" name="Subtitle 2">
            <a:extLst>
              <a:ext uri="{FF2B5EF4-FFF2-40B4-BE49-F238E27FC236}">
                <a16:creationId xmlns:a16="http://schemas.microsoft.com/office/drawing/2014/main" id="{69C4E9CB-8B65-4E12-967D-06EAE4393B42}"/>
              </a:ext>
            </a:extLst>
          </p:cNvPr>
          <p:cNvSpPr>
            <a:spLocks noGrp="1"/>
          </p:cNvSpPr>
          <p:nvPr>
            <p:ph type="subTitle" idx="1"/>
          </p:nvPr>
        </p:nvSpPr>
        <p:spPr>
          <a:xfrm>
            <a:off x="1524000" y="1240970"/>
            <a:ext cx="9144000" cy="492294"/>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a:extLst>
              <a:ext uri="{FF2B5EF4-FFF2-40B4-BE49-F238E27FC236}">
                <a16:creationId xmlns:a16="http://schemas.microsoft.com/office/drawing/2014/main" id="{2B3FA692-96F4-4A7F-8487-22F20A708F1C}"/>
              </a:ext>
            </a:extLst>
          </p:cNvPr>
          <p:cNvSpPr>
            <a:spLocks noGrp="1"/>
          </p:cNvSpPr>
          <p:nvPr>
            <p:ph type="dt" sz="half" idx="10"/>
          </p:nvPr>
        </p:nvSpPr>
        <p:spPr/>
        <p:txBody>
          <a:bodyPr/>
          <a:lstStyle/>
          <a:p>
            <a:fld id="{7C4664D6-8582-46BD-A2AC-DE5D9B2F3FBF}" type="datetime1">
              <a:rPr lang="en-US" noProof="0" smtClean="0"/>
              <a:t>5/22/2026</a:t>
            </a:fld>
            <a:endParaRPr lang="en-US" noProof="0"/>
          </a:p>
        </p:txBody>
      </p:sp>
      <p:sp>
        <p:nvSpPr>
          <p:cNvPr id="5" name="Footer Placeholder 4">
            <a:extLst>
              <a:ext uri="{FF2B5EF4-FFF2-40B4-BE49-F238E27FC236}">
                <a16:creationId xmlns:a16="http://schemas.microsoft.com/office/drawing/2014/main" id="{1792D85A-DF1E-4EFB-B064-60EF7F601D7D}"/>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CAE20109-909E-4186-BEE5-888E05F28C67}"/>
              </a:ext>
            </a:extLst>
          </p:cNvPr>
          <p:cNvSpPr>
            <a:spLocks noGrp="1"/>
          </p:cNvSpPr>
          <p:nvPr>
            <p:ph type="sldNum" sz="quarter" idx="12"/>
          </p:nvPr>
        </p:nvSpPr>
        <p:spPr/>
        <p:txBody>
          <a:bodyPr/>
          <a:lstStyle/>
          <a:p>
            <a:fld id="{06075B66-BB0A-40EC-93F2-D831CFF2799C}" type="slidenum">
              <a:rPr lang="en-US" noProof="0" smtClean="0"/>
              <a:t>‹#›</a:t>
            </a:fld>
            <a:endParaRPr lang="en-US" noProof="0"/>
          </a:p>
        </p:txBody>
      </p:sp>
      <p:sp>
        <p:nvSpPr>
          <p:cNvPr id="8" name="Picture Placeholder 7">
            <a:extLst>
              <a:ext uri="{FF2B5EF4-FFF2-40B4-BE49-F238E27FC236}">
                <a16:creationId xmlns:a16="http://schemas.microsoft.com/office/drawing/2014/main" id="{42249841-1B5B-4DCB-8182-96027C01CEF4}"/>
              </a:ext>
            </a:extLst>
          </p:cNvPr>
          <p:cNvSpPr>
            <a:spLocks noGrp="1"/>
          </p:cNvSpPr>
          <p:nvPr>
            <p:ph type="pic" sz="quarter" idx="13"/>
          </p:nvPr>
        </p:nvSpPr>
        <p:spPr>
          <a:xfrm>
            <a:off x="442913" y="633829"/>
            <a:ext cx="960120" cy="685800"/>
          </a:xfrm>
        </p:spPr>
        <p:txBody>
          <a:bodyPr anchor="ctr" anchorCtr="0">
            <a:noAutofit/>
          </a:bodyPr>
          <a:lstStyle>
            <a:lvl1pPr marL="0" indent="0" algn="ctr">
              <a:buNone/>
              <a:defRPr sz="1400"/>
            </a:lvl1pPr>
          </a:lstStyle>
          <a:p>
            <a:r>
              <a:rPr lang="en-US" noProof="0"/>
              <a:t>Click icon to add picture</a:t>
            </a:r>
          </a:p>
        </p:txBody>
      </p:sp>
      <p:sp>
        <p:nvSpPr>
          <p:cNvPr id="11" name="Text Placeholder 10">
            <a:extLst>
              <a:ext uri="{FF2B5EF4-FFF2-40B4-BE49-F238E27FC236}">
                <a16:creationId xmlns:a16="http://schemas.microsoft.com/office/drawing/2014/main" id="{1005C338-76FB-4C4F-9EB1-183CFD6B9075}"/>
              </a:ext>
            </a:extLst>
          </p:cNvPr>
          <p:cNvSpPr>
            <a:spLocks noGrp="1"/>
          </p:cNvSpPr>
          <p:nvPr>
            <p:ph type="body" sz="quarter" idx="14"/>
          </p:nvPr>
        </p:nvSpPr>
        <p:spPr>
          <a:xfrm>
            <a:off x="442913" y="1953305"/>
            <a:ext cx="1655064" cy="1627632"/>
          </a:xfrm>
          <a:solidFill>
            <a:schemeClr val="accent2"/>
          </a:solidFill>
        </p:spPr>
        <p:txBody>
          <a:bodyPr lIns="18000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p:txBody>
      </p:sp>
      <p:sp>
        <p:nvSpPr>
          <p:cNvPr id="13" name="Text Placeholder 12">
            <a:extLst>
              <a:ext uri="{FF2B5EF4-FFF2-40B4-BE49-F238E27FC236}">
                <a16:creationId xmlns:a16="http://schemas.microsoft.com/office/drawing/2014/main" id="{49C02438-F5BE-4F73-A18D-18ABFEC5C49B}"/>
              </a:ext>
            </a:extLst>
          </p:cNvPr>
          <p:cNvSpPr>
            <a:spLocks noGrp="1"/>
          </p:cNvSpPr>
          <p:nvPr>
            <p:ph type="body" sz="quarter" idx="15" hasCustomPrompt="1"/>
          </p:nvPr>
        </p:nvSpPr>
        <p:spPr>
          <a:xfrm>
            <a:off x="938323" y="3863547"/>
            <a:ext cx="576072" cy="576072"/>
          </a:xfrm>
          <a:solidFill>
            <a:schemeClr val="accent1"/>
          </a:solidFill>
        </p:spPr>
        <p:txBody>
          <a:bodyPr anchor="ctr" anchorCtr="0">
            <a:noAutofit/>
          </a:bodyPr>
          <a:lstStyle>
            <a:lvl1pPr marL="0" indent="0" algn="ctr">
              <a:buNone/>
              <a:defRPr sz="1800">
                <a:solidFill>
                  <a:schemeClr val="tx1"/>
                </a:solidFill>
                <a:latin typeface="+mj-lt"/>
              </a:defRPr>
            </a:lvl1pPr>
            <a:lvl2pPr marL="457200" indent="0" algn="ctr">
              <a:buNone/>
              <a:defRPr sz="1800">
                <a:solidFill>
                  <a:schemeClr val="tx1"/>
                </a:solidFill>
                <a:latin typeface="+mj-lt"/>
              </a:defRPr>
            </a:lvl2pPr>
            <a:lvl3pPr marL="914400" indent="0" algn="ctr">
              <a:buNone/>
              <a:defRPr sz="1800">
                <a:solidFill>
                  <a:schemeClr val="tx1"/>
                </a:solidFill>
                <a:latin typeface="+mj-lt"/>
              </a:defRPr>
            </a:lvl3pPr>
            <a:lvl4pPr marL="1371600" indent="0" algn="ctr">
              <a:buNone/>
              <a:defRPr sz="1800">
                <a:solidFill>
                  <a:schemeClr val="tx1"/>
                </a:solidFill>
                <a:latin typeface="+mj-lt"/>
              </a:defRPr>
            </a:lvl4pPr>
            <a:lvl5pPr marL="1828800" indent="0" algn="ctr">
              <a:buNone/>
              <a:defRPr sz="1800">
                <a:solidFill>
                  <a:schemeClr val="tx1"/>
                </a:solidFill>
                <a:latin typeface="+mj-lt"/>
              </a:defRPr>
            </a:lvl5pPr>
          </a:lstStyle>
          <a:p>
            <a:pPr lvl="0"/>
            <a:r>
              <a:rPr lang="en-US" noProof="0"/>
              <a:t>00</a:t>
            </a:r>
          </a:p>
        </p:txBody>
      </p:sp>
      <p:sp>
        <p:nvSpPr>
          <p:cNvPr id="14" name="Text Placeholder 10">
            <a:extLst>
              <a:ext uri="{FF2B5EF4-FFF2-40B4-BE49-F238E27FC236}">
                <a16:creationId xmlns:a16="http://schemas.microsoft.com/office/drawing/2014/main" id="{6E96343E-2D2B-4C87-A7F9-DCCCCB97AF0E}"/>
              </a:ext>
            </a:extLst>
          </p:cNvPr>
          <p:cNvSpPr>
            <a:spLocks noGrp="1"/>
          </p:cNvSpPr>
          <p:nvPr>
            <p:ph type="body" sz="quarter" idx="16"/>
          </p:nvPr>
        </p:nvSpPr>
        <p:spPr>
          <a:xfrm>
            <a:off x="2430495" y="1953305"/>
            <a:ext cx="2221992" cy="1627632"/>
          </a:xfrm>
          <a:solidFill>
            <a:schemeClr val="accent2"/>
          </a:solidFill>
        </p:spPr>
        <p:txBody>
          <a:bodyPr lIns="18000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p:txBody>
      </p:sp>
      <p:sp>
        <p:nvSpPr>
          <p:cNvPr id="15" name="Text Placeholder 10">
            <a:extLst>
              <a:ext uri="{FF2B5EF4-FFF2-40B4-BE49-F238E27FC236}">
                <a16:creationId xmlns:a16="http://schemas.microsoft.com/office/drawing/2014/main" id="{7BB84FDB-D513-4AC9-B712-08F2B06C1329}"/>
              </a:ext>
            </a:extLst>
          </p:cNvPr>
          <p:cNvSpPr>
            <a:spLocks noGrp="1"/>
          </p:cNvSpPr>
          <p:nvPr>
            <p:ph type="body" sz="quarter" idx="17"/>
          </p:nvPr>
        </p:nvSpPr>
        <p:spPr>
          <a:xfrm>
            <a:off x="4985005" y="1953305"/>
            <a:ext cx="2221992" cy="1627632"/>
          </a:xfrm>
          <a:solidFill>
            <a:schemeClr val="accent2"/>
          </a:solidFill>
        </p:spPr>
        <p:txBody>
          <a:bodyPr lIns="18000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p:txBody>
      </p:sp>
      <p:sp>
        <p:nvSpPr>
          <p:cNvPr id="16" name="Text Placeholder 10">
            <a:extLst>
              <a:ext uri="{FF2B5EF4-FFF2-40B4-BE49-F238E27FC236}">
                <a16:creationId xmlns:a16="http://schemas.microsoft.com/office/drawing/2014/main" id="{FEA35609-E644-4DF0-8982-873C46185163}"/>
              </a:ext>
            </a:extLst>
          </p:cNvPr>
          <p:cNvSpPr>
            <a:spLocks noGrp="1"/>
          </p:cNvSpPr>
          <p:nvPr>
            <p:ph type="body" sz="quarter" idx="18"/>
          </p:nvPr>
        </p:nvSpPr>
        <p:spPr>
          <a:xfrm>
            <a:off x="7539515" y="1953305"/>
            <a:ext cx="2221992" cy="1627632"/>
          </a:xfrm>
          <a:solidFill>
            <a:schemeClr val="accent2"/>
          </a:solidFill>
        </p:spPr>
        <p:txBody>
          <a:bodyPr lIns="18000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p:txBody>
      </p:sp>
      <p:sp>
        <p:nvSpPr>
          <p:cNvPr id="17" name="Text Placeholder 10">
            <a:extLst>
              <a:ext uri="{FF2B5EF4-FFF2-40B4-BE49-F238E27FC236}">
                <a16:creationId xmlns:a16="http://schemas.microsoft.com/office/drawing/2014/main" id="{56BC7BD0-6D40-4DA2-9119-3D744AC98825}"/>
              </a:ext>
            </a:extLst>
          </p:cNvPr>
          <p:cNvSpPr>
            <a:spLocks noGrp="1"/>
          </p:cNvSpPr>
          <p:nvPr>
            <p:ph type="body" sz="quarter" idx="19"/>
          </p:nvPr>
        </p:nvSpPr>
        <p:spPr>
          <a:xfrm>
            <a:off x="10094024" y="1953305"/>
            <a:ext cx="1655064" cy="1627632"/>
          </a:xfrm>
          <a:solidFill>
            <a:schemeClr val="accent2"/>
          </a:solidFill>
        </p:spPr>
        <p:txBody>
          <a:bodyPr lIns="14400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p:txBody>
      </p:sp>
      <p:sp>
        <p:nvSpPr>
          <p:cNvPr id="19" name="Text Placeholder 12">
            <a:extLst>
              <a:ext uri="{FF2B5EF4-FFF2-40B4-BE49-F238E27FC236}">
                <a16:creationId xmlns:a16="http://schemas.microsoft.com/office/drawing/2014/main" id="{804D7697-ED6C-474A-BC1C-AC319C4D1111}"/>
              </a:ext>
            </a:extLst>
          </p:cNvPr>
          <p:cNvSpPr>
            <a:spLocks noGrp="1"/>
          </p:cNvSpPr>
          <p:nvPr>
            <p:ph type="body" sz="quarter" idx="20" hasCustomPrompt="1"/>
          </p:nvPr>
        </p:nvSpPr>
        <p:spPr>
          <a:xfrm>
            <a:off x="10676389" y="3863547"/>
            <a:ext cx="576072" cy="576072"/>
          </a:xfrm>
          <a:solidFill>
            <a:schemeClr val="accent1"/>
          </a:solidFill>
        </p:spPr>
        <p:txBody>
          <a:bodyPr anchor="ctr" anchorCtr="0">
            <a:noAutofit/>
          </a:bodyPr>
          <a:lstStyle>
            <a:lvl1pPr marL="0" indent="0" algn="ctr">
              <a:buNone/>
              <a:defRPr sz="1800">
                <a:solidFill>
                  <a:schemeClr val="tx1"/>
                </a:solidFill>
                <a:latin typeface="+mj-lt"/>
              </a:defRPr>
            </a:lvl1pPr>
            <a:lvl2pPr marL="457200" indent="0" algn="ctr">
              <a:buNone/>
              <a:defRPr sz="1800">
                <a:solidFill>
                  <a:schemeClr val="tx1"/>
                </a:solidFill>
                <a:latin typeface="+mj-lt"/>
              </a:defRPr>
            </a:lvl2pPr>
            <a:lvl3pPr marL="914400" indent="0" algn="ctr">
              <a:buNone/>
              <a:defRPr sz="1800">
                <a:solidFill>
                  <a:schemeClr val="tx1"/>
                </a:solidFill>
                <a:latin typeface="+mj-lt"/>
              </a:defRPr>
            </a:lvl3pPr>
            <a:lvl4pPr marL="1371600" indent="0" algn="ctr">
              <a:buNone/>
              <a:defRPr sz="1800">
                <a:solidFill>
                  <a:schemeClr val="tx1"/>
                </a:solidFill>
                <a:latin typeface="+mj-lt"/>
              </a:defRPr>
            </a:lvl4pPr>
            <a:lvl5pPr marL="1828800" indent="0" algn="ctr">
              <a:buNone/>
              <a:defRPr sz="1800">
                <a:solidFill>
                  <a:schemeClr val="tx1"/>
                </a:solidFill>
                <a:latin typeface="+mj-lt"/>
              </a:defRPr>
            </a:lvl5pPr>
          </a:lstStyle>
          <a:p>
            <a:pPr lvl="0"/>
            <a:r>
              <a:rPr lang="en-US" noProof="0"/>
              <a:t>12</a:t>
            </a:r>
          </a:p>
        </p:txBody>
      </p:sp>
      <p:sp>
        <p:nvSpPr>
          <p:cNvPr id="20" name="Text Placeholder 12">
            <a:extLst>
              <a:ext uri="{FF2B5EF4-FFF2-40B4-BE49-F238E27FC236}">
                <a16:creationId xmlns:a16="http://schemas.microsoft.com/office/drawing/2014/main" id="{F096A408-4C73-43FA-9BB3-9715B82B3D2B}"/>
              </a:ext>
            </a:extLst>
          </p:cNvPr>
          <p:cNvSpPr>
            <a:spLocks noGrp="1"/>
          </p:cNvSpPr>
          <p:nvPr>
            <p:ph type="body" sz="quarter" idx="21" hasCustomPrompt="1"/>
          </p:nvPr>
        </p:nvSpPr>
        <p:spPr>
          <a:xfrm>
            <a:off x="1749828" y="3863547"/>
            <a:ext cx="576072" cy="576072"/>
          </a:xfrm>
          <a:solidFill>
            <a:schemeClr val="accent1"/>
          </a:solidFill>
        </p:spPr>
        <p:txBody>
          <a:bodyPr anchor="ctr" anchorCtr="0">
            <a:noAutofit/>
          </a:bodyPr>
          <a:lstStyle>
            <a:lvl1pPr marL="0" indent="0" algn="ctr">
              <a:buNone/>
              <a:defRPr sz="1800">
                <a:solidFill>
                  <a:schemeClr val="tx1"/>
                </a:solidFill>
                <a:latin typeface="+mj-lt"/>
              </a:defRPr>
            </a:lvl1pPr>
            <a:lvl2pPr marL="457200" indent="0" algn="ctr">
              <a:buNone/>
              <a:defRPr sz="1800">
                <a:solidFill>
                  <a:schemeClr val="tx1"/>
                </a:solidFill>
                <a:latin typeface="+mj-lt"/>
              </a:defRPr>
            </a:lvl2pPr>
            <a:lvl3pPr marL="914400" indent="0" algn="ctr">
              <a:buNone/>
              <a:defRPr sz="1800">
                <a:solidFill>
                  <a:schemeClr val="tx1"/>
                </a:solidFill>
                <a:latin typeface="+mj-lt"/>
              </a:defRPr>
            </a:lvl3pPr>
            <a:lvl4pPr marL="1371600" indent="0" algn="ctr">
              <a:buNone/>
              <a:defRPr sz="1800">
                <a:solidFill>
                  <a:schemeClr val="tx1"/>
                </a:solidFill>
                <a:latin typeface="+mj-lt"/>
              </a:defRPr>
            </a:lvl4pPr>
            <a:lvl5pPr marL="1828800" indent="0" algn="ctr">
              <a:buNone/>
              <a:defRPr sz="1800">
                <a:solidFill>
                  <a:schemeClr val="tx1"/>
                </a:solidFill>
                <a:latin typeface="+mj-lt"/>
              </a:defRPr>
            </a:lvl5pPr>
          </a:lstStyle>
          <a:p>
            <a:pPr lvl="0"/>
            <a:r>
              <a:rPr lang="en-US" noProof="0"/>
              <a:t>01</a:t>
            </a:r>
          </a:p>
        </p:txBody>
      </p:sp>
      <p:sp>
        <p:nvSpPr>
          <p:cNvPr id="21" name="Text Placeholder 12">
            <a:extLst>
              <a:ext uri="{FF2B5EF4-FFF2-40B4-BE49-F238E27FC236}">
                <a16:creationId xmlns:a16="http://schemas.microsoft.com/office/drawing/2014/main" id="{C5B11A21-C8C4-419F-851D-CD63CACCAEC4}"/>
              </a:ext>
            </a:extLst>
          </p:cNvPr>
          <p:cNvSpPr>
            <a:spLocks noGrp="1"/>
          </p:cNvSpPr>
          <p:nvPr>
            <p:ph type="body" sz="quarter" idx="22" hasCustomPrompt="1"/>
          </p:nvPr>
        </p:nvSpPr>
        <p:spPr>
          <a:xfrm>
            <a:off x="2561333" y="3863547"/>
            <a:ext cx="576072" cy="576072"/>
          </a:xfrm>
          <a:solidFill>
            <a:schemeClr val="accent1"/>
          </a:solidFill>
        </p:spPr>
        <p:txBody>
          <a:bodyPr anchor="ctr" anchorCtr="0">
            <a:noAutofit/>
          </a:bodyPr>
          <a:lstStyle>
            <a:lvl1pPr marL="0" indent="0" algn="ctr">
              <a:buNone/>
              <a:defRPr sz="1800">
                <a:solidFill>
                  <a:schemeClr val="tx1"/>
                </a:solidFill>
                <a:latin typeface="+mj-lt"/>
              </a:defRPr>
            </a:lvl1pPr>
            <a:lvl2pPr marL="457200" indent="0" algn="ctr">
              <a:buNone/>
              <a:defRPr sz="1800">
                <a:solidFill>
                  <a:schemeClr val="tx1"/>
                </a:solidFill>
                <a:latin typeface="+mj-lt"/>
              </a:defRPr>
            </a:lvl2pPr>
            <a:lvl3pPr marL="914400" indent="0" algn="ctr">
              <a:buNone/>
              <a:defRPr sz="1800">
                <a:solidFill>
                  <a:schemeClr val="tx1"/>
                </a:solidFill>
                <a:latin typeface="+mj-lt"/>
              </a:defRPr>
            </a:lvl3pPr>
            <a:lvl4pPr marL="1371600" indent="0" algn="ctr">
              <a:buNone/>
              <a:defRPr sz="1800">
                <a:solidFill>
                  <a:schemeClr val="tx1"/>
                </a:solidFill>
                <a:latin typeface="+mj-lt"/>
              </a:defRPr>
            </a:lvl4pPr>
            <a:lvl5pPr marL="1828800" indent="0" algn="ctr">
              <a:buNone/>
              <a:defRPr sz="1800">
                <a:solidFill>
                  <a:schemeClr val="tx1"/>
                </a:solidFill>
                <a:latin typeface="+mj-lt"/>
              </a:defRPr>
            </a:lvl5pPr>
          </a:lstStyle>
          <a:p>
            <a:pPr lvl="0"/>
            <a:r>
              <a:rPr lang="en-US" noProof="0"/>
              <a:t>02</a:t>
            </a:r>
          </a:p>
        </p:txBody>
      </p:sp>
      <p:sp>
        <p:nvSpPr>
          <p:cNvPr id="22" name="Text Placeholder 12">
            <a:extLst>
              <a:ext uri="{FF2B5EF4-FFF2-40B4-BE49-F238E27FC236}">
                <a16:creationId xmlns:a16="http://schemas.microsoft.com/office/drawing/2014/main" id="{C61FE761-D585-4D37-9741-3F2923A03B01}"/>
              </a:ext>
            </a:extLst>
          </p:cNvPr>
          <p:cNvSpPr>
            <a:spLocks noGrp="1"/>
          </p:cNvSpPr>
          <p:nvPr>
            <p:ph type="body" sz="quarter" idx="23" hasCustomPrompt="1"/>
          </p:nvPr>
        </p:nvSpPr>
        <p:spPr>
          <a:xfrm>
            <a:off x="9864879" y="3863547"/>
            <a:ext cx="576072" cy="576072"/>
          </a:xfrm>
          <a:solidFill>
            <a:schemeClr val="accent1"/>
          </a:solidFill>
        </p:spPr>
        <p:txBody>
          <a:bodyPr anchor="ctr" anchorCtr="0">
            <a:noAutofit/>
          </a:bodyPr>
          <a:lstStyle>
            <a:lvl1pPr marL="0" indent="0" algn="ctr">
              <a:buNone/>
              <a:defRPr sz="1800">
                <a:solidFill>
                  <a:schemeClr val="tx1"/>
                </a:solidFill>
                <a:latin typeface="+mj-lt"/>
              </a:defRPr>
            </a:lvl1pPr>
            <a:lvl2pPr marL="457200" indent="0" algn="ctr">
              <a:buNone/>
              <a:defRPr sz="1800">
                <a:solidFill>
                  <a:schemeClr val="tx1"/>
                </a:solidFill>
                <a:latin typeface="+mj-lt"/>
              </a:defRPr>
            </a:lvl2pPr>
            <a:lvl3pPr marL="914400" indent="0" algn="ctr">
              <a:buNone/>
              <a:defRPr sz="1800">
                <a:solidFill>
                  <a:schemeClr val="tx1"/>
                </a:solidFill>
                <a:latin typeface="+mj-lt"/>
              </a:defRPr>
            </a:lvl3pPr>
            <a:lvl4pPr marL="1371600" indent="0" algn="ctr">
              <a:buNone/>
              <a:defRPr sz="1800">
                <a:solidFill>
                  <a:schemeClr val="tx1"/>
                </a:solidFill>
                <a:latin typeface="+mj-lt"/>
              </a:defRPr>
            </a:lvl4pPr>
            <a:lvl5pPr marL="1828800" indent="0" algn="ctr">
              <a:buNone/>
              <a:defRPr sz="1800">
                <a:solidFill>
                  <a:schemeClr val="tx1"/>
                </a:solidFill>
                <a:latin typeface="+mj-lt"/>
              </a:defRPr>
            </a:lvl5pPr>
          </a:lstStyle>
          <a:p>
            <a:pPr lvl="0"/>
            <a:r>
              <a:rPr lang="en-US" noProof="0"/>
              <a:t>11</a:t>
            </a:r>
          </a:p>
        </p:txBody>
      </p:sp>
      <p:sp>
        <p:nvSpPr>
          <p:cNvPr id="23" name="Text Placeholder 12">
            <a:extLst>
              <a:ext uri="{FF2B5EF4-FFF2-40B4-BE49-F238E27FC236}">
                <a16:creationId xmlns:a16="http://schemas.microsoft.com/office/drawing/2014/main" id="{AEF88759-07E7-421C-98C4-6C5962899D05}"/>
              </a:ext>
            </a:extLst>
          </p:cNvPr>
          <p:cNvSpPr>
            <a:spLocks noGrp="1"/>
          </p:cNvSpPr>
          <p:nvPr>
            <p:ph type="body" sz="quarter" idx="24" hasCustomPrompt="1"/>
          </p:nvPr>
        </p:nvSpPr>
        <p:spPr>
          <a:xfrm>
            <a:off x="8241868" y="3863547"/>
            <a:ext cx="576072" cy="576072"/>
          </a:xfrm>
          <a:solidFill>
            <a:schemeClr val="accent1"/>
          </a:solidFill>
        </p:spPr>
        <p:txBody>
          <a:bodyPr anchor="ctr" anchorCtr="0">
            <a:noAutofit/>
          </a:bodyPr>
          <a:lstStyle>
            <a:lvl1pPr marL="0" indent="0" algn="ctr">
              <a:buNone/>
              <a:defRPr sz="1800">
                <a:solidFill>
                  <a:schemeClr val="tx1"/>
                </a:solidFill>
                <a:latin typeface="+mj-lt"/>
              </a:defRPr>
            </a:lvl1pPr>
            <a:lvl2pPr marL="457200" indent="0" algn="ctr">
              <a:buNone/>
              <a:defRPr sz="1800">
                <a:solidFill>
                  <a:schemeClr val="tx1"/>
                </a:solidFill>
                <a:latin typeface="+mj-lt"/>
              </a:defRPr>
            </a:lvl2pPr>
            <a:lvl3pPr marL="914400" indent="0" algn="ctr">
              <a:buNone/>
              <a:defRPr sz="1800">
                <a:solidFill>
                  <a:schemeClr val="tx1"/>
                </a:solidFill>
                <a:latin typeface="+mj-lt"/>
              </a:defRPr>
            </a:lvl3pPr>
            <a:lvl4pPr marL="1371600" indent="0" algn="ctr">
              <a:buNone/>
              <a:defRPr sz="1800">
                <a:solidFill>
                  <a:schemeClr val="tx1"/>
                </a:solidFill>
                <a:latin typeface="+mj-lt"/>
              </a:defRPr>
            </a:lvl4pPr>
            <a:lvl5pPr marL="1828800" indent="0" algn="ctr">
              <a:buNone/>
              <a:defRPr sz="1800">
                <a:solidFill>
                  <a:schemeClr val="tx1"/>
                </a:solidFill>
                <a:latin typeface="+mj-lt"/>
              </a:defRPr>
            </a:lvl5pPr>
          </a:lstStyle>
          <a:p>
            <a:pPr lvl="0"/>
            <a:r>
              <a:rPr lang="en-US" noProof="0"/>
              <a:t>09</a:t>
            </a:r>
          </a:p>
        </p:txBody>
      </p:sp>
      <p:sp>
        <p:nvSpPr>
          <p:cNvPr id="24" name="Text Placeholder 12">
            <a:extLst>
              <a:ext uri="{FF2B5EF4-FFF2-40B4-BE49-F238E27FC236}">
                <a16:creationId xmlns:a16="http://schemas.microsoft.com/office/drawing/2014/main" id="{46CC2679-5DDB-45BD-AFC4-C0E40C90A9F1}"/>
              </a:ext>
            </a:extLst>
          </p:cNvPr>
          <p:cNvSpPr>
            <a:spLocks noGrp="1"/>
          </p:cNvSpPr>
          <p:nvPr>
            <p:ph type="body" sz="quarter" idx="25" hasCustomPrompt="1"/>
          </p:nvPr>
        </p:nvSpPr>
        <p:spPr>
          <a:xfrm>
            <a:off x="6618858" y="3863547"/>
            <a:ext cx="576072" cy="576072"/>
          </a:xfrm>
          <a:solidFill>
            <a:schemeClr val="accent1"/>
          </a:solidFill>
        </p:spPr>
        <p:txBody>
          <a:bodyPr anchor="ctr" anchorCtr="0">
            <a:noAutofit/>
          </a:bodyPr>
          <a:lstStyle>
            <a:lvl1pPr marL="0" indent="0" algn="ctr">
              <a:buNone/>
              <a:defRPr sz="1800">
                <a:solidFill>
                  <a:schemeClr val="tx1"/>
                </a:solidFill>
                <a:latin typeface="+mj-lt"/>
              </a:defRPr>
            </a:lvl1pPr>
            <a:lvl2pPr marL="457200" indent="0" algn="ctr">
              <a:buNone/>
              <a:defRPr sz="1800">
                <a:solidFill>
                  <a:schemeClr val="tx1"/>
                </a:solidFill>
                <a:latin typeface="+mj-lt"/>
              </a:defRPr>
            </a:lvl2pPr>
            <a:lvl3pPr marL="914400" indent="0" algn="ctr">
              <a:buNone/>
              <a:defRPr sz="1800">
                <a:solidFill>
                  <a:schemeClr val="tx1"/>
                </a:solidFill>
                <a:latin typeface="+mj-lt"/>
              </a:defRPr>
            </a:lvl3pPr>
            <a:lvl4pPr marL="1371600" indent="0" algn="ctr">
              <a:buNone/>
              <a:defRPr sz="1800">
                <a:solidFill>
                  <a:schemeClr val="tx1"/>
                </a:solidFill>
                <a:latin typeface="+mj-lt"/>
              </a:defRPr>
            </a:lvl4pPr>
            <a:lvl5pPr marL="1828800" indent="0" algn="ctr">
              <a:buNone/>
              <a:defRPr sz="1800">
                <a:solidFill>
                  <a:schemeClr val="tx1"/>
                </a:solidFill>
                <a:latin typeface="+mj-lt"/>
              </a:defRPr>
            </a:lvl5pPr>
          </a:lstStyle>
          <a:p>
            <a:pPr lvl="0"/>
            <a:r>
              <a:rPr lang="en-US" noProof="0"/>
              <a:t>07</a:t>
            </a:r>
          </a:p>
        </p:txBody>
      </p:sp>
      <p:sp>
        <p:nvSpPr>
          <p:cNvPr id="25" name="Text Placeholder 12">
            <a:extLst>
              <a:ext uri="{FF2B5EF4-FFF2-40B4-BE49-F238E27FC236}">
                <a16:creationId xmlns:a16="http://schemas.microsoft.com/office/drawing/2014/main" id="{02ABD78C-73AA-439C-A5BE-17644A96282B}"/>
              </a:ext>
            </a:extLst>
          </p:cNvPr>
          <p:cNvSpPr>
            <a:spLocks noGrp="1"/>
          </p:cNvSpPr>
          <p:nvPr>
            <p:ph type="body" sz="quarter" idx="26" hasCustomPrompt="1"/>
          </p:nvPr>
        </p:nvSpPr>
        <p:spPr>
          <a:xfrm>
            <a:off x="5807353" y="3863547"/>
            <a:ext cx="576072" cy="576072"/>
          </a:xfrm>
          <a:solidFill>
            <a:schemeClr val="accent1"/>
          </a:solidFill>
        </p:spPr>
        <p:txBody>
          <a:bodyPr anchor="ctr" anchorCtr="0">
            <a:noAutofit/>
          </a:bodyPr>
          <a:lstStyle>
            <a:lvl1pPr marL="0" indent="0" algn="ctr">
              <a:buNone/>
              <a:defRPr sz="1800">
                <a:solidFill>
                  <a:schemeClr val="tx1"/>
                </a:solidFill>
                <a:latin typeface="+mj-lt"/>
              </a:defRPr>
            </a:lvl1pPr>
            <a:lvl2pPr marL="457200" indent="0" algn="ctr">
              <a:buNone/>
              <a:defRPr sz="1800">
                <a:solidFill>
                  <a:schemeClr val="tx1"/>
                </a:solidFill>
                <a:latin typeface="+mj-lt"/>
              </a:defRPr>
            </a:lvl2pPr>
            <a:lvl3pPr marL="914400" indent="0" algn="ctr">
              <a:buNone/>
              <a:defRPr sz="1800">
                <a:solidFill>
                  <a:schemeClr val="tx1"/>
                </a:solidFill>
                <a:latin typeface="+mj-lt"/>
              </a:defRPr>
            </a:lvl3pPr>
            <a:lvl4pPr marL="1371600" indent="0" algn="ctr">
              <a:buNone/>
              <a:defRPr sz="1800">
                <a:solidFill>
                  <a:schemeClr val="tx1"/>
                </a:solidFill>
                <a:latin typeface="+mj-lt"/>
              </a:defRPr>
            </a:lvl4pPr>
            <a:lvl5pPr marL="1828800" indent="0" algn="ctr">
              <a:buNone/>
              <a:defRPr sz="1800">
                <a:solidFill>
                  <a:schemeClr val="tx1"/>
                </a:solidFill>
                <a:latin typeface="+mj-lt"/>
              </a:defRPr>
            </a:lvl5pPr>
          </a:lstStyle>
          <a:p>
            <a:pPr lvl="0"/>
            <a:r>
              <a:rPr lang="en-US" noProof="0"/>
              <a:t>06</a:t>
            </a:r>
          </a:p>
        </p:txBody>
      </p:sp>
      <p:sp>
        <p:nvSpPr>
          <p:cNvPr id="26" name="Text Placeholder 12">
            <a:extLst>
              <a:ext uri="{FF2B5EF4-FFF2-40B4-BE49-F238E27FC236}">
                <a16:creationId xmlns:a16="http://schemas.microsoft.com/office/drawing/2014/main" id="{272124E2-B2DD-45A6-ABE6-459C7038FBB5}"/>
              </a:ext>
            </a:extLst>
          </p:cNvPr>
          <p:cNvSpPr>
            <a:spLocks noGrp="1"/>
          </p:cNvSpPr>
          <p:nvPr>
            <p:ph type="body" sz="quarter" idx="27" hasCustomPrompt="1"/>
          </p:nvPr>
        </p:nvSpPr>
        <p:spPr>
          <a:xfrm>
            <a:off x="4995848" y="3863547"/>
            <a:ext cx="576072" cy="576072"/>
          </a:xfrm>
          <a:solidFill>
            <a:schemeClr val="accent1"/>
          </a:solidFill>
        </p:spPr>
        <p:txBody>
          <a:bodyPr anchor="ctr" anchorCtr="0">
            <a:noAutofit/>
          </a:bodyPr>
          <a:lstStyle>
            <a:lvl1pPr marL="0" indent="0" algn="ctr">
              <a:buNone/>
              <a:defRPr sz="1800">
                <a:solidFill>
                  <a:schemeClr val="tx1"/>
                </a:solidFill>
                <a:latin typeface="+mj-lt"/>
              </a:defRPr>
            </a:lvl1pPr>
            <a:lvl2pPr marL="457200" indent="0" algn="ctr">
              <a:buNone/>
              <a:defRPr sz="1800">
                <a:solidFill>
                  <a:schemeClr val="tx1"/>
                </a:solidFill>
                <a:latin typeface="+mj-lt"/>
              </a:defRPr>
            </a:lvl2pPr>
            <a:lvl3pPr marL="914400" indent="0" algn="ctr">
              <a:buNone/>
              <a:defRPr sz="1800">
                <a:solidFill>
                  <a:schemeClr val="tx1"/>
                </a:solidFill>
                <a:latin typeface="+mj-lt"/>
              </a:defRPr>
            </a:lvl3pPr>
            <a:lvl4pPr marL="1371600" indent="0" algn="ctr">
              <a:buNone/>
              <a:defRPr sz="1800">
                <a:solidFill>
                  <a:schemeClr val="tx1"/>
                </a:solidFill>
                <a:latin typeface="+mj-lt"/>
              </a:defRPr>
            </a:lvl4pPr>
            <a:lvl5pPr marL="1828800" indent="0" algn="ctr">
              <a:buNone/>
              <a:defRPr sz="1800">
                <a:solidFill>
                  <a:schemeClr val="tx1"/>
                </a:solidFill>
                <a:latin typeface="+mj-lt"/>
              </a:defRPr>
            </a:lvl5pPr>
          </a:lstStyle>
          <a:p>
            <a:pPr lvl="0"/>
            <a:r>
              <a:rPr lang="en-US" noProof="0"/>
              <a:t>05</a:t>
            </a:r>
          </a:p>
        </p:txBody>
      </p:sp>
      <p:sp>
        <p:nvSpPr>
          <p:cNvPr id="27" name="Text Placeholder 12">
            <a:extLst>
              <a:ext uri="{FF2B5EF4-FFF2-40B4-BE49-F238E27FC236}">
                <a16:creationId xmlns:a16="http://schemas.microsoft.com/office/drawing/2014/main" id="{37660DC0-4623-45A5-84FE-A8AB30FB91DF}"/>
              </a:ext>
            </a:extLst>
          </p:cNvPr>
          <p:cNvSpPr>
            <a:spLocks noGrp="1"/>
          </p:cNvSpPr>
          <p:nvPr>
            <p:ph type="body" sz="quarter" idx="28" hasCustomPrompt="1"/>
          </p:nvPr>
        </p:nvSpPr>
        <p:spPr>
          <a:xfrm>
            <a:off x="4184343" y="3863547"/>
            <a:ext cx="576072" cy="576072"/>
          </a:xfrm>
          <a:solidFill>
            <a:schemeClr val="accent1"/>
          </a:solidFill>
        </p:spPr>
        <p:txBody>
          <a:bodyPr anchor="ctr" anchorCtr="0">
            <a:noAutofit/>
          </a:bodyPr>
          <a:lstStyle>
            <a:lvl1pPr marL="0" indent="0" algn="ctr">
              <a:buNone/>
              <a:defRPr sz="1800">
                <a:solidFill>
                  <a:schemeClr val="tx1"/>
                </a:solidFill>
                <a:latin typeface="+mj-lt"/>
              </a:defRPr>
            </a:lvl1pPr>
            <a:lvl2pPr marL="457200" indent="0" algn="ctr">
              <a:buNone/>
              <a:defRPr sz="1800">
                <a:solidFill>
                  <a:schemeClr val="tx1"/>
                </a:solidFill>
                <a:latin typeface="+mj-lt"/>
              </a:defRPr>
            </a:lvl2pPr>
            <a:lvl3pPr marL="914400" indent="0" algn="ctr">
              <a:buNone/>
              <a:defRPr sz="1800">
                <a:solidFill>
                  <a:schemeClr val="tx1"/>
                </a:solidFill>
                <a:latin typeface="+mj-lt"/>
              </a:defRPr>
            </a:lvl3pPr>
            <a:lvl4pPr marL="1371600" indent="0" algn="ctr">
              <a:buNone/>
              <a:defRPr sz="1800">
                <a:solidFill>
                  <a:schemeClr val="tx1"/>
                </a:solidFill>
                <a:latin typeface="+mj-lt"/>
              </a:defRPr>
            </a:lvl4pPr>
            <a:lvl5pPr marL="1828800" indent="0" algn="ctr">
              <a:buNone/>
              <a:defRPr sz="1800">
                <a:solidFill>
                  <a:schemeClr val="tx1"/>
                </a:solidFill>
                <a:latin typeface="+mj-lt"/>
              </a:defRPr>
            </a:lvl5pPr>
          </a:lstStyle>
          <a:p>
            <a:pPr lvl="0"/>
            <a:r>
              <a:rPr lang="en-US" noProof="0"/>
              <a:t>04</a:t>
            </a:r>
          </a:p>
        </p:txBody>
      </p:sp>
      <p:sp>
        <p:nvSpPr>
          <p:cNvPr id="28" name="Text Placeholder 12">
            <a:extLst>
              <a:ext uri="{FF2B5EF4-FFF2-40B4-BE49-F238E27FC236}">
                <a16:creationId xmlns:a16="http://schemas.microsoft.com/office/drawing/2014/main" id="{1324C94E-2600-4373-9B3A-E70E6F6E3EAE}"/>
              </a:ext>
            </a:extLst>
          </p:cNvPr>
          <p:cNvSpPr>
            <a:spLocks noGrp="1"/>
          </p:cNvSpPr>
          <p:nvPr>
            <p:ph type="body" sz="quarter" idx="29" hasCustomPrompt="1"/>
          </p:nvPr>
        </p:nvSpPr>
        <p:spPr>
          <a:xfrm>
            <a:off x="3372838" y="3863547"/>
            <a:ext cx="576072" cy="576072"/>
          </a:xfrm>
          <a:solidFill>
            <a:schemeClr val="accent1"/>
          </a:solidFill>
        </p:spPr>
        <p:txBody>
          <a:bodyPr anchor="ctr" anchorCtr="0">
            <a:noAutofit/>
          </a:bodyPr>
          <a:lstStyle>
            <a:lvl1pPr marL="0" indent="0" algn="ctr">
              <a:buNone/>
              <a:defRPr sz="1800">
                <a:solidFill>
                  <a:schemeClr val="tx1"/>
                </a:solidFill>
                <a:latin typeface="+mj-lt"/>
              </a:defRPr>
            </a:lvl1pPr>
            <a:lvl2pPr marL="457200" indent="0" algn="ctr">
              <a:buNone/>
              <a:defRPr sz="1800">
                <a:solidFill>
                  <a:schemeClr val="tx1"/>
                </a:solidFill>
                <a:latin typeface="+mj-lt"/>
              </a:defRPr>
            </a:lvl2pPr>
            <a:lvl3pPr marL="914400" indent="0" algn="ctr">
              <a:buNone/>
              <a:defRPr sz="1800">
                <a:solidFill>
                  <a:schemeClr val="tx1"/>
                </a:solidFill>
                <a:latin typeface="+mj-lt"/>
              </a:defRPr>
            </a:lvl3pPr>
            <a:lvl4pPr marL="1371600" indent="0" algn="ctr">
              <a:buNone/>
              <a:defRPr sz="1800">
                <a:solidFill>
                  <a:schemeClr val="tx1"/>
                </a:solidFill>
                <a:latin typeface="+mj-lt"/>
              </a:defRPr>
            </a:lvl4pPr>
            <a:lvl5pPr marL="1828800" indent="0" algn="ctr">
              <a:buNone/>
              <a:defRPr sz="1800">
                <a:solidFill>
                  <a:schemeClr val="tx1"/>
                </a:solidFill>
                <a:latin typeface="+mj-lt"/>
              </a:defRPr>
            </a:lvl5pPr>
          </a:lstStyle>
          <a:p>
            <a:pPr lvl="0"/>
            <a:r>
              <a:rPr lang="en-US" noProof="0"/>
              <a:t>03</a:t>
            </a:r>
          </a:p>
        </p:txBody>
      </p:sp>
      <p:sp>
        <p:nvSpPr>
          <p:cNvPr id="29" name="Text Placeholder 12">
            <a:extLst>
              <a:ext uri="{FF2B5EF4-FFF2-40B4-BE49-F238E27FC236}">
                <a16:creationId xmlns:a16="http://schemas.microsoft.com/office/drawing/2014/main" id="{C1ED5B50-C717-4ECD-9434-0C486B1FA95B}"/>
              </a:ext>
            </a:extLst>
          </p:cNvPr>
          <p:cNvSpPr>
            <a:spLocks noGrp="1"/>
          </p:cNvSpPr>
          <p:nvPr>
            <p:ph type="body" sz="quarter" idx="30" hasCustomPrompt="1"/>
          </p:nvPr>
        </p:nvSpPr>
        <p:spPr>
          <a:xfrm>
            <a:off x="7430363" y="3863547"/>
            <a:ext cx="576072" cy="576072"/>
          </a:xfrm>
          <a:solidFill>
            <a:schemeClr val="accent1"/>
          </a:solidFill>
        </p:spPr>
        <p:txBody>
          <a:bodyPr anchor="ctr" anchorCtr="0">
            <a:noAutofit/>
          </a:bodyPr>
          <a:lstStyle>
            <a:lvl1pPr marL="0" indent="0" algn="ctr">
              <a:buNone/>
              <a:defRPr sz="1800">
                <a:solidFill>
                  <a:schemeClr val="tx1"/>
                </a:solidFill>
                <a:latin typeface="+mj-lt"/>
              </a:defRPr>
            </a:lvl1pPr>
            <a:lvl2pPr marL="457200" indent="0" algn="ctr">
              <a:buNone/>
              <a:defRPr sz="1800">
                <a:solidFill>
                  <a:schemeClr val="tx1"/>
                </a:solidFill>
                <a:latin typeface="+mj-lt"/>
              </a:defRPr>
            </a:lvl2pPr>
            <a:lvl3pPr marL="914400" indent="0" algn="ctr">
              <a:buNone/>
              <a:defRPr sz="1800">
                <a:solidFill>
                  <a:schemeClr val="tx1"/>
                </a:solidFill>
                <a:latin typeface="+mj-lt"/>
              </a:defRPr>
            </a:lvl3pPr>
            <a:lvl4pPr marL="1371600" indent="0" algn="ctr">
              <a:buNone/>
              <a:defRPr sz="1800">
                <a:solidFill>
                  <a:schemeClr val="tx1"/>
                </a:solidFill>
                <a:latin typeface="+mj-lt"/>
              </a:defRPr>
            </a:lvl4pPr>
            <a:lvl5pPr marL="1828800" indent="0" algn="ctr">
              <a:buNone/>
              <a:defRPr sz="1800">
                <a:solidFill>
                  <a:schemeClr val="tx1"/>
                </a:solidFill>
                <a:latin typeface="+mj-lt"/>
              </a:defRPr>
            </a:lvl5pPr>
          </a:lstStyle>
          <a:p>
            <a:pPr lvl="0"/>
            <a:r>
              <a:rPr lang="en-US" noProof="0"/>
              <a:t>08</a:t>
            </a:r>
          </a:p>
        </p:txBody>
      </p:sp>
      <p:sp>
        <p:nvSpPr>
          <p:cNvPr id="30" name="Text Placeholder 12">
            <a:extLst>
              <a:ext uri="{FF2B5EF4-FFF2-40B4-BE49-F238E27FC236}">
                <a16:creationId xmlns:a16="http://schemas.microsoft.com/office/drawing/2014/main" id="{E91BD8A6-461F-4EAC-82F8-A744495D6BFF}"/>
              </a:ext>
            </a:extLst>
          </p:cNvPr>
          <p:cNvSpPr>
            <a:spLocks noGrp="1"/>
          </p:cNvSpPr>
          <p:nvPr>
            <p:ph type="body" sz="quarter" idx="31" hasCustomPrompt="1"/>
          </p:nvPr>
        </p:nvSpPr>
        <p:spPr>
          <a:xfrm>
            <a:off x="9053373" y="3863547"/>
            <a:ext cx="576072" cy="576072"/>
          </a:xfrm>
          <a:solidFill>
            <a:schemeClr val="accent1"/>
          </a:solidFill>
        </p:spPr>
        <p:txBody>
          <a:bodyPr anchor="ctr" anchorCtr="0">
            <a:noAutofit/>
          </a:bodyPr>
          <a:lstStyle>
            <a:lvl1pPr marL="0" indent="0" algn="ctr">
              <a:buNone/>
              <a:defRPr sz="1800">
                <a:solidFill>
                  <a:schemeClr val="tx1"/>
                </a:solidFill>
                <a:latin typeface="+mj-lt"/>
              </a:defRPr>
            </a:lvl1pPr>
            <a:lvl2pPr marL="457200" indent="0" algn="ctr">
              <a:buNone/>
              <a:defRPr sz="1800">
                <a:solidFill>
                  <a:schemeClr val="tx1"/>
                </a:solidFill>
                <a:latin typeface="+mj-lt"/>
              </a:defRPr>
            </a:lvl2pPr>
            <a:lvl3pPr marL="914400" indent="0" algn="ctr">
              <a:buNone/>
              <a:defRPr sz="1800">
                <a:solidFill>
                  <a:schemeClr val="tx1"/>
                </a:solidFill>
                <a:latin typeface="+mj-lt"/>
              </a:defRPr>
            </a:lvl3pPr>
            <a:lvl4pPr marL="1371600" indent="0" algn="ctr">
              <a:buNone/>
              <a:defRPr sz="1800">
                <a:solidFill>
                  <a:schemeClr val="tx1"/>
                </a:solidFill>
                <a:latin typeface="+mj-lt"/>
              </a:defRPr>
            </a:lvl4pPr>
            <a:lvl5pPr marL="1828800" indent="0" algn="ctr">
              <a:buNone/>
              <a:defRPr sz="1800">
                <a:solidFill>
                  <a:schemeClr val="tx1"/>
                </a:solidFill>
                <a:latin typeface="+mj-lt"/>
              </a:defRPr>
            </a:lvl5pPr>
          </a:lstStyle>
          <a:p>
            <a:pPr lvl="0"/>
            <a:r>
              <a:rPr lang="en-US" noProof="0"/>
              <a:t>10</a:t>
            </a:r>
          </a:p>
        </p:txBody>
      </p:sp>
      <p:sp>
        <p:nvSpPr>
          <p:cNvPr id="83" name="Text Placeholder 82">
            <a:extLst>
              <a:ext uri="{FF2B5EF4-FFF2-40B4-BE49-F238E27FC236}">
                <a16:creationId xmlns:a16="http://schemas.microsoft.com/office/drawing/2014/main" id="{3070E194-AAC8-4E23-9F2B-5946DF5D2178}"/>
              </a:ext>
            </a:extLst>
          </p:cNvPr>
          <p:cNvSpPr>
            <a:spLocks noGrp="1"/>
          </p:cNvSpPr>
          <p:nvPr>
            <p:ph type="body" sz="quarter" idx="32" hasCustomPrompt="1"/>
          </p:nvPr>
        </p:nvSpPr>
        <p:spPr>
          <a:xfrm>
            <a:off x="896857" y="5016378"/>
            <a:ext cx="665162" cy="268288"/>
          </a:xfrm>
        </p:spPr>
        <p:txBody>
          <a:bodyPr lIns="0" tIns="0" rIns="0" bIns="0" anchor="ctr" anchorCtr="0">
            <a:noAutofit/>
          </a:bodyPr>
          <a:lstStyle>
            <a:lvl1pPr marL="0" indent="0" algn="ctr">
              <a:buNone/>
              <a:defRPr sz="14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Dec</a:t>
            </a:r>
          </a:p>
        </p:txBody>
      </p:sp>
      <p:sp>
        <p:nvSpPr>
          <p:cNvPr id="84" name="Text Placeholder 82">
            <a:extLst>
              <a:ext uri="{FF2B5EF4-FFF2-40B4-BE49-F238E27FC236}">
                <a16:creationId xmlns:a16="http://schemas.microsoft.com/office/drawing/2014/main" id="{53A9E9CF-C53C-41F0-8DEE-872DBB4377F5}"/>
              </a:ext>
            </a:extLst>
          </p:cNvPr>
          <p:cNvSpPr>
            <a:spLocks noGrp="1"/>
          </p:cNvSpPr>
          <p:nvPr>
            <p:ph type="body" sz="quarter" idx="33" hasCustomPrompt="1"/>
          </p:nvPr>
        </p:nvSpPr>
        <p:spPr>
          <a:xfrm>
            <a:off x="10630020" y="5016378"/>
            <a:ext cx="665162" cy="268288"/>
          </a:xfrm>
        </p:spPr>
        <p:txBody>
          <a:bodyPr lIns="0" tIns="0" rIns="0" bIns="0" anchor="ctr" anchorCtr="0">
            <a:noAutofit/>
          </a:bodyPr>
          <a:lstStyle>
            <a:lvl1pPr marL="0" indent="0" algn="ctr">
              <a:buNone/>
              <a:defRPr sz="14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Dec</a:t>
            </a:r>
          </a:p>
        </p:txBody>
      </p:sp>
      <p:sp>
        <p:nvSpPr>
          <p:cNvPr id="85" name="Text Placeholder 82">
            <a:extLst>
              <a:ext uri="{FF2B5EF4-FFF2-40B4-BE49-F238E27FC236}">
                <a16:creationId xmlns:a16="http://schemas.microsoft.com/office/drawing/2014/main" id="{72AE6501-3FB0-4A7D-9A36-B350AEC3CAED}"/>
              </a:ext>
            </a:extLst>
          </p:cNvPr>
          <p:cNvSpPr>
            <a:spLocks noGrp="1"/>
          </p:cNvSpPr>
          <p:nvPr>
            <p:ph type="body" sz="quarter" idx="34" hasCustomPrompt="1"/>
          </p:nvPr>
        </p:nvSpPr>
        <p:spPr>
          <a:xfrm>
            <a:off x="1707954" y="5016378"/>
            <a:ext cx="665162" cy="268288"/>
          </a:xfrm>
        </p:spPr>
        <p:txBody>
          <a:bodyPr lIns="0" tIns="0" rIns="0" bIns="0" anchor="ctr" anchorCtr="0">
            <a:noAutofit/>
          </a:bodyPr>
          <a:lstStyle>
            <a:lvl1pPr marL="0" indent="0" algn="ctr">
              <a:buNone/>
              <a:defRPr sz="14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Jan</a:t>
            </a:r>
          </a:p>
        </p:txBody>
      </p:sp>
      <p:sp>
        <p:nvSpPr>
          <p:cNvPr id="86" name="Text Placeholder 82">
            <a:extLst>
              <a:ext uri="{FF2B5EF4-FFF2-40B4-BE49-F238E27FC236}">
                <a16:creationId xmlns:a16="http://schemas.microsoft.com/office/drawing/2014/main" id="{CB3FC7F1-097D-46A1-B741-A527899C4866}"/>
              </a:ext>
            </a:extLst>
          </p:cNvPr>
          <p:cNvSpPr>
            <a:spLocks noGrp="1"/>
          </p:cNvSpPr>
          <p:nvPr>
            <p:ph type="body" sz="quarter" idx="35" hasCustomPrompt="1"/>
          </p:nvPr>
        </p:nvSpPr>
        <p:spPr>
          <a:xfrm>
            <a:off x="2519051" y="5016378"/>
            <a:ext cx="665162" cy="268288"/>
          </a:xfrm>
        </p:spPr>
        <p:txBody>
          <a:bodyPr lIns="0" tIns="0" rIns="0" bIns="0" anchor="ctr" anchorCtr="0">
            <a:noAutofit/>
          </a:bodyPr>
          <a:lstStyle>
            <a:lvl1pPr marL="0" indent="0" algn="ctr">
              <a:buNone/>
              <a:defRPr sz="14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Feb</a:t>
            </a:r>
          </a:p>
        </p:txBody>
      </p:sp>
      <p:sp>
        <p:nvSpPr>
          <p:cNvPr id="87" name="Text Placeholder 82">
            <a:extLst>
              <a:ext uri="{FF2B5EF4-FFF2-40B4-BE49-F238E27FC236}">
                <a16:creationId xmlns:a16="http://schemas.microsoft.com/office/drawing/2014/main" id="{FC859E34-D208-4716-9A67-734A70457550}"/>
              </a:ext>
            </a:extLst>
          </p:cNvPr>
          <p:cNvSpPr>
            <a:spLocks noGrp="1"/>
          </p:cNvSpPr>
          <p:nvPr>
            <p:ph type="body" sz="quarter" idx="36" hasCustomPrompt="1"/>
          </p:nvPr>
        </p:nvSpPr>
        <p:spPr>
          <a:xfrm>
            <a:off x="3330148" y="5016378"/>
            <a:ext cx="665162" cy="268288"/>
          </a:xfrm>
        </p:spPr>
        <p:txBody>
          <a:bodyPr lIns="0" tIns="0" rIns="0" bIns="0" anchor="ctr" anchorCtr="0">
            <a:noAutofit/>
          </a:bodyPr>
          <a:lstStyle>
            <a:lvl1pPr marL="0" indent="0" algn="ctr">
              <a:buNone/>
              <a:defRPr sz="14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Mar</a:t>
            </a:r>
          </a:p>
        </p:txBody>
      </p:sp>
      <p:sp>
        <p:nvSpPr>
          <p:cNvPr id="88" name="Text Placeholder 82">
            <a:extLst>
              <a:ext uri="{FF2B5EF4-FFF2-40B4-BE49-F238E27FC236}">
                <a16:creationId xmlns:a16="http://schemas.microsoft.com/office/drawing/2014/main" id="{049E8B34-6A64-4BBD-A35C-22A6CA41E353}"/>
              </a:ext>
            </a:extLst>
          </p:cNvPr>
          <p:cNvSpPr>
            <a:spLocks noGrp="1"/>
          </p:cNvSpPr>
          <p:nvPr>
            <p:ph type="body" sz="quarter" idx="37" hasCustomPrompt="1"/>
          </p:nvPr>
        </p:nvSpPr>
        <p:spPr>
          <a:xfrm>
            <a:off x="4141245" y="5016378"/>
            <a:ext cx="665162" cy="268288"/>
          </a:xfrm>
        </p:spPr>
        <p:txBody>
          <a:bodyPr lIns="0" tIns="0" rIns="0" bIns="0" anchor="ctr" anchorCtr="0">
            <a:noAutofit/>
          </a:bodyPr>
          <a:lstStyle>
            <a:lvl1pPr marL="0" indent="0" algn="ctr">
              <a:buNone/>
              <a:defRPr sz="14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Apr</a:t>
            </a:r>
          </a:p>
        </p:txBody>
      </p:sp>
      <p:sp>
        <p:nvSpPr>
          <p:cNvPr id="89" name="Text Placeholder 82">
            <a:extLst>
              <a:ext uri="{FF2B5EF4-FFF2-40B4-BE49-F238E27FC236}">
                <a16:creationId xmlns:a16="http://schemas.microsoft.com/office/drawing/2014/main" id="{97904633-5897-42A4-AF0F-2EA51A800CF5}"/>
              </a:ext>
            </a:extLst>
          </p:cNvPr>
          <p:cNvSpPr>
            <a:spLocks noGrp="1"/>
          </p:cNvSpPr>
          <p:nvPr>
            <p:ph type="body" sz="quarter" idx="38" hasCustomPrompt="1"/>
          </p:nvPr>
        </p:nvSpPr>
        <p:spPr>
          <a:xfrm>
            <a:off x="4952342" y="5016378"/>
            <a:ext cx="665162" cy="268288"/>
          </a:xfrm>
        </p:spPr>
        <p:txBody>
          <a:bodyPr lIns="0" tIns="0" rIns="0" bIns="0" anchor="ctr" anchorCtr="0">
            <a:noAutofit/>
          </a:bodyPr>
          <a:lstStyle>
            <a:lvl1pPr marL="0" indent="0" algn="ctr">
              <a:buNone/>
              <a:defRPr sz="14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May</a:t>
            </a:r>
          </a:p>
        </p:txBody>
      </p:sp>
      <p:sp>
        <p:nvSpPr>
          <p:cNvPr id="90" name="Text Placeholder 82">
            <a:extLst>
              <a:ext uri="{FF2B5EF4-FFF2-40B4-BE49-F238E27FC236}">
                <a16:creationId xmlns:a16="http://schemas.microsoft.com/office/drawing/2014/main" id="{79DD194B-FCD9-41BA-9509-A8B90C84FE97}"/>
              </a:ext>
            </a:extLst>
          </p:cNvPr>
          <p:cNvSpPr>
            <a:spLocks noGrp="1"/>
          </p:cNvSpPr>
          <p:nvPr>
            <p:ph type="body" sz="quarter" idx="39" hasCustomPrompt="1"/>
          </p:nvPr>
        </p:nvSpPr>
        <p:spPr>
          <a:xfrm>
            <a:off x="5763439" y="5016378"/>
            <a:ext cx="665162" cy="268288"/>
          </a:xfrm>
        </p:spPr>
        <p:txBody>
          <a:bodyPr lIns="0" tIns="0" rIns="0" bIns="0" anchor="ctr" anchorCtr="0">
            <a:noAutofit/>
          </a:bodyPr>
          <a:lstStyle>
            <a:lvl1pPr marL="0" indent="0" algn="ctr">
              <a:buNone/>
              <a:defRPr sz="14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Jun</a:t>
            </a:r>
          </a:p>
        </p:txBody>
      </p:sp>
      <p:sp>
        <p:nvSpPr>
          <p:cNvPr id="91" name="Text Placeholder 82">
            <a:extLst>
              <a:ext uri="{FF2B5EF4-FFF2-40B4-BE49-F238E27FC236}">
                <a16:creationId xmlns:a16="http://schemas.microsoft.com/office/drawing/2014/main" id="{DB6D9DFF-FF4C-4CE7-8978-80DBC6D9C1AD}"/>
              </a:ext>
            </a:extLst>
          </p:cNvPr>
          <p:cNvSpPr>
            <a:spLocks noGrp="1"/>
          </p:cNvSpPr>
          <p:nvPr>
            <p:ph type="body" sz="quarter" idx="40" hasCustomPrompt="1"/>
          </p:nvPr>
        </p:nvSpPr>
        <p:spPr>
          <a:xfrm>
            <a:off x="6574536" y="5016378"/>
            <a:ext cx="665162" cy="268288"/>
          </a:xfrm>
        </p:spPr>
        <p:txBody>
          <a:bodyPr lIns="0" tIns="0" rIns="0" bIns="0" anchor="ctr" anchorCtr="0">
            <a:noAutofit/>
          </a:bodyPr>
          <a:lstStyle>
            <a:lvl1pPr marL="0" indent="0" algn="ctr">
              <a:buNone/>
              <a:defRPr sz="14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Jul</a:t>
            </a:r>
          </a:p>
        </p:txBody>
      </p:sp>
      <p:sp>
        <p:nvSpPr>
          <p:cNvPr id="92" name="Text Placeholder 82">
            <a:extLst>
              <a:ext uri="{FF2B5EF4-FFF2-40B4-BE49-F238E27FC236}">
                <a16:creationId xmlns:a16="http://schemas.microsoft.com/office/drawing/2014/main" id="{1AF51762-8702-4718-B74C-51EF4D498495}"/>
              </a:ext>
            </a:extLst>
          </p:cNvPr>
          <p:cNvSpPr>
            <a:spLocks noGrp="1"/>
          </p:cNvSpPr>
          <p:nvPr>
            <p:ph type="body" sz="quarter" idx="41" hasCustomPrompt="1"/>
          </p:nvPr>
        </p:nvSpPr>
        <p:spPr>
          <a:xfrm>
            <a:off x="7385633" y="5016378"/>
            <a:ext cx="665162" cy="268288"/>
          </a:xfrm>
        </p:spPr>
        <p:txBody>
          <a:bodyPr lIns="0" tIns="0" rIns="0" bIns="0" anchor="ctr" anchorCtr="0">
            <a:noAutofit/>
          </a:bodyPr>
          <a:lstStyle>
            <a:lvl1pPr marL="0" indent="0" algn="ctr">
              <a:buNone/>
              <a:defRPr sz="14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Aug</a:t>
            </a:r>
          </a:p>
        </p:txBody>
      </p:sp>
      <p:sp>
        <p:nvSpPr>
          <p:cNvPr id="93" name="Text Placeholder 82">
            <a:extLst>
              <a:ext uri="{FF2B5EF4-FFF2-40B4-BE49-F238E27FC236}">
                <a16:creationId xmlns:a16="http://schemas.microsoft.com/office/drawing/2014/main" id="{B94382F6-3287-40E9-A2C6-E28B5F7F051C}"/>
              </a:ext>
            </a:extLst>
          </p:cNvPr>
          <p:cNvSpPr>
            <a:spLocks noGrp="1"/>
          </p:cNvSpPr>
          <p:nvPr>
            <p:ph type="body" sz="quarter" idx="42" hasCustomPrompt="1"/>
          </p:nvPr>
        </p:nvSpPr>
        <p:spPr>
          <a:xfrm>
            <a:off x="8196730" y="5016378"/>
            <a:ext cx="665162" cy="268288"/>
          </a:xfrm>
        </p:spPr>
        <p:txBody>
          <a:bodyPr lIns="0" tIns="0" rIns="0" bIns="0" anchor="ctr" anchorCtr="0">
            <a:noAutofit/>
          </a:bodyPr>
          <a:lstStyle>
            <a:lvl1pPr marL="0" indent="0" algn="ctr">
              <a:buNone/>
              <a:defRPr sz="14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Sep</a:t>
            </a:r>
          </a:p>
        </p:txBody>
      </p:sp>
      <p:sp>
        <p:nvSpPr>
          <p:cNvPr id="94" name="Text Placeholder 82">
            <a:extLst>
              <a:ext uri="{FF2B5EF4-FFF2-40B4-BE49-F238E27FC236}">
                <a16:creationId xmlns:a16="http://schemas.microsoft.com/office/drawing/2014/main" id="{138544EE-C7F5-4BEA-B814-148F88843B81}"/>
              </a:ext>
            </a:extLst>
          </p:cNvPr>
          <p:cNvSpPr>
            <a:spLocks noGrp="1"/>
          </p:cNvSpPr>
          <p:nvPr>
            <p:ph type="body" sz="quarter" idx="43" hasCustomPrompt="1"/>
          </p:nvPr>
        </p:nvSpPr>
        <p:spPr>
          <a:xfrm>
            <a:off x="9007827" y="5016378"/>
            <a:ext cx="665162" cy="268288"/>
          </a:xfrm>
        </p:spPr>
        <p:txBody>
          <a:bodyPr lIns="0" tIns="0" rIns="0" bIns="0" anchor="ctr" anchorCtr="0">
            <a:noAutofit/>
          </a:bodyPr>
          <a:lstStyle>
            <a:lvl1pPr marL="0" indent="0" algn="ctr">
              <a:buNone/>
              <a:defRPr sz="14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Oct</a:t>
            </a:r>
          </a:p>
        </p:txBody>
      </p:sp>
      <p:sp>
        <p:nvSpPr>
          <p:cNvPr id="95" name="Text Placeholder 82">
            <a:extLst>
              <a:ext uri="{FF2B5EF4-FFF2-40B4-BE49-F238E27FC236}">
                <a16:creationId xmlns:a16="http://schemas.microsoft.com/office/drawing/2014/main" id="{D4154B6A-8576-4E34-B9F7-848562D0FAC9}"/>
              </a:ext>
            </a:extLst>
          </p:cNvPr>
          <p:cNvSpPr>
            <a:spLocks noGrp="1"/>
          </p:cNvSpPr>
          <p:nvPr>
            <p:ph type="body" sz="quarter" idx="44" hasCustomPrompt="1"/>
          </p:nvPr>
        </p:nvSpPr>
        <p:spPr>
          <a:xfrm>
            <a:off x="9818924" y="5016378"/>
            <a:ext cx="665162" cy="268288"/>
          </a:xfrm>
        </p:spPr>
        <p:txBody>
          <a:bodyPr lIns="0" tIns="0" rIns="0" bIns="0" anchor="ctr" anchorCtr="0">
            <a:noAutofit/>
          </a:bodyPr>
          <a:lstStyle>
            <a:lvl1pPr marL="0" indent="0" algn="ctr">
              <a:buNone/>
              <a:defRPr sz="14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Nov</a:t>
            </a:r>
          </a:p>
        </p:txBody>
      </p:sp>
      <p:sp>
        <p:nvSpPr>
          <p:cNvPr id="96" name="Text Placeholder 82">
            <a:extLst>
              <a:ext uri="{FF2B5EF4-FFF2-40B4-BE49-F238E27FC236}">
                <a16:creationId xmlns:a16="http://schemas.microsoft.com/office/drawing/2014/main" id="{50E931AF-D6F2-4AD6-AAD8-8472B8635808}"/>
              </a:ext>
            </a:extLst>
          </p:cNvPr>
          <p:cNvSpPr>
            <a:spLocks noGrp="1"/>
          </p:cNvSpPr>
          <p:nvPr>
            <p:ph type="body" sz="quarter" idx="45" hasCustomPrompt="1"/>
          </p:nvPr>
        </p:nvSpPr>
        <p:spPr>
          <a:xfrm>
            <a:off x="896857" y="5311873"/>
            <a:ext cx="665162" cy="268288"/>
          </a:xfrm>
        </p:spPr>
        <p:txBody>
          <a:bodyPr lIns="0" tIns="0" rIns="0" bIns="0" anchor="ctr" anchorCtr="0">
            <a:noAutofit/>
          </a:bodyPr>
          <a:lstStyle>
            <a:lvl1pPr marL="0" indent="0" algn="ctr">
              <a:buNone/>
              <a:defRPr sz="1800">
                <a:solidFill>
                  <a:schemeClr val="tx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Start</a:t>
            </a:r>
          </a:p>
        </p:txBody>
      </p:sp>
      <p:sp>
        <p:nvSpPr>
          <p:cNvPr id="97" name="Text Placeholder 82">
            <a:extLst>
              <a:ext uri="{FF2B5EF4-FFF2-40B4-BE49-F238E27FC236}">
                <a16:creationId xmlns:a16="http://schemas.microsoft.com/office/drawing/2014/main" id="{AAEA2E2F-AB4C-462B-B9B9-07B4AA406A4B}"/>
              </a:ext>
            </a:extLst>
          </p:cNvPr>
          <p:cNvSpPr>
            <a:spLocks noGrp="1"/>
          </p:cNvSpPr>
          <p:nvPr>
            <p:ph type="body" sz="quarter" idx="46" hasCustomPrompt="1"/>
          </p:nvPr>
        </p:nvSpPr>
        <p:spPr>
          <a:xfrm>
            <a:off x="10630020" y="5311873"/>
            <a:ext cx="665162" cy="268288"/>
          </a:xfrm>
        </p:spPr>
        <p:txBody>
          <a:bodyPr lIns="0" tIns="0" rIns="0" bIns="0" anchor="ctr" anchorCtr="0">
            <a:noAutofit/>
          </a:bodyPr>
          <a:lstStyle>
            <a:lvl1pPr marL="0" indent="0" algn="ctr">
              <a:buNone/>
              <a:defRPr sz="1800">
                <a:solidFill>
                  <a:schemeClr val="tx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Q4</a:t>
            </a:r>
          </a:p>
        </p:txBody>
      </p:sp>
      <p:sp>
        <p:nvSpPr>
          <p:cNvPr id="98" name="Text Placeholder 82">
            <a:extLst>
              <a:ext uri="{FF2B5EF4-FFF2-40B4-BE49-F238E27FC236}">
                <a16:creationId xmlns:a16="http://schemas.microsoft.com/office/drawing/2014/main" id="{791F5FE7-9124-491C-AD14-8CD8442EEDBB}"/>
              </a:ext>
            </a:extLst>
          </p:cNvPr>
          <p:cNvSpPr>
            <a:spLocks noGrp="1"/>
          </p:cNvSpPr>
          <p:nvPr>
            <p:ph type="body" sz="quarter" idx="47" hasCustomPrompt="1"/>
          </p:nvPr>
        </p:nvSpPr>
        <p:spPr>
          <a:xfrm>
            <a:off x="3330148" y="5311873"/>
            <a:ext cx="665162" cy="268288"/>
          </a:xfrm>
        </p:spPr>
        <p:txBody>
          <a:bodyPr lIns="0" tIns="0" rIns="0" bIns="0" anchor="ctr" anchorCtr="0">
            <a:noAutofit/>
          </a:bodyPr>
          <a:lstStyle>
            <a:lvl1pPr marL="0" indent="0" algn="ctr">
              <a:buNone/>
              <a:defRPr sz="1800">
                <a:solidFill>
                  <a:schemeClr val="tx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Q1</a:t>
            </a:r>
          </a:p>
        </p:txBody>
      </p:sp>
      <p:sp>
        <p:nvSpPr>
          <p:cNvPr id="99" name="Text Placeholder 82">
            <a:extLst>
              <a:ext uri="{FF2B5EF4-FFF2-40B4-BE49-F238E27FC236}">
                <a16:creationId xmlns:a16="http://schemas.microsoft.com/office/drawing/2014/main" id="{AF9DDE50-FB12-4681-9F64-FAEEEE893267}"/>
              </a:ext>
            </a:extLst>
          </p:cNvPr>
          <p:cNvSpPr>
            <a:spLocks noGrp="1"/>
          </p:cNvSpPr>
          <p:nvPr>
            <p:ph type="body" sz="quarter" idx="48" hasCustomPrompt="1"/>
          </p:nvPr>
        </p:nvSpPr>
        <p:spPr>
          <a:xfrm>
            <a:off x="5763439" y="5311873"/>
            <a:ext cx="665162" cy="268288"/>
          </a:xfrm>
        </p:spPr>
        <p:txBody>
          <a:bodyPr lIns="0" tIns="0" rIns="0" bIns="0" anchor="ctr" anchorCtr="0">
            <a:noAutofit/>
          </a:bodyPr>
          <a:lstStyle>
            <a:lvl1pPr marL="0" indent="0" algn="ctr">
              <a:buNone/>
              <a:defRPr sz="1800">
                <a:solidFill>
                  <a:schemeClr val="tx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Q2</a:t>
            </a:r>
          </a:p>
        </p:txBody>
      </p:sp>
      <p:sp>
        <p:nvSpPr>
          <p:cNvPr id="100" name="Text Placeholder 82">
            <a:extLst>
              <a:ext uri="{FF2B5EF4-FFF2-40B4-BE49-F238E27FC236}">
                <a16:creationId xmlns:a16="http://schemas.microsoft.com/office/drawing/2014/main" id="{817AE0D5-8EF1-44A0-8F15-FBFA1111DCA0}"/>
              </a:ext>
            </a:extLst>
          </p:cNvPr>
          <p:cNvSpPr>
            <a:spLocks noGrp="1"/>
          </p:cNvSpPr>
          <p:nvPr>
            <p:ph type="body" sz="quarter" idx="49" hasCustomPrompt="1"/>
          </p:nvPr>
        </p:nvSpPr>
        <p:spPr>
          <a:xfrm>
            <a:off x="8196730" y="5311873"/>
            <a:ext cx="665162" cy="268288"/>
          </a:xfrm>
        </p:spPr>
        <p:txBody>
          <a:bodyPr lIns="0" tIns="0" rIns="0" bIns="0" anchor="ctr" anchorCtr="0">
            <a:noAutofit/>
          </a:bodyPr>
          <a:lstStyle>
            <a:lvl1pPr marL="0" indent="0" algn="ctr">
              <a:buNone/>
              <a:defRPr sz="1800">
                <a:solidFill>
                  <a:schemeClr val="tx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Q3</a:t>
            </a:r>
          </a:p>
        </p:txBody>
      </p:sp>
      <p:sp>
        <p:nvSpPr>
          <p:cNvPr id="101" name="Text Placeholder 82">
            <a:extLst>
              <a:ext uri="{FF2B5EF4-FFF2-40B4-BE49-F238E27FC236}">
                <a16:creationId xmlns:a16="http://schemas.microsoft.com/office/drawing/2014/main" id="{6664E19C-3384-49DD-BD5F-2E39375D444C}"/>
              </a:ext>
            </a:extLst>
          </p:cNvPr>
          <p:cNvSpPr>
            <a:spLocks noGrp="1"/>
          </p:cNvSpPr>
          <p:nvPr>
            <p:ph type="body" sz="quarter" idx="50" hasCustomPrompt="1"/>
          </p:nvPr>
        </p:nvSpPr>
        <p:spPr>
          <a:xfrm>
            <a:off x="10806794" y="473961"/>
            <a:ext cx="958856" cy="551102"/>
          </a:xfrm>
        </p:spPr>
        <p:txBody>
          <a:bodyPr lIns="0" tIns="0" rIns="0" bIns="0" anchor="ctr" anchorCtr="0">
            <a:noAutofit/>
          </a:bodyPr>
          <a:lstStyle>
            <a:lvl1pPr marL="0" indent="0" algn="r">
              <a:buNone/>
              <a:defRPr sz="2800">
                <a:solidFill>
                  <a:schemeClr val="tx1"/>
                </a:solidFill>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20XX</a:t>
            </a:r>
          </a:p>
        </p:txBody>
      </p:sp>
    </p:spTree>
    <p:extLst>
      <p:ext uri="{BB962C8B-B14F-4D97-AF65-F5344CB8AC3E}">
        <p14:creationId xmlns:p14="http://schemas.microsoft.com/office/powerpoint/2010/main" val="414720970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a:defRPr sz="4000">
                <a:solidFill>
                  <a:schemeClr val="tx1"/>
                </a:solidFill>
              </a:defRPr>
            </a:lvl1pPr>
          </a:lstStyle>
          <a:p>
            <a:r>
              <a:rPr lang="en-US"/>
              <a:t>40pt </a:t>
            </a:r>
            <a:r>
              <a:rPr lang="en-US" err="1"/>
              <a:t>IntelOne</a:t>
            </a:r>
            <a:r>
              <a:rPr lang="en-US"/>
              <a: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911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381000" y="221694"/>
            <a:ext cx="11430000" cy="1199822"/>
          </a:xfrm>
        </p:spPr>
        <p:txBody>
          <a:bodyPr vert="horz" lIns="91440" tIns="45720" rIns="91440" bIns="45720" rtlCol="0" anchor="ctr">
            <a:normAutofit/>
          </a:bodyPr>
          <a:lstStyle>
            <a:lvl1pPr algn="ctr">
              <a:defRPr lang="en-US"/>
            </a:lvl1pPr>
          </a:lstStyle>
          <a:p>
            <a:pPr marL="0" marR="0" lvl="0" indent="0" algn="l" defTabSz="609600" fontAlgn="auto">
              <a:lnSpc>
                <a:spcPct val="85000"/>
              </a:lnSpc>
              <a:spcBef>
                <a:spcPts val="0"/>
              </a:spcBef>
              <a:spcAft>
                <a:spcPts val="0"/>
              </a:spcAft>
              <a:buClrTx/>
              <a:buSzTx/>
              <a:buFontTx/>
              <a:tabLst/>
            </a:pPr>
            <a:r>
              <a:rPr lang="en-US"/>
              <a:t>Click to edit Master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381000" y="1487056"/>
            <a:ext cx="11430000" cy="4689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605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2" pos="2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32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5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0C90B6-B6B5-FB82-C715-5EDD370830E0}"/>
              </a:ext>
              <a:ext uri="{C183D7F6-B498-43B3-948B-1728B52AA6E4}">
                <adec:decorative xmlns:adec="http://schemas.microsoft.com/office/drawing/2017/decorative" val="1"/>
              </a:ext>
            </a:extLst>
          </p:cNvPr>
          <p:cNvSpPr/>
          <p:nvPr/>
        </p:nvSpPr>
        <p:spPr>
          <a:xfrm>
            <a:off x="5748131" y="623844"/>
            <a:ext cx="5699749" cy="5560900"/>
          </a:xfrm>
          <a:prstGeom prst="rect">
            <a:avLst/>
          </a:prstGeom>
          <a:gradFill flip="none" rotWithShape="1">
            <a:gsLst>
              <a:gs pos="0">
                <a:srgbClr val="0068B5">
                  <a:alpha val="70000"/>
                </a:srgbClr>
              </a:gs>
              <a:gs pos="100000">
                <a:srgbClr val="00A3F6">
                  <a:alpha val="9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marL="0" marR="0" lvl="0" indent="0" algn="l" defTabSz="914400" rtl="0" eaLnBrk="1" fontAlgn="auto" latinLnBrk="0" hangingPunct="1">
              <a:lnSpc>
                <a:spcPct val="80000"/>
              </a:lnSpc>
              <a:spcBef>
                <a:spcPts val="0"/>
              </a:spcBef>
              <a:spcAft>
                <a:spcPts val="1800"/>
              </a:spcAft>
              <a:buClrTx/>
              <a:buSzTx/>
              <a:buFontTx/>
              <a:buNone/>
              <a:tabLst/>
              <a:defRPr/>
            </a:pPr>
            <a:endParaRPr kumimoji="0" lang="en-US" sz="8800" b="0" i="0" u="none" strike="noStrike" kern="1200" cap="none" spc="0" normalizeH="0" baseline="0" noProof="0">
              <a:ln>
                <a:noFill/>
              </a:ln>
              <a:gradFill>
                <a:gsLst>
                  <a:gs pos="0">
                    <a:srgbClr val="F7FAFC"/>
                  </a:gs>
                  <a:gs pos="100000">
                    <a:srgbClr val="FFFFFF"/>
                  </a:gs>
                </a:gsLst>
                <a:lin ang="18900000" scaled="1"/>
              </a:gradFill>
              <a:effectLst/>
              <a:uLnTx/>
              <a:uFillTx/>
              <a:latin typeface="IntelOne Display Light"/>
              <a:cs typeface="Arial"/>
              <a:sym typeface="Helvetica Neue Medium"/>
            </a:endParaRPr>
          </a:p>
        </p:txBody>
      </p:sp>
      <p:sp>
        <p:nvSpPr>
          <p:cNvPr id="3" name="Text Placeholder 2">
            <a:extLst>
              <a:ext uri="{FF2B5EF4-FFF2-40B4-BE49-F238E27FC236}">
                <a16:creationId xmlns:a16="http://schemas.microsoft.com/office/drawing/2014/main" id="{F25312AD-ABE7-A109-2DAC-0B8AA99C2549}"/>
              </a:ext>
            </a:extLst>
          </p:cNvPr>
          <p:cNvSpPr>
            <a:spLocks noGrp="1"/>
          </p:cNvSpPr>
          <p:nvPr>
            <p:ph type="body" sz="quarter" idx="10" hasCustomPrompt="1"/>
          </p:nvPr>
        </p:nvSpPr>
        <p:spPr>
          <a:xfrm>
            <a:off x="1028700" y="2614613"/>
            <a:ext cx="4552950" cy="1455737"/>
          </a:xfrm>
        </p:spPr>
        <p:txBody>
          <a:bodyPr>
            <a:noAutofit/>
          </a:bodyPr>
          <a:lstStyle>
            <a:lvl1pPr marL="0" indent="0">
              <a:buFontTx/>
              <a:buNone/>
              <a:defRPr kumimoji="0" lang="en-US" sz="4400" b="0" i="0" u="none" strike="noStrike" kern="0" cap="none" spc="0" normalizeH="0" baseline="0" dirty="0">
                <a:ln>
                  <a:noFill/>
                </a:ln>
                <a:gradFill>
                  <a:gsLst>
                    <a:gs pos="100000">
                      <a:srgbClr val="FFFFFF">
                        <a:alpha val="57000"/>
                      </a:srgbClr>
                    </a:gs>
                    <a:gs pos="42000">
                      <a:srgbClr val="FFFFFF"/>
                    </a:gs>
                  </a:gsLst>
                  <a:path path="circle">
                    <a:fillToRect r="100000" b="100000"/>
                  </a:path>
                </a:gradFill>
                <a:effectLst/>
                <a:uLnTx/>
                <a:uFillTx/>
                <a:latin typeface="IntelOne Display Regular"/>
                <a:ea typeface="+mn-ea"/>
                <a:cs typeface="Arial"/>
              </a:defRPr>
            </a:lvl1pPr>
          </a:lstStyle>
          <a:p>
            <a:pPr marL="0" marR="0" lvl="0" indent="0" algn="l" defTabSz="609600" rtl="0" eaLnBrk="1" fontAlgn="auto" latinLnBrk="0" hangingPunct="1">
              <a:lnSpc>
                <a:spcPct val="85000"/>
              </a:lnSpc>
              <a:spcBef>
                <a:spcPts val="0"/>
              </a:spcBef>
              <a:spcAft>
                <a:spcPts val="0"/>
              </a:spcAft>
              <a:buClrTx/>
              <a:buSzTx/>
              <a:buFontTx/>
              <a:buNone/>
              <a:tabLst/>
            </a:pPr>
            <a:r>
              <a:rPr lang="en-US"/>
              <a:t>Click to edit title</a:t>
            </a:r>
          </a:p>
        </p:txBody>
      </p:sp>
      <p:sp>
        <p:nvSpPr>
          <p:cNvPr id="4" name="Text Placeholder 4">
            <a:extLst>
              <a:ext uri="{FF2B5EF4-FFF2-40B4-BE49-F238E27FC236}">
                <a16:creationId xmlns:a16="http://schemas.microsoft.com/office/drawing/2014/main" id="{B016C03B-2D03-9CDD-0099-2DCD173B220B}"/>
              </a:ext>
            </a:extLst>
          </p:cNvPr>
          <p:cNvSpPr>
            <a:spLocks noGrp="1"/>
          </p:cNvSpPr>
          <p:nvPr>
            <p:ph type="body" sz="quarter" idx="11"/>
          </p:nvPr>
        </p:nvSpPr>
        <p:spPr>
          <a:xfrm>
            <a:off x="6292850" y="812800"/>
            <a:ext cx="5105400" cy="5232400"/>
          </a:xfrm>
        </p:spPr>
        <p:txBody>
          <a:bodyPr anchor="ctr">
            <a:normAutofit/>
          </a:bodyPr>
          <a:lstStyle>
            <a:lvl1pPr>
              <a:defRPr sz="3200"/>
            </a:lvl1pPr>
            <a:lvl2pPr>
              <a:defRPr sz="28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8" name="Group 77">
            <a:extLst>
              <a:ext uri="{FF2B5EF4-FFF2-40B4-BE49-F238E27FC236}">
                <a16:creationId xmlns:a16="http://schemas.microsoft.com/office/drawing/2014/main" id="{307BA2E6-53F7-FFF0-766E-4E349449B4B7}"/>
              </a:ext>
            </a:extLst>
          </p:cNvPr>
          <p:cNvGrpSpPr/>
          <p:nvPr/>
        </p:nvGrpSpPr>
        <p:grpSpPr>
          <a:xfrm>
            <a:off x="393700" y="1831403"/>
            <a:ext cx="665414" cy="783219"/>
            <a:chOff x="432501" y="5117247"/>
            <a:chExt cx="739863" cy="870850"/>
          </a:xfrm>
        </p:grpSpPr>
        <p:sp>
          <p:nvSpPr>
            <p:cNvPr id="79" name="Rectangle 78">
              <a:extLst>
                <a:ext uri="{FF2B5EF4-FFF2-40B4-BE49-F238E27FC236}">
                  <a16:creationId xmlns:a16="http://schemas.microsoft.com/office/drawing/2014/main" id="{03D1FB07-52CE-A294-0FBD-40DC337B82C1}"/>
                </a:ext>
              </a:extLst>
            </p:cNvPr>
            <p:cNvSpPr/>
            <p:nvPr/>
          </p:nvSpPr>
          <p:spPr>
            <a:xfrm>
              <a:off x="689515" y="5505248"/>
              <a:ext cx="482849" cy="482849"/>
            </a:xfrm>
            <a:prstGeom prst="rect">
              <a:avLst/>
            </a:prstGeom>
            <a:gradFill flip="none" rotWithShape="1">
              <a:gsLst>
                <a:gs pos="100000">
                  <a:schemeClr val="tx2">
                    <a:alpha val="61000"/>
                  </a:schemeClr>
                </a:gs>
                <a:gs pos="19000">
                  <a:schemeClr val="tx2"/>
                </a:gs>
              </a:gsLst>
              <a:path path="circle">
                <a:fillToRect r="100000" b="100000"/>
              </a:path>
              <a:tileRect l="-100000" t="-100000"/>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4A86">
                    <a:lumMod val="50000"/>
                  </a:srgbClr>
                </a:solidFill>
                <a:effectLst/>
                <a:uLnTx/>
                <a:uFillTx/>
                <a:latin typeface="IntelOne Display Light"/>
                <a:cs typeface="Arial"/>
                <a:sym typeface="Helvetica Neue Medium"/>
              </a:endParaRPr>
            </a:p>
          </p:txBody>
        </p:sp>
        <p:sp>
          <p:nvSpPr>
            <p:cNvPr id="80" name="Rectangle 79">
              <a:extLst>
                <a:ext uri="{FF2B5EF4-FFF2-40B4-BE49-F238E27FC236}">
                  <a16:creationId xmlns:a16="http://schemas.microsoft.com/office/drawing/2014/main" id="{53A1D84F-7D3C-ADE7-E38C-DAA5DDE2D6F1}"/>
                </a:ext>
              </a:extLst>
            </p:cNvPr>
            <p:cNvSpPr/>
            <p:nvPr/>
          </p:nvSpPr>
          <p:spPr>
            <a:xfrm>
              <a:off x="432501" y="5248236"/>
              <a:ext cx="257014" cy="257014"/>
            </a:xfrm>
            <a:prstGeom prst="rect">
              <a:avLst/>
            </a:prstGeom>
            <a:solidFill>
              <a:schemeClr val="accent2"/>
            </a:solidFill>
            <a:ln w="12700" cap="flat" cmpd="sng" algn="ctr">
              <a:noFill/>
              <a:prstDash val="solid"/>
              <a:miter lim="800000"/>
            </a:ln>
            <a:effectLst>
              <a:outerShdw blurRad="63500" algn="ctr" rotWithShape="0">
                <a:prstClr val="black">
                  <a:alpha val="40000"/>
                </a:prstClr>
              </a:outerShdw>
            </a:effectLst>
          </p:spPr>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cs typeface="Arial"/>
                <a:sym typeface="Helvetica Neue Medium"/>
              </a:endParaRPr>
            </a:p>
          </p:txBody>
        </p:sp>
        <p:sp>
          <p:nvSpPr>
            <p:cNvPr id="81" name="Rectangle 80">
              <a:extLst>
                <a:ext uri="{FF2B5EF4-FFF2-40B4-BE49-F238E27FC236}">
                  <a16:creationId xmlns:a16="http://schemas.microsoft.com/office/drawing/2014/main" id="{ADC7D360-FE2F-29F6-D9AF-07B15C000828}"/>
                </a:ext>
              </a:extLst>
            </p:cNvPr>
            <p:cNvSpPr/>
            <p:nvPr userDrawn="1"/>
          </p:nvSpPr>
          <p:spPr>
            <a:xfrm>
              <a:off x="689515" y="5117247"/>
              <a:ext cx="130989" cy="130988"/>
            </a:xfrm>
            <a:prstGeom prst="rect">
              <a:avLst/>
            </a:prstGeom>
            <a:solidFill>
              <a:schemeClr val="accent2">
                <a:lumMod val="40000"/>
                <a:lumOff val="60000"/>
              </a:schemeClr>
            </a:solidFill>
            <a:ln w="12700" cap="flat" cmpd="sng" algn="ctr">
              <a:noFill/>
              <a:prstDash val="solid"/>
              <a:miter lim="800000"/>
            </a:ln>
            <a:effectLst>
              <a:outerShdw blurRad="63500" algn="ctr" rotWithShape="0">
                <a:prstClr val="black">
                  <a:alpha val="40000"/>
                </a:prstClr>
              </a:outerShdw>
            </a:effectLst>
          </p:spPr>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cs typeface="Arial"/>
                <a:sym typeface="Helvetica Neue Medium"/>
              </a:endParaRPr>
            </a:p>
          </p:txBody>
        </p:sp>
      </p:grpSp>
    </p:spTree>
    <p:extLst>
      <p:ext uri="{BB962C8B-B14F-4D97-AF65-F5344CB8AC3E}">
        <p14:creationId xmlns:p14="http://schemas.microsoft.com/office/powerpoint/2010/main" val="380217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p:txBody>
          <a:bodyPr vert="horz" lIns="91440" tIns="45720" rIns="91440" bIns="45720" rtlCol="0" anchor="ctr">
            <a:normAutofit/>
          </a:bodyPr>
          <a:lstStyle>
            <a:lvl1pPr algn="ctr" defTabSz="914400" rtl="0" eaLnBrk="1" latinLnBrk="0" hangingPunct="1">
              <a:lnSpc>
                <a:spcPct val="100000"/>
              </a:lnSpc>
              <a:spcBef>
                <a:spcPts val="0"/>
              </a:spcBef>
              <a:buNone/>
              <a:defRPr kumimoji="0" lang="en-US" sz="4400" b="0" i="0" u="none" strike="noStrike" kern="0" cap="none" spc="0" normalizeH="0" baseline="0" dirty="0">
                <a:ln>
                  <a:noFill/>
                </a:ln>
                <a:gradFill>
                  <a:gsLst>
                    <a:gs pos="100000">
                      <a:srgbClr val="FFFFFF">
                        <a:alpha val="57000"/>
                      </a:srgbClr>
                    </a:gs>
                    <a:gs pos="42000">
                      <a:srgbClr val="FFFFFF"/>
                    </a:gs>
                  </a:gsLst>
                  <a:path path="circle">
                    <a:fillToRect r="100000" b="100000"/>
                  </a:path>
                </a:gradFill>
                <a:effectLst/>
                <a:uLnTx/>
                <a:uFillTx/>
                <a:latin typeface="IntelOne Display Regular"/>
                <a:ea typeface="+mn-ea"/>
                <a:cs typeface="Arial"/>
              </a:defRPr>
            </a:lvl1pPr>
          </a:lstStyle>
          <a:p>
            <a:pPr marL="0" marR="0" lvl="0" indent="0" algn="l" defTabSz="609600" fontAlgn="auto">
              <a:lnSpc>
                <a:spcPct val="85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97543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a:xfrm>
            <a:off x="381000" y="221694"/>
            <a:ext cx="11433464" cy="119982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0999" y="1496292"/>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6384599" y="1496292"/>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303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gu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609600" y="2229178"/>
            <a:ext cx="10972800" cy="1199822"/>
          </a:xfrm>
        </p:spPr>
        <p:txBody>
          <a:bodyPr anchor="b" anchorCtr="0">
            <a:normAutofit/>
          </a:bodyPr>
          <a:lstStyle>
            <a:lvl1pPr algn="ctr">
              <a:defRPr sz="4800">
                <a:latin typeface="+mn-lt"/>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609600" y="3449317"/>
            <a:ext cx="10972800" cy="681935"/>
          </a:xfrm>
        </p:spPr>
        <p:txBody>
          <a:bodyPr>
            <a:normAutofit/>
          </a:bodyPr>
          <a:lstStyle>
            <a:lvl1pPr marL="0" indent="0" algn="ctr">
              <a:buNone/>
              <a:defRPr sz="2800">
                <a:solidFill>
                  <a:schemeClr val="accent2"/>
                </a:solidFill>
                <a:latin typeface="+mn-lt"/>
              </a:defRPr>
            </a:lvl1pPr>
          </a:lstStyle>
          <a:p>
            <a:pPr lvl="0"/>
            <a:r>
              <a:rPr lang="en-US"/>
              <a:t>Click to edit Master text styles</a:t>
            </a:r>
          </a:p>
        </p:txBody>
      </p:sp>
    </p:spTree>
    <p:extLst>
      <p:ext uri="{BB962C8B-B14F-4D97-AF65-F5344CB8AC3E}">
        <p14:creationId xmlns:p14="http://schemas.microsoft.com/office/powerpoint/2010/main" val="346359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_Intel Logo">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09A7E1-04ED-79E7-0491-C65B530A4179}"/>
              </a:ext>
            </a:extLst>
          </p:cNvPr>
          <p:cNvPicPr>
            <a:picLocks noChangeAspect="1"/>
          </p:cNvPicPr>
          <p:nvPr/>
        </p:nvPicPr>
        <p:blipFill>
          <a:blip r:embed="rId3" cstate="print">
            <a:extLst>
              <a:ext uri="{28A0092B-C50C-407E-A947-70E740481C1C}">
                <a14:useLocalDpi xmlns:a14="http://schemas.microsoft.com/office/drawing/2010/main" val="0"/>
              </a:ext>
            </a:extLst>
          </a:blip>
          <a:srcRect l="2" r="2"/>
          <a:stretch/>
        </p:blipFill>
        <p:spPr>
          <a:xfrm>
            <a:off x="0" y="0"/>
            <a:ext cx="12191577" cy="6858000"/>
          </a:xfrm>
          <a:prstGeom prst="rect">
            <a:avLst/>
          </a:prstGeom>
        </p:spPr>
      </p:pic>
      <p:pic>
        <p:nvPicPr>
          <p:cNvPr id="11" name="Picture 10" descr="Logo  Description automatically generated">
            <a:extLst>
              <a:ext uri="{FF2B5EF4-FFF2-40B4-BE49-F238E27FC236}">
                <a16:creationId xmlns:a16="http://schemas.microsoft.com/office/drawing/2014/main" id="{81D5E138-8800-4F6C-BD71-5E098EFFE25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14381" y="2626737"/>
            <a:ext cx="4052408" cy="1643927"/>
          </a:xfrm>
          <a:prstGeom prst="rect">
            <a:avLst/>
          </a:prstGeom>
        </p:spPr>
      </p:pic>
    </p:spTree>
    <p:extLst>
      <p:ext uri="{BB962C8B-B14F-4D97-AF65-F5344CB8AC3E}">
        <p14:creationId xmlns:p14="http://schemas.microsoft.com/office/powerpoint/2010/main" val="230196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with Frame Whi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CCE575-6B8D-CE65-CA71-FF4D4B610DB5}"/>
              </a:ext>
              <a:ext uri="{C183D7F6-B498-43B3-948B-1728B52AA6E4}">
                <adec:decorative xmlns:adec="http://schemas.microsoft.com/office/drawing/2017/decorative" val="1"/>
              </a:ext>
            </a:extLst>
          </p:cNvPr>
          <p:cNvSpPr/>
          <p:nvPr/>
        </p:nvSpPr>
        <p:spPr>
          <a:xfrm>
            <a:off x="457200" y="457200"/>
            <a:ext cx="11277600" cy="59436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8DFA79AD-8981-4F51-8CC1-43C885681348}"/>
              </a:ext>
            </a:extLst>
          </p:cNvPr>
          <p:cNvSpPr>
            <a:spLocks noGrp="1"/>
          </p:cNvSpPr>
          <p:nvPr>
            <p:ph type="title" hasCustomPrompt="1"/>
          </p:nvPr>
        </p:nvSpPr>
        <p:spPr>
          <a:xfrm>
            <a:off x="914401" y="914400"/>
            <a:ext cx="10363200" cy="5029200"/>
          </a:xfrm>
        </p:spPr>
        <p:txBody>
          <a:bodyPr anchor="ctr" anchorCtr="0">
            <a:normAutofit/>
          </a:bodyPr>
          <a:lstStyle>
            <a:lvl1pPr algn="ctr">
              <a:defRPr sz="4800">
                <a:solidFill>
                  <a:schemeClr val="tx1"/>
                </a:solidFill>
              </a:defRPr>
            </a:lvl1pPr>
          </a:lstStyle>
          <a:p>
            <a:r>
              <a:rPr lang="en-US"/>
              <a:t>Click to edit title style</a:t>
            </a:r>
          </a:p>
        </p:txBody>
      </p:sp>
    </p:spTree>
    <p:extLst>
      <p:ext uri="{BB962C8B-B14F-4D97-AF65-F5344CB8AC3E}">
        <p14:creationId xmlns:p14="http://schemas.microsoft.com/office/powerpoint/2010/main" val="183229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BFDAE4-1B26-A186-DE32-120622668CAC}"/>
              </a:ext>
            </a:extLst>
          </p:cNvPr>
          <p:cNvPicPr>
            <a:picLocks noChangeAspect="1"/>
          </p:cNvPicPr>
          <p:nvPr/>
        </p:nvPicPr>
        <p:blipFill>
          <a:blip r:embed="rId15" cstate="print">
            <a:extLst>
              <a:ext uri="{28A0092B-C50C-407E-A947-70E740481C1C}">
                <a14:useLocalDpi xmlns:a14="http://schemas.microsoft.com/office/drawing/2010/main" val="0"/>
              </a:ext>
            </a:extLst>
          </a:blip>
          <a:srcRect l="2" r="2"/>
          <a:stretch/>
        </p:blipFill>
        <p:spPr>
          <a:xfrm>
            <a:off x="0" y="0"/>
            <a:ext cx="12191577" cy="6858000"/>
          </a:xfrm>
          <a:prstGeom prst="rect">
            <a:avLst/>
          </a:prstGeom>
        </p:spPr>
      </p:pic>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381000" y="221694"/>
            <a:ext cx="11433464" cy="1199822"/>
          </a:xfrm>
          <a:prstGeom prst="rect">
            <a:avLst/>
          </a:prstGeom>
        </p:spPr>
        <p:txBody>
          <a:bodyPr vert="horz" lIns="91440" tIns="45720" rIns="91440" bIns="45720" rtlCol="0" anchor="ctr">
            <a:normAutofit/>
          </a:bodyPr>
          <a:lstStyle/>
          <a:p>
            <a:pPr marL="0" marR="0" lvl="0" indent="0" algn="l" defTabSz="609600" fontAlgn="auto">
              <a:lnSpc>
                <a:spcPct val="85000"/>
              </a:lnSpc>
              <a:spcBef>
                <a:spcPts val="0"/>
              </a:spcBef>
              <a:spcAft>
                <a:spcPts val="0"/>
              </a:spcAft>
              <a:buClrTx/>
              <a:buSzTx/>
              <a:buFontTx/>
              <a:tabLst/>
            </a:pPr>
            <a:r>
              <a:rPr lang="en-US"/>
              <a:t>Click to edit Master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381000" y="1491673"/>
            <a:ext cx="11433464" cy="46852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Graphic 9">
            <a:extLst>
              <a:ext uri="{FF2B5EF4-FFF2-40B4-BE49-F238E27FC236}">
                <a16:creationId xmlns:a16="http://schemas.microsoft.com/office/drawing/2014/main" id="{DC13B0F8-7A3E-479B-A7BB-E57D43F16568}"/>
              </a:ext>
              <a:ext uri="{C183D7F6-B498-43B3-948B-1728B52AA6E4}">
                <adec:decorative xmlns:adec="http://schemas.microsoft.com/office/drawing/2017/decorative" val="1"/>
              </a:ext>
            </a:extLst>
          </p:cNvPr>
          <p:cNvPicPr>
            <a:picLocks noChangeAspect="1"/>
          </p:cNvPicPr>
          <p:nvPr/>
        </p:nvPicPr>
        <p:blipFill>
          <a:blip cstate="print">
            <a:lum bright="100000"/>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1338380" y="6458782"/>
            <a:ext cx="476084" cy="177524"/>
          </a:xfrm>
          <a:prstGeom prst="rect">
            <a:avLst/>
          </a:prstGeom>
        </p:spPr>
      </p:pic>
    </p:spTree>
    <p:extLst>
      <p:ext uri="{BB962C8B-B14F-4D97-AF65-F5344CB8AC3E}">
        <p14:creationId xmlns:p14="http://schemas.microsoft.com/office/powerpoint/2010/main" val="470309934"/>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914400" rtl="0" eaLnBrk="1" latinLnBrk="0" hangingPunct="1">
        <a:lnSpc>
          <a:spcPct val="90000"/>
        </a:lnSpc>
        <a:spcBef>
          <a:spcPct val="0"/>
        </a:spcBef>
        <a:buNone/>
        <a:defRPr kumimoji="0" lang="en-US" sz="4400" b="0" i="0" u="none" strike="noStrike" kern="0" cap="none" spc="0" normalizeH="0" baseline="0" dirty="0">
          <a:ln>
            <a:noFill/>
          </a:ln>
          <a:gradFill>
            <a:gsLst>
              <a:gs pos="3252">
                <a:srgbClr val="FFFFFF">
                  <a:alpha val="85000"/>
                </a:srgbClr>
              </a:gs>
              <a:gs pos="63000">
                <a:srgbClr val="FFFFFF"/>
              </a:gs>
              <a:gs pos="100000">
                <a:srgbClr val="FFFFFF">
                  <a:alpha val="70000"/>
                </a:srgbClr>
              </a:gs>
            </a:gsLst>
            <a:lin ang="2700000" scaled="0"/>
          </a:gradFill>
          <a:effectLst/>
          <a:uLnTx/>
          <a:uFillTx/>
          <a:latin typeface="IntelOne Display Light"/>
          <a:ea typeface="Intel Clear Light" panose="020B0404020203020204" pitchFamily="34" charset="0"/>
          <a:cs typeface="Intel Clear Light" panose="020B0404020203020204" pitchFamily="34" charset="0"/>
        </a:defRPr>
      </a:lvl1pPr>
    </p:titleStyle>
    <p:body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hemeOverride" Target="../theme/themeOverride10.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5.png"/><Relationship Id="rId2" Type="http://schemas.openxmlformats.org/officeDocument/2006/relationships/slideLayout" Target="../slideLayouts/slideLayout10.xml"/><Relationship Id="rId1" Type="http://schemas.openxmlformats.org/officeDocument/2006/relationships/themeOverride" Target="../theme/themeOverride11.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themeOverride" Target="../theme/themeOverride12.xml"/><Relationship Id="rId5" Type="http://schemas.openxmlformats.org/officeDocument/2006/relationships/image" Target="../media/image20.png"/><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5.xml"/><Relationship Id="rId7" Type="http://schemas.openxmlformats.org/officeDocument/2006/relationships/image" Target="../media/image10.png"/><Relationship Id="rId2" Type="http://schemas.openxmlformats.org/officeDocument/2006/relationships/slideLayout" Target="../slideLayouts/slideLayout10.xml"/><Relationship Id="rId1" Type="http://schemas.openxmlformats.org/officeDocument/2006/relationships/themeOverride" Target="../theme/themeOverride13.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themeOverride" Target="../theme/themeOverride14.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hemeOverride" Target="../theme/themeOverride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hemeOverride" Target="../theme/themeOverride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hemeOverride" Target="../theme/themeOverride4.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hemeOverride" Target="../theme/themeOverride5.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6.xml"/><Relationship Id="rId7" Type="http://schemas.openxmlformats.org/officeDocument/2006/relationships/image" Target="../media/image12.png"/><Relationship Id="rId2" Type="http://schemas.openxmlformats.org/officeDocument/2006/relationships/slideLayout" Target="../slideLayouts/slideLayout10.xml"/><Relationship Id="rId1" Type="http://schemas.openxmlformats.org/officeDocument/2006/relationships/themeOverride" Target="../theme/themeOverride6.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hemeOverride" Target="../theme/themeOverride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4.png"/><Relationship Id="rId2" Type="http://schemas.openxmlformats.org/officeDocument/2006/relationships/slideLayout" Target="../slideLayouts/slideLayout10.xml"/><Relationship Id="rId1" Type="http://schemas.openxmlformats.org/officeDocument/2006/relationships/themeOverride" Target="../theme/themeOverride8.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9.xml"/><Relationship Id="rId7" Type="http://schemas.openxmlformats.org/officeDocument/2006/relationships/image" Target="../media/image14.png"/><Relationship Id="rId2" Type="http://schemas.openxmlformats.org/officeDocument/2006/relationships/slideLayout" Target="../slideLayouts/slideLayout10.xml"/><Relationship Id="rId1" Type="http://schemas.openxmlformats.org/officeDocument/2006/relationships/themeOverride" Target="../theme/themeOverride9.xml"/><Relationship Id="rId6" Type="http://schemas.openxmlformats.org/officeDocument/2006/relationships/image" Target="../media/image16.png"/><Relationship Id="rId11" Type="http://schemas.openxmlformats.org/officeDocument/2006/relationships/image" Target="../media/image19.png"/><Relationship Id="rId5" Type="http://schemas.microsoft.com/office/2007/relationships/hdphoto" Target="../media/hdphoto1.wdp"/><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name="Slide 1">
    <p:bg>
      <p:bgRef idx="1001">
        <a:schemeClr val="bg1"/>
      </p:bgRef>
    </p:bg>
    <p:spTree>
      <p:nvGrpSpPr>
        <p:cNvPr id="1" name=""/>
        <p:cNvGrpSpPr/>
        <p:nvPr/>
      </p:nvGrpSpPr>
      <p:grpSpPr>
        <a:xfrm>
          <a:off x="0" y="0"/>
          <a:ext cx="0" cy="0"/>
          <a:chOff x="0" y="0"/>
          <a:chExt cx="0" cy="0"/>
        </a:xfrm>
      </p:grpSpPr>
      <p:sp>
        <p:nvSpPr>
          <p:cNvPr id="2" name="Shape 0"/>
          <p:cNvSpPr/>
          <p:nvPr/>
        </p:nvSpPr>
        <p:spPr>
          <a:xfrm>
            <a:off x="0" y="0"/>
            <a:ext cx="274320" cy="6858000"/>
          </a:xfrm>
          <a:prstGeom prst="rect">
            <a:avLst/>
          </a:prstGeom>
          <a:solidFill>
            <a:schemeClr val="accent2">
              <a:lumMod val="60000"/>
              <a:lumOff val="40000"/>
            </a:schemeClr>
          </a:solidFill>
          <a:ln w="12700">
            <a:solidFill>
              <a:schemeClr val="accent2">
                <a:lumMod val="75000"/>
              </a:schemeClr>
            </a:solidFill>
            <a:prstDash val="solid"/>
          </a:ln>
        </p:spPr>
        <p:txBody>
          <a:bodyPr/>
          <a:lstStyle/>
          <a:p>
            <a:endParaRPr lang="en-US"/>
          </a:p>
        </p:txBody>
      </p:sp>
      <p:sp>
        <p:nvSpPr>
          <p:cNvPr id="9" name="Text 7"/>
          <p:cNvSpPr/>
          <p:nvPr/>
        </p:nvSpPr>
        <p:spPr>
          <a:xfrm>
            <a:off x="822960" y="2194560"/>
            <a:ext cx="10972800" cy="914400"/>
          </a:xfrm>
          <a:prstGeom prst="rect">
            <a:avLst/>
          </a:prstGeom>
          <a:noFill/>
          <a:ln/>
        </p:spPr>
        <p:txBody>
          <a:bodyPr wrap="square" lIns="0" tIns="0" rIns="0" bIns="0" rtlCol="0" anchor="ctr"/>
          <a:lstStyle/>
          <a:p>
            <a:pPr marL="0" indent="0">
              <a:buNone/>
            </a:pPr>
            <a:r>
              <a:rPr lang="en-US" sz="5400" b="1" dirty="0">
                <a:solidFill>
                  <a:srgbClr val="FFFFFF"/>
                </a:solidFill>
                <a:latin typeface="Calibri" pitchFamily="34" charset="0"/>
                <a:ea typeface="Calibri" pitchFamily="34" charset="-122"/>
                <a:cs typeface="Calibri" pitchFamily="34" charset="-120"/>
              </a:rPr>
              <a:t>Image Composer Tool</a:t>
            </a:r>
            <a:endParaRPr lang="en-US" sz="5400" dirty="0"/>
          </a:p>
        </p:txBody>
      </p:sp>
      <p:sp>
        <p:nvSpPr>
          <p:cNvPr id="10" name="Text 8"/>
          <p:cNvSpPr/>
          <p:nvPr/>
        </p:nvSpPr>
        <p:spPr>
          <a:xfrm>
            <a:off x="822960" y="3200400"/>
            <a:ext cx="10972800" cy="548640"/>
          </a:xfrm>
          <a:prstGeom prst="rect">
            <a:avLst/>
          </a:prstGeom>
          <a:noFill/>
          <a:ln/>
        </p:spPr>
        <p:txBody>
          <a:bodyPr wrap="square" lIns="0" tIns="0" rIns="0" bIns="0" rtlCol="0" anchor="ctr"/>
          <a:lstStyle/>
          <a:p>
            <a:pPr marL="0" indent="0">
              <a:buNone/>
            </a:pPr>
            <a:r>
              <a:rPr lang="en-US" sz="2400" dirty="0">
                <a:solidFill>
                  <a:schemeClr val="accent2">
                    <a:lumMod val="60000"/>
                    <a:lumOff val="40000"/>
                  </a:schemeClr>
                </a:solidFill>
                <a:latin typeface="Calibri" pitchFamily="34" charset="0"/>
                <a:ea typeface="Calibri" pitchFamily="34" charset="-122"/>
                <a:cs typeface="Calibri" pitchFamily="34" charset="-120"/>
              </a:rPr>
              <a:t>Declarative, Reproducible Linux Images for the Edge</a:t>
            </a:r>
            <a:endParaRPr lang="en-US" sz="2400" dirty="0">
              <a:solidFill>
                <a:schemeClr val="accent2">
                  <a:lumMod val="60000"/>
                  <a:lumOff val="40000"/>
                </a:schemeClr>
              </a:solidFill>
            </a:endParaRPr>
          </a:p>
        </p:txBody>
      </p:sp>
      <p:sp>
        <p:nvSpPr>
          <p:cNvPr id="11" name="Text 9"/>
          <p:cNvSpPr/>
          <p:nvPr/>
        </p:nvSpPr>
        <p:spPr>
          <a:xfrm>
            <a:off x="822960" y="3840480"/>
            <a:ext cx="10972800" cy="457200"/>
          </a:xfrm>
          <a:prstGeom prst="rect">
            <a:avLst/>
          </a:prstGeom>
          <a:noFill/>
          <a:ln/>
        </p:spPr>
        <p:txBody>
          <a:bodyPr wrap="square" lIns="0" tIns="0" rIns="0" bIns="0" rtlCol="0" anchor="ctr"/>
          <a:lstStyle/>
          <a:p>
            <a:pPr marL="0" indent="0">
              <a:buNone/>
            </a:pPr>
            <a:r>
              <a:rPr lang="en-US" sz="1800" i="1" dirty="0">
                <a:latin typeface="Calibri" pitchFamily="34" charset="0"/>
                <a:ea typeface="Calibri" pitchFamily="34" charset="-122"/>
                <a:cs typeface="Calibri" pitchFamily="34" charset="-120"/>
              </a:rPr>
              <a:t>One YAML template. Multi distributions. Bootable in minutes.</a:t>
            </a:r>
            <a:endParaRPr lang="en-US" sz="1800" dirty="0"/>
          </a:p>
        </p:txBody>
      </p:sp>
      <p:sp>
        <p:nvSpPr>
          <p:cNvPr id="12" name="Text 10"/>
          <p:cNvSpPr/>
          <p:nvPr/>
        </p:nvSpPr>
        <p:spPr>
          <a:xfrm>
            <a:off x="822960" y="6035040"/>
            <a:ext cx="10972800" cy="365760"/>
          </a:xfrm>
          <a:prstGeom prst="rect">
            <a:avLst/>
          </a:prstGeom>
          <a:noFill/>
          <a:ln/>
        </p:spPr>
        <p:txBody>
          <a:bodyPr wrap="square" rtlCol="0" anchor="ctr"/>
          <a:lstStyle/>
          <a:p>
            <a:pPr marL="0" indent="0">
              <a:buNone/>
            </a:pPr>
            <a:r>
              <a:rPr lang="en-US" sz="1400" dirty="0">
                <a:latin typeface="Calibri" pitchFamily="34" charset="0"/>
                <a:ea typeface="Calibri" pitchFamily="34" charset="-122"/>
                <a:cs typeface="Calibri" pitchFamily="34" charset="-120"/>
              </a:rPr>
              <a:t>Open Source Summit  •  github.com/open-edge-platform/image-composer-tool</a:t>
            </a:r>
            <a:endParaRPr lang="en-US" sz="1400" dirty="0"/>
          </a:p>
        </p:txBody>
      </p:sp>
      <p:sp>
        <p:nvSpPr>
          <p:cNvPr id="3" name="Text 9">
            <a:extLst>
              <a:ext uri="{FF2B5EF4-FFF2-40B4-BE49-F238E27FC236}">
                <a16:creationId xmlns:a16="http://schemas.microsoft.com/office/drawing/2014/main" id="{0777AE35-409F-3DBD-1C78-7A483C6BA170}"/>
              </a:ext>
            </a:extLst>
          </p:cNvPr>
          <p:cNvSpPr/>
          <p:nvPr/>
        </p:nvSpPr>
        <p:spPr>
          <a:xfrm>
            <a:off x="822960" y="4846320"/>
            <a:ext cx="10972800" cy="457200"/>
          </a:xfrm>
          <a:prstGeom prst="rect">
            <a:avLst/>
          </a:prstGeom>
          <a:noFill/>
          <a:ln/>
        </p:spPr>
        <p:txBody>
          <a:bodyPr wrap="square" lIns="0" tIns="0" rIns="0" bIns="0" rtlCol="0" anchor="ctr"/>
          <a:lstStyle/>
          <a:p>
            <a:pPr marL="0" indent="0">
              <a:buNone/>
            </a:pPr>
            <a:r>
              <a:rPr lang="en-US" i="1" dirty="0">
                <a:latin typeface="Calibri" pitchFamily="34" charset="0"/>
                <a:ea typeface="Calibri" pitchFamily="34" charset="-122"/>
                <a:cs typeface="Calibri" pitchFamily="34" charset="-120"/>
              </a:rPr>
              <a:t>Alpesh Rodage</a:t>
            </a:r>
          </a:p>
          <a:p>
            <a:pPr marL="0" indent="0">
              <a:buNone/>
            </a:pPr>
            <a:r>
              <a:rPr lang="en-US" sz="1800" i="1" dirty="0">
                <a:latin typeface="Calibri" pitchFamily="34" charset="0"/>
                <a:ea typeface="Calibri" pitchFamily="34" charset="-122"/>
                <a:cs typeface="Calibri" pitchFamily="34" charset="-120"/>
              </a:rPr>
              <a:t>Software Architect</a:t>
            </a:r>
            <a:r>
              <a:rPr lang="en-US" i="1" dirty="0">
                <a:latin typeface="Calibri" pitchFamily="34" charset="0"/>
                <a:ea typeface="Calibri" pitchFamily="34" charset="-122"/>
                <a:cs typeface="Calibri" pitchFamily="34" charset="-120"/>
              </a:rPr>
              <a:t>, </a:t>
            </a:r>
            <a:r>
              <a:rPr lang="en-US" sz="1800" i="1" dirty="0">
                <a:latin typeface="Calibri" pitchFamily="34" charset="0"/>
                <a:ea typeface="Calibri" pitchFamily="34" charset="-122"/>
                <a:cs typeface="Calibri" pitchFamily="34" charset="-120"/>
              </a:rPr>
              <a:t>Intel Corporation</a:t>
            </a:r>
            <a:endParaRPr lang="en-US" sz="1800" dirty="0"/>
          </a:p>
        </p:txBody>
      </p:sp>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Ref idx="1001">
        <a:schemeClr val="bg1"/>
      </p:bgRef>
    </p:bg>
    <p:spTree>
      <p:nvGrpSpPr>
        <p:cNvPr id="1" name=""/>
        <p:cNvGrpSpPr/>
        <p:nvPr/>
      </p:nvGrpSpPr>
      <p:grpSpPr>
        <a:xfrm>
          <a:off x="0" y="0"/>
          <a:ext cx="0" cy="0"/>
          <a:chOff x="0" y="0"/>
          <a:chExt cx="0" cy="0"/>
        </a:xfrm>
      </p:grpSpPr>
      <p:sp>
        <p:nvSpPr>
          <p:cNvPr id="2" name="Text 0"/>
          <p:cNvSpPr/>
          <p:nvPr/>
        </p:nvSpPr>
        <p:spPr>
          <a:xfrm>
            <a:off x="548640" y="411480"/>
            <a:ext cx="11064240" cy="640080"/>
          </a:xfrm>
          <a:prstGeom prst="rect">
            <a:avLst/>
          </a:prstGeom>
          <a:noFill/>
          <a:ln/>
        </p:spPr>
        <p:txBody>
          <a:bodyPr wrap="square" lIns="0" tIns="0" rIns="0" bIns="0" rtlCol="0" anchor="ctr"/>
          <a:lstStyle/>
          <a:p>
            <a:pPr marL="0" indent="0">
              <a:buNone/>
            </a:pPr>
            <a:r>
              <a:rPr lang="en-US" sz="3200" b="1" dirty="0">
                <a:solidFill>
                  <a:schemeClr val="accent2">
                    <a:lumMod val="60000"/>
                    <a:lumOff val="40000"/>
                  </a:schemeClr>
                </a:solidFill>
                <a:latin typeface="Calibri" pitchFamily="34" charset="0"/>
                <a:ea typeface="Calibri" pitchFamily="34" charset="-122"/>
                <a:cs typeface="Calibri" pitchFamily="34" charset="-120"/>
              </a:rPr>
              <a:t>Extensible Provider Architecture</a:t>
            </a:r>
            <a:endParaRPr lang="en-US" sz="3200" dirty="0">
              <a:solidFill>
                <a:schemeClr val="accent2">
                  <a:lumMod val="60000"/>
                  <a:lumOff val="40000"/>
                </a:schemeClr>
              </a:solidFill>
            </a:endParaRPr>
          </a:p>
        </p:txBody>
      </p:sp>
      <p:sp>
        <p:nvSpPr>
          <p:cNvPr id="3" name="Text 1"/>
          <p:cNvSpPr/>
          <p:nvPr/>
        </p:nvSpPr>
        <p:spPr>
          <a:xfrm>
            <a:off x="548640" y="6446520"/>
            <a:ext cx="7315200" cy="274320"/>
          </a:xfrm>
          <a:prstGeom prst="rect">
            <a:avLst/>
          </a:prstGeom>
          <a:noFill/>
          <a:ln/>
        </p:spPr>
        <p:txBody>
          <a:bodyPr wrap="square" rtlCol="0" anchor="ctr"/>
          <a:lstStyle/>
          <a:p>
            <a:pPr marL="0" indent="0">
              <a:buNone/>
            </a:pPr>
            <a:r>
              <a:rPr lang="en-US" sz="1000" dirty="0">
                <a:latin typeface="Calibri" pitchFamily="34" charset="0"/>
                <a:ea typeface="Calibri" pitchFamily="34" charset="-122"/>
                <a:cs typeface="Calibri" pitchFamily="34" charset="-120"/>
              </a:rPr>
              <a:t>Image Composer Tool  •  Open Source Summit</a:t>
            </a:r>
            <a:endParaRPr lang="en-US" sz="1000" dirty="0"/>
          </a:p>
        </p:txBody>
      </p:sp>
      <p:sp>
        <p:nvSpPr>
          <p:cNvPr id="4" name="Text 2"/>
          <p:cNvSpPr/>
          <p:nvPr/>
        </p:nvSpPr>
        <p:spPr>
          <a:xfrm>
            <a:off x="11338560" y="6446520"/>
            <a:ext cx="365760" cy="274320"/>
          </a:xfrm>
          <a:prstGeom prst="rect">
            <a:avLst/>
          </a:prstGeom>
          <a:noFill/>
          <a:ln/>
        </p:spPr>
        <p:txBody>
          <a:bodyPr wrap="square" rtlCol="0" anchor="ctr"/>
          <a:lstStyle/>
          <a:p>
            <a:pPr marL="0" indent="0" algn="r">
              <a:buNone/>
            </a:pPr>
            <a:r>
              <a:rPr lang="en-US" sz="1000" dirty="0">
                <a:solidFill>
                  <a:srgbClr val="64748B"/>
                </a:solidFill>
                <a:latin typeface="Calibri" pitchFamily="34" charset="0"/>
                <a:ea typeface="Calibri" pitchFamily="34" charset="-122"/>
                <a:cs typeface="Calibri" pitchFamily="34" charset="-120"/>
              </a:rPr>
              <a:t>10</a:t>
            </a:r>
            <a:endParaRPr lang="en-US" sz="1000" dirty="0"/>
          </a:p>
        </p:txBody>
      </p:sp>
      <p:sp>
        <p:nvSpPr>
          <p:cNvPr id="5" name="Text 3"/>
          <p:cNvSpPr/>
          <p:nvPr/>
        </p:nvSpPr>
        <p:spPr>
          <a:xfrm>
            <a:off x="548640" y="1097280"/>
            <a:ext cx="11064240" cy="365760"/>
          </a:xfrm>
          <a:prstGeom prst="rect">
            <a:avLst/>
          </a:prstGeom>
          <a:noFill/>
          <a:ln/>
        </p:spPr>
        <p:txBody>
          <a:bodyPr wrap="square" rtlCol="0" anchor="ctr"/>
          <a:lstStyle/>
          <a:p>
            <a:pPr marL="0" indent="0">
              <a:buNone/>
            </a:pPr>
            <a:r>
              <a:rPr lang="en-US" sz="1600" i="1" dirty="0">
                <a:latin typeface="Calibri" pitchFamily="34" charset="0"/>
                <a:ea typeface="Calibri" pitchFamily="34" charset="-122"/>
                <a:cs typeface="Calibri" pitchFamily="34" charset="-120"/>
              </a:rPr>
              <a:t>Adding a new distribution = implementing one Go interface. No core changes.</a:t>
            </a:r>
            <a:endParaRPr lang="en-US" sz="1600" dirty="0"/>
          </a:p>
        </p:txBody>
      </p:sp>
      <p:sp>
        <p:nvSpPr>
          <p:cNvPr id="6" name="Shape 4"/>
          <p:cNvSpPr/>
          <p:nvPr/>
        </p:nvSpPr>
        <p:spPr>
          <a:xfrm>
            <a:off x="548640" y="1691640"/>
            <a:ext cx="5486400" cy="3657600"/>
          </a:xfrm>
          <a:prstGeom prst="rect">
            <a:avLst/>
          </a:prstGeom>
          <a:solidFill>
            <a:srgbClr val="21295C"/>
          </a:solidFill>
          <a:ln w="12700">
            <a:solidFill>
              <a:srgbClr val="21295C"/>
            </a:solidFill>
            <a:prstDash val="solid"/>
          </a:ln>
          <a:effectLst>
            <a:outerShdw blurRad="101600" dist="25400" dir="5400000" algn="bl" rotWithShape="0">
              <a:srgbClr val="000000">
                <a:alpha val="12000"/>
              </a:srgbClr>
            </a:outerShdw>
          </a:effectLst>
        </p:spPr>
        <p:txBody>
          <a:bodyPr/>
          <a:lstStyle/>
          <a:p>
            <a:endParaRPr lang="en-US"/>
          </a:p>
        </p:txBody>
      </p:sp>
      <p:sp>
        <p:nvSpPr>
          <p:cNvPr id="7" name="Text 5"/>
          <p:cNvSpPr/>
          <p:nvPr/>
        </p:nvSpPr>
        <p:spPr>
          <a:xfrm>
            <a:off x="731520" y="1801368"/>
            <a:ext cx="5120640" cy="274320"/>
          </a:xfrm>
          <a:prstGeom prst="rect">
            <a:avLst/>
          </a:prstGeom>
          <a:noFill/>
          <a:ln/>
        </p:spPr>
        <p:txBody>
          <a:bodyPr wrap="square" lIns="0" tIns="0" rIns="0" bIns="0" rtlCol="0" anchor="ctr"/>
          <a:lstStyle/>
          <a:p>
            <a:pPr marL="0" indent="0">
              <a:buNone/>
            </a:pPr>
            <a:r>
              <a:rPr lang="en-US" sz="1100" dirty="0">
                <a:solidFill>
                  <a:srgbClr val="94A3B8"/>
                </a:solidFill>
                <a:latin typeface="Consolas" pitchFamily="34" charset="0"/>
                <a:ea typeface="Consolas" pitchFamily="34" charset="-122"/>
                <a:cs typeface="Consolas" pitchFamily="34" charset="-120"/>
              </a:rPr>
              <a:t>provider.go</a:t>
            </a:r>
            <a:endParaRPr lang="en-US" sz="1100" dirty="0"/>
          </a:p>
        </p:txBody>
      </p:sp>
      <p:sp>
        <p:nvSpPr>
          <p:cNvPr id="8" name="Text 6"/>
          <p:cNvSpPr/>
          <p:nvPr/>
        </p:nvSpPr>
        <p:spPr>
          <a:xfrm>
            <a:off x="777240" y="2103120"/>
            <a:ext cx="5120640" cy="3200400"/>
          </a:xfrm>
          <a:prstGeom prst="rect">
            <a:avLst/>
          </a:prstGeom>
          <a:noFill/>
          <a:ln/>
        </p:spPr>
        <p:txBody>
          <a:bodyPr wrap="square" lIns="0" tIns="0" rIns="0" bIns="0" rtlCol="0" anchor="ctr"/>
          <a:lstStyle/>
          <a:p>
            <a:pPr marL="0" indent="0">
              <a:buNone/>
            </a:pPr>
            <a:r>
              <a:rPr lang="en-US" sz="1300" i="1" dirty="0">
                <a:solidFill>
                  <a:srgbClr val="94A3B8"/>
                </a:solidFill>
                <a:latin typeface="Consolas" pitchFamily="34" charset="0"/>
                <a:ea typeface="Consolas" pitchFamily="34" charset="-122"/>
                <a:cs typeface="Consolas" pitchFamily="34" charset="-120"/>
              </a:rPr>
              <a:t>// One interface to rule them all</a:t>
            </a:r>
            <a:endParaRPr lang="en-US" sz="1300" dirty="0"/>
          </a:p>
          <a:p>
            <a:pPr marL="0" indent="0">
              <a:buNone/>
            </a:pPr>
            <a:r>
              <a:rPr lang="en-US" sz="1300" dirty="0">
                <a:solidFill>
                  <a:srgbClr val="000000"/>
                </a:solidFill>
                <a:latin typeface="Consolas" pitchFamily="34" charset="0"/>
                <a:ea typeface="Consolas" pitchFamily="34" charset="-122"/>
                <a:cs typeface="Consolas" pitchFamily="34" charset="-120"/>
              </a:rPr>
              <a:t> </a:t>
            </a:r>
            <a:endParaRPr lang="en-US" sz="1300" dirty="0"/>
          </a:p>
          <a:p>
            <a:pPr marL="0" indent="0">
              <a:buNone/>
            </a:pPr>
            <a:r>
              <a:rPr lang="en-US" sz="1300" dirty="0">
                <a:solidFill>
                  <a:srgbClr val="7DD3FC"/>
                </a:solidFill>
                <a:latin typeface="Consolas" pitchFamily="34" charset="0"/>
                <a:ea typeface="Consolas" pitchFamily="34" charset="-122"/>
                <a:cs typeface="Consolas" pitchFamily="34" charset="-120"/>
              </a:rPr>
              <a:t>type Provider interface {</a:t>
            </a:r>
            <a:endParaRPr lang="en-US" sz="1300" dirty="0"/>
          </a:p>
          <a:p>
            <a:pPr marL="0" indent="0">
              <a:buNone/>
            </a:pPr>
            <a:r>
              <a:rPr lang="en-US" sz="1300" dirty="0">
                <a:solidFill>
                  <a:srgbClr val="E2E8F0"/>
                </a:solidFill>
                <a:latin typeface="Consolas" pitchFamily="34" charset="0"/>
                <a:ea typeface="Consolas" pitchFamily="34" charset="-122"/>
                <a:cs typeface="Consolas" pitchFamily="34" charset="-120"/>
              </a:rPr>
              <a:t>    Init(dist, arch string) error</a:t>
            </a:r>
            <a:endParaRPr lang="en-US" sz="1300" dirty="0"/>
          </a:p>
          <a:p>
            <a:pPr marL="0" indent="0">
              <a:buNone/>
            </a:pPr>
            <a:r>
              <a:rPr lang="en-US" sz="1300" dirty="0">
                <a:solidFill>
                  <a:srgbClr val="000000"/>
                </a:solidFill>
                <a:latin typeface="Consolas" pitchFamily="34" charset="0"/>
                <a:ea typeface="Consolas" pitchFamily="34" charset="-122"/>
                <a:cs typeface="Consolas" pitchFamily="34" charset="-120"/>
              </a:rPr>
              <a:t> </a:t>
            </a:r>
            <a:endParaRPr lang="en-US" sz="1300" dirty="0"/>
          </a:p>
          <a:p>
            <a:pPr marL="0" indent="0">
              <a:buNone/>
            </a:pPr>
            <a:r>
              <a:rPr lang="en-US" sz="1300" dirty="0">
                <a:solidFill>
                  <a:srgbClr val="E2E8F0"/>
                </a:solidFill>
                <a:latin typeface="Consolas" pitchFamily="34" charset="0"/>
                <a:ea typeface="Consolas" pitchFamily="34" charset="-122"/>
                <a:cs typeface="Consolas" pitchFamily="34" charset="-120"/>
              </a:rPr>
              <a:t>    PreProcess(t *Template)</a:t>
            </a:r>
            <a:endParaRPr lang="en-US" sz="1300" dirty="0"/>
          </a:p>
          <a:p>
            <a:pPr marL="0" indent="0">
              <a:buNone/>
            </a:pPr>
            <a:r>
              <a:rPr lang="en-US" sz="1300" dirty="0">
                <a:solidFill>
                  <a:srgbClr val="86EFAC"/>
                </a:solidFill>
                <a:latin typeface="Consolas" pitchFamily="34" charset="0"/>
                <a:ea typeface="Consolas" pitchFamily="34" charset="-122"/>
                <a:cs typeface="Consolas" pitchFamily="34" charset="-120"/>
              </a:rPr>
              <a:t>        error</a:t>
            </a:r>
            <a:endParaRPr lang="en-US" sz="1300" dirty="0"/>
          </a:p>
          <a:p>
            <a:pPr marL="0" indent="0">
              <a:buNone/>
            </a:pPr>
            <a:r>
              <a:rPr lang="en-US" sz="1300" dirty="0">
                <a:solidFill>
                  <a:srgbClr val="000000"/>
                </a:solidFill>
                <a:latin typeface="Consolas" pitchFamily="34" charset="0"/>
                <a:ea typeface="Consolas" pitchFamily="34" charset="-122"/>
                <a:cs typeface="Consolas" pitchFamily="34" charset="-120"/>
              </a:rPr>
              <a:t> </a:t>
            </a:r>
            <a:endParaRPr lang="en-US" sz="1300" dirty="0"/>
          </a:p>
          <a:p>
            <a:pPr marL="0" indent="0">
              <a:buNone/>
            </a:pPr>
            <a:r>
              <a:rPr lang="en-US" sz="1300" dirty="0">
                <a:solidFill>
                  <a:srgbClr val="E2E8F0"/>
                </a:solidFill>
                <a:latin typeface="Consolas" pitchFamily="34" charset="0"/>
                <a:ea typeface="Consolas" pitchFamily="34" charset="-122"/>
                <a:cs typeface="Consolas" pitchFamily="34" charset="-120"/>
              </a:rPr>
              <a:t>    BuildImage(t *Template)</a:t>
            </a:r>
            <a:endParaRPr lang="en-US" sz="1300" dirty="0"/>
          </a:p>
          <a:p>
            <a:pPr marL="0" indent="0">
              <a:buNone/>
            </a:pPr>
            <a:r>
              <a:rPr lang="en-US" sz="1300" dirty="0">
                <a:solidFill>
                  <a:srgbClr val="86EFAC"/>
                </a:solidFill>
                <a:latin typeface="Consolas" pitchFamily="34" charset="0"/>
                <a:ea typeface="Consolas" pitchFamily="34" charset="-122"/>
                <a:cs typeface="Consolas" pitchFamily="34" charset="-120"/>
              </a:rPr>
              <a:t>        error</a:t>
            </a:r>
            <a:endParaRPr lang="en-US" sz="1300" dirty="0"/>
          </a:p>
          <a:p>
            <a:pPr marL="0" indent="0">
              <a:buNone/>
            </a:pPr>
            <a:r>
              <a:rPr lang="en-US" sz="1300" dirty="0">
                <a:solidFill>
                  <a:srgbClr val="000000"/>
                </a:solidFill>
                <a:latin typeface="Consolas" pitchFamily="34" charset="0"/>
                <a:ea typeface="Consolas" pitchFamily="34" charset="-122"/>
                <a:cs typeface="Consolas" pitchFamily="34" charset="-120"/>
              </a:rPr>
              <a:t> </a:t>
            </a:r>
            <a:endParaRPr lang="en-US" sz="1300" dirty="0"/>
          </a:p>
          <a:p>
            <a:pPr marL="0" indent="0">
              <a:buNone/>
            </a:pPr>
            <a:r>
              <a:rPr lang="en-US" sz="1300" dirty="0">
                <a:solidFill>
                  <a:srgbClr val="E2E8F0"/>
                </a:solidFill>
                <a:latin typeface="Consolas" pitchFamily="34" charset="0"/>
                <a:ea typeface="Consolas" pitchFamily="34" charset="-122"/>
                <a:cs typeface="Consolas" pitchFamily="34" charset="-120"/>
              </a:rPr>
              <a:t>    PostProcess(t *Template,</a:t>
            </a:r>
            <a:endParaRPr lang="en-US" sz="1300" dirty="0"/>
          </a:p>
          <a:p>
            <a:pPr marL="0" indent="0">
              <a:buNone/>
            </a:pPr>
            <a:r>
              <a:rPr lang="en-US" sz="1300" dirty="0">
                <a:solidFill>
                  <a:srgbClr val="E2E8F0"/>
                </a:solidFill>
                <a:latin typeface="Consolas" pitchFamily="34" charset="0"/>
                <a:ea typeface="Consolas" pitchFamily="34" charset="-122"/>
                <a:cs typeface="Consolas" pitchFamily="34" charset="-120"/>
              </a:rPr>
              <a:t>                buildErr error)</a:t>
            </a:r>
            <a:endParaRPr lang="en-US" sz="1300" dirty="0"/>
          </a:p>
          <a:p>
            <a:pPr marL="0" indent="0">
              <a:buNone/>
            </a:pPr>
            <a:r>
              <a:rPr lang="en-US" sz="1300" dirty="0">
                <a:solidFill>
                  <a:srgbClr val="86EFAC"/>
                </a:solidFill>
                <a:latin typeface="Consolas" pitchFamily="34" charset="0"/>
                <a:ea typeface="Consolas" pitchFamily="34" charset="-122"/>
                <a:cs typeface="Consolas" pitchFamily="34" charset="-120"/>
              </a:rPr>
              <a:t>        error</a:t>
            </a:r>
            <a:endParaRPr lang="en-US" sz="1300" dirty="0"/>
          </a:p>
          <a:p>
            <a:pPr marL="0" indent="0">
              <a:buNone/>
            </a:pPr>
            <a:r>
              <a:rPr lang="en-US" sz="1300" dirty="0">
                <a:solidFill>
                  <a:srgbClr val="7DD3FC"/>
                </a:solidFill>
                <a:latin typeface="Consolas" pitchFamily="34" charset="0"/>
                <a:ea typeface="Consolas" pitchFamily="34" charset="-122"/>
                <a:cs typeface="Consolas" pitchFamily="34" charset="-120"/>
              </a:rPr>
              <a:t>}</a:t>
            </a:r>
            <a:endParaRPr lang="en-US" sz="1300" dirty="0"/>
          </a:p>
        </p:txBody>
      </p:sp>
      <p:sp>
        <p:nvSpPr>
          <p:cNvPr id="9" name="Text 7"/>
          <p:cNvSpPr/>
          <p:nvPr/>
        </p:nvSpPr>
        <p:spPr>
          <a:xfrm>
            <a:off x="6309360" y="1691640"/>
            <a:ext cx="5486400" cy="365760"/>
          </a:xfrm>
          <a:prstGeom prst="rect">
            <a:avLst/>
          </a:prstGeom>
          <a:noFill/>
          <a:ln/>
        </p:spPr>
        <p:txBody>
          <a:bodyPr wrap="square" lIns="0" tIns="0" rIns="0" bIns="0" rtlCol="0" anchor="ctr"/>
          <a:lstStyle/>
          <a:p>
            <a:pPr marL="0" indent="0">
              <a:buNone/>
            </a:pPr>
            <a:r>
              <a:rPr lang="en-US" sz="1700" b="1" dirty="0">
                <a:solidFill>
                  <a:schemeClr val="accent2">
                    <a:lumMod val="60000"/>
                    <a:lumOff val="40000"/>
                  </a:schemeClr>
                </a:solidFill>
                <a:latin typeface="Calibri" pitchFamily="34" charset="0"/>
                <a:ea typeface="Calibri" pitchFamily="34" charset="-122"/>
                <a:cs typeface="Calibri" pitchFamily="34" charset="-120"/>
              </a:rPr>
              <a:t>Add a distribution in 4 steps:</a:t>
            </a:r>
            <a:endParaRPr lang="en-US" sz="1700" dirty="0">
              <a:solidFill>
                <a:schemeClr val="accent2">
                  <a:lumMod val="60000"/>
                  <a:lumOff val="40000"/>
                </a:schemeClr>
              </a:solidFill>
            </a:endParaRPr>
          </a:p>
        </p:txBody>
      </p:sp>
      <p:sp>
        <p:nvSpPr>
          <p:cNvPr id="10" name="Shape 8"/>
          <p:cNvSpPr/>
          <p:nvPr/>
        </p:nvSpPr>
        <p:spPr>
          <a:xfrm>
            <a:off x="6309360" y="2194560"/>
            <a:ext cx="5303520" cy="685800"/>
          </a:xfrm>
          <a:prstGeom prst="rect">
            <a:avLst/>
          </a:prstGeom>
          <a:solidFill>
            <a:srgbClr val="FFFFFF"/>
          </a:solidFill>
          <a:ln w="6350">
            <a:solidFill>
              <a:srgbClr val="E2E8F0"/>
            </a:solidFill>
            <a:prstDash val="solid"/>
          </a:ln>
        </p:spPr>
        <p:txBody>
          <a:bodyPr/>
          <a:lstStyle/>
          <a:p>
            <a:endParaRPr lang="en-US"/>
          </a:p>
        </p:txBody>
      </p:sp>
      <p:sp>
        <p:nvSpPr>
          <p:cNvPr id="11" name="Shape 9"/>
          <p:cNvSpPr/>
          <p:nvPr/>
        </p:nvSpPr>
        <p:spPr>
          <a:xfrm>
            <a:off x="6446520" y="2350008"/>
            <a:ext cx="365760" cy="365760"/>
          </a:xfrm>
          <a:prstGeom prst="ellipse">
            <a:avLst/>
          </a:prstGeom>
          <a:solidFill>
            <a:schemeClr val="accent2">
              <a:lumMod val="60000"/>
              <a:lumOff val="40000"/>
            </a:schemeClr>
          </a:solidFill>
          <a:ln w="12700">
            <a:solidFill>
              <a:srgbClr val="02C39A"/>
            </a:solidFill>
            <a:prstDash val="solid"/>
          </a:ln>
        </p:spPr>
        <p:txBody>
          <a:bodyPr/>
          <a:lstStyle/>
          <a:p>
            <a:endParaRPr lang="en-US"/>
          </a:p>
        </p:txBody>
      </p:sp>
      <p:sp>
        <p:nvSpPr>
          <p:cNvPr id="12" name="Text 10"/>
          <p:cNvSpPr/>
          <p:nvPr/>
        </p:nvSpPr>
        <p:spPr>
          <a:xfrm>
            <a:off x="6446520" y="2350008"/>
            <a:ext cx="365760" cy="365760"/>
          </a:xfrm>
          <a:prstGeom prst="rect">
            <a:avLst/>
          </a:prstGeom>
          <a:noFill/>
          <a:ln/>
        </p:spPr>
        <p:txBody>
          <a:bodyPr wrap="square" lIns="0" tIns="0" rIns="0" bIns="0" rtlCol="0" anchor="ctr"/>
          <a:lstStyle/>
          <a:p>
            <a:pPr marL="0" indent="0" algn="ctr">
              <a:buNone/>
            </a:pPr>
            <a:r>
              <a:rPr lang="en-US" sz="1400" b="1" dirty="0">
                <a:solidFill>
                  <a:srgbClr val="FFFFFF"/>
                </a:solidFill>
                <a:latin typeface="Calibri" pitchFamily="34" charset="0"/>
                <a:ea typeface="Calibri" pitchFamily="34" charset="-122"/>
                <a:cs typeface="Calibri" pitchFamily="34" charset="-120"/>
              </a:rPr>
              <a:t>1</a:t>
            </a:r>
            <a:endParaRPr lang="en-US" sz="1400" dirty="0"/>
          </a:p>
        </p:txBody>
      </p:sp>
      <p:sp>
        <p:nvSpPr>
          <p:cNvPr id="13" name="Text 11"/>
          <p:cNvSpPr/>
          <p:nvPr/>
        </p:nvSpPr>
        <p:spPr>
          <a:xfrm>
            <a:off x="6949440" y="2267712"/>
            <a:ext cx="4572000" cy="320040"/>
          </a:xfrm>
          <a:prstGeom prst="rect">
            <a:avLst/>
          </a:prstGeom>
          <a:noFill/>
          <a:ln/>
        </p:spPr>
        <p:txBody>
          <a:bodyPr wrap="square" lIns="0" tIns="0" rIns="0" bIns="0" rtlCol="0" anchor="ctr"/>
          <a:lstStyle/>
          <a:p>
            <a:pPr marL="0" indent="0">
              <a:buNone/>
            </a:pPr>
            <a:r>
              <a:rPr lang="en-US" sz="1400" b="1" dirty="0">
                <a:solidFill>
                  <a:srgbClr val="1E293B"/>
                </a:solidFill>
                <a:latin typeface="Calibri" pitchFamily="34" charset="0"/>
                <a:ea typeface="Calibri" pitchFamily="34" charset="-122"/>
                <a:cs typeface="Calibri" pitchFamily="34" charset="-120"/>
              </a:rPr>
              <a:t>Implement Provider</a:t>
            </a:r>
            <a:endParaRPr lang="en-US" sz="1400" dirty="0"/>
          </a:p>
        </p:txBody>
      </p:sp>
      <p:sp>
        <p:nvSpPr>
          <p:cNvPr id="14" name="Text 12"/>
          <p:cNvSpPr/>
          <p:nvPr/>
        </p:nvSpPr>
        <p:spPr>
          <a:xfrm>
            <a:off x="6949440" y="2560320"/>
            <a:ext cx="4572000" cy="292608"/>
          </a:xfrm>
          <a:prstGeom prst="rect">
            <a:avLst/>
          </a:prstGeom>
          <a:noFill/>
          <a:ln/>
        </p:spPr>
        <p:txBody>
          <a:bodyPr wrap="square" lIns="0" tIns="0" rIns="0" bIns="0" rtlCol="0" anchor="ctr"/>
          <a:lstStyle/>
          <a:p>
            <a:pPr marL="0" indent="0">
              <a:buNone/>
            </a:pPr>
            <a:r>
              <a:rPr lang="en-US" sz="1100" dirty="0">
                <a:solidFill>
                  <a:srgbClr val="64748B"/>
                </a:solidFill>
                <a:latin typeface="Calibri" pitchFamily="34" charset="0"/>
                <a:ea typeface="Calibri" pitchFamily="34" charset="-122"/>
                <a:cs typeface="Calibri" pitchFamily="34" charset="-120"/>
              </a:rPr>
              <a:t>Four methods: Init, PreProcess, BuildImage, PostProcess.</a:t>
            </a:r>
            <a:endParaRPr lang="en-US" sz="1100" dirty="0"/>
          </a:p>
        </p:txBody>
      </p:sp>
      <p:sp>
        <p:nvSpPr>
          <p:cNvPr id="15" name="Shape 13"/>
          <p:cNvSpPr/>
          <p:nvPr/>
        </p:nvSpPr>
        <p:spPr>
          <a:xfrm>
            <a:off x="6309360" y="2971800"/>
            <a:ext cx="5303520" cy="685800"/>
          </a:xfrm>
          <a:prstGeom prst="rect">
            <a:avLst/>
          </a:prstGeom>
          <a:solidFill>
            <a:srgbClr val="FFFFFF"/>
          </a:solidFill>
          <a:ln w="6350">
            <a:solidFill>
              <a:srgbClr val="E2E8F0"/>
            </a:solidFill>
            <a:prstDash val="solid"/>
          </a:ln>
        </p:spPr>
        <p:txBody>
          <a:bodyPr/>
          <a:lstStyle/>
          <a:p>
            <a:endParaRPr lang="en-US"/>
          </a:p>
        </p:txBody>
      </p:sp>
      <p:sp>
        <p:nvSpPr>
          <p:cNvPr id="16" name="Shape 14"/>
          <p:cNvSpPr/>
          <p:nvPr/>
        </p:nvSpPr>
        <p:spPr>
          <a:xfrm>
            <a:off x="6446520" y="3127248"/>
            <a:ext cx="365760" cy="365760"/>
          </a:xfrm>
          <a:prstGeom prst="ellipse">
            <a:avLst/>
          </a:prstGeom>
          <a:solidFill>
            <a:schemeClr val="accent2">
              <a:lumMod val="60000"/>
              <a:lumOff val="40000"/>
            </a:schemeClr>
          </a:solidFill>
          <a:ln w="12700">
            <a:solidFill>
              <a:srgbClr val="02C39A"/>
            </a:solidFill>
            <a:prstDash val="solid"/>
          </a:ln>
        </p:spPr>
        <p:txBody>
          <a:bodyPr/>
          <a:lstStyle/>
          <a:p>
            <a:endParaRPr lang="en-US"/>
          </a:p>
        </p:txBody>
      </p:sp>
      <p:sp>
        <p:nvSpPr>
          <p:cNvPr id="17" name="Text 15"/>
          <p:cNvSpPr/>
          <p:nvPr/>
        </p:nvSpPr>
        <p:spPr>
          <a:xfrm>
            <a:off x="6446520" y="3127248"/>
            <a:ext cx="365760" cy="365760"/>
          </a:xfrm>
          <a:prstGeom prst="rect">
            <a:avLst/>
          </a:prstGeom>
          <a:noFill/>
          <a:ln/>
        </p:spPr>
        <p:txBody>
          <a:bodyPr wrap="square" lIns="0" tIns="0" rIns="0" bIns="0" rtlCol="0" anchor="ctr"/>
          <a:lstStyle/>
          <a:p>
            <a:pPr marL="0" indent="0" algn="ctr">
              <a:buNone/>
            </a:pPr>
            <a:r>
              <a:rPr lang="en-US" sz="1400" b="1" dirty="0">
                <a:solidFill>
                  <a:srgbClr val="FFFFFF"/>
                </a:solidFill>
                <a:latin typeface="Calibri" pitchFamily="34" charset="0"/>
                <a:ea typeface="Calibri" pitchFamily="34" charset="-122"/>
                <a:cs typeface="Calibri" pitchFamily="34" charset="-120"/>
              </a:rPr>
              <a:t>2</a:t>
            </a:r>
            <a:endParaRPr lang="en-US" sz="1400" dirty="0"/>
          </a:p>
        </p:txBody>
      </p:sp>
      <p:sp>
        <p:nvSpPr>
          <p:cNvPr id="18" name="Text 16"/>
          <p:cNvSpPr/>
          <p:nvPr/>
        </p:nvSpPr>
        <p:spPr>
          <a:xfrm>
            <a:off x="6949440" y="3044952"/>
            <a:ext cx="4572000" cy="320040"/>
          </a:xfrm>
          <a:prstGeom prst="rect">
            <a:avLst/>
          </a:prstGeom>
          <a:noFill/>
          <a:ln/>
        </p:spPr>
        <p:txBody>
          <a:bodyPr wrap="square" lIns="0" tIns="0" rIns="0" bIns="0" rtlCol="0" anchor="ctr"/>
          <a:lstStyle/>
          <a:p>
            <a:pPr marL="0" indent="0">
              <a:buNone/>
            </a:pPr>
            <a:r>
              <a:rPr lang="en-US" sz="1400" b="1" dirty="0">
                <a:solidFill>
                  <a:srgbClr val="1E293B"/>
                </a:solidFill>
                <a:latin typeface="Calibri" pitchFamily="34" charset="0"/>
                <a:ea typeface="Calibri" pitchFamily="34" charset="-122"/>
                <a:cs typeface="Calibri" pitchFamily="34" charset="-120"/>
              </a:rPr>
              <a:t>Add PackageManager</a:t>
            </a:r>
            <a:endParaRPr lang="en-US" sz="1400" dirty="0"/>
          </a:p>
        </p:txBody>
      </p:sp>
      <p:sp>
        <p:nvSpPr>
          <p:cNvPr id="19" name="Text 17"/>
          <p:cNvSpPr/>
          <p:nvPr/>
        </p:nvSpPr>
        <p:spPr>
          <a:xfrm>
            <a:off x="6949440" y="3337560"/>
            <a:ext cx="4572000" cy="292608"/>
          </a:xfrm>
          <a:prstGeom prst="rect">
            <a:avLst/>
          </a:prstGeom>
          <a:noFill/>
          <a:ln/>
        </p:spPr>
        <p:txBody>
          <a:bodyPr wrap="square" lIns="0" tIns="0" rIns="0" bIns="0" rtlCol="0" anchor="ctr"/>
          <a:lstStyle/>
          <a:p>
            <a:pPr marL="0" indent="0">
              <a:buNone/>
            </a:pPr>
            <a:r>
              <a:rPr lang="en-US" sz="1100" dirty="0">
                <a:solidFill>
                  <a:srgbClr val="64748B"/>
                </a:solidFill>
                <a:latin typeface="Calibri" pitchFamily="34" charset="0"/>
                <a:ea typeface="Calibri" pitchFamily="34" charset="-122"/>
                <a:cs typeface="Calibri" pitchFamily="34" charset="-120"/>
              </a:rPr>
              <a:t>Wire up the distro's native package manager.</a:t>
            </a:r>
            <a:endParaRPr lang="en-US" sz="1100" dirty="0"/>
          </a:p>
        </p:txBody>
      </p:sp>
      <p:sp>
        <p:nvSpPr>
          <p:cNvPr id="20" name="Shape 18"/>
          <p:cNvSpPr/>
          <p:nvPr/>
        </p:nvSpPr>
        <p:spPr>
          <a:xfrm>
            <a:off x="6309360" y="3749040"/>
            <a:ext cx="5303520" cy="685800"/>
          </a:xfrm>
          <a:prstGeom prst="rect">
            <a:avLst/>
          </a:prstGeom>
          <a:solidFill>
            <a:srgbClr val="FFFFFF"/>
          </a:solidFill>
          <a:ln w="6350">
            <a:solidFill>
              <a:srgbClr val="E2E8F0"/>
            </a:solidFill>
            <a:prstDash val="solid"/>
          </a:ln>
        </p:spPr>
        <p:txBody>
          <a:bodyPr/>
          <a:lstStyle/>
          <a:p>
            <a:endParaRPr lang="en-US"/>
          </a:p>
        </p:txBody>
      </p:sp>
      <p:sp>
        <p:nvSpPr>
          <p:cNvPr id="21" name="Shape 19"/>
          <p:cNvSpPr/>
          <p:nvPr/>
        </p:nvSpPr>
        <p:spPr>
          <a:xfrm>
            <a:off x="6446520" y="3904488"/>
            <a:ext cx="365760" cy="365760"/>
          </a:xfrm>
          <a:prstGeom prst="ellipse">
            <a:avLst/>
          </a:prstGeom>
          <a:solidFill>
            <a:schemeClr val="accent2">
              <a:lumMod val="60000"/>
              <a:lumOff val="40000"/>
            </a:schemeClr>
          </a:solidFill>
          <a:ln w="12700">
            <a:solidFill>
              <a:srgbClr val="02C39A"/>
            </a:solidFill>
            <a:prstDash val="solid"/>
          </a:ln>
        </p:spPr>
        <p:txBody>
          <a:bodyPr/>
          <a:lstStyle/>
          <a:p>
            <a:endParaRPr lang="en-US"/>
          </a:p>
        </p:txBody>
      </p:sp>
      <p:sp>
        <p:nvSpPr>
          <p:cNvPr id="22" name="Text 20"/>
          <p:cNvSpPr/>
          <p:nvPr/>
        </p:nvSpPr>
        <p:spPr>
          <a:xfrm>
            <a:off x="6446520" y="3904488"/>
            <a:ext cx="365760" cy="365760"/>
          </a:xfrm>
          <a:prstGeom prst="rect">
            <a:avLst/>
          </a:prstGeom>
          <a:noFill/>
          <a:ln/>
        </p:spPr>
        <p:txBody>
          <a:bodyPr wrap="square" lIns="0" tIns="0" rIns="0" bIns="0" rtlCol="0" anchor="ctr"/>
          <a:lstStyle/>
          <a:p>
            <a:pPr marL="0" indent="0" algn="ctr">
              <a:buNone/>
            </a:pPr>
            <a:r>
              <a:rPr lang="en-US" sz="1400" b="1" dirty="0">
                <a:solidFill>
                  <a:srgbClr val="FFFFFF"/>
                </a:solidFill>
                <a:latin typeface="Calibri" pitchFamily="34" charset="0"/>
                <a:ea typeface="Calibri" pitchFamily="34" charset="-122"/>
                <a:cs typeface="Calibri" pitchFamily="34" charset="-120"/>
              </a:rPr>
              <a:t>3</a:t>
            </a:r>
            <a:endParaRPr lang="en-US" sz="1400" dirty="0"/>
          </a:p>
        </p:txBody>
      </p:sp>
      <p:sp>
        <p:nvSpPr>
          <p:cNvPr id="23" name="Text 21"/>
          <p:cNvSpPr/>
          <p:nvPr/>
        </p:nvSpPr>
        <p:spPr>
          <a:xfrm>
            <a:off x="6949440" y="3822192"/>
            <a:ext cx="4572000" cy="320040"/>
          </a:xfrm>
          <a:prstGeom prst="rect">
            <a:avLst/>
          </a:prstGeom>
          <a:noFill/>
          <a:ln/>
        </p:spPr>
        <p:txBody>
          <a:bodyPr wrap="square" lIns="0" tIns="0" rIns="0" bIns="0" rtlCol="0" anchor="ctr"/>
          <a:lstStyle/>
          <a:p>
            <a:pPr marL="0" indent="0">
              <a:buNone/>
            </a:pPr>
            <a:r>
              <a:rPr lang="en-US" sz="1400" b="1" dirty="0">
                <a:solidFill>
                  <a:srgbClr val="1E293B"/>
                </a:solidFill>
                <a:latin typeface="Calibri" pitchFamily="34" charset="0"/>
                <a:ea typeface="Calibri" pitchFamily="34" charset="-122"/>
                <a:cs typeface="Calibri" pitchFamily="34" charset="-120"/>
              </a:rPr>
              <a:t>Register with the factory</a:t>
            </a:r>
            <a:endParaRPr lang="en-US" sz="1400" dirty="0"/>
          </a:p>
        </p:txBody>
      </p:sp>
      <p:sp>
        <p:nvSpPr>
          <p:cNvPr id="24" name="Text 22"/>
          <p:cNvSpPr/>
          <p:nvPr/>
        </p:nvSpPr>
        <p:spPr>
          <a:xfrm>
            <a:off x="6949440" y="4114800"/>
            <a:ext cx="4572000" cy="292608"/>
          </a:xfrm>
          <a:prstGeom prst="rect">
            <a:avLst/>
          </a:prstGeom>
          <a:noFill/>
          <a:ln/>
        </p:spPr>
        <p:txBody>
          <a:bodyPr wrap="square" lIns="0" tIns="0" rIns="0" bIns="0" rtlCol="0" anchor="ctr"/>
          <a:lstStyle/>
          <a:p>
            <a:pPr marL="0" indent="0">
              <a:buNone/>
            </a:pPr>
            <a:r>
              <a:rPr lang="en-US" sz="1100" dirty="0">
                <a:solidFill>
                  <a:srgbClr val="64748B"/>
                </a:solidFill>
                <a:latin typeface="Calibri" pitchFamily="34" charset="0"/>
                <a:ea typeface="Calibri" pitchFamily="34" charset="-122"/>
                <a:cs typeface="Calibri" pitchFamily="34" charset="-120"/>
              </a:rPr>
              <a:t>Tell ICT about your provider so it's selected when a build targets your distro.</a:t>
            </a:r>
            <a:endParaRPr lang="en-US" sz="1100" dirty="0"/>
          </a:p>
        </p:txBody>
      </p:sp>
      <p:sp>
        <p:nvSpPr>
          <p:cNvPr id="25" name="Shape 23"/>
          <p:cNvSpPr/>
          <p:nvPr/>
        </p:nvSpPr>
        <p:spPr>
          <a:xfrm>
            <a:off x="6309360" y="4526280"/>
            <a:ext cx="5303520" cy="685800"/>
          </a:xfrm>
          <a:prstGeom prst="rect">
            <a:avLst/>
          </a:prstGeom>
          <a:solidFill>
            <a:srgbClr val="FFFFFF"/>
          </a:solidFill>
          <a:ln w="6350">
            <a:solidFill>
              <a:srgbClr val="E2E8F0"/>
            </a:solidFill>
            <a:prstDash val="solid"/>
          </a:ln>
        </p:spPr>
        <p:txBody>
          <a:bodyPr/>
          <a:lstStyle/>
          <a:p>
            <a:endParaRPr lang="en-US"/>
          </a:p>
        </p:txBody>
      </p:sp>
      <p:sp>
        <p:nvSpPr>
          <p:cNvPr id="26" name="Shape 24"/>
          <p:cNvSpPr/>
          <p:nvPr/>
        </p:nvSpPr>
        <p:spPr>
          <a:xfrm>
            <a:off x="6446520" y="4681728"/>
            <a:ext cx="365760" cy="365760"/>
          </a:xfrm>
          <a:prstGeom prst="ellipse">
            <a:avLst/>
          </a:prstGeom>
          <a:solidFill>
            <a:schemeClr val="accent2">
              <a:lumMod val="60000"/>
              <a:lumOff val="40000"/>
            </a:schemeClr>
          </a:solidFill>
          <a:ln w="12700">
            <a:solidFill>
              <a:srgbClr val="02C39A"/>
            </a:solidFill>
            <a:prstDash val="solid"/>
          </a:ln>
        </p:spPr>
        <p:txBody>
          <a:bodyPr/>
          <a:lstStyle/>
          <a:p>
            <a:endParaRPr lang="en-US"/>
          </a:p>
        </p:txBody>
      </p:sp>
      <p:sp>
        <p:nvSpPr>
          <p:cNvPr id="27" name="Text 25"/>
          <p:cNvSpPr/>
          <p:nvPr/>
        </p:nvSpPr>
        <p:spPr>
          <a:xfrm>
            <a:off x="6446520" y="4681728"/>
            <a:ext cx="365760" cy="365760"/>
          </a:xfrm>
          <a:prstGeom prst="rect">
            <a:avLst/>
          </a:prstGeom>
          <a:noFill/>
          <a:ln/>
        </p:spPr>
        <p:txBody>
          <a:bodyPr wrap="square" lIns="0" tIns="0" rIns="0" bIns="0" rtlCol="0" anchor="ctr"/>
          <a:lstStyle/>
          <a:p>
            <a:pPr marL="0" indent="0" algn="ctr">
              <a:buNone/>
            </a:pPr>
            <a:r>
              <a:rPr lang="en-US" sz="1400" b="1" dirty="0">
                <a:solidFill>
                  <a:srgbClr val="FFFFFF"/>
                </a:solidFill>
                <a:latin typeface="Calibri" pitchFamily="34" charset="0"/>
                <a:ea typeface="Calibri" pitchFamily="34" charset="-122"/>
                <a:cs typeface="Calibri" pitchFamily="34" charset="-120"/>
              </a:rPr>
              <a:t>4</a:t>
            </a:r>
            <a:endParaRPr lang="en-US" sz="1400" dirty="0"/>
          </a:p>
        </p:txBody>
      </p:sp>
      <p:sp>
        <p:nvSpPr>
          <p:cNvPr id="28" name="Text 26"/>
          <p:cNvSpPr/>
          <p:nvPr/>
        </p:nvSpPr>
        <p:spPr>
          <a:xfrm>
            <a:off x="6949440" y="4599432"/>
            <a:ext cx="4572000" cy="320040"/>
          </a:xfrm>
          <a:prstGeom prst="rect">
            <a:avLst/>
          </a:prstGeom>
          <a:noFill/>
          <a:ln/>
        </p:spPr>
        <p:txBody>
          <a:bodyPr wrap="square" lIns="0" tIns="0" rIns="0" bIns="0" rtlCol="0" anchor="ctr"/>
          <a:lstStyle/>
          <a:p>
            <a:pPr marL="0" indent="0">
              <a:buNone/>
            </a:pPr>
            <a:r>
              <a:rPr lang="en-US" sz="1400" b="1" dirty="0">
                <a:solidFill>
                  <a:srgbClr val="1E293B"/>
                </a:solidFill>
                <a:latin typeface="Calibri" pitchFamily="34" charset="0"/>
                <a:ea typeface="Calibri" pitchFamily="34" charset="-122"/>
                <a:cs typeface="Calibri" pitchFamily="34" charset="-120"/>
              </a:rPr>
              <a:t>Ship templates</a:t>
            </a:r>
            <a:endParaRPr lang="en-US" sz="1400" dirty="0"/>
          </a:p>
        </p:txBody>
      </p:sp>
      <p:sp>
        <p:nvSpPr>
          <p:cNvPr id="29" name="Text 27"/>
          <p:cNvSpPr/>
          <p:nvPr/>
        </p:nvSpPr>
        <p:spPr>
          <a:xfrm>
            <a:off x="6949440" y="4892040"/>
            <a:ext cx="4572000" cy="292608"/>
          </a:xfrm>
          <a:prstGeom prst="rect">
            <a:avLst/>
          </a:prstGeom>
          <a:noFill/>
          <a:ln/>
        </p:spPr>
        <p:txBody>
          <a:bodyPr wrap="square" lIns="0" tIns="0" rIns="0" bIns="0" rtlCol="0" anchor="ctr"/>
          <a:lstStyle/>
          <a:p>
            <a:pPr marL="0" indent="0">
              <a:buNone/>
            </a:pPr>
            <a:r>
              <a:rPr lang="en-US" sz="1100" dirty="0">
                <a:solidFill>
                  <a:srgbClr val="64748B"/>
                </a:solidFill>
                <a:latin typeface="Calibri" pitchFamily="34" charset="0"/>
                <a:ea typeface="Calibri" pitchFamily="34" charset="-122"/>
                <a:cs typeface="Calibri" pitchFamily="34" charset="-120"/>
              </a:rPr>
              <a:t>Provide example YAML templates to onboard users.</a:t>
            </a:r>
            <a:endParaRPr lang="en-US" sz="1100" dirty="0"/>
          </a:p>
        </p:txBody>
      </p:sp>
      <p:sp>
        <p:nvSpPr>
          <p:cNvPr id="30" name="Shape 28"/>
          <p:cNvSpPr/>
          <p:nvPr/>
        </p:nvSpPr>
        <p:spPr>
          <a:xfrm>
            <a:off x="548640" y="5623560"/>
            <a:ext cx="11064240" cy="640080"/>
          </a:xfrm>
          <a:prstGeom prst="rect">
            <a:avLst/>
          </a:prstGeom>
          <a:solidFill>
            <a:schemeClr val="bg2">
              <a:lumMod val="50000"/>
            </a:schemeClr>
          </a:solidFill>
          <a:ln w="19050">
            <a:solidFill>
              <a:schemeClr val="accent2">
                <a:lumMod val="60000"/>
                <a:lumOff val="40000"/>
              </a:schemeClr>
            </a:solidFill>
            <a:prstDash val="solid"/>
          </a:ln>
        </p:spPr>
        <p:txBody>
          <a:bodyPr/>
          <a:lstStyle/>
          <a:p>
            <a:endParaRPr lang="en-US"/>
          </a:p>
        </p:txBody>
      </p:sp>
      <p:pic>
        <p:nvPicPr>
          <p:cNvPr id="31" name="Image 0" descr="preencoded.png"/>
          <p:cNvPicPr>
            <a:picLocks noChangeAspect="1"/>
          </p:cNvPicPr>
          <p:nvPr/>
        </p:nvPicPr>
        <p:blipFill>
          <a:blip r:embed="rId4">
            <a:duotone>
              <a:schemeClr val="accent2">
                <a:shade val="45000"/>
                <a:satMod val="135000"/>
              </a:schemeClr>
              <a:prstClr val="white"/>
            </a:duotone>
          </a:blip>
          <a:stretch>
            <a:fillRect/>
          </a:stretch>
        </p:blipFill>
        <p:spPr>
          <a:xfrm>
            <a:off x="777240" y="5760720"/>
            <a:ext cx="365760" cy="365760"/>
          </a:xfrm>
          <a:prstGeom prst="rect">
            <a:avLst/>
          </a:prstGeom>
        </p:spPr>
      </p:pic>
      <p:sp>
        <p:nvSpPr>
          <p:cNvPr id="32" name="Text 29"/>
          <p:cNvSpPr/>
          <p:nvPr/>
        </p:nvSpPr>
        <p:spPr>
          <a:xfrm>
            <a:off x="1280160" y="5687568"/>
            <a:ext cx="10241280" cy="548640"/>
          </a:xfrm>
          <a:prstGeom prst="rect">
            <a:avLst/>
          </a:prstGeom>
          <a:noFill/>
          <a:ln/>
        </p:spPr>
        <p:txBody>
          <a:bodyPr wrap="square" lIns="0" tIns="0" rIns="0" bIns="0" rtlCol="0" anchor="ctr"/>
          <a:lstStyle/>
          <a:p>
            <a:pPr marL="0" indent="0">
              <a:buNone/>
            </a:pPr>
            <a:r>
              <a:rPr lang="en-US" sz="1400" b="1" dirty="0">
                <a:latin typeface="Calibri" pitchFamily="34" charset="0"/>
                <a:ea typeface="Calibri" pitchFamily="34" charset="-122"/>
                <a:cs typeface="Calibri" pitchFamily="34" charset="-120"/>
              </a:rPr>
              <a:t>Want Fedora? openSUSE? Arch? </a:t>
            </a:r>
            <a:r>
              <a:rPr lang="en-US" sz="1400" dirty="0">
                <a:latin typeface="Calibri" pitchFamily="34" charset="0"/>
                <a:ea typeface="Calibri" pitchFamily="34" charset="-122"/>
                <a:cs typeface="Calibri" pitchFamily="34" charset="-120"/>
              </a:rPr>
              <a:t>Implement the interface - we'll merge the PR.</a:t>
            </a:r>
            <a:endParaRPr lang="en-US" sz="1400" dirty="0"/>
          </a:p>
        </p:txBody>
      </p:sp>
    </p:spTree>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8382D-354B-57C3-EC91-EFCB828BEA47}"/>
            </a:ext>
          </a:extLst>
        </p:cNvPr>
        <p:cNvGrpSpPr/>
        <p:nvPr/>
      </p:nvGrpSpPr>
      <p:grpSpPr>
        <a:xfrm>
          <a:off x="0" y="0"/>
          <a:ext cx="0" cy="0"/>
          <a:chOff x="0" y="0"/>
          <a:chExt cx="0" cy="0"/>
        </a:xfrm>
      </p:grpSpPr>
      <p:sp>
        <p:nvSpPr>
          <p:cNvPr id="3" name="Text 1">
            <a:extLst>
              <a:ext uri="{FF2B5EF4-FFF2-40B4-BE49-F238E27FC236}">
                <a16:creationId xmlns:a16="http://schemas.microsoft.com/office/drawing/2014/main" id="{FD072C8A-1847-A17F-CDB2-A7B4DC08081E}"/>
              </a:ext>
            </a:extLst>
          </p:cNvPr>
          <p:cNvSpPr/>
          <p:nvPr/>
        </p:nvSpPr>
        <p:spPr>
          <a:xfrm>
            <a:off x="548640" y="6446520"/>
            <a:ext cx="7315200" cy="274320"/>
          </a:xfrm>
          <a:prstGeom prst="rect">
            <a:avLst/>
          </a:prstGeom>
          <a:noFill/>
          <a:ln/>
        </p:spPr>
        <p:txBody>
          <a:bodyPr wrap="square" rtlCol="0" anchor="ctr"/>
          <a:lstStyle/>
          <a:p>
            <a:pPr marL="0" indent="0">
              <a:buNone/>
            </a:pPr>
            <a:r>
              <a:rPr lang="en-US" sz="1000" dirty="0">
                <a:latin typeface="Calibri" pitchFamily="34" charset="0"/>
                <a:ea typeface="Calibri" pitchFamily="34" charset="-122"/>
                <a:cs typeface="Calibri" pitchFamily="34" charset="-120"/>
              </a:rPr>
              <a:t>Image Composer Tool  •  Open Source Summit</a:t>
            </a:r>
            <a:endParaRPr lang="en-US" sz="1000" dirty="0"/>
          </a:p>
        </p:txBody>
      </p:sp>
      <p:sp>
        <p:nvSpPr>
          <p:cNvPr id="4" name="Text 2">
            <a:extLst>
              <a:ext uri="{FF2B5EF4-FFF2-40B4-BE49-F238E27FC236}">
                <a16:creationId xmlns:a16="http://schemas.microsoft.com/office/drawing/2014/main" id="{502EF089-4750-C67C-4FE1-1465B89FF196}"/>
              </a:ext>
            </a:extLst>
          </p:cNvPr>
          <p:cNvSpPr/>
          <p:nvPr/>
        </p:nvSpPr>
        <p:spPr>
          <a:xfrm>
            <a:off x="11338560" y="6446520"/>
            <a:ext cx="365760" cy="274320"/>
          </a:xfrm>
          <a:prstGeom prst="rect">
            <a:avLst/>
          </a:prstGeom>
          <a:noFill/>
          <a:ln/>
        </p:spPr>
        <p:txBody>
          <a:bodyPr wrap="square" rtlCol="0" anchor="ctr"/>
          <a:lstStyle/>
          <a:p>
            <a:pPr marL="0" indent="0" algn="r">
              <a:buNone/>
            </a:pPr>
            <a:r>
              <a:rPr lang="en-US" sz="1000" dirty="0">
                <a:solidFill>
                  <a:srgbClr val="64748B"/>
                </a:solidFill>
                <a:latin typeface="Calibri" pitchFamily="34" charset="0"/>
                <a:ea typeface="Calibri" pitchFamily="34" charset="-122"/>
                <a:cs typeface="Calibri" pitchFamily="34" charset="-120"/>
              </a:rPr>
              <a:t>14</a:t>
            </a:r>
            <a:endParaRPr lang="en-US" sz="1000" dirty="0"/>
          </a:p>
        </p:txBody>
      </p:sp>
      <p:sp>
        <p:nvSpPr>
          <p:cNvPr id="38" name="Shape 36">
            <a:extLst>
              <a:ext uri="{FF2B5EF4-FFF2-40B4-BE49-F238E27FC236}">
                <a16:creationId xmlns:a16="http://schemas.microsoft.com/office/drawing/2014/main" id="{5B5FE8BE-8418-765F-B089-0C9C3A57A084}"/>
              </a:ext>
            </a:extLst>
          </p:cNvPr>
          <p:cNvSpPr/>
          <p:nvPr/>
        </p:nvSpPr>
        <p:spPr>
          <a:xfrm>
            <a:off x="548640" y="5897880"/>
            <a:ext cx="11064240" cy="502920"/>
          </a:xfrm>
          <a:prstGeom prst="rect">
            <a:avLst/>
          </a:prstGeom>
          <a:solidFill>
            <a:schemeClr val="bg2">
              <a:lumMod val="50000"/>
            </a:schemeClr>
          </a:solidFill>
          <a:ln w="12700">
            <a:solidFill>
              <a:srgbClr val="21295C"/>
            </a:solidFill>
            <a:prstDash val="solid"/>
          </a:ln>
        </p:spPr>
        <p:txBody>
          <a:bodyPr/>
          <a:lstStyle/>
          <a:p>
            <a:endParaRPr lang="en-US"/>
          </a:p>
        </p:txBody>
      </p:sp>
      <p:pic>
        <p:nvPicPr>
          <p:cNvPr id="39" name="Image 0" descr="preencoded.png">
            <a:extLst>
              <a:ext uri="{FF2B5EF4-FFF2-40B4-BE49-F238E27FC236}">
                <a16:creationId xmlns:a16="http://schemas.microsoft.com/office/drawing/2014/main" id="{3D46A877-817E-4718-EC40-AF26FBE8B906}"/>
              </a:ext>
            </a:extLst>
          </p:cNvPr>
          <p:cNvPicPr>
            <a:picLocks noChangeAspect="1"/>
          </p:cNvPicPr>
          <p:nvPr/>
        </p:nvPicPr>
        <p:blipFill>
          <a:blip r:embed="rId3"/>
          <a:stretch>
            <a:fillRect/>
          </a:stretch>
        </p:blipFill>
        <p:spPr>
          <a:xfrm>
            <a:off x="777240" y="5989320"/>
            <a:ext cx="320040" cy="320040"/>
          </a:xfrm>
          <a:prstGeom prst="rect">
            <a:avLst/>
          </a:prstGeom>
        </p:spPr>
      </p:pic>
      <p:sp>
        <p:nvSpPr>
          <p:cNvPr id="40" name="Text 37">
            <a:extLst>
              <a:ext uri="{FF2B5EF4-FFF2-40B4-BE49-F238E27FC236}">
                <a16:creationId xmlns:a16="http://schemas.microsoft.com/office/drawing/2014/main" id="{FD6FE2F0-551D-F1E3-FCED-51F22791C6C7}"/>
              </a:ext>
            </a:extLst>
          </p:cNvPr>
          <p:cNvSpPr/>
          <p:nvPr/>
        </p:nvSpPr>
        <p:spPr>
          <a:xfrm>
            <a:off x="1234440" y="5943600"/>
            <a:ext cx="10241280" cy="411480"/>
          </a:xfrm>
          <a:prstGeom prst="rect">
            <a:avLst/>
          </a:prstGeom>
          <a:noFill/>
          <a:ln/>
        </p:spPr>
        <p:txBody>
          <a:bodyPr wrap="square" lIns="0" tIns="0" rIns="0" bIns="0" rtlCol="0" anchor="ctr"/>
          <a:lstStyle/>
          <a:p>
            <a:pPr marL="0" indent="0">
              <a:buNone/>
            </a:pPr>
            <a:r>
              <a:rPr lang="en-US" sz="1300" i="1" dirty="0">
                <a:solidFill>
                  <a:srgbClr val="FFFFFF"/>
                </a:solidFill>
                <a:latin typeface="Calibri" pitchFamily="34" charset="0"/>
                <a:ea typeface="Calibri" pitchFamily="34" charset="-122"/>
                <a:cs typeface="Calibri" pitchFamily="34" charset="-120"/>
              </a:rPr>
              <a:t>Roadmap is community-driven - file an issue, +1 a discussion, or send a PR.</a:t>
            </a:r>
            <a:endParaRPr lang="en-US" sz="1300" dirty="0"/>
          </a:p>
        </p:txBody>
      </p:sp>
      <p:sp>
        <p:nvSpPr>
          <p:cNvPr id="5" name="TextBox 4">
            <a:extLst>
              <a:ext uri="{FF2B5EF4-FFF2-40B4-BE49-F238E27FC236}">
                <a16:creationId xmlns:a16="http://schemas.microsoft.com/office/drawing/2014/main" id="{D4CF18D6-EB25-788B-25D8-5901C79BACC5}"/>
              </a:ext>
            </a:extLst>
          </p:cNvPr>
          <p:cNvSpPr txBox="1"/>
          <p:nvPr/>
        </p:nvSpPr>
        <p:spPr>
          <a:xfrm>
            <a:off x="548640" y="1598483"/>
            <a:ext cx="10563860" cy="4031873"/>
          </a:xfrm>
          <a:prstGeom prst="rect">
            <a:avLst/>
          </a:prstGeom>
          <a:noFill/>
        </p:spPr>
        <p:txBody>
          <a:bodyPr wrap="square" rtlCol="0">
            <a:spAutoFit/>
          </a:bodyPr>
          <a:lstStyle/>
          <a:p>
            <a:r>
              <a:rPr lang="en-US" sz="1600" b="1" dirty="0">
                <a:solidFill>
                  <a:srgbClr val="FFFFFF"/>
                </a:solidFill>
                <a:latin typeface="Calibri" pitchFamily="34" charset="0"/>
                <a:ea typeface="Calibri" pitchFamily="34" charset="-122"/>
                <a:cs typeface="Calibri" pitchFamily="34" charset="-120"/>
              </a:rPr>
              <a:t>inspect - read a built RAW image without mounting by hand</a:t>
            </a:r>
            <a:br>
              <a:rPr lang="en-US" sz="1600" b="1" dirty="0">
                <a:solidFill>
                  <a:srgbClr val="FFFFFF"/>
                </a:solidFill>
                <a:latin typeface="Calibri" pitchFamily="34" charset="0"/>
                <a:ea typeface="Calibri" pitchFamily="34" charset="-122"/>
                <a:cs typeface="Calibri" pitchFamily="34" charset="-120"/>
              </a:rPr>
            </a:br>
            <a:r>
              <a:rPr lang="en-US" sz="1600" dirty="0">
                <a:solidFill>
                  <a:srgbClr val="FFFFFF"/>
                </a:solidFill>
                <a:latin typeface="Calibri" pitchFamily="34" charset="0"/>
                <a:ea typeface="Calibri" pitchFamily="34" charset="-122"/>
                <a:cs typeface="Calibri" pitchFamily="34" charset="-120"/>
              </a:rPr>
              <a:t>Structured view of partition layout, filesystems, bootloader / EFI, kernel/</a:t>
            </a:r>
            <a:r>
              <a:rPr lang="en-US" sz="1600" dirty="0" err="1">
                <a:solidFill>
                  <a:srgbClr val="FFFFFF"/>
                </a:solidFill>
                <a:latin typeface="Calibri" pitchFamily="34" charset="0"/>
                <a:ea typeface="Calibri" pitchFamily="34" charset="-122"/>
                <a:cs typeface="Calibri" pitchFamily="34" charset="-120"/>
              </a:rPr>
              <a:t>cmdline</a:t>
            </a:r>
            <a:r>
              <a:rPr lang="en-US" sz="1600" dirty="0">
                <a:solidFill>
                  <a:srgbClr val="FFFFFF"/>
                </a:solidFill>
                <a:latin typeface="Calibri" pitchFamily="34" charset="0"/>
                <a:ea typeface="Calibri" pitchFamily="34" charset="-122"/>
                <a:cs typeface="Calibri" pitchFamily="34" charset="-120"/>
              </a:rPr>
              <a:t>, and embedded SPDX SBOM when present. Output as text, JSON, or YAML; optional --extract-</a:t>
            </a:r>
            <a:r>
              <a:rPr lang="en-US" sz="1600" dirty="0" err="1">
                <a:solidFill>
                  <a:srgbClr val="FFFFFF"/>
                </a:solidFill>
                <a:latin typeface="Calibri" pitchFamily="34" charset="0"/>
                <a:ea typeface="Calibri" pitchFamily="34" charset="-122"/>
                <a:cs typeface="Calibri" pitchFamily="34" charset="-120"/>
              </a:rPr>
              <a:t>sbom</a:t>
            </a:r>
            <a:r>
              <a:rPr lang="en-US" sz="1600" dirty="0">
                <a:solidFill>
                  <a:srgbClr val="FFFFFF"/>
                </a:solidFill>
                <a:latin typeface="Calibri" pitchFamily="34" charset="0"/>
                <a:ea typeface="Calibri" pitchFamily="34" charset="-122"/>
                <a:cs typeface="Calibri" pitchFamily="34" charset="-120"/>
              </a:rPr>
              <a:t> to pull the SPDX file out of the image.</a:t>
            </a:r>
          </a:p>
          <a:p>
            <a:endParaRPr lang="en-US" sz="1600" dirty="0">
              <a:solidFill>
                <a:srgbClr val="FFFFFF"/>
              </a:solidFill>
              <a:latin typeface="Calibri" pitchFamily="34" charset="0"/>
              <a:ea typeface="Calibri" pitchFamily="34" charset="-122"/>
              <a:cs typeface="Calibri" pitchFamily="34" charset="-120"/>
            </a:endParaRPr>
          </a:p>
          <a:p>
            <a:r>
              <a:rPr lang="en-US" sz="1600" b="1" dirty="0">
                <a:solidFill>
                  <a:srgbClr val="FFFFFF"/>
                </a:solidFill>
                <a:latin typeface="Calibri" pitchFamily="34" charset="0"/>
                <a:ea typeface="Calibri" pitchFamily="34" charset="-122"/>
                <a:cs typeface="Calibri" pitchFamily="34" charset="-120"/>
              </a:rPr>
              <a:t>compare - diff two RAW images for CI and release review</a:t>
            </a:r>
            <a:br>
              <a:rPr lang="en-US" sz="1600" dirty="0">
                <a:solidFill>
                  <a:srgbClr val="FFFFFF"/>
                </a:solidFill>
                <a:latin typeface="Calibri" pitchFamily="34" charset="0"/>
                <a:ea typeface="Calibri" pitchFamily="34" charset="-122"/>
                <a:cs typeface="Calibri" pitchFamily="34" charset="-120"/>
              </a:rPr>
            </a:br>
            <a:r>
              <a:rPr lang="en-US" sz="1600" dirty="0">
                <a:solidFill>
                  <a:srgbClr val="FFFFFF"/>
                </a:solidFill>
                <a:latin typeface="Calibri" pitchFamily="34" charset="0"/>
                <a:ea typeface="Calibri" pitchFamily="34" charset="-122"/>
                <a:cs typeface="Calibri" pitchFamily="34" charset="-120"/>
              </a:rPr>
              <a:t>Deep comparison: partitions, EFI payloads, dm-verity (if applicable), SBOM deltas, plus a roll-up of equality (including optional --hash-images for full-image SHA-256 when you need binary identity). Modes include diff, summary, full, and SPDX-only compare (--mode </a:t>
            </a:r>
            <a:r>
              <a:rPr lang="en-US" sz="1600" dirty="0" err="1">
                <a:solidFill>
                  <a:srgbClr val="FFFFFF"/>
                </a:solidFill>
                <a:latin typeface="Calibri" pitchFamily="34" charset="0"/>
                <a:ea typeface="Calibri" pitchFamily="34" charset="-122"/>
                <a:cs typeface="Calibri" pitchFamily="34" charset="-120"/>
              </a:rPr>
              <a:t>spdx</a:t>
            </a:r>
            <a:r>
              <a:rPr lang="en-US" sz="1600" dirty="0">
                <a:solidFill>
                  <a:srgbClr val="FFFFFF"/>
                </a:solidFill>
                <a:latin typeface="Calibri" pitchFamily="34" charset="0"/>
                <a:ea typeface="Calibri" pitchFamily="34" charset="-122"/>
                <a:cs typeface="Calibri" pitchFamily="34" charset="-120"/>
              </a:rPr>
              <a:t>).</a:t>
            </a:r>
          </a:p>
          <a:p>
            <a:endParaRPr lang="en-US" sz="1600" dirty="0">
              <a:solidFill>
                <a:srgbClr val="FFFFFF"/>
              </a:solidFill>
              <a:latin typeface="Calibri" pitchFamily="34" charset="0"/>
              <a:ea typeface="Calibri" pitchFamily="34" charset="-122"/>
              <a:cs typeface="Calibri" pitchFamily="34" charset="-120"/>
            </a:endParaRPr>
          </a:p>
          <a:p>
            <a:r>
              <a:rPr lang="en-US" sz="1600" b="1" dirty="0">
                <a:solidFill>
                  <a:srgbClr val="FFFFFF"/>
                </a:solidFill>
                <a:latin typeface="Calibri" pitchFamily="34" charset="0"/>
                <a:ea typeface="Calibri" pitchFamily="34" charset="-122"/>
                <a:cs typeface="Calibri" pitchFamily="34" charset="-120"/>
              </a:rPr>
              <a:t>DOT dependency graphs - see what the resolver actually pulled</a:t>
            </a:r>
            <a:br>
              <a:rPr lang="en-US" sz="1600" b="1" dirty="0">
                <a:solidFill>
                  <a:srgbClr val="FFFFFF"/>
                </a:solidFill>
                <a:latin typeface="Calibri" pitchFamily="34" charset="0"/>
                <a:ea typeface="Calibri" pitchFamily="34" charset="-122"/>
                <a:cs typeface="Calibri" pitchFamily="34" charset="-120"/>
              </a:rPr>
            </a:br>
            <a:r>
              <a:rPr lang="en-US" sz="1600" dirty="0">
                <a:solidFill>
                  <a:srgbClr val="FFFFFF"/>
                </a:solidFill>
                <a:latin typeface="Calibri" pitchFamily="34" charset="0"/>
                <a:ea typeface="Calibri" pitchFamily="34" charset="-122"/>
                <a:cs typeface="Calibri" pitchFamily="34" charset="-120"/>
              </a:rPr>
              <a:t>On build, --dotfile / -f writes a </a:t>
            </a:r>
            <a:r>
              <a:rPr lang="en-US" sz="1600" dirty="0" err="1">
                <a:solidFill>
                  <a:srgbClr val="FFFFFF"/>
                </a:solidFill>
                <a:latin typeface="Calibri" pitchFamily="34" charset="0"/>
                <a:ea typeface="Calibri" pitchFamily="34" charset="-122"/>
                <a:cs typeface="Calibri" pitchFamily="34" charset="-120"/>
              </a:rPr>
              <a:t>Graphviz</a:t>
            </a:r>
            <a:r>
              <a:rPr lang="en-US" sz="1600" dirty="0">
                <a:solidFill>
                  <a:srgbClr val="FFFFFF"/>
                </a:solidFill>
                <a:latin typeface="Calibri" pitchFamily="34" charset="0"/>
                <a:ea typeface="Calibri" pitchFamily="34" charset="-122"/>
                <a:cs typeface="Calibri" pitchFamily="34" charset="-120"/>
              </a:rPr>
              <a:t> DOT graph of the merged template dependency set. (optionally --system-packages-only to focus on roots from </a:t>
            </a:r>
            <a:r>
              <a:rPr lang="en-US" sz="1600" dirty="0" err="1">
                <a:solidFill>
                  <a:srgbClr val="FFFFFF"/>
                </a:solidFill>
                <a:latin typeface="Calibri" pitchFamily="34" charset="0"/>
                <a:ea typeface="Calibri" pitchFamily="34" charset="-122"/>
                <a:cs typeface="Calibri" pitchFamily="34" charset="-120"/>
              </a:rPr>
              <a:t>systemConfig.packages</a:t>
            </a:r>
            <a:r>
              <a:rPr lang="en-US" sz="1600" dirty="0">
                <a:solidFill>
                  <a:srgbClr val="FFFFFF"/>
                </a:solidFill>
                <a:latin typeface="Calibri" pitchFamily="34" charset="0"/>
                <a:ea typeface="Calibri" pitchFamily="34" charset="-122"/>
                <a:cs typeface="Calibri" pitchFamily="34" charset="-120"/>
              </a:rPr>
              <a:t>).</a:t>
            </a:r>
          </a:p>
          <a:p>
            <a:endParaRPr lang="en-US" sz="1600" dirty="0">
              <a:solidFill>
                <a:srgbClr val="FFFFFF"/>
              </a:solidFill>
              <a:latin typeface="Calibri" pitchFamily="34" charset="0"/>
              <a:ea typeface="Calibri" pitchFamily="34" charset="-122"/>
              <a:cs typeface="Calibri" pitchFamily="34" charset="-120"/>
            </a:endParaRPr>
          </a:p>
          <a:p>
            <a:r>
              <a:rPr lang="en-US" sz="1600" b="1" dirty="0">
                <a:solidFill>
                  <a:srgbClr val="FFFFFF"/>
                </a:solidFill>
                <a:latin typeface="Calibri" pitchFamily="34" charset="0"/>
                <a:ea typeface="Calibri" pitchFamily="34" charset="-122"/>
                <a:cs typeface="Calibri" pitchFamily="34" charset="-120"/>
              </a:rPr>
              <a:t>dep-analyzer.sh - slice and visualize large DOT graphs</a:t>
            </a:r>
          </a:p>
          <a:p>
            <a:r>
              <a:rPr lang="en-US" sz="1600" dirty="0">
                <a:solidFill>
                  <a:srgbClr val="FFFFFF"/>
                </a:solidFill>
                <a:latin typeface="Calibri" pitchFamily="34" charset="0"/>
                <a:ea typeface="Calibri" pitchFamily="34" charset="-122"/>
                <a:cs typeface="Calibri" pitchFamily="34" charset="-120"/>
              </a:rPr>
              <a:t>Helper script (uses </a:t>
            </a:r>
            <a:r>
              <a:rPr lang="en-US" sz="1600" dirty="0" err="1">
                <a:solidFill>
                  <a:srgbClr val="FFFFFF"/>
                </a:solidFill>
                <a:latin typeface="Calibri" pitchFamily="34" charset="0"/>
                <a:ea typeface="Calibri" pitchFamily="34" charset="-122"/>
                <a:cs typeface="Calibri" pitchFamily="34" charset="-120"/>
              </a:rPr>
              <a:t>Graphviz</a:t>
            </a:r>
            <a:r>
              <a:rPr lang="en-US" sz="1600" dirty="0">
                <a:solidFill>
                  <a:srgbClr val="FFFFFF"/>
                </a:solidFill>
                <a:latin typeface="Calibri" pitchFamily="34" charset="0"/>
                <a:ea typeface="Calibri" pitchFamily="34" charset="-122"/>
                <a:cs typeface="Calibri" pitchFamily="34" charset="-120"/>
              </a:rPr>
              <a:t> </a:t>
            </a:r>
            <a:r>
              <a:rPr lang="en-US" sz="1600" dirty="0" err="1">
                <a:solidFill>
                  <a:srgbClr val="FFFFFF"/>
                </a:solidFill>
                <a:latin typeface="Calibri" pitchFamily="34" charset="0"/>
                <a:ea typeface="Calibri" pitchFamily="34" charset="-122"/>
                <a:cs typeface="Calibri" pitchFamily="34" charset="-120"/>
              </a:rPr>
              <a:t>gvpr</a:t>
            </a:r>
            <a:r>
              <a:rPr lang="en-US" sz="1600" dirty="0">
                <a:solidFill>
                  <a:srgbClr val="FFFFFF"/>
                </a:solidFill>
                <a:latin typeface="Calibri" pitchFamily="34" charset="0"/>
                <a:ea typeface="Calibri" pitchFamily="34" charset="-122"/>
                <a:cs typeface="Calibri" pitchFamily="34" charset="-120"/>
              </a:rPr>
              <a:t>) to filter by root package and depth, list roots/leaves, stats, and emit SVG - pairs with --dotfile for big dependency trees.</a:t>
            </a:r>
          </a:p>
        </p:txBody>
      </p:sp>
      <p:sp>
        <p:nvSpPr>
          <p:cNvPr id="6" name="Text 0">
            <a:extLst>
              <a:ext uri="{FF2B5EF4-FFF2-40B4-BE49-F238E27FC236}">
                <a16:creationId xmlns:a16="http://schemas.microsoft.com/office/drawing/2014/main" id="{F51CD300-07BF-7F83-013C-065D28C8DAD2}"/>
              </a:ext>
            </a:extLst>
          </p:cNvPr>
          <p:cNvSpPr/>
          <p:nvPr/>
        </p:nvSpPr>
        <p:spPr>
          <a:xfrm>
            <a:off x="548640" y="690880"/>
            <a:ext cx="11064240" cy="640080"/>
          </a:xfrm>
          <a:prstGeom prst="rect">
            <a:avLst/>
          </a:prstGeom>
          <a:noFill/>
          <a:ln/>
        </p:spPr>
        <p:txBody>
          <a:bodyPr wrap="square" lIns="0" tIns="0" rIns="0" bIns="0" rtlCol="0" anchor="ctr"/>
          <a:lstStyle/>
          <a:p>
            <a:r>
              <a:rPr lang="en-US" sz="3200" b="1" dirty="0">
                <a:solidFill>
                  <a:schemeClr val="accent2">
                    <a:lumMod val="60000"/>
                    <a:lumOff val="40000"/>
                  </a:schemeClr>
                </a:solidFill>
                <a:latin typeface="Calibri" pitchFamily="34" charset="0"/>
                <a:ea typeface="Calibri" pitchFamily="34" charset="-122"/>
                <a:cs typeface="Calibri" pitchFamily="34" charset="-120"/>
              </a:rPr>
              <a:t>Image Analysis tools: inspect · compare · dependency graphs (DOT) </a:t>
            </a:r>
            <a:endParaRPr lang="en-US" sz="3200" dirty="0">
              <a:solidFill>
                <a:schemeClr val="accent2">
                  <a:lumMod val="60000"/>
                  <a:lumOff val="40000"/>
                </a:schemeClr>
              </a:solidFill>
            </a:endParaRPr>
          </a:p>
        </p:txBody>
      </p:sp>
    </p:spTree>
    <p:extLst>
      <p:ext uri="{BB962C8B-B14F-4D97-AF65-F5344CB8AC3E}">
        <p14:creationId xmlns:p14="http://schemas.microsoft.com/office/powerpoint/2010/main" val="3158629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E5708-78B7-FFAF-A5BF-5BA73D719528}"/>
            </a:ext>
          </a:extLst>
        </p:cNvPr>
        <p:cNvGrpSpPr/>
        <p:nvPr/>
      </p:nvGrpSpPr>
      <p:grpSpPr>
        <a:xfrm>
          <a:off x="0" y="0"/>
          <a:ext cx="0" cy="0"/>
          <a:chOff x="0" y="0"/>
          <a:chExt cx="0" cy="0"/>
        </a:xfrm>
      </p:grpSpPr>
      <p:sp>
        <p:nvSpPr>
          <p:cNvPr id="21" name="Text 0">
            <a:extLst>
              <a:ext uri="{FF2B5EF4-FFF2-40B4-BE49-F238E27FC236}">
                <a16:creationId xmlns:a16="http://schemas.microsoft.com/office/drawing/2014/main" id="{6B08FD4C-804E-DB20-18A2-19B758674193}"/>
              </a:ext>
            </a:extLst>
          </p:cNvPr>
          <p:cNvSpPr/>
          <p:nvPr/>
        </p:nvSpPr>
        <p:spPr>
          <a:xfrm>
            <a:off x="5706276" y="2788920"/>
            <a:ext cx="1169327" cy="640080"/>
          </a:xfrm>
          <a:prstGeom prst="rect">
            <a:avLst/>
          </a:prstGeom>
          <a:noFill/>
          <a:ln/>
        </p:spPr>
        <p:txBody>
          <a:bodyPr wrap="square" lIns="0" tIns="0" rIns="0" bIns="0" rtlCol="0" anchor="ctr"/>
          <a:lstStyle/>
          <a:p>
            <a:pPr marL="0" indent="0">
              <a:buNone/>
            </a:pPr>
            <a:r>
              <a:rPr lang="en-US" sz="3200" b="1" dirty="0">
                <a:solidFill>
                  <a:schemeClr val="accent2">
                    <a:lumMod val="60000"/>
                    <a:lumOff val="40000"/>
                  </a:schemeClr>
                </a:solidFill>
                <a:latin typeface="Calibri" pitchFamily="34" charset="0"/>
                <a:ea typeface="Calibri" pitchFamily="34" charset="-122"/>
                <a:cs typeface="Calibri" pitchFamily="34" charset="-120"/>
              </a:rPr>
              <a:t>DEMO</a:t>
            </a:r>
            <a:endParaRPr lang="en-US" sz="3200" dirty="0">
              <a:solidFill>
                <a:schemeClr val="accent2">
                  <a:lumMod val="60000"/>
                  <a:lumOff val="40000"/>
                </a:schemeClr>
              </a:solidFill>
            </a:endParaRPr>
          </a:p>
        </p:txBody>
      </p:sp>
      <p:pic>
        <p:nvPicPr>
          <p:cNvPr id="2" name="Opensource Summit North America demo reduced size">
            <a:hlinkClick r:id="" action="ppaction://media"/>
            <a:extLst>
              <a:ext uri="{FF2B5EF4-FFF2-40B4-BE49-F238E27FC236}">
                <a16:creationId xmlns:a16="http://schemas.microsoft.com/office/drawing/2014/main" id="{4D6BFABB-B503-4D3E-A3C8-C9C6CAEACA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0"/>
            <a:ext cx="9117496" cy="6838122"/>
          </a:xfrm>
          <a:prstGeom prst="rect">
            <a:avLst/>
          </a:prstGeom>
        </p:spPr>
      </p:pic>
    </p:spTree>
    <p:extLst>
      <p:ext uri="{BB962C8B-B14F-4D97-AF65-F5344CB8AC3E}">
        <p14:creationId xmlns:p14="http://schemas.microsoft.com/office/powerpoint/2010/main" val="145444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3000"/>
                                        <p:tgtEl>
                                          <p:spTgt spid="21"/>
                                        </p:tgtEl>
                                      </p:cBhvr>
                                    </p:animEffect>
                                  </p:childTnLst>
                                  <p:subTnLst>
                                    <p:set>
                                      <p:cBhvr override="childStyle">
                                        <p:cTn dur="1" fill="hold" display="0" masterRel="sameClick" afterEffect="1">
                                          <p:stCondLst>
                                            <p:cond evt="end" delay="0">
                                              <p:tn val="5"/>
                                            </p:cond>
                                          </p:stCondLst>
                                        </p:cTn>
                                        <p:tgtEl>
                                          <p:spTgt spid="21"/>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072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name="Slide 12">
    <p:bg>
      <p:bgRef idx="1001">
        <a:schemeClr val="bg1"/>
      </p:bgRef>
    </p:bg>
    <p:spTree>
      <p:nvGrpSpPr>
        <p:cNvPr id="1" name=""/>
        <p:cNvGrpSpPr/>
        <p:nvPr/>
      </p:nvGrpSpPr>
      <p:grpSpPr>
        <a:xfrm>
          <a:off x="0" y="0"/>
          <a:ext cx="0" cy="0"/>
          <a:chOff x="0" y="0"/>
          <a:chExt cx="0" cy="0"/>
        </a:xfrm>
      </p:grpSpPr>
      <p:sp>
        <p:nvSpPr>
          <p:cNvPr id="2" name="Text 0"/>
          <p:cNvSpPr/>
          <p:nvPr/>
        </p:nvSpPr>
        <p:spPr>
          <a:xfrm>
            <a:off x="548640" y="411480"/>
            <a:ext cx="11064240" cy="640080"/>
          </a:xfrm>
          <a:prstGeom prst="rect">
            <a:avLst/>
          </a:prstGeom>
          <a:noFill/>
          <a:ln/>
        </p:spPr>
        <p:txBody>
          <a:bodyPr wrap="square" lIns="0" tIns="0" rIns="0" bIns="0" rtlCol="0" anchor="ctr"/>
          <a:lstStyle/>
          <a:p>
            <a:pPr marL="0" indent="0">
              <a:buNone/>
            </a:pPr>
            <a:r>
              <a:rPr lang="en-US" sz="3200" b="1" dirty="0">
                <a:solidFill>
                  <a:schemeClr val="accent2">
                    <a:lumMod val="60000"/>
                    <a:lumOff val="40000"/>
                  </a:schemeClr>
                </a:solidFill>
                <a:latin typeface="Calibri" pitchFamily="34" charset="0"/>
                <a:ea typeface="Calibri" pitchFamily="34" charset="-122"/>
                <a:cs typeface="Calibri" pitchFamily="34" charset="-120"/>
              </a:rPr>
              <a:t>Where ICT Fits</a:t>
            </a:r>
            <a:endParaRPr lang="en-US" sz="3200" dirty="0">
              <a:solidFill>
                <a:schemeClr val="accent2">
                  <a:lumMod val="60000"/>
                  <a:lumOff val="40000"/>
                </a:schemeClr>
              </a:solidFill>
            </a:endParaRPr>
          </a:p>
        </p:txBody>
      </p:sp>
      <p:sp>
        <p:nvSpPr>
          <p:cNvPr id="3" name="Text 1"/>
          <p:cNvSpPr/>
          <p:nvPr/>
        </p:nvSpPr>
        <p:spPr>
          <a:xfrm>
            <a:off x="548640" y="6446520"/>
            <a:ext cx="7315200" cy="274320"/>
          </a:xfrm>
          <a:prstGeom prst="rect">
            <a:avLst/>
          </a:prstGeom>
          <a:noFill/>
          <a:ln/>
        </p:spPr>
        <p:txBody>
          <a:bodyPr wrap="square" rtlCol="0" anchor="ctr"/>
          <a:lstStyle/>
          <a:p>
            <a:pPr marL="0" indent="0">
              <a:buNone/>
            </a:pPr>
            <a:r>
              <a:rPr lang="en-US" sz="1000" dirty="0">
                <a:latin typeface="Calibri" pitchFamily="34" charset="0"/>
                <a:ea typeface="Calibri" pitchFamily="34" charset="-122"/>
                <a:cs typeface="Calibri" pitchFamily="34" charset="-120"/>
              </a:rPr>
              <a:t>Image Composer Tool  •  Open Source Summit</a:t>
            </a:r>
            <a:endParaRPr lang="en-US" sz="1000" dirty="0"/>
          </a:p>
        </p:txBody>
      </p:sp>
      <p:sp>
        <p:nvSpPr>
          <p:cNvPr id="4" name="Text 2"/>
          <p:cNvSpPr/>
          <p:nvPr/>
        </p:nvSpPr>
        <p:spPr>
          <a:xfrm>
            <a:off x="11338560" y="6446520"/>
            <a:ext cx="365760" cy="274320"/>
          </a:xfrm>
          <a:prstGeom prst="rect">
            <a:avLst/>
          </a:prstGeom>
          <a:noFill/>
          <a:ln/>
        </p:spPr>
        <p:txBody>
          <a:bodyPr wrap="square" rtlCol="0" anchor="ctr"/>
          <a:lstStyle/>
          <a:p>
            <a:pPr marL="0" indent="0" algn="r">
              <a:buNone/>
            </a:pPr>
            <a:r>
              <a:rPr lang="en-US" sz="1000" dirty="0">
                <a:solidFill>
                  <a:srgbClr val="64748B"/>
                </a:solidFill>
                <a:latin typeface="Calibri" pitchFamily="34" charset="0"/>
                <a:ea typeface="Calibri" pitchFamily="34" charset="-122"/>
                <a:cs typeface="Calibri" pitchFamily="34" charset="-120"/>
              </a:rPr>
              <a:t>12</a:t>
            </a:r>
            <a:endParaRPr lang="en-US" sz="1000" dirty="0"/>
          </a:p>
        </p:txBody>
      </p:sp>
      <p:sp>
        <p:nvSpPr>
          <p:cNvPr id="5" name="Text 3"/>
          <p:cNvSpPr/>
          <p:nvPr/>
        </p:nvSpPr>
        <p:spPr>
          <a:xfrm>
            <a:off x="548640" y="1097280"/>
            <a:ext cx="11064240" cy="365760"/>
          </a:xfrm>
          <a:prstGeom prst="rect">
            <a:avLst/>
          </a:prstGeom>
          <a:noFill/>
          <a:ln/>
        </p:spPr>
        <p:txBody>
          <a:bodyPr wrap="square" rtlCol="0" anchor="ctr"/>
          <a:lstStyle/>
          <a:p>
            <a:pPr marL="0" indent="0">
              <a:buNone/>
            </a:pPr>
            <a:r>
              <a:rPr lang="en-US" sz="1600" i="1" dirty="0">
                <a:latin typeface="Calibri" pitchFamily="34" charset="0"/>
                <a:ea typeface="Calibri" pitchFamily="34" charset="-122"/>
                <a:cs typeface="Calibri" pitchFamily="34" charset="-120"/>
              </a:rPr>
              <a:t>Built for edge - proven across IoT, cloud-native, robotics, and CI/CD.</a:t>
            </a:r>
            <a:endParaRPr lang="en-US" sz="1600" dirty="0"/>
          </a:p>
        </p:txBody>
      </p:sp>
      <p:sp>
        <p:nvSpPr>
          <p:cNvPr id="6" name="Shape 4"/>
          <p:cNvSpPr/>
          <p:nvPr/>
        </p:nvSpPr>
        <p:spPr>
          <a:xfrm>
            <a:off x="548640" y="1691640"/>
            <a:ext cx="5486400" cy="2103120"/>
          </a:xfrm>
          <a:prstGeom prst="rect">
            <a:avLst/>
          </a:prstGeom>
          <a:solidFill>
            <a:srgbClr val="FFFFFF"/>
          </a:solidFill>
          <a:ln w="6350">
            <a:solidFill>
              <a:srgbClr val="E2E8F0"/>
            </a:solidFill>
            <a:prstDash val="solid"/>
          </a:ln>
          <a:effectLst>
            <a:outerShdw blurRad="101600" dist="25400" dir="5400000" algn="bl" rotWithShape="0">
              <a:srgbClr val="000000">
                <a:alpha val="12000"/>
              </a:srgbClr>
            </a:outerShdw>
          </a:effectLst>
        </p:spPr>
        <p:txBody>
          <a:bodyPr/>
          <a:lstStyle/>
          <a:p>
            <a:endParaRPr lang="en-US"/>
          </a:p>
        </p:txBody>
      </p:sp>
      <p:sp>
        <p:nvSpPr>
          <p:cNvPr id="7" name="Shape 5"/>
          <p:cNvSpPr/>
          <p:nvPr/>
        </p:nvSpPr>
        <p:spPr>
          <a:xfrm>
            <a:off x="822960" y="1965960"/>
            <a:ext cx="731520" cy="731520"/>
          </a:xfrm>
          <a:prstGeom prst="ellipse">
            <a:avLst/>
          </a:prstGeom>
          <a:solidFill>
            <a:srgbClr val="065A82"/>
          </a:solidFill>
          <a:ln w="12700">
            <a:solidFill>
              <a:srgbClr val="065A82"/>
            </a:solidFill>
            <a:prstDash val="solid"/>
          </a:ln>
        </p:spPr>
        <p:txBody>
          <a:bodyPr/>
          <a:lstStyle/>
          <a:p>
            <a:endParaRPr lang="en-US"/>
          </a:p>
        </p:txBody>
      </p:sp>
      <p:pic>
        <p:nvPicPr>
          <p:cNvPr id="8" name="Image 0" descr="preencoded.png"/>
          <p:cNvPicPr>
            <a:picLocks noChangeAspect="1"/>
          </p:cNvPicPr>
          <p:nvPr/>
        </p:nvPicPr>
        <p:blipFill>
          <a:blip r:embed="rId4"/>
          <a:stretch>
            <a:fillRect/>
          </a:stretch>
        </p:blipFill>
        <p:spPr>
          <a:xfrm>
            <a:off x="1005840" y="2148840"/>
            <a:ext cx="365760" cy="365760"/>
          </a:xfrm>
          <a:prstGeom prst="rect">
            <a:avLst/>
          </a:prstGeom>
        </p:spPr>
      </p:pic>
      <p:sp>
        <p:nvSpPr>
          <p:cNvPr id="9" name="Text 6"/>
          <p:cNvSpPr/>
          <p:nvPr/>
        </p:nvSpPr>
        <p:spPr>
          <a:xfrm>
            <a:off x="1737360" y="2011680"/>
            <a:ext cx="4114800" cy="457200"/>
          </a:xfrm>
          <a:prstGeom prst="rect">
            <a:avLst/>
          </a:prstGeom>
          <a:noFill/>
          <a:ln/>
        </p:spPr>
        <p:txBody>
          <a:bodyPr wrap="square" lIns="0" tIns="0" rIns="0" bIns="0" rtlCol="0" anchor="ctr"/>
          <a:lstStyle/>
          <a:p>
            <a:pPr marL="0" indent="0">
              <a:buNone/>
            </a:pPr>
            <a:r>
              <a:rPr lang="en-US" sz="1800" b="1" dirty="0">
                <a:solidFill>
                  <a:srgbClr val="1E293B"/>
                </a:solidFill>
                <a:latin typeface="Calibri" pitchFamily="34" charset="0"/>
                <a:ea typeface="Calibri" pitchFamily="34" charset="-122"/>
                <a:cs typeface="Calibri" pitchFamily="34" charset="-120"/>
              </a:rPr>
              <a:t>Edge IoT Gateways</a:t>
            </a:r>
            <a:endParaRPr lang="en-US" sz="1800" dirty="0"/>
          </a:p>
        </p:txBody>
      </p:sp>
      <p:sp>
        <p:nvSpPr>
          <p:cNvPr id="10" name="Text 7"/>
          <p:cNvSpPr/>
          <p:nvPr/>
        </p:nvSpPr>
        <p:spPr>
          <a:xfrm>
            <a:off x="822960" y="2788920"/>
            <a:ext cx="4937760" cy="960120"/>
          </a:xfrm>
          <a:prstGeom prst="rect">
            <a:avLst/>
          </a:prstGeom>
          <a:noFill/>
          <a:ln/>
        </p:spPr>
        <p:txBody>
          <a:bodyPr wrap="square" lIns="0" tIns="0" rIns="0" bIns="0" rtlCol="0" anchor="ctr"/>
          <a:lstStyle/>
          <a:p>
            <a:pPr marL="0" indent="0">
              <a:buNone/>
            </a:pPr>
            <a:r>
              <a:rPr lang="en-US" sz="1200" b="1" dirty="0">
                <a:solidFill>
                  <a:srgbClr val="DC2626"/>
                </a:solidFill>
                <a:latin typeface="Calibri" pitchFamily="34" charset="0"/>
                <a:ea typeface="Calibri" pitchFamily="34" charset="-122"/>
                <a:cs typeface="Calibri" pitchFamily="34" charset="-120"/>
              </a:rPr>
              <a:t>Challenge: </a:t>
            </a:r>
            <a:r>
              <a:rPr lang="en-US" sz="1200" dirty="0">
                <a:solidFill>
                  <a:srgbClr val="1E293B"/>
                </a:solidFill>
                <a:latin typeface="Calibri" pitchFamily="34" charset="0"/>
                <a:ea typeface="Calibri" pitchFamily="34" charset="-122"/>
                <a:cs typeface="Calibri" pitchFamily="34" charset="-120"/>
              </a:rPr>
              <a:t>Hundreds of industrial gateways, predictable deployment.</a:t>
            </a:r>
            <a:endParaRPr lang="en-US" sz="1200" dirty="0"/>
          </a:p>
          <a:p>
            <a:pPr marL="0" indent="0">
              <a:buNone/>
            </a:pPr>
            <a:r>
              <a:rPr lang="en-US" sz="1200" dirty="0">
                <a:solidFill>
                  <a:srgbClr val="000000"/>
                </a:solidFill>
                <a:latin typeface="Calibri" pitchFamily="34" charset="0"/>
                <a:ea typeface="Calibri" pitchFamily="34" charset="-122"/>
                <a:cs typeface="Calibri" pitchFamily="34" charset="-120"/>
              </a:rPr>
              <a:t> </a:t>
            </a:r>
            <a:endParaRPr lang="en-US" sz="1200" dirty="0"/>
          </a:p>
          <a:p>
            <a:pPr marL="0" indent="0">
              <a:buNone/>
            </a:pPr>
            <a:r>
              <a:rPr lang="en-US" sz="1200" b="1" dirty="0">
                <a:solidFill>
                  <a:srgbClr val="059669"/>
                </a:solidFill>
                <a:latin typeface="Calibri" pitchFamily="34" charset="0"/>
                <a:ea typeface="Calibri" pitchFamily="34" charset="-122"/>
                <a:cs typeface="Calibri" pitchFamily="34" charset="-120"/>
              </a:rPr>
              <a:t>Solution: </a:t>
            </a:r>
            <a:r>
              <a:rPr lang="en-US" sz="1200" dirty="0">
                <a:solidFill>
                  <a:srgbClr val="1E293B"/>
                </a:solidFill>
                <a:latin typeface="Calibri" pitchFamily="34" charset="0"/>
                <a:ea typeface="Calibri" pitchFamily="34" charset="-122"/>
                <a:cs typeface="Calibri" pitchFamily="34" charset="-120"/>
              </a:rPr>
              <a:t>Minimal Ubuntu or Azure Linux template + Docker, deployed via USB or PXE.</a:t>
            </a:r>
            <a:endParaRPr lang="en-US" sz="1200" dirty="0"/>
          </a:p>
        </p:txBody>
      </p:sp>
      <p:sp>
        <p:nvSpPr>
          <p:cNvPr id="11" name="Shape 8"/>
          <p:cNvSpPr/>
          <p:nvPr/>
        </p:nvSpPr>
        <p:spPr>
          <a:xfrm>
            <a:off x="6126480" y="1691640"/>
            <a:ext cx="5486400" cy="2103120"/>
          </a:xfrm>
          <a:prstGeom prst="rect">
            <a:avLst/>
          </a:prstGeom>
          <a:solidFill>
            <a:srgbClr val="FFFFFF"/>
          </a:solidFill>
          <a:ln w="6350">
            <a:solidFill>
              <a:srgbClr val="E2E8F0"/>
            </a:solidFill>
            <a:prstDash val="solid"/>
          </a:ln>
          <a:effectLst>
            <a:outerShdw blurRad="101600" dist="25400" dir="5400000" algn="bl" rotWithShape="0">
              <a:srgbClr val="000000">
                <a:alpha val="12000"/>
              </a:srgbClr>
            </a:outerShdw>
          </a:effectLst>
        </p:spPr>
        <p:txBody>
          <a:bodyPr/>
          <a:lstStyle/>
          <a:p>
            <a:endParaRPr lang="en-US"/>
          </a:p>
        </p:txBody>
      </p:sp>
      <p:sp>
        <p:nvSpPr>
          <p:cNvPr id="12" name="Shape 9"/>
          <p:cNvSpPr/>
          <p:nvPr/>
        </p:nvSpPr>
        <p:spPr>
          <a:xfrm>
            <a:off x="6400800" y="1965960"/>
            <a:ext cx="731520" cy="731520"/>
          </a:xfrm>
          <a:prstGeom prst="ellipse">
            <a:avLst/>
          </a:prstGeom>
          <a:solidFill>
            <a:srgbClr val="065A82"/>
          </a:solidFill>
          <a:ln w="12700">
            <a:solidFill>
              <a:srgbClr val="065A82"/>
            </a:solidFill>
            <a:prstDash val="solid"/>
          </a:ln>
        </p:spPr>
        <p:txBody>
          <a:bodyPr/>
          <a:lstStyle/>
          <a:p>
            <a:endParaRPr lang="en-US"/>
          </a:p>
        </p:txBody>
      </p:sp>
      <p:pic>
        <p:nvPicPr>
          <p:cNvPr id="13" name="Image 1" descr="preencoded.png"/>
          <p:cNvPicPr>
            <a:picLocks noChangeAspect="1"/>
          </p:cNvPicPr>
          <p:nvPr/>
        </p:nvPicPr>
        <p:blipFill>
          <a:blip r:embed="rId5"/>
          <a:stretch>
            <a:fillRect/>
          </a:stretch>
        </p:blipFill>
        <p:spPr>
          <a:xfrm>
            <a:off x="6583680" y="2148840"/>
            <a:ext cx="365760" cy="365760"/>
          </a:xfrm>
          <a:prstGeom prst="rect">
            <a:avLst/>
          </a:prstGeom>
        </p:spPr>
      </p:pic>
      <p:sp>
        <p:nvSpPr>
          <p:cNvPr id="14" name="Text 10"/>
          <p:cNvSpPr/>
          <p:nvPr/>
        </p:nvSpPr>
        <p:spPr>
          <a:xfrm>
            <a:off x="7315200" y="2011680"/>
            <a:ext cx="4114800" cy="457200"/>
          </a:xfrm>
          <a:prstGeom prst="rect">
            <a:avLst/>
          </a:prstGeom>
          <a:noFill/>
          <a:ln/>
        </p:spPr>
        <p:txBody>
          <a:bodyPr wrap="square" lIns="0" tIns="0" rIns="0" bIns="0" rtlCol="0" anchor="ctr"/>
          <a:lstStyle/>
          <a:p>
            <a:pPr marL="0" indent="0">
              <a:buNone/>
            </a:pPr>
            <a:r>
              <a:rPr lang="en-US" sz="1800" b="1" dirty="0">
                <a:solidFill>
                  <a:srgbClr val="1E293B"/>
                </a:solidFill>
                <a:latin typeface="Calibri" pitchFamily="34" charset="0"/>
                <a:ea typeface="Calibri" pitchFamily="34" charset="-122"/>
                <a:cs typeface="Calibri" pitchFamily="34" charset="-120"/>
              </a:rPr>
              <a:t>Cloud-Native Edge Nodes</a:t>
            </a:r>
            <a:endParaRPr lang="en-US" sz="1800" dirty="0"/>
          </a:p>
        </p:txBody>
      </p:sp>
      <p:sp>
        <p:nvSpPr>
          <p:cNvPr id="15" name="Text 11"/>
          <p:cNvSpPr/>
          <p:nvPr/>
        </p:nvSpPr>
        <p:spPr>
          <a:xfrm>
            <a:off x="6400800" y="2788920"/>
            <a:ext cx="4937760" cy="960120"/>
          </a:xfrm>
          <a:prstGeom prst="rect">
            <a:avLst/>
          </a:prstGeom>
          <a:noFill/>
          <a:ln/>
        </p:spPr>
        <p:txBody>
          <a:bodyPr wrap="square" lIns="0" tIns="0" rIns="0" bIns="0" rtlCol="0" anchor="ctr"/>
          <a:lstStyle/>
          <a:p>
            <a:pPr marL="0" indent="0">
              <a:buNone/>
            </a:pPr>
            <a:r>
              <a:rPr lang="en-US" sz="1200" b="1" dirty="0">
                <a:solidFill>
                  <a:srgbClr val="DC2626"/>
                </a:solidFill>
                <a:latin typeface="Calibri" pitchFamily="34" charset="0"/>
                <a:ea typeface="Calibri" pitchFamily="34" charset="-122"/>
                <a:cs typeface="Calibri" pitchFamily="34" charset="-120"/>
              </a:rPr>
              <a:t>Challenge: </a:t>
            </a:r>
            <a:r>
              <a:rPr lang="en-US" sz="1200" dirty="0">
                <a:solidFill>
                  <a:srgbClr val="1E293B"/>
                </a:solidFill>
                <a:latin typeface="Calibri" pitchFamily="34" charset="0"/>
                <a:ea typeface="Calibri" pitchFamily="34" charset="-122"/>
                <a:cs typeface="Calibri" pitchFamily="34" charset="-120"/>
              </a:rPr>
              <a:t>Kubernetes workers in regional edge data centers.</a:t>
            </a:r>
            <a:endParaRPr lang="en-US" sz="1200" dirty="0"/>
          </a:p>
          <a:p>
            <a:pPr marL="0" indent="0">
              <a:buNone/>
            </a:pPr>
            <a:r>
              <a:rPr lang="en-US" sz="1200" dirty="0">
                <a:solidFill>
                  <a:srgbClr val="000000"/>
                </a:solidFill>
                <a:latin typeface="Calibri" pitchFamily="34" charset="0"/>
                <a:ea typeface="Calibri" pitchFamily="34" charset="-122"/>
                <a:cs typeface="Calibri" pitchFamily="34" charset="-120"/>
              </a:rPr>
              <a:t> </a:t>
            </a:r>
            <a:endParaRPr lang="en-US" sz="1200" dirty="0"/>
          </a:p>
          <a:p>
            <a:pPr marL="0" indent="0">
              <a:buNone/>
            </a:pPr>
            <a:r>
              <a:rPr lang="en-US" sz="1200" b="1" dirty="0">
                <a:solidFill>
                  <a:srgbClr val="059669"/>
                </a:solidFill>
                <a:latin typeface="Calibri" pitchFamily="34" charset="0"/>
                <a:ea typeface="Calibri" pitchFamily="34" charset="-122"/>
                <a:cs typeface="Calibri" pitchFamily="34" charset="-120"/>
              </a:rPr>
              <a:t>Solution: </a:t>
            </a:r>
            <a:r>
              <a:rPr lang="en-US" sz="1200" dirty="0">
                <a:solidFill>
                  <a:srgbClr val="1E293B"/>
                </a:solidFill>
                <a:latin typeface="Calibri" pitchFamily="34" charset="0"/>
                <a:ea typeface="Calibri" pitchFamily="34" charset="-122"/>
                <a:cs typeface="Calibri" pitchFamily="34" charset="-120"/>
              </a:rPr>
              <a:t>Ubuntu template + containerd + kubeadm → VHD → Azure VM.</a:t>
            </a:r>
            <a:endParaRPr lang="en-US" sz="1200" dirty="0"/>
          </a:p>
        </p:txBody>
      </p:sp>
      <p:sp>
        <p:nvSpPr>
          <p:cNvPr id="16" name="Shape 12"/>
          <p:cNvSpPr/>
          <p:nvPr/>
        </p:nvSpPr>
        <p:spPr>
          <a:xfrm>
            <a:off x="548640" y="3931920"/>
            <a:ext cx="5486400" cy="2103120"/>
          </a:xfrm>
          <a:prstGeom prst="rect">
            <a:avLst/>
          </a:prstGeom>
          <a:solidFill>
            <a:srgbClr val="FFFFFF"/>
          </a:solidFill>
          <a:ln w="6350">
            <a:solidFill>
              <a:srgbClr val="E2E8F0"/>
            </a:solidFill>
            <a:prstDash val="solid"/>
          </a:ln>
          <a:effectLst>
            <a:outerShdw blurRad="101600" dist="25400" dir="5400000" algn="bl" rotWithShape="0">
              <a:srgbClr val="000000">
                <a:alpha val="12000"/>
              </a:srgbClr>
            </a:outerShdw>
          </a:effectLst>
        </p:spPr>
        <p:txBody>
          <a:bodyPr/>
          <a:lstStyle/>
          <a:p>
            <a:endParaRPr lang="en-US"/>
          </a:p>
        </p:txBody>
      </p:sp>
      <p:sp>
        <p:nvSpPr>
          <p:cNvPr id="17" name="Shape 13"/>
          <p:cNvSpPr/>
          <p:nvPr/>
        </p:nvSpPr>
        <p:spPr>
          <a:xfrm>
            <a:off x="822960" y="4206240"/>
            <a:ext cx="731520" cy="731520"/>
          </a:xfrm>
          <a:prstGeom prst="ellipse">
            <a:avLst/>
          </a:prstGeom>
          <a:solidFill>
            <a:srgbClr val="065A82"/>
          </a:solidFill>
          <a:ln w="12700">
            <a:solidFill>
              <a:srgbClr val="065A82"/>
            </a:solidFill>
            <a:prstDash val="solid"/>
          </a:ln>
        </p:spPr>
        <p:txBody>
          <a:bodyPr/>
          <a:lstStyle/>
          <a:p>
            <a:endParaRPr lang="en-US"/>
          </a:p>
        </p:txBody>
      </p:sp>
      <p:pic>
        <p:nvPicPr>
          <p:cNvPr id="18" name="Image 2" descr="preencoded.png"/>
          <p:cNvPicPr>
            <a:picLocks noChangeAspect="1"/>
          </p:cNvPicPr>
          <p:nvPr/>
        </p:nvPicPr>
        <p:blipFill>
          <a:blip r:embed="rId6"/>
          <a:stretch>
            <a:fillRect/>
          </a:stretch>
        </p:blipFill>
        <p:spPr>
          <a:xfrm>
            <a:off x="1005840" y="4389120"/>
            <a:ext cx="365760" cy="365760"/>
          </a:xfrm>
          <a:prstGeom prst="rect">
            <a:avLst/>
          </a:prstGeom>
        </p:spPr>
      </p:pic>
      <p:sp>
        <p:nvSpPr>
          <p:cNvPr id="19" name="Text 14"/>
          <p:cNvSpPr/>
          <p:nvPr/>
        </p:nvSpPr>
        <p:spPr>
          <a:xfrm>
            <a:off x="1737360" y="4251960"/>
            <a:ext cx="4114800" cy="457200"/>
          </a:xfrm>
          <a:prstGeom prst="rect">
            <a:avLst/>
          </a:prstGeom>
          <a:noFill/>
          <a:ln/>
        </p:spPr>
        <p:txBody>
          <a:bodyPr wrap="square" lIns="0" tIns="0" rIns="0" bIns="0" rtlCol="0" anchor="ctr"/>
          <a:lstStyle/>
          <a:p>
            <a:pPr marL="0" indent="0">
              <a:buNone/>
            </a:pPr>
            <a:r>
              <a:rPr lang="en-US" sz="1800" b="1" dirty="0">
                <a:solidFill>
                  <a:srgbClr val="1E293B"/>
                </a:solidFill>
                <a:latin typeface="Calibri" pitchFamily="34" charset="0"/>
                <a:ea typeface="Calibri" pitchFamily="34" charset="-122"/>
                <a:cs typeface="Calibri" pitchFamily="34" charset="-120"/>
              </a:rPr>
              <a:t>Robotics &amp; Automotive</a:t>
            </a:r>
            <a:endParaRPr lang="en-US" sz="1800" dirty="0"/>
          </a:p>
        </p:txBody>
      </p:sp>
      <p:sp>
        <p:nvSpPr>
          <p:cNvPr id="20" name="Text 15"/>
          <p:cNvSpPr/>
          <p:nvPr/>
        </p:nvSpPr>
        <p:spPr>
          <a:xfrm>
            <a:off x="822960" y="5029200"/>
            <a:ext cx="4937760" cy="960120"/>
          </a:xfrm>
          <a:prstGeom prst="rect">
            <a:avLst/>
          </a:prstGeom>
          <a:noFill/>
          <a:ln/>
        </p:spPr>
        <p:txBody>
          <a:bodyPr wrap="square" lIns="0" tIns="0" rIns="0" bIns="0" rtlCol="0" anchor="ctr"/>
          <a:lstStyle/>
          <a:p>
            <a:pPr marL="0" indent="0">
              <a:buNone/>
            </a:pPr>
            <a:r>
              <a:rPr lang="en-US" sz="1200" b="1" dirty="0">
                <a:solidFill>
                  <a:srgbClr val="DC2626"/>
                </a:solidFill>
                <a:latin typeface="Calibri" pitchFamily="34" charset="0"/>
                <a:ea typeface="Calibri" pitchFamily="34" charset="-122"/>
                <a:cs typeface="Calibri" pitchFamily="34" charset="-120"/>
              </a:rPr>
              <a:t>Challenge: </a:t>
            </a:r>
            <a:r>
              <a:rPr lang="en-US" sz="1200" dirty="0">
                <a:solidFill>
                  <a:srgbClr val="1E293B"/>
                </a:solidFill>
                <a:latin typeface="Calibri" pitchFamily="34" charset="0"/>
                <a:ea typeface="Calibri" pitchFamily="34" charset="-122"/>
                <a:cs typeface="Calibri" pitchFamily="34" charset="-120"/>
              </a:rPr>
              <a:t>Autonomous compute units with real-time + safety certification.</a:t>
            </a:r>
            <a:endParaRPr lang="en-US" sz="1200" dirty="0"/>
          </a:p>
          <a:p>
            <a:pPr marL="0" indent="0">
              <a:buNone/>
            </a:pPr>
            <a:r>
              <a:rPr lang="en-US" sz="1200" dirty="0">
                <a:solidFill>
                  <a:srgbClr val="000000"/>
                </a:solidFill>
                <a:latin typeface="Calibri" pitchFamily="34" charset="0"/>
                <a:ea typeface="Calibri" pitchFamily="34" charset="-122"/>
                <a:cs typeface="Calibri" pitchFamily="34" charset="-120"/>
              </a:rPr>
              <a:t> </a:t>
            </a:r>
            <a:endParaRPr lang="en-US" sz="1200" dirty="0"/>
          </a:p>
          <a:p>
            <a:pPr marL="0" indent="0">
              <a:buNone/>
            </a:pPr>
            <a:r>
              <a:rPr lang="en-US" sz="1200" b="1" dirty="0">
                <a:solidFill>
                  <a:srgbClr val="059669"/>
                </a:solidFill>
                <a:latin typeface="Calibri" pitchFamily="34" charset="0"/>
                <a:ea typeface="Calibri" pitchFamily="34" charset="-122"/>
                <a:cs typeface="Calibri" pitchFamily="34" charset="-120"/>
              </a:rPr>
              <a:t>Solution: </a:t>
            </a:r>
            <a:r>
              <a:rPr lang="en-US" sz="1200" dirty="0">
                <a:solidFill>
                  <a:srgbClr val="1E293B"/>
                </a:solidFill>
                <a:latin typeface="Calibri" pitchFamily="34" charset="0"/>
                <a:ea typeface="Calibri" pitchFamily="34" charset="-122"/>
                <a:cs typeface="Calibri" pitchFamily="34" charset="-120"/>
              </a:rPr>
              <a:t>Ubuntu + ROS Jazzy + RT kernel, reproducibly built for audit trail.</a:t>
            </a:r>
            <a:endParaRPr lang="en-US" sz="1200" dirty="0"/>
          </a:p>
        </p:txBody>
      </p:sp>
      <p:sp>
        <p:nvSpPr>
          <p:cNvPr id="21" name="Shape 16"/>
          <p:cNvSpPr/>
          <p:nvPr/>
        </p:nvSpPr>
        <p:spPr>
          <a:xfrm>
            <a:off x="6126480" y="3931920"/>
            <a:ext cx="5486400" cy="2103120"/>
          </a:xfrm>
          <a:prstGeom prst="rect">
            <a:avLst/>
          </a:prstGeom>
          <a:solidFill>
            <a:srgbClr val="FFFFFF"/>
          </a:solidFill>
          <a:ln w="6350">
            <a:solidFill>
              <a:srgbClr val="E2E8F0"/>
            </a:solidFill>
            <a:prstDash val="solid"/>
          </a:ln>
          <a:effectLst>
            <a:outerShdw blurRad="101600" dist="25400" dir="5400000" algn="bl" rotWithShape="0">
              <a:srgbClr val="000000">
                <a:alpha val="12000"/>
              </a:srgbClr>
            </a:outerShdw>
          </a:effectLst>
        </p:spPr>
        <p:txBody>
          <a:bodyPr/>
          <a:lstStyle/>
          <a:p>
            <a:endParaRPr lang="en-US"/>
          </a:p>
        </p:txBody>
      </p:sp>
      <p:sp>
        <p:nvSpPr>
          <p:cNvPr id="22" name="Shape 17"/>
          <p:cNvSpPr/>
          <p:nvPr/>
        </p:nvSpPr>
        <p:spPr>
          <a:xfrm>
            <a:off x="6400800" y="4206240"/>
            <a:ext cx="731520" cy="731520"/>
          </a:xfrm>
          <a:prstGeom prst="ellipse">
            <a:avLst/>
          </a:prstGeom>
          <a:solidFill>
            <a:srgbClr val="065A82"/>
          </a:solidFill>
          <a:ln w="12700">
            <a:solidFill>
              <a:srgbClr val="065A82"/>
            </a:solidFill>
            <a:prstDash val="solid"/>
          </a:ln>
        </p:spPr>
        <p:txBody>
          <a:bodyPr/>
          <a:lstStyle/>
          <a:p>
            <a:endParaRPr lang="en-US"/>
          </a:p>
        </p:txBody>
      </p:sp>
      <p:pic>
        <p:nvPicPr>
          <p:cNvPr id="23" name="Image 3" descr="preencoded.png"/>
          <p:cNvPicPr>
            <a:picLocks noChangeAspect="1"/>
          </p:cNvPicPr>
          <p:nvPr/>
        </p:nvPicPr>
        <p:blipFill>
          <a:blip r:embed="rId7"/>
          <a:stretch>
            <a:fillRect/>
          </a:stretch>
        </p:blipFill>
        <p:spPr>
          <a:xfrm>
            <a:off x="6583680" y="4389120"/>
            <a:ext cx="365760" cy="365760"/>
          </a:xfrm>
          <a:prstGeom prst="rect">
            <a:avLst/>
          </a:prstGeom>
        </p:spPr>
      </p:pic>
      <p:sp>
        <p:nvSpPr>
          <p:cNvPr id="24" name="Text 18"/>
          <p:cNvSpPr/>
          <p:nvPr/>
        </p:nvSpPr>
        <p:spPr>
          <a:xfrm>
            <a:off x="7315200" y="4251960"/>
            <a:ext cx="4114800" cy="457200"/>
          </a:xfrm>
          <a:prstGeom prst="rect">
            <a:avLst/>
          </a:prstGeom>
          <a:noFill/>
          <a:ln/>
        </p:spPr>
        <p:txBody>
          <a:bodyPr wrap="square" lIns="0" tIns="0" rIns="0" bIns="0" rtlCol="0" anchor="ctr"/>
          <a:lstStyle/>
          <a:p>
            <a:pPr marL="0" indent="0">
              <a:buNone/>
            </a:pPr>
            <a:r>
              <a:rPr lang="en-US" sz="1800" b="1" dirty="0">
                <a:solidFill>
                  <a:srgbClr val="1E293B"/>
                </a:solidFill>
                <a:latin typeface="Calibri" pitchFamily="34" charset="0"/>
                <a:ea typeface="Calibri" pitchFamily="34" charset="-122"/>
                <a:cs typeface="Calibri" pitchFamily="34" charset="-120"/>
              </a:rPr>
              <a:t>CI/CD Pipelines</a:t>
            </a:r>
            <a:endParaRPr lang="en-US" sz="1800" dirty="0"/>
          </a:p>
        </p:txBody>
      </p:sp>
      <p:sp>
        <p:nvSpPr>
          <p:cNvPr id="25" name="Text 19"/>
          <p:cNvSpPr/>
          <p:nvPr/>
        </p:nvSpPr>
        <p:spPr>
          <a:xfrm>
            <a:off x="6400800" y="5029200"/>
            <a:ext cx="4937760" cy="960120"/>
          </a:xfrm>
          <a:prstGeom prst="rect">
            <a:avLst/>
          </a:prstGeom>
          <a:noFill/>
          <a:ln/>
        </p:spPr>
        <p:txBody>
          <a:bodyPr wrap="square" lIns="0" tIns="0" rIns="0" bIns="0" rtlCol="0" anchor="ctr"/>
          <a:lstStyle/>
          <a:p>
            <a:pPr marL="0" indent="0">
              <a:buNone/>
            </a:pPr>
            <a:r>
              <a:rPr lang="en-US" sz="1200" b="1" dirty="0">
                <a:solidFill>
                  <a:srgbClr val="DC2626"/>
                </a:solidFill>
                <a:latin typeface="Calibri" pitchFamily="34" charset="0"/>
                <a:ea typeface="Calibri" pitchFamily="34" charset="-122"/>
                <a:cs typeface="Calibri" pitchFamily="34" charset="-120"/>
              </a:rPr>
              <a:t>Challenge: </a:t>
            </a:r>
            <a:r>
              <a:rPr lang="en-US" sz="1200" dirty="0">
                <a:solidFill>
                  <a:srgbClr val="1E293B"/>
                </a:solidFill>
                <a:latin typeface="Calibri" pitchFamily="34" charset="0"/>
                <a:ea typeface="Calibri" pitchFamily="34" charset="-122"/>
                <a:cs typeface="Calibri" pitchFamily="34" charset="-120"/>
              </a:rPr>
              <a:t>Image artifacts as part of every commit, automated and signed.</a:t>
            </a:r>
            <a:endParaRPr lang="en-US" sz="1200" dirty="0"/>
          </a:p>
          <a:p>
            <a:pPr marL="0" indent="0">
              <a:buNone/>
            </a:pPr>
            <a:r>
              <a:rPr lang="en-US" sz="1200" dirty="0">
                <a:solidFill>
                  <a:srgbClr val="000000"/>
                </a:solidFill>
                <a:latin typeface="Calibri" pitchFamily="34" charset="0"/>
                <a:ea typeface="Calibri" pitchFamily="34" charset="-122"/>
                <a:cs typeface="Calibri" pitchFamily="34" charset="-120"/>
              </a:rPr>
              <a:t> </a:t>
            </a:r>
            <a:endParaRPr lang="en-US" sz="1200" dirty="0"/>
          </a:p>
          <a:p>
            <a:pPr marL="0" indent="0">
              <a:buNone/>
            </a:pPr>
            <a:r>
              <a:rPr lang="en-US" sz="1200" b="1" dirty="0">
                <a:solidFill>
                  <a:srgbClr val="059669"/>
                </a:solidFill>
                <a:latin typeface="Calibri" pitchFamily="34" charset="0"/>
                <a:ea typeface="Calibri" pitchFamily="34" charset="-122"/>
                <a:cs typeface="Calibri" pitchFamily="34" charset="-120"/>
              </a:rPr>
              <a:t>Solution: </a:t>
            </a:r>
            <a:r>
              <a:rPr lang="en-US" sz="1200" dirty="0">
                <a:solidFill>
                  <a:srgbClr val="1E293B"/>
                </a:solidFill>
                <a:latin typeface="Calibri" pitchFamily="34" charset="0"/>
                <a:ea typeface="Calibri" pitchFamily="34" charset="-122"/>
                <a:cs typeface="Calibri" pitchFamily="34" charset="-120"/>
              </a:rPr>
              <a:t>ICT + Earthly in GitHub Actions, image hash matched on every build.</a:t>
            </a:r>
            <a:endParaRPr lang="en-US" sz="1200" dirty="0"/>
          </a:p>
        </p:txBody>
      </p:sp>
    </p:spTree>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Ref idx="1001">
        <a:schemeClr val="bg1"/>
      </p:bgRef>
    </p:bg>
    <p:spTree>
      <p:nvGrpSpPr>
        <p:cNvPr id="1" name=""/>
        <p:cNvGrpSpPr/>
        <p:nvPr/>
      </p:nvGrpSpPr>
      <p:grpSpPr>
        <a:xfrm>
          <a:off x="0" y="0"/>
          <a:ext cx="0" cy="0"/>
          <a:chOff x="0" y="0"/>
          <a:chExt cx="0" cy="0"/>
        </a:xfrm>
      </p:grpSpPr>
      <p:sp>
        <p:nvSpPr>
          <p:cNvPr id="2" name="Text 0"/>
          <p:cNvSpPr/>
          <p:nvPr/>
        </p:nvSpPr>
        <p:spPr>
          <a:xfrm>
            <a:off x="548640" y="411480"/>
            <a:ext cx="11064240" cy="640080"/>
          </a:xfrm>
          <a:prstGeom prst="rect">
            <a:avLst/>
          </a:prstGeom>
          <a:noFill/>
          <a:ln/>
        </p:spPr>
        <p:txBody>
          <a:bodyPr wrap="square" lIns="0" tIns="0" rIns="0" bIns="0" rtlCol="0" anchor="ctr"/>
          <a:lstStyle/>
          <a:p>
            <a:pPr marL="0" indent="0">
              <a:buNone/>
            </a:pPr>
            <a:r>
              <a:rPr lang="en-US" sz="3200" b="1" dirty="0">
                <a:solidFill>
                  <a:schemeClr val="accent2">
                    <a:lumMod val="60000"/>
                    <a:lumOff val="40000"/>
                  </a:schemeClr>
                </a:solidFill>
                <a:latin typeface="Calibri" pitchFamily="34" charset="0"/>
                <a:ea typeface="Calibri" pitchFamily="34" charset="-122"/>
                <a:cs typeface="Calibri" pitchFamily="34" charset="-120"/>
              </a:rPr>
              <a:t>What's Next</a:t>
            </a:r>
          </a:p>
        </p:txBody>
      </p:sp>
      <p:sp>
        <p:nvSpPr>
          <p:cNvPr id="3" name="Text 1"/>
          <p:cNvSpPr/>
          <p:nvPr/>
        </p:nvSpPr>
        <p:spPr>
          <a:xfrm>
            <a:off x="548640" y="6446520"/>
            <a:ext cx="7315200" cy="274320"/>
          </a:xfrm>
          <a:prstGeom prst="rect">
            <a:avLst/>
          </a:prstGeom>
          <a:noFill/>
          <a:ln/>
        </p:spPr>
        <p:txBody>
          <a:bodyPr wrap="square" rtlCol="0" anchor="ctr"/>
          <a:lstStyle/>
          <a:p>
            <a:pPr marL="0" indent="0">
              <a:buNone/>
            </a:pPr>
            <a:r>
              <a:rPr lang="en-US" sz="1000" dirty="0">
                <a:latin typeface="Calibri" pitchFamily="34" charset="0"/>
                <a:ea typeface="Calibri" pitchFamily="34" charset="-122"/>
                <a:cs typeface="Calibri" pitchFamily="34" charset="-120"/>
              </a:rPr>
              <a:t>Image Composer Tool  •  Open Source Summit</a:t>
            </a:r>
            <a:endParaRPr lang="en-US" sz="1000" dirty="0"/>
          </a:p>
        </p:txBody>
      </p:sp>
      <p:sp>
        <p:nvSpPr>
          <p:cNvPr id="4" name="Text 2"/>
          <p:cNvSpPr/>
          <p:nvPr/>
        </p:nvSpPr>
        <p:spPr>
          <a:xfrm>
            <a:off x="11338560" y="6446520"/>
            <a:ext cx="365760" cy="274320"/>
          </a:xfrm>
          <a:prstGeom prst="rect">
            <a:avLst/>
          </a:prstGeom>
          <a:noFill/>
          <a:ln/>
        </p:spPr>
        <p:txBody>
          <a:bodyPr wrap="square" rtlCol="0" anchor="ctr"/>
          <a:lstStyle/>
          <a:p>
            <a:pPr marL="0" indent="0" algn="r">
              <a:buNone/>
            </a:pPr>
            <a:r>
              <a:rPr lang="en-US" sz="1000" dirty="0">
                <a:solidFill>
                  <a:srgbClr val="64748B"/>
                </a:solidFill>
                <a:latin typeface="Calibri" pitchFamily="34" charset="0"/>
                <a:ea typeface="Calibri" pitchFamily="34" charset="-122"/>
                <a:cs typeface="Calibri" pitchFamily="34" charset="-120"/>
              </a:rPr>
              <a:t>14</a:t>
            </a:r>
            <a:endParaRPr lang="en-US" sz="1000" dirty="0"/>
          </a:p>
        </p:txBody>
      </p:sp>
      <p:sp>
        <p:nvSpPr>
          <p:cNvPr id="11" name="Text 3">
            <a:extLst>
              <a:ext uri="{FF2B5EF4-FFF2-40B4-BE49-F238E27FC236}">
                <a16:creationId xmlns:a16="http://schemas.microsoft.com/office/drawing/2014/main" id="{7849F4CB-7285-2DB3-3869-CDF5C75A4E1B}"/>
              </a:ext>
            </a:extLst>
          </p:cNvPr>
          <p:cNvSpPr/>
          <p:nvPr/>
        </p:nvSpPr>
        <p:spPr>
          <a:xfrm>
            <a:off x="548640" y="1097280"/>
            <a:ext cx="11064240" cy="365760"/>
          </a:xfrm>
          <a:prstGeom prst="rect">
            <a:avLst/>
          </a:prstGeom>
          <a:noFill/>
          <a:ln/>
        </p:spPr>
        <p:txBody>
          <a:bodyPr wrap="square" rtlCol="0" anchor="ctr"/>
          <a:lstStyle/>
          <a:p>
            <a:pPr marL="0" indent="0">
              <a:buNone/>
            </a:pPr>
            <a:r>
              <a:rPr lang="en-US" sz="1600" i="1" dirty="0">
                <a:latin typeface="Calibri" pitchFamily="34" charset="0"/>
                <a:ea typeface="Calibri" pitchFamily="34" charset="-122"/>
                <a:cs typeface="Calibri" pitchFamily="34" charset="-120"/>
              </a:rPr>
              <a:t>Areas we're actively developing and where the community can contribute. ( * marked are already </a:t>
            </a:r>
            <a:r>
              <a:rPr lang="en-US" sz="1600" i="1">
                <a:latin typeface="Calibri" pitchFamily="34" charset="0"/>
                <a:ea typeface="Calibri" pitchFamily="34" charset="-122"/>
                <a:cs typeface="Calibri" pitchFamily="34" charset="-120"/>
              </a:rPr>
              <a:t>partially supported)</a:t>
            </a:r>
            <a:endParaRPr lang="en-US" sz="1600" i="1" dirty="0">
              <a:latin typeface="Calibri" pitchFamily="34" charset="0"/>
              <a:ea typeface="Calibri" pitchFamily="34" charset="-122"/>
              <a:cs typeface="Calibri" pitchFamily="34" charset="-120"/>
            </a:endParaRPr>
          </a:p>
        </p:txBody>
      </p:sp>
      <p:sp>
        <p:nvSpPr>
          <p:cNvPr id="48" name="Text 1">
            <a:extLst>
              <a:ext uri="{FF2B5EF4-FFF2-40B4-BE49-F238E27FC236}">
                <a16:creationId xmlns:a16="http://schemas.microsoft.com/office/drawing/2014/main" id="{B0CA9761-B0F6-DD3C-EED7-8F79BA6BE3D5}"/>
              </a:ext>
            </a:extLst>
          </p:cNvPr>
          <p:cNvSpPr/>
          <p:nvPr/>
        </p:nvSpPr>
        <p:spPr>
          <a:xfrm>
            <a:off x="548640" y="6446520"/>
            <a:ext cx="9144000" cy="274320"/>
          </a:xfrm>
          <a:prstGeom prst="rect">
            <a:avLst/>
          </a:prstGeom>
          <a:noFill/>
          <a:ln/>
        </p:spPr>
        <p:txBody>
          <a:bodyPr wrap="square" rtlCol="0" anchor="ctr"/>
          <a:lstStyle/>
          <a:p>
            <a:pPr marL="0" indent="0">
              <a:buNone/>
            </a:pPr>
            <a:r>
              <a:rPr lang="en-US" sz="1000" dirty="0">
                <a:solidFill>
                  <a:srgbClr val="64748B"/>
                </a:solidFill>
                <a:latin typeface="Inter" pitchFamily="34" charset="0"/>
                <a:ea typeface="Inter" pitchFamily="34" charset="-122"/>
                <a:cs typeface="Inter" pitchFamily="34" charset="-120"/>
              </a:rPr>
              <a:t>Image Composer Tool  •  Open Source Summit</a:t>
            </a:r>
            <a:endParaRPr lang="en-US" sz="1000" dirty="0"/>
          </a:p>
        </p:txBody>
      </p:sp>
      <p:sp>
        <p:nvSpPr>
          <p:cNvPr id="49" name="Text 2">
            <a:extLst>
              <a:ext uri="{FF2B5EF4-FFF2-40B4-BE49-F238E27FC236}">
                <a16:creationId xmlns:a16="http://schemas.microsoft.com/office/drawing/2014/main" id="{212CEF0E-8EFA-E095-4A77-5A5EC5D14982}"/>
              </a:ext>
            </a:extLst>
          </p:cNvPr>
          <p:cNvSpPr/>
          <p:nvPr/>
        </p:nvSpPr>
        <p:spPr>
          <a:xfrm>
            <a:off x="11091672" y="6446520"/>
            <a:ext cx="457200" cy="274320"/>
          </a:xfrm>
          <a:prstGeom prst="rect">
            <a:avLst/>
          </a:prstGeom>
          <a:noFill/>
          <a:ln/>
        </p:spPr>
        <p:txBody>
          <a:bodyPr wrap="square" rtlCol="0" anchor="ctr"/>
          <a:lstStyle/>
          <a:p>
            <a:pPr marL="0" indent="0" algn="r">
              <a:buNone/>
            </a:pPr>
            <a:r>
              <a:rPr lang="en-US" sz="1000" dirty="0">
                <a:solidFill>
                  <a:srgbClr val="64748B"/>
                </a:solidFill>
                <a:latin typeface="Inter" pitchFamily="34" charset="0"/>
                <a:ea typeface="Inter" pitchFamily="34" charset="-122"/>
                <a:cs typeface="Inter" pitchFamily="34" charset="-120"/>
              </a:rPr>
              <a:t>15</a:t>
            </a:r>
            <a:endParaRPr lang="en-US" sz="1000" dirty="0"/>
          </a:p>
        </p:txBody>
      </p:sp>
      <p:sp>
        <p:nvSpPr>
          <p:cNvPr id="50" name="Shape 4">
            <a:extLst>
              <a:ext uri="{FF2B5EF4-FFF2-40B4-BE49-F238E27FC236}">
                <a16:creationId xmlns:a16="http://schemas.microsoft.com/office/drawing/2014/main" id="{B52F36B6-CC22-7614-7CCE-6B5A1C976374}"/>
              </a:ext>
            </a:extLst>
          </p:cNvPr>
          <p:cNvSpPr/>
          <p:nvPr/>
        </p:nvSpPr>
        <p:spPr>
          <a:xfrm>
            <a:off x="548640" y="1691640"/>
            <a:ext cx="5349240" cy="914400"/>
          </a:xfrm>
          <a:prstGeom prst="rect">
            <a:avLst/>
          </a:prstGeom>
          <a:solidFill>
            <a:srgbClr val="FFFFFF"/>
          </a:solidFill>
          <a:ln w="6350">
            <a:solidFill>
              <a:srgbClr val="CBD5E1"/>
            </a:solidFill>
            <a:prstDash val="solid"/>
          </a:ln>
          <a:effectLst>
            <a:outerShdw blurRad="101600" dist="25400" dir="5400000" algn="bl" rotWithShape="0">
              <a:srgbClr val="000000">
                <a:alpha val="15000"/>
              </a:srgbClr>
            </a:outerShdw>
          </a:effectLst>
        </p:spPr>
        <p:txBody>
          <a:bodyPr/>
          <a:lstStyle/>
          <a:p>
            <a:endParaRPr lang="en-US"/>
          </a:p>
        </p:txBody>
      </p:sp>
      <p:pic>
        <p:nvPicPr>
          <p:cNvPr id="51" name="Image 0" descr="preencoded.png">
            <a:extLst>
              <a:ext uri="{FF2B5EF4-FFF2-40B4-BE49-F238E27FC236}">
                <a16:creationId xmlns:a16="http://schemas.microsoft.com/office/drawing/2014/main" id="{F44AA5C6-2EB1-5F6B-81DD-D9F6197E955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7240" y="1828800"/>
            <a:ext cx="274320" cy="274320"/>
          </a:xfrm>
          <a:prstGeom prst="rect">
            <a:avLst/>
          </a:prstGeom>
        </p:spPr>
      </p:pic>
      <p:sp>
        <p:nvSpPr>
          <p:cNvPr id="52" name="Text 5">
            <a:extLst>
              <a:ext uri="{FF2B5EF4-FFF2-40B4-BE49-F238E27FC236}">
                <a16:creationId xmlns:a16="http://schemas.microsoft.com/office/drawing/2014/main" id="{02B4AEA0-D153-8689-5CE9-F2AE43E92E1A}"/>
              </a:ext>
            </a:extLst>
          </p:cNvPr>
          <p:cNvSpPr/>
          <p:nvPr/>
        </p:nvSpPr>
        <p:spPr>
          <a:xfrm>
            <a:off x="1143000" y="1801368"/>
            <a:ext cx="4572000" cy="320040"/>
          </a:xfrm>
          <a:prstGeom prst="rect">
            <a:avLst/>
          </a:prstGeom>
          <a:noFill/>
          <a:ln/>
        </p:spPr>
        <p:txBody>
          <a:bodyPr wrap="square" lIns="0" tIns="0" rIns="0" bIns="0" rtlCol="0" anchor="ctr"/>
          <a:lstStyle/>
          <a:p>
            <a:pPr marL="0" indent="0">
              <a:buNone/>
            </a:pPr>
            <a:r>
              <a:rPr lang="en-US" b="1" dirty="0">
                <a:solidFill>
                  <a:srgbClr val="1E293B"/>
                </a:solidFill>
                <a:latin typeface="Calibri" pitchFamily="34" charset="0"/>
                <a:ea typeface="Calibri" pitchFamily="34" charset="-122"/>
                <a:cs typeface="Calibri" pitchFamily="34" charset="-120"/>
              </a:rPr>
              <a:t>Containerization for Build</a:t>
            </a:r>
          </a:p>
        </p:txBody>
      </p:sp>
      <p:sp>
        <p:nvSpPr>
          <p:cNvPr id="53" name="Text 6">
            <a:extLst>
              <a:ext uri="{FF2B5EF4-FFF2-40B4-BE49-F238E27FC236}">
                <a16:creationId xmlns:a16="http://schemas.microsoft.com/office/drawing/2014/main" id="{521EAF0F-F548-B28B-3CE1-942DF6E34D29}"/>
              </a:ext>
            </a:extLst>
          </p:cNvPr>
          <p:cNvSpPr/>
          <p:nvPr/>
        </p:nvSpPr>
        <p:spPr>
          <a:xfrm>
            <a:off x="1143000" y="2148840"/>
            <a:ext cx="4572000" cy="457200"/>
          </a:xfrm>
          <a:prstGeom prst="rect">
            <a:avLst/>
          </a:prstGeom>
          <a:noFill/>
          <a:ln/>
        </p:spPr>
        <p:txBody>
          <a:bodyPr wrap="square" lIns="0" tIns="0" rIns="0" bIns="0" rtlCol="0" anchor="ctr"/>
          <a:lstStyle/>
          <a:p>
            <a:pPr marL="0" indent="0">
              <a:buNone/>
            </a:pPr>
            <a:r>
              <a:rPr lang="en-US" sz="1200" dirty="0">
                <a:solidFill>
                  <a:srgbClr val="1E293B"/>
                </a:solidFill>
                <a:latin typeface="Calibri" pitchFamily="34" charset="0"/>
                <a:ea typeface="Calibri" pitchFamily="34" charset="-122"/>
                <a:cs typeface="Calibri" pitchFamily="34" charset="-120"/>
              </a:rPr>
              <a:t>Run the entire build pipeline in containers for better isolation and reproducibility.</a:t>
            </a:r>
          </a:p>
        </p:txBody>
      </p:sp>
      <p:sp>
        <p:nvSpPr>
          <p:cNvPr id="54" name="Shape 7">
            <a:extLst>
              <a:ext uri="{FF2B5EF4-FFF2-40B4-BE49-F238E27FC236}">
                <a16:creationId xmlns:a16="http://schemas.microsoft.com/office/drawing/2014/main" id="{52094CFE-2D54-6FB0-22AA-B8F7A53FC300}"/>
              </a:ext>
            </a:extLst>
          </p:cNvPr>
          <p:cNvSpPr/>
          <p:nvPr/>
        </p:nvSpPr>
        <p:spPr>
          <a:xfrm>
            <a:off x="6217920" y="1691640"/>
            <a:ext cx="5349240" cy="914400"/>
          </a:xfrm>
          <a:prstGeom prst="rect">
            <a:avLst/>
          </a:prstGeom>
          <a:solidFill>
            <a:srgbClr val="FFFFFF"/>
          </a:solidFill>
          <a:ln w="6350">
            <a:solidFill>
              <a:srgbClr val="CBD5E1"/>
            </a:solidFill>
            <a:prstDash val="solid"/>
          </a:ln>
          <a:effectLst>
            <a:outerShdw blurRad="101600" dist="25400" dir="5400000" algn="bl" rotWithShape="0">
              <a:srgbClr val="000000">
                <a:alpha val="15000"/>
              </a:srgbClr>
            </a:outerShdw>
          </a:effectLst>
        </p:spPr>
        <p:txBody>
          <a:bodyPr/>
          <a:lstStyle/>
          <a:p>
            <a:endParaRPr lang="en-US"/>
          </a:p>
        </p:txBody>
      </p:sp>
      <p:pic>
        <p:nvPicPr>
          <p:cNvPr id="55" name="Image 1" descr="preencoded.png">
            <a:extLst>
              <a:ext uri="{FF2B5EF4-FFF2-40B4-BE49-F238E27FC236}">
                <a16:creationId xmlns:a16="http://schemas.microsoft.com/office/drawing/2014/main" id="{F0D592B0-C28B-A405-3629-597B703F71E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446520" y="1828800"/>
            <a:ext cx="274320" cy="274320"/>
          </a:xfrm>
          <a:prstGeom prst="rect">
            <a:avLst/>
          </a:prstGeom>
        </p:spPr>
      </p:pic>
      <p:sp>
        <p:nvSpPr>
          <p:cNvPr id="56" name="Text 8">
            <a:extLst>
              <a:ext uri="{FF2B5EF4-FFF2-40B4-BE49-F238E27FC236}">
                <a16:creationId xmlns:a16="http://schemas.microsoft.com/office/drawing/2014/main" id="{0EAF096D-CAEC-1F49-8FD8-A370234CB360}"/>
              </a:ext>
            </a:extLst>
          </p:cNvPr>
          <p:cNvSpPr/>
          <p:nvPr/>
        </p:nvSpPr>
        <p:spPr>
          <a:xfrm>
            <a:off x="6812280" y="1801368"/>
            <a:ext cx="4572000" cy="320040"/>
          </a:xfrm>
          <a:prstGeom prst="rect">
            <a:avLst/>
          </a:prstGeom>
          <a:noFill/>
          <a:ln/>
        </p:spPr>
        <p:txBody>
          <a:bodyPr wrap="square" lIns="0" tIns="0" rIns="0" bIns="0" rtlCol="0" anchor="ctr"/>
          <a:lstStyle/>
          <a:p>
            <a:r>
              <a:rPr lang="en-US" b="1" dirty="0">
                <a:solidFill>
                  <a:srgbClr val="1E293B"/>
                </a:solidFill>
                <a:latin typeface="Calibri" pitchFamily="34" charset="0"/>
                <a:ea typeface="Calibri" pitchFamily="34" charset="-122"/>
                <a:cs typeface="Calibri" pitchFamily="34" charset="-120"/>
              </a:rPr>
              <a:t>Live Installer*</a:t>
            </a:r>
          </a:p>
        </p:txBody>
      </p:sp>
      <p:sp>
        <p:nvSpPr>
          <p:cNvPr id="57" name="Text 9">
            <a:extLst>
              <a:ext uri="{FF2B5EF4-FFF2-40B4-BE49-F238E27FC236}">
                <a16:creationId xmlns:a16="http://schemas.microsoft.com/office/drawing/2014/main" id="{380FB9CE-912A-6DC7-AAD8-9E85C2C2B495}"/>
              </a:ext>
            </a:extLst>
          </p:cNvPr>
          <p:cNvSpPr/>
          <p:nvPr/>
        </p:nvSpPr>
        <p:spPr>
          <a:xfrm>
            <a:off x="6812280" y="2148840"/>
            <a:ext cx="4572000" cy="457200"/>
          </a:xfrm>
          <a:prstGeom prst="rect">
            <a:avLst/>
          </a:prstGeom>
          <a:noFill/>
          <a:ln/>
        </p:spPr>
        <p:txBody>
          <a:bodyPr wrap="square" lIns="0" tIns="0" rIns="0" bIns="0" rtlCol="0" anchor="ctr"/>
          <a:lstStyle/>
          <a:p>
            <a:r>
              <a:rPr lang="en-US" sz="1200" dirty="0">
                <a:solidFill>
                  <a:srgbClr val="1E293B"/>
                </a:solidFill>
                <a:latin typeface="Calibri" pitchFamily="34" charset="0"/>
                <a:ea typeface="Calibri" pitchFamily="34" charset="-122"/>
                <a:cs typeface="Calibri" pitchFamily="34" charset="-120"/>
              </a:rPr>
              <a:t>Installs a pre-built OS image directly to disk from an ISO, supporting both unattended and attended (interactive UI) installation modes.</a:t>
            </a:r>
          </a:p>
        </p:txBody>
      </p:sp>
      <p:sp>
        <p:nvSpPr>
          <p:cNvPr id="58" name="Shape 10">
            <a:extLst>
              <a:ext uri="{FF2B5EF4-FFF2-40B4-BE49-F238E27FC236}">
                <a16:creationId xmlns:a16="http://schemas.microsoft.com/office/drawing/2014/main" id="{D6481F1E-391E-3CB1-9D0B-15CBF38653AA}"/>
              </a:ext>
            </a:extLst>
          </p:cNvPr>
          <p:cNvSpPr/>
          <p:nvPr/>
        </p:nvSpPr>
        <p:spPr>
          <a:xfrm>
            <a:off x="548640" y="2697480"/>
            <a:ext cx="5349240" cy="914400"/>
          </a:xfrm>
          <a:prstGeom prst="rect">
            <a:avLst/>
          </a:prstGeom>
          <a:solidFill>
            <a:srgbClr val="FFFFFF"/>
          </a:solidFill>
          <a:ln w="6350">
            <a:solidFill>
              <a:srgbClr val="CBD5E1"/>
            </a:solidFill>
            <a:prstDash val="solid"/>
          </a:ln>
          <a:effectLst>
            <a:outerShdw blurRad="101600" dist="25400" dir="5400000" algn="bl" rotWithShape="0">
              <a:srgbClr val="000000">
                <a:alpha val="15000"/>
              </a:srgbClr>
            </a:outerShdw>
          </a:effectLst>
        </p:spPr>
        <p:txBody>
          <a:bodyPr/>
          <a:lstStyle/>
          <a:p>
            <a:endParaRPr lang="en-US"/>
          </a:p>
        </p:txBody>
      </p:sp>
      <p:pic>
        <p:nvPicPr>
          <p:cNvPr id="59" name="Image 2" descr="preencoded.png">
            <a:extLst>
              <a:ext uri="{FF2B5EF4-FFF2-40B4-BE49-F238E27FC236}">
                <a16:creationId xmlns:a16="http://schemas.microsoft.com/office/drawing/2014/main" id="{A3693397-4707-B3AB-FBD6-AAF598D5F1C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7240" y="2834640"/>
            <a:ext cx="274320" cy="274320"/>
          </a:xfrm>
          <a:prstGeom prst="rect">
            <a:avLst/>
          </a:prstGeom>
        </p:spPr>
      </p:pic>
      <p:sp>
        <p:nvSpPr>
          <p:cNvPr id="60" name="Text 11">
            <a:extLst>
              <a:ext uri="{FF2B5EF4-FFF2-40B4-BE49-F238E27FC236}">
                <a16:creationId xmlns:a16="http://schemas.microsoft.com/office/drawing/2014/main" id="{993A093A-BE36-3E8F-9855-0492953ADFF4}"/>
              </a:ext>
            </a:extLst>
          </p:cNvPr>
          <p:cNvSpPr/>
          <p:nvPr/>
        </p:nvSpPr>
        <p:spPr>
          <a:xfrm>
            <a:off x="1143000" y="2807208"/>
            <a:ext cx="4572000" cy="320040"/>
          </a:xfrm>
          <a:prstGeom prst="rect">
            <a:avLst/>
          </a:prstGeom>
          <a:noFill/>
          <a:ln/>
        </p:spPr>
        <p:txBody>
          <a:bodyPr wrap="square" lIns="0" tIns="0" rIns="0" bIns="0" rtlCol="0" anchor="ctr"/>
          <a:lstStyle/>
          <a:p>
            <a:pPr indent="0">
              <a:buNone/>
            </a:pPr>
            <a:r>
              <a:rPr lang="en-US" b="1" dirty="0">
                <a:solidFill>
                  <a:srgbClr val="1E293B"/>
                </a:solidFill>
                <a:latin typeface="Calibri" pitchFamily="34" charset="0"/>
                <a:ea typeface="Calibri" pitchFamily="34" charset="-122"/>
                <a:cs typeface="Calibri" pitchFamily="34" charset="-120"/>
              </a:rPr>
              <a:t>Optional UI</a:t>
            </a:r>
          </a:p>
        </p:txBody>
      </p:sp>
      <p:sp>
        <p:nvSpPr>
          <p:cNvPr id="61" name="Text 12">
            <a:extLst>
              <a:ext uri="{FF2B5EF4-FFF2-40B4-BE49-F238E27FC236}">
                <a16:creationId xmlns:a16="http://schemas.microsoft.com/office/drawing/2014/main" id="{CBF8BB70-DC54-3EEB-DA98-D1BD43D4AB1E}"/>
              </a:ext>
            </a:extLst>
          </p:cNvPr>
          <p:cNvSpPr/>
          <p:nvPr/>
        </p:nvSpPr>
        <p:spPr>
          <a:xfrm>
            <a:off x="1143000" y="3154680"/>
            <a:ext cx="4572000" cy="457200"/>
          </a:xfrm>
          <a:prstGeom prst="rect">
            <a:avLst/>
          </a:prstGeom>
          <a:noFill/>
          <a:ln/>
        </p:spPr>
        <p:txBody>
          <a:bodyPr wrap="square" lIns="0" tIns="0" rIns="0" bIns="0" rtlCol="0" anchor="ctr"/>
          <a:lstStyle/>
          <a:p>
            <a:pPr indent="0">
              <a:buNone/>
            </a:pPr>
            <a:r>
              <a:rPr lang="en-US" sz="1200" dirty="0">
                <a:solidFill>
                  <a:srgbClr val="1E293B"/>
                </a:solidFill>
                <a:latin typeface="Calibri" pitchFamily="34" charset="0"/>
                <a:ea typeface="Calibri" pitchFamily="34" charset="-122"/>
                <a:cs typeface="Calibri" pitchFamily="34" charset="-120"/>
              </a:rPr>
              <a:t>Web-based interface for template editing and build monitoring alongside the CLI.</a:t>
            </a:r>
          </a:p>
        </p:txBody>
      </p:sp>
      <p:sp>
        <p:nvSpPr>
          <p:cNvPr id="62" name="Shape 13">
            <a:extLst>
              <a:ext uri="{FF2B5EF4-FFF2-40B4-BE49-F238E27FC236}">
                <a16:creationId xmlns:a16="http://schemas.microsoft.com/office/drawing/2014/main" id="{782A0009-C61B-0058-EC52-9AFC32CDD4A0}"/>
              </a:ext>
            </a:extLst>
          </p:cNvPr>
          <p:cNvSpPr/>
          <p:nvPr/>
        </p:nvSpPr>
        <p:spPr>
          <a:xfrm>
            <a:off x="6217920" y="2697480"/>
            <a:ext cx="5349240" cy="914400"/>
          </a:xfrm>
          <a:prstGeom prst="rect">
            <a:avLst/>
          </a:prstGeom>
          <a:solidFill>
            <a:srgbClr val="FFFFFF"/>
          </a:solidFill>
          <a:ln w="6350">
            <a:solidFill>
              <a:srgbClr val="CBD5E1"/>
            </a:solidFill>
            <a:prstDash val="solid"/>
          </a:ln>
          <a:effectLst>
            <a:outerShdw blurRad="101600" dist="25400" dir="5400000" algn="bl" rotWithShape="0">
              <a:srgbClr val="000000">
                <a:alpha val="15000"/>
              </a:srgbClr>
            </a:outerShdw>
          </a:effectLst>
        </p:spPr>
        <p:txBody>
          <a:bodyPr/>
          <a:lstStyle/>
          <a:p>
            <a:endParaRPr lang="en-US"/>
          </a:p>
        </p:txBody>
      </p:sp>
      <p:pic>
        <p:nvPicPr>
          <p:cNvPr id="63" name="Image 3" descr="preencoded.png">
            <a:extLst>
              <a:ext uri="{FF2B5EF4-FFF2-40B4-BE49-F238E27FC236}">
                <a16:creationId xmlns:a16="http://schemas.microsoft.com/office/drawing/2014/main" id="{9AB50E20-1DC5-7F77-2C56-147D0C86B0E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446520" y="2834640"/>
            <a:ext cx="274320" cy="274320"/>
          </a:xfrm>
          <a:prstGeom prst="rect">
            <a:avLst/>
          </a:prstGeom>
        </p:spPr>
      </p:pic>
      <p:sp>
        <p:nvSpPr>
          <p:cNvPr id="64" name="Text 14">
            <a:extLst>
              <a:ext uri="{FF2B5EF4-FFF2-40B4-BE49-F238E27FC236}">
                <a16:creationId xmlns:a16="http://schemas.microsoft.com/office/drawing/2014/main" id="{2702D765-130C-D62F-BE18-7B8D4E1B2CC2}"/>
              </a:ext>
            </a:extLst>
          </p:cNvPr>
          <p:cNvSpPr/>
          <p:nvPr/>
        </p:nvSpPr>
        <p:spPr>
          <a:xfrm>
            <a:off x="6812280" y="2807208"/>
            <a:ext cx="4572000" cy="320040"/>
          </a:xfrm>
          <a:prstGeom prst="rect">
            <a:avLst/>
          </a:prstGeom>
          <a:noFill/>
          <a:ln/>
        </p:spPr>
        <p:txBody>
          <a:bodyPr wrap="square" lIns="0" tIns="0" rIns="0" bIns="0" rtlCol="0" anchor="ctr"/>
          <a:lstStyle/>
          <a:p>
            <a:pPr marL="0" indent="0">
              <a:buNone/>
            </a:pPr>
            <a:r>
              <a:rPr lang="en-US" b="1" dirty="0">
                <a:solidFill>
                  <a:srgbClr val="1E293B"/>
                </a:solidFill>
                <a:latin typeface="Calibri" pitchFamily="34" charset="0"/>
                <a:ea typeface="Calibri" pitchFamily="34" charset="-122"/>
                <a:cs typeface="Calibri" pitchFamily="34" charset="-120"/>
              </a:rPr>
              <a:t>AI-Assisted Template Generation*</a:t>
            </a:r>
          </a:p>
        </p:txBody>
      </p:sp>
      <p:sp>
        <p:nvSpPr>
          <p:cNvPr id="65" name="Text 15">
            <a:extLst>
              <a:ext uri="{FF2B5EF4-FFF2-40B4-BE49-F238E27FC236}">
                <a16:creationId xmlns:a16="http://schemas.microsoft.com/office/drawing/2014/main" id="{ACFC42D5-D6A2-49BB-21FA-71FE235E3296}"/>
              </a:ext>
            </a:extLst>
          </p:cNvPr>
          <p:cNvSpPr/>
          <p:nvPr/>
        </p:nvSpPr>
        <p:spPr>
          <a:xfrm>
            <a:off x="6812280" y="3154680"/>
            <a:ext cx="4572000" cy="457200"/>
          </a:xfrm>
          <a:prstGeom prst="rect">
            <a:avLst/>
          </a:prstGeom>
          <a:noFill/>
          <a:ln/>
        </p:spPr>
        <p:txBody>
          <a:bodyPr wrap="square" lIns="0" tIns="0" rIns="0" bIns="0" rtlCol="0" anchor="ctr"/>
          <a:lstStyle/>
          <a:p>
            <a:r>
              <a:rPr lang="en-US" sz="1200" dirty="0">
                <a:solidFill>
                  <a:srgbClr val="1E293B"/>
                </a:solidFill>
                <a:latin typeface="Calibri" pitchFamily="34" charset="0"/>
                <a:ea typeface="Calibri" pitchFamily="34" charset="-122"/>
                <a:cs typeface="Calibri" pitchFamily="34" charset="-120"/>
              </a:rPr>
              <a:t>RAG-based system to help users create templates from natural language requirements.</a:t>
            </a:r>
          </a:p>
        </p:txBody>
      </p:sp>
      <p:sp>
        <p:nvSpPr>
          <p:cNvPr id="66" name="Shape 16">
            <a:extLst>
              <a:ext uri="{FF2B5EF4-FFF2-40B4-BE49-F238E27FC236}">
                <a16:creationId xmlns:a16="http://schemas.microsoft.com/office/drawing/2014/main" id="{09BDABB1-D310-B605-8C0A-FEE2A6EDFD06}"/>
              </a:ext>
            </a:extLst>
          </p:cNvPr>
          <p:cNvSpPr/>
          <p:nvPr/>
        </p:nvSpPr>
        <p:spPr>
          <a:xfrm>
            <a:off x="6217920" y="3719078"/>
            <a:ext cx="5349240" cy="914400"/>
          </a:xfrm>
          <a:prstGeom prst="rect">
            <a:avLst/>
          </a:prstGeom>
          <a:solidFill>
            <a:srgbClr val="FFFFFF"/>
          </a:solidFill>
          <a:ln w="6350">
            <a:solidFill>
              <a:srgbClr val="CBD5E1"/>
            </a:solidFill>
            <a:prstDash val="solid"/>
          </a:ln>
          <a:effectLst>
            <a:outerShdw blurRad="101600" dist="25400" dir="5400000" algn="bl" rotWithShape="0">
              <a:srgbClr val="000000">
                <a:alpha val="15000"/>
              </a:srgbClr>
            </a:outerShdw>
          </a:effectLst>
        </p:spPr>
        <p:txBody>
          <a:bodyPr/>
          <a:lstStyle/>
          <a:p>
            <a:endParaRPr lang="en-US"/>
          </a:p>
        </p:txBody>
      </p:sp>
      <p:pic>
        <p:nvPicPr>
          <p:cNvPr id="67" name="Image 4" descr="preencoded.png">
            <a:extLst>
              <a:ext uri="{FF2B5EF4-FFF2-40B4-BE49-F238E27FC236}">
                <a16:creationId xmlns:a16="http://schemas.microsoft.com/office/drawing/2014/main" id="{D7E88742-462F-69B1-C79C-E66D7A5AC2B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446520" y="3856238"/>
            <a:ext cx="274320" cy="274320"/>
          </a:xfrm>
          <a:prstGeom prst="rect">
            <a:avLst/>
          </a:prstGeom>
        </p:spPr>
      </p:pic>
      <p:sp>
        <p:nvSpPr>
          <p:cNvPr id="68" name="Text 17">
            <a:extLst>
              <a:ext uri="{FF2B5EF4-FFF2-40B4-BE49-F238E27FC236}">
                <a16:creationId xmlns:a16="http://schemas.microsoft.com/office/drawing/2014/main" id="{9451F9A2-587B-6581-DFA6-2722E2C466E8}"/>
              </a:ext>
            </a:extLst>
          </p:cNvPr>
          <p:cNvSpPr/>
          <p:nvPr/>
        </p:nvSpPr>
        <p:spPr>
          <a:xfrm>
            <a:off x="6812280" y="3828806"/>
            <a:ext cx="4572000" cy="320040"/>
          </a:xfrm>
          <a:prstGeom prst="rect">
            <a:avLst/>
          </a:prstGeom>
          <a:noFill/>
          <a:ln/>
        </p:spPr>
        <p:txBody>
          <a:bodyPr wrap="square" lIns="0" tIns="0" rIns="0" bIns="0" rtlCol="0" anchor="ctr"/>
          <a:lstStyle/>
          <a:p>
            <a:r>
              <a:rPr lang="en-US" b="1" dirty="0">
                <a:solidFill>
                  <a:srgbClr val="1E293B"/>
                </a:solidFill>
                <a:latin typeface="Calibri" pitchFamily="34" charset="0"/>
                <a:ea typeface="Calibri" pitchFamily="34" charset="-122"/>
                <a:cs typeface="Calibri" pitchFamily="34" charset="-120"/>
              </a:rPr>
              <a:t>ARM Support*</a:t>
            </a:r>
          </a:p>
        </p:txBody>
      </p:sp>
      <p:sp>
        <p:nvSpPr>
          <p:cNvPr id="69" name="Text 18">
            <a:extLst>
              <a:ext uri="{FF2B5EF4-FFF2-40B4-BE49-F238E27FC236}">
                <a16:creationId xmlns:a16="http://schemas.microsoft.com/office/drawing/2014/main" id="{04D04433-1CCC-293A-A8DB-AD2F79D18E9F}"/>
              </a:ext>
            </a:extLst>
          </p:cNvPr>
          <p:cNvSpPr/>
          <p:nvPr/>
        </p:nvSpPr>
        <p:spPr>
          <a:xfrm>
            <a:off x="6812280" y="4176278"/>
            <a:ext cx="4572000" cy="457200"/>
          </a:xfrm>
          <a:prstGeom prst="rect">
            <a:avLst/>
          </a:prstGeom>
          <a:noFill/>
          <a:ln/>
        </p:spPr>
        <p:txBody>
          <a:bodyPr wrap="square" lIns="0" tIns="0" rIns="0" bIns="0" rtlCol="0" anchor="ctr"/>
          <a:lstStyle/>
          <a:p>
            <a:pPr marL="0" indent="0">
              <a:buNone/>
            </a:pPr>
            <a:r>
              <a:rPr lang="en-US" sz="1200" dirty="0">
                <a:solidFill>
                  <a:srgbClr val="1E293B"/>
                </a:solidFill>
                <a:latin typeface="Calibri" pitchFamily="34" charset="0"/>
                <a:ea typeface="Calibri" pitchFamily="34" charset="-122"/>
                <a:cs typeface="Calibri" pitchFamily="34" charset="-120"/>
              </a:rPr>
              <a:t>Preview builds for aarch64 available now - working toward production-hardened support</a:t>
            </a:r>
            <a:r>
              <a:rPr lang="en-US" sz="1100" dirty="0">
                <a:solidFill>
                  <a:srgbClr val="64748B"/>
                </a:solidFill>
                <a:latin typeface="Inter" pitchFamily="34" charset="0"/>
                <a:ea typeface="Inter" pitchFamily="34" charset="-122"/>
                <a:cs typeface="Inter" pitchFamily="34" charset="-120"/>
              </a:rPr>
              <a:t>.</a:t>
            </a:r>
            <a:endParaRPr lang="en-US" sz="1100" dirty="0"/>
          </a:p>
        </p:txBody>
      </p:sp>
      <p:sp>
        <p:nvSpPr>
          <p:cNvPr id="70" name="Shape 19">
            <a:extLst>
              <a:ext uri="{FF2B5EF4-FFF2-40B4-BE49-F238E27FC236}">
                <a16:creationId xmlns:a16="http://schemas.microsoft.com/office/drawing/2014/main" id="{0F268024-37DA-395D-C243-8291CBB8CC5A}"/>
              </a:ext>
            </a:extLst>
          </p:cNvPr>
          <p:cNvSpPr/>
          <p:nvPr/>
        </p:nvSpPr>
        <p:spPr>
          <a:xfrm>
            <a:off x="548640" y="3688248"/>
            <a:ext cx="5349240" cy="914400"/>
          </a:xfrm>
          <a:prstGeom prst="rect">
            <a:avLst/>
          </a:prstGeom>
          <a:solidFill>
            <a:srgbClr val="FFFFFF"/>
          </a:solidFill>
          <a:ln w="6350">
            <a:solidFill>
              <a:srgbClr val="CBD5E1"/>
            </a:solidFill>
            <a:prstDash val="solid"/>
          </a:ln>
          <a:effectLst>
            <a:outerShdw blurRad="101600" dist="25400" dir="5400000" algn="bl" rotWithShape="0">
              <a:srgbClr val="000000">
                <a:alpha val="15000"/>
              </a:srgbClr>
            </a:outerShdw>
          </a:effectLst>
        </p:spPr>
        <p:txBody>
          <a:bodyPr/>
          <a:lstStyle/>
          <a:p>
            <a:endParaRPr lang="en-US"/>
          </a:p>
        </p:txBody>
      </p:sp>
      <p:pic>
        <p:nvPicPr>
          <p:cNvPr id="71" name="Image 5" descr="preencoded.png">
            <a:extLst>
              <a:ext uri="{FF2B5EF4-FFF2-40B4-BE49-F238E27FC236}">
                <a16:creationId xmlns:a16="http://schemas.microsoft.com/office/drawing/2014/main" id="{BC789EFF-56FF-50F8-CE9A-3E2229C8BF6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7240" y="3825408"/>
            <a:ext cx="274320" cy="274320"/>
          </a:xfrm>
          <a:prstGeom prst="rect">
            <a:avLst/>
          </a:prstGeom>
        </p:spPr>
      </p:pic>
      <p:sp>
        <p:nvSpPr>
          <p:cNvPr id="72" name="Text 20">
            <a:extLst>
              <a:ext uri="{FF2B5EF4-FFF2-40B4-BE49-F238E27FC236}">
                <a16:creationId xmlns:a16="http://schemas.microsoft.com/office/drawing/2014/main" id="{BA3DEFAC-E60F-4B59-A2DC-52904E6193A5}"/>
              </a:ext>
            </a:extLst>
          </p:cNvPr>
          <p:cNvSpPr/>
          <p:nvPr/>
        </p:nvSpPr>
        <p:spPr>
          <a:xfrm>
            <a:off x="1143000" y="3797976"/>
            <a:ext cx="4572000" cy="320040"/>
          </a:xfrm>
          <a:prstGeom prst="rect">
            <a:avLst/>
          </a:prstGeom>
          <a:noFill/>
          <a:ln/>
        </p:spPr>
        <p:txBody>
          <a:bodyPr wrap="square" lIns="0" tIns="0" rIns="0" bIns="0" rtlCol="0" anchor="ctr"/>
          <a:lstStyle/>
          <a:p>
            <a:pPr indent="0">
              <a:buNone/>
            </a:pPr>
            <a:r>
              <a:rPr lang="en-US" b="1" dirty="0">
                <a:solidFill>
                  <a:srgbClr val="1E293B"/>
                </a:solidFill>
                <a:latin typeface="Calibri" pitchFamily="34" charset="0"/>
                <a:ea typeface="Calibri" pitchFamily="34" charset="-122"/>
                <a:cs typeface="Calibri" pitchFamily="34" charset="-120"/>
              </a:rPr>
              <a:t>Security Enhancements*</a:t>
            </a:r>
          </a:p>
        </p:txBody>
      </p:sp>
      <p:sp>
        <p:nvSpPr>
          <p:cNvPr id="73" name="Text 21">
            <a:extLst>
              <a:ext uri="{FF2B5EF4-FFF2-40B4-BE49-F238E27FC236}">
                <a16:creationId xmlns:a16="http://schemas.microsoft.com/office/drawing/2014/main" id="{7BE37CCA-278B-7E14-1A2F-B33424EEA4F2}"/>
              </a:ext>
            </a:extLst>
          </p:cNvPr>
          <p:cNvSpPr/>
          <p:nvPr/>
        </p:nvSpPr>
        <p:spPr>
          <a:xfrm>
            <a:off x="1143000" y="4145448"/>
            <a:ext cx="4572000" cy="457200"/>
          </a:xfrm>
          <a:prstGeom prst="rect">
            <a:avLst/>
          </a:prstGeom>
          <a:noFill/>
          <a:ln/>
        </p:spPr>
        <p:txBody>
          <a:bodyPr wrap="square" lIns="0" tIns="0" rIns="0" bIns="0" rtlCol="0" anchor="ctr"/>
          <a:lstStyle/>
          <a:p>
            <a:pPr marL="0" indent="0">
              <a:buNone/>
            </a:pPr>
            <a:r>
              <a:rPr lang="en-US" sz="1200" dirty="0">
                <a:solidFill>
                  <a:srgbClr val="1E293B"/>
                </a:solidFill>
                <a:latin typeface="Calibri" pitchFamily="34" charset="0"/>
                <a:ea typeface="Calibri" pitchFamily="34" charset="-122"/>
                <a:cs typeface="Calibri" pitchFamily="34" charset="-120"/>
              </a:rPr>
              <a:t>Full Disk Encryption (FDE) and dm-verity for verified boot</a:t>
            </a:r>
            <a:endParaRPr lang="en-US" sz="1100" dirty="0"/>
          </a:p>
        </p:txBody>
      </p:sp>
      <p:sp>
        <p:nvSpPr>
          <p:cNvPr id="74" name="Shape 22">
            <a:extLst>
              <a:ext uri="{FF2B5EF4-FFF2-40B4-BE49-F238E27FC236}">
                <a16:creationId xmlns:a16="http://schemas.microsoft.com/office/drawing/2014/main" id="{4CD1F4E7-D4BB-729B-ECC8-C066DD938F06}"/>
              </a:ext>
            </a:extLst>
          </p:cNvPr>
          <p:cNvSpPr/>
          <p:nvPr/>
        </p:nvSpPr>
        <p:spPr>
          <a:xfrm>
            <a:off x="6217920" y="4724918"/>
            <a:ext cx="5349240" cy="914400"/>
          </a:xfrm>
          <a:prstGeom prst="rect">
            <a:avLst/>
          </a:prstGeom>
          <a:solidFill>
            <a:srgbClr val="FFFFFF"/>
          </a:solidFill>
          <a:ln w="6350">
            <a:solidFill>
              <a:srgbClr val="CBD5E1"/>
            </a:solidFill>
            <a:prstDash val="solid"/>
          </a:ln>
          <a:effectLst>
            <a:outerShdw blurRad="101600" dist="25400" dir="5400000" algn="bl" rotWithShape="0">
              <a:srgbClr val="000000">
                <a:alpha val="15000"/>
              </a:srgbClr>
            </a:outerShdw>
          </a:effectLst>
        </p:spPr>
        <p:txBody>
          <a:bodyPr/>
          <a:lstStyle/>
          <a:p>
            <a:endParaRPr lang="en-US"/>
          </a:p>
        </p:txBody>
      </p:sp>
      <p:pic>
        <p:nvPicPr>
          <p:cNvPr id="75" name="Image 6" descr="preencoded.png">
            <a:extLst>
              <a:ext uri="{FF2B5EF4-FFF2-40B4-BE49-F238E27FC236}">
                <a16:creationId xmlns:a16="http://schemas.microsoft.com/office/drawing/2014/main" id="{2F9C2754-F3B6-284A-7177-C2269CADC29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446520" y="4862078"/>
            <a:ext cx="274320" cy="274320"/>
          </a:xfrm>
          <a:prstGeom prst="rect">
            <a:avLst/>
          </a:prstGeom>
        </p:spPr>
      </p:pic>
      <p:sp>
        <p:nvSpPr>
          <p:cNvPr id="76" name="Text 23">
            <a:extLst>
              <a:ext uri="{FF2B5EF4-FFF2-40B4-BE49-F238E27FC236}">
                <a16:creationId xmlns:a16="http://schemas.microsoft.com/office/drawing/2014/main" id="{1BD697F6-4C59-3121-DC66-8FC0A57E5BC5}"/>
              </a:ext>
            </a:extLst>
          </p:cNvPr>
          <p:cNvSpPr/>
          <p:nvPr/>
        </p:nvSpPr>
        <p:spPr>
          <a:xfrm>
            <a:off x="6812280" y="4834646"/>
            <a:ext cx="4572000" cy="320040"/>
          </a:xfrm>
          <a:prstGeom prst="rect">
            <a:avLst/>
          </a:prstGeom>
          <a:noFill/>
          <a:ln/>
        </p:spPr>
        <p:txBody>
          <a:bodyPr wrap="square" lIns="0" tIns="0" rIns="0" bIns="0" rtlCol="0" anchor="ctr"/>
          <a:lstStyle/>
          <a:p>
            <a:r>
              <a:rPr lang="en-US" b="1" dirty="0">
                <a:solidFill>
                  <a:srgbClr val="1E293B"/>
                </a:solidFill>
                <a:latin typeface="Calibri" pitchFamily="34" charset="0"/>
                <a:ea typeface="Calibri" pitchFamily="34" charset="-122"/>
                <a:cs typeface="Calibri" pitchFamily="34" charset="-120"/>
              </a:rPr>
              <a:t>New OS Support</a:t>
            </a:r>
          </a:p>
        </p:txBody>
      </p:sp>
      <p:sp>
        <p:nvSpPr>
          <p:cNvPr id="77" name="Text 24">
            <a:extLst>
              <a:ext uri="{FF2B5EF4-FFF2-40B4-BE49-F238E27FC236}">
                <a16:creationId xmlns:a16="http://schemas.microsoft.com/office/drawing/2014/main" id="{351B364A-1477-9CEF-274D-A2BCCFB98020}"/>
              </a:ext>
            </a:extLst>
          </p:cNvPr>
          <p:cNvSpPr/>
          <p:nvPr/>
        </p:nvSpPr>
        <p:spPr>
          <a:xfrm>
            <a:off x="6812280" y="5182118"/>
            <a:ext cx="4572000" cy="457200"/>
          </a:xfrm>
          <a:prstGeom prst="rect">
            <a:avLst/>
          </a:prstGeom>
          <a:noFill/>
          <a:ln/>
        </p:spPr>
        <p:txBody>
          <a:bodyPr wrap="square" lIns="0" tIns="0" rIns="0" bIns="0" rtlCol="0" anchor="ctr"/>
          <a:lstStyle/>
          <a:p>
            <a:pPr marL="0" indent="0">
              <a:buNone/>
            </a:pPr>
            <a:r>
              <a:rPr lang="en-US" sz="1200" dirty="0">
                <a:solidFill>
                  <a:srgbClr val="1E293B"/>
                </a:solidFill>
                <a:latin typeface="Calibri" pitchFamily="34" charset="0"/>
                <a:ea typeface="Calibri" pitchFamily="34" charset="-122"/>
                <a:cs typeface="Calibri" pitchFamily="34" charset="-120"/>
              </a:rPr>
              <a:t>Additional distributions added as needed - community contributions welcome.</a:t>
            </a:r>
          </a:p>
        </p:txBody>
      </p:sp>
      <p:sp>
        <p:nvSpPr>
          <p:cNvPr id="81" name="Shape 28">
            <a:extLst>
              <a:ext uri="{FF2B5EF4-FFF2-40B4-BE49-F238E27FC236}">
                <a16:creationId xmlns:a16="http://schemas.microsoft.com/office/drawing/2014/main" id="{EE65AC96-D65E-F493-8D99-4CF8EEAE5DE7}"/>
              </a:ext>
            </a:extLst>
          </p:cNvPr>
          <p:cNvSpPr/>
          <p:nvPr/>
        </p:nvSpPr>
        <p:spPr>
          <a:xfrm>
            <a:off x="548640" y="5729890"/>
            <a:ext cx="11064240" cy="640080"/>
          </a:xfrm>
          <a:prstGeom prst="rect">
            <a:avLst/>
          </a:prstGeom>
          <a:solidFill>
            <a:schemeClr val="bg2">
              <a:lumMod val="50000"/>
            </a:schemeClr>
          </a:solidFill>
          <a:ln w="19050">
            <a:solidFill>
              <a:schemeClr val="accent2">
                <a:lumMod val="60000"/>
                <a:lumOff val="40000"/>
              </a:schemeClr>
            </a:solidFill>
            <a:prstDash val="solid"/>
          </a:ln>
        </p:spPr>
        <p:txBody>
          <a:bodyPr/>
          <a:lstStyle/>
          <a:p>
            <a:endParaRPr lang="en-US"/>
          </a:p>
        </p:txBody>
      </p:sp>
      <p:pic>
        <p:nvPicPr>
          <p:cNvPr id="82" name="Image 0" descr="preencoded.png">
            <a:extLst>
              <a:ext uri="{FF2B5EF4-FFF2-40B4-BE49-F238E27FC236}">
                <a16:creationId xmlns:a16="http://schemas.microsoft.com/office/drawing/2014/main" id="{2090902A-F4C8-5BD1-2F56-DB0911B4574E}"/>
              </a:ext>
            </a:extLst>
          </p:cNvPr>
          <p:cNvPicPr>
            <a:picLocks noChangeAspect="1"/>
          </p:cNvPicPr>
          <p:nvPr/>
        </p:nvPicPr>
        <p:blipFill>
          <a:blip r:embed="rId5">
            <a:duotone>
              <a:schemeClr val="accent2">
                <a:shade val="45000"/>
                <a:satMod val="135000"/>
              </a:schemeClr>
              <a:prstClr val="white"/>
            </a:duotone>
          </a:blip>
          <a:stretch>
            <a:fillRect/>
          </a:stretch>
        </p:blipFill>
        <p:spPr>
          <a:xfrm>
            <a:off x="777240" y="5824518"/>
            <a:ext cx="365760" cy="365760"/>
          </a:xfrm>
          <a:prstGeom prst="rect">
            <a:avLst/>
          </a:prstGeom>
        </p:spPr>
      </p:pic>
      <p:sp>
        <p:nvSpPr>
          <p:cNvPr id="83" name="Text 29">
            <a:extLst>
              <a:ext uri="{FF2B5EF4-FFF2-40B4-BE49-F238E27FC236}">
                <a16:creationId xmlns:a16="http://schemas.microsoft.com/office/drawing/2014/main" id="{136B663E-5165-7E19-2C8E-736F04B535BA}"/>
              </a:ext>
            </a:extLst>
          </p:cNvPr>
          <p:cNvSpPr/>
          <p:nvPr/>
        </p:nvSpPr>
        <p:spPr>
          <a:xfrm>
            <a:off x="1280160" y="5751366"/>
            <a:ext cx="10241280" cy="548640"/>
          </a:xfrm>
          <a:prstGeom prst="rect">
            <a:avLst/>
          </a:prstGeom>
          <a:noFill/>
          <a:ln/>
        </p:spPr>
        <p:txBody>
          <a:bodyPr wrap="square" lIns="0" tIns="0" rIns="0" bIns="0" rtlCol="0" anchor="ctr"/>
          <a:lstStyle/>
          <a:p>
            <a:pPr marL="0" indent="0">
              <a:buNone/>
            </a:pPr>
            <a:r>
              <a:rPr lang="en-US" sz="1400" b="1" dirty="0">
                <a:latin typeface="Calibri" pitchFamily="34" charset="0"/>
                <a:ea typeface="Calibri" pitchFamily="34" charset="-122"/>
                <a:cs typeface="Calibri" pitchFamily="34" charset="-120"/>
              </a:rPr>
              <a:t>All of these are community-driven. File an issue, start a discussion, or submit a PR.</a:t>
            </a:r>
          </a:p>
        </p:txBody>
      </p:sp>
      <p:sp>
        <p:nvSpPr>
          <p:cNvPr id="84" name="Shape 19">
            <a:extLst>
              <a:ext uri="{FF2B5EF4-FFF2-40B4-BE49-F238E27FC236}">
                <a16:creationId xmlns:a16="http://schemas.microsoft.com/office/drawing/2014/main" id="{0BCF6672-6203-FCE5-635E-198B26604233}"/>
              </a:ext>
            </a:extLst>
          </p:cNvPr>
          <p:cNvSpPr/>
          <p:nvPr/>
        </p:nvSpPr>
        <p:spPr>
          <a:xfrm>
            <a:off x="548640" y="4679198"/>
            <a:ext cx="5349240" cy="914400"/>
          </a:xfrm>
          <a:prstGeom prst="rect">
            <a:avLst/>
          </a:prstGeom>
          <a:solidFill>
            <a:srgbClr val="FFFFFF"/>
          </a:solidFill>
          <a:ln w="6350">
            <a:solidFill>
              <a:srgbClr val="CBD5E1"/>
            </a:solidFill>
            <a:prstDash val="solid"/>
          </a:ln>
          <a:effectLst>
            <a:outerShdw blurRad="101600" dist="25400" dir="5400000" algn="bl" rotWithShape="0">
              <a:srgbClr val="000000">
                <a:alpha val="15000"/>
              </a:srgbClr>
            </a:outerShdw>
          </a:effectLst>
        </p:spPr>
        <p:txBody>
          <a:bodyPr/>
          <a:lstStyle/>
          <a:p>
            <a:endParaRPr lang="en-US" dirty="0"/>
          </a:p>
        </p:txBody>
      </p:sp>
      <p:pic>
        <p:nvPicPr>
          <p:cNvPr id="85" name="Image 5" descr="preencoded.png">
            <a:extLst>
              <a:ext uri="{FF2B5EF4-FFF2-40B4-BE49-F238E27FC236}">
                <a16:creationId xmlns:a16="http://schemas.microsoft.com/office/drawing/2014/main" id="{D7F475F0-1F7D-26C1-BC97-85A4E0CD6E2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7240" y="4816358"/>
            <a:ext cx="274320" cy="274320"/>
          </a:xfrm>
          <a:prstGeom prst="rect">
            <a:avLst/>
          </a:prstGeom>
        </p:spPr>
      </p:pic>
      <p:sp>
        <p:nvSpPr>
          <p:cNvPr id="86" name="Text 20">
            <a:extLst>
              <a:ext uri="{FF2B5EF4-FFF2-40B4-BE49-F238E27FC236}">
                <a16:creationId xmlns:a16="http://schemas.microsoft.com/office/drawing/2014/main" id="{D4B62881-AA89-2448-1EE3-72A055E50562}"/>
              </a:ext>
            </a:extLst>
          </p:cNvPr>
          <p:cNvSpPr/>
          <p:nvPr/>
        </p:nvSpPr>
        <p:spPr>
          <a:xfrm>
            <a:off x="1143000" y="4788926"/>
            <a:ext cx="4572000" cy="320040"/>
          </a:xfrm>
          <a:prstGeom prst="rect">
            <a:avLst/>
          </a:prstGeom>
          <a:noFill/>
          <a:ln/>
        </p:spPr>
        <p:txBody>
          <a:bodyPr wrap="square" lIns="0" tIns="0" rIns="0" bIns="0" rtlCol="0" anchor="ctr"/>
          <a:lstStyle/>
          <a:p>
            <a:pPr indent="0">
              <a:buNone/>
            </a:pPr>
            <a:r>
              <a:rPr lang="en-US" b="1" dirty="0">
                <a:solidFill>
                  <a:srgbClr val="1E293B"/>
                </a:solidFill>
                <a:latin typeface="Calibri" pitchFamily="34" charset="0"/>
                <a:ea typeface="Calibri" pitchFamily="34" charset="-122"/>
                <a:cs typeface="Calibri" pitchFamily="34" charset="-120"/>
              </a:rPr>
              <a:t>Local Package Repository Support*</a:t>
            </a:r>
          </a:p>
        </p:txBody>
      </p:sp>
      <p:sp>
        <p:nvSpPr>
          <p:cNvPr id="87" name="Text 21">
            <a:extLst>
              <a:ext uri="{FF2B5EF4-FFF2-40B4-BE49-F238E27FC236}">
                <a16:creationId xmlns:a16="http://schemas.microsoft.com/office/drawing/2014/main" id="{81FA301C-1063-DD72-3121-1B8BE6A24063}"/>
              </a:ext>
            </a:extLst>
          </p:cNvPr>
          <p:cNvSpPr/>
          <p:nvPr/>
        </p:nvSpPr>
        <p:spPr>
          <a:xfrm>
            <a:off x="1143000" y="5136398"/>
            <a:ext cx="4572000" cy="457200"/>
          </a:xfrm>
          <a:prstGeom prst="rect">
            <a:avLst/>
          </a:prstGeom>
          <a:noFill/>
          <a:ln/>
        </p:spPr>
        <p:txBody>
          <a:bodyPr wrap="square" lIns="0" tIns="0" rIns="0" bIns="0" rtlCol="0" anchor="ctr"/>
          <a:lstStyle/>
          <a:p>
            <a:pPr marL="0" indent="0">
              <a:buNone/>
            </a:pPr>
            <a:r>
              <a:rPr lang="en-US" sz="1200" dirty="0">
                <a:solidFill>
                  <a:srgbClr val="1E293B"/>
                </a:solidFill>
                <a:latin typeface="Calibri" pitchFamily="34" charset="0"/>
                <a:ea typeface="Calibri" pitchFamily="34" charset="-122"/>
                <a:cs typeface="Calibri" pitchFamily="34" charset="-120"/>
              </a:rPr>
              <a:t> Build images using packages from local filesystem directories</a:t>
            </a:r>
            <a:endParaRPr lang="en-US" sz="1100" dirty="0"/>
          </a:p>
        </p:txBody>
      </p:sp>
    </p:spTree>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Ref idx="1001">
        <a:schemeClr val="bg1"/>
      </p:bgRef>
    </p:bg>
    <p:spTree>
      <p:nvGrpSpPr>
        <p:cNvPr id="1" name=""/>
        <p:cNvGrpSpPr/>
        <p:nvPr/>
      </p:nvGrpSpPr>
      <p:grpSpPr>
        <a:xfrm>
          <a:off x="0" y="0"/>
          <a:ext cx="0" cy="0"/>
          <a:chOff x="0" y="0"/>
          <a:chExt cx="0" cy="0"/>
        </a:xfrm>
      </p:grpSpPr>
      <p:sp>
        <p:nvSpPr>
          <p:cNvPr id="2" name="Text 0"/>
          <p:cNvSpPr/>
          <p:nvPr/>
        </p:nvSpPr>
        <p:spPr>
          <a:xfrm>
            <a:off x="548640" y="411480"/>
            <a:ext cx="11064240" cy="640080"/>
          </a:xfrm>
          <a:prstGeom prst="rect">
            <a:avLst/>
          </a:prstGeom>
          <a:noFill/>
          <a:ln/>
        </p:spPr>
        <p:txBody>
          <a:bodyPr wrap="square" lIns="0" tIns="0" rIns="0" bIns="0" rtlCol="0" anchor="ctr"/>
          <a:lstStyle/>
          <a:p>
            <a:pPr marL="0" indent="0">
              <a:buNone/>
            </a:pPr>
            <a:r>
              <a:rPr lang="en-US" sz="3200" b="1" dirty="0">
                <a:solidFill>
                  <a:schemeClr val="accent2">
                    <a:lumMod val="60000"/>
                    <a:lumOff val="40000"/>
                  </a:schemeClr>
                </a:solidFill>
                <a:latin typeface="Calibri" pitchFamily="34" charset="0"/>
                <a:ea typeface="Calibri" pitchFamily="34" charset="-122"/>
                <a:cs typeface="Calibri" pitchFamily="34" charset="-120"/>
              </a:rPr>
              <a:t>Getting Started</a:t>
            </a:r>
            <a:endParaRPr lang="en-US" sz="3200" dirty="0">
              <a:solidFill>
                <a:schemeClr val="accent2">
                  <a:lumMod val="60000"/>
                  <a:lumOff val="40000"/>
                </a:schemeClr>
              </a:solidFill>
            </a:endParaRPr>
          </a:p>
        </p:txBody>
      </p:sp>
      <p:sp>
        <p:nvSpPr>
          <p:cNvPr id="3" name="Text 1"/>
          <p:cNvSpPr/>
          <p:nvPr/>
        </p:nvSpPr>
        <p:spPr>
          <a:xfrm>
            <a:off x="548640" y="6446520"/>
            <a:ext cx="7315200" cy="274320"/>
          </a:xfrm>
          <a:prstGeom prst="rect">
            <a:avLst/>
          </a:prstGeom>
          <a:noFill/>
          <a:ln/>
        </p:spPr>
        <p:txBody>
          <a:bodyPr wrap="square" rtlCol="0" anchor="ctr"/>
          <a:lstStyle/>
          <a:p>
            <a:pPr marL="0" indent="0">
              <a:buNone/>
            </a:pPr>
            <a:r>
              <a:rPr lang="en-US" sz="1000" dirty="0">
                <a:latin typeface="Calibri" pitchFamily="34" charset="0"/>
                <a:ea typeface="Calibri" pitchFamily="34" charset="-122"/>
                <a:cs typeface="Calibri" pitchFamily="34" charset="-120"/>
              </a:rPr>
              <a:t>Image Composer Tool  •  Open Source Summit</a:t>
            </a:r>
            <a:endParaRPr lang="en-US" sz="1000" dirty="0"/>
          </a:p>
        </p:txBody>
      </p:sp>
      <p:sp>
        <p:nvSpPr>
          <p:cNvPr id="4" name="Text 2"/>
          <p:cNvSpPr/>
          <p:nvPr/>
        </p:nvSpPr>
        <p:spPr>
          <a:xfrm>
            <a:off x="11338560" y="6446520"/>
            <a:ext cx="365760" cy="274320"/>
          </a:xfrm>
          <a:prstGeom prst="rect">
            <a:avLst/>
          </a:prstGeom>
          <a:noFill/>
          <a:ln/>
        </p:spPr>
        <p:txBody>
          <a:bodyPr wrap="square" rtlCol="0" anchor="ctr"/>
          <a:lstStyle/>
          <a:p>
            <a:pPr marL="0" indent="0" algn="r">
              <a:buNone/>
            </a:pPr>
            <a:r>
              <a:rPr lang="en-US" sz="1000" dirty="0">
                <a:solidFill>
                  <a:srgbClr val="64748B"/>
                </a:solidFill>
                <a:latin typeface="Calibri" pitchFamily="34" charset="0"/>
                <a:ea typeface="Calibri" pitchFamily="34" charset="-122"/>
                <a:cs typeface="Calibri" pitchFamily="34" charset="-120"/>
              </a:rPr>
              <a:t>15</a:t>
            </a:r>
            <a:endParaRPr lang="en-US" sz="1000" dirty="0"/>
          </a:p>
        </p:txBody>
      </p:sp>
      <p:sp>
        <p:nvSpPr>
          <p:cNvPr id="5" name="Text 3"/>
          <p:cNvSpPr/>
          <p:nvPr/>
        </p:nvSpPr>
        <p:spPr>
          <a:xfrm>
            <a:off x="548640" y="1097280"/>
            <a:ext cx="11064240" cy="365760"/>
          </a:xfrm>
          <a:prstGeom prst="rect">
            <a:avLst/>
          </a:prstGeom>
          <a:noFill/>
          <a:ln/>
        </p:spPr>
        <p:txBody>
          <a:bodyPr wrap="square" rtlCol="0" anchor="ctr"/>
          <a:lstStyle/>
          <a:p>
            <a:pPr marL="0" indent="0">
              <a:buNone/>
            </a:pPr>
            <a:r>
              <a:rPr lang="en-US" sz="1600" i="1" dirty="0">
                <a:latin typeface="Calibri" pitchFamily="34" charset="0"/>
                <a:ea typeface="Calibri" pitchFamily="34" charset="-122"/>
                <a:cs typeface="Calibri" pitchFamily="34" charset="-120"/>
              </a:rPr>
              <a:t>Five commands. Bootable image in 15 minutes.</a:t>
            </a:r>
            <a:endParaRPr lang="en-US" sz="1600" dirty="0"/>
          </a:p>
        </p:txBody>
      </p:sp>
      <p:sp>
        <p:nvSpPr>
          <p:cNvPr id="6" name="Shape 4"/>
          <p:cNvSpPr/>
          <p:nvPr/>
        </p:nvSpPr>
        <p:spPr>
          <a:xfrm>
            <a:off x="548640" y="1691640"/>
            <a:ext cx="7315200" cy="4297680"/>
          </a:xfrm>
          <a:prstGeom prst="rect">
            <a:avLst/>
          </a:prstGeom>
          <a:solidFill>
            <a:srgbClr val="0F172A"/>
          </a:solidFill>
          <a:ln w="12700">
            <a:solidFill>
              <a:srgbClr val="0F172A"/>
            </a:solidFill>
            <a:prstDash val="solid"/>
          </a:ln>
          <a:effectLst>
            <a:outerShdw blurRad="101600" dist="25400" dir="5400000" algn="bl" rotWithShape="0">
              <a:srgbClr val="000000">
                <a:alpha val="12000"/>
              </a:srgbClr>
            </a:outerShdw>
          </a:effectLst>
        </p:spPr>
        <p:txBody>
          <a:bodyPr/>
          <a:lstStyle/>
          <a:p>
            <a:endParaRPr lang="en-US"/>
          </a:p>
        </p:txBody>
      </p:sp>
      <p:sp>
        <p:nvSpPr>
          <p:cNvPr id="7" name="Text 5"/>
          <p:cNvSpPr/>
          <p:nvPr/>
        </p:nvSpPr>
        <p:spPr>
          <a:xfrm>
            <a:off x="731520" y="1783080"/>
            <a:ext cx="6949440" cy="274320"/>
          </a:xfrm>
          <a:prstGeom prst="rect">
            <a:avLst/>
          </a:prstGeom>
          <a:noFill/>
          <a:ln/>
        </p:spPr>
        <p:txBody>
          <a:bodyPr wrap="square" lIns="0" tIns="0" rIns="0" bIns="0" rtlCol="0" anchor="ctr"/>
          <a:lstStyle/>
          <a:p>
            <a:pPr marL="0" indent="0">
              <a:buNone/>
            </a:pPr>
            <a:r>
              <a:rPr lang="en-US" sz="1100" dirty="0">
                <a:solidFill>
                  <a:srgbClr val="94A3B8"/>
                </a:solidFill>
                <a:latin typeface="Consolas" pitchFamily="34" charset="0"/>
                <a:ea typeface="Consolas" pitchFamily="34" charset="-122"/>
                <a:cs typeface="Consolas" pitchFamily="34" charset="-120"/>
              </a:rPr>
              <a:t>~ /  Get started in 5 commands</a:t>
            </a:r>
            <a:endParaRPr lang="en-US" sz="1100" dirty="0"/>
          </a:p>
        </p:txBody>
      </p:sp>
      <p:sp>
        <p:nvSpPr>
          <p:cNvPr id="8" name="Text 6"/>
          <p:cNvSpPr/>
          <p:nvPr/>
        </p:nvSpPr>
        <p:spPr>
          <a:xfrm>
            <a:off x="731520" y="2103120"/>
            <a:ext cx="6949440" cy="3794760"/>
          </a:xfrm>
          <a:prstGeom prst="rect">
            <a:avLst/>
          </a:prstGeom>
          <a:noFill/>
          <a:ln/>
        </p:spPr>
        <p:txBody>
          <a:bodyPr wrap="square" lIns="0" tIns="0" rIns="0" bIns="0" rtlCol="0" anchor="ctr"/>
          <a:lstStyle/>
          <a:p>
            <a:pPr marL="0" indent="0">
              <a:buNone/>
            </a:pPr>
            <a:r>
              <a:rPr lang="en-US" sz="1200" i="1" dirty="0">
                <a:solidFill>
                  <a:srgbClr val="94A3B8"/>
                </a:solidFill>
                <a:latin typeface="Consolas" pitchFamily="34" charset="0"/>
                <a:ea typeface="Consolas" pitchFamily="34" charset="-122"/>
                <a:cs typeface="Consolas" pitchFamily="34" charset="-120"/>
              </a:rPr>
              <a:t># 1. Clone the repo</a:t>
            </a:r>
            <a:endParaRPr lang="en-US" sz="1200" dirty="0"/>
          </a:p>
          <a:p>
            <a:pPr marL="0" indent="0">
              <a:buNone/>
            </a:pPr>
            <a:r>
              <a:rPr lang="en-US" sz="1200" dirty="0">
                <a:solidFill>
                  <a:srgbClr val="E2E8F0"/>
                </a:solidFill>
                <a:latin typeface="Consolas" pitchFamily="34" charset="0"/>
                <a:ea typeface="Consolas" pitchFamily="34" charset="-122"/>
                <a:cs typeface="Consolas" pitchFamily="34" charset="-120"/>
              </a:rPr>
              <a:t>git clone https://github.com/open-edge-\</a:t>
            </a:r>
            <a:endParaRPr lang="en-US" sz="1200" dirty="0"/>
          </a:p>
          <a:p>
            <a:pPr marL="0" indent="0">
              <a:buNone/>
            </a:pPr>
            <a:r>
              <a:rPr lang="en-US" sz="1200" dirty="0">
                <a:solidFill>
                  <a:srgbClr val="E2E8F0"/>
                </a:solidFill>
                <a:latin typeface="Consolas" pitchFamily="34" charset="0"/>
                <a:ea typeface="Consolas" pitchFamily="34" charset="-122"/>
                <a:cs typeface="Consolas" pitchFamily="34" charset="-120"/>
              </a:rPr>
              <a:t>  platform/image-composer-tool.git</a:t>
            </a:r>
            <a:endParaRPr lang="en-US" sz="1200" dirty="0"/>
          </a:p>
          <a:p>
            <a:pPr marL="0" indent="0">
              <a:buNone/>
            </a:pPr>
            <a:r>
              <a:rPr lang="en-US" sz="1200" dirty="0">
                <a:solidFill>
                  <a:srgbClr val="E2E8F0"/>
                </a:solidFill>
                <a:latin typeface="Consolas" pitchFamily="34" charset="0"/>
                <a:ea typeface="Consolas" pitchFamily="34" charset="-122"/>
                <a:cs typeface="Consolas" pitchFamily="34" charset="-120"/>
              </a:rPr>
              <a:t>cd image-composer-tool</a:t>
            </a:r>
            <a:endParaRPr lang="en-US" sz="1200" dirty="0"/>
          </a:p>
          <a:p>
            <a:pPr marL="0" indent="0">
              <a:buNone/>
            </a:pPr>
            <a:r>
              <a:rPr lang="en-US" sz="1200" dirty="0">
                <a:solidFill>
                  <a:srgbClr val="000000"/>
                </a:solidFill>
                <a:latin typeface="Consolas" pitchFamily="34" charset="0"/>
                <a:ea typeface="Consolas" pitchFamily="34" charset="-122"/>
                <a:cs typeface="Consolas" pitchFamily="34" charset="-120"/>
              </a:rPr>
              <a:t> </a:t>
            </a:r>
            <a:endParaRPr lang="en-US" sz="1200" dirty="0"/>
          </a:p>
          <a:p>
            <a:pPr marL="0" indent="0">
              <a:buNone/>
            </a:pPr>
            <a:r>
              <a:rPr lang="en-US" sz="1200" i="1" dirty="0">
                <a:solidFill>
                  <a:srgbClr val="94A3B8"/>
                </a:solidFill>
                <a:latin typeface="Consolas" pitchFamily="34" charset="0"/>
                <a:ea typeface="Consolas" pitchFamily="34" charset="-122"/>
                <a:cs typeface="Consolas" pitchFamily="34" charset="-120"/>
              </a:rPr>
              <a:t># 2. Build (requires Go 1.24+)</a:t>
            </a:r>
            <a:endParaRPr lang="en-US" sz="1200" dirty="0"/>
          </a:p>
          <a:p>
            <a:pPr marL="0" indent="0">
              <a:buNone/>
            </a:pPr>
            <a:r>
              <a:rPr lang="en-US" sz="1200" dirty="0">
                <a:solidFill>
                  <a:srgbClr val="E2E8F0"/>
                </a:solidFill>
                <a:latin typeface="Consolas" pitchFamily="34" charset="0"/>
                <a:ea typeface="Consolas" pitchFamily="34" charset="-122"/>
                <a:cs typeface="Consolas" pitchFamily="34" charset="-120"/>
              </a:rPr>
              <a:t>go build ./cmd/image-composer-tool</a:t>
            </a:r>
            <a:endParaRPr lang="en-US" sz="1200" dirty="0"/>
          </a:p>
          <a:p>
            <a:pPr marL="0" indent="0">
              <a:buNone/>
            </a:pPr>
            <a:r>
              <a:rPr lang="en-US" sz="1200" dirty="0">
                <a:solidFill>
                  <a:srgbClr val="000000"/>
                </a:solidFill>
                <a:latin typeface="Consolas" pitchFamily="34" charset="0"/>
                <a:ea typeface="Consolas" pitchFamily="34" charset="-122"/>
                <a:cs typeface="Consolas" pitchFamily="34" charset="-120"/>
              </a:rPr>
              <a:t> </a:t>
            </a:r>
            <a:endParaRPr lang="en-US" sz="1200" dirty="0"/>
          </a:p>
          <a:p>
            <a:pPr marL="0" indent="0">
              <a:buNone/>
            </a:pPr>
            <a:r>
              <a:rPr lang="en-US" sz="1200" i="1" dirty="0">
                <a:solidFill>
                  <a:srgbClr val="94A3B8"/>
                </a:solidFill>
                <a:latin typeface="Consolas" pitchFamily="34" charset="0"/>
                <a:ea typeface="Consolas" pitchFamily="34" charset="-122"/>
                <a:cs typeface="Consolas" pitchFamily="34" charset="-120"/>
              </a:rPr>
              <a:t># 3. Install prerequisites (Ubuntu 24.04)</a:t>
            </a:r>
            <a:endParaRPr lang="en-US" sz="1200" dirty="0"/>
          </a:p>
          <a:p>
            <a:pPr marL="0" indent="0">
              <a:buNone/>
            </a:pPr>
            <a:r>
              <a:rPr lang="en-US" sz="1200" dirty="0">
                <a:solidFill>
                  <a:srgbClr val="E2E8F0"/>
                </a:solidFill>
                <a:latin typeface="Consolas" pitchFamily="34" charset="0"/>
                <a:ea typeface="Consolas" pitchFamily="34" charset="-122"/>
                <a:cs typeface="Consolas" pitchFamily="34" charset="-120"/>
              </a:rPr>
              <a:t>sudo apt install systemd-ukify mmdebstrap</a:t>
            </a:r>
            <a:endParaRPr lang="en-US" sz="1200" dirty="0"/>
          </a:p>
          <a:p>
            <a:pPr marL="0" indent="0">
              <a:buNone/>
            </a:pPr>
            <a:r>
              <a:rPr lang="en-US" sz="1200" dirty="0">
                <a:solidFill>
                  <a:srgbClr val="000000"/>
                </a:solidFill>
                <a:latin typeface="Consolas" pitchFamily="34" charset="0"/>
                <a:ea typeface="Consolas" pitchFamily="34" charset="-122"/>
                <a:cs typeface="Consolas" pitchFamily="34" charset="-120"/>
              </a:rPr>
              <a:t> </a:t>
            </a:r>
            <a:endParaRPr lang="en-US" sz="1200" dirty="0"/>
          </a:p>
          <a:p>
            <a:pPr marL="0" indent="0">
              <a:buNone/>
            </a:pPr>
            <a:r>
              <a:rPr lang="en-US" sz="1200" i="1" dirty="0">
                <a:solidFill>
                  <a:srgbClr val="94A3B8"/>
                </a:solidFill>
                <a:latin typeface="Consolas" pitchFamily="34" charset="0"/>
                <a:ea typeface="Consolas" pitchFamily="34" charset="-122"/>
                <a:cs typeface="Consolas" pitchFamily="34" charset="-120"/>
              </a:rPr>
              <a:t># 4. Validate a template</a:t>
            </a:r>
            <a:endParaRPr lang="en-US" sz="1200" dirty="0"/>
          </a:p>
          <a:p>
            <a:pPr marL="0" indent="0">
              <a:buNone/>
            </a:pPr>
            <a:r>
              <a:rPr lang="en-US" sz="1200" dirty="0">
                <a:solidFill>
                  <a:srgbClr val="E2E8F0"/>
                </a:solidFill>
                <a:latin typeface="Consolas" pitchFamily="34" charset="0"/>
                <a:ea typeface="Consolas" pitchFamily="34" charset="-122"/>
                <a:cs typeface="Consolas" pitchFamily="34" charset="-120"/>
              </a:rPr>
              <a:t>./image-composer-tool validate \</a:t>
            </a:r>
            <a:endParaRPr lang="en-US" sz="1200" dirty="0"/>
          </a:p>
          <a:p>
            <a:pPr marL="0" indent="0">
              <a:buNone/>
            </a:pPr>
            <a:r>
              <a:rPr lang="en-US" sz="1200" dirty="0">
                <a:solidFill>
                  <a:srgbClr val="E2E8F0"/>
                </a:solidFill>
                <a:latin typeface="Consolas" pitchFamily="34" charset="0"/>
                <a:ea typeface="Consolas" pitchFamily="34" charset="-122"/>
                <a:cs typeface="Consolas" pitchFamily="34" charset="-120"/>
              </a:rPr>
              <a:t>  image-templates/ubuntu24-x86_64-minimal-raw.yml</a:t>
            </a:r>
            <a:endParaRPr lang="en-US" sz="1200" dirty="0"/>
          </a:p>
          <a:p>
            <a:pPr marL="0" indent="0">
              <a:buNone/>
            </a:pPr>
            <a:r>
              <a:rPr lang="en-US" sz="1200" dirty="0">
                <a:solidFill>
                  <a:srgbClr val="000000"/>
                </a:solidFill>
                <a:latin typeface="Consolas" pitchFamily="34" charset="0"/>
                <a:ea typeface="Consolas" pitchFamily="34" charset="-122"/>
                <a:cs typeface="Consolas" pitchFamily="34" charset="-120"/>
              </a:rPr>
              <a:t> </a:t>
            </a:r>
            <a:endParaRPr lang="en-US" sz="1200" dirty="0"/>
          </a:p>
          <a:p>
            <a:pPr marL="0" indent="0">
              <a:buNone/>
            </a:pPr>
            <a:r>
              <a:rPr lang="en-US" sz="1200" i="1" dirty="0">
                <a:solidFill>
                  <a:srgbClr val="94A3B8"/>
                </a:solidFill>
                <a:latin typeface="Consolas" pitchFamily="34" charset="0"/>
                <a:ea typeface="Consolas" pitchFamily="34" charset="-122"/>
                <a:cs typeface="Consolas" pitchFamily="34" charset="-120"/>
              </a:rPr>
              <a:t># 5. Build your first image</a:t>
            </a:r>
            <a:endParaRPr lang="en-US" sz="1200" dirty="0"/>
          </a:p>
          <a:p>
            <a:pPr marL="0" indent="0">
              <a:buNone/>
            </a:pPr>
            <a:r>
              <a:rPr lang="en-US" sz="1200" dirty="0">
                <a:solidFill>
                  <a:srgbClr val="86EFAC"/>
                </a:solidFill>
                <a:latin typeface="Consolas" pitchFamily="34" charset="0"/>
                <a:ea typeface="Consolas" pitchFamily="34" charset="-122"/>
                <a:cs typeface="Consolas" pitchFamily="34" charset="-120"/>
              </a:rPr>
              <a:t>sudo -E ./image-composer-tool build \</a:t>
            </a:r>
            <a:endParaRPr lang="en-US" sz="1200" dirty="0"/>
          </a:p>
          <a:p>
            <a:pPr marL="0" indent="0">
              <a:buNone/>
            </a:pPr>
            <a:r>
              <a:rPr lang="en-US" sz="1200" dirty="0">
                <a:solidFill>
                  <a:srgbClr val="86EFAC"/>
                </a:solidFill>
                <a:latin typeface="Consolas" pitchFamily="34" charset="0"/>
                <a:ea typeface="Consolas" pitchFamily="34" charset="-122"/>
                <a:cs typeface="Consolas" pitchFamily="34" charset="-120"/>
              </a:rPr>
              <a:t>  image-templates/ubuntu24-x86_64-minimal-raw.yml</a:t>
            </a:r>
            <a:endParaRPr lang="en-US" sz="1200" dirty="0"/>
          </a:p>
        </p:txBody>
      </p:sp>
      <p:sp>
        <p:nvSpPr>
          <p:cNvPr id="9" name="Text 7"/>
          <p:cNvSpPr/>
          <p:nvPr/>
        </p:nvSpPr>
        <p:spPr>
          <a:xfrm>
            <a:off x="8138160" y="1691640"/>
            <a:ext cx="3474720" cy="365760"/>
          </a:xfrm>
          <a:prstGeom prst="rect">
            <a:avLst/>
          </a:prstGeom>
          <a:noFill/>
          <a:ln/>
        </p:spPr>
        <p:txBody>
          <a:bodyPr wrap="square" lIns="0" tIns="0" rIns="0" bIns="0" rtlCol="0" anchor="ctr"/>
          <a:lstStyle/>
          <a:p>
            <a:pPr marL="0" indent="0">
              <a:buNone/>
            </a:pPr>
            <a:r>
              <a:rPr lang="en-US" sz="2000" b="1" dirty="0">
                <a:solidFill>
                  <a:schemeClr val="accent2">
                    <a:lumMod val="60000"/>
                    <a:lumOff val="40000"/>
                  </a:schemeClr>
                </a:solidFill>
                <a:latin typeface="Calibri" pitchFamily="34" charset="0"/>
                <a:ea typeface="Calibri" pitchFamily="34" charset="-122"/>
                <a:cs typeface="Calibri" pitchFamily="34" charset="-120"/>
              </a:rPr>
              <a:t>Resources</a:t>
            </a:r>
            <a:endParaRPr lang="en-US" sz="2000" dirty="0">
              <a:solidFill>
                <a:schemeClr val="accent2">
                  <a:lumMod val="60000"/>
                  <a:lumOff val="40000"/>
                </a:schemeClr>
              </a:solidFill>
            </a:endParaRPr>
          </a:p>
        </p:txBody>
      </p:sp>
      <p:sp>
        <p:nvSpPr>
          <p:cNvPr id="10" name="Shape 8"/>
          <p:cNvSpPr/>
          <p:nvPr/>
        </p:nvSpPr>
        <p:spPr>
          <a:xfrm>
            <a:off x="8138160" y="2194560"/>
            <a:ext cx="3474720" cy="777240"/>
          </a:xfrm>
          <a:prstGeom prst="rect">
            <a:avLst/>
          </a:prstGeom>
          <a:solidFill>
            <a:srgbClr val="FFFFFF"/>
          </a:solidFill>
          <a:ln w="6350">
            <a:solidFill>
              <a:srgbClr val="E2E8F0"/>
            </a:solidFill>
            <a:prstDash val="solid"/>
          </a:ln>
        </p:spPr>
        <p:txBody>
          <a:bodyPr/>
          <a:lstStyle/>
          <a:p>
            <a:endParaRPr lang="en-US"/>
          </a:p>
        </p:txBody>
      </p:sp>
      <p:pic>
        <p:nvPicPr>
          <p:cNvPr id="11" name="Image 0" descr="preencoded.png"/>
          <p:cNvPicPr>
            <a:picLocks noChangeAspect="1"/>
          </p:cNvPicPr>
          <p:nvPr/>
        </p:nvPicPr>
        <p:blipFill>
          <a:blip r:embed="rId4"/>
          <a:stretch>
            <a:fillRect/>
          </a:stretch>
        </p:blipFill>
        <p:spPr>
          <a:xfrm>
            <a:off x="8275320" y="2395728"/>
            <a:ext cx="365760" cy="365760"/>
          </a:xfrm>
          <a:prstGeom prst="rect">
            <a:avLst/>
          </a:prstGeom>
        </p:spPr>
      </p:pic>
      <p:sp>
        <p:nvSpPr>
          <p:cNvPr id="12" name="Text 9"/>
          <p:cNvSpPr/>
          <p:nvPr/>
        </p:nvSpPr>
        <p:spPr>
          <a:xfrm>
            <a:off x="8732520" y="2267712"/>
            <a:ext cx="2743200" cy="274320"/>
          </a:xfrm>
          <a:prstGeom prst="rect">
            <a:avLst/>
          </a:prstGeom>
          <a:noFill/>
          <a:ln/>
        </p:spPr>
        <p:txBody>
          <a:bodyPr wrap="square" lIns="0" tIns="0" rIns="0" bIns="0" rtlCol="0" anchor="ctr"/>
          <a:lstStyle/>
          <a:p>
            <a:pPr marL="0" indent="0">
              <a:buNone/>
            </a:pPr>
            <a:r>
              <a:rPr lang="en-US" sz="1300" b="1" dirty="0">
                <a:solidFill>
                  <a:srgbClr val="1E293B"/>
                </a:solidFill>
                <a:latin typeface="Calibri" pitchFamily="34" charset="0"/>
                <a:ea typeface="Calibri" pitchFamily="34" charset="-122"/>
                <a:cs typeface="Calibri" pitchFamily="34" charset="-120"/>
              </a:rPr>
              <a:t>GitHub</a:t>
            </a:r>
            <a:endParaRPr lang="en-US" sz="1300" dirty="0"/>
          </a:p>
        </p:txBody>
      </p:sp>
      <p:sp>
        <p:nvSpPr>
          <p:cNvPr id="13" name="Text 10"/>
          <p:cNvSpPr/>
          <p:nvPr/>
        </p:nvSpPr>
        <p:spPr>
          <a:xfrm>
            <a:off x="8732520" y="2523744"/>
            <a:ext cx="2743200" cy="457200"/>
          </a:xfrm>
          <a:prstGeom prst="rect">
            <a:avLst/>
          </a:prstGeom>
          <a:noFill/>
          <a:ln/>
        </p:spPr>
        <p:txBody>
          <a:bodyPr wrap="square" lIns="0" tIns="0" rIns="0" bIns="0" rtlCol="0" anchor="ctr"/>
          <a:lstStyle/>
          <a:p>
            <a:pPr marL="0" indent="0">
              <a:buNone/>
            </a:pPr>
            <a:r>
              <a:rPr lang="en-US" sz="1000" dirty="0">
                <a:solidFill>
                  <a:srgbClr val="64748B"/>
                </a:solidFill>
                <a:latin typeface="Calibri" pitchFamily="34" charset="0"/>
                <a:ea typeface="Calibri" pitchFamily="34" charset="-122"/>
                <a:cs typeface="Calibri" pitchFamily="34" charset="-120"/>
              </a:rPr>
              <a:t>open-edge-platform/</a:t>
            </a:r>
            <a:endParaRPr lang="en-US" sz="1000" dirty="0"/>
          </a:p>
          <a:p>
            <a:pPr marL="0" indent="0">
              <a:buNone/>
            </a:pPr>
            <a:r>
              <a:rPr lang="en-US" sz="1000" dirty="0">
                <a:solidFill>
                  <a:srgbClr val="64748B"/>
                </a:solidFill>
                <a:latin typeface="Calibri" pitchFamily="34" charset="0"/>
                <a:ea typeface="Calibri" pitchFamily="34" charset="-122"/>
                <a:cs typeface="Calibri" pitchFamily="34" charset="-120"/>
              </a:rPr>
              <a:t>image-composer-tool</a:t>
            </a:r>
            <a:endParaRPr lang="en-US" sz="1000" dirty="0"/>
          </a:p>
        </p:txBody>
      </p:sp>
      <p:sp>
        <p:nvSpPr>
          <p:cNvPr id="14" name="Shape 11"/>
          <p:cNvSpPr/>
          <p:nvPr/>
        </p:nvSpPr>
        <p:spPr>
          <a:xfrm>
            <a:off x="8138160" y="3108960"/>
            <a:ext cx="3474720" cy="777240"/>
          </a:xfrm>
          <a:prstGeom prst="rect">
            <a:avLst/>
          </a:prstGeom>
          <a:solidFill>
            <a:srgbClr val="FFFFFF"/>
          </a:solidFill>
          <a:ln w="6350">
            <a:solidFill>
              <a:srgbClr val="E2E8F0"/>
            </a:solidFill>
            <a:prstDash val="solid"/>
          </a:ln>
        </p:spPr>
        <p:txBody>
          <a:bodyPr/>
          <a:lstStyle/>
          <a:p>
            <a:endParaRPr lang="en-US"/>
          </a:p>
        </p:txBody>
      </p:sp>
      <p:pic>
        <p:nvPicPr>
          <p:cNvPr id="15" name="Image 1" descr="preencoded.png"/>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colorTemperature colorTemp="6400"/>
                    </a14:imgEffect>
                  </a14:imgLayer>
                </a14:imgProps>
              </a:ext>
            </a:extLst>
          </a:blip>
          <a:stretch>
            <a:fillRect/>
          </a:stretch>
        </p:blipFill>
        <p:spPr>
          <a:xfrm>
            <a:off x="8275320" y="3310128"/>
            <a:ext cx="365760" cy="365760"/>
          </a:xfrm>
          <a:prstGeom prst="rect">
            <a:avLst/>
          </a:prstGeom>
        </p:spPr>
      </p:pic>
      <p:sp>
        <p:nvSpPr>
          <p:cNvPr id="16" name="Text 12"/>
          <p:cNvSpPr/>
          <p:nvPr/>
        </p:nvSpPr>
        <p:spPr>
          <a:xfrm>
            <a:off x="8732520" y="3182112"/>
            <a:ext cx="2743200" cy="274320"/>
          </a:xfrm>
          <a:prstGeom prst="rect">
            <a:avLst/>
          </a:prstGeom>
          <a:noFill/>
          <a:ln/>
        </p:spPr>
        <p:txBody>
          <a:bodyPr wrap="square" lIns="0" tIns="0" rIns="0" bIns="0" rtlCol="0" anchor="ctr"/>
          <a:lstStyle/>
          <a:p>
            <a:pPr marL="0" indent="0">
              <a:buNone/>
            </a:pPr>
            <a:r>
              <a:rPr lang="en-US" sz="1300" b="1" dirty="0">
                <a:solidFill>
                  <a:srgbClr val="1E293B"/>
                </a:solidFill>
                <a:latin typeface="Calibri" pitchFamily="34" charset="0"/>
                <a:ea typeface="Calibri" pitchFamily="34" charset="-122"/>
                <a:cs typeface="Calibri" pitchFamily="34" charset="-120"/>
              </a:rPr>
              <a:t>Documentation</a:t>
            </a:r>
            <a:endParaRPr lang="en-US" sz="1300" dirty="0"/>
          </a:p>
        </p:txBody>
      </p:sp>
      <p:sp>
        <p:nvSpPr>
          <p:cNvPr id="17" name="Text 13"/>
          <p:cNvSpPr/>
          <p:nvPr/>
        </p:nvSpPr>
        <p:spPr>
          <a:xfrm>
            <a:off x="8732520" y="3438144"/>
            <a:ext cx="2743200" cy="457200"/>
          </a:xfrm>
          <a:prstGeom prst="rect">
            <a:avLst/>
          </a:prstGeom>
          <a:noFill/>
          <a:ln/>
        </p:spPr>
        <p:txBody>
          <a:bodyPr wrap="square" lIns="0" tIns="0" rIns="0" bIns="0" rtlCol="0" anchor="ctr"/>
          <a:lstStyle/>
          <a:p>
            <a:pPr marL="0" indent="0">
              <a:buNone/>
            </a:pPr>
            <a:r>
              <a:rPr lang="en-US" sz="1000" dirty="0" err="1">
                <a:solidFill>
                  <a:srgbClr val="64748B"/>
                </a:solidFill>
                <a:latin typeface="Calibri" pitchFamily="34" charset="0"/>
                <a:ea typeface="Calibri" pitchFamily="34" charset="-122"/>
                <a:cs typeface="Calibri" pitchFamily="34" charset="-120"/>
              </a:rPr>
              <a:t>docs.openedgeplatform</a:t>
            </a:r>
            <a:endParaRPr lang="en-US" sz="1000" dirty="0"/>
          </a:p>
          <a:p>
            <a:pPr marL="0" indent="0">
              <a:buNone/>
            </a:pPr>
            <a:r>
              <a:rPr lang="en-US" sz="1000" dirty="0">
                <a:solidFill>
                  <a:srgbClr val="64748B"/>
                </a:solidFill>
                <a:latin typeface="Calibri" pitchFamily="34" charset="0"/>
                <a:ea typeface="Calibri" pitchFamily="34" charset="-122"/>
                <a:cs typeface="Calibri" pitchFamily="34" charset="-120"/>
              </a:rPr>
              <a:t>.intel.com</a:t>
            </a:r>
            <a:endParaRPr lang="en-US" sz="1000" dirty="0"/>
          </a:p>
        </p:txBody>
      </p:sp>
      <p:sp>
        <p:nvSpPr>
          <p:cNvPr id="18" name="Shape 14"/>
          <p:cNvSpPr/>
          <p:nvPr/>
        </p:nvSpPr>
        <p:spPr>
          <a:xfrm>
            <a:off x="8138160" y="4023360"/>
            <a:ext cx="3474720" cy="777240"/>
          </a:xfrm>
          <a:prstGeom prst="rect">
            <a:avLst/>
          </a:prstGeom>
          <a:solidFill>
            <a:srgbClr val="FFFFFF"/>
          </a:solidFill>
          <a:ln w="6350">
            <a:solidFill>
              <a:srgbClr val="E2E8F0"/>
            </a:solidFill>
            <a:prstDash val="solid"/>
          </a:ln>
        </p:spPr>
        <p:txBody>
          <a:bodyPr/>
          <a:lstStyle/>
          <a:p>
            <a:endParaRPr lang="en-US"/>
          </a:p>
        </p:txBody>
      </p:sp>
      <p:pic>
        <p:nvPicPr>
          <p:cNvPr id="19" name="Image 2" descr="preencoded.png"/>
          <p:cNvPicPr>
            <a:picLocks noChangeAspect="1"/>
          </p:cNvPicPr>
          <p:nvPr/>
        </p:nvPicPr>
        <p:blipFill>
          <a:blip r:embed="rId7">
            <a:duotone>
              <a:schemeClr val="accent2">
                <a:shade val="45000"/>
                <a:satMod val="135000"/>
              </a:schemeClr>
              <a:prstClr val="white"/>
            </a:duotone>
          </a:blip>
          <a:stretch>
            <a:fillRect/>
          </a:stretch>
        </p:blipFill>
        <p:spPr>
          <a:xfrm>
            <a:off x="8275320" y="4224528"/>
            <a:ext cx="365760" cy="365760"/>
          </a:xfrm>
          <a:prstGeom prst="rect">
            <a:avLst/>
          </a:prstGeom>
        </p:spPr>
      </p:pic>
      <p:sp>
        <p:nvSpPr>
          <p:cNvPr id="20" name="Text 15"/>
          <p:cNvSpPr/>
          <p:nvPr/>
        </p:nvSpPr>
        <p:spPr>
          <a:xfrm>
            <a:off x="8732520" y="4096512"/>
            <a:ext cx="2743200" cy="274320"/>
          </a:xfrm>
          <a:prstGeom prst="rect">
            <a:avLst/>
          </a:prstGeom>
          <a:noFill/>
          <a:ln/>
        </p:spPr>
        <p:txBody>
          <a:bodyPr wrap="square" lIns="0" tIns="0" rIns="0" bIns="0" rtlCol="0" anchor="ctr"/>
          <a:lstStyle/>
          <a:p>
            <a:pPr marL="0" indent="0">
              <a:buNone/>
            </a:pPr>
            <a:r>
              <a:rPr lang="en-US" sz="1300" b="1" dirty="0">
                <a:solidFill>
                  <a:srgbClr val="1E293B"/>
                </a:solidFill>
                <a:latin typeface="Calibri" pitchFamily="34" charset="0"/>
                <a:ea typeface="Calibri" pitchFamily="34" charset="-122"/>
                <a:cs typeface="Calibri" pitchFamily="34" charset="-120"/>
              </a:rPr>
              <a:t>Templates</a:t>
            </a:r>
            <a:endParaRPr lang="en-US" sz="1300" dirty="0"/>
          </a:p>
        </p:txBody>
      </p:sp>
      <p:sp>
        <p:nvSpPr>
          <p:cNvPr id="21" name="Text 16"/>
          <p:cNvSpPr/>
          <p:nvPr/>
        </p:nvSpPr>
        <p:spPr>
          <a:xfrm>
            <a:off x="8732520" y="4352544"/>
            <a:ext cx="2743200" cy="457200"/>
          </a:xfrm>
          <a:prstGeom prst="rect">
            <a:avLst/>
          </a:prstGeom>
          <a:noFill/>
          <a:ln/>
        </p:spPr>
        <p:txBody>
          <a:bodyPr wrap="square" lIns="0" tIns="0" rIns="0" bIns="0" rtlCol="0" anchor="ctr"/>
          <a:lstStyle/>
          <a:p>
            <a:pPr marL="0" indent="0">
              <a:buNone/>
            </a:pPr>
            <a:r>
              <a:rPr lang="en-US" sz="1000" dirty="0">
                <a:solidFill>
                  <a:srgbClr val="64748B"/>
                </a:solidFill>
                <a:latin typeface="Calibri" pitchFamily="34" charset="0"/>
                <a:ea typeface="Calibri" pitchFamily="34" charset="-122"/>
                <a:cs typeface="Calibri" pitchFamily="34" charset="-120"/>
              </a:rPr>
              <a:t>30+ ready-to-use</a:t>
            </a:r>
            <a:endParaRPr lang="en-US" sz="1000" dirty="0"/>
          </a:p>
          <a:p>
            <a:pPr marL="0" indent="0">
              <a:buNone/>
            </a:pPr>
            <a:r>
              <a:rPr lang="en-US" sz="1000" dirty="0">
                <a:solidFill>
                  <a:srgbClr val="64748B"/>
                </a:solidFill>
                <a:latin typeface="Calibri" pitchFamily="34" charset="0"/>
                <a:ea typeface="Calibri" pitchFamily="34" charset="-122"/>
                <a:cs typeface="Calibri" pitchFamily="34" charset="-120"/>
              </a:rPr>
              <a:t>examples included</a:t>
            </a:r>
            <a:endParaRPr lang="en-US" sz="1000" dirty="0"/>
          </a:p>
        </p:txBody>
      </p:sp>
      <p:sp>
        <p:nvSpPr>
          <p:cNvPr id="22" name="Shape 17"/>
          <p:cNvSpPr/>
          <p:nvPr/>
        </p:nvSpPr>
        <p:spPr>
          <a:xfrm>
            <a:off x="8138160" y="4937760"/>
            <a:ext cx="3474720" cy="777240"/>
          </a:xfrm>
          <a:prstGeom prst="rect">
            <a:avLst/>
          </a:prstGeom>
          <a:solidFill>
            <a:srgbClr val="FFFFFF"/>
          </a:solidFill>
          <a:ln w="6350">
            <a:solidFill>
              <a:srgbClr val="E2E8F0"/>
            </a:solidFill>
            <a:prstDash val="solid"/>
          </a:ln>
        </p:spPr>
        <p:txBody>
          <a:bodyPr/>
          <a:lstStyle/>
          <a:p>
            <a:endParaRPr lang="en-US"/>
          </a:p>
        </p:txBody>
      </p:sp>
      <p:pic>
        <p:nvPicPr>
          <p:cNvPr id="23" name="Image 3" descr="preencoded.png"/>
          <p:cNvPicPr>
            <a:picLocks noChangeAspect="1"/>
          </p:cNvPicPr>
          <p:nvPr/>
        </p:nvPicPr>
        <p:blipFill>
          <a:blip r:embed="rId8">
            <a:duotone>
              <a:schemeClr val="accent2">
                <a:shade val="45000"/>
                <a:satMod val="135000"/>
              </a:schemeClr>
              <a:prstClr val="white"/>
            </a:duotone>
          </a:blip>
          <a:stretch>
            <a:fillRect/>
          </a:stretch>
        </p:blipFill>
        <p:spPr>
          <a:xfrm>
            <a:off x="8275320" y="5138928"/>
            <a:ext cx="365760" cy="365760"/>
          </a:xfrm>
          <a:prstGeom prst="rect">
            <a:avLst/>
          </a:prstGeom>
        </p:spPr>
      </p:pic>
      <p:sp>
        <p:nvSpPr>
          <p:cNvPr id="24" name="Text 18"/>
          <p:cNvSpPr/>
          <p:nvPr/>
        </p:nvSpPr>
        <p:spPr>
          <a:xfrm>
            <a:off x="8732520" y="5010912"/>
            <a:ext cx="2743200" cy="274320"/>
          </a:xfrm>
          <a:prstGeom prst="rect">
            <a:avLst/>
          </a:prstGeom>
          <a:noFill/>
          <a:ln/>
        </p:spPr>
        <p:txBody>
          <a:bodyPr wrap="square" lIns="0" tIns="0" rIns="0" bIns="0" rtlCol="0" anchor="ctr"/>
          <a:lstStyle/>
          <a:p>
            <a:pPr marL="0" indent="0">
              <a:buNone/>
            </a:pPr>
            <a:r>
              <a:rPr lang="en-US" sz="1300" b="1" dirty="0">
                <a:solidFill>
                  <a:srgbClr val="1E293B"/>
                </a:solidFill>
                <a:latin typeface="Calibri" pitchFamily="34" charset="0"/>
                <a:ea typeface="Calibri" pitchFamily="34" charset="-122"/>
                <a:cs typeface="Calibri" pitchFamily="34" charset="-120"/>
              </a:rPr>
              <a:t>Community</a:t>
            </a:r>
            <a:endParaRPr lang="en-US" sz="1300" dirty="0"/>
          </a:p>
        </p:txBody>
      </p:sp>
      <p:sp>
        <p:nvSpPr>
          <p:cNvPr id="25" name="Text 19"/>
          <p:cNvSpPr/>
          <p:nvPr/>
        </p:nvSpPr>
        <p:spPr>
          <a:xfrm>
            <a:off x="8732520" y="5266944"/>
            <a:ext cx="2743200" cy="457200"/>
          </a:xfrm>
          <a:prstGeom prst="rect">
            <a:avLst/>
          </a:prstGeom>
          <a:noFill/>
          <a:ln/>
        </p:spPr>
        <p:txBody>
          <a:bodyPr wrap="square" lIns="0" tIns="0" rIns="0" bIns="0" rtlCol="0" anchor="ctr"/>
          <a:lstStyle/>
          <a:p>
            <a:pPr marL="0" indent="0">
              <a:buNone/>
            </a:pPr>
            <a:r>
              <a:rPr lang="en-US" sz="1000" dirty="0">
                <a:solidFill>
                  <a:srgbClr val="64748B"/>
                </a:solidFill>
                <a:latin typeface="Calibri" pitchFamily="34" charset="0"/>
                <a:ea typeface="Calibri" pitchFamily="34" charset="-122"/>
                <a:cs typeface="Calibri" pitchFamily="34" charset="-120"/>
              </a:rPr>
              <a:t>GitHub Discussions</a:t>
            </a:r>
            <a:endParaRPr lang="en-US" sz="1000" dirty="0"/>
          </a:p>
          <a:p>
            <a:pPr marL="0" indent="0">
              <a:buNone/>
            </a:pPr>
            <a:r>
              <a:rPr lang="en-US" sz="1000" dirty="0">
                <a:solidFill>
                  <a:srgbClr val="64748B"/>
                </a:solidFill>
                <a:latin typeface="Calibri" pitchFamily="34" charset="0"/>
                <a:ea typeface="Calibri" pitchFamily="34" charset="-122"/>
                <a:cs typeface="Calibri" pitchFamily="34" charset="-120"/>
              </a:rPr>
              <a:t>for Q&amp;A and ideas</a:t>
            </a:r>
            <a:endParaRPr lang="en-US" sz="1000" dirty="0"/>
          </a:p>
        </p:txBody>
      </p:sp>
      <p:pic>
        <p:nvPicPr>
          <p:cNvPr id="27" name="Picture 26">
            <a:extLst>
              <a:ext uri="{FF2B5EF4-FFF2-40B4-BE49-F238E27FC236}">
                <a16:creationId xmlns:a16="http://schemas.microsoft.com/office/drawing/2014/main" id="{F1435BDB-40CA-2F0B-06F0-7FA326E218E2}"/>
              </a:ext>
            </a:extLst>
          </p:cNvPr>
          <p:cNvPicPr>
            <a:picLocks noChangeAspect="1"/>
          </p:cNvPicPr>
          <p:nvPr/>
        </p:nvPicPr>
        <p:blipFill>
          <a:blip r:embed="rId9"/>
          <a:stretch>
            <a:fillRect/>
          </a:stretch>
        </p:blipFill>
        <p:spPr>
          <a:xfrm>
            <a:off x="9524999" y="397764"/>
            <a:ext cx="1572768" cy="1572768"/>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Ref idx="1001">
        <a:schemeClr val="bg1"/>
      </p:bgRef>
    </p:bg>
    <p:spTree>
      <p:nvGrpSpPr>
        <p:cNvPr id="1" name=""/>
        <p:cNvGrpSpPr/>
        <p:nvPr/>
      </p:nvGrpSpPr>
      <p:grpSpPr>
        <a:xfrm>
          <a:off x="0" y="0"/>
          <a:ext cx="0" cy="0"/>
          <a:chOff x="0" y="0"/>
          <a:chExt cx="0" cy="0"/>
        </a:xfrm>
      </p:grpSpPr>
      <p:sp>
        <p:nvSpPr>
          <p:cNvPr id="2" name="Text 0"/>
          <p:cNvSpPr/>
          <p:nvPr/>
        </p:nvSpPr>
        <p:spPr>
          <a:xfrm>
            <a:off x="548640" y="6446520"/>
            <a:ext cx="7315200" cy="274320"/>
          </a:xfrm>
          <a:prstGeom prst="rect">
            <a:avLst/>
          </a:prstGeom>
          <a:noFill/>
          <a:ln/>
        </p:spPr>
        <p:txBody>
          <a:bodyPr wrap="square" rtlCol="0" anchor="ctr"/>
          <a:lstStyle/>
          <a:p>
            <a:pPr marL="0" indent="0">
              <a:buNone/>
            </a:pPr>
            <a:r>
              <a:rPr lang="en-US" sz="1000" dirty="0">
                <a:latin typeface="Calibri" pitchFamily="34" charset="0"/>
                <a:ea typeface="Calibri" pitchFamily="34" charset="-122"/>
                <a:cs typeface="Calibri" pitchFamily="34" charset="-120"/>
              </a:rPr>
              <a:t>Image Composer Tool  •  Open Source Summit</a:t>
            </a:r>
            <a:endParaRPr lang="en-US" sz="1000" dirty="0"/>
          </a:p>
        </p:txBody>
      </p:sp>
      <p:sp>
        <p:nvSpPr>
          <p:cNvPr id="3" name="Text 1"/>
          <p:cNvSpPr/>
          <p:nvPr/>
        </p:nvSpPr>
        <p:spPr>
          <a:xfrm>
            <a:off x="11338560" y="6446520"/>
            <a:ext cx="365760" cy="274320"/>
          </a:xfrm>
          <a:prstGeom prst="rect">
            <a:avLst/>
          </a:prstGeom>
          <a:noFill/>
          <a:ln/>
        </p:spPr>
        <p:txBody>
          <a:bodyPr wrap="square" rtlCol="0" anchor="ctr"/>
          <a:lstStyle/>
          <a:p>
            <a:pPr marL="0" indent="0" algn="r">
              <a:buNone/>
            </a:pPr>
            <a:r>
              <a:rPr lang="en-US" sz="1000" dirty="0">
                <a:solidFill>
                  <a:srgbClr val="64748B"/>
                </a:solidFill>
                <a:latin typeface="Calibri" pitchFamily="34" charset="0"/>
                <a:ea typeface="Calibri" pitchFamily="34" charset="-122"/>
                <a:cs typeface="Calibri" pitchFamily="34" charset="-120"/>
              </a:rPr>
              <a:t>16</a:t>
            </a:r>
            <a:endParaRPr lang="en-US" sz="1000" dirty="0"/>
          </a:p>
        </p:txBody>
      </p:sp>
      <p:sp>
        <p:nvSpPr>
          <p:cNvPr id="4" name="Shape 2"/>
          <p:cNvSpPr/>
          <p:nvPr/>
        </p:nvSpPr>
        <p:spPr>
          <a:xfrm>
            <a:off x="0" y="0"/>
            <a:ext cx="274320" cy="6858000"/>
          </a:xfrm>
          <a:prstGeom prst="rect">
            <a:avLst/>
          </a:prstGeom>
          <a:solidFill>
            <a:schemeClr val="accent2">
              <a:lumMod val="60000"/>
              <a:lumOff val="40000"/>
            </a:schemeClr>
          </a:solidFill>
          <a:ln w="12700">
            <a:solidFill>
              <a:schemeClr val="accent2">
                <a:lumMod val="75000"/>
              </a:schemeClr>
            </a:solidFill>
            <a:prstDash val="solid"/>
          </a:ln>
        </p:spPr>
        <p:txBody>
          <a:bodyPr/>
          <a:lstStyle/>
          <a:p>
            <a:endParaRPr lang="en-US"/>
          </a:p>
        </p:txBody>
      </p:sp>
      <p:sp>
        <p:nvSpPr>
          <p:cNvPr id="6" name="Text 4"/>
          <p:cNvSpPr/>
          <p:nvPr/>
        </p:nvSpPr>
        <p:spPr>
          <a:xfrm>
            <a:off x="548640" y="1645920"/>
            <a:ext cx="10972800" cy="457200"/>
          </a:xfrm>
          <a:prstGeom prst="rect">
            <a:avLst/>
          </a:prstGeom>
          <a:noFill/>
          <a:ln/>
        </p:spPr>
        <p:txBody>
          <a:bodyPr wrap="square" lIns="0" tIns="0" rIns="0" bIns="0" rtlCol="0" anchor="ctr"/>
          <a:lstStyle/>
          <a:p>
            <a:pPr marL="0" indent="0">
              <a:buNone/>
            </a:pPr>
            <a:r>
              <a:rPr lang="en-US" sz="2000" i="1" dirty="0">
                <a:solidFill>
                  <a:schemeClr val="accent2">
                    <a:lumMod val="60000"/>
                    <a:lumOff val="40000"/>
                  </a:schemeClr>
                </a:solidFill>
                <a:latin typeface="Calibri" pitchFamily="34" charset="0"/>
                <a:ea typeface="Calibri" pitchFamily="34" charset="-122"/>
                <a:cs typeface="Calibri" pitchFamily="34" charset="-120"/>
              </a:rPr>
              <a:t>Five takeaways before you ask:</a:t>
            </a:r>
            <a:endParaRPr lang="en-US" sz="2000" dirty="0">
              <a:solidFill>
                <a:schemeClr val="accent2">
                  <a:lumMod val="60000"/>
                  <a:lumOff val="40000"/>
                </a:schemeClr>
              </a:solidFill>
            </a:endParaRPr>
          </a:p>
        </p:txBody>
      </p:sp>
      <p:sp>
        <p:nvSpPr>
          <p:cNvPr id="7" name="Text 5"/>
          <p:cNvSpPr/>
          <p:nvPr/>
        </p:nvSpPr>
        <p:spPr>
          <a:xfrm>
            <a:off x="548640" y="2286000"/>
            <a:ext cx="640080" cy="365760"/>
          </a:xfrm>
          <a:prstGeom prst="rect">
            <a:avLst/>
          </a:prstGeom>
          <a:noFill/>
          <a:ln/>
        </p:spPr>
        <p:txBody>
          <a:bodyPr wrap="square" lIns="0" tIns="0" rIns="0" bIns="0" rtlCol="0" anchor="ctr"/>
          <a:lstStyle/>
          <a:p>
            <a:pPr marL="0" indent="0">
              <a:buNone/>
            </a:pPr>
            <a:r>
              <a:rPr lang="en-US" sz="1800" b="1" dirty="0">
                <a:solidFill>
                  <a:schemeClr val="accent2">
                    <a:lumMod val="60000"/>
                    <a:lumOff val="40000"/>
                  </a:schemeClr>
                </a:solidFill>
                <a:latin typeface="Calibri" pitchFamily="34" charset="0"/>
                <a:ea typeface="Calibri" pitchFamily="34" charset="-122"/>
                <a:cs typeface="Calibri" pitchFamily="34" charset="-120"/>
              </a:rPr>
              <a:t>01</a:t>
            </a:r>
            <a:endParaRPr lang="en-US" sz="1800" dirty="0">
              <a:solidFill>
                <a:schemeClr val="accent2">
                  <a:lumMod val="60000"/>
                  <a:lumOff val="40000"/>
                </a:schemeClr>
              </a:solidFill>
            </a:endParaRPr>
          </a:p>
        </p:txBody>
      </p:sp>
      <p:sp>
        <p:nvSpPr>
          <p:cNvPr id="8" name="Text 6"/>
          <p:cNvSpPr/>
          <p:nvPr/>
        </p:nvSpPr>
        <p:spPr>
          <a:xfrm>
            <a:off x="1188720" y="2286000"/>
            <a:ext cx="10058400" cy="365760"/>
          </a:xfrm>
          <a:prstGeom prst="rect">
            <a:avLst/>
          </a:prstGeom>
          <a:noFill/>
          <a:ln/>
        </p:spPr>
        <p:txBody>
          <a:bodyPr wrap="square" lIns="0" tIns="0" rIns="0" bIns="0" rtlCol="0" anchor="ctr"/>
          <a:lstStyle/>
          <a:p>
            <a:pPr marL="0" indent="0">
              <a:buNone/>
            </a:pPr>
            <a:r>
              <a:rPr lang="en-US" sz="1600" dirty="0">
                <a:solidFill>
                  <a:srgbClr val="FFFFFF"/>
                </a:solidFill>
                <a:latin typeface="Calibri" pitchFamily="34" charset="0"/>
                <a:ea typeface="Calibri" pitchFamily="34" charset="-122"/>
                <a:cs typeface="Calibri" pitchFamily="34" charset="-120"/>
              </a:rPr>
              <a:t>Declarative YAML - describe what you want, not how to build it.</a:t>
            </a:r>
            <a:endParaRPr lang="en-US" sz="1600" dirty="0"/>
          </a:p>
        </p:txBody>
      </p:sp>
      <p:sp>
        <p:nvSpPr>
          <p:cNvPr id="9" name="Text 7"/>
          <p:cNvSpPr/>
          <p:nvPr/>
        </p:nvSpPr>
        <p:spPr>
          <a:xfrm>
            <a:off x="548640" y="2788920"/>
            <a:ext cx="640080" cy="365760"/>
          </a:xfrm>
          <a:prstGeom prst="rect">
            <a:avLst/>
          </a:prstGeom>
          <a:noFill/>
          <a:ln/>
        </p:spPr>
        <p:txBody>
          <a:bodyPr wrap="square" lIns="0" tIns="0" rIns="0" bIns="0" rtlCol="0" anchor="ctr"/>
          <a:lstStyle/>
          <a:p>
            <a:pPr marL="0" indent="0">
              <a:buNone/>
            </a:pPr>
            <a:r>
              <a:rPr lang="en-US" sz="1800" b="1" dirty="0">
                <a:solidFill>
                  <a:schemeClr val="accent2">
                    <a:lumMod val="60000"/>
                    <a:lumOff val="40000"/>
                  </a:schemeClr>
                </a:solidFill>
                <a:latin typeface="Calibri" pitchFamily="34" charset="0"/>
                <a:ea typeface="Calibri" pitchFamily="34" charset="-122"/>
                <a:cs typeface="Calibri" pitchFamily="34" charset="-120"/>
              </a:rPr>
              <a:t>02</a:t>
            </a:r>
            <a:endParaRPr lang="en-US" sz="1800" dirty="0">
              <a:solidFill>
                <a:schemeClr val="accent2">
                  <a:lumMod val="60000"/>
                  <a:lumOff val="40000"/>
                </a:schemeClr>
              </a:solidFill>
            </a:endParaRPr>
          </a:p>
        </p:txBody>
      </p:sp>
      <p:sp>
        <p:nvSpPr>
          <p:cNvPr id="10" name="Text 8"/>
          <p:cNvSpPr/>
          <p:nvPr/>
        </p:nvSpPr>
        <p:spPr>
          <a:xfrm>
            <a:off x="1188720" y="2788920"/>
            <a:ext cx="10058400" cy="365760"/>
          </a:xfrm>
          <a:prstGeom prst="rect">
            <a:avLst/>
          </a:prstGeom>
          <a:noFill/>
          <a:ln/>
        </p:spPr>
        <p:txBody>
          <a:bodyPr wrap="square" lIns="0" tIns="0" rIns="0" bIns="0" rtlCol="0" anchor="ctr"/>
          <a:lstStyle/>
          <a:p>
            <a:pPr marL="0" indent="0">
              <a:buNone/>
            </a:pPr>
            <a:r>
              <a:rPr lang="en-US" sz="1600" dirty="0">
                <a:solidFill>
                  <a:srgbClr val="FFFFFF"/>
                </a:solidFill>
                <a:latin typeface="Calibri" pitchFamily="34" charset="0"/>
                <a:ea typeface="Calibri" pitchFamily="34" charset="-122"/>
                <a:cs typeface="Calibri" pitchFamily="34" charset="-120"/>
              </a:rPr>
              <a:t>Multiple distributions, one workflow - change one field, target a new OS.</a:t>
            </a:r>
            <a:endParaRPr lang="en-US" sz="1600" dirty="0"/>
          </a:p>
        </p:txBody>
      </p:sp>
      <p:sp>
        <p:nvSpPr>
          <p:cNvPr id="11" name="Text 9"/>
          <p:cNvSpPr/>
          <p:nvPr/>
        </p:nvSpPr>
        <p:spPr>
          <a:xfrm>
            <a:off x="548640" y="3291840"/>
            <a:ext cx="640080" cy="365760"/>
          </a:xfrm>
          <a:prstGeom prst="rect">
            <a:avLst/>
          </a:prstGeom>
          <a:noFill/>
          <a:ln/>
        </p:spPr>
        <p:txBody>
          <a:bodyPr wrap="square" lIns="0" tIns="0" rIns="0" bIns="0" rtlCol="0" anchor="ctr"/>
          <a:lstStyle/>
          <a:p>
            <a:pPr marL="0" indent="0">
              <a:buNone/>
            </a:pPr>
            <a:r>
              <a:rPr lang="en-US" sz="1800" b="1" dirty="0">
                <a:solidFill>
                  <a:schemeClr val="accent2">
                    <a:lumMod val="60000"/>
                    <a:lumOff val="40000"/>
                  </a:schemeClr>
                </a:solidFill>
                <a:latin typeface="Calibri" pitchFamily="34" charset="0"/>
                <a:ea typeface="Calibri" pitchFamily="34" charset="-122"/>
                <a:cs typeface="Calibri" pitchFamily="34" charset="-120"/>
              </a:rPr>
              <a:t>03</a:t>
            </a:r>
            <a:endParaRPr lang="en-US" sz="1800" dirty="0">
              <a:solidFill>
                <a:schemeClr val="accent2">
                  <a:lumMod val="60000"/>
                  <a:lumOff val="40000"/>
                </a:schemeClr>
              </a:solidFill>
            </a:endParaRPr>
          </a:p>
        </p:txBody>
      </p:sp>
      <p:sp>
        <p:nvSpPr>
          <p:cNvPr id="12" name="Text 10"/>
          <p:cNvSpPr/>
          <p:nvPr/>
        </p:nvSpPr>
        <p:spPr>
          <a:xfrm>
            <a:off x="1188720" y="3291840"/>
            <a:ext cx="10058400" cy="365760"/>
          </a:xfrm>
          <a:prstGeom prst="rect">
            <a:avLst/>
          </a:prstGeom>
          <a:noFill/>
          <a:ln/>
        </p:spPr>
        <p:txBody>
          <a:bodyPr wrap="square" lIns="0" tIns="0" rIns="0" bIns="0" rtlCol="0" anchor="ctr"/>
          <a:lstStyle/>
          <a:p>
            <a:pPr marL="0" indent="0">
              <a:buNone/>
            </a:pPr>
            <a:r>
              <a:rPr lang="en-US" sz="1600" dirty="0">
                <a:solidFill>
                  <a:srgbClr val="FFFFFF"/>
                </a:solidFill>
                <a:latin typeface="Calibri" pitchFamily="34" charset="0"/>
                <a:ea typeface="Calibri" pitchFamily="34" charset="-122"/>
                <a:cs typeface="Calibri" pitchFamily="34" charset="-120"/>
              </a:rPr>
              <a:t>Deterministic given pinned inputs and the same build environment</a:t>
            </a:r>
            <a:endParaRPr lang="en-US" sz="1600" dirty="0"/>
          </a:p>
        </p:txBody>
      </p:sp>
      <p:sp>
        <p:nvSpPr>
          <p:cNvPr id="13" name="Text 11"/>
          <p:cNvSpPr/>
          <p:nvPr/>
        </p:nvSpPr>
        <p:spPr>
          <a:xfrm>
            <a:off x="548640" y="3794760"/>
            <a:ext cx="640080" cy="365760"/>
          </a:xfrm>
          <a:prstGeom prst="rect">
            <a:avLst/>
          </a:prstGeom>
          <a:noFill/>
          <a:ln/>
        </p:spPr>
        <p:txBody>
          <a:bodyPr wrap="square" lIns="0" tIns="0" rIns="0" bIns="0" rtlCol="0" anchor="ctr"/>
          <a:lstStyle/>
          <a:p>
            <a:pPr marL="0" indent="0">
              <a:buNone/>
            </a:pPr>
            <a:r>
              <a:rPr lang="en-US" sz="1800" b="1" dirty="0">
                <a:solidFill>
                  <a:schemeClr val="accent2">
                    <a:lumMod val="60000"/>
                    <a:lumOff val="40000"/>
                  </a:schemeClr>
                </a:solidFill>
                <a:latin typeface="Calibri" pitchFamily="34" charset="0"/>
                <a:ea typeface="Calibri" pitchFamily="34" charset="-122"/>
                <a:cs typeface="Calibri" pitchFamily="34" charset="-120"/>
              </a:rPr>
              <a:t>04</a:t>
            </a:r>
            <a:endParaRPr lang="en-US" sz="1800" dirty="0">
              <a:solidFill>
                <a:schemeClr val="accent2">
                  <a:lumMod val="60000"/>
                  <a:lumOff val="40000"/>
                </a:schemeClr>
              </a:solidFill>
            </a:endParaRPr>
          </a:p>
        </p:txBody>
      </p:sp>
      <p:sp>
        <p:nvSpPr>
          <p:cNvPr id="14" name="Text 12"/>
          <p:cNvSpPr/>
          <p:nvPr/>
        </p:nvSpPr>
        <p:spPr>
          <a:xfrm>
            <a:off x="1188720" y="3794760"/>
            <a:ext cx="10058400" cy="365760"/>
          </a:xfrm>
          <a:prstGeom prst="rect">
            <a:avLst/>
          </a:prstGeom>
          <a:noFill/>
          <a:ln/>
        </p:spPr>
        <p:txBody>
          <a:bodyPr wrap="square" lIns="0" tIns="0" rIns="0" bIns="0" rtlCol="0" anchor="ctr"/>
          <a:lstStyle/>
          <a:p>
            <a:pPr marL="0" indent="0">
              <a:buNone/>
            </a:pPr>
            <a:r>
              <a:rPr lang="en-US" sz="1600" dirty="0">
                <a:solidFill>
                  <a:srgbClr val="FFFFFF"/>
                </a:solidFill>
                <a:latin typeface="Calibri" pitchFamily="34" charset="0"/>
                <a:ea typeface="Calibri" pitchFamily="34" charset="-122"/>
                <a:cs typeface="Calibri" pitchFamily="34" charset="-120"/>
              </a:rPr>
              <a:t>Built in security - GPG, TLS, SHA-256, audit trail with SPDX SBOM.</a:t>
            </a:r>
            <a:endParaRPr lang="en-US" sz="1600" dirty="0"/>
          </a:p>
        </p:txBody>
      </p:sp>
      <p:sp>
        <p:nvSpPr>
          <p:cNvPr id="15" name="Text 13"/>
          <p:cNvSpPr/>
          <p:nvPr/>
        </p:nvSpPr>
        <p:spPr>
          <a:xfrm>
            <a:off x="548640" y="4297680"/>
            <a:ext cx="640080" cy="365760"/>
          </a:xfrm>
          <a:prstGeom prst="rect">
            <a:avLst/>
          </a:prstGeom>
          <a:noFill/>
          <a:ln/>
        </p:spPr>
        <p:txBody>
          <a:bodyPr wrap="square" lIns="0" tIns="0" rIns="0" bIns="0" rtlCol="0" anchor="ctr"/>
          <a:lstStyle/>
          <a:p>
            <a:pPr marL="0" indent="0">
              <a:buNone/>
            </a:pPr>
            <a:r>
              <a:rPr lang="en-US" sz="1800" b="1" dirty="0">
                <a:solidFill>
                  <a:schemeClr val="accent2">
                    <a:lumMod val="60000"/>
                    <a:lumOff val="40000"/>
                  </a:schemeClr>
                </a:solidFill>
                <a:latin typeface="Calibri" pitchFamily="34" charset="0"/>
                <a:ea typeface="Calibri" pitchFamily="34" charset="-122"/>
                <a:cs typeface="Calibri" pitchFamily="34" charset="-120"/>
              </a:rPr>
              <a:t>05</a:t>
            </a:r>
            <a:endParaRPr lang="en-US" sz="1800" dirty="0">
              <a:solidFill>
                <a:schemeClr val="accent2">
                  <a:lumMod val="60000"/>
                  <a:lumOff val="40000"/>
                </a:schemeClr>
              </a:solidFill>
            </a:endParaRPr>
          </a:p>
        </p:txBody>
      </p:sp>
      <p:sp>
        <p:nvSpPr>
          <p:cNvPr id="16" name="Text 14"/>
          <p:cNvSpPr/>
          <p:nvPr/>
        </p:nvSpPr>
        <p:spPr>
          <a:xfrm>
            <a:off x="1188720" y="4297680"/>
            <a:ext cx="10058400" cy="365760"/>
          </a:xfrm>
          <a:prstGeom prst="rect">
            <a:avLst/>
          </a:prstGeom>
          <a:noFill/>
          <a:ln/>
        </p:spPr>
        <p:txBody>
          <a:bodyPr wrap="square" lIns="0" tIns="0" rIns="0" bIns="0" rtlCol="0" anchor="ctr"/>
          <a:lstStyle/>
          <a:p>
            <a:pPr marL="0" indent="0">
              <a:buNone/>
            </a:pPr>
            <a:r>
              <a:rPr lang="en-US" sz="1600" dirty="0">
                <a:solidFill>
                  <a:srgbClr val="FFFFFF"/>
                </a:solidFill>
                <a:latin typeface="Calibri" pitchFamily="34" charset="0"/>
                <a:ea typeface="Calibri" pitchFamily="34" charset="-122"/>
                <a:cs typeface="Calibri" pitchFamily="34" charset="-120"/>
              </a:rPr>
              <a:t>Extensible by design - add a distribution by implementing one interface.</a:t>
            </a:r>
            <a:endParaRPr lang="en-US" sz="1600" dirty="0"/>
          </a:p>
        </p:txBody>
      </p:sp>
      <p:sp>
        <p:nvSpPr>
          <p:cNvPr id="17" name="Shape 15"/>
          <p:cNvSpPr/>
          <p:nvPr/>
        </p:nvSpPr>
        <p:spPr>
          <a:xfrm>
            <a:off x="822960" y="5796740"/>
            <a:ext cx="10789920" cy="594360"/>
          </a:xfrm>
          <a:prstGeom prst="rect">
            <a:avLst/>
          </a:prstGeom>
          <a:solidFill>
            <a:schemeClr val="bg2">
              <a:lumMod val="50000"/>
            </a:schemeClr>
          </a:solidFill>
          <a:ln w="19050">
            <a:solidFill>
              <a:schemeClr val="accent2">
                <a:lumMod val="60000"/>
                <a:lumOff val="40000"/>
              </a:schemeClr>
            </a:solidFill>
            <a:prstDash val="solid"/>
          </a:ln>
        </p:spPr>
        <p:txBody>
          <a:bodyPr/>
          <a:lstStyle/>
          <a:p>
            <a:endParaRPr lang="en-US"/>
          </a:p>
        </p:txBody>
      </p:sp>
      <p:pic>
        <p:nvPicPr>
          <p:cNvPr id="18" name="Image 0" descr="preencoded.png"/>
          <p:cNvPicPr>
            <a:picLocks noChangeAspect="1"/>
          </p:cNvPicPr>
          <p:nvPr/>
        </p:nvPicPr>
        <p:blipFill>
          <a:blip r:embed="rId4"/>
          <a:stretch>
            <a:fillRect/>
          </a:stretch>
        </p:blipFill>
        <p:spPr>
          <a:xfrm>
            <a:off x="1005840" y="5906468"/>
            <a:ext cx="365760" cy="365760"/>
          </a:xfrm>
          <a:prstGeom prst="rect">
            <a:avLst/>
          </a:prstGeom>
        </p:spPr>
      </p:pic>
      <p:sp>
        <p:nvSpPr>
          <p:cNvPr id="19" name="Text 16"/>
          <p:cNvSpPr/>
          <p:nvPr/>
        </p:nvSpPr>
        <p:spPr>
          <a:xfrm>
            <a:off x="1554480" y="5842460"/>
            <a:ext cx="9601200" cy="502920"/>
          </a:xfrm>
          <a:prstGeom prst="rect">
            <a:avLst/>
          </a:prstGeom>
          <a:noFill/>
          <a:ln/>
        </p:spPr>
        <p:txBody>
          <a:bodyPr wrap="square" lIns="0" tIns="0" rIns="0" bIns="0" rtlCol="0" anchor="ctr"/>
          <a:lstStyle/>
          <a:p>
            <a:pPr marL="0" indent="0">
              <a:buNone/>
            </a:pPr>
            <a:r>
              <a:rPr lang="en-US" sz="1500" b="1" dirty="0">
                <a:solidFill>
                  <a:srgbClr val="FFFFFF"/>
                </a:solidFill>
                <a:latin typeface="Calibri" pitchFamily="34" charset="0"/>
                <a:ea typeface="Calibri" pitchFamily="34" charset="-122"/>
                <a:cs typeface="Calibri" pitchFamily="34" charset="-120"/>
              </a:rPr>
              <a:t>github.com/open-edge-platform/image-composer-tool   •   MIT Licensed</a:t>
            </a:r>
            <a:endParaRPr lang="en-US" sz="1500" dirty="0"/>
          </a:p>
        </p:txBody>
      </p:sp>
      <p:sp>
        <p:nvSpPr>
          <p:cNvPr id="20" name="Text 0"/>
          <p:cNvSpPr/>
          <p:nvPr/>
        </p:nvSpPr>
        <p:spPr>
          <a:xfrm>
            <a:off x="548640" y="411480"/>
            <a:ext cx="11064240" cy="640080"/>
          </a:xfrm>
          <a:prstGeom prst="rect">
            <a:avLst/>
          </a:prstGeom>
          <a:noFill/>
          <a:ln/>
        </p:spPr>
        <p:txBody>
          <a:bodyPr wrap="square" lIns="0" tIns="0" rIns="0" bIns="0" rtlCol="0" anchor="ctr"/>
          <a:lstStyle/>
          <a:p>
            <a:pPr marL="0" indent="0">
              <a:buNone/>
            </a:pPr>
            <a:r>
              <a:rPr lang="en-US" sz="3200" b="1" dirty="0">
                <a:solidFill>
                  <a:schemeClr val="accent2">
                    <a:lumMod val="60000"/>
                    <a:lumOff val="40000"/>
                  </a:schemeClr>
                </a:solidFill>
                <a:latin typeface="Calibri" pitchFamily="34" charset="0"/>
                <a:ea typeface="Calibri" pitchFamily="34" charset="-122"/>
                <a:cs typeface="Calibri" pitchFamily="34" charset="-120"/>
              </a:rPr>
              <a:t>Questions?</a:t>
            </a:r>
            <a:endParaRPr lang="en-US" sz="3200" dirty="0">
              <a:solidFill>
                <a:schemeClr val="accent2">
                  <a:lumMod val="60000"/>
                  <a:lumOff val="40000"/>
                </a:schemeClr>
              </a:solidFill>
            </a:endParaRPr>
          </a:p>
        </p:txBody>
      </p:sp>
    </p:spTree>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4E4AC1-AF17-873A-5924-1B57EE2FA0EA}"/>
              </a:ext>
            </a:extLst>
          </p:cNvPr>
          <p:cNvPicPr>
            <a:picLocks noChangeAspect="1"/>
          </p:cNvPicPr>
          <p:nvPr/>
        </p:nvPicPr>
        <p:blipFill>
          <a:blip r:embed="rId3"/>
          <a:stretch>
            <a:fillRect/>
          </a:stretch>
        </p:blipFill>
        <p:spPr>
          <a:xfrm>
            <a:off x="3652496" y="1608537"/>
            <a:ext cx="4887007" cy="4610743"/>
          </a:xfrm>
          <a:prstGeom prst="rect">
            <a:avLst/>
          </a:prstGeom>
        </p:spPr>
      </p:pic>
      <p:sp>
        <p:nvSpPr>
          <p:cNvPr id="4" name="Text 0">
            <a:extLst>
              <a:ext uri="{FF2B5EF4-FFF2-40B4-BE49-F238E27FC236}">
                <a16:creationId xmlns:a16="http://schemas.microsoft.com/office/drawing/2014/main" id="{85088F21-C16B-1FED-AFB7-749CAF42C697}"/>
              </a:ext>
            </a:extLst>
          </p:cNvPr>
          <p:cNvSpPr/>
          <p:nvPr/>
        </p:nvSpPr>
        <p:spPr>
          <a:xfrm>
            <a:off x="5138648" y="620735"/>
            <a:ext cx="1914701" cy="640080"/>
          </a:xfrm>
          <a:prstGeom prst="rect">
            <a:avLst/>
          </a:prstGeom>
          <a:noFill/>
          <a:ln/>
        </p:spPr>
        <p:txBody>
          <a:bodyPr wrap="square" lIns="0" tIns="0" rIns="0" bIns="0" rtlCol="0" anchor="ctr"/>
          <a:lstStyle/>
          <a:p>
            <a:pPr marL="0" indent="0">
              <a:buNone/>
            </a:pPr>
            <a:r>
              <a:rPr lang="en-US" sz="3200" b="1" dirty="0">
                <a:solidFill>
                  <a:schemeClr val="accent2">
                    <a:lumMod val="60000"/>
                    <a:lumOff val="40000"/>
                  </a:schemeClr>
                </a:solidFill>
                <a:latin typeface="Calibri" pitchFamily="34" charset="0"/>
                <a:ea typeface="Calibri" pitchFamily="34" charset="-122"/>
                <a:cs typeface="Calibri" pitchFamily="34" charset="-120"/>
              </a:rPr>
              <a:t>Thank You</a:t>
            </a:r>
            <a:endParaRPr lang="en-US" sz="3200" dirty="0">
              <a:solidFill>
                <a:schemeClr val="accent2">
                  <a:lumMod val="60000"/>
                  <a:lumOff val="40000"/>
                </a:schemeClr>
              </a:solidFill>
            </a:endParaRPr>
          </a:p>
        </p:txBody>
      </p:sp>
    </p:spTree>
    <p:extLst>
      <p:ext uri="{BB962C8B-B14F-4D97-AF65-F5344CB8AC3E}">
        <p14:creationId xmlns:p14="http://schemas.microsoft.com/office/powerpoint/2010/main" val="257425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name="Slide 2">
    <p:bg>
      <p:bgRef idx="1001">
        <a:schemeClr val="bg1"/>
      </p:bgRef>
    </p:bg>
    <p:spTree>
      <p:nvGrpSpPr>
        <p:cNvPr id="1" name=""/>
        <p:cNvGrpSpPr/>
        <p:nvPr/>
      </p:nvGrpSpPr>
      <p:grpSpPr>
        <a:xfrm>
          <a:off x="0" y="0"/>
          <a:ext cx="0" cy="0"/>
          <a:chOff x="0" y="0"/>
          <a:chExt cx="0" cy="0"/>
        </a:xfrm>
      </p:grpSpPr>
      <p:sp>
        <p:nvSpPr>
          <p:cNvPr id="2" name="Text 0"/>
          <p:cNvSpPr/>
          <p:nvPr/>
        </p:nvSpPr>
        <p:spPr>
          <a:xfrm>
            <a:off x="548640" y="411480"/>
            <a:ext cx="11064240" cy="640080"/>
          </a:xfrm>
          <a:prstGeom prst="rect">
            <a:avLst/>
          </a:prstGeom>
          <a:noFill/>
          <a:ln/>
        </p:spPr>
        <p:txBody>
          <a:bodyPr wrap="square" lIns="0" tIns="0" rIns="0" bIns="0" rtlCol="0" anchor="ctr"/>
          <a:lstStyle/>
          <a:p>
            <a:pPr marL="0" indent="0">
              <a:buNone/>
            </a:pPr>
            <a:r>
              <a:rPr lang="en-US" sz="3200" b="1" dirty="0">
                <a:solidFill>
                  <a:schemeClr val="accent2">
                    <a:lumMod val="60000"/>
                    <a:lumOff val="40000"/>
                  </a:schemeClr>
                </a:solidFill>
                <a:latin typeface="Calibri" pitchFamily="34" charset="0"/>
                <a:ea typeface="Calibri" pitchFamily="34" charset="-122"/>
                <a:cs typeface="Calibri" pitchFamily="34" charset="-120"/>
              </a:rPr>
              <a:t>Today's Agenda</a:t>
            </a:r>
            <a:endParaRPr lang="en-US" sz="3200" dirty="0">
              <a:solidFill>
                <a:schemeClr val="accent2">
                  <a:lumMod val="60000"/>
                  <a:lumOff val="40000"/>
                </a:schemeClr>
              </a:solidFill>
            </a:endParaRPr>
          </a:p>
        </p:txBody>
      </p:sp>
      <p:sp>
        <p:nvSpPr>
          <p:cNvPr id="3" name="Text 1"/>
          <p:cNvSpPr/>
          <p:nvPr/>
        </p:nvSpPr>
        <p:spPr>
          <a:xfrm>
            <a:off x="548640" y="6446520"/>
            <a:ext cx="7315200" cy="274320"/>
          </a:xfrm>
          <a:prstGeom prst="rect">
            <a:avLst/>
          </a:prstGeom>
          <a:noFill/>
          <a:ln/>
        </p:spPr>
        <p:txBody>
          <a:bodyPr wrap="square" rtlCol="0" anchor="ctr"/>
          <a:lstStyle/>
          <a:p>
            <a:pPr marL="0" indent="0">
              <a:buNone/>
            </a:pPr>
            <a:r>
              <a:rPr lang="en-US" sz="1000" dirty="0">
                <a:latin typeface="Calibri" pitchFamily="34" charset="0"/>
                <a:ea typeface="Calibri" pitchFamily="34" charset="-122"/>
                <a:cs typeface="Calibri" pitchFamily="34" charset="-120"/>
              </a:rPr>
              <a:t>Image Composer Tool  •  Open Source Summit</a:t>
            </a:r>
            <a:endParaRPr lang="en-US" sz="1000" dirty="0"/>
          </a:p>
        </p:txBody>
      </p:sp>
      <p:sp>
        <p:nvSpPr>
          <p:cNvPr id="4" name="Text 2"/>
          <p:cNvSpPr/>
          <p:nvPr/>
        </p:nvSpPr>
        <p:spPr>
          <a:xfrm>
            <a:off x="11338560" y="6446520"/>
            <a:ext cx="365760" cy="274320"/>
          </a:xfrm>
          <a:prstGeom prst="rect">
            <a:avLst/>
          </a:prstGeom>
          <a:noFill/>
          <a:ln/>
        </p:spPr>
        <p:txBody>
          <a:bodyPr wrap="square" rtlCol="0" anchor="ctr"/>
          <a:lstStyle/>
          <a:p>
            <a:pPr marL="0" indent="0" algn="r">
              <a:buNone/>
            </a:pPr>
            <a:r>
              <a:rPr lang="en-US" sz="1000" dirty="0">
                <a:latin typeface="Calibri" pitchFamily="34" charset="0"/>
                <a:ea typeface="Calibri" pitchFamily="34" charset="-122"/>
                <a:cs typeface="Calibri" pitchFamily="34" charset="-120"/>
              </a:rPr>
              <a:t>2</a:t>
            </a:r>
            <a:endParaRPr lang="en-US" sz="1000" dirty="0"/>
          </a:p>
        </p:txBody>
      </p:sp>
      <p:sp>
        <p:nvSpPr>
          <p:cNvPr id="5" name="Shape 3"/>
          <p:cNvSpPr/>
          <p:nvPr/>
        </p:nvSpPr>
        <p:spPr>
          <a:xfrm>
            <a:off x="914400" y="1463040"/>
            <a:ext cx="685800" cy="685800"/>
          </a:xfrm>
          <a:prstGeom prst="ellipse">
            <a:avLst/>
          </a:prstGeom>
          <a:solidFill>
            <a:srgbClr val="065A82"/>
          </a:solidFill>
          <a:ln w="12700">
            <a:solidFill>
              <a:srgbClr val="065A82"/>
            </a:solidFill>
            <a:prstDash val="solid"/>
          </a:ln>
        </p:spPr>
        <p:txBody>
          <a:bodyPr/>
          <a:lstStyle/>
          <a:p>
            <a:endParaRPr lang="en-US"/>
          </a:p>
        </p:txBody>
      </p:sp>
      <p:sp>
        <p:nvSpPr>
          <p:cNvPr id="6" name="Text 4"/>
          <p:cNvSpPr/>
          <p:nvPr/>
        </p:nvSpPr>
        <p:spPr>
          <a:xfrm>
            <a:off x="914400" y="1463040"/>
            <a:ext cx="685800" cy="685800"/>
          </a:xfrm>
          <a:prstGeom prst="rect">
            <a:avLst/>
          </a:prstGeom>
          <a:noFill/>
          <a:ln/>
        </p:spPr>
        <p:txBody>
          <a:bodyPr wrap="square" lIns="0" tIns="0" rIns="0" bIns="0" rtlCol="0" anchor="ctr"/>
          <a:lstStyle/>
          <a:p>
            <a:pPr marL="0" indent="0" algn="ctr">
              <a:buNone/>
            </a:pPr>
            <a:r>
              <a:rPr lang="en-US" sz="1800" b="1" dirty="0">
                <a:latin typeface="Calibri" pitchFamily="34" charset="0"/>
                <a:ea typeface="Calibri" pitchFamily="34" charset="-122"/>
                <a:cs typeface="Calibri" pitchFamily="34" charset="-120"/>
              </a:rPr>
              <a:t>01</a:t>
            </a:r>
            <a:endParaRPr lang="en-US" sz="1800" dirty="0"/>
          </a:p>
        </p:txBody>
      </p:sp>
      <p:sp>
        <p:nvSpPr>
          <p:cNvPr id="7" name="Text 5"/>
          <p:cNvSpPr/>
          <p:nvPr/>
        </p:nvSpPr>
        <p:spPr>
          <a:xfrm>
            <a:off x="1920240" y="1508760"/>
            <a:ext cx="8229600" cy="365760"/>
          </a:xfrm>
          <a:prstGeom prst="rect">
            <a:avLst/>
          </a:prstGeom>
          <a:noFill/>
          <a:ln/>
        </p:spPr>
        <p:txBody>
          <a:bodyPr wrap="square" lIns="0" tIns="0" rIns="0" bIns="0" rtlCol="0" anchor="ctr"/>
          <a:lstStyle/>
          <a:p>
            <a:pPr marL="0" indent="0">
              <a:buNone/>
            </a:pPr>
            <a:r>
              <a:rPr lang="en-US" sz="2200" b="1" dirty="0">
                <a:latin typeface="Calibri" pitchFamily="34" charset="0"/>
                <a:ea typeface="Calibri" pitchFamily="34" charset="-122"/>
                <a:cs typeface="Calibri" pitchFamily="34" charset="-120"/>
              </a:rPr>
              <a:t>The Problem</a:t>
            </a:r>
            <a:endParaRPr lang="en-US" sz="2200" dirty="0"/>
          </a:p>
        </p:txBody>
      </p:sp>
      <p:sp>
        <p:nvSpPr>
          <p:cNvPr id="8" name="Text 6"/>
          <p:cNvSpPr/>
          <p:nvPr/>
        </p:nvSpPr>
        <p:spPr>
          <a:xfrm>
            <a:off x="1920240" y="1874520"/>
            <a:ext cx="9144000" cy="320040"/>
          </a:xfrm>
          <a:prstGeom prst="rect">
            <a:avLst/>
          </a:prstGeom>
          <a:noFill/>
          <a:ln/>
        </p:spPr>
        <p:txBody>
          <a:bodyPr wrap="square" lIns="0" tIns="0" rIns="0" bIns="0" rtlCol="0" anchor="ctr"/>
          <a:lstStyle/>
          <a:p>
            <a:pPr marL="0" indent="0">
              <a:buNone/>
            </a:pPr>
            <a:r>
              <a:rPr lang="en-US" sz="1400" dirty="0">
                <a:latin typeface="Calibri" pitchFamily="34" charset="0"/>
                <a:ea typeface="Calibri" pitchFamily="34" charset="-122"/>
                <a:cs typeface="Calibri" pitchFamily="34" charset="-120"/>
              </a:rPr>
              <a:t>Why building custom Linux images is painful today</a:t>
            </a:r>
            <a:endParaRPr lang="en-US" sz="1400" dirty="0"/>
          </a:p>
        </p:txBody>
      </p:sp>
      <p:sp>
        <p:nvSpPr>
          <p:cNvPr id="9" name="Shape 7"/>
          <p:cNvSpPr/>
          <p:nvPr/>
        </p:nvSpPr>
        <p:spPr>
          <a:xfrm>
            <a:off x="914400" y="2377440"/>
            <a:ext cx="685800" cy="685800"/>
          </a:xfrm>
          <a:prstGeom prst="ellipse">
            <a:avLst/>
          </a:prstGeom>
          <a:solidFill>
            <a:srgbClr val="065A82"/>
          </a:solidFill>
          <a:ln w="12700">
            <a:solidFill>
              <a:srgbClr val="065A82"/>
            </a:solidFill>
            <a:prstDash val="solid"/>
          </a:ln>
        </p:spPr>
        <p:txBody>
          <a:bodyPr/>
          <a:lstStyle/>
          <a:p>
            <a:endParaRPr lang="en-US"/>
          </a:p>
        </p:txBody>
      </p:sp>
      <p:sp>
        <p:nvSpPr>
          <p:cNvPr id="10" name="Text 8"/>
          <p:cNvSpPr/>
          <p:nvPr/>
        </p:nvSpPr>
        <p:spPr>
          <a:xfrm>
            <a:off x="914400" y="2377440"/>
            <a:ext cx="685800" cy="685800"/>
          </a:xfrm>
          <a:prstGeom prst="rect">
            <a:avLst/>
          </a:prstGeom>
          <a:noFill/>
          <a:ln/>
        </p:spPr>
        <p:txBody>
          <a:bodyPr wrap="square" lIns="0" tIns="0" rIns="0" bIns="0" rtlCol="0" anchor="ctr"/>
          <a:lstStyle/>
          <a:p>
            <a:pPr marL="0" indent="0" algn="ctr">
              <a:buNone/>
            </a:pPr>
            <a:r>
              <a:rPr lang="en-US" sz="1800" b="1" dirty="0">
                <a:latin typeface="Calibri" pitchFamily="34" charset="0"/>
                <a:ea typeface="Calibri" pitchFamily="34" charset="-122"/>
                <a:cs typeface="Calibri" pitchFamily="34" charset="-120"/>
              </a:rPr>
              <a:t>02</a:t>
            </a:r>
            <a:endParaRPr lang="en-US" sz="1800" dirty="0"/>
          </a:p>
        </p:txBody>
      </p:sp>
      <p:sp>
        <p:nvSpPr>
          <p:cNvPr id="11" name="Text 9"/>
          <p:cNvSpPr/>
          <p:nvPr/>
        </p:nvSpPr>
        <p:spPr>
          <a:xfrm>
            <a:off x="1920240" y="2423160"/>
            <a:ext cx="8229600" cy="365760"/>
          </a:xfrm>
          <a:prstGeom prst="rect">
            <a:avLst/>
          </a:prstGeom>
          <a:noFill/>
          <a:ln/>
        </p:spPr>
        <p:txBody>
          <a:bodyPr wrap="square" lIns="0" tIns="0" rIns="0" bIns="0" rtlCol="0" anchor="ctr"/>
          <a:lstStyle/>
          <a:p>
            <a:pPr marL="0" indent="0">
              <a:buNone/>
            </a:pPr>
            <a:r>
              <a:rPr lang="en-US" sz="2200" b="1" dirty="0">
                <a:latin typeface="Calibri" pitchFamily="34" charset="0"/>
                <a:ea typeface="Calibri" pitchFamily="34" charset="-122"/>
                <a:cs typeface="Calibri" pitchFamily="34" charset="-120"/>
              </a:rPr>
              <a:t>What ICT Is</a:t>
            </a:r>
            <a:endParaRPr lang="en-US" sz="2200" dirty="0"/>
          </a:p>
        </p:txBody>
      </p:sp>
      <p:sp>
        <p:nvSpPr>
          <p:cNvPr id="12" name="Text 10"/>
          <p:cNvSpPr/>
          <p:nvPr/>
        </p:nvSpPr>
        <p:spPr>
          <a:xfrm>
            <a:off x="1920240" y="2788920"/>
            <a:ext cx="9144000" cy="320040"/>
          </a:xfrm>
          <a:prstGeom prst="rect">
            <a:avLst/>
          </a:prstGeom>
          <a:noFill/>
          <a:ln/>
        </p:spPr>
        <p:txBody>
          <a:bodyPr wrap="square" lIns="0" tIns="0" rIns="0" bIns="0" rtlCol="0" anchor="ctr"/>
          <a:lstStyle/>
          <a:p>
            <a:pPr marL="0" indent="0">
              <a:buNone/>
            </a:pPr>
            <a:r>
              <a:rPr lang="en-US" sz="1400" dirty="0">
                <a:latin typeface="Calibri" pitchFamily="34" charset="0"/>
                <a:ea typeface="Calibri" pitchFamily="34" charset="-122"/>
                <a:cs typeface="Calibri" pitchFamily="34" charset="-120"/>
              </a:rPr>
              <a:t>Declarative image composition from pre-built packages</a:t>
            </a:r>
            <a:endParaRPr lang="en-US" sz="1400" dirty="0"/>
          </a:p>
        </p:txBody>
      </p:sp>
      <p:sp>
        <p:nvSpPr>
          <p:cNvPr id="13" name="Shape 11"/>
          <p:cNvSpPr/>
          <p:nvPr/>
        </p:nvSpPr>
        <p:spPr>
          <a:xfrm>
            <a:off x="914400" y="3291840"/>
            <a:ext cx="685800" cy="685800"/>
          </a:xfrm>
          <a:prstGeom prst="ellipse">
            <a:avLst/>
          </a:prstGeom>
          <a:solidFill>
            <a:srgbClr val="065A82"/>
          </a:solidFill>
          <a:ln w="12700">
            <a:solidFill>
              <a:srgbClr val="065A82"/>
            </a:solidFill>
            <a:prstDash val="solid"/>
          </a:ln>
        </p:spPr>
        <p:txBody>
          <a:bodyPr/>
          <a:lstStyle/>
          <a:p>
            <a:endParaRPr lang="en-US"/>
          </a:p>
        </p:txBody>
      </p:sp>
      <p:sp>
        <p:nvSpPr>
          <p:cNvPr id="14" name="Text 12"/>
          <p:cNvSpPr/>
          <p:nvPr/>
        </p:nvSpPr>
        <p:spPr>
          <a:xfrm>
            <a:off x="914400" y="3291840"/>
            <a:ext cx="685800" cy="685800"/>
          </a:xfrm>
          <a:prstGeom prst="rect">
            <a:avLst/>
          </a:prstGeom>
          <a:noFill/>
          <a:ln/>
        </p:spPr>
        <p:txBody>
          <a:bodyPr wrap="square" lIns="0" tIns="0" rIns="0" bIns="0" rtlCol="0" anchor="ctr"/>
          <a:lstStyle/>
          <a:p>
            <a:pPr marL="0" indent="0" algn="ctr">
              <a:buNone/>
            </a:pPr>
            <a:r>
              <a:rPr lang="en-US" sz="1800" b="1" dirty="0">
                <a:latin typeface="Calibri" pitchFamily="34" charset="0"/>
                <a:ea typeface="Calibri" pitchFamily="34" charset="-122"/>
                <a:cs typeface="Calibri" pitchFamily="34" charset="-120"/>
              </a:rPr>
              <a:t>03</a:t>
            </a:r>
            <a:endParaRPr lang="en-US" sz="1800" dirty="0"/>
          </a:p>
        </p:txBody>
      </p:sp>
      <p:sp>
        <p:nvSpPr>
          <p:cNvPr id="15" name="Text 13"/>
          <p:cNvSpPr/>
          <p:nvPr/>
        </p:nvSpPr>
        <p:spPr>
          <a:xfrm>
            <a:off x="1920240" y="3337560"/>
            <a:ext cx="8229600" cy="365760"/>
          </a:xfrm>
          <a:prstGeom prst="rect">
            <a:avLst/>
          </a:prstGeom>
          <a:noFill/>
          <a:ln/>
        </p:spPr>
        <p:txBody>
          <a:bodyPr wrap="square" lIns="0" tIns="0" rIns="0" bIns="0" rtlCol="0" anchor="ctr"/>
          <a:lstStyle/>
          <a:p>
            <a:pPr marL="0" indent="0">
              <a:buNone/>
            </a:pPr>
            <a:r>
              <a:rPr lang="en-US" sz="2200" b="1" dirty="0">
                <a:latin typeface="Calibri" pitchFamily="34" charset="0"/>
                <a:ea typeface="Calibri" pitchFamily="34" charset="-122"/>
                <a:cs typeface="Calibri" pitchFamily="34" charset="-120"/>
              </a:rPr>
              <a:t>How It Works</a:t>
            </a:r>
            <a:endParaRPr lang="en-US" sz="2200" dirty="0"/>
          </a:p>
        </p:txBody>
      </p:sp>
      <p:sp>
        <p:nvSpPr>
          <p:cNvPr id="16" name="Text 14"/>
          <p:cNvSpPr/>
          <p:nvPr/>
        </p:nvSpPr>
        <p:spPr>
          <a:xfrm>
            <a:off x="1920240" y="3703320"/>
            <a:ext cx="9144000" cy="320040"/>
          </a:xfrm>
          <a:prstGeom prst="rect">
            <a:avLst/>
          </a:prstGeom>
          <a:noFill/>
          <a:ln/>
        </p:spPr>
        <p:txBody>
          <a:bodyPr wrap="square" lIns="0" tIns="0" rIns="0" bIns="0" rtlCol="0" anchor="ctr"/>
          <a:lstStyle/>
          <a:p>
            <a:pPr marL="0" indent="0">
              <a:buNone/>
            </a:pPr>
            <a:r>
              <a:rPr lang="en-US" sz="1400" dirty="0">
                <a:latin typeface="Calibri" pitchFamily="34" charset="0"/>
                <a:ea typeface="Calibri" pitchFamily="34" charset="-122"/>
                <a:cs typeface="Calibri" pitchFamily="34" charset="-120"/>
              </a:rPr>
              <a:t>Provider architecture, dependency resolution, security</a:t>
            </a:r>
            <a:endParaRPr lang="en-US" sz="1400" dirty="0"/>
          </a:p>
        </p:txBody>
      </p:sp>
      <p:sp>
        <p:nvSpPr>
          <p:cNvPr id="17" name="Shape 15"/>
          <p:cNvSpPr/>
          <p:nvPr/>
        </p:nvSpPr>
        <p:spPr>
          <a:xfrm>
            <a:off x="914400" y="4206240"/>
            <a:ext cx="685800" cy="685800"/>
          </a:xfrm>
          <a:prstGeom prst="ellipse">
            <a:avLst/>
          </a:prstGeom>
          <a:solidFill>
            <a:srgbClr val="065A82"/>
          </a:solidFill>
          <a:ln w="12700">
            <a:solidFill>
              <a:srgbClr val="065A82"/>
            </a:solidFill>
            <a:prstDash val="solid"/>
          </a:ln>
        </p:spPr>
        <p:txBody>
          <a:bodyPr/>
          <a:lstStyle/>
          <a:p>
            <a:endParaRPr lang="en-US"/>
          </a:p>
        </p:txBody>
      </p:sp>
      <p:sp>
        <p:nvSpPr>
          <p:cNvPr id="18" name="Text 16"/>
          <p:cNvSpPr/>
          <p:nvPr/>
        </p:nvSpPr>
        <p:spPr>
          <a:xfrm>
            <a:off x="914400" y="4206240"/>
            <a:ext cx="685800" cy="685800"/>
          </a:xfrm>
          <a:prstGeom prst="rect">
            <a:avLst/>
          </a:prstGeom>
          <a:noFill/>
          <a:ln/>
        </p:spPr>
        <p:txBody>
          <a:bodyPr wrap="square" lIns="0" tIns="0" rIns="0" bIns="0" rtlCol="0" anchor="ctr"/>
          <a:lstStyle/>
          <a:p>
            <a:pPr marL="0" indent="0" algn="ctr">
              <a:buNone/>
            </a:pPr>
            <a:r>
              <a:rPr lang="en-US" sz="1800" b="1" dirty="0">
                <a:latin typeface="Calibri" pitchFamily="34" charset="0"/>
                <a:ea typeface="Calibri" pitchFamily="34" charset="-122"/>
                <a:cs typeface="Calibri" pitchFamily="34" charset="-120"/>
              </a:rPr>
              <a:t>04</a:t>
            </a:r>
            <a:endParaRPr lang="en-US" sz="1800" dirty="0"/>
          </a:p>
        </p:txBody>
      </p:sp>
      <p:sp>
        <p:nvSpPr>
          <p:cNvPr id="19" name="Text 17"/>
          <p:cNvSpPr/>
          <p:nvPr/>
        </p:nvSpPr>
        <p:spPr>
          <a:xfrm>
            <a:off x="1920240" y="4251960"/>
            <a:ext cx="8229600" cy="365760"/>
          </a:xfrm>
          <a:prstGeom prst="rect">
            <a:avLst/>
          </a:prstGeom>
          <a:noFill/>
          <a:ln/>
        </p:spPr>
        <p:txBody>
          <a:bodyPr wrap="square" lIns="0" tIns="0" rIns="0" bIns="0" rtlCol="0" anchor="ctr"/>
          <a:lstStyle/>
          <a:p>
            <a:pPr marL="0" indent="0">
              <a:buNone/>
            </a:pPr>
            <a:r>
              <a:rPr lang="en-US" sz="2200" b="1" dirty="0">
                <a:latin typeface="Calibri" pitchFamily="34" charset="0"/>
                <a:ea typeface="Calibri" pitchFamily="34" charset="-122"/>
                <a:cs typeface="Calibri" pitchFamily="34" charset="-120"/>
              </a:rPr>
              <a:t>Live Demo</a:t>
            </a:r>
            <a:endParaRPr lang="en-US" sz="2200" dirty="0"/>
          </a:p>
        </p:txBody>
      </p:sp>
      <p:sp>
        <p:nvSpPr>
          <p:cNvPr id="20" name="Text 18"/>
          <p:cNvSpPr/>
          <p:nvPr/>
        </p:nvSpPr>
        <p:spPr>
          <a:xfrm>
            <a:off x="1920240" y="4617720"/>
            <a:ext cx="9144000" cy="320040"/>
          </a:xfrm>
          <a:prstGeom prst="rect">
            <a:avLst/>
          </a:prstGeom>
          <a:noFill/>
          <a:ln/>
        </p:spPr>
        <p:txBody>
          <a:bodyPr wrap="square" lIns="0" tIns="0" rIns="0" bIns="0" rtlCol="0" anchor="ctr"/>
          <a:lstStyle/>
          <a:p>
            <a:pPr marL="0" indent="0">
              <a:buNone/>
            </a:pPr>
            <a:r>
              <a:rPr lang="en-US" sz="1400" dirty="0">
                <a:latin typeface="Calibri" pitchFamily="34" charset="0"/>
                <a:ea typeface="Calibri" pitchFamily="34" charset="-122"/>
                <a:cs typeface="Calibri" pitchFamily="34" charset="-120"/>
              </a:rPr>
              <a:t>YAML template → bootable image in under 10 minutes</a:t>
            </a:r>
            <a:endParaRPr lang="en-US" sz="1400" dirty="0"/>
          </a:p>
        </p:txBody>
      </p:sp>
      <p:sp>
        <p:nvSpPr>
          <p:cNvPr id="21" name="Shape 19"/>
          <p:cNvSpPr/>
          <p:nvPr/>
        </p:nvSpPr>
        <p:spPr>
          <a:xfrm>
            <a:off x="914400" y="5120640"/>
            <a:ext cx="685800" cy="685800"/>
          </a:xfrm>
          <a:prstGeom prst="ellipse">
            <a:avLst/>
          </a:prstGeom>
          <a:solidFill>
            <a:srgbClr val="065A82"/>
          </a:solidFill>
          <a:ln w="12700">
            <a:solidFill>
              <a:srgbClr val="065A82"/>
            </a:solidFill>
            <a:prstDash val="solid"/>
          </a:ln>
        </p:spPr>
        <p:txBody>
          <a:bodyPr/>
          <a:lstStyle/>
          <a:p>
            <a:endParaRPr lang="en-US"/>
          </a:p>
        </p:txBody>
      </p:sp>
      <p:sp>
        <p:nvSpPr>
          <p:cNvPr id="22" name="Text 20"/>
          <p:cNvSpPr/>
          <p:nvPr/>
        </p:nvSpPr>
        <p:spPr>
          <a:xfrm>
            <a:off x="914400" y="5120640"/>
            <a:ext cx="685800" cy="685800"/>
          </a:xfrm>
          <a:prstGeom prst="rect">
            <a:avLst/>
          </a:prstGeom>
          <a:noFill/>
          <a:ln/>
        </p:spPr>
        <p:txBody>
          <a:bodyPr wrap="square" lIns="0" tIns="0" rIns="0" bIns="0" rtlCol="0" anchor="ctr"/>
          <a:lstStyle/>
          <a:p>
            <a:pPr marL="0" indent="0" algn="ctr">
              <a:buNone/>
            </a:pPr>
            <a:r>
              <a:rPr lang="en-US" sz="1800" b="1" dirty="0">
                <a:latin typeface="Calibri" pitchFamily="34" charset="0"/>
                <a:ea typeface="Calibri" pitchFamily="34" charset="-122"/>
                <a:cs typeface="Calibri" pitchFamily="34" charset="-120"/>
              </a:rPr>
              <a:t>05</a:t>
            </a:r>
            <a:endParaRPr lang="en-US" sz="1800" dirty="0"/>
          </a:p>
        </p:txBody>
      </p:sp>
      <p:sp>
        <p:nvSpPr>
          <p:cNvPr id="23" name="Text 21"/>
          <p:cNvSpPr/>
          <p:nvPr/>
        </p:nvSpPr>
        <p:spPr>
          <a:xfrm>
            <a:off x="1920240" y="5166360"/>
            <a:ext cx="8229600" cy="365760"/>
          </a:xfrm>
          <a:prstGeom prst="rect">
            <a:avLst/>
          </a:prstGeom>
          <a:noFill/>
          <a:ln/>
        </p:spPr>
        <p:txBody>
          <a:bodyPr wrap="square" lIns="0" tIns="0" rIns="0" bIns="0" rtlCol="0" anchor="ctr"/>
          <a:lstStyle/>
          <a:p>
            <a:pPr marL="0" indent="0">
              <a:buNone/>
            </a:pPr>
            <a:r>
              <a:rPr lang="en-US" sz="2200" b="1" dirty="0">
                <a:latin typeface="Calibri" pitchFamily="34" charset="0"/>
                <a:ea typeface="Calibri" pitchFamily="34" charset="-122"/>
                <a:cs typeface="Calibri" pitchFamily="34" charset="-120"/>
              </a:rPr>
              <a:t>Use Cases &amp; What's Next</a:t>
            </a:r>
          </a:p>
          <a:p>
            <a:pPr marL="0" indent="0">
              <a:buNone/>
            </a:pPr>
            <a:endParaRPr lang="en-US" sz="2200" dirty="0"/>
          </a:p>
        </p:txBody>
      </p:sp>
      <p:sp>
        <p:nvSpPr>
          <p:cNvPr id="24" name="Text 22"/>
          <p:cNvSpPr/>
          <p:nvPr/>
        </p:nvSpPr>
        <p:spPr>
          <a:xfrm>
            <a:off x="1920240" y="5532120"/>
            <a:ext cx="9144000" cy="320040"/>
          </a:xfrm>
          <a:prstGeom prst="rect">
            <a:avLst/>
          </a:prstGeom>
          <a:noFill/>
          <a:ln/>
        </p:spPr>
        <p:txBody>
          <a:bodyPr wrap="square" lIns="0" tIns="0" rIns="0" bIns="0" rtlCol="0" anchor="ctr"/>
          <a:lstStyle/>
          <a:p>
            <a:pPr marL="0" indent="0">
              <a:buNone/>
            </a:pPr>
            <a:r>
              <a:rPr lang="en-US" sz="1400" dirty="0">
                <a:latin typeface="Calibri" pitchFamily="34" charset="0"/>
                <a:ea typeface="Calibri" pitchFamily="34" charset="-122"/>
                <a:cs typeface="Calibri" pitchFamily="34" charset="-120"/>
              </a:rPr>
              <a:t>Where it fits, where it's going, how to contribute</a:t>
            </a:r>
            <a:endParaRPr lang="en-US" sz="1400" dirty="0"/>
          </a:p>
        </p:txBody>
      </p:sp>
    </p:spTree>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Ref idx="1001">
        <a:schemeClr val="bg1"/>
      </p:bgRef>
    </p:bg>
    <p:spTree>
      <p:nvGrpSpPr>
        <p:cNvPr id="1" name=""/>
        <p:cNvGrpSpPr/>
        <p:nvPr/>
      </p:nvGrpSpPr>
      <p:grpSpPr>
        <a:xfrm>
          <a:off x="0" y="0"/>
          <a:ext cx="0" cy="0"/>
          <a:chOff x="0" y="0"/>
          <a:chExt cx="0" cy="0"/>
        </a:xfrm>
      </p:grpSpPr>
      <p:sp>
        <p:nvSpPr>
          <p:cNvPr id="2" name="Text 0"/>
          <p:cNvSpPr/>
          <p:nvPr/>
        </p:nvSpPr>
        <p:spPr>
          <a:xfrm>
            <a:off x="548640" y="411480"/>
            <a:ext cx="11064240" cy="640080"/>
          </a:xfrm>
          <a:prstGeom prst="rect">
            <a:avLst/>
          </a:prstGeom>
          <a:noFill/>
          <a:ln/>
        </p:spPr>
        <p:txBody>
          <a:bodyPr wrap="square" lIns="0" tIns="0" rIns="0" bIns="0" rtlCol="0" anchor="ctr"/>
          <a:lstStyle/>
          <a:p>
            <a:pPr marL="0" indent="0">
              <a:buNone/>
            </a:pPr>
            <a:r>
              <a:rPr lang="en-US" sz="3200" b="1" dirty="0">
                <a:solidFill>
                  <a:schemeClr val="accent2">
                    <a:lumMod val="60000"/>
                    <a:lumOff val="40000"/>
                  </a:schemeClr>
                </a:solidFill>
                <a:latin typeface="Calibri" pitchFamily="34" charset="0"/>
                <a:ea typeface="Calibri" pitchFamily="34" charset="-122"/>
                <a:cs typeface="Calibri" pitchFamily="34" charset="-120"/>
              </a:rPr>
              <a:t>Building Custom Linux Images Today</a:t>
            </a:r>
            <a:endParaRPr lang="en-US" sz="3200" dirty="0">
              <a:solidFill>
                <a:schemeClr val="accent2">
                  <a:lumMod val="60000"/>
                  <a:lumOff val="40000"/>
                </a:schemeClr>
              </a:solidFill>
            </a:endParaRPr>
          </a:p>
        </p:txBody>
      </p:sp>
      <p:sp>
        <p:nvSpPr>
          <p:cNvPr id="3" name="Text 1"/>
          <p:cNvSpPr/>
          <p:nvPr/>
        </p:nvSpPr>
        <p:spPr>
          <a:xfrm>
            <a:off x="548640" y="6446520"/>
            <a:ext cx="7315200" cy="274320"/>
          </a:xfrm>
          <a:prstGeom prst="rect">
            <a:avLst/>
          </a:prstGeom>
          <a:noFill/>
          <a:ln/>
        </p:spPr>
        <p:txBody>
          <a:bodyPr wrap="square" rtlCol="0" anchor="ctr"/>
          <a:lstStyle/>
          <a:p>
            <a:pPr marL="0" indent="0">
              <a:buNone/>
            </a:pPr>
            <a:r>
              <a:rPr lang="en-US" sz="1000" dirty="0">
                <a:latin typeface="Calibri" pitchFamily="34" charset="0"/>
                <a:ea typeface="Calibri" pitchFamily="34" charset="-122"/>
                <a:cs typeface="Calibri" pitchFamily="34" charset="-120"/>
              </a:rPr>
              <a:t>Image Composer Tool  •  Open Source Summit</a:t>
            </a:r>
            <a:endParaRPr lang="en-US" sz="1000" dirty="0"/>
          </a:p>
        </p:txBody>
      </p:sp>
      <p:sp>
        <p:nvSpPr>
          <p:cNvPr id="4" name="Text 2"/>
          <p:cNvSpPr/>
          <p:nvPr/>
        </p:nvSpPr>
        <p:spPr>
          <a:xfrm>
            <a:off x="11338560" y="6446520"/>
            <a:ext cx="365760" cy="274320"/>
          </a:xfrm>
          <a:prstGeom prst="rect">
            <a:avLst/>
          </a:prstGeom>
          <a:noFill/>
          <a:ln/>
        </p:spPr>
        <p:txBody>
          <a:bodyPr wrap="square" rtlCol="0" anchor="ctr"/>
          <a:lstStyle/>
          <a:p>
            <a:pPr marL="0" indent="0" algn="r">
              <a:buNone/>
            </a:pPr>
            <a:r>
              <a:rPr lang="en-US" sz="1000" dirty="0">
                <a:solidFill>
                  <a:srgbClr val="64748B"/>
                </a:solidFill>
                <a:latin typeface="Calibri" pitchFamily="34" charset="0"/>
                <a:ea typeface="Calibri" pitchFamily="34" charset="-122"/>
                <a:cs typeface="Calibri" pitchFamily="34" charset="-120"/>
              </a:rPr>
              <a:t>3</a:t>
            </a:r>
            <a:endParaRPr lang="en-US" sz="1000" dirty="0"/>
          </a:p>
        </p:txBody>
      </p:sp>
      <p:sp>
        <p:nvSpPr>
          <p:cNvPr id="5" name="Text 3"/>
          <p:cNvSpPr/>
          <p:nvPr/>
        </p:nvSpPr>
        <p:spPr>
          <a:xfrm>
            <a:off x="548640" y="1097280"/>
            <a:ext cx="10972800" cy="365760"/>
          </a:xfrm>
          <a:prstGeom prst="rect">
            <a:avLst/>
          </a:prstGeom>
          <a:noFill/>
          <a:ln/>
        </p:spPr>
        <p:txBody>
          <a:bodyPr wrap="square" rtlCol="0" anchor="ctr"/>
          <a:lstStyle/>
          <a:p>
            <a:pPr marL="0" indent="0">
              <a:buNone/>
            </a:pPr>
            <a:r>
              <a:rPr lang="en-US" sz="1800" i="1" dirty="0">
                <a:latin typeface="Calibri" pitchFamily="34" charset="0"/>
                <a:ea typeface="Calibri" pitchFamily="34" charset="-122"/>
                <a:cs typeface="Calibri" pitchFamily="34" charset="-120"/>
              </a:rPr>
              <a:t>The reality for most edge teams:</a:t>
            </a:r>
            <a:endParaRPr lang="en-US" sz="1800" dirty="0"/>
          </a:p>
        </p:txBody>
      </p:sp>
      <p:sp>
        <p:nvSpPr>
          <p:cNvPr id="6" name="Shape 4"/>
          <p:cNvSpPr/>
          <p:nvPr/>
        </p:nvSpPr>
        <p:spPr>
          <a:xfrm>
            <a:off x="548640" y="1691640"/>
            <a:ext cx="11064240" cy="713232"/>
          </a:xfrm>
          <a:prstGeom prst="rect">
            <a:avLst/>
          </a:prstGeom>
          <a:solidFill>
            <a:srgbClr val="FFFFFF"/>
          </a:solidFill>
          <a:ln w="6350">
            <a:solidFill>
              <a:srgbClr val="E2E8F0"/>
            </a:solidFill>
            <a:prstDash val="solid"/>
          </a:ln>
          <a:effectLst>
            <a:outerShdw blurRad="101600" dist="25400" dir="5400000" algn="bl" rotWithShape="0">
              <a:srgbClr val="000000">
                <a:alpha val="12000"/>
              </a:srgbClr>
            </a:outerShdw>
          </a:effectLst>
        </p:spPr>
        <p:txBody>
          <a:bodyPr/>
          <a:lstStyle/>
          <a:p>
            <a:endParaRPr lang="en-US"/>
          </a:p>
        </p:txBody>
      </p:sp>
      <p:sp>
        <p:nvSpPr>
          <p:cNvPr id="7" name="Shape 5"/>
          <p:cNvSpPr/>
          <p:nvPr/>
        </p:nvSpPr>
        <p:spPr>
          <a:xfrm>
            <a:off x="548640" y="1691640"/>
            <a:ext cx="91440" cy="713232"/>
          </a:xfrm>
          <a:prstGeom prst="rect">
            <a:avLst/>
          </a:prstGeom>
          <a:solidFill>
            <a:srgbClr val="DC2626"/>
          </a:solidFill>
          <a:ln w="12700">
            <a:solidFill>
              <a:srgbClr val="DC2626"/>
            </a:solidFill>
            <a:prstDash val="solid"/>
          </a:ln>
        </p:spPr>
        <p:txBody>
          <a:bodyPr/>
          <a:lstStyle/>
          <a:p>
            <a:endParaRPr lang="en-US"/>
          </a:p>
        </p:txBody>
      </p:sp>
      <p:pic>
        <p:nvPicPr>
          <p:cNvPr id="8" name="Image 0" descr="preencoded.png"/>
          <p:cNvPicPr>
            <a:picLocks noChangeAspect="1"/>
          </p:cNvPicPr>
          <p:nvPr/>
        </p:nvPicPr>
        <p:blipFill>
          <a:blip r:embed="rId4"/>
          <a:stretch>
            <a:fillRect/>
          </a:stretch>
        </p:blipFill>
        <p:spPr>
          <a:xfrm>
            <a:off x="868680" y="1865376"/>
            <a:ext cx="365760" cy="365760"/>
          </a:xfrm>
          <a:prstGeom prst="rect">
            <a:avLst/>
          </a:prstGeom>
        </p:spPr>
      </p:pic>
      <p:sp>
        <p:nvSpPr>
          <p:cNvPr id="9" name="Text 6"/>
          <p:cNvSpPr/>
          <p:nvPr/>
        </p:nvSpPr>
        <p:spPr>
          <a:xfrm>
            <a:off x="1371600" y="1764792"/>
            <a:ext cx="4114800" cy="292608"/>
          </a:xfrm>
          <a:prstGeom prst="rect">
            <a:avLst/>
          </a:prstGeom>
          <a:noFill/>
          <a:ln/>
        </p:spPr>
        <p:txBody>
          <a:bodyPr wrap="square" lIns="0" tIns="0" rIns="0" bIns="0" rtlCol="0" anchor="ctr"/>
          <a:lstStyle/>
          <a:p>
            <a:pPr marL="0" indent="0">
              <a:buNone/>
            </a:pPr>
            <a:r>
              <a:rPr lang="en-US" sz="1600" b="1" dirty="0">
                <a:solidFill>
                  <a:srgbClr val="1E293B"/>
                </a:solidFill>
                <a:latin typeface="Calibri" pitchFamily="34" charset="0"/>
                <a:ea typeface="Calibri" pitchFamily="34" charset="-122"/>
                <a:cs typeface="Calibri" pitchFamily="34" charset="-120"/>
              </a:rPr>
              <a:t>Distribution Lock-in</a:t>
            </a:r>
            <a:endParaRPr lang="en-US" sz="1600" dirty="0"/>
          </a:p>
        </p:txBody>
      </p:sp>
      <p:sp>
        <p:nvSpPr>
          <p:cNvPr id="10" name="Text 7"/>
          <p:cNvSpPr/>
          <p:nvPr/>
        </p:nvSpPr>
        <p:spPr>
          <a:xfrm>
            <a:off x="1371600" y="2057400"/>
            <a:ext cx="10058400" cy="292608"/>
          </a:xfrm>
          <a:prstGeom prst="rect">
            <a:avLst/>
          </a:prstGeom>
          <a:noFill/>
          <a:ln/>
        </p:spPr>
        <p:txBody>
          <a:bodyPr wrap="square" lIns="0" tIns="0" rIns="0" bIns="0" rtlCol="0" anchor="ctr"/>
          <a:lstStyle/>
          <a:p>
            <a:pPr marL="0" indent="0">
              <a:buNone/>
            </a:pPr>
            <a:r>
              <a:rPr lang="en-US" sz="1200" dirty="0">
                <a:solidFill>
                  <a:srgbClr val="64748B"/>
                </a:solidFill>
                <a:latin typeface="Calibri" pitchFamily="34" charset="0"/>
                <a:ea typeface="Calibri" pitchFamily="34" charset="-122"/>
                <a:cs typeface="Calibri" pitchFamily="34" charset="-120"/>
              </a:rPr>
              <a:t>Each distro has its own toolchain. Switching means rewriting your build pipeline.</a:t>
            </a:r>
            <a:endParaRPr lang="en-US" sz="1200" dirty="0"/>
          </a:p>
        </p:txBody>
      </p:sp>
      <p:sp>
        <p:nvSpPr>
          <p:cNvPr id="11" name="Shape 8"/>
          <p:cNvSpPr/>
          <p:nvPr/>
        </p:nvSpPr>
        <p:spPr>
          <a:xfrm>
            <a:off x="548640" y="2560320"/>
            <a:ext cx="11064240" cy="713232"/>
          </a:xfrm>
          <a:prstGeom prst="rect">
            <a:avLst/>
          </a:prstGeom>
          <a:solidFill>
            <a:srgbClr val="FFFFFF"/>
          </a:solidFill>
          <a:ln w="6350">
            <a:solidFill>
              <a:srgbClr val="E2E8F0"/>
            </a:solidFill>
            <a:prstDash val="solid"/>
          </a:ln>
          <a:effectLst>
            <a:outerShdw blurRad="101600" dist="25400" dir="5400000" algn="bl" rotWithShape="0">
              <a:srgbClr val="000000">
                <a:alpha val="12000"/>
              </a:srgbClr>
            </a:outerShdw>
          </a:effectLst>
        </p:spPr>
        <p:txBody>
          <a:bodyPr/>
          <a:lstStyle/>
          <a:p>
            <a:endParaRPr lang="en-US"/>
          </a:p>
        </p:txBody>
      </p:sp>
      <p:sp>
        <p:nvSpPr>
          <p:cNvPr id="12" name="Shape 9"/>
          <p:cNvSpPr/>
          <p:nvPr/>
        </p:nvSpPr>
        <p:spPr>
          <a:xfrm>
            <a:off x="548640" y="2560320"/>
            <a:ext cx="91440" cy="713232"/>
          </a:xfrm>
          <a:prstGeom prst="rect">
            <a:avLst/>
          </a:prstGeom>
          <a:solidFill>
            <a:srgbClr val="DC2626"/>
          </a:solidFill>
          <a:ln w="12700">
            <a:solidFill>
              <a:srgbClr val="DC2626"/>
            </a:solidFill>
            <a:prstDash val="solid"/>
          </a:ln>
        </p:spPr>
        <p:txBody>
          <a:bodyPr/>
          <a:lstStyle/>
          <a:p>
            <a:endParaRPr lang="en-US"/>
          </a:p>
        </p:txBody>
      </p:sp>
      <p:pic>
        <p:nvPicPr>
          <p:cNvPr id="13" name="Image 1" descr="preencoded.png"/>
          <p:cNvPicPr>
            <a:picLocks noChangeAspect="1"/>
          </p:cNvPicPr>
          <p:nvPr/>
        </p:nvPicPr>
        <p:blipFill>
          <a:blip r:embed="rId4"/>
          <a:stretch>
            <a:fillRect/>
          </a:stretch>
        </p:blipFill>
        <p:spPr>
          <a:xfrm>
            <a:off x="868680" y="2734056"/>
            <a:ext cx="365760" cy="365760"/>
          </a:xfrm>
          <a:prstGeom prst="rect">
            <a:avLst/>
          </a:prstGeom>
        </p:spPr>
      </p:pic>
      <p:sp>
        <p:nvSpPr>
          <p:cNvPr id="14" name="Text 10"/>
          <p:cNvSpPr/>
          <p:nvPr/>
        </p:nvSpPr>
        <p:spPr>
          <a:xfrm>
            <a:off x="1371600" y="2633472"/>
            <a:ext cx="4114800" cy="292608"/>
          </a:xfrm>
          <a:prstGeom prst="rect">
            <a:avLst/>
          </a:prstGeom>
          <a:noFill/>
          <a:ln/>
        </p:spPr>
        <p:txBody>
          <a:bodyPr wrap="square" lIns="0" tIns="0" rIns="0" bIns="0" rtlCol="0" anchor="ctr"/>
          <a:lstStyle/>
          <a:p>
            <a:pPr marL="0" indent="0">
              <a:buNone/>
            </a:pPr>
            <a:r>
              <a:rPr lang="en-US" sz="1600" b="1" dirty="0">
                <a:solidFill>
                  <a:srgbClr val="1E293B"/>
                </a:solidFill>
                <a:latin typeface="Calibri" pitchFamily="34" charset="0"/>
                <a:ea typeface="Calibri" pitchFamily="34" charset="-122"/>
                <a:cs typeface="Calibri" pitchFamily="34" charset="-120"/>
              </a:rPr>
              <a:t>Manual Dependency Resolution</a:t>
            </a:r>
            <a:endParaRPr lang="en-US" sz="1600" dirty="0"/>
          </a:p>
        </p:txBody>
      </p:sp>
      <p:sp>
        <p:nvSpPr>
          <p:cNvPr id="15" name="Text 11"/>
          <p:cNvSpPr/>
          <p:nvPr/>
        </p:nvSpPr>
        <p:spPr>
          <a:xfrm>
            <a:off x="1371600" y="2926080"/>
            <a:ext cx="10058400" cy="292608"/>
          </a:xfrm>
          <a:prstGeom prst="rect">
            <a:avLst/>
          </a:prstGeom>
          <a:noFill/>
          <a:ln/>
        </p:spPr>
        <p:txBody>
          <a:bodyPr wrap="square" lIns="0" tIns="0" rIns="0" bIns="0" rtlCol="0" anchor="ctr"/>
          <a:lstStyle/>
          <a:p>
            <a:pPr marL="0" indent="0">
              <a:buNone/>
            </a:pPr>
            <a:r>
              <a:rPr lang="en-US" sz="1200" dirty="0">
                <a:solidFill>
                  <a:srgbClr val="64748B"/>
                </a:solidFill>
                <a:latin typeface="Calibri" pitchFamily="34" charset="0"/>
                <a:ea typeface="Calibri" pitchFamily="34" charset="-122"/>
                <a:cs typeface="Calibri" pitchFamily="34" charset="-120"/>
              </a:rPr>
              <a:t>You list openssh-server. What about the 47 transitive dependencies? Hope you tracked them.</a:t>
            </a:r>
            <a:endParaRPr lang="en-US" sz="1200" dirty="0"/>
          </a:p>
        </p:txBody>
      </p:sp>
      <p:sp>
        <p:nvSpPr>
          <p:cNvPr id="16" name="Shape 12"/>
          <p:cNvSpPr/>
          <p:nvPr/>
        </p:nvSpPr>
        <p:spPr>
          <a:xfrm>
            <a:off x="548640" y="3429000"/>
            <a:ext cx="11064240" cy="713232"/>
          </a:xfrm>
          <a:prstGeom prst="rect">
            <a:avLst/>
          </a:prstGeom>
          <a:solidFill>
            <a:srgbClr val="FFFFFF"/>
          </a:solidFill>
          <a:ln w="6350">
            <a:solidFill>
              <a:srgbClr val="E2E8F0"/>
            </a:solidFill>
            <a:prstDash val="solid"/>
          </a:ln>
          <a:effectLst>
            <a:outerShdw blurRad="101600" dist="25400" dir="5400000" algn="bl" rotWithShape="0">
              <a:srgbClr val="000000">
                <a:alpha val="12000"/>
              </a:srgbClr>
            </a:outerShdw>
          </a:effectLst>
        </p:spPr>
        <p:txBody>
          <a:bodyPr/>
          <a:lstStyle/>
          <a:p>
            <a:endParaRPr lang="en-US"/>
          </a:p>
        </p:txBody>
      </p:sp>
      <p:sp>
        <p:nvSpPr>
          <p:cNvPr id="17" name="Shape 13"/>
          <p:cNvSpPr/>
          <p:nvPr/>
        </p:nvSpPr>
        <p:spPr>
          <a:xfrm>
            <a:off x="548640" y="3429000"/>
            <a:ext cx="91440" cy="713232"/>
          </a:xfrm>
          <a:prstGeom prst="rect">
            <a:avLst/>
          </a:prstGeom>
          <a:solidFill>
            <a:srgbClr val="DC2626"/>
          </a:solidFill>
          <a:ln w="12700">
            <a:solidFill>
              <a:srgbClr val="DC2626"/>
            </a:solidFill>
            <a:prstDash val="solid"/>
          </a:ln>
        </p:spPr>
        <p:txBody>
          <a:bodyPr/>
          <a:lstStyle/>
          <a:p>
            <a:endParaRPr lang="en-US"/>
          </a:p>
        </p:txBody>
      </p:sp>
      <p:pic>
        <p:nvPicPr>
          <p:cNvPr id="18" name="Image 2" descr="preencoded.png"/>
          <p:cNvPicPr>
            <a:picLocks noChangeAspect="1"/>
          </p:cNvPicPr>
          <p:nvPr/>
        </p:nvPicPr>
        <p:blipFill>
          <a:blip r:embed="rId4"/>
          <a:stretch>
            <a:fillRect/>
          </a:stretch>
        </p:blipFill>
        <p:spPr>
          <a:xfrm>
            <a:off x="868680" y="3602736"/>
            <a:ext cx="365760" cy="365760"/>
          </a:xfrm>
          <a:prstGeom prst="rect">
            <a:avLst/>
          </a:prstGeom>
        </p:spPr>
      </p:pic>
      <p:sp>
        <p:nvSpPr>
          <p:cNvPr id="19" name="Text 14"/>
          <p:cNvSpPr/>
          <p:nvPr/>
        </p:nvSpPr>
        <p:spPr>
          <a:xfrm>
            <a:off x="1371600" y="3502152"/>
            <a:ext cx="4114800" cy="292608"/>
          </a:xfrm>
          <a:prstGeom prst="rect">
            <a:avLst/>
          </a:prstGeom>
          <a:noFill/>
          <a:ln/>
        </p:spPr>
        <p:txBody>
          <a:bodyPr wrap="square" lIns="0" tIns="0" rIns="0" bIns="0" rtlCol="0" anchor="ctr"/>
          <a:lstStyle/>
          <a:p>
            <a:pPr marL="0" indent="0">
              <a:buNone/>
            </a:pPr>
            <a:r>
              <a:rPr lang="en-US" sz="1600" b="1" dirty="0">
                <a:solidFill>
                  <a:srgbClr val="1E293B"/>
                </a:solidFill>
                <a:latin typeface="Calibri" pitchFamily="34" charset="0"/>
                <a:ea typeface="Calibri" pitchFamily="34" charset="-122"/>
                <a:cs typeface="Calibri" pitchFamily="34" charset="-120"/>
              </a:rPr>
              <a:t>Fragile Bash Scripts</a:t>
            </a:r>
            <a:endParaRPr lang="en-US" sz="1600" dirty="0"/>
          </a:p>
        </p:txBody>
      </p:sp>
      <p:sp>
        <p:nvSpPr>
          <p:cNvPr id="20" name="Text 15"/>
          <p:cNvSpPr/>
          <p:nvPr/>
        </p:nvSpPr>
        <p:spPr>
          <a:xfrm>
            <a:off x="1371600" y="3794760"/>
            <a:ext cx="10058400" cy="292608"/>
          </a:xfrm>
          <a:prstGeom prst="rect">
            <a:avLst/>
          </a:prstGeom>
          <a:noFill/>
          <a:ln/>
        </p:spPr>
        <p:txBody>
          <a:bodyPr wrap="square" lIns="0" tIns="0" rIns="0" bIns="0" rtlCol="0" anchor="ctr"/>
          <a:lstStyle/>
          <a:p>
            <a:pPr marL="0" indent="0">
              <a:buNone/>
            </a:pPr>
            <a:r>
              <a:rPr lang="en-US" sz="1200" dirty="0">
                <a:solidFill>
                  <a:srgbClr val="64748B"/>
                </a:solidFill>
                <a:latin typeface="Calibri" pitchFamily="34" charset="0"/>
                <a:ea typeface="Calibri" pitchFamily="34" charset="-122"/>
                <a:cs typeface="Calibri" pitchFamily="34" charset="-120"/>
              </a:rPr>
              <a:t>500-line shell scripts with magic offsets, hardcoded paths, and tribal knowledge.</a:t>
            </a:r>
            <a:endParaRPr lang="en-US" sz="1200" dirty="0"/>
          </a:p>
        </p:txBody>
      </p:sp>
      <p:sp>
        <p:nvSpPr>
          <p:cNvPr id="21" name="Shape 16"/>
          <p:cNvSpPr/>
          <p:nvPr/>
        </p:nvSpPr>
        <p:spPr>
          <a:xfrm>
            <a:off x="548640" y="4297680"/>
            <a:ext cx="11064240" cy="713232"/>
          </a:xfrm>
          <a:prstGeom prst="rect">
            <a:avLst/>
          </a:prstGeom>
          <a:solidFill>
            <a:srgbClr val="FFFFFF"/>
          </a:solidFill>
          <a:ln w="6350">
            <a:solidFill>
              <a:srgbClr val="E2E8F0"/>
            </a:solidFill>
            <a:prstDash val="solid"/>
          </a:ln>
          <a:effectLst>
            <a:outerShdw blurRad="101600" dist="25400" dir="5400000" algn="bl" rotWithShape="0">
              <a:srgbClr val="000000">
                <a:alpha val="12000"/>
              </a:srgbClr>
            </a:outerShdw>
          </a:effectLst>
        </p:spPr>
        <p:txBody>
          <a:bodyPr/>
          <a:lstStyle/>
          <a:p>
            <a:endParaRPr lang="en-US"/>
          </a:p>
        </p:txBody>
      </p:sp>
      <p:sp>
        <p:nvSpPr>
          <p:cNvPr id="22" name="Shape 17"/>
          <p:cNvSpPr/>
          <p:nvPr/>
        </p:nvSpPr>
        <p:spPr>
          <a:xfrm>
            <a:off x="548640" y="4297680"/>
            <a:ext cx="91440" cy="713232"/>
          </a:xfrm>
          <a:prstGeom prst="rect">
            <a:avLst/>
          </a:prstGeom>
          <a:solidFill>
            <a:srgbClr val="DC2626"/>
          </a:solidFill>
          <a:ln w="12700">
            <a:solidFill>
              <a:srgbClr val="DC2626"/>
            </a:solidFill>
            <a:prstDash val="solid"/>
          </a:ln>
        </p:spPr>
        <p:txBody>
          <a:bodyPr/>
          <a:lstStyle/>
          <a:p>
            <a:endParaRPr lang="en-US"/>
          </a:p>
        </p:txBody>
      </p:sp>
      <p:pic>
        <p:nvPicPr>
          <p:cNvPr id="23" name="Image 3" descr="preencoded.png"/>
          <p:cNvPicPr>
            <a:picLocks noChangeAspect="1"/>
          </p:cNvPicPr>
          <p:nvPr/>
        </p:nvPicPr>
        <p:blipFill>
          <a:blip r:embed="rId4"/>
          <a:stretch>
            <a:fillRect/>
          </a:stretch>
        </p:blipFill>
        <p:spPr>
          <a:xfrm>
            <a:off x="868680" y="4471416"/>
            <a:ext cx="365760" cy="365760"/>
          </a:xfrm>
          <a:prstGeom prst="rect">
            <a:avLst/>
          </a:prstGeom>
        </p:spPr>
      </p:pic>
      <p:sp>
        <p:nvSpPr>
          <p:cNvPr id="24" name="Text 18"/>
          <p:cNvSpPr/>
          <p:nvPr/>
        </p:nvSpPr>
        <p:spPr>
          <a:xfrm>
            <a:off x="1371600" y="4370832"/>
            <a:ext cx="4114800" cy="292608"/>
          </a:xfrm>
          <a:prstGeom prst="rect">
            <a:avLst/>
          </a:prstGeom>
          <a:noFill/>
          <a:ln/>
        </p:spPr>
        <p:txBody>
          <a:bodyPr wrap="square" lIns="0" tIns="0" rIns="0" bIns="0" rtlCol="0" anchor="ctr"/>
          <a:lstStyle/>
          <a:p>
            <a:pPr marL="0" indent="0">
              <a:buNone/>
            </a:pPr>
            <a:r>
              <a:rPr lang="en-US" sz="1600" b="1" dirty="0">
                <a:solidFill>
                  <a:srgbClr val="1E293B"/>
                </a:solidFill>
                <a:latin typeface="Calibri" pitchFamily="34" charset="0"/>
                <a:ea typeface="Calibri" pitchFamily="34" charset="-122"/>
                <a:cs typeface="Calibri" pitchFamily="34" charset="-120"/>
              </a:rPr>
              <a:t>Non-Reproducible Builds</a:t>
            </a:r>
            <a:endParaRPr lang="en-US" sz="1600" dirty="0"/>
          </a:p>
        </p:txBody>
      </p:sp>
      <p:sp>
        <p:nvSpPr>
          <p:cNvPr id="25" name="Text 19"/>
          <p:cNvSpPr/>
          <p:nvPr/>
        </p:nvSpPr>
        <p:spPr>
          <a:xfrm>
            <a:off x="1371600" y="4663440"/>
            <a:ext cx="10058400" cy="292608"/>
          </a:xfrm>
          <a:prstGeom prst="rect">
            <a:avLst/>
          </a:prstGeom>
          <a:noFill/>
          <a:ln/>
        </p:spPr>
        <p:txBody>
          <a:bodyPr wrap="square" lIns="0" tIns="0" rIns="0" bIns="0" rtlCol="0" anchor="ctr"/>
          <a:lstStyle/>
          <a:p>
            <a:pPr marL="0" indent="0">
              <a:buNone/>
            </a:pPr>
            <a:r>
              <a:rPr lang="en-US" sz="1200" dirty="0">
                <a:solidFill>
                  <a:srgbClr val="64748B"/>
                </a:solidFill>
                <a:latin typeface="Calibri" pitchFamily="34" charset="0"/>
                <a:ea typeface="Calibri" pitchFamily="34" charset="-122"/>
                <a:cs typeface="Calibri" pitchFamily="34" charset="-120"/>
              </a:rPr>
              <a:t>Run the same script twice, get two different images. Audit last quarter's build? Good luck.</a:t>
            </a:r>
            <a:endParaRPr lang="en-US" sz="1200" dirty="0"/>
          </a:p>
        </p:txBody>
      </p:sp>
      <p:sp>
        <p:nvSpPr>
          <p:cNvPr id="26" name="Shape 20"/>
          <p:cNvSpPr/>
          <p:nvPr/>
        </p:nvSpPr>
        <p:spPr>
          <a:xfrm>
            <a:off x="548640" y="5166360"/>
            <a:ext cx="11064240" cy="713232"/>
          </a:xfrm>
          <a:prstGeom prst="rect">
            <a:avLst/>
          </a:prstGeom>
          <a:solidFill>
            <a:srgbClr val="FFFFFF"/>
          </a:solidFill>
          <a:ln w="6350">
            <a:solidFill>
              <a:srgbClr val="E2E8F0"/>
            </a:solidFill>
            <a:prstDash val="solid"/>
          </a:ln>
          <a:effectLst>
            <a:outerShdw blurRad="101600" dist="25400" dir="5400000" algn="bl" rotWithShape="0">
              <a:srgbClr val="000000">
                <a:alpha val="12000"/>
              </a:srgbClr>
            </a:outerShdw>
          </a:effectLst>
        </p:spPr>
        <p:txBody>
          <a:bodyPr/>
          <a:lstStyle/>
          <a:p>
            <a:endParaRPr lang="en-US"/>
          </a:p>
        </p:txBody>
      </p:sp>
      <p:sp>
        <p:nvSpPr>
          <p:cNvPr id="27" name="Shape 21"/>
          <p:cNvSpPr/>
          <p:nvPr/>
        </p:nvSpPr>
        <p:spPr>
          <a:xfrm>
            <a:off x="548640" y="5166360"/>
            <a:ext cx="91440" cy="713232"/>
          </a:xfrm>
          <a:prstGeom prst="rect">
            <a:avLst/>
          </a:prstGeom>
          <a:solidFill>
            <a:srgbClr val="DC2626"/>
          </a:solidFill>
          <a:ln w="12700">
            <a:solidFill>
              <a:srgbClr val="DC2626"/>
            </a:solidFill>
            <a:prstDash val="solid"/>
          </a:ln>
        </p:spPr>
        <p:txBody>
          <a:bodyPr/>
          <a:lstStyle/>
          <a:p>
            <a:endParaRPr lang="en-US"/>
          </a:p>
        </p:txBody>
      </p:sp>
      <p:pic>
        <p:nvPicPr>
          <p:cNvPr id="28" name="Image 4" descr="preencoded.png"/>
          <p:cNvPicPr>
            <a:picLocks noChangeAspect="1"/>
          </p:cNvPicPr>
          <p:nvPr/>
        </p:nvPicPr>
        <p:blipFill>
          <a:blip r:embed="rId4"/>
          <a:stretch>
            <a:fillRect/>
          </a:stretch>
        </p:blipFill>
        <p:spPr>
          <a:xfrm>
            <a:off x="868680" y="5340096"/>
            <a:ext cx="365760" cy="365760"/>
          </a:xfrm>
          <a:prstGeom prst="rect">
            <a:avLst/>
          </a:prstGeom>
        </p:spPr>
      </p:pic>
      <p:sp>
        <p:nvSpPr>
          <p:cNvPr id="29" name="Text 22"/>
          <p:cNvSpPr/>
          <p:nvPr/>
        </p:nvSpPr>
        <p:spPr>
          <a:xfrm>
            <a:off x="1371600" y="5239512"/>
            <a:ext cx="4114800" cy="292608"/>
          </a:xfrm>
          <a:prstGeom prst="rect">
            <a:avLst/>
          </a:prstGeom>
          <a:noFill/>
          <a:ln/>
        </p:spPr>
        <p:txBody>
          <a:bodyPr wrap="square" lIns="0" tIns="0" rIns="0" bIns="0" rtlCol="0" anchor="ctr"/>
          <a:lstStyle/>
          <a:p>
            <a:pPr marL="0" indent="0">
              <a:buNone/>
            </a:pPr>
            <a:r>
              <a:rPr lang="en-US" sz="1600" b="1" dirty="0">
                <a:solidFill>
                  <a:srgbClr val="1E293B"/>
                </a:solidFill>
                <a:latin typeface="Calibri" pitchFamily="34" charset="0"/>
                <a:ea typeface="Calibri" pitchFamily="34" charset="-122"/>
                <a:cs typeface="Calibri" pitchFamily="34" charset="-120"/>
              </a:rPr>
              <a:t>Security as an Afterthought</a:t>
            </a:r>
            <a:endParaRPr lang="en-US" sz="1600" dirty="0"/>
          </a:p>
        </p:txBody>
      </p:sp>
      <p:sp>
        <p:nvSpPr>
          <p:cNvPr id="30" name="Text 23"/>
          <p:cNvSpPr/>
          <p:nvPr/>
        </p:nvSpPr>
        <p:spPr>
          <a:xfrm>
            <a:off x="1371600" y="5532120"/>
            <a:ext cx="10058400" cy="292608"/>
          </a:xfrm>
          <a:prstGeom prst="rect">
            <a:avLst/>
          </a:prstGeom>
          <a:noFill/>
          <a:ln/>
        </p:spPr>
        <p:txBody>
          <a:bodyPr wrap="square" lIns="0" tIns="0" rIns="0" bIns="0" rtlCol="0" anchor="ctr"/>
          <a:lstStyle/>
          <a:p>
            <a:pPr marL="0" indent="0">
              <a:buNone/>
            </a:pPr>
            <a:r>
              <a:rPr lang="en-US" sz="1200" dirty="0">
                <a:solidFill>
                  <a:srgbClr val="64748B"/>
                </a:solidFill>
                <a:latin typeface="Calibri" pitchFamily="34" charset="0"/>
                <a:ea typeface="Calibri" pitchFamily="34" charset="-122"/>
                <a:cs typeface="Calibri" pitchFamily="34" charset="-120"/>
              </a:rPr>
              <a:t>GPG verification, TLS, checksums — usually manual, often skipped, rarely audited.</a:t>
            </a:r>
            <a:endParaRPr lang="en-US" sz="1200" dirty="0"/>
          </a:p>
        </p:txBody>
      </p:sp>
    </p:spTree>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Ref idx="1001">
        <a:schemeClr val="bg1"/>
      </p:bgRef>
    </p:bg>
    <p:spTree>
      <p:nvGrpSpPr>
        <p:cNvPr id="1" name=""/>
        <p:cNvGrpSpPr/>
        <p:nvPr/>
      </p:nvGrpSpPr>
      <p:grpSpPr>
        <a:xfrm>
          <a:off x="0" y="0"/>
          <a:ext cx="0" cy="0"/>
          <a:chOff x="0" y="0"/>
          <a:chExt cx="0" cy="0"/>
        </a:xfrm>
      </p:grpSpPr>
      <p:sp>
        <p:nvSpPr>
          <p:cNvPr id="2" name="Text 0"/>
          <p:cNvSpPr/>
          <p:nvPr/>
        </p:nvSpPr>
        <p:spPr>
          <a:xfrm>
            <a:off x="548640" y="411480"/>
            <a:ext cx="11064240" cy="640080"/>
          </a:xfrm>
          <a:prstGeom prst="rect">
            <a:avLst/>
          </a:prstGeom>
          <a:noFill/>
          <a:ln/>
        </p:spPr>
        <p:txBody>
          <a:bodyPr wrap="square" lIns="0" tIns="0" rIns="0" bIns="0" rtlCol="0" anchor="ctr"/>
          <a:lstStyle/>
          <a:p>
            <a:pPr marL="0" indent="0">
              <a:buNone/>
            </a:pPr>
            <a:r>
              <a:rPr lang="en-US" sz="3200" b="1" dirty="0">
                <a:solidFill>
                  <a:schemeClr val="accent2">
                    <a:lumMod val="60000"/>
                    <a:lumOff val="40000"/>
                  </a:schemeClr>
                </a:solidFill>
                <a:latin typeface="Calibri" pitchFamily="34" charset="0"/>
                <a:ea typeface="Calibri" pitchFamily="34" charset="-122"/>
                <a:cs typeface="Calibri" pitchFamily="34" charset="-120"/>
              </a:rPr>
              <a:t>What is Image Composer Tool?</a:t>
            </a:r>
            <a:endParaRPr lang="en-US" sz="3200" dirty="0">
              <a:solidFill>
                <a:schemeClr val="accent2">
                  <a:lumMod val="60000"/>
                  <a:lumOff val="40000"/>
                </a:schemeClr>
              </a:solidFill>
            </a:endParaRPr>
          </a:p>
        </p:txBody>
      </p:sp>
      <p:sp>
        <p:nvSpPr>
          <p:cNvPr id="3" name="Text 1"/>
          <p:cNvSpPr/>
          <p:nvPr/>
        </p:nvSpPr>
        <p:spPr>
          <a:xfrm>
            <a:off x="548640" y="6446520"/>
            <a:ext cx="7315200" cy="274320"/>
          </a:xfrm>
          <a:prstGeom prst="rect">
            <a:avLst/>
          </a:prstGeom>
          <a:noFill/>
          <a:ln/>
        </p:spPr>
        <p:txBody>
          <a:bodyPr wrap="square" rtlCol="0" anchor="ctr"/>
          <a:lstStyle/>
          <a:p>
            <a:pPr marL="0" indent="0">
              <a:buNone/>
            </a:pPr>
            <a:r>
              <a:rPr lang="en-US" sz="1000" dirty="0">
                <a:latin typeface="Calibri" pitchFamily="34" charset="0"/>
                <a:ea typeface="Calibri" pitchFamily="34" charset="-122"/>
                <a:cs typeface="Calibri" pitchFamily="34" charset="-120"/>
              </a:rPr>
              <a:t>Image Composer Tool  •  Open Source Summit</a:t>
            </a:r>
            <a:endParaRPr lang="en-US" sz="1000" dirty="0"/>
          </a:p>
        </p:txBody>
      </p:sp>
      <p:sp>
        <p:nvSpPr>
          <p:cNvPr id="4" name="Text 2"/>
          <p:cNvSpPr/>
          <p:nvPr/>
        </p:nvSpPr>
        <p:spPr>
          <a:xfrm>
            <a:off x="11338560" y="6446520"/>
            <a:ext cx="365760" cy="274320"/>
          </a:xfrm>
          <a:prstGeom prst="rect">
            <a:avLst/>
          </a:prstGeom>
          <a:noFill/>
          <a:ln/>
        </p:spPr>
        <p:txBody>
          <a:bodyPr wrap="square" rtlCol="0" anchor="ctr"/>
          <a:lstStyle/>
          <a:p>
            <a:pPr marL="0" indent="0" algn="r">
              <a:buNone/>
            </a:pPr>
            <a:r>
              <a:rPr lang="en-US" sz="1000" dirty="0">
                <a:solidFill>
                  <a:srgbClr val="64748B"/>
                </a:solidFill>
                <a:latin typeface="Calibri" pitchFamily="34" charset="0"/>
                <a:ea typeface="Calibri" pitchFamily="34" charset="-122"/>
                <a:cs typeface="Calibri" pitchFamily="34" charset="-120"/>
              </a:rPr>
              <a:t>4</a:t>
            </a:r>
            <a:endParaRPr lang="en-US" sz="1000" dirty="0"/>
          </a:p>
        </p:txBody>
      </p:sp>
      <p:sp>
        <p:nvSpPr>
          <p:cNvPr id="5" name="Text 3"/>
          <p:cNvSpPr/>
          <p:nvPr/>
        </p:nvSpPr>
        <p:spPr>
          <a:xfrm>
            <a:off x="731520" y="1188720"/>
            <a:ext cx="10698480" cy="822960"/>
          </a:xfrm>
          <a:prstGeom prst="rect">
            <a:avLst/>
          </a:prstGeom>
          <a:noFill/>
          <a:ln/>
        </p:spPr>
        <p:txBody>
          <a:bodyPr wrap="square" lIns="0" tIns="0" rIns="0" bIns="0" rtlCol="0" anchor="ctr"/>
          <a:lstStyle/>
          <a:p>
            <a:pPr marL="0" indent="0">
              <a:buNone/>
            </a:pPr>
            <a:r>
              <a:rPr lang="en-US" sz="2600" dirty="0">
                <a:latin typeface="Calibri" pitchFamily="34" charset="0"/>
                <a:ea typeface="Calibri" pitchFamily="34" charset="-122"/>
                <a:cs typeface="Calibri" pitchFamily="34" charset="-120"/>
              </a:rPr>
              <a:t>A CLI that builds </a:t>
            </a:r>
            <a:r>
              <a:rPr lang="en-US" sz="2600" b="1" dirty="0">
                <a:latin typeface="Calibri" pitchFamily="34" charset="0"/>
                <a:ea typeface="Calibri" pitchFamily="34" charset="-122"/>
                <a:cs typeface="Calibri" pitchFamily="34" charset="-120"/>
              </a:rPr>
              <a:t>bootable Linux images</a:t>
            </a:r>
            <a:r>
              <a:rPr lang="en-US" sz="2600" dirty="0">
                <a:latin typeface="Calibri" pitchFamily="34" charset="0"/>
                <a:ea typeface="Calibri" pitchFamily="34" charset="-122"/>
                <a:cs typeface="Calibri" pitchFamily="34" charset="-120"/>
              </a:rPr>
              <a:t> from </a:t>
            </a:r>
            <a:r>
              <a:rPr lang="en-US" sz="2600" b="1" dirty="0">
                <a:latin typeface="Calibri" pitchFamily="34" charset="0"/>
                <a:ea typeface="Calibri" pitchFamily="34" charset="-122"/>
                <a:cs typeface="Calibri" pitchFamily="34" charset="-120"/>
              </a:rPr>
              <a:t>pre-built packages</a:t>
            </a:r>
            <a:r>
              <a:rPr lang="en-US" sz="2600" dirty="0">
                <a:latin typeface="Calibri" pitchFamily="34" charset="0"/>
                <a:ea typeface="Calibri" pitchFamily="34" charset="-122"/>
                <a:cs typeface="Calibri" pitchFamily="34" charset="-120"/>
              </a:rPr>
              <a:t>, described in </a:t>
            </a:r>
            <a:r>
              <a:rPr lang="en-US" sz="2600" b="1" dirty="0">
                <a:latin typeface="Calibri" pitchFamily="34" charset="0"/>
                <a:ea typeface="Calibri" pitchFamily="34" charset="-122"/>
                <a:cs typeface="Calibri" pitchFamily="34" charset="-120"/>
              </a:rPr>
              <a:t>declarative YAML</a:t>
            </a:r>
            <a:r>
              <a:rPr lang="en-US" sz="2600" dirty="0">
                <a:latin typeface="Calibri" pitchFamily="34" charset="0"/>
                <a:ea typeface="Calibri" pitchFamily="34" charset="-122"/>
                <a:cs typeface="Calibri" pitchFamily="34" charset="-120"/>
              </a:rPr>
              <a:t>.</a:t>
            </a:r>
            <a:endParaRPr lang="en-US" sz="2600" dirty="0"/>
          </a:p>
        </p:txBody>
      </p:sp>
      <p:sp>
        <p:nvSpPr>
          <p:cNvPr id="6" name="Shape 4"/>
          <p:cNvSpPr/>
          <p:nvPr/>
        </p:nvSpPr>
        <p:spPr>
          <a:xfrm>
            <a:off x="731520" y="2377440"/>
            <a:ext cx="4937760" cy="3291840"/>
          </a:xfrm>
          <a:prstGeom prst="rect">
            <a:avLst/>
          </a:prstGeom>
          <a:solidFill>
            <a:srgbClr val="21295C"/>
          </a:solidFill>
          <a:ln w="12700">
            <a:solidFill>
              <a:srgbClr val="21295C"/>
            </a:solidFill>
            <a:prstDash val="solid"/>
          </a:ln>
          <a:effectLst>
            <a:outerShdw blurRad="101600" dist="25400" dir="5400000" algn="bl" rotWithShape="0">
              <a:srgbClr val="000000">
                <a:alpha val="12000"/>
              </a:srgbClr>
            </a:outerShdw>
          </a:effectLst>
        </p:spPr>
        <p:txBody>
          <a:bodyPr/>
          <a:lstStyle/>
          <a:p>
            <a:endParaRPr lang="en-US"/>
          </a:p>
        </p:txBody>
      </p:sp>
      <p:sp>
        <p:nvSpPr>
          <p:cNvPr id="7" name="Text 5"/>
          <p:cNvSpPr/>
          <p:nvPr/>
        </p:nvSpPr>
        <p:spPr>
          <a:xfrm>
            <a:off x="868680" y="2468880"/>
            <a:ext cx="4663440" cy="274320"/>
          </a:xfrm>
          <a:prstGeom prst="rect">
            <a:avLst/>
          </a:prstGeom>
          <a:noFill/>
          <a:ln/>
        </p:spPr>
        <p:txBody>
          <a:bodyPr wrap="square" lIns="0" tIns="0" rIns="0" bIns="0" rtlCol="0" anchor="ctr"/>
          <a:lstStyle/>
          <a:p>
            <a:pPr marL="0" indent="0">
              <a:buNone/>
            </a:pPr>
            <a:r>
              <a:rPr lang="en-US" sz="1100" dirty="0">
                <a:solidFill>
                  <a:srgbClr val="94A3B8"/>
                </a:solidFill>
                <a:latin typeface="Consolas" pitchFamily="34" charset="0"/>
                <a:ea typeface="Consolas" pitchFamily="34" charset="-122"/>
                <a:cs typeface="Consolas" pitchFamily="34" charset="-120"/>
              </a:rPr>
              <a:t>template.yml</a:t>
            </a:r>
            <a:endParaRPr lang="en-US" sz="1100" dirty="0"/>
          </a:p>
        </p:txBody>
      </p:sp>
      <p:sp>
        <p:nvSpPr>
          <p:cNvPr id="8" name="Text 6"/>
          <p:cNvSpPr/>
          <p:nvPr/>
        </p:nvSpPr>
        <p:spPr>
          <a:xfrm>
            <a:off x="868680" y="2743200"/>
            <a:ext cx="4663440" cy="2834640"/>
          </a:xfrm>
          <a:prstGeom prst="rect">
            <a:avLst/>
          </a:prstGeom>
          <a:noFill/>
          <a:ln/>
        </p:spPr>
        <p:txBody>
          <a:bodyPr wrap="square" lIns="0" tIns="0" rIns="0" bIns="0" rtlCol="0" anchor="ctr"/>
          <a:lstStyle/>
          <a:p>
            <a:pPr marL="0" indent="0">
              <a:buNone/>
            </a:pPr>
            <a:r>
              <a:rPr lang="en-US" sz="1400" dirty="0">
                <a:solidFill>
                  <a:srgbClr val="7DD3FC"/>
                </a:solidFill>
                <a:latin typeface="Consolas" pitchFamily="34" charset="0"/>
                <a:ea typeface="Consolas" pitchFamily="34" charset="-122"/>
                <a:cs typeface="Consolas" pitchFamily="34" charset="-120"/>
              </a:rPr>
              <a:t>image:</a:t>
            </a:r>
            <a:endParaRPr lang="en-US" sz="1400" dirty="0"/>
          </a:p>
          <a:p>
            <a:pPr marL="0" indent="0">
              <a:buNone/>
            </a:pPr>
            <a:r>
              <a:rPr lang="en-US" sz="1400" dirty="0">
                <a:solidFill>
                  <a:srgbClr val="E2E8F0"/>
                </a:solidFill>
                <a:latin typeface="Consolas" pitchFamily="34" charset="0"/>
                <a:ea typeface="Consolas" pitchFamily="34" charset="-122"/>
                <a:cs typeface="Consolas" pitchFamily="34" charset="-120"/>
              </a:rPr>
              <a:t>  name: edge-gateway</a:t>
            </a:r>
            <a:endParaRPr lang="en-US" sz="1400" dirty="0"/>
          </a:p>
          <a:p>
            <a:pPr marL="0" indent="0">
              <a:buNone/>
            </a:pPr>
            <a:r>
              <a:rPr lang="en-US" sz="1400" dirty="0">
                <a:solidFill>
                  <a:srgbClr val="E2E8F0"/>
                </a:solidFill>
                <a:latin typeface="Consolas" pitchFamily="34" charset="0"/>
                <a:ea typeface="Consolas" pitchFamily="34" charset="-122"/>
                <a:cs typeface="Consolas" pitchFamily="34" charset="-120"/>
              </a:rPr>
              <a:t>  version: "1.0.0"</a:t>
            </a:r>
            <a:endParaRPr lang="en-US" sz="1400" dirty="0"/>
          </a:p>
          <a:p>
            <a:pPr marL="0" indent="0">
              <a:buNone/>
            </a:pPr>
            <a:r>
              <a:rPr lang="en-US" sz="1400" dirty="0">
                <a:solidFill>
                  <a:srgbClr val="7DD3FC"/>
                </a:solidFill>
                <a:latin typeface="Consolas" pitchFamily="34" charset="0"/>
                <a:ea typeface="Consolas" pitchFamily="34" charset="-122"/>
                <a:cs typeface="Consolas" pitchFamily="34" charset="-120"/>
              </a:rPr>
              <a:t>target:</a:t>
            </a:r>
            <a:endParaRPr lang="en-US" sz="1400" dirty="0"/>
          </a:p>
          <a:p>
            <a:pPr marL="0" indent="0">
              <a:buNone/>
            </a:pPr>
            <a:r>
              <a:rPr lang="en-US" sz="1400" dirty="0">
                <a:solidFill>
                  <a:srgbClr val="E2E8F0"/>
                </a:solidFill>
                <a:latin typeface="Consolas" pitchFamily="34" charset="0"/>
                <a:ea typeface="Consolas" pitchFamily="34" charset="-122"/>
                <a:cs typeface="Consolas" pitchFamily="34" charset="-120"/>
              </a:rPr>
              <a:t>  os: ubuntu</a:t>
            </a:r>
            <a:endParaRPr lang="en-US" sz="1400" dirty="0"/>
          </a:p>
          <a:p>
            <a:pPr marL="0" indent="0">
              <a:buNone/>
            </a:pPr>
            <a:r>
              <a:rPr lang="en-US" sz="1400" dirty="0">
                <a:solidFill>
                  <a:srgbClr val="E2E8F0"/>
                </a:solidFill>
                <a:latin typeface="Consolas" pitchFamily="34" charset="0"/>
                <a:ea typeface="Consolas" pitchFamily="34" charset="-122"/>
                <a:cs typeface="Consolas" pitchFamily="34" charset="-120"/>
              </a:rPr>
              <a:t>  dist: ubuntu24</a:t>
            </a:r>
            <a:endParaRPr lang="en-US" sz="1400" dirty="0"/>
          </a:p>
          <a:p>
            <a:pPr marL="0" indent="0">
              <a:buNone/>
            </a:pPr>
            <a:r>
              <a:rPr lang="en-US" sz="1400" dirty="0">
                <a:solidFill>
                  <a:srgbClr val="E2E8F0"/>
                </a:solidFill>
                <a:latin typeface="Consolas" pitchFamily="34" charset="0"/>
                <a:ea typeface="Consolas" pitchFamily="34" charset="-122"/>
                <a:cs typeface="Consolas" pitchFamily="34" charset="-120"/>
              </a:rPr>
              <a:t>  arch: x86_64</a:t>
            </a:r>
            <a:endParaRPr lang="en-US" sz="1400" dirty="0"/>
          </a:p>
          <a:p>
            <a:pPr marL="0" indent="0">
              <a:buNone/>
            </a:pPr>
            <a:r>
              <a:rPr lang="en-US" sz="1400" dirty="0">
                <a:solidFill>
                  <a:srgbClr val="E2E8F0"/>
                </a:solidFill>
                <a:latin typeface="Consolas" pitchFamily="34" charset="0"/>
                <a:ea typeface="Consolas" pitchFamily="34" charset="-122"/>
                <a:cs typeface="Consolas" pitchFamily="34" charset="-120"/>
              </a:rPr>
              <a:t>  imageType: raw</a:t>
            </a:r>
            <a:endParaRPr lang="en-US" sz="1400" dirty="0"/>
          </a:p>
          <a:p>
            <a:pPr marL="0" indent="0">
              <a:buNone/>
            </a:pPr>
            <a:r>
              <a:rPr lang="en-US" sz="1400" dirty="0">
                <a:solidFill>
                  <a:srgbClr val="7DD3FC"/>
                </a:solidFill>
                <a:latin typeface="Consolas" pitchFamily="34" charset="0"/>
                <a:ea typeface="Consolas" pitchFamily="34" charset="-122"/>
                <a:cs typeface="Consolas" pitchFamily="34" charset="-120"/>
              </a:rPr>
              <a:t>systemConfig:</a:t>
            </a:r>
            <a:endParaRPr lang="en-US" sz="1400" dirty="0"/>
          </a:p>
          <a:p>
            <a:pPr marL="0" indent="0">
              <a:buNone/>
            </a:pPr>
            <a:r>
              <a:rPr lang="en-US" sz="1400" dirty="0">
                <a:solidFill>
                  <a:srgbClr val="E2E8F0"/>
                </a:solidFill>
                <a:latin typeface="Consolas" pitchFamily="34" charset="0"/>
                <a:ea typeface="Consolas" pitchFamily="34" charset="-122"/>
                <a:cs typeface="Consolas" pitchFamily="34" charset="-120"/>
              </a:rPr>
              <a:t>  packages:</a:t>
            </a:r>
            <a:endParaRPr lang="en-US" sz="1400" dirty="0"/>
          </a:p>
          <a:p>
            <a:pPr marL="0" indent="0">
              <a:buNone/>
            </a:pPr>
            <a:r>
              <a:rPr lang="en-US" sz="1400" dirty="0">
                <a:solidFill>
                  <a:srgbClr val="86EFAC"/>
                </a:solidFill>
                <a:latin typeface="Consolas" pitchFamily="34" charset="0"/>
                <a:ea typeface="Consolas" pitchFamily="34" charset="-122"/>
                <a:cs typeface="Consolas" pitchFamily="34" charset="-120"/>
              </a:rPr>
              <a:t>    - openssh-server</a:t>
            </a:r>
            <a:endParaRPr lang="en-US" sz="1400" dirty="0"/>
          </a:p>
          <a:p>
            <a:pPr marL="0" indent="0">
              <a:buNone/>
            </a:pPr>
            <a:r>
              <a:rPr lang="en-US" sz="1400" dirty="0">
                <a:solidFill>
                  <a:srgbClr val="86EFAC"/>
                </a:solidFill>
                <a:latin typeface="Consolas" pitchFamily="34" charset="0"/>
                <a:ea typeface="Consolas" pitchFamily="34" charset="-122"/>
                <a:cs typeface="Consolas" pitchFamily="34" charset="-120"/>
              </a:rPr>
              <a:t>    - docker-ce</a:t>
            </a:r>
            <a:endParaRPr lang="en-US" sz="1400" dirty="0"/>
          </a:p>
          <a:p>
            <a:pPr marL="0" indent="0">
              <a:buNone/>
            </a:pPr>
            <a:r>
              <a:rPr lang="en-US" sz="1400" dirty="0">
                <a:solidFill>
                  <a:srgbClr val="86EFAC"/>
                </a:solidFill>
                <a:latin typeface="Consolas" pitchFamily="34" charset="0"/>
                <a:ea typeface="Consolas" pitchFamily="34" charset="-122"/>
                <a:cs typeface="Consolas" pitchFamily="34" charset="-120"/>
              </a:rPr>
              <a:t>    - prometheus-node-exporter</a:t>
            </a:r>
            <a:endParaRPr lang="en-US" sz="1400" dirty="0"/>
          </a:p>
        </p:txBody>
      </p:sp>
      <p:pic>
        <p:nvPicPr>
          <p:cNvPr id="9" name="Image 0" descr="preencoded.png"/>
          <p:cNvPicPr>
            <a:picLocks noChangeAspect="1"/>
          </p:cNvPicPr>
          <p:nvPr/>
        </p:nvPicPr>
        <p:blipFill>
          <a:blip r:embed="rId4">
            <a:duotone>
              <a:schemeClr val="accent2">
                <a:shade val="45000"/>
                <a:satMod val="135000"/>
              </a:schemeClr>
              <a:prstClr val="white"/>
            </a:duotone>
          </a:blip>
          <a:stretch>
            <a:fillRect/>
          </a:stretch>
        </p:blipFill>
        <p:spPr>
          <a:xfrm>
            <a:off x="5852160" y="3794760"/>
            <a:ext cx="457200" cy="457200"/>
          </a:xfrm>
          <a:prstGeom prst="rect">
            <a:avLst/>
          </a:prstGeom>
        </p:spPr>
      </p:pic>
      <p:sp>
        <p:nvSpPr>
          <p:cNvPr id="10" name="Shape 7"/>
          <p:cNvSpPr/>
          <p:nvPr/>
        </p:nvSpPr>
        <p:spPr>
          <a:xfrm>
            <a:off x="6400800" y="2377440"/>
            <a:ext cx="5212080" cy="1371600"/>
          </a:xfrm>
          <a:prstGeom prst="rect">
            <a:avLst/>
          </a:prstGeom>
          <a:solidFill>
            <a:srgbClr val="0F172A"/>
          </a:solidFill>
          <a:ln w="12700">
            <a:solidFill>
              <a:srgbClr val="0F172A"/>
            </a:solidFill>
            <a:prstDash val="solid"/>
          </a:ln>
          <a:effectLst>
            <a:outerShdw blurRad="101600" dist="25400" dir="5400000" algn="bl" rotWithShape="0">
              <a:srgbClr val="000000">
                <a:alpha val="12000"/>
              </a:srgbClr>
            </a:outerShdw>
          </a:effectLst>
        </p:spPr>
        <p:txBody>
          <a:bodyPr/>
          <a:lstStyle/>
          <a:p>
            <a:endParaRPr lang="en-US"/>
          </a:p>
        </p:txBody>
      </p:sp>
      <p:sp>
        <p:nvSpPr>
          <p:cNvPr id="11" name="Text 8"/>
          <p:cNvSpPr/>
          <p:nvPr/>
        </p:nvSpPr>
        <p:spPr>
          <a:xfrm>
            <a:off x="6537960" y="2651760"/>
            <a:ext cx="4937760" cy="365760"/>
          </a:xfrm>
          <a:prstGeom prst="rect">
            <a:avLst/>
          </a:prstGeom>
          <a:noFill/>
          <a:ln/>
        </p:spPr>
        <p:txBody>
          <a:bodyPr wrap="square" lIns="0" tIns="0" rIns="0" bIns="0" rtlCol="0" anchor="ctr"/>
          <a:lstStyle/>
          <a:p>
            <a:pPr marL="0" indent="0">
              <a:buNone/>
            </a:pPr>
            <a:r>
              <a:rPr lang="en-US" sz="1400" dirty="0">
                <a:solidFill>
                  <a:srgbClr val="86EFAC"/>
                </a:solidFill>
                <a:latin typeface="Consolas" pitchFamily="34" charset="0"/>
                <a:ea typeface="Consolas" pitchFamily="34" charset="-122"/>
                <a:cs typeface="Consolas" pitchFamily="34" charset="-120"/>
              </a:rPr>
              <a:t>$  sudo image-composer-tool build template.yml</a:t>
            </a:r>
            <a:endParaRPr lang="en-US" sz="1400" dirty="0"/>
          </a:p>
        </p:txBody>
      </p:sp>
      <p:sp>
        <p:nvSpPr>
          <p:cNvPr id="12" name="Text 9"/>
          <p:cNvSpPr/>
          <p:nvPr/>
        </p:nvSpPr>
        <p:spPr>
          <a:xfrm>
            <a:off x="6537960" y="3063240"/>
            <a:ext cx="4937760" cy="365760"/>
          </a:xfrm>
          <a:prstGeom prst="rect">
            <a:avLst/>
          </a:prstGeom>
          <a:noFill/>
          <a:ln/>
        </p:spPr>
        <p:txBody>
          <a:bodyPr wrap="square" lIns="0" tIns="0" rIns="0" bIns="0" rtlCol="0" anchor="ctr"/>
          <a:lstStyle/>
          <a:p>
            <a:pPr marL="0" indent="0">
              <a:buNone/>
            </a:pPr>
            <a:r>
              <a:rPr lang="en-US" sz="1300" dirty="0">
                <a:solidFill>
                  <a:srgbClr val="FFFFFF"/>
                </a:solidFill>
                <a:latin typeface="Consolas" pitchFamily="34" charset="0"/>
                <a:ea typeface="Consolas" pitchFamily="34" charset="-122"/>
                <a:cs typeface="Consolas" pitchFamily="34" charset="-120"/>
              </a:rPr>
              <a:t>✓ Build complete in 6m 32s</a:t>
            </a:r>
            <a:endParaRPr lang="en-US" sz="1300" dirty="0"/>
          </a:p>
        </p:txBody>
      </p:sp>
      <p:sp>
        <p:nvSpPr>
          <p:cNvPr id="13" name="Text 10"/>
          <p:cNvSpPr/>
          <p:nvPr/>
        </p:nvSpPr>
        <p:spPr>
          <a:xfrm>
            <a:off x="6537960" y="3337560"/>
            <a:ext cx="4937760" cy="365760"/>
          </a:xfrm>
          <a:prstGeom prst="rect">
            <a:avLst/>
          </a:prstGeom>
          <a:noFill/>
          <a:ln/>
        </p:spPr>
        <p:txBody>
          <a:bodyPr wrap="square" lIns="0" tIns="0" rIns="0" bIns="0" rtlCol="0" anchor="ctr"/>
          <a:lstStyle/>
          <a:p>
            <a:pPr marL="0" indent="0">
              <a:buNone/>
            </a:pPr>
            <a:r>
              <a:rPr lang="en-US" sz="1300" dirty="0">
                <a:solidFill>
                  <a:srgbClr val="FFFFFF"/>
                </a:solidFill>
                <a:latin typeface="Consolas" pitchFamily="34" charset="0"/>
                <a:ea typeface="Consolas" pitchFamily="34" charset="-122"/>
                <a:cs typeface="Consolas" pitchFamily="34" charset="-120"/>
              </a:rPr>
              <a:t>✓ 247 packages verified</a:t>
            </a:r>
            <a:endParaRPr lang="en-US" sz="1300" dirty="0"/>
          </a:p>
        </p:txBody>
      </p:sp>
      <p:sp>
        <p:nvSpPr>
          <p:cNvPr id="14" name="Shape 11"/>
          <p:cNvSpPr/>
          <p:nvPr/>
        </p:nvSpPr>
        <p:spPr>
          <a:xfrm>
            <a:off x="6400800" y="3931920"/>
            <a:ext cx="5212080" cy="1737360"/>
          </a:xfrm>
          <a:prstGeom prst="rect">
            <a:avLst/>
          </a:prstGeom>
          <a:solidFill>
            <a:srgbClr val="FFFFFF"/>
          </a:solidFill>
          <a:ln w="6350">
            <a:solidFill>
              <a:srgbClr val="E2E8F0"/>
            </a:solidFill>
            <a:prstDash val="solid"/>
          </a:ln>
          <a:effectLst>
            <a:outerShdw blurRad="101600" dist="25400" dir="5400000" algn="bl" rotWithShape="0">
              <a:srgbClr val="000000">
                <a:alpha val="12000"/>
              </a:srgbClr>
            </a:outerShdw>
          </a:effectLst>
        </p:spPr>
        <p:txBody>
          <a:bodyPr/>
          <a:lstStyle/>
          <a:p>
            <a:endParaRPr lang="en-US"/>
          </a:p>
        </p:txBody>
      </p:sp>
      <p:pic>
        <p:nvPicPr>
          <p:cNvPr id="15" name="Image 1" descr="preencoded.png"/>
          <p:cNvPicPr>
            <a:picLocks noChangeAspect="1"/>
          </p:cNvPicPr>
          <p:nvPr/>
        </p:nvPicPr>
        <p:blipFill>
          <a:blip r:embed="rId5">
            <a:duotone>
              <a:schemeClr val="accent2">
                <a:shade val="45000"/>
                <a:satMod val="135000"/>
              </a:schemeClr>
              <a:prstClr val="white"/>
            </a:duotone>
          </a:blip>
          <a:stretch>
            <a:fillRect/>
          </a:stretch>
        </p:blipFill>
        <p:spPr>
          <a:xfrm>
            <a:off x="6629400" y="4160520"/>
            <a:ext cx="457200" cy="457200"/>
          </a:xfrm>
          <a:prstGeom prst="rect">
            <a:avLst/>
          </a:prstGeom>
        </p:spPr>
      </p:pic>
      <p:sp>
        <p:nvSpPr>
          <p:cNvPr id="16" name="Text 12"/>
          <p:cNvSpPr/>
          <p:nvPr/>
        </p:nvSpPr>
        <p:spPr>
          <a:xfrm>
            <a:off x="7223760" y="4114800"/>
            <a:ext cx="4206240" cy="365760"/>
          </a:xfrm>
          <a:prstGeom prst="rect">
            <a:avLst/>
          </a:prstGeom>
          <a:noFill/>
          <a:ln/>
        </p:spPr>
        <p:txBody>
          <a:bodyPr wrap="square" lIns="0" tIns="0" rIns="0" bIns="0" rtlCol="0" anchor="ctr"/>
          <a:lstStyle/>
          <a:p>
            <a:pPr marL="0" indent="0">
              <a:buNone/>
            </a:pPr>
            <a:r>
              <a:rPr lang="en-US" sz="1600" b="1" dirty="0">
                <a:solidFill>
                  <a:srgbClr val="1E293B"/>
                </a:solidFill>
                <a:latin typeface="Calibri" pitchFamily="34" charset="0"/>
                <a:ea typeface="Calibri" pitchFamily="34" charset="-122"/>
                <a:cs typeface="Calibri" pitchFamily="34" charset="-120"/>
              </a:rPr>
              <a:t>Bootable disk image</a:t>
            </a:r>
            <a:endParaRPr lang="en-US" sz="1600" dirty="0"/>
          </a:p>
        </p:txBody>
      </p:sp>
      <p:sp>
        <p:nvSpPr>
          <p:cNvPr id="17" name="Text 13"/>
          <p:cNvSpPr/>
          <p:nvPr/>
        </p:nvSpPr>
        <p:spPr>
          <a:xfrm>
            <a:off x="7223760" y="4434840"/>
            <a:ext cx="4206240" cy="274320"/>
          </a:xfrm>
          <a:prstGeom prst="rect">
            <a:avLst/>
          </a:prstGeom>
          <a:noFill/>
          <a:ln/>
        </p:spPr>
        <p:txBody>
          <a:bodyPr wrap="square" lIns="0" tIns="0" rIns="0" bIns="0" rtlCol="0" anchor="ctr"/>
          <a:lstStyle/>
          <a:p>
            <a:pPr marL="0" indent="0">
              <a:buNone/>
            </a:pPr>
            <a:r>
              <a:rPr lang="en-US" sz="1200" dirty="0">
                <a:solidFill>
                  <a:srgbClr val="64748B"/>
                </a:solidFill>
                <a:latin typeface="Calibri" pitchFamily="34" charset="0"/>
                <a:ea typeface="Calibri" pitchFamily="34" charset="-122"/>
                <a:cs typeface="Calibri" pitchFamily="34" charset="-120"/>
              </a:rPr>
              <a:t>RAW, ISO, VHD, VHDX, QCOW2, VMDK</a:t>
            </a:r>
            <a:endParaRPr lang="en-US" sz="1200" dirty="0"/>
          </a:p>
        </p:txBody>
      </p:sp>
      <p:sp>
        <p:nvSpPr>
          <p:cNvPr id="18" name="Text 14"/>
          <p:cNvSpPr/>
          <p:nvPr/>
        </p:nvSpPr>
        <p:spPr>
          <a:xfrm>
            <a:off x="6629400" y="4937760"/>
            <a:ext cx="4937760" cy="274320"/>
          </a:xfrm>
          <a:prstGeom prst="rect">
            <a:avLst/>
          </a:prstGeom>
          <a:noFill/>
          <a:ln/>
        </p:spPr>
        <p:txBody>
          <a:bodyPr wrap="square" lIns="0" tIns="0" rIns="0" bIns="0" rtlCol="0" anchor="ctr"/>
          <a:lstStyle/>
          <a:p>
            <a:pPr marL="0" indent="0">
              <a:buNone/>
            </a:pPr>
            <a:r>
              <a:rPr lang="en-US" sz="1200" i="1" dirty="0">
                <a:solidFill>
                  <a:srgbClr val="1C7293"/>
                </a:solidFill>
                <a:latin typeface="Calibri" pitchFamily="34" charset="0"/>
                <a:ea typeface="Calibri" pitchFamily="34" charset="-122"/>
                <a:cs typeface="Calibri" pitchFamily="34" charset="-120"/>
              </a:rPr>
              <a:t>Ready to deploy: bare metal, VM, or cloud</a:t>
            </a:r>
            <a:endParaRPr lang="en-US" sz="1200" dirty="0"/>
          </a:p>
        </p:txBody>
      </p:sp>
      <p:sp>
        <p:nvSpPr>
          <p:cNvPr id="19" name="Text 15"/>
          <p:cNvSpPr/>
          <p:nvPr/>
        </p:nvSpPr>
        <p:spPr>
          <a:xfrm>
            <a:off x="6629400" y="5212080"/>
            <a:ext cx="4937760" cy="274320"/>
          </a:xfrm>
          <a:prstGeom prst="rect">
            <a:avLst/>
          </a:prstGeom>
          <a:noFill/>
          <a:ln/>
        </p:spPr>
        <p:txBody>
          <a:bodyPr wrap="square" lIns="0" tIns="0" rIns="0" bIns="0" rtlCol="0" anchor="ctr"/>
          <a:lstStyle/>
          <a:p>
            <a:pPr marL="0" indent="0">
              <a:buNone/>
            </a:pPr>
            <a:r>
              <a:rPr lang="en-US" sz="1200" i="1" dirty="0">
                <a:solidFill>
                  <a:srgbClr val="1C7293"/>
                </a:solidFill>
                <a:latin typeface="Calibri" pitchFamily="34" charset="0"/>
                <a:ea typeface="Calibri" pitchFamily="34" charset="-122"/>
                <a:cs typeface="Calibri" pitchFamily="34" charset="-120"/>
              </a:rPr>
              <a:t>Reproducible. Signed. Auditable.</a:t>
            </a:r>
            <a:endParaRPr lang="en-US" sz="1200" dirty="0"/>
          </a:p>
        </p:txBody>
      </p:sp>
      <p:sp>
        <p:nvSpPr>
          <p:cNvPr id="20" name="Text 16"/>
          <p:cNvSpPr/>
          <p:nvPr/>
        </p:nvSpPr>
        <p:spPr>
          <a:xfrm>
            <a:off x="731520" y="5943600"/>
            <a:ext cx="10698480" cy="365760"/>
          </a:xfrm>
          <a:prstGeom prst="rect">
            <a:avLst/>
          </a:prstGeom>
          <a:noFill/>
          <a:ln/>
        </p:spPr>
        <p:txBody>
          <a:bodyPr wrap="square" rtlCol="0" anchor="ctr"/>
          <a:lstStyle/>
          <a:p>
            <a:pPr marL="0" indent="0" algn="ctr">
              <a:buNone/>
            </a:pPr>
            <a:r>
              <a:rPr lang="en-US" sz="1600" i="1" dirty="0">
                <a:latin typeface="Calibri" pitchFamily="34" charset="0"/>
                <a:ea typeface="Calibri" pitchFamily="34" charset="-122"/>
                <a:cs typeface="Calibri" pitchFamily="34" charset="-120"/>
              </a:rPr>
              <a:t>Think Dockerfile - but for entire bootable operating systems.</a:t>
            </a:r>
            <a:endParaRPr lang="en-US" sz="1600" dirty="0"/>
          </a:p>
        </p:txBody>
      </p:sp>
    </p:spTree>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Ref idx="1001">
        <a:schemeClr val="bg1"/>
      </p:bgRef>
    </p:bg>
    <p:spTree>
      <p:nvGrpSpPr>
        <p:cNvPr id="1" name=""/>
        <p:cNvGrpSpPr/>
        <p:nvPr/>
      </p:nvGrpSpPr>
      <p:grpSpPr>
        <a:xfrm>
          <a:off x="0" y="0"/>
          <a:ext cx="0" cy="0"/>
          <a:chOff x="0" y="0"/>
          <a:chExt cx="0" cy="0"/>
        </a:xfrm>
      </p:grpSpPr>
      <p:sp>
        <p:nvSpPr>
          <p:cNvPr id="2" name="Text 0"/>
          <p:cNvSpPr/>
          <p:nvPr/>
        </p:nvSpPr>
        <p:spPr>
          <a:xfrm>
            <a:off x="548640" y="411480"/>
            <a:ext cx="11064240" cy="640080"/>
          </a:xfrm>
          <a:prstGeom prst="rect">
            <a:avLst/>
          </a:prstGeom>
          <a:noFill/>
          <a:ln/>
        </p:spPr>
        <p:txBody>
          <a:bodyPr wrap="square" lIns="0" tIns="0" rIns="0" bIns="0" rtlCol="0" anchor="ctr"/>
          <a:lstStyle/>
          <a:p>
            <a:pPr marL="0" indent="0">
              <a:buNone/>
            </a:pPr>
            <a:r>
              <a:rPr lang="en-US" sz="3200" b="1" dirty="0">
                <a:solidFill>
                  <a:schemeClr val="accent2">
                    <a:lumMod val="60000"/>
                    <a:lumOff val="40000"/>
                  </a:schemeClr>
                </a:solidFill>
                <a:latin typeface="Calibri" pitchFamily="34" charset="0"/>
                <a:ea typeface="Calibri" pitchFamily="34" charset="-122"/>
                <a:cs typeface="Calibri" pitchFamily="34" charset="-120"/>
              </a:rPr>
              <a:t>One Workflow. Many Distributions.</a:t>
            </a:r>
            <a:endParaRPr lang="en-US" sz="3200" dirty="0">
              <a:solidFill>
                <a:schemeClr val="accent2">
                  <a:lumMod val="60000"/>
                  <a:lumOff val="40000"/>
                </a:schemeClr>
              </a:solidFill>
            </a:endParaRPr>
          </a:p>
        </p:txBody>
      </p:sp>
      <p:sp>
        <p:nvSpPr>
          <p:cNvPr id="3" name="Text 1"/>
          <p:cNvSpPr/>
          <p:nvPr/>
        </p:nvSpPr>
        <p:spPr>
          <a:xfrm>
            <a:off x="548640" y="6446520"/>
            <a:ext cx="7315200" cy="274320"/>
          </a:xfrm>
          <a:prstGeom prst="rect">
            <a:avLst/>
          </a:prstGeom>
          <a:noFill/>
          <a:ln/>
        </p:spPr>
        <p:txBody>
          <a:bodyPr wrap="square" rtlCol="0" anchor="ctr"/>
          <a:lstStyle/>
          <a:p>
            <a:pPr marL="0" indent="0">
              <a:buNone/>
            </a:pPr>
            <a:r>
              <a:rPr lang="en-US" sz="1000" dirty="0">
                <a:latin typeface="Calibri" pitchFamily="34" charset="0"/>
                <a:ea typeface="Calibri" pitchFamily="34" charset="-122"/>
                <a:cs typeface="Calibri" pitchFamily="34" charset="-120"/>
              </a:rPr>
              <a:t>Image Composer Tool  •  Open Source Summit</a:t>
            </a:r>
            <a:endParaRPr lang="en-US" sz="1000" dirty="0"/>
          </a:p>
        </p:txBody>
      </p:sp>
      <p:sp>
        <p:nvSpPr>
          <p:cNvPr id="4" name="Text 2"/>
          <p:cNvSpPr/>
          <p:nvPr/>
        </p:nvSpPr>
        <p:spPr>
          <a:xfrm>
            <a:off x="11338560" y="6446520"/>
            <a:ext cx="365760" cy="274320"/>
          </a:xfrm>
          <a:prstGeom prst="rect">
            <a:avLst/>
          </a:prstGeom>
          <a:noFill/>
          <a:ln/>
        </p:spPr>
        <p:txBody>
          <a:bodyPr wrap="square" rtlCol="0" anchor="ctr"/>
          <a:lstStyle/>
          <a:p>
            <a:pPr marL="0" indent="0" algn="r">
              <a:buNone/>
            </a:pPr>
            <a:r>
              <a:rPr lang="en-US" sz="1000" dirty="0">
                <a:solidFill>
                  <a:srgbClr val="64748B"/>
                </a:solidFill>
                <a:latin typeface="Calibri" pitchFamily="34" charset="0"/>
                <a:ea typeface="Calibri" pitchFamily="34" charset="-122"/>
                <a:cs typeface="Calibri" pitchFamily="34" charset="-120"/>
              </a:rPr>
              <a:t>5</a:t>
            </a:r>
            <a:endParaRPr lang="en-US" sz="1000" dirty="0"/>
          </a:p>
        </p:txBody>
      </p:sp>
      <p:sp>
        <p:nvSpPr>
          <p:cNvPr id="5" name="Text 3"/>
          <p:cNvSpPr/>
          <p:nvPr/>
        </p:nvSpPr>
        <p:spPr>
          <a:xfrm>
            <a:off x="548640" y="1097280"/>
            <a:ext cx="11064240" cy="365760"/>
          </a:xfrm>
          <a:prstGeom prst="rect">
            <a:avLst/>
          </a:prstGeom>
          <a:noFill/>
          <a:ln/>
        </p:spPr>
        <p:txBody>
          <a:bodyPr wrap="square" rtlCol="0" anchor="ctr"/>
          <a:lstStyle/>
          <a:p>
            <a:pPr marL="0" indent="0">
              <a:buNone/>
            </a:pPr>
            <a:r>
              <a:rPr lang="en-US" sz="1600" i="1" dirty="0">
                <a:latin typeface="Calibri" pitchFamily="34" charset="0"/>
                <a:ea typeface="Calibri" pitchFamily="34" charset="-122"/>
                <a:cs typeface="Calibri" pitchFamily="34" charset="-120"/>
              </a:rPr>
              <a:t>Same template syntax across RPM and DEB ecosystems - change one field, target a different distro.</a:t>
            </a:r>
            <a:endParaRPr lang="en-US" sz="1600" dirty="0"/>
          </a:p>
        </p:txBody>
      </p:sp>
      <p:sp>
        <p:nvSpPr>
          <p:cNvPr id="6" name="Shape 4"/>
          <p:cNvSpPr/>
          <p:nvPr/>
        </p:nvSpPr>
        <p:spPr>
          <a:xfrm>
            <a:off x="457200" y="1792224"/>
            <a:ext cx="3657600" cy="1691640"/>
          </a:xfrm>
          <a:prstGeom prst="rect">
            <a:avLst/>
          </a:prstGeom>
          <a:solidFill>
            <a:srgbClr val="FFFFFF"/>
          </a:solidFill>
          <a:ln w="6350">
            <a:solidFill>
              <a:srgbClr val="E2E8F0"/>
            </a:solidFill>
            <a:prstDash val="solid"/>
          </a:ln>
          <a:effectLst>
            <a:outerShdw blurRad="101600" dist="25400" dir="5400000" algn="bl" rotWithShape="0">
              <a:srgbClr val="000000">
                <a:alpha val="12000"/>
              </a:srgbClr>
            </a:outerShdw>
          </a:effectLst>
        </p:spPr>
        <p:txBody>
          <a:bodyPr/>
          <a:lstStyle/>
          <a:p>
            <a:endParaRPr lang="en-US"/>
          </a:p>
        </p:txBody>
      </p:sp>
      <p:sp>
        <p:nvSpPr>
          <p:cNvPr id="7" name="Shape 5"/>
          <p:cNvSpPr/>
          <p:nvPr/>
        </p:nvSpPr>
        <p:spPr>
          <a:xfrm>
            <a:off x="457200" y="1792224"/>
            <a:ext cx="3657600" cy="164592"/>
          </a:xfrm>
          <a:prstGeom prst="rect">
            <a:avLst/>
          </a:prstGeom>
          <a:solidFill>
            <a:schemeClr val="bg2"/>
          </a:solidFill>
          <a:ln w="12700">
            <a:solidFill>
              <a:srgbClr val="065A82"/>
            </a:solidFill>
            <a:prstDash val="solid"/>
          </a:ln>
        </p:spPr>
        <p:txBody>
          <a:bodyPr/>
          <a:lstStyle/>
          <a:p>
            <a:endParaRPr lang="en-US"/>
          </a:p>
        </p:txBody>
      </p:sp>
      <p:pic>
        <p:nvPicPr>
          <p:cNvPr id="8" name="Image 0" descr="preencoded.png"/>
          <p:cNvPicPr>
            <a:picLocks noChangeAspect="1"/>
          </p:cNvPicPr>
          <p:nvPr/>
        </p:nvPicPr>
        <p:blipFill>
          <a:blip r:embed="rId4">
            <a:duotone>
              <a:schemeClr val="accent2">
                <a:shade val="45000"/>
                <a:satMod val="135000"/>
              </a:schemeClr>
              <a:prstClr val="white"/>
            </a:duotone>
          </a:blip>
          <a:stretch>
            <a:fillRect/>
          </a:stretch>
        </p:blipFill>
        <p:spPr>
          <a:xfrm>
            <a:off x="685800" y="2112264"/>
            <a:ext cx="411480" cy="411480"/>
          </a:xfrm>
          <a:prstGeom prst="rect">
            <a:avLst/>
          </a:prstGeom>
        </p:spPr>
      </p:pic>
      <p:sp>
        <p:nvSpPr>
          <p:cNvPr id="9" name="Text 6"/>
          <p:cNvSpPr/>
          <p:nvPr/>
        </p:nvSpPr>
        <p:spPr>
          <a:xfrm>
            <a:off x="1234440" y="2048256"/>
            <a:ext cx="2743200" cy="347472"/>
          </a:xfrm>
          <a:prstGeom prst="rect">
            <a:avLst/>
          </a:prstGeom>
          <a:noFill/>
          <a:ln/>
        </p:spPr>
        <p:txBody>
          <a:bodyPr wrap="square" lIns="0" tIns="0" rIns="0" bIns="0" rtlCol="0" anchor="ctr"/>
          <a:lstStyle/>
          <a:p>
            <a:pPr marL="0" indent="0">
              <a:buNone/>
            </a:pPr>
            <a:r>
              <a:rPr lang="en-US" sz="1500" b="1" dirty="0">
                <a:solidFill>
                  <a:srgbClr val="1E293B"/>
                </a:solidFill>
                <a:latin typeface="Calibri" pitchFamily="34" charset="0"/>
                <a:ea typeface="Calibri" pitchFamily="34" charset="-122"/>
                <a:cs typeface="Calibri" pitchFamily="34" charset="-120"/>
              </a:rPr>
              <a:t>Azure Linux</a:t>
            </a:r>
            <a:endParaRPr lang="en-US" sz="1500" dirty="0"/>
          </a:p>
        </p:txBody>
      </p:sp>
      <p:sp>
        <p:nvSpPr>
          <p:cNvPr id="10" name="Text 7"/>
          <p:cNvSpPr/>
          <p:nvPr/>
        </p:nvSpPr>
        <p:spPr>
          <a:xfrm>
            <a:off x="1234440" y="2359152"/>
            <a:ext cx="2194560" cy="228600"/>
          </a:xfrm>
          <a:prstGeom prst="rect">
            <a:avLst/>
          </a:prstGeom>
          <a:noFill/>
          <a:ln/>
        </p:spPr>
        <p:txBody>
          <a:bodyPr wrap="square" lIns="0" tIns="0" rIns="0" bIns="0" rtlCol="0" anchor="ctr"/>
          <a:lstStyle/>
          <a:p>
            <a:pPr marL="0" indent="0">
              <a:buNone/>
            </a:pPr>
            <a:r>
              <a:rPr lang="en-US" sz="1100" dirty="0">
                <a:solidFill>
                  <a:schemeClr val="bg1"/>
                </a:solidFill>
                <a:latin typeface="Consolas" pitchFamily="34" charset="0"/>
                <a:ea typeface="Consolas" pitchFamily="34" charset="-122"/>
                <a:cs typeface="Consolas" pitchFamily="34" charset="-120"/>
              </a:rPr>
              <a:t>azl3</a:t>
            </a:r>
            <a:endParaRPr lang="en-US" sz="1100" dirty="0">
              <a:solidFill>
                <a:schemeClr val="bg1"/>
              </a:solidFill>
            </a:endParaRPr>
          </a:p>
        </p:txBody>
      </p:sp>
      <p:sp>
        <p:nvSpPr>
          <p:cNvPr id="11" name="Shape 8"/>
          <p:cNvSpPr/>
          <p:nvPr/>
        </p:nvSpPr>
        <p:spPr>
          <a:xfrm>
            <a:off x="685800" y="2779776"/>
            <a:ext cx="3200400" cy="0"/>
          </a:xfrm>
          <a:prstGeom prst="line">
            <a:avLst/>
          </a:prstGeom>
          <a:noFill/>
          <a:ln w="6350">
            <a:solidFill>
              <a:srgbClr val="E2E8F0"/>
            </a:solidFill>
            <a:prstDash val="solid"/>
          </a:ln>
        </p:spPr>
        <p:txBody>
          <a:bodyPr/>
          <a:lstStyle/>
          <a:p>
            <a:endParaRPr lang="en-US"/>
          </a:p>
        </p:txBody>
      </p:sp>
      <p:sp>
        <p:nvSpPr>
          <p:cNvPr id="12" name="Text 9"/>
          <p:cNvSpPr/>
          <p:nvPr/>
        </p:nvSpPr>
        <p:spPr>
          <a:xfrm>
            <a:off x="685800" y="2871216"/>
            <a:ext cx="3200400" cy="457200"/>
          </a:xfrm>
          <a:prstGeom prst="rect">
            <a:avLst/>
          </a:prstGeom>
          <a:noFill/>
          <a:ln/>
        </p:spPr>
        <p:txBody>
          <a:bodyPr wrap="square" lIns="0" tIns="0" rIns="0" bIns="0" rtlCol="0" anchor="ctr"/>
          <a:lstStyle/>
          <a:p>
            <a:pPr marL="0" indent="0">
              <a:buNone/>
            </a:pPr>
            <a:r>
              <a:rPr lang="en-US" sz="1100" dirty="0">
                <a:solidFill>
                  <a:srgbClr val="64748B"/>
                </a:solidFill>
                <a:latin typeface="Calibri" pitchFamily="34" charset="0"/>
                <a:ea typeface="Calibri" pitchFamily="34" charset="-122"/>
                <a:cs typeface="Calibri" pitchFamily="34" charset="-120"/>
              </a:rPr>
              <a:t>Family: </a:t>
            </a:r>
            <a:r>
              <a:rPr lang="en-US" sz="1100" b="1" dirty="0">
                <a:solidFill>
                  <a:srgbClr val="1E293B"/>
                </a:solidFill>
                <a:latin typeface="Calibri" pitchFamily="34" charset="0"/>
                <a:ea typeface="Calibri" pitchFamily="34" charset="-122"/>
                <a:cs typeface="Calibri" pitchFamily="34" charset="-120"/>
              </a:rPr>
              <a:t>RPM</a:t>
            </a:r>
            <a:r>
              <a:rPr lang="en-US" sz="1100" dirty="0">
                <a:solidFill>
                  <a:srgbClr val="64748B"/>
                </a:solidFill>
                <a:latin typeface="Calibri" pitchFamily="34" charset="0"/>
                <a:ea typeface="Calibri" pitchFamily="34" charset="-122"/>
                <a:cs typeface="Calibri" pitchFamily="34" charset="-120"/>
              </a:rPr>
              <a:t>   Arch: </a:t>
            </a:r>
            <a:r>
              <a:rPr lang="en-US" sz="1100" b="1" dirty="0">
                <a:solidFill>
                  <a:srgbClr val="1E293B"/>
                </a:solidFill>
                <a:latin typeface="Calibri" pitchFamily="34" charset="0"/>
                <a:ea typeface="Calibri" pitchFamily="34" charset="-122"/>
                <a:cs typeface="Calibri" pitchFamily="34" charset="-120"/>
              </a:rPr>
              <a:t>x86_64</a:t>
            </a:r>
            <a:endParaRPr lang="en-US" sz="1100" dirty="0"/>
          </a:p>
        </p:txBody>
      </p:sp>
      <p:sp>
        <p:nvSpPr>
          <p:cNvPr id="13" name="Shape 10"/>
          <p:cNvSpPr/>
          <p:nvPr/>
        </p:nvSpPr>
        <p:spPr>
          <a:xfrm>
            <a:off x="4251960" y="1792224"/>
            <a:ext cx="3657600" cy="1691640"/>
          </a:xfrm>
          <a:prstGeom prst="rect">
            <a:avLst/>
          </a:prstGeom>
          <a:solidFill>
            <a:srgbClr val="FFFFFF"/>
          </a:solidFill>
          <a:ln w="6350">
            <a:solidFill>
              <a:srgbClr val="E2E8F0"/>
            </a:solidFill>
            <a:prstDash val="solid"/>
          </a:ln>
          <a:effectLst>
            <a:outerShdw blurRad="101600" dist="25400" dir="5400000" algn="bl" rotWithShape="0">
              <a:srgbClr val="000000">
                <a:alpha val="12000"/>
              </a:srgbClr>
            </a:outerShdw>
          </a:effectLst>
        </p:spPr>
        <p:txBody>
          <a:bodyPr/>
          <a:lstStyle/>
          <a:p>
            <a:endParaRPr lang="en-US"/>
          </a:p>
        </p:txBody>
      </p:sp>
      <p:sp>
        <p:nvSpPr>
          <p:cNvPr id="14" name="Shape 11"/>
          <p:cNvSpPr/>
          <p:nvPr/>
        </p:nvSpPr>
        <p:spPr>
          <a:xfrm>
            <a:off x="4251960" y="1792224"/>
            <a:ext cx="3657600" cy="164592"/>
          </a:xfrm>
          <a:prstGeom prst="rect">
            <a:avLst/>
          </a:prstGeom>
          <a:solidFill>
            <a:schemeClr val="bg2"/>
          </a:solidFill>
          <a:ln w="12700">
            <a:solidFill>
              <a:srgbClr val="1C7293"/>
            </a:solidFill>
            <a:prstDash val="solid"/>
          </a:ln>
        </p:spPr>
        <p:txBody>
          <a:bodyPr/>
          <a:lstStyle/>
          <a:p>
            <a:endParaRPr lang="en-US"/>
          </a:p>
        </p:txBody>
      </p:sp>
      <p:pic>
        <p:nvPicPr>
          <p:cNvPr id="15" name="Image 1" descr="preencoded.png"/>
          <p:cNvPicPr>
            <a:picLocks noChangeAspect="1"/>
          </p:cNvPicPr>
          <p:nvPr/>
        </p:nvPicPr>
        <p:blipFill>
          <a:blip r:embed="rId4">
            <a:duotone>
              <a:schemeClr val="accent2">
                <a:shade val="45000"/>
                <a:satMod val="135000"/>
              </a:schemeClr>
              <a:prstClr val="white"/>
            </a:duotone>
          </a:blip>
          <a:stretch>
            <a:fillRect/>
          </a:stretch>
        </p:blipFill>
        <p:spPr>
          <a:xfrm>
            <a:off x="4480560" y="2112264"/>
            <a:ext cx="411480" cy="411480"/>
          </a:xfrm>
          <a:prstGeom prst="rect">
            <a:avLst/>
          </a:prstGeom>
        </p:spPr>
      </p:pic>
      <p:sp>
        <p:nvSpPr>
          <p:cNvPr id="16" name="Text 12"/>
          <p:cNvSpPr/>
          <p:nvPr/>
        </p:nvSpPr>
        <p:spPr>
          <a:xfrm>
            <a:off x="5029200" y="2048256"/>
            <a:ext cx="2743200" cy="347472"/>
          </a:xfrm>
          <a:prstGeom prst="rect">
            <a:avLst/>
          </a:prstGeom>
          <a:noFill/>
          <a:ln/>
        </p:spPr>
        <p:txBody>
          <a:bodyPr wrap="square" lIns="0" tIns="0" rIns="0" bIns="0" rtlCol="0" anchor="ctr"/>
          <a:lstStyle/>
          <a:p>
            <a:pPr marL="0" indent="0">
              <a:buNone/>
            </a:pPr>
            <a:r>
              <a:rPr lang="en-US" sz="1500" b="1" dirty="0">
                <a:solidFill>
                  <a:srgbClr val="1E293B"/>
                </a:solidFill>
                <a:latin typeface="Calibri" pitchFamily="34" charset="0"/>
                <a:ea typeface="Calibri" pitchFamily="34" charset="-122"/>
                <a:cs typeface="Calibri" pitchFamily="34" charset="-120"/>
              </a:rPr>
              <a:t>Edge Microvisor Toolkit</a:t>
            </a:r>
            <a:endParaRPr lang="en-US" sz="1500" dirty="0"/>
          </a:p>
        </p:txBody>
      </p:sp>
      <p:sp>
        <p:nvSpPr>
          <p:cNvPr id="17" name="Text 13"/>
          <p:cNvSpPr/>
          <p:nvPr/>
        </p:nvSpPr>
        <p:spPr>
          <a:xfrm>
            <a:off x="5029200" y="2359152"/>
            <a:ext cx="2194560" cy="228600"/>
          </a:xfrm>
          <a:prstGeom prst="rect">
            <a:avLst/>
          </a:prstGeom>
          <a:noFill/>
          <a:ln/>
        </p:spPr>
        <p:txBody>
          <a:bodyPr wrap="square" lIns="0" tIns="0" rIns="0" bIns="0" rtlCol="0" anchor="ctr"/>
          <a:lstStyle/>
          <a:p>
            <a:pPr marL="0" indent="0">
              <a:buNone/>
            </a:pPr>
            <a:r>
              <a:rPr lang="en-US" sz="1100" dirty="0">
                <a:solidFill>
                  <a:schemeClr val="bg1"/>
                </a:solidFill>
                <a:latin typeface="Consolas" pitchFamily="34" charset="0"/>
                <a:ea typeface="Consolas" pitchFamily="34" charset="-122"/>
                <a:cs typeface="Consolas" pitchFamily="34" charset="-120"/>
              </a:rPr>
              <a:t>emt3</a:t>
            </a:r>
            <a:endParaRPr lang="en-US" sz="1100" dirty="0">
              <a:solidFill>
                <a:schemeClr val="bg1"/>
              </a:solidFill>
            </a:endParaRPr>
          </a:p>
        </p:txBody>
      </p:sp>
      <p:sp>
        <p:nvSpPr>
          <p:cNvPr id="18" name="Shape 14"/>
          <p:cNvSpPr/>
          <p:nvPr/>
        </p:nvSpPr>
        <p:spPr>
          <a:xfrm>
            <a:off x="4480560" y="2779776"/>
            <a:ext cx="3200400" cy="0"/>
          </a:xfrm>
          <a:prstGeom prst="line">
            <a:avLst/>
          </a:prstGeom>
          <a:noFill/>
          <a:ln w="6350">
            <a:solidFill>
              <a:srgbClr val="E2E8F0"/>
            </a:solidFill>
            <a:prstDash val="solid"/>
          </a:ln>
        </p:spPr>
        <p:txBody>
          <a:bodyPr/>
          <a:lstStyle/>
          <a:p>
            <a:endParaRPr lang="en-US"/>
          </a:p>
        </p:txBody>
      </p:sp>
      <p:sp>
        <p:nvSpPr>
          <p:cNvPr id="19" name="Text 15"/>
          <p:cNvSpPr/>
          <p:nvPr/>
        </p:nvSpPr>
        <p:spPr>
          <a:xfrm>
            <a:off x="4480560" y="2871216"/>
            <a:ext cx="3200400" cy="457200"/>
          </a:xfrm>
          <a:prstGeom prst="rect">
            <a:avLst/>
          </a:prstGeom>
          <a:noFill/>
          <a:ln/>
        </p:spPr>
        <p:txBody>
          <a:bodyPr wrap="square" lIns="0" tIns="0" rIns="0" bIns="0" rtlCol="0" anchor="ctr"/>
          <a:lstStyle/>
          <a:p>
            <a:pPr marL="0" indent="0">
              <a:buNone/>
            </a:pPr>
            <a:r>
              <a:rPr lang="en-US" sz="1100" dirty="0">
                <a:solidFill>
                  <a:srgbClr val="64748B"/>
                </a:solidFill>
                <a:latin typeface="Calibri" pitchFamily="34" charset="0"/>
                <a:ea typeface="Calibri" pitchFamily="34" charset="-122"/>
                <a:cs typeface="Calibri" pitchFamily="34" charset="-120"/>
              </a:rPr>
              <a:t>Family: </a:t>
            </a:r>
            <a:r>
              <a:rPr lang="en-US" sz="1100" b="1" dirty="0">
                <a:solidFill>
                  <a:srgbClr val="1E293B"/>
                </a:solidFill>
                <a:latin typeface="Calibri" pitchFamily="34" charset="0"/>
                <a:ea typeface="Calibri" pitchFamily="34" charset="-122"/>
                <a:cs typeface="Calibri" pitchFamily="34" charset="-120"/>
              </a:rPr>
              <a:t>RPM</a:t>
            </a:r>
            <a:r>
              <a:rPr lang="en-US" sz="1100" dirty="0">
                <a:solidFill>
                  <a:srgbClr val="64748B"/>
                </a:solidFill>
                <a:latin typeface="Calibri" pitchFamily="34" charset="0"/>
                <a:ea typeface="Calibri" pitchFamily="34" charset="-122"/>
                <a:cs typeface="Calibri" pitchFamily="34" charset="-120"/>
              </a:rPr>
              <a:t>   Arch: </a:t>
            </a:r>
            <a:r>
              <a:rPr lang="en-US" sz="1100" b="1" dirty="0">
                <a:solidFill>
                  <a:srgbClr val="1E293B"/>
                </a:solidFill>
                <a:latin typeface="Calibri" pitchFamily="34" charset="0"/>
                <a:ea typeface="Calibri" pitchFamily="34" charset="-122"/>
                <a:cs typeface="Calibri" pitchFamily="34" charset="-120"/>
              </a:rPr>
              <a:t>x86_64</a:t>
            </a:r>
            <a:endParaRPr lang="en-US" sz="1100" dirty="0"/>
          </a:p>
        </p:txBody>
      </p:sp>
      <p:sp>
        <p:nvSpPr>
          <p:cNvPr id="20" name="Shape 16"/>
          <p:cNvSpPr/>
          <p:nvPr/>
        </p:nvSpPr>
        <p:spPr>
          <a:xfrm>
            <a:off x="8046720" y="1792224"/>
            <a:ext cx="3657600" cy="1691640"/>
          </a:xfrm>
          <a:prstGeom prst="rect">
            <a:avLst/>
          </a:prstGeom>
          <a:solidFill>
            <a:srgbClr val="FFFFFF"/>
          </a:solidFill>
          <a:ln w="6350">
            <a:solidFill>
              <a:srgbClr val="E2E8F0"/>
            </a:solidFill>
            <a:prstDash val="solid"/>
          </a:ln>
          <a:effectLst>
            <a:outerShdw blurRad="101600" dist="25400" dir="5400000" algn="bl" rotWithShape="0">
              <a:srgbClr val="000000">
                <a:alpha val="12000"/>
              </a:srgbClr>
            </a:outerShdw>
          </a:effectLst>
        </p:spPr>
        <p:txBody>
          <a:bodyPr/>
          <a:lstStyle/>
          <a:p>
            <a:endParaRPr lang="en-US"/>
          </a:p>
        </p:txBody>
      </p:sp>
      <p:sp>
        <p:nvSpPr>
          <p:cNvPr id="21" name="Shape 17"/>
          <p:cNvSpPr/>
          <p:nvPr/>
        </p:nvSpPr>
        <p:spPr>
          <a:xfrm>
            <a:off x="8046720" y="1792224"/>
            <a:ext cx="3657600" cy="164592"/>
          </a:xfrm>
          <a:prstGeom prst="rect">
            <a:avLst/>
          </a:prstGeom>
          <a:solidFill>
            <a:schemeClr val="bg2"/>
          </a:solidFill>
          <a:ln w="12700">
            <a:solidFill>
              <a:srgbClr val="21295C"/>
            </a:solidFill>
            <a:prstDash val="solid"/>
          </a:ln>
        </p:spPr>
        <p:txBody>
          <a:bodyPr/>
          <a:lstStyle/>
          <a:p>
            <a:endParaRPr lang="en-US"/>
          </a:p>
        </p:txBody>
      </p:sp>
      <p:pic>
        <p:nvPicPr>
          <p:cNvPr id="22" name="Image 2" descr="preencoded.png"/>
          <p:cNvPicPr>
            <a:picLocks noChangeAspect="1"/>
          </p:cNvPicPr>
          <p:nvPr/>
        </p:nvPicPr>
        <p:blipFill>
          <a:blip r:embed="rId4">
            <a:duotone>
              <a:schemeClr val="accent2">
                <a:shade val="45000"/>
                <a:satMod val="135000"/>
              </a:schemeClr>
              <a:prstClr val="white"/>
            </a:duotone>
          </a:blip>
          <a:stretch>
            <a:fillRect/>
          </a:stretch>
        </p:blipFill>
        <p:spPr>
          <a:xfrm>
            <a:off x="8275320" y="2112264"/>
            <a:ext cx="411480" cy="411480"/>
          </a:xfrm>
          <a:prstGeom prst="rect">
            <a:avLst/>
          </a:prstGeom>
        </p:spPr>
      </p:pic>
      <p:sp>
        <p:nvSpPr>
          <p:cNvPr id="23" name="Text 18"/>
          <p:cNvSpPr/>
          <p:nvPr/>
        </p:nvSpPr>
        <p:spPr>
          <a:xfrm>
            <a:off x="8823960" y="2048256"/>
            <a:ext cx="2743200" cy="347472"/>
          </a:xfrm>
          <a:prstGeom prst="rect">
            <a:avLst/>
          </a:prstGeom>
          <a:noFill/>
          <a:ln/>
        </p:spPr>
        <p:txBody>
          <a:bodyPr wrap="square" lIns="0" tIns="0" rIns="0" bIns="0" rtlCol="0" anchor="ctr"/>
          <a:lstStyle/>
          <a:p>
            <a:pPr marL="0" indent="0">
              <a:buNone/>
            </a:pPr>
            <a:r>
              <a:rPr lang="en-US" sz="1500" b="1" dirty="0">
                <a:solidFill>
                  <a:srgbClr val="1E293B"/>
                </a:solidFill>
                <a:latin typeface="Calibri" pitchFamily="34" charset="0"/>
                <a:ea typeface="Calibri" pitchFamily="34" charset="-122"/>
                <a:cs typeface="Calibri" pitchFamily="34" charset="-120"/>
              </a:rPr>
              <a:t>Wind River eLxr</a:t>
            </a:r>
            <a:endParaRPr lang="en-US" sz="1500" dirty="0"/>
          </a:p>
        </p:txBody>
      </p:sp>
      <p:sp>
        <p:nvSpPr>
          <p:cNvPr id="24" name="Text 19"/>
          <p:cNvSpPr/>
          <p:nvPr/>
        </p:nvSpPr>
        <p:spPr>
          <a:xfrm>
            <a:off x="8823960" y="2359152"/>
            <a:ext cx="2194560" cy="228600"/>
          </a:xfrm>
          <a:prstGeom prst="rect">
            <a:avLst/>
          </a:prstGeom>
          <a:noFill/>
          <a:ln/>
        </p:spPr>
        <p:txBody>
          <a:bodyPr wrap="square" lIns="0" tIns="0" rIns="0" bIns="0" rtlCol="0" anchor="ctr"/>
          <a:lstStyle/>
          <a:p>
            <a:pPr marL="0" indent="0">
              <a:buNone/>
            </a:pPr>
            <a:r>
              <a:rPr lang="en-US" sz="1100" dirty="0">
                <a:solidFill>
                  <a:schemeClr val="bg1"/>
                </a:solidFill>
                <a:latin typeface="Consolas" pitchFamily="34" charset="0"/>
                <a:ea typeface="Consolas" pitchFamily="34" charset="-122"/>
                <a:cs typeface="Consolas" pitchFamily="34" charset="-120"/>
              </a:rPr>
              <a:t>elxr12</a:t>
            </a:r>
            <a:endParaRPr lang="en-US" sz="1100" dirty="0">
              <a:solidFill>
                <a:schemeClr val="bg1"/>
              </a:solidFill>
            </a:endParaRPr>
          </a:p>
        </p:txBody>
      </p:sp>
      <p:sp>
        <p:nvSpPr>
          <p:cNvPr id="25" name="Shape 20"/>
          <p:cNvSpPr/>
          <p:nvPr/>
        </p:nvSpPr>
        <p:spPr>
          <a:xfrm>
            <a:off x="8275320" y="2779776"/>
            <a:ext cx="3200400" cy="0"/>
          </a:xfrm>
          <a:prstGeom prst="line">
            <a:avLst/>
          </a:prstGeom>
          <a:noFill/>
          <a:ln w="6350">
            <a:solidFill>
              <a:srgbClr val="E2E8F0"/>
            </a:solidFill>
            <a:prstDash val="solid"/>
          </a:ln>
        </p:spPr>
        <p:txBody>
          <a:bodyPr/>
          <a:lstStyle/>
          <a:p>
            <a:endParaRPr lang="en-US"/>
          </a:p>
        </p:txBody>
      </p:sp>
      <p:sp>
        <p:nvSpPr>
          <p:cNvPr id="26" name="Text 21"/>
          <p:cNvSpPr/>
          <p:nvPr/>
        </p:nvSpPr>
        <p:spPr>
          <a:xfrm>
            <a:off x="8275320" y="2871216"/>
            <a:ext cx="3200400" cy="457200"/>
          </a:xfrm>
          <a:prstGeom prst="rect">
            <a:avLst/>
          </a:prstGeom>
          <a:noFill/>
          <a:ln/>
        </p:spPr>
        <p:txBody>
          <a:bodyPr wrap="square" lIns="0" tIns="0" rIns="0" bIns="0" rtlCol="0" anchor="ctr"/>
          <a:lstStyle/>
          <a:p>
            <a:pPr marL="0" indent="0">
              <a:buNone/>
            </a:pPr>
            <a:r>
              <a:rPr lang="en-US" sz="1100" dirty="0">
                <a:solidFill>
                  <a:srgbClr val="64748B"/>
                </a:solidFill>
                <a:latin typeface="Calibri" pitchFamily="34" charset="0"/>
                <a:ea typeface="Calibri" pitchFamily="34" charset="-122"/>
                <a:cs typeface="Calibri" pitchFamily="34" charset="-120"/>
              </a:rPr>
              <a:t>Family: </a:t>
            </a:r>
            <a:r>
              <a:rPr lang="en-US" sz="1100" b="1" dirty="0">
                <a:solidFill>
                  <a:srgbClr val="1E293B"/>
                </a:solidFill>
                <a:latin typeface="Calibri" pitchFamily="34" charset="0"/>
                <a:ea typeface="Calibri" pitchFamily="34" charset="-122"/>
                <a:cs typeface="Calibri" pitchFamily="34" charset="-120"/>
              </a:rPr>
              <a:t>DEB</a:t>
            </a:r>
            <a:r>
              <a:rPr lang="en-US" sz="1100" dirty="0">
                <a:solidFill>
                  <a:srgbClr val="64748B"/>
                </a:solidFill>
                <a:latin typeface="Calibri" pitchFamily="34" charset="0"/>
                <a:ea typeface="Calibri" pitchFamily="34" charset="-122"/>
                <a:cs typeface="Calibri" pitchFamily="34" charset="-120"/>
              </a:rPr>
              <a:t>   Arch: </a:t>
            </a:r>
            <a:r>
              <a:rPr lang="en-US" sz="1100" b="1" dirty="0">
                <a:solidFill>
                  <a:srgbClr val="1E293B"/>
                </a:solidFill>
                <a:latin typeface="Calibri" pitchFamily="34" charset="0"/>
                <a:ea typeface="Calibri" pitchFamily="34" charset="-122"/>
                <a:cs typeface="Calibri" pitchFamily="34" charset="-120"/>
              </a:rPr>
              <a:t>x86_64</a:t>
            </a:r>
            <a:endParaRPr lang="en-US" sz="1100" dirty="0"/>
          </a:p>
        </p:txBody>
      </p:sp>
      <p:sp>
        <p:nvSpPr>
          <p:cNvPr id="27" name="Shape 22"/>
          <p:cNvSpPr/>
          <p:nvPr/>
        </p:nvSpPr>
        <p:spPr>
          <a:xfrm>
            <a:off x="457200" y="3666744"/>
            <a:ext cx="3657600" cy="1691640"/>
          </a:xfrm>
          <a:prstGeom prst="rect">
            <a:avLst/>
          </a:prstGeom>
          <a:solidFill>
            <a:srgbClr val="FFFFFF"/>
          </a:solidFill>
          <a:ln w="6350">
            <a:solidFill>
              <a:srgbClr val="E2E8F0"/>
            </a:solidFill>
            <a:prstDash val="solid"/>
          </a:ln>
          <a:effectLst>
            <a:outerShdw blurRad="101600" dist="25400" dir="5400000" algn="bl" rotWithShape="0">
              <a:srgbClr val="000000">
                <a:alpha val="12000"/>
              </a:srgbClr>
            </a:outerShdw>
          </a:effectLst>
        </p:spPr>
        <p:txBody>
          <a:bodyPr/>
          <a:lstStyle/>
          <a:p>
            <a:endParaRPr lang="en-US"/>
          </a:p>
        </p:txBody>
      </p:sp>
      <p:sp>
        <p:nvSpPr>
          <p:cNvPr id="28" name="Shape 23"/>
          <p:cNvSpPr/>
          <p:nvPr/>
        </p:nvSpPr>
        <p:spPr>
          <a:xfrm>
            <a:off x="457200" y="3666744"/>
            <a:ext cx="3657600" cy="164592"/>
          </a:xfrm>
          <a:prstGeom prst="rect">
            <a:avLst/>
          </a:prstGeom>
          <a:solidFill>
            <a:schemeClr val="bg2"/>
          </a:solidFill>
          <a:ln w="12700">
            <a:solidFill>
              <a:srgbClr val="065A82"/>
            </a:solidFill>
            <a:prstDash val="solid"/>
          </a:ln>
        </p:spPr>
        <p:txBody>
          <a:bodyPr/>
          <a:lstStyle/>
          <a:p>
            <a:endParaRPr lang="en-US"/>
          </a:p>
        </p:txBody>
      </p:sp>
      <p:pic>
        <p:nvPicPr>
          <p:cNvPr id="29" name="Image 3" descr="preencoded.png"/>
          <p:cNvPicPr>
            <a:picLocks noChangeAspect="1"/>
          </p:cNvPicPr>
          <p:nvPr/>
        </p:nvPicPr>
        <p:blipFill>
          <a:blip r:embed="rId4">
            <a:duotone>
              <a:schemeClr val="accent2">
                <a:shade val="45000"/>
                <a:satMod val="135000"/>
              </a:schemeClr>
              <a:prstClr val="white"/>
            </a:duotone>
          </a:blip>
          <a:stretch>
            <a:fillRect/>
          </a:stretch>
        </p:blipFill>
        <p:spPr>
          <a:xfrm>
            <a:off x="685800" y="3986784"/>
            <a:ext cx="411480" cy="411480"/>
          </a:xfrm>
          <a:prstGeom prst="rect">
            <a:avLst/>
          </a:prstGeom>
        </p:spPr>
      </p:pic>
      <p:sp>
        <p:nvSpPr>
          <p:cNvPr id="30" name="Text 24"/>
          <p:cNvSpPr/>
          <p:nvPr/>
        </p:nvSpPr>
        <p:spPr>
          <a:xfrm>
            <a:off x="1234440" y="3922776"/>
            <a:ext cx="2743200" cy="347472"/>
          </a:xfrm>
          <a:prstGeom prst="rect">
            <a:avLst/>
          </a:prstGeom>
          <a:noFill/>
          <a:ln/>
        </p:spPr>
        <p:txBody>
          <a:bodyPr wrap="square" lIns="0" tIns="0" rIns="0" bIns="0" rtlCol="0" anchor="ctr"/>
          <a:lstStyle/>
          <a:p>
            <a:pPr marL="0" indent="0">
              <a:buNone/>
            </a:pPr>
            <a:r>
              <a:rPr lang="en-US" sz="1500" b="1" dirty="0">
                <a:solidFill>
                  <a:srgbClr val="1E293B"/>
                </a:solidFill>
                <a:latin typeface="Calibri" pitchFamily="34" charset="0"/>
                <a:ea typeface="Calibri" pitchFamily="34" charset="-122"/>
                <a:cs typeface="Calibri" pitchFamily="34" charset="-120"/>
              </a:rPr>
              <a:t>Ubuntu</a:t>
            </a:r>
            <a:endParaRPr lang="en-US" sz="1500" dirty="0"/>
          </a:p>
        </p:txBody>
      </p:sp>
      <p:sp>
        <p:nvSpPr>
          <p:cNvPr id="31" name="Text 25"/>
          <p:cNvSpPr/>
          <p:nvPr/>
        </p:nvSpPr>
        <p:spPr>
          <a:xfrm>
            <a:off x="1234440" y="4233672"/>
            <a:ext cx="2194560" cy="228600"/>
          </a:xfrm>
          <a:prstGeom prst="rect">
            <a:avLst/>
          </a:prstGeom>
          <a:noFill/>
          <a:ln/>
        </p:spPr>
        <p:txBody>
          <a:bodyPr wrap="square" lIns="0" tIns="0" rIns="0" bIns="0" rtlCol="0" anchor="ctr"/>
          <a:lstStyle/>
          <a:p>
            <a:pPr marL="0" indent="0">
              <a:buNone/>
            </a:pPr>
            <a:r>
              <a:rPr lang="en-US" sz="1100" dirty="0">
                <a:solidFill>
                  <a:schemeClr val="bg1"/>
                </a:solidFill>
                <a:latin typeface="Consolas" pitchFamily="34" charset="0"/>
                <a:ea typeface="Consolas" pitchFamily="34" charset="-122"/>
                <a:cs typeface="Consolas" pitchFamily="34" charset="-120"/>
              </a:rPr>
              <a:t>ubuntu24 / ubuntu26</a:t>
            </a:r>
            <a:endParaRPr lang="en-US" sz="1100" dirty="0">
              <a:solidFill>
                <a:schemeClr val="bg1"/>
              </a:solidFill>
            </a:endParaRPr>
          </a:p>
        </p:txBody>
      </p:sp>
      <p:sp>
        <p:nvSpPr>
          <p:cNvPr id="32" name="Shape 26"/>
          <p:cNvSpPr/>
          <p:nvPr/>
        </p:nvSpPr>
        <p:spPr>
          <a:xfrm>
            <a:off x="685800" y="4654296"/>
            <a:ext cx="3200400" cy="0"/>
          </a:xfrm>
          <a:prstGeom prst="line">
            <a:avLst/>
          </a:prstGeom>
          <a:noFill/>
          <a:ln w="6350">
            <a:solidFill>
              <a:srgbClr val="E2E8F0"/>
            </a:solidFill>
            <a:prstDash val="solid"/>
          </a:ln>
        </p:spPr>
        <p:txBody>
          <a:bodyPr/>
          <a:lstStyle/>
          <a:p>
            <a:endParaRPr lang="en-US"/>
          </a:p>
        </p:txBody>
      </p:sp>
      <p:sp>
        <p:nvSpPr>
          <p:cNvPr id="33" name="Text 27"/>
          <p:cNvSpPr/>
          <p:nvPr/>
        </p:nvSpPr>
        <p:spPr>
          <a:xfrm>
            <a:off x="685800" y="4745736"/>
            <a:ext cx="3200400" cy="457200"/>
          </a:xfrm>
          <a:prstGeom prst="rect">
            <a:avLst/>
          </a:prstGeom>
          <a:noFill/>
          <a:ln/>
        </p:spPr>
        <p:txBody>
          <a:bodyPr wrap="square" lIns="0" tIns="0" rIns="0" bIns="0" rtlCol="0" anchor="ctr"/>
          <a:lstStyle/>
          <a:p>
            <a:pPr marL="0" indent="0">
              <a:buNone/>
            </a:pPr>
            <a:r>
              <a:rPr lang="en-US" sz="1100" dirty="0">
                <a:solidFill>
                  <a:srgbClr val="64748B"/>
                </a:solidFill>
                <a:latin typeface="Calibri" pitchFamily="34" charset="0"/>
                <a:ea typeface="Calibri" pitchFamily="34" charset="-122"/>
                <a:cs typeface="Calibri" pitchFamily="34" charset="-120"/>
              </a:rPr>
              <a:t>Family: </a:t>
            </a:r>
            <a:r>
              <a:rPr lang="en-US" sz="1100" b="1" dirty="0">
                <a:solidFill>
                  <a:srgbClr val="1E293B"/>
                </a:solidFill>
                <a:latin typeface="Calibri" pitchFamily="34" charset="0"/>
                <a:ea typeface="Calibri" pitchFamily="34" charset="-122"/>
                <a:cs typeface="Calibri" pitchFamily="34" charset="-120"/>
              </a:rPr>
              <a:t>DEB</a:t>
            </a:r>
            <a:r>
              <a:rPr lang="en-US" sz="1100" dirty="0">
                <a:solidFill>
                  <a:srgbClr val="64748B"/>
                </a:solidFill>
                <a:latin typeface="Calibri" pitchFamily="34" charset="0"/>
                <a:ea typeface="Calibri" pitchFamily="34" charset="-122"/>
                <a:cs typeface="Calibri" pitchFamily="34" charset="-120"/>
              </a:rPr>
              <a:t>   Arch: </a:t>
            </a:r>
            <a:r>
              <a:rPr lang="en-US" sz="1100" b="1" dirty="0">
                <a:solidFill>
                  <a:srgbClr val="1E293B"/>
                </a:solidFill>
                <a:latin typeface="Calibri" pitchFamily="34" charset="0"/>
                <a:ea typeface="Calibri" pitchFamily="34" charset="-122"/>
                <a:cs typeface="Calibri" pitchFamily="34" charset="-120"/>
              </a:rPr>
              <a:t>x86_64</a:t>
            </a:r>
            <a:endParaRPr lang="en-US" sz="1100" dirty="0"/>
          </a:p>
        </p:txBody>
      </p:sp>
      <p:sp>
        <p:nvSpPr>
          <p:cNvPr id="34" name="Shape 28"/>
          <p:cNvSpPr/>
          <p:nvPr/>
        </p:nvSpPr>
        <p:spPr>
          <a:xfrm>
            <a:off x="4251960" y="3666744"/>
            <a:ext cx="3657600" cy="1691640"/>
          </a:xfrm>
          <a:prstGeom prst="rect">
            <a:avLst/>
          </a:prstGeom>
          <a:solidFill>
            <a:srgbClr val="FFFFFF"/>
          </a:solidFill>
          <a:ln w="6350">
            <a:solidFill>
              <a:srgbClr val="E2E8F0"/>
            </a:solidFill>
            <a:prstDash val="solid"/>
          </a:ln>
          <a:effectLst>
            <a:outerShdw blurRad="101600" dist="25400" dir="5400000" algn="bl" rotWithShape="0">
              <a:srgbClr val="000000">
                <a:alpha val="12000"/>
              </a:srgbClr>
            </a:outerShdw>
          </a:effectLst>
        </p:spPr>
        <p:txBody>
          <a:bodyPr/>
          <a:lstStyle/>
          <a:p>
            <a:endParaRPr lang="en-US"/>
          </a:p>
        </p:txBody>
      </p:sp>
      <p:sp>
        <p:nvSpPr>
          <p:cNvPr id="35" name="Shape 29"/>
          <p:cNvSpPr/>
          <p:nvPr/>
        </p:nvSpPr>
        <p:spPr>
          <a:xfrm>
            <a:off x="4251960" y="3666744"/>
            <a:ext cx="3657600" cy="164592"/>
          </a:xfrm>
          <a:prstGeom prst="rect">
            <a:avLst/>
          </a:prstGeom>
          <a:solidFill>
            <a:schemeClr val="bg2"/>
          </a:solidFill>
          <a:ln w="12700">
            <a:solidFill>
              <a:srgbClr val="1C7293"/>
            </a:solidFill>
            <a:prstDash val="solid"/>
          </a:ln>
        </p:spPr>
        <p:txBody>
          <a:bodyPr/>
          <a:lstStyle/>
          <a:p>
            <a:endParaRPr lang="en-US"/>
          </a:p>
        </p:txBody>
      </p:sp>
      <p:pic>
        <p:nvPicPr>
          <p:cNvPr id="36" name="Image 4" descr="preencoded.png"/>
          <p:cNvPicPr>
            <a:picLocks noChangeAspect="1"/>
          </p:cNvPicPr>
          <p:nvPr/>
        </p:nvPicPr>
        <p:blipFill>
          <a:blip r:embed="rId4">
            <a:duotone>
              <a:schemeClr val="accent2">
                <a:shade val="45000"/>
                <a:satMod val="135000"/>
              </a:schemeClr>
              <a:prstClr val="white"/>
            </a:duotone>
          </a:blip>
          <a:stretch>
            <a:fillRect/>
          </a:stretch>
        </p:blipFill>
        <p:spPr>
          <a:xfrm>
            <a:off x="4480560" y="3986784"/>
            <a:ext cx="411480" cy="411480"/>
          </a:xfrm>
          <a:prstGeom prst="rect">
            <a:avLst/>
          </a:prstGeom>
        </p:spPr>
      </p:pic>
      <p:sp>
        <p:nvSpPr>
          <p:cNvPr id="37" name="Text 30"/>
          <p:cNvSpPr/>
          <p:nvPr/>
        </p:nvSpPr>
        <p:spPr>
          <a:xfrm>
            <a:off x="5029200" y="3922776"/>
            <a:ext cx="2743200" cy="347472"/>
          </a:xfrm>
          <a:prstGeom prst="rect">
            <a:avLst/>
          </a:prstGeom>
          <a:noFill/>
          <a:ln/>
        </p:spPr>
        <p:txBody>
          <a:bodyPr wrap="square" lIns="0" tIns="0" rIns="0" bIns="0" rtlCol="0" anchor="ctr"/>
          <a:lstStyle/>
          <a:p>
            <a:pPr marL="0" indent="0">
              <a:buNone/>
            </a:pPr>
            <a:r>
              <a:rPr lang="en-US" sz="1500" b="1" dirty="0">
                <a:solidFill>
                  <a:srgbClr val="1E293B"/>
                </a:solidFill>
                <a:latin typeface="Calibri" pitchFamily="34" charset="0"/>
                <a:ea typeface="Calibri" pitchFamily="34" charset="-122"/>
                <a:cs typeface="Calibri" pitchFamily="34" charset="-120"/>
              </a:rPr>
              <a:t>RHEL-Compatible</a:t>
            </a:r>
            <a:endParaRPr lang="en-US" sz="1500" dirty="0"/>
          </a:p>
        </p:txBody>
      </p:sp>
      <p:sp>
        <p:nvSpPr>
          <p:cNvPr id="38" name="Text 31"/>
          <p:cNvSpPr/>
          <p:nvPr/>
        </p:nvSpPr>
        <p:spPr>
          <a:xfrm>
            <a:off x="5029200" y="4233672"/>
            <a:ext cx="2194560" cy="228600"/>
          </a:xfrm>
          <a:prstGeom prst="rect">
            <a:avLst/>
          </a:prstGeom>
          <a:noFill/>
          <a:ln/>
        </p:spPr>
        <p:txBody>
          <a:bodyPr wrap="square" lIns="0" tIns="0" rIns="0" bIns="0" rtlCol="0" anchor="ctr"/>
          <a:lstStyle/>
          <a:p>
            <a:pPr marL="0" indent="0">
              <a:buNone/>
            </a:pPr>
            <a:r>
              <a:rPr lang="en-US" sz="1100" dirty="0">
                <a:solidFill>
                  <a:schemeClr val="bg1"/>
                </a:solidFill>
                <a:latin typeface="Consolas" pitchFamily="34" charset="0"/>
                <a:ea typeface="Consolas" pitchFamily="34" charset="-122"/>
                <a:cs typeface="Consolas" pitchFamily="34" charset="-120"/>
              </a:rPr>
              <a:t>rcd10</a:t>
            </a:r>
            <a:endParaRPr lang="en-US" sz="1100" dirty="0">
              <a:solidFill>
                <a:schemeClr val="bg1"/>
              </a:solidFill>
            </a:endParaRPr>
          </a:p>
        </p:txBody>
      </p:sp>
      <p:sp>
        <p:nvSpPr>
          <p:cNvPr id="39" name="Shape 32"/>
          <p:cNvSpPr/>
          <p:nvPr/>
        </p:nvSpPr>
        <p:spPr>
          <a:xfrm>
            <a:off x="4480560" y="4654296"/>
            <a:ext cx="3200400" cy="0"/>
          </a:xfrm>
          <a:prstGeom prst="line">
            <a:avLst/>
          </a:prstGeom>
          <a:noFill/>
          <a:ln w="6350">
            <a:solidFill>
              <a:srgbClr val="E2E8F0"/>
            </a:solidFill>
            <a:prstDash val="solid"/>
          </a:ln>
        </p:spPr>
        <p:txBody>
          <a:bodyPr/>
          <a:lstStyle/>
          <a:p>
            <a:endParaRPr lang="en-US"/>
          </a:p>
        </p:txBody>
      </p:sp>
      <p:sp>
        <p:nvSpPr>
          <p:cNvPr id="40" name="Text 33"/>
          <p:cNvSpPr/>
          <p:nvPr/>
        </p:nvSpPr>
        <p:spPr>
          <a:xfrm>
            <a:off x="4480560" y="4745736"/>
            <a:ext cx="3200400" cy="457200"/>
          </a:xfrm>
          <a:prstGeom prst="rect">
            <a:avLst/>
          </a:prstGeom>
          <a:noFill/>
          <a:ln/>
        </p:spPr>
        <p:txBody>
          <a:bodyPr wrap="square" lIns="0" tIns="0" rIns="0" bIns="0" rtlCol="0" anchor="ctr"/>
          <a:lstStyle/>
          <a:p>
            <a:pPr marL="0" indent="0">
              <a:buNone/>
            </a:pPr>
            <a:r>
              <a:rPr lang="en-US" sz="1100" dirty="0">
                <a:solidFill>
                  <a:srgbClr val="64748B"/>
                </a:solidFill>
                <a:latin typeface="Calibri" pitchFamily="34" charset="0"/>
                <a:ea typeface="Calibri" pitchFamily="34" charset="-122"/>
                <a:cs typeface="Calibri" pitchFamily="34" charset="-120"/>
              </a:rPr>
              <a:t>Family: </a:t>
            </a:r>
            <a:r>
              <a:rPr lang="en-US" sz="1100" b="1" dirty="0">
                <a:solidFill>
                  <a:srgbClr val="1E293B"/>
                </a:solidFill>
                <a:latin typeface="Calibri" pitchFamily="34" charset="0"/>
                <a:ea typeface="Calibri" pitchFamily="34" charset="-122"/>
                <a:cs typeface="Calibri" pitchFamily="34" charset="-120"/>
              </a:rPr>
              <a:t>RPM</a:t>
            </a:r>
            <a:r>
              <a:rPr lang="en-US" sz="1100" dirty="0">
                <a:solidFill>
                  <a:srgbClr val="64748B"/>
                </a:solidFill>
                <a:latin typeface="Calibri" pitchFamily="34" charset="0"/>
                <a:ea typeface="Calibri" pitchFamily="34" charset="-122"/>
                <a:cs typeface="Calibri" pitchFamily="34" charset="-120"/>
              </a:rPr>
              <a:t>   Arch: </a:t>
            </a:r>
            <a:r>
              <a:rPr lang="en-US" sz="1100" b="1" dirty="0">
                <a:solidFill>
                  <a:srgbClr val="1E293B"/>
                </a:solidFill>
                <a:latin typeface="Calibri" pitchFamily="34" charset="0"/>
                <a:ea typeface="Calibri" pitchFamily="34" charset="-122"/>
                <a:cs typeface="Calibri" pitchFamily="34" charset="-120"/>
              </a:rPr>
              <a:t>x86_64</a:t>
            </a:r>
            <a:endParaRPr lang="en-US" sz="1100" dirty="0"/>
          </a:p>
        </p:txBody>
      </p:sp>
      <p:sp>
        <p:nvSpPr>
          <p:cNvPr id="41" name="Shape 34"/>
          <p:cNvSpPr/>
          <p:nvPr/>
        </p:nvSpPr>
        <p:spPr>
          <a:xfrm>
            <a:off x="8046720" y="3666744"/>
            <a:ext cx="3657600" cy="1691640"/>
          </a:xfrm>
          <a:prstGeom prst="rect">
            <a:avLst/>
          </a:prstGeom>
          <a:solidFill>
            <a:srgbClr val="FFFFFF"/>
          </a:solidFill>
          <a:ln w="6350">
            <a:solidFill>
              <a:srgbClr val="E2E8F0"/>
            </a:solidFill>
            <a:prstDash val="solid"/>
          </a:ln>
          <a:effectLst>
            <a:outerShdw blurRad="101600" dist="25400" dir="5400000" algn="bl" rotWithShape="0">
              <a:srgbClr val="000000">
                <a:alpha val="12000"/>
              </a:srgbClr>
            </a:outerShdw>
          </a:effectLst>
        </p:spPr>
        <p:txBody>
          <a:bodyPr/>
          <a:lstStyle/>
          <a:p>
            <a:endParaRPr lang="en-US"/>
          </a:p>
        </p:txBody>
      </p:sp>
      <p:sp>
        <p:nvSpPr>
          <p:cNvPr id="42" name="Shape 35"/>
          <p:cNvSpPr/>
          <p:nvPr/>
        </p:nvSpPr>
        <p:spPr>
          <a:xfrm>
            <a:off x="8046720" y="3666744"/>
            <a:ext cx="3657600" cy="164592"/>
          </a:xfrm>
          <a:prstGeom prst="rect">
            <a:avLst/>
          </a:prstGeom>
          <a:solidFill>
            <a:schemeClr val="bg2"/>
          </a:solidFill>
          <a:ln w="12700">
            <a:solidFill>
              <a:srgbClr val="64748B"/>
            </a:solidFill>
            <a:prstDash val="solid"/>
          </a:ln>
        </p:spPr>
        <p:txBody>
          <a:bodyPr/>
          <a:lstStyle/>
          <a:p>
            <a:endParaRPr lang="en-US"/>
          </a:p>
        </p:txBody>
      </p:sp>
      <p:pic>
        <p:nvPicPr>
          <p:cNvPr id="43" name="Image 5" descr="preencoded.png"/>
          <p:cNvPicPr>
            <a:picLocks noChangeAspect="1"/>
          </p:cNvPicPr>
          <p:nvPr/>
        </p:nvPicPr>
        <p:blipFill>
          <a:blip r:embed="rId4">
            <a:duotone>
              <a:schemeClr val="accent2">
                <a:shade val="45000"/>
                <a:satMod val="135000"/>
              </a:schemeClr>
              <a:prstClr val="white"/>
            </a:duotone>
          </a:blip>
          <a:stretch>
            <a:fillRect/>
          </a:stretch>
        </p:blipFill>
        <p:spPr>
          <a:xfrm>
            <a:off x="8275320" y="3986784"/>
            <a:ext cx="411480" cy="411480"/>
          </a:xfrm>
          <a:prstGeom prst="rect">
            <a:avLst/>
          </a:prstGeom>
        </p:spPr>
      </p:pic>
      <p:sp>
        <p:nvSpPr>
          <p:cNvPr id="44" name="Text 36"/>
          <p:cNvSpPr/>
          <p:nvPr/>
        </p:nvSpPr>
        <p:spPr>
          <a:xfrm>
            <a:off x="8823960" y="3922776"/>
            <a:ext cx="2743200" cy="347472"/>
          </a:xfrm>
          <a:prstGeom prst="rect">
            <a:avLst/>
          </a:prstGeom>
          <a:noFill/>
          <a:ln/>
        </p:spPr>
        <p:txBody>
          <a:bodyPr wrap="square" lIns="0" tIns="0" rIns="0" bIns="0" rtlCol="0" anchor="ctr"/>
          <a:lstStyle/>
          <a:p>
            <a:pPr marL="0" indent="0">
              <a:buNone/>
            </a:pPr>
            <a:r>
              <a:rPr lang="en-US" sz="1500" b="1" dirty="0">
                <a:solidFill>
                  <a:srgbClr val="1E293B"/>
                </a:solidFill>
                <a:latin typeface="Calibri" pitchFamily="34" charset="0"/>
                <a:ea typeface="Calibri" pitchFamily="34" charset="-122"/>
                <a:cs typeface="Calibri" pitchFamily="34" charset="-120"/>
              </a:rPr>
              <a:t>Debian 13</a:t>
            </a:r>
            <a:endParaRPr lang="en-US" sz="1500" dirty="0"/>
          </a:p>
        </p:txBody>
      </p:sp>
      <p:sp>
        <p:nvSpPr>
          <p:cNvPr id="45" name="Text 37"/>
          <p:cNvSpPr/>
          <p:nvPr/>
        </p:nvSpPr>
        <p:spPr>
          <a:xfrm>
            <a:off x="8823960" y="4233672"/>
            <a:ext cx="2194560" cy="228600"/>
          </a:xfrm>
          <a:prstGeom prst="rect">
            <a:avLst/>
          </a:prstGeom>
          <a:noFill/>
          <a:ln/>
        </p:spPr>
        <p:txBody>
          <a:bodyPr wrap="square" lIns="0" tIns="0" rIns="0" bIns="0" rtlCol="0" anchor="ctr"/>
          <a:lstStyle/>
          <a:p>
            <a:pPr marL="0" indent="0">
              <a:buNone/>
            </a:pPr>
            <a:r>
              <a:rPr lang="en-US" sz="1100" dirty="0">
                <a:solidFill>
                  <a:schemeClr val="bg1"/>
                </a:solidFill>
                <a:latin typeface="Consolas" pitchFamily="34" charset="0"/>
                <a:ea typeface="Consolas" pitchFamily="34" charset="-122"/>
                <a:cs typeface="Consolas" pitchFamily="34" charset="-120"/>
              </a:rPr>
              <a:t>debian13</a:t>
            </a:r>
            <a:endParaRPr lang="en-US" sz="1100" dirty="0">
              <a:solidFill>
                <a:schemeClr val="bg1"/>
              </a:solidFill>
            </a:endParaRPr>
          </a:p>
        </p:txBody>
      </p:sp>
      <p:sp>
        <p:nvSpPr>
          <p:cNvPr id="46" name="Shape 38"/>
          <p:cNvSpPr/>
          <p:nvPr/>
        </p:nvSpPr>
        <p:spPr>
          <a:xfrm>
            <a:off x="10744200" y="4233672"/>
            <a:ext cx="822960" cy="201168"/>
          </a:xfrm>
          <a:prstGeom prst="rect">
            <a:avLst/>
          </a:prstGeom>
          <a:solidFill>
            <a:srgbClr val="F1F5F9"/>
          </a:solidFill>
          <a:ln w="6350">
            <a:solidFill>
              <a:srgbClr val="94A3B8"/>
            </a:solidFill>
            <a:prstDash val="solid"/>
          </a:ln>
        </p:spPr>
        <p:txBody>
          <a:bodyPr/>
          <a:lstStyle/>
          <a:p>
            <a:endParaRPr lang="en-US"/>
          </a:p>
        </p:txBody>
      </p:sp>
      <p:sp>
        <p:nvSpPr>
          <p:cNvPr id="47" name="Text 39"/>
          <p:cNvSpPr/>
          <p:nvPr/>
        </p:nvSpPr>
        <p:spPr>
          <a:xfrm>
            <a:off x="10744200" y="4233672"/>
            <a:ext cx="822960" cy="201168"/>
          </a:xfrm>
          <a:prstGeom prst="rect">
            <a:avLst/>
          </a:prstGeom>
          <a:noFill/>
          <a:ln/>
        </p:spPr>
        <p:txBody>
          <a:bodyPr wrap="square" lIns="0" tIns="0" rIns="0" bIns="0" rtlCol="0" anchor="ctr"/>
          <a:lstStyle/>
          <a:p>
            <a:pPr marL="0" indent="0" algn="ctr">
              <a:buNone/>
            </a:pPr>
            <a:r>
              <a:rPr lang="en-US" sz="800" i="1" dirty="0">
                <a:solidFill>
                  <a:srgbClr val="64748B"/>
                </a:solidFill>
                <a:latin typeface="Calibri" pitchFamily="34" charset="0"/>
                <a:ea typeface="Calibri" pitchFamily="34" charset="-122"/>
                <a:cs typeface="Calibri" pitchFamily="34" charset="-120"/>
              </a:rPr>
              <a:t>experimental</a:t>
            </a:r>
            <a:endParaRPr lang="en-US" sz="800" dirty="0"/>
          </a:p>
        </p:txBody>
      </p:sp>
      <p:sp>
        <p:nvSpPr>
          <p:cNvPr id="48" name="Shape 40"/>
          <p:cNvSpPr/>
          <p:nvPr/>
        </p:nvSpPr>
        <p:spPr>
          <a:xfrm>
            <a:off x="8275320" y="4654296"/>
            <a:ext cx="3200400" cy="0"/>
          </a:xfrm>
          <a:prstGeom prst="line">
            <a:avLst/>
          </a:prstGeom>
          <a:noFill/>
          <a:ln w="6350">
            <a:solidFill>
              <a:srgbClr val="E2E8F0"/>
            </a:solidFill>
            <a:prstDash val="solid"/>
          </a:ln>
        </p:spPr>
        <p:txBody>
          <a:bodyPr/>
          <a:lstStyle/>
          <a:p>
            <a:endParaRPr lang="en-US"/>
          </a:p>
        </p:txBody>
      </p:sp>
      <p:sp>
        <p:nvSpPr>
          <p:cNvPr id="49" name="Text 41"/>
          <p:cNvSpPr/>
          <p:nvPr/>
        </p:nvSpPr>
        <p:spPr>
          <a:xfrm>
            <a:off x="8275320" y="4745736"/>
            <a:ext cx="3200400" cy="457200"/>
          </a:xfrm>
          <a:prstGeom prst="rect">
            <a:avLst/>
          </a:prstGeom>
          <a:noFill/>
          <a:ln/>
        </p:spPr>
        <p:txBody>
          <a:bodyPr wrap="square" lIns="0" tIns="0" rIns="0" bIns="0" rtlCol="0" anchor="ctr"/>
          <a:lstStyle/>
          <a:p>
            <a:pPr marL="0" indent="0">
              <a:buNone/>
            </a:pPr>
            <a:r>
              <a:rPr lang="en-US" sz="1100" dirty="0">
                <a:solidFill>
                  <a:srgbClr val="64748B"/>
                </a:solidFill>
                <a:latin typeface="Calibri" pitchFamily="34" charset="0"/>
                <a:ea typeface="Calibri" pitchFamily="34" charset="-122"/>
                <a:cs typeface="Calibri" pitchFamily="34" charset="-120"/>
              </a:rPr>
              <a:t>Family: </a:t>
            </a:r>
            <a:r>
              <a:rPr lang="en-US" sz="1100" b="1" dirty="0">
                <a:solidFill>
                  <a:srgbClr val="1E293B"/>
                </a:solidFill>
                <a:latin typeface="Calibri" pitchFamily="34" charset="0"/>
                <a:ea typeface="Calibri" pitchFamily="34" charset="-122"/>
                <a:cs typeface="Calibri" pitchFamily="34" charset="-120"/>
              </a:rPr>
              <a:t>DEB</a:t>
            </a:r>
            <a:r>
              <a:rPr lang="en-US" sz="1100" dirty="0">
                <a:solidFill>
                  <a:srgbClr val="64748B"/>
                </a:solidFill>
                <a:latin typeface="Calibri" pitchFamily="34" charset="0"/>
                <a:ea typeface="Calibri" pitchFamily="34" charset="-122"/>
                <a:cs typeface="Calibri" pitchFamily="34" charset="-120"/>
              </a:rPr>
              <a:t>   Arch: </a:t>
            </a:r>
            <a:r>
              <a:rPr lang="en-US" sz="1100" b="1" dirty="0">
                <a:solidFill>
                  <a:srgbClr val="1E293B"/>
                </a:solidFill>
                <a:latin typeface="Calibri" pitchFamily="34" charset="0"/>
                <a:ea typeface="Calibri" pitchFamily="34" charset="-122"/>
                <a:cs typeface="Calibri" pitchFamily="34" charset="-120"/>
              </a:rPr>
              <a:t>x86_64</a:t>
            </a:r>
            <a:endParaRPr lang="en-US" sz="1100" dirty="0"/>
          </a:p>
        </p:txBody>
      </p:sp>
      <p:sp>
        <p:nvSpPr>
          <p:cNvPr id="50" name="Text 42"/>
          <p:cNvSpPr/>
          <p:nvPr/>
        </p:nvSpPr>
        <p:spPr>
          <a:xfrm>
            <a:off x="548640" y="5989320"/>
            <a:ext cx="11064240" cy="365760"/>
          </a:xfrm>
          <a:prstGeom prst="rect">
            <a:avLst/>
          </a:prstGeom>
          <a:noFill/>
          <a:ln/>
        </p:spPr>
        <p:txBody>
          <a:bodyPr wrap="square" rtlCol="0" anchor="ctr"/>
          <a:lstStyle/>
          <a:p>
            <a:pPr marL="0" indent="0" algn="ctr">
              <a:buNone/>
            </a:pPr>
            <a:r>
              <a:rPr lang="en-US" sz="1400" i="1" dirty="0">
                <a:latin typeface="Calibri" pitchFamily="34" charset="0"/>
                <a:ea typeface="Calibri" pitchFamily="34" charset="-122"/>
                <a:cs typeface="Calibri" pitchFamily="34" charset="-120"/>
              </a:rPr>
              <a:t>Same template. Same YAML keys. Just change  target.dist .</a:t>
            </a:r>
            <a:endParaRPr lang="en-US" sz="1400" dirty="0"/>
          </a:p>
        </p:txBody>
      </p:sp>
    </p:spTree>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Ref idx="1001">
        <a:schemeClr val="bg1"/>
      </p:bgRef>
    </p:bg>
    <p:spTree>
      <p:nvGrpSpPr>
        <p:cNvPr id="1" name=""/>
        <p:cNvGrpSpPr/>
        <p:nvPr/>
      </p:nvGrpSpPr>
      <p:grpSpPr>
        <a:xfrm>
          <a:off x="0" y="0"/>
          <a:ext cx="0" cy="0"/>
          <a:chOff x="0" y="0"/>
          <a:chExt cx="0" cy="0"/>
        </a:xfrm>
      </p:grpSpPr>
      <p:sp>
        <p:nvSpPr>
          <p:cNvPr id="2" name="Text 0"/>
          <p:cNvSpPr/>
          <p:nvPr/>
        </p:nvSpPr>
        <p:spPr>
          <a:xfrm>
            <a:off x="548640" y="411480"/>
            <a:ext cx="11064240" cy="640080"/>
          </a:xfrm>
          <a:prstGeom prst="rect">
            <a:avLst/>
          </a:prstGeom>
          <a:noFill/>
          <a:ln/>
        </p:spPr>
        <p:txBody>
          <a:bodyPr wrap="square" lIns="0" tIns="0" rIns="0" bIns="0" rtlCol="0" anchor="ctr"/>
          <a:lstStyle/>
          <a:p>
            <a:pPr marL="0" indent="0">
              <a:buNone/>
            </a:pPr>
            <a:r>
              <a:rPr lang="en-US" sz="3200" b="1" dirty="0">
                <a:solidFill>
                  <a:schemeClr val="accent2">
                    <a:lumMod val="60000"/>
                    <a:lumOff val="40000"/>
                  </a:schemeClr>
                </a:solidFill>
                <a:latin typeface="Calibri" pitchFamily="34" charset="0"/>
                <a:ea typeface="Calibri" pitchFamily="34" charset="-122"/>
                <a:cs typeface="Calibri" pitchFamily="34" charset="-120"/>
              </a:rPr>
              <a:t>How ICT Works: Architecture</a:t>
            </a:r>
            <a:endParaRPr lang="en-US" sz="3200" dirty="0">
              <a:solidFill>
                <a:schemeClr val="accent2">
                  <a:lumMod val="60000"/>
                  <a:lumOff val="40000"/>
                </a:schemeClr>
              </a:solidFill>
            </a:endParaRPr>
          </a:p>
        </p:txBody>
      </p:sp>
      <p:sp>
        <p:nvSpPr>
          <p:cNvPr id="3" name="Text 1"/>
          <p:cNvSpPr/>
          <p:nvPr/>
        </p:nvSpPr>
        <p:spPr>
          <a:xfrm>
            <a:off x="548640" y="6446520"/>
            <a:ext cx="7315200" cy="274320"/>
          </a:xfrm>
          <a:prstGeom prst="rect">
            <a:avLst/>
          </a:prstGeom>
          <a:noFill/>
          <a:ln/>
        </p:spPr>
        <p:txBody>
          <a:bodyPr wrap="square" rtlCol="0" anchor="ctr"/>
          <a:lstStyle/>
          <a:p>
            <a:pPr marL="0" indent="0">
              <a:buNone/>
            </a:pPr>
            <a:r>
              <a:rPr lang="en-US" sz="1000" dirty="0">
                <a:latin typeface="Calibri" pitchFamily="34" charset="0"/>
                <a:ea typeface="Calibri" pitchFamily="34" charset="-122"/>
                <a:cs typeface="Calibri" pitchFamily="34" charset="-120"/>
              </a:rPr>
              <a:t>Image Composer Tool  •  Open Source Summit</a:t>
            </a:r>
            <a:endParaRPr lang="en-US" sz="1000" dirty="0"/>
          </a:p>
        </p:txBody>
      </p:sp>
      <p:sp>
        <p:nvSpPr>
          <p:cNvPr id="4" name="Text 2"/>
          <p:cNvSpPr/>
          <p:nvPr/>
        </p:nvSpPr>
        <p:spPr>
          <a:xfrm>
            <a:off x="11338560" y="6446520"/>
            <a:ext cx="365760" cy="274320"/>
          </a:xfrm>
          <a:prstGeom prst="rect">
            <a:avLst/>
          </a:prstGeom>
          <a:noFill/>
          <a:ln/>
        </p:spPr>
        <p:txBody>
          <a:bodyPr wrap="square" rtlCol="0" anchor="ctr"/>
          <a:lstStyle/>
          <a:p>
            <a:pPr marL="0" indent="0" algn="r">
              <a:buNone/>
            </a:pPr>
            <a:r>
              <a:rPr lang="en-US" sz="1000" dirty="0">
                <a:solidFill>
                  <a:srgbClr val="64748B"/>
                </a:solidFill>
                <a:latin typeface="Calibri" pitchFamily="34" charset="0"/>
                <a:ea typeface="Calibri" pitchFamily="34" charset="-122"/>
                <a:cs typeface="Calibri" pitchFamily="34" charset="-120"/>
              </a:rPr>
              <a:t>6</a:t>
            </a:r>
            <a:endParaRPr lang="en-US" sz="1000" dirty="0"/>
          </a:p>
        </p:txBody>
      </p:sp>
      <p:sp>
        <p:nvSpPr>
          <p:cNvPr id="5" name="Shape 3"/>
          <p:cNvSpPr/>
          <p:nvPr/>
        </p:nvSpPr>
        <p:spPr>
          <a:xfrm>
            <a:off x="868680" y="1828800"/>
            <a:ext cx="1828800" cy="1188720"/>
          </a:xfrm>
          <a:prstGeom prst="rect">
            <a:avLst/>
          </a:prstGeom>
          <a:solidFill>
            <a:srgbClr val="FFFFFF"/>
          </a:solidFill>
          <a:ln w="19050">
            <a:solidFill>
              <a:srgbClr val="065A82"/>
            </a:solidFill>
            <a:prstDash val="solid"/>
          </a:ln>
          <a:effectLst>
            <a:outerShdw blurRad="101600" dist="25400" dir="5400000" algn="bl" rotWithShape="0">
              <a:srgbClr val="000000">
                <a:alpha val="12000"/>
              </a:srgbClr>
            </a:outerShdw>
          </a:effectLst>
        </p:spPr>
        <p:txBody>
          <a:bodyPr/>
          <a:lstStyle/>
          <a:p>
            <a:endParaRPr lang="en-US"/>
          </a:p>
        </p:txBody>
      </p:sp>
      <p:pic>
        <p:nvPicPr>
          <p:cNvPr id="6" name="Image 0" descr="preencoded.png"/>
          <p:cNvPicPr>
            <a:picLocks noChangeAspect="1"/>
          </p:cNvPicPr>
          <p:nvPr/>
        </p:nvPicPr>
        <p:blipFill>
          <a:blip r:embed="rId4">
            <a:duotone>
              <a:schemeClr val="accent2">
                <a:shade val="45000"/>
                <a:satMod val="135000"/>
              </a:schemeClr>
              <a:prstClr val="white"/>
            </a:duotone>
          </a:blip>
          <a:stretch>
            <a:fillRect/>
          </a:stretch>
        </p:blipFill>
        <p:spPr>
          <a:xfrm>
            <a:off x="1536192" y="1965960"/>
            <a:ext cx="502920" cy="502920"/>
          </a:xfrm>
          <a:prstGeom prst="rect">
            <a:avLst/>
          </a:prstGeom>
        </p:spPr>
      </p:pic>
      <p:sp>
        <p:nvSpPr>
          <p:cNvPr id="7" name="Text 4"/>
          <p:cNvSpPr/>
          <p:nvPr/>
        </p:nvSpPr>
        <p:spPr>
          <a:xfrm>
            <a:off x="868680" y="2514600"/>
            <a:ext cx="1828800" cy="457200"/>
          </a:xfrm>
          <a:prstGeom prst="rect">
            <a:avLst/>
          </a:prstGeom>
          <a:noFill/>
          <a:ln/>
        </p:spPr>
        <p:txBody>
          <a:bodyPr wrap="square" lIns="0" tIns="0" rIns="0" bIns="0" rtlCol="0" anchor="ctr"/>
          <a:lstStyle/>
          <a:p>
            <a:pPr marL="0" indent="0" algn="ctr">
              <a:buNone/>
            </a:pPr>
            <a:r>
              <a:rPr lang="en-US" sz="1300" b="1" dirty="0">
                <a:solidFill>
                  <a:srgbClr val="1E293B"/>
                </a:solidFill>
                <a:latin typeface="Calibri" pitchFamily="34" charset="0"/>
                <a:ea typeface="Calibri" pitchFamily="34" charset="-122"/>
                <a:cs typeface="Calibri" pitchFamily="34" charset="-120"/>
              </a:rPr>
              <a:t>YAML</a:t>
            </a:r>
            <a:endParaRPr lang="en-US" sz="1300" dirty="0"/>
          </a:p>
          <a:p>
            <a:pPr marL="0" indent="0" algn="ctr">
              <a:buNone/>
            </a:pPr>
            <a:r>
              <a:rPr lang="en-US" sz="1300" b="1" dirty="0">
                <a:solidFill>
                  <a:srgbClr val="1E293B"/>
                </a:solidFill>
                <a:latin typeface="Calibri" pitchFamily="34" charset="0"/>
                <a:ea typeface="Calibri" pitchFamily="34" charset="-122"/>
                <a:cs typeface="Calibri" pitchFamily="34" charset="-120"/>
              </a:rPr>
              <a:t>Template</a:t>
            </a:r>
            <a:endParaRPr lang="en-US" sz="1300" dirty="0"/>
          </a:p>
        </p:txBody>
      </p:sp>
      <p:pic>
        <p:nvPicPr>
          <p:cNvPr id="8" name="Image 1" descr="preencoded.png"/>
          <p:cNvPicPr>
            <a:picLocks noChangeAspect="1"/>
          </p:cNvPicPr>
          <p:nvPr/>
        </p:nvPicPr>
        <p:blipFill>
          <a:blip r:embed="rId5">
            <a:duotone>
              <a:schemeClr val="accent2">
                <a:shade val="45000"/>
                <a:satMod val="135000"/>
              </a:schemeClr>
              <a:prstClr val="white"/>
            </a:duotone>
          </a:blip>
          <a:stretch>
            <a:fillRect/>
          </a:stretch>
        </p:blipFill>
        <p:spPr>
          <a:xfrm>
            <a:off x="2715768" y="2286000"/>
            <a:ext cx="274320" cy="274320"/>
          </a:xfrm>
          <a:prstGeom prst="rect">
            <a:avLst/>
          </a:prstGeom>
        </p:spPr>
      </p:pic>
      <p:sp>
        <p:nvSpPr>
          <p:cNvPr id="9" name="Shape 5"/>
          <p:cNvSpPr/>
          <p:nvPr/>
        </p:nvSpPr>
        <p:spPr>
          <a:xfrm>
            <a:off x="3017520" y="1828800"/>
            <a:ext cx="1828800" cy="1188720"/>
          </a:xfrm>
          <a:prstGeom prst="rect">
            <a:avLst/>
          </a:prstGeom>
          <a:solidFill>
            <a:srgbClr val="FFFFFF"/>
          </a:solidFill>
          <a:ln w="19050">
            <a:solidFill>
              <a:srgbClr val="1C7293"/>
            </a:solidFill>
            <a:prstDash val="solid"/>
          </a:ln>
          <a:effectLst>
            <a:outerShdw blurRad="101600" dist="25400" dir="5400000" algn="bl" rotWithShape="0">
              <a:srgbClr val="000000">
                <a:alpha val="12000"/>
              </a:srgbClr>
            </a:outerShdw>
          </a:effectLst>
        </p:spPr>
        <p:txBody>
          <a:bodyPr/>
          <a:lstStyle/>
          <a:p>
            <a:endParaRPr lang="en-US"/>
          </a:p>
        </p:txBody>
      </p:sp>
      <p:pic>
        <p:nvPicPr>
          <p:cNvPr id="10" name="Image 2" descr="preencoded.png"/>
          <p:cNvPicPr>
            <a:picLocks noChangeAspect="1"/>
          </p:cNvPicPr>
          <p:nvPr/>
        </p:nvPicPr>
        <p:blipFill>
          <a:blip r:embed="rId6">
            <a:duotone>
              <a:schemeClr val="accent2">
                <a:shade val="45000"/>
                <a:satMod val="135000"/>
              </a:schemeClr>
              <a:prstClr val="white"/>
            </a:duotone>
          </a:blip>
          <a:stretch>
            <a:fillRect/>
          </a:stretch>
        </p:blipFill>
        <p:spPr>
          <a:xfrm>
            <a:off x="3685032" y="1965960"/>
            <a:ext cx="502920" cy="502920"/>
          </a:xfrm>
          <a:prstGeom prst="rect">
            <a:avLst/>
          </a:prstGeom>
        </p:spPr>
      </p:pic>
      <p:sp>
        <p:nvSpPr>
          <p:cNvPr id="11" name="Text 6"/>
          <p:cNvSpPr/>
          <p:nvPr/>
        </p:nvSpPr>
        <p:spPr>
          <a:xfrm>
            <a:off x="3017520" y="2514600"/>
            <a:ext cx="1828800" cy="457200"/>
          </a:xfrm>
          <a:prstGeom prst="rect">
            <a:avLst/>
          </a:prstGeom>
          <a:noFill/>
          <a:ln/>
        </p:spPr>
        <p:txBody>
          <a:bodyPr wrap="square" lIns="0" tIns="0" rIns="0" bIns="0" rtlCol="0" anchor="ctr"/>
          <a:lstStyle/>
          <a:p>
            <a:pPr marL="0" indent="0" algn="ctr">
              <a:buNone/>
            </a:pPr>
            <a:r>
              <a:rPr lang="en-US" sz="1300" b="1" dirty="0">
                <a:solidFill>
                  <a:srgbClr val="1E293B"/>
                </a:solidFill>
                <a:latin typeface="Calibri" pitchFamily="34" charset="0"/>
                <a:ea typeface="Calibri" pitchFamily="34" charset="-122"/>
                <a:cs typeface="Calibri" pitchFamily="34" charset="-120"/>
              </a:rPr>
              <a:t>Provider</a:t>
            </a:r>
            <a:endParaRPr lang="en-US" sz="1300" dirty="0"/>
          </a:p>
          <a:p>
            <a:pPr marL="0" indent="0" algn="ctr">
              <a:buNone/>
            </a:pPr>
            <a:r>
              <a:rPr lang="en-US" sz="1300" b="1" dirty="0">
                <a:solidFill>
                  <a:srgbClr val="1E293B"/>
                </a:solidFill>
                <a:latin typeface="Calibri" pitchFamily="34" charset="0"/>
                <a:ea typeface="Calibri" pitchFamily="34" charset="-122"/>
                <a:cs typeface="Calibri" pitchFamily="34" charset="-120"/>
              </a:rPr>
              <a:t>Layer</a:t>
            </a:r>
            <a:endParaRPr lang="en-US" sz="1300" dirty="0"/>
          </a:p>
        </p:txBody>
      </p:sp>
      <p:pic>
        <p:nvPicPr>
          <p:cNvPr id="12" name="Image 3" descr="preencoded.png"/>
          <p:cNvPicPr>
            <a:picLocks noChangeAspect="1"/>
          </p:cNvPicPr>
          <p:nvPr/>
        </p:nvPicPr>
        <p:blipFill>
          <a:blip r:embed="rId5">
            <a:duotone>
              <a:schemeClr val="accent2">
                <a:shade val="45000"/>
                <a:satMod val="135000"/>
              </a:schemeClr>
              <a:prstClr val="white"/>
            </a:duotone>
          </a:blip>
          <a:stretch>
            <a:fillRect/>
          </a:stretch>
        </p:blipFill>
        <p:spPr>
          <a:xfrm>
            <a:off x="4864608" y="2286000"/>
            <a:ext cx="274320" cy="274320"/>
          </a:xfrm>
          <a:prstGeom prst="rect">
            <a:avLst/>
          </a:prstGeom>
        </p:spPr>
      </p:pic>
      <p:sp>
        <p:nvSpPr>
          <p:cNvPr id="13" name="Shape 7"/>
          <p:cNvSpPr/>
          <p:nvPr/>
        </p:nvSpPr>
        <p:spPr>
          <a:xfrm>
            <a:off x="5166360" y="1828800"/>
            <a:ext cx="1828800" cy="1188720"/>
          </a:xfrm>
          <a:prstGeom prst="rect">
            <a:avLst/>
          </a:prstGeom>
          <a:solidFill>
            <a:srgbClr val="FFFFFF"/>
          </a:solidFill>
          <a:ln w="19050">
            <a:solidFill>
              <a:srgbClr val="1C7293"/>
            </a:solidFill>
            <a:prstDash val="solid"/>
          </a:ln>
          <a:effectLst>
            <a:outerShdw blurRad="101600" dist="25400" dir="5400000" algn="bl" rotWithShape="0">
              <a:srgbClr val="000000">
                <a:alpha val="12000"/>
              </a:srgbClr>
            </a:outerShdw>
          </a:effectLst>
        </p:spPr>
        <p:txBody>
          <a:bodyPr/>
          <a:lstStyle/>
          <a:p>
            <a:endParaRPr lang="en-US"/>
          </a:p>
        </p:txBody>
      </p:sp>
      <p:pic>
        <p:nvPicPr>
          <p:cNvPr id="14" name="Image 4" descr="preencoded.png"/>
          <p:cNvPicPr>
            <a:picLocks noChangeAspect="1"/>
          </p:cNvPicPr>
          <p:nvPr/>
        </p:nvPicPr>
        <p:blipFill>
          <a:blip r:embed="rId7">
            <a:duotone>
              <a:schemeClr val="accent2">
                <a:shade val="45000"/>
                <a:satMod val="135000"/>
              </a:schemeClr>
              <a:prstClr val="white"/>
            </a:duotone>
          </a:blip>
          <a:stretch>
            <a:fillRect/>
          </a:stretch>
        </p:blipFill>
        <p:spPr>
          <a:xfrm>
            <a:off x="5833872" y="1965960"/>
            <a:ext cx="502920" cy="502920"/>
          </a:xfrm>
          <a:prstGeom prst="rect">
            <a:avLst/>
          </a:prstGeom>
        </p:spPr>
      </p:pic>
      <p:sp>
        <p:nvSpPr>
          <p:cNvPr id="15" name="Text 8"/>
          <p:cNvSpPr/>
          <p:nvPr/>
        </p:nvSpPr>
        <p:spPr>
          <a:xfrm>
            <a:off x="5166360" y="2514600"/>
            <a:ext cx="1828800" cy="457200"/>
          </a:xfrm>
          <a:prstGeom prst="rect">
            <a:avLst/>
          </a:prstGeom>
          <a:noFill/>
          <a:ln/>
        </p:spPr>
        <p:txBody>
          <a:bodyPr wrap="square" lIns="0" tIns="0" rIns="0" bIns="0" rtlCol="0" anchor="ctr"/>
          <a:lstStyle/>
          <a:p>
            <a:pPr marL="0" indent="0" algn="ctr">
              <a:buNone/>
            </a:pPr>
            <a:r>
              <a:rPr lang="en-US" sz="1300" b="1" dirty="0">
                <a:solidFill>
                  <a:srgbClr val="1E293B"/>
                </a:solidFill>
                <a:latin typeface="Calibri" pitchFamily="34" charset="0"/>
                <a:ea typeface="Calibri" pitchFamily="34" charset="-122"/>
                <a:cs typeface="Calibri" pitchFamily="34" charset="-120"/>
              </a:rPr>
              <a:t>Dependency</a:t>
            </a:r>
            <a:endParaRPr lang="en-US" sz="1300" dirty="0"/>
          </a:p>
          <a:p>
            <a:pPr marL="0" indent="0" algn="ctr">
              <a:buNone/>
            </a:pPr>
            <a:r>
              <a:rPr lang="en-US" sz="1300" b="1" dirty="0">
                <a:solidFill>
                  <a:srgbClr val="1E293B"/>
                </a:solidFill>
                <a:latin typeface="Calibri" pitchFamily="34" charset="0"/>
                <a:ea typeface="Calibri" pitchFamily="34" charset="-122"/>
                <a:cs typeface="Calibri" pitchFamily="34" charset="-120"/>
              </a:rPr>
              <a:t>Resolver</a:t>
            </a:r>
            <a:endParaRPr lang="en-US" sz="1300" dirty="0"/>
          </a:p>
        </p:txBody>
      </p:sp>
      <p:pic>
        <p:nvPicPr>
          <p:cNvPr id="16" name="Image 5" descr="preencoded.png"/>
          <p:cNvPicPr>
            <a:picLocks noChangeAspect="1"/>
          </p:cNvPicPr>
          <p:nvPr/>
        </p:nvPicPr>
        <p:blipFill>
          <a:blip r:embed="rId5">
            <a:duotone>
              <a:schemeClr val="accent2">
                <a:shade val="45000"/>
                <a:satMod val="135000"/>
              </a:schemeClr>
              <a:prstClr val="white"/>
            </a:duotone>
          </a:blip>
          <a:stretch>
            <a:fillRect/>
          </a:stretch>
        </p:blipFill>
        <p:spPr>
          <a:xfrm>
            <a:off x="7013448" y="2286000"/>
            <a:ext cx="274320" cy="274320"/>
          </a:xfrm>
          <a:prstGeom prst="rect">
            <a:avLst/>
          </a:prstGeom>
        </p:spPr>
      </p:pic>
      <p:sp>
        <p:nvSpPr>
          <p:cNvPr id="17" name="Shape 9"/>
          <p:cNvSpPr/>
          <p:nvPr/>
        </p:nvSpPr>
        <p:spPr>
          <a:xfrm>
            <a:off x="7315200" y="1828800"/>
            <a:ext cx="1828800" cy="1188720"/>
          </a:xfrm>
          <a:prstGeom prst="rect">
            <a:avLst/>
          </a:prstGeom>
          <a:solidFill>
            <a:srgbClr val="FFFFFF"/>
          </a:solidFill>
          <a:ln w="19050">
            <a:solidFill>
              <a:srgbClr val="1C7293"/>
            </a:solidFill>
            <a:prstDash val="solid"/>
          </a:ln>
          <a:effectLst>
            <a:outerShdw blurRad="101600" dist="25400" dir="5400000" algn="bl" rotWithShape="0">
              <a:srgbClr val="000000">
                <a:alpha val="12000"/>
              </a:srgbClr>
            </a:outerShdw>
          </a:effectLst>
        </p:spPr>
        <p:txBody>
          <a:bodyPr/>
          <a:lstStyle/>
          <a:p>
            <a:endParaRPr lang="en-US"/>
          </a:p>
        </p:txBody>
      </p:sp>
      <p:pic>
        <p:nvPicPr>
          <p:cNvPr id="18" name="Image 6" descr="preencoded.png"/>
          <p:cNvPicPr>
            <a:picLocks noChangeAspect="1"/>
          </p:cNvPicPr>
          <p:nvPr/>
        </p:nvPicPr>
        <p:blipFill>
          <a:blip r:embed="rId8">
            <a:duotone>
              <a:schemeClr val="accent2">
                <a:shade val="45000"/>
                <a:satMod val="135000"/>
              </a:schemeClr>
              <a:prstClr val="white"/>
            </a:duotone>
          </a:blip>
          <a:stretch>
            <a:fillRect/>
          </a:stretch>
        </p:blipFill>
        <p:spPr>
          <a:xfrm>
            <a:off x="7982712" y="1965960"/>
            <a:ext cx="502920" cy="502920"/>
          </a:xfrm>
          <a:prstGeom prst="rect">
            <a:avLst/>
          </a:prstGeom>
        </p:spPr>
      </p:pic>
      <p:sp>
        <p:nvSpPr>
          <p:cNvPr id="19" name="Text 10"/>
          <p:cNvSpPr/>
          <p:nvPr/>
        </p:nvSpPr>
        <p:spPr>
          <a:xfrm>
            <a:off x="7315200" y="2514600"/>
            <a:ext cx="1828800" cy="457200"/>
          </a:xfrm>
          <a:prstGeom prst="rect">
            <a:avLst/>
          </a:prstGeom>
          <a:noFill/>
          <a:ln/>
        </p:spPr>
        <p:txBody>
          <a:bodyPr wrap="square" lIns="0" tIns="0" rIns="0" bIns="0" rtlCol="0" anchor="ctr"/>
          <a:lstStyle/>
          <a:p>
            <a:pPr marL="0" indent="0" algn="ctr">
              <a:buNone/>
            </a:pPr>
            <a:r>
              <a:rPr lang="en-US" sz="1300" b="1" dirty="0">
                <a:solidFill>
                  <a:srgbClr val="1E293B"/>
                </a:solidFill>
                <a:latin typeface="Calibri" pitchFamily="34" charset="0"/>
                <a:ea typeface="Calibri" pitchFamily="34" charset="-122"/>
                <a:cs typeface="Calibri" pitchFamily="34" charset="-120"/>
              </a:rPr>
              <a:t>Chroot</a:t>
            </a:r>
            <a:endParaRPr lang="en-US" sz="1300" dirty="0"/>
          </a:p>
          <a:p>
            <a:pPr marL="0" indent="0" algn="ctr">
              <a:buNone/>
            </a:pPr>
            <a:r>
              <a:rPr lang="en-US" sz="1300" b="1" dirty="0">
                <a:solidFill>
                  <a:srgbClr val="1E293B"/>
                </a:solidFill>
                <a:latin typeface="Calibri" pitchFamily="34" charset="0"/>
                <a:ea typeface="Calibri" pitchFamily="34" charset="-122"/>
                <a:cs typeface="Calibri" pitchFamily="34" charset="-120"/>
              </a:rPr>
              <a:t>Environment</a:t>
            </a:r>
            <a:endParaRPr lang="en-US" sz="1300" dirty="0"/>
          </a:p>
        </p:txBody>
      </p:sp>
      <p:pic>
        <p:nvPicPr>
          <p:cNvPr id="20" name="Image 7" descr="preencoded.png"/>
          <p:cNvPicPr>
            <a:picLocks noChangeAspect="1"/>
          </p:cNvPicPr>
          <p:nvPr/>
        </p:nvPicPr>
        <p:blipFill>
          <a:blip r:embed="rId5">
            <a:duotone>
              <a:schemeClr val="accent2">
                <a:shade val="45000"/>
                <a:satMod val="135000"/>
              </a:schemeClr>
              <a:prstClr val="white"/>
            </a:duotone>
          </a:blip>
          <a:stretch>
            <a:fillRect/>
          </a:stretch>
        </p:blipFill>
        <p:spPr>
          <a:xfrm>
            <a:off x="9162288" y="2286000"/>
            <a:ext cx="274320" cy="274320"/>
          </a:xfrm>
          <a:prstGeom prst="rect">
            <a:avLst/>
          </a:prstGeom>
        </p:spPr>
      </p:pic>
      <p:sp>
        <p:nvSpPr>
          <p:cNvPr id="21" name="Shape 11"/>
          <p:cNvSpPr/>
          <p:nvPr/>
        </p:nvSpPr>
        <p:spPr>
          <a:xfrm>
            <a:off x="9464040" y="1828800"/>
            <a:ext cx="1828800" cy="1188720"/>
          </a:xfrm>
          <a:prstGeom prst="rect">
            <a:avLst/>
          </a:prstGeom>
          <a:solidFill>
            <a:srgbClr val="FFFFFF"/>
          </a:solidFill>
          <a:ln w="19050">
            <a:solidFill>
              <a:srgbClr val="065A82"/>
            </a:solidFill>
            <a:prstDash val="solid"/>
          </a:ln>
          <a:effectLst>
            <a:outerShdw blurRad="101600" dist="25400" dir="5400000" algn="bl" rotWithShape="0">
              <a:srgbClr val="000000">
                <a:alpha val="12000"/>
              </a:srgbClr>
            </a:outerShdw>
          </a:effectLst>
        </p:spPr>
        <p:txBody>
          <a:bodyPr/>
          <a:lstStyle/>
          <a:p>
            <a:endParaRPr lang="en-US"/>
          </a:p>
        </p:txBody>
      </p:sp>
      <p:pic>
        <p:nvPicPr>
          <p:cNvPr id="22" name="Image 8" descr="preencoded.png"/>
          <p:cNvPicPr>
            <a:picLocks noChangeAspect="1"/>
          </p:cNvPicPr>
          <p:nvPr/>
        </p:nvPicPr>
        <p:blipFill>
          <a:blip r:embed="rId9">
            <a:duotone>
              <a:schemeClr val="accent2">
                <a:shade val="45000"/>
                <a:satMod val="135000"/>
              </a:schemeClr>
              <a:prstClr val="white"/>
            </a:duotone>
          </a:blip>
          <a:stretch>
            <a:fillRect/>
          </a:stretch>
        </p:blipFill>
        <p:spPr>
          <a:xfrm>
            <a:off x="10131552" y="1965960"/>
            <a:ext cx="502920" cy="502920"/>
          </a:xfrm>
          <a:prstGeom prst="rect">
            <a:avLst/>
          </a:prstGeom>
        </p:spPr>
      </p:pic>
      <p:sp>
        <p:nvSpPr>
          <p:cNvPr id="23" name="Text 12"/>
          <p:cNvSpPr/>
          <p:nvPr/>
        </p:nvSpPr>
        <p:spPr>
          <a:xfrm>
            <a:off x="9464040" y="2514600"/>
            <a:ext cx="1828800" cy="457200"/>
          </a:xfrm>
          <a:prstGeom prst="rect">
            <a:avLst/>
          </a:prstGeom>
          <a:noFill/>
          <a:ln/>
        </p:spPr>
        <p:txBody>
          <a:bodyPr wrap="square" lIns="0" tIns="0" rIns="0" bIns="0" rtlCol="0" anchor="ctr"/>
          <a:lstStyle/>
          <a:p>
            <a:pPr marL="0" indent="0" algn="ctr">
              <a:buNone/>
            </a:pPr>
            <a:r>
              <a:rPr lang="en-US" sz="1300" b="1" dirty="0">
                <a:solidFill>
                  <a:srgbClr val="1E293B"/>
                </a:solidFill>
                <a:latin typeface="Calibri" pitchFamily="34" charset="0"/>
                <a:ea typeface="Calibri" pitchFamily="34" charset="-122"/>
                <a:cs typeface="Calibri" pitchFamily="34" charset="-120"/>
              </a:rPr>
              <a:t>Bootable</a:t>
            </a:r>
            <a:endParaRPr lang="en-US" sz="1300" dirty="0"/>
          </a:p>
          <a:p>
            <a:pPr marL="0" indent="0" algn="ctr">
              <a:buNone/>
            </a:pPr>
            <a:r>
              <a:rPr lang="en-US" sz="1300" b="1" dirty="0">
                <a:solidFill>
                  <a:srgbClr val="1E293B"/>
                </a:solidFill>
                <a:latin typeface="Calibri" pitchFamily="34" charset="0"/>
                <a:ea typeface="Calibri" pitchFamily="34" charset="-122"/>
                <a:cs typeface="Calibri" pitchFamily="34" charset="-120"/>
              </a:rPr>
              <a:t>Image</a:t>
            </a:r>
            <a:endParaRPr lang="en-US" sz="1300" dirty="0"/>
          </a:p>
        </p:txBody>
      </p:sp>
      <p:sp>
        <p:nvSpPr>
          <p:cNvPr id="24" name="Shape 13"/>
          <p:cNvSpPr/>
          <p:nvPr/>
        </p:nvSpPr>
        <p:spPr>
          <a:xfrm>
            <a:off x="640080" y="3703320"/>
            <a:ext cx="320040" cy="320040"/>
          </a:xfrm>
          <a:prstGeom prst="ellipse">
            <a:avLst/>
          </a:prstGeom>
          <a:solidFill>
            <a:schemeClr val="accent2">
              <a:lumMod val="60000"/>
              <a:lumOff val="40000"/>
            </a:schemeClr>
          </a:solidFill>
          <a:ln w="12700">
            <a:solidFill>
              <a:srgbClr val="02C39A"/>
            </a:solidFill>
            <a:prstDash val="solid"/>
          </a:ln>
        </p:spPr>
        <p:txBody>
          <a:bodyPr/>
          <a:lstStyle/>
          <a:p>
            <a:endParaRPr lang="en-US"/>
          </a:p>
        </p:txBody>
      </p:sp>
      <p:sp>
        <p:nvSpPr>
          <p:cNvPr id="25" name="Text 14"/>
          <p:cNvSpPr/>
          <p:nvPr/>
        </p:nvSpPr>
        <p:spPr>
          <a:xfrm>
            <a:off x="640080" y="3703320"/>
            <a:ext cx="320040" cy="320040"/>
          </a:xfrm>
          <a:prstGeom prst="rect">
            <a:avLst/>
          </a:prstGeom>
          <a:noFill/>
          <a:ln/>
        </p:spPr>
        <p:txBody>
          <a:bodyPr wrap="square" lIns="0" tIns="0" rIns="0" bIns="0" rtlCol="0" anchor="ctr"/>
          <a:lstStyle/>
          <a:p>
            <a:pPr marL="0" indent="0" algn="ctr">
              <a:buNone/>
            </a:pPr>
            <a:r>
              <a:rPr lang="en-US" sz="1200" b="1" dirty="0">
                <a:latin typeface="Calibri" pitchFamily="34" charset="0"/>
                <a:ea typeface="Calibri" pitchFamily="34" charset="-122"/>
                <a:cs typeface="Calibri" pitchFamily="34" charset="-120"/>
              </a:rPr>
              <a:t>1</a:t>
            </a:r>
            <a:endParaRPr lang="en-US" sz="1200" dirty="0"/>
          </a:p>
        </p:txBody>
      </p:sp>
      <p:sp>
        <p:nvSpPr>
          <p:cNvPr id="26" name="Text 15"/>
          <p:cNvSpPr/>
          <p:nvPr/>
        </p:nvSpPr>
        <p:spPr>
          <a:xfrm>
            <a:off x="1097280" y="3675888"/>
            <a:ext cx="3200400" cy="365760"/>
          </a:xfrm>
          <a:prstGeom prst="rect">
            <a:avLst/>
          </a:prstGeom>
          <a:noFill/>
          <a:ln/>
        </p:spPr>
        <p:txBody>
          <a:bodyPr wrap="square" lIns="0" tIns="0" rIns="0" bIns="0" rtlCol="0" anchor="ctr"/>
          <a:lstStyle/>
          <a:p>
            <a:pPr marL="0" indent="0">
              <a:buNone/>
            </a:pPr>
            <a:r>
              <a:rPr lang="en-US" sz="1300" b="1" dirty="0">
                <a:latin typeface="Calibri" pitchFamily="34" charset="0"/>
                <a:ea typeface="Calibri" pitchFamily="34" charset="-122"/>
                <a:cs typeface="Calibri" pitchFamily="34" charset="-120"/>
              </a:rPr>
              <a:t>Declarative input</a:t>
            </a:r>
            <a:endParaRPr lang="en-US" sz="1300" dirty="0"/>
          </a:p>
        </p:txBody>
      </p:sp>
      <p:sp>
        <p:nvSpPr>
          <p:cNvPr id="27" name="Text 16"/>
          <p:cNvSpPr/>
          <p:nvPr/>
        </p:nvSpPr>
        <p:spPr>
          <a:xfrm>
            <a:off x="4389120" y="3675888"/>
            <a:ext cx="7223760" cy="365760"/>
          </a:xfrm>
          <a:prstGeom prst="rect">
            <a:avLst/>
          </a:prstGeom>
          <a:noFill/>
          <a:ln/>
        </p:spPr>
        <p:txBody>
          <a:bodyPr wrap="square" lIns="0" tIns="0" rIns="0" bIns="0" rtlCol="0" anchor="ctr"/>
          <a:lstStyle/>
          <a:p>
            <a:pPr marL="0" indent="0">
              <a:buNone/>
            </a:pPr>
            <a:r>
              <a:rPr lang="en-US" sz="1200" dirty="0">
                <a:latin typeface="Calibri" pitchFamily="34" charset="0"/>
                <a:ea typeface="Calibri" pitchFamily="34" charset="-122"/>
                <a:cs typeface="Calibri" pitchFamily="34" charset="-120"/>
              </a:rPr>
              <a:t>User defines target OS, packages, disk layout, kernel — all in one YAML file.</a:t>
            </a:r>
            <a:endParaRPr lang="en-US" sz="1200" dirty="0"/>
          </a:p>
        </p:txBody>
      </p:sp>
      <p:sp>
        <p:nvSpPr>
          <p:cNvPr id="28" name="Shape 17"/>
          <p:cNvSpPr/>
          <p:nvPr/>
        </p:nvSpPr>
        <p:spPr>
          <a:xfrm>
            <a:off x="640080" y="4206240"/>
            <a:ext cx="320040" cy="320040"/>
          </a:xfrm>
          <a:prstGeom prst="ellipse">
            <a:avLst/>
          </a:prstGeom>
          <a:solidFill>
            <a:schemeClr val="accent2">
              <a:lumMod val="60000"/>
              <a:lumOff val="40000"/>
            </a:schemeClr>
          </a:solidFill>
          <a:ln w="12700">
            <a:solidFill>
              <a:srgbClr val="02C39A"/>
            </a:solidFill>
            <a:prstDash val="solid"/>
          </a:ln>
        </p:spPr>
        <p:txBody>
          <a:bodyPr/>
          <a:lstStyle/>
          <a:p>
            <a:endParaRPr lang="en-US"/>
          </a:p>
        </p:txBody>
      </p:sp>
      <p:sp>
        <p:nvSpPr>
          <p:cNvPr id="29" name="Text 18"/>
          <p:cNvSpPr/>
          <p:nvPr/>
        </p:nvSpPr>
        <p:spPr>
          <a:xfrm>
            <a:off x="640080" y="4206240"/>
            <a:ext cx="320040" cy="320040"/>
          </a:xfrm>
          <a:prstGeom prst="rect">
            <a:avLst/>
          </a:prstGeom>
          <a:noFill/>
          <a:ln/>
        </p:spPr>
        <p:txBody>
          <a:bodyPr wrap="square" lIns="0" tIns="0" rIns="0" bIns="0" rtlCol="0" anchor="ctr"/>
          <a:lstStyle/>
          <a:p>
            <a:pPr marL="0" indent="0" algn="ctr">
              <a:buNone/>
            </a:pPr>
            <a:r>
              <a:rPr lang="en-US" sz="1200" b="1" dirty="0">
                <a:latin typeface="Calibri" pitchFamily="34" charset="0"/>
                <a:ea typeface="Calibri" pitchFamily="34" charset="-122"/>
                <a:cs typeface="Calibri" pitchFamily="34" charset="-120"/>
              </a:rPr>
              <a:t>2</a:t>
            </a:r>
            <a:endParaRPr lang="en-US" sz="1200" dirty="0"/>
          </a:p>
        </p:txBody>
      </p:sp>
      <p:sp>
        <p:nvSpPr>
          <p:cNvPr id="30" name="Text 19"/>
          <p:cNvSpPr/>
          <p:nvPr/>
        </p:nvSpPr>
        <p:spPr>
          <a:xfrm>
            <a:off x="1097280" y="4178808"/>
            <a:ext cx="3200400" cy="365760"/>
          </a:xfrm>
          <a:prstGeom prst="rect">
            <a:avLst/>
          </a:prstGeom>
          <a:noFill/>
          <a:ln/>
        </p:spPr>
        <p:txBody>
          <a:bodyPr wrap="square" lIns="0" tIns="0" rIns="0" bIns="0" rtlCol="0" anchor="ctr"/>
          <a:lstStyle/>
          <a:p>
            <a:pPr marL="0" indent="0">
              <a:buNone/>
            </a:pPr>
            <a:r>
              <a:rPr lang="en-US" sz="1300" b="1" dirty="0">
                <a:latin typeface="Calibri" pitchFamily="34" charset="0"/>
                <a:ea typeface="Calibri" pitchFamily="34" charset="-122"/>
                <a:cs typeface="Calibri" pitchFamily="34" charset="-120"/>
              </a:rPr>
              <a:t>Provider abstraction</a:t>
            </a:r>
            <a:endParaRPr lang="en-US" sz="1300" dirty="0"/>
          </a:p>
        </p:txBody>
      </p:sp>
      <p:sp>
        <p:nvSpPr>
          <p:cNvPr id="31" name="Text 20"/>
          <p:cNvSpPr/>
          <p:nvPr/>
        </p:nvSpPr>
        <p:spPr>
          <a:xfrm>
            <a:off x="4389120" y="4178808"/>
            <a:ext cx="7223760" cy="365760"/>
          </a:xfrm>
          <a:prstGeom prst="rect">
            <a:avLst/>
          </a:prstGeom>
          <a:noFill/>
          <a:ln/>
        </p:spPr>
        <p:txBody>
          <a:bodyPr wrap="square" lIns="0" tIns="0" rIns="0" bIns="0" rtlCol="0" anchor="ctr"/>
          <a:lstStyle/>
          <a:p>
            <a:pPr marL="0" indent="0">
              <a:buNone/>
            </a:pPr>
            <a:r>
              <a:rPr lang="en-US" sz="1200" dirty="0">
                <a:latin typeface="Calibri" pitchFamily="34" charset="0"/>
                <a:ea typeface="Calibri" pitchFamily="34" charset="-122"/>
                <a:cs typeface="Calibri" pitchFamily="34" charset="-120"/>
              </a:rPr>
              <a:t>Per-distribution providers know the rules: package manager, bootloader, init system.</a:t>
            </a:r>
            <a:endParaRPr lang="en-US" sz="1200" dirty="0"/>
          </a:p>
        </p:txBody>
      </p:sp>
      <p:sp>
        <p:nvSpPr>
          <p:cNvPr id="32" name="Shape 21"/>
          <p:cNvSpPr/>
          <p:nvPr/>
        </p:nvSpPr>
        <p:spPr>
          <a:xfrm>
            <a:off x="640080" y="4709160"/>
            <a:ext cx="320040" cy="320040"/>
          </a:xfrm>
          <a:prstGeom prst="ellipse">
            <a:avLst/>
          </a:prstGeom>
          <a:solidFill>
            <a:schemeClr val="accent2">
              <a:lumMod val="60000"/>
              <a:lumOff val="40000"/>
            </a:schemeClr>
          </a:solidFill>
          <a:ln w="12700">
            <a:solidFill>
              <a:srgbClr val="02C39A"/>
            </a:solidFill>
            <a:prstDash val="solid"/>
          </a:ln>
        </p:spPr>
        <p:txBody>
          <a:bodyPr/>
          <a:lstStyle/>
          <a:p>
            <a:endParaRPr lang="en-US"/>
          </a:p>
        </p:txBody>
      </p:sp>
      <p:sp>
        <p:nvSpPr>
          <p:cNvPr id="33" name="Text 22"/>
          <p:cNvSpPr/>
          <p:nvPr/>
        </p:nvSpPr>
        <p:spPr>
          <a:xfrm>
            <a:off x="640080" y="4709160"/>
            <a:ext cx="320040" cy="320040"/>
          </a:xfrm>
          <a:prstGeom prst="rect">
            <a:avLst/>
          </a:prstGeom>
          <a:noFill/>
          <a:ln/>
        </p:spPr>
        <p:txBody>
          <a:bodyPr wrap="square" lIns="0" tIns="0" rIns="0" bIns="0" rtlCol="0" anchor="ctr"/>
          <a:lstStyle/>
          <a:p>
            <a:pPr marL="0" indent="0" algn="ctr">
              <a:buNone/>
            </a:pPr>
            <a:r>
              <a:rPr lang="en-US" sz="1200" b="1" dirty="0">
                <a:latin typeface="Calibri" pitchFamily="34" charset="0"/>
                <a:ea typeface="Calibri" pitchFamily="34" charset="-122"/>
                <a:cs typeface="Calibri" pitchFamily="34" charset="-120"/>
              </a:rPr>
              <a:t>3</a:t>
            </a:r>
            <a:endParaRPr lang="en-US" sz="1200" dirty="0"/>
          </a:p>
        </p:txBody>
      </p:sp>
      <p:sp>
        <p:nvSpPr>
          <p:cNvPr id="34" name="Text 23"/>
          <p:cNvSpPr/>
          <p:nvPr/>
        </p:nvSpPr>
        <p:spPr>
          <a:xfrm>
            <a:off x="1097280" y="4681728"/>
            <a:ext cx="3200400" cy="365760"/>
          </a:xfrm>
          <a:prstGeom prst="rect">
            <a:avLst/>
          </a:prstGeom>
          <a:noFill/>
          <a:ln/>
        </p:spPr>
        <p:txBody>
          <a:bodyPr wrap="square" lIns="0" tIns="0" rIns="0" bIns="0" rtlCol="0" anchor="ctr"/>
          <a:lstStyle/>
          <a:p>
            <a:pPr marL="0" indent="0">
              <a:buNone/>
            </a:pPr>
            <a:r>
              <a:rPr lang="en-US" sz="1300" b="1" dirty="0">
                <a:latin typeface="Calibri" pitchFamily="34" charset="0"/>
                <a:ea typeface="Calibri" pitchFamily="34" charset="-122"/>
                <a:cs typeface="Calibri" pitchFamily="34" charset="-120"/>
              </a:rPr>
              <a:t>Native dependency resolution</a:t>
            </a:r>
            <a:endParaRPr lang="en-US" sz="1300" dirty="0"/>
          </a:p>
        </p:txBody>
      </p:sp>
      <p:sp>
        <p:nvSpPr>
          <p:cNvPr id="35" name="Text 24"/>
          <p:cNvSpPr/>
          <p:nvPr/>
        </p:nvSpPr>
        <p:spPr>
          <a:xfrm>
            <a:off x="4389120" y="4681728"/>
            <a:ext cx="7223760" cy="365760"/>
          </a:xfrm>
          <a:prstGeom prst="rect">
            <a:avLst/>
          </a:prstGeom>
          <a:noFill/>
          <a:ln/>
        </p:spPr>
        <p:txBody>
          <a:bodyPr wrap="square" lIns="0" tIns="0" rIns="0" bIns="0" rtlCol="0" anchor="ctr"/>
          <a:lstStyle/>
          <a:p>
            <a:pPr marL="0" indent="0">
              <a:buNone/>
            </a:pPr>
            <a:r>
              <a:rPr lang="en-US" sz="1200" dirty="0">
                <a:latin typeface="Calibri" pitchFamily="34" charset="0"/>
                <a:ea typeface="Calibri" pitchFamily="34" charset="-122"/>
                <a:cs typeface="Calibri" pitchFamily="34" charset="-120"/>
              </a:rPr>
              <a:t>ICT uses dnf/tdnf/apt directly - same logic the distribution itself uses.</a:t>
            </a:r>
            <a:endParaRPr lang="en-US" sz="1200" dirty="0"/>
          </a:p>
        </p:txBody>
      </p:sp>
      <p:sp>
        <p:nvSpPr>
          <p:cNvPr id="36" name="Shape 25"/>
          <p:cNvSpPr/>
          <p:nvPr/>
        </p:nvSpPr>
        <p:spPr>
          <a:xfrm>
            <a:off x="640080" y="5212080"/>
            <a:ext cx="320040" cy="320040"/>
          </a:xfrm>
          <a:prstGeom prst="ellipse">
            <a:avLst/>
          </a:prstGeom>
          <a:solidFill>
            <a:schemeClr val="accent2">
              <a:lumMod val="60000"/>
              <a:lumOff val="40000"/>
            </a:schemeClr>
          </a:solidFill>
          <a:ln w="12700">
            <a:solidFill>
              <a:srgbClr val="02C39A"/>
            </a:solidFill>
            <a:prstDash val="solid"/>
          </a:ln>
        </p:spPr>
        <p:txBody>
          <a:bodyPr/>
          <a:lstStyle/>
          <a:p>
            <a:endParaRPr lang="en-US"/>
          </a:p>
        </p:txBody>
      </p:sp>
      <p:sp>
        <p:nvSpPr>
          <p:cNvPr id="37" name="Text 26"/>
          <p:cNvSpPr/>
          <p:nvPr/>
        </p:nvSpPr>
        <p:spPr>
          <a:xfrm>
            <a:off x="640080" y="5212080"/>
            <a:ext cx="320040" cy="320040"/>
          </a:xfrm>
          <a:prstGeom prst="rect">
            <a:avLst/>
          </a:prstGeom>
          <a:noFill/>
          <a:ln/>
        </p:spPr>
        <p:txBody>
          <a:bodyPr wrap="square" lIns="0" tIns="0" rIns="0" bIns="0" rtlCol="0" anchor="ctr"/>
          <a:lstStyle/>
          <a:p>
            <a:pPr marL="0" indent="0" algn="ctr">
              <a:buNone/>
            </a:pPr>
            <a:r>
              <a:rPr lang="en-US" sz="1200" b="1" dirty="0">
                <a:latin typeface="Calibri" pitchFamily="34" charset="0"/>
                <a:ea typeface="Calibri" pitchFamily="34" charset="-122"/>
                <a:cs typeface="Calibri" pitchFamily="34" charset="-120"/>
              </a:rPr>
              <a:t>4</a:t>
            </a:r>
            <a:endParaRPr lang="en-US" sz="1200" dirty="0"/>
          </a:p>
        </p:txBody>
      </p:sp>
      <p:sp>
        <p:nvSpPr>
          <p:cNvPr id="38" name="Text 27"/>
          <p:cNvSpPr/>
          <p:nvPr/>
        </p:nvSpPr>
        <p:spPr>
          <a:xfrm>
            <a:off x="1097280" y="5184648"/>
            <a:ext cx="3200400" cy="365760"/>
          </a:xfrm>
          <a:prstGeom prst="rect">
            <a:avLst/>
          </a:prstGeom>
          <a:noFill/>
          <a:ln/>
        </p:spPr>
        <p:txBody>
          <a:bodyPr wrap="square" lIns="0" tIns="0" rIns="0" bIns="0" rtlCol="0" anchor="ctr"/>
          <a:lstStyle/>
          <a:p>
            <a:pPr marL="0" indent="0">
              <a:buNone/>
            </a:pPr>
            <a:r>
              <a:rPr lang="en-US" sz="1300" b="1" dirty="0">
                <a:latin typeface="Calibri" pitchFamily="34" charset="0"/>
                <a:ea typeface="Calibri" pitchFamily="34" charset="-122"/>
                <a:cs typeface="Calibri" pitchFamily="34" charset="-120"/>
              </a:rPr>
              <a:t>Isolated chroot build</a:t>
            </a:r>
            <a:endParaRPr lang="en-US" sz="1300" dirty="0"/>
          </a:p>
        </p:txBody>
      </p:sp>
      <p:sp>
        <p:nvSpPr>
          <p:cNvPr id="39" name="Text 28"/>
          <p:cNvSpPr/>
          <p:nvPr/>
        </p:nvSpPr>
        <p:spPr>
          <a:xfrm>
            <a:off x="4389120" y="5184648"/>
            <a:ext cx="7223760" cy="365760"/>
          </a:xfrm>
          <a:prstGeom prst="rect">
            <a:avLst/>
          </a:prstGeom>
          <a:noFill/>
          <a:ln/>
        </p:spPr>
        <p:txBody>
          <a:bodyPr wrap="square" lIns="0" tIns="0" rIns="0" bIns="0" rtlCol="0" anchor="ctr"/>
          <a:lstStyle/>
          <a:p>
            <a:pPr marL="0" indent="0">
              <a:buNone/>
            </a:pPr>
            <a:r>
              <a:rPr lang="en-US" sz="1200" dirty="0">
                <a:latin typeface="Calibri" pitchFamily="34" charset="0"/>
                <a:ea typeface="Calibri" pitchFamily="34" charset="-122"/>
                <a:cs typeface="Calibri" pitchFamily="34" charset="-120"/>
              </a:rPr>
              <a:t>Packages installed in a sandboxed chroot - host system stays clean. Cached for reuse.</a:t>
            </a:r>
            <a:endParaRPr lang="en-US" sz="1200" dirty="0"/>
          </a:p>
        </p:txBody>
      </p:sp>
      <p:sp>
        <p:nvSpPr>
          <p:cNvPr id="40" name="Shape 29"/>
          <p:cNvSpPr/>
          <p:nvPr/>
        </p:nvSpPr>
        <p:spPr>
          <a:xfrm>
            <a:off x="640080" y="5715000"/>
            <a:ext cx="320040" cy="320040"/>
          </a:xfrm>
          <a:prstGeom prst="ellipse">
            <a:avLst/>
          </a:prstGeom>
          <a:solidFill>
            <a:schemeClr val="accent2">
              <a:lumMod val="60000"/>
              <a:lumOff val="40000"/>
            </a:schemeClr>
          </a:solidFill>
          <a:ln w="12700">
            <a:solidFill>
              <a:srgbClr val="02C39A"/>
            </a:solidFill>
            <a:prstDash val="solid"/>
          </a:ln>
        </p:spPr>
        <p:txBody>
          <a:bodyPr/>
          <a:lstStyle/>
          <a:p>
            <a:endParaRPr lang="en-US"/>
          </a:p>
        </p:txBody>
      </p:sp>
      <p:sp>
        <p:nvSpPr>
          <p:cNvPr id="41" name="Text 30"/>
          <p:cNvSpPr/>
          <p:nvPr/>
        </p:nvSpPr>
        <p:spPr>
          <a:xfrm>
            <a:off x="640080" y="5715000"/>
            <a:ext cx="320040" cy="320040"/>
          </a:xfrm>
          <a:prstGeom prst="rect">
            <a:avLst/>
          </a:prstGeom>
          <a:noFill/>
          <a:ln/>
        </p:spPr>
        <p:txBody>
          <a:bodyPr wrap="square" lIns="0" tIns="0" rIns="0" bIns="0" rtlCol="0" anchor="ctr"/>
          <a:lstStyle/>
          <a:p>
            <a:pPr marL="0" indent="0" algn="ctr">
              <a:buNone/>
            </a:pPr>
            <a:r>
              <a:rPr lang="en-US" sz="1200" b="1" dirty="0">
                <a:latin typeface="Calibri" pitchFamily="34" charset="0"/>
                <a:ea typeface="Calibri" pitchFamily="34" charset="-122"/>
                <a:cs typeface="Calibri" pitchFamily="34" charset="-120"/>
              </a:rPr>
              <a:t>5</a:t>
            </a:r>
            <a:endParaRPr lang="en-US" sz="1200" dirty="0"/>
          </a:p>
        </p:txBody>
      </p:sp>
      <p:sp>
        <p:nvSpPr>
          <p:cNvPr id="42" name="Text 31"/>
          <p:cNvSpPr/>
          <p:nvPr/>
        </p:nvSpPr>
        <p:spPr>
          <a:xfrm>
            <a:off x="1097280" y="5687568"/>
            <a:ext cx="3200400" cy="365760"/>
          </a:xfrm>
          <a:prstGeom prst="rect">
            <a:avLst/>
          </a:prstGeom>
          <a:noFill/>
          <a:ln/>
        </p:spPr>
        <p:txBody>
          <a:bodyPr wrap="square" lIns="0" tIns="0" rIns="0" bIns="0" rtlCol="0" anchor="ctr"/>
          <a:lstStyle/>
          <a:p>
            <a:pPr marL="0" indent="0">
              <a:buNone/>
            </a:pPr>
            <a:r>
              <a:rPr lang="en-US" sz="1300" b="1" dirty="0">
                <a:latin typeface="Calibri" pitchFamily="34" charset="0"/>
                <a:ea typeface="Calibri" pitchFamily="34" charset="-122"/>
                <a:cs typeface="Calibri" pitchFamily="34" charset="-120"/>
              </a:rPr>
              <a:t>Image assembly</a:t>
            </a:r>
            <a:endParaRPr lang="en-US" sz="1300" dirty="0"/>
          </a:p>
        </p:txBody>
      </p:sp>
      <p:sp>
        <p:nvSpPr>
          <p:cNvPr id="43" name="Text 32"/>
          <p:cNvSpPr/>
          <p:nvPr/>
        </p:nvSpPr>
        <p:spPr>
          <a:xfrm>
            <a:off x="4389120" y="5687568"/>
            <a:ext cx="7223760" cy="365760"/>
          </a:xfrm>
          <a:prstGeom prst="rect">
            <a:avLst/>
          </a:prstGeom>
          <a:noFill/>
          <a:ln/>
        </p:spPr>
        <p:txBody>
          <a:bodyPr wrap="square" lIns="0" tIns="0" rIns="0" bIns="0" rtlCol="0" anchor="ctr"/>
          <a:lstStyle/>
          <a:p>
            <a:pPr marL="0" indent="0">
              <a:buNone/>
            </a:pPr>
            <a:r>
              <a:rPr lang="en-US" sz="1200" dirty="0">
                <a:latin typeface="Calibri" pitchFamily="34" charset="0"/>
                <a:ea typeface="Calibri" pitchFamily="34" charset="-122"/>
                <a:cs typeface="Calibri" pitchFamily="34" charset="-120"/>
              </a:rPr>
              <a:t>Disk partitioned, filesystems formatted, bootloader installed, files copied. Output: bootable image.</a:t>
            </a:r>
            <a:endParaRPr lang="en-US" sz="1200" dirty="0"/>
          </a:p>
        </p:txBody>
      </p:sp>
    </p:spTree>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Ref idx="1001">
        <a:schemeClr val="bg1"/>
      </p:bgRef>
    </p:bg>
    <p:spTree>
      <p:nvGrpSpPr>
        <p:cNvPr id="1" name=""/>
        <p:cNvGrpSpPr/>
        <p:nvPr/>
      </p:nvGrpSpPr>
      <p:grpSpPr>
        <a:xfrm>
          <a:off x="0" y="0"/>
          <a:ext cx="0" cy="0"/>
          <a:chOff x="0" y="0"/>
          <a:chExt cx="0" cy="0"/>
        </a:xfrm>
      </p:grpSpPr>
      <p:sp>
        <p:nvSpPr>
          <p:cNvPr id="2" name="Text 0"/>
          <p:cNvSpPr/>
          <p:nvPr/>
        </p:nvSpPr>
        <p:spPr>
          <a:xfrm>
            <a:off x="548640" y="411480"/>
            <a:ext cx="11064240" cy="640080"/>
          </a:xfrm>
          <a:prstGeom prst="rect">
            <a:avLst/>
          </a:prstGeom>
          <a:noFill/>
          <a:ln/>
        </p:spPr>
        <p:txBody>
          <a:bodyPr wrap="square" lIns="0" tIns="0" rIns="0" bIns="0" rtlCol="0" anchor="ctr"/>
          <a:lstStyle/>
          <a:p>
            <a:pPr marL="0" indent="0">
              <a:buNone/>
            </a:pPr>
            <a:r>
              <a:rPr lang="en-US" sz="3200" b="1" dirty="0">
                <a:solidFill>
                  <a:schemeClr val="accent2">
                    <a:lumMod val="60000"/>
                    <a:lumOff val="40000"/>
                  </a:schemeClr>
                </a:solidFill>
                <a:latin typeface="Calibri" pitchFamily="34" charset="0"/>
                <a:ea typeface="Calibri" pitchFamily="34" charset="-122"/>
                <a:cs typeface="Calibri" pitchFamily="34" charset="-120"/>
              </a:rPr>
              <a:t>Unified Package Management: RPM + DEB</a:t>
            </a:r>
            <a:endParaRPr lang="en-US" sz="3200" dirty="0">
              <a:solidFill>
                <a:schemeClr val="accent2">
                  <a:lumMod val="60000"/>
                  <a:lumOff val="40000"/>
                </a:schemeClr>
              </a:solidFill>
            </a:endParaRPr>
          </a:p>
        </p:txBody>
      </p:sp>
      <p:sp>
        <p:nvSpPr>
          <p:cNvPr id="3" name="Text 1"/>
          <p:cNvSpPr/>
          <p:nvPr/>
        </p:nvSpPr>
        <p:spPr>
          <a:xfrm>
            <a:off x="548640" y="6446520"/>
            <a:ext cx="7315200" cy="274320"/>
          </a:xfrm>
          <a:prstGeom prst="rect">
            <a:avLst/>
          </a:prstGeom>
          <a:noFill/>
          <a:ln/>
        </p:spPr>
        <p:txBody>
          <a:bodyPr wrap="square" rtlCol="0" anchor="ctr"/>
          <a:lstStyle/>
          <a:p>
            <a:pPr marL="0" indent="0">
              <a:buNone/>
            </a:pPr>
            <a:r>
              <a:rPr lang="en-US" sz="1000" dirty="0">
                <a:latin typeface="Calibri" pitchFamily="34" charset="0"/>
                <a:ea typeface="Calibri" pitchFamily="34" charset="-122"/>
                <a:cs typeface="Calibri" pitchFamily="34" charset="-120"/>
              </a:rPr>
              <a:t>Image Composer Tool  •  Open Source Summit</a:t>
            </a:r>
            <a:endParaRPr lang="en-US" sz="1000" dirty="0"/>
          </a:p>
        </p:txBody>
      </p:sp>
      <p:sp>
        <p:nvSpPr>
          <p:cNvPr id="4" name="Text 2"/>
          <p:cNvSpPr/>
          <p:nvPr/>
        </p:nvSpPr>
        <p:spPr>
          <a:xfrm>
            <a:off x="11338560" y="6446520"/>
            <a:ext cx="365760" cy="274320"/>
          </a:xfrm>
          <a:prstGeom prst="rect">
            <a:avLst/>
          </a:prstGeom>
          <a:noFill/>
          <a:ln/>
        </p:spPr>
        <p:txBody>
          <a:bodyPr wrap="square" rtlCol="0" anchor="ctr"/>
          <a:lstStyle/>
          <a:p>
            <a:pPr marL="0" indent="0" algn="r">
              <a:buNone/>
            </a:pPr>
            <a:r>
              <a:rPr lang="en-US" sz="1000" dirty="0">
                <a:solidFill>
                  <a:srgbClr val="64748B"/>
                </a:solidFill>
                <a:latin typeface="Calibri" pitchFamily="34" charset="0"/>
                <a:ea typeface="Calibri" pitchFamily="34" charset="-122"/>
                <a:cs typeface="Calibri" pitchFamily="34" charset="-120"/>
              </a:rPr>
              <a:t>7</a:t>
            </a:r>
            <a:endParaRPr lang="en-US" sz="1000" dirty="0"/>
          </a:p>
        </p:txBody>
      </p:sp>
      <p:sp>
        <p:nvSpPr>
          <p:cNvPr id="5" name="Text 3"/>
          <p:cNvSpPr/>
          <p:nvPr/>
        </p:nvSpPr>
        <p:spPr>
          <a:xfrm>
            <a:off x="548640" y="1097280"/>
            <a:ext cx="11064240" cy="365760"/>
          </a:xfrm>
          <a:prstGeom prst="rect">
            <a:avLst/>
          </a:prstGeom>
          <a:noFill/>
          <a:ln/>
        </p:spPr>
        <p:txBody>
          <a:bodyPr wrap="square" rtlCol="0" anchor="ctr"/>
          <a:lstStyle/>
          <a:p>
            <a:pPr marL="0" indent="0">
              <a:buNone/>
            </a:pPr>
            <a:r>
              <a:rPr lang="en-US" sz="1600" i="1" dirty="0">
                <a:latin typeface="Calibri" pitchFamily="34" charset="0"/>
                <a:ea typeface="Calibri" pitchFamily="34" charset="-122"/>
                <a:cs typeface="Calibri" pitchFamily="34" charset="-120"/>
              </a:rPr>
              <a:t>From the user's perspective: one YAML template, regardless of the underlying package ecosystem.</a:t>
            </a:r>
            <a:endParaRPr lang="en-US" sz="1600" dirty="0"/>
          </a:p>
        </p:txBody>
      </p:sp>
      <p:sp>
        <p:nvSpPr>
          <p:cNvPr id="6" name="Shape 4"/>
          <p:cNvSpPr/>
          <p:nvPr/>
        </p:nvSpPr>
        <p:spPr>
          <a:xfrm>
            <a:off x="548640" y="1691640"/>
            <a:ext cx="3611880" cy="3108960"/>
          </a:xfrm>
          <a:prstGeom prst="rect">
            <a:avLst/>
          </a:prstGeom>
          <a:solidFill>
            <a:srgbClr val="FFFFFF"/>
          </a:solidFill>
          <a:ln w="6350">
            <a:solidFill>
              <a:srgbClr val="E2E8F0"/>
            </a:solidFill>
            <a:prstDash val="solid"/>
          </a:ln>
          <a:effectLst>
            <a:outerShdw blurRad="101600" dist="25400" dir="5400000" algn="bl" rotWithShape="0">
              <a:srgbClr val="000000">
                <a:alpha val="12000"/>
              </a:srgbClr>
            </a:outerShdw>
          </a:effectLst>
        </p:spPr>
        <p:txBody>
          <a:bodyPr/>
          <a:lstStyle/>
          <a:p>
            <a:endParaRPr lang="en-US"/>
          </a:p>
        </p:txBody>
      </p:sp>
      <p:sp>
        <p:nvSpPr>
          <p:cNvPr id="7" name="Shape 5"/>
          <p:cNvSpPr/>
          <p:nvPr/>
        </p:nvSpPr>
        <p:spPr>
          <a:xfrm>
            <a:off x="548640" y="1691640"/>
            <a:ext cx="3611880" cy="457200"/>
          </a:xfrm>
          <a:prstGeom prst="rect">
            <a:avLst/>
          </a:prstGeom>
          <a:solidFill>
            <a:srgbClr val="065A82"/>
          </a:solidFill>
          <a:ln w="12700">
            <a:solidFill>
              <a:srgbClr val="065A82"/>
            </a:solidFill>
            <a:prstDash val="solid"/>
          </a:ln>
        </p:spPr>
        <p:txBody>
          <a:bodyPr/>
          <a:lstStyle/>
          <a:p>
            <a:endParaRPr lang="en-US"/>
          </a:p>
        </p:txBody>
      </p:sp>
      <p:sp>
        <p:nvSpPr>
          <p:cNvPr id="8" name="Text 6"/>
          <p:cNvSpPr/>
          <p:nvPr/>
        </p:nvSpPr>
        <p:spPr>
          <a:xfrm>
            <a:off x="548640" y="1755648"/>
            <a:ext cx="3611880" cy="320040"/>
          </a:xfrm>
          <a:prstGeom prst="rect">
            <a:avLst/>
          </a:prstGeom>
          <a:noFill/>
          <a:ln/>
        </p:spPr>
        <p:txBody>
          <a:bodyPr wrap="square" lIns="0" tIns="0" rIns="0" bIns="0" rtlCol="0" anchor="ctr"/>
          <a:lstStyle/>
          <a:p>
            <a:pPr marL="0" indent="0" algn="ctr">
              <a:buNone/>
            </a:pPr>
            <a:r>
              <a:rPr lang="en-US" sz="1600" b="1" dirty="0">
                <a:solidFill>
                  <a:srgbClr val="FFFFFF"/>
                </a:solidFill>
                <a:latin typeface="Calibri" pitchFamily="34" charset="0"/>
                <a:ea typeface="Calibri" pitchFamily="34" charset="-122"/>
                <a:cs typeface="Calibri" pitchFamily="34" charset="-120"/>
              </a:rPr>
              <a:t>RPM World</a:t>
            </a:r>
            <a:endParaRPr lang="en-US" sz="1600" dirty="0"/>
          </a:p>
        </p:txBody>
      </p:sp>
      <p:sp>
        <p:nvSpPr>
          <p:cNvPr id="9" name="Text 7"/>
          <p:cNvSpPr/>
          <p:nvPr/>
        </p:nvSpPr>
        <p:spPr>
          <a:xfrm>
            <a:off x="822960" y="2286000"/>
            <a:ext cx="3063240" cy="2377440"/>
          </a:xfrm>
          <a:prstGeom prst="rect">
            <a:avLst/>
          </a:prstGeom>
          <a:noFill/>
          <a:ln/>
        </p:spPr>
        <p:txBody>
          <a:bodyPr wrap="square" lIns="0" tIns="0" rIns="0" bIns="0" rtlCol="0" anchor="ctr"/>
          <a:lstStyle/>
          <a:p>
            <a:pPr marL="0" indent="0">
              <a:buNone/>
            </a:pPr>
            <a:r>
              <a:rPr lang="en-US" sz="1200" i="1" dirty="0">
                <a:solidFill>
                  <a:srgbClr val="64748B"/>
                </a:solidFill>
                <a:latin typeface="Calibri" pitchFamily="34" charset="0"/>
                <a:ea typeface="Calibri" pitchFamily="34" charset="-122"/>
                <a:cs typeface="Calibri" pitchFamily="34" charset="-120"/>
              </a:rPr>
              <a:t>Azure Linux, EMT, eLxr (RPM), RHEL</a:t>
            </a:r>
            <a:endParaRPr lang="en-US" sz="1200" dirty="0"/>
          </a:p>
          <a:p>
            <a:pPr marL="0" indent="0">
              <a:buNone/>
            </a:pPr>
            <a:r>
              <a:rPr lang="en-US" sz="1200" dirty="0">
                <a:solidFill>
                  <a:srgbClr val="1E293B"/>
                </a:solidFill>
                <a:latin typeface="Calibri" pitchFamily="34" charset="0"/>
                <a:ea typeface="Calibri" pitchFamily="34" charset="-122"/>
                <a:cs typeface="Calibri" pitchFamily="34" charset="-120"/>
              </a:rPr>
              <a:t> </a:t>
            </a:r>
            <a:endParaRPr lang="en-US" sz="1200" dirty="0"/>
          </a:p>
          <a:p>
            <a:pPr marL="0" indent="0">
              <a:buNone/>
            </a:pPr>
            <a:r>
              <a:rPr lang="en-US" sz="1200" b="1" dirty="0">
                <a:solidFill>
                  <a:srgbClr val="1E293B"/>
                </a:solidFill>
                <a:latin typeface="Calibri" pitchFamily="34" charset="0"/>
                <a:ea typeface="Calibri" pitchFamily="34" charset="-122"/>
                <a:cs typeface="Calibri" pitchFamily="34" charset="-120"/>
              </a:rPr>
              <a:t>Package managers:</a:t>
            </a:r>
            <a:endParaRPr lang="en-US" sz="1200" dirty="0"/>
          </a:p>
          <a:p>
            <a:pPr marL="0" indent="0">
              <a:buNone/>
            </a:pPr>
            <a:r>
              <a:rPr lang="en-US" sz="1200" dirty="0">
                <a:solidFill>
                  <a:srgbClr val="1E293B"/>
                </a:solidFill>
                <a:latin typeface="Consolas" pitchFamily="34" charset="0"/>
                <a:ea typeface="Consolas" pitchFamily="34" charset="-122"/>
                <a:cs typeface="Consolas" pitchFamily="34" charset="-120"/>
              </a:rPr>
              <a:t>  •  dnf</a:t>
            </a:r>
            <a:endParaRPr lang="en-US" sz="1200" dirty="0"/>
          </a:p>
          <a:p>
            <a:pPr marL="0" indent="0">
              <a:buNone/>
            </a:pPr>
            <a:r>
              <a:rPr lang="en-US" sz="1200" dirty="0">
                <a:solidFill>
                  <a:srgbClr val="1E293B"/>
                </a:solidFill>
                <a:latin typeface="Consolas" pitchFamily="34" charset="0"/>
                <a:ea typeface="Consolas" pitchFamily="34" charset="-122"/>
                <a:cs typeface="Consolas" pitchFamily="34" charset="-120"/>
              </a:rPr>
              <a:t>  •  tdnf  (lightweight)</a:t>
            </a:r>
            <a:endParaRPr lang="en-US" sz="1200" dirty="0"/>
          </a:p>
          <a:p>
            <a:pPr marL="0" indent="0">
              <a:buNone/>
            </a:pPr>
            <a:r>
              <a:rPr lang="en-US" sz="1200" dirty="0">
                <a:solidFill>
                  <a:srgbClr val="1E293B"/>
                </a:solidFill>
                <a:latin typeface="Calibri" pitchFamily="34" charset="0"/>
                <a:ea typeface="Calibri" pitchFamily="34" charset="-122"/>
                <a:cs typeface="Calibri" pitchFamily="34" charset="-120"/>
              </a:rPr>
              <a:t> </a:t>
            </a:r>
            <a:endParaRPr lang="en-US" sz="1200" dirty="0"/>
          </a:p>
          <a:p>
            <a:pPr marL="0" indent="0">
              <a:buNone/>
            </a:pPr>
            <a:r>
              <a:rPr lang="en-US" sz="1200" b="1" dirty="0">
                <a:solidFill>
                  <a:srgbClr val="1E293B"/>
                </a:solidFill>
                <a:latin typeface="Calibri" pitchFamily="34" charset="0"/>
                <a:ea typeface="Calibri" pitchFamily="34" charset="-122"/>
                <a:cs typeface="Calibri" pitchFamily="34" charset="-120"/>
              </a:rPr>
              <a:t>Operations:</a:t>
            </a:r>
            <a:endParaRPr lang="en-US" sz="1200" dirty="0"/>
          </a:p>
          <a:p>
            <a:pPr marL="0" indent="0">
              <a:buNone/>
            </a:pPr>
            <a:r>
              <a:rPr lang="en-US" sz="1200" dirty="0">
                <a:solidFill>
                  <a:srgbClr val="1C7293"/>
                </a:solidFill>
                <a:latin typeface="Consolas" pitchFamily="34" charset="0"/>
                <a:ea typeface="Consolas" pitchFamily="34" charset="-122"/>
                <a:cs typeface="Consolas" pitchFamily="34" charset="-120"/>
              </a:rPr>
              <a:t>  dnf install &lt;pkg&gt;</a:t>
            </a:r>
            <a:endParaRPr lang="en-US" sz="1200" dirty="0"/>
          </a:p>
          <a:p>
            <a:pPr marL="0" indent="0">
              <a:buNone/>
            </a:pPr>
            <a:r>
              <a:rPr lang="en-US" sz="1200" dirty="0">
                <a:solidFill>
                  <a:srgbClr val="1C7293"/>
                </a:solidFill>
                <a:latin typeface="Consolas" pitchFamily="34" charset="0"/>
                <a:ea typeface="Consolas" pitchFamily="34" charset="-122"/>
                <a:cs typeface="Consolas" pitchFamily="34" charset="-120"/>
              </a:rPr>
              <a:t>  rpm --checksig &lt;pkg&gt;</a:t>
            </a:r>
            <a:endParaRPr lang="en-US" sz="1200" dirty="0"/>
          </a:p>
        </p:txBody>
      </p:sp>
      <p:sp>
        <p:nvSpPr>
          <p:cNvPr id="10" name="Shape 8"/>
          <p:cNvSpPr/>
          <p:nvPr/>
        </p:nvSpPr>
        <p:spPr>
          <a:xfrm>
            <a:off x="4274820" y="1691640"/>
            <a:ext cx="3611880" cy="3108960"/>
          </a:xfrm>
          <a:prstGeom prst="rect">
            <a:avLst/>
          </a:prstGeom>
          <a:solidFill>
            <a:srgbClr val="21295C"/>
          </a:solidFill>
          <a:ln w="12700">
            <a:solidFill>
              <a:srgbClr val="21295C"/>
            </a:solidFill>
            <a:prstDash val="solid"/>
          </a:ln>
          <a:effectLst>
            <a:outerShdw blurRad="101600" dist="25400" dir="5400000" algn="bl" rotWithShape="0">
              <a:srgbClr val="000000">
                <a:alpha val="12000"/>
              </a:srgbClr>
            </a:outerShdw>
          </a:effectLst>
        </p:spPr>
        <p:txBody>
          <a:bodyPr/>
          <a:lstStyle/>
          <a:p>
            <a:endParaRPr lang="en-US"/>
          </a:p>
        </p:txBody>
      </p:sp>
      <p:sp>
        <p:nvSpPr>
          <p:cNvPr id="11" name="Shape 9"/>
          <p:cNvSpPr/>
          <p:nvPr/>
        </p:nvSpPr>
        <p:spPr>
          <a:xfrm>
            <a:off x="4274820" y="1691640"/>
            <a:ext cx="3611880" cy="457200"/>
          </a:xfrm>
          <a:prstGeom prst="rect">
            <a:avLst/>
          </a:prstGeom>
          <a:solidFill>
            <a:schemeClr val="accent2">
              <a:lumMod val="60000"/>
              <a:lumOff val="40000"/>
            </a:schemeClr>
          </a:solidFill>
          <a:ln w="12700">
            <a:solidFill>
              <a:schemeClr val="accent2">
                <a:lumMod val="75000"/>
              </a:schemeClr>
            </a:solidFill>
            <a:prstDash val="solid"/>
          </a:ln>
        </p:spPr>
        <p:txBody>
          <a:bodyPr/>
          <a:lstStyle/>
          <a:p>
            <a:endParaRPr lang="en-US"/>
          </a:p>
        </p:txBody>
      </p:sp>
      <p:sp>
        <p:nvSpPr>
          <p:cNvPr id="12" name="Text 10"/>
          <p:cNvSpPr/>
          <p:nvPr/>
        </p:nvSpPr>
        <p:spPr>
          <a:xfrm>
            <a:off x="4274820" y="1755648"/>
            <a:ext cx="3611880" cy="320040"/>
          </a:xfrm>
          <a:prstGeom prst="rect">
            <a:avLst/>
          </a:prstGeom>
          <a:noFill/>
          <a:ln/>
        </p:spPr>
        <p:txBody>
          <a:bodyPr wrap="square" lIns="0" tIns="0" rIns="0" bIns="0" rtlCol="0" anchor="ctr"/>
          <a:lstStyle/>
          <a:p>
            <a:pPr marL="0" indent="0" algn="ctr">
              <a:buNone/>
            </a:pPr>
            <a:r>
              <a:rPr lang="en-US" sz="1600" b="1" dirty="0">
                <a:solidFill>
                  <a:srgbClr val="21295C"/>
                </a:solidFill>
                <a:latin typeface="Calibri" pitchFamily="34" charset="0"/>
                <a:ea typeface="Calibri" pitchFamily="34" charset="-122"/>
                <a:cs typeface="Calibri" pitchFamily="34" charset="-120"/>
              </a:rPr>
              <a:t>ICT Interface</a:t>
            </a:r>
            <a:endParaRPr lang="en-US" sz="1600" dirty="0"/>
          </a:p>
        </p:txBody>
      </p:sp>
      <p:sp>
        <p:nvSpPr>
          <p:cNvPr id="13" name="Text 11"/>
          <p:cNvSpPr/>
          <p:nvPr/>
        </p:nvSpPr>
        <p:spPr>
          <a:xfrm>
            <a:off x="4503420" y="2286000"/>
            <a:ext cx="3154680" cy="256032"/>
          </a:xfrm>
          <a:prstGeom prst="rect">
            <a:avLst/>
          </a:prstGeom>
          <a:noFill/>
          <a:ln/>
        </p:spPr>
        <p:txBody>
          <a:bodyPr wrap="square" lIns="0" tIns="0" rIns="0" bIns="0" rtlCol="0" anchor="ctr"/>
          <a:lstStyle/>
          <a:p>
            <a:pPr marL="0" indent="0">
              <a:buNone/>
            </a:pPr>
            <a:r>
              <a:rPr lang="en-US" sz="1000" dirty="0">
                <a:solidFill>
                  <a:srgbClr val="94A3B8"/>
                </a:solidFill>
                <a:latin typeface="Consolas" pitchFamily="34" charset="0"/>
                <a:ea typeface="Consolas" pitchFamily="34" charset="-122"/>
                <a:cs typeface="Consolas" pitchFamily="34" charset="-120"/>
              </a:rPr>
              <a:t>template.yml  (end-user view)</a:t>
            </a:r>
            <a:endParaRPr lang="en-US" sz="1000" dirty="0"/>
          </a:p>
        </p:txBody>
      </p:sp>
      <p:sp>
        <p:nvSpPr>
          <p:cNvPr id="14" name="Text 12"/>
          <p:cNvSpPr/>
          <p:nvPr/>
        </p:nvSpPr>
        <p:spPr>
          <a:xfrm>
            <a:off x="4549140" y="2587752"/>
            <a:ext cx="3063240" cy="1965960"/>
          </a:xfrm>
          <a:prstGeom prst="rect">
            <a:avLst/>
          </a:prstGeom>
          <a:noFill/>
          <a:ln/>
        </p:spPr>
        <p:txBody>
          <a:bodyPr wrap="square" lIns="0" tIns="0" rIns="0" bIns="0" rtlCol="0" anchor="ctr"/>
          <a:lstStyle/>
          <a:p>
            <a:pPr marL="0" indent="0">
              <a:buNone/>
            </a:pPr>
            <a:r>
              <a:rPr lang="en-US" sz="1200" dirty="0">
                <a:solidFill>
                  <a:srgbClr val="7DD3FC"/>
                </a:solidFill>
                <a:latin typeface="Consolas" pitchFamily="34" charset="0"/>
                <a:ea typeface="Consolas" pitchFamily="34" charset="-122"/>
                <a:cs typeface="Consolas" pitchFamily="34" charset="-120"/>
              </a:rPr>
              <a:t>target:</a:t>
            </a:r>
            <a:endParaRPr lang="en-US" sz="1200" dirty="0"/>
          </a:p>
          <a:p>
            <a:pPr marL="0" indent="0">
              <a:buNone/>
            </a:pPr>
            <a:r>
              <a:rPr lang="en-US" sz="1200" dirty="0">
                <a:solidFill>
                  <a:srgbClr val="E2E8F0"/>
                </a:solidFill>
                <a:latin typeface="Consolas" pitchFamily="34" charset="0"/>
                <a:ea typeface="Consolas" pitchFamily="34" charset="-122"/>
                <a:cs typeface="Consolas" pitchFamily="34" charset="-120"/>
              </a:rPr>
              <a:t>  dist: ubuntu24</a:t>
            </a:r>
            <a:endParaRPr lang="en-US" sz="1200" dirty="0"/>
          </a:p>
          <a:p>
            <a:pPr marL="0" indent="0">
              <a:buNone/>
            </a:pPr>
            <a:r>
              <a:rPr lang="en-US" sz="1200" dirty="0">
                <a:solidFill>
                  <a:srgbClr val="000000"/>
                </a:solidFill>
                <a:latin typeface="Consolas" pitchFamily="34" charset="0"/>
                <a:ea typeface="Consolas" pitchFamily="34" charset="-122"/>
                <a:cs typeface="Consolas" pitchFamily="34" charset="-120"/>
              </a:rPr>
              <a:t> </a:t>
            </a:r>
            <a:endParaRPr lang="en-US" sz="1200" dirty="0"/>
          </a:p>
          <a:p>
            <a:pPr marL="0" indent="0">
              <a:buNone/>
            </a:pPr>
            <a:r>
              <a:rPr lang="en-US" sz="1200" dirty="0">
                <a:solidFill>
                  <a:srgbClr val="7DD3FC"/>
                </a:solidFill>
                <a:latin typeface="Consolas" pitchFamily="34" charset="0"/>
                <a:ea typeface="Consolas" pitchFamily="34" charset="-122"/>
                <a:cs typeface="Consolas" pitchFamily="34" charset="-120"/>
              </a:rPr>
              <a:t>systemConfig:</a:t>
            </a:r>
            <a:endParaRPr lang="en-US" sz="1200" dirty="0"/>
          </a:p>
          <a:p>
            <a:pPr marL="0" indent="0">
              <a:buNone/>
            </a:pPr>
            <a:r>
              <a:rPr lang="en-US" sz="1200" dirty="0">
                <a:solidFill>
                  <a:srgbClr val="E2E8F0"/>
                </a:solidFill>
                <a:latin typeface="Consolas" pitchFamily="34" charset="0"/>
                <a:ea typeface="Consolas" pitchFamily="34" charset="-122"/>
                <a:cs typeface="Consolas" pitchFamily="34" charset="-120"/>
              </a:rPr>
              <a:t>  packages:</a:t>
            </a:r>
            <a:endParaRPr lang="en-US" sz="1200" dirty="0"/>
          </a:p>
          <a:p>
            <a:pPr marL="0" indent="0">
              <a:buNone/>
            </a:pPr>
            <a:r>
              <a:rPr lang="en-US" sz="1200" dirty="0">
                <a:solidFill>
                  <a:srgbClr val="86EFAC"/>
                </a:solidFill>
                <a:latin typeface="Consolas" pitchFamily="34" charset="0"/>
                <a:ea typeface="Consolas" pitchFamily="34" charset="-122"/>
                <a:cs typeface="Consolas" pitchFamily="34" charset="-120"/>
              </a:rPr>
              <a:t>    - openssh-server</a:t>
            </a:r>
            <a:endParaRPr lang="en-US" sz="1200" dirty="0"/>
          </a:p>
          <a:p>
            <a:pPr marL="0" indent="0">
              <a:buNone/>
            </a:pPr>
            <a:r>
              <a:rPr lang="en-US" sz="1200" dirty="0">
                <a:solidFill>
                  <a:srgbClr val="86EFAC"/>
                </a:solidFill>
                <a:latin typeface="Consolas" pitchFamily="34" charset="0"/>
                <a:ea typeface="Consolas" pitchFamily="34" charset="-122"/>
                <a:cs typeface="Consolas" pitchFamily="34" charset="-120"/>
              </a:rPr>
              <a:t>    - docker-ce</a:t>
            </a:r>
            <a:endParaRPr lang="en-US" sz="1200" dirty="0"/>
          </a:p>
          <a:p>
            <a:pPr marL="0" indent="0">
              <a:buNone/>
            </a:pPr>
            <a:r>
              <a:rPr lang="en-US" sz="1200" dirty="0">
                <a:solidFill>
                  <a:srgbClr val="86EFAC"/>
                </a:solidFill>
                <a:latin typeface="Consolas" pitchFamily="34" charset="0"/>
                <a:ea typeface="Consolas" pitchFamily="34" charset="-122"/>
                <a:cs typeface="Consolas" pitchFamily="34" charset="-120"/>
              </a:rPr>
              <a:t>    - prometheus-node-exporter</a:t>
            </a:r>
            <a:endParaRPr lang="en-US" sz="1200" dirty="0"/>
          </a:p>
        </p:txBody>
      </p:sp>
      <p:sp>
        <p:nvSpPr>
          <p:cNvPr id="15" name="Text 13"/>
          <p:cNvSpPr/>
          <p:nvPr/>
        </p:nvSpPr>
        <p:spPr>
          <a:xfrm>
            <a:off x="4457700" y="4343400"/>
            <a:ext cx="3246120" cy="365760"/>
          </a:xfrm>
          <a:prstGeom prst="rect">
            <a:avLst/>
          </a:prstGeom>
          <a:noFill/>
          <a:ln/>
        </p:spPr>
        <p:txBody>
          <a:bodyPr wrap="square" lIns="0" tIns="0" rIns="0" bIns="0" rtlCol="0" anchor="ctr"/>
          <a:lstStyle/>
          <a:p>
            <a:pPr marL="0" indent="0" algn="ctr">
              <a:buNone/>
            </a:pPr>
            <a:r>
              <a:rPr lang="en-US" sz="1200" i="1" dirty="0">
                <a:solidFill>
                  <a:srgbClr val="02C39A"/>
                </a:solidFill>
                <a:latin typeface="Calibri" pitchFamily="34" charset="0"/>
                <a:ea typeface="Calibri" pitchFamily="34" charset="-122"/>
                <a:cs typeface="Calibri" pitchFamily="34" charset="-120"/>
              </a:rPr>
              <a:t>No apt. No dnf. Just packages.</a:t>
            </a:r>
            <a:endParaRPr lang="en-US" sz="1200" dirty="0"/>
          </a:p>
        </p:txBody>
      </p:sp>
      <p:sp>
        <p:nvSpPr>
          <p:cNvPr id="16" name="Shape 14"/>
          <p:cNvSpPr/>
          <p:nvPr/>
        </p:nvSpPr>
        <p:spPr>
          <a:xfrm>
            <a:off x="8001000" y="1691640"/>
            <a:ext cx="3611880" cy="3108960"/>
          </a:xfrm>
          <a:prstGeom prst="rect">
            <a:avLst/>
          </a:prstGeom>
          <a:solidFill>
            <a:srgbClr val="FFFFFF"/>
          </a:solidFill>
          <a:ln w="6350">
            <a:solidFill>
              <a:srgbClr val="E2E8F0"/>
            </a:solidFill>
            <a:prstDash val="solid"/>
          </a:ln>
          <a:effectLst>
            <a:outerShdw blurRad="101600" dist="25400" dir="5400000" algn="bl" rotWithShape="0">
              <a:srgbClr val="000000">
                <a:alpha val="12000"/>
              </a:srgbClr>
            </a:outerShdw>
          </a:effectLst>
        </p:spPr>
        <p:txBody>
          <a:bodyPr/>
          <a:lstStyle/>
          <a:p>
            <a:endParaRPr lang="en-US"/>
          </a:p>
        </p:txBody>
      </p:sp>
      <p:sp>
        <p:nvSpPr>
          <p:cNvPr id="17" name="Shape 15"/>
          <p:cNvSpPr/>
          <p:nvPr/>
        </p:nvSpPr>
        <p:spPr>
          <a:xfrm>
            <a:off x="8001000" y="1691640"/>
            <a:ext cx="3611880" cy="457200"/>
          </a:xfrm>
          <a:prstGeom prst="rect">
            <a:avLst/>
          </a:prstGeom>
          <a:solidFill>
            <a:srgbClr val="1C7293"/>
          </a:solidFill>
          <a:ln w="12700">
            <a:solidFill>
              <a:srgbClr val="1C7293"/>
            </a:solidFill>
            <a:prstDash val="solid"/>
          </a:ln>
        </p:spPr>
        <p:txBody>
          <a:bodyPr/>
          <a:lstStyle/>
          <a:p>
            <a:endParaRPr lang="en-US"/>
          </a:p>
        </p:txBody>
      </p:sp>
      <p:sp>
        <p:nvSpPr>
          <p:cNvPr id="18" name="Text 16"/>
          <p:cNvSpPr/>
          <p:nvPr/>
        </p:nvSpPr>
        <p:spPr>
          <a:xfrm>
            <a:off x="8001000" y="1755648"/>
            <a:ext cx="3611880" cy="320040"/>
          </a:xfrm>
          <a:prstGeom prst="rect">
            <a:avLst/>
          </a:prstGeom>
          <a:noFill/>
          <a:ln/>
        </p:spPr>
        <p:txBody>
          <a:bodyPr wrap="square" lIns="0" tIns="0" rIns="0" bIns="0" rtlCol="0" anchor="ctr"/>
          <a:lstStyle/>
          <a:p>
            <a:pPr marL="0" indent="0" algn="ctr">
              <a:buNone/>
            </a:pPr>
            <a:r>
              <a:rPr lang="en-US" sz="1600" b="1" dirty="0">
                <a:solidFill>
                  <a:srgbClr val="FFFFFF"/>
                </a:solidFill>
                <a:latin typeface="Calibri" pitchFamily="34" charset="0"/>
                <a:ea typeface="Calibri" pitchFamily="34" charset="-122"/>
                <a:cs typeface="Calibri" pitchFamily="34" charset="-120"/>
              </a:rPr>
              <a:t>DEB World</a:t>
            </a:r>
            <a:endParaRPr lang="en-US" sz="1600" dirty="0"/>
          </a:p>
        </p:txBody>
      </p:sp>
      <p:sp>
        <p:nvSpPr>
          <p:cNvPr id="19" name="Text 17"/>
          <p:cNvSpPr/>
          <p:nvPr/>
        </p:nvSpPr>
        <p:spPr>
          <a:xfrm>
            <a:off x="8275320" y="2286000"/>
            <a:ext cx="3063240" cy="2377440"/>
          </a:xfrm>
          <a:prstGeom prst="rect">
            <a:avLst/>
          </a:prstGeom>
          <a:noFill/>
          <a:ln/>
        </p:spPr>
        <p:txBody>
          <a:bodyPr wrap="square" lIns="0" tIns="0" rIns="0" bIns="0" rtlCol="0" anchor="ctr"/>
          <a:lstStyle/>
          <a:p>
            <a:pPr marL="0" indent="0">
              <a:buNone/>
            </a:pPr>
            <a:r>
              <a:rPr lang="en-US" sz="1200" i="1" dirty="0">
                <a:solidFill>
                  <a:srgbClr val="64748B"/>
                </a:solidFill>
                <a:latin typeface="Calibri" pitchFamily="34" charset="0"/>
                <a:ea typeface="Calibri" pitchFamily="34" charset="-122"/>
                <a:cs typeface="Calibri" pitchFamily="34" charset="-120"/>
              </a:rPr>
              <a:t>Ubuntu, Debian-based eLxr</a:t>
            </a:r>
            <a:endParaRPr lang="en-US" sz="1200" dirty="0"/>
          </a:p>
          <a:p>
            <a:pPr marL="0" indent="0">
              <a:buNone/>
            </a:pPr>
            <a:r>
              <a:rPr lang="en-US" sz="1200" dirty="0">
                <a:solidFill>
                  <a:srgbClr val="1E293B"/>
                </a:solidFill>
                <a:latin typeface="Calibri" pitchFamily="34" charset="0"/>
                <a:ea typeface="Calibri" pitchFamily="34" charset="-122"/>
                <a:cs typeface="Calibri" pitchFamily="34" charset="-120"/>
              </a:rPr>
              <a:t> </a:t>
            </a:r>
            <a:endParaRPr lang="en-US" sz="1200" dirty="0"/>
          </a:p>
          <a:p>
            <a:pPr marL="0" indent="0">
              <a:buNone/>
            </a:pPr>
            <a:r>
              <a:rPr lang="en-US" sz="1200" b="1" dirty="0">
                <a:solidFill>
                  <a:srgbClr val="1E293B"/>
                </a:solidFill>
                <a:latin typeface="Calibri" pitchFamily="34" charset="0"/>
                <a:ea typeface="Calibri" pitchFamily="34" charset="-122"/>
                <a:cs typeface="Calibri" pitchFamily="34" charset="-120"/>
              </a:rPr>
              <a:t>Package managers:</a:t>
            </a:r>
            <a:endParaRPr lang="en-US" sz="1200" dirty="0"/>
          </a:p>
          <a:p>
            <a:pPr marL="0" indent="0">
              <a:buNone/>
            </a:pPr>
            <a:r>
              <a:rPr lang="en-US" sz="1200" dirty="0">
                <a:solidFill>
                  <a:srgbClr val="1E293B"/>
                </a:solidFill>
                <a:latin typeface="Consolas" pitchFamily="34" charset="0"/>
                <a:ea typeface="Consolas" pitchFamily="34" charset="-122"/>
                <a:cs typeface="Consolas" pitchFamily="34" charset="-120"/>
              </a:rPr>
              <a:t>  •  apt</a:t>
            </a:r>
            <a:endParaRPr lang="en-US" sz="1200" dirty="0"/>
          </a:p>
          <a:p>
            <a:pPr marL="0" indent="0">
              <a:buNone/>
            </a:pPr>
            <a:r>
              <a:rPr lang="en-US" sz="1200" dirty="0">
                <a:solidFill>
                  <a:srgbClr val="1E293B"/>
                </a:solidFill>
                <a:latin typeface="Consolas" pitchFamily="34" charset="0"/>
                <a:ea typeface="Consolas" pitchFamily="34" charset="-122"/>
                <a:cs typeface="Consolas" pitchFamily="34" charset="-120"/>
              </a:rPr>
              <a:t>  •  dpkg</a:t>
            </a:r>
            <a:endParaRPr lang="en-US" sz="1200" dirty="0"/>
          </a:p>
          <a:p>
            <a:pPr marL="0" indent="0">
              <a:buNone/>
            </a:pPr>
            <a:r>
              <a:rPr lang="en-US" sz="1200" dirty="0">
                <a:solidFill>
                  <a:srgbClr val="1E293B"/>
                </a:solidFill>
                <a:latin typeface="Calibri" pitchFamily="34" charset="0"/>
                <a:ea typeface="Calibri" pitchFamily="34" charset="-122"/>
                <a:cs typeface="Calibri" pitchFamily="34" charset="-120"/>
              </a:rPr>
              <a:t> </a:t>
            </a:r>
            <a:endParaRPr lang="en-US" sz="1200" dirty="0"/>
          </a:p>
          <a:p>
            <a:pPr marL="0" indent="0">
              <a:buNone/>
            </a:pPr>
            <a:r>
              <a:rPr lang="en-US" sz="1200" b="1" dirty="0">
                <a:solidFill>
                  <a:srgbClr val="1E293B"/>
                </a:solidFill>
                <a:latin typeface="Calibri" pitchFamily="34" charset="0"/>
                <a:ea typeface="Calibri" pitchFamily="34" charset="-122"/>
                <a:cs typeface="Calibri" pitchFamily="34" charset="-120"/>
              </a:rPr>
              <a:t>Operations:</a:t>
            </a:r>
            <a:endParaRPr lang="en-US" sz="1200" dirty="0"/>
          </a:p>
          <a:p>
            <a:pPr marL="0" indent="0">
              <a:buNone/>
            </a:pPr>
            <a:r>
              <a:rPr lang="en-US" sz="1200" dirty="0">
                <a:solidFill>
                  <a:srgbClr val="1C7293"/>
                </a:solidFill>
                <a:latin typeface="Consolas" pitchFamily="34" charset="0"/>
                <a:ea typeface="Consolas" pitchFamily="34" charset="-122"/>
                <a:cs typeface="Consolas" pitchFamily="34" charset="-120"/>
              </a:rPr>
              <a:t>  apt install &lt;pkg&gt;</a:t>
            </a:r>
            <a:endParaRPr lang="en-US" sz="1200" dirty="0"/>
          </a:p>
          <a:p>
            <a:pPr marL="0" indent="0">
              <a:buNone/>
            </a:pPr>
            <a:r>
              <a:rPr lang="en-US" sz="1200" dirty="0">
                <a:solidFill>
                  <a:srgbClr val="1C7293"/>
                </a:solidFill>
                <a:latin typeface="Consolas" pitchFamily="34" charset="0"/>
                <a:ea typeface="Consolas" pitchFamily="34" charset="-122"/>
                <a:cs typeface="Consolas" pitchFamily="34" charset="-120"/>
              </a:rPr>
              <a:t>  dpkg-sig --verify &lt;pkg&gt;</a:t>
            </a:r>
            <a:endParaRPr lang="en-US" sz="1200" dirty="0"/>
          </a:p>
        </p:txBody>
      </p:sp>
      <p:sp>
        <p:nvSpPr>
          <p:cNvPr id="20" name="Shape 18"/>
          <p:cNvSpPr/>
          <p:nvPr/>
        </p:nvSpPr>
        <p:spPr>
          <a:xfrm>
            <a:off x="548640" y="5212080"/>
            <a:ext cx="11064240" cy="914400"/>
          </a:xfrm>
          <a:prstGeom prst="rect">
            <a:avLst/>
          </a:prstGeom>
          <a:solidFill>
            <a:srgbClr val="FFFFFF"/>
          </a:solidFill>
          <a:ln w="19050">
            <a:solidFill>
              <a:schemeClr val="accent2">
                <a:lumMod val="60000"/>
                <a:lumOff val="40000"/>
              </a:schemeClr>
            </a:solidFill>
            <a:prstDash val="solid"/>
          </a:ln>
          <a:effectLst>
            <a:outerShdw blurRad="101600" dist="25400" dir="5400000" algn="bl" rotWithShape="0">
              <a:srgbClr val="000000">
                <a:alpha val="12000"/>
              </a:srgbClr>
            </a:outerShdw>
          </a:effectLst>
        </p:spPr>
        <p:txBody>
          <a:bodyPr/>
          <a:lstStyle/>
          <a:p>
            <a:endParaRPr lang="en-US"/>
          </a:p>
        </p:txBody>
      </p:sp>
      <p:pic>
        <p:nvPicPr>
          <p:cNvPr id="21" name="Image 0" descr="preencoded.png"/>
          <p:cNvPicPr>
            <a:picLocks noChangeAspect="1"/>
          </p:cNvPicPr>
          <p:nvPr/>
        </p:nvPicPr>
        <p:blipFill>
          <a:blip r:embed="rId4"/>
          <a:stretch>
            <a:fillRect/>
          </a:stretch>
        </p:blipFill>
        <p:spPr>
          <a:xfrm>
            <a:off x="777240" y="5440680"/>
            <a:ext cx="457200" cy="457200"/>
          </a:xfrm>
          <a:prstGeom prst="rect">
            <a:avLst/>
          </a:prstGeom>
        </p:spPr>
      </p:pic>
      <p:sp>
        <p:nvSpPr>
          <p:cNvPr id="22" name="Text 19"/>
          <p:cNvSpPr/>
          <p:nvPr/>
        </p:nvSpPr>
        <p:spPr>
          <a:xfrm>
            <a:off x="1371600" y="5349240"/>
            <a:ext cx="10058400" cy="731520"/>
          </a:xfrm>
          <a:prstGeom prst="rect">
            <a:avLst/>
          </a:prstGeom>
          <a:noFill/>
          <a:ln/>
        </p:spPr>
        <p:txBody>
          <a:bodyPr wrap="square" lIns="0" tIns="0" rIns="0" bIns="0" rtlCol="0" anchor="ctr"/>
          <a:lstStyle/>
          <a:p>
            <a:pPr marL="0" indent="0">
              <a:buNone/>
            </a:pPr>
            <a:r>
              <a:rPr lang="en-US" sz="1400" b="1" dirty="0">
                <a:solidFill>
                  <a:srgbClr val="1E293B"/>
                </a:solidFill>
                <a:latin typeface="Calibri" pitchFamily="34" charset="0"/>
                <a:ea typeface="Calibri" pitchFamily="34" charset="-122"/>
                <a:cs typeface="Calibri" pitchFamily="34" charset="-120"/>
              </a:rPr>
              <a:t>Same template syntax for both ecosystems.</a:t>
            </a:r>
            <a:endParaRPr lang="en-US" sz="1400" dirty="0"/>
          </a:p>
          <a:p>
            <a:pPr marL="0" indent="0">
              <a:buNone/>
            </a:pPr>
            <a:r>
              <a:rPr lang="en-US" sz="1400" dirty="0">
                <a:solidFill>
                  <a:srgbClr val="64748B"/>
                </a:solidFill>
                <a:latin typeface="Calibri" pitchFamily="34" charset="0"/>
                <a:ea typeface="Calibri" pitchFamily="34" charset="-122"/>
                <a:cs typeface="Calibri" pitchFamily="34" charset="-120"/>
              </a:rPr>
              <a:t>Adding a new distribution = implementing one interface. No fork required.</a:t>
            </a:r>
            <a:endParaRPr lang="en-US" sz="1400" dirty="0"/>
          </a:p>
        </p:txBody>
      </p:sp>
    </p:spTree>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Ref idx="1001">
        <a:schemeClr val="bg1"/>
      </p:bgRef>
    </p:bg>
    <p:spTree>
      <p:nvGrpSpPr>
        <p:cNvPr id="1" name=""/>
        <p:cNvGrpSpPr/>
        <p:nvPr/>
      </p:nvGrpSpPr>
      <p:grpSpPr>
        <a:xfrm>
          <a:off x="0" y="0"/>
          <a:ext cx="0" cy="0"/>
          <a:chOff x="0" y="0"/>
          <a:chExt cx="0" cy="0"/>
        </a:xfrm>
      </p:grpSpPr>
      <p:sp>
        <p:nvSpPr>
          <p:cNvPr id="27" name="Shape 21"/>
          <p:cNvSpPr/>
          <p:nvPr/>
        </p:nvSpPr>
        <p:spPr>
          <a:xfrm>
            <a:off x="548640" y="4069080"/>
            <a:ext cx="11064240" cy="2057400"/>
          </a:xfrm>
          <a:prstGeom prst="rect">
            <a:avLst/>
          </a:prstGeom>
          <a:solidFill>
            <a:srgbClr val="FFFFFF"/>
          </a:solidFill>
          <a:ln w="6350">
            <a:solidFill>
              <a:srgbClr val="E2E8F0"/>
            </a:solidFill>
            <a:prstDash val="solid"/>
          </a:ln>
          <a:effectLst>
            <a:outerShdw blurRad="101600" dist="25400" dir="5400000" algn="bl" rotWithShape="0">
              <a:srgbClr val="000000">
                <a:alpha val="12000"/>
              </a:srgbClr>
            </a:outerShdw>
          </a:effectLst>
        </p:spPr>
        <p:txBody>
          <a:bodyPr/>
          <a:lstStyle/>
          <a:p>
            <a:endParaRPr lang="en-US" dirty="0"/>
          </a:p>
        </p:txBody>
      </p:sp>
      <p:sp>
        <p:nvSpPr>
          <p:cNvPr id="2" name="Text 0"/>
          <p:cNvSpPr/>
          <p:nvPr/>
        </p:nvSpPr>
        <p:spPr>
          <a:xfrm>
            <a:off x="548640" y="411480"/>
            <a:ext cx="11064240" cy="640080"/>
          </a:xfrm>
          <a:prstGeom prst="rect">
            <a:avLst/>
          </a:prstGeom>
          <a:noFill/>
          <a:ln/>
        </p:spPr>
        <p:txBody>
          <a:bodyPr wrap="square" lIns="0" tIns="0" rIns="0" bIns="0" rtlCol="0" anchor="ctr"/>
          <a:lstStyle/>
          <a:p>
            <a:pPr marL="0" indent="0">
              <a:buNone/>
            </a:pPr>
            <a:r>
              <a:rPr lang="en-US" sz="3200" b="1" dirty="0">
                <a:solidFill>
                  <a:schemeClr val="accent2">
                    <a:lumMod val="60000"/>
                    <a:lumOff val="40000"/>
                  </a:schemeClr>
                </a:solidFill>
                <a:latin typeface="Calibri" pitchFamily="34" charset="0"/>
                <a:ea typeface="Calibri" pitchFamily="34" charset="-122"/>
                <a:cs typeface="Calibri" pitchFamily="34" charset="-120"/>
              </a:rPr>
              <a:t>Reproducible Builds</a:t>
            </a:r>
            <a:endParaRPr lang="en-US" sz="3200" dirty="0">
              <a:solidFill>
                <a:schemeClr val="accent2">
                  <a:lumMod val="60000"/>
                  <a:lumOff val="40000"/>
                </a:schemeClr>
              </a:solidFill>
            </a:endParaRPr>
          </a:p>
        </p:txBody>
      </p:sp>
      <p:sp>
        <p:nvSpPr>
          <p:cNvPr id="3" name="Text 1"/>
          <p:cNvSpPr/>
          <p:nvPr/>
        </p:nvSpPr>
        <p:spPr>
          <a:xfrm>
            <a:off x="548640" y="6446520"/>
            <a:ext cx="7315200" cy="274320"/>
          </a:xfrm>
          <a:prstGeom prst="rect">
            <a:avLst/>
          </a:prstGeom>
          <a:noFill/>
          <a:ln/>
        </p:spPr>
        <p:txBody>
          <a:bodyPr wrap="square" rtlCol="0" anchor="ctr"/>
          <a:lstStyle/>
          <a:p>
            <a:pPr marL="0" indent="0">
              <a:buNone/>
            </a:pPr>
            <a:r>
              <a:rPr lang="en-US" sz="1000" dirty="0">
                <a:latin typeface="Calibri" pitchFamily="34" charset="0"/>
                <a:ea typeface="Calibri" pitchFamily="34" charset="-122"/>
                <a:cs typeface="Calibri" pitchFamily="34" charset="-120"/>
              </a:rPr>
              <a:t>Image Composer Tool  •  Open Source Summit</a:t>
            </a:r>
            <a:endParaRPr lang="en-US" sz="1000" dirty="0"/>
          </a:p>
        </p:txBody>
      </p:sp>
      <p:sp>
        <p:nvSpPr>
          <p:cNvPr id="4" name="Text 2"/>
          <p:cNvSpPr/>
          <p:nvPr/>
        </p:nvSpPr>
        <p:spPr>
          <a:xfrm>
            <a:off x="11338560" y="6446520"/>
            <a:ext cx="365760" cy="274320"/>
          </a:xfrm>
          <a:prstGeom prst="rect">
            <a:avLst/>
          </a:prstGeom>
          <a:noFill/>
          <a:ln/>
        </p:spPr>
        <p:txBody>
          <a:bodyPr wrap="square" rtlCol="0" anchor="ctr"/>
          <a:lstStyle/>
          <a:p>
            <a:pPr marL="0" indent="0" algn="r">
              <a:buNone/>
            </a:pPr>
            <a:r>
              <a:rPr lang="en-US" sz="1000" dirty="0">
                <a:solidFill>
                  <a:srgbClr val="64748B"/>
                </a:solidFill>
                <a:latin typeface="Calibri" pitchFamily="34" charset="0"/>
                <a:ea typeface="Calibri" pitchFamily="34" charset="-122"/>
                <a:cs typeface="Calibri" pitchFamily="34" charset="-120"/>
              </a:rPr>
              <a:t>8</a:t>
            </a:r>
            <a:endParaRPr lang="en-US" sz="1000" dirty="0"/>
          </a:p>
        </p:txBody>
      </p:sp>
      <p:sp>
        <p:nvSpPr>
          <p:cNvPr id="5" name="Text 3"/>
          <p:cNvSpPr/>
          <p:nvPr/>
        </p:nvSpPr>
        <p:spPr>
          <a:xfrm>
            <a:off x="548640" y="1097280"/>
            <a:ext cx="11064240" cy="365760"/>
          </a:xfrm>
          <a:prstGeom prst="rect">
            <a:avLst/>
          </a:prstGeom>
          <a:noFill/>
          <a:ln/>
        </p:spPr>
        <p:txBody>
          <a:bodyPr wrap="square" rtlCol="0" anchor="ctr"/>
          <a:lstStyle/>
          <a:p>
            <a:pPr marL="0" indent="0">
              <a:buNone/>
            </a:pPr>
            <a:r>
              <a:rPr lang="en-US" sz="1600" i="1" dirty="0">
                <a:latin typeface="Calibri" pitchFamily="34" charset="0"/>
                <a:ea typeface="Calibri" pitchFamily="34" charset="-122"/>
                <a:cs typeface="Calibri" pitchFamily="34" charset="-120"/>
              </a:rPr>
              <a:t>Pinned inputs → repeatable builds. Every package recorded in the manifest and SBOM.</a:t>
            </a:r>
            <a:endParaRPr lang="en-US" sz="1600" dirty="0"/>
          </a:p>
        </p:txBody>
      </p:sp>
      <p:sp>
        <p:nvSpPr>
          <p:cNvPr id="11" name="Shape 9"/>
          <p:cNvSpPr/>
          <p:nvPr/>
        </p:nvSpPr>
        <p:spPr>
          <a:xfrm>
            <a:off x="548640" y="1691640"/>
            <a:ext cx="11064240" cy="475488"/>
          </a:xfrm>
          <a:prstGeom prst="rect">
            <a:avLst/>
          </a:prstGeom>
          <a:solidFill>
            <a:srgbClr val="FFFFFF"/>
          </a:solidFill>
          <a:ln w="6350">
            <a:solidFill>
              <a:srgbClr val="E2E8F0"/>
            </a:solidFill>
            <a:prstDash val="solid"/>
          </a:ln>
        </p:spPr>
        <p:txBody>
          <a:bodyPr/>
          <a:lstStyle/>
          <a:p>
            <a:endParaRPr lang="en-US"/>
          </a:p>
        </p:txBody>
      </p:sp>
      <p:pic>
        <p:nvPicPr>
          <p:cNvPr id="12" name="Image 0" descr="preencoded.png"/>
          <p:cNvPicPr>
            <a:picLocks noChangeAspect="1"/>
          </p:cNvPicPr>
          <p:nvPr/>
        </p:nvPicPr>
        <p:blipFill>
          <a:blip r:embed="rId4">
            <a:duotone>
              <a:schemeClr val="accent2">
                <a:shade val="45000"/>
                <a:satMod val="135000"/>
              </a:schemeClr>
              <a:prstClr val="white"/>
            </a:duotone>
          </a:blip>
          <a:stretch>
            <a:fillRect/>
          </a:stretch>
        </p:blipFill>
        <p:spPr>
          <a:xfrm>
            <a:off x="756008" y="1792224"/>
            <a:ext cx="292608" cy="292608"/>
          </a:xfrm>
          <a:prstGeom prst="rect">
            <a:avLst/>
          </a:prstGeom>
        </p:spPr>
      </p:pic>
      <p:sp>
        <p:nvSpPr>
          <p:cNvPr id="13" name="Text 10"/>
          <p:cNvSpPr/>
          <p:nvPr/>
        </p:nvSpPr>
        <p:spPr>
          <a:xfrm>
            <a:off x="1213208" y="1728216"/>
            <a:ext cx="5029200" cy="228600"/>
          </a:xfrm>
          <a:prstGeom prst="rect">
            <a:avLst/>
          </a:prstGeom>
          <a:noFill/>
          <a:ln/>
        </p:spPr>
        <p:txBody>
          <a:bodyPr wrap="square" lIns="0" tIns="0" rIns="0" bIns="0" rtlCol="0" anchor="ctr"/>
          <a:lstStyle/>
          <a:p>
            <a:pPr marL="0" indent="0">
              <a:buNone/>
            </a:pPr>
            <a:r>
              <a:rPr lang="en-US" sz="1300" b="1" dirty="0">
                <a:solidFill>
                  <a:srgbClr val="1E293B"/>
                </a:solidFill>
                <a:latin typeface="Calibri" pitchFamily="34" charset="0"/>
                <a:ea typeface="Calibri" pitchFamily="34" charset="-122"/>
                <a:cs typeface="Calibri" pitchFamily="34" charset="-120"/>
              </a:rPr>
              <a:t>Declarative templates</a:t>
            </a:r>
            <a:endParaRPr lang="en-US" sz="1300" dirty="0"/>
          </a:p>
        </p:txBody>
      </p:sp>
      <p:sp>
        <p:nvSpPr>
          <p:cNvPr id="14" name="Text 11"/>
          <p:cNvSpPr/>
          <p:nvPr/>
        </p:nvSpPr>
        <p:spPr>
          <a:xfrm>
            <a:off x="1213208" y="1938528"/>
            <a:ext cx="5029200" cy="228600"/>
          </a:xfrm>
          <a:prstGeom prst="rect">
            <a:avLst/>
          </a:prstGeom>
          <a:noFill/>
          <a:ln/>
        </p:spPr>
        <p:txBody>
          <a:bodyPr wrap="square" lIns="0" tIns="0" rIns="0" bIns="0" rtlCol="0" anchor="ctr"/>
          <a:lstStyle/>
          <a:p>
            <a:pPr marL="0" indent="0">
              <a:buNone/>
            </a:pPr>
            <a:r>
              <a:rPr lang="en-US" sz="1100" dirty="0">
                <a:solidFill>
                  <a:srgbClr val="64748B"/>
                </a:solidFill>
                <a:latin typeface="Calibri" pitchFamily="34" charset="0"/>
                <a:ea typeface="Calibri" pitchFamily="34" charset="-122"/>
                <a:cs typeface="Calibri" pitchFamily="34" charset="-120"/>
              </a:rPr>
              <a:t>No hidden state, no environmental side effects.</a:t>
            </a:r>
            <a:endParaRPr lang="en-US" sz="1100" dirty="0"/>
          </a:p>
        </p:txBody>
      </p:sp>
      <p:sp>
        <p:nvSpPr>
          <p:cNvPr id="15" name="Shape 12"/>
          <p:cNvSpPr/>
          <p:nvPr/>
        </p:nvSpPr>
        <p:spPr>
          <a:xfrm>
            <a:off x="548640" y="2258568"/>
            <a:ext cx="11064240" cy="475488"/>
          </a:xfrm>
          <a:prstGeom prst="rect">
            <a:avLst/>
          </a:prstGeom>
          <a:solidFill>
            <a:srgbClr val="FFFFFF"/>
          </a:solidFill>
          <a:ln w="6350">
            <a:solidFill>
              <a:srgbClr val="E2E8F0"/>
            </a:solidFill>
            <a:prstDash val="solid"/>
          </a:ln>
        </p:spPr>
        <p:txBody>
          <a:bodyPr/>
          <a:lstStyle/>
          <a:p>
            <a:endParaRPr lang="en-US"/>
          </a:p>
        </p:txBody>
      </p:sp>
      <p:pic>
        <p:nvPicPr>
          <p:cNvPr id="16" name="Image 1" descr="preencoded.png"/>
          <p:cNvPicPr>
            <a:picLocks noChangeAspect="1"/>
          </p:cNvPicPr>
          <p:nvPr/>
        </p:nvPicPr>
        <p:blipFill>
          <a:blip r:embed="rId5">
            <a:duotone>
              <a:schemeClr val="accent2">
                <a:shade val="45000"/>
                <a:satMod val="135000"/>
              </a:schemeClr>
              <a:prstClr val="white"/>
            </a:duotone>
          </a:blip>
          <a:stretch>
            <a:fillRect/>
          </a:stretch>
        </p:blipFill>
        <p:spPr>
          <a:xfrm>
            <a:off x="756008" y="2359152"/>
            <a:ext cx="292608" cy="292608"/>
          </a:xfrm>
          <a:prstGeom prst="rect">
            <a:avLst/>
          </a:prstGeom>
        </p:spPr>
      </p:pic>
      <p:sp>
        <p:nvSpPr>
          <p:cNvPr id="17" name="Text 13"/>
          <p:cNvSpPr/>
          <p:nvPr/>
        </p:nvSpPr>
        <p:spPr>
          <a:xfrm>
            <a:off x="1213208" y="2295144"/>
            <a:ext cx="5029200" cy="228600"/>
          </a:xfrm>
          <a:prstGeom prst="rect">
            <a:avLst/>
          </a:prstGeom>
          <a:noFill/>
          <a:ln/>
        </p:spPr>
        <p:txBody>
          <a:bodyPr wrap="square" lIns="0" tIns="0" rIns="0" bIns="0" rtlCol="0" anchor="ctr"/>
          <a:lstStyle/>
          <a:p>
            <a:pPr marL="0" indent="0">
              <a:buNone/>
            </a:pPr>
            <a:r>
              <a:rPr lang="en-US" sz="1300" b="1" dirty="0">
                <a:solidFill>
                  <a:srgbClr val="1E293B"/>
                </a:solidFill>
                <a:latin typeface="Calibri" pitchFamily="34" charset="0"/>
                <a:ea typeface="Calibri" pitchFamily="34" charset="-122"/>
                <a:cs typeface="Calibri" pitchFamily="34" charset="-120"/>
              </a:rPr>
              <a:t>Version-pinned dependencies</a:t>
            </a:r>
            <a:endParaRPr lang="en-US" sz="1300" dirty="0"/>
          </a:p>
        </p:txBody>
      </p:sp>
      <p:sp>
        <p:nvSpPr>
          <p:cNvPr id="18" name="Text 14"/>
          <p:cNvSpPr/>
          <p:nvPr/>
        </p:nvSpPr>
        <p:spPr>
          <a:xfrm>
            <a:off x="1213208" y="2505456"/>
            <a:ext cx="5029200" cy="228600"/>
          </a:xfrm>
          <a:prstGeom prst="rect">
            <a:avLst/>
          </a:prstGeom>
          <a:noFill/>
          <a:ln/>
        </p:spPr>
        <p:txBody>
          <a:bodyPr wrap="square" lIns="0" tIns="0" rIns="0" bIns="0" rtlCol="0" anchor="ctr"/>
          <a:lstStyle/>
          <a:p>
            <a:pPr marL="0" indent="0">
              <a:buNone/>
            </a:pPr>
            <a:r>
              <a:rPr lang="en-US" sz="1100" dirty="0">
                <a:solidFill>
                  <a:srgbClr val="64748B"/>
                </a:solidFill>
                <a:latin typeface="Calibri" pitchFamily="34" charset="0"/>
                <a:ea typeface="Calibri" pitchFamily="34" charset="-122"/>
                <a:cs typeface="Calibri" pitchFamily="34" charset="-120"/>
              </a:rPr>
              <a:t>Locked package versions. Explicit. Auditable.</a:t>
            </a:r>
            <a:endParaRPr lang="en-US" sz="1100" dirty="0"/>
          </a:p>
        </p:txBody>
      </p:sp>
      <p:sp>
        <p:nvSpPr>
          <p:cNvPr id="19" name="Shape 15"/>
          <p:cNvSpPr/>
          <p:nvPr/>
        </p:nvSpPr>
        <p:spPr>
          <a:xfrm>
            <a:off x="548640" y="2825496"/>
            <a:ext cx="11064240" cy="475488"/>
          </a:xfrm>
          <a:prstGeom prst="rect">
            <a:avLst/>
          </a:prstGeom>
          <a:solidFill>
            <a:srgbClr val="FFFFFF"/>
          </a:solidFill>
          <a:ln w="6350">
            <a:solidFill>
              <a:srgbClr val="E2E8F0"/>
            </a:solidFill>
            <a:prstDash val="solid"/>
          </a:ln>
        </p:spPr>
        <p:txBody>
          <a:bodyPr/>
          <a:lstStyle/>
          <a:p>
            <a:endParaRPr lang="en-US"/>
          </a:p>
        </p:txBody>
      </p:sp>
      <p:pic>
        <p:nvPicPr>
          <p:cNvPr id="20" name="Image 2" descr="preencoded.png"/>
          <p:cNvPicPr>
            <a:picLocks noChangeAspect="1"/>
          </p:cNvPicPr>
          <p:nvPr/>
        </p:nvPicPr>
        <p:blipFill>
          <a:blip r:embed="rId6">
            <a:duotone>
              <a:schemeClr val="accent2">
                <a:shade val="45000"/>
                <a:satMod val="135000"/>
              </a:schemeClr>
              <a:prstClr val="white"/>
            </a:duotone>
          </a:blip>
          <a:stretch>
            <a:fillRect/>
          </a:stretch>
        </p:blipFill>
        <p:spPr>
          <a:xfrm>
            <a:off x="756008" y="2926080"/>
            <a:ext cx="292608" cy="292608"/>
          </a:xfrm>
          <a:prstGeom prst="rect">
            <a:avLst/>
          </a:prstGeom>
        </p:spPr>
      </p:pic>
      <p:sp>
        <p:nvSpPr>
          <p:cNvPr id="21" name="Text 16"/>
          <p:cNvSpPr/>
          <p:nvPr/>
        </p:nvSpPr>
        <p:spPr>
          <a:xfrm>
            <a:off x="1213208" y="2862072"/>
            <a:ext cx="5029200" cy="228600"/>
          </a:xfrm>
          <a:prstGeom prst="rect">
            <a:avLst/>
          </a:prstGeom>
          <a:noFill/>
          <a:ln/>
        </p:spPr>
        <p:txBody>
          <a:bodyPr wrap="square" lIns="0" tIns="0" rIns="0" bIns="0" rtlCol="0" anchor="ctr"/>
          <a:lstStyle/>
          <a:p>
            <a:pPr marL="0" indent="0">
              <a:buNone/>
            </a:pPr>
            <a:r>
              <a:rPr lang="en-US" sz="1300" b="1" dirty="0">
                <a:solidFill>
                  <a:srgbClr val="1E293B"/>
                </a:solidFill>
                <a:latin typeface="Calibri" pitchFamily="34" charset="0"/>
                <a:ea typeface="Calibri" pitchFamily="34" charset="-122"/>
                <a:cs typeface="Calibri" pitchFamily="34" charset="-120"/>
              </a:rPr>
              <a:t>Cached chroot environments</a:t>
            </a:r>
            <a:endParaRPr lang="en-US" sz="1300" dirty="0"/>
          </a:p>
        </p:txBody>
      </p:sp>
      <p:sp>
        <p:nvSpPr>
          <p:cNvPr id="22" name="Text 17"/>
          <p:cNvSpPr/>
          <p:nvPr/>
        </p:nvSpPr>
        <p:spPr>
          <a:xfrm>
            <a:off x="1213208" y="3072384"/>
            <a:ext cx="5029200" cy="228600"/>
          </a:xfrm>
          <a:prstGeom prst="rect">
            <a:avLst/>
          </a:prstGeom>
          <a:noFill/>
          <a:ln/>
        </p:spPr>
        <p:txBody>
          <a:bodyPr wrap="square" lIns="0" tIns="0" rIns="0" bIns="0" rtlCol="0" anchor="ctr"/>
          <a:lstStyle/>
          <a:p>
            <a:pPr marL="0" indent="0">
              <a:buNone/>
            </a:pPr>
            <a:r>
              <a:rPr lang="en-US" sz="1100" dirty="0">
                <a:solidFill>
                  <a:srgbClr val="64748B"/>
                </a:solidFill>
                <a:latin typeface="Calibri" pitchFamily="34" charset="0"/>
                <a:ea typeface="Calibri" pitchFamily="34" charset="-122"/>
                <a:cs typeface="Calibri" pitchFamily="34" charset="-120"/>
              </a:rPr>
              <a:t>Versioned base layers, identical across runs.</a:t>
            </a:r>
            <a:endParaRPr lang="en-US" sz="1100" dirty="0"/>
          </a:p>
        </p:txBody>
      </p:sp>
      <p:sp>
        <p:nvSpPr>
          <p:cNvPr id="23" name="Shape 18"/>
          <p:cNvSpPr/>
          <p:nvPr/>
        </p:nvSpPr>
        <p:spPr>
          <a:xfrm>
            <a:off x="548640" y="3392424"/>
            <a:ext cx="11064240" cy="475488"/>
          </a:xfrm>
          <a:prstGeom prst="rect">
            <a:avLst/>
          </a:prstGeom>
          <a:solidFill>
            <a:srgbClr val="FFFFFF"/>
          </a:solidFill>
          <a:ln w="6350">
            <a:solidFill>
              <a:srgbClr val="E2E8F0"/>
            </a:solidFill>
            <a:prstDash val="solid"/>
          </a:ln>
        </p:spPr>
        <p:txBody>
          <a:bodyPr/>
          <a:lstStyle/>
          <a:p>
            <a:endParaRPr lang="en-US"/>
          </a:p>
        </p:txBody>
      </p:sp>
      <p:pic>
        <p:nvPicPr>
          <p:cNvPr id="24" name="Image 3" descr="preencoded.png"/>
          <p:cNvPicPr>
            <a:picLocks noChangeAspect="1"/>
          </p:cNvPicPr>
          <p:nvPr/>
        </p:nvPicPr>
        <p:blipFill>
          <a:blip r:embed="rId7">
            <a:duotone>
              <a:schemeClr val="accent2">
                <a:shade val="45000"/>
                <a:satMod val="135000"/>
              </a:schemeClr>
              <a:prstClr val="white"/>
            </a:duotone>
          </a:blip>
          <a:stretch>
            <a:fillRect/>
          </a:stretch>
        </p:blipFill>
        <p:spPr>
          <a:xfrm>
            <a:off x="756008" y="3493008"/>
            <a:ext cx="292608" cy="292608"/>
          </a:xfrm>
          <a:prstGeom prst="rect">
            <a:avLst/>
          </a:prstGeom>
        </p:spPr>
      </p:pic>
      <p:sp>
        <p:nvSpPr>
          <p:cNvPr id="25" name="Text 19"/>
          <p:cNvSpPr/>
          <p:nvPr/>
        </p:nvSpPr>
        <p:spPr>
          <a:xfrm>
            <a:off x="1213208" y="3429000"/>
            <a:ext cx="5029200" cy="228600"/>
          </a:xfrm>
          <a:prstGeom prst="rect">
            <a:avLst/>
          </a:prstGeom>
          <a:noFill/>
          <a:ln/>
        </p:spPr>
        <p:txBody>
          <a:bodyPr wrap="square" lIns="0" tIns="0" rIns="0" bIns="0" rtlCol="0" anchor="ctr"/>
          <a:lstStyle/>
          <a:p>
            <a:pPr marL="0" indent="0">
              <a:buNone/>
            </a:pPr>
            <a:r>
              <a:rPr lang="en-US" sz="1300" b="1" dirty="0">
                <a:solidFill>
                  <a:srgbClr val="1E293B"/>
                </a:solidFill>
                <a:latin typeface="Calibri" pitchFamily="34" charset="0"/>
                <a:ea typeface="Calibri" pitchFamily="34" charset="-122"/>
                <a:cs typeface="Calibri" pitchFamily="34" charset="-120"/>
              </a:rPr>
              <a:t>Build manifest output</a:t>
            </a:r>
            <a:endParaRPr lang="en-US" sz="1300" dirty="0"/>
          </a:p>
        </p:txBody>
      </p:sp>
      <p:sp>
        <p:nvSpPr>
          <p:cNvPr id="26" name="Text 20"/>
          <p:cNvSpPr/>
          <p:nvPr/>
        </p:nvSpPr>
        <p:spPr>
          <a:xfrm>
            <a:off x="1213208" y="3639312"/>
            <a:ext cx="5029200" cy="228600"/>
          </a:xfrm>
          <a:prstGeom prst="rect">
            <a:avLst/>
          </a:prstGeom>
          <a:noFill/>
          <a:ln/>
        </p:spPr>
        <p:txBody>
          <a:bodyPr wrap="square" lIns="0" tIns="0" rIns="0" bIns="0" rtlCol="0" anchor="ctr"/>
          <a:lstStyle/>
          <a:p>
            <a:pPr marL="0" indent="0">
              <a:buNone/>
            </a:pPr>
            <a:r>
              <a:rPr lang="en-US" sz="1100" dirty="0">
                <a:solidFill>
                  <a:srgbClr val="64748B"/>
                </a:solidFill>
                <a:latin typeface="Calibri" pitchFamily="34" charset="0"/>
                <a:ea typeface="Calibri" pitchFamily="34" charset="-122"/>
                <a:cs typeface="Calibri" pitchFamily="34" charset="-120"/>
              </a:rPr>
              <a:t>Every package, every version, recorded as SBOM.</a:t>
            </a:r>
            <a:endParaRPr lang="en-US" sz="1100" dirty="0"/>
          </a:p>
        </p:txBody>
      </p:sp>
      <p:sp>
        <p:nvSpPr>
          <p:cNvPr id="28" name="Text 22"/>
          <p:cNvSpPr/>
          <p:nvPr/>
        </p:nvSpPr>
        <p:spPr>
          <a:xfrm>
            <a:off x="777240" y="4206240"/>
            <a:ext cx="10607040" cy="365760"/>
          </a:xfrm>
          <a:prstGeom prst="rect">
            <a:avLst/>
          </a:prstGeom>
          <a:noFill/>
          <a:ln/>
        </p:spPr>
        <p:txBody>
          <a:bodyPr wrap="square" lIns="0" tIns="0" rIns="0" bIns="0" rtlCol="0" anchor="ctr"/>
          <a:lstStyle/>
          <a:p>
            <a:pPr marL="0" indent="0">
              <a:buNone/>
            </a:pPr>
            <a:r>
              <a:rPr lang="en-US" sz="1800" b="1" dirty="0">
                <a:solidFill>
                  <a:srgbClr val="065A82"/>
                </a:solidFill>
                <a:latin typeface="Calibri" pitchFamily="34" charset="0"/>
                <a:ea typeface="Calibri" pitchFamily="34" charset="-122"/>
                <a:cs typeface="Calibri" pitchFamily="34" charset="-120"/>
              </a:rPr>
              <a:t>Why this matters</a:t>
            </a:r>
            <a:endParaRPr lang="en-US" sz="1800" dirty="0"/>
          </a:p>
        </p:txBody>
      </p:sp>
      <p:pic>
        <p:nvPicPr>
          <p:cNvPr id="29" name="Image 4" descr="preencoded.png"/>
          <p:cNvPicPr>
            <a:picLocks noChangeAspect="1"/>
          </p:cNvPicPr>
          <p:nvPr/>
        </p:nvPicPr>
        <p:blipFill>
          <a:blip r:embed="rId7"/>
          <a:stretch>
            <a:fillRect/>
          </a:stretch>
        </p:blipFill>
        <p:spPr>
          <a:xfrm>
            <a:off x="777240" y="4654296"/>
            <a:ext cx="201168" cy="201168"/>
          </a:xfrm>
          <a:prstGeom prst="rect">
            <a:avLst/>
          </a:prstGeom>
        </p:spPr>
      </p:pic>
      <p:sp>
        <p:nvSpPr>
          <p:cNvPr id="30" name="Text 23"/>
          <p:cNvSpPr/>
          <p:nvPr/>
        </p:nvSpPr>
        <p:spPr>
          <a:xfrm>
            <a:off x="1097280" y="4617720"/>
            <a:ext cx="10424160" cy="320040"/>
          </a:xfrm>
          <a:prstGeom prst="rect">
            <a:avLst/>
          </a:prstGeom>
          <a:noFill/>
          <a:ln/>
        </p:spPr>
        <p:txBody>
          <a:bodyPr wrap="square" lIns="0" tIns="0" rIns="0" bIns="0" rtlCol="0" anchor="ctr"/>
          <a:lstStyle/>
          <a:p>
            <a:r>
              <a:rPr lang="en-US" sz="1300" b="1" dirty="0">
                <a:solidFill>
                  <a:srgbClr val="1E293B"/>
                </a:solidFill>
                <a:latin typeface="Calibri" pitchFamily="34" charset="0"/>
                <a:ea typeface="Calibri" pitchFamily="34" charset="-122"/>
                <a:cs typeface="Calibri" pitchFamily="34" charset="-120"/>
              </a:rPr>
              <a:t>Traceability: </a:t>
            </a:r>
            <a:r>
              <a:rPr lang="en-US" sz="1300" dirty="0">
                <a:solidFill>
                  <a:srgbClr val="64748B"/>
                </a:solidFill>
                <a:latin typeface="Calibri" pitchFamily="34" charset="0"/>
                <a:ea typeface="Calibri" pitchFamily="34" charset="-122"/>
                <a:cs typeface="Calibri" pitchFamily="34" charset="-120"/>
              </a:rPr>
              <a:t>Trace every shipped package to a version - backed by template, manifest, and SBOM.</a:t>
            </a:r>
          </a:p>
        </p:txBody>
      </p:sp>
      <p:pic>
        <p:nvPicPr>
          <p:cNvPr id="31" name="Image 5" descr="preencoded.png"/>
          <p:cNvPicPr>
            <a:picLocks noChangeAspect="1"/>
          </p:cNvPicPr>
          <p:nvPr/>
        </p:nvPicPr>
        <p:blipFill>
          <a:blip r:embed="rId7"/>
          <a:stretch>
            <a:fillRect/>
          </a:stretch>
        </p:blipFill>
        <p:spPr>
          <a:xfrm>
            <a:off x="777240" y="5001768"/>
            <a:ext cx="201168" cy="201168"/>
          </a:xfrm>
          <a:prstGeom prst="rect">
            <a:avLst/>
          </a:prstGeom>
        </p:spPr>
      </p:pic>
      <p:sp>
        <p:nvSpPr>
          <p:cNvPr id="32" name="Text 24"/>
          <p:cNvSpPr/>
          <p:nvPr/>
        </p:nvSpPr>
        <p:spPr>
          <a:xfrm>
            <a:off x="1097280" y="4965192"/>
            <a:ext cx="10424160" cy="320040"/>
          </a:xfrm>
          <a:prstGeom prst="rect">
            <a:avLst/>
          </a:prstGeom>
          <a:noFill/>
          <a:ln/>
        </p:spPr>
        <p:txBody>
          <a:bodyPr wrap="square" lIns="0" tIns="0" rIns="0" bIns="0" rtlCol="0" anchor="ctr"/>
          <a:lstStyle/>
          <a:p>
            <a:pPr marL="0" indent="0">
              <a:buNone/>
            </a:pPr>
            <a:r>
              <a:rPr lang="en-US" sz="1300" b="1" dirty="0">
                <a:solidFill>
                  <a:srgbClr val="1E293B"/>
                </a:solidFill>
                <a:latin typeface="Calibri" pitchFamily="34" charset="0"/>
                <a:ea typeface="Calibri" pitchFamily="34" charset="-122"/>
                <a:cs typeface="Calibri" pitchFamily="34" charset="-120"/>
              </a:rPr>
              <a:t>Debugging: </a:t>
            </a:r>
            <a:r>
              <a:rPr lang="en-US" sz="1300" dirty="0">
                <a:solidFill>
                  <a:srgbClr val="64748B"/>
                </a:solidFill>
                <a:latin typeface="Calibri" pitchFamily="34" charset="0"/>
                <a:ea typeface="Calibri" pitchFamily="34" charset="-122"/>
                <a:cs typeface="Calibri" pitchFamily="34" charset="-120"/>
              </a:rPr>
              <a:t>When prod breaks, you can recreate the exact image you deployed to investigate.</a:t>
            </a:r>
            <a:endParaRPr lang="en-US" sz="1300" dirty="0"/>
          </a:p>
        </p:txBody>
      </p:sp>
      <p:pic>
        <p:nvPicPr>
          <p:cNvPr id="33" name="Image 6" descr="preencoded.png"/>
          <p:cNvPicPr>
            <a:picLocks noChangeAspect="1"/>
          </p:cNvPicPr>
          <p:nvPr/>
        </p:nvPicPr>
        <p:blipFill>
          <a:blip r:embed="rId7"/>
          <a:stretch>
            <a:fillRect/>
          </a:stretch>
        </p:blipFill>
        <p:spPr>
          <a:xfrm>
            <a:off x="777240" y="5349240"/>
            <a:ext cx="201168" cy="201168"/>
          </a:xfrm>
          <a:prstGeom prst="rect">
            <a:avLst/>
          </a:prstGeom>
        </p:spPr>
      </p:pic>
      <p:sp>
        <p:nvSpPr>
          <p:cNvPr id="34" name="Text 25"/>
          <p:cNvSpPr/>
          <p:nvPr/>
        </p:nvSpPr>
        <p:spPr>
          <a:xfrm>
            <a:off x="1097280" y="5312664"/>
            <a:ext cx="10424160" cy="320040"/>
          </a:xfrm>
          <a:prstGeom prst="rect">
            <a:avLst/>
          </a:prstGeom>
          <a:noFill/>
          <a:ln/>
        </p:spPr>
        <p:txBody>
          <a:bodyPr wrap="square" lIns="0" tIns="0" rIns="0" bIns="0" rtlCol="0" anchor="ctr"/>
          <a:lstStyle/>
          <a:p>
            <a:r>
              <a:rPr lang="en-US" sz="1300" b="1" dirty="0">
                <a:solidFill>
                  <a:srgbClr val="1E293B"/>
                </a:solidFill>
                <a:latin typeface="Calibri" pitchFamily="34" charset="0"/>
                <a:ea typeface="Calibri" pitchFamily="34" charset="-122"/>
                <a:cs typeface="Calibri" pitchFamily="34" charset="-120"/>
              </a:rPr>
              <a:t>Build Reproducibility: </a:t>
            </a:r>
            <a:r>
              <a:rPr lang="en-US" sz="1300" dirty="0">
                <a:solidFill>
                  <a:srgbClr val="64748B"/>
                </a:solidFill>
                <a:latin typeface="Calibri" pitchFamily="34" charset="0"/>
                <a:ea typeface="Calibri" pitchFamily="34" charset="-122"/>
                <a:cs typeface="Calibri" pitchFamily="34" charset="-120"/>
              </a:rPr>
              <a:t>Anyone with the template can independently verify they get exact same image.</a:t>
            </a:r>
            <a:endParaRPr lang="en-US" sz="1300" dirty="0"/>
          </a:p>
        </p:txBody>
      </p:sp>
      <p:pic>
        <p:nvPicPr>
          <p:cNvPr id="35" name="Image 7" descr="preencoded.png"/>
          <p:cNvPicPr>
            <a:picLocks noChangeAspect="1"/>
          </p:cNvPicPr>
          <p:nvPr/>
        </p:nvPicPr>
        <p:blipFill>
          <a:blip r:embed="rId7"/>
          <a:stretch>
            <a:fillRect/>
          </a:stretch>
        </p:blipFill>
        <p:spPr>
          <a:xfrm>
            <a:off x="777240" y="5696712"/>
            <a:ext cx="201168" cy="201168"/>
          </a:xfrm>
          <a:prstGeom prst="rect">
            <a:avLst/>
          </a:prstGeom>
        </p:spPr>
      </p:pic>
      <p:sp>
        <p:nvSpPr>
          <p:cNvPr id="36" name="Text 26"/>
          <p:cNvSpPr/>
          <p:nvPr/>
        </p:nvSpPr>
        <p:spPr>
          <a:xfrm>
            <a:off x="1097280" y="5660136"/>
            <a:ext cx="10424160" cy="320040"/>
          </a:xfrm>
          <a:prstGeom prst="rect">
            <a:avLst/>
          </a:prstGeom>
          <a:noFill/>
          <a:ln/>
        </p:spPr>
        <p:txBody>
          <a:bodyPr wrap="square" lIns="0" tIns="0" rIns="0" bIns="0" rtlCol="0" anchor="ctr"/>
          <a:lstStyle/>
          <a:p>
            <a:pPr marL="0" indent="0">
              <a:buNone/>
            </a:pPr>
            <a:r>
              <a:rPr lang="en-US" sz="1300" b="1" dirty="0">
                <a:solidFill>
                  <a:srgbClr val="1E293B"/>
                </a:solidFill>
                <a:latin typeface="Calibri" pitchFamily="34" charset="0"/>
                <a:ea typeface="Calibri" pitchFamily="34" charset="-122"/>
                <a:cs typeface="Calibri" pitchFamily="34" charset="-120"/>
              </a:rPr>
              <a:t>Fleet consistency: </a:t>
            </a:r>
            <a:r>
              <a:rPr lang="en-US" sz="1300" dirty="0">
                <a:solidFill>
                  <a:srgbClr val="64748B"/>
                </a:solidFill>
                <a:latin typeface="Calibri" pitchFamily="34" charset="0"/>
                <a:ea typeface="Calibri" pitchFamily="34" charset="-122"/>
                <a:cs typeface="Calibri" pitchFamily="34" charset="-120"/>
              </a:rPr>
              <a:t>1,000 edge devices, all running the byte-identical OS. No drift.</a:t>
            </a:r>
            <a:endParaRPr lang="en-US" sz="1300" dirty="0"/>
          </a:p>
        </p:txBody>
      </p:sp>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Ref idx="1001">
        <a:schemeClr val="bg1"/>
      </p:bgRef>
    </p:bg>
    <p:spTree>
      <p:nvGrpSpPr>
        <p:cNvPr id="1" name=""/>
        <p:cNvGrpSpPr/>
        <p:nvPr/>
      </p:nvGrpSpPr>
      <p:grpSpPr>
        <a:xfrm>
          <a:off x="0" y="0"/>
          <a:ext cx="0" cy="0"/>
          <a:chOff x="0" y="0"/>
          <a:chExt cx="0" cy="0"/>
        </a:xfrm>
      </p:grpSpPr>
      <p:sp>
        <p:nvSpPr>
          <p:cNvPr id="2" name="Text 0"/>
          <p:cNvSpPr/>
          <p:nvPr/>
        </p:nvSpPr>
        <p:spPr>
          <a:xfrm>
            <a:off x="548640" y="411480"/>
            <a:ext cx="11064240" cy="640080"/>
          </a:xfrm>
          <a:prstGeom prst="rect">
            <a:avLst/>
          </a:prstGeom>
          <a:noFill/>
          <a:ln/>
        </p:spPr>
        <p:txBody>
          <a:bodyPr wrap="square" lIns="0" tIns="0" rIns="0" bIns="0" rtlCol="0" anchor="ctr"/>
          <a:lstStyle/>
          <a:p>
            <a:pPr marL="0" indent="0">
              <a:buNone/>
            </a:pPr>
            <a:r>
              <a:rPr lang="en-US" sz="3200" b="1" dirty="0">
                <a:solidFill>
                  <a:schemeClr val="accent2">
                    <a:lumMod val="60000"/>
                    <a:lumOff val="40000"/>
                  </a:schemeClr>
                </a:solidFill>
                <a:latin typeface="Calibri" pitchFamily="34" charset="0"/>
                <a:ea typeface="Calibri" pitchFamily="34" charset="-122"/>
                <a:cs typeface="Calibri" pitchFamily="34" charset="-120"/>
              </a:rPr>
              <a:t>Supply Chain Security - Built In</a:t>
            </a:r>
            <a:endParaRPr lang="en-US" sz="3200" dirty="0">
              <a:solidFill>
                <a:schemeClr val="accent2">
                  <a:lumMod val="60000"/>
                  <a:lumOff val="40000"/>
                </a:schemeClr>
              </a:solidFill>
            </a:endParaRPr>
          </a:p>
        </p:txBody>
      </p:sp>
      <p:sp>
        <p:nvSpPr>
          <p:cNvPr id="3" name="Text 1"/>
          <p:cNvSpPr/>
          <p:nvPr/>
        </p:nvSpPr>
        <p:spPr>
          <a:xfrm>
            <a:off x="548640" y="6446520"/>
            <a:ext cx="7315200" cy="274320"/>
          </a:xfrm>
          <a:prstGeom prst="rect">
            <a:avLst/>
          </a:prstGeom>
          <a:noFill/>
          <a:ln/>
        </p:spPr>
        <p:txBody>
          <a:bodyPr wrap="square" rtlCol="0" anchor="ctr"/>
          <a:lstStyle/>
          <a:p>
            <a:pPr marL="0" indent="0">
              <a:buNone/>
            </a:pPr>
            <a:r>
              <a:rPr lang="en-US" sz="1000" dirty="0">
                <a:latin typeface="Calibri" pitchFamily="34" charset="0"/>
                <a:ea typeface="Calibri" pitchFamily="34" charset="-122"/>
                <a:cs typeface="Calibri" pitchFamily="34" charset="-120"/>
              </a:rPr>
              <a:t>Image Composer Tool  •  Open Source Summit</a:t>
            </a:r>
            <a:endParaRPr lang="en-US" sz="1000" dirty="0"/>
          </a:p>
        </p:txBody>
      </p:sp>
      <p:sp>
        <p:nvSpPr>
          <p:cNvPr id="4" name="Text 2"/>
          <p:cNvSpPr/>
          <p:nvPr/>
        </p:nvSpPr>
        <p:spPr>
          <a:xfrm>
            <a:off x="11338560" y="6446520"/>
            <a:ext cx="365760" cy="274320"/>
          </a:xfrm>
          <a:prstGeom prst="rect">
            <a:avLst/>
          </a:prstGeom>
          <a:noFill/>
          <a:ln/>
        </p:spPr>
        <p:txBody>
          <a:bodyPr wrap="square" rtlCol="0" anchor="ctr"/>
          <a:lstStyle/>
          <a:p>
            <a:pPr marL="0" indent="0" algn="r">
              <a:buNone/>
            </a:pPr>
            <a:r>
              <a:rPr lang="en-US" sz="1000" dirty="0">
                <a:solidFill>
                  <a:srgbClr val="64748B"/>
                </a:solidFill>
                <a:latin typeface="Calibri" pitchFamily="34" charset="0"/>
                <a:ea typeface="Calibri" pitchFamily="34" charset="-122"/>
                <a:cs typeface="Calibri" pitchFamily="34" charset="-120"/>
              </a:rPr>
              <a:t>9</a:t>
            </a:r>
            <a:endParaRPr lang="en-US" sz="1000" dirty="0"/>
          </a:p>
        </p:txBody>
      </p:sp>
      <p:sp>
        <p:nvSpPr>
          <p:cNvPr id="5" name="Text 3"/>
          <p:cNvSpPr/>
          <p:nvPr/>
        </p:nvSpPr>
        <p:spPr>
          <a:xfrm>
            <a:off x="548640" y="1097280"/>
            <a:ext cx="11064240" cy="365760"/>
          </a:xfrm>
          <a:prstGeom prst="rect">
            <a:avLst/>
          </a:prstGeom>
          <a:noFill/>
          <a:ln/>
        </p:spPr>
        <p:txBody>
          <a:bodyPr wrap="square" rtlCol="0" anchor="ctr"/>
          <a:lstStyle/>
          <a:p>
            <a:pPr marL="0" indent="0">
              <a:buNone/>
            </a:pPr>
            <a:r>
              <a:rPr lang="en-US" sz="1600" i="1" dirty="0">
                <a:latin typeface="Calibri" pitchFamily="34" charset="0"/>
                <a:ea typeface="Calibri" pitchFamily="34" charset="-122"/>
                <a:cs typeface="Calibri" pitchFamily="34" charset="-120"/>
              </a:rPr>
              <a:t>Verification is mandatory, not optional. Every package, every build.</a:t>
            </a:r>
            <a:endParaRPr lang="en-US" sz="1600" dirty="0"/>
          </a:p>
        </p:txBody>
      </p:sp>
      <p:sp>
        <p:nvSpPr>
          <p:cNvPr id="6" name="Shape 4"/>
          <p:cNvSpPr/>
          <p:nvPr/>
        </p:nvSpPr>
        <p:spPr>
          <a:xfrm>
            <a:off x="548640" y="1691640"/>
            <a:ext cx="3657600" cy="1828800"/>
          </a:xfrm>
          <a:prstGeom prst="rect">
            <a:avLst/>
          </a:prstGeom>
          <a:solidFill>
            <a:srgbClr val="FFFFFF"/>
          </a:solidFill>
          <a:ln w="6350">
            <a:solidFill>
              <a:srgbClr val="E2E8F0"/>
            </a:solidFill>
            <a:prstDash val="solid"/>
          </a:ln>
          <a:effectLst>
            <a:outerShdw blurRad="101600" dist="25400" dir="5400000" algn="bl" rotWithShape="0">
              <a:srgbClr val="000000">
                <a:alpha val="12000"/>
              </a:srgbClr>
            </a:outerShdw>
          </a:effectLst>
        </p:spPr>
        <p:txBody>
          <a:bodyPr/>
          <a:lstStyle/>
          <a:p>
            <a:endParaRPr lang="en-US"/>
          </a:p>
        </p:txBody>
      </p:sp>
      <p:sp>
        <p:nvSpPr>
          <p:cNvPr id="7" name="Shape 5"/>
          <p:cNvSpPr/>
          <p:nvPr/>
        </p:nvSpPr>
        <p:spPr>
          <a:xfrm>
            <a:off x="548640" y="1691640"/>
            <a:ext cx="91440" cy="1828800"/>
          </a:xfrm>
          <a:prstGeom prst="rect">
            <a:avLst/>
          </a:prstGeom>
          <a:solidFill>
            <a:schemeClr val="accent2">
              <a:lumMod val="60000"/>
              <a:lumOff val="40000"/>
            </a:schemeClr>
          </a:solidFill>
          <a:ln w="12700">
            <a:solidFill>
              <a:srgbClr val="02C39A"/>
            </a:solidFill>
            <a:prstDash val="solid"/>
          </a:ln>
        </p:spPr>
        <p:txBody>
          <a:bodyPr/>
          <a:lstStyle/>
          <a:p>
            <a:endParaRPr lang="en-US"/>
          </a:p>
        </p:txBody>
      </p:sp>
      <p:pic>
        <p:nvPicPr>
          <p:cNvPr id="8" name="Image 0" descr="preencoded.png"/>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9000"/>
                    </a14:imgEffect>
                  </a14:imgLayer>
                </a14:imgProps>
              </a:ext>
            </a:extLst>
          </a:blip>
          <a:stretch>
            <a:fillRect/>
          </a:stretch>
        </p:blipFill>
        <p:spPr>
          <a:xfrm>
            <a:off x="914400" y="1965960"/>
            <a:ext cx="502920" cy="502920"/>
          </a:xfrm>
          <a:prstGeom prst="rect">
            <a:avLst/>
          </a:prstGeom>
        </p:spPr>
      </p:pic>
      <p:sp>
        <p:nvSpPr>
          <p:cNvPr id="9" name="Text 6"/>
          <p:cNvSpPr/>
          <p:nvPr/>
        </p:nvSpPr>
        <p:spPr>
          <a:xfrm>
            <a:off x="1600200" y="1920240"/>
            <a:ext cx="2468880" cy="640080"/>
          </a:xfrm>
          <a:prstGeom prst="rect">
            <a:avLst/>
          </a:prstGeom>
          <a:noFill/>
          <a:ln/>
        </p:spPr>
        <p:txBody>
          <a:bodyPr wrap="square" lIns="0" tIns="0" rIns="0" bIns="0" rtlCol="0" anchor="ctr"/>
          <a:lstStyle/>
          <a:p>
            <a:pPr marL="0" indent="0">
              <a:buNone/>
            </a:pPr>
            <a:r>
              <a:rPr lang="en-US" sz="1500" b="1" dirty="0">
                <a:solidFill>
                  <a:srgbClr val="1E293B"/>
                </a:solidFill>
                <a:latin typeface="Calibri" pitchFamily="34" charset="0"/>
                <a:ea typeface="Calibri" pitchFamily="34" charset="-122"/>
                <a:cs typeface="Calibri" pitchFamily="34" charset="-120"/>
              </a:rPr>
              <a:t>GPG Signature Verification</a:t>
            </a:r>
            <a:endParaRPr lang="en-US" sz="1500" dirty="0"/>
          </a:p>
        </p:txBody>
      </p:sp>
      <p:sp>
        <p:nvSpPr>
          <p:cNvPr id="10" name="Text 7"/>
          <p:cNvSpPr/>
          <p:nvPr/>
        </p:nvSpPr>
        <p:spPr>
          <a:xfrm>
            <a:off x="914400" y="2651760"/>
            <a:ext cx="3108960" cy="777240"/>
          </a:xfrm>
          <a:prstGeom prst="rect">
            <a:avLst/>
          </a:prstGeom>
          <a:noFill/>
          <a:ln/>
        </p:spPr>
        <p:txBody>
          <a:bodyPr wrap="square" lIns="0" tIns="0" rIns="0" bIns="0" rtlCol="0" anchor="ctr"/>
          <a:lstStyle/>
          <a:p>
            <a:pPr marL="0" indent="0">
              <a:buNone/>
            </a:pPr>
            <a:r>
              <a:rPr lang="en-US" sz="1200" dirty="0">
                <a:solidFill>
                  <a:srgbClr val="64748B"/>
                </a:solidFill>
                <a:latin typeface="Calibri" pitchFamily="34" charset="0"/>
                <a:ea typeface="Calibri" pitchFamily="34" charset="-122"/>
                <a:cs typeface="Calibri" pitchFamily="34" charset="-120"/>
              </a:rPr>
              <a:t>Every package verified against distribution GPG keys. Mismatch = build fails.</a:t>
            </a:r>
            <a:endParaRPr lang="en-US" sz="1200" dirty="0"/>
          </a:p>
        </p:txBody>
      </p:sp>
      <p:sp>
        <p:nvSpPr>
          <p:cNvPr id="11" name="Shape 8"/>
          <p:cNvSpPr/>
          <p:nvPr/>
        </p:nvSpPr>
        <p:spPr>
          <a:xfrm>
            <a:off x="4343400" y="1691640"/>
            <a:ext cx="3657600" cy="1828800"/>
          </a:xfrm>
          <a:prstGeom prst="rect">
            <a:avLst/>
          </a:prstGeom>
          <a:solidFill>
            <a:srgbClr val="FFFFFF"/>
          </a:solidFill>
          <a:ln w="6350">
            <a:solidFill>
              <a:srgbClr val="E2E8F0"/>
            </a:solidFill>
            <a:prstDash val="solid"/>
          </a:ln>
          <a:effectLst>
            <a:outerShdw blurRad="101600" dist="25400" dir="5400000" algn="bl" rotWithShape="0">
              <a:srgbClr val="000000">
                <a:alpha val="12000"/>
              </a:srgbClr>
            </a:outerShdw>
          </a:effectLst>
        </p:spPr>
        <p:txBody>
          <a:bodyPr/>
          <a:lstStyle/>
          <a:p>
            <a:endParaRPr lang="en-US"/>
          </a:p>
        </p:txBody>
      </p:sp>
      <p:sp>
        <p:nvSpPr>
          <p:cNvPr id="12" name="Shape 9"/>
          <p:cNvSpPr/>
          <p:nvPr/>
        </p:nvSpPr>
        <p:spPr>
          <a:xfrm>
            <a:off x="4343400" y="1691640"/>
            <a:ext cx="91440" cy="1828800"/>
          </a:xfrm>
          <a:prstGeom prst="rect">
            <a:avLst/>
          </a:prstGeom>
          <a:solidFill>
            <a:schemeClr val="accent2">
              <a:lumMod val="60000"/>
              <a:lumOff val="40000"/>
            </a:schemeClr>
          </a:solidFill>
          <a:ln w="12700">
            <a:solidFill>
              <a:srgbClr val="02C39A"/>
            </a:solidFill>
            <a:prstDash val="solid"/>
          </a:ln>
        </p:spPr>
        <p:txBody>
          <a:bodyPr/>
          <a:lstStyle/>
          <a:p>
            <a:endParaRPr lang="en-US"/>
          </a:p>
        </p:txBody>
      </p:sp>
      <p:pic>
        <p:nvPicPr>
          <p:cNvPr id="13" name="Image 1" descr="preencoded.png"/>
          <p:cNvPicPr>
            <a:picLocks noChangeAspect="1"/>
          </p:cNvPicPr>
          <p:nvPr/>
        </p:nvPicPr>
        <p:blipFill>
          <a:blip r:embed="rId6">
            <a:duotone>
              <a:schemeClr val="accent2">
                <a:shade val="45000"/>
                <a:satMod val="135000"/>
              </a:schemeClr>
              <a:prstClr val="white"/>
            </a:duotone>
          </a:blip>
          <a:stretch>
            <a:fillRect/>
          </a:stretch>
        </p:blipFill>
        <p:spPr>
          <a:xfrm>
            <a:off x="4709160" y="1965960"/>
            <a:ext cx="502920" cy="502920"/>
          </a:xfrm>
          <a:prstGeom prst="rect">
            <a:avLst/>
          </a:prstGeom>
        </p:spPr>
      </p:pic>
      <p:sp>
        <p:nvSpPr>
          <p:cNvPr id="14" name="Text 10"/>
          <p:cNvSpPr/>
          <p:nvPr/>
        </p:nvSpPr>
        <p:spPr>
          <a:xfrm>
            <a:off x="5394960" y="1920240"/>
            <a:ext cx="2468880" cy="640080"/>
          </a:xfrm>
          <a:prstGeom prst="rect">
            <a:avLst/>
          </a:prstGeom>
          <a:noFill/>
          <a:ln/>
        </p:spPr>
        <p:txBody>
          <a:bodyPr wrap="square" lIns="0" tIns="0" rIns="0" bIns="0" rtlCol="0" anchor="ctr"/>
          <a:lstStyle/>
          <a:p>
            <a:pPr marL="0" indent="0">
              <a:buNone/>
            </a:pPr>
            <a:r>
              <a:rPr lang="en-US" sz="1500" b="1" dirty="0">
                <a:solidFill>
                  <a:srgbClr val="1E293B"/>
                </a:solidFill>
                <a:latin typeface="Calibri" pitchFamily="34" charset="0"/>
                <a:ea typeface="Calibri" pitchFamily="34" charset="-122"/>
                <a:cs typeface="Calibri" pitchFamily="34" charset="-120"/>
              </a:rPr>
              <a:t>TLS-Only Package Fetches</a:t>
            </a:r>
            <a:endParaRPr lang="en-US" sz="1500" dirty="0"/>
          </a:p>
        </p:txBody>
      </p:sp>
      <p:sp>
        <p:nvSpPr>
          <p:cNvPr id="15" name="Text 11"/>
          <p:cNvSpPr/>
          <p:nvPr/>
        </p:nvSpPr>
        <p:spPr>
          <a:xfrm>
            <a:off x="4709160" y="2651760"/>
            <a:ext cx="3108960" cy="777240"/>
          </a:xfrm>
          <a:prstGeom prst="rect">
            <a:avLst/>
          </a:prstGeom>
          <a:noFill/>
          <a:ln/>
        </p:spPr>
        <p:txBody>
          <a:bodyPr wrap="square" lIns="0" tIns="0" rIns="0" bIns="0" rtlCol="0" anchor="ctr"/>
          <a:lstStyle/>
          <a:p>
            <a:pPr marL="0" indent="0">
              <a:buNone/>
            </a:pPr>
            <a:r>
              <a:rPr lang="en-US" sz="1200" dirty="0">
                <a:solidFill>
                  <a:srgbClr val="64748B"/>
                </a:solidFill>
                <a:latin typeface="Calibri" pitchFamily="34" charset="0"/>
                <a:ea typeface="Calibri" pitchFamily="34" charset="-122"/>
                <a:cs typeface="Calibri" pitchFamily="34" charset="-120"/>
              </a:rPr>
              <a:t>HTTPS with TLS 1.2+. Certificate validation enforced. No plain-HTTP fallback.</a:t>
            </a:r>
            <a:endParaRPr lang="en-US" sz="1200" dirty="0"/>
          </a:p>
        </p:txBody>
      </p:sp>
      <p:sp>
        <p:nvSpPr>
          <p:cNvPr id="16" name="Shape 12"/>
          <p:cNvSpPr/>
          <p:nvPr/>
        </p:nvSpPr>
        <p:spPr>
          <a:xfrm>
            <a:off x="8138160" y="1691640"/>
            <a:ext cx="3657600" cy="1828800"/>
          </a:xfrm>
          <a:prstGeom prst="rect">
            <a:avLst/>
          </a:prstGeom>
          <a:solidFill>
            <a:srgbClr val="FFFFFF"/>
          </a:solidFill>
          <a:ln w="6350">
            <a:solidFill>
              <a:srgbClr val="E2E8F0"/>
            </a:solidFill>
            <a:prstDash val="solid"/>
          </a:ln>
          <a:effectLst>
            <a:outerShdw blurRad="101600" dist="25400" dir="5400000" algn="bl" rotWithShape="0">
              <a:srgbClr val="000000">
                <a:alpha val="12000"/>
              </a:srgbClr>
            </a:outerShdw>
          </a:effectLst>
        </p:spPr>
        <p:txBody>
          <a:bodyPr/>
          <a:lstStyle/>
          <a:p>
            <a:endParaRPr lang="en-US"/>
          </a:p>
        </p:txBody>
      </p:sp>
      <p:sp>
        <p:nvSpPr>
          <p:cNvPr id="17" name="Shape 13"/>
          <p:cNvSpPr/>
          <p:nvPr/>
        </p:nvSpPr>
        <p:spPr>
          <a:xfrm>
            <a:off x="8138160" y="1691640"/>
            <a:ext cx="91440" cy="1828800"/>
          </a:xfrm>
          <a:prstGeom prst="rect">
            <a:avLst/>
          </a:prstGeom>
          <a:solidFill>
            <a:schemeClr val="accent2">
              <a:lumMod val="60000"/>
              <a:lumOff val="40000"/>
            </a:schemeClr>
          </a:solidFill>
          <a:ln w="12700">
            <a:solidFill>
              <a:srgbClr val="02C39A"/>
            </a:solidFill>
            <a:prstDash val="solid"/>
          </a:ln>
        </p:spPr>
        <p:txBody>
          <a:bodyPr/>
          <a:lstStyle/>
          <a:p>
            <a:endParaRPr lang="en-US"/>
          </a:p>
        </p:txBody>
      </p:sp>
      <p:pic>
        <p:nvPicPr>
          <p:cNvPr id="18" name="Image 2" descr="preencoded.png"/>
          <p:cNvPicPr>
            <a:picLocks noChangeAspect="1"/>
          </p:cNvPicPr>
          <p:nvPr/>
        </p:nvPicPr>
        <p:blipFill>
          <a:blip r:embed="rId7">
            <a:duotone>
              <a:schemeClr val="accent2">
                <a:shade val="45000"/>
                <a:satMod val="135000"/>
              </a:schemeClr>
              <a:prstClr val="white"/>
            </a:duotone>
          </a:blip>
          <a:stretch>
            <a:fillRect/>
          </a:stretch>
        </p:blipFill>
        <p:spPr>
          <a:xfrm>
            <a:off x="8503920" y="1965960"/>
            <a:ext cx="502920" cy="502920"/>
          </a:xfrm>
          <a:prstGeom prst="rect">
            <a:avLst/>
          </a:prstGeom>
        </p:spPr>
      </p:pic>
      <p:sp>
        <p:nvSpPr>
          <p:cNvPr id="19" name="Text 14"/>
          <p:cNvSpPr/>
          <p:nvPr/>
        </p:nvSpPr>
        <p:spPr>
          <a:xfrm>
            <a:off x="9189720" y="1920240"/>
            <a:ext cx="2468880" cy="640080"/>
          </a:xfrm>
          <a:prstGeom prst="rect">
            <a:avLst/>
          </a:prstGeom>
          <a:noFill/>
          <a:ln/>
        </p:spPr>
        <p:txBody>
          <a:bodyPr wrap="square" lIns="0" tIns="0" rIns="0" bIns="0" rtlCol="0" anchor="ctr"/>
          <a:lstStyle/>
          <a:p>
            <a:pPr marL="0" indent="0">
              <a:buNone/>
            </a:pPr>
            <a:r>
              <a:rPr lang="en-US" sz="1500" b="1" dirty="0">
                <a:solidFill>
                  <a:srgbClr val="1E293B"/>
                </a:solidFill>
                <a:latin typeface="Calibri" pitchFamily="34" charset="0"/>
                <a:ea typeface="Calibri" pitchFamily="34" charset="-122"/>
                <a:cs typeface="Calibri" pitchFamily="34" charset="-120"/>
              </a:rPr>
              <a:t>SHA-256 Checksum Validation</a:t>
            </a:r>
            <a:endParaRPr lang="en-US" sz="1500" dirty="0"/>
          </a:p>
        </p:txBody>
      </p:sp>
      <p:sp>
        <p:nvSpPr>
          <p:cNvPr id="20" name="Text 15"/>
          <p:cNvSpPr/>
          <p:nvPr/>
        </p:nvSpPr>
        <p:spPr>
          <a:xfrm>
            <a:off x="8503920" y="2651760"/>
            <a:ext cx="3108960" cy="777240"/>
          </a:xfrm>
          <a:prstGeom prst="rect">
            <a:avLst/>
          </a:prstGeom>
          <a:noFill/>
          <a:ln/>
        </p:spPr>
        <p:txBody>
          <a:bodyPr wrap="square" lIns="0" tIns="0" rIns="0" bIns="0" rtlCol="0" anchor="ctr"/>
          <a:lstStyle/>
          <a:p>
            <a:pPr marL="0" indent="0">
              <a:buNone/>
            </a:pPr>
            <a:r>
              <a:rPr lang="en-US" sz="1200" dirty="0">
                <a:solidFill>
                  <a:srgbClr val="64748B"/>
                </a:solidFill>
                <a:latin typeface="Calibri" pitchFamily="34" charset="0"/>
                <a:ea typeface="Calibri" pitchFamily="34" charset="-122"/>
                <a:cs typeface="Calibri" pitchFamily="34" charset="-120"/>
              </a:rPr>
              <a:t>Every downloaded package hash-verified before unpacking.</a:t>
            </a:r>
            <a:endParaRPr lang="en-US" sz="1200" dirty="0"/>
          </a:p>
        </p:txBody>
      </p:sp>
      <p:sp>
        <p:nvSpPr>
          <p:cNvPr id="21" name="Shape 16"/>
          <p:cNvSpPr/>
          <p:nvPr/>
        </p:nvSpPr>
        <p:spPr>
          <a:xfrm>
            <a:off x="548640" y="3657600"/>
            <a:ext cx="3657600" cy="1828800"/>
          </a:xfrm>
          <a:prstGeom prst="rect">
            <a:avLst/>
          </a:prstGeom>
          <a:solidFill>
            <a:srgbClr val="FFFFFF"/>
          </a:solidFill>
          <a:ln w="6350">
            <a:solidFill>
              <a:srgbClr val="E2E8F0"/>
            </a:solidFill>
            <a:prstDash val="solid"/>
          </a:ln>
          <a:effectLst>
            <a:outerShdw blurRad="101600" dist="25400" dir="5400000" algn="bl" rotWithShape="0">
              <a:srgbClr val="000000">
                <a:alpha val="12000"/>
              </a:srgbClr>
            </a:outerShdw>
          </a:effectLst>
        </p:spPr>
        <p:txBody>
          <a:bodyPr/>
          <a:lstStyle/>
          <a:p>
            <a:endParaRPr lang="en-US"/>
          </a:p>
        </p:txBody>
      </p:sp>
      <p:sp>
        <p:nvSpPr>
          <p:cNvPr id="22" name="Shape 17"/>
          <p:cNvSpPr/>
          <p:nvPr/>
        </p:nvSpPr>
        <p:spPr>
          <a:xfrm>
            <a:off x="548640" y="3657600"/>
            <a:ext cx="91440" cy="1828800"/>
          </a:xfrm>
          <a:prstGeom prst="rect">
            <a:avLst/>
          </a:prstGeom>
          <a:solidFill>
            <a:schemeClr val="accent2">
              <a:lumMod val="60000"/>
              <a:lumOff val="40000"/>
            </a:schemeClr>
          </a:solidFill>
          <a:ln w="12700">
            <a:solidFill>
              <a:srgbClr val="02C39A"/>
            </a:solidFill>
            <a:prstDash val="solid"/>
          </a:ln>
        </p:spPr>
        <p:txBody>
          <a:bodyPr/>
          <a:lstStyle/>
          <a:p>
            <a:endParaRPr lang="en-US"/>
          </a:p>
        </p:txBody>
      </p:sp>
      <p:pic>
        <p:nvPicPr>
          <p:cNvPr id="23" name="Image 3" descr="preencoded.png"/>
          <p:cNvPicPr>
            <a:picLocks noChangeAspect="1"/>
          </p:cNvPicPr>
          <p:nvPr/>
        </p:nvPicPr>
        <p:blipFill>
          <a:blip r:embed="rId8">
            <a:duotone>
              <a:schemeClr val="accent2">
                <a:shade val="45000"/>
                <a:satMod val="135000"/>
              </a:schemeClr>
              <a:prstClr val="white"/>
            </a:duotone>
          </a:blip>
          <a:stretch>
            <a:fillRect/>
          </a:stretch>
        </p:blipFill>
        <p:spPr>
          <a:xfrm>
            <a:off x="914400" y="3931920"/>
            <a:ext cx="502920" cy="502920"/>
          </a:xfrm>
          <a:prstGeom prst="rect">
            <a:avLst/>
          </a:prstGeom>
        </p:spPr>
      </p:pic>
      <p:sp>
        <p:nvSpPr>
          <p:cNvPr id="24" name="Text 18"/>
          <p:cNvSpPr/>
          <p:nvPr/>
        </p:nvSpPr>
        <p:spPr>
          <a:xfrm>
            <a:off x="1600200" y="3886200"/>
            <a:ext cx="2468880" cy="640080"/>
          </a:xfrm>
          <a:prstGeom prst="rect">
            <a:avLst/>
          </a:prstGeom>
          <a:noFill/>
          <a:ln/>
        </p:spPr>
        <p:txBody>
          <a:bodyPr wrap="square" lIns="0" tIns="0" rIns="0" bIns="0" rtlCol="0" anchor="ctr"/>
          <a:lstStyle/>
          <a:p>
            <a:pPr marL="0" indent="0">
              <a:buNone/>
            </a:pPr>
            <a:r>
              <a:rPr lang="en-US" sz="1500" b="1" dirty="0">
                <a:solidFill>
                  <a:srgbClr val="1E293B"/>
                </a:solidFill>
                <a:latin typeface="Calibri" pitchFamily="34" charset="0"/>
                <a:ea typeface="Calibri" pitchFamily="34" charset="-122"/>
                <a:cs typeface="Calibri" pitchFamily="34" charset="-120"/>
              </a:rPr>
              <a:t>Isolated Chroot Builds</a:t>
            </a:r>
            <a:endParaRPr lang="en-US" sz="1500" dirty="0"/>
          </a:p>
        </p:txBody>
      </p:sp>
      <p:sp>
        <p:nvSpPr>
          <p:cNvPr id="25" name="Text 19"/>
          <p:cNvSpPr/>
          <p:nvPr/>
        </p:nvSpPr>
        <p:spPr>
          <a:xfrm>
            <a:off x="914400" y="4617720"/>
            <a:ext cx="3108960" cy="777240"/>
          </a:xfrm>
          <a:prstGeom prst="rect">
            <a:avLst/>
          </a:prstGeom>
          <a:noFill/>
          <a:ln/>
        </p:spPr>
        <p:txBody>
          <a:bodyPr wrap="square" lIns="0" tIns="0" rIns="0" bIns="0" rtlCol="0" anchor="ctr"/>
          <a:lstStyle/>
          <a:p>
            <a:pPr marL="0" indent="0">
              <a:buNone/>
            </a:pPr>
            <a:r>
              <a:rPr lang="en-US" sz="1200" dirty="0">
                <a:solidFill>
                  <a:srgbClr val="64748B"/>
                </a:solidFill>
                <a:latin typeface="Calibri" pitchFamily="34" charset="0"/>
                <a:ea typeface="Calibri" pitchFamily="34" charset="-122"/>
                <a:cs typeface="Calibri" pitchFamily="34" charset="-120"/>
              </a:rPr>
              <a:t>No package execution on host. Sandbox cleaned up on failure.</a:t>
            </a:r>
            <a:endParaRPr lang="en-US" sz="1200" dirty="0"/>
          </a:p>
        </p:txBody>
      </p:sp>
      <p:sp>
        <p:nvSpPr>
          <p:cNvPr id="26" name="Shape 20"/>
          <p:cNvSpPr/>
          <p:nvPr/>
        </p:nvSpPr>
        <p:spPr>
          <a:xfrm>
            <a:off x="4343400" y="3657600"/>
            <a:ext cx="3657600" cy="1828800"/>
          </a:xfrm>
          <a:prstGeom prst="rect">
            <a:avLst/>
          </a:prstGeom>
          <a:solidFill>
            <a:srgbClr val="FFFFFF"/>
          </a:solidFill>
          <a:ln w="6350">
            <a:solidFill>
              <a:srgbClr val="E2E8F0"/>
            </a:solidFill>
            <a:prstDash val="solid"/>
          </a:ln>
          <a:effectLst>
            <a:outerShdw blurRad="101600" dist="25400" dir="5400000" algn="bl" rotWithShape="0">
              <a:srgbClr val="000000">
                <a:alpha val="12000"/>
              </a:srgbClr>
            </a:outerShdw>
          </a:effectLst>
        </p:spPr>
        <p:txBody>
          <a:bodyPr/>
          <a:lstStyle/>
          <a:p>
            <a:endParaRPr lang="en-US" dirty="0"/>
          </a:p>
        </p:txBody>
      </p:sp>
      <p:sp>
        <p:nvSpPr>
          <p:cNvPr id="27" name="Shape 21"/>
          <p:cNvSpPr/>
          <p:nvPr/>
        </p:nvSpPr>
        <p:spPr>
          <a:xfrm>
            <a:off x="4343400" y="3657600"/>
            <a:ext cx="91440" cy="1828800"/>
          </a:xfrm>
          <a:prstGeom prst="rect">
            <a:avLst/>
          </a:prstGeom>
          <a:solidFill>
            <a:schemeClr val="accent2">
              <a:lumMod val="60000"/>
              <a:lumOff val="40000"/>
            </a:schemeClr>
          </a:solidFill>
          <a:ln w="12700">
            <a:solidFill>
              <a:srgbClr val="02C39A"/>
            </a:solidFill>
            <a:prstDash val="solid"/>
          </a:ln>
        </p:spPr>
        <p:txBody>
          <a:bodyPr/>
          <a:lstStyle/>
          <a:p>
            <a:endParaRPr lang="en-US"/>
          </a:p>
        </p:txBody>
      </p:sp>
      <p:pic>
        <p:nvPicPr>
          <p:cNvPr id="28" name="Image 4" descr="preencoded.png"/>
          <p:cNvPicPr>
            <a:picLocks noChangeAspect="1"/>
          </p:cNvPicPr>
          <p:nvPr/>
        </p:nvPicPr>
        <p:blipFill>
          <a:blip r:embed="rId9">
            <a:duotone>
              <a:schemeClr val="accent2">
                <a:shade val="45000"/>
                <a:satMod val="135000"/>
              </a:schemeClr>
              <a:prstClr val="white"/>
            </a:duotone>
          </a:blip>
          <a:stretch>
            <a:fillRect/>
          </a:stretch>
        </p:blipFill>
        <p:spPr>
          <a:xfrm>
            <a:off x="4709160" y="3931920"/>
            <a:ext cx="502920" cy="502920"/>
          </a:xfrm>
          <a:prstGeom prst="rect">
            <a:avLst/>
          </a:prstGeom>
        </p:spPr>
      </p:pic>
      <p:sp>
        <p:nvSpPr>
          <p:cNvPr id="29" name="Text 22"/>
          <p:cNvSpPr/>
          <p:nvPr/>
        </p:nvSpPr>
        <p:spPr>
          <a:xfrm>
            <a:off x="5394960" y="3886200"/>
            <a:ext cx="2468880" cy="640080"/>
          </a:xfrm>
          <a:prstGeom prst="rect">
            <a:avLst/>
          </a:prstGeom>
          <a:noFill/>
          <a:ln/>
        </p:spPr>
        <p:txBody>
          <a:bodyPr wrap="square" lIns="0" tIns="0" rIns="0" bIns="0" rtlCol="0" anchor="ctr"/>
          <a:lstStyle/>
          <a:p>
            <a:r>
              <a:rPr lang="en-US" sz="1500" b="1" dirty="0">
                <a:solidFill>
                  <a:srgbClr val="1E293B"/>
                </a:solidFill>
                <a:latin typeface="Calibri" pitchFamily="34" charset="0"/>
                <a:ea typeface="Calibri" pitchFamily="34" charset="-122"/>
                <a:cs typeface="Calibri" pitchFamily="34" charset="-120"/>
              </a:rPr>
              <a:t>Reproducibility Assurance</a:t>
            </a:r>
          </a:p>
        </p:txBody>
      </p:sp>
      <p:sp>
        <p:nvSpPr>
          <p:cNvPr id="30" name="Text 23"/>
          <p:cNvSpPr/>
          <p:nvPr/>
        </p:nvSpPr>
        <p:spPr>
          <a:xfrm>
            <a:off x="4709160" y="4617720"/>
            <a:ext cx="3108960" cy="777240"/>
          </a:xfrm>
          <a:prstGeom prst="rect">
            <a:avLst/>
          </a:prstGeom>
          <a:noFill/>
          <a:ln/>
        </p:spPr>
        <p:txBody>
          <a:bodyPr wrap="square" lIns="0" tIns="0" rIns="0" bIns="0" rtlCol="0" anchor="ctr"/>
          <a:lstStyle/>
          <a:p>
            <a:pPr marL="0" indent="0">
              <a:buNone/>
            </a:pPr>
            <a:r>
              <a:rPr lang="en-US" sz="1200" dirty="0">
                <a:solidFill>
                  <a:srgbClr val="64748B"/>
                </a:solidFill>
                <a:latin typeface="Calibri" pitchFamily="34" charset="0"/>
                <a:ea typeface="Calibri" pitchFamily="34" charset="-122"/>
                <a:cs typeface="Calibri" pitchFamily="34" charset="-120"/>
              </a:rPr>
              <a:t>Semantically identical image can be verified with filesystem, partition table, SBOM.</a:t>
            </a:r>
            <a:endParaRPr lang="en-US" sz="1200" dirty="0"/>
          </a:p>
        </p:txBody>
      </p:sp>
      <p:sp>
        <p:nvSpPr>
          <p:cNvPr id="31" name="Shape 24"/>
          <p:cNvSpPr/>
          <p:nvPr/>
        </p:nvSpPr>
        <p:spPr>
          <a:xfrm>
            <a:off x="8138160" y="3657600"/>
            <a:ext cx="3657600" cy="1828800"/>
          </a:xfrm>
          <a:prstGeom prst="rect">
            <a:avLst/>
          </a:prstGeom>
          <a:solidFill>
            <a:srgbClr val="FFFFFF"/>
          </a:solidFill>
          <a:ln w="6350">
            <a:solidFill>
              <a:srgbClr val="E2E8F0"/>
            </a:solidFill>
            <a:prstDash val="solid"/>
          </a:ln>
          <a:effectLst>
            <a:outerShdw blurRad="101600" dist="25400" dir="5400000" algn="bl" rotWithShape="0">
              <a:srgbClr val="000000">
                <a:alpha val="12000"/>
              </a:srgbClr>
            </a:outerShdw>
          </a:effectLst>
        </p:spPr>
        <p:txBody>
          <a:bodyPr/>
          <a:lstStyle/>
          <a:p>
            <a:endParaRPr lang="en-US"/>
          </a:p>
        </p:txBody>
      </p:sp>
      <p:sp>
        <p:nvSpPr>
          <p:cNvPr id="32" name="Shape 25"/>
          <p:cNvSpPr/>
          <p:nvPr/>
        </p:nvSpPr>
        <p:spPr>
          <a:xfrm>
            <a:off x="8138160" y="3657600"/>
            <a:ext cx="91440" cy="1828800"/>
          </a:xfrm>
          <a:prstGeom prst="rect">
            <a:avLst/>
          </a:prstGeom>
          <a:solidFill>
            <a:schemeClr val="accent2">
              <a:lumMod val="60000"/>
              <a:lumOff val="40000"/>
            </a:schemeClr>
          </a:solidFill>
          <a:ln w="12700">
            <a:solidFill>
              <a:srgbClr val="02C39A"/>
            </a:solidFill>
            <a:prstDash val="solid"/>
          </a:ln>
        </p:spPr>
        <p:txBody>
          <a:bodyPr/>
          <a:lstStyle/>
          <a:p>
            <a:endParaRPr lang="en-US"/>
          </a:p>
        </p:txBody>
      </p:sp>
      <p:pic>
        <p:nvPicPr>
          <p:cNvPr id="33" name="Image 5" descr="preencoded.png"/>
          <p:cNvPicPr>
            <a:picLocks noChangeAspect="1"/>
          </p:cNvPicPr>
          <p:nvPr/>
        </p:nvPicPr>
        <p:blipFill>
          <a:blip r:embed="rId10">
            <a:duotone>
              <a:schemeClr val="accent2">
                <a:shade val="45000"/>
                <a:satMod val="135000"/>
              </a:schemeClr>
              <a:prstClr val="white"/>
            </a:duotone>
          </a:blip>
          <a:stretch>
            <a:fillRect/>
          </a:stretch>
        </p:blipFill>
        <p:spPr>
          <a:xfrm>
            <a:off x="8503920" y="3931920"/>
            <a:ext cx="502920" cy="502920"/>
          </a:xfrm>
          <a:prstGeom prst="rect">
            <a:avLst/>
          </a:prstGeom>
        </p:spPr>
      </p:pic>
      <p:sp>
        <p:nvSpPr>
          <p:cNvPr id="34" name="Text 26"/>
          <p:cNvSpPr/>
          <p:nvPr/>
        </p:nvSpPr>
        <p:spPr>
          <a:xfrm>
            <a:off x="9189720" y="3886200"/>
            <a:ext cx="2468880" cy="640080"/>
          </a:xfrm>
          <a:prstGeom prst="rect">
            <a:avLst/>
          </a:prstGeom>
          <a:noFill/>
          <a:ln/>
        </p:spPr>
        <p:txBody>
          <a:bodyPr wrap="square" lIns="0" tIns="0" rIns="0" bIns="0" rtlCol="0" anchor="ctr"/>
          <a:lstStyle/>
          <a:p>
            <a:pPr marL="0" indent="0">
              <a:buNone/>
            </a:pPr>
            <a:r>
              <a:rPr lang="en-US" sz="1500" b="1" dirty="0">
                <a:solidFill>
                  <a:srgbClr val="1E293B"/>
                </a:solidFill>
                <a:latin typeface="Calibri" pitchFamily="34" charset="0"/>
                <a:ea typeface="Calibri" pitchFamily="34" charset="-122"/>
                <a:cs typeface="Calibri" pitchFamily="34" charset="-120"/>
              </a:rPr>
              <a:t>Audit Trail / SBOM Ready</a:t>
            </a:r>
            <a:endParaRPr lang="en-US" sz="1500" dirty="0"/>
          </a:p>
        </p:txBody>
      </p:sp>
      <p:sp>
        <p:nvSpPr>
          <p:cNvPr id="35" name="Text 27"/>
          <p:cNvSpPr/>
          <p:nvPr/>
        </p:nvSpPr>
        <p:spPr>
          <a:xfrm>
            <a:off x="8503920" y="4617720"/>
            <a:ext cx="3108960" cy="777240"/>
          </a:xfrm>
          <a:prstGeom prst="rect">
            <a:avLst/>
          </a:prstGeom>
          <a:noFill/>
          <a:ln/>
        </p:spPr>
        <p:txBody>
          <a:bodyPr wrap="square" lIns="0" tIns="0" rIns="0" bIns="0" rtlCol="0" anchor="ctr"/>
          <a:lstStyle/>
          <a:p>
            <a:pPr marL="0" indent="0">
              <a:buNone/>
            </a:pPr>
            <a:r>
              <a:rPr lang="en-US" sz="1200" dirty="0">
                <a:solidFill>
                  <a:srgbClr val="64748B"/>
                </a:solidFill>
                <a:latin typeface="Calibri" pitchFamily="34" charset="0"/>
                <a:ea typeface="Calibri" pitchFamily="34" charset="-122"/>
                <a:cs typeface="Calibri" pitchFamily="34" charset="-120"/>
              </a:rPr>
              <a:t>Full package manifest for SLSA, CycloneDX, SPDX, compliance.</a:t>
            </a:r>
            <a:endParaRPr lang="en-US" sz="1200" dirty="0"/>
          </a:p>
        </p:txBody>
      </p:sp>
      <p:sp>
        <p:nvSpPr>
          <p:cNvPr id="36" name="Shape 28"/>
          <p:cNvSpPr/>
          <p:nvPr/>
        </p:nvSpPr>
        <p:spPr>
          <a:xfrm>
            <a:off x="548640" y="5623560"/>
            <a:ext cx="11064240" cy="594360"/>
          </a:xfrm>
          <a:prstGeom prst="rect">
            <a:avLst/>
          </a:prstGeom>
          <a:solidFill>
            <a:srgbClr val="21295C"/>
          </a:solidFill>
          <a:ln w="12700">
            <a:solidFill>
              <a:srgbClr val="21295C"/>
            </a:solidFill>
            <a:prstDash val="solid"/>
          </a:ln>
        </p:spPr>
        <p:txBody>
          <a:bodyPr/>
          <a:lstStyle/>
          <a:p>
            <a:endParaRPr lang="en-US"/>
          </a:p>
        </p:txBody>
      </p:sp>
      <p:pic>
        <p:nvPicPr>
          <p:cNvPr id="37" name="Image 6" descr="preencoded.png"/>
          <p:cNvPicPr>
            <a:picLocks noChangeAspect="1"/>
          </p:cNvPicPr>
          <p:nvPr/>
        </p:nvPicPr>
        <p:blipFill>
          <a:blip r:embed="rId11"/>
          <a:stretch>
            <a:fillRect/>
          </a:stretch>
        </p:blipFill>
        <p:spPr>
          <a:xfrm>
            <a:off x="777240" y="5733288"/>
            <a:ext cx="365760" cy="365760"/>
          </a:xfrm>
          <a:prstGeom prst="rect">
            <a:avLst/>
          </a:prstGeom>
        </p:spPr>
      </p:pic>
      <p:sp>
        <p:nvSpPr>
          <p:cNvPr id="38" name="Text 29"/>
          <p:cNvSpPr/>
          <p:nvPr/>
        </p:nvSpPr>
        <p:spPr>
          <a:xfrm>
            <a:off x="1280160" y="5687568"/>
            <a:ext cx="10241280" cy="502920"/>
          </a:xfrm>
          <a:prstGeom prst="rect">
            <a:avLst/>
          </a:prstGeom>
          <a:noFill/>
          <a:ln/>
        </p:spPr>
        <p:txBody>
          <a:bodyPr wrap="square" lIns="0" tIns="0" rIns="0" bIns="0" rtlCol="0" anchor="ctr"/>
          <a:lstStyle/>
          <a:p>
            <a:pPr marL="0" indent="0">
              <a:buNone/>
            </a:pPr>
            <a:r>
              <a:rPr lang="en-US" sz="1400" i="1" dirty="0">
                <a:solidFill>
                  <a:srgbClr val="FFFFFF"/>
                </a:solidFill>
                <a:latin typeface="Calibri" pitchFamily="34" charset="0"/>
                <a:ea typeface="Calibri" pitchFamily="34" charset="-122"/>
                <a:cs typeface="Calibri" pitchFamily="34" charset="-120"/>
              </a:rPr>
              <a:t>Addresses SLSA framework, SBOM mandates, supply chain attestation — out of the box.</a:t>
            </a:r>
            <a:endParaRPr lang="en-US" sz="1400" dirty="0"/>
          </a:p>
        </p:txBody>
      </p:sp>
    </p:spTree>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1_2024 ACM Template">
  <a:themeElements>
    <a:clrScheme name="Custom 10">
      <a:dk1>
        <a:srgbClr val="FFFFFF"/>
      </a:dk1>
      <a:lt1>
        <a:srgbClr val="525252"/>
      </a:lt1>
      <a:dk2>
        <a:srgbClr val="FFFFFF"/>
      </a:dk2>
      <a:lt2>
        <a:srgbClr val="004A86"/>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IntelOne">
      <a:majorFont>
        <a:latin typeface="IntelOne Display Light"/>
        <a:ea typeface="Arial"/>
        <a:cs typeface="Arial"/>
      </a:majorFont>
      <a:minorFont>
        <a:latin typeface="IntelOne Display Regular"/>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extLst>
    <a:ext uri="{05A4C25C-085E-4340-85A3-A5531E510DB2}">
      <thm15:themeFamily xmlns:thm15="http://schemas.microsoft.com/office/thememl/2012/main" name="Intel2020-Blue" id="{8E7B0A15-D81C-44D6-BD77-194E1E0B5A65}" vid="{66412CDD-274E-4158-9B42-62AACF19BC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ustom 10">
    <a:dk1>
      <a:srgbClr val="FFFFFF"/>
    </a:dk1>
    <a:lt1>
      <a:srgbClr val="525252"/>
    </a:lt1>
    <a:dk2>
      <a:srgbClr val="FFFFFF"/>
    </a:dk2>
    <a:lt2>
      <a:srgbClr val="004A86"/>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themeOverride>
</file>

<file path=ppt/theme/themeOverride10.xml><?xml version="1.0" encoding="utf-8"?>
<a:themeOverride xmlns:a="http://schemas.openxmlformats.org/drawingml/2006/main">
  <a:clrScheme name="Custom 10">
    <a:dk1>
      <a:srgbClr val="FFFFFF"/>
    </a:dk1>
    <a:lt1>
      <a:srgbClr val="525252"/>
    </a:lt1>
    <a:dk2>
      <a:srgbClr val="FFFFFF"/>
    </a:dk2>
    <a:lt2>
      <a:srgbClr val="004A86"/>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themeOverride>
</file>

<file path=ppt/theme/themeOverride11.xml><?xml version="1.0" encoding="utf-8"?>
<a:themeOverride xmlns:a="http://schemas.openxmlformats.org/drawingml/2006/main">
  <a:clrScheme name="Custom 10">
    <a:dk1>
      <a:srgbClr val="FFFFFF"/>
    </a:dk1>
    <a:lt1>
      <a:srgbClr val="525252"/>
    </a:lt1>
    <a:dk2>
      <a:srgbClr val="FFFFFF"/>
    </a:dk2>
    <a:lt2>
      <a:srgbClr val="004A86"/>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themeOverride>
</file>

<file path=ppt/theme/themeOverride12.xml><?xml version="1.0" encoding="utf-8"?>
<a:themeOverride xmlns:a="http://schemas.openxmlformats.org/drawingml/2006/main">
  <a:clrScheme name="Custom 10">
    <a:dk1>
      <a:srgbClr val="FFFFFF"/>
    </a:dk1>
    <a:lt1>
      <a:srgbClr val="525252"/>
    </a:lt1>
    <a:dk2>
      <a:srgbClr val="FFFFFF"/>
    </a:dk2>
    <a:lt2>
      <a:srgbClr val="004A86"/>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themeOverride>
</file>

<file path=ppt/theme/themeOverride13.xml><?xml version="1.0" encoding="utf-8"?>
<a:themeOverride xmlns:a="http://schemas.openxmlformats.org/drawingml/2006/main">
  <a:clrScheme name="Custom 10">
    <a:dk1>
      <a:srgbClr val="FFFFFF"/>
    </a:dk1>
    <a:lt1>
      <a:srgbClr val="525252"/>
    </a:lt1>
    <a:dk2>
      <a:srgbClr val="FFFFFF"/>
    </a:dk2>
    <a:lt2>
      <a:srgbClr val="004A86"/>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themeOverride>
</file>

<file path=ppt/theme/themeOverride14.xml><?xml version="1.0" encoding="utf-8"?>
<a:themeOverride xmlns:a="http://schemas.openxmlformats.org/drawingml/2006/main">
  <a:clrScheme name="Custom 10">
    <a:dk1>
      <a:srgbClr val="FFFFFF"/>
    </a:dk1>
    <a:lt1>
      <a:srgbClr val="525252"/>
    </a:lt1>
    <a:dk2>
      <a:srgbClr val="FFFFFF"/>
    </a:dk2>
    <a:lt2>
      <a:srgbClr val="004A86"/>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themeOverride>
</file>

<file path=ppt/theme/themeOverride2.xml><?xml version="1.0" encoding="utf-8"?>
<a:themeOverride xmlns:a="http://schemas.openxmlformats.org/drawingml/2006/main">
  <a:clrScheme name="Custom 10">
    <a:dk1>
      <a:srgbClr val="FFFFFF"/>
    </a:dk1>
    <a:lt1>
      <a:srgbClr val="525252"/>
    </a:lt1>
    <a:dk2>
      <a:srgbClr val="FFFFFF"/>
    </a:dk2>
    <a:lt2>
      <a:srgbClr val="004A86"/>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themeOverride>
</file>

<file path=ppt/theme/themeOverride3.xml><?xml version="1.0" encoding="utf-8"?>
<a:themeOverride xmlns:a="http://schemas.openxmlformats.org/drawingml/2006/main">
  <a:clrScheme name="Custom 10">
    <a:dk1>
      <a:srgbClr val="FFFFFF"/>
    </a:dk1>
    <a:lt1>
      <a:srgbClr val="525252"/>
    </a:lt1>
    <a:dk2>
      <a:srgbClr val="FFFFFF"/>
    </a:dk2>
    <a:lt2>
      <a:srgbClr val="004A86"/>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themeOverride>
</file>

<file path=ppt/theme/themeOverride4.xml><?xml version="1.0" encoding="utf-8"?>
<a:themeOverride xmlns:a="http://schemas.openxmlformats.org/drawingml/2006/main">
  <a:clrScheme name="Custom 10">
    <a:dk1>
      <a:srgbClr val="FFFFFF"/>
    </a:dk1>
    <a:lt1>
      <a:srgbClr val="525252"/>
    </a:lt1>
    <a:dk2>
      <a:srgbClr val="FFFFFF"/>
    </a:dk2>
    <a:lt2>
      <a:srgbClr val="004A86"/>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themeOverride>
</file>

<file path=ppt/theme/themeOverride5.xml><?xml version="1.0" encoding="utf-8"?>
<a:themeOverride xmlns:a="http://schemas.openxmlformats.org/drawingml/2006/main">
  <a:clrScheme name="Custom 10">
    <a:dk1>
      <a:srgbClr val="FFFFFF"/>
    </a:dk1>
    <a:lt1>
      <a:srgbClr val="525252"/>
    </a:lt1>
    <a:dk2>
      <a:srgbClr val="FFFFFF"/>
    </a:dk2>
    <a:lt2>
      <a:srgbClr val="004A86"/>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themeOverride>
</file>

<file path=ppt/theme/themeOverride6.xml><?xml version="1.0" encoding="utf-8"?>
<a:themeOverride xmlns:a="http://schemas.openxmlformats.org/drawingml/2006/main">
  <a:clrScheme name="Custom 10">
    <a:dk1>
      <a:srgbClr val="FFFFFF"/>
    </a:dk1>
    <a:lt1>
      <a:srgbClr val="525252"/>
    </a:lt1>
    <a:dk2>
      <a:srgbClr val="FFFFFF"/>
    </a:dk2>
    <a:lt2>
      <a:srgbClr val="004A86"/>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themeOverride>
</file>

<file path=ppt/theme/themeOverride7.xml><?xml version="1.0" encoding="utf-8"?>
<a:themeOverride xmlns:a="http://schemas.openxmlformats.org/drawingml/2006/main">
  <a:clrScheme name="Custom 10">
    <a:dk1>
      <a:srgbClr val="FFFFFF"/>
    </a:dk1>
    <a:lt1>
      <a:srgbClr val="525252"/>
    </a:lt1>
    <a:dk2>
      <a:srgbClr val="FFFFFF"/>
    </a:dk2>
    <a:lt2>
      <a:srgbClr val="004A86"/>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themeOverride>
</file>

<file path=ppt/theme/themeOverride8.xml><?xml version="1.0" encoding="utf-8"?>
<a:themeOverride xmlns:a="http://schemas.openxmlformats.org/drawingml/2006/main">
  <a:clrScheme name="Custom 10">
    <a:dk1>
      <a:srgbClr val="FFFFFF"/>
    </a:dk1>
    <a:lt1>
      <a:srgbClr val="525252"/>
    </a:lt1>
    <a:dk2>
      <a:srgbClr val="FFFFFF"/>
    </a:dk2>
    <a:lt2>
      <a:srgbClr val="004A86"/>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themeOverride>
</file>

<file path=ppt/theme/themeOverride9.xml><?xml version="1.0" encoding="utf-8"?>
<a:themeOverride xmlns:a="http://schemas.openxmlformats.org/drawingml/2006/main">
  <a:clrScheme name="Custom 10">
    <a:dk1>
      <a:srgbClr val="FFFFFF"/>
    </a:dk1>
    <a:lt1>
      <a:srgbClr val="525252"/>
    </a:lt1>
    <a:dk2>
      <a:srgbClr val="FFFFFF"/>
    </a:dk2>
    <a:lt2>
      <a:srgbClr val="004A86"/>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themeOverride>
</file>

<file path=docMetadata/LabelInfo.xml><?xml version="1.0" encoding="utf-8"?>
<clbl:labelList xmlns:clbl="http://schemas.microsoft.com/office/2020/mipLabelMetadata">
  <clbl:label id="{46c98d88-e344-4ed4-8496-4ed7712e255d}" enabled="0" method="" siteId="{46c98d88-e344-4ed4-8496-4ed7712e255d}" removed="1"/>
</clbl:labelList>
</file>

<file path=docProps/app.xml><?xml version="1.0" encoding="utf-8"?>
<Properties xmlns="http://schemas.openxmlformats.org/officeDocument/2006/extended-properties" xmlns:vt="http://schemas.openxmlformats.org/officeDocument/2006/docPropsVTypes">
  <Template/>
  <TotalTime>3295</TotalTime>
  <Words>5044</Words>
  <Application>Microsoft Office PowerPoint</Application>
  <PresentationFormat>Widescreen</PresentationFormat>
  <Paragraphs>364</Paragraphs>
  <Slides>17</Slides>
  <Notes>17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Consolas</vt:lpstr>
      <vt:lpstr>IntelOne Display Light</vt:lpstr>
      <vt:lpstr>IntelOne Display Medium</vt:lpstr>
      <vt:lpstr>IntelOne Display Regular</vt:lpstr>
      <vt:lpstr>Inter</vt:lpstr>
      <vt:lpstr>1_2024 ACM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Image Composer Tool — Open Source Summit</dc:title>
  <dc:subject>PptxGenJS Presentation</dc:subject>
  <dc:creator>Image Composer Tool</dc:creator>
  <cp:lastModifiedBy>Rodage, Alpesh Ramesh</cp:lastModifiedBy>
  <cp:revision>8</cp:revision>
  <dcterms:created xsi:type="dcterms:W3CDTF">2026-05-12T18:09:21Z</dcterms:created>
  <dcterms:modified xsi:type="dcterms:W3CDTF">2026-05-22T20:53:24Z</dcterms:modified>
</cp:coreProperties>
</file>