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gh2ZHoSYCVxMjtf3Jn3yA+OMck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18" Type="http://customschemas.google.com/relationships/presentationmetadata" Target="meta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SLIDE 1 — Kubernetes 2026### ⏱ 2 minutes*[Walk on stage. Smile. Wait for the room to settle. Take a breath.]*</a:t>
            </a:r>
            <a:endParaRPr/>
          </a:p>
          <a:p>
            <a:pPr indent="0" lvl="0" marL="0" rtl="0" algn="l">
              <a:lnSpc>
                <a:spcPct val="100000"/>
              </a:lnSpc>
              <a:spcBef>
                <a:spcPts val="0"/>
              </a:spcBef>
              <a:spcAft>
                <a:spcPts val="0"/>
              </a:spcAft>
              <a:buSzPts val="1400"/>
              <a:buNone/>
            </a:pPr>
            <a:r>
              <a:t/>
            </a:r>
            <a:endParaRPr/>
          </a:p>
          <a:p>
            <a:pPr indent="0" lvl="0" marL="0" marR="0" rtl="0" algn="l">
              <a:lnSpc>
                <a:spcPct val="100000"/>
              </a:lnSpc>
              <a:spcBef>
                <a:spcPts val="0"/>
              </a:spcBef>
              <a:spcAft>
                <a:spcPts val="0"/>
              </a:spcAft>
              <a:buClr>
                <a:srgbClr val="000000"/>
              </a:buClr>
              <a:buSzPts val="1400"/>
              <a:buFont typeface="Arial"/>
              <a:buNone/>
            </a:pPr>
            <a:r>
              <a:rPr lang="en-US"/>
              <a:t>"Hi everyone — good to see you all here. My name is **[Your Name]**, and this is my co-presenter **[Co-presenter Name]**. We are so excited to be here at Open-Source Summit North America in Minneapolis.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 Before I start — quick show of hands. How many of you have heard the word Kubernetes before today?*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[Pause. Look around.]*Great. And how many of you feel like you actually understand what it does?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*[Usually fewer hands. Smile.]*That's exactly why we're here. By the end of this session, every single person in this room is going to understand what Kubernetes is, how it works under the hood, and why it matters in 2026.</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We’re keeping this entirely beginner-friendly. No assumptions, and absolutely no jargon without explanation. Instead, we’ll use real-world examples and analogies that actually stick.</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*[Point to the stat badges at the bottom of the slide.]*Just to give you a sense of why this matters: 93% of organizations are using Kubernetes today. 80% have it running in production.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So, whether you're writing code, managing infrastructure, or you just want to understand the world of cloud-native — Kubernetes is something you're going to encounter. Let's get into it."</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5" name="Google Shape;305;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SLIDE 12 — DEMO COMMANDS | ~8 minutes</a:t>
            </a:r>
            <a:br>
              <a:rPr lang="en-US"/>
            </a:br>
            <a:br>
              <a:rPr lang="en-US"/>
            </a:br>
            <a:r>
              <a:rPr lang="en-US"/>
              <a:t>"I'll keep these commands on screen so you can follow along.</a:t>
            </a:r>
            <a:br>
              <a:rPr lang="en-US"/>
            </a:br>
            <a:br>
              <a:rPr lang="en-US"/>
            </a:br>
            <a:r>
              <a:rPr lang="en-US"/>
              <a:t>Step 1 — kubectl create deployment: one command tells K8s 'I want an app called hello-app, using nginx, with 2 copies.' That's it.</a:t>
            </a:r>
            <a:br>
              <a:rPr lang="en-US"/>
            </a:br>
            <a:br>
              <a:rPr lang="en-US"/>
            </a:br>
            <a:r>
              <a:rPr lang="en-US"/>
              <a:t>Step 2 — kubectl get pods: see our two replicas go from ContainerCreating to Running.</a:t>
            </a:r>
            <a:br>
              <a:rPr lang="en-US"/>
            </a:br>
            <a:br>
              <a:rPr lang="en-US"/>
            </a:br>
            <a:r>
              <a:rPr lang="en-US"/>
              <a:t>Step 3 — scale to 5 replicas: watch K8s create three more Pods almost instantly.</a:t>
            </a:r>
            <a:br>
              <a:rPr lang="en-US"/>
            </a:br>
            <a:br>
              <a:rPr lang="en-US"/>
            </a:br>
            <a:r>
              <a:rPr lang="en-US"/>
              <a:t>Step 4 — delete a pod: we're simulating a crash.</a:t>
            </a:r>
            <a:br>
              <a:rPr lang="en-US"/>
            </a:br>
            <a:br>
              <a:rPr lang="en-US"/>
            </a:br>
            <a:r>
              <a:rPr lang="en-US"/>
              <a:t>Step 5 — get pods -w: watch mode streams updates in real time. The deleted Pod shows Terminating, and almost immediately a new one appears — Running. THAT is self-healing."</a:t>
            </a:r>
            <a:endParaRPr/>
          </a:p>
        </p:txBody>
      </p:sp>
      <p:sp>
        <p:nvSpPr>
          <p:cNvPr id="306" name="Google Shape;306;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8" name="Google Shape;33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"AI needs a lot of computers working together. Kubernetes is what manages all of that.</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GPU Scheduling.</a:t>
            </a:r>
            <a:r>
              <a:rPr lang="en-US" sz="1100">
                <a:latin typeface="Arial"/>
                <a:ea typeface="Arial"/>
                <a:cs typeface="Arial"/>
                <a:sym typeface="Arial"/>
              </a:rPr>
              <a:t> Training an AI model needs hundreds of powerful GPUs. You just tell Kubernetes how many GPUs your job needs — it finds the right machine and runs it there. You don't have to do anything manually.</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Scaling.</a:t>
            </a:r>
            <a:r>
              <a:rPr lang="en-US" sz="1100">
                <a:latin typeface="Arial"/>
                <a:ea typeface="Arial"/>
                <a:cs typeface="Arial"/>
                <a:sym typeface="Arial"/>
              </a:rPr>
              <a:t> When your AI app gets a lot of users, Kubernetes automatically starts more copies to handle the load. When it's quiet, it scales back down. You only pay for what you actually use.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MLOps Pipelines.</a:t>
            </a:r>
            <a:r>
              <a:rPr lang="en-US" sz="1100">
                <a:latin typeface="Arial"/>
                <a:ea typeface="Arial"/>
                <a:cs typeface="Arial"/>
                <a:sym typeface="Arial"/>
              </a:rPr>
              <a:t> Training AI model isn't just one step — it's many. Collect data, train, test, deploy, monitor and repeat. </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Kubernetes can automate that entire chain, so you </a:t>
            </a:r>
            <a:r>
              <a:rPr lang="en-US" sz="1100">
                <a:latin typeface="Arial"/>
                <a:ea typeface="Arial"/>
                <a:cs typeface="Arial"/>
                <a:sym typeface="Arial"/>
              </a:rPr>
              <a:t>don't</a:t>
            </a:r>
            <a:r>
              <a:rPr lang="en-US" sz="1100">
                <a:latin typeface="Arial"/>
                <a:ea typeface="Arial"/>
                <a:cs typeface="Arial"/>
                <a:sym typeface="Arial"/>
              </a:rPr>
              <a:t> have to do it by hand every time.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Multi-Cloud.</a:t>
            </a:r>
            <a:r>
              <a:rPr lang="en-US" sz="1100">
                <a:latin typeface="Arial"/>
                <a:ea typeface="Arial"/>
                <a:cs typeface="Arial"/>
                <a:sym typeface="Arial"/>
              </a:rPr>
              <a:t> Want to run on AWS today and Google Cloud tomorrow? Same Kubernetes setup works on both. No starting over, no lock-in.</a:t>
            </a:r>
            <a:endParaRPr sz="1100">
              <a:latin typeface="Arial"/>
              <a:ea typeface="Arial"/>
              <a:cs typeface="Arial"/>
              <a:sym typeface="Arial"/>
            </a:endParaRPr>
          </a:p>
          <a:p>
            <a:pPr indent="0" lvl="0" marL="0" rtl="0" algn="l">
              <a:lnSpc>
                <a:spcPct val="115000"/>
              </a:lnSpc>
              <a:spcBef>
                <a:spcPts val="1200"/>
              </a:spcBef>
              <a:spcAft>
                <a:spcPts val="1200"/>
              </a:spcAft>
              <a:buSzPts val="1100"/>
              <a:buNone/>
            </a:pPr>
            <a:r>
              <a:rPr lang="en-US" sz="1100">
                <a:latin typeface="Arial"/>
                <a:ea typeface="Arial"/>
                <a:cs typeface="Arial"/>
                <a:sym typeface="Arial"/>
              </a:rPr>
              <a:t>Bottom line — every serious AI company runs on Kubernetes. It's the foundation that makes AI at scale that actually works</a:t>
            </a:r>
            <a:endParaRPr/>
          </a:p>
        </p:txBody>
      </p:sp>
      <p:sp>
        <p:nvSpPr>
          <p:cNvPr id="339" name="Google Shape;339;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0" name="Google Shape;360;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To </a:t>
            </a:r>
            <a:r>
              <a:rPr lang="en-US" sz="1100">
                <a:latin typeface="Arial"/>
                <a:ea typeface="Arial"/>
                <a:cs typeface="Arial"/>
                <a:sym typeface="Arial"/>
              </a:rPr>
              <a:t>Summarize</a:t>
            </a:r>
            <a:r>
              <a:rPr lang="en-US" sz="1100">
                <a:latin typeface="Arial"/>
                <a:ea typeface="Arial"/>
                <a:cs typeface="Arial"/>
                <a:sym typeface="Arial"/>
              </a:rPr>
              <a:t> what we learned.</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One: Kubernetes manages your pods , so you don't have to.</a:t>
            </a:r>
            <a:r>
              <a:rPr lang="en-US" sz="1100">
                <a:latin typeface="Arial"/>
                <a:ea typeface="Arial"/>
                <a:cs typeface="Arial"/>
                <a:sym typeface="Arial"/>
              </a:rPr>
              <a:t> You tell how many  you want running. It starts them, restarts them. You just focus on your code.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Two: It scales, heals, and deploys automatically.</a:t>
            </a:r>
            <a:r>
              <a:rPr lang="en-US" sz="1100">
                <a:latin typeface="Arial"/>
                <a:ea typeface="Arial"/>
                <a:cs typeface="Arial"/>
                <a:sym typeface="Arial"/>
              </a:rPr>
              <a:t> Traffic spike? It adds more. Something crashes? It fixes it. New version? It deploys it. All on its own, all the time.</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b="1" lang="en-US" sz="1100">
                <a:latin typeface="Arial"/>
                <a:ea typeface="Arial"/>
                <a:cs typeface="Arial"/>
                <a:sym typeface="Arial"/>
              </a:rPr>
              <a:t>Three: It's the foundation of everything runs on.</a:t>
            </a:r>
            <a:r>
              <a:rPr lang="en-US" sz="1100">
                <a:latin typeface="Arial"/>
                <a:ea typeface="Arial"/>
                <a:cs typeface="Arial"/>
                <a:sym typeface="Arial"/>
              </a:rPr>
              <a:t> If </a:t>
            </a:r>
            <a:r>
              <a:rPr lang="en-US" sz="1100">
                <a:latin typeface="Arial"/>
                <a:ea typeface="Arial"/>
                <a:cs typeface="Arial"/>
                <a:sym typeface="Arial"/>
              </a:rPr>
              <a:t>you're</a:t>
            </a:r>
            <a:r>
              <a:rPr lang="en-US" sz="1100">
                <a:latin typeface="Arial"/>
                <a:ea typeface="Arial"/>
                <a:cs typeface="Arial"/>
                <a:sym typeface="Arial"/>
              </a:rPr>
              <a:t> working on cloud or on AI or in tech, you will run into Kubernetes.</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Now you know what it is.</a:t>
            </a:r>
            <a:endParaRPr sz="1100">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The head chef never sleeps.</a:t>
            </a:r>
            <a:endParaRPr sz="1100">
              <a:latin typeface="Arial"/>
              <a:ea typeface="Arial"/>
              <a:cs typeface="Arial"/>
              <a:sym typeface="Arial"/>
            </a:endParaRPr>
          </a:p>
          <a:p>
            <a:pPr indent="0" lvl="0" marL="0" rtl="0" algn="l">
              <a:lnSpc>
                <a:spcPct val="100000"/>
              </a:lnSpc>
              <a:spcBef>
                <a:spcPts val="1200"/>
              </a:spcBef>
              <a:spcAft>
                <a:spcPts val="0"/>
              </a:spcAft>
              <a:buSzPts val="1400"/>
              <a:buNone/>
            </a:pPr>
            <a:r>
              <a:t/>
            </a:r>
            <a:endParaRPr/>
          </a:p>
        </p:txBody>
      </p:sp>
      <p:sp>
        <p:nvSpPr>
          <p:cNvPr id="361" name="Google Shape;361;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3" name="Google Shape;383;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SLIDE 16 — Q&amp;A### ⏱ 5 minutes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"And that is Kubernetes.*[Smile. Breathe.]*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Thank you so much — genuinely — for giving us your time and attention today. We hope this was worth it.</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We'd love to take your questions. Anything we covered, anything you want to go deeper on, or just 'where do I start' — we're here for all of it.</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*[While waiting for first question, point to resources.]*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While you're thinking, a few resources we genuinely stand behind:</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**kubernetes.io** — the official documentation. The 'Concepts' section is written really well and is the best starting point after a talk like this.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**killercoda.com** — this one is gold. It's free, browser-based interactive labs. You can practice kubectl commands and real Kubernetes scenarios right now, today, no installation required.</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CNCF Learning Path** — free courses that lead toward the CKA and CKAD certifications. Structured, well-designed, free.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**Kube Academy** — free video-based learning from VMware. Great if you prefer to learn by watching.</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*[After Q&amp;A wraps up.]*</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If we didn't get to your question, please come find us after the session — we're happy to keep talking. And thank you to the Linux Foundation and the Open-Source Summit organizers for putting this together.Safe travels everyone, and enjoy the rest of the conference!“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384" name="Google Shape;384;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 name="Google Shape;3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"Here is our map for today.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We will start with the evolution of deployments—how we moved from physical servers to modern infrastructure. Think of this as the 'why Kubernetes exists' story.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Next, we will cover container basics and define Kubernetes using a simple kitchen analogy.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Then, we will dive deeper than typical beginner talks. We will explore core concepts like Pods, Nodes, and Clusters, showing you exactly what happens under the hood when you run a command.</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After that, we will explore the three superpowers of Kubernetes, followed by a real-world production story.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[Gesture to demo item on the slide] -Then comes my favorite part: a live, real-time demo.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To wrap everything up, we will look at the state of Kubernetes and AI in 2026.Ready? Let’s dive in."</a:t>
            </a:r>
            <a:endParaRPr/>
          </a:p>
        </p:txBody>
      </p:sp>
      <p:sp>
        <p:nvSpPr>
          <p:cNvPr id="31" name="Google Shape;3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 name="Google Shape;6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SLIDE 3 — HOOK### ⏱ 2 minutes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"Before we explain what Kubernetes is, I want you to sit with three questions.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*[Read slowly. Pause after each one.]*Question one: Why does Netflix never go down? Right now, there are probably 50 million people streaming Netflix simultaneously. Different devices, different countries, different shows. And it just works. Always. Why?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*[Pause 3 seconds.]*Question two: How does Uber handle New Year's Eve? At midnight on January 1st, every city in the world suddenly has millions of people trying to book a ride at the same time. Uber doesn't crash. It doesn't slow down. It handles it. How?</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*[Pause 3 seconds.]*Question three: How does GitHub deploy new features multiple times per day — sometimes dozens of times — without you ever seeing an outage or a 'maintenance page'? *[Pause. Let it land.]</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answer to all three of those questions is the same technology. It's Kubernetes.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It's the invisible engine running behind almost every major application you use every day.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"K8s — that's the shorthand, because there are 8 letters between the K and the s. Let's find out how it works.</a:t>
            </a:r>
            <a:endParaRPr/>
          </a:p>
        </p:txBody>
      </p:sp>
      <p:sp>
        <p:nvSpPr>
          <p:cNvPr id="64" name="Google Shape;64;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SLIDE 4 — EVOLUTION OF DEPLOYMENTS### ⏱ 5 minutes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"To understand why Kubernetes exists, you need to understand the problem it was built to solve. And to understand the problem, we need to take a quick trip through history.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1" lang="en-US"/>
              <a:t>*[Point to Physical Servers card.]***Era 1: </a:t>
            </a:r>
            <a:r>
              <a:rPr lang="en-US"/>
              <a:t>Physical Servers — the 1990s.**In the early days of the internet, if you wanted to run an application, you bought a physical server. A literal box. You put it in a room — or a data center — and your app ran on it.</a:t>
            </a:r>
            <a:endParaRPr/>
          </a:p>
          <a:p>
            <a:pPr indent="0" lvl="0" marL="0" rtl="0" algn="l">
              <a:lnSpc>
                <a:spcPct val="100000"/>
              </a:lnSpc>
              <a:spcBef>
                <a:spcPts val="0"/>
              </a:spcBef>
              <a:spcAft>
                <a:spcPts val="0"/>
              </a:spcAft>
              <a:buSzPts val="1400"/>
              <a:buNone/>
            </a:pPr>
            <a:r>
              <a:rPr lang="en-US"/>
              <a:t>One app. One server. If you needed to run two apps, you bought two servers. If one of those apps only used 10% of the server's capacity — which was common — the other 90% just sat there doing nothing. Wasted. Expensive. Inflexible.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And if that server  failed? Your app was down. Simple as that.</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1" lang="en-US"/>
              <a:t>.]***Era 2 - </a:t>
            </a:r>
            <a:r>
              <a:rPr lang="en-US"/>
              <a:t>Then came virtualization. VMware asked: what if we split one physical server into multiple virtual ones? Now, each VM acts like a real computer, running as software on shared hardware.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This was a massive win—better utilization and lower costs. But VMs have a major downside: each one needs its own full operating system. That means gigabytes of wasted storage and minutes spent booting up.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If you need to scale up by 50 VMs, you had to wait for the underlying compute resources to become ready and then provision each VM, making it a highly time-consuming process.."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1" lang="en-US"/>
              <a:t>*[Point to Containers card.]***Era 3: Containers — 2013.**</a:t>
            </a:r>
            <a:endParaRPr/>
          </a:p>
          <a:p>
            <a:pPr indent="0" lvl="0" marL="0" rtl="0" algn="l">
              <a:lnSpc>
                <a:spcPct val="100000"/>
              </a:lnSpc>
              <a:spcBef>
                <a:spcPts val="0"/>
              </a:spcBef>
              <a:spcAft>
                <a:spcPts val="0"/>
              </a:spcAft>
              <a:buSzPts val="1400"/>
              <a:buNone/>
            </a:pPr>
            <a:r>
              <a:t/>
            </a:r>
            <a:endParaRPr b="1"/>
          </a:p>
          <a:p>
            <a:pPr indent="0" lvl="0" marL="0" rtl="0" algn="l">
              <a:lnSpc>
                <a:spcPct val="100000"/>
              </a:lnSpc>
              <a:spcBef>
                <a:spcPts val="0"/>
              </a:spcBef>
              <a:spcAft>
                <a:spcPts val="0"/>
              </a:spcAft>
              <a:buSzPts val="1400"/>
              <a:buNone/>
            </a:pPr>
            <a:r>
              <a:rPr lang="en-US"/>
              <a:t>In 2013, Docker made containers popular — though the underlying technology existed before. Containers were a breakthrough.</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instead of each app having its own full operating system, containers share the host machine's operating system — but stay completely isolated from each other. </a:t>
            </a:r>
            <a:endParaRPr/>
          </a:p>
          <a:p>
            <a:pPr indent="0" lvl="0" marL="0" rtl="0" algn="l">
              <a:lnSpc>
                <a:spcPct val="100000"/>
              </a:lnSpc>
              <a:spcBef>
                <a:spcPts val="0"/>
              </a:spcBef>
              <a:spcAft>
                <a:spcPts val="0"/>
              </a:spcAft>
              <a:buSzPts val="1400"/>
              <a:buNone/>
            </a:pPr>
            <a:r>
              <a:t/>
            </a:r>
            <a:endParaRPr/>
          </a:p>
          <a:p>
            <a:pPr indent="0" lvl="0" marL="0" marR="0" rtl="0" algn="l">
              <a:lnSpc>
                <a:spcPct val="100000"/>
              </a:lnSpc>
              <a:spcBef>
                <a:spcPts val="0"/>
              </a:spcBef>
              <a:spcAft>
                <a:spcPts val="0"/>
              </a:spcAft>
              <a:buClr>
                <a:srgbClr val="000000"/>
              </a:buClr>
              <a:buSzPts val="1400"/>
              <a:buFont typeface="Arial"/>
              <a:buNone/>
            </a:pPr>
            <a:r>
              <a:rPr lang="en-US"/>
              <a:t>Containers are tiny — megabytes instead of gigabytes. They start in seconds, not minutes. And they're completely portable — you build a container on your laptop, and it runs exactly the same way on any server anywhere in the world. AWS, Google Cloud, your company's own data center. Same container, same behavior.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Developers loved containers. They started using them everywhere.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1" lang="en-US"/>
              <a:t>**Era 4: Kubernetes — 2014 onwards.**</a:t>
            </a:r>
            <a:endParaRPr/>
          </a:p>
          <a:p>
            <a:pPr indent="0" lvl="0" marL="0" rtl="0" algn="l">
              <a:lnSpc>
                <a:spcPct val="100000"/>
              </a:lnSpc>
              <a:spcBef>
                <a:spcPts val="0"/>
              </a:spcBef>
              <a:spcAft>
                <a:spcPts val="0"/>
              </a:spcAft>
              <a:buSzPts val="1400"/>
              <a:buNone/>
            </a:pPr>
            <a:r>
              <a:t/>
            </a:r>
            <a:endParaRPr b="1"/>
          </a:p>
          <a:p>
            <a:pPr indent="0" lvl="0" marL="0" rtl="0" algn="l">
              <a:lnSpc>
                <a:spcPct val="100000"/>
              </a:lnSpc>
              <a:spcBef>
                <a:spcPts val="0"/>
              </a:spcBef>
              <a:spcAft>
                <a:spcPts val="0"/>
              </a:spcAft>
              <a:buSzPts val="1400"/>
              <a:buNone/>
            </a:pPr>
            <a:r>
              <a:rPr lang="en-US"/>
              <a:t>And then came the problem that nobody had anticipated. If containers are so great and developers are using thousands of them — who manages them? Imagine you have 500 containers running across 20 servers. </a:t>
            </a:r>
            <a:endParaRPr/>
          </a:p>
          <a:p>
            <a:pPr indent="0" lvl="0" marL="0" rtl="0" algn="l">
              <a:lnSpc>
                <a:spcPct val="100000"/>
              </a:lnSpc>
              <a:spcBef>
                <a:spcPts val="0"/>
              </a:spcBef>
              <a:spcAft>
                <a:spcPts val="0"/>
              </a:spcAft>
              <a:buSzPts val="1400"/>
              <a:buNone/>
            </a:pPr>
            <a:r>
              <a:rPr lang="en-US"/>
              <a:t>A container crashes at 3am — who restarts it? Traffic spikes and you need 100 more containers of your web server — who starts them?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How do you spread containers evenly across your servers? How do you update all of them to a new version without downtime?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You cannot do this manually. No team of humans can manage thousands of containers across dozens of servers in real time.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*[Point to the insight box at the bottom.]*"This is exactly the problem Kubernetes was built to solve. Developed by Google in 2014 under the internal project name 'Borg,' it was later released to the public as an open-source project.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Today, Kubernetes is maintained by the Cloud Native Computing Foundation (CNCF), a part of the Linux Foundation. "Every era solved the problems of the previous one. Kubernetes solves the problem of managing containers at scale."</a:t>
            </a:r>
            <a:endParaRPr/>
          </a:p>
        </p:txBody>
      </p:sp>
      <p:sp>
        <p:nvSpPr>
          <p:cNvPr id="86" name="Google Shape;8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400"/>
              <a:buFont typeface="Arial"/>
              <a:buNone/>
            </a:pPr>
            <a:r>
              <a:rPr lang="en-US"/>
              <a:t>Before we talk about Kubernetes, let's make sure we all have the same picture of what a container actually is.</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Your food — let's say a sandwich and some fruit — that's your application. The code you wrote. Your utensils. Fork, knife, napkin. Those are the libraries and dependencies your application needs to run. Maybe it needs a specific version of Python, a particular database driver, a configuration file. The lunchbox itself? That's the container.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It packages everything together in one neat, portable unit. Now here's why this matters: that lunchbox works exactly the same whether you eat at home, at the office, or at school.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You don't have to rearrange your lunch depending on where you are. Containers work the same way. You build the container on your laptop. It runs exactly the same on your test server, your staging environment, your production server.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Doesn't matter if that server is on Amazon Web Services, Google Cloud, or in your company's own basement. This is called 'write once, run anywhere' — and it's one of the most powerful ideas in modern software.</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*[Point to the comparison table.]*</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Compared to Virtual Machines, containers are in a completely different league. </a:t>
            </a:r>
            <a:endParaRPr/>
          </a:p>
          <a:p>
            <a:pPr indent="0" lvl="0" marL="0" rtl="0" algn="l">
              <a:spcBef>
                <a:spcPts val="0"/>
              </a:spcBef>
              <a:spcAft>
                <a:spcPts val="0"/>
              </a:spcAft>
              <a:buClr>
                <a:schemeClr val="dk1"/>
              </a:buClr>
              <a:buSzPts val="1400"/>
              <a:buFont typeface="Arial"/>
              <a:buNone/>
            </a:pPr>
            <a:r>
              <a:rPr lang="en-US"/>
              <a:t>We're talking megabytes versus gigabytes of size. </a:t>
            </a:r>
            <a:endParaRPr/>
          </a:p>
          <a:p>
            <a:pPr indent="0" lvl="0" marL="0" rtl="0" algn="l">
              <a:spcBef>
                <a:spcPts val="0"/>
              </a:spcBef>
              <a:spcAft>
                <a:spcPts val="0"/>
              </a:spcAft>
              <a:buClr>
                <a:schemeClr val="dk1"/>
              </a:buClr>
              <a:buSzPts val="1400"/>
              <a:buFont typeface="Arial"/>
              <a:buNone/>
            </a:pPr>
            <a:r>
              <a:rPr lang="en-US"/>
              <a:t>Seconds versus minutes to start. </a:t>
            </a:r>
            <a:endParaRPr/>
          </a:p>
          <a:p>
            <a:pPr indent="0" lvl="0" marL="0" rtl="0" algn="l">
              <a:spcBef>
                <a:spcPts val="0"/>
              </a:spcBef>
              <a:spcAft>
                <a:spcPts val="0"/>
              </a:spcAft>
              <a:buClr>
                <a:schemeClr val="dk1"/>
              </a:buClr>
              <a:buSzPts val="1400"/>
              <a:buFont typeface="Arial"/>
              <a:buNone/>
            </a:pPr>
            <a:r>
              <a:rPr lang="en-US"/>
              <a:t>And the overhead — the extra compute resources just to keep the thing running — is dramatically lower with containers.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Containers -&gt; How We Package Apps, 100s of containers -&gt; need someone to manage -&gt; Kubernetes comes into picture</a:t>
            </a:r>
            <a:endParaRPr/>
          </a:p>
        </p:txBody>
      </p:sp>
      <p:sp>
        <p:nvSpPr>
          <p:cNvPr id="118" name="Google Shape;11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400"/>
              <a:buFont typeface="Arial"/>
              <a:buNone/>
            </a:pPr>
            <a:r>
              <a:rPr lang="en-US"/>
              <a:t>"Now let's get into the building blocks. There are four terms you need to know. I'm going to make each one as clear as I can.</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A Pod is the smallest deployable unit in Kubernetes.</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A Pod is a wrapper around one container — or occasionally two or three containers that are so tightly related they always need to run together.</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Think of a Pod as a single worker at a workstation.  The Pod is the workstation — it has the worker, it has the tools they need, and it has an address so other workers can find it. </a:t>
            </a:r>
            <a:endParaRPr/>
          </a:p>
          <a:p>
            <a:pPr indent="0" lvl="0" marL="0" rtl="0" algn="l">
              <a:spcBef>
                <a:spcPts val="0"/>
              </a:spcBef>
              <a:spcAft>
                <a:spcPts val="0"/>
              </a:spcAft>
              <a:buClr>
                <a:schemeClr val="dk1"/>
              </a:buClr>
              <a:buSzPts val="1400"/>
              <a:buFont typeface="Arial"/>
              <a:buNone/>
            </a:pPr>
            <a:r>
              <a:rPr lang="en-US"/>
              <a:t>Pods are temporary. They get created, they run, they die.</a:t>
            </a:r>
            <a:endParaRPr/>
          </a:p>
          <a:p>
            <a:pPr indent="0" lvl="0" marL="0" rtl="0" algn="l">
              <a:spcBef>
                <a:spcPts val="0"/>
              </a:spcBef>
              <a:spcAft>
                <a:spcPts val="0"/>
              </a:spcAft>
              <a:buClr>
                <a:schemeClr val="dk1"/>
              </a:buClr>
              <a:buSzPts val="1400"/>
              <a:buFont typeface="Arial"/>
              <a:buNone/>
            </a:pPr>
            <a:r>
              <a:rPr lang="en-US"/>
              <a:t> Kubernetes creates new Pods to replace dead ones. You should never think of a Pod as permanent — it's more like a worker hired for a shift.</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The Node.**A Node is a machine. Could be a physical server, could be a virtual machine in the cloud — AWS EC2, Google Compute Engine, Azure VM. </a:t>
            </a:r>
            <a:endParaRPr/>
          </a:p>
          <a:p>
            <a:pPr indent="0" lvl="0" marL="0" rtl="0" algn="l">
              <a:spcBef>
                <a:spcPts val="0"/>
              </a:spcBef>
              <a:spcAft>
                <a:spcPts val="0"/>
              </a:spcAft>
              <a:buClr>
                <a:schemeClr val="dk1"/>
              </a:buClr>
              <a:buSzPts val="1400"/>
              <a:buFont typeface="Arial"/>
              <a:buNone/>
            </a:pPr>
            <a:r>
              <a:rPr lang="en-US"/>
              <a:t>Whatever it is, it's a computer with CPU and memory. </a:t>
            </a:r>
            <a:endParaRPr/>
          </a:p>
          <a:p>
            <a:pPr indent="0" lvl="0" marL="0" rtl="0" algn="l">
              <a:spcBef>
                <a:spcPts val="0"/>
              </a:spcBef>
              <a:spcAft>
                <a:spcPts val="0"/>
              </a:spcAft>
              <a:buClr>
                <a:schemeClr val="dk1"/>
              </a:buClr>
              <a:buSzPts val="1400"/>
              <a:buFont typeface="Arial"/>
              <a:buNone/>
            </a:pPr>
            <a:r>
              <a:rPr lang="en-US"/>
              <a:t>Pods run on Nodes. One Node can run many Pods — as many as the Node has resources to support.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Think of a Node as a floor of an office building. Multiple workers — Pods — have their workstations on that floor.</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The Cluster.**A Cluster is the complete Kubernetes system — a group of Nodes all working together, managed as one unit. </a:t>
            </a:r>
            <a:endParaRPr/>
          </a:p>
          <a:p>
            <a:pPr indent="0" lvl="0" marL="0" rtl="0" algn="l">
              <a:spcBef>
                <a:spcPts val="0"/>
              </a:spcBef>
              <a:spcAft>
                <a:spcPts val="0"/>
              </a:spcAft>
              <a:buClr>
                <a:schemeClr val="dk1"/>
              </a:buClr>
              <a:buSzPts val="1400"/>
              <a:buFont typeface="Arial"/>
              <a:buNone/>
            </a:pPr>
            <a:r>
              <a:rPr lang="en-US"/>
              <a:t>If Nodes are floors of an office building, the Cluster is the entire building. When you 'use Kubernetes,' you're running a cluster. It might have 3 Nodes or 3,000 Nodes — Kubernetes manages them the same way.</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*[Point to Control Plane card.]***The Control Plane.**The Control Plane is the brain of the cluster. This is the part of Kubernetes that makes all the decisions — where should this Pod run, how many replicas do we have, is this Node healthy, what should we do when something breaks.</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The Control Plane doesn't run your app. It manages everything that runs your app. Think of it as the management layer — the executive team at the top of the office building, making decisions so the workers can focus on their jobs. </a:t>
            </a:r>
            <a:endParaRPr/>
          </a:p>
          <a:p>
            <a:pPr indent="0" lvl="0" marL="0" rtl="0" algn="l">
              <a:spcBef>
                <a:spcPts val="0"/>
              </a:spcBef>
              <a:spcAft>
                <a:spcPts val="0"/>
              </a:spcAft>
              <a:buClr>
                <a:schemeClr val="dk1"/>
              </a:buClr>
              <a:buSzPts val="1400"/>
              <a:buFont typeface="Arial"/>
              <a:buNone/>
            </a:pPr>
            <a:r>
              <a:t/>
            </a:r>
            <a:endParaRPr/>
          </a:p>
          <a:p>
            <a:pPr indent="0" lvl="0" marL="0" rtl="0" algn="l">
              <a:spcBef>
                <a:spcPts val="0"/>
              </a:spcBef>
              <a:spcAft>
                <a:spcPts val="0"/>
              </a:spcAft>
              <a:buClr>
                <a:schemeClr val="dk1"/>
              </a:buClr>
              <a:buSzPts val="1400"/>
              <a:buFont typeface="Arial"/>
              <a:buNone/>
            </a:pPr>
            <a:r>
              <a:rPr lang="en-US"/>
              <a:t>And this is where it gets really interesting — because the Control Plane has several specific components inside it, each doing a very specific job. Let's look at those."</a:t>
            </a:r>
            <a:endParaRPr/>
          </a:p>
        </p:txBody>
      </p:sp>
      <p:sp>
        <p:nvSpPr>
          <p:cNvPr id="164" name="Google Shape;164;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3e25c9c134f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g3e25c9c134f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lang="en-US"/>
              <a:t>"This is the slide I'm most excited about. Most beginner talks just say 'there's a Control Plane and it manages things.' We're going one level deeper — because once you understand every component, Kubernetes stops feeling like magic and starts making complete sense.</a:t>
            </a:r>
            <a:br>
              <a:rPr lang="en-US"/>
            </a:br>
            <a:br>
              <a:rPr lang="en-US"/>
            </a:br>
            <a:r>
              <a:rPr lang="en-US"/>
              <a:t>The API SERVER is the front door of Kubernetes. Every single thing that happens — whether it's you deploying an app, or an internal component making a decision — goes through the API Server. It authenticates you, validates your request, and then writes to etcd.</a:t>
            </a:r>
            <a:br>
              <a:rPr lang="en-US"/>
            </a:br>
            <a:br>
              <a:rPr lang="en-US"/>
            </a:br>
            <a:r>
              <a:rPr lang="en-US"/>
              <a:t>[Point to etcd]</a:t>
            </a:r>
            <a:br>
              <a:rPr lang="en-US"/>
            </a:br>
            <a:r>
              <a:rPr lang="en-US"/>
              <a:t>ETCD is the memory of your cluster. </a:t>
            </a:r>
            <a:endParaRPr/>
          </a:p>
          <a:p>
            <a:pPr indent="0" lvl="0" marL="0" rtl="0" algn="l">
              <a:spcBef>
                <a:spcPts val="0"/>
              </a:spcBef>
              <a:spcAft>
                <a:spcPts val="0"/>
              </a:spcAft>
              <a:buClr>
                <a:schemeClr val="dk1"/>
              </a:buClr>
              <a:buFont typeface="Arial"/>
              <a:buNone/>
            </a:pPr>
            <a:r>
              <a:rPr lang="en-US"/>
              <a:t>It's a distributed key-value database that stores everything, how many replicas you want, which Pods are running, which Nodes are healthy, all your configuration. </a:t>
            </a:r>
            <a:endParaRPr/>
          </a:p>
          <a:p>
            <a:pPr indent="0" lvl="0" marL="0" rtl="0" algn="l">
              <a:spcBef>
                <a:spcPts val="0"/>
              </a:spcBef>
              <a:spcAft>
                <a:spcPts val="0"/>
              </a:spcAft>
              <a:buClr>
                <a:schemeClr val="dk1"/>
              </a:buClr>
              <a:buFont typeface="Arial"/>
              <a:buNone/>
            </a:pPr>
            <a:r>
              <a:rPr lang="en-US"/>
              <a:t>Critically: etcd is the source of truth. If etcd says you want 5 replicas, Kubernetes will work until reality matches that. Losing etcd without a backup means losing the entire state of your cluster.</a:t>
            </a:r>
            <a:br>
              <a:rPr lang="en-US"/>
            </a:br>
            <a:br>
              <a:rPr lang="en-US"/>
            </a:br>
            <a:r>
              <a:rPr lang="en-US"/>
              <a:t>[Point to Scheduler]</a:t>
            </a:r>
            <a:endParaRPr/>
          </a:p>
          <a:p>
            <a:pPr indent="0" lvl="0" marL="0" rtl="0" algn="l">
              <a:lnSpc>
                <a:spcPct val="115000"/>
              </a:lnSpc>
              <a:spcBef>
                <a:spcPts val="0"/>
              </a:spcBef>
              <a:spcAft>
                <a:spcPts val="0"/>
              </a:spcAft>
              <a:buClr>
                <a:schemeClr val="dk1"/>
              </a:buClr>
              <a:buSzPts val="1100"/>
              <a:buFont typeface="Arial"/>
              <a:buNone/>
            </a:pPr>
            <a:r>
              <a:rPr lang="en-US" sz="1100">
                <a:latin typeface="Arial"/>
                <a:ea typeface="Arial"/>
                <a:cs typeface="Arial"/>
                <a:sym typeface="Arial"/>
              </a:rPr>
              <a:t>The </a:t>
            </a:r>
            <a:r>
              <a:rPr b="1" lang="en-US" sz="1100">
                <a:latin typeface="Arial"/>
                <a:ea typeface="Arial"/>
                <a:cs typeface="Arial"/>
                <a:sym typeface="Arial"/>
              </a:rPr>
              <a:t>kube-scheduler</a:t>
            </a:r>
            <a:r>
              <a:rPr lang="en-US" sz="1100">
                <a:latin typeface="Arial"/>
                <a:ea typeface="Arial"/>
                <a:cs typeface="Arial"/>
                <a:sym typeface="Arial"/>
              </a:rPr>
              <a:t> has one job: when a new Pod needs to run, figure out which Node it should run on.</a:t>
            </a:r>
            <a:endParaRPr sz="11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US" sz="1100">
                <a:latin typeface="Arial"/>
                <a:ea typeface="Arial"/>
                <a:cs typeface="Arial"/>
                <a:sym typeface="Arial"/>
              </a:rPr>
              <a:t>This sounds simple, but it's surprisingly complex. It has consider a lot of factors.</a:t>
            </a:r>
            <a:br>
              <a:rPr lang="en-US"/>
            </a:br>
            <a:r>
              <a:rPr lang="en-US"/>
              <a:t>The SCHEDULER watches etcd for Pods that haven't been assigned to a Node yet — 'unscheduled Pods.'</a:t>
            </a:r>
            <a:endParaRPr/>
          </a:p>
          <a:p>
            <a:pPr indent="0" lvl="0" marL="0" rtl="0" algn="l">
              <a:spcBef>
                <a:spcPts val="0"/>
              </a:spcBef>
              <a:spcAft>
                <a:spcPts val="0"/>
              </a:spcAft>
              <a:buClr>
                <a:schemeClr val="dk1"/>
              </a:buClr>
              <a:buFont typeface="Arial"/>
              <a:buNone/>
            </a:pPr>
            <a:r>
              <a:rPr lang="en-US"/>
              <a:t> When it sees one, it runs an algorithm: which Node has enough CPU and memory? Does the Pod have any placement rules? It finds the best Node and writes that assignment back to etcd. </a:t>
            </a:r>
            <a:endParaRPr/>
          </a:p>
          <a:p>
            <a:pPr indent="0" lvl="0" marL="0" rtl="0" algn="l">
              <a:spcBef>
                <a:spcPts val="0"/>
              </a:spcBef>
              <a:spcAft>
                <a:spcPts val="0"/>
              </a:spcAft>
              <a:buClr>
                <a:schemeClr val="dk1"/>
              </a:buClr>
              <a:buFont typeface="Arial"/>
              <a:buNone/>
            </a:pPr>
            <a:br>
              <a:rPr lang="en-US"/>
            </a:br>
            <a:r>
              <a:rPr lang="en-US"/>
              <a:t>[Point to Controller Manager]</a:t>
            </a:r>
            <a:endParaRPr/>
          </a:p>
          <a:p>
            <a:pPr indent="0" lvl="0" marL="0" rtl="0" algn="l">
              <a:spcBef>
                <a:spcPts val="0"/>
              </a:spcBef>
              <a:spcAft>
                <a:spcPts val="0"/>
              </a:spcAft>
              <a:buClr>
                <a:schemeClr val="dk1"/>
              </a:buClr>
              <a:buFont typeface="Arial"/>
              <a:buNone/>
            </a:pPr>
            <a:r>
              <a:rPr lang="en-US"/>
              <a:t>Reconciliation Engine</a:t>
            </a:r>
            <a:endParaRPr/>
          </a:p>
          <a:p>
            <a:pPr indent="0" lvl="0" marL="0" rtl="0" algn="l">
              <a:spcBef>
                <a:spcPts val="0"/>
              </a:spcBef>
              <a:spcAft>
                <a:spcPts val="0"/>
              </a:spcAft>
              <a:buClr>
                <a:schemeClr val="dk1"/>
              </a:buClr>
              <a:buFont typeface="Arial"/>
              <a:buNone/>
            </a:pPr>
            <a:r>
              <a:rPr lang="en-US"/>
              <a:t>Desire State vs Actual State</a:t>
            </a:r>
            <a:endParaRPr/>
          </a:p>
          <a:p>
            <a:pPr indent="0" lvl="0" marL="0" rtl="0" algn="l">
              <a:spcBef>
                <a:spcPts val="0"/>
              </a:spcBef>
              <a:spcAft>
                <a:spcPts val="0"/>
              </a:spcAft>
              <a:buClr>
                <a:schemeClr val="dk1"/>
              </a:buClr>
              <a:buFont typeface="Arial"/>
              <a:buNone/>
            </a:pPr>
            <a:r>
              <a:rPr lang="en-US"/>
              <a:t>Your desired state is 3 Replicas of a webapp</a:t>
            </a:r>
            <a:endParaRPr/>
          </a:p>
          <a:p>
            <a:pPr indent="0" lvl="0" marL="0" rtl="0" algn="l">
              <a:spcBef>
                <a:spcPts val="0"/>
              </a:spcBef>
              <a:spcAft>
                <a:spcPts val="0"/>
              </a:spcAft>
              <a:buClr>
                <a:schemeClr val="dk1"/>
              </a:buClr>
              <a:buFont typeface="Arial"/>
              <a:buNone/>
            </a:pPr>
            <a:r>
              <a:rPr lang="en-US"/>
              <a:t>Watchers -&gt; Pods, Service, Nodes</a:t>
            </a:r>
            <a:endParaRPr/>
          </a:p>
          <a:p>
            <a:pPr indent="0" lvl="0" marL="0" rtl="0" algn="l">
              <a:spcBef>
                <a:spcPts val="0"/>
              </a:spcBef>
              <a:spcAft>
                <a:spcPts val="0"/>
              </a:spcAft>
              <a:buClr>
                <a:schemeClr val="dk1"/>
              </a:buClr>
              <a:buFont typeface="Arial"/>
              <a:buNone/>
            </a:pPr>
            <a:r>
              <a:rPr lang="en-US"/>
              <a:t>A pod dies -&gt; Actual state goes down to 2, so it is Control Manager that spins up a pod and make the count back to 3 again</a:t>
            </a:r>
            <a:br>
              <a:rPr lang="en-US"/>
            </a:br>
            <a:br>
              <a:rPr lang="en-US"/>
            </a:br>
            <a:br>
              <a:rPr lang="en-US"/>
            </a:br>
            <a:r>
              <a:rPr lang="en-US"/>
              <a:t>[Point to Worker Node]</a:t>
            </a:r>
            <a:br>
              <a:rPr lang="en-US"/>
            </a:br>
            <a:r>
              <a:rPr lang="en-US"/>
              <a:t>Now the Worker Node. This is where your actual application runs. It has three key components.</a:t>
            </a:r>
            <a:br>
              <a:rPr lang="en-US"/>
            </a:br>
            <a:br>
              <a:rPr lang="en-US"/>
            </a:br>
            <a:r>
              <a:rPr lang="en-US"/>
              <a:t>[Point to kubelet]</a:t>
            </a:r>
            <a:br>
              <a:rPr lang="en-US"/>
            </a:br>
            <a:r>
              <a:rPr lang="en-US"/>
              <a:t>The KUBELET runs on every single Node. When the Scheduler assigns a Pod to this Node, the kubelet sees it in etcd and takes action — it tells the container runtime 'start this container.' It then monitors the container: is it healthy? Is it using the right resources? It reports back to the Control Plane regularly. The kubelet is like the floor manager — it carries out the decisions made by the executive team upstairs.</a:t>
            </a:r>
            <a:br>
              <a:rPr lang="en-US"/>
            </a:br>
            <a:br>
              <a:rPr lang="en-US"/>
            </a:br>
            <a:r>
              <a:rPr lang="en-US"/>
              <a:t>[Point to kube-proxy]</a:t>
            </a:r>
            <a:br>
              <a:rPr lang="en-US"/>
            </a:br>
            <a:r>
              <a:rPr lang="en-US"/>
              <a:t>KUBE-PROXY handles networking on each Node. When you have 5 replicas of your app spread across 3 Nodes, kube-proxy manages the network rules that make sure traffic gets routed to the right Pod, load-balanced across all healthy replicas. It's the traffic cop on each floor.</a:t>
            </a:r>
            <a:br>
              <a:rPr lang="en-US"/>
            </a:br>
            <a:br>
              <a:rPr lang="en-US"/>
            </a:br>
            <a:r>
              <a:rPr lang="en-US"/>
              <a:t>[Point to containerd]</a:t>
            </a:r>
            <a:br>
              <a:rPr lang="en-US"/>
            </a:br>
            <a:r>
              <a:rPr lang="en-US"/>
              <a:t>The CONTAINER RUNTIME — usually containerd today — is what actually creates and runs the containers. The kubelet tells it what to do; containerd does the actual work.</a:t>
            </a:r>
            <a:br>
              <a:rPr lang="en-US"/>
            </a:br>
            <a:br>
              <a:rPr lang="en-US"/>
            </a:br>
            <a:r>
              <a:rPr lang="en-US"/>
              <a:t>[Point to Pods]</a:t>
            </a:r>
            <a:br>
              <a:rPr lang="en-US"/>
            </a:br>
            <a:r>
              <a:rPr lang="en-US"/>
              <a:t>And the PODS are your actual running containers — your application.</a:t>
            </a:r>
            <a:br>
              <a:rPr lang="en-US"/>
            </a:br>
            <a:br>
              <a:rPr lang="en-US"/>
            </a:br>
            <a:r>
              <a:rPr lang="en-US"/>
              <a:t>[Point to flow panel]</a:t>
            </a:r>
            <a:br>
              <a:rPr lang="en-US"/>
            </a:br>
            <a:r>
              <a:rPr lang="en-US"/>
              <a:t>The flow: kubectl → API Server → etcd → Scheduler assigns → kubelet starts → kube-proxy routes. From your command to running containers in seconds.</a:t>
            </a:r>
            <a:br>
              <a:rPr lang="en-US"/>
            </a:br>
            <a:br>
              <a:rPr lang="en-US"/>
            </a:br>
            <a:r>
              <a:rPr lang="en-US"/>
              <a:t>[Read bottom bar]</a:t>
            </a:r>
            <a:br>
              <a:rPr lang="en-US"/>
            </a:br>
            <a:r>
              <a:rPr lang="en-US"/>
              <a:t>Control Plane = Brain. Worker Nodes = Hands. etcd = Memory. kubelet = Local manager. kube-proxy = Network traffic cop."</a:t>
            </a:r>
            <a:endParaRPr/>
          </a:p>
          <a:p>
            <a:pPr indent="0" lvl="0" marL="0" rtl="0" algn="l">
              <a:lnSpc>
                <a:spcPct val="100000"/>
              </a:lnSpc>
              <a:spcBef>
                <a:spcPts val="0"/>
              </a:spcBef>
              <a:spcAft>
                <a:spcPts val="0"/>
              </a:spcAft>
              <a:buSzPts val="1400"/>
              <a:buNone/>
            </a:pPr>
            <a:r>
              <a:t/>
            </a:r>
            <a:endParaRPr/>
          </a:p>
        </p:txBody>
      </p:sp>
      <p:sp>
        <p:nvSpPr>
          <p:cNvPr id="184" name="Google Shape;184;g3e25c9c134f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0" name="Google Shape;26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1" lang="en-US"/>
              <a:t>## SLIDE 9 — THE 3 SUPERPOWERS### ⏱ 5 minutes </a:t>
            </a:r>
            <a:r>
              <a:rPr lang="en-US"/>
              <a:t>"Now that you understand how Kubernetes works internally, the three superpowers we're about to discuss will make perfect sense—because you know exactly which component is making them happen.</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""[Point to Auto-Scaling] Superpower 1: Auto-Scaling. Traffic spike at 3:00 AM? Kubernetes handles it automatically. Under the hood, the Horizontal Pod Autoscaler (HPA) constantly watches metrics like CPU usage. You set a simple rule: 'If CPU goes above 70%, add more replicas. ’When a spike hits 80%, the HPA updates the desired state in etcd from 3 replicas to 10. The Scheduler routes to new Pods, the kubelet on node, boots them, and the traffic is handled. Nobody woke up.</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Think about Netflix. When a massive show drops, millions of people hit play at the exact same second. Thanks to this automated scaling, the infrastructure expands instantly, and viewers never see a loading spinner.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1" lang="en-US"/>
              <a:t>""[Point to Self-Healing] Superpower 2: Self-Healing.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 container crashes. Maybe it is a memory leak, an unexpected error, or a total hardware failure on the Node. It doesn't matter. Kubernetes fixes it. Under the hood, the kubelet on that Node instantly detects the crash. The Controller Manager compares the actual state—2 Pods running—with the desired state—3 Pods. Seeing the mismatch, it immediately kicks off a replacement. The Scheduler assigns to a node , the kubelet starts it, and your application is restored.In practice, this whole loop takes between 5 and 30 seconds. Your users never see an error, and you find out about it the next morning over coffee when you check your logs.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"*[Point to Rolling Updates.]***Superpower 3: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Rolling Updates — and Rollbacks.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**You have a new version of your app. How do you deploy it to 50 running containers without taking the whole thing down? Kubernetes does a rolling update. It takes down one old container, starts one new container, waits for the new container to pass its health check, then moves on to the next. One at a time. Or two at a time.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However, If the new version is broken — health checks start failing — Kubernetes automatically rolls back to the previous version. It doesn't need you to notice and intervene. It just... reverts. This is why companies can deploy code dozens of times per day. It's safe. It's automated. The worst case is a short blip that Kubernetes fixes itself.</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You can literally deploy on a Friday afternoon and go enjoy your weekend. That's the promise of Kubernetes.“*[Smile.]*</a:t>
            </a:r>
            <a:endParaRPr/>
          </a:p>
        </p:txBody>
      </p:sp>
      <p:sp>
        <p:nvSpPr>
          <p:cNvPr id="261" name="Google Shape;26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SLIDE 11 — DEMO INTRO### ⏱ 1 minute</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"Alright — we've done the theory. Let's see this for real.</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*[Gesture to your co-presenter or to the terminal.]</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*In the next 8 minutes, we're going to do three things.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One: deploy a simple web application to Kubernetes with one command. You'll see it go from nothing to running in seconds.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Two: scale it up. We'll go from 2 replicas to 5 with one command, and you'll watch Kubernetes respond instantly.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Three — and this is my favorite — we're going to deliberately kill one of our containers. We're going to simulate a crash. And you're going to watch Kubernetes bring it back to life automatically.</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The commands are on the next slide — follow along if you want."</a:t>
            </a:r>
            <a:endParaRPr/>
          </a:p>
        </p:txBody>
      </p:sp>
      <p:sp>
        <p:nvSpPr>
          <p:cNvPr id="290" name="Google Shape;290;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C3D4A"/>
        </a:solidFill>
      </p:bgPr>
    </p:bg>
    <p:spTree>
      <p:nvGrpSpPr>
        <p:cNvPr id="15" name="Shape 15"/>
        <p:cNvGrpSpPr/>
        <p:nvPr/>
      </p:nvGrpSpPr>
      <p:grpSpPr>
        <a:xfrm>
          <a:off x="0" y="0"/>
          <a:ext cx="0" cy="0"/>
          <a:chOff x="0" y="0"/>
          <a:chExt cx="0" cy="0"/>
        </a:xfrm>
      </p:grpSpPr>
      <p:pic>
        <p:nvPicPr>
          <p:cNvPr descr="preencoded.png" id="16" name="Google Shape;16;p1"/>
          <p:cNvPicPr preferRelativeResize="0"/>
          <p:nvPr/>
        </p:nvPicPr>
        <p:blipFill rotWithShape="1">
          <a:blip r:embed="rId3">
            <a:alphaModFix/>
          </a:blip>
          <a:srcRect b="0" l="0" r="0" t="0"/>
          <a:stretch/>
        </p:blipFill>
        <p:spPr>
          <a:xfrm>
            <a:off x="0" y="124587"/>
            <a:ext cx="9144000" cy="5143500"/>
          </a:xfrm>
          <a:prstGeom prst="rect">
            <a:avLst/>
          </a:prstGeom>
          <a:noFill/>
          <a:ln>
            <a:noFill/>
          </a:ln>
        </p:spPr>
      </p:pic>
      <p:sp>
        <p:nvSpPr>
          <p:cNvPr id="17" name="Google Shape;17;p1"/>
          <p:cNvSpPr/>
          <p:nvPr/>
        </p:nvSpPr>
        <p:spPr>
          <a:xfrm>
            <a:off x="0" y="0"/>
            <a:ext cx="9144000" cy="3017520"/>
          </a:xfrm>
          <a:prstGeom prst="rect">
            <a:avLst/>
          </a:prstGeom>
          <a:solidFill>
            <a:srgbClr val="1C3D4A">
              <a:alpha val="8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548640" y="105156"/>
            <a:ext cx="7315200" cy="10058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5200"/>
              <a:buFont typeface="Calibri"/>
              <a:buNone/>
            </a:pPr>
            <a:r>
              <a:rPr b="1" i="0" lang="en-US" sz="5200" u="none" cap="none" strike="noStrike">
                <a:solidFill>
                  <a:srgbClr val="FFFFFF"/>
                </a:solidFill>
                <a:latin typeface="Calibri"/>
                <a:ea typeface="Calibri"/>
                <a:cs typeface="Calibri"/>
                <a:sym typeface="Calibri"/>
              </a:rPr>
              <a:t>Kubernetes 2026</a:t>
            </a:r>
            <a:endParaRPr b="0" i="0" sz="5200" u="none" cap="none" strike="noStrike">
              <a:solidFill>
                <a:schemeClr val="dk1"/>
              </a:solidFill>
              <a:latin typeface="Calibri"/>
              <a:ea typeface="Calibri"/>
              <a:cs typeface="Calibri"/>
              <a:sym typeface="Calibri"/>
            </a:endParaRPr>
          </a:p>
        </p:txBody>
      </p:sp>
      <p:sp>
        <p:nvSpPr>
          <p:cNvPr id="19" name="Google Shape;19;p1"/>
          <p:cNvSpPr/>
          <p:nvPr/>
        </p:nvSpPr>
        <p:spPr>
          <a:xfrm>
            <a:off x="548640" y="1097280"/>
            <a:ext cx="73152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B0D8D0"/>
              </a:buClr>
              <a:buSzPts val="2000"/>
              <a:buFont typeface="Calibri"/>
              <a:buNone/>
            </a:pPr>
            <a:r>
              <a:rPr b="0" i="1" lang="en-US" sz="2000" u="none" cap="none" strike="noStrike">
                <a:solidFill>
                  <a:srgbClr val="B0D8D0"/>
                </a:solidFill>
                <a:latin typeface="Calibri"/>
                <a:ea typeface="Calibri"/>
                <a:cs typeface="Calibri"/>
                <a:sym typeface="Calibri"/>
              </a:rPr>
              <a:t>The New Operating System for AI &amp; Apps</a:t>
            </a:r>
            <a:endParaRPr b="0" i="0" sz="2000" u="none" cap="none" strike="noStrike">
              <a:solidFill>
                <a:schemeClr val="dk1"/>
              </a:solidFill>
              <a:latin typeface="Calibri"/>
              <a:ea typeface="Calibri"/>
              <a:cs typeface="Calibri"/>
              <a:sym typeface="Calibri"/>
            </a:endParaRPr>
          </a:p>
        </p:txBody>
      </p:sp>
      <p:sp>
        <p:nvSpPr>
          <p:cNvPr id="20" name="Google Shape;20;p1"/>
          <p:cNvSpPr/>
          <p:nvPr/>
        </p:nvSpPr>
        <p:spPr>
          <a:xfrm>
            <a:off x="546519" y="1700784"/>
            <a:ext cx="73152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8B0"/>
              </a:buClr>
              <a:buSzPts val="1300"/>
              <a:buFont typeface="Calibri"/>
              <a:buNone/>
            </a:pPr>
            <a:r>
              <a:rPr b="0" i="0" lang="en-US" sz="1300" u="none" cap="none" strike="noStrike">
                <a:solidFill>
                  <a:srgbClr val="90B8B0"/>
                </a:solidFill>
                <a:latin typeface="Calibri"/>
                <a:ea typeface="Calibri"/>
                <a:cs typeface="Calibri"/>
                <a:sym typeface="Calibri"/>
              </a:rPr>
              <a:t>Open-Source Summit NA  · Cloud Administrator Essentials  ·  Session + Live Demo</a:t>
            </a:r>
            <a:endParaRPr b="0" i="0" sz="1300" u="none" cap="none" strike="noStrike">
              <a:solidFill>
                <a:schemeClr val="dk1"/>
              </a:solidFill>
              <a:latin typeface="Calibri"/>
              <a:ea typeface="Calibri"/>
              <a:cs typeface="Calibri"/>
              <a:sym typeface="Calibri"/>
            </a:endParaRPr>
          </a:p>
        </p:txBody>
      </p:sp>
      <p:sp>
        <p:nvSpPr>
          <p:cNvPr id="21" name="Google Shape;21;p1"/>
          <p:cNvSpPr/>
          <p:nvPr/>
        </p:nvSpPr>
        <p:spPr>
          <a:xfrm>
            <a:off x="546519" y="2137410"/>
            <a:ext cx="1783080" cy="749808"/>
          </a:xfrm>
          <a:prstGeom prst="roundRect">
            <a:avLst>
              <a:gd fmla="val 9756" name="adj"/>
            </a:avLst>
          </a:prstGeom>
          <a:solidFill>
            <a:srgbClr val="0D2530"/>
          </a:solidFill>
          <a:ln cap="flat" cmpd="sng" w="1905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1"/>
          <p:cNvSpPr/>
          <p:nvPr/>
        </p:nvSpPr>
        <p:spPr>
          <a:xfrm>
            <a:off x="546519" y="2243155"/>
            <a:ext cx="178308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85C4A"/>
              </a:buClr>
              <a:buSzPts val="2400"/>
              <a:buFont typeface="Calibri"/>
              <a:buNone/>
            </a:pPr>
            <a:r>
              <a:rPr b="1" i="0" lang="en-US" sz="2400" u="none" cap="none" strike="noStrike">
                <a:solidFill>
                  <a:srgbClr val="C85C4A"/>
                </a:solidFill>
                <a:latin typeface="Calibri"/>
                <a:ea typeface="Calibri"/>
                <a:cs typeface="Calibri"/>
                <a:sym typeface="Calibri"/>
              </a:rPr>
              <a:t>93%</a:t>
            </a:r>
            <a:endParaRPr b="0" i="0" sz="2400" u="none" cap="none" strike="noStrike">
              <a:solidFill>
                <a:schemeClr val="dk1"/>
              </a:solidFill>
              <a:latin typeface="Calibri"/>
              <a:ea typeface="Calibri"/>
              <a:cs typeface="Calibri"/>
              <a:sym typeface="Calibri"/>
            </a:endParaRPr>
          </a:p>
        </p:txBody>
      </p:sp>
      <p:sp>
        <p:nvSpPr>
          <p:cNvPr id="23" name="Google Shape;23;p1"/>
          <p:cNvSpPr/>
          <p:nvPr/>
        </p:nvSpPr>
        <p:spPr>
          <a:xfrm>
            <a:off x="546519" y="2568321"/>
            <a:ext cx="1783080" cy="2560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of orgs use K8s</a:t>
            </a:r>
            <a:endParaRPr b="0" i="0" sz="950" u="none" cap="none" strike="noStrike">
              <a:solidFill>
                <a:schemeClr val="dk1"/>
              </a:solidFill>
              <a:latin typeface="Calibri"/>
              <a:ea typeface="Calibri"/>
              <a:cs typeface="Calibri"/>
              <a:sym typeface="Calibri"/>
            </a:endParaRPr>
          </a:p>
        </p:txBody>
      </p:sp>
      <p:sp>
        <p:nvSpPr>
          <p:cNvPr id="24" name="Google Shape;24;p1"/>
          <p:cNvSpPr/>
          <p:nvPr/>
        </p:nvSpPr>
        <p:spPr>
          <a:xfrm>
            <a:off x="2599442" y="2137410"/>
            <a:ext cx="1783080" cy="749808"/>
          </a:xfrm>
          <a:prstGeom prst="roundRect">
            <a:avLst>
              <a:gd fmla="val 9756" name="adj"/>
            </a:avLst>
          </a:prstGeom>
          <a:solidFill>
            <a:srgbClr val="0D2530"/>
          </a:solidFill>
          <a:ln cap="flat" cmpd="sng" w="1905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1"/>
          <p:cNvSpPr/>
          <p:nvPr/>
        </p:nvSpPr>
        <p:spPr>
          <a:xfrm>
            <a:off x="2599442" y="2233728"/>
            <a:ext cx="178308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A9B8E"/>
              </a:buClr>
              <a:buSzPts val="2400"/>
              <a:buFont typeface="Calibri"/>
              <a:buNone/>
            </a:pPr>
            <a:r>
              <a:rPr b="1" i="0" lang="en-US" sz="2400" u="none" cap="none" strike="noStrike">
                <a:solidFill>
                  <a:srgbClr val="4A9B8E"/>
                </a:solidFill>
                <a:latin typeface="Calibri"/>
                <a:ea typeface="Calibri"/>
                <a:cs typeface="Calibri"/>
                <a:sym typeface="Calibri"/>
              </a:rPr>
              <a:t>80%</a:t>
            </a:r>
            <a:endParaRPr b="0" i="0" sz="2400" u="none" cap="none" strike="noStrike">
              <a:solidFill>
                <a:schemeClr val="dk1"/>
              </a:solidFill>
              <a:latin typeface="Calibri"/>
              <a:ea typeface="Calibri"/>
              <a:cs typeface="Calibri"/>
              <a:sym typeface="Calibri"/>
            </a:endParaRPr>
          </a:p>
        </p:txBody>
      </p:sp>
      <p:sp>
        <p:nvSpPr>
          <p:cNvPr id="26" name="Google Shape;26;p1"/>
          <p:cNvSpPr/>
          <p:nvPr/>
        </p:nvSpPr>
        <p:spPr>
          <a:xfrm>
            <a:off x="2599442" y="2555748"/>
            <a:ext cx="1783080" cy="2560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50"/>
              <a:buFont typeface="Calibri"/>
              <a:buNone/>
            </a:pPr>
            <a:r>
              <a:rPr b="0" i="0" lang="en-US" sz="950" u="none" cap="none" strike="noStrike">
                <a:solidFill>
                  <a:srgbClr val="FFFFFF"/>
                </a:solidFill>
                <a:latin typeface="Calibri"/>
                <a:ea typeface="Calibri"/>
                <a:cs typeface="Calibri"/>
                <a:sym typeface="Calibri"/>
              </a:rPr>
              <a:t>running in production</a:t>
            </a:r>
            <a:endParaRPr b="0" i="0" sz="950" u="none" cap="none" strike="noStrike">
              <a:solidFill>
                <a:schemeClr val="dk1"/>
              </a:solidFill>
              <a:latin typeface="Calibri"/>
              <a:ea typeface="Calibri"/>
              <a:cs typeface="Calibri"/>
              <a:sym typeface="Calibri"/>
            </a:endParaRPr>
          </a:p>
        </p:txBody>
      </p:sp>
      <p:sp>
        <p:nvSpPr>
          <p:cNvPr id="27" name="Google Shape;27;p1"/>
          <p:cNvSpPr/>
          <p:nvPr/>
        </p:nvSpPr>
        <p:spPr>
          <a:xfrm>
            <a:off x="182566" y="3106674"/>
            <a:ext cx="7315200" cy="77017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8B0"/>
              </a:buClr>
              <a:buSzPts val="1300"/>
              <a:buFont typeface="Calibri"/>
              <a:buNone/>
            </a:pPr>
            <a:r>
              <a:rPr b="0" i="1" lang="en-US" sz="1300" u="none" cap="none" strike="noStrike">
                <a:solidFill>
                  <a:srgbClr val="F4B081"/>
                </a:solidFill>
                <a:latin typeface="Calibri"/>
                <a:ea typeface="Calibri"/>
                <a:cs typeface="Calibri"/>
                <a:sym typeface="Calibri"/>
              </a:rPr>
              <a:t>Presented by</a:t>
            </a:r>
            <a:br>
              <a:rPr b="0" i="1" lang="en-US" sz="1300" u="none" cap="none" strike="noStrike">
                <a:solidFill>
                  <a:srgbClr val="F4B081"/>
                </a:solidFill>
                <a:latin typeface="Calibri"/>
                <a:ea typeface="Calibri"/>
                <a:cs typeface="Calibri"/>
                <a:sym typeface="Calibri"/>
              </a:rPr>
            </a:br>
            <a:r>
              <a:rPr b="0" i="1" lang="en-US" sz="1300" u="none" cap="none" strike="noStrike">
                <a:solidFill>
                  <a:srgbClr val="F4B081"/>
                </a:solidFill>
                <a:latin typeface="Calibri"/>
                <a:ea typeface="Calibri"/>
                <a:cs typeface="Calibri"/>
                <a:sym typeface="Calibri"/>
              </a:rPr>
              <a:t>Mukesh Aurangabadkar – Principal Engineer @ Spectrum</a:t>
            </a:r>
            <a:endParaRPr/>
          </a:p>
          <a:p>
            <a:pPr indent="0" lvl="0" marL="0" marR="0" rtl="0" algn="l">
              <a:lnSpc>
                <a:spcPct val="100000"/>
              </a:lnSpc>
              <a:spcBef>
                <a:spcPts val="0"/>
              </a:spcBef>
              <a:spcAft>
                <a:spcPts val="0"/>
              </a:spcAft>
              <a:buClr>
                <a:srgbClr val="90B8B0"/>
              </a:buClr>
              <a:buSzPts val="1300"/>
              <a:buFont typeface="Calibri"/>
              <a:buNone/>
            </a:pPr>
            <a:r>
              <a:rPr b="0" i="1" lang="en-US" sz="1300" u="none" cap="none" strike="noStrike">
                <a:solidFill>
                  <a:srgbClr val="F4B081"/>
                </a:solidFill>
                <a:latin typeface="Calibri"/>
                <a:ea typeface="Calibri"/>
                <a:cs typeface="Calibri"/>
                <a:sym typeface="Calibri"/>
              </a:rPr>
              <a:t>Uudit Misra – Sr.Software Engineer @ Salesforce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07" name="Shape 307"/>
        <p:cNvGrpSpPr/>
        <p:nvPr/>
      </p:nvGrpSpPr>
      <p:grpSpPr>
        <a:xfrm>
          <a:off x="0" y="0"/>
          <a:ext cx="0" cy="0"/>
          <a:chOff x="0" y="0"/>
          <a:chExt cx="0" cy="0"/>
        </a:xfrm>
      </p:grpSpPr>
      <p:sp>
        <p:nvSpPr>
          <p:cNvPr id="308" name="Google Shape;308;p12"/>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DEMO REFERENCE</a:t>
            </a:r>
            <a:endParaRPr b="0" i="0" sz="1000" u="none" cap="none" strike="noStrike">
              <a:solidFill>
                <a:schemeClr val="dk1"/>
              </a:solidFill>
              <a:latin typeface="Calibri"/>
              <a:ea typeface="Calibri"/>
              <a:cs typeface="Calibri"/>
              <a:sym typeface="Calibri"/>
            </a:endParaRPr>
          </a:p>
        </p:txBody>
      </p:sp>
      <p:sp>
        <p:nvSpPr>
          <p:cNvPr id="309" name="Google Shape;309;p12"/>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Commands We'll Run</a:t>
            </a:r>
            <a:endParaRPr b="0" i="0" sz="3000" u="none" cap="none" strike="noStrike">
              <a:solidFill>
                <a:schemeClr val="dk1"/>
              </a:solidFill>
              <a:latin typeface="Calibri"/>
              <a:ea typeface="Calibri"/>
              <a:cs typeface="Calibri"/>
              <a:sym typeface="Calibri"/>
            </a:endParaRPr>
          </a:p>
        </p:txBody>
      </p:sp>
      <p:sp>
        <p:nvSpPr>
          <p:cNvPr id="310" name="Google Shape;310;p12"/>
          <p:cNvSpPr/>
          <p:nvPr/>
        </p:nvSpPr>
        <p:spPr>
          <a:xfrm>
            <a:off x="320040" y="1353312"/>
            <a:ext cx="8503920" cy="530352"/>
          </a:xfrm>
          <a:prstGeom prst="rect">
            <a:avLst/>
          </a:prstGeom>
          <a:solidFill>
            <a:srgbClr val="F2F8FA"/>
          </a:solidFill>
          <a:ln cap="flat" cmpd="sng" w="9525">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 name="Google Shape;311;p12"/>
          <p:cNvSpPr/>
          <p:nvPr/>
        </p:nvSpPr>
        <p:spPr>
          <a:xfrm>
            <a:off x="457200" y="1389888"/>
            <a:ext cx="155448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50"/>
              <a:buFont typeface="Calibri"/>
              <a:buNone/>
            </a:pPr>
            <a:r>
              <a:rPr b="1" i="0" lang="en-US" sz="1050" u="none" cap="none" strike="noStrike">
                <a:solidFill>
                  <a:srgbClr val="C85C4A"/>
                </a:solidFill>
                <a:latin typeface="Calibri"/>
                <a:ea typeface="Calibri"/>
                <a:cs typeface="Calibri"/>
                <a:sym typeface="Calibri"/>
              </a:rPr>
              <a:t>1. Deploy app</a:t>
            </a:r>
            <a:endParaRPr b="0" i="0" sz="1050" u="none" cap="none" strike="noStrike">
              <a:solidFill>
                <a:schemeClr val="dk1"/>
              </a:solidFill>
              <a:latin typeface="Calibri"/>
              <a:ea typeface="Calibri"/>
              <a:cs typeface="Calibri"/>
              <a:sym typeface="Calibri"/>
            </a:endParaRPr>
          </a:p>
        </p:txBody>
      </p:sp>
      <p:sp>
        <p:nvSpPr>
          <p:cNvPr id="312" name="Google Shape;312;p12"/>
          <p:cNvSpPr/>
          <p:nvPr/>
        </p:nvSpPr>
        <p:spPr>
          <a:xfrm>
            <a:off x="457200" y="1627632"/>
            <a:ext cx="6400800" cy="201168"/>
          </a:xfrm>
          <a:prstGeom prst="roundRect">
            <a:avLst>
              <a:gd fmla="val 13636"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 name="Google Shape;313;p12"/>
          <p:cNvSpPr/>
          <p:nvPr/>
        </p:nvSpPr>
        <p:spPr>
          <a:xfrm>
            <a:off x="512064" y="1627632"/>
            <a:ext cx="6309360" cy="2011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E890"/>
              </a:buClr>
              <a:buSzPts val="950"/>
              <a:buFont typeface="Consolas"/>
              <a:buNone/>
            </a:pPr>
            <a:r>
              <a:rPr b="0" i="0" lang="en-US" sz="950" u="none" cap="none" strike="noStrike">
                <a:solidFill>
                  <a:srgbClr val="4AE890"/>
                </a:solidFill>
                <a:latin typeface="Consolas"/>
                <a:ea typeface="Consolas"/>
                <a:cs typeface="Consolas"/>
                <a:sym typeface="Consolas"/>
              </a:rPr>
              <a:t>kubectl create deployment hello-app --image=nginx --replicas=2</a:t>
            </a:r>
            <a:endParaRPr b="0" i="0" sz="950" u="none" cap="none" strike="noStrike">
              <a:solidFill>
                <a:schemeClr val="dk1"/>
              </a:solidFill>
              <a:latin typeface="Calibri"/>
              <a:ea typeface="Calibri"/>
              <a:cs typeface="Calibri"/>
              <a:sym typeface="Calibri"/>
            </a:endParaRPr>
          </a:p>
        </p:txBody>
      </p:sp>
      <p:sp>
        <p:nvSpPr>
          <p:cNvPr id="314" name="Google Shape;314;p12"/>
          <p:cNvSpPr/>
          <p:nvPr/>
        </p:nvSpPr>
        <p:spPr>
          <a:xfrm>
            <a:off x="6949440" y="1408176"/>
            <a:ext cx="1828800" cy="42062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1000"/>
              <a:buFont typeface="Calibri"/>
              <a:buNone/>
            </a:pPr>
            <a:r>
              <a:rPr b="0" i="1" lang="en-US" sz="1000" u="none" cap="none" strike="noStrike">
                <a:solidFill>
                  <a:srgbClr val="6B7B85"/>
                </a:solidFill>
                <a:latin typeface="Calibri"/>
                <a:ea typeface="Calibri"/>
                <a:cs typeface="Calibri"/>
                <a:sym typeface="Calibri"/>
              </a:rPr>
              <a:t>→ Creates 2 copies of our app</a:t>
            </a:r>
            <a:endParaRPr b="0" i="0" sz="1000" u="none" cap="none" strike="noStrike">
              <a:solidFill>
                <a:schemeClr val="dk1"/>
              </a:solidFill>
              <a:latin typeface="Calibri"/>
              <a:ea typeface="Calibri"/>
              <a:cs typeface="Calibri"/>
              <a:sym typeface="Calibri"/>
            </a:endParaRPr>
          </a:p>
        </p:txBody>
      </p:sp>
      <p:sp>
        <p:nvSpPr>
          <p:cNvPr id="315" name="Google Shape;315;p12"/>
          <p:cNvSpPr/>
          <p:nvPr/>
        </p:nvSpPr>
        <p:spPr>
          <a:xfrm>
            <a:off x="320040" y="1956816"/>
            <a:ext cx="8503920" cy="530352"/>
          </a:xfrm>
          <a:prstGeom prst="rect">
            <a:avLst/>
          </a:prstGeom>
          <a:solidFill>
            <a:srgbClr val="FAFAFA"/>
          </a:solidFill>
          <a:ln cap="flat" cmpd="sng" w="9525">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 name="Google Shape;316;p12"/>
          <p:cNvSpPr/>
          <p:nvPr/>
        </p:nvSpPr>
        <p:spPr>
          <a:xfrm>
            <a:off x="457200" y="1993392"/>
            <a:ext cx="155448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50"/>
              <a:buFont typeface="Calibri"/>
              <a:buNone/>
            </a:pPr>
            <a:r>
              <a:rPr b="1" i="0" lang="en-US" sz="1050" u="none" cap="none" strike="noStrike">
                <a:solidFill>
                  <a:srgbClr val="C85C4A"/>
                </a:solidFill>
                <a:latin typeface="Calibri"/>
                <a:ea typeface="Calibri"/>
                <a:cs typeface="Calibri"/>
                <a:sym typeface="Calibri"/>
              </a:rPr>
              <a:t>2. See it running</a:t>
            </a:r>
            <a:endParaRPr b="0" i="0" sz="1050" u="none" cap="none" strike="noStrike">
              <a:solidFill>
                <a:schemeClr val="dk1"/>
              </a:solidFill>
              <a:latin typeface="Calibri"/>
              <a:ea typeface="Calibri"/>
              <a:cs typeface="Calibri"/>
              <a:sym typeface="Calibri"/>
            </a:endParaRPr>
          </a:p>
        </p:txBody>
      </p:sp>
      <p:sp>
        <p:nvSpPr>
          <p:cNvPr id="317" name="Google Shape;317;p12"/>
          <p:cNvSpPr/>
          <p:nvPr/>
        </p:nvSpPr>
        <p:spPr>
          <a:xfrm>
            <a:off x="457200" y="2231136"/>
            <a:ext cx="6400800" cy="201168"/>
          </a:xfrm>
          <a:prstGeom prst="roundRect">
            <a:avLst>
              <a:gd fmla="val 13636"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 name="Google Shape;318;p12"/>
          <p:cNvSpPr/>
          <p:nvPr/>
        </p:nvSpPr>
        <p:spPr>
          <a:xfrm>
            <a:off x="512064" y="2231136"/>
            <a:ext cx="6309360" cy="2011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E890"/>
              </a:buClr>
              <a:buSzPts val="950"/>
              <a:buFont typeface="Consolas"/>
              <a:buNone/>
            </a:pPr>
            <a:r>
              <a:rPr b="0" i="0" lang="en-US" sz="950" u="none" cap="none" strike="noStrike">
                <a:solidFill>
                  <a:srgbClr val="4AE890"/>
                </a:solidFill>
                <a:latin typeface="Consolas"/>
                <a:ea typeface="Consolas"/>
                <a:cs typeface="Consolas"/>
                <a:sym typeface="Consolas"/>
              </a:rPr>
              <a:t>kubectl get pods</a:t>
            </a:r>
            <a:endParaRPr b="0" i="0" sz="950" u="none" cap="none" strike="noStrike">
              <a:solidFill>
                <a:schemeClr val="dk1"/>
              </a:solidFill>
              <a:latin typeface="Calibri"/>
              <a:ea typeface="Calibri"/>
              <a:cs typeface="Calibri"/>
              <a:sym typeface="Calibri"/>
            </a:endParaRPr>
          </a:p>
        </p:txBody>
      </p:sp>
      <p:sp>
        <p:nvSpPr>
          <p:cNvPr id="319" name="Google Shape;319;p12"/>
          <p:cNvSpPr/>
          <p:nvPr/>
        </p:nvSpPr>
        <p:spPr>
          <a:xfrm>
            <a:off x="6949440" y="2011680"/>
            <a:ext cx="1828800" cy="42062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1000"/>
              <a:buFont typeface="Calibri"/>
              <a:buNone/>
            </a:pPr>
            <a:r>
              <a:rPr b="0" i="1" lang="en-US" sz="1000" u="none" cap="none" strike="noStrike">
                <a:solidFill>
                  <a:srgbClr val="6B7B85"/>
                </a:solidFill>
                <a:latin typeface="Calibri"/>
                <a:ea typeface="Calibri"/>
                <a:cs typeface="Calibri"/>
                <a:sym typeface="Calibri"/>
              </a:rPr>
              <a:t>→ Lists all running Pods</a:t>
            </a:r>
            <a:endParaRPr b="0" i="0" sz="1000" u="none" cap="none" strike="noStrike">
              <a:solidFill>
                <a:schemeClr val="dk1"/>
              </a:solidFill>
              <a:latin typeface="Calibri"/>
              <a:ea typeface="Calibri"/>
              <a:cs typeface="Calibri"/>
              <a:sym typeface="Calibri"/>
            </a:endParaRPr>
          </a:p>
        </p:txBody>
      </p:sp>
      <p:sp>
        <p:nvSpPr>
          <p:cNvPr id="320" name="Google Shape;320;p12"/>
          <p:cNvSpPr/>
          <p:nvPr/>
        </p:nvSpPr>
        <p:spPr>
          <a:xfrm>
            <a:off x="320040" y="2560320"/>
            <a:ext cx="8503920" cy="530352"/>
          </a:xfrm>
          <a:prstGeom prst="rect">
            <a:avLst/>
          </a:prstGeom>
          <a:solidFill>
            <a:srgbClr val="F2F8FA"/>
          </a:solidFill>
          <a:ln cap="flat" cmpd="sng" w="9525">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 name="Google Shape;321;p12"/>
          <p:cNvSpPr/>
          <p:nvPr/>
        </p:nvSpPr>
        <p:spPr>
          <a:xfrm>
            <a:off x="457200" y="2596896"/>
            <a:ext cx="155448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50"/>
              <a:buFont typeface="Calibri"/>
              <a:buNone/>
            </a:pPr>
            <a:r>
              <a:rPr b="1" i="0" lang="en-US" sz="1050" u="none" cap="none" strike="noStrike">
                <a:solidFill>
                  <a:srgbClr val="C85C4A"/>
                </a:solidFill>
                <a:latin typeface="Calibri"/>
                <a:ea typeface="Calibri"/>
                <a:cs typeface="Calibri"/>
                <a:sym typeface="Calibri"/>
              </a:rPr>
              <a:t>3. Scale up</a:t>
            </a:r>
            <a:endParaRPr b="0" i="0" sz="1050" u="none" cap="none" strike="noStrike">
              <a:solidFill>
                <a:schemeClr val="dk1"/>
              </a:solidFill>
              <a:latin typeface="Calibri"/>
              <a:ea typeface="Calibri"/>
              <a:cs typeface="Calibri"/>
              <a:sym typeface="Calibri"/>
            </a:endParaRPr>
          </a:p>
        </p:txBody>
      </p:sp>
      <p:sp>
        <p:nvSpPr>
          <p:cNvPr id="322" name="Google Shape;322;p12"/>
          <p:cNvSpPr/>
          <p:nvPr/>
        </p:nvSpPr>
        <p:spPr>
          <a:xfrm>
            <a:off x="457200" y="2834640"/>
            <a:ext cx="6400800" cy="201168"/>
          </a:xfrm>
          <a:prstGeom prst="roundRect">
            <a:avLst>
              <a:gd fmla="val 13636"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 name="Google Shape;323;p12"/>
          <p:cNvSpPr/>
          <p:nvPr/>
        </p:nvSpPr>
        <p:spPr>
          <a:xfrm>
            <a:off x="512064" y="2834640"/>
            <a:ext cx="6309360" cy="2011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E890"/>
              </a:buClr>
              <a:buSzPts val="950"/>
              <a:buFont typeface="Consolas"/>
              <a:buNone/>
            </a:pPr>
            <a:r>
              <a:rPr b="0" i="0" lang="en-US" sz="950" u="none" cap="none" strike="noStrike">
                <a:solidFill>
                  <a:srgbClr val="4AE890"/>
                </a:solidFill>
                <a:latin typeface="Consolas"/>
                <a:ea typeface="Consolas"/>
                <a:cs typeface="Consolas"/>
                <a:sym typeface="Consolas"/>
              </a:rPr>
              <a:t>kubectl scale deployment hello-app --replicas=5</a:t>
            </a:r>
            <a:endParaRPr b="0" i="0" sz="950" u="none" cap="none" strike="noStrike">
              <a:solidFill>
                <a:schemeClr val="dk1"/>
              </a:solidFill>
              <a:latin typeface="Calibri"/>
              <a:ea typeface="Calibri"/>
              <a:cs typeface="Calibri"/>
              <a:sym typeface="Calibri"/>
            </a:endParaRPr>
          </a:p>
        </p:txBody>
      </p:sp>
      <p:sp>
        <p:nvSpPr>
          <p:cNvPr id="324" name="Google Shape;324;p12"/>
          <p:cNvSpPr/>
          <p:nvPr/>
        </p:nvSpPr>
        <p:spPr>
          <a:xfrm>
            <a:off x="6949440" y="2615184"/>
            <a:ext cx="1828800" cy="42062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1000"/>
              <a:buFont typeface="Calibri"/>
              <a:buNone/>
            </a:pPr>
            <a:r>
              <a:rPr b="0" i="1" lang="en-US" sz="1000" u="none" cap="none" strike="noStrike">
                <a:solidFill>
                  <a:srgbClr val="6B7B85"/>
                </a:solidFill>
                <a:latin typeface="Calibri"/>
                <a:ea typeface="Calibri"/>
                <a:cs typeface="Calibri"/>
                <a:sym typeface="Calibri"/>
              </a:rPr>
              <a:t>→ Now 5 copies — handles more traffic</a:t>
            </a:r>
            <a:endParaRPr b="0" i="0" sz="1000" u="none" cap="none" strike="noStrike">
              <a:solidFill>
                <a:schemeClr val="dk1"/>
              </a:solidFill>
              <a:latin typeface="Calibri"/>
              <a:ea typeface="Calibri"/>
              <a:cs typeface="Calibri"/>
              <a:sym typeface="Calibri"/>
            </a:endParaRPr>
          </a:p>
        </p:txBody>
      </p:sp>
      <p:sp>
        <p:nvSpPr>
          <p:cNvPr id="325" name="Google Shape;325;p12"/>
          <p:cNvSpPr/>
          <p:nvPr/>
        </p:nvSpPr>
        <p:spPr>
          <a:xfrm>
            <a:off x="320040" y="3163824"/>
            <a:ext cx="8503920" cy="530352"/>
          </a:xfrm>
          <a:prstGeom prst="rect">
            <a:avLst/>
          </a:prstGeom>
          <a:solidFill>
            <a:srgbClr val="FAFAFA"/>
          </a:solidFill>
          <a:ln cap="flat" cmpd="sng" w="9525">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 name="Google Shape;326;p12"/>
          <p:cNvSpPr/>
          <p:nvPr/>
        </p:nvSpPr>
        <p:spPr>
          <a:xfrm>
            <a:off x="457200" y="3200400"/>
            <a:ext cx="155448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50"/>
              <a:buFont typeface="Calibri"/>
              <a:buNone/>
            </a:pPr>
            <a:r>
              <a:rPr b="1" i="0" lang="en-US" sz="1050" u="none" cap="none" strike="noStrike">
                <a:solidFill>
                  <a:srgbClr val="C85C4A"/>
                </a:solidFill>
                <a:latin typeface="Calibri"/>
                <a:ea typeface="Calibri"/>
                <a:cs typeface="Calibri"/>
                <a:sym typeface="Calibri"/>
              </a:rPr>
              <a:t>4. Kill a pod</a:t>
            </a:r>
            <a:endParaRPr b="0" i="0" sz="1050" u="none" cap="none" strike="noStrike">
              <a:solidFill>
                <a:schemeClr val="dk1"/>
              </a:solidFill>
              <a:latin typeface="Calibri"/>
              <a:ea typeface="Calibri"/>
              <a:cs typeface="Calibri"/>
              <a:sym typeface="Calibri"/>
            </a:endParaRPr>
          </a:p>
        </p:txBody>
      </p:sp>
      <p:sp>
        <p:nvSpPr>
          <p:cNvPr id="327" name="Google Shape;327;p12"/>
          <p:cNvSpPr/>
          <p:nvPr/>
        </p:nvSpPr>
        <p:spPr>
          <a:xfrm>
            <a:off x="457200" y="3438144"/>
            <a:ext cx="6400800" cy="201168"/>
          </a:xfrm>
          <a:prstGeom prst="roundRect">
            <a:avLst>
              <a:gd fmla="val 13636"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 name="Google Shape;328;p12"/>
          <p:cNvSpPr/>
          <p:nvPr/>
        </p:nvSpPr>
        <p:spPr>
          <a:xfrm>
            <a:off x="512064" y="3438144"/>
            <a:ext cx="6309360" cy="2011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E890"/>
              </a:buClr>
              <a:buSzPts val="950"/>
              <a:buFont typeface="Consolas"/>
              <a:buNone/>
            </a:pPr>
            <a:r>
              <a:rPr b="0" i="0" lang="en-US" sz="950" u="none" cap="none" strike="noStrike">
                <a:solidFill>
                  <a:srgbClr val="4AE890"/>
                </a:solidFill>
                <a:latin typeface="Consolas"/>
                <a:ea typeface="Consolas"/>
                <a:cs typeface="Consolas"/>
                <a:sym typeface="Consolas"/>
              </a:rPr>
              <a:t>kubectl delete pod &lt;pod-name&gt;</a:t>
            </a:r>
            <a:endParaRPr b="0" i="0" sz="950" u="none" cap="none" strike="noStrike">
              <a:solidFill>
                <a:schemeClr val="dk1"/>
              </a:solidFill>
              <a:latin typeface="Calibri"/>
              <a:ea typeface="Calibri"/>
              <a:cs typeface="Calibri"/>
              <a:sym typeface="Calibri"/>
            </a:endParaRPr>
          </a:p>
        </p:txBody>
      </p:sp>
      <p:sp>
        <p:nvSpPr>
          <p:cNvPr id="329" name="Google Shape;329;p12"/>
          <p:cNvSpPr/>
          <p:nvPr/>
        </p:nvSpPr>
        <p:spPr>
          <a:xfrm>
            <a:off x="6949440" y="3218688"/>
            <a:ext cx="1828800" cy="42062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1000"/>
              <a:buFont typeface="Calibri"/>
              <a:buNone/>
            </a:pPr>
            <a:r>
              <a:rPr b="0" i="1" lang="en-US" sz="1000" u="none" cap="none" strike="noStrike">
                <a:solidFill>
                  <a:srgbClr val="6B7B85"/>
                </a:solidFill>
                <a:latin typeface="Calibri"/>
                <a:ea typeface="Calibri"/>
                <a:cs typeface="Calibri"/>
                <a:sym typeface="Calibri"/>
              </a:rPr>
              <a:t>→ Simulates a crash</a:t>
            </a:r>
            <a:endParaRPr b="0" i="0" sz="1000" u="none" cap="none" strike="noStrike">
              <a:solidFill>
                <a:schemeClr val="dk1"/>
              </a:solidFill>
              <a:latin typeface="Calibri"/>
              <a:ea typeface="Calibri"/>
              <a:cs typeface="Calibri"/>
              <a:sym typeface="Calibri"/>
            </a:endParaRPr>
          </a:p>
        </p:txBody>
      </p:sp>
      <p:sp>
        <p:nvSpPr>
          <p:cNvPr id="330" name="Google Shape;330;p12"/>
          <p:cNvSpPr/>
          <p:nvPr/>
        </p:nvSpPr>
        <p:spPr>
          <a:xfrm>
            <a:off x="320040" y="3767328"/>
            <a:ext cx="8503920" cy="530352"/>
          </a:xfrm>
          <a:prstGeom prst="rect">
            <a:avLst/>
          </a:prstGeom>
          <a:solidFill>
            <a:srgbClr val="F2F8FA"/>
          </a:solidFill>
          <a:ln cap="flat" cmpd="sng" w="9525">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 name="Google Shape;331;p12"/>
          <p:cNvSpPr/>
          <p:nvPr/>
        </p:nvSpPr>
        <p:spPr>
          <a:xfrm>
            <a:off x="457200" y="3803904"/>
            <a:ext cx="155448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50"/>
              <a:buFont typeface="Calibri"/>
              <a:buNone/>
            </a:pPr>
            <a:r>
              <a:rPr b="1" i="0" lang="en-US" sz="1050" u="none" cap="none" strike="noStrike">
                <a:solidFill>
                  <a:srgbClr val="C85C4A"/>
                </a:solidFill>
                <a:latin typeface="Calibri"/>
                <a:ea typeface="Calibri"/>
                <a:cs typeface="Calibri"/>
                <a:sym typeface="Calibri"/>
              </a:rPr>
              <a:t>5. Watch K8s heal</a:t>
            </a:r>
            <a:endParaRPr b="0" i="0" sz="1050" u="none" cap="none" strike="noStrike">
              <a:solidFill>
                <a:schemeClr val="dk1"/>
              </a:solidFill>
              <a:latin typeface="Calibri"/>
              <a:ea typeface="Calibri"/>
              <a:cs typeface="Calibri"/>
              <a:sym typeface="Calibri"/>
            </a:endParaRPr>
          </a:p>
        </p:txBody>
      </p:sp>
      <p:sp>
        <p:nvSpPr>
          <p:cNvPr id="332" name="Google Shape;332;p12"/>
          <p:cNvSpPr/>
          <p:nvPr/>
        </p:nvSpPr>
        <p:spPr>
          <a:xfrm>
            <a:off x="457200" y="4041648"/>
            <a:ext cx="6400800" cy="201168"/>
          </a:xfrm>
          <a:prstGeom prst="roundRect">
            <a:avLst>
              <a:gd fmla="val 13636"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 name="Google Shape;333;p12"/>
          <p:cNvSpPr/>
          <p:nvPr/>
        </p:nvSpPr>
        <p:spPr>
          <a:xfrm>
            <a:off x="512064" y="4041648"/>
            <a:ext cx="6309360" cy="2011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E890"/>
              </a:buClr>
              <a:buSzPts val="950"/>
              <a:buFont typeface="Consolas"/>
              <a:buNone/>
            </a:pPr>
            <a:r>
              <a:rPr b="0" i="0" lang="en-US" sz="950" u="none" cap="none" strike="noStrike">
                <a:solidFill>
                  <a:srgbClr val="4AE890"/>
                </a:solidFill>
                <a:latin typeface="Consolas"/>
                <a:ea typeface="Consolas"/>
                <a:cs typeface="Consolas"/>
                <a:sym typeface="Consolas"/>
              </a:rPr>
              <a:t>kubectl get pods -w</a:t>
            </a:r>
            <a:endParaRPr b="0" i="0" sz="950" u="none" cap="none" strike="noStrike">
              <a:solidFill>
                <a:schemeClr val="dk1"/>
              </a:solidFill>
              <a:latin typeface="Calibri"/>
              <a:ea typeface="Calibri"/>
              <a:cs typeface="Calibri"/>
              <a:sym typeface="Calibri"/>
            </a:endParaRPr>
          </a:p>
        </p:txBody>
      </p:sp>
      <p:sp>
        <p:nvSpPr>
          <p:cNvPr id="334" name="Google Shape;334;p12"/>
          <p:cNvSpPr/>
          <p:nvPr/>
        </p:nvSpPr>
        <p:spPr>
          <a:xfrm>
            <a:off x="6949440" y="3822192"/>
            <a:ext cx="1828800" cy="42062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1000"/>
              <a:buFont typeface="Calibri"/>
              <a:buNone/>
            </a:pPr>
            <a:r>
              <a:rPr b="0" i="1" lang="en-US" sz="1000" u="none" cap="none" strike="noStrike">
                <a:solidFill>
                  <a:srgbClr val="6B7B85"/>
                </a:solidFill>
                <a:latin typeface="Calibri"/>
                <a:ea typeface="Calibri"/>
                <a:cs typeface="Calibri"/>
                <a:sym typeface="Calibri"/>
              </a:rPr>
              <a:t>→ See K8s restart the pod automatically</a:t>
            </a:r>
            <a:endParaRPr b="0" i="0" sz="1000" u="none" cap="none" strike="noStrike">
              <a:solidFill>
                <a:schemeClr val="dk1"/>
              </a:solidFill>
              <a:latin typeface="Calibri"/>
              <a:ea typeface="Calibri"/>
              <a:cs typeface="Calibri"/>
              <a:sym typeface="Calibri"/>
            </a:endParaRPr>
          </a:p>
        </p:txBody>
      </p:sp>
      <p:pic>
        <p:nvPicPr>
          <p:cNvPr id="335" name="Google Shape;335;p12"/>
          <p:cNvPicPr preferRelativeResize="0"/>
          <p:nvPr/>
        </p:nvPicPr>
        <p:blipFill rotWithShape="1">
          <a:blip r:embed="rId3">
            <a:alphaModFix/>
          </a:blip>
          <a:srcRect b="0" l="0" r="0" t="0"/>
          <a:stretch/>
        </p:blipFill>
        <p:spPr>
          <a:xfrm>
            <a:off x="0" y="4480560"/>
            <a:ext cx="9144000" cy="7498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40" name="Shape 340"/>
        <p:cNvGrpSpPr/>
        <p:nvPr/>
      </p:nvGrpSpPr>
      <p:grpSpPr>
        <a:xfrm>
          <a:off x="0" y="0"/>
          <a:ext cx="0" cy="0"/>
          <a:chOff x="0" y="0"/>
          <a:chExt cx="0" cy="0"/>
        </a:xfrm>
      </p:grpSpPr>
      <p:sp>
        <p:nvSpPr>
          <p:cNvPr id="341" name="Google Shape;341;p13"/>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2026 AND BEYOND</a:t>
            </a:r>
            <a:endParaRPr b="0" i="0" sz="1000" u="none" cap="none" strike="noStrike">
              <a:solidFill>
                <a:schemeClr val="dk1"/>
              </a:solidFill>
              <a:latin typeface="Calibri"/>
              <a:ea typeface="Calibri"/>
              <a:cs typeface="Calibri"/>
              <a:sym typeface="Calibri"/>
            </a:endParaRPr>
          </a:p>
        </p:txBody>
      </p:sp>
      <p:sp>
        <p:nvSpPr>
          <p:cNvPr id="342" name="Google Shape;342;p13"/>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Kubernetes &amp; AI — A Perfect Match</a:t>
            </a:r>
            <a:endParaRPr b="0" i="0" sz="3000" u="none" cap="none" strike="noStrike">
              <a:solidFill>
                <a:schemeClr val="dk1"/>
              </a:solidFill>
              <a:latin typeface="Calibri"/>
              <a:ea typeface="Calibri"/>
              <a:cs typeface="Calibri"/>
              <a:sym typeface="Calibri"/>
            </a:endParaRPr>
          </a:p>
        </p:txBody>
      </p:sp>
      <p:sp>
        <p:nvSpPr>
          <p:cNvPr id="343" name="Google Shape;343;p13"/>
          <p:cNvSpPr/>
          <p:nvPr/>
        </p:nvSpPr>
        <p:spPr>
          <a:xfrm>
            <a:off x="320040" y="1298448"/>
            <a:ext cx="8503920" cy="530352"/>
          </a:xfrm>
          <a:prstGeom prst="roundRect">
            <a:avLst>
              <a:gd fmla="val 17241" name="adj"/>
            </a:avLst>
          </a:prstGeom>
          <a:solidFill>
            <a:srgbClr val="1C3D4A"/>
          </a:solidFill>
          <a:ln cap="flat" cmpd="sng" w="12700">
            <a:solidFill>
              <a:srgbClr val="1C3D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 name="Google Shape;344;p13"/>
          <p:cNvSpPr/>
          <p:nvPr/>
        </p:nvSpPr>
        <p:spPr>
          <a:xfrm>
            <a:off x="502920" y="1298448"/>
            <a:ext cx="822960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1" lang="en-US" sz="1300" u="none" cap="none" strike="noStrike">
                <a:solidFill>
                  <a:srgbClr val="FFFFFF"/>
                </a:solidFill>
                <a:latin typeface="Calibri"/>
                <a:ea typeface="Calibri"/>
                <a:cs typeface="Calibri"/>
                <a:sym typeface="Calibri"/>
              </a:rPr>
              <a:t>🤖  AI models need massive, scalable compute. Kubernetes is the infrastructure layer that makes it possible.</a:t>
            </a:r>
            <a:endParaRPr b="0" i="0" sz="1300" u="none" cap="none" strike="noStrike">
              <a:solidFill>
                <a:schemeClr val="dk1"/>
              </a:solidFill>
              <a:latin typeface="Calibri"/>
              <a:ea typeface="Calibri"/>
              <a:cs typeface="Calibri"/>
              <a:sym typeface="Calibri"/>
            </a:endParaRPr>
          </a:p>
        </p:txBody>
      </p:sp>
      <p:sp>
        <p:nvSpPr>
          <p:cNvPr id="345" name="Google Shape;345;p13"/>
          <p:cNvSpPr/>
          <p:nvPr/>
        </p:nvSpPr>
        <p:spPr>
          <a:xfrm>
            <a:off x="320040" y="1938528"/>
            <a:ext cx="4206240" cy="960120"/>
          </a:xfrm>
          <a:prstGeom prst="roundRect">
            <a:avLst>
              <a:gd fmla="val 9524" name="adj"/>
            </a:avLst>
          </a:prstGeom>
          <a:solidFill>
            <a:srgbClr val="D4EDF8"/>
          </a:solidFill>
          <a:ln cap="flat" cmpd="sng" w="12700">
            <a:solidFill>
              <a:srgbClr val="7AB8D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13"/>
          <p:cNvSpPr/>
          <p:nvPr/>
        </p:nvSpPr>
        <p:spPr>
          <a:xfrm>
            <a:off x="448056" y="2011680"/>
            <a:ext cx="39319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GPU Scheduling</a:t>
            </a:r>
            <a:endParaRPr b="0" i="0" sz="1300" u="none" cap="none" strike="noStrike">
              <a:solidFill>
                <a:schemeClr val="dk1"/>
              </a:solidFill>
              <a:latin typeface="Calibri"/>
              <a:ea typeface="Calibri"/>
              <a:cs typeface="Calibri"/>
              <a:sym typeface="Calibri"/>
            </a:endParaRPr>
          </a:p>
        </p:txBody>
      </p:sp>
      <p:sp>
        <p:nvSpPr>
          <p:cNvPr id="347" name="Google Shape;347;p13"/>
          <p:cNvSpPr/>
          <p:nvPr/>
        </p:nvSpPr>
        <p:spPr>
          <a:xfrm>
            <a:off x="448056" y="2359152"/>
            <a:ext cx="393192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K8s assigns GPU resources to AI workloads automatically — critical for training &amp; inference.</a:t>
            </a:r>
            <a:endParaRPr b="0" i="0" sz="1150" u="none" cap="none" strike="noStrike">
              <a:solidFill>
                <a:schemeClr val="dk1"/>
              </a:solidFill>
              <a:latin typeface="Calibri"/>
              <a:ea typeface="Calibri"/>
              <a:cs typeface="Calibri"/>
              <a:sym typeface="Calibri"/>
            </a:endParaRPr>
          </a:p>
        </p:txBody>
      </p:sp>
      <p:sp>
        <p:nvSpPr>
          <p:cNvPr id="348" name="Google Shape;348;p13"/>
          <p:cNvSpPr/>
          <p:nvPr/>
        </p:nvSpPr>
        <p:spPr>
          <a:xfrm>
            <a:off x="4754880" y="1938528"/>
            <a:ext cx="4206240" cy="960120"/>
          </a:xfrm>
          <a:prstGeom prst="roundRect">
            <a:avLst>
              <a:gd fmla="val 9524" name="adj"/>
            </a:avLst>
          </a:prstGeom>
          <a:solidFill>
            <a:srgbClr val="D4F0E4"/>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13"/>
          <p:cNvSpPr/>
          <p:nvPr/>
        </p:nvSpPr>
        <p:spPr>
          <a:xfrm>
            <a:off x="4882896" y="2011680"/>
            <a:ext cx="39319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Scale LLMs</a:t>
            </a:r>
            <a:endParaRPr b="0" i="0" sz="1300" u="none" cap="none" strike="noStrike">
              <a:solidFill>
                <a:schemeClr val="dk1"/>
              </a:solidFill>
              <a:latin typeface="Calibri"/>
              <a:ea typeface="Calibri"/>
              <a:cs typeface="Calibri"/>
              <a:sym typeface="Calibri"/>
            </a:endParaRPr>
          </a:p>
        </p:txBody>
      </p:sp>
      <p:sp>
        <p:nvSpPr>
          <p:cNvPr id="350" name="Google Shape;350;p13"/>
          <p:cNvSpPr/>
          <p:nvPr/>
        </p:nvSpPr>
        <p:spPr>
          <a:xfrm>
            <a:off x="4882896" y="2359152"/>
            <a:ext cx="393192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Running a large language model? K8s scales the serving layer based on request volume.</a:t>
            </a:r>
            <a:endParaRPr b="0" i="0" sz="1150" u="none" cap="none" strike="noStrike">
              <a:solidFill>
                <a:schemeClr val="dk1"/>
              </a:solidFill>
              <a:latin typeface="Calibri"/>
              <a:ea typeface="Calibri"/>
              <a:cs typeface="Calibri"/>
              <a:sym typeface="Calibri"/>
            </a:endParaRPr>
          </a:p>
        </p:txBody>
      </p:sp>
      <p:sp>
        <p:nvSpPr>
          <p:cNvPr id="351" name="Google Shape;351;p13"/>
          <p:cNvSpPr/>
          <p:nvPr/>
        </p:nvSpPr>
        <p:spPr>
          <a:xfrm>
            <a:off x="320040" y="3054096"/>
            <a:ext cx="4206240" cy="960120"/>
          </a:xfrm>
          <a:prstGeom prst="roundRect">
            <a:avLst>
              <a:gd fmla="val 9524" name="adj"/>
            </a:avLst>
          </a:prstGeom>
          <a:solidFill>
            <a:srgbClr val="FDF0D8"/>
          </a:solidFill>
          <a:ln cap="flat" cmpd="sng" w="1270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 name="Google Shape;352;p13"/>
          <p:cNvSpPr/>
          <p:nvPr/>
        </p:nvSpPr>
        <p:spPr>
          <a:xfrm>
            <a:off x="448056" y="3127248"/>
            <a:ext cx="39319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MLOps Pipelines</a:t>
            </a:r>
            <a:endParaRPr b="0" i="0" sz="1300" u="none" cap="none" strike="noStrike">
              <a:solidFill>
                <a:schemeClr val="dk1"/>
              </a:solidFill>
              <a:latin typeface="Calibri"/>
              <a:ea typeface="Calibri"/>
              <a:cs typeface="Calibri"/>
              <a:sym typeface="Calibri"/>
            </a:endParaRPr>
          </a:p>
        </p:txBody>
      </p:sp>
      <p:sp>
        <p:nvSpPr>
          <p:cNvPr id="353" name="Google Shape;353;p13"/>
          <p:cNvSpPr/>
          <p:nvPr/>
        </p:nvSpPr>
        <p:spPr>
          <a:xfrm>
            <a:off x="448056" y="3474720"/>
            <a:ext cx="393192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Training → testing → deployment pipelines all orchestrated by Kubernetes.</a:t>
            </a:r>
            <a:endParaRPr b="0" i="0" sz="1150" u="none" cap="none" strike="noStrike">
              <a:solidFill>
                <a:schemeClr val="dk1"/>
              </a:solidFill>
              <a:latin typeface="Calibri"/>
              <a:ea typeface="Calibri"/>
              <a:cs typeface="Calibri"/>
              <a:sym typeface="Calibri"/>
            </a:endParaRPr>
          </a:p>
        </p:txBody>
      </p:sp>
      <p:sp>
        <p:nvSpPr>
          <p:cNvPr id="354" name="Google Shape;354;p13"/>
          <p:cNvSpPr/>
          <p:nvPr/>
        </p:nvSpPr>
        <p:spPr>
          <a:xfrm>
            <a:off x="4754880" y="3054096"/>
            <a:ext cx="4206240" cy="960120"/>
          </a:xfrm>
          <a:prstGeom prst="roundRect">
            <a:avLst>
              <a:gd fmla="val 9524" name="adj"/>
            </a:avLst>
          </a:prstGeom>
          <a:solidFill>
            <a:srgbClr val="F8D8D8"/>
          </a:solidFill>
          <a:ln cap="flat" cmpd="sng" w="1270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13"/>
          <p:cNvSpPr/>
          <p:nvPr/>
        </p:nvSpPr>
        <p:spPr>
          <a:xfrm>
            <a:off x="4882896" y="3127248"/>
            <a:ext cx="39319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Multi-Cloud AI</a:t>
            </a:r>
            <a:endParaRPr b="0" i="0" sz="1300" u="none" cap="none" strike="noStrike">
              <a:solidFill>
                <a:schemeClr val="dk1"/>
              </a:solidFill>
              <a:latin typeface="Calibri"/>
              <a:ea typeface="Calibri"/>
              <a:cs typeface="Calibri"/>
              <a:sym typeface="Calibri"/>
            </a:endParaRPr>
          </a:p>
        </p:txBody>
      </p:sp>
      <p:sp>
        <p:nvSpPr>
          <p:cNvPr id="356" name="Google Shape;356;p13"/>
          <p:cNvSpPr/>
          <p:nvPr/>
        </p:nvSpPr>
        <p:spPr>
          <a:xfrm>
            <a:off x="4882896" y="3474720"/>
            <a:ext cx="393192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Run AI workloads across AWS, GCP, Azure simultaneously with one K8s control plane.</a:t>
            </a:r>
            <a:endParaRPr b="0" i="0" sz="1150" u="none" cap="none" strike="noStrike">
              <a:solidFill>
                <a:schemeClr val="dk1"/>
              </a:solidFill>
              <a:latin typeface="Calibri"/>
              <a:ea typeface="Calibri"/>
              <a:cs typeface="Calibri"/>
              <a:sym typeface="Calibri"/>
            </a:endParaRPr>
          </a:p>
        </p:txBody>
      </p:sp>
      <p:pic>
        <p:nvPicPr>
          <p:cNvPr id="357" name="Google Shape;357;p13"/>
          <p:cNvPicPr preferRelativeResize="0"/>
          <p:nvPr/>
        </p:nvPicPr>
        <p:blipFill rotWithShape="1">
          <a:blip r:embed="rId3">
            <a:alphaModFix/>
          </a:blip>
          <a:srcRect b="0" l="0" r="0" t="0"/>
          <a:stretch/>
        </p:blipFill>
        <p:spPr>
          <a:xfrm>
            <a:off x="0" y="4413031"/>
            <a:ext cx="9144000" cy="7498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62" name="Shape 362"/>
        <p:cNvGrpSpPr/>
        <p:nvPr/>
      </p:nvGrpSpPr>
      <p:grpSpPr>
        <a:xfrm>
          <a:off x="0" y="0"/>
          <a:ext cx="0" cy="0"/>
          <a:chOff x="0" y="0"/>
          <a:chExt cx="0" cy="0"/>
        </a:xfrm>
      </p:grpSpPr>
      <p:sp>
        <p:nvSpPr>
          <p:cNvPr id="363" name="Google Shape;363;p15"/>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WRAPPING UP</a:t>
            </a:r>
            <a:endParaRPr b="0" i="0" sz="1000" u="none" cap="none" strike="noStrike">
              <a:solidFill>
                <a:schemeClr val="dk1"/>
              </a:solidFill>
              <a:latin typeface="Calibri"/>
              <a:ea typeface="Calibri"/>
              <a:cs typeface="Calibri"/>
              <a:sym typeface="Calibri"/>
            </a:endParaRPr>
          </a:p>
        </p:txBody>
      </p:sp>
      <p:sp>
        <p:nvSpPr>
          <p:cNvPr id="364" name="Google Shape;364;p15"/>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3 Things to Remember</a:t>
            </a:r>
            <a:endParaRPr b="0" i="0" sz="3000" u="none" cap="none" strike="noStrike">
              <a:solidFill>
                <a:schemeClr val="dk1"/>
              </a:solidFill>
              <a:latin typeface="Calibri"/>
              <a:ea typeface="Calibri"/>
              <a:cs typeface="Calibri"/>
              <a:sym typeface="Calibri"/>
            </a:endParaRPr>
          </a:p>
        </p:txBody>
      </p:sp>
      <p:sp>
        <p:nvSpPr>
          <p:cNvPr id="365" name="Google Shape;365;p15"/>
          <p:cNvSpPr/>
          <p:nvPr/>
        </p:nvSpPr>
        <p:spPr>
          <a:xfrm>
            <a:off x="320040" y="1353312"/>
            <a:ext cx="8503920" cy="822960"/>
          </a:xfrm>
          <a:prstGeom prst="roundRect">
            <a:avLst>
              <a:gd fmla="val 11111" name="adj"/>
            </a:avLst>
          </a:prstGeom>
          <a:solidFill>
            <a:srgbClr val="F0F8FA"/>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 name="Google Shape;366;p15"/>
          <p:cNvSpPr/>
          <p:nvPr/>
        </p:nvSpPr>
        <p:spPr>
          <a:xfrm>
            <a:off x="384048" y="1499616"/>
            <a:ext cx="530352" cy="530352"/>
          </a:xfrm>
          <a:prstGeom prst="ellipse">
            <a:avLst/>
          </a:prstGeom>
          <a:solidFill>
            <a:srgbClr val="3A7AA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 name="Google Shape;367;p15"/>
          <p:cNvSpPr/>
          <p:nvPr/>
        </p:nvSpPr>
        <p:spPr>
          <a:xfrm>
            <a:off x="384048" y="1499616"/>
            <a:ext cx="530352" cy="53035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1</a:t>
            </a:r>
            <a:endParaRPr b="0" i="0" sz="2000" u="none" cap="none" strike="noStrike">
              <a:solidFill>
                <a:schemeClr val="dk1"/>
              </a:solidFill>
              <a:latin typeface="Calibri"/>
              <a:ea typeface="Calibri"/>
              <a:cs typeface="Calibri"/>
              <a:sym typeface="Calibri"/>
            </a:endParaRPr>
          </a:p>
        </p:txBody>
      </p:sp>
      <p:sp>
        <p:nvSpPr>
          <p:cNvPr id="368" name="Google Shape;368;p15"/>
          <p:cNvSpPr/>
          <p:nvPr/>
        </p:nvSpPr>
        <p:spPr>
          <a:xfrm>
            <a:off x="1042416" y="1408176"/>
            <a:ext cx="768096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A7AA0"/>
              </a:buClr>
              <a:buSzPts val="1400"/>
              <a:buFont typeface="Calibri"/>
              <a:buNone/>
            </a:pPr>
            <a:r>
              <a:rPr b="1" i="0" lang="en-US" sz="1400" u="none" cap="none" strike="noStrike">
                <a:solidFill>
                  <a:srgbClr val="3A7AA0"/>
                </a:solidFill>
                <a:latin typeface="Calibri"/>
                <a:ea typeface="Calibri"/>
                <a:cs typeface="Calibri"/>
                <a:sym typeface="Calibri"/>
              </a:rPr>
              <a:t>K8s manages containers so you don't have to</a:t>
            </a:r>
            <a:endParaRPr b="0" i="0" sz="1400" u="none" cap="none" strike="noStrike">
              <a:solidFill>
                <a:schemeClr val="dk1"/>
              </a:solidFill>
              <a:latin typeface="Calibri"/>
              <a:ea typeface="Calibri"/>
              <a:cs typeface="Calibri"/>
              <a:sym typeface="Calibri"/>
            </a:endParaRPr>
          </a:p>
        </p:txBody>
      </p:sp>
      <p:sp>
        <p:nvSpPr>
          <p:cNvPr id="369" name="Google Shape;369;p15"/>
          <p:cNvSpPr/>
          <p:nvPr/>
        </p:nvSpPr>
        <p:spPr>
          <a:xfrm>
            <a:off x="1042416" y="1773936"/>
            <a:ext cx="76809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You describe what you want — 3 replicas, always running. K8s starts, stops, restarts, and schedules everything automatically.</a:t>
            </a:r>
            <a:endParaRPr b="0" i="0" sz="1150" u="none" cap="none" strike="noStrike">
              <a:solidFill>
                <a:schemeClr val="dk1"/>
              </a:solidFill>
              <a:latin typeface="Calibri"/>
              <a:ea typeface="Calibri"/>
              <a:cs typeface="Calibri"/>
              <a:sym typeface="Calibri"/>
            </a:endParaRPr>
          </a:p>
        </p:txBody>
      </p:sp>
      <p:sp>
        <p:nvSpPr>
          <p:cNvPr id="370" name="Google Shape;370;p15"/>
          <p:cNvSpPr/>
          <p:nvPr/>
        </p:nvSpPr>
        <p:spPr>
          <a:xfrm>
            <a:off x="320040" y="2313432"/>
            <a:ext cx="8503920" cy="822960"/>
          </a:xfrm>
          <a:prstGeom prst="roundRect">
            <a:avLst>
              <a:gd fmla="val 11111" name="adj"/>
            </a:avLst>
          </a:prstGeom>
          <a:solidFill>
            <a:srgbClr val="F0F8FA"/>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15"/>
          <p:cNvSpPr/>
          <p:nvPr/>
        </p:nvSpPr>
        <p:spPr>
          <a:xfrm>
            <a:off x="384048" y="2459736"/>
            <a:ext cx="530352" cy="530352"/>
          </a:xfrm>
          <a:prstGeom prst="ellipse">
            <a:avLst/>
          </a:prstGeom>
          <a:solidFill>
            <a:srgbClr val="3A8C6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15"/>
          <p:cNvSpPr/>
          <p:nvPr/>
        </p:nvSpPr>
        <p:spPr>
          <a:xfrm>
            <a:off x="384048" y="2459736"/>
            <a:ext cx="530352" cy="53035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2</a:t>
            </a:r>
            <a:endParaRPr b="0" i="0" sz="2000" u="none" cap="none" strike="noStrike">
              <a:solidFill>
                <a:schemeClr val="dk1"/>
              </a:solidFill>
              <a:latin typeface="Calibri"/>
              <a:ea typeface="Calibri"/>
              <a:cs typeface="Calibri"/>
              <a:sym typeface="Calibri"/>
            </a:endParaRPr>
          </a:p>
        </p:txBody>
      </p:sp>
      <p:sp>
        <p:nvSpPr>
          <p:cNvPr id="373" name="Google Shape;373;p15"/>
          <p:cNvSpPr/>
          <p:nvPr/>
        </p:nvSpPr>
        <p:spPr>
          <a:xfrm>
            <a:off x="1042416" y="2368296"/>
            <a:ext cx="768096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A8C6E"/>
              </a:buClr>
              <a:buSzPts val="1400"/>
              <a:buFont typeface="Calibri"/>
              <a:buNone/>
            </a:pPr>
            <a:r>
              <a:rPr b="1" i="0" lang="en-US" sz="1400" u="none" cap="none" strike="noStrike">
                <a:solidFill>
                  <a:srgbClr val="3A8C6E"/>
                </a:solidFill>
                <a:latin typeface="Calibri"/>
                <a:ea typeface="Calibri"/>
                <a:cs typeface="Calibri"/>
                <a:sym typeface="Calibri"/>
              </a:rPr>
              <a:t>It automatically scales, heals, and deploys</a:t>
            </a:r>
            <a:endParaRPr b="0" i="0" sz="1400" u="none" cap="none" strike="noStrike">
              <a:solidFill>
                <a:schemeClr val="dk1"/>
              </a:solidFill>
              <a:latin typeface="Calibri"/>
              <a:ea typeface="Calibri"/>
              <a:cs typeface="Calibri"/>
              <a:sym typeface="Calibri"/>
            </a:endParaRPr>
          </a:p>
        </p:txBody>
      </p:sp>
      <p:sp>
        <p:nvSpPr>
          <p:cNvPr id="374" name="Google Shape;374;p15"/>
          <p:cNvSpPr/>
          <p:nvPr/>
        </p:nvSpPr>
        <p:spPr>
          <a:xfrm>
            <a:off x="1042416" y="2734056"/>
            <a:ext cx="76809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Traffic spike → auto-scale. Crash → auto-heal. New version → zero-downtime deploy. All without waking anyone up at 3am.</a:t>
            </a:r>
            <a:endParaRPr b="0" i="0" sz="1150" u="none" cap="none" strike="noStrike">
              <a:solidFill>
                <a:schemeClr val="dk1"/>
              </a:solidFill>
              <a:latin typeface="Calibri"/>
              <a:ea typeface="Calibri"/>
              <a:cs typeface="Calibri"/>
              <a:sym typeface="Calibri"/>
            </a:endParaRPr>
          </a:p>
        </p:txBody>
      </p:sp>
      <p:sp>
        <p:nvSpPr>
          <p:cNvPr id="375" name="Google Shape;375;p15"/>
          <p:cNvSpPr/>
          <p:nvPr/>
        </p:nvSpPr>
        <p:spPr>
          <a:xfrm>
            <a:off x="320040" y="3273552"/>
            <a:ext cx="8503920" cy="822960"/>
          </a:xfrm>
          <a:prstGeom prst="roundRect">
            <a:avLst>
              <a:gd fmla="val 11111" name="adj"/>
            </a:avLst>
          </a:prstGeom>
          <a:solidFill>
            <a:srgbClr val="F0F8FA"/>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 name="Google Shape;376;p15"/>
          <p:cNvSpPr/>
          <p:nvPr/>
        </p:nvSpPr>
        <p:spPr>
          <a:xfrm>
            <a:off x="384048" y="3419856"/>
            <a:ext cx="530352" cy="530352"/>
          </a:xfrm>
          <a:prstGeom prst="ellipse">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 name="Google Shape;377;p15"/>
          <p:cNvSpPr/>
          <p:nvPr/>
        </p:nvSpPr>
        <p:spPr>
          <a:xfrm>
            <a:off x="384048" y="3419856"/>
            <a:ext cx="530352" cy="53035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000"/>
              <a:buFont typeface="Calibri"/>
              <a:buNone/>
            </a:pPr>
            <a:r>
              <a:rPr b="1" i="0" lang="en-US" sz="2000" u="none" cap="none" strike="noStrike">
                <a:solidFill>
                  <a:srgbClr val="FFFFFF"/>
                </a:solidFill>
                <a:latin typeface="Calibri"/>
                <a:ea typeface="Calibri"/>
                <a:cs typeface="Calibri"/>
                <a:sym typeface="Calibri"/>
              </a:rPr>
              <a:t>3</a:t>
            </a:r>
            <a:endParaRPr b="0" i="0" sz="2000" u="none" cap="none" strike="noStrike">
              <a:solidFill>
                <a:schemeClr val="dk1"/>
              </a:solidFill>
              <a:latin typeface="Calibri"/>
              <a:ea typeface="Calibri"/>
              <a:cs typeface="Calibri"/>
              <a:sym typeface="Calibri"/>
            </a:endParaRPr>
          </a:p>
        </p:txBody>
      </p:sp>
      <p:sp>
        <p:nvSpPr>
          <p:cNvPr id="378" name="Google Shape;378;p15"/>
          <p:cNvSpPr/>
          <p:nvPr/>
        </p:nvSpPr>
        <p:spPr>
          <a:xfrm>
            <a:off x="1042416" y="3328416"/>
            <a:ext cx="768096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400"/>
              <a:buFont typeface="Calibri"/>
              <a:buNone/>
            </a:pPr>
            <a:r>
              <a:rPr b="1" i="0" lang="en-US" sz="1400" u="none" cap="none" strike="noStrike">
                <a:solidFill>
                  <a:srgbClr val="C85C4A"/>
                </a:solidFill>
                <a:latin typeface="Calibri"/>
                <a:ea typeface="Calibri"/>
                <a:cs typeface="Calibri"/>
                <a:sym typeface="Calibri"/>
              </a:rPr>
              <a:t>It's the foundation of modern cloud + AI</a:t>
            </a:r>
            <a:endParaRPr b="0" i="0" sz="1400" u="none" cap="none" strike="noStrike">
              <a:solidFill>
                <a:schemeClr val="dk1"/>
              </a:solidFill>
              <a:latin typeface="Calibri"/>
              <a:ea typeface="Calibri"/>
              <a:cs typeface="Calibri"/>
              <a:sym typeface="Calibri"/>
            </a:endParaRPr>
          </a:p>
        </p:txBody>
      </p:sp>
      <p:sp>
        <p:nvSpPr>
          <p:cNvPr id="379" name="Google Shape;379;p15"/>
          <p:cNvSpPr/>
          <p:nvPr/>
        </p:nvSpPr>
        <p:spPr>
          <a:xfrm>
            <a:off x="1042416" y="3694176"/>
            <a:ext cx="76809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150"/>
              <a:buFont typeface="Calibri"/>
              <a:buNone/>
            </a:pPr>
            <a:r>
              <a:rPr b="0" i="0" lang="en-US" sz="1150" u="none" cap="none" strike="noStrike">
                <a:solidFill>
                  <a:srgbClr val="1C3040"/>
                </a:solidFill>
                <a:latin typeface="Calibri"/>
                <a:ea typeface="Calibri"/>
                <a:cs typeface="Calibri"/>
                <a:sym typeface="Calibri"/>
              </a:rPr>
              <a:t>Every major cloud platform runs on K8s. AI workloads depend on it. Learning K8s means learning how modern infrastructure works.</a:t>
            </a:r>
            <a:endParaRPr b="0" i="0" sz="1150" u="none" cap="none" strike="noStrike">
              <a:solidFill>
                <a:schemeClr val="dk1"/>
              </a:solidFill>
              <a:latin typeface="Calibri"/>
              <a:ea typeface="Calibri"/>
              <a:cs typeface="Calibri"/>
              <a:sym typeface="Calibri"/>
            </a:endParaRPr>
          </a:p>
        </p:txBody>
      </p:sp>
      <p:pic>
        <p:nvPicPr>
          <p:cNvPr id="380" name="Google Shape;380;p15"/>
          <p:cNvPicPr preferRelativeResize="0"/>
          <p:nvPr/>
        </p:nvPicPr>
        <p:blipFill rotWithShape="1">
          <a:blip r:embed="rId3">
            <a:alphaModFix/>
          </a:blip>
          <a:srcRect b="0" l="0" r="0" t="0"/>
          <a:stretch/>
        </p:blipFill>
        <p:spPr>
          <a:xfrm>
            <a:off x="0" y="4393650"/>
            <a:ext cx="9144000" cy="7498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C3D4A"/>
        </a:solidFill>
      </p:bgPr>
    </p:bg>
    <p:spTree>
      <p:nvGrpSpPr>
        <p:cNvPr id="385" name="Shape 385"/>
        <p:cNvGrpSpPr/>
        <p:nvPr/>
      </p:nvGrpSpPr>
      <p:grpSpPr>
        <a:xfrm>
          <a:off x="0" y="0"/>
          <a:ext cx="0" cy="0"/>
          <a:chOff x="0" y="0"/>
          <a:chExt cx="0" cy="0"/>
        </a:xfrm>
      </p:grpSpPr>
      <p:pic>
        <p:nvPicPr>
          <p:cNvPr descr="preencoded.png" id="386" name="Google Shape;386;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387" name="Google Shape;387;p16"/>
          <p:cNvSpPr/>
          <p:nvPr/>
        </p:nvSpPr>
        <p:spPr>
          <a:xfrm>
            <a:off x="0" y="0"/>
            <a:ext cx="9144000" cy="3200400"/>
          </a:xfrm>
          <a:prstGeom prst="rect">
            <a:avLst/>
          </a:prstGeom>
          <a:solidFill>
            <a:srgbClr val="1C3D4A">
              <a:alpha val="8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16"/>
          <p:cNvSpPr/>
          <p:nvPr/>
        </p:nvSpPr>
        <p:spPr>
          <a:xfrm>
            <a:off x="457200" y="411480"/>
            <a:ext cx="8229600" cy="9601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5600"/>
              <a:buFont typeface="Calibri"/>
              <a:buNone/>
            </a:pPr>
            <a:r>
              <a:rPr b="1" i="0" lang="en-US" sz="5600" u="none" cap="none" strike="noStrike">
                <a:solidFill>
                  <a:srgbClr val="FFFFFF"/>
                </a:solidFill>
                <a:latin typeface="Calibri"/>
                <a:ea typeface="Calibri"/>
                <a:cs typeface="Calibri"/>
                <a:sym typeface="Calibri"/>
              </a:rPr>
              <a:t>Questions?</a:t>
            </a:r>
            <a:endParaRPr b="0" i="0" sz="5600" u="none" cap="none" strike="noStrike">
              <a:solidFill>
                <a:schemeClr val="dk1"/>
              </a:solidFill>
              <a:latin typeface="Calibri"/>
              <a:ea typeface="Calibri"/>
              <a:cs typeface="Calibri"/>
              <a:sym typeface="Calibri"/>
            </a:endParaRPr>
          </a:p>
        </p:txBody>
      </p:sp>
      <p:sp>
        <p:nvSpPr>
          <p:cNvPr id="389" name="Google Shape;389;p16"/>
          <p:cNvSpPr/>
          <p:nvPr/>
        </p:nvSpPr>
        <p:spPr>
          <a:xfrm>
            <a:off x="457200" y="1389888"/>
            <a:ext cx="8229600" cy="43891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B0D8D0"/>
              </a:buClr>
              <a:buSzPts val="2000"/>
              <a:buFont typeface="Calibri"/>
              <a:buNone/>
            </a:pPr>
            <a:r>
              <a:rPr b="0" i="1" lang="en-US" sz="2000" u="none" cap="none" strike="noStrike">
                <a:solidFill>
                  <a:srgbClr val="B0D8D0"/>
                </a:solidFill>
                <a:latin typeface="Calibri"/>
                <a:ea typeface="Calibri"/>
                <a:cs typeface="Calibri"/>
                <a:sym typeface="Calibri"/>
              </a:rPr>
              <a:t>Let's talk! 🙌</a:t>
            </a:r>
            <a:endParaRPr b="0" i="0" sz="2000" u="none" cap="none" strike="noStrike">
              <a:solidFill>
                <a:schemeClr val="dk1"/>
              </a:solidFill>
              <a:latin typeface="Calibri"/>
              <a:ea typeface="Calibri"/>
              <a:cs typeface="Calibri"/>
              <a:sym typeface="Calibri"/>
            </a:endParaRPr>
          </a:p>
        </p:txBody>
      </p:sp>
      <p:sp>
        <p:nvSpPr>
          <p:cNvPr id="390" name="Google Shape;390;p16"/>
          <p:cNvSpPr/>
          <p:nvPr/>
        </p:nvSpPr>
        <p:spPr>
          <a:xfrm>
            <a:off x="457200" y="1920240"/>
            <a:ext cx="82296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E8A030"/>
              </a:buClr>
              <a:buSzPts val="1300"/>
              <a:buFont typeface="Calibri"/>
              <a:buNone/>
            </a:pPr>
            <a:r>
              <a:rPr b="1" i="0" lang="en-US" sz="1300" u="none" cap="none" strike="noStrike">
                <a:solidFill>
                  <a:srgbClr val="E8A030"/>
                </a:solidFill>
                <a:latin typeface="Calibri"/>
                <a:ea typeface="Calibri"/>
                <a:cs typeface="Calibri"/>
                <a:sym typeface="Calibri"/>
              </a:rPr>
              <a:t>🔗  Resources</a:t>
            </a:r>
            <a:endParaRPr b="0" i="0" sz="1300" u="none" cap="none" strike="noStrike">
              <a:solidFill>
                <a:schemeClr val="dk1"/>
              </a:solidFill>
              <a:latin typeface="Calibri"/>
              <a:ea typeface="Calibri"/>
              <a:cs typeface="Calibri"/>
              <a:sym typeface="Calibri"/>
            </a:endParaRPr>
          </a:p>
        </p:txBody>
      </p:sp>
      <p:sp>
        <p:nvSpPr>
          <p:cNvPr id="391" name="Google Shape;391;p16"/>
          <p:cNvSpPr/>
          <p:nvPr/>
        </p:nvSpPr>
        <p:spPr>
          <a:xfrm>
            <a:off x="365760" y="2359152"/>
            <a:ext cx="4206240" cy="548640"/>
          </a:xfrm>
          <a:prstGeom prst="roundRect">
            <a:avLst>
              <a:gd fmla="val 11667" name="adj"/>
            </a:avLst>
          </a:prstGeom>
          <a:solidFill>
            <a:srgbClr val="0D2530"/>
          </a:solidFill>
          <a:ln cap="flat" cmpd="sng" w="12700">
            <a:solidFill>
              <a:srgbClr val="2A50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16"/>
          <p:cNvSpPr/>
          <p:nvPr/>
        </p:nvSpPr>
        <p:spPr>
          <a:xfrm>
            <a:off x="493776" y="2395728"/>
            <a:ext cx="39319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9B8E"/>
              </a:buClr>
              <a:buSzPts val="1200"/>
              <a:buFont typeface="Calibri"/>
              <a:buNone/>
            </a:pPr>
            <a:r>
              <a:rPr b="1" i="0" lang="en-US" sz="1200" u="none" cap="none" strike="noStrike">
                <a:solidFill>
                  <a:srgbClr val="4A9B8E"/>
                </a:solidFill>
                <a:latin typeface="Calibri"/>
                <a:ea typeface="Calibri"/>
                <a:cs typeface="Calibri"/>
                <a:sym typeface="Calibri"/>
              </a:rPr>
              <a:t>📘 kubernetes.io</a:t>
            </a:r>
            <a:endParaRPr b="0" i="0" sz="1200" u="none" cap="none" strike="noStrike">
              <a:solidFill>
                <a:schemeClr val="dk1"/>
              </a:solidFill>
              <a:latin typeface="Calibri"/>
              <a:ea typeface="Calibri"/>
              <a:cs typeface="Calibri"/>
              <a:sym typeface="Calibri"/>
            </a:endParaRPr>
          </a:p>
        </p:txBody>
      </p:sp>
      <p:sp>
        <p:nvSpPr>
          <p:cNvPr id="393" name="Google Shape;393;p16"/>
          <p:cNvSpPr/>
          <p:nvPr/>
        </p:nvSpPr>
        <p:spPr>
          <a:xfrm>
            <a:off x="493776" y="2651760"/>
            <a:ext cx="3931920" cy="21945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0B8"/>
              </a:buClr>
              <a:buSzPts val="1000"/>
              <a:buFont typeface="Calibri"/>
              <a:buNone/>
            </a:pPr>
            <a:r>
              <a:rPr b="0" i="0" lang="en-US" sz="1000" u="none" cap="none" strike="noStrike">
                <a:solidFill>
                  <a:srgbClr val="90B0B8"/>
                </a:solidFill>
                <a:latin typeface="Calibri"/>
                <a:ea typeface="Calibri"/>
                <a:cs typeface="Calibri"/>
                <a:sym typeface="Calibri"/>
              </a:rPr>
              <a:t>Official docs — start with Concepts</a:t>
            </a:r>
            <a:endParaRPr b="0" i="0" sz="1000" u="none" cap="none" strike="noStrike">
              <a:solidFill>
                <a:schemeClr val="dk1"/>
              </a:solidFill>
              <a:latin typeface="Calibri"/>
              <a:ea typeface="Calibri"/>
              <a:cs typeface="Calibri"/>
              <a:sym typeface="Calibri"/>
            </a:endParaRPr>
          </a:p>
        </p:txBody>
      </p:sp>
      <p:sp>
        <p:nvSpPr>
          <p:cNvPr id="394" name="Google Shape;394;p16"/>
          <p:cNvSpPr/>
          <p:nvPr/>
        </p:nvSpPr>
        <p:spPr>
          <a:xfrm>
            <a:off x="4800600" y="2359152"/>
            <a:ext cx="4206240" cy="548640"/>
          </a:xfrm>
          <a:prstGeom prst="roundRect">
            <a:avLst>
              <a:gd fmla="val 11667" name="adj"/>
            </a:avLst>
          </a:prstGeom>
          <a:solidFill>
            <a:srgbClr val="0D2530"/>
          </a:solidFill>
          <a:ln cap="flat" cmpd="sng" w="12700">
            <a:solidFill>
              <a:srgbClr val="2A50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16"/>
          <p:cNvSpPr/>
          <p:nvPr/>
        </p:nvSpPr>
        <p:spPr>
          <a:xfrm>
            <a:off x="4928616" y="2395728"/>
            <a:ext cx="39319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9B8E"/>
              </a:buClr>
              <a:buSzPts val="1200"/>
              <a:buFont typeface="Calibri"/>
              <a:buNone/>
            </a:pPr>
            <a:r>
              <a:rPr b="1" i="0" lang="en-US" sz="1200" u="none" cap="none" strike="noStrike">
                <a:solidFill>
                  <a:srgbClr val="4A9B8E"/>
                </a:solidFill>
                <a:latin typeface="Calibri"/>
                <a:ea typeface="Calibri"/>
                <a:cs typeface="Calibri"/>
                <a:sym typeface="Calibri"/>
              </a:rPr>
              <a:t>🧪 killercoda.com</a:t>
            </a:r>
            <a:endParaRPr b="0" i="0" sz="1200" u="none" cap="none" strike="noStrike">
              <a:solidFill>
                <a:schemeClr val="dk1"/>
              </a:solidFill>
              <a:latin typeface="Calibri"/>
              <a:ea typeface="Calibri"/>
              <a:cs typeface="Calibri"/>
              <a:sym typeface="Calibri"/>
            </a:endParaRPr>
          </a:p>
        </p:txBody>
      </p:sp>
      <p:sp>
        <p:nvSpPr>
          <p:cNvPr id="396" name="Google Shape;396;p16"/>
          <p:cNvSpPr/>
          <p:nvPr/>
        </p:nvSpPr>
        <p:spPr>
          <a:xfrm>
            <a:off x="4928616" y="2651760"/>
            <a:ext cx="3931920" cy="21945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0B8"/>
              </a:buClr>
              <a:buSzPts val="1000"/>
              <a:buFont typeface="Calibri"/>
              <a:buNone/>
            </a:pPr>
            <a:r>
              <a:rPr b="0" i="0" lang="en-US" sz="1000" u="none" cap="none" strike="noStrike">
                <a:solidFill>
                  <a:srgbClr val="90B0B8"/>
                </a:solidFill>
                <a:latin typeface="Calibri"/>
                <a:ea typeface="Calibri"/>
                <a:cs typeface="Calibri"/>
                <a:sym typeface="Calibri"/>
              </a:rPr>
              <a:t>Free interactive K8s labs in-browser</a:t>
            </a:r>
            <a:endParaRPr b="0" i="0" sz="1000" u="none" cap="none" strike="noStrike">
              <a:solidFill>
                <a:schemeClr val="dk1"/>
              </a:solidFill>
              <a:latin typeface="Calibri"/>
              <a:ea typeface="Calibri"/>
              <a:cs typeface="Calibri"/>
              <a:sym typeface="Calibri"/>
            </a:endParaRPr>
          </a:p>
        </p:txBody>
      </p:sp>
      <p:sp>
        <p:nvSpPr>
          <p:cNvPr id="397" name="Google Shape;397;p16"/>
          <p:cNvSpPr/>
          <p:nvPr/>
        </p:nvSpPr>
        <p:spPr>
          <a:xfrm>
            <a:off x="365760" y="3017520"/>
            <a:ext cx="4206240" cy="548640"/>
          </a:xfrm>
          <a:prstGeom prst="roundRect">
            <a:avLst>
              <a:gd fmla="val 11667" name="adj"/>
            </a:avLst>
          </a:prstGeom>
          <a:solidFill>
            <a:srgbClr val="0D2530"/>
          </a:solidFill>
          <a:ln cap="flat" cmpd="sng" w="12700">
            <a:solidFill>
              <a:srgbClr val="2A50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8" name="Google Shape;398;p16"/>
          <p:cNvSpPr/>
          <p:nvPr/>
        </p:nvSpPr>
        <p:spPr>
          <a:xfrm>
            <a:off x="493776" y="3054096"/>
            <a:ext cx="39319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9B8E"/>
              </a:buClr>
              <a:buSzPts val="1200"/>
              <a:buFont typeface="Calibri"/>
              <a:buNone/>
            </a:pPr>
            <a:r>
              <a:rPr b="1" i="0" lang="en-US" sz="1200" u="none" cap="none" strike="noStrike">
                <a:solidFill>
                  <a:srgbClr val="4A9B8E"/>
                </a:solidFill>
                <a:latin typeface="Calibri"/>
                <a:ea typeface="Calibri"/>
                <a:cs typeface="Calibri"/>
                <a:sym typeface="Calibri"/>
              </a:rPr>
              <a:t>🎓 CNCF Learning</a:t>
            </a:r>
            <a:endParaRPr b="0" i="0" sz="1200" u="none" cap="none" strike="noStrike">
              <a:solidFill>
                <a:schemeClr val="dk1"/>
              </a:solidFill>
              <a:latin typeface="Calibri"/>
              <a:ea typeface="Calibri"/>
              <a:cs typeface="Calibri"/>
              <a:sym typeface="Calibri"/>
            </a:endParaRPr>
          </a:p>
        </p:txBody>
      </p:sp>
      <p:sp>
        <p:nvSpPr>
          <p:cNvPr id="399" name="Google Shape;399;p16"/>
          <p:cNvSpPr/>
          <p:nvPr/>
        </p:nvSpPr>
        <p:spPr>
          <a:xfrm>
            <a:off x="493776" y="3310128"/>
            <a:ext cx="3931920" cy="21945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0B8"/>
              </a:buClr>
              <a:buSzPts val="1000"/>
              <a:buFont typeface="Calibri"/>
              <a:buNone/>
            </a:pPr>
            <a:r>
              <a:rPr b="0" i="0" lang="en-US" sz="1000" u="none" cap="none" strike="noStrike">
                <a:solidFill>
                  <a:srgbClr val="90B0B8"/>
                </a:solidFill>
                <a:latin typeface="Calibri"/>
                <a:ea typeface="Calibri"/>
                <a:cs typeface="Calibri"/>
                <a:sym typeface="Calibri"/>
              </a:rPr>
              <a:t>Free courses → CKA/CKAD certification</a:t>
            </a:r>
            <a:endParaRPr b="0" i="0" sz="1000" u="none" cap="none" strike="noStrike">
              <a:solidFill>
                <a:schemeClr val="dk1"/>
              </a:solidFill>
              <a:latin typeface="Calibri"/>
              <a:ea typeface="Calibri"/>
              <a:cs typeface="Calibri"/>
              <a:sym typeface="Calibri"/>
            </a:endParaRPr>
          </a:p>
        </p:txBody>
      </p:sp>
      <p:sp>
        <p:nvSpPr>
          <p:cNvPr id="400" name="Google Shape;400;p16"/>
          <p:cNvSpPr/>
          <p:nvPr/>
        </p:nvSpPr>
        <p:spPr>
          <a:xfrm>
            <a:off x="4800600" y="3017520"/>
            <a:ext cx="4206240" cy="548640"/>
          </a:xfrm>
          <a:prstGeom prst="roundRect">
            <a:avLst>
              <a:gd fmla="val 11667" name="adj"/>
            </a:avLst>
          </a:prstGeom>
          <a:solidFill>
            <a:srgbClr val="0D2530"/>
          </a:solidFill>
          <a:ln cap="flat" cmpd="sng" w="12700">
            <a:solidFill>
              <a:srgbClr val="2A50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1" name="Google Shape;401;p16"/>
          <p:cNvSpPr/>
          <p:nvPr/>
        </p:nvSpPr>
        <p:spPr>
          <a:xfrm>
            <a:off x="4928616" y="3054096"/>
            <a:ext cx="39319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9B8E"/>
              </a:buClr>
              <a:buSzPts val="1200"/>
              <a:buFont typeface="Calibri"/>
              <a:buNone/>
            </a:pPr>
            <a:r>
              <a:rPr b="1" i="0" lang="en-US" sz="1200" u="none" cap="none" strike="noStrike">
                <a:solidFill>
                  <a:srgbClr val="4A9B8E"/>
                </a:solidFill>
                <a:latin typeface="Calibri"/>
                <a:ea typeface="Calibri"/>
                <a:cs typeface="Calibri"/>
                <a:sym typeface="Calibri"/>
              </a:rPr>
              <a:t>▶️ KubeAcademy</a:t>
            </a:r>
            <a:endParaRPr b="0" i="0" sz="1200" u="none" cap="none" strike="noStrike">
              <a:solidFill>
                <a:schemeClr val="dk1"/>
              </a:solidFill>
              <a:latin typeface="Calibri"/>
              <a:ea typeface="Calibri"/>
              <a:cs typeface="Calibri"/>
              <a:sym typeface="Calibri"/>
            </a:endParaRPr>
          </a:p>
        </p:txBody>
      </p:sp>
      <p:sp>
        <p:nvSpPr>
          <p:cNvPr id="402" name="Google Shape;402;p16"/>
          <p:cNvSpPr/>
          <p:nvPr/>
        </p:nvSpPr>
        <p:spPr>
          <a:xfrm>
            <a:off x="4928616" y="3310128"/>
            <a:ext cx="3931920" cy="21945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0B0B8"/>
              </a:buClr>
              <a:buSzPts val="1000"/>
              <a:buFont typeface="Calibri"/>
              <a:buNone/>
            </a:pPr>
            <a:r>
              <a:rPr b="0" i="0" lang="en-US" sz="1000" u="none" cap="none" strike="noStrike">
                <a:solidFill>
                  <a:srgbClr val="90B0B8"/>
                </a:solidFill>
                <a:latin typeface="Calibri"/>
                <a:ea typeface="Calibri"/>
                <a:cs typeface="Calibri"/>
                <a:sym typeface="Calibri"/>
              </a:rPr>
              <a:t>Free video-based K8s learning</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C3D4A"/>
        </a:solidFill>
      </p:bgPr>
    </p:bg>
    <p:spTree>
      <p:nvGrpSpPr>
        <p:cNvPr id="32" name="Shape 32"/>
        <p:cNvGrpSpPr/>
        <p:nvPr/>
      </p:nvGrpSpPr>
      <p:grpSpPr>
        <a:xfrm>
          <a:off x="0" y="0"/>
          <a:ext cx="0" cy="0"/>
          <a:chOff x="0" y="0"/>
          <a:chExt cx="0" cy="0"/>
        </a:xfrm>
      </p:grpSpPr>
      <p:pic>
        <p:nvPicPr>
          <p:cNvPr descr="preencoded.png" id="33" name="Google Shape;33;p2"/>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34" name="Google Shape;34;p2"/>
          <p:cNvSpPr/>
          <p:nvPr/>
        </p:nvSpPr>
        <p:spPr>
          <a:xfrm>
            <a:off x="0" y="0"/>
            <a:ext cx="9144000" cy="3749040"/>
          </a:xfrm>
          <a:prstGeom prst="rect">
            <a:avLst/>
          </a:prstGeom>
          <a:solidFill>
            <a:srgbClr val="1C3D4A">
              <a:alpha val="8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2"/>
          <p:cNvSpPr/>
          <p:nvPr/>
        </p:nvSpPr>
        <p:spPr>
          <a:xfrm>
            <a:off x="50292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TODAY'S SESSION</a:t>
            </a:r>
            <a:endParaRPr b="0" i="0" sz="1000" u="none" cap="none" strike="noStrike">
              <a:solidFill>
                <a:schemeClr val="dk1"/>
              </a:solidFill>
              <a:latin typeface="Calibri"/>
              <a:ea typeface="Calibri"/>
              <a:cs typeface="Calibri"/>
              <a:sym typeface="Calibri"/>
            </a:endParaRPr>
          </a:p>
        </p:txBody>
      </p:sp>
      <p:sp>
        <p:nvSpPr>
          <p:cNvPr id="36" name="Google Shape;36;p2"/>
          <p:cNvSpPr/>
          <p:nvPr/>
        </p:nvSpPr>
        <p:spPr>
          <a:xfrm>
            <a:off x="502920" y="548640"/>
            <a:ext cx="822960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400"/>
              <a:buFont typeface="Calibri"/>
              <a:buNone/>
            </a:pPr>
            <a:r>
              <a:rPr b="1" i="0" lang="en-US" sz="3400" u="none" cap="none" strike="noStrike">
                <a:solidFill>
                  <a:srgbClr val="FFFFFF"/>
                </a:solidFill>
                <a:latin typeface="Calibri"/>
                <a:ea typeface="Calibri"/>
                <a:cs typeface="Calibri"/>
                <a:sym typeface="Calibri"/>
              </a:rPr>
              <a:t>What We'll Cover</a:t>
            </a:r>
            <a:endParaRPr b="0" i="0" sz="3400" u="none" cap="none" strike="noStrike">
              <a:solidFill>
                <a:schemeClr val="dk1"/>
              </a:solidFill>
              <a:latin typeface="Calibri"/>
              <a:ea typeface="Calibri"/>
              <a:cs typeface="Calibri"/>
              <a:sym typeface="Calibri"/>
            </a:endParaRPr>
          </a:p>
        </p:txBody>
      </p:sp>
      <p:sp>
        <p:nvSpPr>
          <p:cNvPr id="37" name="Google Shape;37;p2"/>
          <p:cNvSpPr/>
          <p:nvPr/>
        </p:nvSpPr>
        <p:spPr>
          <a:xfrm>
            <a:off x="365760" y="1417320"/>
            <a:ext cx="4206240" cy="658368"/>
          </a:xfrm>
          <a:prstGeom prst="roundRect">
            <a:avLst>
              <a:gd fmla="val 9722" name="adj"/>
            </a:avLst>
          </a:prstGeom>
          <a:solidFill>
            <a:srgbClr val="0D2530">
              <a:alpha val="80000"/>
            </a:srgbClr>
          </a:solidFill>
          <a:ln cap="flat" cmpd="sng" w="1270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2"/>
          <p:cNvSpPr/>
          <p:nvPr/>
        </p:nvSpPr>
        <p:spPr>
          <a:xfrm>
            <a:off x="457200" y="1536192"/>
            <a:ext cx="420624" cy="420624"/>
          </a:xfrm>
          <a:prstGeom prst="roundRect">
            <a:avLst>
              <a:gd fmla="val 10870"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2"/>
          <p:cNvSpPr/>
          <p:nvPr/>
        </p:nvSpPr>
        <p:spPr>
          <a:xfrm>
            <a:off x="457200" y="1536192"/>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01</a:t>
            </a:r>
            <a:endParaRPr b="0" i="0" sz="1100" u="none" cap="none" strike="noStrike">
              <a:solidFill>
                <a:schemeClr val="dk1"/>
              </a:solidFill>
              <a:latin typeface="Calibri"/>
              <a:ea typeface="Calibri"/>
              <a:cs typeface="Calibri"/>
              <a:sym typeface="Calibri"/>
            </a:endParaRPr>
          </a:p>
        </p:txBody>
      </p:sp>
      <p:sp>
        <p:nvSpPr>
          <p:cNvPr id="40" name="Google Shape;40;p2"/>
          <p:cNvSpPr/>
          <p:nvPr/>
        </p:nvSpPr>
        <p:spPr>
          <a:xfrm>
            <a:off x="969264" y="1472184"/>
            <a:ext cx="301752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How deployments evolved</a:t>
            </a:r>
            <a:endParaRPr b="0" i="0" sz="1300" u="none" cap="none" strike="noStrike">
              <a:solidFill>
                <a:schemeClr val="dk1"/>
              </a:solidFill>
              <a:latin typeface="Calibri"/>
              <a:ea typeface="Calibri"/>
              <a:cs typeface="Calibri"/>
              <a:sym typeface="Calibri"/>
            </a:endParaRPr>
          </a:p>
        </p:txBody>
      </p:sp>
      <p:sp>
        <p:nvSpPr>
          <p:cNvPr id="41" name="Google Shape;41;p2"/>
          <p:cNvSpPr/>
          <p:nvPr/>
        </p:nvSpPr>
        <p:spPr>
          <a:xfrm>
            <a:off x="365760" y="2167128"/>
            <a:ext cx="4206240" cy="658368"/>
          </a:xfrm>
          <a:prstGeom prst="roundRect">
            <a:avLst>
              <a:gd fmla="val 9722" name="adj"/>
            </a:avLst>
          </a:prstGeom>
          <a:solidFill>
            <a:srgbClr val="0D2530">
              <a:alpha val="80000"/>
            </a:srgbClr>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2"/>
          <p:cNvSpPr/>
          <p:nvPr/>
        </p:nvSpPr>
        <p:spPr>
          <a:xfrm>
            <a:off x="457200" y="2286000"/>
            <a:ext cx="420624" cy="420624"/>
          </a:xfrm>
          <a:prstGeom prst="roundRect">
            <a:avLst>
              <a:gd fmla="val 10870" name="adj"/>
            </a:avLst>
          </a:prstGeom>
          <a:solidFill>
            <a:srgbClr val="4A9B8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2"/>
          <p:cNvSpPr/>
          <p:nvPr/>
        </p:nvSpPr>
        <p:spPr>
          <a:xfrm>
            <a:off x="457200" y="2286000"/>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02</a:t>
            </a:r>
            <a:endParaRPr b="0" i="0" sz="1100" u="none" cap="none" strike="noStrike">
              <a:solidFill>
                <a:schemeClr val="dk1"/>
              </a:solidFill>
              <a:latin typeface="Calibri"/>
              <a:ea typeface="Calibri"/>
              <a:cs typeface="Calibri"/>
              <a:sym typeface="Calibri"/>
            </a:endParaRPr>
          </a:p>
        </p:txBody>
      </p:sp>
      <p:sp>
        <p:nvSpPr>
          <p:cNvPr id="44" name="Google Shape;44;p2"/>
          <p:cNvSpPr/>
          <p:nvPr/>
        </p:nvSpPr>
        <p:spPr>
          <a:xfrm>
            <a:off x="969264" y="2306574"/>
            <a:ext cx="3433053"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What Container &amp; Kubernetes is (with analogies)</a:t>
            </a:r>
            <a:endParaRPr b="0" i="0" sz="1300" u="none" cap="none" strike="noStrike">
              <a:solidFill>
                <a:schemeClr val="dk1"/>
              </a:solidFill>
              <a:latin typeface="Calibri"/>
              <a:ea typeface="Calibri"/>
              <a:cs typeface="Calibri"/>
              <a:sym typeface="Calibri"/>
            </a:endParaRPr>
          </a:p>
        </p:txBody>
      </p:sp>
      <p:sp>
        <p:nvSpPr>
          <p:cNvPr id="45" name="Google Shape;45;p2"/>
          <p:cNvSpPr/>
          <p:nvPr/>
        </p:nvSpPr>
        <p:spPr>
          <a:xfrm>
            <a:off x="365760" y="2916936"/>
            <a:ext cx="4206240" cy="658368"/>
          </a:xfrm>
          <a:prstGeom prst="roundRect">
            <a:avLst>
              <a:gd fmla="val 9722" name="adj"/>
            </a:avLst>
          </a:prstGeom>
          <a:solidFill>
            <a:srgbClr val="0D2530">
              <a:alpha val="80000"/>
            </a:srgbClr>
          </a:solidFill>
          <a:ln cap="flat" cmpd="sng" w="12700">
            <a:solidFill>
              <a:srgbClr val="7AB8D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 name="Google Shape;46;p2"/>
          <p:cNvSpPr/>
          <p:nvPr/>
        </p:nvSpPr>
        <p:spPr>
          <a:xfrm>
            <a:off x="457200" y="3035808"/>
            <a:ext cx="420624" cy="420624"/>
          </a:xfrm>
          <a:prstGeom prst="roundRect">
            <a:avLst>
              <a:gd fmla="val 10870" name="adj"/>
            </a:avLst>
          </a:prstGeom>
          <a:solidFill>
            <a:srgbClr val="7AB8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2"/>
          <p:cNvSpPr/>
          <p:nvPr/>
        </p:nvSpPr>
        <p:spPr>
          <a:xfrm>
            <a:off x="457200" y="3035808"/>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03</a:t>
            </a:r>
            <a:endParaRPr b="0" i="0" sz="1100" u="none" cap="none" strike="noStrike">
              <a:solidFill>
                <a:schemeClr val="dk1"/>
              </a:solidFill>
              <a:latin typeface="Calibri"/>
              <a:ea typeface="Calibri"/>
              <a:cs typeface="Calibri"/>
              <a:sym typeface="Calibri"/>
            </a:endParaRPr>
          </a:p>
        </p:txBody>
      </p:sp>
      <p:sp>
        <p:nvSpPr>
          <p:cNvPr id="48" name="Google Shape;48;p2"/>
          <p:cNvSpPr/>
          <p:nvPr/>
        </p:nvSpPr>
        <p:spPr>
          <a:xfrm>
            <a:off x="960120" y="3090672"/>
            <a:ext cx="301752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Core concepts — made simple</a:t>
            </a:r>
            <a:endParaRPr b="0" i="0" sz="1300" u="none" cap="none" strike="noStrike">
              <a:solidFill>
                <a:schemeClr val="dk1"/>
              </a:solidFill>
              <a:latin typeface="Calibri"/>
              <a:ea typeface="Calibri"/>
              <a:cs typeface="Calibri"/>
              <a:sym typeface="Calibri"/>
            </a:endParaRPr>
          </a:p>
        </p:txBody>
      </p:sp>
      <p:sp>
        <p:nvSpPr>
          <p:cNvPr id="49" name="Google Shape;49;p2"/>
          <p:cNvSpPr/>
          <p:nvPr/>
        </p:nvSpPr>
        <p:spPr>
          <a:xfrm>
            <a:off x="4846320" y="1417320"/>
            <a:ext cx="4206240" cy="658368"/>
          </a:xfrm>
          <a:prstGeom prst="roundRect">
            <a:avLst>
              <a:gd fmla="val 9722" name="adj"/>
            </a:avLst>
          </a:prstGeom>
          <a:solidFill>
            <a:srgbClr val="0D2530">
              <a:alpha val="80000"/>
            </a:srgbClr>
          </a:solidFill>
          <a:ln cap="flat" cmpd="sng" w="12700">
            <a:solidFill>
              <a:srgbClr val="A0C89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2"/>
          <p:cNvSpPr/>
          <p:nvPr/>
        </p:nvSpPr>
        <p:spPr>
          <a:xfrm>
            <a:off x="4937760" y="1536192"/>
            <a:ext cx="420624" cy="420624"/>
          </a:xfrm>
          <a:prstGeom prst="roundRect">
            <a:avLst>
              <a:gd fmla="val 10870" name="adj"/>
            </a:avLst>
          </a:prstGeom>
          <a:solidFill>
            <a:srgbClr val="A0C8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 name="Google Shape;51;p2"/>
          <p:cNvSpPr/>
          <p:nvPr/>
        </p:nvSpPr>
        <p:spPr>
          <a:xfrm>
            <a:off x="4937760" y="1536192"/>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04</a:t>
            </a:r>
            <a:endParaRPr b="0" i="0" sz="1100" u="none" cap="none" strike="noStrike">
              <a:solidFill>
                <a:schemeClr val="dk1"/>
              </a:solidFill>
              <a:latin typeface="Calibri"/>
              <a:ea typeface="Calibri"/>
              <a:cs typeface="Calibri"/>
              <a:sym typeface="Calibri"/>
            </a:endParaRPr>
          </a:p>
        </p:txBody>
      </p:sp>
      <p:sp>
        <p:nvSpPr>
          <p:cNvPr id="52" name="Google Shape;52;p2"/>
          <p:cNvSpPr/>
          <p:nvPr/>
        </p:nvSpPr>
        <p:spPr>
          <a:xfrm>
            <a:off x="5449824" y="1591056"/>
            <a:ext cx="301752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K8s superpowers</a:t>
            </a:r>
            <a:endParaRPr b="0" i="0" sz="1300" u="none" cap="none" strike="noStrike">
              <a:solidFill>
                <a:schemeClr val="dk1"/>
              </a:solidFill>
              <a:latin typeface="Calibri"/>
              <a:ea typeface="Calibri"/>
              <a:cs typeface="Calibri"/>
              <a:sym typeface="Calibri"/>
            </a:endParaRPr>
          </a:p>
        </p:txBody>
      </p:sp>
      <p:sp>
        <p:nvSpPr>
          <p:cNvPr id="53" name="Google Shape;53;p2"/>
          <p:cNvSpPr/>
          <p:nvPr/>
        </p:nvSpPr>
        <p:spPr>
          <a:xfrm>
            <a:off x="4846320" y="2167128"/>
            <a:ext cx="4206240" cy="658368"/>
          </a:xfrm>
          <a:prstGeom prst="roundRect">
            <a:avLst>
              <a:gd fmla="val 9722" name="adj"/>
            </a:avLst>
          </a:prstGeom>
          <a:solidFill>
            <a:srgbClr val="0D2530">
              <a:alpha val="80000"/>
            </a:srgbClr>
          </a:solidFill>
          <a:ln cap="flat" cmpd="sng" w="1270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2"/>
          <p:cNvSpPr/>
          <p:nvPr/>
        </p:nvSpPr>
        <p:spPr>
          <a:xfrm>
            <a:off x="4937760" y="2286000"/>
            <a:ext cx="420624" cy="420624"/>
          </a:xfrm>
          <a:prstGeom prst="roundRect">
            <a:avLst>
              <a:gd fmla="val 10870" name="adj"/>
            </a:avLst>
          </a:prstGeom>
          <a:solidFill>
            <a:srgbClr val="E8A03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2"/>
          <p:cNvSpPr/>
          <p:nvPr/>
        </p:nvSpPr>
        <p:spPr>
          <a:xfrm>
            <a:off x="4937760" y="2286000"/>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05</a:t>
            </a:r>
            <a:endParaRPr b="0" i="0" sz="1100" u="none" cap="none" strike="noStrike">
              <a:solidFill>
                <a:schemeClr val="dk1"/>
              </a:solidFill>
              <a:latin typeface="Calibri"/>
              <a:ea typeface="Calibri"/>
              <a:cs typeface="Calibri"/>
              <a:sym typeface="Calibri"/>
            </a:endParaRPr>
          </a:p>
        </p:txBody>
      </p:sp>
      <p:sp>
        <p:nvSpPr>
          <p:cNvPr id="56" name="Google Shape;56;p2"/>
          <p:cNvSpPr/>
          <p:nvPr/>
        </p:nvSpPr>
        <p:spPr>
          <a:xfrm>
            <a:off x="5449824" y="2322576"/>
            <a:ext cx="301752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Live Demo</a:t>
            </a:r>
            <a:endParaRPr b="0" i="0" sz="1300" u="none" cap="none" strike="noStrike">
              <a:solidFill>
                <a:schemeClr val="dk1"/>
              </a:solidFill>
              <a:latin typeface="Calibri"/>
              <a:ea typeface="Calibri"/>
              <a:cs typeface="Calibri"/>
              <a:sym typeface="Calibri"/>
            </a:endParaRPr>
          </a:p>
        </p:txBody>
      </p:sp>
      <p:sp>
        <p:nvSpPr>
          <p:cNvPr id="57" name="Google Shape;57;p2"/>
          <p:cNvSpPr/>
          <p:nvPr/>
        </p:nvSpPr>
        <p:spPr>
          <a:xfrm>
            <a:off x="4846320" y="2916936"/>
            <a:ext cx="4206240" cy="658368"/>
          </a:xfrm>
          <a:prstGeom prst="roundRect">
            <a:avLst>
              <a:gd fmla="val 9722" name="adj"/>
            </a:avLst>
          </a:prstGeom>
          <a:solidFill>
            <a:srgbClr val="0D2530">
              <a:alpha val="80000"/>
            </a:srgbClr>
          </a:solidFill>
          <a:ln cap="flat" cmpd="sng" w="12700">
            <a:solidFill>
              <a:srgbClr val="D088B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2"/>
          <p:cNvSpPr/>
          <p:nvPr/>
        </p:nvSpPr>
        <p:spPr>
          <a:xfrm>
            <a:off x="4937760" y="3035808"/>
            <a:ext cx="420624" cy="420624"/>
          </a:xfrm>
          <a:prstGeom prst="roundRect">
            <a:avLst>
              <a:gd fmla="val 10870" name="adj"/>
            </a:avLst>
          </a:prstGeom>
          <a:solidFill>
            <a:srgbClr val="D088B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2"/>
          <p:cNvSpPr/>
          <p:nvPr/>
        </p:nvSpPr>
        <p:spPr>
          <a:xfrm>
            <a:off x="4937760" y="3035808"/>
            <a:ext cx="420624" cy="42062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3040"/>
              </a:buClr>
              <a:buSzPts val="1100"/>
              <a:buFont typeface="Calibri"/>
              <a:buNone/>
            </a:pPr>
            <a:r>
              <a:rPr b="1" i="0" lang="en-US" sz="1100" u="none" cap="none" strike="noStrike">
                <a:solidFill>
                  <a:srgbClr val="1A3040"/>
                </a:solidFill>
                <a:latin typeface="Calibri"/>
                <a:ea typeface="Calibri"/>
                <a:cs typeface="Calibri"/>
                <a:sym typeface="Calibri"/>
              </a:rPr>
              <a:t>06</a:t>
            </a:r>
            <a:endParaRPr b="0" i="0" sz="1100" u="none" cap="none" strike="noStrike">
              <a:solidFill>
                <a:schemeClr val="dk1"/>
              </a:solidFill>
              <a:latin typeface="Calibri"/>
              <a:ea typeface="Calibri"/>
              <a:cs typeface="Calibri"/>
              <a:sym typeface="Calibri"/>
            </a:endParaRPr>
          </a:p>
        </p:txBody>
      </p:sp>
      <p:sp>
        <p:nvSpPr>
          <p:cNvPr id="60" name="Google Shape;60;p2"/>
          <p:cNvSpPr/>
          <p:nvPr/>
        </p:nvSpPr>
        <p:spPr>
          <a:xfrm>
            <a:off x="5449824" y="3083319"/>
            <a:ext cx="301752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K8s &amp; AI in 2026</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5" name="Shape 65"/>
        <p:cNvGrpSpPr/>
        <p:nvPr/>
      </p:nvGrpSpPr>
      <p:grpSpPr>
        <a:xfrm>
          <a:off x="0" y="0"/>
          <a:ext cx="0" cy="0"/>
          <a:chOff x="0" y="0"/>
          <a:chExt cx="0" cy="0"/>
        </a:xfrm>
      </p:grpSpPr>
      <p:sp>
        <p:nvSpPr>
          <p:cNvPr id="66" name="Google Shape;66;p3"/>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LET'S START WITH A QUESTION</a:t>
            </a:r>
            <a:endParaRPr b="0" i="0" sz="1000" u="none" cap="none" strike="noStrike">
              <a:solidFill>
                <a:schemeClr val="dk1"/>
              </a:solidFill>
              <a:latin typeface="Calibri"/>
              <a:ea typeface="Calibri"/>
              <a:cs typeface="Calibri"/>
              <a:sym typeface="Calibri"/>
            </a:endParaRPr>
          </a:p>
        </p:txBody>
      </p:sp>
      <p:sp>
        <p:nvSpPr>
          <p:cNvPr id="67" name="Google Shape;67;p3"/>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Have you ever wondered…</a:t>
            </a:r>
            <a:endParaRPr b="0" i="0" sz="3000" u="none" cap="none" strike="noStrike">
              <a:solidFill>
                <a:schemeClr val="dk1"/>
              </a:solidFill>
              <a:latin typeface="Calibri"/>
              <a:ea typeface="Calibri"/>
              <a:cs typeface="Calibri"/>
              <a:sym typeface="Calibri"/>
            </a:endParaRPr>
          </a:p>
        </p:txBody>
      </p:sp>
      <p:sp>
        <p:nvSpPr>
          <p:cNvPr id="68" name="Google Shape;68;p3"/>
          <p:cNvSpPr/>
          <p:nvPr/>
        </p:nvSpPr>
        <p:spPr>
          <a:xfrm>
            <a:off x="365760" y="1417320"/>
            <a:ext cx="8412480" cy="713232"/>
          </a:xfrm>
          <a:prstGeom prst="roundRect">
            <a:avLst>
              <a:gd fmla="val 12821" name="adj"/>
            </a:avLst>
          </a:prstGeom>
          <a:solidFill>
            <a:srgbClr val="E8F2F5"/>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3"/>
          <p:cNvSpPr/>
          <p:nvPr/>
        </p:nvSpPr>
        <p:spPr>
          <a:xfrm>
            <a:off x="365760" y="1417320"/>
            <a:ext cx="457200" cy="713232"/>
          </a:xfrm>
          <a:prstGeom prst="roundRect">
            <a:avLst>
              <a:gd fmla="val 14000"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3"/>
          <p:cNvSpPr/>
          <p:nvPr/>
        </p:nvSpPr>
        <p:spPr>
          <a:xfrm>
            <a:off x="365760" y="1417320"/>
            <a:ext cx="457200" cy="7132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71" name="Google Shape;71;p3"/>
          <p:cNvSpPr/>
          <p:nvPr/>
        </p:nvSpPr>
        <p:spPr>
          <a:xfrm>
            <a:off x="960120" y="1527048"/>
            <a:ext cx="7680960" cy="49377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500"/>
              <a:buFont typeface="Calibri"/>
              <a:buNone/>
            </a:pPr>
            <a:r>
              <a:rPr b="0" i="0" lang="en-US" sz="1500" u="none" cap="none" strike="noStrike">
                <a:solidFill>
                  <a:srgbClr val="1C3040"/>
                </a:solidFill>
                <a:latin typeface="Calibri"/>
                <a:ea typeface="Calibri"/>
                <a:cs typeface="Calibri"/>
                <a:sym typeface="Calibri"/>
              </a:rPr>
              <a:t>Why Netflix never goes down, even with millions of users streaming?</a:t>
            </a:r>
            <a:endParaRPr b="0" i="0" sz="1500" u="none" cap="none" strike="noStrike">
              <a:solidFill>
                <a:schemeClr val="dk1"/>
              </a:solidFill>
              <a:latin typeface="Calibri"/>
              <a:ea typeface="Calibri"/>
              <a:cs typeface="Calibri"/>
              <a:sym typeface="Calibri"/>
            </a:endParaRPr>
          </a:p>
        </p:txBody>
      </p:sp>
      <p:sp>
        <p:nvSpPr>
          <p:cNvPr id="72" name="Google Shape;72;p3"/>
          <p:cNvSpPr/>
          <p:nvPr/>
        </p:nvSpPr>
        <p:spPr>
          <a:xfrm>
            <a:off x="365760" y="2286000"/>
            <a:ext cx="8412480" cy="713232"/>
          </a:xfrm>
          <a:prstGeom prst="roundRect">
            <a:avLst>
              <a:gd fmla="val 12821" name="adj"/>
            </a:avLst>
          </a:prstGeom>
          <a:solidFill>
            <a:srgbClr val="E8F2F5"/>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3"/>
          <p:cNvSpPr/>
          <p:nvPr/>
        </p:nvSpPr>
        <p:spPr>
          <a:xfrm>
            <a:off x="365760" y="2286000"/>
            <a:ext cx="457200" cy="713232"/>
          </a:xfrm>
          <a:prstGeom prst="roundRect">
            <a:avLst>
              <a:gd fmla="val 14000"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3"/>
          <p:cNvSpPr/>
          <p:nvPr/>
        </p:nvSpPr>
        <p:spPr>
          <a:xfrm>
            <a:off x="365760" y="2286000"/>
            <a:ext cx="457200" cy="7132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75" name="Google Shape;75;p3"/>
          <p:cNvSpPr/>
          <p:nvPr/>
        </p:nvSpPr>
        <p:spPr>
          <a:xfrm>
            <a:off x="960120" y="2395728"/>
            <a:ext cx="7680960" cy="49377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500"/>
              <a:buFont typeface="Calibri"/>
              <a:buNone/>
            </a:pPr>
            <a:r>
              <a:rPr b="0" i="0" lang="en-US" sz="1500" u="none" cap="none" strike="noStrike">
                <a:solidFill>
                  <a:srgbClr val="1C3040"/>
                </a:solidFill>
                <a:latin typeface="Calibri"/>
                <a:ea typeface="Calibri"/>
                <a:cs typeface="Calibri"/>
                <a:sym typeface="Calibri"/>
              </a:rPr>
              <a:t>How apps handle 10× more traffic automatically during events?</a:t>
            </a:r>
            <a:endParaRPr b="0" i="0" sz="1500" u="none" cap="none" strike="noStrike">
              <a:solidFill>
                <a:schemeClr val="dk1"/>
              </a:solidFill>
              <a:latin typeface="Calibri"/>
              <a:ea typeface="Calibri"/>
              <a:cs typeface="Calibri"/>
              <a:sym typeface="Calibri"/>
            </a:endParaRPr>
          </a:p>
        </p:txBody>
      </p:sp>
      <p:sp>
        <p:nvSpPr>
          <p:cNvPr id="76" name="Google Shape;76;p3"/>
          <p:cNvSpPr/>
          <p:nvPr/>
        </p:nvSpPr>
        <p:spPr>
          <a:xfrm>
            <a:off x="365760" y="3154680"/>
            <a:ext cx="8412480" cy="713232"/>
          </a:xfrm>
          <a:prstGeom prst="roundRect">
            <a:avLst>
              <a:gd fmla="val 12821" name="adj"/>
            </a:avLst>
          </a:prstGeom>
          <a:solidFill>
            <a:srgbClr val="E8F2F5"/>
          </a:solidFill>
          <a:ln cap="flat" cmpd="sng" w="12700">
            <a:solidFill>
              <a:srgbClr val="D0D8D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3"/>
          <p:cNvSpPr/>
          <p:nvPr/>
        </p:nvSpPr>
        <p:spPr>
          <a:xfrm>
            <a:off x="365760" y="3154680"/>
            <a:ext cx="457200" cy="713232"/>
          </a:xfrm>
          <a:prstGeom prst="roundRect">
            <a:avLst>
              <a:gd fmla="val 14000"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3"/>
          <p:cNvSpPr/>
          <p:nvPr/>
        </p:nvSpPr>
        <p:spPr>
          <a:xfrm>
            <a:off x="365760" y="3154680"/>
            <a:ext cx="457200" cy="7132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a:t>
            </a:r>
            <a:endParaRPr b="0" i="0" sz="2600" u="none" cap="none" strike="noStrike">
              <a:solidFill>
                <a:schemeClr val="dk1"/>
              </a:solidFill>
              <a:latin typeface="Calibri"/>
              <a:ea typeface="Calibri"/>
              <a:cs typeface="Calibri"/>
              <a:sym typeface="Calibri"/>
            </a:endParaRPr>
          </a:p>
        </p:txBody>
      </p:sp>
      <p:sp>
        <p:nvSpPr>
          <p:cNvPr id="79" name="Google Shape;79;p3"/>
          <p:cNvSpPr/>
          <p:nvPr/>
        </p:nvSpPr>
        <p:spPr>
          <a:xfrm>
            <a:off x="960120" y="3264408"/>
            <a:ext cx="7680960" cy="49377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500"/>
              <a:buFont typeface="Calibri"/>
              <a:buNone/>
            </a:pPr>
            <a:r>
              <a:rPr b="0" i="0" lang="en-US" sz="1500" u="none" cap="none" strike="noStrike">
                <a:solidFill>
                  <a:srgbClr val="1C3040"/>
                </a:solidFill>
                <a:latin typeface="Calibri"/>
                <a:ea typeface="Calibri"/>
                <a:cs typeface="Calibri"/>
                <a:sym typeface="Calibri"/>
              </a:rPr>
              <a:t>How companies deploy new features with zero downtime?</a:t>
            </a:r>
            <a:endParaRPr b="0" i="0" sz="1500" u="none" cap="none" strike="noStrike">
              <a:solidFill>
                <a:schemeClr val="dk1"/>
              </a:solidFill>
              <a:latin typeface="Calibri"/>
              <a:ea typeface="Calibri"/>
              <a:cs typeface="Calibri"/>
              <a:sym typeface="Calibri"/>
            </a:endParaRPr>
          </a:p>
        </p:txBody>
      </p:sp>
      <p:sp>
        <p:nvSpPr>
          <p:cNvPr id="80" name="Google Shape;80;p3"/>
          <p:cNvSpPr/>
          <p:nvPr/>
        </p:nvSpPr>
        <p:spPr>
          <a:xfrm>
            <a:off x="365760" y="4041648"/>
            <a:ext cx="8412480" cy="256032"/>
          </a:xfrm>
          <a:prstGeom prst="roundRect">
            <a:avLst>
              <a:gd fmla="val 17857" name="adj"/>
            </a:avLst>
          </a:prstGeom>
          <a:solidFill>
            <a:srgbClr val="1C3D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3"/>
          <p:cNvSpPr/>
          <p:nvPr/>
        </p:nvSpPr>
        <p:spPr>
          <a:xfrm>
            <a:off x="365760" y="4041648"/>
            <a:ext cx="8412480" cy="25603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The answer to all three: Kubernetes (K8S)</a:t>
            </a:r>
            <a:endParaRPr b="0" i="0" sz="1300" u="none" cap="none" strike="noStrike">
              <a:solidFill>
                <a:schemeClr val="dk1"/>
              </a:solidFill>
              <a:latin typeface="Calibri"/>
              <a:ea typeface="Calibri"/>
              <a:cs typeface="Calibri"/>
              <a:sym typeface="Calibri"/>
            </a:endParaRPr>
          </a:p>
        </p:txBody>
      </p:sp>
      <p:pic>
        <p:nvPicPr>
          <p:cNvPr id="82" name="Google Shape;82;p3"/>
          <p:cNvPicPr preferRelativeResize="0"/>
          <p:nvPr/>
        </p:nvPicPr>
        <p:blipFill rotWithShape="1">
          <a:blip r:embed="rId3">
            <a:alphaModFix/>
          </a:blip>
          <a:srcRect b="0" l="0" r="0" t="0"/>
          <a:stretch/>
        </p:blipFill>
        <p:spPr>
          <a:xfrm>
            <a:off x="0" y="4471416"/>
            <a:ext cx="9144000" cy="7498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7" name="Shape 87"/>
        <p:cNvGrpSpPr/>
        <p:nvPr/>
      </p:nvGrpSpPr>
      <p:grpSpPr>
        <a:xfrm>
          <a:off x="0" y="0"/>
          <a:ext cx="0" cy="0"/>
          <a:chOff x="0" y="0"/>
          <a:chExt cx="0" cy="0"/>
        </a:xfrm>
      </p:grpSpPr>
      <p:pic>
        <p:nvPicPr>
          <p:cNvPr descr="preencoded.png" id="88" name="Google Shape;88;p4"/>
          <p:cNvPicPr preferRelativeResize="0"/>
          <p:nvPr/>
        </p:nvPicPr>
        <p:blipFill rotWithShape="1">
          <a:blip r:embed="rId3">
            <a:alphaModFix/>
          </a:blip>
          <a:srcRect b="0" l="0" r="0" t="0"/>
          <a:stretch/>
        </p:blipFill>
        <p:spPr>
          <a:xfrm>
            <a:off x="0" y="4361688"/>
            <a:ext cx="9144000" cy="781812"/>
          </a:xfrm>
          <a:prstGeom prst="rect">
            <a:avLst/>
          </a:prstGeom>
          <a:noFill/>
          <a:ln>
            <a:noFill/>
          </a:ln>
        </p:spPr>
      </p:pic>
      <p:sp>
        <p:nvSpPr>
          <p:cNvPr id="89" name="Google Shape;89;p4"/>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HOW WE GOT HERE</a:t>
            </a:r>
            <a:endParaRPr b="0" i="0" sz="1000" u="none" cap="none" strike="noStrike">
              <a:solidFill>
                <a:schemeClr val="dk1"/>
              </a:solidFill>
              <a:latin typeface="Calibri"/>
              <a:ea typeface="Calibri"/>
              <a:cs typeface="Calibri"/>
              <a:sym typeface="Calibri"/>
            </a:endParaRPr>
          </a:p>
        </p:txBody>
      </p:sp>
      <p:sp>
        <p:nvSpPr>
          <p:cNvPr id="90" name="Google Shape;90;p4"/>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The Evolution of Deployments</a:t>
            </a:r>
            <a:endParaRPr b="0" i="0" sz="3000" u="none" cap="none" strike="noStrike">
              <a:solidFill>
                <a:schemeClr val="dk1"/>
              </a:solidFill>
              <a:latin typeface="Calibri"/>
              <a:ea typeface="Calibri"/>
              <a:cs typeface="Calibri"/>
              <a:sym typeface="Calibri"/>
            </a:endParaRPr>
          </a:p>
        </p:txBody>
      </p:sp>
      <p:sp>
        <p:nvSpPr>
          <p:cNvPr id="91" name="Google Shape;91;p4"/>
          <p:cNvSpPr/>
          <p:nvPr/>
        </p:nvSpPr>
        <p:spPr>
          <a:xfrm>
            <a:off x="457200" y="2880360"/>
            <a:ext cx="8229600" cy="45720"/>
          </a:xfrm>
          <a:prstGeom prst="rect">
            <a:avLst/>
          </a:prstGeom>
          <a:solidFill>
            <a:srgbClr val="D0D8D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4"/>
          <p:cNvSpPr/>
          <p:nvPr/>
        </p:nvSpPr>
        <p:spPr>
          <a:xfrm>
            <a:off x="411480" y="1371600"/>
            <a:ext cx="1920240" cy="1389888"/>
          </a:xfrm>
          <a:prstGeom prst="roundRect">
            <a:avLst>
              <a:gd fmla="val 6579" name="adj"/>
            </a:avLst>
          </a:prstGeom>
          <a:solidFill>
            <a:srgbClr val="B0C0C8"/>
          </a:solidFill>
          <a:ln cap="flat" cmpd="sng" w="12700">
            <a:solidFill>
              <a:srgbClr val="B0C0C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4"/>
          <p:cNvSpPr/>
          <p:nvPr/>
        </p:nvSpPr>
        <p:spPr>
          <a:xfrm>
            <a:off x="411480" y="1417320"/>
            <a:ext cx="1920240" cy="402336"/>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Physical Servers</a:t>
            </a:r>
            <a:endParaRPr b="0" i="0" sz="1300" u="none" cap="none" strike="noStrike">
              <a:solidFill>
                <a:schemeClr val="dk1"/>
              </a:solidFill>
              <a:latin typeface="Calibri"/>
              <a:ea typeface="Calibri"/>
              <a:cs typeface="Calibri"/>
              <a:sym typeface="Calibri"/>
            </a:endParaRPr>
          </a:p>
        </p:txBody>
      </p:sp>
      <p:sp>
        <p:nvSpPr>
          <p:cNvPr id="94" name="Google Shape;94;p4"/>
          <p:cNvSpPr/>
          <p:nvPr/>
        </p:nvSpPr>
        <p:spPr>
          <a:xfrm>
            <a:off x="411480" y="1847088"/>
            <a:ext cx="1920240" cy="868680"/>
          </a:xfrm>
          <a:prstGeom prst="rect">
            <a:avLst/>
          </a:prstGeom>
          <a:no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1C3040"/>
              </a:buClr>
              <a:buSzPts val="1100"/>
              <a:buFont typeface="Calibri"/>
              <a:buNone/>
            </a:pPr>
            <a:r>
              <a:rPr b="0" i="0" lang="en-US" sz="1100" u="none" cap="none" strike="noStrike">
                <a:solidFill>
                  <a:srgbClr val="1C3040"/>
                </a:solidFill>
                <a:latin typeface="Calibri"/>
                <a:ea typeface="Calibri"/>
                <a:cs typeface="Calibri"/>
                <a:sym typeface="Calibri"/>
              </a:rPr>
              <a:t>One app, one machine.</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1C3040"/>
              </a:buClr>
              <a:buSzPts val="1100"/>
              <a:buFont typeface="Calibri"/>
              <a:buNone/>
            </a:pPr>
            <a:r>
              <a:rPr b="0" i="0" lang="en-US" sz="1100" u="none" cap="none" strike="noStrike">
                <a:solidFill>
                  <a:srgbClr val="1C3040"/>
                </a:solidFill>
                <a:latin typeface="Calibri"/>
                <a:ea typeface="Calibri"/>
                <a:cs typeface="Calibri"/>
                <a:sym typeface="Calibri"/>
              </a:rPr>
              <a:t>Expensive &amp; wasteful.</a:t>
            </a:r>
            <a:endParaRPr b="0" i="0" sz="1100" u="none" cap="none" strike="noStrike">
              <a:solidFill>
                <a:schemeClr val="dk1"/>
              </a:solidFill>
              <a:latin typeface="Calibri"/>
              <a:ea typeface="Calibri"/>
              <a:cs typeface="Calibri"/>
              <a:sym typeface="Calibri"/>
            </a:endParaRPr>
          </a:p>
        </p:txBody>
      </p:sp>
      <p:sp>
        <p:nvSpPr>
          <p:cNvPr id="95" name="Google Shape;95;p4"/>
          <p:cNvSpPr/>
          <p:nvPr/>
        </p:nvSpPr>
        <p:spPr>
          <a:xfrm>
            <a:off x="1161288" y="2724912"/>
            <a:ext cx="384048" cy="384048"/>
          </a:xfrm>
          <a:prstGeom prst="ellipse">
            <a:avLst/>
          </a:prstGeom>
          <a:solidFill>
            <a:srgbClr val="B0C0C8"/>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4"/>
          <p:cNvSpPr/>
          <p:nvPr/>
        </p:nvSpPr>
        <p:spPr>
          <a:xfrm>
            <a:off x="914400" y="3154680"/>
            <a:ext cx="914400" cy="2743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85C4A"/>
              </a:buClr>
              <a:buSzPts val="1100"/>
              <a:buFont typeface="Calibri"/>
              <a:buNone/>
            </a:pPr>
            <a:r>
              <a:rPr b="1" i="0" lang="en-US" sz="1100" u="none" cap="none" strike="noStrike">
                <a:solidFill>
                  <a:srgbClr val="C85C4A"/>
                </a:solidFill>
                <a:latin typeface="Calibri"/>
                <a:ea typeface="Calibri"/>
                <a:cs typeface="Calibri"/>
                <a:sym typeface="Calibri"/>
              </a:rPr>
              <a:t>1990s</a:t>
            </a:r>
            <a:endParaRPr b="0" i="0" sz="1100" u="none" cap="none" strike="noStrike">
              <a:solidFill>
                <a:schemeClr val="dk1"/>
              </a:solidFill>
              <a:latin typeface="Calibri"/>
              <a:ea typeface="Calibri"/>
              <a:cs typeface="Calibri"/>
              <a:sym typeface="Calibri"/>
            </a:endParaRPr>
          </a:p>
        </p:txBody>
      </p:sp>
      <p:sp>
        <p:nvSpPr>
          <p:cNvPr id="97" name="Google Shape;97;p4"/>
          <p:cNvSpPr/>
          <p:nvPr/>
        </p:nvSpPr>
        <p:spPr>
          <a:xfrm>
            <a:off x="2560320" y="1371600"/>
            <a:ext cx="1920240" cy="1389888"/>
          </a:xfrm>
          <a:prstGeom prst="roundRect">
            <a:avLst>
              <a:gd fmla="val 6579" name="adj"/>
            </a:avLst>
          </a:prstGeom>
          <a:solidFill>
            <a:srgbClr val="7AB0C8"/>
          </a:solidFill>
          <a:ln cap="flat" cmpd="sng" w="12700">
            <a:solidFill>
              <a:srgbClr val="7AB0C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4"/>
          <p:cNvSpPr/>
          <p:nvPr/>
        </p:nvSpPr>
        <p:spPr>
          <a:xfrm>
            <a:off x="2560320" y="1417320"/>
            <a:ext cx="1920240" cy="402336"/>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300"/>
              <a:buFont typeface="Calibri"/>
              <a:buNone/>
            </a:pPr>
            <a:r>
              <a:rPr b="1" i="0" lang="en-US" sz="1300" u="none" cap="none" strike="noStrike">
                <a:solidFill>
                  <a:srgbClr val="1C3040"/>
                </a:solidFill>
                <a:latin typeface="Calibri"/>
                <a:ea typeface="Calibri"/>
                <a:cs typeface="Calibri"/>
                <a:sym typeface="Calibri"/>
              </a:rPr>
              <a:t>📦 Virtual Machines</a:t>
            </a:r>
            <a:endParaRPr b="0" i="0" sz="1300" u="none" cap="none" strike="noStrike">
              <a:solidFill>
                <a:schemeClr val="dk1"/>
              </a:solidFill>
              <a:latin typeface="Calibri"/>
              <a:ea typeface="Calibri"/>
              <a:cs typeface="Calibri"/>
              <a:sym typeface="Calibri"/>
            </a:endParaRPr>
          </a:p>
        </p:txBody>
      </p:sp>
      <p:sp>
        <p:nvSpPr>
          <p:cNvPr id="99" name="Google Shape;99;p4"/>
          <p:cNvSpPr/>
          <p:nvPr/>
        </p:nvSpPr>
        <p:spPr>
          <a:xfrm>
            <a:off x="2560320" y="1847088"/>
            <a:ext cx="1920240" cy="868680"/>
          </a:xfrm>
          <a:prstGeom prst="rect">
            <a:avLst/>
          </a:prstGeom>
          <a:no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1C3040"/>
              </a:buClr>
              <a:buSzPts val="1100"/>
              <a:buFont typeface="Calibri"/>
              <a:buNone/>
            </a:pPr>
            <a:r>
              <a:rPr b="0" i="0" lang="en-US" sz="1100" u="none" cap="none" strike="noStrike">
                <a:solidFill>
                  <a:srgbClr val="1C3040"/>
                </a:solidFill>
                <a:latin typeface="Calibri"/>
                <a:ea typeface="Calibri"/>
                <a:cs typeface="Calibri"/>
                <a:sym typeface="Calibri"/>
              </a:rPr>
              <a:t>Split one server into many.</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1C3040"/>
              </a:buClr>
              <a:buSzPts val="1100"/>
              <a:buFont typeface="Calibri"/>
              <a:buNone/>
            </a:pPr>
            <a:r>
              <a:rPr b="0" i="0" lang="en-US" sz="1100" u="none" cap="none" strike="noStrike">
                <a:solidFill>
                  <a:srgbClr val="1C3040"/>
                </a:solidFill>
                <a:latin typeface="Calibri"/>
                <a:ea typeface="Calibri"/>
                <a:cs typeface="Calibri"/>
                <a:sym typeface="Calibri"/>
              </a:rPr>
              <a:t>Better, but heavy.</a:t>
            </a:r>
            <a:endParaRPr b="0" i="0" sz="1100" u="none" cap="none" strike="noStrike">
              <a:solidFill>
                <a:schemeClr val="dk1"/>
              </a:solidFill>
              <a:latin typeface="Calibri"/>
              <a:ea typeface="Calibri"/>
              <a:cs typeface="Calibri"/>
              <a:sym typeface="Calibri"/>
            </a:endParaRPr>
          </a:p>
        </p:txBody>
      </p:sp>
      <p:sp>
        <p:nvSpPr>
          <p:cNvPr id="100" name="Google Shape;100;p4"/>
          <p:cNvSpPr/>
          <p:nvPr/>
        </p:nvSpPr>
        <p:spPr>
          <a:xfrm>
            <a:off x="3310128" y="2724912"/>
            <a:ext cx="384048" cy="384048"/>
          </a:xfrm>
          <a:prstGeom prst="ellipse">
            <a:avLst/>
          </a:prstGeom>
          <a:solidFill>
            <a:srgbClr val="7AB0C8"/>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4"/>
          <p:cNvSpPr/>
          <p:nvPr/>
        </p:nvSpPr>
        <p:spPr>
          <a:xfrm>
            <a:off x="3063240" y="3154680"/>
            <a:ext cx="914400" cy="2743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85C4A"/>
              </a:buClr>
              <a:buSzPts val="1100"/>
              <a:buFont typeface="Calibri"/>
              <a:buNone/>
            </a:pPr>
            <a:r>
              <a:rPr b="1" i="0" lang="en-US" sz="1100" u="none" cap="none" strike="noStrike">
                <a:solidFill>
                  <a:srgbClr val="C85C4A"/>
                </a:solidFill>
                <a:latin typeface="Calibri"/>
                <a:ea typeface="Calibri"/>
                <a:cs typeface="Calibri"/>
                <a:sym typeface="Calibri"/>
              </a:rPr>
              <a:t>2000s</a:t>
            </a:r>
            <a:endParaRPr b="0" i="0" sz="1100" u="none" cap="none" strike="noStrike">
              <a:solidFill>
                <a:schemeClr val="dk1"/>
              </a:solidFill>
              <a:latin typeface="Calibri"/>
              <a:ea typeface="Calibri"/>
              <a:cs typeface="Calibri"/>
              <a:sym typeface="Calibri"/>
            </a:endParaRPr>
          </a:p>
        </p:txBody>
      </p:sp>
      <p:sp>
        <p:nvSpPr>
          <p:cNvPr id="102" name="Google Shape;102;p4"/>
          <p:cNvSpPr/>
          <p:nvPr/>
        </p:nvSpPr>
        <p:spPr>
          <a:xfrm>
            <a:off x="4709160" y="1371600"/>
            <a:ext cx="1920240" cy="1389888"/>
          </a:xfrm>
          <a:prstGeom prst="roundRect">
            <a:avLst>
              <a:gd fmla="val 6579" name="adj"/>
            </a:avLst>
          </a:prstGeom>
          <a:solidFill>
            <a:srgbClr val="4A9B8E"/>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4"/>
          <p:cNvSpPr/>
          <p:nvPr/>
        </p:nvSpPr>
        <p:spPr>
          <a:xfrm>
            <a:off x="4709160" y="1417320"/>
            <a:ext cx="1920240" cy="402336"/>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 Containers</a:t>
            </a:r>
            <a:endParaRPr b="0" i="0" sz="1300" u="none" cap="none" strike="noStrike">
              <a:solidFill>
                <a:schemeClr val="dk1"/>
              </a:solidFill>
              <a:latin typeface="Calibri"/>
              <a:ea typeface="Calibri"/>
              <a:cs typeface="Calibri"/>
              <a:sym typeface="Calibri"/>
            </a:endParaRPr>
          </a:p>
        </p:txBody>
      </p:sp>
      <p:sp>
        <p:nvSpPr>
          <p:cNvPr id="104" name="Google Shape;104;p4"/>
          <p:cNvSpPr/>
          <p:nvPr/>
        </p:nvSpPr>
        <p:spPr>
          <a:xfrm>
            <a:off x="4709160" y="1847088"/>
            <a:ext cx="1920240" cy="868680"/>
          </a:xfrm>
          <a:prstGeom prst="rect">
            <a:avLst/>
          </a:prstGeom>
          <a:no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Lightweight &amp; portable.</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Pack app + dependencies.</a:t>
            </a:r>
            <a:endParaRPr b="0" i="0" sz="1100" u="none" cap="none" strike="noStrike">
              <a:solidFill>
                <a:schemeClr val="dk1"/>
              </a:solidFill>
              <a:latin typeface="Calibri"/>
              <a:ea typeface="Calibri"/>
              <a:cs typeface="Calibri"/>
              <a:sym typeface="Calibri"/>
            </a:endParaRPr>
          </a:p>
        </p:txBody>
      </p:sp>
      <p:sp>
        <p:nvSpPr>
          <p:cNvPr id="105" name="Google Shape;105;p4"/>
          <p:cNvSpPr/>
          <p:nvPr/>
        </p:nvSpPr>
        <p:spPr>
          <a:xfrm>
            <a:off x="5458968" y="2724912"/>
            <a:ext cx="384048" cy="384048"/>
          </a:xfrm>
          <a:prstGeom prst="ellipse">
            <a:avLst/>
          </a:prstGeom>
          <a:solidFill>
            <a:srgbClr val="4A9B8E"/>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4"/>
          <p:cNvSpPr/>
          <p:nvPr/>
        </p:nvSpPr>
        <p:spPr>
          <a:xfrm>
            <a:off x="5212080" y="3154680"/>
            <a:ext cx="914400" cy="2743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85C4A"/>
              </a:buClr>
              <a:buSzPts val="1100"/>
              <a:buFont typeface="Calibri"/>
              <a:buNone/>
            </a:pPr>
            <a:r>
              <a:rPr b="1" i="0" lang="en-US" sz="1100" u="none" cap="none" strike="noStrike">
                <a:solidFill>
                  <a:srgbClr val="C85C4A"/>
                </a:solidFill>
                <a:latin typeface="Calibri"/>
                <a:ea typeface="Calibri"/>
                <a:cs typeface="Calibri"/>
                <a:sym typeface="Calibri"/>
              </a:rPr>
              <a:t>2013</a:t>
            </a:r>
            <a:endParaRPr b="0" i="0" sz="1100" u="none" cap="none" strike="noStrike">
              <a:solidFill>
                <a:schemeClr val="dk1"/>
              </a:solidFill>
              <a:latin typeface="Calibri"/>
              <a:ea typeface="Calibri"/>
              <a:cs typeface="Calibri"/>
              <a:sym typeface="Calibri"/>
            </a:endParaRPr>
          </a:p>
        </p:txBody>
      </p:sp>
      <p:sp>
        <p:nvSpPr>
          <p:cNvPr id="107" name="Google Shape;107;p4"/>
          <p:cNvSpPr/>
          <p:nvPr/>
        </p:nvSpPr>
        <p:spPr>
          <a:xfrm>
            <a:off x="6858000" y="1371600"/>
            <a:ext cx="1920240" cy="1389888"/>
          </a:xfrm>
          <a:prstGeom prst="roundRect">
            <a:avLst>
              <a:gd fmla="val 6579" name="adj"/>
            </a:avLst>
          </a:prstGeom>
          <a:solidFill>
            <a:srgbClr val="C85C4A"/>
          </a:solidFill>
          <a:ln cap="flat" cmpd="sng" w="1270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4"/>
          <p:cNvSpPr/>
          <p:nvPr/>
        </p:nvSpPr>
        <p:spPr>
          <a:xfrm>
            <a:off x="6858000" y="1417320"/>
            <a:ext cx="1920240" cy="402336"/>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 Kubernetes</a:t>
            </a:r>
            <a:endParaRPr b="0" i="0" sz="1300" u="none" cap="none" strike="noStrike">
              <a:solidFill>
                <a:schemeClr val="dk1"/>
              </a:solidFill>
              <a:latin typeface="Calibri"/>
              <a:ea typeface="Calibri"/>
              <a:cs typeface="Calibri"/>
              <a:sym typeface="Calibri"/>
            </a:endParaRPr>
          </a:p>
        </p:txBody>
      </p:sp>
      <p:sp>
        <p:nvSpPr>
          <p:cNvPr id="109" name="Google Shape;109;p4"/>
          <p:cNvSpPr/>
          <p:nvPr/>
        </p:nvSpPr>
        <p:spPr>
          <a:xfrm>
            <a:off x="6858000" y="1847088"/>
            <a:ext cx="1920240" cy="868680"/>
          </a:xfrm>
          <a:prstGeom prst="rect">
            <a:avLst/>
          </a:prstGeom>
          <a:noFill/>
          <a:ln>
            <a:noFill/>
          </a:ln>
        </p:spPr>
        <p:txBody>
          <a:bodyPr anchorCtr="0" anchor="ctr" bIns="50800" lIns="50800" spcFirstLastPara="1" rIns="50800" wrap="square" tIns="50800">
            <a:noAutofit/>
          </a:bodyPr>
          <a:lstStyle/>
          <a:p>
            <a:pPr indent="0" lvl="0" marL="0" marR="0" rtl="0" algn="ctr">
              <a:lnSpc>
                <a:spcPct val="100000"/>
              </a:lnSpc>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Manage thousands of</a:t>
            </a:r>
            <a:endParaRPr b="0" i="0" sz="11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FFFFFF"/>
              </a:buClr>
              <a:buSzPts val="1100"/>
              <a:buFont typeface="Calibri"/>
              <a:buNone/>
            </a:pPr>
            <a:r>
              <a:rPr b="0" i="0" lang="en-US" sz="1100" u="none" cap="none" strike="noStrike">
                <a:solidFill>
                  <a:srgbClr val="FFFFFF"/>
                </a:solidFill>
                <a:latin typeface="Calibri"/>
                <a:ea typeface="Calibri"/>
                <a:cs typeface="Calibri"/>
                <a:sym typeface="Calibri"/>
              </a:rPr>
              <a:t>containers automatically.</a:t>
            </a:r>
            <a:endParaRPr b="0" i="0" sz="1100" u="none" cap="none" strike="noStrike">
              <a:solidFill>
                <a:schemeClr val="dk1"/>
              </a:solidFill>
              <a:latin typeface="Calibri"/>
              <a:ea typeface="Calibri"/>
              <a:cs typeface="Calibri"/>
              <a:sym typeface="Calibri"/>
            </a:endParaRPr>
          </a:p>
        </p:txBody>
      </p:sp>
      <p:sp>
        <p:nvSpPr>
          <p:cNvPr id="110" name="Google Shape;110;p4"/>
          <p:cNvSpPr/>
          <p:nvPr/>
        </p:nvSpPr>
        <p:spPr>
          <a:xfrm>
            <a:off x="7607808" y="2724912"/>
            <a:ext cx="384048" cy="384048"/>
          </a:xfrm>
          <a:prstGeom prst="ellipse">
            <a:avLst/>
          </a:prstGeom>
          <a:solidFill>
            <a:srgbClr val="C85C4A"/>
          </a:solid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p4"/>
          <p:cNvSpPr/>
          <p:nvPr/>
        </p:nvSpPr>
        <p:spPr>
          <a:xfrm>
            <a:off x="7360920" y="3154680"/>
            <a:ext cx="914400" cy="2743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85C4A"/>
              </a:buClr>
              <a:buSzPts val="1100"/>
              <a:buFont typeface="Calibri"/>
              <a:buNone/>
            </a:pPr>
            <a:r>
              <a:rPr b="1" i="0" lang="en-US" sz="1100" u="none" cap="none" strike="noStrike">
                <a:solidFill>
                  <a:srgbClr val="C85C4A"/>
                </a:solidFill>
                <a:latin typeface="Calibri"/>
                <a:ea typeface="Calibri"/>
                <a:cs typeface="Calibri"/>
                <a:sym typeface="Calibri"/>
              </a:rPr>
              <a:t>2014+</a:t>
            </a:r>
            <a:endParaRPr b="0" i="0" sz="1100" u="none" cap="none" strike="noStrike">
              <a:solidFill>
                <a:schemeClr val="dk1"/>
              </a:solidFill>
              <a:latin typeface="Calibri"/>
              <a:ea typeface="Calibri"/>
              <a:cs typeface="Calibri"/>
              <a:sym typeface="Calibri"/>
            </a:endParaRPr>
          </a:p>
        </p:txBody>
      </p:sp>
      <p:sp>
        <p:nvSpPr>
          <p:cNvPr id="112" name="Google Shape;112;p4"/>
          <p:cNvSpPr/>
          <p:nvPr/>
        </p:nvSpPr>
        <p:spPr>
          <a:xfrm>
            <a:off x="365760" y="3520440"/>
            <a:ext cx="8412480" cy="658368"/>
          </a:xfrm>
          <a:prstGeom prst="roundRect">
            <a:avLst>
              <a:gd fmla="val 9722" name="adj"/>
            </a:avLst>
          </a:prstGeom>
          <a:solidFill>
            <a:srgbClr val="E8F4F8"/>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4"/>
          <p:cNvSpPr/>
          <p:nvPr/>
        </p:nvSpPr>
        <p:spPr>
          <a:xfrm>
            <a:off x="548640" y="3566160"/>
            <a:ext cx="813816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  Key insight: each era solved problems of the last. K8s solves managing hundreds of containers — something no human team can do manually.</a:t>
            </a:r>
            <a:endParaRPr b="0" i="0" sz="1250" u="none" cap="none" strike="noStrike">
              <a:solidFill>
                <a:schemeClr val="dk1"/>
              </a:solidFill>
              <a:latin typeface="Calibri"/>
              <a:ea typeface="Calibri"/>
              <a:cs typeface="Calibri"/>
              <a:sym typeface="Calibri"/>
            </a:endParaRPr>
          </a:p>
        </p:txBody>
      </p:sp>
      <p:pic>
        <p:nvPicPr>
          <p:cNvPr id="114" name="Google Shape;114;p4"/>
          <p:cNvPicPr preferRelativeResize="0"/>
          <p:nvPr/>
        </p:nvPicPr>
        <p:blipFill rotWithShape="1">
          <a:blip r:embed="rId4">
            <a:alphaModFix/>
          </a:blip>
          <a:srcRect b="0" l="0" r="0" t="0"/>
          <a:stretch/>
        </p:blipFill>
        <p:spPr>
          <a:xfrm>
            <a:off x="0" y="4407408"/>
            <a:ext cx="9144000" cy="749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9" name="Shape 119"/>
        <p:cNvGrpSpPr/>
        <p:nvPr/>
      </p:nvGrpSpPr>
      <p:grpSpPr>
        <a:xfrm>
          <a:off x="0" y="0"/>
          <a:ext cx="0" cy="0"/>
          <a:chOff x="0" y="0"/>
          <a:chExt cx="0" cy="0"/>
        </a:xfrm>
      </p:grpSpPr>
      <p:sp>
        <p:nvSpPr>
          <p:cNvPr id="120" name="Google Shape;120;p5"/>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QUICK REFRESHER</a:t>
            </a:r>
            <a:endParaRPr b="0" i="0" sz="1000" u="none" cap="none" strike="noStrike">
              <a:solidFill>
                <a:schemeClr val="dk1"/>
              </a:solidFill>
              <a:latin typeface="Calibri"/>
              <a:ea typeface="Calibri"/>
              <a:cs typeface="Calibri"/>
              <a:sym typeface="Calibri"/>
            </a:endParaRPr>
          </a:p>
        </p:txBody>
      </p:sp>
      <p:sp>
        <p:nvSpPr>
          <p:cNvPr id="121" name="Google Shape;121;p5"/>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What Is a Container?</a:t>
            </a:r>
            <a:endParaRPr b="0" i="0" sz="3000" u="none" cap="none" strike="noStrike">
              <a:solidFill>
                <a:schemeClr val="dk1"/>
              </a:solidFill>
              <a:latin typeface="Calibri"/>
              <a:ea typeface="Calibri"/>
              <a:cs typeface="Calibri"/>
              <a:sym typeface="Calibri"/>
            </a:endParaRPr>
          </a:p>
        </p:txBody>
      </p:sp>
      <p:sp>
        <p:nvSpPr>
          <p:cNvPr id="122" name="Google Shape;122;p5"/>
          <p:cNvSpPr/>
          <p:nvPr/>
        </p:nvSpPr>
        <p:spPr>
          <a:xfrm>
            <a:off x="365760" y="1325880"/>
            <a:ext cx="4023360" cy="2834640"/>
          </a:xfrm>
          <a:prstGeom prst="roundRect">
            <a:avLst>
              <a:gd fmla="val 3226" name="adj"/>
            </a:avLst>
          </a:prstGeom>
          <a:solidFill>
            <a:srgbClr val="E8F4F8"/>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5"/>
          <p:cNvSpPr/>
          <p:nvPr/>
        </p:nvSpPr>
        <p:spPr>
          <a:xfrm>
            <a:off x="502920" y="1417320"/>
            <a:ext cx="374904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D4A"/>
              </a:buClr>
              <a:buSzPts val="1300"/>
              <a:buFont typeface="Calibri"/>
              <a:buNone/>
            </a:pPr>
            <a:r>
              <a:rPr b="1" i="0" lang="en-US" sz="1300" u="none" cap="none" strike="noStrike">
                <a:solidFill>
                  <a:srgbClr val="1C3D4A"/>
                </a:solidFill>
                <a:latin typeface="Calibri"/>
                <a:ea typeface="Calibri"/>
                <a:cs typeface="Calibri"/>
                <a:sym typeface="Calibri"/>
              </a:rPr>
              <a:t>🍱  The Lunchbox Analogy</a:t>
            </a:r>
            <a:endParaRPr b="0" i="0" sz="1300" u="none" cap="none" strike="noStrike">
              <a:solidFill>
                <a:schemeClr val="dk1"/>
              </a:solidFill>
              <a:latin typeface="Calibri"/>
              <a:ea typeface="Calibri"/>
              <a:cs typeface="Calibri"/>
              <a:sym typeface="Calibri"/>
            </a:endParaRPr>
          </a:p>
        </p:txBody>
      </p:sp>
      <p:sp>
        <p:nvSpPr>
          <p:cNvPr id="124" name="Google Shape;124;p5"/>
          <p:cNvSpPr/>
          <p:nvPr/>
        </p:nvSpPr>
        <p:spPr>
          <a:xfrm>
            <a:off x="548640" y="1901952"/>
            <a:ext cx="3703320"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  Your food = your application</a:t>
            </a:r>
            <a:endParaRPr b="0" i="0" sz="1250" u="none" cap="none" strike="noStrike">
              <a:solidFill>
                <a:schemeClr val="dk1"/>
              </a:solidFill>
              <a:latin typeface="Calibri"/>
              <a:ea typeface="Calibri"/>
              <a:cs typeface="Calibri"/>
              <a:sym typeface="Calibri"/>
            </a:endParaRPr>
          </a:p>
        </p:txBody>
      </p:sp>
      <p:sp>
        <p:nvSpPr>
          <p:cNvPr id="125" name="Google Shape;125;p5"/>
          <p:cNvSpPr/>
          <p:nvPr/>
        </p:nvSpPr>
        <p:spPr>
          <a:xfrm>
            <a:off x="548640" y="2432304"/>
            <a:ext cx="3703320"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  Your utensils = libraries it needs</a:t>
            </a:r>
            <a:endParaRPr b="0" i="0" sz="1250" u="none" cap="none" strike="noStrike">
              <a:solidFill>
                <a:schemeClr val="dk1"/>
              </a:solidFill>
              <a:latin typeface="Calibri"/>
              <a:ea typeface="Calibri"/>
              <a:cs typeface="Calibri"/>
              <a:sym typeface="Calibri"/>
            </a:endParaRPr>
          </a:p>
        </p:txBody>
      </p:sp>
      <p:sp>
        <p:nvSpPr>
          <p:cNvPr id="126" name="Google Shape;126;p5"/>
          <p:cNvSpPr/>
          <p:nvPr/>
        </p:nvSpPr>
        <p:spPr>
          <a:xfrm>
            <a:off x="548640" y="2962656"/>
            <a:ext cx="3703320"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  The lunchbox = the container</a:t>
            </a:r>
            <a:endParaRPr b="0" i="0" sz="1250" u="none" cap="none" strike="noStrike">
              <a:solidFill>
                <a:schemeClr val="dk1"/>
              </a:solidFill>
              <a:latin typeface="Calibri"/>
              <a:ea typeface="Calibri"/>
              <a:cs typeface="Calibri"/>
              <a:sym typeface="Calibri"/>
            </a:endParaRPr>
          </a:p>
        </p:txBody>
      </p:sp>
      <p:sp>
        <p:nvSpPr>
          <p:cNvPr id="127" name="Google Shape;127;p5"/>
          <p:cNvSpPr/>
          <p:nvPr/>
        </p:nvSpPr>
        <p:spPr>
          <a:xfrm>
            <a:off x="548640" y="3493008"/>
            <a:ext cx="3703320"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  Works anywhere: home, office, school → any server!</a:t>
            </a:r>
            <a:endParaRPr b="0" i="0" sz="1250" u="none" cap="none" strike="noStrike">
              <a:solidFill>
                <a:schemeClr val="dk1"/>
              </a:solidFill>
              <a:latin typeface="Calibri"/>
              <a:ea typeface="Calibri"/>
              <a:cs typeface="Calibri"/>
              <a:sym typeface="Calibri"/>
            </a:endParaRPr>
          </a:p>
        </p:txBody>
      </p:sp>
      <p:sp>
        <p:nvSpPr>
          <p:cNvPr id="128" name="Google Shape;128;p5"/>
          <p:cNvSpPr/>
          <p:nvPr/>
        </p:nvSpPr>
        <p:spPr>
          <a:xfrm>
            <a:off x="4663440" y="1325880"/>
            <a:ext cx="4114800" cy="2834640"/>
          </a:xfrm>
          <a:prstGeom prst="roundRect">
            <a:avLst>
              <a:gd fmla="val 3226" name="adj"/>
            </a:avLst>
          </a:prstGeom>
          <a:solidFill>
            <a:srgbClr val="1C3D4A"/>
          </a:solidFill>
          <a:ln cap="flat" cmpd="sng" w="12700">
            <a:solidFill>
              <a:srgbClr val="1C3D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5"/>
          <p:cNvSpPr/>
          <p:nvPr/>
        </p:nvSpPr>
        <p:spPr>
          <a:xfrm>
            <a:off x="4800600" y="1417320"/>
            <a:ext cx="384048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E8A030"/>
              </a:buClr>
              <a:buSzPts val="1300"/>
              <a:buFont typeface="Calibri"/>
              <a:buNone/>
            </a:pPr>
            <a:r>
              <a:rPr b="1" i="0" lang="en-US" sz="1300" u="none" cap="none" strike="noStrike">
                <a:solidFill>
                  <a:srgbClr val="E8A030"/>
                </a:solidFill>
                <a:latin typeface="Calibri"/>
                <a:ea typeface="Calibri"/>
                <a:cs typeface="Calibri"/>
                <a:sym typeface="Calibri"/>
              </a:rPr>
              <a:t>Container vs VM</a:t>
            </a:r>
            <a:endParaRPr b="0" i="0" sz="1300" u="none" cap="none" strike="noStrike">
              <a:solidFill>
                <a:schemeClr val="dk1"/>
              </a:solidFill>
              <a:latin typeface="Calibri"/>
              <a:ea typeface="Calibri"/>
              <a:cs typeface="Calibri"/>
              <a:sym typeface="Calibri"/>
            </a:endParaRPr>
          </a:p>
        </p:txBody>
      </p:sp>
      <p:sp>
        <p:nvSpPr>
          <p:cNvPr id="130" name="Google Shape;130;p5"/>
          <p:cNvSpPr/>
          <p:nvPr/>
        </p:nvSpPr>
        <p:spPr>
          <a:xfrm>
            <a:off x="4709160" y="1847088"/>
            <a:ext cx="1325880" cy="457200"/>
          </a:xfrm>
          <a:prstGeom prst="rect">
            <a:avLst/>
          </a:prstGeom>
          <a:solidFill>
            <a:srgbClr val="0D253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5"/>
          <p:cNvSpPr/>
          <p:nvPr/>
        </p:nvSpPr>
        <p:spPr>
          <a:xfrm>
            <a:off x="4709160" y="18470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chemeClr val="dk1"/>
              </a:buClr>
              <a:buSzPts val="1000"/>
              <a:buFont typeface="Calibri"/>
              <a:buNone/>
            </a:pPr>
            <a:r>
              <a:t/>
            </a:r>
            <a:endParaRPr b="0" i="0" sz="1000" u="none" cap="none" strike="noStrike">
              <a:solidFill>
                <a:schemeClr val="dk1"/>
              </a:solidFill>
              <a:latin typeface="Calibri"/>
              <a:ea typeface="Calibri"/>
              <a:cs typeface="Calibri"/>
              <a:sym typeface="Calibri"/>
            </a:endParaRPr>
          </a:p>
        </p:txBody>
      </p:sp>
      <p:sp>
        <p:nvSpPr>
          <p:cNvPr id="132" name="Google Shape;132;p5"/>
          <p:cNvSpPr/>
          <p:nvPr/>
        </p:nvSpPr>
        <p:spPr>
          <a:xfrm>
            <a:off x="6035040" y="1847088"/>
            <a:ext cx="1325880" cy="457200"/>
          </a:xfrm>
          <a:prstGeom prst="rect">
            <a:avLst/>
          </a:prstGeom>
          <a:solidFill>
            <a:srgbClr val="0D253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 name="Google Shape;133;p5"/>
          <p:cNvSpPr/>
          <p:nvPr/>
        </p:nvSpPr>
        <p:spPr>
          <a:xfrm>
            <a:off x="6035040" y="18470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8A030"/>
              </a:buClr>
              <a:buSzPts val="1000"/>
              <a:buFont typeface="Calibri"/>
              <a:buNone/>
            </a:pPr>
            <a:r>
              <a:rPr b="1" i="0" lang="en-US" sz="1000" u="none" cap="none" strike="noStrike">
                <a:solidFill>
                  <a:srgbClr val="E8A030"/>
                </a:solidFill>
                <a:latin typeface="Calibri"/>
                <a:ea typeface="Calibri"/>
                <a:cs typeface="Calibri"/>
                <a:sym typeface="Calibri"/>
              </a:rPr>
              <a:t>Container</a:t>
            </a:r>
            <a:endParaRPr b="0" i="0" sz="1000" u="none" cap="none" strike="noStrike">
              <a:solidFill>
                <a:schemeClr val="dk1"/>
              </a:solidFill>
              <a:latin typeface="Calibri"/>
              <a:ea typeface="Calibri"/>
              <a:cs typeface="Calibri"/>
              <a:sym typeface="Calibri"/>
            </a:endParaRPr>
          </a:p>
        </p:txBody>
      </p:sp>
      <p:sp>
        <p:nvSpPr>
          <p:cNvPr id="134" name="Google Shape;134;p5"/>
          <p:cNvSpPr/>
          <p:nvPr/>
        </p:nvSpPr>
        <p:spPr>
          <a:xfrm>
            <a:off x="7360920" y="1847088"/>
            <a:ext cx="1325880" cy="457200"/>
          </a:xfrm>
          <a:prstGeom prst="rect">
            <a:avLst/>
          </a:prstGeom>
          <a:solidFill>
            <a:srgbClr val="0D253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5"/>
          <p:cNvSpPr/>
          <p:nvPr/>
        </p:nvSpPr>
        <p:spPr>
          <a:xfrm>
            <a:off x="7360920" y="18470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8A030"/>
              </a:buClr>
              <a:buSzPts val="1000"/>
              <a:buFont typeface="Calibri"/>
              <a:buNone/>
            </a:pPr>
            <a:r>
              <a:rPr b="1" i="0" lang="en-US" sz="1000" u="none" cap="none" strike="noStrike">
                <a:solidFill>
                  <a:srgbClr val="E8A030"/>
                </a:solidFill>
                <a:latin typeface="Calibri"/>
                <a:ea typeface="Calibri"/>
                <a:cs typeface="Calibri"/>
                <a:sym typeface="Calibri"/>
              </a:rPr>
              <a:t>VM</a:t>
            </a:r>
            <a:endParaRPr b="0" i="0" sz="1000" u="none" cap="none" strike="noStrike">
              <a:solidFill>
                <a:schemeClr val="dk1"/>
              </a:solidFill>
              <a:latin typeface="Calibri"/>
              <a:ea typeface="Calibri"/>
              <a:cs typeface="Calibri"/>
              <a:sym typeface="Calibri"/>
            </a:endParaRPr>
          </a:p>
        </p:txBody>
      </p:sp>
      <p:sp>
        <p:nvSpPr>
          <p:cNvPr id="136" name="Google Shape;136;p5"/>
          <p:cNvSpPr/>
          <p:nvPr/>
        </p:nvSpPr>
        <p:spPr>
          <a:xfrm>
            <a:off x="4709160" y="23042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5"/>
          <p:cNvSpPr/>
          <p:nvPr/>
        </p:nvSpPr>
        <p:spPr>
          <a:xfrm>
            <a:off x="4709160" y="23042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Size</a:t>
            </a:r>
            <a:endParaRPr b="0" i="0" sz="1150" u="none" cap="none" strike="noStrike">
              <a:solidFill>
                <a:schemeClr val="dk1"/>
              </a:solidFill>
              <a:latin typeface="Calibri"/>
              <a:ea typeface="Calibri"/>
              <a:cs typeface="Calibri"/>
              <a:sym typeface="Calibri"/>
            </a:endParaRPr>
          </a:p>
        </p:txBody>
      </p:sp>
      <p:sp>
        <p:nvSpPr>
          <p:cNvPr id="138" name="Google Shape;138;p5"/>
          <p:cNvSpPr/>
          <p:nvPr/>
        </p:nvSpPr>
        <p:spPr>
          <a:xfrm>
            <a:off x="6035040" y="23042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 name="Google Shape;139;p5"/>
          <p:cNvSpPr/>
          <p:nvPr/>
        </p:nvSpPr>
        <p:spPr>
          <a:xfrm>
            <a:off x="6035040" y="23042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~MBs</a:t>
            </a:r>
            <a:endParaRPr b="0" i="0" sz="1150" u="none" cap="none" strike="noStrike">
              <a:solidFill>
                <a:schemeClr val="dk1"/>
              </a:solidFill>
              <a:latin typeface="Calibri"/>
              <a:ea typeface="Calibri"/>
              <a:cs typeface="Calibri"/>
              <a:sym typeface="Calibri"/>
            </a:endParaRPr>
          </a:p>
        </p:txBody>
      </p:sp>
      <p:sp>
        <p:nvSpPr>
          <p:cNvPr id="140" name="Google Shape;140;p5"/>
          <p:cNvSpPr/>
          <p:nvPr/>
        </p:nvSpPr>
        <p:spPr>
          <a:xfrm>
            <a:off x="7360920" y="23042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5"/>
          <p:cNvSpPr/>
          <p:nvPr/>
        </p:nvSpPr>
        <p:spPr>
          <a:xfrm>
            <a:off x="7360920" y="23042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~GBs</a:t>
            </a:r>
            <a:endParaRPr b="0" i="0" sz="1150" u="none" cap="none" strike="noStrike">
              <a:solidFill>
                <a:schemeClr val="dk1"/>
              </a:solidFill>
              <a:latin typeface="Calibri"/>
              <a:ea typeface="Calibri"/>
              <a:cs typeface="Calibri"/>
              <a:sym typeface="Calibri"/>
            </a:endParaRPr>
          </a:p>
        </p:txBody>
      </p:sp>
      <p:sp>
        <p:nvSpPr>
          <p:cNvPr id="142" name="Google Shape;142;p5"/>
          <p:cNvSpPr/>
          <p:nvPr/>
        </p:nvSpPr>
        <p:spPr>
          <a:xfrm>
            <a:off x="4709160" y="27614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5"/>
          <p:cNvSpPr/>
          <p:nvPr/>
        </p:nvSpPr>
        <p:spPr>
          <a:xfrm>
            <a:off x="4709160" y="27614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Startup</a:t>
            </a:r>
            <a:endParaRPr b="0" i="0" sz="1150" u="none" cap="none" strike="noStrike">
              <a:solidFill>
                <a:schemeClr val="dk1"/>
              </a:solidFill>
              <a:latin typeface="Calibri"/>
              <a:ea typeface="Calibri"/>
              <a:cs typeface="Calibri"/>
              <a:sym typeface="Calibri"/>
            </a:endParaRPr>
          </a:p>
        </p:txBody>
      </p:sp>
      <p:sp>
        <p:nvSpPr>
          <p:cNvPr id="144" name="Google Shape;144;p5"/>
          <p:cNvSpPr/>
          <p:nvPr/>
        </p:nvSpPr>
        <p:spPr>
          <a:xfrm>
            <a:off x="6035040" y="27614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5"/>
          <p:cNvSpPr/>
          <p:nvPr/>
        </p:nvSpPr>
        <p:spPr>
          <a:xfrm>
            <a:off x="6035040" y="27614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Seconds</a:t>
            </a:r>
            <a:endParaRPr b="0" i="0" sz="1150" u="none" cap="none" strike="noStrike">
              <a:solidFill>
                <a:schemeClr val="dk1"/>
              </a:solidFill>
              <a:latin typeface="Calibri"/>
              <a:ea typeface="Calibri"/>
              <a:cs typeface="Calibri"/>
              <a:sym typeface="Calibri"/>
            </a:endParaRPr>
          </a:p>
        </p:txBody>
      </p:sp>
      <p:sp>
        <p:nvSpPr>
          <p:cNvPr id="146" name="Google Shape;146;p5"/>
          <p:cNvSpPr/>
          <p:nvPr/>
        </p:nvSpPr>
        <p:spPr>
          <a:xfrm>
            <a:off x="7360920" y="27614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p5"/>
          <p:cNvSpPr/>
          <p:nvPr/>
        </p:nvSpPr>
        <p:spPr>
          <a:xfrm>
            <a:off x="7360920" y="27614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Minutes</a:t>
            </a:r>
            <a:endParaRPr b="0" i="0" sz="1150" u="none" cap="none" strike="noStrike">
              <a:solidFill>
                <a:schemeClr val="dk1"/>
              </a:solidFill>
              <a:latin typeface="Calibri"/>
              <a:ea typeface="Calibri"/>
              <a:cs typeface="Calibri"/>
              <a:sym typeface="Calibri"/>
            </a:endParaRPr>
          </a:p>
        </p:txBody>
      </p:sp>
      <p:sp>
        <p:nvSpPr>
          <p:cNvPr id="148" name="Google Shape;148;p5"/>
          <p:cNvSpPr/>
          <p:nvPr/>
        </p:nvSpPr>
        <p:spPr>
          <a:xfrm>
            <a:off x="4709160" y="32186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5"/>
          <p:cNvSpPr/>
          <p:nvPr/>
        </p:nvSpPr>
        <p:spPr>
          <a:xfrm>
            <a:off x="4709160" y="32186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Overhead</a:t>
            </a:r>
            <a:endParaRPr b="0" i="0" sz="1150" u="none" cap="none" strike="noStrike">
              <a:solidFill>
                <a:schemeClr val="dk1"/>
              </a:solidFill>
              <a:latin typeface="Calibri"/>
              <a:ea typeface="Calibri"/>
              <a:cs typeface="Calibri"/>
              <a:sym typeface="Calibri"/>
            </a:endParaRPr>
          </a:p>
        </p:txBody>
      </p:sp>
      <p:sp>
        <p:nvSpPr>
          <p:cNvPr id="150" name="Google Shape;150;p5"/>
          <p:cNvSpPr/>
          <p:nvPr/>
        </p:nvSpPr>
        <p:spPr>
          <a:xfrm>
            <a:off x="6035040" y="32186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5"/>
          <p:cNvSpPr/>
          <p:nvPr/>
        </p:nvSpPr>
        <p:spPr>
          <a:xfrm>
            <a:off x="6035040" y="32186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Low</a:t>
            </a:r>
            <a:endParaRPr b="0" i="0" sz="1150" u="none" cap="none" strike="noStrike">
              <a:solidFill>
                <a:schemeClr val="dk1"/>
              </a:solidFill>
              <a:latin typeface="Calibri"/>
              <a:ea typeface="Calibri"/>
              <a:cs typeface="Calibri"/>
              <a:sym typeface="Calibri"/>
            </a:endParaRPr>
          </a:p>
        </p:txBody>
      </p:sp>
      <p:sp>
        <p:nvSpPr>
          <p:cNvPr id="152" name="Google Shape;152;p5"/>
          <p:cNvSpPr/>
          <p:nvPr/>
        </p:nvSpPr>
        <p:spPr>
          <a:xfrm>
            <a:off x="7360920" y="3218688"/>
            <a:ext cx="1325880" cy="457200"/>
          </a:xfrm>
          <a:prstGeom prst="rect">
            <a:avLst/>
          </a:prstGeom>
          <a:solidFill>
            <a:srgbClr val="152838"/>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5"/>
          <p:cNvSpPr/>
          <p:nvPr/>
        </p:nvSpPr>
        <p:spPr>
          <a:xfrm>
            <a:off x="7360920" y="32186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High</a:t>
            </a:r>
            <a:endParaRPr b="0" i="0" sz="1150" u="none" cap="none" strike="noStrike">
              <a:solidFill>
                <a:schemeClr val="dk1"/>
              </a:solidFill>
              <a:latin typeface="Calibri"/>
              <a:ea typeface="Calibri"/>
              <a:cs typeface="Calibri"/>
              <a:sym typeface="Calibri"/>
            </a:endParaRPr>
          </a:p>
        </p:txBody>
      </p:sp>
      <p:sp>
        <p:nvSpPr>
          <p:cNvPr id="154" name="Google Shape;154;p5"/>
          <p:cNvSpPr/>
          <p:nvPr/>
        </p:nvSpPr>
        <p:spPr>
          <a:xfrm>
            <a:off x="4709160" y="36758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p5"/>
          <p:cNvSpPr/>
          <p:nvPr/>
        </p:nvSpPr>
        <p:spPr>
          <a:xfrm>
            <a:off x="4709160" y="36758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Isolation</a:t>
            </a:r>
            <a:endParaRPr b="0" i="0" sz="1150" u="none" cap="none" strike="noStrike">
              <a:solidFill>
                <a:schemeClr val="dk1"/>
              </a:solidFill>
              <a:latin typeface="Calibri"/>
              <a:ea typeface="Calibri"/>
              <a:cs typeface="Calibri"/>
              <a:sym typeface="Calibri"/>
            </a:endParaRPr>
          </a:p>
        </p:txBody>
      </p:sp>
      <p:sp>
        <p:nvSpPr>
          <p:cNvPr id="156" name="Google Shape;156;p5"/>
          <p:cNvSpPr/>
          <p:nvPr/>
        </p:nvSpPr>
        <p:spPr>
          <a:xfrm>
            <a:off x="6035040" y="36758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5"/>
          <p:cNvSpPr/>
          <p:nvPr/>
        </p:nvSpPr>
        <p:spPr>
          <a:xfrm>
            <a:off x="6035040" y="36758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Process</a:t>
            </a:r>
            <a:endParaRPr b="0" i="0" sz="1150" u="none" cap="none" strike="noStrike">
              <a:solidFill>
                <a:schemeClr val="dk1"/>
              </a:solidFill>
              <a:latin typeface="Calibri"/>
              <a:ea typeface="Calibri"/>
              <a:cs typeface="Calibri"/>
              <a:sym typeface="Calibri"/>
            </a:endParaRPr>
          </a:p>
        </p:txBody>
      </p:sp>
      <p:sp>
        <p:nvSpPr>
          <p:cNvPr id="158" name="Google Shape;158;p5"/>
          <p:cNvSpPr/>
          <p:nvPr/>
        </p:nvSpPr>
        <p:spPr>
          <a:xfrm>
            <a:off x="7360920" y="3675888"/>
            <a:ext cx="1325880" cy="457200"/>
          </a:xfrm>
          <a:prstGeom prst="rect">
            <a:avLst/>
          </a:prstGeom>
          <a:solidFill>
            <a:srgbClr val="1A3040"/>
          </a:solidFill>
          <a:ln cap="flat" cmpd="sng" w="9525">
            <a:solidFill>
              <a:srgbClr val="1E3A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5"/>
          <p:cNvSpPr/>
          <p:nvPr/>
        </p:nvSpPr>
        <p:spPr>
          <a:xfrm>
            <a:off x="7360920" y="3675888"/>
            <a:ext cx="132588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Full OS</a:t>
            </a:r>
            <a:endParaRPr b="0" i="0" sz="1150" u="none" cap="none" strike="noStrike">
              <a:solidFill>
                <a:schemeClr val="dk1"/>
              </a:solidFill>
              <a:latin typeface="Calibri"/>
              <a:ea typeface="Calibri"/>
              <a:cs typeface="Calibri"/>
              <a:sym typeface="Calibri"/>
            </a:endParaRPr>
          </a:p>
        </p:txBody>
      </p:sp>
      <p:pic>
        <p:nvPicPr>
          <p:cNvPr id="160" name="Google Shape;160;p5"/>
          <p:cNvPicPr preferRelativeResize="0"/>
          <p:nvPr/>
        </p:nvPicPr>
        <p:blipFill rotWithShape="1">
          <a:blip r:embed="rId3">
            <a:alphaModFix/>
          </a:blip>
          <a:srcRect b="0" l="0" r="0" t="0"/>
          <a:stretch/>
        </p:blipFill>
        <p:spPr>
          <a:xfrm>
            <a:off x="0" y="4393650"/>
            <a:ext cx="9144000" cy="7498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5" name="Shape 165"/>
        <p:cNvGrpSpPr/>
        <p:nvPr/>
      </p:nvGrpSpPr>
      <p:grpSpPr>
        <a:xfrm>
          <a:off x="0" y="0"/>
          <a:ext cx="0" cy="0"/>
          <a:chOff x="0" y="0"/>
          <a:chExt cx="0" cy="0"/>
        </a:xfrm>
      </p:grpSpPr>
      <p:sp>
        <p:nvSpPr>
          <p:cNvPr id="166" name="Google Shape;166;p7"/>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CORE CONCEPTS</a:t>
            </a:r>
            <a:endParaRPr b="0" i="0" sz="1000" u="none" cap="none" strike="noStrike">
              <a:solidFill>
                <a:schemeClr val="dk1"/>
              </a:solidFill>
              <a:latin typeface="Calibri"/>
              <a:ea typeface="Calibri"/>
              <a:cs typeface="Calibri"/>
              <a:sym typeface="Calibri"/>
            </a:endParaRPr>
          </a:p>
        </p:txBody>
      </p:sp>
      <p:sp>
        <p:nvSpPr>
          <p:cNvPr id="167" name="Google Shape;167;p7"/>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The Building Blocks of Kubernetes</a:t>
            </a:r>
            <a:endParaRPr b="0" i="0" sz="3000" u="none" cap="none" strike="noStrike">
              <a:solidFill>
                <a:schemeClr val="dk1"/>
              </a:solidFill>
              <a:latin typeface="Calibri"/>
              <a:ea typeface="Calibri"/>
              <a:cs typeface="Calibri"/>
              <a:sym typeface="Calibri"/>
            </a:endParaRPr>
          </a:p>
        </p:txBody>
      </p:sp>
      <p:sp>
        <p:nvSpPr>
          <p:cNvPr id="168" name="Google Shape;168;p7"/>
          <p:cNvSpPr/>
          <p:nvPr/>
        </p:nvSpPr>
        <p:spPr>
          <a:xfrm>
            <a:off x="320040" y="1371600"/>
            <a:ext cx="4206240" cy="1325880"/>
          </a:xfrm>
          <a:prstGeom prst="roundRect">
            <a:avLst>
              <a:gd fmla="val 6897" name="adj"/>
            </a:avLst>
          </a:prstGeom>
          <a:solidFill>
            <a:srgbClr val="D4EDF8"/>
          </a:solidFill>
          <a:ln cap="flat" cmpd="sng" w="12700">
            <a:solidFill>
              <a:srgbClr val="7AB8D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 name="Google Shape;169;p7"/>
          <p:cNvSpPr/>
          <p:nvPr/>
        </p:nvSpPr>
        <p:spPr>
          <a:xfrm>
            <a:off x="457200" y="1463040"/>
            <a:ext cx="3931920" cy="40233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 Pod</a:t>
            </a:r>
            <a:endParaRPr b="0" i="0" sz="1600" u="none" cap="none" strike="noStrike">
              <a:solidFill>
                <a:schemeClr val="dk1"/>
              </a:solidFill>
              <a:latin typeface="Calibri"/>
              <a:ea typeface="Calibri"/>
              <a:cs typeface="Calibri"/>
              <a:sym typeface="Calibri"/>
            </a:endParaRPr>
          </a:p>
        </p:txBody>
      </p:sp>
      <p:sp>
        <p:nvSpPr>
          <p:cNvPr id="170" name="Google Shape;170;p7"/>
          <p:cNvSpPr/>
          <p:nvPr/>
        </p:nvSpPr>
        <p:spPr>
          <a:xfrm>
            <a:off x="457200" y="1901952"/>
            <a:ext cx="393192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Smallest unit in K8s. Usually one container. Think of it as a single worker.</a:t>
            </a:r>
            <a:endParaRPr b="0" i="0" sz="1250" u="none" cap="none" strike="noStrike">
              <a:solidFill>
                <a:schemeClr val="dk1"/>
              </a:solidFill>
              <a:latin typeface="Calibri"/>
              <a:ea typeface="Calibri"/>
              <a:cs typeface="Calibri"/>
              <a:sym typeface="Calibri"/>
            </a:endParaRPr>
          </a:p>
        </p:txBody>
      </p:sp>
      <p:sp>
        <p:nvSpPr>
          <p:cNvPr id="171" name="Google Shape;171;p7"/>
          <p:cNvSpPr/>
          <p:nvPr/>
        </p:nvSpPr>
        <p:spPr>
          <a:xfrm>
            <a:off x="4754880" y="1371600"/>
            <a:ext cx="4206240" cy="1325880"/>
          </a:xfrm>
          <a:prstGeom prst="roundRect">
            <a:avLst>
              <a:gd fmla="val 6897" name="adj"/>
            </a:avLst>
          </a:prstGeom>
          <a:solidFill>
            <a:srgbClr val="D4F0E4"/>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7"/>
          <p:cNvSpPr/>
          <p:nvPr/>
        </p:nvSpPr>
        <p:spPr>
          <a:xfrm>
            <a:off x="4892040" y="1463040"/>
            <a:ext cx="3931920" cy="40233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 Node</a:t>
            </a:r>
            <a:endParaRPr b="0" i="0" sz="1600" u="none" cap="none" strike="noStrike">
              <a:solidFill>
                <a:schemeClr val="dk1"/>
              </a:solidFill>
              <a:latin typeface="Calibri"/>
              <a:ea typeface="Calibri"/>
              <a:cs typeface="Calibri"/>
              <a:sym typeface="Calibri"/>
            </a:endParaRPr>
          </a:p>
        </p:txBody>
      </p:sp>
      <p:sp>
        <p:nvSpPr>
          <p:cNvPr id="173" name="Google Shape;173;p7"/>
          <p:cNvSpPr/>
          <p:nvPr/>
        </p:nvSpPr>
        <p:spPr>
          <a:xfrm>
            <a:off x="4892040" y="1901952"/>
            <a:ext cx="393192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A machine (physical or VM) that runs Pods. One cluster can have many Nodes.</a:t>
            </a:r>
            <a:endParaRPr b="0" i="0" sz="1250" u="none" cap="none" strike="noStrike">
              <a:solidFill>
                <a:schemeClr val="dk1"/>
              </a:solidFill>
              <a:latin typeface="Calibri"/>
              <a:ea typeface="Calibri"/>
              <a:cs typeface="Calibri"/>
              <a:sym typeface="Calibri"/>
            </a:endParaRPr>
          </a:p>
        </p:txBody>
      </p:sp>
      <p:sp>
        <p:nvSpPr>
          <p:cNvPr id="174" name="Google Shape;174;p7"/>
          <p:cNvSpPr/>
          <p:nvPr/>
        </p:nvSpPr>
        <p:spPr>
          <a:xfrm>
            <a:off x="320040" y="2880360"/>
            <a:ext cx="4206240" cy="1325880"/>
          </a:xfrm>
          <a:prstGeom prst="roundRect">
            <a:avLst>
              <a:gd fmla="val 6897" name="adj"/>
            </a:avLst>
          </a:prstGeom>
          <a:solidFill>
            <a:srgbClr val="FDF0D8"/>
          </a:solidFill>
          <a:ln cap="flat" cmpd="sng" w="1270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 name="Google Shape;175;p7"/>
          <p:cNvSpPr/>
          <p:nvPr/>
        </p:nvSpPr>
        <p:spPr>
          <a:xfrm>
            <a:off x="457200" y="2971800"/>
            <a:ext cx="3931920" cy="40233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 Cluster</a:t>
            </a:r>
            <a:endParaRPr b="0" i="0" sz="1600" u="none" cap="none" strike="noStrike">
              <a:solidFill>
                <a:schemeClr val="dk1"/>
              </a:solidFill>
              <a:latin typeface="Calibri"/>
              <a:ea typeface="Calibri"/>
              <a:cs typeface="Calibri"/>
              <a:sym typeface="Calibri"/>
            </a:endParaRPr>
          </a:p>
        </p:txBody>
      </p:sp>
      <p:sp>
        <p:nvSpPr>
          <p:cNvPr id="176" name="Google Shape;176;p7"/>
          <p:cNvSpPr/>
          <p:nvPr/>
        </p:nvSpPr>
        <p:spPr>
          <a:xfrm>
            <a:off x="457200" y="3410712"/>
            <a:ext cx="393192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A group of Nodes working together. The cluster is the whole Kubernetes system.</a:t>
            </a:r>
            <a:endParaRPr b="0" i="0" sz="1250" u="none" cap="none" strike="noStrike">
              <a:solidFill>
                <a:schemeClr val="dk1"/>
              </a:solidFill>
              <a:latin typeface="Calibri"/>
              <a:ea typeface="Calibri"/>
              <a:cs typeface="Calibri"/>
              <a:sym typeface="Calibri"/>
            </a:endParaRPr>
          </a:p>
        </p:txBody>
      </p:sp>
      <p:sp>
        <p:nvSpPr>
          <p:cNvPr id="177" name="Google Shape;177;p7"/>
          <p:cNvSpPr/>
          <p:nvPr/>
        </p:nvSpPr>
        <p:spPr>
          <a:xfrm>
            <a:off x="4754880" y="2880360"/>
            <a:ext cx="4206240" cy="1325880"/>
          </a:xfrm>
          <a:prstGeom prst="roundRect">
            <a:avLst>
              <a:gd fmla="val 6897" name="adj"/>
            </a:avLst>
          </a:prstGeom>
          <a:solidFill>
            <a:srgbClr val="F8D8D8"/>
          </a:solidFill>
          <a:ln cap="flat" cmpd="sng" w="1270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7"/>
          <p:cNvSpPr/>
          <p:nvPr/>
        </p:nvSpPr>
        <p:spPr>
          <a:xfrm>
            <a:off x="4892040" y="2971800"/>
            <a:ext cx="3931920" cy="40233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 Control Plane</a:t>
            </a:r>
            <a:endParaRPr b="0" i="0" sz="1600" u="none" cap="none" strike="noStrike">
              <a:solidFill>
                <a:schemeClr val="dk1"/>
              </a:solidFill>
              <a:latin typeface="Calibri"/>
              <a:ea typeface="Calibri"/>
              <a:cs typeface="Calibri"/>
              <a:sym typeface="Calibri"/>
            </a:endParaRPr>
          </a:p>
        </p:txBody>
      </p:sp>
      <p:sp>
        <p:nvSpPr>
          <p:cNvPr id="179" name="Google Shape;179;p7"/>
          <p:cNvSpPr/>
          <p:nvPr/>
        </p:nvSpPr>
        <p:spPr>
          <a:xfrm>
            <a:off x="4892040" y="3410712"/>
            <a:ext cx="393192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1250"/>
              <a:buFont typeface="Calibri"/>
              <a:buNone/>
            </a:pPr>
            <a:r>
              <a:rPr b="0" i="0" lang="en-US" sz="1250" u="none" cap="none" strike="noStrike">
                <a:solidFill>
                  <a:srgbClr val="1C3040"/>
                </a:solidFill>
                <a:latin typeface="Calibri"/>
                <a:ea typeface="Calibri"/>
                <a:cs typeface="Calibri"/>
                <a:sym typeface="Calibri"/>
              </a:rPr>
              <a:t>The brain. Watches the cluster, makes scheduling decisions, and handles failures.</a:t>
            </a:r>
            <a:endParaRPr b="0" i="0" sz="1250" u="none" cap="none" strike="noStrike">
              <a:solidFill>
                <a:schemeClr val="dk1"/>
              </a:solidFill>
              <a:latin typeface="Calibri"/>
              <a:ea typeface="Calibri"/>
              <a:cs typeface="Calibri"/>
              <a:sym typeface="Calibri"/>
            </a:endParaRPr>
          </a:p>
        </p:txBody>
      </p:sp>
      <p:pic>
        <p:nvPicPr>
          <p:cNvPr id="180" name="Google Shape;180;p7"/>
          <p:cNvPicPr preferRelativeResize="0"/>
          <p:nvPr/>
        </p:nvPicPr>
        <p:blipFill rotWithShape="1">
          <a:blip r:embed="rId3">
            <a:alphaModFix/>
          </a:blip>
          <a:srcRect b="0" l="0" r="0" t="0"/>
          <a:stretch/>
        </p:blipFill>
        <p:spPr>
          <a:xfrm>
            <a:off x="0" y="4393650"/>
            <a:ext cx="9144000" cy="7498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85" name="Shape 185"/>
        <p:cNvGrpSpPr/>
        <p:nvPr/>
      </p:nvGrpSpPr>
      <p:grpSpPr>
        <a:xfrm>
          <a:off x="0" y="0"/>
          <a:ext cx="0" cy="0"/>
          <a:chOff x="0" y="0"/>
          <a:chExt cx="0" cy="0"/>
        </a:xfrm>
      </p:grpSpPr>
      <p:pic>
        <p:nvPicPr>
          <p:cNvPr descr="preencoded.png" id="186" name="Google Shape;186;g3e25c9c134f_0_0"/>
          <p:cNvPicPr preferRelativeResize="0"/>
          <p:nvPr/>
        </p:nvPicPr>
        <p:blipFill rotWithShape="1">
          <a:blip r:embed="rId3">
            <a:alphaModFix/>
          </a:blip>
          <a:srcRect b="0" l="0" r="0" t="0"/>
          <a:stretch/>
        </p:blipFill>
        <p:spPr>
          <a:xfrm>
            <a:off x="0" y="4361688"/>
            <a:ext cx="9144000" cy="781812"/>
          </a:xfrm>
          <a:prstGeom prst="rect">
            <a:avLst/>
          </a:prstGeom>
          <a:noFill/>
          <a:ln>
            <a:noFill/>
          </a:ln>
        </p:spPr>
      </p:pic>
      <p:sp>
        <p:nvSpPr>
          <p:cNvPr id="187" name="Google Shape;187;g3e25c9c134f_0_0"/>
          <p:cNvSpPr/>
          <p:nvPr/>
        </p:nvSpPr>
        <p:spPr>
          <a:xfrm>
            <a:off x="320040" y="91440"/>
            <a:ext cx="82296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900"/>
              <a:buFont typeface="Calibri"/>
              <a:buNone/>
            </a:pPr>
            <a:r>
              <a:rPr b="1" i="0" lang="en-US" sz="900" u="none" cap="none" strike="noStrike">
                <a:solidFill>
                  <a:srgbClr val="C85C4A"/>
                </a:solidFill>
                <a:latin typeface="Calibri"/>
                <a:ea typeface="Calibri"/>
                <a:cs typeface="Calibri"/>
                <a:sym typeface="Calibri"/>
              </a:rPr>
              <a:t>HOW IT ALL FITS TOGETHER</a:t>
            </a:r>
            <a:endParaRPr b="0" i="0" sz="900" u="none" cap="none" strike="noStrike">
              <a:solidFill>
                <a:schemeClr val="dk1"/>
              </a:solidFill>
              <a:latin typeface="Calibri"/>
              <a:ea typeface="Calibri"/>
              <a:cs typeface="Calibri"/>
              <a:sym typeface="Calibri"/>
            </a:endParaRPr>
          </a:p>
        </p:txBody>
      </p:sp>
      <p:sp>
        <p:nvSpPr>
          <p:cNvPr id="188" name="Google Shape;188;g3e25c9c134f_0_0"/>
          <p:cNvSpPr/>
          <p:nvPr/>
        </p:nvSpPr>
        <p:spPr>
          <a:xfrm>
            <a:off x="320040" y="347472"/>
            <a:ext cx="45720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2600"/>
              <a:buFont typeface="Calibri"/>
              <a:buNone/>
            </a:pPr>
            <a:r>
              <a:rPr b="1" i="0" lang="en-US" sz="2600" u="none" cap="none" strike="noStrike">
                <a:solidFill>
                  <a:srgbClr val="1C3040"/>
                </a:solidFill>
                <a:latin typeface="Calibri"/>
                <a:ea typeface="Calibri"/>
                <a:cs typeface="Calibri"/>
                <a:sym typeface="Calibri"/>
              </a:rPr>
              <a:t>Kubernetes Architecture</a:t>
            </a:r>
            <a:endParaRPr b="0" i="0" sz="2600" u="none" cap="none" strike="noStrike">
              <a:solidFill>
                <a:schemeClr val="dk1"/>
              </a:solidFill>
              <a:latin typeface="Calibri"/>
              <a:ea typeface="Calibri"/>
              <a:cs typeface="Calibri"/>
              <a:sym typeface="Calibri"/>
            </a:endParaRPr>
          </a:p>
        </p:txBody>
      </p:sp>
      <p:sp>
        <p:nvSpPr>
          <p:cNvPr id="189" name="Google Shape;189;g3e25c9c134f_0_0"/>
          <p:cNvSpPr/>
          <p:nvPr/>
        </p:nvSpPr>
        <p:spPr>
          <a:xfrm>
            <a:off x="5029200" y="420624"/>
            <a:ext cx="201300" cy="201300"/>
          </a:xfrm>
          <a:prstGeom prst="roundRect">
            <a:avLst>
              <a:gd fmla="val 13636" name="adj"/>
            </a:avLst>
          </a:prstGeom>
          <a:solidFill>
            <a:srgbClr val="C8E6FA"/>
          </a:solidFill>
          <a:ln cap="flat" cmpd="sng" w="1270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g3e25c9c134f_0_0"/>
          <p:cNvSpPr/>
          <p:nvPr/>
        </p:nvSpPr>
        <p:spPr>
          <a:xfrm>
            <a:off x="5276088" y="420624"/>
            <a:ext cx="1115700" cy="2013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900"/>
              <a:buFont typeface="Calibri"/>
              <a:buNone/>
            </a:pPr>
            <a:r>
              <a:rPr b="0" i="0" lang="en-US" sz="900" u="none" cap="none" strike="noStrike">
                <a:solidFill>
                  <a:srgbClr val="6B7B85"/>
                </a:solidFill>
                <a:latin typeface="Calibri"/>
                <a:ea typeface="Calibri"/>
                <a:cs typeface="Calibri"/>
                <a:sym typeface="Calibri"/>
              </a:rPr>
              <a:t>Control Plane</a:t>
            </a:r>
            <a:endParaRPr b="0" i="0" sz="900" u="none" cap="none" strike="noStrike">
              <a:solidFill>
                <a:schemeClr val="dk1"/>
              </a:solidFill>
              <a:latin typeface="Calibri"/>
              <a:ea typeface="Calibri"/>
              <a:cs typeface="Calibri"/>
              <a:sym typeface="Calibri"/>
            </a:endParaRPr>
          </a:p>
        </p:txBody>
      </p:sp>
      <p:sp>
        <p:nvSpPr>
          <p:cNvPr id="191" name="Google Shape;191;g3e25c9c134f_0_0"/>
          <p:cNvSpPr/>
          <p:nvPr/>
        </p:nvSpPr>
        <p:spPr>
          <a:xfrm>
            <a:off x="6446520" y="420624"/>
            <a:ext cx="201300" cy="201300"/>
          </a:xfrm>
          <a:prstGeom prst="roundRect">
            <a:avLst>
              <a:gd fmla="val 13636" name="adj"/>
            </a:avLst>
          </a:prstGeom>
          <a:solidFill>
            <a:srgbClr val="D4EDDA"/>
          </a:solidFill>
          <a:ln cap="flat" cmpd="sng" w="127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g3e25c9c134f_0_0"/>
          <p:cNvSpPr/>
          <p:nvPr/>
        </p:nvSpPr>
        <p:spPr>
          <a:xfrm>
            <a:off x="6693408" y="420624"/>
            <a:ext cx="1115700" cy="2013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900"/>
              <a:buFont typeface="Calibri"/>
              <a:buNone/>
            </a:pPr>
            <a:r>
              <a:rPr b="0" i="0" lang="en-US" sz="900" u="none" cap="none" strike="noStrike">
                <a:solidFill>
                  <a:srgbClr val="6B7B85"/>
                </a:solidFill>
                <a:latin typeface="Calibri"/>
                <a:ea typeface="Calibri"/>
                <a:cs typeface="Calibri"/>
                <a:sym typeface="Calibri"/>
              </a:rPr>
              <a:t>Worker Node</a:t>
            </a:r>
            <a:endParaRPr b="0" i="0" sz="900" u="none" cap="none" strike="noStrike">
              <a:solidFill>
                <a:schemeClr val="dk1"/>
              </a:solidFill>
              <a:latin typeface="Calibri"/>
              <a:ea typeface="Calibri"/>
              <a:cs typeface="Calibri"/>
              <a:sym typeface="Calibri"/>
            </a:endParaRPr>
          </a:p>
        </p:txBody>
      </p:sp>
      <p:sp>
        <p:nvSpPr>
          <p:cNvPr id="193" name="Google Shape;193;g3e25c9c134f_0_0"/>
          <p:cNvSpPr/>
          <p:nvPr/>
        </p:nvSpPr>
        <p:spPr>
          <a:xfrm>
            <a:off x="7863840" y="420624"/>
            <a:ext cx="201300" cy="201300"/>
          </a:xfrm>
          <a:prstGeom prst="roundRect">
            <a:avLst>
              <a:gd fmla="val 13636" name="adj"/>
            </a:avLst>
          </a:prstGeom>
          <a:solidFill>
            <a:srgbClr val="FFF3CD"/>
          </a:solidFill>
          <a:ln cap="flat" cmpd="sng" w="1270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g3e25c9c134f_0_0"/>
          <p:cNvSpPr/>
          <p:nvPr/>
        </p:nvSpPr>
        <p:spPr>
          <a:xfrm>
            <a:off x="8110728" y="420624"/>
            <a:ext cx="1115700" cy="2013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900"/>
              <a:buFont typeface="Calibri"/>
              <a:buNone/>
            </a:pPr>
            <a:r>
              <a:rPr b="0" i="0" lang="en-US" sz="900" u="none" cap="none" strike="noStrike">
                <a:solidFill>
                  <a:srgbClr val="6B7B85"/>
                </a:solidFill>
                <a:latin typeface="Calibri"/>
                <a:ea typeface="Calibri"/>
                <a:cs typeface="Calibri"/>
                <a:sym typeface="Calibri"/>
              </a:rPr>
              <a:t>User / External</a:t>
            </a:r>
            <a:endParaRPr b="0" i="0" sz="900" u="none" cap="none" strike="noStrike">
              <a:solidFill>
                <a:schemeClr val="dk1"/>
              </a:solidFill>
              <a:latin typeface="Calibri"/>
              <a:ea typeface="Calibri"/>
              <a:cs typeface="Calibri"/>
              <a:sym typeface="Calibri"/>
            </a:endParaRPr>
          </a:p>
        </p:txBody>
      </p:sp>
      <p:sp>
        <p:nvSpPr>
          <p:cNvPr id="195" name="Google Shape;195;g3e25c9c134f_0_0"/>
          <p:cNvSpPr/>
          <p:nvPr/>
        </p:nvSpPr>
        <p:spPr>
          <a:xfrm>
            <a:off x="164592" y="1463040"/>
            <a:ext cx="1298400" cy="658500"/>
          </a:xfrm>
          <a:prstGeom prst="roundRect">
            <a:avLst>
              <a:gd fmla="val 11111" name="adj"/>
            </a:avLst>
          </a:prstGeom>
          <a:solidFill>
            <a:srgbClr val="FFF9E6"/>
          </a:solidFill>
          <a:ln cap="flat" cmpd="sng" w="1905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 name="Google Shape;196;g3e25c9c134f_0_0"/>
          <p:cNvSpPr/>
          <p:nvPr/>
        </p:nvSpPr>
        <p:spPr>
          <a:xfrm>
            <a:off x="164592" y="1481328"/>
            <a:ext cx="365700" cy="2559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Calibri"/>
              <a:buNone/>
            </a:pPr>
            <a:r>
              <a:rPr b="0" i="0" lang="en-US" sz="1600" u="none" cap="none" strike="noStrike">
                <a:solidFill>
                  <a:srgbClr val="000000"/>
                </a:solidFill>
                <a:latin typeface="Calibri"/>
                <a:ea typeface="Calibri"/>
                <a:cs typeface="Calibri"/>
                <a:sym typeface="Calibri"/>
              </a:rPr>
              <a:t>👤</a:t>
            </a:r>
            <a:endParaRPr b="0" i="0" sz="1600" u="none" cap="none" strike="noStrike">
              <a:solidFill>
                <a:schemeClr val="dk1"/>
              </a:solidFill>
              <a:latin typeface="Calibri"/>
              <a:ea typeface="Calibri"/>
              <a:cs typeface="Calibri"/>
              <a:sym typeface="Calibri"/>
            </a:endParaRPr>
          </a:p>
        </p:txBody>
      </p:sp>
      <p:sp>
        <p:nvSpPr>
          <p:cNvPr id="197" name="Google Shape;197;g3e25c9c134f_0_0"/>
          <p:cNvSpPr/>
          <p:nvPr/>
        </p:nvSpPr>
        <p:spPr>
          <a:xfrm>
            <a:off x="164592" y="1481328"/>
            <a:ext cx="1298400" cy="2559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900"/>
              <a:buFont typeface="Calibri"/>
              <a:buNone/>
            </a:pPr>
            <a:r>
              <a:rPr b="1" i="0" lang="en-US" sz="900" u="none" cap="none" strike="noStrike">
                <a:solidFill>
                  <a:srgbClr val="1C3040"/>
                </a:solidFill>
                <a:latin typeface="Calibri"/>
                <a:ea typeface="Calibri"/>
                <a:cs typeface="Calibri"/>
                <a:sym typeface="Calibri"/>
              </a:rPr>
              <a:t>User / kubectl</a:t>
            </a:r>
            <a:endParaRPr b="0" i="0" sz="900" u="none" cap="none" strike="noStrike">
              <a:solidFill>
                <a:schemeClr val="dk1"/>
              </a:solidFill>
              <a:latin typeface="Calibri"/>
              <a:ea typeface="Calibri"/>
              <a:cs typeface="Calibri"/>
              <a:sym typeface="Calibri"/>
            </a:endParaRPr>
          </a:p>
        </p:txBody>
      </p:sp>
      <p:sp>
        <p:nvSpPr>
          <p:cNvPr id="198" name="Google Shape;198;g3e25c9c134f_0_0"/>
          <p:cNvSpPr/>
          <p:nvPr/>
        </p:nvSpPr>
        <p:spPr>
          <a:xfrm>
            <a:off x="164592" y="1737360"/>
            <a:ext cx="1298400" cy="347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800"/>
              <a:buFont typeface="Calibri"/>
              <a:buNone/>
            </a:pPr>
            <a:r>
              <a:rPr b="0" i="0" lang="en-US" sz="800" u="none" cap="none" strike="noStrike">
                <a:solidFill>
                  <a:srgbClr val="6B7B85"/>
                </a:solidFill>
                <a:latin typeface="Calibri"/>
                <a:ea typeface="Calibri"/>
                <a:cs typeface="Calibri"/>
                <a:sym typeface="Calibri"/>
              </a:rPr>
              <a:t>kubectl apply -f</a:t>
            </a:r>
            <a:endParaRPr b="0" i="0" sz="800" u="none" cap="none" strike="noStrike">
              <a:solidFill>
                <a:schemeClr val="dk1"/>
              </a:solidFill>
              <a:latin typeface="Calibri"/>
              <a:ea typeface="Calibri"/>
              <a:cs typeface="Calibri"/>
              <a:sym typeface="Calibri"/>
            </a:endParaRPr>
          </a:p>
        </p:txBody>
      </p:sp>
      <p:cxnSp>
        <p:nvCxnSpPr>
          <p:cNvPr id="199" name="Google Shape;199;g3e25c9c134f_0_0"/>
          <p:cNvCxnSpPr/>
          <p:nvPr/>
        </p:nvCxnSpPr>
        <p:spPr>
          <a:xfrm>
            <a:off x="1463040" y="1792224"/>
            <a:ext cx="621900" cy="0"/>
          </a:xfrm>
          <a:prstGeom prst="straightConnector1">
            <a:avLst/>
          </a:prstGeom>
          <a:noFill/>
          <a:ln cap="flat" cmpd="sng" w="19050">
            <a:solidFill>
              <a:srgbClr val="90A4AE"/>
            </a:solidFill>
            <a:prstDash val="solid"/>
            <a:round/>
            <a:headEnd len="sm" w="sm" type="none"/>
            <a:tailEnd len="med" w="med" type="stealth"/>
          </a:ln>
        </p:spPr>
      </p:cxnSp>
      <p:sp>
        <p:nvSpPr>
          <p:cNvPr id="200" name="Google Shape;200;g3e25c9c134f_0_0"/>
          <p:cNvSpPr/>
          <p:nvPr/>
        </p:nvSpPr>
        <p:spPr>
          <a:xfrm>
            <a:off x="2011680" y="896112"/>
            <a:ext cx="5120700" cy="3255300"/>
          </a:xfrm>
          <a:prstGeom prst="roundRect">
            <a:avLst>
              <a:gd fmla="val 3371" name="adj"/>
            </a:avLst>
          </a:prstGeom>
          <a:solidFill>
            <a:srgbClr val="EDF5FA"/>
          </a:solidFill>
          <a:ln cap="flat" cmpd="sng" w="2540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g3e25c9c134f_0_0"/>
          <p:cNvSpPr/>
          <p:nvPr/>
        </p:nvSpPr>
        <p:spPr>
          <a:xfrm>
            <a:off x="2084832" y="914400"/>
            <a:ext cx="2011800" cy="237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A90B8"/>
              </a:buClr>
              <a:buSzPts val="800"/>
              <a:buFont typeface="Calibri"/>
              <a:buNone/>
            </a:pPr>
            <a:r>
              <a:rPr b="1" i="0" lang="en-US" sz="800" u="none" cap="none" strike="noStrike">
                <a:solidFill>
                  <a:srgbClr val="4A90B8"/>
                </a:solidFill>
                <a:latin typeface="Calibri"/>
                <a:ea typeface="Calibri"/>
                <a:cs typeface="Calibri"/>
                <a:sym typeface="Calibri"/>
              </a:rPr>
              <a:t>CONTROL PLANE</a:t>
            </a:r>
            <a:endParaRPr b="0" i="0" sz="800" u="none" cap="none" strike="noStrike">
              <a:solidFill>
                <a:schemeClr val="dk1"/>
              </a:solidFill>
              <a:latin typeface="Calibri"/>
              <a:ea typeface="Calibri"/>
              <a:cs typeface="Calibri"/>
              <a:sym typeface="Calibri"/>
            </a:endParaRPr>
          </a:p>
        </p:txBody>
      </p:sp>
      <p:sp>
        <p:nvSpPr>
          <p:cNvPr id="202" name="Google Shape;202;g3e25c9c134f_0_0"/>
          <p:cNvSpPr/>
          <p:nvPr/>
        </p:nvSpPr>
        <p:spPr>
          <a:xfrm>
            <a:off x="2148840" y="1207008"/>
            <a:ext cx="2103000" cy="749700"/>
          </a:xfrm>
          <a:prstGeom prst="roundRect">
            <a:avLst>
              <a:gd fmla="val 9756" name="adj"/>
            </a:avLst>
          </a:prstGeom>
          <a:solidFill>
            <a:srgbClr val="C8E6FA"/>
          </a:solidFill>
          <a:ln cap="flat" cmpd="sng" w="1905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 name="Google Shape;203;g3e25c9c134f_0_0"/>
          <p:cNvSpPr/>
          <p:nvPr/>
        </p:nvSpPr>
        <p:spPr>
          <a:xfrm>
            <a:off x="2148840" y="1225296"/>
            <a:ext cx="2103000" cy="274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Calibri"/>
              <a:buNone/>
            </a:pPr>
            <a:r>
              <a:rPr b="0" i="0" lang="en-US" sz="1400" u="none" cap="none" strike="noStrike">
                <a:solidFill>
                  <a:srgbClr val="000000"/>
                </a:solidFill>
                <a:latin typeface="Calibri"/>
                <a:ea typeface="Calibri"/>
                <a:cs typeface="Calibri"/>
                <a:sym typeface="Calibri"/>
              </a:rPr>
              <a:t>🚪</a:t>
            </a:r>
            <a:endParaRPr b="0" i="0" sz="1400" u="none" cap="none" strike="noStrike">
              <a:solidFill>
                <a:schemeClr val="dk1"/>
              </a:solidFill>
              <a:latin typeface="Calibri"/>
              <a:ea typeface="Calibri"/>
              <a:cs typeface="Calibri"/>
              <a:sym typeface="Calibri"/>
            </a:endParaRPr>
          </a:p>
        </p:txBody>
      </p:sp>
      <p:sp>
        <p:nvSpPr>
          <p:cNvPr id="204" name="Google Shape;204;g3e25c9c134f_0_0"/>
          <p:cNvSpPr/>
          <p:nvPr/>
        </p:nvSpPr>
        <p:spPr>
          <a:xfrm>
            <a:off x="2148840" y="1499616"/>
            <a:ext cx="2103000" cy="237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050"/>
              <a:buFont typeface="Calibri"/>
              <a:buNone/>
            </a:pPr>
            <a:r>
              <a:rPr b="1" i="0" lang="en-US" sz="1050" u="none" cap="none" strike="noStrike">
                <a:solidFill>
                  <a:srgbClr val="1C3040"/>
                </a:solidFill>
                <a:latin typeface="Calibri"/>
                <a:ea typeface="Calibri"/>
                <a:cs typeface="Calibri"/>
                <a:sym typeface="Calibri"/>
              </a:rPr>
              <a:t>API Server</a:t>
            </a:r>
            <a:endParaRPr b="0" i="0" sz="1050" u="none" cap="none" strike="noStrike">
              <a:solidFill>
                <a:schemeClr val="dk1"/>
              </a:solidFill>
              <a:latin typeface="Calibri"/>
              <a:ea typeface="Calibri"/>
              <a:cs typeface="Calibri"/>
              <a:sym typeface="Calibri"/>
            </a:endParaRPr>
          </a:p>
        </p:txBody>
      </p:sp>
      <p:sp>
        <p:nvSpPr>
          <p:cNvPr id="205" name="Google Shape;205;g3e25c9c134f_0_0"/>
          <p:cNvSpPr/>
          <p:nvPr/>
        </p:nvSpPr>
        <p:spPr>
          <a:xfrm>
            <a:off x="2148840" y="1719072"/>
            <a:ext cx="2103000" cy="219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50"/>
              <a:buFont typeface="Calibri"/>
              <a:buNone/>
            </a:pPr>
            <a:r>
              <a:rPr b="0" i="0" lang="en-US" sz="750" u="none" cap="none" strike="noStrike">
                <a:solidFill>
                  <a:srgbClr val="6B7B85"/>
                </a:solidFill>
                <a:latin typeface="Calibri"/>
                <a:ea typeface="Calibri"/>
                <a:cs typeface="Calibri"/>
                <a:sym typeface="Calibri"/>
              </a:rPr>
              <a:t>Front door · Auth · Validates all requests</a:t>
            </a:r>
            <a:endParaRPr b="0" i="0" sz="750" u="none" cap="none" strike="noStrike">
              <a:solidFill>
                <a:schemeClr val="dk1"/>
              </a:solidFill>
              <a:latin typeface="Calibri"/>
              <a:ea typeface="Calibri"/>
              <a:cs typeface="Calibri"/>
              <a:sym typeface="Calibri"/>
            </a:endParaRPr>
          </a:p>
        </p:txBody>
      </p:sp>
      <p:sp>
        <p:nvSpPr>
          <p:cNvPr id="206" name="Google Shape;206;g3e25c9c134f_0_0"/>
          <p:cNvSpPr/>
          <p:nvPr/>
        </p:nvSpPr>
        <p:spPr>
          <a:xfrm>
            <a:off x="4434840" y="1207008"/>
            <a:ext cx="2560200" cy="749700"/>
          </a:xfrm>
          <a:prstGeom prst="roundRect">
            <a:avLst>
              <a:gd fmla="val 9756" name="adj"/>
            </a:avLst>
          </a:prstGeom>
          <a:solidFill>
            <a:srgbClr val="C8E6FA"/>
          </a:solidFill>
          <a:ln cap="flat" cmpd="sng" w="1905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 name="Google Shape;207;g3e25c9c134f_0_0"/>
          <p:cNvSpPr/>
          <p:nvPr/>
        </p:nvSpPr>
        <p:spPr>
          <a:xfrm>
            <a:off x="4434840" y="1225296"/>
            <a:ext cx="2560200" cy="274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Calibri"/>
              <a:buNone/>
            </a:pPr>
            <a:r>
              <a:rPr b="0" i="0" lang="en-US" sz="1400" u="none" cap="none" strike="noStrike">
                <a:solidFill>
                  <a:srgbClr val="000000"/>
                </a:solidFill>
                <a:latin typeface="Calibri"/>
                <a:ea typeface="Calibri"/>
                <a:cs typeface="Calibri"/>
                <a:sym typeface="Calibri"/>
              </a:rPr>
              <a:t>🗄️</a:t>
            </a:r>
            <a:endParaRPr b="0" i="0" sz="1400" u="none" cap="none" strike="noStrike">
              <a:solidFill>
                <a:schemeClr val="dk1"/>
              </a:solidFill>
              <a:latin typeface="Calibri"/>
              <a:ea typeface="Calibri"/>
              <a:cs typeface="Calibri"/>
              <a:sym typeface="Calibri"/>
            </a:endParaRPr>
          </a:p>
        </p:txBody>
      </p:sp>
      <p:sp>
        <p:nvSpPr>
          <p:cNvPr id="208" name="Google Shape;208;g3e25c9c134f_0_0"/>
          <p:cNvSpPr/>
          <p:nvPr/>
        </p:nvSpPr>
        <p:spPr>
          <a:xfrm>
            <a:off x="4434840" y="1499616"/>
            <a:ext cx="2560200" cy="237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050"/>
              <a:buFont typeface="Calibri"/>
              <a:buNone/>
            </a:pPr>
            <a:r>
              <a:rPr b="1" i="0" lang="en-US" sz="1050" u="none" cap="none" strike="noStrike">
                <a:solidFill>
                  <a:srgbClr val="1C3040"/>
                </a:solidFill>
                <a:latin typeface="Calibri"/>
                <a:ea typeface="Calibri"/>
                <a:cs typeface="Calibri"/>
                <a:sym typeface="Calibri"/>
              </a:rPr>
              <a:t>etcd</a:t>
            </a:r>
            <a:endParaRPr b="0" i="0" sz="1050" u="none" cap="none" strike="noStrike">
              <a:solidFill>
                <a:schemeClr val="dk1"/>
              </a:solidFill>
              <a:latin typeface="Calibri"/>
              <a:ea typeface="Calibri"/>
              <a:cs typeface="Calibri"/>
              <a:sym typeface="Calibri"/>
            </a:endParaRPr>
          </a:p>
        </p:txBody>
      </p:sp>
      <p:sp>
        <p:nvSpPr>
          <p:cNvPr id="209" name="Google Shape;209;g3e25c9c134f_0_0"/>
          <p:cNvSpPr/>
          <p:nvPr/>
        </p:nvSpPr>
        <p:spPr>
          <a:xfrm>
            <a:off x="4434840" y="1719072"/>
            <a:ext cx="2560200" cy="219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50"/>
              <a:buFont typeface="Calibri"/>
              <a:buNone/>
            </a:pPr>
            <a:r>
              <a:rPr b="0" i="0" lang="en-US" sz="750" u="none" cap="none" strike="noStrike">
                <a:solidFill>
                  <a:srgbClr val="6B7B85"/>
                </a:solidFill>
                <a:latin typeface="Calibri"/>
                <a:ea typeface="Calibri"/>
                <a:cs typeface="Calibri"/>
                <a:sym typeface="Calibri"/>
              </a:rPr>
              <a:t>Cluster database · Stores ALL state · Source of truth</a:t>
            </a:r>
            <a:endParaRPr b="0" i="0" sz="750" u="none" cap="none" strike="noStrike">
              <a:solidFill>
                <a:schemeClr val="dk1"/>
              </a:solidFill>
              <a:latin typeface="Calibri"/>
              <a:ea typeface="Calibri"/>
              <a:cs typeface="Calibri"/>
              <a:sym typeface="Calibri"/>
            </a:endParaRPr>
          </a:p>
        </p:txBody>
      </p:sp>
      <p:cxnSp>
        <p:nvCxnSpPr>
          <p:cNvPr id="210" name="Google Shape;210;g3e25c9c134f_0_0"/>
          <p:cNvCxnSpPr/>
          <p:nvPr/>
        </p:nvCxnSpPr>
        <p:spPr>
          <a:xfrm>
            <a:off x="4251960" y="1572768"/>
            <a:ext cx="183000" cy="0"/>
          </a:xfrm>
          <a:prstGeom prst="straightConnector1">
            <a:avLst/>
          </a:prstGeom>
          <a:noFill/>
          <a:ln cap="flat" cmpd="sng" w="19050">
            <a:solidFill>
              <a:srgbClr val="90A4AE"/>
            </a:solidFill>
            <a:prstDash val="solid"/>
            <a:round/>
            <a:headEnd len="sm" w="sm" type="none"/>
            <a:tailEnd len="med" w="med" type="stealth"/>
          </a:ln>
        </p:spPr>
      </p:cxnSp>
      <p:cxnSp>
        <p:nvCxnSpPr>
          <p:cNvPr id="211" name="Google Shape;211;g3e25c9c134f_0_0"/>
          <p:cNvCxnSpPr/>
          <p:nvPr/>
        </p:nvCxnSpPr>
        <p:spPr>
          <a:xfrm rot="10800000">
            <a:off x="4251840" y="1664208"/>
            <a:ext cx="183000" cy="0"/>
          </a:xfrm>
          <a:prstGeom prst="straightConnector1">
            <a:avLst/>
          </a:prstGeom>
          <a:noFill/>
          <a:ln cap="flat" cmpd="sng" w="19050">
            <a:solidFill>
              <a:srgbClr val="90A4AE"/>
            </a:solidFill>
            <a:prstDash val="solid"/>
            <a:round/>
            <a:headEnd len="sm" w="sm" type="none"/>
            <a:tailEnd len="med" w="med" type="stealth"/>
          </a:ln>
        </p:spPr>
      </p:cxnSp>
      <p:sp>
        <p:nvSpPr>
          <p:cNvPr id="212" name="Google Shape;212;g3e25c9c134f_0_0"/>
          <p:cNvSpPr/>
          <p:nvPr/>
        </p:nvSpPr>
        <p:spPr>
          <a:xfrm>
            <a:off x="2148840" y="2084832"/>
            <a:ext cx="2103000" cy="749700"/>
          </a:xfrm>
          <a:prstGeom prst="roundRect">
            <a:avLst>
              <a:gd fmla="val 9756" name="adj"/>
            </a:avLst>
          </a:prstGeom>
          <a:solidFill>
            <a:srgbClr val="C8E6FA"/>
          </a:solidFill>
          <a:ln cap="flat" cmpd="sng" w="1905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g3e25c9c134f_0_0"/>
          <p:cNvSpPr/>
          <p:nvPr/>
        </p:nvSpPr>
        <p:spPr>
          <a:xfrm>
            <a:off x="2148840" y="2103120"/>
            <a:ext cx="2103000" cy="274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Calibri"/>
              <a:buNone/>
            </a:pPr>
            <a:r>
              <a:rPr b="0" i="0" lang="en-US" sz="1400" u="none" cap="none" strike="noStrike">
                <a:solidFill>
                  <a:srgbClr val="000000"/>
                </a:solidFill>
                <a:latin typeface="Calibri"/>
                <a:ea typeface="Calibri"/>
                <a:cs typeface="Calibri"/>
                <a:sym typeface="Calibri"/>
              </a:rPr>
              <a:t>📅</a:t>
            </a:r>
            <a:endParaRPr b="0" i="0" sz="1400" u="none" cap="none" strike="noStrike">
              <a:solidFill>
                <a:schemeClr val="dk1"/>
              </a:solidFill>
              <a:latin typeface="Calibri"/>
              <a:ea typeface="Calibri"/>
              <a:cs typeface="Calibri"/>
              <a:sym typeface="Calibri"/>
            </a:endParaRPr>
          </a:p>
        </p:txBody>
      </p:sp>
      <p:sp>
        <p:nvSpPr>
          <p:cNvPr id="214" name="Google Shape;214;g3e25c9c134f_0_0"/>
          <p:cNvSpPr/>
          <p:nvPr/>
        </p:nvSpPr>
        <p:spPr>
          <a:xfrm>
            <a:off x="2148840" y="2377440"/>
            <a:ext cx="2103000" cy="237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050"/>
              <a:buFont typeface="Calibri"/>
              <a:buNone/>
            </a:pPr>
            <a:r>
              <a:rPr b="1" i="0" lang="en-US" sz="1050" u="none" cap="none" strike="noStrike">
                <a:solidFill>
                  <a:srgbClr val="1C3040"/>
                </a:solidFill>
                <a:latin typeface="Calibri"/>
                <a:ea typeface="Calibri"/>
                <a:cs typeface="Calibri"/>
                <a:sym typeface="Calibri"/>
              </a:rPr>
              <a:t>Scheduler</a:t>
            </a:r>
            <a:endParaRPr b="0" i="0" sz="1050" u="none" cap="none" strike="noStrike">
              <a:solidFill>
                <a:schemeClr val="dk1"/>
              </a:solidFill>
              <a:latin typeface="Calibri"/>
              <a:ea typeface="Calibri"/>
              <a:cs typeface="Calibri"/>
              <a:sym typeface="Calibri"/>
            </a:endParaRPr>
          </a:p>
        </p:txBody>
      </p:sp>
      <p:sp>
        <p:nvSpPr>
          <p:cNvPr id="215" name="Google Shape;215;g3e25c9c134f_0_0"/>
          <p:cNvSpPr/>
          <p:nvPr/>
        </p:nvSpPr>
        <p:spPr>
          <a:xfrm>
            <a:off x="2148840" y="2596896"/>
            <a:ext cx="2103000" cy="219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50"/>
              <a:buFont typeface="Calibri"/>
              <a:buNone/>
            </a:pPr>
            <a:r>
              <a:rPr b="0" i="0" lang="en-US" sz="750" u="none" cap="none" strike="noStrike">
                <a:solidFill>
                  <a:srgbClr val="6B7B85"/>
                </a:solidFill>
                <a:latin typeface="Calibri"/>
                <a:ea typeface="Calibri"/>
                <a:cs typeface="Calibri"/>
                <a:sym typeface="Calibri"/>
              </a:rPr>
              <a:t>Assigns Pods to Nodes · Checks CPU/RAM/rules</a:t>
            </a:r>
            <a:endParaRPr b="0" i="0" sz="750" u="none" cap="none" strike="noStrike">
              <a:solidFill>
                <a:schemeClr val="dk1"/>
              </a:solidFill>
              <a:latin typeface="Calibri"/>
              <a:ea typeface="Calibri"/>
              <a:cs typeface="Calibri"/>
              <a:sym typeface="Calibri"/>
            </a:endParaRPr>
          </a:p>
        </p:txBody>
      </p:sp>
      <p:sp>
        <p:nvSpPr>
          <p:cNvPr id="216" name="Google Shape;216;g3e25c9c134f_0_0"/>
          <p:cNvSpPr/>
          <p:nvPr/>
        </p:nvSpPr>
        <p:spPr>
          <a:xfrm>
            <a:off x="4434840" y="2084832"/>
            <a:ext cx="2560200" cy="749700"/>
          </a:xfrm>
          <a:prstGeom prst="roundRect">
            <a:avLst>
              <a:gd fmla="val 9756" name="adj"/>
            </a:avLst>
          </a:prstGeom>
          <a:solidFill>
            <a:srgbClr val="C8E6FA"/>
          </a:solidFill>
          <a:ln cap="flat" cmpd="sng" w="19050">
            <a:solidFill>
              <a:srgbClr val="4A90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 name="Google Shape;217;g3e25c9c134f_0_0"/>
          <p:cNvSpPr/>
          <p:nvPr/>
        </p:nvSpPr>
        <p:spPr>
          <a:xfrm>
            <a:off x="4434840" y="2103120"/>
            <a:ext cx="2560200" cy="274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Calibri"/>
              <a:buNone/>
            </a:pPr>
            <a:r>
              <a:rPr b="0" i="0" lang="en-US" sz="1400" u="none" cap="none" strike="noStrike">
                <a:solidFill>
                  <a:srgbClr val="000000"/>
                </a:solidFill>
                <a:latin typeface="Calibri"/>
                <a:ea typeface="Calibri"/>
                <a:cs typeface="Calibri"/>
                <a:sym typeface="Calibri"/>
              </a:rPr>
              <a:t>⚙️</a:t>
            </a:r>
            <a:endParaRPr b="0" i="0" sz="1400" u="none" cap="none" strike="noStrike">
              <a:solidFill>
                <a:schemeClr val="dk1"/>
              </a:solidFill>
              <a:latin typeface="Calibri"/>
              <a:ea typeface="Calibri"/>
              <a:cs typeface="Calibri"/>
              <a:sym typeface="Calibri"/>
            </a:endParaRPr>
          </a:p>
        </p:txBody>
      </p:sp>
      <p:sp>
        <p:nvSpPr>
          <p:cNvPr id="218" name="Google Shape;218;g3e25c9c134f_0_0"/>
          <p:cNvSpPr/>
          <p:nvPr/>
        </p:nvSpPr>
        <p:spPr>
          <a:xfrm>
            <a:off x="4434840" y="2377440"/>
            <a:ext cx="2560200" cy="237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050"/>
              <a:buFont typeface="Calibri"/>
              <a:buNone/>
            </a:pPr>
            <a:r>
              <a:rPr b="1" i="0" lang="en-US" sz="1050" u="none" cap="none" strike="noStrike">
                <a:solidFill>
                  <a:srgbClr val="1C3040"/>
                </a:solidFill>
                <a:latin typeface="Calibri"/>
                <a:ea typeface="Calibri"/>
                <a:cs typeface="Calibri"/>
                <a:sym typeface="Calibri"/>
              </a:rPr>
              <a:t>Controller Manager</a:t>
            </a:r>
            <a:endParaRPr b="0" i="0" sz="1050" u="none" cap="none" strike="noStrike">
              <a:solidFill>
                <a:schemeClr val="dk1"/>
              </a:solidFill>
              <a:latin typeface="Calibri"/>
              <a:ea typeface="Calibri"/>
              <a:cs typeface="Calibri"/>
              <a:sym typeface="Calibri"/>
            </a:endParaRPr>
          </a:p>
        </p:txBody>
      </p:sp>
      <p:sp>
        <p:nvSpPr>
          <p:cNvPr id="219" name="Google Shape;219;g3e25c9c134f_0_0"/>
          <p:cNvSpPr/>
          <p:nvPr/>
        </p:nvSpPr>
        <p:spPr>
          <a:xfrm>
            <a:off x="4434840" y="2596896"/>
            <a:ext cx="2560200" cy="219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50"/>
              <a:buFont typeface="Calibri"/>
              <a:buNone/>
            </a:pPr>
            <a:r>
              <a:rPr b="0" i="0" lang="en-US" sz="750" u="none" cap="none" strike="noStrike">
                <a:solidFill>
                  <a:srgbClr val="6B7B85"/>
                </a:solidFill>
                <a:latin typeface="Calibri"/>
                <a:ea typeface="Calibri"/>
                <a:cs typeface="Calibri"/>
                <a:sym typeface="Calibri"/>
              </a:rPr>
              <a:t>Desired state vs actual · Self-heals · Reconciles</a:t>
            </a:r>
            <a:endParaRPr b="0" i="0" sz="750" u="none" cap="none" strike="noStrike">
              <a:solidFill>
                <a:schemeClr val="dk1"/>
              </a:solidFill>
              <a:latin typeface="Calibri"/>
              <a:ea typeface="Calibri"/>
              <a:cs typeface="Calibri"/>
              <a:sym typeface="Calibri"/>
            </a:endParaRPr>
          </a:p>
        </p:txBody>
      </p:sp>
      <p:sp>
        <p:nvSpPr>
          <p:cNvPr id="220" name="Google Shape;220;g3e25c9c134f_0_0"/>
          <p:cNvSpPr/>
          <p:nvPr/>
        </p:nvSpPr>
        <p:spPr>
          <a:xfrm>
            <a:off x="2148840" y="2962656"/>
            <a:ext cx="4846200" cy="567000"/>
          </a:xfrm>
          <a:prstGeom prst="roundRect">
            <a:avLst>
              <a:gd fmla="val 11290" name="adj"/>
            </a:avLst>
          </a:prstGeom>
          <a:solidFill>
            <a:srgbClr val="DDF0FF"/>
          </a:solidFill>
          <a:ln cap="flat" cmpd="sng" w="19050">
            <a:solidFill>
              <a:srgbClr val="70B8E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 name="Google Shape;221;g3e25c9c134f_0_0"/>
          <p:cNvSpPr/>
          <p:nvPr/>
        </p:nvSpPr>
        <p:spPr>
          <a:xfrm>
            <a:off x="2148840" y="2980944"/>
            <a:ext cx="457200" cy="347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300"/>
              <a:buFont typeface="Calibri"/>
              <a:buNone/>
            </a:pPr>
            <a:r>
              <a:rPr b="0" i="0" lang="en-US" sz="1300" u="none" cap="none" strike="noStrike">
                <a:solidFill>
                  <a:srgbClr val="000000"/>
                </a:solidFill>
                <a:latin typeface="Calibri"/>
                <a:ea typeface="Calibri"/>
                <a:cs typeface="Calibri"/>
                <a:sym typeface="Calibri"/>
              </a:rPr>
              <a:t>☁️</a:t>
            </a:r>
            <a:endParaRPr b="0" i="0" sz="1300" u="none" cap="none" strike="noStrike">
              <a:solidFill>
                <a:schemeClr val="dk1"/>
              </a:solidFill>
              <a:latin typeface="Calibri"/>
              <a:ea typeface="Calibri"/>
              <a:cs typeface="Calibri"/>
              <a:sym typeface="Calibri"/>
            </a:endParaRPr>
          </a:p>
        </p:txBody>
      </p:sp>
      <p:sp>
        <p:nvSpPr>
          <p:cNvPr id="222" name="Google Shape;222;g3e25c9c134f_0_0"/>
          <p:cNvSpPr/>
          <p:nvPr/>
        </p:nvSpPr>
        <p:spPr>
          <a:xfrm>
            <a:off x="2606040" y="2980944"/>
            <a:ext cx="2194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950"/>
              <a:buFont typeface="Calibri"/>
              <a:buNone/>
            </a:pPr>
            <a:r>
              <a:rPr b="1" i="0" lang="en-US" sz="950" u="none" cap="none" strike="noStrike">
                <a:solidFill>
                  <a:srgbClr val="1C3040"/>
                </a:solidFill>
                <a:latin typeface="Calibri"/>
                <a:ea typeface="Calibri"/>
                <a:cs typeface="Calibri"/>
                <a:sym typeface="Calibri"/>
              </a:rPr>
              <a:t>Cloud Controller Manager</a:t>
            </a:r>
            <a:endParaRPr b="0" i="0" sz="950" u="none" cap="none" strike="noStrike">
              <a:solidFill>
                <a:schemeClr val="dk1"/>
              </a:solidFill>
              <a:latin typeface="Calibri"/>
              <a:ea typeface="Calibri"/>
              <a:cs typeface="Calibri"/>
              <a:sym typeface="Calibri"/>
            </a:endParaRPr>
          </a:p>
        </p:txBody>
      </p:sp>
      <p:sp>
        <p:nvSpPr>
          <p:cNvPr id="223" name="Google Shape;223;g3e25c9c134f_0_0"/>
          <p:cNvSpPr/>
          <p:nvPr/>
        </p:nvSpPr>
        <p:spPr>
          <a:xfrm>
            <a:off x="2606040" y="3218688"/>
            <a:ext cx="42978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750"/>
              <a:buFont typeface="Calibri"/>
              <a:buNone/>
            </a:pPr>
            <a:r>
              <a:rPr b="0" i="0" lang="en-US" sz="750" u="none" cap="none" strike="noStrike">
                <a:solidFill>
                  <a:srgbClr val="6B7B85"/>
                </a:solidFill>
                <a:latin typeface="Calibri"/>
                <a:ea typeface="Calibri"/>
                <a:cs typeface="Calibri"/>
                <a:sym typeface="Calibri"/>
              </a:rPr>
              <a:t>Talks to cloud provider APIs (AWS, GCP, Azure) for LBs, volumes, nodes</a:t>
            </a:r>
            <a:endParaRPr b="0" i="0" sz="750" u="none" cap="none" strike="noStrike">
              <a:solidFill>
                <a:schemeClr val="dk1"/>
              </a:solidFill>
              <a:latin typeface="Calibri"/>
              <a:ea typeface="Calibri"/>
              <a:cs typeface="Calibri"/>
              <a:sym typeface="Calibri"/>
            </a:endParaRPr>
          </a:p>
        </p:txBody>
      </p:sp>
      <p:cxnSp>
        <p:nvCxnSpPr>
          <p:cNvPr id="224" name="Google Shape;224;g3e25c9c134f_0_0"/>
          <p:cNvCxnSpPr/>
          <p:nvPr/>
        </p:nvCxnSpPr>
        <p:spPr>
          <a:xfrm>
            <a:off x="3200400" y="1956816"/>
            <a:ext cx="0" cy="128100"/>
          </a:xfrm>
          <a:prstGeom prst="straightConnector1">
            <a:avLst/>
          </a:prstGeom>
          <a:noFill/>
          <a:ln cap="flat" cmpd="sng" w="19050">
            <a:solidFill>
              <a:srgbClr val="90A4AE"/>
            </a:solidFill>
            <a:prstDash val="solid"/>
            <a:round/>
            <a:headEnd len="sm" w="sm" type="none"/>
            <a:tailEnd len="med" w="med" type="stealth"/>
          </a:ln>
        </p:spPr>
      </p:cxnSp>
      <p:cxnSp>
        <p:nvCxnSpPr>
          <p:cNvPr id="225" name="Google Shape;225;g3e25c9c134f_0_0"/>
          <p:cNvCxnSpPr/>
          <p:nvPr/>
        </p:nvCxnSpPr>
        <p:spPr>
          <a:xfrm>
            <a:off x="4251960" y="2450592"/>
            <a:ext cx="183000" cy="0"/>
          </a:xfrm>
          <a:prstGeom prst="straightConnector1">
            <a:avLst/>
          </a:prstGeom>
          <a:noFill/>
          <a:ln cap="flat" cmpd="sng" w="19050">
            <a:solidFill>
              <a:srgbClr val="90A4AE"/>
            </a:solidFill>
            <a:prstDash val="solid"/>
            <a:round/>
            <a:headEnd len="sm" w="sm" type="none"/>
            <a:tailEnd len="med" w="med" type="stealth"/>
          </a:ln>
        </p:spPr>
      </p:cxnSp>
      <p:sp>
        <p:nvSpPr>
          <p:cNvPr id="226" name="Google Shape;226;g3e25c9c134f_0_0"/>
          <p:cNvSpPr/>
          <p:nvPr/>
        </p:nvSpPr>
        <p:spPr>
          <a:xfrm>
            <a:off x="7360920" y="896112"/>
            <a:ext cx="1572900" cy="3255300"/>
          </a:xfrm>
          <a:prstGeom prst="roundRect">
            <a:avLst>
              <a:gd fmla="val 5814" name="adj"/>
            </a:avLst>
          </a:prstGeom>
          <a:solidFill>
            <a:srgbClr val="EDF8F2"/>
          </a:solidFill>
          <a:ln cap="flat" cmpd="sng" w="2540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 name="Google Shape;227;g3e25c9c134f_0_0"/>
          <p:cNvSpPr/>
          <p:nvPr/>
        </p:nvSpPr>
        <p:spPr>
          <a:xfrm>
            <a:off x="7360920" y="914400"/>
            <a:ext cx="1572900" cy="201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A9B8E"/>
              </a:buClr>
              <a:buSzPts val="750"/>
              <a:buFont typeface="Calibri"/>
              <a:buNone/>
            </a:pPr>
            <a:r>
              <a:rPr b="1" i="0" lang="en-US" sz="750" u="none" cap="none" strike="noStrike">
                <a:solidFill>
                  <a:srgbClr val="4A9B8E"/>
                </a:solidFill>
                <a:latin typeface="Calibri"/>
                <a:ea typeface="Calibri"/>
                <a:cs typeface="Calibri"/>
                <a:sym typeface="Calibri"/>
              </a:rPr>
              <a:t>WORKER NODE</a:t>
            </a:r>
            <a:endParaRPr b="0" i="0" sz="750" u="none" cap="none" strike="noStrike">
              <a:solidFill>
                <a:schemeClr val="dk1"/>
              </a:solidFill>
              <a:latin typeface="Calibri"/>
              <a:ea typeface="Calibri"/>
              <a:cs typeface="Calibri"/>
              <a:sym typeface="Calibri"/>
            </a:endParaRPr>
          </a:p>
        </p:txBody>
      </p:sp>
      <p:sp>
        <p:nvSpPr>
          <p:cNvPr id="228" name="Google Shape;228;g3e25c9c134f_0_0"/>
          <p:cNvSpPr/>
          <p:nvPr/>
        </p:nvSpPr>
        <p:spPr>
          <a:xfrm>
            <a:off x="7424928" y="1170432"/>
            <a:ext cx="1444800" cy="530400"/>
          </a:xfrm>
          <a:prstGeom prst="roundRect">
            <a:avLst>
              <a:gd fmla="val 10345" name="adj"/>
            </a:avLst>
          </a:prstGeom>
          <a:solidFill>
            <a:srgbClr val="D4EDDA"/>
          </a:solidFill>
          <a:ln cap="flat" cmpd="sng" w="1905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g3e25c9c134f_0_0"/>
          <p:cNvSpPr/>
          <p:nvPr/>
        </p:nvSpPr>
        <p:spPr>
          <a:xfrm>
            <a:off x="7424925" y="1188723"/>
            <a:ext cx="1444800" cy="128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30" name="Google Shape;230;g3e25c9c134f_0_0"/>
          <p:cNvSpPr/>
          <p:nvPr/>
        </p:nvSpPr>
        <p:spPr>
          <a:xfrm>
            <a:off x="7424953" y="1298463"/>
            <a:ext cx="1444800" cy="201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950"/>
              <a:buFont typeface="Calibri"/>
              <a:buNone/>
            </a:pPr>
            <a:r>
              <a:rPr b="1" i="0" lang="en-US" sz="950" u="none" cap="none" strike="noStrike">
                <a:solidFill>
                  <a:srgbClr val="1C3040"/>
                </a:solidFill>
                <a:latin typeface="Calibri"/>
                <a:ea typeface="Calibri"/>
                <a:cs typeface="Calibri"/>
                <a:sym typeface="Calibri"/>
              </a:rPr>
              <a:t>kubelet</a:t>
            </a:r>
            <a:endParaRPr b="0" i="0" sz="950" u="none" cap="none" strike="noStrike">
              <a:solidFill>
                <a:schemeClr val="dk1"/>
              </a:solidFill>
              <a:latin typeface="Calibri"/>
              <a:ea typeface="Calibri"/>
              <a:cs typeface="Calibri"/>
              <a:sym typeface="Calibri"/>
            </a:endParaRPr>
          </a:p>
        </p:txBody>
      </p:sp>
      <p:sp>
        <p:nvSpPr>
          <p:cNvPr id="231" name="Google Shape;231;g3e25c9c134f_0_0"/>
          <p:cNvSpPr/>
          <p:nvPr/>
        </p:nvSpPr>
        <p:spPr>
          <a:xfrm>
            <a:off x="7424928" y="1444756"/>
            <a:ext cx="1444800" cy="2559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00"/>
              <a:buFont typeface="Calibri"/>
              <a:buNone/>
            </a:pPr>
            <a:r>
              <a:rPr b="0" i="0" lang="en-US" sz="700" u="none" cap="none" strike="noStrike">
                <a:solidFill>
                  <a:srgbClr val="6B7B85"/>
                </a:solidFill>
                <a:latin typeface="Calibri"/>
                <a:ea typeface="Calibri"/>
                <a:cs typeface="Calibri"/>
                <a:sym typeface="Calibri"/>
              </a:rPr>
              <a:t>Starts &amp; monitors containers on this node</a:t>
            </a:r>
            <a:endParaRPr b="0" i="0" sz="700" u="none" cap="none" strike="noStrike">
              <a:solidFill>
                <a:schemeClr val="dk1"/>
              </a:solidFill>
              <a:latin typeface="Calibri"/>
              <a:ea typeface="Calibri"/>
              <a:cs typeface="Calibri"/>
              <a:sym typeface="Calibri"/>
            </a:endParaRPr>
          </a:p>
        </p:txBody>
      </p:sp>
      <p:sp>
        <p:nvSpPr>
          <p:cNvPr id="232" name="Google Shape;232;g3e25c9c134f_0_0"/>
          <p:cNvSpPr/>
          <p:nvPr/>
        </p:nvSpPr>
        <p:spPr>
          <a:xfrm>
            <a:off x="7424928" y="1901952"/>
            <a:ext cx="1444800" cy="530400"/>
          </a:xfrm>
          <a:prstGeom prst="roundRect">
            <a:avLst>
              <a:gd fmla="val 10345" name="adj"/>
            </a:avLst>
          </a:prstGeom>
          <a:solidFill>
            <a:srgbClr val="D4EDDA"/>
          </a:solidFill>
          <a:ln cap="flat" cmpd="sng" w="19050">
            <a:solidFill>
              <a:srgbClr val="4A9B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 name="Google Shape;233;g3e25c9c134f_0_0"/>
          <p:cNvSpPr/>
          <p:nvPr/>
        </p:nvSpPr>
        <p:spPr>
          <a:xfrm>
            <a:off x="7424950" y="1938422"/>
            <a:ext cx="1444800" cy="1281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34" name="Google Shape;234;g3e25c9c134f_0_0"/>
          <p:cNvSpPr/>
          <p:nvPr/>
        </p:nvSpPr>
        <p:spPr>
          <a:xfrm>
            <a:off x="7424953" y="2039096"/>
            <a:ext cx="1444800" cy="201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950"/>
              <a:buFont typeface="Calibri"/>
              <a:buNone/>
            </a:pPr>
            <a:r>
              <a:rPr b="1" i="0" lang="en-US" sz="950" u="none" cap="none" strike="noStrike">
                <a:solidFill>
                  <a:srgbClr val="1C3040"/>
                </a:solidFill>
                <a:latin typeface="Calibri"/>
                <a:ea typeface="Calibri"/>
                <a:cs typeface="Calibri"/>
                <a:sym typeface="Calibri"/>
              </a:rPr>
              <a:t>kube-proxy</a:t>
            </a:r>
            <a:endParaRPr b="0" i="0" sz="950" u="none" cap="none" strike="noStrike">
              <a:solidFill>
                <a:schemeClr val="dk1"/>
              </a:solidFill>
              <a:latin typeface="Calibri"/>
              <a:ea typeface="Calibri"/>
              <a:cs typeface="Calibri"/>
              <a:sym typeface="Calibri"/>
            </a:endParaRPr>
          </a:p>
        </p:txBody>
      </p:sp>
      <p:sp>
        <p:nvSpPr>
          <p:cNvPr id="235" name="Google Shape;235;g3e25c9c134f_0_0"/>
          <p:cNvSpPr/>
          <p:nvPr/>
        </p:nvSpPr>
        <p:spPr>
          <a:xfrm>
            <a:off x="7424978" y="2157963"/>
            <a:ext cx="1444800" cy="2559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B7B85"/>
              </a:buClr>
              <a:buSzPts val="700"/>
              <a:buFont typeface="Calibri"/>
              <a:buNone/>
            </a:pPr>
            <a:r>
              <a:rPr b="0" i="0" lang="en-US" sz="700" u="none" cap="none" strike="noStrike">
                <a:solidFill>
                  <a:srgbClr val="6B7B85"/>
                </a:solidFill>
                <a:latin typeface="Calibri"/>
                <a:ea typeface="Calibri"/>
                <a:cs typeface="Calibri"/>
                <a:sym typeface="Calibri"/>
              </a:rPr>
              <a:t>Network rules · Routes traffic to Pods</a:t>
            </a:r>
            <a:endParaRPr b="0" i="0" sz="700" u="none" cap="none" strike="noStrike">
              <a:solidFill>
                <a:schemeClr val="dk1"/>
              </a:solidFill>
              <a:latin typeface="Calibri"/>
              <a:ea typeface="Calibri"/>
              <a:cs typeface="Calibri"/>
              <a:sym typeface="Calibri"/>
            </a:endParaRPr>
          </a:p>
        </p:txBody>
      </p:sp>
      <p:sp>
        <p:nvSpPr>
          <p:cNvPr id="236" name="Google Shape;236;g3e25c9c134f_0_0"/>
          <p:cNvSpPr/>
          <p:nvPr/>
        </p:nvSpPr>
        <p:spPr>
          <a:xfrm>
            <a:off x="7424928" y="2505456"/>
            <a:ext cx="1444800" cy="384000"/>
          </a:xfrm>
          <a:prstGeom prst="roundRect">
            <a:avLst>
              <a:gd fmla="val 14286" name="adj"/>
            </a:avLst>
          </a:prstGeom>
          <a:solidFill>
            <a:srgbClr val="C8F0E0"/>
          </a:solidFill>
          <a:ln cap="flat" cmpd="sng" w="19050">
            <a:solidFill>
              <a:srgbClr val="30A0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 name="Google Shape;237;g3e25c9c134f_0_0"/>
          <p:cNvSpPr/>
          <p:nvPr/>
        </p:nvSpPr>
        <p:spPr>
          <a:xfrm>
            <a:off x="7424928" y="2523744"/>
            <a:ext cx="329100" cy="2559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a:t>
            </a:r>
            <a:endParaRPr b="0" i="0" sz="1100" u="none" cap="none" strike="noStrike">
              <a:solidFill>
                <a:schemeClr val="dk1"/>
              </a:solidFill>
              <a:latin typeface="Calibri"/>
              <a:ea typeface="Calibri"/>
              <a:cs typeface="Calibri"/>
              <a:sym typeface="Calibri"/>
            </a:endParaRPr>
          </a:p>
        </p:txBody>
      </p:sp>
      <p:sp>
        <p:nvSpPr>
          <p:cNvPr id="238" name="Google Shape;238;g3e25c9c134f_0_0"/>
          <p:cNvSpPr/>
          <p:nvPr/>
        </p:nvSpPr>
        <p:spPr>
          <a:xfrm>
            <a:off x="7754112" y="2523744"/>
            <a:ext cx="1097400" cy="2013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900"/>
              <a:buFont typeface="Calibri"/>
              <a:buNone/>
            </a:pPr>
            <a:r>
              <a:rPr b="1" i="0" lang="en-US" sz="900" u="none" cap="none" strike="noStrike">
                <a:solidFill>
                  <a:srgbClr val="1C3040"/>
                </a:solidFill>
                <a:latin typeface="Calibri"/>
                <a:ea typeface="Calibri"/>
                <a:cs typeface="Calibri"/>
                <a:sym typeface="Calibri"/>
              </a:rPr>
              <a:t>containerd</a:t>
            </a:r>
            <a:endParaRPr b="0" i="0" sz="900" u="none" cap="none" strike="noStrike">
              <a:solidFill>
                <a:schemeClr val="dk1"/>
              </a:solidFill>
              <a:latin typeface="Calibri"/>
              <a:ea typeface="Calibri"/>
              <a:cs typeface="Calibri"/>
              <a:sym typeface="Calibri"/>
            </a:endParaRPr>
          </a:p>
        </p:txBody>
      </p:sp>
      <p:sp>
        <p:nvSpPr>
          <p:cNvPr id="239" name="Google Shape;239;g3e25c9c134f_0_0"/>
          <p:cNvSpPr/>
          <p:nvPr/>
        </p:nvSpPr>
        <p:spPr>
          <a:xfrm>
            <a:off x="7754112" y="2706624"/>
            <a:ext cx="1097400" cy="1647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B85"/>
              </a:buClr>
              <a:buSzPts val="700"/>
              <a:buFont typeface="Calibri"/>
              <a:buNone/>
            </a:pPr>
            <a:r>
              <a:rPr b="0" i="0" lang="en-US" sz="700" u="none" cap="none" strike="noStrike">
                <a:solidFill>
                  <a:srgbClr val="6B7B85"/>
                </a:solidFill>
                <a:latin typeface="Calibri"/>
                <a:ea typeface="Calibri"/>
                <a:cs typeface="Calibri"/>
                <a:sym typeface="Calibri"/>
              </a:rPr>
              <a:t>Container Runtime</a:t>
            </a:r>
            <a:endParaRPr b="0" i="0" sz="700" u="none" cap="none" strike="noStrike">
              <a:solidFill>
                <a:schemeClr val="dk1"/>
              </a:solidFill>
              <a:latin typeface="Calibri"/>
              <a:ea typeface="Calibri"/>
              <a:cs typeface="Calibri"/>
              <a:sym typeface="Calibri"/>
            </a:endParaRPr>
          </a:p>
        </p:txBody>
      </p:sp>
      <p:sp>
        <p:nvSpPr>
          <p:cNvPr id="240" name="Google Shape;240;g3e25c9c134f_0_0"/>
          <p:cNvSpPr/>
          <p:nvPr/>
        </p:nvSpPr>
        <p:spPr>
          <a:xfrm>
            <a:off x="7424928" y="2962656"/>
            <a:ext cx="658500" cy="402300"/>
          </a:xfrm>
          <a:prstGeom prst="roundRect">
            <a:avLst>
              <a:gd fmla="val 11364" name="adj"/>
            </a:avLst>
          </a:prstGeom>
          <a:solidFill>
            <a:srgbClr val="A8D8A8"/>
          </a:solidFill>
          <a:ln cap="flat" cmpd="sng" w="19050">
            <a:solidFill>
              <a:srgbClr val="2E8B5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 name="Google Shape;241;g3e25c9c134f_0_0"/>
          <p:cNvSpPr/>
          <p:nvPr/>
        </p:nvSpPr>
        <p:spPr>
          <a:xfrm>
            <a:off x="7424928" y="2962656"/>
            <a:ext cx="658500" cy="402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800"/>
              <a:buFont typeface="Calibri"/>
              <a:buNone/>
            </a:pPr>
            <a:r>
              <a:rPr b="1" i="0" lang="en-US" sz="800" u="none" cap="none" strike="noStrike">
                <a:solidFill>
                  <a:srgbClr val="1C3040"/>
                </a:solidFill>
                <a:latin typeface="Calibri"/>
                <a:ea typeface="Calibri"/>
                <a:cs typeface="Calibri"/>
                <a:sym typeface="Calibri"/>
              </a:rPr>
              <a:t>📦 Pod</a:t>
            </a:r>
            <a:endParaRPr b="0" i="0" sz="800" u="none" cap="none" strike="noStrike">
              <a:solidFill>
                <a:schemeClr val="dk1"/>
              </a:solidFill>
              <a:latin typeface="Calibri"/>
              <a:ea typeface="Calibri"/>
              <a:cs typeface="Calibri"/>
              <a:sym typeface="Calibri"/>
            </a:endParaRPr>
          </a:p>
        </p:txBody>
      </p:sp>
      <p:sp>
        <p:nvSpPr>
          <p:cNvPr id="242" name="Google Shape;242;g3e25c9c134f_0_0"/>
          <p:cNvSpPr/>
          <p:nvPr/>
        </p:nvSpPr>
        <p:spPr>
          <a:xfrm>
            <a:off x="8138160" y="2962656"/>
            <a:ext cx="658500" cy="402300"/>
          </a:xfrm>
          <a:prstGeom prst="roundRect">
            <a:avLst>
              <a:gd fmla="val 11364" name="adj"/>
            </a:avLst>
          </a:prstGeom>
          <a:solidFill>
            <a:srgbClr val="A8D8A8"/>
          </a:solidFill>
          <a:ln cap="flat" cmpd="sng" w="19050">
            <a:solidFill>
              <a:srgbClr val="2E8B5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 name="Google Shape;243;g3e25c9c134f_0_0"/>
          <p:cNvSpPr/>
          <p:nvPr/>
        </p:nvSpPr>
        <p:spPr>
          <a:xfrm>
            <a:off x="8138160" y="2962656"/>
            <a:ext cx="658500" cy="402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800"/>
              <a:buFont typeface="Calibri"/>
              <a:buNone/>
            </a:pPr>
            <a:r>
              <a:rPr b="1" i="0" lang="en-US" sz="800" u="none" cap="none" strike="noStrike">
                <a:solidFill>
                  <a:srgbClr val="1C3040"/>
                </a:solidFill>
                <a:latin typeface="Calibri"/>
                <a:ea typeface="Calibri"/>
                <a:cs typeface="Calibri"/>
                <a:sym typeface="Calibri"/>
              </a:rPr>
              <a:t>📦 Pod</a:t>
            </a:r>
            <a:endParaRPr b="0" i="0" sz="800" u="none" cap="none" strike="noStrike">
              <a:solidFill>
                <a:schemeClr val="dk1"/>
              </a:solidFill>
              <a:latin typeface="Calibri"/>
              <a:ea typeface="Calibri"/>
              <a:cs typeface="Calibri"/>
              <a:sym typeface="Calibri"/>
            </a:endParaRPr>
          </a:p>
        </p:txBody>
      </p:sp>
      <p:sp>
        <p:nvSpPr>
          <p:cNvPr id="244" name="Google Shape;244;g3e25c9c134f_0_0"/>
          <p:cNvSpPr/>
          <p:nvPr/>
        </p:nvSpPr>
        <p:spPr>
          <a:xfrm>
            <a:off x="7424928" y="3419856"/>
            <a:ext cx="658500" cy="402300"/>
          </a:xfrm>
          <a:prstGeom prst="roundRect">
            <a:avLst>
              <a:gd fmla="val 11364" name="adj"/>
            </a:avLst>
          </a:prstGeom>
          <a:solidFill>
            <a:srgbClr val="A8D8A8"/>
          </a:solidFill>
          <a:ln cap="flat" cmpd="sng" w="19050">
            <a:solidFill>
              <a:srgbClr val="2E8B5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g3e25c9c134f_0_0"/>
          <p:cNvSpPr/>
          <p:nvPr/>
        </p:nvSpPr>
        <p:spPr>
          <a:xfrm>
            <a:off x="7424928" y="3419856"/>
            <a:ext cx="658500" cy="402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800"/>
              <a:buFont typeface="Calibri"/>
              <a:buNone/>
            </a:pPr>
            <a:r>
              <a:rPr b="1" i="0" lang="en-US" sz="800" u="none" cap="none" strike="noStrike">
                <a:solidFill>
                  <a:srgbClr val="1C3040"/>
                </a:solidFill>
                <a:latin typeface="Calibri"/>
                <a:ea typeface="Calibri"/>
                <a:cs typeface="Calibri"/>
                <a:sym typeface="Calibri"/>
              </a:rPr>
              <a:t>📦 Pod</a:t>
            </a:r>
            <a:endParaRPr b="0" i="0" sz="800" u="none" cap="none" strike="noStrike">
              <a:solidFill>
                <a:schemeClr val="dk1"/>
              </a:solidFill>
              <a:latin typeface="Calibri"/>
              <a:ea typeface="Calibri"/>
              <a:cs typeface="Calibri"/>
              <a:sym typeface="Calibri"/>
            </a:endParaRPr>
          </a:p>
        </p:txBody>
      </p:sp>
      <p:sp>
        <p:nvSpPr>
          <p:cNvPr id="246" name="Google Shape;246;g3e25c9c134f_0_0"/>
          <p:cNvSpPr/>
          <p:nvPr/>
        </p:nvSpPr>
        <p:spPr>
          <a:xfrm>
            <a:off x="8138160" y="3419856"/>
            <a:ext cx="658500" cy="402300"/>
          </a:xfrm>
          <a:prstGeom prst="roundRect">
            <a:avLst>
              <a:gd fmla="val 11364" name="adj"/>
            </a:avLst>
          </a:prstGeom>
          <a:solidFill>
            <a:srgbClr val="A8D8A8"/>
          </a:solidFill>
          <a:ln cap="flat" cmpd="sng" w="19050">
            <a:solidFill>
              <a:srgbClr val="2E8B5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 name="Google Shape;247;g3e25c9c134f_0_0"/>
          <p:cNvSpPr/>
          <p:nvPr/>
        </p:nvSpPr>
        <p:spPr>
          <a:xfrm>
            <a:off x="8138160" y="3419856"/>
            <a:ext cx="658500" cy="4023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800"/>
              <a:buFont typeface="Calibri"/>
              <a:buNone/>
            </a:pPr>
            <a:r>
              <a:rPr b="1" i="0" lang="en-US" sz="800" u="none" cap="none" strike="noStrike">
                <a:solidFill>
                  <a:srgbClr val="1C3040"/>
                </a:solidFill>
                <a:latin typeface="Calibri"/>
                <a:ea typeface="Calibri"/>
                <a:cs typeface="Calibri"/>
                <a:sym typeface="Calibri"/>
              </a:rPr>
              <a:t>📦 Pod</a:t>
            </a:r>
            <a:endParaRPr b="0" i="0" sz="800" u="none" cap="none" strike="noStrike">
              <a:solidFill>
                <a:schemeClr val="dk1"/>
              </a:solidFill>
              <a:latin typeface="Calibri"/>
              <a:ea typeface="Calibri"/>
              <a:cs typeface="Calibri"/>
              <a:sym typeface="Calibri"/>
            </a:endParaRPr>
          </a:p>
        </p:txBody>
      </p:sp>
      <p:cxnSp>
        <p:nvCxnSpPr>
          <p:cNvPr id="248" name="Google Shape;248;g3e25c9c134f_0_0"/>
          <p:cNvCxnSpPr/>
          <p:nvPr/>
        </p:nvCxnSpPr>
        <p:spPr>
          <a:xfrm>
            <a:off x="7132320" y="2194560"/>
            <a:ext cx="228600" cy="0"/>
          </a:xfrm>
          <a:prstGeom prst="straightConnector1">
            <a:avLst/>
          </a:prstGeom>
          <a:noFill/>
          <a:ln cap="flat" cmpd="sng" w="19050">
            <a:solidFill>
              <a:srgbClr val="90A4AE"/>
            </a:solidFill>
            <a:prstDash val="solid"/>
            <a:round/>
            <a:headEnd len="sm" w="sm" type="none"/>
            <a:tailEnd len="med" w="med" type="stealth"/>
          </a:ln>
        </p:spPr>
      </p:cxnSp>
      <p:sp>
        <p:nvSpPr>
          <p:cNvPr id="249" name="Google Shape;249;g3e25c9c134f_0_0"/>
          <p:cNvSpPr/>
          <p:nvPr/>
        </p:nvSpPr>
        <p:spPr>
          <a:xfrm>
            <a:off x="164592" y="2222052"/>
            <a:ext cx="1737300" cy="1865400"/>
          </a:xfrm>
          <a:prstGeom prst="roundRect">
            <a:avLst>
              <a:gd fmla="val 4211" name="adj"/>
            </a:avLst>
          </a:prstGeom>
          <a:solidFill>
            <a:srgbClr val="FFF9E6"/>
          </a:solidFill>
          <a:ln cap="flat" cmpd="sng" w="19050">
            <a:solidFill>
              <a:srgbClr val="E8A03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 name="Google Shape;250;g3e25c9c134f_0_0"/>
          <p:cNvSpPr/>
          <p:nvPr/>
        </p:nvSpPr>
        <p:spPr>
          <a:xfrm>
            <a:off x="219456" y="2331720"/>
            <a:ext cx="1627500" cy="237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850"/>
              <a:buFont typeface="Calibri"/>
              <a:buNone/>
            </a:pPr>
            <a:r>
              <a:rPr b="1" i="0" lang="en-US" sz="850" u="none" cap="none" strike="noStrike">
                <a:solidFill>
                  <a:srgbClr val="1C3040"/>
                </a:solidFill>
                <a:latin typeface="Calibri"/>
                <a:ea typeface="Calibri"/>
                <a:cs typeface="Calibri"/>
                <a:sym typeface="Calibri"/>
              </a:rPr>
              <a:t>📋  Request Flow</a:t>
            </a:r>
            <a:endParaRPr b="0" i="0" sz="850" u="none" cap="none" strike="noStrike">
              <a:solidFill>
                <a:schemeClr val="dk1"/>
              </a:solidFill>
              <a:latin typeface="Calibri"/>
              <a:ea typeface="Calibri"/>
              <a:cs typeface="Calibri"/>
              <a:sym typeface="Calibri"/>
            </a:endParaRPr>
          </a:p>
        </p:txBody>
      </p:sp>
      <p:sp>
        <p:nvSpPr>
          <p:cNvPr id="251" name="Google Shape;251;g3e25c9c134f_0_0"/>
          <p:cNvSpPr/>
          <p:nvPr/>
        </p:nvSpPr>
        <p:spPr>
          <a:xfrm>
            <a:off x="219456" y="2596896"/>
            <a:ext cx="1627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750"/>
              <a:buFont typeface="Calibri"/>
              <a:buNone/>
            </a:pPr>
            <a:r>
              <a:rPr b="0" i="0" lang="en-US" sz="750" u="none" cap="none" strike="noStrike">
                <a:solidFill>
                  <a:srgbClr val="1C3040"/>
                </a:solidFill>
                <a:latin typeface="Calibri"/>
                <a:ea typeface="Calibri"/>
                <a:cs typeface="Calibri"/>
                <a:sym typeface="Calibri"/>
              </a:rPr>
              <a:t>① kubectl → API Server</a:t>
            </a:r>
            <a:endParaRPr b="0" i="0" sz="750" u="none" cap="none" strike="noStrike">
              <a:solidFill>
                <a:schemeClr val="dk1"/>
              </a:solidFill>
              <a:latin typeface="Calibri"/>
              <a:ea typeface="Calibri"/>
              <a:cs typeface="Calibri"/>
              <a:sym typeface="Calibri"/>
            </a:endParaRPr>
          </a:p>
        </p:txBody>
      </p:sp>
      <p:sp>
        <p:nvSpPr>
          <p:cNvPr id="252" name="Google Shape;252;g3e25c9c134f_0_0"/>
          <p:cNvSpPr/>
          <p:nvPr/>
        </p:nvSpPr>
        <p:spPr>
          <a:xfrm>
            <a:off x="219456" y="2889504"/>
            <a:ext cx="1627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750"/>
              <a:buFont typeface="Calibri"/>
              <a:buNone/>
            </a:pPr>
            <a:r>
              <a:rPr b="0" i="0" lang="en-US" sz="750" u="none" cap="none" strike="noStrike">
                <a:solidFill>
                  <a:srgbClr val="1C3040"/>
                </a:solidFill>
                <a:latin typeface="Calibri"/>
                <a:ea typeface="Calibri"/>
                <a:cs typeface="Calibri"/>
                <a:sym typeface="Calibri"/>
              </a:rPr>
              <a:t>② API Server writes to etcd</a:t>
            </a:r>
            <a:endParaRPr b="0" i="0" sz="750" u="none" cap="none" strike="noStrike">
              <a:solidFill>
                <a:schemeClr val="dk1"/>
              </a:solidFill>
              <a:latin typeface="Calibri"/>
              <a:ea typeface="Calibri"/>
              <a:cs typeface="Calibri"/>
              <a:sym typeface="Calibri"/>
            </a:endParaRPr>
          </a:p>
        </p:txBody>
      </p:sp>
      <p:sp>
        <p:nvSpPr>
          <p:cNvPr id="253" name="Google Shape;253;g3e25c9c134f_0_0"/>
          <p:cNvSpPr/>
          <p:nvPr/>
        </p:nvSpPr>
        <p:spPr>
          <a:xfrm>
            <a:off x="219456" y="3182112"/>
            <a:ext cx="1627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750"/>
              <a:buFont typeface="Calibri"/>
              <a:buNone/>
            </a:pPr>
            <a:r>
              <a:rPr b="0" i="0" lang="en-US" sz="750" u="none" cap="none" strike="noStrike">
                <a:solidFill>
                  <a:srgbClr val="1C3040"/>
                </a:solidFill>
                <a:latin typeface="Calibri"/>
                <a:ea typeface="Calibri"/>
                <a:cs typeface="Calibri"/>
                <a:sym typeface="Calibri"/>
              </a:rPr>
              <a:t>③ Scheduler picks Node</a:t>
            </a:r>
            <a:endParaRPr b="0" i="0" sz="750" u="none" cap="none" strike="noStrike">
              <a:solidFill>
                <a:schemeClr val="dk1"/>
              </a:solidFill>
              <a:latin typeface="Calibri"/>
              <a:ea typeface="Calibri"/>
              <a:cs typeface="Calibri"/>
              <a:sym typeface="Calibri"/>
            </a:endParaRPr>
          </a:p>
        </p:txBody>
      </p:sp>
      <p:sp>
        <p:nvSpPr>
          <p:cNvPr id="254" name="Google Shape;254;g3e25c9c134f_0_0"/>
          <p:cNvSpPr/>
          <p:nvPr/>
        </p:nvSpPr>
        <p:spPr>
          <a:xfrm>
            <a:off x="219456" y="3474720"/>
            <a:ext cx="1627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750"/>
              <a:buFont typeface="Calibri"/>
              <a:buNone/>
            </a:pPr>
            <a:r>
              <a:rPr b="0" i="0" lang="en-US" sz="750" u="none" cap="none" strike="noStrike">
                <a:solidFill>
                  <a:srgbClr val="1C3040"/>
                </a:solidFill>
                <a:latin typeface="Calibri"/>
                <a:ea typeface="Calibri"/>
                <a:cs typeface="Calibri"/>
                <a:sym typeface="Calibri"/>
              </a:rPr>
              <a:t>④ kubelet starts Pod</a:t>
            </a:r>
            <a:endParaRPr b="0" i="0" sz="750" u="none" cap="none" strike="noStrike">
              <a:solidFill>
                <a:schemeClr val="dk1"/>
              </a:solidFill>
              <a:latin typeface="Calibri"/>
              <a:ea typeface="Calibri"/>
              <a:cs typeface="Calibri"/>
              <a:sym typeface="Calibri"/>
            </a:endParaRPr>
          </a:p>
        </p:txBody>
      </p:sp>
      <p:sp>
        <p:nvSpPr>
          <p:cNvPr id="255" name="Google Shape;255;g3e25c9c134f_0_0"/>
          <p:cNvSpPr/>
          <p:nvPr/>
        </p:nvSpPr>
        <p:spPr>
          <a:xfrm>
            <a:off x="219456" y="3767328"/>
            <a:ext cx="1627500" cy="2559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750"/>
              <a:buFont typeface="Calibri"/>
              <a:buNone/>
            </a:pPr>
            <a:r>
              <a:rPr b="0" i="0" lang="en-US" sz="750" u="none" cap="none" strike="noStrike">
                <a:solidFill>
                  <a:srgbClr val="1C3040"/>
                </a:solidFill>
                <a:latin typeface="Calibri"/>
                <a:ea typeface="Calibri"/>
                <a:cs typeface="Calibri"/>
                <a:sym typeface="Calibri"/>
              </a:rPr>
              <a:t>⑤ kube-proxy routes traffic</a:t>
            </a:r>
            <a:endParaRPr b="0" i="0" sz="750" u="none" cap="none" strike="noStrike">
              <a:solidFill>
                <a:schemeClr val="dk1"/>
              </a:solidFill>
              <a:latin typeface="Calibri"/>
              <a:ea typeface="Calibri"/>
              <a:cs typeface="Calibri"/>
              <a:sym typeface="Calibri"/>
            </a:endParaRPr>
          </a:p>
        </p:txBody>
      </p:sp>
      <p:sp>
        <p:nvSpPr>
          <p:cNvPr id="256" name="Google Shape;256;g3e25c9c134f_0_0"/>
          <p:cNvSpPr/>
          <p:nvPr/>
        </p:nvSpPr>
        <p:spPr>
          <a:xfrm>
            <a:off x="164592" y="4160520"/>
            <a:ext cx="8814900" cy="183000"/>
          </a:xfrm>
          <a:prstGeom prst="roundRect">
            <a:avLst>
              <a:gd fmla="val 20000" name="adj"/>
            </a:avLst>
          </a:prstGeom>
          <a:solidFill>
            <a:srgbClr val="1C3D4A"/>
          </a:solidFill>
          <a:ln cap="flat" cmpd="sng" w="12700">
            <a:solidFill>
              <a:srgbClr val="1C3D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g3e25c9c134f_0_0"/>
          <p:cNvSpPr/>
          <p:nvPr/>
        </p:nvSpPr>
        <p:spPr>
          <a:xfrm>
            <a:off x="164592" y="4160520"/>
            <a:ext cx="8814900" cy="1830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750"/>
              <a:buFont typeface="Calibri"/>
              <a:buNone/>
            </a:pPr>
            <a:r>
              <a:rPr b="0" i="0" lang="en-US" sz="750" u="none" cap="none" strike="noStrike">
                <a:solidFill>
                  <a:srgbClr val="FFFFFF"/>
                </a:solidFill>
                <a:latin typeface="Calibri"/>
                <a:ea typeface="Calibri"/>
                <a:cs typeface="Calibri"/>
                <a:sym typeface="Calibri"/>
              </a:rPr>
              <a:t>Control Plane = Brain (decides) · Worker Nodes = Hands (execute) · etcd = Memory · kubelet = Local manager on each Node · kube-proxy = Network traffic cop</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2" name="Shape 262"/>
        <p:cNvGrpSpPr/>
        <p:nvPr/>
      </p:nvGrpSpPr>
      <p:grpSpPr>
        <a:xfrm>
          <a:off x="0" y="0"/>
          <a:ext cx="0" cy="0"/>
          <a:chOff x="0" y="0"/>
          <a:chExt cx="0" cy="0"/>
        </a:xfrm>
      </p:grpSpPr>
      <p:sp>
        <p:nvSpPr>
          <p:cNvPr id="263" name="Google Shape;263;p9"/>
          <p:cNvSpPr/>
          <p:nvPr/>
        </p:nvSpPr>
        <p:spPr>
          <a:xfrm>
            <a:off x="411480" y="201168"/>
            <a:ext cx="822960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85C4A"/>
              </a:buClr>
              <a:buSzPts val="1000"/>
              <a:buFont typeface="Calibri"/>
              <a:buNone/>
            </a:pPr>
            <a:r>
              <a:rPr b="1" i="0" lang="en-US" sz="1000" u="none" cap="none" strike="noStrike">
                <a:solidFill>
                  <a:srgbClr val="C85C4A"/>
                </a:solidFill>
                <a:latin typeface="Calibri"/>
                <a:ea typeface="Calibri"/>
                <a:cs typeface="Calibri"/>
                <a:sym typeface="Calibri"/>
              </a:rPr>
              <a:t>WHY KUBERNETES?</a:t>
            </a:r>
            <a:endParaRPr b="0" i="0" sz="1000" u="none" cap="none" strike="noStrike">
              <a:solidFill>
                <a:schemeClr val="dk1"/>
              </a:solidFill>
              <a:latin typeface="Calibri"/>
              <a:ea typeface="Calibri"/>
              <a:cs typeface="Calibri"/>
              <a:sym typeface="Calibri"/>
            </a:endParaRPr>
          </a:p>
        </p:txBody>
      </p:sp>
      <p:sp>
        <p:nvSpPr>
          <p:cNvPr id="264" name="Google Shape;264;p9"/>
          <p:cNvSpPr/>
          <p:nvPr/>
        </p:nvSpPr>
        <p:spPr>
          <a:xfrm>
            <a:off x="411480" y="548640"/>
            <a:ext cx="832104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C3040"/>
              </a:buClr>
              <a:buSzPts val="3000"/>
              <a:buFont typeface="Calibri"/>
              <a:buNone/>
            </a:pPr>
            <a:r>
              <a:rPr b="1" i="0" lang="en-US" sz="3000" u="none" cap="none" strike="noStrike">
                <a:solidFill>
                  <a:srgbClr val="1C3040"/>
                </a:solidFill>
                <a:latin typeface="Calibri"/>
                <a:ea typeface="Calibri"/>
                <a:cs typeface="Calibri"/>
                <a:sym typeface="Calibri"/>
              </a:rPr>
              <a:t>The 3 Superpowers</a:t>
            </a:r>
            <a:endParaRPr b="0" i="0" sz="3000" u="none" cap="none" strike="noStrike">
              <a:solidFill>
                <a:schemeClr val="dk1"/>
              </a:solidFill>
              <a:latin typeface="Calibri"/>
              <a:ea typeface="Calibri"/>
              <a:cs typeface="Calibri"/>
              <a:sym typeface="Calibri"/>
            </a:endParaRPr>
          </a:p>
        </p:txBody>
      </p:sp>
      <p:sp>
        <p:nvSpPr>
          <p:cNvPr id="265" name="Google Shape;265;p9"/>
          <p:cNvSpPr/>
          <p:nvPr/>
        </p:nvSpPr>
        <p:spPr>
          <a:xfrm>
            <a:off x="320040" y="1325880"/>
            <a:ext cx="2743200" cy="2834640"/>
          </a:xfrm>
          <a:prstGeom prst="roundRect">
            <a:avLst>
              <a:gd fmla="val 3333" name="adj"/>
            </a:avLst>
          </a:prstGeom>
          <a:solidFill>
            <a:srgbClr val="D8EEF8"/>
          </a:solidFill>
          <a:ln cap="flat" cmpd="sng" w="12700">
            <a:solidFill>
              <a:srgbClr val="3A7AA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 name="Google Shape;266;p9"/>
          <p:cNvSpPr/>
          <p:nvPr/>
        </p:nvSpPr>
        <p:spPr>
          <a:xfrm>
            <a:off x="320040" y="1325880"/>
            <a:ext cx="2743200" cy="164592"/>
          </a:xfrm>
          <a:prstGeom prst="roundRect">
            <a:avLst>
              <a:gd fmla="val 44444" name="adj"/>
            </a:avLst>
          </a:prstGeom>
          <a:solidFill>
            <a:srgbClr val="3A7AA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9"/>
          <p:cNvSpPr/>
          <p:nvPr/>
        </p:nvSpPr>
        <p:spPr>
          <a:xfrm>
            <a:off x="320040" y="1554480"/>
            <a:ext cx="274320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400"/>
              <a:buFont typeface="Calibri"/>
              <a:buNone/>
            </a:pPr>
            <a:r>
              <a:rPr b="0" i="0" lang="en-US" sz="3400" u="none" cap="none" strike="noStrike">
                <a:solidFill>
                  <a:srgbClr val="000000"/>
                </a:solidFill>
                <a:latin typeface="Calibri"/>
                <a:ea typeface="Calibri"/>
                <a:cs typeface="Calibri"/>
                <a:sym typeface="Calibri"/>
              </a:rPr>
              <a:t>🔄</a:t>
            </a:r>
            <a:endParaRPr b="0" i="0" sz="3400" u="none" cap="none" strike="noStrike">
              <a:solidFill>
                <a:schemeClr val="dk1"/>
              </a:solidFill>
              <a:latin typeface="Calibri"/>
              <a:ea typeface="Calibri"/>
              <a:cs typeface="Calibri"/>
              <a:sym typeface="Calibri"/>
            </a:endParaRPr>
          </a:p>
        </p:txBody>
      </p:sp>
      <p:sp>
        <p:nvSpPr>
          <p:cNvPr id="268" name="Google Shape;268;p9"/>
          <p:cNvSpPr/>
          <p:nvPr/>
        </p:nvSpPr>
        <p:spPr>
          <a:xfrm>
            <a:off x="320040" y="2194560"/>
            <a:ext cx="274320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Auto-Scaling</a:t>
            </a:r>
            <a:endParaRPr b="0" i="0" sz="1600" u="none" cap="none" strike="noStrike">
              <a:solidFill>
                <a:schemeClr val="dk1"/>
              </a:solidFill>
              <a:latin typeface="Calibri"/>
              <a:ea typeface="Calibri"/>
              <a:cs typeface="Calibri"/>
              <a:sym typeface="Calibri"/>
            </a:endParaRPr>
          </a:p>
        </p:txBody>
      </p:sp>
      <p:sp>
        <p:nvSpPr>
          <p:cNvPr id="269" name="Google Shape;269;p9"/>
          <p:cNvSpPr/>
          <p:nvPr/>
        </p:nvSpPr>
        <p:spPr>
          <a:xfrm>
            <a:off x="429768" y="2615184"/>
            <a:ext cx="2523744" cy="80467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200"/>
              <a:buFont typeface="Calibri"/>
              <a:buNone/>
            </a:pPr>
            <a:r>
              <a:rPr b="0" i="0" lang="en-US" sz="1200" u="none" cap="none" strike="noStrike">
                <a:solidFill>
                  <a:srgbClr val="1C3040"/>
                </a:solidFill>
                <a:latin typeface="Calibri"/>
                <a:ea typeface="Calibri"/>
                <a:cs typeface="Calibri"/>
                <a:sym typeface="Calibri"/>
              </a:rPr>
              <a:t>Traffic spike at 3am? K8s spins up more containers automatically — no human needed.</a:t>
            </a:r>
            <a:endParaRPr b="0" i="0" sz="1200" u="none" cap="none" strike="noStrike">
              <a:solidFill>
                <a:schemeClr val="dk1"/>
              </a:solidFill>
              <a:latin typeface="Calibri"/>
              <a:ea typeface="Calibri"/>
              <a:cs typeface="Calibri"/>
              <a:sym typeface="Calibri"/>
            </a:endParaRPr>
          </a:p>
        </p:txBody>
      </p:sp>
      <p:sp>
        <p:nvSpPr>
          <p:cNvPr id="270" name="Google Shape;270;p9"/>
          <p:cNvSpPr/>
          <p:nvPr/>
        </p:nvSpPr>
        <p:spPr>
          <a:xfrm>
            <a:off x="411480" y="3493008"/>
            <a:ext cx="2560320" cy="512064"/>
          </a:xfrm>
          <a:prstGeom prst="roundRect">
            <a:avLst>
              <a:gd fmla="val 10714" name="adj"/>
            </a:avLst>
          </a:prstGeom>
          <a:solidFill>
            <a:srgbClr val="3A7AA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9"/>
          <p:cNvSpPr/>
          <p:nvPr/>
        </p:nvSpPr>
        <p:spPr>
          <a:xfrm>
            <a:off x="411480" y="3493008"/>
            <a:ext cx="2560320" cy="51206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1" lang="en-US" sz="1050" u="none" cap="none" strike="noStrike">
                <a:solidFill>
                  <a:srgbClr val="FFFFFF"/>
                </a:solidFill>
                <a:latin typeface="Calibri"/>
                <a:ea typeface="Calibri"/>
                <a:cs typeface="Calibri"/>
                <a:sym typeface="Calibri"/>
              </a:rPr>
              <a:t>e.g. Netflix during a new show launch</a:t>
            </a:r>
            <a:endParaRPr b="0" i="0" sz="1050" u="none" cap="none" strike="noStrike">
              <a:solidFill>
                <a:schemeClr val="dk1"/>
              </a:solidFill>
              <a:latin typeface="Calibri"/>
              <a:ea typeface="Calibri"/>
              <a:cs typeface="Calibri"/>
              <a:sym typeface="Calibri"/>
            </a:endParaRPr>
          </a:p>
        </p:txBody>
      </p:sp>
      <p:sp>
        <p:nvSpPr>
          <p:cNvPr id="272" name="Google Shape;272;p9"/>
          <p:cNvSpPr/>
          <p:nvPr/>
        </p:nvSpPr>
        <p:spPr>
          <a:xfrm>
            <a:off x="3200400" y="1325880"/>
            <a:ext cx="2743200" cy="2834640"/>
          </a:xfrm>
          <a:prstGeom prst="roundRect">
            <a:avLst>
              <a:gd fmla="val 3333" name="adj"/>
            </a:avLst>
          </a:prstGeom>
          <a:solidFill>
            <a:srgbClr val="D4F0E4"/>
          </a:solidFill>
          <a:ln cap="flat" cmpd="sng" w="12700">
            <a:solidFill>
              <a:srgbClr val="3A8C6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9"/>
          <p:cNvSpPr/>
          <p:nvPr/>
        </p:nvSpPr>
        <p:spPr>
          <a:xfrm>
            <a:off x="3200400" y="1325880"/>
            <a:ext cx="2743200" cy="164592"/>
          </a:xfrm>
          <a:prstGeom prst="roundRect">
            <a:avLst>
              <a:gd fmla="val 44444" name="adj"/>
            </a:avLst>
          </a:prstGeom>
          <a:solidFill>
            <a:srgbClr val="3A8C6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 name="Google Shape;274;p9"/>
          <p:cNvSpPr/>
          <p:nvPr/>
        </p:nvSpPr>
        <p:spPr>
          <a:xfrm>
            <a:off x="3200400" y="1554480"/>
            <a:ext cx="274320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400"/>
              <a:buFont typeface="Calibri"/>
              <a:buNone/>
            </a:pPr>
            <a:r>
              <a:rPr b="0" i="0" lang="en-US" sz="3400" u="none" cap="none" strike="noStrike">
                <a:solidFill>
                  <a:srgbClr val="000000"/>
                </a:solidFill>
                <a:latin typeface="Calibri"/>
                <a:ea typeface="Calibri"/>
                <a:cs typeface="Calibri"/>
                <a:sym typeface="Calibri"/>
              </a:rPr>
              <a:t>🛠️</a:t>
            </a:r>
            <a:endParaRPr b="0" i="0" sz="3400" u="none" cap="none" strike="noStrike">
              <a:solidFill>
                <a:schemeClr val="dk1"/>
              </a:solidFill>
              <a:latin typeface="Calibri"/>
              <a:ea typeface="Calibri"/>
              <a:cs typeface="Calibri"/>
              <a:sym typeface="Calibri"/>
            </a:endParaRPr>
          </a:p>
        </p:txBody>
      </p:sp>
      <p:sp>
        <p:nvSpPr>
          <p:cNvPr id="275" name="Google Shape;275;p9"/>
          <p:cNvSpPr/>
          <p:nvPr/>
        </p:nvSpPr>
        <p:spPr>
          <a:xfrm>
            <a:off x="3200400" y="2194560"/>
            <a:ext cx="274320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Self-Healing</a:t>
            </a:r>
            <a:endParaRPr b="0" i="0" sz="1600" u="none" cap="none" strike="noStrike">
              <a:solidFill>
                <a:schemeClr val="dk1"/>
              </a:solidFill>
              <a:latin typeface="Calibri"/>
              <a:ea typeface="Calibri"/>
              <a:cs typeface="Calibri"/>
              <a:sym typeface="Calibri"/>
            </a:endParaRPr>
          </a:p>
        </p:txBody>
      </p:sp>
      <p:sp>
        <p:nvSpPr>
          <p:cNvPr id="276" name="Google Shape;276;p9"/>
          <p:cNvSpPr/>
          <p:nvPr/>
        </p:nvSpPr>
        <p:spPr>
          <a:xfrm>
            <a:off x="3310128" y="2615184"/>
            <a:ext cx="2523744" cy="80467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200"/>
              <a:buFont typeface="Calibri"/>
              <a:buNone/>
            </a:pPr>
            <a:r>
              <a:rPr b="0" i="0" lang="en-US" sz="1200" u="none" cap="none" strike="noStrike">
                <a:solidFill>
                  <a:srgbClr val="1C3040"/>
                </a:solidFill>
                <a:latin typeface="Calibri"/>
                <a:ea typeface="Calibri"/>
                <a:cs typeface="Calibri"/>
                <a:sym typeface="Calibri"/>
              </a:rPr>
              <a:t>Container crashes? K8s restarts it instantly. Users never even notice a problem.</a:t>
            </a:r>
            <a:endParaRPr b="0" i="0" sz="1200" u="none" cap="none" strike="noStrike">
              <a:solidFill>
                <a:schemeClr val="dk1"/>
              </a:solidFill>
              <a:latin typeface="Calibri"/>
              <a:ea typeface="Calibri"/>
              <a:cs typeface="Calibri"/>
              <a:sym typeface="Calibri"/>
            </a:endParaRPr>
          </a:p>
        </p:txBody>
      </p:sp>
      <p:sp>
        <p:nvSpPr>
          <p:cNvPr id="277" name="Google Shape;277;p9"/>
          <p:cNvSpPr/>
          <p:nvPr/>
        </p:nvSpPr>
        <p:spPr>
          <a:xfrm>
            <a:off x="3291840" y="3493008"/>
            <a:ext cx="2560320" cy="512064"/>
          </a:xfrm>
          <a:prstGeom prst="roundRect">
            <a:avLst>
              <a:gd fmla="val 10714" name="adj"/>
            </a:avLst>
          </a:prstGeom>
          <a:solidFill>
            <a:srgbClr val="3A8C6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 name="Google Shape;278;p9"/>
          <p:cNvSpPr/>
          <p:nvPr/>
        </p:nvSpPr>
        <p:spPr>
          <a:xfrm>
            <a:off x="3291840" y="3493008"/>
            <a:ext cx="2560320" cy="51206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1" lang="en-US" sz="1050" u="none" cap="none" strike="noStrike">
                <a:solidFill>
                  <a:srgbClr val="FFFFFF"/>
                </a:solidFill>
                <a:latin typeface="Calibri"/>
                <a:ea typeface="Calibri"/>
                <a:cs typeface="Calibri"/>
                <a:sym typeface="Calibri"/>
              </a:rPr>
              <a:t>e.g. Your app stays up 24/7</a:t>
            </a:r>
            <a:endParaRPr b="0" i="0" sz="1050" u="none" cap="none" strike="noStrike">
              <a:solidFill>
                <a:schemeClr val="dk1"/>
              </a:solidFill>
              <a:latin typeface="Calibri"/>
              <a:ea typeface="Calibri"/>
              <a:cs typeface="Calibri"/>
              <a:sym typeface="Calibri"/>
            </a:endParaRPr>
          </a:p>
        </p:txBody>
      </p:sp>
      <p:sp>
        <p:nvSpPr>
          <p:cNvPr id="279" name="Google Shape;279;p9"/>
          <p:cNvSpPr/>
          <p:nvPr/>
        </p:nvSpPr>
        <p:spPr>
          <a:xfrm>
            <a:off x="6080760" y="1325880"/>
            <a:ext cx="2743200" cy="2834640"/>
          </a:xfrm>
          <a:prstGeom prst="roundRect">
            <a:avLst>
              <a:gd fmla="val 3333" name="adj"/>
            </a:avLst>
          </a:prstGeom>
          <a:solidFill>
            <a:srgbClr val="F8E4E0"/>
          </a:solidFill>
          <a:ln cap="flat" cmpd="sng" w="12700">
            <a:solidFill>
              <a:srgbClr val="C85C4A"/>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 name="Google Shape;280;p9"/>
          <p:cNvSpPr/>
          <p:nvPr/>
        </p:nvSpPr>
        <p:spPr>
          <a:xfrm>
            <a:off x="6080760" y="1325880"/>
            <a:ext cx="2743200" cy="164592"/>
          </a:xfrm>
          <a:prstGeom prst="roundRect">
            <a:avLst>
              <a:gd fmla="val 44444"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9"/>
          <p:cNvSpPr/>
          <p:nvPr/>
        </p:nvSpPr>
        <p:spPr>
          <a:xfrm>
            <a:off x="6080760" y="1554480"/>
            <a:ext cx="274320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400"/>
              <a:buFont typeface="Calibri"/>
              <a:buNone/>
            </a:pPr>
            <a:r>
              <a:rPr b="0" i="0" lang="en-US" sz="3400" u="none" cap="none" strike="noStrike">
                <a:solidFill>
                  <a:srgbClr val="000000"/>
                </a:solidFill>
                <a:latin typeface="Calibri"/>
                <a:ea typeface="Calibri"/>
                <a:cs typeface="Calibri"/>
                <a:sym typeface="Calibri"/>
              </a:rPr>
              <a:t>🚀</a:t>
            </a:r>
            <a:endParaRPr b="0" i="0" sz="3400" u="none" cap="none" strike="noStrike">
              <a:solidFill>
                <a:schemeClr val="dk1"/>
              </a:solidFill>
              <a:latin typeface="Calibri"/>
              <a:ea typeface="Calibri"/>
              <a:cs typeface="Calibri"/>
              <a:sym typeface="Calibri"/>
            </a:endParaRPr>
          </a:p>
        </p:txBody>
      </p:sp>
      <p:sp>
        <p:nvSpPr>
          <p:cNvPr id="282" name="Google Shape;282;p9"/>
          <p:cNvSpPr/>
          <p:nvPr/>
        </p:nvSpPr>
        <p:spPr>
          <a:xfrm>
            <a:off x="6080760" y="2194560"/>
            <a:ext cx="274320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600"/>
              <a:buFont typeface="Calibri"/>
              <a:buNone/>
            </a:pPr>
            <a:r>
              <a:rPr b="1" i="0" lang="en-US" sz="1600" u="none" cap="none" strike="noStrike">
                <a:solidFill>
                  <a:srgbClr val="1C3040"/>
                </a:solidFill>
                <a:latin typeface="Calibri"/>
                <a:ea typeface="Calibri"/>
                <a:cs typeface="Calibri"/>
                <a:sym typeface="Calibri"/>
              </a:rPr>
              <a:t>Rolling Updates</a:t>
            </a:r>
            <a:endParaRPr b="0" i="0" sz="1600" u="none" cap="none" strike="noStrike">
              <a:solidFill>
                <a:schemeClr val="dk1"/>
              </a:solidFill>
              <a:latin typeface="Calibri"/>
              <a:ea typeface="Calibri"/>
              <a:cs typeface="Calibri"/>
              <a:sym typeface="Calibri"/>
            </a:endParaRPr>
          </a:p>
        </p:txBody>
      </p:sp>
      <p:sp>
        <p:nvSpPr>
          <p:cNvPr id="283" name="Google Shape;283;p9"/>
          <p:cNvSpPr/>
          <p:nvPr/>
        </p:nvSpPr>
        <p:spPr>
          <a:xfrm>
            <a:off x="6190488" y="2615184"/>
            <a:ext cx="2523744" cy="80467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C3040"/>
              </a:buClr>
              <a:buSzPts val="1200"/>
              <a:buFont typeface="Calibri"/>
              <a:buNone/>
            </a:pPr>
            <a:r>
              <a:rPr b="0" i="0" lang="en-US" sz="1200" u="none" cap="none" strike="noStrike">
                <a:solidFill>
                  <a:srgbClr val="1C3040"/>
                </a:solidFill>
                <a:latin typeface="Calibri"/>
                <a:ea typeface="Calibri"/>
                <a:cs typeface="Calibri"/>
                <a:sym typeface="Calibri"/>
              </a:rPr>
              <a:t>Deploy new code with zero downtime. If it breaks, K8s automatically rolls back.</a:t>
            </a:r>
            <a:endParaRPr b="0" i="0" sz="1200" u="none" cap="none" strike="noStrike">
              <a:solidFill>
                <a:schemeClr val="dk1"/>
              </a:solidFill>
              <a:latin typeface="Calibri"/>
              <a:ea typeface="Calibri"/>
              <a:cs typeface="Calibri"/>
              <a:sym typeface="Calibri"/>
            </a:endParaRPr>
          </a:p>
        </p:txBody>
      </p:sp>
      <p:sp>
        <p:nvSpPr>
          <p:cNvPr id="284" name="Google Shape;284;p9"/>
          <p:cNvSpPr/>
          <p:nvPr/>
        </p:nvSpPr>
        <p:spPr>
          <a:xfrm>
            <a:off x="6172200" y="3493008"/>
            <a:ext cx="2560320" cy="512064"/>
          </a:xfrm>
          <a:prstGeom prst="roundRect">
            <a:avLst>
              <a:gd fmla="val 10714" name="adj"/>
            </a:avLst>
          </a:prstGeom>
          <a:solidFill>
            <a:srgbClr val="C85C4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9"/>
          <p:cNvSpPr/>
          <p:nvPr/>
        </p:nvSpPr>
        <p:spPr>
          <a:xfrm>
            <a:off x="6172200" y="3493008"/>
            <a:ext cx="2560320" cy="51206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1" lang="en-US" sz="1050" u="none" cap="none" strike="noStrike">
                <a:solidFill>
                  <a:srgbClr val="FFFFFF"/>
                </a:solidFill>
                <a:latin typeface="Calibri"/>
                <a:ea typeface="Calibri"/>
                <a:cs typeface="Calibri"/>
                <a:sym typeface="Calibri"/>
              </a:rPr>
              <a:t>e.g. Deploy on a Friday (fearlessly!)</a:t>
            </a:r>
            <a:endParaRPr b="0" i="0" sz="1050" u="none" cap="none" strike="noStrike">
              <a:solidFill>
                <a:schemeClr val="dk1"/>
              </a:solidFill>
              <a:latin typeface="Calibri"/>
              <a:ea typeface="Calibri"/>
              <a:cs typeface="Calibri"/>
              <a:sym typeface="Calibri"/>
            </a:endParaRPr>
          </a:p>
        </p:txBody>
      </p:sp>
      <p:pic>
        <p:nvPicPr>
          <p:cNvPr id="286" name="Google Shape;286;p9"/>
          <p:cNvPicPr preferRelativeResize="0"/>
          <p:nvPr/>
        </p:nvPicPr>
        <p:blipFill rotWithShape="1">
          <a:blip r:embed="rId3">
            <a:alphaModFix/>
          </a:blip>
          <a:srcRect b="0" l="0" r="0" t="0"/>
          <a:stretch/>
        </p:blipFill>
        <p:spPr>
          <a:xfrm>
            <a:off x="0" y="4393650"/>
            <a:ext cx="9144000" cy="7498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C3D4A"/>
        </a:solidFill>
      </p:bgPr>
    </p:bg>
    <p:spTree>
      <p:nvGrpSpPr>
        <p:cNvPr id="291" name="Shape 291"/>
        <p:cNvGrpSpPr/>
        <p:nvPr/>
      </p:nvGrpSpPr>
      <p:grpSpPr>
        <a:xfrm>
          <a:off x="0" y="0"/>
          <a:ext cx="0" cy="0"/>
          <a:chOff x="0" y="0"/>
          <a:chExt cx="0" cy="0"/>
        </a:xfrm>
      </p:grpSpPr>
      <p:pic>
        <p:nvPicPr>
          <p:cNvPr descr="preencoded.png" id="292" name="Google Shape;292;p1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293" name="Google Shape;293;p11"/>
          <p:cNvSpPr/>
          <p:nvPr/>
        </p:nvSpPr>
        <p:spPr>
          <a:xfrm>
            <a:off x="0" y="0"/>
            <a:ext cx="9144000" cy="4436828"/>
          </a:xfrm>
          <a:prstGeom prst="rect">
            <a:avLst/>
          </a:prstGeom>
          <a:solidFill>
            <a:srgbClr val="1C3D4A">
              <a:alpha val="9019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11"/>
          <p:cNvSpPr/>
          <p:nvPr/>
        </p:nvSpPr>
        <p:spPr>
          <a:xfrm>
            <a:off x="457200" y="822960"/>
            <a:ext cx="8229600" cy="12801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7000"/>
              <a:buFont typeface="Calibri"/>
              <a:buNone/>
            </a:pPr>
            <a:r>
              <a:rPr b="0" i="0" lang="en-US" sz="7000" u="none" cap="none" strike="noStrike">
                <a:solidFill>
                  <a:srgbClr val="000000"/>
                </a:solidFill>
                <a:latin typeface="Calibri"/>
                <a:ea typeface="Calibri"/>
                <a:cs typeface="Calibri"/>
                <a:sym typeface="Calibri"/>
              </a:rPr>
              <a:t>🖥️</a:t>
            </a:r>
            <a:endParaRPr b="0" i="0" sz="7000" u="none" cap="none" strike="noStrike">
              <a:solidFill>
                <a:schemeClr val="dk1"/>
              </a:solidFill>
              <a:latin typeface="Calibri"/>
              <a:ea typeface="Calibri"/>
              <a:cs typeface="Calibri"/>
              <a:sym typeface="Calibri"/>
            </a:endParaRPr>
          </a:p>
        </p:txBody>
      </p:sp>
      <p:sp>
        <p:nvSpPr>
          <p:cNvPr id="295" name="Google Shape;295;p11"/>
          <p:cNvSpPr/>
          <p:nvPr/>
        </p:nvSpPr>
        <p:spPr>
          <a:xfrm>
            <a:off x="457200" y="2148840"/>
            <a:ext cx="8229600" cy="804672"/>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AE890"/>
              </a:buClr>
              <a:buSzPts val="5600"/>
              <a:buFont typeface="Calibri"/>
              <a:buNone/>
            </a:pPr>
            <a:r>
              <a:rPr b="1" i="0" lang="en-US" sz="5600" u="none" cap="none" strike="noStrike">
                <a:solidFill>
                  <a:srgbClr val="4AE890"/>
                </a:solidFill>
                <a:latin typeface="Calibri"/>
                <a:ea typeface="Calibri"/>
                <a:cs typeface="Calibri"/>
                <a:sym typeface="Calibri"/>
              </a:rPr>
              <a:t>LIVE DEMO</a:t>
            </a:r>
            <a:endParaRPr b="0" i="0" sz="5600" u="none" cap="none" strike="noStrike">
              <a:solidFill>
                <a:schemeClr val="dk1"/>
              </a:solidFill>
              <a:latin typeface="Calibri"/>
              <a:ea typeface="Calibri"/>
              <a:cs typeface="Calibri"/>
              <a:sym typeface="Calibri"/>
            </a:endParaRPr>
          </a:p>
        </p:txBody>
      </p:sp>
      <p:sp>
        <p:nvSpPr>
          <p:cNvPr id="296" name="Google Shape;296;p11"/>
          <p:cNvSpPr/>
          <p:nvPr/>
        </p:nvSpPr>
        <p:spPr>
          <a:xfrm>
            <a:off x="457200" y="3017520"/>
            <a:ext cx="8229600" cy="32918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90B8B0"/>
              </a:buClr>
              <a:buSzPts val="1400"/>
              <a:buFont typeface="Calibri"/>
              <a:buNone/>
            </a:pPr>
            <a:r>
              <a:rPr b="0" i="0" lang="en-US" sz="1400" u="none" cap="none" strike="noStrike">
                <a:solidFill>
                  <a:srgbClr val="90B8B0"/>
                </a:solidFill>
                <a:latin typeface="Calibri"/>
                <a:ea typeface="Calibri"/>
                <a:cs typeface="Calibri"/>
                <a:sym typeface="Calibri"/>
              </a:rPr>
              <a:t>What we'll do:</a:t>
            </a:r>
            <a:endParaRPr b="0" i="0" sz="1400" u="none" cap="none" strike="noStrike">
              <a:solidFill>
                <a:schemeClr val="dk1"/>
              </a:solidFill>
              <a:latin typeface="Calibri"/>
              <a:ea typeface="Calibri"/>
              <a:cs typeface="Calibri"/>
              <a:sym typeface="Calibri"/>
            </a:endParaRPr>
          </a:p>
        </p:txBody>
      </p:sp>
      <p:sp>
        <p:nvSpPr>
          <p:cNvPr id="297" name="Google Shape;297;p11"/>
          <p:cNvSpPr/>
          <p:nvPr/>
        </p:nvSpPr>
        <p:spPr>
          <a:xfrm>
            <a:off x="731520" y="3401568"/>
            <a:ext cx="2423160" cy="594360"/>
          </a:xfrm>
          <a:prstGeom prst="roundRect">
            <a:avLst>
              <a:gd fmla="val 12308" name="adj"/>
            </a:avLst>
          </a:prstGeom>
          <a:solidFill>
            <a:srgbClr val="0D4020"/>
          </a:solidFill>
          <a:ln cap="flat" cmpd="sng" w="12700">
            <a:solidFill>
              <a:srgbClr val="4AE89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 name="Google Shape;298;p11"/>
          <p:cNvSpPr/>
          <p:nvPr/>
        </p:nvSpPr>
        <p:spPr>
          <a:xfrm>
            <a:off x="731520" y="3401568"/>
            <a:ext cx="24231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1. Deploy a simple app</a:t>
            </a:r>
            <a:endParaRPr b="0" i="0" sz="1150" u="none" cap="none" strike="noStrike">
              <a:solidFill>
                <a:schemeClr val="dk1"/>
              </a:solidFill>
              <a:latin typeface="Calibri"/>
              <a:ea typeface="Calibri"/>
              <a:cs typeface="Calibri"/>
              <a:sym typeface="Calibri"/>
            </a:endParaRPr>
          </a:p>
        </p:txBody>
      </p:sp>
      <p:sp>
        <p:nvSpPr>
          <p:cNvPr id="299" name="Google Shape;299;p11"/>
          <p:cNvSpPr/>
          <p:nvPr/>
        </p:nvSpPr>
        <p:spPr>
          <a:xfrm>
            <a:off x="3429000" y="3401568"/>
            <a:ext cx="2423160" cy="594360"/>
          </a:xfrm>
          <a:prstGeom prst="roundRect">
            <a:avLst>
              <a:gd fmla="val 12308" name="adj"/>
            </a:avLst>
          </a:prstGeom>
          <a:solidFill>
            <a:srgbClr val="0D4020"/>
          </a:solidFill>
          <a:ln cap="flat" cmpd="sng" w="12700">
            <a:solidFill>
              <a:srgbClr val="4AE89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 name="Google Shape;300;p11"/>
          <p:cNvSpPr/>
          <p:nvPr/>
        </p:nvSpPr>
        <p:spPr>
          <a:xfrm>
            <a:off x="3429000" y="3401568"/>
            <a:ext cx="24231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2. Scale it up</a:t>
            </a:r>
            <a:endParaRPr b="0" i="0" sz="1150" u="none" cap="none" strike="noStrike">
              <a:solidFill>
                <a:schemeClr val="dk1"/>
              </a:solidFill>
              <a:latin typeface="Calibri"/>
              <a:ea typeface="Calibri"/>
              <a:cs typeface="Calibri"/>
              <a:sym typeface="Calibri"/>
            </a:endParaRPr>
          </a:p>
        </p:txBody>
      </p:sp>
      <p:sp>
        <p:nvSpPr>
          <p:cNvPr id="301" name="Google Shape;301;p11"/>
          <p:cNvSpPr/>
          <p:nvPr/>
        </p:nvSpPr>
        <p:spPr>
          <a:xfrm>
            <a:off x="6126480" y="3401568"/>
            <a:ext cx="2423160" cy="594360"/>
          </a:xfrm>
          <a:prstGeom prst="roundRect">
            <a:avLst>
              <a:gd fmla="val 12308" name="adj"/>
            </a:avLst>
          </a:prstGeom>
          <a:solidFill>
            <a:srgbClr val="0D4020"/>
          </a:solidFill>
          <a:ln cap="flat" cmpd="sng" w="12700">
            <a:solidFill>
              <a:srgbClr val="4AE89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 name="Google Shape;302;p11"/>
          <p:cNvSpPr/>
          <p:nvPr/>
        </p:nvSpPr>
        <p:spPr>
          <a:xfrm>
            <a:off x="6126480" y="3401568"/>
            <a:ext cx="24231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3. Kill a Pod → watch K8s self-heal</a:t>
            </a:r>
            <a:endParaRPr b="0" i="0" sz="11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2026-04-27T01:05:29Z</dcterms:created>
  <dc:creator>PptxGenJS</dc:creator>
</cp:coreProperties>
</file>