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8F008-88B0-47C2-B761-247445B25128}" v="1" dt="2026-05-14T02:00:35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 Sravan Cherukuri" userId="4b3d53f90b6f6f78" providerId="LiveId" clId="{36596ACA-50E5-430F-9924-4E4E5D2E5895}"/>
    <pc:docChg chg="modSld">
      <pc:chgData name="Sai Sravan Cherukuri" userId="4b3d53f90b6f6f78" providerId="LiveId" clId="{36596ACA-50E5-430F-9924-4E4E5D2E5895}" dt="2026-05-14T02:01:32.735" v="11" actId="1076"/>
      <pc:docMkLst>
        <pc:docMk/>
      </pc:docMkLst>
      <pc:sldChg chg="addSp modSp mod">
        <pc:chgData name="Sai Sravan Cherukuri" userId="4b3d53f90b6f6f78" providerId="LiveId" clId="{36596ACA-50E5-430F-9924-4E4E5D2E5895}" dt="2026-05-14T02:01:19.404" v="9" actId="1076"/>
        <pc:sldMkLst>
          <pc:docMk/>
          <pc:sldMk cId="0" sldId="257"/>
        </pc:sldMkLst>
        <pc:spChg chg="add mod">
          <ac:chgData name="Sai Sravan Cherukuri" userId="4b3d53f90b6f6f78" providerId="LiveId" clId="{36596ACA-50E5-430F-9924-4E4E5D2E5895}" dt="2026-05-14T02:01:19.404" v="9" actId="1076"/>
          <ac:spMkLst>
            <pc:docMk/>
            <pc:sldMk cId="0" sldId="257"/>
            <ac:spMk id="13" creationId="{AB73BA56-78AE-4745-02FB-DBDC2CBD26A5}"/>
          </ac:spMkLst>
        </pc:spChg>
      </pc:sldChg>
      <pc:sldChg chg="addSp modSp mod">
        <pc:chgData name="Sai Sravan Cherukuri" userId="4b3d53f90b6f6f78" providerId="LiveId" clId="{36596ACA-50E5-430F-9924-4E4E5D2E5895}" dt="2026-05-14T02:00:50.115" v="7" actId="207"/>
        <pc:sldMkLst>
          <pc:docMk/>
          <pc:sldMk cId="0" sldId="258"/>
        </pc:sldMkLst>
        <pc:spChg chg="add mod">
          <ac:chgData name="Sai Sravan Cherukuri" userId="4b3d53f90b6f6f78" providerId="LiveId" clId="{36596ACA-50E5-430F-9924-4E4E5D2E5895}" dt="2026-05-14T02:00:50.115" v="7" actId="207"/>
          <ac:spMkLst>
            <pc:docMk/>
            <pc:sldMk cId="0" sldId="258"/>
            <ac:spMk id="9" creationId="{F0DFBE56-6C01-BBF3-E1D6-2EE960324D20}"/>
          </ac:spMkLst>
        </pc:spChg>
      </pc:sldChg>
      <pc:sldChg chg="addSp modSp mod">
        <pc:chgData name="Sai Sravan Cherukuri" userId="4b3d53f90b6f6f78" providerId="LiveId" clId="{36596ACA-50E5-430F-9924-4E4E5D2E5895}" dt="2026-05-14T02:01:32.735" v="11" actId="1076"/>
        <pc:sldMkLst>
          <pc:docMk/>
          <pc:sldMk cId="0" sldId="266"/>
        </pc:sldMkLst>
        <pc:spChg chg="add mod">
          <ac:chgData name="Sai Sravan Cherukuri" userId="4b3d53f90b6f6f78" providerId="LiveId" clId="{36596ACA-50E5-430F-9924-4E4E5D2E5895}" dt="2026-05-14T02:01:32.735" v="11" actId="1076"/>
          <ac:spMkLst>
            <pc:docMk/>
            <pc:sldMk cId="0" sldId="266"/>
            <ac:spMk id="24" creationId="{776AD5A9-877F-7AB9-6AE3-0941E824DF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5EBF9-5C4E-40D9-90E6-64E3615A753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05092-8BCC-455C-846E-896BEF223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72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45C1-7AF6-117A-AAF5-DC23B1BB4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FCB20C-DC03-574B-2CB7-ECC14E0D6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7CE2-23E2-6361-F46A-3FE341ED5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5F9A5-FF96-E993-A3A6-476DAD93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36EBF-D257-558F-83E6-BAA266031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2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7EB83-8FD0-A6AD-1094-22AF0713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8DFC1-3632-0B26-DB24-76D853276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DD006-B216-75AE-EE26-B0DC250B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EFD75-A79B-9F2E-53BF-7025E5854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B99C4-412B-F0FA-6204-C4210065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1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E4D32-3485-57E5-8DE0-4D44B638E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7C454E-4CFB-B9B9-4914-33E55CD2F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0885B-9D26-81D7-21B3-217D4FB0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17171-083F-FE58-7BEE-C7E6C354E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EA708-9B26-8DCF-81B5-2A71AE6C7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64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87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A6E23-3E22-98B4-F98D-9C37747F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B6DED-956E-226E-5C15-4AE3CAAD5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6BC21-2770-C2CA-70AD-6BBE4F0D9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D7723-09CA-932B-6F1F-02983524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914E4-42E5-9012-8646-F84036A3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2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24DF1-E250-C387-5622-3CF46D9F3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88F77-20BF-5485-1A1C-C11FFB91F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456F4-7573-DE03-5E2A-6B93B3EB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83EA7-BEE6-1484-B5B0-03E113AC2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6F8C5-DE73-42DE-CA42-01C051A3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9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87FF1-5703-DE07-731A-E74608DBD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7CF03-0D55-7990-CD03-168816A11B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21099-95E8-0790-E6BE-A62CCEB51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9F6A5-E155-6976-F661-A252661B1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8BCD4-3020-30B7-878D-4E56A726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54D1C-8E38-4531-CF3F-4D9C93904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2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46F25-58CB-9FCA-71ED-4000544F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377E9-AEBC-9ED4-F654-A9B2F0D80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83F10-4381-183F-745D-2A7CE1751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A6CBA-B625-C65E-1DB7-E13B29008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3F5A14-5EE5-C485-C870-F76499BD5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88DB03-1A2D-EB79-200F-8817576C1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41C4A-8A29-531A-D8A2-24F818D0D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F425BE-7861-603E-8825-35054A3EA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92669-0A60-6948-43FB-BB9E2F58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767018-2865-6903-E3A5-60191B5D2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5DF62E-584A-1D26-97CC-E90EA2F0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6C6B9E-FFC5-164E-2C8C-C1EBE139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0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A3C339-E46B-DDDA-13E0-27746EFA8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A740E7-47C6-E929-84BD-F442CF5B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D41F2-4B33-E26C-29B5-435776E2F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6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0CB68-3F2F-79B4-DE2F-7571ADDA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E4637-60F1-256E-8660-C2E929A8B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384D5-256D-02BF-E2CC-453AAB051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4C3CD-AA6B-A2E4-2A87-B6C7D686D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7EDAA-6094-0AA9-6632-86FB7DAF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C13C2-734A-17F7-9063-4E4AB419F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54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CE601-7CC7-2389-7962-D709D470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A7D7D8-F03E-F7C6-0536-FFD9BE557A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D1B09-F2E1-C69A-9E5C-9BF639F1CE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15252-DBF6-B448-1253-041836DA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761804-1A6B-8DCC-408A-84A4B4F5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7D0E5A-F7DE-BB7B-EC6A-272627CDE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7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EF9E44-844E-7E42-7B31-AD669908C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63921A-DD51-D390-1672-E66D19AE8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AC810-601A-B942-B9EF-92B41EDD93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9AAEF1-F733-4716-A8A3-0D0268300CD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696D8-C41E-70E2-C53F-EC1D4EDF3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285AA-5B12-F991-9DF1-986B268B4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9A9E55-6E90-47B9-A841-94EBD2E4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4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im.saisravancherukuri.com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im.saisravancherukuri.com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im.saisravancherukuri.com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867" y="273596"/>
            <a:ext cx="2882900" cy="412749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608857" y="1508125"/>
            <a:ext cx="3994151" cy="330200"/>
          </a:xfrm>
          <a:prstGeom prst="roundRect">
            <a:avLst>
              <a:gd name="adj" fmla="val 3550"/>
            </a:avLst>
          </a:prstGeom>
          <a:solidFill>
            <a:srgbClr val="3D9970"/>
          </a:solidFill>
          <a:ln/>
        </p:spPr>
        <p:txBody>
          <a:bodyPr wrap="square" lIns="0" tIns="0" rIns="0" bIns="0" rtlCol="0" anchor="ctr"/>
          <a:lstStyle/>
          <a:p>
            <a:pPr>
              <a:lnSpc>
                <a:spcPts val="2160"/>
              </a:lnSpc>
            </a:pPr>
            <a:r>
              <a:rPr lang="en-US" sz="1333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DOCS-AS-CODE · VALE · GEMINI AI</a:t>
            </a:r>
            <a:endParaRPr lang="en-US" sz="1333" dirty="0"/>
          </a:p>
        </p:txBody>
      </p:sp>
      <p:sp>
        <p:nvSpPr>
          <p:cNvPr id="6" name="Text 1"/>
          <p:cNvSpPr/>
          <p:nvPr/>
        </p:nvSpPr>
        <p:spPr>
          <a:xfrm>
            <a:off x="610841" y="2009180"/>
            <a:ext cx="7556500" cy="18288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7200"/>
              </a:lnSpc>
              <a:spcAft>
                <a:spcPts val="1351"/>
              </a:spcAft>
            </a:pPr>
            <a:r>
              <a:rPr lang="en-US" sz="7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Invisible</a:t>
            </a:r>
            <a:endParaRPr lang="en-US" sz="7200" dirty="0"/>
          </a:p>
          <a:p>
            <a:pPr>
              <a:lnSpc>
                <a:spcPts val="7200"/>
              </a:lnSpc>
              <a:spcAft>
                <a:spcPts val="1351"/>
              </a:spcAft>
            </a:pPr>
            <a:r>
              <a:rPr lang="en-US" sz="7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Mentors</a:t>
            </a:r>
            <a:endParaRPr lang="en-US" sz="7200" dirty="0"/>
          </a:p>
        </p:txBody>
      </p:sp>
      <p:sp>
        <p:nvSpPr>
          <p:cNvPr id="7" name="Text 2"/>
          <p:cNvSpPr/>
          <p:nvPr/>
        </p:nvSpPr>
        <p:spPr>
          <a:xfrm>
            <a:off x="608311" y="4010422"/>
            <a:ext cx="5854700" cy="10731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823"/>
              </a:lnSpc>
            </a:pPr>
            <a:r>
              <a:rPr lang="en-US" sz="20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Automated documentation quality enforcement for open source — triggered on every pull request, results in 25 seconds.</a:t>
            </a:r>
            <a:endParaRPr lang="en-US" sz="2000" dirty="0"/>
          </a:p>
        </p:txBody>
      </p:sp>
      <p:sp>
        <p:nvSpPr>
          <p:cNvPr id="8" name="Shape 3"/>
          <p:cNvSpPr/>
          <p:nvPr/>
        </p:nvSpPr>
        <p:spPr>
          <a:xfrm>
            <a:off x="609600" y="5514877"/>
            <a:ext cx="19051" cy="273049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9" name="Text 4"/>
          <p:cNvSpPr/>
          <p:nvPr/>
        </p:nvSpPr>
        <p:spPr>
          <a:xfrm>
            <a:off x="872778" y="5358308"/>
            <a:ext cx="3822700" cy="330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592"/>
              </a:lnSpc>
            </a:pPr>
            <a:r>
              <a:rPr lang="en-US" sz="1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Sai Sravan Cherukuri</a:t>
            </a:r>
            <a:endParaRPr lang="en-US" sz="1600" dirty="0"/>
          </a:p>
        </p:txBody>
      </p:sp>
      <p:sp>
        <p:nvSpPr>
          <p:cNvPr id="10" name="Text 5"/>
          <p:cNvSpPr/>
          <p:nvPr/>
        </p:nvSpPr>
        <p:spPr>
          <a:xfrm>
            <a:off x="872778" y="5689005"/>
            <a:ext cx="3822700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Open-Source Summit North America · May 2026</a:t>
            </a:r>
            <a:endParaRPr lang="en-US" sz="1333" dirty="0"/>
          </a:p>
        </p:txBody>
      </p:sp>
      <p:sp>
        <p:nvSpPr>
          <p:cNvPr id="11" name="Text 6"/>
          <p:cNvSpPr/>
          <p:nvPr/>
        </p:nvSpPr>
        <p:spPr>
          <a:xfrm>
            <a:off x="9727853" y="6294239"/>
            <a:ext cx="1854200" cy="2222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r">
              <a:lnSpc>
                <a:spcPts val="1728"/>
              </a:lnSpc>
            </a:pPr>
            <a:r>
              <a:rPr lang="en-US" sz="1067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im.saisravancherukuri.com</a:t>
            </a:r>
            <a:endParaRPr lang="en-US" sz="1067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73BA56-78AE-4745-02FB-DBDC2CBD26A5}"/>
              </a:ext>
            </a:extLst>
          </p:cNvPr>
          <p:cNvSpPr txBox="1"/>
          <p:nvPr/>
        </p:nvSpPr>
        <p:spPr>
          <a:xfrm>
            <a:off x="608311" y="6038879"/>
            <a:ext cx="61549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https://im.saisravancherukuri.com</a:t>
            </a:r>
            <a:endParaRPr lang="en-US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493" y="6273899"/>
            <a:ext cx="2159000" cy="311149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609749" y="1426915"/>
            <a:ext cx="8553451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  <a:spcAft>
                <a:spcPts val="1080"/>
              </a:spcAft>
            </a:pPr>
            <a:r>
              <a:rPr lang="en-US" sz="1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GET STARTED TODAY</a:t>
            </a:r>
            <a:endParaRPr lang="en-US" sz="1333" dirty="0"/>
          </a:p>
        </p:txBody>
      </p:sp>
      <p:sp>
        <p:nvSpPr>
          <p:cNvPr id="6" name="Text 1"/>
          <p:cNvSpPr/>
          <p:nvPr/>
        </p:nvSpPr>
        <p:spPr>
          <a:xfrm>
            <a:off x="609749" y="1819177"/>
            <a:ext cx="8553451" cy="6032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4752"/>
              </a:lnSpc>
              <a:spcAft>
                <a:spcPts val="1620"/>
              </a:spcAft>
            </a:pPr>
            <a:r>
              <a:rPr lang="en-US" sz="4267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you.</a:t>
            </a:r>
            <a:endParaRPr lang="en-US" sz="4267" dirty="0"/>
          </a:p>
        </p:txBody>
      </p:sp>
      <p:sp>
        <p:nvSpPr>
          <p:cNvPr id="7" name="Text 2"/>
          <p:cNvSpPr/>
          <p:nvPr/>
        </p:nvSpPr>
        <p:spPr>
          <a:xfrm>
            <a:off x="608311" y="2627859"/>
            <a:ext cx="4635500" cy="13271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611"/>
              </a:lnSpc>
              <a:spcAft>
                <a:spcPts val="1891"/>
              </a:spcAft>
            </a:pPr>
            <a:r>
              <a:rPr lang="en-US" sz="16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Seven lines of YAML. Your repo now has a documentation mentor that never burns out, never misses a PR, and gives every contributor the same feedback.</a:t>
            </a:r>
            <a:endParaRPr lang="en-US" sz="1600" dirty="0"/>
          </a:p>
        </p:txBody>
      </p:sp>
      <p:sp>
        <p:nvSpPr>
          <p:cNvPr id="8" name="Shape 3"/>
          <p:cNvSpPr/>
          <p:nvPr/>
        </p:nvSpPr>
        <p:spPr>
          <a:xfrm>
            <a:off x="610741" y="4293295"/>
            <a:ext cx="95251" cy="95251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9" name="Text 4"/>
          <p:cNvSpPr/>
          <p:nvPr/>
        </p:nvSpPr>
        <p:spPr>
          <a:xfrm>
            <a:off x="854522" y="4194870"/>
            <a:ext cx="2933700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</a:pPr>
            <a:r>
              <a:rPr lang="en-US" sz="1467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im.saisravancherukuri.com</a:t>
            </a:r>
            <a:endParaRPr lang="en-US" sz="1467" dirty="0"/>
          </a:p>
        </p:txBody>
      </p:sp>
      <p:sp>
        <p:nvSpPr>
          <p:cNvPr id="10" name="Shape 5"/>
          <p:cNvSpPr/>
          <p:nvPr/>
        </p:nvSpPr>
        <p:spPr>
          <a:xfrm>
            <a:off x="610741" y="4688681"/>
            <a:ext cx="95251" cy="95251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1" name="Text 6"/>
          <p:cNvSpPr/>
          <p:nvPr/>
        </p:nvSpPr>
        <p:spPr>
          <a:xfrm>
            <a:off x="854225" y="4590257"/>
            <a:ext cx="4813300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</a:pPr>
            <a:r>
              <a:rPr lang="en-US" sz="1467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github.com/saisravan909/Invisible-Mentors</a:t>
            </a:r>
            <a:endParaRPr lang="en-US" sz="1467" dirty="0"/>
          </a:p>
        </p:txBody>
      </p:sp>
      <p:sp>
        <p:nvSpPr>
          <p:cNvPr id="12" name="Shape 7"/>
          <p:cNvSpPr/>
          <p:nvPr/>
        </p:nvSpPr>
        <p:spPr>
          <a:xfrm>
            <a:off x="610741" y="5084068"/>
            <a:ext cx="95251" cy="95251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3" name="Text 8"/>
          <p:cNvSpPr/>
          <p:nvPr/>
        </p:nvSpPr>
        <p:spPr>
          <a:xfrm>
            <a:off x="854622" y="4985643"/>
            <a:ext cx="1898649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</a:pPr>
            <a:r>
              <a:rPr lang="en-US" sz="1467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Sai Sravan Cherukuri</a:t>
            </a:r>
            <a:endParaRPr lang="en-US" sz="1467" dirty="0"/>
          </a:p>
        </p:txBody>
      </p:sp>
      <p:sp>
        <p:nvSpPr>
          <p:cNvPr id="14" name="Shape 9"/>
          <p:cNvSpPr/>
          <p:nvPr/>
        </p:nvSpPr>
        <p:spPr>
          <a:xfrm>
            <a:off x="9894045" y="1425376"/>
            <a:ext cx="1689100" cy="1066800"/>
          </a:xfrm>
          <a:prstGeom prst="roundRect">
            <a:avLst>
              <a:gd name="adj" fmla="val 5442"/>
            </a:avLst>
          </a:prstGeom>
          <a:solidFill>
            <a:srgbClr val="FFFFFF">
              <a:alpha val="8000"/>
            </a:srgbClr>
          </a:solidFill>
          <a:ln w="4763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5" name="Text 10"/>
          <p:cNvSpPr/>
          <p:nvPr/>
        </p:nvSpPr>
        <p:spPr>
          <a:xfrm>
            <a:off x="10205195" y="1604367"/>
            <a:ext cx="1066800" cy="4254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3360"/>
              </a:lnSpc>
            </a:pPr>
            <a:r>
              <a:rPr lang="en-US" sz="3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25s</a:t>
            </a:r>
            <a:endParaRPr lang="en-US" sz="3333" dirty="0"/>
          </a:p>
        </p:txBody>
      </p:sp>
      <p:sp>
        <p:nvSpPr>
          <p:cNvPr id="16" name="Text 11"/>
          <p:cNvSpPr/>
          <p:nvPr/>
        </p:nvSpPr>
        <p:spPr>
          <a:xfrm>
            <a:off x="10205195" y="2085231"/>
            <a:ext cx="10668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  <a:spcBef>
                <a:spcPts val="432"/>
              </a:spcBef>
            </a:pPr>
            <a:r>
              <a:rPr lang="en-US" sz="12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 to feedback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9894045" y="2628205"/>
            <a:ext cx="1689100" cy="1066800"/>
          </a:xfrm>
          <a:prstGeom prst="roundRect">
            <a:avLst>
              <a:gd name="adj" fmla="val 5442"/>
            </a:avLst>
          </a:prstGeom>
          <a:solidFill>
            <a:srgbClr val="FFFFFF">
              <a:alpha val="8000"/>
            </a:srgbClr>
          </a:solidFill>
          <a:ln w="4763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3"/>
          <p:cNvSpPr/>
          <p:nvPr/>
        </p:nvSpPr>
        <p:spPr>
          <a:xfrm>
            <a:off x="10205195" y="2807196"/>
            <a:ext cx="1066800" cy="4254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3360"/>
              </a:lnSpc>
            </a:pPr>
            <a:r>
              <a:rPr lang="en-US" sz="3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3333" dirty="0"/>
          </a:p>
        </p:txBody>
      </p:sp>
      <p:sp>
        <p:nvSpPr>
          <p:cNvPr id="19" name="Text 14"/>
          <p:cNvSpPr/>
          <p:nvPr/>
        </p:nvSpPr>
        <p:spPr>
          <a:xfrm>
            <a:off x="10205195" y="3288060"/>
            <a:ext cx="10668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  <a:spcBef>
                <a:spcPts val="432"/>
              </a:spcBef>
            </a:pPr>
            <a:r>
              <a:rPr lang="en-US" sz="12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lines of YAML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9894045" y="3831035"/>
            <a:ext cx="1689100" cy="1066800"/>
          </a:xfrm>
          <a:prstGeom prst="roundRect">
            <a:avLst>
              <a:gd name="adj" fmla="val 5442"/>
            </a:avLst>
          </a:prstGeom>
          <a:solidFill>
            <a:srgbClr val="FFFFFF">
              <a:alpha val="8000"/>
            </a:srgbClr>
          </a:solidFill>
          <a:ln w="4763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1" name="Text 16"/>
          <p:cNvSpPr/>
          <p:nvPr/>
        </p:nvSpPr>
        <p:spPr>
          <a:xfrm>
            <a:off x="10205195" y="4010025"/>
            <a:ext cx="1066800" cy="4254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3360"/>
              </a:lnSpc>
            </a:pPr>
            <a:r>
              <a:rPr lang="en-US" sz="3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$0</a:t>
            </a:r>
            <a:endParaRPr lang="en-US" sz="3333" dirty="0"/>
          </a:p>
        </p:txBody>
      </p:sp>
      <p:sp>
        <p:nvSpPr>
          <p:cNvPr id="22" name="Text 17"/>
          <p:cNvSpPr/>
          <p:nvPr/>
        </p:nvSpPr>
        <p:spPr>
          <a:xfrm>
            <a:off x="10205195" y="4490889"/>
            <a:ext cx="10668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  <a:spcBef>
                <a:spcPts val="432"/>
              </a:spcBef>
            </a:pPr>
            <a:r>
              <a:rPr lang="en-US" sz="12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to run</a:t>
            </a:r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6AD5A9-877F-7AB9-6AE3-0941E824DF13}"/>
              </a:ext>
            </a:extLst>
          </p:cNvPr>
          <p:cNvSpPr txBox="1"/>
          <p:nvPr/>
        </p:nvSpPr>
        <p:spPr>
          <a:xfrm>
            <a:off x="213594" y="538102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https://im.saisravancherukuri.com</a:t>
            </a:r>
            <a:endParaRPr lang="en-US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493" y="6273899"/>
            <a:ext cx="2159000" cy="311149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608955" y="1988345"/>
            <a:ext cx="5416549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  <a:spcAft>
                <a:spcPts val="1080"/>
              </a:spcAft>
            </a:pPr>
            <a:r>
              <a:rPr lang="en-US" sz="1467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 — THE PROBLEM</a:t>
            </a:r>
            <a:endParaRPr lang="en-US" sz="1467" dirty="0"/>
          </a:p>
        </p:txBody>
      </p:sp>
      <p:sp>
        <p:nvSpPr>
          <p:cNvPr id="6" name="Text 1"/>
          <p:cNvSpPr/>
          <p:nvPr/>
        </p:nvSpPr>
        <p:spPr>
          <a:xfrm>
            <a:off x="608955" y="2417068"/>
            <a:ext cx="5416549" cy="22288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5847"/>
              </a:lnSpc>
            </a:pPr>
            <a:r>
              <a:rPr lang="en-US" sz="5467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Documentation</a:t>
            </a:r>
            <a:endParaRPr lang="en-US" sz="5467" dirty="0"/>
          </a:p>
          <a:p>
            <a:pPr>
              <a:lnSpc>
                <a:spcPts val="5847"/>
              </a:lnSpc>
            </a:pPr>
            <a:r>
              <a:rPr lang="en-US" sz="5467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quality review</a:t>
            </a:r>
            <a:endParaRPr lang="en-US" sz="5467" dirty="0"/>
          </a:p>
          <a:p>
            <a:pPr>
              <a:lnSpc>
                <a:spcPts val="5847"/>
              </a:lnSpc>
            </a:pPr>
            <a:r>
              <a:rPr lang="en-US" sz="5467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is broken.</a:t>
            </a:r>
            <a:endParaRPr lang="en-US" sz="5467" dirty="0"/>
          </a:p>
        </p:txBody>
      </p:sp>
      <p:sp>
        <p:nvSpPr>
          <p:cNvPr id="7" name="Shape 2"/>
          <p:cNvSpPr/>
          <p:nvPr/>
        </p:nvSpPr>
        <p:spPr>
          <a:xfrm>
            <a:off x="610196" y="4850855"/>
            <a:ext cx="730249" cy="19051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DFBE56-6C01-BBF3-E1D6-2EE960324D20}"/>
              </a:ext>
            </a:extLst>
          </p:cNvPr>
          <p:cNvSpPr txBox="1"/>
          <p:nvPr/>
        </p:nvSpPr>
        <p:spPr>
          <a:xfrm>
            <a:off x="455044" y="5197961"/>
            <a:ext cx="61549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https://im.saisravancherukuri.com</a:t>
            </a:r>
            <a:endParaRPr lang="en-US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6F1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609600" y="412800"/>
            <a:ext cx="10972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648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REALITY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09600" y="731540"/>
            <a:ext cx="10972800" cy="965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801"/>
              </a:lnSpc>
              <a:spcAft>
                <a:spcPts val="2700"/>
              </a:spcAft>
            </a:pPr>
            <a:r>
              <a:rPr lang="en-US" sz="3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Reviewers are volunteers. Docs wait. Jargon accumulates.</a:t>
            </a:r>
            <a:endParaRPr lang="en-US" sz="3333" dirty="0"/>
          </a:p>
        </p:txBody>
      </p:sp>
      <p:sp>
        <p:nvSpPr>
          <p:cNvPr id="5" name="Shape 3"/>
          <p:cNvSpPr/>
          <p:nvPr/>
        </p:nvSpPr>
        <p:spPr>
          <a:xfrm>
            <a:off x="610890" y="2040235"/>
            <a:ext cx="3492500" cy="2209800"/>
          </a:xfrm>
          <a:prstGeom prst="roundRect">
            <a:avLst>
              <a:gd name="adj" fmla="val 951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858540" y="2251869"/>
            <a:ext cx="2997200" cy="609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4800"/>
              </a:lnSpc>
              <a:spcAft>
                <a:spcPts val="809"/>
              </a:spcAft>
            </a:pPr>
            <a:r>
              <a:rPr lang="en-US" sz="4800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4+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858540" y="2965599"/>
            <a:ext cx="29972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days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58540" y="3270251"/>
            <a:ext cx="2997200" cy="7683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Average wait for a first documentation review comment on a PR</a:t>
            </a:r>
            <a:endParaRPr lang="en-US" sz="1333" dirty="0"/>
          </a:p>
        </p:txBody>
      </p:sp>
      <p:sp>
        <p:nvSpPr>
          <p:cNvPr id="9" name="Shape 7"/>
          <p:cNvSpPr/>
          <p:nvPr/>
        </p:nvSpPr>
        <p:spPr>
          <a:xfrm>
            <a:off x="4349751" y="2040235"/>
            <a:ext cx="3492500" cy="2209800"/>
          </a:xfrm>
          <a:prstGeom prst="roundRect">
            <a:avLst>
              <a:gd name="adj" fmla="val 951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4597400" y="2251869"/>
            <a:ext cx="2997200" cy="609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4800"/>
              </a:lnSpc>
              <a:spcAft>
                <a:spcPts val="809"/>
              </a:spcAft>
            </a:pPr>
            <a:r>
              <a:rPr lang="en-US" sz="4800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4597400" y="2965599"/>
            <a:ext cx="29972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enforcement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97400" y="3270251"/>
            <a:ext cx="2997200" cy="7683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Style guides exist. Enforcement depends on which reviewer catches it</a:t>
            </a:r>
            <a:endParaRPr lang="en-US" sz="1333" dirty="0"/>
          </a:p>
        </p:txBody>
      </p:sp>
      <p:sp>
        <p:nvSpPr>
          <p:cNvPr id="13" name="Shape 11"/>
          <p:cNvSpPr/>
          <p:nvPr/>
        </p:nvSpPr>
        <p:spPr>
          <a:xfrm>
            <a:off x="8088611" y="2040235"/>
            <a:ext cx="3492500" cy="2209800"/>
          </a:xfrm>
          <a:prstGeom prst="roundRect">
            <a:avLst>
              <a:gd name="adj" fmla="val 951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8336260" y="2251869"/>
            <a:ext cx="2997200" cy="609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4800"/>
              </a:lnSpc>
              <a:spcAft>
                <a:spcPts val="809"/>
              </a:spcAft>
            </a:pPr>
            <a:r>
              <a:rPr lang="en-US" sz="4800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20%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8336260" y="2965599"/>
            <a:ext cx="29972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of review time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336260" y="3269258"/>
            <a:ext cx="2997200" cy="5143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Spent catching jargon that a machine could flag in 2 seconds</a:t>
            </a:r>
            <a:endParaRPr lang="en-US" sz="1333" dirty="0"/>
          </a:p>
        </p:txBody>
      </p:sp>
      <p:sp>
        <p:nvSpPr>
          <p:cNvPr id="17" name="Shape 15"/>
          <p:cNvSpPr/>
          <p:nvPr/>
        </p:nvSpPr>
        <p:spPr>
          <a:xfrm>
            <a:off x="609600" y="4490046"/>
            <a:ext cx="10972800" cy="565149"/>
          </a:xfrm>
          <a:prstGeom prst="roundRect">
            <a:avLst>
              <a:gd name="adj" fmla="val 3636"/>
            </a:avLst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8" name="Shape 16"/>
          <p:cNvSpPr/>
          <p:nvPr/>
        </p:nvSpPr>
        <p:spPr>
          <a:xfrm>
            <a:off x="914400" y="4636096"/>
            <a:ext cx="19051" cy="273049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9" name="Text 17"/>
          <p:cNvSpPr/>
          <p:nvPr/>
        </p:nvSpPr>
        <p:spPr>
          <a:xfrm>
            <a:off x="1115219" y="4626571"/>
            <a:ext cx="9328149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85"/>
              </a:lnSpc>
            </a:pPr>
            <a:r>
              <a:rPr lang="en-US" sz="16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"utilize the API", "leverage the infrastructure", "paradigm shift" — they pass review every time.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0" y="6310661"/>
            <a:ext cx="12192000" cy="5461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61" y="6447136"/>
            <a:ext cx="1917700" cy="2730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493" y="6273899"/>
            <a:ext cx="2159000" cy="311149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609600" y="1767483"/>
            <a:ext cx="10972800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  <a:spcAft>
                <a:spcPts val="1351"/>
              </a:spcAft>
            </a:pPr>
            <a:r>
              <a:rPr lang="en-US" sz="1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 — THE INSIGHT</a:t>
            </a:r>
            <a:endParaRPr lang="en-US" sz="1333" dirty="0"/>
          </a:p>
        </p:txBody>
      </p:sp>
      <p:sp>
        <p:nvSpPr>
          <p:cNvPr id="6" name="Text 1"/>
          <p:cNvSpPr/>
          <p:nvPr/>
        </p:nvSpPr>
        <p:spPr>
          <a:xfrm>
            <a:off x="608361" y="2192686"/>
            <a:ext cx="5854700" cy="3683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880"/>
              </a:lnSpc>
              <a:spcAft>
                <a:spcPts val="809"/>
              </a:spcAft>
            </a:pPr>
            <a:r>
              <a:rPr lang="en-US" sz="1867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Code review is automated.</a:t>
            </a:r>
            <a:endParaRPr lang="en-US" sz="1867" dirty="0"/>
          </a:p>
        </p:txBody>
      </p:sp>
      <p:sp>
        <p:nvSpPr>
          <p:cNvPr id="7" name="Text 2"/>
          <p:cNvSpPr/>
          <p:nvPr/>
        </p:nvSpPr>
        <p:spPr>
          <a:xfrm>
            <a:off x="608361" y="2661295"/>
            <a:ext cx="5854700" cy="3683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880"/>
              </a:lnSpc>
              <a:spcAft>
                <a:spcPts val="1620"/>
              </a:spcAft>
            </a:pPr>
            <a:r>
              <a:rPr lang="en-US" sz="1867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Infrastructure is automated.</a:t>
            </a:r>
            <a:endParaRPr lang="en-US" sz="1867" dirty="0"/>
          </a:p>
        </p:txBody>
      </p:sp>
      <p:sp>
        <p:nvSpPr>
          <p:cNvPr id="8" name="Shape 3"/>
          <p:cNvSpPr/>
          <p:nvPr/>
        </p:nvSpPr>
        <p:spPr>
          <a:xfrm>
            <a:off x="609600" y="3234035"/>
            <a:ext cx="609600" cy="12700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9" name="Text 4"/>
          <p:cNvSpPr/>
          <p:nvPr/>
        </p:nvSpPr>
        <p:spPr>
          <a:xfrm>
            <a:off x="608361" y="3451721"/>
            <a:ext cx="5854700" cy="10668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4195"/>
              </a:lnSpc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Documentation quality</a:t>
            </a:r>
            <a:endParaRPr lang="en-US" sz="3600" dirty="0"/>
          </a:p>
          <a:p>
            <a:pPr>
              <a:lnSpc>
                <a:spcPts val="4195"/>
              </a:lnSpc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enforcement is not.</a:t>
            </a:r>
            <a:endParaRPr lang="en-US" sz="3600" dirty="0"/>
          </a:p>
        </p:txBody>
      </p:sp>
      <p:sp>
        <p:nvSpPr>
          <p:cNvPr id="10" name="Text 5"/>
          <p:cNvSpPr/>
          <p:nvPr/>
        </p:nvSpPr>
        <p:spPr>
          <a:xfrm>
            <a:off x="608361" y="4690368"/>
            <a:ext cx="5854700" cy="4000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168"/>
              </a:lnSpc>
              <a:spcBef>
                <a:spcPts val="1351"/>
              </a:spcBef>
            </a:pPr>
            <a:r>
              <a:rPr lang="en-US" sz="20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Until now.</a:t>
            </a:r>
            <a:endParaRPr lang="en-US" sz="2000" dirty="0"/>
          </a:p>
        </p:txBody>
      </p:sp>
      <p:sp>
        <p:nvSpPr>
          <p:cNvPr id="11" name="Shape 6"/>
          <p:cNvSpPr/>
          <p:nvPr/>
        </p:nvSpPr>
        <p:spPr>
          <a:xfrm>
            <a:off x="6948190" y="2192983"/>
            <a:ext cx="4635500" cy="2120900"/>
          </a:xfrm>
          <a:prstGeom prst="roundRect">
            <a:avLst>
              <a:gd name="adj" fmla="val 1377"/>
            </a:avLst>
          </a:prstGeom>
          <a:solidFill>
            <a:srgbClr val="FFFFFF">
              <a:alpha val="7000"/>
            </a:srgbClr>
          </a:solidFill>
          <a:ln w="4763">
            <a:solidFill>
              <a:srgbClr val="FFFFFF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2" name="Text 7"/>
          <p:cNvSpPr/>
          <p:nvPr/>
        </p:nvSpPr>
        <p:spPr>
          <a:xfrm>
            <a:off x="7259340" y="2406948"/>
            <a:ext cx="4013200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  <a:spcAft>
                <a:spcPts val="1080"/>
              </a:spcAft>
            </a:pPr>
            <a:r>
              <a:rPr lang="en-US" sz="1333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MISSING PIECE</a:t>
            </a:r>
            <a:endParaRPr lang="en-US" sz="1333" dirty="0"/>
          </a:p>
        </p:txBody>
      </p:sp>
      <p:sp>
        <p:nvSpPr>
          <p:cNvPr id="13" name="Shape 8"/>
          <p:cNvSpPr/>
          <p:nvPr/>
        </p:nvSpPr>
        <p:spPr>
          <a:xfrm>
            <a:off x="7261225" y="2884984"/>
            <a:ext cx="120651" cy="120651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4" name="Text 9"/>
          <p:cNvSpPr/>
          <p:nvPr/>
        </p:nvSpPr>
        <p:spPr>
          <a:xfrm>
            <a:off x="7528719" y="2799309"/>
            <a:ext cx="3251200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</a:pPr>
            <a:r>
              <a:rPr lang="en-US" sz="1467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Code: ESLint, Prettier, type checkers</a:t>
            </a:r>
            <a:endParaRPr lang="en-US" sz="1467" dirty="0"/>
          </a:p>
        </p:txBody>
      </p:sp>
      <p:sp>
        <p:nvSpPr>
          <p:cNvPr id="15" name="Shape 10"/>
          <p:cNvSpPr/>
          <p:nvPr/>
        </p:nvSpPr>
        <p:spPr>
          <a:xfrm>
            <a:off x="7261225" y="3301008"/>
            <a:ext cx="120651" cy="120651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6" name="Text 11"/>
          <p:cNvSpPr/>
          <p:nvPr/>
        </p:nvSpPr>
        <p:spPr>
          <a:xfrm>
            <a:off x="7529811" y="3215333"/>
            <a:ext cx="3041651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</a:pPr>
            <a:r>
              <a:rPr lang="en-US" sz="1467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Infrastructure: Terraform, Pulumi</a:t>
            </a:r>
            <a:endParaRPr lang="en-US" sz="1467" dirty="0"/>
          </a:p>
        </p:txBody>
      </p:sp>
      <p:sp>
        <p:nvSpPr>
          <p:cNvPr id="17" name="Shape 12"/>
          <p:cNvSpPr/>
          <p:nvPr/>
        </p:nvSpPr>
        <p:spPr>
          <a:xfrm>
            <a:off x="7147719" y="3631059"/>
            <a:ext cx="4013200" cy="469900"/>
          </a:xfrm>
          <a:prstGeom prst="roundRect">
            <a:avLst>
              <a:gd name="adj" fmla="val 3506"/>
            </a:avLst>
          </a:prstGeom>
          <a:solidFill>
            <a:srgbClr val="3D9970">
              <a:alpha val="20000"/>
            </a:srgbClr>
          </a:solidFill>
          <a:ln w="4763">
            <a:solidFill>
              <a:srgbClr val="3D997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Shape 13"/>
          <p:cNvSpPr/>
          <p:nvPr/>
        </p:nvSpPr>
        <p:spPr>
          <a:xfrm>
            <a:off x="7293669" y="3805635"/>
            <a:ext cx="120651" cy="120651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9" name="Text 14"/>
          <p:cNvSpPr/>
          <p:nvPr/>
        </p:nvSpPr>
        <p:spPr>
          <a:xfrm>
            <a:off x="7560271" y="3705618"/>
            <a:ext cx="2216151" cy="2921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04"/>
              </a:lnSpc>
            </a:pPr>
            <a:r>
              <a:rPr lang="en-US" sz="1467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Docs: Invisible Mentors</a:t>
            </a:r>
            <a:endParaRPr lang="en-US" sz="14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6F1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609600" y="378470"/>
            <a:ext cx="10972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 — HOW IT WORKS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09600" y="682029"/>
            <a:ext cx="10972800" cy="914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591"/>
              </a:lnSpc>
              <a:spcAft>
                <a:spcPts val="2431"/>
              </a:spcAft>
            </a:pPr>
            <a:r>
              <a:rPr lang="en-US" sz="32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One pipeline. Zero human reviewers needed.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09451" y="1903859"/>
            <a:ext cx="5041900" cy="3632200"/>
          </a:xfrm>
          <a:prstGeom prst="roundRect">
            <a:avLst>
              <a:gd name="adj" fmla="val 469"/>
            </a:avLst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914251" y="2489151"/>
            <a:ext cx="4432300" cy="4381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456"/>
              </a:lnSpc>
              <a:spcAft>
                <a:spcPts val="809"/>
              </a:spcAft>
            </a:pPr>
            <a:r>
              <a:rPr lang="en-US" sz="2267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Vale Jargon Check</a:t>
            </a:r>
            <a:endParaRPr lang="en-US" sz="2267" dirty="0"/>
          </a:p>
        </p:txBody>
      </p:sp>
      <p:sp>
        <p:nvSpPr>
          <p:cNvPr id="8" name="Text 6"/>
          <p:cNvSpPr/>
          <p:nvPr/>
        </p:nvSpPr>
        <p:spPr>
          <a:xfrm>
            <a:off x="914251" y="3029050"/>
            <a:ext cx="4432300" cy="8255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160"/>
              </a:lnSpc>
              <a:spcAft>
                <a:spcPts val="1080"/>
              </a:spcAft>
            </a:pPr>
            <a:r>
              <a:rPr lang="en-US" sz="1333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Scans changed docs against custom jargon rules. Flags corporate buzzwords, vague language, filler phrases.</a:t>
            </a:r>
            <a:endParaRPr lang="en-US" sz="1333" dirty="0"/>
          </a:p>
        </p:txBody>
      </p:sp>
      <p:sp>
        <p:nvSpPr>
          <p:cNvPr id="9" name="Shape 7"/>
          <p:cNvSpPr/>
          <p:nvPr/>
        </p:nvSpPr>
        <p:spPr>
          <a:xfrm>
            <a:off x="914251" y="3990777"/>
            <a:ext cx="4432300" cy="958849"/>
          </a:xfrm>
          <a:prstGeom prst="roundRect">
            <a:avLst>
              <a:gd name="adj" fmla="val 3368"/>
            </a:avLst>
          </a:prstGeom>
          <a:solidFill>
            <a:srgbClr val="000000">
              <a:alpha val="30000"/>
            </a:srgbClr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1098401" y="4093071"/>
            <a:ext cx="40640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Aft>
                <a:spcPts val="271"/>
              </a:spcAft>
            </a:pPr>
            <a:r>
              <a:rPr lang="en-US" sz="1200" dirty="0">
                <a:solidFill>
                  <a:srgbClr val="3D997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✓ utilize → use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98401" y="4355901"/>
            <a:ext cx="40640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Aft>
                <a:spcPts val="271"/>
              </a:spcAft>
            </a:pPr>
            <a:r>
              <a:rPr lang="en-US" sz="1200" dirty="0">
                <a:solidFill>
                  <a:srgbClr val="3D997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✓ leverage → build 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98401" y="4618732"/>
            <a:ext cx="40640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3D997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✓ paradigm → approach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251" y="5087243"/>
            <a:ext cx="44323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Bef>
                <a:spcPts val="1080"/>
              </a:spcBef>
            </a:pPr>
            <a:r>
              <a:rPr lang="en-US" sz="12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Runtime: ~2 seconds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651500" y="1903859"/>
            <a:ext cx="863600" cy="3632200"/>
          </a:xfrm>
          <a:prstGeom prst="rect">
            <a:avLst/>
          </a:prstGeom>
          <a:solidFill>
            <a:srgbClr val="E8E4DB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5" name="Text 13"/>
          <p:cNvSpPr/>
          <p:nvPr/>
        </p:nvSpPr>
        <p:spPr>
          <a:xfrm>
            <a:off x="5867400" y="3461296"/>
            <a:ext cx="431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</a:pPr>
            <a:r>
              <a:rPr lang="en-US" sz="1200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exit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930900" y="3731817"/>
            <a:ext cx="304800" cy="127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7" name="Text 15"/>
          <p:cNvSpPr/>
          <p:nvPr/>
        </p:nvSpPr>
        <p:spPr>
          <a:xfrm>
            <a:off x="5832475" y="3777753"/>
            <a:ext cx="501651" cy="203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584"/>
              </a:lnSpc>
            </a:pPr>
            <a:r>
              <a:rPr lang="en-US" sz="9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triggers</a:t>
            </a:r>
            <a:endParaRPr lang="en-US" sz="933" dirty="0"/>
          </a:p>
        </p:txBody>
      </p:sp>
      <p:sp>
        <p:nvSpPr>
          <p:cNvPr id="19" name="Text 16"/>
          <p:cNvSpPr/>
          <p:nvPr/>
        </p:nvSpPr>
        <p:spPr>
          <a:xfrm>
            <a:off x="609600" y="5708649"/>
            <a:ext cx="10972800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2016"/>
              </a:lnSpc>
              <a:spcBef>
                <a:spcPts val="1351"/>
              </a:spcBef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Total: PR open to feedback posted — </a:t>
            </a:r>
            <a:r>
              <a:rPr lang="en-US" sz="1333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under 25 seconds</a:t>
            </a:r>
            <a:endParaRPr lang="en-US" sz="1333" dirty="0"/>
          </a:p>
        </p:txBody>
      </p:sp>
      <p:sp>
        <p:nvSpPr>
          <p:cNvPr id="20" name="Shape 17"/>
          <p:cNvSpPr/>
          <p:nvPr/>
        </p:nvSpPr>
        <p:spPr>
          <a:xfrm>
            <a:off x="0" y="6310661"/>
            <a:ext cx="12192000" cy="5461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61" y="6447136"/>
            <a:ext cx="1917700" cy="2730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6F1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609600" y="378470"/>
            <a:ext cx="10972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 — SETUP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09600" y="682675"/>
            <a:ext cx="10972800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591"/>
              </a:lnSpc>
              <a:spcAft>
                <a:spcPts val="2160"/>
              </a:spcAft>
            </a:pPr>
            <a:r>
              <a:rPr lang="en-US" sz="32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Seven lines of YAML. That is the entire onboarding.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09600" y="1413471"/>
            <a:ext cx="6705600" cy="4483100"/>
          </a:xfrm>
          <a:prstGeom prst="roundRect">
            <a:avLst>
              <a:gd name="adj" fmla="val 308"/>
            </a:avLst>
          </a:prstGeom>
          <a:solidFill>
            <a:srgbClr val="1E3035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6" name="Shape 4"/>
          <p:cNvSpPr/>
          <p:nvPr/>
        </p:nvSpPr>
        <p:spPr>
          <a:xfrm>
            <a:off x="609600" y="1412181"/>
            <a:ext cx="6705600" cy="368300"/>
          </a:xfrm>
          <a:prstGeom prst="rect">
            <a:avLst/>
          </a:prstGeom>
          <a:solidFill>
            <a:srgbClr val="152428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7" name="Shape 5"/>
          <p:cNvSpPr/>
          <p:nvPr/>
        </p:nvSpPr>
        <p:spPr>
          <a:xfrm>
            <a:off x="853976" y="1536005"/>
            <a:ext cx="120651" cy="120651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8" name="Shape 6"/>
          <p:cNvSpPr/>
          <p:nvPr/>
        </p:nvSpPr>
        <p:spPr>
          <a:xfrm>
            <a:off x="1073348" y="1536005"/>
            <a:ext cx="120651" cy="120651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9" name="Shape 7"/>
          <p:cNvSpPr/>
          <p:nvPr/>
        </p:nvSpPr>
        <p:spPr>
          <a:xfrm>
            <a:off x="1292721" y="1536005"/>
            <a:ext cx="120651" cy="120651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1572369" y="1494731"/>
            <a:ext cx="2457451" cy="203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584"/>
              </a:lnSpc>
            </a:pPr>
            <a:r>
              <a:rPr lang="en-US" sz="933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.github/workflows/invisible-mentor.yml</a:t>
            </a:r>
            <a:endParaRPr lang="en-US" sz="933" dirty="0"/>
          </a:p>
        </p:txBody>
      </p:sp>
      <p:sp>
        <p:nvSpPr>
          <p:cNvPr id="11" name="Text 9"/>
          <p:cNvSpPr/>
          <p:nvPr/>
        </p:nvSpPr>
        <p:spPr>
          <a:xfrm>
            <a:off x="914400" y="1950839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name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Invisible Mentors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2230636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on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[pull_request]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2578993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jobs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858789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vale-jargon-check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3138587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runs-on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ubuntu-latest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14400" y="3418384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steps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3698180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- </a:t>
            </a: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uses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actions/checkout@v4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14400" y="3977977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- </a:t>
            </a: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uses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errata-ai/vale-action@v2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4326335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ai-mentor-audit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4606131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needs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vale-jargon-check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14400" y="4885928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if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failure()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14400" y="5165725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steps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14400" y="5445521"/>
            <a:ext cx="6096000" cy="279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203"/>
              </a:lnSpc>
            </a:pP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- </a:t>
            </a:r>
            <a:r>
              <a:rPr lang="en-US" sz="1200" dirty="0">
                <a:solidFill>
                  <a:srgbClr val="7EC8A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run</a:t>
            </a:r>
            <a:r>
              <a:rPr lang="en-US" sz="1200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: </a:t>
            </a:r>
            <a:r>
              <a:rPr lang="en-US" sz="1200" dirty="0">
                <a:solidFill>
                  <a:srgbClr val="E8C96A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python ai_mentor.py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682211" y="1413124"/>
            <a:ext cx="3898900" cy="1263649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5" name="Text 23"/>
          <p:cNvSpPr/>
          <p:nvPr/>
        </p:nvSpPr>
        <p:spPr>
          <a:xfrm>
            <a:off x="7907635" y="1556940"/>
            <a:ext cx="3448051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600"/>
              </a:lnSpc>
              <a:spcAft>
                <a:spcPts val="271"/>
              </a:spcAft>
            </a:pPr>
            <a:r>
              <a:rPr lang="en-US" sz="24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7907635" y="2049363"/>
            <a:ext cx="3448051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lines of YAML</a:t>
            </a:r>
            <a:endParaRPr lang="en-US" sz="1333" dirty="0"/>
          </a:p>
        </p:txBody>
      </p:sp>
      <p:sp>
        <p:nvSpPr>
          <p:cNvPr id="27" name="Text 25"/>
          <p:cNvSpPr/>
          <p:nvPr/>
        </p:nvSpPr>
        <p:spPr>
          <a:xfrm>
            <a:off x="7907635" y="2304356"/>
            <a:ext cx="3448051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complete setup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7682211" y="2813200"/>
            <a:ext cx="3898900" cy="1263649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9" name="Text 27"/>
          <p:cNvSpPr/>
          <p:nvPr/>
        </p:nvSpPr>
        <p:spPr>
          <a:xfrm>
            <a:off x="7907635" y="2957016"/>
            <a:ext cx="3448051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600"/>
              </a:lnSpc>
              <a:spcAft>
                <a:spcPts val="271"/>
              </a:spcAft>
            </a:pPr>
            <a:r>
              <a:rPr lang="en-US" sz="24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7907635" y="3449439"/>
            <a:ext cx="3448051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new tools</a:t>
            </a:r>
            <a:endParaRPr lang="en-US" sz="1333" dirty="0"/>
          </a:p>
        </p:txBody>
      </p:sp>
      <p:sp>
        <p:nvSpPr>
          <p:cNvPr id="31" name="Text 29"/>
          <p:cNvSpPr/>
          <p:nvPr/>
        </p:nvSpPr>
        <p:spPr>
          <a:xfrm>
            <a:off x="7907635" y="3704431"/>
            <a:ext cx="3448051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to learn or install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7682211" y="4213276"/>
            <a:ext cx="3898900" cy="1263649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3" name="Text 31"/>
          <p:cNvSpPr/>
          <p:nvPr/>
        </p:nvSpPr>
        <p:spPr>
          <a:xfrm>
            <a:off x="7907635" y="4357092"/>
            <a:ext cx="3448051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600"/>
              </a:lnSpc>
              <a:spcAft>
                <a:spcPts val="271"/>
              </a:spcAft>
            </a:pPr>
            <a:r>
              <a:rPr lang="en-US" sz="24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 min</a:t>
            </a:r>
            <a:endParaRPr lang="en-US" sz="2400" dirty="0"/>
          </a:p>
        </p:txBody>
      </p:sp>
      <p:sp>
        <p:nvSpPr>
          <p:cNvPr id="34" name="Text 32"/>
          <p:cNvSpPr/>
          <p:nvPr/>
        </p:nvSpPr>
        <p:spPr>
          <a:xfrm>
            <a:off x="7907635" y="4849515"/>
            <a:ext cx="3448051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016"/>
              </a:lnSpc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to first review</a:t>
            </a:r>
            <a:endParaRPr lang="en-US" sz="1333" dirty="0"/>
          </a:p>
        </p:txBody>
      </p:sp>
      <p:sp>
        <p:nvSpPr>
          <p:cNvPr id="35" name="Text 33"/>
          <p:cNvSpPr/>
          <p:nvPr/>
        </p:nvSpPr>
        <p:spPr>
          <a:xfrm>
            <a:off x="7907635" y="5104507"/>
            <a:ext cx="3448051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on any repo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0" y="6310661"/>
            <a:ext cx="12192000" cy="5461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pic>
        <p:nvPicPr>
          <p:cNvPr id="3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61" y="6447136"/>
            <a:ext cx="1917700" cy="27304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6F1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609600" y="378470"/>
            <a:ext cx="10972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 — OUTPUT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09600" y="682029"/>
            <a:ext cx="10972800" cy="9144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591"/>
              </a:lnSpc>
              <a:spcAft>
                <a:spcPts val="2160"/>
              </a:spcAft>
            </a:pPr>
            <a:r>
              <a:rPr lang="en-US" sz="32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a contributor sees — 25 seconds after opening a PR.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09700" y="1933477"/>
            <a:ext cx="146049" cy="146049"/>
          </a:xfrm>
          <a:prstGeom prst="ellipse">
            <a:avLst/>
          </a:prstGeom>
          <a:solidFill>
            <a:srgbClr val="E05C5C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877838" y="1869977"/>
            <a:ext cx="1441449" cy="2730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160"/>
              </a:lnSpc>
            </a:pPr>
            <a:r>
              <a:rPr lang="en-US" sz="1333" b="1" dirty="0">
                <a:solidFill>
                  <a:srgbClr val="E05C5C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Original PR text</a:t>
            </a:r>
            <a:endParaRPr lang="en-US" sz="1333" dirty="0"/>
          </a:p>
        </p:txBody>
      </p:sp>
      <p:sp>
        <p:nvSpPr>
          <p:cNvPr id="7" name="Shape 5"/>
          <p:cNvSpPr/>
          <p:nvPr/>
        </p:nvSpPr>
        <p:spPr>
          <a:xfrm>
            <a:off x="609601" y="2281734"/>
            <a:ext cx="5175249" cy="1555749"/>
          </a:xfrm>
          <a:prstGeom prst="roundRect">
            <a:avLst>
              <a:gd name="adj" fmla="val 1919"/>
            </a:avLst>
          </a:prstGeom>
          <a:solidFill>
            <a:srgbClr val="FFFFFF"/>
          </a:solidFill>
          <a:ln w="4763">
            <a:solidFill>
              <a:srgbClr val="F0C8C8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8" name="Text 6"/>
          <p:cNvSpPr/>
          <p:nvPr/>
        </p:nvSpPr>
        <p:spPr>
          <a:xfrm>
            <a:off x="860425" y="2459534"/>
            <a:ext cx="4673600" cy="12001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67"/>
              </a:lnSpc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"Contributors should </a:t>
            </a:r>
            <a:r>
              <a:rPr lang="en-US" sz="1333" b="1" dirty="0">
                <a:solidFill>
                  <a:srgbClr val="C0392B"/>
                </a:solidFill>
                <a:highlight>
                  <a:srgbClr val="FDE8E8"/>
                </a:highlight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utilize</a:t>
            </a: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the existing API endpoints to interact with the system. The tool </a:t>
            </a:r>
            <a:r>
              <a:rPr lang="en-US" sz="1333" b="1" dirty="0">
                <a:solidFill>
                  <a:srgbClr val="C0392B"/>
                </a:solidFill>
                <a:highlight>
                  <a:srgbClr val="FDE8E8"/>
                </a:highlight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leverages</a:t>
            </a: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robust infrastructure to </a:t>
            </a:r>
            <a:r>
              <a:rPr lang="en-US" sz="1333" b="1" dirty="0">
                <a:solidFill>
                  <a:srgbClr val="C0392B"/>
                </a:solidFill>
                <a:highlight>
                  <a:srgbClr val="FDE8E8"/>
                </a:highlight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seamlessly</a:t>
            </a: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integrate with your workflow."</a:t>
            </a:r>
            <a:endParaRPr lang="en-US" sz="1333" dirty="0"/>
          </a:p>
        </p:txBody>
      </p:sp>
      <p:sp>
        <p:nvSpPr>
          <p:cNvPr id="9" name="Shape 7"/>
          <p:cNvSpPr/>
          <p:nvPr/>
        </p:nvSpPr>
        <p:spPr>
          <a:xfrm>
            <a:off x="609601" y="3976638"/>
            <a:ext cx="5175249" cy="698500"/>
          </a:xfrm>
          <a:prstGeom prst="roundRect">
            <a:avLst>
              <a:gd name="adj" fmla="val 6347"/>
            </a:avLst>
          </a:prstGeom>
          <a:solidFill>
            <a:srgbClr val="FFF0F0"/>
          </a:solidFill>
          <a:ln w="4763">
            <a:solidFill>
              <a:srgbClr val="F0C8C8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800100" y="4084737"/>
            <a:ext cx="4794251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C0392B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Vale flagged: 3 phrases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00100" y="4346179"/>
            <a:ext cx="4794251" cy="2222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728"/>
              </a:lnSpc>
              <a:spcBef>
                <a:spcPts val="271"/>
              </a:spcBef>
            </a:pPr>
            <a:r>
              <a:rPr lang="en-US" sz="1067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Stage 2 triggered → Gemini generating...</a:t>
            </a:r>
            <a:endParaRPr lang="en-US" sz="1067" dirty="0"/>
          </a:p>
        </p:txBody>
      </p:sp>
      <p:sp>
        <p:nvSpPr>
          <p:cNvPr id="12" name="Shape 10"/>
          <p:cNvSpPr/>
          <p:nvPr/>
        </p:nvSpPr>
        <p:spPr>
          <a:xfrm>
            <a:off x="6089651" y="1869431"/>
            <a:ext cx="12700" cy="2806700"/>
          </a:xfrm>
          <a:prstGeom prst="rect">
            <a:avLst/>
          </a:prstGeom>
          <a:solidFill>
            <a:srgbClr val="D0CCC4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3" name="Shape 11"/>
          <p:cNvSpPr/>
          <p:nvPr/>
        </p:nvSpPr>
        <p:spPr>
          <a:xfrm>
            <a:off x="6407250" y="1933477"/>
            <a:ext cx="146049" cy="146049"/>
          </a:xfrm>
          <a:prstGeom prst="ellipse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6674892" y="1869977"/>
            <a:ext cx="2457451" cy="2730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160"/>
              </a:lnSpc>
            </a:pPr>
            <a:r>
              <a:rPr lang="en-US" sz="1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After applying suggestions</a:t>
            </a:r>
            <a:endParaRPr lang="en-US" sz="1333" dirty="0"/>
          </a:p>
        </p:txBody>
      </p:sp>
      <p:sp>
        <p:nvSpPr>
          <p:cNvPr id="15" name="Shape 13"/>
          <p:cNvSpPr/>
          <p:nvPr/>
        </p:nvSpPr>
        <p:spPr>
          <a:xfrm>
            <a:off x="6407152" y="2281734"/>
            <a:ext cx="5175249" cy="1555749"/>
          </a:xfrm>
          <a:prstGeom prst="roundRect">
            <a:avLst>
              <a:gd name="adj" fmla="val 1919"/>
            </a:avLst>
          </a:prstGeom>
          <a:solidFill>
            <a:srgbClr val="FFFFFF"/>
          </a:solidFill>
          <a:ln w="4763">
            <a:solidFill>
              <a:srgbClr val="A8D8BC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6" name="Text 14"/>
          <p:cNvSpPr/>
          <p:nvPr/>
        </p:nvSpPr>
        <p:spPr>
          <a:xfrm>
            <a:off x="6657975" y="2459534"/>
            <a:ext cx="4673600" cy="12001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367"/>
              </a:lnSpc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"Contributors should </a:t>
            </a:r>
            <a:r>
              <a:rPr lang="en-US" sz="1333" b="1" dirty="0">
                <a:solidFill>
                  <a:srgbClr val="27AE60"/>
                </a:solidFill>
                <a:highlight>
                  <a:srgbClr val="E8F5EE"/>
                </a:highlight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use</a:t>
            </a: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the existing API endpoints to interact with the system. The tool </a:t>
            </a:r>
            <a:r>
              <a:rPr lang="en-US" sz="1333" b="1" dirty="0">
                <a:solidFill>
                  <a:srgbClr val="27AE60"/>
                </a:solidFill>
                <a:highlight>
                  <a:srgbClr val="E8F5EE"/>
                </a:highlight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builds on</a:t>
            </a: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stable infrastructure that connects to your workflow </a:t>
            </a:r>
            <a:r>
              <a:rPr lang="en-US" sz="1333" b="1" dirty="0">
                <a:solidFill>
                  <a:srgbClr val="27AE60"/>
                </a:solidFill>
                <a:highlight>
                  <a:srgbClr val="E8F5EE"/>
                </a:highlight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without extra setup</a:t>
            </a: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."</a:t>
            </a:r>
            <a:endParaRPr lang="en-US" sz="1333" dirty="0"/>
          </a:p>
        </p:txBody>
      </p:sp>
      <p:sp>
        <p:nvSpPr>
          <p:cNvPr id="17" name="Shape 15"/>
          <p:cNvSpPr/>
          <p:nvPr/>
        </p:nvSpPr>
        <p:spPr>
          <a:xfrm>
            <a:off x="6407152" y="3976638"/>
            <a:ext cx="5175249" cy="698500"/>
          </a:xfrm>
          <a:prstGeom prst="roundRect">
            <a:avLst>
              <a:gd name="adj" fmla="val 6347"/>
            </a:avLst>
          </a:prstGeom>
          <a:solidFill>
            <a:srgbClr val="E8F5EE"/>
          </a:solidFill>
          <a:ln w="4763">
            <a:solidFill>
              <a:srgbClr val="A8D8BC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6"/>
          <p:cNvSpPr/>
          <p:nvPr/>
        </p:nvSpPr>
        <p:spPr>
          <a:xfrm>
            <a:off x="6597651" y="4084737"/>
            <a:ext cx="4794251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27AE6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Shorter, clearer, globally readable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597651" y="4346179"/>
            <a:ext cx="4794251" cy="2222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728"/>
              </a:lnSpc>
              <a:spcBef>
                <a:spcPts val="271"/>
              </a:spcBef>
            </a:pPr>
            <a:r>
              <a:rPr lang="en-US" sz="1067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No style guide needed. No reviewer required.</a:t>
            </a:r>
            <a:endParaRPr lang="en-US" sz="1067" dirty="0"/>
          </a:p>
        </p:txBody>
      </p:sp>
      <p:sp>
        <p:nvSpPr>
          <p:cNvPr id="20" name="Shape 18"/>
          <p:cNvSpPr/>
          <p:nvPr/>
        </p:nvSpPr>
        <p:spPr>
          <a:xfrm>
            <a:off x="0" y="6310661"/>
            <a:ext cx="12192000" cy="5461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61" y="6447136"/>
            <a:ext cx="1917700" cy="27304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6F1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609600" y="378470"/>
            <a:ext cx="10972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 — RESULTS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09600" y="682675"/>
            <a:ext cx="10972800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591"/>
              </a:lnSpc>
              <a:spcAft>
                <a:spcPts val="2700"/>
              </a:spcAft>
            </a:pPr>
            <a:r>
              <a:rPr lang="en-US" sz="32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Measured, repeatable, and runs on every PR.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10246" y="1481486"/>
            <a:ext cx="2559049" cy="7937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6240"/>
              </a:lnSpc>
            </a:pPr>
            <a:r>
              <a:rPr lang="en-US" sz="6133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25s</a:t>
            </a:r>
            <a:endParaRPr lang="en-US" sz="6133" dirty="0"/>
          </a:p>
        </p:txBody>
      </p:sp>
      <p:sp>
        <p:nvSpPr>
          <p:cNvPr id="6" name="Shape 4"/>
          <p:cNvSpPr/>
          <p:nvPr/>
        </p:nvSpPr>
        <p:spPr>
          <a:xfrm>
            <a:off x="1378546" y="2377380"/>
            <a:ext cx="1022351" cy="19051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610246" y="2499817"/>
            <a:ext cx="2559049" cy="2730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2160"/>
              </a:lnSpc>
              <a:spcAft>
                <a:spcPts val="432"/>
              </a:spcAft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 open to feedback</a:t>
            </a:r>
            <a:endParaRPr lang="en-US" sz="1333" dirty="0"/>
          </a:p>
        </p:txBody>
      </p:sp>
      <p:sp>
        <p:nvSpPr>
          <p:cNvPr id="8" name="Text 6"/>
          <p:cNvSpPr/>
          <p:nvPr/>
        </p:nvSpPr>
        <p:spPr>
          <a:xfrm>
            <a:off x="610246" y="2828231"/>
            <a:ext cx="2559049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End-to-end, including GitHub Actions overhead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14366" y="1481486"/>
            <a:ext cx="2559049" cy="7937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6240"/>
              </a:lnSpc>
            </a:pPr>
            <a:r>
              <a:rPr lang="en-US" sz="6133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&lt;3%</a:t>
            </a:r>
            <a:endParaRPr lang="en-US" sz="6133" dirty="0"/>
          </a:p>
        </p:txBody>
      </p:sp>
      <p:sp>
        <p:nvSpPr>
          <p:cNvPr id="10" name="Shape 8"/>
          <p:cNvSpPr/>
          <p:nvPr/>
        </p:nvSpPr>
        <p:spPr>
          <a:xfrm>
            <a:off x="4182666" y="2377380"/>
            <a:ext cx="1022351" cy="19051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3414366" y="2499817"/>
            <a:ext cx="2559049" cy="2730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2160"/>
              </a:lnSpc>
              <a:spcAft>
                <a:spcPts val="432"/>
              </a:spcAft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False positive rate</a:t>
            </a:r>
            <a:endParaRPr lang="en-US" sz="1333" dirty="0"/>
          </a:p>
        </p:txBody>
      </p:sp>
      <p:sp>
        <p:nvSpPr>
          <p:cNvPr id="12" name="Text 10"/>
          <p:cNvSpPr/>
          <p:nvPr/>
        </p:nvSpPr>
        <p:spPr>
          <a:xfrm>
            <a:off x="3414366" y="2828231"/>
            <a:ext cx="2559049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Tested on 200+ documentation files across 12 repos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218486" y="1481486"/>
            <a:ext cx="2559049" cy="7937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6240"/>
              </a:lnSpc>
            </a:pPr>
            <a:r>
              <a:rPr lang="en-US" sz="6133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94%</a:t>
            </a:r>
            <a:endParaRPr lang="en-US" sz="6133" dirty="0"/>
          </a:p>
        </p:txBody>
      </p:sp>
      <p:sp>
        <p:nvSpPr>
          <p:cNvPr id="14" name="Shape 12"/>
          <p:cNvSpPr/>
          <p:nvPr/>
        </p:nvSpPr>
        <p:spPr>
          <a:xfrm>
            <a:off x="6986786" y="2377380"/>
            <a:ext cx="1022351" cy="19051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5" name="Text 13"/>
          <p:cNvSpPr/>
          <p:nvPr/>
        </p:nvSpPr>
        <p:spPr>
          <a:xfrm>
            <a:off x="6218486" y="2499817"/>
            <a:ext cx="2559049" cy="2730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2160"/>
              </a:lnSpc>
              <a:spcAft>
                <a:spcPts val="432"/>
              </a:spcAft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Contributor revision rate</a:t>
            </a:r>
            <a:endParaRPr lang="en-US" sz="1333" dirty="0"/>
          </a:p>
        </p:txBody>
      </p:sp>
      <p:sp>
        <p:nvSpPr>
          <p:cNvPr id="16" name="Text 14"/>
          <p:cNvSpPr/>
          <p:nvPr/>
        </p:nvSpPr>
        <p:spPr>
          <a:xfrm>
            <a:off x="6218486" y="2828231"/>
            <a:ext cx="2559049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PRs that received corrections after feedback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022657" y="1481486"/>
            <a:ext cx="2559049" cy="793751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6240"/>
              </a:lnSpc>
            </a:pPr>
            <a:r>
              <a:rPr lang="en-US" sz="6133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</a:t>
            </a:r>
            <a:endParaRPr lang="en-US" sz="6133" dirty="0"/>
          </a:p>
        </p:txBody>
      </p:sp>
      <p:sp>
        <p:nvSpPr>
          <p:cNvPr id="18" name="Shape 16"/>
          <p:cNvSpPr/>
          <p:nvPr/>
        </p:nvSpPr>
        <p:spPr>
          <a:xfrm>
            <a:off x="9791006" y="2377380"/>
            <a:ext cx="1022351" cy="19051"/>
          </a:xfrm>
          <a:prstGeom prst="rect">
            <a:avLst/>
          </a:prstGeom>
          <a:solidFill>
            <a:srgbClr val="3D9970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19" name="Text 17"/>
          <p:cNvSpPr/>
          <p:nvPr/>
        </p:nvSpPr>
        <p:spPr>
          <a:xfrm>
            <a:off x="9022657" y="2499817"/>
            <a:ext cx="2559049" cy="2730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2160"/>
              </a:lnSpc>
              <a:spcAft>
                <a:spcPts val="432"/>
              </a:spcAft>
            </a:pPr>
            <a:r>
              <a:rPr lang="en-US" sz="1333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Human reviewers needed</a:t>
            </a:r>
            <a:endParaRPr lang="en-US" sz="1333" dirty="0"/>
          </a:p>
        </p:txBody>
      </p:sp>
      <p:sp>
        <p:nvSpPr>
          <p:cNvPr id="20" name="Text 18"/>
          <p:cNvSpPr/>
          <p:nvPr/>
        </p:nvSpPr>
        <p:spPr>
          <a:xfrm>
            <a:off x="9022657" y="2828231"/>
            <a:ext cx="2559049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1800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For documentation language quality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09600" y="3560366"/>
            <a:ext cx="10972800" cy="1073149"/>
          </a:xfrm>
          <a:prstGeom prst="roundRect">
            <a:avLst>
              <a:gd name="adj" fmla="val 4033"/>
            </a:avLst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22" name="Text 20"/>
          <p:cNvSpPr/>
          <p:nvPr/>
        </p:nvSpPr>
        <p:spPr>
          <a:xfrm>
            <a:off x="913161" y="3785791"/>
            <a:ext cx="9137649" cy="6223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448"/>
              </a:lnSpc>
            </a:pPr>
            <a:r>
              <a:rPr lang="en-US" sz="16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 review comments per PR dropped from </a:t>
            </a:r>
            <a:r>
              <a:rPr lang="en-US" sz="1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6.2</a:t>
            </a:r>
            <a:r>
              <a:rPr lang="en-US" sz="16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to </a:t>
            </a:r>
            <a:r>
              <a:rPr lang="en-US" sz="16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0.8</a:t>
            </a:r>
            <a:r>
              <a:rPr lang="en-US" sz="1600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— reviewers now focus on ideas, not language.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293349" y="3730129"/>
            <a:ext cx="984251" cy="203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r">
              <a:lnSpc>
                <a:spcPts val="1584"/>
              </a:lnSpc>
            </a:pPr>
            <a:r>
              <a:rPr lang="en-US" sz="933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Cost</a:t>
            </a:r>
            <a:endParaRPr lang="en-US" sz="933" dirty="0"/>
          </a:p>
        </p:txBody>
      </p:sp>
      <p:sp>
        <p:nvSpPr>
          <p:cNvPr id="24" name="Text 22"/>
          <p:cNvSpPr/>
          <p:nvPr/>
        </p:nvSpPr>
        <p:spPr>
          <a:xfrm>
            <a:off x="10293349" y="3931840"/>
            <a:ext cx="984251" cy="330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r">
              <a:lnSpc>
                <a:spcPts val="2592"/>
              </a:lnSpc>
            </a:pPr>
            <a:r>
              <a:rPr lang="en-US" sz="16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$0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0293349" y="4260552"/>
            <a:ext cx="984251" cy="203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r">
              <a:lnSpc>
                <a:spcPts val="1584"/>
              </a:lnSpc>
            </a:pPr>
            <a:r>
              <a:rPr lang="en-US" sz="933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Gemini free tier</a:t>
            </a:r>
            <a:endParaRPr lang="en-US" sz="933" dirty="0"/>
          </a:p>
        </p:txBody>
      </p:sp>
      <p:sp>
        <p:nvSpPr>
          <p:cNvPr id="26" name="Shape 24"/>
          <p:cNvSpPr/>
          <p:nvPr/>
        </p:nvSpPr>
        <p:spPr>
          <a:xfrm>
            <a:off x="0" y="6310661"/>
            <a:ext cx="12192000" cy="5461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61" y="6447136"/>
            <a:ext cx="1917700" cy="27304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6F1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609600" y="378470"/>
            <a:ext cx="10972800" cy="2349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  <a:spcAft>
                <a:spcPts val="540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 — STACK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09600" y="682675"/>
            <a:ext cx="10972800" cy="457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3591"/>
              </a:lnSpc>
              <a:spcAft>
                <a:spcPts val="2431"/>
              </a:spcAft>
            </a:pPr>
            <a:r>
              <a:rPr lang="en-US" sz="32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Deliberately boring. Entirely open source.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10246" y="1447403"/>
            <a:ext cx="2559049" cy="2946400"/>
          </a:xfrm>
          <a:prstGeom prst="roundRect">
            <a:avLst>
              <a:gd name="adj" fmla="val 946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834678" y="1659186"/>
            <a:ext cx="488949" cy="488949"/>
          </a:xfrm>
          <a:prstGeom prst="roundRect">
            <a:avLst>
              <a:gd name="adj" fmla="val 3238"/>
            </a:avLst>
          </a:prstGeom>
          <a:solidFill>
            <a:srgbClr val="223C43"/>
          </a:solidFill>
          <a:ln/>
        </p:spPr>
        <p:txBody>
          <a:bodyPr wrap="square" lIns="0" tIns="0" rIns="0" bIns="0" rtlCol="0" anchor="ctr"/>
          <a:lstStyle/>
          <a:p>
            <a:pPr algn="ctr">
              <a:lnSpc>
                <a:spcPts val="2880"/>
              </a:lnSpc>
            </a:pPr>
            <a:r>
              <a:rPr lang="en-US" sz="1867" b="1" dirty="0">
                <a:solidFill>
                  <a:srgbClr val="3D9970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V</a:t>
            </a:r>
            <a:endParaRPr lang="en-US" sz="1867" dirty="0"/>
          </a:p>
        </p:txBody>
      </p:sp>
      <p:sp>
        <p:nvSpPr>
          <p:cNvPr id="7" name="Text 5"/>
          <p:cNvSpPr/>
          <p:nvPr/>
        </p:nvSpPr>
        <p:spPr>
          <a:xfrm>
            <a:off x="835669" y="2284115"/>
            <a:ext cx="2108200" cy="330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592"/>
              </a:lnSpc>
              <a:spcAft>
                <a:spcPts val="540"/>
              </a:spcAft>
            </a:pPr>
            <a:r>
              <a:rPr lang="en-US" sz="16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Vale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35669" y="2682379"/>
            <a:ext cx="21082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Aft>
                <a:spcPts val="648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Prose Linter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35669" y="2993580"/>
            <a:ext cx="2108200" cy="1187449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Syntax-aware, config-driven, language-agnostic. Runs the custom InvisibleMentors jargon ruleset.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414366" y="1447403"/>
            <a:ext cx="2559049" cy="2946400"/>
          </a:xfrm>
          <a:prstGeom prst="roundRect">
            <a:avLst>
              <a:gd name="adj" fmla="val 946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3638799" y="1659186"/>
            <a:ext cx="488949" cy="488949"/>
          </a:xfrm>
          <a:prstGeom prst="roundRect">
            <a:avLst>
              <a:gd name="adj" fmla="val 3238"/>
            </a:avLst>
          </a:prstGeom>
          <a:solidFill>
            <a:srgbClr val="223C43"/>
          </a:solidFill>
          <a:ln/>
        </p:spPr>
        <p:txBody>
          <a:bodyPr wrap="square" lIns="0" tIns="0" rIns="0" bIns="0" rtlCol="0" anchor="ctr"/>
          <a:lstStyle/>
          <a:p>
            <a:pPr algn="ctr">
              <a:lnSpc>
                <a:spcPts val="2160"/>
              </a:lnSpc>
            </a:pPr>
            <a:r>
              <a:rPr lang="en-US" sz="1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</a:t>
            </a:r>
            <a:endParaRPr lang="en-US" sz="1333" dirty="0"/>
          </a:p>
        </p:txBody>
      </p:sp>
      <p:sp>
        <p:nvSpPr>
          <p:cNvPr id="12" name="Text 10"/>
          <p:cNvSpPr/>
          <p:nvPr/>
        </p:nvSpPr>
        <p:spPr>
          <a:xfrm>
            <a:off x="3639791" y="2284115"/>
            <a:ext cx="2108200" cy="330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592"/>
              </a:lnSpc>
              <a:spcAft>
                <a:spcPts val="540"/>
              </a:spcAft>
            </a:pPr>
            <a:r>
              <a:rPr lang="en-US" sz="16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Gemini 2.5 Flash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39791" y="2682379"/>
            <a:ext cx="21082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Aft>
                <a:spcPts val="648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Suggestions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39791" y="2992239"/>
            <a:ext cx="2108200" cy="9525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Fast, inexpensive, 1M token context. Free tier handles typical open source PR volumes.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18486" y="1447403"/>
            <a:ext cx="2559049" cy="2946400"/>
          </a:xfrm>
          <a:prstGeom prst="roundRect">
            <a:avLst>
              <a:gd name="adj" fmla="val 946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6" name="Text 14"/>
          <p:cNvSpPr/>
          <p:nvPr/>
        </p:nvSpPr>
        <p:spPr>
          <a:xfrm>
            <a:off x="6442919" y="1659186"/>
            <a:ext cx="488949" cy="488949"/>
          </a:xfrm>
          <a:prstGeom prst="roundRect">
            <a:avLst>
              <a:gd name="adj" fmla="val 3238"/>
            </a:avLst>
          </a:prstGeom>
          <a:solidFill>
            <a:srgbClr val="223C43"/>
          </a:solidFill>
          <a:ln/>
        </p:spPr>
        <p:txBody>
          <a:bodyPr wrap="square" lIns="0" tIns="0" rIns="0" bIns="0" rtlCol="0" anchor="ctr"/>
          <a:lstStyle/>
          <a:p>
            <a:pPr algn="ctr">
              <a:lnSpc>
                <a:spcPts val="2160"/>
              </a:lnSpc>
            </a:pPr>
            <a:r>
              <a:rPr lang="en-US" sz="1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GH</a:t>
            </a:r>
            <a:endParaRPr lang="en-US" sz="1333" dirty="0"/>
          </a:p>
        </p:txBody>
      </p:sp>
      <p:sp>
        <p:nvSpPr>
          <p:cNvPr id="17" name="Text 15"/>
          <p:cNvSpPr/>
          <p:nvPr/>
        </p:nvSpPr>
        <p:spPr>
          <a:xfrm>
            <a:off x="6443911" y="2284115"/>
            <a:ext cx="2108200" cy="330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592"/>
              </a:lnSpc>
              <a:spcAft>
                <a:spcPts val="540"/>
              </a:spcAft>
            </a:pPr>
            <a:r>
              <a:rPr lang="en-US" sz="16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GitHub Actions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43911" y="2682379"/>
            <a:ext cx="21082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Aft>
                <a:spcPts val="648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Orchestration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43911" y="2992239"/>
            <a:ext cx="2108200" cy="9525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Already in every repo. Two-job workflow with conditional trigger. No new infrastructure.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022657" y="1447403"/>
            <a:ext cx="2559049" cy="2946400"/>
          </a:xfrm>
          <a:prstGeom prst="roundRect">
            <a:avLst>
              <a:gd name="adj" fmla="val 946"/>
            </a:avLst>
          </a:prstGeom>
          <a:solidFill>
            <a:srgbClr val="FFFFFF"/>
          </a:solidFill>
          <a:ln w="4763">
            <a:solidFill>
              <a:srgbClr val="E0DD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1" name="Text 19"/>
          <p:cNvSpPr/>
          <p:nvPr/>
        </p:nvSpPr>
        <p:spPr>
          <a:xfrm>
            <a:off x="9247039" y="1659186"/>
            <a:ext cx="488949" cy="488949"/>
          </a:xfrm>
          <a:prstGeom prst="roundRect">
            <a:avLst>
              <a:gd name="adj" fmla="val 3238"/>
            </a:avLst>
          </a:prstGeom>
          <a:solidFill>
            <a:srgbClr val="223C43"/>
          </a:solidFill>
          <a:ln/>
        </p:spPr>
        <p:txBody>
          <a:bodyPr wrap="square" lIns="0" tIns="0" rIns="0" bIns="0" rtlCol="0" anchor="ctr"/>
          <a:lstStyle/>
          <a:p>
            <a:pPr algn="ctr">
              <a:lnSpc>
                <a:spcPts val="2160"/>
              </a:lnSpc>
            </a:pPr>
            <a:r>
              <a:rPr lang="en-US" sz="1333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Py</a:t>
            </a:r>
            <a:endParaRPr lang="en-US" sz="1333" dirty="0"/>
          </a:p>
        </p:txBody>
      </p:sp>
      <p:sp>
        <p:nvSpPr>
          <p:cNvPr id="22" name="Text 20"/>
          <p:cNvSpPr/>
          <p:nvPr/>
        </p:nvSpPr>
        <p:spPr>
          <a:xfrm>
            <a:off x="9248080" y="2284115"/>
            <a:ext cx="2108200" cy="3302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2592"/>
              </a:lnSpc>
              <a:spcAft>
                <a:spcPts val="540"/>
              </a:spcAft>
            </a:pPr>
            <a:r>
              <a:rPr lang="en-US" sz="1600" b="1" dirty="0">
                <a:solidFill>
                  <a:srgbClr val="1A2C3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Python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248080" y="2682379"/>
            <a:ext cx="2108200" cy="2286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  <a:spcAft>
                <a:spcPts val="648"/>
              </a:spcAft>
            </a:pPr>
            <a:r>
              <a:rPr lang="en-US" sz="1200" b="1" dirty="0">
                <a:solidFill>
                  <a:srgbClr val="3D997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Glue Script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248080" y="2992239"/>
            <a:ext cx="2108200" cy="9525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>
              <a:lnSpc>
                <a:spcPts val="1872"/>
              </a:lnSpc>
            </a:pPr>
            <a:r>
              <a:rPr lang="en-US" sz="1200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200 lines. Calls Gemini, posts sticky PR comments, handles retries. Fully auditable.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09600" y="4600079"/>
            <a:ext cx="10972800" cy="254000"/>
          </a:xfrm>
          <a:prstGeom prst="rect">
            <a:avLst/>
          </a:prstGeom>
          <a:ln/>
        </p:spPr>
        <p:txBody>
          <a:bodyPr wrap="square" lIns="0" tIns="0" rIns="0" bIns="0" rtlCol="0" anchor="t"/>
          <a:lstStyle/>
          <a:p>
            <a:pPr algn="ctr">
              <a:lnSpc>
                <a:spcPts val="2016"/>
              </a:lnSpc>
              <a:spcBef>
                <a:spcPts val="1620"/>
              </a:spcBef>
            </a:pPr>
            <a:r>
              <a:rPr lang="en-US" sz="1333" dirty="0">
                <a:solidFill>
                  <a:srgbClr val="5A7A82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No new dashboards. No vendor lock-in. No accounts beyond Gemini.</a:t>
            </a:r>
            <a:r>
              <a:rPr lang="en-US" sz="1333" b="1" dirty="0">
                <a:solidFill>
                  <a:srgbClr val="223C43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 Everything lives in your repo.</a:t>
            </a:r>
            <a:endParaRPr lang="en-US" sz="1333" dirty="0"/>
          </a:p>
        </p:txBody>
      </p:sp>
      <p:sp>
        <p:nvSpPr>
          <p:cNvPr id="26" name="Shape 24"/>
          <p:cNvSpPr/>
          <p:nvPr/>
        </p:nvSpPr>
        <p:spPr>
          <a:xfrm>
            <a:off x="0" y="6310661"/>
            <a:ext cx="12192000" cy="546100"/>
          </a:xfrm>
          <a:prstGeom prst="rect">
            <a:avLst/>
          </a:prstGeom>
          <a:solidFill>
            <a:srgbClr val="223C43"/>
          </a:solidFill>
          <a:ln/>
        </p:spPr>
        <p:txBody>
          <a:bodyPr/>
          <a:lstStyle/>
          <a:p>
            <a:endParaRPr lang="en-US" sz="2400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61" y="6447136"/>
            <a:ext cx="1917700" cy="2730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724</Words>
  <Application>Microsoft Office PowerPoint</Application>
  <PresentationFormat>Widescreen</PresentationFormat>
  <Paragraphs>141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monospace</vt:lpstr>
      <vt:lpstr>Plus Jakarta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Sai Sravan Cherukuri</dc:creator>
  <cp:lastModifiedBy>Sai Sravan Cherukuri</cp:lastModifiedBy>
  <cp:revision>1</cp:revision>
  <dcterms:created xsi:type="dcterms:W3CDTF">2026-05-14T01:56:03Z</dcterms:created>
  <dcterms:modified xsi:type="dcterms:W3CDTF">2026-05-14T02:01:33Z</dcterms:modified>
</cp:coreProperties>
</file>