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5"/>
    <p:sldMasterId id="214748366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y="5143500" cx="9144000"/>
  <p:notesSz cx="6858000" cy="9144000"/>
  <p:embeddedFontLst>
    <p:embeddedFont>
      <p:font typeface="Roboto Slab"/>
      <p:regular r:id="rId41"/>
      <p:bold r:id="rId42"/>
    </p:embeddedFont>
    <p:embeddedFont>
      <p:font typeface="Roboto"/>
      <p:regular r:id="rId43"/>
      <p:bold r:id="rId44"/>
      <p:italic r:id="rId45"/>
      <p:boldItalic r:id="rId46"/>
    </p:embeddedFont>
    <p:embeddedFont>
      <p:font typeface="Open Sans SemiBold"/>
      <p:regular r:id="rId47"/>
      <p:bold r:id="rId48"/>
      <p:italic r:id="rId49"/>
      <p:boldItalic r:id="rId50"/>
    </p:embeddedFont>
    <p:embeddedFont>
      <p:font typeface="Open Sans ExtraBold"/>
      <p:bold r:id="rId51"/>
      <p:boldItalic r:id="rId52"/>
    </p:embeddedFont>
    <p:embeddedFont>
      <p:font typeface="Roboto Slab ExtraBold"/>
      <p:bold r:id="rId53"/>
    </p:embeddedFont>
    <p:embeddedFont>
      <p:font typeface="Open Sans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52FE89D-D3B4-48FC-AA51-BD9517312D37}">
  <a:tblStyle styleId="{C52FE89D-D3B4-48FC-AA51-BD9517312D3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font" Target="fonts/RobotoSlab-bold.fntdata"/><Relationship Id="rId41" Type="http://schemas.openxmlformats.org/officeDocument/2006/relationships/font" Target="fonts/RobotoSlab-regular.fntdata"/><Relationship Id="rId44" Type="http://schemas.openxmlformats.org/officeDocument/2006/relationships/font" Target="fonts/Roboto-bold.fntdata"/><Relationship Id="rId43" Type="http://schemas.openxmlformats.org/officeDocument/2006/relationships/font" Target="fonts/Roboto-regular.fntdata"/><Relationship Id="rId46" Type="http://schemas.openxmlformats.org/officeDocument/2006/relationships/font" Target="fonts/Roboto-boldItalic.fntdata"/><Relationship Id="rId45" Type="http://schemas.openxmlformats.org/officeDocument/2006/relationships/font" Target="fonts/Roboto-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OpenSansSemiBold-bold.fntdata"/><Relationship Id="rId47" Type="http://schemas.openxmlformats.org/officeDocument/2006/relationships/font" Target="fonts/OpenSansSemiBold-regular.fntdata"/><Relationship Id="rId49" Type="http://schemas.openxmlformats.org/officeDocument/2006/relationships/font" Target="fonts/OpenSansSemiBold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OpenSansExtraBold-bold.fntdata"/><Relationship Id="rId50" Type="http://schemas.openxmlformats.org/officeDocument/2006/relationships/font" Target="fonts/OpenSansSemiBold-boldItalic.fntdata"/><Relationship Id="rId53" Type="http://schemas.openxmlformats.org/officeDocument/2006/relationships/font" Target="fonts/RobotoSlabExtraBold-bold.fntdata"/><Relationship Id="rId52" Type="http://schemas.openxmlformats.org/officeDocument/2006/relationships/font" Target="fonts/OpenSansExtraBold-boldItalic.fntdata"/><Relationship Id="rId11" Type="http://schemas.openxmlformats.org/officeDocument/2006/relationships/slide" Target="slides/slide4.xml"/><Relationship Id="rId55" Type="http://schemas.openxmlformats.org/officeDocument/2006/relationships/font" Target="fonts/OpenSans-bold.fntdata"/><Relationship Id="rId10" Type="http://schemas.openxmlformats.org/officeDocument/2006/relationships/slide" Target="slides/slide3.xml"/><Relationship Id="rId54" Type="http://schemas.openxmlformats.org/officeDocument/2006/relationships/font" Target="fonts/OpenSans-regular.fntdata"/><Relationship Id="rId13" Type="http://schemas.openxmlformats.org/officeDocument/2006/relationships/slide" Target="slides/slide6.xml"/><Relationship Id="rId57" Type="http://schemas.openxmlformats.org/officeDocument/2006/relationships/font" Target="fonts/OpenSans-boldItalic.fntdata"/><Relationship Id="rId12" Type="http://schemas.openxmlformats.org/officeDocument/2006/relationships/slide" Target="slides/slide5.xml"/><Relationship Id="rId56" Type="http://schemas.openxmlformats.org/officeDocument/2006/relationships/font" Target="fonts/OpenSans-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e1628e7218_6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e1628e7218_6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d534cc212a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3d534cc212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d534cc212a_0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3d534cc212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d534cc212a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d534cc212a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d90e08734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d90e08734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d90e08734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d90e08734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d90e08734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d90e08734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d90e08734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d90e08734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dfe36e5d8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dfe36e5d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dfe36e5d8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dfe36e5d8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dfe36e5d8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dfe36e5d8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d534cc212a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g3d534cc212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/>
              <a:t>Opening</a:t>
            </a:r>
            <a:endParaRPr sz="6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dfe36e5d8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dfe36e5d8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d90e08734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d90e08734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d90e08734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d90e08734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d90e08734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d90e08734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d90e087349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d90e087349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d90e087349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d90e087349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d90e087349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d90e087349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d90e087349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d90e08734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d90e087349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d90e08734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d90e08734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d90e08734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38100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Intro</a:t>
            </a:r>
            <a:endParaRPr sz="13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d90e087349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d90e087349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d90e087349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d90e087349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e1628e7218_6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e1628e7218_6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e1628e7218_6_4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e1628e7218_6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d534cc212a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3d534cc212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d534cc212a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g3d534cc212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d534cc212a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d534cc212a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d534cc212a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3d534cc212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d534cc212a_0_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g3d534cc212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jpg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0.png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3.png"/><Relationship Id="rId6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0" y="1093233"/>
            <a:ext cx="5045700" cy="16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4000"/>
              <a:buFont typeface="Open Sans ExtraBold"/>
              <a:buNone/>
              <a:defRPr b="0" sz="40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4000"/>
              <a:buFont typeface="Open Sans ExtraBold"/>
              <a:buNone/>
              <a:defRPr b="0" sz="4000">
                <a:solidFill>
                  <a:srgbClr val="2F485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4000"/>
              <a:buFont typeface="Open Sans ExtraBold"/>
              <a:buNone/>
              <a:defRPr b="0" sz="4000">
                <a:solidFill>
                  <a:srgbClr val="2F485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4000"/>
              <a:buFont typeface="Open Sans ExtraBold"/>
              <a:buNone/>
              <a:defRPr b="0" sz="4000">
                <a:solidFill>
                  <a:srgbClr val="2F485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4000"/>
              <a:buFont typeface="Open Sans ExtraBold"/>
              <a:buNone/>
              <a:defRPr b="0" sz="4000">
                <a:solidFill>
                  <a:srgbClr val="2F485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4000"/>
              <a:buFont typeface="Open Sans ExtraBold"/>
              <a:buNone/>
              <a:defRPr b="0" sz="4000">
                <a:solidFill>
                  <a:srgbClr val="2F485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4000"/>
              <a:buFont typeface="Open Sans ExtraBold"/>
              <a:buNone/>
              <a:defRPr b="0" sz="4000">
                <a:solidFill>
                  <a:srgbClr val="2F485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4000"/>
              <a:buFont typeface="Open Sans ExtraBold"/>
              <a:buNone/>
              <a:defRPr b="0" sz="4000">
                <a:solidFill>
                  <a:srgbClr val="2F485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4000"/>
              <a:buFont typeface="Open Sans ExtraBold"/>
              <a:buNone/>
              <a:defRPr b="0" sz="4000">
                <a:solidFill>
                  <a:srgbClr val="2F485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739720"/>
            <a:ext cx="42663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500"/>
              <a:buFont typeface="Open Sans"/>
              <a:buNone/>
              <a:defRPr sz="2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500"/>
              <a:buFont typeface="Open Sans"/>
              <a:buNone/>
              <a:defRPr sz="2500">
                <a:solidFill>
                  <a:srgbClr val="2F485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500"/>
              <a:buFont typeface="Open Sans"/>
              <a:buNone/>
              <a:defRPr sz="2500">
                <a:solidFill>
                  <a:srgbClr val="2F485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500"/>
              <a:buFont typeface="Open Sans"/>
              <a:buNone/>
              <a:defRPr sz="2500">
                <a:solidFill>
                  <a:srgbClr val="2F485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500"/>
              <a:buFont typeface="Open Sans"/>
              <a:buNone/>
              <a:defRPr sz="2500">
                <a:solidFill>
                  <a:srgbClr val="2F485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500"/>
              <a:buFont typeface="Open Sans"/>
              <a:buNone/>
              <a:defRPr sz="2500">
                <a:solidFill>
                  <a:srgbClr val="2F485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500"/>
              <a:buFont typeface="Open Sans"/>
              <a:buNone/>
              <a:defRPr sz="2500">
                <a:solidFill>
                  <a:srgbClr val="2F485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500"/>
              <a:buFont typeface="Open Sans"/>
              <a:buNone/>
              <a:defRPr sz="2500">
                <a:solidFill>
                  <a:srgbClr val="2F485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500"/>
              <a:buFont typeface="Open Sans"/>
              <a:buNone/>
              <a:defRPr sz="2500">
                <a:solidFill>
                  <a:srgbClr val="2F485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888" y="305888"/>
            <a:ext cx="3511759" cy="499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6" name="Google Shape;6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13"/>
          <p:cNvSpPr/>
          <p:nvPr/>
        </p:nvSpPr>
        <p:spPr>
          <a:xfrm rot="-5400000">
            <a:off x="4461025" y="467450"/>
            <a:ext cx="232800" cy="9171000"/>
          </a:xfrm>
          <a:prstGeom prst="rect">
            <a:avLst/>
          </a:prstGeom>
          <a:gradFill>
            <a:gsLst>
              <a:gs pos="0">
                <a:srgbClr val="450448"/>
              </a:gs>
              <a:gs pos="11000">
                <a:srgbClr val="450448"/>
              </a:gs>
              <a:gs pos="33000">
                <a:srgbClr val="7CC9CF"/>
              </a:gs>
              <a:gs pos="46000">
                <a:srgbClr val="B69E95"/>
              </a:gs>
              <a:gs pos="67000">
                <a:srgbClr val="EF735B"/>
              </a:gs>
              <a:gs pos="88000">
                <a:srgbClr val="F7AB33"/>
              </a:gs>
              <a:gs pos="100000">
                <a:srgbClr val="F9ECC0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4"/>
          <p:cNvSpPr/>
          <p:nvPr/>
        </p:nvSpPr>
        <p:spPr>
          <a:xfrm rot="-5400000">
            <a:off x="4461025" y="467450"/>
            <a:ext cx="232800" cy="9171000"/>
          </a:xfrm>
          <a:prstGeom prst="rect">
            <a:avLst/>
          </a:prstGeom>
          <a:gradFill>
            <a:gsLst>
              <a:gs pos="0">
                <a:srgbClr val="450448"/>
              </a:gs>
              <a:gs pos="11000">
                <a:srgbClr val="450448"/>
              </a:gs>
              <a:gs pos="33000">
                <a:srgbClr val="7CC9CF"/>
              </a:gs>
              <a:gs pos="46000">
                <a:srgbClr val="B69E95"/>
              </a:gs>
              <a:gs pos="67000">
                <a:srgbClr val="EF735B"/>
              </a:gs>
              <a:gs pos="88000">
                <a:srgbClr val="F7AB33"/>
              </a:gs>
              <a:gs pos="100000">
                <a:srgbClr val="F9ECC0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15"/>
          <p:cNvSpPr/>
          <p:nvPr/>
        </p:nvSpPr>
        <p:spPr>
          <a:xfrm>
            <a:off x="-23250" y="393225"/>
            <a:ext cx="9190500" cy="633600"/>
          </a:xfrm>
          <a:prstGeom prst="rect">
            <a:avLst/>
          </a:prstGeom>
          <a:solidFill>
            <a:srgbClr val="492A3C"/>
          </a:solidFill>
          <a:ln cap="flat" cmpd="sng" w="9525">
            <a:solidFill>
              <a:srgbClr val="45044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195250" y="412875"/>
            <a:ext cx="85206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555600"/>
            <a:ext cx="41094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389600"/>
            <a:ext cx="40905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16"/>
          <p:cNvSpPr/>
          <p:nvPr/>
        </p:nvSpPr>
        <p:spPr>
          <a:xfrm>
            <a:off x="4765075" y="-11100"/>
            <a:ext cx="4378800" cy="5165700"/>
          </a:xfrm>
          <a:prstGeom prst="rect">
            <a:avLst/>
          </a:prstGeom>
          <a:solidFill>
            <a:srgbClr val="6AA1B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5" name="Google Shape;8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17"/>
          <p:cNvSpPr/>
          <p:nvPr/>
        </p:nvSpPr>
        <p:spPr>
          <a:xfrm rot="-5400000">
            <a:off x="4461025" y="467450"/>
            <a:ext cx="232800" cy="9171000"/>
          </a:xfrm>
          <a:prstGeom prst="rect">
            <a:avLst/>
          </a:prstGeom>
          <a:gradFill>
            <a:gsLst>
              <a:gs pos="0">
                <a:srgbClr val="450448"/>
              </a:gs>
              <a:gs pos="11000">
                <a:srgbClr val="450448"/>
              </a:gs>
              <a:gs pos="33000">
                <a:srgbClr val="7CC9CF"/>
              </a:gs>
              <a:gs pos="46000">
                <a:srgbClr val="B69E95"/>
              </a:gs>
              <a:gs pos="67000">
                <a:srgbClr val="EF735B"/>
              </a:gs>
              <a:gs pos="88000">
                <a:srgbClr val="F7AB33"/>
              </a:gs>
              <a:gs pos="100000">
                <a:srgbClr val="F9ECC0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0" name="Google Shape;90;p1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1" name="Google Shape;91;p1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5" name="Google Shape;9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" name="Google Shape;98;p2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138722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3600"/>
              <a:buNone/>
              <a:defRPr sz="3600">
                <a:solidFill>
                  <a:srgbClr val="2F485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3600"/>
              <a:buNone/>
              <a:defRPr sz="3600">
                <a:solidFill>
                  <a:srgbClr val="2F485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3600"/>
              <a:buNone/>
              <a:defRPr sz="3600">
                <a:solidFill>
                  <a:srgbClr val="2F485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3600"/>
              <a:buNone/>
              <a:defRPr sz="3600">
                <a:solidFill>
                  <a:srgbClr val="2F485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3600"/>
              <a:buNone/>
              <a:defRPr sz="3600">
                <a:solidFill>
                  <a:srgbClr val="2F485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3600"/>
              <a:buNone/>
              <a:defRPr sz="3600">
                <a:solidFill>
                  <a:srgbClr val="2F485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3600"/>
              <a:buNone/>
              <a:defRPr sz="3600">
                <a:solidFill>
                  <a:srgbClr val="2F485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3600"/>
              <a:buNone/>
              <a:defRPr sz="3600">
                <a:solidFill>
                  <a:srgbClr val="2F4858"/>
                </a:solidFill>
              </a:defRPr>
            </a:lvl9pPr>
          </a:lstStyle>
          <a:p/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4615851"/>
            <a:ext cx="2225275" cy="316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9" name="Google Shape;1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4615851"/>
            <a:ext cx="2225275" cy="316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(Blank)">
  <p:cSld name="TITLE_AND_BODY_1">
    <p:bg>
      <p:bgPr>
        <a:solidFill>
          <a:schemeClr val="lt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>
            <a:off x="0" y="4401671"/>
            <a:ext cx="9143999" cy="74182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912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276100" y="1290325"/>
            <a:ext cx="5445900" cy="26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800"/>
              <a:buChar char="●"/>
              <a:defRPr sz="1400">
                <a:solidFill>
                  <a:srgbClr val="2F485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400"/>
              <a:buChar char="○"/>
              <a:defRPr>
                <a:solidFill>
                  <a:srgbClr val="2F4858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400"/>
              <a:buChar char="■"/>
              <a:defRPr>
                <a:solidFill>
                  <a:srgbClr val="2F4858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400"/>
              <a:buChar char="●"/>
              <a:defRPr>
                <a:solidFill>
                  <a:srgbClr val="2F4858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400"/>
              <a:buChar char="○"/>
              <a:defRPr>
                <a:solidFill>
                  <a:srgbClr val="2F4858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400"/>
              <a:buChar char="■"/>
              <a:defRPr>
                <a:solidFill>
                  <a:srgbClr val="2F4858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400"/>
              <a:buChar char="●"/>
              <a:defRPr>
                <a:solidFill>
                  <a:srgbClr val="2F4858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400"/>
              <a:buChar char="○"/>
              <a:defRPr>
                <a:solidFill>
                  <a:srgbClr val="2F4858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400"/>
              <a:buChar char="■"/>
              <a:defRPr>
                <a:solidFill>
                  <a:srgbClr val="2F4858"/>
                </a:solidFill>
              </a:defRPr>
            </a:lvl9pPr>
          </a:lstStyle>
          <a:p/>
        </p:txBody>
      </p:sp>
      <p:pic>
        <p:nvPicPr>
          <p:cNvPr id="24" name="Google Shape;2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1700" y="4615851"/>
            <a:ext cx="2225275" cy="31658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320050" y="4401675"/>
            <a:ext cx="548700" cy="7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lt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None/>
              <a:defRPr>
                <a:solidFill>
                  <a:srgbClr val="2F4858"/>
                </a:solidFill>
              </a:defRPr>
            </a:lvl9pPr>
          </a:lstStyle>
          <a:p/>
        </p:txBody>
      </p:sp>
      <p:sp>
        <p:nvSpPr>
          <p:cNvPr id="28" name="Google Shape;28;p6"/>
          <p:cNvSpPr txBox="1"/>
          <p:nvPr>
            <p:ph idx="1" type="body"/>
          </p:nvPr>
        </p:nvSpPr>
        <p:spPr>
          <a:xfrm>
            <a:off x="311700" y="1152475"/>
            <a:ext cx="3999900" cy="3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400"/>
              <a:buChar char="●"/>
              <a:defRPr sz="1400">
                <a:solidFill>
                  <a:srgbClr val="2F4858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200"/>
              <a:buChar char="○"/>
              <a:defRPr sz="1200">
                <a:solidFill>
                  <a:srgbClr val="2F4858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200"/>
              <a:buChar char="■"/>
              <a:defRPr sz="1200">
                <a:solidFill>
                  <a:srgbClr val="2F4858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200"/>
              <a:buChar char="●"/>
              <a:defRPr sz="1200">
                <a:solidFill>
                  <a:srgbClr val="2F4858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200"/>
              <a:buChar char="○"/>
              <a:defRPr sz="1200">
                <a:solidFill>
                  <a:srgbClr val="2F4858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200"/>
              <a:buChar char="■"/>
              <a:defRPr sz="1200">
                <a:solidFill>
                  <a:srgbClr val="2F4858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200"/>
              <a:buChar char="●"/>
              <a:defRPr sz="1200">
                <a:solidFill>
                  <a:srgbClr val="2F4858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200"/>
              <a:buChar char="○"/>
              <a:defRPr sz="1200">
                <a:solidFill>
                  <a:srgbClr val="2F4858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200"/>
              <a:buChar char="■"/>
              <a:defRPr sz="1200">
                <a:solidFill>
                  <a:srgbClr val="2F485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2" type="body"/>
          </p:nvPr>
        </p:nvSpPr>
        <p:spPr>
          <a:xfrm>
            <a:off x="4832400" y="1152475"/>
            <a:ext cx="3999900" cy="3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400"/>
              <a:buChar char="●"/>
              <a:defRPr sz="1400">
                <a:solidFill>
                  <a:srgbClr val="2F4858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200"/>
              <a:buChar char="○"/>
              <a:defRPr sz="1200">
                <a:solidFill>
                  <a:srgbClr val="2F4858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200"/>
              <a:buChar char="■"/>
              <a:defRPr sz="1200">
                <a:solidFill>
                  <a:srgbClr val="2F4858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200"/>
              <a:buChar char="●"/>
              <a:defRPr sz="1200">
                <a:solidFill>
                  <a:srgbClr val="2F4858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200"/>
              <a:buChar char="○"/>
              <a:defRPr sz="1200">
                <a:solidFill>
                  <a:srgbClr val="2F4858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200"/>
              <a:buChar char="■"/>
              <a:defRPr sz="1200">
                <a:solidFill>
                  <a:srgbClr val="2F4858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200"/>
              <a:buChar char="●"/>
              <a:defRPr sz="1200">
                <a:solidFill>
                  <a:srgbClr val="2F4858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200"/>
              <a:buChar char="○"/>
              <a:defRPr sz="1200">
                <a:solidFill>
                  <a:srgbClr val="2F4858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200"/>
              <a:buChar char="■"/>
              <a:defRPr sz="1200">
                <a:solidFill>
                  <a:srgbClr val="2F4858"/>
                </a:solidFill>
              </a:defRPr>
            </a:lvl9pPr>
          </a:lstStyle>
          <a:p/>
        </p:txBody>
      </p:sp>
      <p:sp>
        <p:nvSpPr>
          <p:cNvPr id="30" name="Google Shape;30;p6"/>
          <p:cNvSpPr/>
          <p:nvPr/>
        </p:nvSpPr>
        <p:spPr>
          <a:xfrm>
            <a:off x="0" y="4401671"/>
            <a:ext cx="9143999" cy="74182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912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31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1700" y="4615851"/>
            <a:ext cx="2225275" cy="31658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320050" y="4401675"/>
            <a:ext cx="548700" cy="7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342986" y="205978"/>
            <a:ext cx="6173744" cy="857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342986" y="1200150"/>
            <a:ext cx="6173744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indent="-317500" lvl="2" marL="1371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indent="-31750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indent="-31750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indent="-31750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indent="-31750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indent="-31750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/>
        </p:txBody>
      </p:sp>
      <p:sp>
        <p:nvSpPr>
          <p:cNvPr id="36" name="Google Shape;36;p7"/>
          <p:cNvSpPr txBox="1"/>
          <p:nvPr>
            <p:ph idx="10" type="dt"/>
          </p:nvPr>
        </p:nvSpPr>
        <p:spPr>
          <a:xfrm>
            <a:off x="342986" y="4767263"/>
            <a:ext cx="1600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7" name="Google Shape;37;p7"/>
          <p:cNvSpPr txBox="1"/>
          <p:nvPr>
            <p:ph idx="11" type="ftr"/>
          </p:nvPr>
        </p:nvSpPr>
        <p:spPr>
          <a:xfrm>
            <a:off x="2343736" y="4767263"/>
            <a:ext cx="2172243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4916130" y="4767263"/>
            <a:ext cx="1600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algn="r">
              <a:spcBef>
                <a:spcPts val="0"/>
              </a:spcBef>
              <a:buNone/>
              <a:defRPr sz="1100"/>
            </a:lvl1pPr>
            <a:lvl2pPr indent="0" lvl="1" marL="0" algn="r">
              <a:spcBef>
                <a:spcPts val="0"/>
              </a:spcBef>
              <a:buNone/>
              <a:defRPr sz="1100"/>
            </a:lvl2pPr>
            <a:lvl3pPr indent="0" lvl="2" marL="0" algn="r">
              <a:spcBef>
                <a:spcPts val="0"/>
              </a:spcBef>
              <a:buNone/>
              <a:defRPr sz="1100"/>
            </a:lvl3pPr>
            <a:lvl4pPr indent="0" lvl="3" marL="0" algn="r">
              <a:spcBef>
                <a:spcPts val="0"/>
              </a:spcBef>
              <a:buNone/>
              <a:defRPr sz="1100"/>
            </a:lvl4pPr>
            <a:lvl5pPr indent="0" lvl="4" marL="0" algn="r">
              <a:spcBef>
                <a:spcPts val="0"/>
              </a:spcBef>
              <a:buNone/>
              <a:defRPr sz="1100"/>
            </a:lvl5pPr>
            <a:lvl6pPr indent="0" lvl="5" marL="0" algn="r">
              <a:spcBef>
                <a:spcPts val="0"/>
              </a:spcBef>
              <a:buNone/>
              <a:defRPr sz="1100"/>
            </a:lvl6pPr>
            <a:lvl7pPr indent="0" lvl="6" marL="0" algn="r">
              <a:spcBef>
                <a:spcPts val="0"/>
              </a:spcBef>
              <a:buNone/>
              <a:defRPr sz="1100"/>
            </a:lvl7pPr>
            <a:lvl8pPr indent="0" lvl="7" marL="0" algn="r">
              <a:spcBef>
                <a:spcPts val="0"/>
              </a:spcBef>
              <a:buNone/>
              <a:defRPr sz="1100"/>
            </a:lvl8pPr>
            <a:lvl9pPr indent="0" lvl="8" mar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1934450" y="391825"/>
            <a:ext cx="6884100" cy="1478400"/>
          </a:xfrm>
          <a:prstGeom prst="roundRect">
            <a:avLst>
              <a:gd fmla="val 16667" name="adj"/>
            </a:avLst>
          </a:prstGeom>
          <a:solidFill>
            <a:srgbClr val="492A3C"/>
          </a:solidFill>
          <a:ln cap="flat" cmpd="sng" w="9525">
            <a:solidFill>
              <a:srgbClr val="492A3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5" name="Google Shape;45;p9"/>
          <p:cNvSpPr/>
          <p:nvPr/>
        </p:nvSpPr>
        <p:spPr>
          <a:xfrm>
            <a:off x="2428100" y="2187300"/>
            <a:ext cx="5896800" cy="76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ctrTitle"/>
          </p:nvPr>
        </p:nvSpPr>
        <p:spPr>
          <a:xfrm>
            <a:off x="2102000" y="500425"/>
            <a:ext cx="6534600" cy="126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b="1" sz="37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2420900" y="2274600"/>
            <a:ext cx="58968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48" name="Google Shape;48;p9" title="cdCon26_Theme_FinalAssets_logo-white.png"/>
          <p:cNvPicPr preferRelativeResize="0"/>
          <p:nvPr/>
        </p:nvPicPr>
        <p:blipFill rotWithShape="1">
          <a:blip r:embed="rId3">
            <a:alphaModFix/>
          </a:blip>
          <a:srcRect b="37453" l="0" r="0" t="0"/>
          <a:stretch/>
        </p:blipFill>
        <p:spPr>
          <a:xfrm>
            <a:off x="3636993" y="3029250"/>
            <a:ext cx="3464570" cy="129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" title="cdCon26_Theme_FinalAssets_diamonds-left.png"/>
          <p:cNvPicPr preferRelativeResize="0"/>
          <p:nvPr/>
        </p:nvPicPr>
        <p:blipFill rotWithShape="1">
          <a:blip r:embed="rId4">
            <a:alphaModFix/>
          </a:blip>
          <a:srcRect b="0" l="0" r="0" t="19679"/>
          <a:stretch/>
        </p:blipFill>
        <p:spPr>
          <a:xfrm>
            <a:off x="0" y="0"/>
            <a:ext cx="20355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9" title="cdCon26_Theme_FinalAssets_date-locati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6600" y="4397975"/>
            <a:ext cx="4645376" cy="424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0" title="cdCon26_Theme_FinalAssets_diamonds-lef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63495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0" title="cdCon26_Theme_FinalAssets_diamonds-righ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2890" y="0"/>
            <a:ext cx="163497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0" title="cdCon26_Theme_FinalAssets_logo-white.png"/>
          <p:cNvPicPr preferRelativeResize="0"/>
          <p:nvPr/>
        </p:nvPicPr>
        <p:blipFill rotWithShape="1">
          <a:blip r:embed="rId5">
            <a:alphaModFix/>
          </a:blip>
          <a:srcRect b="37451" l="0" r="0" t="2521"/>
          <a:stretch/>
        </p:blipFill>
        <p:spPr>
          <a:xfrm>
            <a:off x="2124862" y="1460492"/>
            <a:ext cx="4894274" cy="175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0" title="cdCon26_Theme_FinalAssets_date-location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2375" y="3343000"/>
            <a:ext cx="4645376" cy="424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8" name="Google Shape;5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" name="Google Shape;59;p11"/>
          <p:cNvSpPr/>
          <p:nvPr/>
        </p:nvSpPr>
        <p:spPr>
          <a:xfrm>
            <a:off x="-19425" y="-16350"/>
            <a:ext cx="311700" cy="5176200"/>
          </a:xfrm>
          <a:prstGeom prst="rect">
            <a:avLst/>
          </a:prstGeom>
          <a:gradFill>
            <a:gsLst>
              <a:gs pos="0">
                <a:srgbClr val="450448"/>
              </a:gs>
              <a:gs pos="11000">
                <a:srgbClr val="450448"/>
              </a:gs>
              <a:gs pos="33000">
                <a:srgbClr val="7CC9CF"/>
              </a:gs>
              <a:gs pos="46000">
                <a:srgbClr val="B69E95"/>
              </a:gs>
              <a:gs pos="67000">
                <a:srgbClr val="EF735B"/>
              </a:gs>
              <a:gs pos="88000">
                <a:srgbClr val="F7AB33"/>
              </a:gs>
              <a:gs pos="100000">
                <a:srgbClr val="F9ECC0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Font typeface="Open Sans ExtraBold"/>
              <a:buNone/>
              <a:defRPr b="0" i="0" sz="2800" u="none" cap="none" strike="noStrike">
                <a:solidFill>
                  <a:srgbClr val="2F485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Font typeface="Open Sans ExtraBold"/>
              <a:buNone/>
              <a:defRPr b="0" i="0" sz="2800" u="none" cap="none" strike="noStrike">
                <a:solidFill>
                  <a:srgbClr val="2F485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Font typeface="Open Sans ExtraBold"/>
              <a:buNone/>
              <a:defRPr b="0" i="0" sz="2800" u="none" cap="none" strike="noStrike">
                <a:solidFill>
                  <a:srgbClr val="2F485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Font typeface="Open Sans ExtraBold"/>
              <a:buNone/>
              <a:defRPr b="0" i="0" sz="2800" u="none" cap="none" strike="noStrike">
                <a:solidFill>
                  <a:srgbClr val="2F485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Font typeface="Open Sans ExtraBold"/>
              <a:buNone/>
              <a:defRPr b="0" i="0" sz="2800" u="none" cap="none" strike="noStrike">
                <a:solidFill>
                  <a:srgbClr val="2F485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Font typeface="Open Sans ExtraBold"/>
              <a:buNone/>
              <a:defRPr b="0" i="0" sz="2800" u="none" cap="none" strike="noStrike">
                <a:solidFill>
                  <a:srgbClr val="2F485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Font typeface="Open Sans ExtraBold"/>
              <a:buNone/>
              <a:defRPr b="0" i="0" sz="2800" u="none" cap="none" strike="noStrike">
                <a:solidFill>
                  <a:srgbClr val="2F485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Font typeface="Open Sans ExtraBold"/>
              <a:buNone/>
              <a:defRPr b="0" i="0" sz="2800" u="none" cap="none" strike="noStrike">
                <a:solidFill>
                  <a:srgbClr val="2F485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Font typeface="Open Sans ExtraBold"/>
              <a:buNone/>
              <a:defRPr b="0" i="0" sz="2800" u="none" cap="none" strike="noStrike">
                <a:solidFill>
                  <a:srgbClr val="2F4858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rgbClr val="2F485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rgbClr val="2F485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rgbClr val="2F485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rgbClr val="2F485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rgbClr val="2F485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rgbClr val="2F485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rgbClr val="2F485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rgbClr val="2F485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rgbClr val="2F485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20058" y="466620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" name="Google Shape;41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0" Type="http://schemas.openxmlformats.org/officeDocument/2006/relationships/hyperlink" Target="https://www.forbes.com/councils/forbestechcouncil/2026/04/28/identity-as-the-backbone-of-scalable-and-responsible-ai/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blog.gitguardian.com/ghostaction-campaign-3-325-secrets-stolen/" TargetMode="External"/><Relationship Id="rId4" Type="http://schemas.openxmlformats.org/officeDocument/2006/relationships/hyperlink" Target="https://auth0.com/blog/product-architecture-behind-trusted-ai-experiences/" TargetMode="External"/><Relationship Id="rId9" Type="http://schemas.openxmlformats.org/officeDocument/2006/relationships/hyperlink" Target="https://www.forbes.com/councils/forbestechcouncil/2026/03/23/closing-the-ai-trust-gap-with-strong-identity-and-guardrails/" TargetMode="External"/><Relationship Id="rId5" Type="http://schemas.openxmlformats.org/officeDocument/2006/relationships/hyperlink" Target="https://www.elastic.co/security-labs/detecting-cicd-pipeline-abuse-with-llm-augmented-analysis" TargetMode="External"/><Relationship Id="rId6" Type="http://schemas.openxmlformats.org/officeDocument/2006/relationships/hyperlink" Target="https://www.elastic.co/security-labs/axios-one-rat-to-rule-them-all?utm_source=chatgpt.com" TargetMode="External"/><Relationship Id="rId7" Type="http://schemas.openxmlformats.org/officeDocument/2006/relationships/hyperlink" Target="https://www.elastic.co/security-labs/axios-supply-chain-compromise-detections" TargetMode="External"/><Relationship Id="rId8" Type="http://schemas.openxmlformats.org/officeDocument/2006/relationships/hyperlink" Target="https://www.elastic.co/security-labs/claude-code-cowork-monitoring-otel-elastic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idx="1" type="subTitle"/>
          </p:nvPr>
        </p:nvSpPr>
        <p:spPr>
          <a:xfrm>
            <a:off x="2420900" y="2323250"/>
            <a:ext cx="58968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Jennifer Mulford, Okta</a:t>
            </a:r>
            <a:endParaRPr/>
          </a:p>
        </p:txBody>
      </p:sp>
      <p:sp>
        <p:nvSpPr>
          <p:cNvPr id="107" name="Google Shape;107;p22"/>
          <p:cNvSpPr txBox="1"/>
          <p:nvPr>
            <p:ph type="ctrTitle"/>
          </p:nvPr>
        </p:nvSpPr>
        <p:spPr>
          <a:xfrm>
            <a:off x="2057400" y="447325"/>
            <a:ext cx="82332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4500"/>
              <a:buFont typeface="Roboto Slab"/>
              <a:buNone/>
            </a:pPr>
            <a:r>
              <a:rPr lang="en"/>
              <a:t>AI in CI/CD Without the Hype</a:t>
            </a:r>
            <a:endParaRPr/>
          </a:p>
        </p:txBody>
      </p:sp>
      <p:sp>
        <p:nvSpPr>
          <p:cNvPr id="108" name="Google Shape;108;p22"/>
          <p:cNvSpPr txBox="1"/>
          <p:nvPr>
            <p:ph idx="1" type="subTitle"/>
          </p:nvPr>
        </p:nvSpPr>
        <p:spPr>
          <a:xfrm>
            <a:off x="1538300" y="1084200"/>
            <a:ext cx="76620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6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ct val="112500"/>
              <a:buFont typeface="Roboto Slab"/>
              <a:buNone/>
            </a:pPr>
            <a:r>
              <a:rPr lang="en" sz="40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Practical Patterns for Platform Engineers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" name="Google Shape;161;p31"/>
          <p:cNvGraphicFramePr/>
          <p:nvPr/>
        </p:nvGraphicFramePr>
        <p:xfrm>
          <a:off x="152400" y="15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{C52FE89D-D3B4-48FC-AA51-BD9517312D37}</a:tableStyleId>
              </a:tblPr>
              <a:tblGrid>
                <a:gridCol w="4385900"/>
                <a:gridCol w="4562275"/>
              </a:tblGrid>
              <a:tr h="396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solidFill>
                            <a:schemeClr val="lt1"/>
                          </a:solidFill>
                        </a:rPr>
                        <a:t>🧠 </a:t>
                      </a:r>
                      <a:r>
                        <a:rPr b="1" lang="en" sz="1900">
                          <a:solidFill>
                            <a:schemeClr val="lt1"/>
                          </a:solidFill>
                        </a:rPr>
                        <a:t>Humans</a:t>
                      </a:r>
                      <a:endParaRPr b="1"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solidFill>
                            <a:schemeClr val="lt1"/>
                          </a:solidFill>
                        </a:rPr>
                        <a:t>🤖 </a:t>
                      </a:r>
                      <a:r>
                        <a:rPr b="1" lang="en" sz="1900">
                          <a:solidFill>
                            <a:schemeClr val="lt1"/>
                          </a:solidFill>
                        </a:rPr>
                        <a:t>AI</a:t>
                      </a:r>
                      <a:endParaRPr b="1"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1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Understand meaning and </a:t>
                      </a:r>
                      <a:r>
                        <a:rPr i="1" lang="en">
                          <a:solidFill>
                            <a:schemeClr val="lt1"/>
                          </a:solidFill>
                        </a:rPr>
                        <a:t>why</a:t>
                      </a:r>
                      <a:r>
                        <a:rPr lang="en">
                          <a:solidFill>
                            <a:schemeClr val="lt1"/>
                          </a:solidFill>
                        </a:rPr>
                        <a:t> something matters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Predicts the most likely next word or pattern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6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Learn from lived experience, emotions, and consequences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Learns from large datasets (no real-world experience)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6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Reason through new or ambiguous situations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Relies on pattern recognition; struggles outside training data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6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Have intent, goals, and ethical judgment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Has no intent—only generates outputs based on prompts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1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Can question, doubt, and apply judgment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Can confidently produce incorrect answers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1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Create with purpose and imagination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Recombines existing ideas (“remixes”)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638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2"/>
          <p:cNvSpPr txBox="1"/>
          <p:nvPr>
            <p:ph type="title"/>
          </p:nvPr>
        </p:nvSpPr>
        <p:spPr>
          <a:xfrm>
            <a:off x="132386" y="3"/>
            <a:ext cx="6173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52CC"/>
              </a:buClr>
              <a:buSzPts val="2400"/>
              <a:buFont typeface="Calibri"/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Copilot Model: AI Assists, Humans Decide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67" name="Google Shape;1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2100" y="857400"/>
            <a:ext cx="2209576" cy="331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/>
          <p:nvPr>
            <p:ph type="title"/>
          </p:nvPr>
        </p:nvSpPr>
        <p:spPr>
          <a:xfrm>
            <a:off x="119398" y="0"/>
            <a:ext cx="75390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52CC"/>
              </a:buClr>
              <a:buSzPts val="2400"/>
              <a:buFont typeface="Calibri"/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Pattern 1 — Pull Request Summaries and Testing</a:t>
            </a:r>
            <a:endParaRPr sz="1100">
              <a:solidFill>
                <a:schemeClr val="lt1"/>
              </a:solidFill>
            </a:endParaRPr>
          </a:p>
        </p:txBody>
      </p:sp>
      <p:graphicFrame>
        <p:nvGraphicFramePr>
          <p:cNvPr id="173" name="Google Shape;173;p33"/>
          <p:cNvGraphicFramePr/>
          <p:nvPr/>
        </p:nvGraphicFramePr>
        <p:xfrm>
          <a:off x="119400" y="1237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{C52FE89D-D3B4-48FC-AA51-BD9517312D37}</a:tableStyleId>
              </a:tblPr>
              <a:tblGrid>
                <a:gridCol w="4901675"/>
                <a:gridCol w="3861900"/>
              </a:tblGrid>
              <a:tr h="5744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lt1"/>
                          </a:solidFill>
                        </a:rPr>
                        <a:t>Pattern</a:t>
                      </a:r>
                      <a:endParaRPr b="1" sz="1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chemeClr val="lt1"/>
                          </a:solidFill>
                        </a:rPr>
                        <a:t>Why It Works </a:t>
                      </a:r>
                      <a:endParaRPr b="1" sz="1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926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lt1"/>
                          </a:solidFill>
                        </a:rPr>
                        <a:t>Reads the diff and generates a summary</a:t>
                      </a:r>
                      <a:endParaRPr sz="1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lt1"/>
                          </a:solidFill>
                        </a:rPr>
                        <a:t>Faster understanding of changes</a:t>
                      </a:r>
                      <a:endParaRPr sz="1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926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lt1"/>
                          </a:solidFill>
                        </a:rPr>
                        <a:t>Reviewer reads and makes final decision</a:t>
                      </a:r>
                      <a:endParaRPr sz="1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lt1"/>
                          </a:solidFill>
                        </a:rPr>
                        <a:t>Human stays in control</a:t>
                      </a:r>
                      <a:endParaRPr sz="1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603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lt1"/>
                          </a:solidFill>
                        </a:rPr>
                        <a:t>Works well for large or async PRs</a:t>
                      </a:r>
                      <a:endParaRPr sz="1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solidFill>
                            <a:schemeClr val="lt1"/>
                          </a:solidFill>
                        </a:rPr>
                        <a:t>Saves significant time</a:t>
                      </a:r>
                      <a:endParaRPr sz="1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74" name="Google Shape;1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8400" y="72100"/>
            <a:ext cx="1273375" cy="12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B8598"/>
            </a:gs>
            <a:gs pos="100000">
              <a:srgbClr val="0A232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/>
          <p:nvPr>
            <p:ph type="title"/>
          </p:nvPr>
        </p:nvSpPr>
        <p:spPr>
          <a:xfrm>
            <a:off x="44725" y="1"/>
            <a:ext cx="6055200" cy="6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52CC"/>
              </a:buClr>
              <a:buSzPts val="2400"/>
              <a:buFont typeface="Calibri"/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Pattern 2 — Rubber Ducky</a:t>
            </a:r>
            <a:endParaRPr sz="1100">
              <a:solidFill>
                <a:schemeClr val="lt1"/>
              </a:solidFill>
            </a:endParaRPr>
          </a:p>
        </p:txBody>
      </p:sp>
      <p:pic>
        <p:nvPicPr>
          <p:cNvPr id="180" name="Google Shape;1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3281" y="625500"/>
            <a:ext cx="2057769" cy="30866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1" name="Google Shape;181;p34"/>
          <p:cNvGraphicFramePr/>
          <p:nvPr/>
        </p:nvGraphicFramePr>
        <p:xfrm>
          <a:off x="44725" y="1228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{C52FE89D-D3B4-48FC-AA51-BD9517312D37}</a:tableStyleId>
              </a:tblPr>
              <a:tblGrid>
                <a:gridCol w="3903975"/>
                <a:gridCol w="2950675"/>
              </a:tblGrid>
              <a:tr h="4970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lt1"/>
                          </a:solidFill>
                        </a:rPr>
                        <a:t>Pattern </a:t>
                      </a:r>
                      <a:endParaRPr b="1"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lt1"/>
                          </a:solidFill>
                        </a:rPr>
                        <a:t>Benefits</a:t>
                      </a:r>
                      <a:endParaRPr b="1" sz="15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707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Primary AI generates code or summary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Fast initial output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749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Second AI reviews or questions code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Catches gaps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707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Output is surfaced to a human reviewer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Human stays in control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/>
          <p:nvPr>
            <p:ph type="title"/>
          </p:nvPr>
        </p:nvSpPr>
        <p:spPr>
          <a:xfrm>
            <a:off x="121050" y="0"/>
            <a:ext cx="8412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52CC"/>
              </a:buClr>
              <a:buSzPts val="2400"/>
              <a:buFont typeface="Calibri"/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Pattern 3 — </a:t>
            </a: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 Failures</a:t>
            </a:r>
            <a:endParaRPr sz="1100">
              <a:solidFill>
                <a:schemeClr val="lt1"/>
              </a:solidFill>
            </a:endParaRPr>
          </a:p>
        </p:txBody>
      </p:sp>
      <p:graphicFrame>
        <p:nvGraphicFramePr>
          <p:cNvPr id="187" name="Google Shape;187;p35"/>
          <p:cNvGraphicFramePr/>
          <p:nvPr/>
        </p:nvGraphicFramePr>
        <p:xfrm>
          <a:off x="165813" y="922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{C52FE89D-D3B4-48FC-AA51-BD9517312D37}</a:tableStyleId>
              </a:tblPr>
              <a:tblGrid>
                <a:gridCol w="4589875"/>
                <a:gridCol w="3665150"/>
              </a:tblGrid>
              <a:tr h="533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chemeClr val="lt1"/>
                          </a:solidFill>
                        </a:rPr>
                        <a:t>Pattern</a:t>
                      </a:r>
                      <a:endParaRPr b="1"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chemeClr val="lt1"/>
                          </a:solidFill>
                        </a:rPr>
                        <a:t>Benefits</a:t>
                      </a:r>
                      <a:endParaRPr b="1"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6003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</a:rPr>
                        <a:t>AI reads failed job logs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</a:rPr>
                        <a:t>Turns noise into signal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722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</a:rPr>
                        <a:t>AI returns root cause and solution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</a:rPr>
                        <a:t>Time saved troubleshooting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7222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</a:rPr>
                        <a:t>Engineer reviews and investigates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chemeClr val="lt1"/>
                          </a:solidFill>
                        </a:rPr>
                        <a:t>Human stays in control</a:t>
                      </a:r>
                      <a:endParaRPr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descr="a red and white stamp that says fail (Provided by Tenor)" id="188" name="Google Shape;18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2163" y="0"/>
            <a:ext cx="2121838" cy="133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6"/>
          <p:cNvSpPr txBox="1"/>
          <p:nvPr>
            <p:ph type="title"/>
          </p:nvPr>
        </p:nvSpPr>
        <p:spPr>
          <a:xfrm>
            <a:off x="189061" y="3"/>
            <a:ext cx="6173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52CC"/>
              </a:buClr>
              <a:buSzPts val="2400"/>
              <a:buFont typeface="Calibri"/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Pattern 4 — Security Signals</a:t>
            </a:r>
            <a:endParaRPr sz="1100">
              <a:solidFill>
                <a:schemeClr val="lt1"/>
              </a:solidFill>
            </a:endParaRPr>
          </a:p>
        </p:txBody>
      </p:sp>
      <p:graphicFrame>
        <p:nvGraphicFramePr>
          <p:cNvPr id="194" name="Google Shape;194;p36"/>
          <p:cNvGraphicFramePr/>
          <p:nvPr/>
        </p:nvGraphicFramePr>
        <p:xfrm>
          <a:off x="189050" y="1112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{C52FE89D-D3B4-48FC-AA51-BD9517312D37}</a:tableStyleId>
              </a:tblPr>
              <a:tblGrid>
                <a:gridCol w="4704400"/>
                <a:gridCol w="3801700"/>
              </a:tblGrid>
              <a:tr h="3839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chemeClr val="lt1"/>
                          </a:solidFill>
                        </a:rPr>
                        <a:t>Pattern</a:t>
                      </a:r>
                      <a:endParaRPr b="1"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chemeClr val="lt1"/>
                          </a:solidFill>
                        </a:rPr>
                        <a:t>Benefits</a:t>
                      </a:r>
                      <a:endParaRPr b="1" sz="19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619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Analyzes findings from security scanners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Reduces noise from raw alerts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619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Flags likely false positives with reasoning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Cuts alert fatigue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619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Summarizes and groups related issues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</a:rPr>
                        <a:t>Improves prioritization and duplicates</a:t>
                      </a:r>
                      <a:endParaRPr sz="16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descr="Megaphone with security alert chat bubble and smartphone isolated on red background. (Provided by Getty Images)" id="195" name="Google Shape;19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9275" y="34850"/>
            <a:ext cx="1615150" cy="102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7"/>
          <p:cNvSpPr txBox="1"/>
          <p:nvPr>
            <p:ph type="title"/>
          </p:nvPr>
        </p:nvSpPr>
        <p:spPr>
          <a:xfrm>
            <a:off x="436311" y="384104"/>
            <a:ext cx="6173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52CC"/>
              </a:buClr>
              <a:buSzPts val="2400"/>
              <a:buFont typeface="Calibri"/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Important common traits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01" name="Google Shape;201;p37"/>
          <p:cNvSpPr txBox="1"/>
          <p:nvPr>
            <p:ph idx="1" type="body"/>
          </p:nvPr>
        </p:nvSpPr>
        <p:spPr>
          <a:xfrm>
            <a:off x="1646950" y="1491150"/>
            <a:ext cx="6173700" cy="16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745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✅  Read-only access to pipeline context</a:t>
            </a:r>
            <a:endParaRPr sz="149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90000"/>
              </a:lnSpc>
              <a:spcBef>
                <a:spcPts val="300"/>
              </a:spcBef>
              <a:spcAft>
                <a:spcPts val="0"/>
              </a:spcAft>
              <a:buSzPts val="935"/>
              <a:buNone/>
            </a:pPr>
            <a:r>
              <a:rPr lang="en" sz="1745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✅  Output surfaces as information, not action</a:t>
            </a:r>
            <a:endParaRPr sz="149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90000"/>
              </a:lnSpc>
              <a:spcBef>
                <a:spcPts val="300"/>
              </a:spcBef>
              <a:spcAft>
                <a:spcPts val="0"/>
              </a:spcAft>
              <a:buSzPts val="935"/>
              <a:buNone/>
            </a:pPr>
            <a:r>
              <a:rPr lang="en" sz="1745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✅  Human gate before anything changes</a:t>
            </a:r>
            <a:endParaRPr sz="149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90000"/>
              </a:lnSpc>
              <a:spcBef>
                <a:spcPts val="3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49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0050" y="508200"/>
            <a:ext cx="2391551" cy="358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9"/>
          <p:cNvSpPr txBox="1"/>
          <p:nvPr>
            <p:ph type="title"/>
          </p:nvPr>
        </p:nvSpPr>
        <p:spPr>
          <a:xfrm>
            <a:off x="1322086" y="1602679"/>
            <a:ext cx="6173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52CC"/>
              </a:buClr>
              <a:buSzPts val="2400"/>
              <a:buFont typeface="Calibri"/>
              <a:buNone/>
            </a:pPr>
            <a:r>
              <a:rPr b="1" lang="en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it Took, Was an npm Install</a:t>
            </a:r>
            <a:endParaRPr sz="1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9675" y="91450"/>
            <a:ext cx="6310598" cy="420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3" title="image (3).jpg"/>
          <p:cNvPicPr preferRelativeResize="0"/>
          <p:nvPr/>
        </p:nvPicPr>
        <p:blipFill rotWithShape="1">
          <a:blip r:embed="rId3">
            <a:alphaModFix/>
          </a:blip>
          <a:srcRect b="0" l="0" r="0" t="19335"/>
          <a:stretch/>
        </p:blipFill>
        <p:spPr>
          <a:xfrm>
            <a:off x="209625" y="172200"/>
            <a:ext cx="8569149" cy="414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6A5AF"/>
            </a:gs>
            <a:gs pos="100000">
              <a:srgbClr val="737373"/>
            </a:gs>
          </a:gsLst>
          <a:lin ang="5400700" scaled="0"/>
        </a:gra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4913" y="116825"/>
            <a:ext cx="6234174" cy="418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6F6F3"/>
            </a:gs>
            <a:gs pos="100000">
              <a:srgbClr val="8ACFC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2"/>
          <p:cNvSpPr txBox="1"/>
          <p:nvPr>
            <p:ph type="title"/>
          </p:nvPr>
        </p:nvSpPr>
        <p:spPr>
          <a:xfrm>
            <a:off x="1305111" y="109778"/>
            <a:ext cx="6173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52CC"/>
              </a:buClr>
              <a:buSzPts val="2400"/>
              <a:buFont typeface="Calibri"/>
              <a:buNone/>
            </a:pPr>
            <a:r>
              <a:rPr b="1" lang="en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Prompt Injection</a:t>
            </a:r>
            <a:endParaRPr sz="1700">
              <a:solidFill>
                <a:schemeClr val="lt1"/>
              </a:solidFill>
            </a:endParaRPr>
          </a:p>
        </p:txBody>
      </p:sp>
      <p:pic>
        <p:nvPicPr>
          <p:cNvPr id="227" name="Google Shape;22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1125" y="947512"/>
            <a:ext cx="2165650" cy="324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3"/>
          <p:cNvSpPr txBox="1"/>
          <p:nvPr>
            <p:ph type="title"/>
          </p:nvPr>
        </p:nvSpPr>
        <p:spPr>
          <a:xfrm>
            <a:off x="1406811" y="375754"/>
            <a:ext cx="6173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52CC"/>
              </a:buClr>
              <a:buSzPts val="2400"/>
              <a:buFont typeface="Calibri"/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Secrets Exposure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33" name="Google Shape;233;p43"/>
          <p:cNvSpPr txBox="1"/>
          <p:nvPr>
            <p:ph idx="1" type="body"/>
          </p:nvPr>
        </p:nvSpPr>
        <p:spPr>
          <a:xfrm>
            <a:off x="393647" y="1314975"/>
            <a:ext cx="7730400" cy="28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goes into your AI prompt?</a:t>
            </a:r>
            <a:endParaRPr sz="2300">
              <a:solidFill>
                <a:schemeClr val="lt1"/>
              </a:solidFill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Even 'anonymized' context can reveal architecture details</a:t>
            </a:r>
            <a:endParaRPr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4"/>
          <p:cNvSpPr txBox="1"/>
          <p:nvPr>
            <p:ph type="title"/>
          </p:nvPr>
        </p:nvSpPr>
        <p:spPr>
          <a:xfrm>
            <a:off x="1249111" y="769579"/>
            <a:ext cx="6173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52CC"/>
              </a:buClr>
              <a:buSzPts val="2400"/>
              <a:buFont typeface="Calibri"/>
              <a:buNone/>
            </a:pPr>
            <a:r>
              <a:rPr b="1" lang="en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 AI Output as Untrusted Input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239" name="Google Shape;239;p44"/>
          <p:cNvSpPr txBox="1"/>
          <p:nvPr>
            <p:ph idx="1" type="body"/>
          </p:nvPr>
        </p:nvSpPr>
        <p:spPr>
          <a:xfrm>
            <a:off x="1717100" y="1753600"/>
            <a:ext cx="6552300" cy="13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AI output is a suggestion, not a fact</a:t>
            </a:r>
            <a:r>
              <a:rPr lang="en" sz="2900">
                <a:solidFill>
                  <a:schemeClr val="lt1"/>
                </a:solidFill>
              </a:rPr>
              <a:t>!</a:t>
            </a:r>
            <a:endParaRPr sz="2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5"/>
          <p:cNvSpPr txBox="1"/>
          <p:nvPr>
            <p:ph type="title"/>
          </p:nvPr>
        </p:nvSpPr>
        <p:spPr>
          <a:xfrm>
            <a:off x="342986" y="205978"/>
            <a:ext cx="6173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52CC"/>
              </a:buClr>
              <a:buSzPts val="2400"/>
              <a:buFont typeface="Calibri"/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Third-Party vs. Self-Hosted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45" name="Google Shape;245;p45"/>
          <p:cNvSpPr txBox="1"/>
          <p:nvPr>
            <p:ph idx="1" type="body"/>
          </p:nvPr>
        </p:nvSpPr>
        <p:spPr>
          <a:xfrm>
            <a:off x="141825" y="1200150"/>
            <a:ext cx="8934900" cy="26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79400" lvl="0" marL="254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Third-party APIs: easier to start, data leaves your environment</a:t>
            </a:r>
            <a:endParaRPr sz="1500">
              <a:solidFill>
                <a:schemeClr val="lt1"/>
              </a:solidFill>
            </a:endParaRPr>
          </a:p>
          <a:p>
            <a:pPr indent="-279400" lvl="0" marL="2540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Self-hosted / open-source models: more control, more operational overhead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9400" lvl="0" marL="2540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Self-hosted with a managed identity provider: more control with added identity security*</a:t>
            </a:r>
            <a:endParaRPr sz="1800">
              <a:solidFill>
                <a:schemeClr val="lt1"/>
              </a:solidFill>
            </a:endParaRPr>
          </a:p>
          <a:p>
            <a:pPr indent="-279400" lvl="0" marL="25400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Consider: what's in your prompts? What's your data classification?</a:t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6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51" name="Google Shape;251;p46"/>
          <p:cNvSpPr txBox="1"/>
          <p:nvPr>
            <p:ph type="title"/>
          </p:nvPr>
        </p:nvSpPr>
        <p:spPr>
          <a:xfrm>
            <a:off x="380425" y="879150"/>
            <a:ext cx="8153100" cy="338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Read-Only Workflows First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Explicit Human Review Steps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Choose the right tools for the job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Char char="●"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Log Everything the AI Was Asked and Said</a:t>
            </a:r>
            <a:endParaRPr b="1"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46"/>
          <p:cNvSpPr txBox="1"/>
          <p:nvPr>
            <p:ph type="title"/>
          </p:nvPr>
        </p:nvSpPr>
        <p:spPr>
          <a:xfrm>
            <a:off x="380422" y="0"/>
            <a:ext cx="803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52CC"/>
              </a:buClr>
              <a:buSzPts val="2400"/>
              <a:buFont typeface="Calibri"/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Guardrails</a:t>
            </a:r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6A5AF"/>
            </a:gs>
            <a:gs pos="100000">
              <a:srgbClr val="737373"/>
            </a:gs>
          </a:gsLst>
          <a:lin ang="5400012" scaled="0"/>
        </a:gra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575" y="0"/>
            <a:ext cx="7238300" cy="440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6A5AF"/>
            </a:gs>
            <a:gs pos="100000">
              <a:srgbClr val="737373"/>
            </a:gs>
          </a:gsLst>
          <a:lin ang="5400012" scaled="0"/>
        </a:gra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650" y="0"/>
            <a:ext cx="7503226" cy="439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9"/>
          <p:cNvSpPr txBox="1"/>
          <p:nvPr>
            <p:ph type="title"/>
          </p:nvPr>
        </p:nvSpPr>
        <p:spPr>
          <a:xfrm>
            <a:off x="342986" y="205978"/>
            <a:ext cx="6173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52CC"/>
              </a:buClr>
              <a:buSzPct val="160000"/>
              <a:buFont typeface="Calibri"/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Least-Privilege Identity for AI Integrations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68" name="Google Shape;268;p49"/>
          <p:cNvSpPr txBox="1"/>
          <p:nvPr>
            <p:ph idx="1" type="body"/>
          </p:nvPr>
        </p:nvSpPr>
        <p:spPr>
          <a:xfrm>
            <a:off x="1018100" y="1345375"/>
            <a:ext cx="6852600" cy="15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79400" lvl="0" marL="254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Treat your AI integration like any other service account</a:t>
            </a:r>
            <a:endParaRPr sz="1500">
              <a:solidFill>
                <a:schemeClr val="lt1"/>
              </a:solidFill>
            </a:endParaRPr>
          </a:p>
          <a:p>
            <a:pPr indent="-279400" lvl="0" marL="2540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Scope repo access to what it actually needs</a:t>
            </a:r>
            <a:endParaRPr sz="1500">
              <a:solidFill>
                <a:schemeClr val="lt1"/>
              </a:solidFill>
            </a:endParaRPr>
          </a:p>
          <a:p>
            <a:pPr indent="-279400" lvl="0" marL="2540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Rotate credentials. Audit usage. Apply the same hygiene as any bot.</a:t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76A5AF"/>
            </a:gs>
            <a:gs pos="100000">
              <a:srgbClr val="737373"/>
            </a:gs>
          </a:gsLst>
          <a:lin ang="5400012" scaled="0"/>
        </a:gra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0"/>
          <p:cNvSpPr txBox="1"/>
          <p:nvPr>
            <p:ph type="title"/>
          </p:nvPr>
        </p:nvSpPr>
        <p:spPr>
          <a:xfrm>
            <a:off x="342973" y="205976"/>
            <a:ext cx="7418100" cy="70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52CC"/>
              </a:buClr>
              <a:buSzPts val="2400"/>
              <a:buFont typeface="Calibri"/>
              <a:buNone/>
            </a:pPr>
            <a:r>
              <a:rPr b="1" lang="en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Log Everything the AI Was Asked and Said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274" name="Google Shape;274;p50"/>
          <p:cNvSpPr txBox="1"/>
          <p:nvPr>
            <p:ph idx="1" type="body"/>
          </p:nvPr>
        </p:nvSpPr>
        <p:spPr>
          <a:xfrm>
            <a:off x="862950" y="1131800"/>
            <a:ext cx="7418100" cy="18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85750" lvl="0" marL="254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</a:pPr>
            <a:r>
              <a:rPr lang="en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Log the full prompt (sanitized of secrets) and the full response</a:t>
            </a:r>
            <a:endParaRPr sz="1600">
              <a:solidFill>
                <a:schemeClr val="lt1"/>
              </a:solidFill>
            </a:endParaRPr>
          </a:p>
          <a:p>
            <a:pPr indent="-285750" lvl="0" marL="2540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</a:pPr>
            <a:r>
              <a:rPr lang="en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Retain logs long enough to investigate incidents</a:t>
            </a:r>
            <a:endParaRPr sz="1600">
              <a:solidFill>
                <a:schemeClr val="lt1"/>
              </a:solidFill>
            </a:endParaRPr>
          </a:p>
          <a:p>
            <a:pPr indent="-285750" lvl="0" marL="2540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</a:pPr>
            <a:r>
              <a:rPr lang="en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Include in your incident review process: what did the AI tell us?</a:t>
            </a:r>
            <a:endParaRPr sz="1600">
              <a:solidFill>
                <a:schemeClr val="lt1"/>
              </a:solidFill>
            </a:endParaRPr>
          </a:p>
          <a:p>
            <a:pPr indent="-285750" lvl="0" marL="2540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</a:pPr>
            <a:r>
              <a:rPr lang="en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Helps identify prompt injection attempts after the fact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1B8598"/>
            </a:gs>
            <a:gs pos="100000">
              <a:srgbClr val="0A2327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4"/>
          <p:cNvSpPr txBox="1"/>
          <p:nvPr>
            <p:ph type="title"/>
          </p:nvPr>
        </p:nvSpPr>
        <p:spPr>
          <a:xfrm>
            <a:off x="3481850" y="558100"/>
            <a:ext cx="46842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ct val="111111"/>
              <a:buFont typeface="Roboto Slab"/>
              <a:buNone/>
            </a:pPr>
            <a:r>
              <a:rPr lang="en">
                <a:solidFill>
                  <a:schemeClr val="lt1"/>
                </a:solidFill>
              </a:rPr>
              <a:t>Jennifer Mulford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9" name="Google Shape;119;p24"/>
          <p:cNvSpPr txBox="1"/>
          <p:nvPr>
            <p:ph idx="1" type="body"/>
          </p:nvPr>
        </p:nvSpPr>
        <p:spPr>
          <a:xfrm>
            <a:off x="3242825" y="1335550"/>
            <a:ext cx="5615400" cy="26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 SemiBold"/>
              <a:buChar char="★"/>
            </a:pPr>
            <a:r>
              <a:rPr lang="en" sz="16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Senior Software Engineer, Security Engineering</a:t>
            </a:r>
            <a:endParaRPr sz="16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 SemiBold"/>
              <a:buChar char="★"/>
            </a:pPr>
            <a:r>
              <a:rPr lang="en" sz="16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CISSP, CKA</a:t>
            </a:r>
            <a:endParaRPr sz="16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 SemiBold"/>
              <a:buChar char="★"/>
            </a:pPr>
            <a:r>
              <a:rPr lang="en" sz="16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11 years experience</a:t>
            </a:r>
            <a:endParaRPr sz="16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 SemiBold"/>
              <a:buChar char="○"/>
            </a:pPr>
            <a:r>
              <a:rPr lang="en" sz="16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DevOps</a:t>
            </a:r>
            <a:endParaRPr sz="16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 SemiBold"/>
              <a:buChar char="○"/>
            </a:pPr>
            <a:r>
              <a:rPr lang="en" sz="16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Platform Engineering</a:t>
            </a:r>
            <a:endParaRPr sz="16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SemiBold"/>
              <a:buChar char="○"/>
            </a:pPr>
            <a:r>
              <a:rPr lang="en" sz="16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Cloud Automation</a:t>
            </a:r>
            <a:endParaRPr sz="16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SemiBold"/>
              <a:buChar char="○"/>
            </a:pPr>
            <a:r>
              <a:rPr lang="en" sz="16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Security Engineering</a:t>
            </a:r>
            <a:endParaRPr sz="16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20" name="Google Shape;120;p24" title="9607857E-132B-4C3A-94C4-482874DAA27F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300" y="453175"/>
            <a:ext cx="2456400" cy="2456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121" name="Google Shape;12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9073" y="3293850"/>
            <a:ext cx="1259577" cy="3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000" y="3293850"/>
            <a:ext cx="1110025" cy="36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1"/>
          <p:cNvSpPr txBox="1"/>
          <p:nvPr>
            <p:ph type="title"/>
          </p:nvPr>
        </p:nvSpPr>
        <p:spPr>
          <a:xfrm>
            <a:off x="342986" y="205978"/>
            <a:ext cx="6173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52CC"/>
              </a:buClr>
              <a:buSzPts val="2400"/>
              <a:buFont typeface="Calibri"/>
              <a:buNone/>
            </a:pPr>
            <a:r>
              <a:rPr b="1" lang="en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Simple Checklist for Any AI Use Case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280" name="Google Shape;280;p51"/>
          <p:cNvSpPr txBox="1"/>
          <p:nvPr>
            <p:ph idx="1" type="body"/>
          </p:nvPr>
        </p:nvSpPr>
        <p:spPr>
          <a:xfrm>
            <a:off x="342986" y="1200150"/>
            <a:ext cx="6173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254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☐  Is the AI's access read-only?</a:t>
            </a:r>
            <a:endParaRPr>
              <a:solidFill>
                <a:schemeClr val="lt1"/>
              </a:solidFill>
            </a:endParaRPr>
          </a:p>
          <a:p>
            <a:pPr indent="0" lvl="0" marL="2540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☐  Is there an explicit human gate before action?</a:t>
            </a:r>
            <a:endParaRPr>
              <a:solidFill>
                <a:schemeClr val="lt1"/>
              </a:solidFill>
            </a:endParaRPr>
          </a:p>
          <a:p>
            <a:pPr indent="0" lvl="0" marL="2540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☐  Is AI output validated before use?</a:t>
            </a:r>
            <a:endParaRPr>
              <a:solidFill>
                <a:schemeClr val="lt1"/>
              </a:solidFill>
            </a:endParaRPr>
          </a:p>
          <a:p>
            <a:pPr indent="0" lvl="0" marL="2540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☐  Is data scoped — no unnecessary secrets or IP in the prompt?</a:t>
            </a:r>
            <a:endParaRPr>
              <a:solidFill>
                <a:schemeClr val="lt1"/>
              </a:solidFill>
            </a:endParaRPr>
          </a:p>
          <a:p>
            <a:pPr indent="0" lvl="0" marL="2540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☐  Is there an audit trail?</a:t>
            </a:r>
            <a:endParaRPr>
              <a:solidFill>
                <a:schemeClr val="lt1"/>
              </a:solidFill>
            </a:endParaRPr>
          </a:p>
          <a:p>
            <a:pPr indent="-165100" lvl="0" marL="254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25400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five: safe to experiment. Any missing: understand why before proceeding.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2"/>
          <p:cNvSpPr txBox="1"/>
          <p:nvPr>
            <p:ph type="title"/>
          </p:nvPr>
        </p:nvSpPr>
        <p:spPr>
          <a:xfrm>
            <a:off x="342986" y="205978"/>
            <a:ext cx="6173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52CC"/>
              </a:buClr>
              <a:buSzPts val="2400"/>
              <a:buFont typeface="Calibri"/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"Earning the Crane Keys" Looks Like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86" name="Google Shape;286;p52"/>
          <p:cNvSpPr txBox="1"/>
          <p:nvPr>
            <p:ph idx="1" type="body"/>
          </p:nvPr>
        </p:nvSpPr>
        <p:spPr>
          <a:xfrm>
            <a:off x="342986" y="1200150"/>
            <a:ext cx="61737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73050" lvl="0" marL="254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n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Start with scoped, read-only, low-blast-radius tasks</a:t>
            </a:r>
            <a:endParaRPr>
              <a:solidFill>
                <a:schemeClr val="lt1"/>
              </a:solidFill>
            </a:endParaRPr>
          </a:p>
          <a:p>
            <a:pPr indent="-273050" lvl="0" marL="2540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n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Measure outcomes: is the AI actually helping? Are the suggestions accurate?</a:t>
            </a:r>
            <a:endParaRPr>
              <a:solidFill>
                <a:schemeClr val="lt1"/>
              </a:solidFill>
            </a:endParaRPr>
          </a:p>
          <a:p>
            <a:pPr indent="-273050" lvl="0" marL="2540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n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Expand scope incrementally — each expansion is a deliberate decision</a:t>
            </a:r>
            <a:endParaRPr>
              <a:solidFill>
                <a:schemeClr val="lt1"/>
              </a:solidFill>
            </a:endParaRPr>
          </a:p>
          <a:p>
            <a:pPr indent="-273050" lvl="0" marL="2540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n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Build a track record before granting autonomy</a:t>
            </a:r>
            <a:endParaRPr>
              <a:solidFill>
                <a:schemeClr val="lt1"/>
              </a:solidFill>
            </a:endParaRPr>
          </a:p>
          <a:p>
            <a:pPr indent="-273050" lvl="0" marL="2540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</a:pPr>
            <a:r>
              <a:rPr lang="en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goal is earned trust, not assumed trust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87" name="Google Shape;28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7461" y="545500"/>
            <a:ext cx="2322514" cy="3460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3"/>
          <p:cNvSpPr txBox="1"/>
          <p:nvPr>
            <p:ph idx="4294967295" type="title"/>
          </p:nvPr>
        </p:nvSpPr>
        <p:spPr>
          <a:xfrm>
            <a:off x="1197911" y="212928"/>
            <a:ext cx="61737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52CC"/>
              </a:buClr>
              <a:buSzPts val="2400"/>
              <a:buFont typeface="Calibri"/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Three Things to Take Home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293" name="Google Shape;29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7374" y="1115725"/>
            <a:ext cx="2675600" cy="39861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4"/>
          <p:cNvSpPr txBox="1"/>
          <p:nvPr>
            <p:ph idx="1" type="subTitle"/>
          </p:nvPr>
        </p:nvSpPr>
        <p:spPr>
          <a:xfrm>
            <a:off x="195250" y="412875"/>
            <a:ext cx="85206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 and Useful Links</a:t>
            </a:r>
            <a:endParaRPr/>
          </a:p>
        </p:txBody>
      </p:sp>
      <p:sp>
        <p:nvSpPr>
          <p:cNvPr id="299" name="Google Shape;299;p54"/>
          <p:cNvSpPr txBox="1"/>
          <p:nvPr>
            <p:ph idx="4294967295" type="title"/>
          </p:nvPr>
        </p:nvSpPr>
        <p:spPr>
          <a:xfrm>
            <a:off x="97950" y="43374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2800"/>
              <a:buFont typeface="Roboto Slab"/>
              <a:buNone/>
            </a:pPr>
            <a:r>
              <a:rPr b="1" lang="en" sz="3120">
                <a:solidFill>
                  <a:schemeClr val="lt1"/>
                </a:solidFill>
              </a:rPr>
              <a:t>Thank you!</a:t>
            </a:r>
            <a:endParaRPr b="1" sz="3120">
              <a:solidFill>
                <a:schemeClr val="lt1"/>
              </a:solidFill>
            </a:endParaRPr>
          </a:p>
        </p:txBody>
      </p:sp>
      <p:sp>
        <p:nvSpPr>
          <p:cNvPr id="300" name="Google Shape;300;p54"/>
          <p:cNvSpPr txBox="1"/>
          <p:nvPr>
            <p:ph idx="4294967295" type="body"/>
          </p:nvPr>
        </p:nvSpPr>
        <p:spPr>
          <a:xfrm>
            <a:off x="104000" y="1152475"/>
            <a:ext cx="8728200" cy="3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395"/>
              <a:buFont typeface="Roboto Slab"/>
              <a:buNone/>
            </a:pPr>
            <a:r>
              <a:t/>
            </a:r>
            <a:endParaRPr sz="1595"/>
          </a:p>
          <a:p>
            <a: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395"/>
              <a:buFont typeface="Roboto Slab"/>
              <a:buNone/>
            </a:pPr>
            <a:r>
              <a:t/>
            </a:r>
            <a:endParaRPr sz="1440"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en" sz="113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https://blog.gitguardian.com/ghostaction-campaign-3-325-secrets-stolen/</a:t>
            </a:r>
            <a:endParaRPr sz="1130">
              <a:solidFill>
                <a:schemeClr val="lt1"/>
              </a:solidFill>
            </a:endParaRPr>
          </a:p>
          <a:p>
            <a:pPr indent="-228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en" sz="113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https://auth0.com/blog/product-architecture-behind-trusted-ai-experiences/</a:t>
            </a:r>
            <a:endParaRPr sz="1130">
              <a:solidFill>
                <a:schemeClr val="lt1"/>
              </a:solidFill>
            </a:endParaRPr>
          </a:p>
          <a:p>
            <a:pPr indent="-228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en" sz="113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https://www.elastic.co/security-labs/detecting-cicd-pipeline-abuse-with-llm-augmented-analysis</a:t>
            </a:r>
            <a:endParaRPr sz="1130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en" sz="113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https://www.elastic.co/security-labs/axios-one-rat-to-rule-them-all</a:t>
            </a:r>
            <a:endParaRPr sz="1130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en" sz="113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https://www.elastic.co/security-labs/axios-supply-chain-compromise-detections</a:t>
            </a:r>
            <a:endParaRPr sz="1130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en" sz="113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https://www.elastic.co/security-labs/claude-code-cowork-monitoring-otel-elastic</a:t>
            </a:r>
            <a:endParaRPr sz="1130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en" sz="113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https://www.forbes.com/councils/forbestechcouncil/2026/03/23/closing-the-ai-trust-gap-with-strong-identity-and-guardrails/</a:t>
            </a:r>
            <a:endParaRPr sz="1130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lang="en" sz="113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https://www.forbes.com/councils/forbestechcouncil/2026/04/28/identity-as-the-backbone-of-scalable-and-responsible-ai/</a:t>
            </a:r>
            <a:endParaRPr sz="1130" u="sng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2F4858"/>
              </a:buClr>
              <a:buSzPts val="1395"/>
              <a:buFont typeface="Roboto Slab"/>
              <a:buNone/>
            </a:pPr>
            <a:r>
              <a:t/>
            </a:r>
            <a:endParaRPr sz="1440"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ts val="1395"/>
              <a:buFont typeface="Roboto Slab"/>
              <a:buNone/>
            </a:pPr>
            <a:r>
              <a:t/>
            </a:r>
            <a:endParaRPr sz="1595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>
            <p:ph type="title"/>
          </p:nvPr>
        </p:nvSpPr>
        <p:spPr>
          <a:xfrm>
            <a:off x="183100" y="197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ct val="111111"/>
              <a:buFont typeface="Roboto Slab"/>
              <a:buNone/>
            </a:pPr>
            <a:r>
              <a:rPr lang="en">
                <a:solidFill>
                  <a:schemeClr val="lt1"/>
                </a:solidFill>
              </a:rPr>
              <a:t>Meet your new team member!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28" name="Google Shape;128;p25" title="imag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7450" y="967650"/>
            <a:ext cx="2189100" cy="32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6F6F3"/>
            </a:gs>
            <a:gs pos="100000">
              <a:srgbClr val="8ACFC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/>
          <p:nvPr>
            <p:ph type="title"/>
          </p:nvPr>
        </p:nvSpPr>
        <p:spPr>
          <a:xfrm>
            <a:off x="311700" y="144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52CC"/>
              </a:buClr>
              <a:buSzPts val="2400"/>
              <a:buFont typeface="Calibri"/>
              <a:buNone/>
            </a:pPr>
            <a:r>
              <a:rPr b="1" lang="en" sz="2900">
                <a:solidFill>
                  <a:srgbClr val="0052CC"/>
                </a:solidFill>
                <a:latin typeface="Roboto"/>
                <a:ea typeface="Roboto"/>
                <a:cs typeface="Roboto"/>
                <a:sym typeface="Roboto"/>
              </a:rPr>
              <a:t>The Hype</a:t>
            </a:r>
            <a:endParaRPr sz="3300"/>
          </a:p>
        </p:txBody>
      </p:sp>
      <p:pic>
        <p:nvPicPr>
          <p:cNvPr id="134" name="Google Shape;134;p26" title="image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7763" y="865338"/>
            <a:ext cx="4737974" cy="318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224150"/>
            <a:ext cx="2111300" cy="31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7"/>
          <p:cNvSpPr txBox="1"/>
          <p:nvPr>
            <p:ph type="title"/>
          </p:nvPr>
        </p:nvSpPr>
        <p:spPr>
          <a:xfrm>
            <a:off x="311700" y="3631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58"/>
              </a:buClr>
              <a:buSzPct val="111111"/>
              <a:buFont typeface="Roboto Slab"/>
              <a:buNone/>
            </a:pPr>
            <a:r>
              <a:rPr lang="en">
                <a:solidFill>
                  <a:schemeClr val="lt1"/>
                </a:solidFill>
              </a:rPr>
              <a:t>What could possibly go wrong?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6F6F3"/>
            </a:gs>
            <a:gs pos="100000">
              <a:srgbClr val="8ACFC2"/>
            </a:gs>
          </a:gsLst>
          <a:lin ang="5400012" scaled="0"/>
        </a:gra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175" y="74875"/>
            <a:ext cx="2835025" cy="4252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6F6F3"/>
            </a:gs>
            <a:gs pos="100000">
              <a:srgbClr val="8ACFC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9" title="image (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9500" y="203250"/>
            <a:ext cx="5945300" cy="396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2"/>
            </a:gs>
            <a:gs pos="100000">
              <a:srgbClr val="737373"/>
            </a:gs>
          </a:gsLst>
          <a:lin ang="8100019" scaled="0"/>
        </a:gra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/>
          <p:nvPr/>
        </p:nvSpPr>
        <p:spPr>
          <a:xfrm>
            <a:off x="2502800" y="1088450"/>
            <a:ext cx="60345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Open Sans"/>
              <a:buChar char="●"/>
            </a:pPr>
            <a:r>
              <a:rPr lang="en" sz="2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Monitor</a:t>
            </a:r>
            <a:endParaRPr sz="2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Open Sans"/>
              <a:buChar char="●"/>
            </a:pPr>
            <a:r>
              <a:rPr lang="en" sz="2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Require Approvals</a:t>
            </a:r>
            <a:endParaRPr sz="2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Open Sans"/>
              <a:buChar char="●"/>
            </a:pPr>
            <a:r>
              <a:rPr lang="en" sz="2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Guard Elevated Privileges</a:t>
            </a:r>
            <a:endParaRPr sz="2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Open Sans"/>
              <a:buChar char="●"/>
            </a:pPr>
            <a:r>
              <a:rPr lang="en" sz="2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Implement Guardrails</a:t>
            </a:r>
            <a:endParaRPr sz="2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30"/>
          <p:cNvSpPr txBox="1"/>
          <p:nvPr>
            <p:ph type="title"/>
          </p:nvPr>
        </p:nvSpPr>
        <p:spPr>
          <a:xfrm>
            <a:off x="156125" y="170100"/>
            <a:ext cx="6004500" cy="86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The Answer?</a:t>
            </a:r>
            <a:endParaRPr sz="2700">
              <a:solidFill>
                <a:schemeClr val="lt1"/>
              </a:solidFill>
              <a:latin typeface="Roboto Slab ExtraBold"/>
              <a:ea typeface="Roboto Slab ExtraBold"/>
              <a:cs typeface="Roboto Slab ExtraBold"/>
              <a:sym typeface="Roboto Slab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cdCon 2026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SSNA25">
  <a:themeElements>
    <a:clrScheme name="Custom 8">
      <a:dk1>
        <a:srgbClr val="000000"/>
      </a:dk1>
      <a:lt1>
        <a:srgbClr val="FFFFFF"/>
      </a:lt1>
      <a:dk2>
        <a:srgbClr val="223C43"/>
      </a:dk2>
      <a:lt2>
        <a:srgbClr val="14A99D"/>
      </a:lt2>
      <a:accent1>
        <a:srgbClr val="E15744"/>
      </a:accent1>
      <a:accent2>
        <a:srgbClr val="E58571"/>
      </a:accent2>
      <a:accent3>
        <a:srgbClr val="B5E5DC"/>
      </a:accent3>
      <a:accent4>
        <a:srgbClr val="115460"/>
      </a:accent4>
      <a:accent5>
        <a:srgbClr val="FEE8BE"/>
      </a:accent5>
      <a:accent6>
        <a:srgbClr val="FFFFFF"/>
      </a:accent6>
      <a:hlink>
        <a:srgbClr val="FEE8BE"/>
      </a:hlink>
      <a:folHlink>
        <a:srgbClr val="11546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