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Economica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Economica-bold.fntdata"/><Relationship Id="rId45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conomica-boldItalic.fntdata"/><Relationship Id="rId47" Type="http://schemas.openxmlformats.org/officeDocument/2006/relationships/font" Target="fonts/Economica-italic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cfeee0ac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cfeee0ac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cfeee0ac3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cfeee0ac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d60d06e6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ad60d06e6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cfeee0ac3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cfeee0ac3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cfeee0ac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cfeee0ac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cfeee0ac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acfeee0ac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cfeee0ac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cfeee0ac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cfeee0ac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cfeee0ac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cfeee0ac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acfeee0ac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cfeee0ac3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cfeee0ac3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cfeee0ac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cfeee0ac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cfeee0ac3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acfeee0ac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cfeee0ac3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acfeee0ac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cfeee0ac3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cfeee0ac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cfeee0ac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acfeee0ac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cfeee0ac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acfeee0ac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d60d06e6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d60d06e6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cfeee0ac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acfeee0ac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cfeee0ac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cfeee0ac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cfeee0ac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acfeee0ac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cfeee0ac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acfeee0ac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cfeee0ac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cfeee0ac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cfeee0ac3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acfeee0ac3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ad60d06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ad60d06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d60d06e6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ad60d06e6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d60d06e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ad60d06e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ad60d06e6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ad60d06e6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d60d06e6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d60d06e6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ad60d06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ad60d06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acfeee0ac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acfeee0ac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d60d06e6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ad60d06e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ad60d06e6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ad60d06e6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cfeee0ac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cfeee0ac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cfeee0ac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cfeee0ac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cfeee0ac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cfeee0ac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d60d06e6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d60d06e6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cfeee0ac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cfeee0ac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cfeee0ac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cfeee0ac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ixxel.space/" TargetMode="External"/><Relationship Id="rId4" Type="http://schemas.openxmlformats.org/officeDocument/2006/relationships/hyperlink" Target="https://web.git.kernel.org/pub/scm/linux/kernel/git/torvalds/linux.git/log/?qt=grep&amp;q=Dheeraj+Reddy+Jonnalagadda" TargetMode="External"/><Relationship Id="rId5" Type="http://schemas.openxmlformats.org/officeDocument/2006/relationships/hyperlink" Target="https://www.linkedin.com/in/jonnalad/" TargetMode="External"/><Relationship Id="rId6" Type="http://schemas.openxmlformats.org/officeDocument/2006/relationships/hyperlink" Target="https://dheeraj-reddy.in/" TargetMode="External"/><Relationship Id="rId7" Type="http://schemas.openxmlformats.org/officeDocument/2006/relationships/hyperlink" Target="https://www.hackster.io/acentauri92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hyperlink" Target="https://itnext.io/how-to-block-ads-and-unwanted-network-traffic-using-pi-hole-13183dc2d477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hyperlink" Target="http://sbc.io/hosts/hosts" TargetMode="External"/><Relationship Id="rId6" Type="http://schemas.openxmlformats.org/officeDocument/2006/relationships/hyperlink" Target="https://adblock.turtlecute.org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hyperlink" Target="http://sbc.io/hosts/alternates/fakenews-gambling-porn-social/hosts" TargetMode="External"/><Relationship Id="rId6" Type="http://schemas.openxmlformats.org/officeDocument/2006/relationships/hyperlink" Target="https://adblock.turtlecute.org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github.com/StevenBlack/hosts/issues/47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Relationship Id="rId4" Type="http://schemas.openxmlformats.org/officeDocument/2006/relationships/image" Target="../media/image5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Relationship Id="rId5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jpg"/><Relationship Id="rId4" Type="http://schemas.openxmlformats.org/officeDocument/2006/relationships/image" Target="../media/image38.png"/><Relationship Id="rId5" Type="http://schemas.openxmlformats.org/officeDocument/2006/relationships/image" Target="../media/image51.jpg"/><Relationship Id="rId6" Type="http://schemas.openxmlformats.org/officeDocument/2006/relationships/hyperlink" Target="https://alphion.in/ASEE-1447.html" TargetMode="External"/><Relationship Id="rId7" Type="http://schemas.openxmlformats.org/officeDocument/2006/relationships/hyperlink" Target="https://www.google.com/search?q=electronics&amp;ibp=oshop&amp;prds=catalogid:5479393318096108743,headlineOfferDocid:15261223140644716726,merchantid:112336376,localOfferStoreId:3178835932497420445,pvt:hg,pvo:27,pvcb:4&amp;pvorigin=27&amp;campaignid=22271813913&amp;adgroupid=&amp;keyword=&amp;device=c&amp;gad_campaignid=2227181511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8031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/>
              <a:t>Don’t Trash it, Hack it: Reverse Engineering Secrets &amp; Repurposing ISP Routers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15">
                <a:solidFill>
                  <a:schemeClr val="dk1"/>
                </a:solidFill>
              </a:rPr>
              <a:t>Dheeraj Reddy Jonnalagadda​</a:t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15"/>
              <a:t>Open Source Summit, Mumbai, India</a:t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15"/>
              <a:t>June</a:t>
            </a:r>
            <a:r>
              <a:rPr lang="en" sz="7015">
                <a:solidFill>
                  <a:schemeClr val="dk1"/>
                </a:solidFill>
              </a:rPr>
              <a:t> </a:t>
            </a:r>
            <a:r>
              <a:rPr lang="en" sz="7015"/>
              <a:t>16</a:t>
            </a:r>
            <a:r>
              <a:rPr lang="en" sz="7015">
                <a:solidFill>
                  <a:schemeClr val="dk1"/>
                </a:solidFill>
              </a:rPr>
              <a:t>-1</a:t>
            </a:r>
            <a:r>
              <a:rPr lang="en" sz="7015"/>
              <a:t>7</a:t>
            </a:r>
            <a:r>
              <a:rPr lang="en" sz="7015">
                <a:solidFill>
                  <a:schemeClr val="dk1"/>
                </a:solidFill>
              </a:rPr>
              <a:t>, 2026</a:t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15">
                <a:solidFill>
                  <a:schemeClr val="dk1"/>
                </a:solidFill>
              </a:rPr>
              <a:t>​</a:t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15">
                <a:solidFill>
                  <a:schemeClr val="dk1"/>
                </a:solidFill>
              </a:rPr>
              <a:t>​</a:t>
            </a:r>
            <a:endParaRPr sz="701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152400" y="1637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Combine and boot!</a:t>
            </a:r>
            <a:endParaRPr sz="3700"/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167659" cy="3784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3872850" y="4785900"/>
            <a:ext cx="624000" cy="2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22"/>
          <p:cNvCxnSpPr/>
          <p:nvPr/>
        </p:nvCxnSpPr>
        <p:spPr>
          <a:xfrm>
            <a:off x="7814175" y="3576100"/>
            <a:ext cx="228300" cy="22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2"/>
          <p:cNvCxnSpPr/>
          <p:nvPr/>
        </p:nvCxnSpPr>
        <p:spPr>
          <a:xfrm flipH="1">
            <a:off x="1285750" y="1361950"/>
            <a:ext cx="3273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2"/>
          <p:cNvCxnSpPr/>
          <p:nvPr/>
        </p:nvCxnSpPr>
        <p:spPr>
          <a:xfrm flipH="1">
            <a:off x="1864125" y="3545675"/>
            <a:ext cx="251100" cy="30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42150" y="270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in yet: Resetting the watchdog timer</a:t>
            </a:r>
            <a:endParaRPr/>
          </a:p>
        </p:txBody>
      </p:sp>
      <p:cxnSp>
        <p:nvCxnSpPr>
          <p:cNvPr id="157" name="Google Shape;157;p23"/>
          <p:cNvCxnSpPr/>
          <p:nvPr/>
        </p:nvCxnSpPr>
        <p:spPr>
          <a:xfrm flipH="1">
            <a:off x="5453175" y="2151075"/>
            <a:ext cx="976200" cy="795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3"/>
          <p:cNvCxnSpPr/>
          <p:nvPr/>
        </p:nvCxnSpPr>
        <p:spPr>
          <a:xfrm flipH="1">
            <a:off x="6635900" y="3222625"/>
            <a:ext cx="666600" cy="555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498" y="1676450"/>
            <a:ext cx="4258250" cy="200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3"/>
          <p:cNvCxnSpPr/>
          <p:nvPr/>
        </p:nvCxnSpPr>
        <p:spPr>
          <a:xfrm flipH="1">
            <a:off x="6771350" y="2320675"/>
            <a:ext cx="395700" cy="1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3"/>
          <p:cNvCxnSpPr/>
          <p:nvPr/>
        </p:nvCxnSpPr>
        <p:spPr>
          <a:xfrm rot="10800000">
            <a:off x="8149000" y="2891325"/>
            <a:ext cx="403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25" y="1070550"/>
            <a:ext cx="2850050" cy="37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challenge: Read only file system</a:t>
            </a:r>
            <a:endParaRPr sz="3700"/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50" y="1710375"/>
            <a:ext cx="7896225" cy="216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4"/>
          <p:cNvCxnSpPr/>
          <p:nvPr/>
        </p:nvCxnSpPr>
        <p:spPr>
          <a:xfrm flipH="1">
            <a:off x="4975975" y="1955450"/>
            <a:ext cx="578400" cy="7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Forensics</a:t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272025" y="1037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telnet access: The door they forgot to lock</a:t>
            </a:r>
            <a:endParaRPr/>
          </a:p>
        </p:txBody>
      </p:sp>
      <p:cxnSp>
        <p:nvCxnSpPr>
          <p:cNvPr id="183" name="Google Shape;183;p26"/>
          <p:cNvCxnSpPr/>
          <p:nvPr/>
        </p:nvCxnSpPr>
        <p:spPr>
          <a:xfrm flipH="1">
            <a:off x="6209275" y="2496300"/>
            <a:ext cx="1190700" cy="1509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75" y="828825"/>
            <a:ext cx="7684690" cy="401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6"/>
          <p:cNvCxnSpPr/>
          <p:nvPr/>
        </p:nvCxnSpPr>
        <p:spPr>
          <a:xfrm flipH="1">
            <a:off x="6135550" y="2259800"/>
            <a:ext cx="1062300" cy="1056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6"/>
          <p:cNvCxnSpPr/>
          <p:nvPr/>
        </p:nvCxnSpPr>
        <p:spPr>
          <a:xfrm flipH="1">
            <a:off x="7143650" y="4603750"/>
            <a:ext cx="1016100" cy="159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2243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restricted shell</a:t>
            </a:r>
            <a:endParaRPr/>
          </a:p>
        </p:txBody>
      </p:sp>
      <p:cxnSp>
        <p:nvCxnSpPr>
          <p:cNvPr id="193" name="Google Shape;193;p27"/>
          <p:cNvCxnSpPr/>
          <p:nvPr/>
        </p:nvCxnSpPr>
        <p:spPr>
          <a:xfrm flipH="1">
            <a:off x="4922875" y="2046750"/>
            <a:ext cx="441300" cy="75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7"/>
          <p:cNvSpPr txBox="1"/>
          <p:nvPr/>
        </p:nvSpPr>
        <p:spPr>
          <a:xfrm>
            <a:off x="388050" y="1285875"/>
            <a:ext cx="43827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Exploring the </a:t>
            </a: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/etc/passwd</a:t>
            </a:r>
            <a:r>
              <a:rPr lang="en" sz="1300">
                <a:solidFill>
                  <a:schemeClr val="dk1"/>
                </a:solidFill>
              </a:rPr>
              <a:t> file gives us a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clue on what shell is used.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Executing ‘cli’ confirms this idea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Copy over the ‘cli’ binary over to PC using </a:t>
            </a: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tftp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for further analysis.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125" y="913213"/>
            <a:ext cx="4550999" cy="363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7"/>
          <p:cNvCxnSpPr/>
          <p:nvPr/>
        </p:nvCxnSpPr>
        <p:spPr>
          <a:xfrm flipH="1">
            <a:off x="8681550" y="920650"/>
            <a:ext cx="167400" cy="22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7"/>
          <p:cNvCxnSpPr/>
          <p:nvPr/>
        </p:nvCxnSpPr>
        <p:spPr>
          <a:xfrm rot="10800000">
            <a:off x="4900175" y="1879475"/>
            <a:ext cx="3042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72575" y="329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Passwords: Now in plaintext for your convenience</a:t>
            </a:r>
            <a:endParaRPr sz="3320"/>
          </a:p>
        </p:txBody>
      </p:sp>
      <p:sp>
        <p:nvSpPr>
          <p:cNvPr id="204" name="Google Shape;20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850" y="865550"/>
            <a:ext cx="4002201" cy="4159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8"/>
          <p:cNvCxnSpPr/>
          <p:nvPr/>
        </p:nvCxnSpPr>
        <p:spPr>
          <a:xfrm flipH="1">
            <a:off x="4268475" y="1704350"/>
            <a:ext cx="4185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8"/>
          <p:cNvCxnSpPr/>
          <p:nvPr/>
        </p:nvCxnSpPr>
        <p:spPr>
          <a:xfrm flipH="1">
            <a:off x="4238175" y="4489150"/>
            <a:ext cx="4488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625" y="1089850"/>
            <a:ext cx="2435624" cy="3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11700" y="133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Flash tool</a:t>
            </a:r>
            <a:endParaRPr sz="3700"/>
          </a:p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510" y="1111625"/>
            <a:ext cx="6500974" cy="3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11700" y="1333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Flash dump</a:t>
            </a:r>
            <a:endParaRPr sz="3700"/>
          </a:p>
        </p:txBody>
      </p:sp>
      <p:sp>
        <p:nvSpPr>
          <p:cNvPr id="221" name="Google Shape;221;p30"/>
          <p:cNvSpPr txBox="1"/>
          <p:nvPr/>
        </p:nvSpPr>
        <p:spPr>
          <a:xfrm>
            <a:off x="311700" y="1232600"/>
            <a:ext cx="43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flash all &gt; flash_dump.txt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6700"/>
            <a:ext cx="3520350" cy="254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800" y="1170125"/>
            <a:ext cx="3661032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311700" y="2167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When ‘Admin’ isn’t really Admin - Locked out settings</a:t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850" y="915276"/>
            <a:ext cx="4743274" cy="4181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1"/>
          <p:cNvCxnSpPr/>
          <p:nvPr/>
        </p:nvCxnSpPr>
        <p:spPr>
          <a:xfrm flipH="1">
            <a:off x="5683250" y="2381250"/>
            <a:ext cx="762000" cy="15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1"/>
          <p:cNvCxnSpPr/>
          <p:nvPr/>
        </p:nvCxnSpPr>
        <p:spPr>
          <a:xfrm rot="10800000">
            <a:off x="5143475" y="2825750"/>
            <a:ext cx="396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1561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$</a:t>
            </a:r>
            <a:r>
              <a:rPr lang="en" sz="3600"/>
              <a:t>whoami</a:t>
            </a:r>
            <a:endParaRPr sz="36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8552400" cy="3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Senior Flight software engineer at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PixxelSpace</a:t>
            </a:r>
            <a:r>
              <a:rPr lang="en" sz="1700">
                <a:solidFill>
                  <a:schemeClr val="dk1"/>
                </a:solidFill>
              </a:rPr>
              <a:t>, India.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Working on the onboard computers (OBC) for earth observation satellites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</a:rPr>
              <a:t>Budding Linux kernel enthusiast and just started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contributing</a:t>
            </a:r>
            <a:r>
              <a:rPr lang="en" sz="1700">
                <a:solidFill>
                  <a:srgbClr val="222222"/>
                </a:solidFill>
              </a:rPr>
              <a:t> to the mainline kernel.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LinkedIn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Personal Website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7"/>
              </a:rPr>
              <a:t>Hackster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936975" y="4116325"/>
            <a:ext cx="43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114125" y="1274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tool to the rescue!</a:t>
            </a:r>
            <a:endParaRPr/>
          </a:p>
        </p:txBody>
      </p:sp>
      <p:sp>
        <p:nvSpPr>
          <p:cNvPr id="239" name="Google Shape;239;p32"/>
          <p:cNvSpPr txBox="1"/>
          <p:nvPr/>
        </p:nvSpPr>
        <p:spPr>
          <a:xfrm>
            <a:off x="144575" y="1392400"/>
            <a:ext cx="4169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flash set CWMP_INFORM_ENABLE 0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saveconfig cs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loadconfig -f    /var/config/config.xml -t xml cs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349" y="716930"/>
            <a:ext cx="4169701" cy="4068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2"/>
          <p:cNvCxnSpPr/>
          <p:nvPr/>
        </p:nvCxnSpPr>
        <p:spPr>
          <a:xfrm rot="10800000">
            <a:off x="5919650" y="783700"/>
            <a:ext cx="486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2"/>
          <p:cNvCxnSpPr/>
          <p:nvPr/>
        </p:nvCxnSpPr>
        <p:spPr>
          <a:xfrm flipH="1">
            <a:off x="5828175" y="1004350"/>
            <a:ext cx="3501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2"/>
          <p:cNvCxnSpPr/>
          <p:nvPr/>
        </p:nvCxnSpPr>
        <p:spPr>
          <a:xfrm flipH="1">
            <a:off x="4998800" y="1445650"/>
            <a:ext cx="4110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2"/>
          <p:cNvCxnSpPr/>
          <p:nvPr/>
        </p:nvCxnSpPr>
        <p:spPr>
          <a:xfrm flipH="1">
            <a:off x="4983775" y="2625000"/>
            <a:ext cx="486900" cy="4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2"/>
          <p:cNvCxnSpPr/>
          <p:nvPr/>
        </p:nvCxnSpPr>
        <p:spPr>
          <a:xfrm flipH="1">
            <a:off x="6718575" y="3865225"/>
            <a:ext cx="3195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32"/>
          <p:cNvCxnSpPr/>
          <p:nvPr/>
        </p:nvCxnSpPr>
        <p:spPr>
          <a:xfrm rot="10800000">
            <a:off x="5257725" y="4595775"/>
            <a:ext cx="2586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276025" y="800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locked out Admin - Not anymore!</a:t>
            </a:r>
            <a:endParaRPr sz="3700"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900" y="1162200"/>
            <a:ext cx="4322882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3"/>
          <p:cNvCxnSpPr/>
          <p:nvPr/>
        </p:nvCxnSpPr>
        <p:spPr>
          <a:xfrm rot="10800000">
            <a:off x="4984775" y="2897200"/>
            <a:ext cx="746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311700" y="420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Updating the beacon interval - Because, why not?</a:t>
            </a:r>
            <a:endParaRPr sz="3700"/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125" y="1078150"/>
            <a:ext cx="4334053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34"/>
          <p:cNvCxnSpPr/>
          <p:nvPr/>
        </p:nvCxnSpPr>
        <p:spPr>
          <a:xfrm flipH="1">
            <a:off x="7368600" y="2201650"/>
            <a:ext cx="595200" cy="3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34"/>
          <p:cNvSpPr txBox="1"/>
          <p:nvPr/>
        </p:nvSpPr>
        <p:spPr>
          <a:xfrm>
            <a:off x="311700" y="1632675"/>
            <a:ext cx="4040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flash all | grep -i "beacon"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BEACON_INTERVAL=100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flash set BEACON_INTERVAL 101</a:t>
            </a: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saveconfig cs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loadconfig -f /var/config/config.xml -t   xml cs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</a:t>
            </a:r>
            <a:r>
              <a:rPr lang="en"/>
              <a:t> an Ad Blocker</a:t>
            </a:r>
            <a:endParaRPr/>
          </a:p>
        </p:txBody>
      </p:sp>
      <p:sp>
        <p:nvSpPr>
          <p:cNvPr id="270" name="Google Shape;27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>
            <p:ph type="title"/>
          </p:nvPr>
        </p:nvSpPr>
        <p:spPr>
          <a:xfrm>
            <a:off x="311700" y="844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Pi Hole</a:t>
            </a:r>
            <a:endParaRPr sz="37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0018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2258250" y="4643450"/>
            <a:ext cx="462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Source: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Build your own Ad Blocking tool for your home using Pi-Hole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325" y="445024"/>
            <a:ext cx="2754300" cy="18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617" y="445025"/>
            <a:ext cx="1468200" cy="4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311700" y="1485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The pi hole block lists</a:t>
            </a:r>
            <a:endParaRPr sz="3700"/>
          </a:p>
        </p:txBody>
      </p:sp>
      <p:pic>
        <p:nvPicPr>
          <p:cNvPr id="286" name="Google Shape;286;p37" title="Screenshot from 2025-12-02 16-43-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0" y="1436425"/>
            <a:ext cx="436655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613" y="1408900"/>
            <a:ext cx="387436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type="title"/>
          </p:nvPr>
        </p:nvSpPr>
        <p:spPr>
          <a:xfrm>
            <a:off x="311700" y="2928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Black Hole</a:t>
            </a:r>
            <a:r>
              <a:rPr lang="en"/>
              <a:t>: Lightweight and fast Adblocker</a:t>
            </a:r>
            <a:endParaRPr/>
          </a:p>
        </p:txBody>
      </p:sp>
      <p:pic>
        <p:nvPicPr>
          <p:cNvPr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8" y="1063600"/>
            <a:ext cx="290508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376152" y="1086354"/>
            <a:ext cx="1190675" cy="21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1400000" y="2739125"/>
            <a:ext cx="101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</a:rPr>
              <a:t>Alphion ASEE-1477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555400" y="3269850"/>
            <a:ext cx="438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Reroute DNS queries to localhost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Pointed dnsmasq to the unified list using the addn-hosts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Forward unknown queries to external servers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311700" y="648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first, where do we get the DNS server list from?</a:t>
            </a:r>
            <a:endParaRPr/>
          </a:p>
        </p:txBody>
      </p:sp>
      <p:sp>
        <p:nvSpPr>
          <p:cNvPr id="304" name="Google Shape;30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75" y="3663024"/>
            <a:ext cx="7683376" cy="11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825" y="1214425"/>
            <a:ext cx="5556349" cy="225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39"/>
          <p:cNvCxnSpPr/>
          <p:nvPr/>
        </p:nvCxnSpPr>
        <p:spPr>
          <a:xfrm flipH="1">
            <a:off x="4458800" y="2510875"/>
            <a:ext cx="593400" cy="1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39"/>
          <p:cNvCxnSpPr/>
          <p:nvPr/>
        </p:nvCxnSpPr>
        <p:spPr>
          <a:xfrm flipH="1">
            <a:off x="7213075" y="3180450"/>
            <a:ext cx="608700" cy="30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>
            <p:ph type="title"/>
          </p:nvPr>
        </p:nvSpPr>
        <p:spPr>
          <a:xfrm>
            <a:off x="311700" y="2094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Adding our own nameservers and blocklists</a:t>
            </a:r>
            <a:endParaRPr sz="3700"/>
          </a:p>
        </p:txBody>
      </p:sp>
      <p:sp>
        <p:nvSpPr>
          <p:cNvPr id="314" name="Google Shape;31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600" y="3327094"/>
            <a:ext cx="43719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38" y="1354375"/>
            <a:ext cx="8874924" cy="131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0"/>
          <p:cNvCxnSpPr/>
          <p:nvPr/>
        </p:nvCxnSpPr>
        <p:spPr>
          <a:xfrm flipH="1">
            <a:off x="3598825" y="2115225"/>
            <a:ext cx="76200" cy="251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40"/>
          <p:cNvCxnSpPr/>
          <p:nvPr/>
        </p:nvCxnSpPr>
        <p:spPr>
          <a:xfrm>
            <a:off x="7570675" y="2176100"/>
            <a:ext cx="167400" cy="20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>
            <a:off x="311700" y="2395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simple ping test</a:t>
            </a:r>
            <a:endParaRPr/>
          </a:p>
        </p:txBody>
      </p:sp>
      <p:sp>
        <p:nvSpPr>
          <p:cNvPr id="324" name="Google Shape;32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25" name="Google Shape;3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275" y="918950"/>
            <a:ext cx="5616651" cy="378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41"/>
          <p:cNvCxnSpPr/>
          <p:nvPr/>
        </p:nvCxnSpPr>
        <p:spPr>
          <a:xfrm>
            <a:off x="2282625" y="1514125"/>
            <a:ext cx="852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41"/>
          <p:cNvCxnSpPr/>
          <p:nvPr/>
        </p:nvCxnSpPr>
        <p:spPr>
          <a:xfrm>
            <a:off x="2488050" y="2876100"/>
            <a:ext cx="12477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41"/>
          <p:cNvCxnSpPr/>
          <p:nvPr/>
        </p:nvCxnSpPr>
        <p:spPr>
          <a:xfrm rot="10800000">
            <a:off x="3583800" y="1894575"/>
            <a:ext cx="677100" cy="8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41"/>
          <p:cNvCxnSpPr/>
          <p:nvPr/>
        </p:nvCxnSpPr>
        <p:spPr>
          <a:xfrm rot="10800000">
            <a:off x="3408725" y="3697825"/>
            <a:ext cx="441300" cy="167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31500" y="4145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60200" cy="3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-</a:t>
            </a:r>
            <a:r>
              <a:rPr b="1" lang="en" sz="1908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The Break-in: 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Manipulating U-Boot args to hijack the Linux boot process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- Forensics: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 Analyzing the 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Management Information Base (MIB) 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to recover hidden passwords. 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- The Realtek Flash tool: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 Understanding how the router stores state and using flash get/set to bypass restrictions.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- Going Dark: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 Permanently disabling the TR-069 daemon to stop the router from "phoning home" to the ISP.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-</a:t>
            </a: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 Extracting passwords: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 Binary analysis to get hardcoded admin passwords.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- </a:t>
            </a: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Building an Ad blocker: 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Build a pi-hole style Ad blocker and analysis of the results.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- Persistence:</a:t>
            </a:r>
            <a:r>
              <a:rPr lang="en" sz="1508">
                <a:solidFill>
                  <a:srgbClr val="222222"/>
                </a:solidFill>
                <a:highlight>
                  <a:srgbClr val="FFFFFF"/>
                </a:highlight>
              </a:rPr>
              <a:t> Enabling the Telnet daemon via a config hook to replace hardware UART access.</a:t>
            </a:r>
            <a:endParaRPr sz="1508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8">
                <a:solidFill>
                  <a:srgbClr val="222222"/>
                </a:solidFill>
                <a:highlight>
                  <a:srgbClr val="FFFFFF"/>
                </a:highlight>
              </a:rPr>
              <a:t>- Q&amp;A</a:t>
            </a:r>
            <a:endParaRPr sz="2208"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273650" y="1181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Ad block tests</a:t>
            </a:r>
            <a:endParaRPr sz="3700"/>
          </a:p>
        </p:txBody>
      </p:sp>
      <p:pic>
        <p:nvPicPr>
          <p:cNvPr id="335" name="Google Shape;335;p42" title="Screenshot from 2025-12-02 10-32-5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25" y="1415237"/>
            <a:ext cx="4340977" cy="2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 title="Screenshot from 2025-12-02 10-51-0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975" y="1472299"/>
            <a:ext cx="4126776" cy="21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1926013" y="3865250"/>
            <a:ext cx="9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Before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6555925" y="3819600"/>
            <a:ext cx="6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After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type="title"/>
          </p:nvPr>
        </p:nvSpPr>
        <p:spPr>
          <a:xfrm>
            <a:off x="311700" y="2393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/>
              <a:t>Ad block tests</a:t>
            </a:r>
            <a:endParaRPr sz="3700"/>
          </a:p>
        </p:txBody>
      </p:sp>
      <p:pic>
        <p:nvPicPr>
          <p:cNvPr id="345" name="Google Shape;345;p43" title="Screenshot from 2025-12-04 23-10-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50" y="1413375"/>
            <a:ext cx="4852099" cy="26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3" title="Screenshot from 2025-12-05 11-47-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474" y="1717950"/>
            <a:ext cx="3507552" cy="197242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1940225" y="4421050"/>
            <a:ext cx="537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Using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Steven Black’s Unified hosts list</a:t>
            </a:r>
            <a:r>
              <a:rPr lang="en" sz="1200">
                <a:solidFill>
                  <a:schemeClr val="dk1"/>
                </a:solidFill>
              </a:rPr>
              <a:t> containing ~85000 entries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Ad test website 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Toolz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8" name="Google Shape;34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type="title"/>
          </p:nvPr>
        </p:nvSpPr>
        <p:spPr>
          <a:xfrm>
            <a:off x="311700" y="437416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block tests</a:t>
            </a:r>
            <a:endParaRPr/>
          </a:p>
        </p:txBody>
      </p:sp>
      <p:pic>
        <p:nvPicPr>
          <p:cNvPr id="354" name="Google Shape;354;p44" title="Screenshot from 2025-12-05 12-03-28.png"/>
          <p:cNvPicPr preferRelativeResize="0"/>
          <p:nvPr/>
        </p:nvPicPr>
        <p:blipFill rotWithShape="1">
          <a:blip r:embed="rId3">
            <a:alphaModFix/>
          </a:blip>
          <a:srcRect b="-300" l="0" r="0" t="300"/>
          <a:stretch/>
        </p:blipFill>
        <p:spPr>
          <a:xfrm>
            <a:off x="417775" y="1430400"/>
            <a:ext cx="4779474" cy="26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250" y="1676286"/>
            <a:ext cx="3635050" cy="20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 txBox="1"/>
          <p:nvPr/>
        </p:nvSpPr>
        <p:spPr>
          <a:xfrm>
            <a:off x="951075" y="4402800"/>
            <a:ext cx="715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Using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Steven black’s Unified hosts + fakenews + gambling + social</a:t>
            </a:r>
            <a:r>
              <a:rPr lang="en" sz="1200">
                <a:solidFill>
                  <a:schemeClr val="dk1"/>
                </a:solidFill>
              </a:rPr>
              <a:t> list containing ~174000 entries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Ad test website : </a:t>
            </a:r>
            <a:r>
              <a:rPr lang="en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Toolz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57" name="Google Shape;35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type="title"/>
          </p:nvPr>
        </p:nvSpPr>
        <p:spPr>
          <a:xfrm>
            <a:off x="258425" y="315700"/>
            <a:ext cx="878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798"/>
              <a:t>tcpdump of the DNS queries - Not good enough, IPV6 queries pass through</a:t>
            </a:r>
            <a:endParaRPr sz="2798"/>
          </a:p>
        </p:txBody>
      </p:sp>
      <p:pic>
        <p:nvPicPr>
          <p:cNvPr id="363" name="Google Shape;3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425" y="1833700"/>
            <a:ext cx="8850173" cy="152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45"/>
          <p:cNvCxnSpPr/>
          <p:nvPr/>
        </p:nvCxnSpPr>
        <p:spPr>
          <a:xfrm flipH="1" rot="10800000">
            <a:off x="7372850" y="2754275"/>
            <a:ext cx="1224900" cy="1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45"/>
          <p:cNvCxnSpPr/>
          <p:nvPr/>
        </p:nvCxnSpPr>
        <p:spPr>
          <a:xfrm flipH="1">
            <a:off x="1491250" y="1841300"/>
            <a:ext cx="372900" cy="4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/>
          <p:nvPr>
            <p:ph type="title"/>
          </p:nvPr>
        </p:nvSpPr>
        <p:spPr>
          <a:xfrm>
            <a:off x="181950" y="308075"/>
            <a:ext cx="8301300" cy="38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2798"/>
              <a:t>tcpdump of the DNS queries – with the updated blocklist</a:t>
            </a:r>
            <a:endParaRPr sz="4580"/>
          </a:p>
        </p:txBody>
      </p:sp>
      <p:sp>
        <p:nvSpPr>
          <p:cNvPr id="371" name="Google Shape;37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72" name="Google Shape;3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126300"/>
            <a:ext cx="8839199" cy="3028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46"/>
          <p:cNvCxnSpPr/>
          <p:nvPr/>
        </p:nvCxnSpPr>
        <p:spPr>
          <a:xfrm flipH="1">
            <a:off x="1346775" y="1186950"/>
            <a:ext cx="4641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46"/>
          <p:cNvCxnSpPr/>
          <p:nvPr/>
        </p:nvCxnSpPr>
        <p:spPr>
          <a:xfrm rot="10800000">
            <a:off x="1369625" y="2442500"/>
            <a:ext cx="4032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46"/>
          <p:cNvCxnSpPr/>
          <p:nvPr/>
        </p:nvCxnSpPr>
        <p:spPr>
          <a:xfrm flipH="1">
            <a:off x="8126050" y="1993475"/>
            <a:ext cx="3729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46"/>
          <p:cNvCxnSpPr/>
          <p:nvPr/>
        </p:nvCxnSpPr>
        <p:spPr>
          <a:xfrm flipH="1">
            <a:off x="8772825" y="3233700"/>
            <a:ext cx="144600" cy="24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46"/>
          <p:cNvCxnSpPr/>
          <p:nvPr/>
        </p:nvCxnSpPr>
        <p:spPr>
          <a:xfrm flipH="1">
            <a:off x="8575050" y="1666300"/>
            <a:ext cx="357600" cy="8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311700" y="437416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block tests</a:t>
            </a:r>
            <a:endParaRPr/>
          </a:p>
        </p:txBody>
      </p:sp>
      <p:sp>
        <p:nvSpPr>
          <p:cNvPr id="383" name="Google Shape;383;p47"/>
          <p:cNvSpPr txBox="1"/>
          <p:nvPr/>
        </p:nvSpPr>
        <p:spPr>
          <a:xfrm>
            <a:off x="1240225" y="4410400"/>
            <a:ext cx="71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Using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updated list combining ipv4 and ipv6</a:t>
            </a:r>
            <a:r>
              <a:rPr lang="en" sz="1200">
                <a:solidFill>
                  <a:schemeClr val="dk1"/>
                </a:solidFill>
              </a:rPr>
              <a:t> records containing ~350000 entries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84" name="Google Shape;384;p47" title="Screenshot from 2025-12-05 13-30-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575" y="1269047"/>
            <a:ext cx="3876600" cy="2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62516"/>
            <a:ext cx="4374776" cy="240274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type="title"/>
          </p:nvPr>
        </p:nvSpPr>
        <p:spPr>
          <a:xfrm>
            <a:off x="311700" y="2928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with AdblockPlus extension</a:t>
            </a:r>
            <a:endParaRPr/>
          </a:p>
        </p:txBody>
      </p:sp>
      <p:pic>
        <p:nvPicPr>
          <p:cNvPr id="392" name="Google Shape;392;p48" title="imag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25" y="1017725"/>
            <a:ext cx="836339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258450" y="341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Persistence through an overlooked init script</a:t>
            </a:r>
            <a:endParaRPr sz="3580"/>
          </a:p>
        </p:txBody>
      </p:sp>
      <p:sp>
        <p:nvSpPr>
          <p:cNvPr id="399" name="Google Shape;39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00" name="Google Shape;4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1425"/>
            <a:ext cx="6879825" cy="182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49"/>
          <p:cNvCxnSpPr/>
          <p:nvPr/>
        </p:nvCxnSpPr>
        <p:spPr>
          <a:xfrm flipH="1">
            <a:off x="3035875" y="1985875"/>
            <a:ext cx="8598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2" name="Google Shape;40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700" y="698162"/>
            <a:ext cx="4419600" cy="4081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49"/>
          <p:cNvCxnSpPr/>
          <p:nvPr/>
        </p:nvCxnSpPr>
        <p:spPr>
          <a:xfrm>
            <a:off x="4671750" y="2594575"/>
            <a:ext cx="2663100" cy="7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/>
          <p:nvPr>
            <p:ph type="title"/>
          </p:nvPr>
        </p:nvSpPr>
        <p:spPr>
          <a:xfrm>
            <a:off x="311713" y="2776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 Disclosure: Free QA work</a:t>
            </a:r>
            <a:endParaRPr/>
          </a:p>
        </p:txBody>
      </p:sp>
      <p:pic>
        <p:nvPicPr>
          <p:cNvPr id="409" name="Google Shape;409;p50" title="Screenshot from 2025-12-01 12-28-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025" y="1179150"/>
            <a:ext cx="4228051" cy="2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00" y="1318675"/>
            <a:ext cx="3994524" cy="24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50"/>
          <p:cNvCxnSpPr/>
          <p:nvPr/>
        </p:nvCxnSpPr>
        <p:spPr>
          <a:xfrm flipH="1">
            <a:off x="1171600" y="3347825"/>
            <a:ext cx="388200" cy="19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2" name="Google Shape;412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 txBox="1"/>
          <p:nvPr>
            <p:ph type="title"/>
          </p:nvPr>
        </p:nvSpPr>
        <p:spPr>
          <a:xfrm>
            <a:off x="575875" y="330350"/>
            <a:ext cx="5914500" cy="9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18" name="Google Shape;41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19" name="Google Shape;419;p51" title="qr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21" y="1774221"/>
            <a:ext cx="1720576" cy="17205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1"/>
          <p:cNvSpPr txBox="1"/>
          <p:nvPr/>
        </p:nvSpPr>
        <p:spPr>
          <a:xfrm>
            <a:off x="1294400" y="3408700"/>
            <a:ext cx="12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p51" title="qr-cod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625" y="1834399"/>
            <a:ext cx="1660399" cy="16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1"/>
          <p:cNvSpPr txBox="1"/>
          <p:nvPr/>
        </p:nvSpPr>
        <p:spPr>
          <a:xfrm>
            <a:off x="4050325" y="3408700"/>
            <a:ext cx="12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Hackster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3" name="Google Shape;423;p51" title="qr-code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000" y="1834400"/>
            <a:ext cx="1660399" cy="16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1"/>
          <p:cNvSpPr txBox="1"/>
          <p:nvPr/>
        </p:nvSpPr>
        <p:spPr>
          <a:xfrm>
            <a:off x="7002500" y="3408700"/>
            <a:ext cx="12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LinkedIn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using a soldering iron to soldering a circuit board&#10;&#10;AI-generated content may be incorrect."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675" y="223525"/>
            <a:ext cx="1958150" cy="261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7105">
            <a:off x="5818350" y="354873"/>
            <a:ext cx="2689226" cy="20169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 rot="757530">
            <a:off x="5951223" y="663217"/>
            <a:ext cx="1176242" cy="1176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850" lIns="35850" spcFirstLastPara="1" rIns="35850" wrap="square" tIns="35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9"/>
              <a:t> </a:t>
            </a:r>
            <a:endParaRPr sz="549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0725">
            <a:off x="2996919" y="3133135"/>
            <a:ext cx="2273735" cy="1705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ircuit board with many small chips&#10;&#10;AI-generated content may be incorrect."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3025" y="2976550"/>
            <a:ext cx="2319867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971978" y="2976553"/>
            <a:ext cx="10149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925" lIns="30925" spcFirstLastPara="1" rIns="30925" wrap="square" tIns="3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4"/>
              <a:t> </a:t>
            </a:r>
            <a:endParaRPr sz="474"/>
          </a:p>
        </p:txBody>
      </p:sp>
      <p:sp>
        <p:nvSpPr>
          <p:cNvPr id="90" name="Google Shape;90;p16"/>
          <p:cNvSpPr txBox="1"/>
          <p:nvPr/>
        </p:nvSpPr>
        <p:spPr>
          <a:xfrm>
            <a:off x="277825" y="1738325"/>
            <a:ext cx="231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beginnings</a:t>
            </a:r>
            <a:endParaRPr sz="2500"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49725" y="1102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Black box – Alphion ASEE 1447</a:t>
            </a:r>
            <a:endParaRPr/>
          </a:p>
        </p:txBody>
      </p:sp>
      <p:sp>
        <p:nvSpPr>
          <p:cNvPr id="97" name="Google Shape;97;p17"/>
          <p:cNvSpPr txBox="1"/>
          <p:nvPr>
            <p:ph idx="4294967295" type="body"/>
          </p:nvPr>
        </p:nvSpPr>
        <p:spPr>
          <a:xfrm>
            <a:off x="311700" y="116769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17" title="IMG_907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287122" y="464275"/>
            <a:ext cx="2849576" cy="37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148" y="3920575"/>
            <a:ext cx="1054725" cy="110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 title="IMG_0212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081199" y="443501"/>
            <a:ext cx="2880776" cy="384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932625" y="3920575"/>
            <a:ext cx="213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6"/>
              </a:rPr>
              <a:t>Alphion ASEE 177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517425" y="4466325"/>
            <a:ext cx="164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USB-TTL Converter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3004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login through UART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380425" y="1734775"/>
            <a:ext cx="210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We land on this page once the bootup completes.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Can only access the login page using 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admin/admin</a:t>
            </a:r>
            <a:r>
              <a:rPr lang="en" sz="1200">
                <a:solidFill>
                  <a:schemeClr val="dk1"/>
                </a:solidFill>
              </a:rPr>
              <a:t> creds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Linux shell has a </a:t>
            </a:r>
            <a:r>
              <a:rPr lang="en" sz="1200">
                <a:solidFill>
                  <a:schemeClr val="dk1"/>
                </a:solidFill>
              </a:rPr>
              <a:t>different</a:t>
            </a:r>
            <a:r>
              <a:rPr lang="en" sz="1200">
                <a:solidFill>
                  <a:schemeClr val="dk1"/>
                </a:solidFill>
              </a:rPr>
              <a:t> password.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 flipH="1">
            <a:off x="3872900" y="2685875"/>
            <a:ext cx="570600" cy="306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825" y="1270675"/>
            <a:ext cx="4576125" cy="308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8"/>
          <p:cNvCxnSpPr/>
          <p:nvPr/>
        </p:nvCxnSpPr>
        <p:spPr>
          <a:xfrm rot="10800000">
            <a:off x="3848150" y="2746825"/>
            <a:ext cx="620100" cy="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breaking in</a:t>
            </a:r>
            <a:endParaRPr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273675" y="799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U-Boot Expeditions: Mapping the Path to Root Access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83700" y="1779000"/>
            <a:ext cx="1742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Halt boot flow by interrupting U-Boot timeout.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printenv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100" y="1017725"/>
            <a:ext cx="7195049" cy="3732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0"/>
          <p:cNvCxnSpPr/>
          <p:nvPr/>
        </p:nvCxnSpPr>
        <p:spPr>
          <a:xfrm flipH="1">
            <a:off x="4557425" y="1453275"/>
            <a:ext cx="783900" cy="2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0"/>
          <p:cNvCxnSpPr/>
          <p:nvPr/>
        </p:nvCxnSpPr>
        <p:spPr>
          <a:xfrm flipH="1">
            <a:off x="4831550" y="1575000"/>
            <a:ext cx="882600" cy="1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0"/>
          <p:cNvCxnSpPr/>
          <p:nvPr/>
        </p:nvCxnSpPr>
        <p:spPr>
          <a:xfrm flipH="1">
            <a:off x="5014300" y="2640225"/>
            <a:ext cx="555300" cy="2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646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the good stuff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189300" y="1521750"/>
            <a:ext cx="2154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Print each variable starting with the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familiar ‘bootm’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Expand until we print all variables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600" y="673025"/>
            <a:ext cx="6493316" cy="39902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9" name="Google Shape;139;p21"/>
          <p:cNvCxnSpPr/>
          <p:nvPr/>
        </p:nvCxnSpPr>
        <p:spPr>
          <a:xfrm flipH="1">
            <a:off x="4550000" y="700000"/>
            <a:ext cx="418500" cy="38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1"/>
          <p:cNvCxnSpPr/>
          <p:nvPr/>
        </p:nvCxnSpPr>
        <p:spPr>
          <a:xfrm flipH="1">
            <a:off x="4740075" y="1072825"/>
            <a:ext cx="639300" cy="1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