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Helvetica Neue"/>
      <p:bold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HelveticaNeue-bold.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de36112257_2_3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de36112257_2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ef025624f6_0_4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Aircraft design is fundamentally an airflow problem.</a:t>
            </a:r>
            <a:endParaRPr/>
          </a:p>
          <a:p>
            <a:pPr indent="0" lvl="0" marL="0" rtl="0" algn="l">
              <a:lnSpc>
                <a:spcPct val="115000"/>
              </a:lnSpc>
              <a:spcBef>
                <a:spcPts val="1200"/>
              </a:spcBef>
              <a:spcAft>
                <a:spcPts val="0"/>
              </a:spcAft>
              <a:buClr>
                <a:schemeClr val="dk1"/>
              </a:buClr>
              <a:buSzPts val="1100"/>
              <a:buFont typeface="Arial"/>
              <a:buNone/>
            </a:pPr>
            <a:r>
              <a:rPr lang="en-GB"/>
              <a:t>One of the most important goals is maximizing lift while minimizing drag.</a:t>
            </a:r>
            <a:endParaRPr/>
          </a:p>
          <a:p>
            <a:pPr indent="0" lvl="0" marL="0" rtl="0" algn="l">
              <a:lnSpc>
                <a:spcPct val="115000"/>
              </a:lnSpc>
              <a:spcBef>
                <a:spcPts val="1200"/>
              </a:spcBef>
              <a:spcAft>
                <a:spcPts val="0"/>
              </a:spcAft>
              <a:buClr>
                <a:schemeClr val="dk1"/>
              </a:buClr>
              <a:buSzPts val="1100"/>
              <a:buFont typeface="Arial"/>
              <a:buNone/>
            </a:pPr>
            <a:r>
              <a:rPr lang="en-GB"/>
              <a:t>Lift is the force that keeps the aircraft in the air.</a:t>
            </a:r>
            <a:endParaRPr/>
          </a:p>
          <a:p>
            <a:pPr indent="0" lvl="0" marL="0" rtl="0" algn="l">
              <a:lnSpc>
                <a:spcPct val="115000"/>
              </a:lnSpc>
              <a:spcBef>
                <a:spcPts val="1200"/>
              </a:spcBef>
              <a:spcAft>
                <a:spcPts val="0"/>
              </a:spcAft>
              <a:buClr>
                <a:schemeClr val="dk1"/>
              </a:buClr>
              <a:buSzPts val="1100"/>
              <a:buFont typeface="Arial"/>
              <a:buNone/>
            </a:pPr>
            <a:r>
              <a:rPr lang="en-GB"/>
              <a:t>Drag is the air resistance pushing against the aircraft as it moves forward.</a:t>
            </a:r>
            <a:endParaRPr/>
          </a:p>
          <a:p>
            <a:pPr indent="0" lvl="0" marL="0" rtl="0" algn="l">
              <a:lnSpc>
                <a:spcPct val="115000"/>
              </a:lnSpc>
              <a:spcBef>
                <a:spcPts val="1200"/>
              </a:spcBef>
              <a:spcAft>
                <a:spcPts val="0"/>
              </a:spcAft>
              <a:buClr>
                <a:schemeClr val="dk1"/>
              </a:buClr>
              <a:buSzPts val="1100"/>
              <a:buFont typeface="Arial"/>
              <a:buNone/>
            </a:pPr>
            <a:r>
              <a:rPr lang="en-GB"/>
              <a:t>Engineers use CFD to optimize wing shapes, study airflow around engines, and even predict how ice buildup affects flight performance.</a:t>
            </a:r>
            <a:endParaRPr/>
          </a:p>
          <a:p>
            <a:pPr indent="0" lvl="0" marL="0" rtl="0" algn="l">
              <a:lnSpc>
                <a:spcPct val="115000"/>
              </a:lnSpc>
              <a:spcBef>
                <a:spcPts val="1200"/>
              </a:spcBef>
              <a:spcAft>
                <a:spcPts val="0"/>
              </a:spcAft>
              <a:buClr>
                <a:schemeClr val="dk1"/>
              </a:buClr>
              <a:buSzPts val="1100"/>
              <a:buFont typeface="Arial"/>
              <a:buNone/>
            </a:pPr>
            <a:r>
              <a:rPr lang="en-GB"/>
              <a:t>A small improvement in aerodynamic efficiency can save airlines millions in fuel costs over the lifetime of an aircraft.</a:t>
            </a:r>
            <a:endParaRPr/>
          </a:p>
          <a:p>
            <a:pPr indent="0" lvl="0" marL="0" rtl="0" algn="l">
              <a:spcBef>
                <a:spcPts val="1200"/>
              </a:spcBef>
              <a:spcAft>
                <a:spcPts val="0"/>
              </a:spcAft>
              <a:buNone/>
            </a:pPr>
            <a:r>
              <a:rPr lang="en-GB"/>
              <a:t>So CFD is incredibly valuable. But it comes with a major limitation.</a:t>
            </a:r>
            <a:endParaRPr/>
          </a:p>
        </p:txBody>
      </p:sp>
      <p:sp>
        <p:nvSpPr>
          <p:cNvPr id="266" name="Google Shape;266;g3ef025624f6_0_4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ef025624f6_0_2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ef025624f6_0_2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This is the challenge.</a:t>
            </a:r>
            <a:endParaRPr/>
          </a:p>
          <a:p>
            <a:pPr indent="0" lvl="0" marL="0" rtl="0" algn="l">
              <a:lnSpc>
                <a:spcPct val="115000"/>
              </a:lnSpc>
              <a:spcBef>
                <a:spcPts val="1200"/>
              </a:spcBef>
              <a:spcAft>
                <a:spcPts val="0"/>
              </a:spcAft>
              <a:buClr>
                <a:schemeClr val="dk1"/>
              </a:buClr>
              <a:buSzPts val="1100"/>
              <a:buFont typeface="Arial"/>
              <a:buNone/>
            </a:pPr>
            <a:r>
              <a:rPr lang="en-GB"/>
              <a:t>A single high-fidelity simulation can take anywhere from two to eight hours.</a:t>
            </a:r>
            <a:endParaRPr/>
          </a:p>
          <a:p>
            <a:pPr indent="0" lvl="0" marL="0" rtl="0" algn="l">
              <a:lnSpc>
                <a:spcPct val="115000"/>
              </a:lnSpc>
              <a:spcBef>
                <a:spcPts val="1200"/>
              </a:spcBef>
              <a:spcAft>
                <a:spcPts val="0"/>
              </a:spcAft>
              <a:buClr>
                <a:schemeClr val="dk1"/>
              </a:buClr>
              <a:buSzPts val="1100"/>
              <a:buFont typeface="Arial"/>
              <a:buNone/>
            </a:pPr>
            <a:r>
              <a:rPr lang="en-GB"/>
              <a:t>Sometimes even longer.</a:t>
            </a:r>
            <a:endParaRPr/>
          </a:p>
          <a:p>
            <a:pPr indent="0" lvl="0" marL="0" rtl="0" algn="l">
              <a:lnSpc>
                <a:spcPct val="115000"/>
              </a:lnSpc>
              <a:spcBef>
                <a:spcPts val="1200"/>
              </a:spcBef>
              <a:spcAft>
                <a:spcPts val="0"/>
              </a:spcAft>
              <a:buClr>
                <a:schemeClr val="dk1"/>
              </a:buClr>
              <a:buSzPts val="1100"/>
              <a:buFont typeface="Arial"/>
              <a:buNone/>
            </a:pPr>
            <a:r>
              <a:rPr lang="en-GB"/>
              <a:t>And that's on specialized hardware.</a:t>
            </a:r>
            <a:endParaRPr/>
          </a:p>
          <a:p>
            <a:pPr indent="0" lvl="0" marL="0" rtl="0" algn="l">
              <a:lnSpc>
                <a:spcPct val="115000"/>
              </a:lnSpc>
              <a:spcBef>
                <a:spcPts val="1200"/>
              </a:spcBef>
              <a:spcAft>
                <a:spcPts val="0"/>
              </a:spcAft>
              <a:buClr>
                <a:schemeClr val="dk1"/>
              </a:buClr>
              <a:buSzPts val="1100"/>
              <a:buFont typeface="Arial"/>
              <a:buNone/>
            </a:pPr>
            <a:r>
              <a:rPr lang="en-GB"/>
              <a:t>Now imagine you're an engineer trying to optimize a design.</a:t>
            </a:r>
            <a:endParaRPr/>
          </a:p>
          <a:p>
            <a:pPr indent="0" lvl="0" marL="0" rtl="0" algn="l">
              <a:lnSpc>
                <a:spcPct val="115000"/>
              </a:lnSpc>
              <a:spcBef>
                <a:spcPts val="1200"/>
              </a:spcBef>
              <a:spcAft>
                <a:spcPts val="0"/>
              </a:spcAft>
              <a:buClr>
                <a:schemeClr val="dk1"/>
              </a:buClr>
              <a:buSzPts val="1100"/>
              <a:buFont typeface="Arial"/>
              <a:buNone/>
            </a:pPr>
            <a:r>
              <a:rPr lang="en-GB"/>
              <a:t>You don't want to evaluate one design.</a:t>
            </a:r>
            <a:endParaRPr/>
          </a:p>
          <a:p>
            <a:pPr indent="0" lvl="0" marL="0" rtl="0" algn="l">
              <a:lnSpc>
                <a:spcPct val="115000"/>
              </a:lnSpc>
              <a:spcBef>
                <a:spcPts val="1200"/>
              </a:spcBef>
              <a:spcAft>
                <a:spcPts val="0"/>
              </a:spcAft>
              <a:buClr>
                <a:schemeClr val="dk1"/>
              </a:buClr>
              <a:buSzPts val="1100"/>
              <a:buFont typeface="Arial"/>
              <a:buNone/>
            </a:pPr>
            <a:r>
              <a:rPr lang="en-GB"/>
              <a:t>You want to evaluate hundreds.</a:t>
            </a:r>
            <a:endParaRPr/>
          </a:p>
          <a:p>
            <a:pPr indent="0" lvl="0" marL="0" rtl="0" algn="l">
              <a:lnSpc>
                <a:spcPct val="115000"/>
              </a:lnSpc>
              <a:spcBef>
                <a:spcPts val="1200"/>
              </a:spcBef>
              <a:spcAft>
                <a:spcPts val="0"/>
              </a:spcAft>
              <a:buClr>
                <a:schemeClr val="dk1"/>
              </a:buClr>
              <a:buSzPts val="1100"/>
              <a:buFont typeface="Arial"/>
              <a:buNone/>
            </a:pPr>
            <a:r>
              <a:rPr lang="en-GB"/>
              <a:t>But if each simulation takes hours, you quickly run out of time.</a:t>
            </a:r>
            <a:endParaRPr/>
          </a:p>
          <a:p>
            <a:pPr indent="0" lvl="0" marL="0" rtl="0" algn="l">
              <a:lnSpc>
                <a:spcPct val="115000"/>
              </a:lnSpc>
              <a:spcBef>
                <a:spcPts val="1200"/>
              </a:spcBef>
              <a:spcAft>
                <a:spcPts val="0"/>
              </a:spcAft>
              <a:buClr>
                <a:schemeClr val="dk1"/>
              </a:buClr>
              <a:buSzPts val="1100"/>
              <a:buFont typeface="Arial"/>
              <a:buNone/>
            </a:pPr>
            <a:r>
              <a:rPr lang="en-GB"/>
              <a:t>So engineers often end up shipping the first design that works rather than the best design.</a:t>
            </a:r>
            <a:endParaRPr/>
          </a:p>
          <a:p>
            <a:pPr indent="0" lvl="0" marL="0" rtl="0" algn="l">
              <a:lnSpc>
                <a:spcPct val="115000"/>
              </a:lnSpc>
              <a:spcBef>
                <a:spcPts val="1200"/>
              </a:spcBef>
              <a:spcAft>
                <a:spcPts val="0"/>
              </a:spcAft>
              <a:buClr>
                <a:schemeClr val="dk1"/>
              </a:buClr>
              <a:buSzPts val="1100"/>
              <a:buFont typeface="Arial"/>
              <a:buNone/>
            </a:pPr>
            <a:r>
              <a:rPr lang="en-GB"/>
              <a:t>And this is where the open-source angle becomes important.</a:t>
            </a:r>
            <a:endParaRPr/>
          </a:p>
          <a:p>
            <a:pPr indent="0" lvl="0" marL="0" rtl="0" algn="l">
              <a:lnSpc>
                <a:spcPct val="115000"/>
              </a:lnSpc>
              <a:spcBef>
                <a:spcPts val="1200"/>
              </a:spcBef>
              <a:spcAft>
                <a:spcPts val="0"/>
              </a:spcAft>
              <a:buClr>
                <a:schemeClr val="dk1"/>
              </a:buClr>
              <a:buSzPts val="1100"/>
              <a:buFont typeface="Arial"/>
              <a:buNone/>
            </a:pPr>
            <a:r>
              <a:rPr lang="en-GB"/>
              <a:t>The tools already exist.</a:t>
            </a:r>
            <a:endParaRPr/>
          </a:p>
          <a:p>
            <a:pPr indent="0" lvl="0" marL="0" rtl="0" algn="l">
              <a:lnSpc>
                <a:spcPct val="115000"/>
              </a:lnSpc>
              <a:spcBef>
                <a:spcPts val="1200"/>
              </a:spcBef>
              <a:spcAft>
                <a:spcPts val="0"/>
              </a:spcAft>
              <a:buClr>
                <a:schemeClr val="dk1"/>
              </a:buClr>
              <a:buSzPts val="1100"/>
              <a:buFont typeface="Arial"/>
              <a:buNone/>
            </a:pPr>
            <a:r>
              <a:rPr lang="en-GB"/>
              <a:t>OpenFOAM is free and open source.</a:t>
            </a:r>
            <a:endParaRPr/>
          </a:p>
          <a:p>
            <a:pPr indent="0" lvl="0" marL="0" rtl="0" algn="l">
              <a:lnSpc>
                <a:spcPct val="115000"/>
              </a:lnSpc>
              <a:spcBef>
                <a:spcPts val="1200"/>
              </a:spcBef>
              <a:spcAft>
                <a:spcPts val="0"/>
              </a:spcAft>
              <a:buClr>
                <a:schemeClr val="dk1"/>
              </a:buClr>
              <a:buSzPts val="1100"/>
              <a:buFont typeface="Arial"/>
              <a:buNone/>
            </a:pPr>
            <a:r>
              <a:rPr lang="en-GB"/>
              <a:t>Access isn't the bottleneck.</a:t>
            </a:r>
            <a:endParaRPr/>
          </a:p>
          <a:p>
            <a:pPr indent="0" lvl="0" marL="0" rtl="0" algn="l">
              <a:lnSpc>
                <a:spcPct val="115000"/>
              </a:lnSpc>
              <a:spcBef>
                <a:spcPts val="1200"/>
              </a:spcBef>
              <a:spcAft>
                <a:spcPts val="0"/>
              </a:spcAft>
              <a:buClr>
                <a:schemeClr val="dk1"/>
              </a:buClr>
              <a:buSzPts val="1100"/>
              <a:buFont typeface="Arial"/>
              <a:buNone/>
            </a:pPr>
            <a:r>
              <a:rPr lang="en-GB"/>
              <a:t>The bottleneck is time.</a:t>
            </a:r>
            <a:endParaRPr/>
          </a:p>
          <a:p>
            <a:pPr indent="0" lvl="0" marL="0" rtl="0" algn="l">
              <a:lnSpc>
                <a:spcPct val="115000"/>
              </a:lnSpc>
              <a:spcBef>
                <a:spcPts val="1200"/>
              </a:spcBef>
              <a:spcAft>
                <a:spcPts val="0"/>
              </a:spcAft>
              <a:buClr>
                <a:schemeClr val="dk1"/>
              </a:buClr>
              <a:buSzPts val="1100"/>
              <a:buFont typeface="Arial"/>
              <a:buNone/>
            </a:pPr>
            <a:r>
              <a:rPr lang="en-GB"/>
              <a:t>So the obvious question becomes:</a:t>
            </a:r>
            <a:endParaRPr/>
          </a:p>
          <a:p>
            <a:pPr indent="0" lvl="0" marL="0" rtl="0" algn="l">
              <a:lnSpc>
                <a:spcPct val="115000"/>
              </a:lnSpc>
              <a:spcBef>
                <a:spcPts val="1200"/>
              </a:spcBef>
              <a:spcAft>
                <a:spcPts val="0"/>
              </a:spcAft>
              <a:buClr>
                <a:schemeClr val="dk1"/>
              </a:buClr>
              <a:buSzPts val="1100"/>
              <a:buFont typeface="Arial"/>
              <a:buNone/>
            </a:pPr>
            <a:r>
              <a:rPr lang="en-GB"/>
              <a:t>What if simulation didn't take hours?</a:t>
            </a:r>
            <a:endParaRPr/>
          </a:p>
          <a:p>
            <a:pPr indent="0" lvl="0" marL="0" rtl="0" algn="l">
              <a:lnSpc>
                <a:spcPct val="115000"/>
              </a:lnSpc>
              <a:spcBef>
                <a:spcPts val="1200"/>
              </a:spcBef>
              <a:spcAft>
                <a:spcPts val="0"/>
              </a:spcAft>
              <a:buClr>
                <a:schemeClr val="dk1"/>
              </a:buClr>
              <a:buSzPts val="1100"/>
              <a:buFont typeface="Arial"/>
              <a:buNone/>
            </a:pPr>
            <a:r>
              <a:rPr lang="en-GB"/>
              <a:t>What if it took seconds?</a:t>
            </a: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eef46d2e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eef46d2e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This slide captures the entire idea in one sentence:</a:t>
            </a:r>
            <a:endParaRPr/>
          </a:p>
          <a:p>
            <a:pPr indent="0" lvl="0" marL="0" rtl="0" algn="l">
              <a:lnSpc>
                <a:spcPct val="115000"/>
              </a:lnSpc>
              <a:spcBef>
                <a:spcPts val="1200"/>
              </a:spcBef>
              <a:spcAft>
                <a:spcPts val="0"/>
              </a:spcAft>
              <a:buClr>
                <a:schemeClr val="dk1"/>
              </a:buClr>
              <a:buSzPts val="1100"/>
              <a:buFont typeface="Arial"/>
              <a:buNone/>
            </a:pPr>
            <a:r>
              <a:rPr lang="en-GB"/>
              <a:t>Train once. Predict forever.</a:t>
            </a:r>
            <a:endParaRPr/>
          </a:p>
          <a:p>
            <a:pPr indent="0" lvl="0" marL="0" rtl="0" algn="l">
              <a:lnSpc>
                <a:spcPct val="115000"/>
              </a:lnSpc>
              <a:spcBef>
                <a:spcPts val="1200"/>
              </a:spcBef>
              <a:spcAft>
                <a:spcPts val="0"/>
              </a:spcAft>
              <a:buClr>
                <a:schemeClr val="dk1"/>
              </a:buClr>
              <a:buSzPts val="1100"/>
              <a:buFont typeface="Arial"/>
              <a:buNone/>
            </a:pPr>
            <a:r>
              <a:rPr lang="en-GB"/>
              <a:t>Traditionally, every new design means running another simulation.</a:t>
            </a:r>
            <a:endParaRPr/>
          </a:p>
          <a:p>
            <a:pPr indent="0" lvl="0" marL="0" rtl="0" algn="l">
              <a:lnSpc>
                <a:spcPct val="115000"/>
              </a:lnSpc>
              <a:spcBef>
                <a:spcPts val="1200"/>
              </a:spcBef>
              <a:spcAft>
                <a:spcPts val="0"/>
              </a:spcAft>
              <a:buClr>
                <a:schemeClr val="dk1"/>
              </a:buClr>
              <a:buSzPts val="1100"/>
              <a:buFont typeface="Arial"/>
              <a:buNone/>
            </a:pPr>
            <a:r>
              <a:rPr lang="en-GB"/>
              <a:t>With surrogate models, we do something different.</a:t>
            </a:r>
            <a:endParaRPr/>
          </a:p>
          <a:p>
            <a:pPr indent="0" lvl="0" marL="0" rtl="0" algn="l">
              <a:lnSpc>
                <a:spcPct val="115000"/>
              </a:lnSpc>
              <a:spcBef>
                <a:spcPts val="1200"/>
              </a:spcBef>
              <a:spcAft>
                <a:spcPts val="0"/>
              </a:spcAft>
              <a:buClr>
                <a:schemeClr val="dk1"/>
              </a:buClr>
              <a:buSzPts val="1100"/>
              <a:buFont typeface="Arial"/>
              <a:buNone/>
            </a:pPr>
            <a:r>
              <a:rPr lang="en-GB"/>
              <a:t>We generate a large collection of simulation results once.</a:t>
            </a:r>
            <a:endParaRPr/>
          </a:p>
          <a:p>
            <a:pPr indent="0" lvl="0" marL="0" rtl="0" algn="l">
              <a:lnSpc>
                <a:spcPct val="115000"/>
              </a:lnSpc>
              <a:spcBef>
                <a:spcPts val="1200"/>
              </a:spcBef>
              <a:spcAft>
                <a:spcPts val="0"/>
              </a:spcAft>
              <a:buClr>
                <a:schemeClr val="dk1"/>
              </a:buClr>
              <a:buSzPts val="1100"/>
              <a:buFont typeface="Arial"/>
              <a:buNone/>
            </a:pPr>
            <a:r>
              <a:rPr lang="en-GB"/>
              <a:t>That becomes our training data.</a:t>
            </a:r>
            <a:endParaRPr/>
          </a:p>
          <a:p>
            <a:pPr indent="0" lvl="0" marL="0" rtl="0" algn="l">
              <a:lnSpc>
                <a:spcPct val="115000"/>
              </a:lnSpc>
              <a:spcBef>
                <a:spcPts val="1200"/>
              </a:spcBef>
              <a:spcAft>
                <a:spcPts val="0"/>
              </a:spcAft>
              <a:buClr>
                <a:schemeClr val="dk1"/>
              </a:buClr>
              <a:buSzPts val="1100"/>
              <a:buFont typeface="Arial"/>
              <a:buNone/>
            </a:pPr>
            <a:r>
              <a:rPr lang="en-GB"/>
              <a:t>The model learns the relationship between geometry, operating conditions, and the resulting physical behavior.</a:t>
            </a:r>
            <a:endParaRPr/>
          </a:p>
          <a:p>
            <a:pPr indent="0" lvl="0" marL="0" rtl="0" algn="l">
              <a:lnSpc>
                <a:spcPct val="115000"/>
              </a:lnSpc>
              <a:spcBef>
                <a:spcPts val="1200"/>
              </a:spcBef>
              <a:spcAft>
                <a:spcPts val="0"/>
              </a:spcAft>
              <a:buClr>
                <a:schemeClr val="dk1"/>
              </a:buClr>
              <a:buSzPts val="1100"/>
              <a:buFont typeface="Arial"/>
              <a:buNone/>
            </a:pPr>
            <a:r>
              <a:rPr lang="en-GB"/>
              <a:t>After that, evaluating a new design becomes almost instantaneous.</a:t>
            </a:r>
            <a:endParaRPr/>
          </a:p>
          <a:p>
            <a:pPr indent="0" lvl="0" marL="0" rtl="0" algn="l">
              <a:lnSpc>
                <a:spcPct val="115000"/>
              </a:lnSpc>
              <a:spcBef>
                <a:spcPts val="1200"/>
              </a:spcBef>
              <a:spcAft>
                <a:spcPts val="0"/>
              </a:spcAft>
              <a:buClr>
                <a:schemeClr val="dk1"/>
              </a:buClr>
              <a:buSzPts val="1100"/>
              <a:buFont typeface="Arial"/>
              <a:buNone/>
            </a:pPr>
            <a:r>
              <a:rPr lang="en-GB"/>
              <a:t>The expensive work happens once during training.</a:t>
            </a:r>
            <a:endParaRPr/>
          </a:p>
          <a:p>
            <a:pPr indent="0" lvl="0" marL="0" rtl="0" algn="l">
              <a:lnSpc>
                <a:spcPct val="115000"/>
              </a:lnSpc>
              <a:spcBef>
                <a:spcPts val="1200"/>
              </a:spcBef>
              <a:spcAft>
                <a:spcPts val="0"/>
              </a:spcAft>
              <a:buClr>
                <a:schemeClr val="dk1"/>
              </a:buClr>
              <a:buSzPts val="1100"/>
              <a:buFont typeface="Arial"/>
              <a:buNone/>
            </a:pPr>
            <a:r>
              <a:rPr lang="en-GB"/>
              <a:t>The speed comes later during prediction.</a:t>
            </a:r>
            <a:endParaRPr/>
          </a:p>
          <a:p>
            <a:pPr indent="0" lvl="0" marL="0" rtl="0" algn="l">
              <a:spcBef>
                <a:spcPts val="1200"/>
              </a:spcBef>
              <a:spcAft>
                <a:spcPts val="0"/>
              </a:spcAft>
              <a:buNone/>
            </a:pPr>
            <a:r>
              <a:rPr lang="en-GB"/>
              <a:t>The first major breakthrough in this area came from something called Physics-Informed Neural Networks.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ef025624f6_0_2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ef025624f6_0_2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Most machine learning models learn purely from data.</a:t>
            </a:r>
            <a:endParaRPr/>
          </a:p>
          <a:p>
            <a:pPr indent="0" lvl="0" marL="0" rtl="0" algn="l">
              <a:lnSpc>
                <a:spcPct val="115000"/>
              </a:lnSpc>
              <a:spcBef>
                <a:spcPts val="1200"/>
              </a:spcBef>
              <a:spcAft>
                <a:spcPts val="0"/>
              </a:spcAft>
              <a:buClr>
                <a:schemeClr val="dk1"/>
              </a:buClr>
              <a:buSzPts val="1100"/>
              <a:buFont typeface="Arial"/>
              <a:buNone/>
            </a:pPr>
            <a:r>
              <a:rPr lang="en-GB"/>
              <a:t>You show them examples and they try to find patterns.</a:t>
            </a:r>
            <a:endParaRPr/>
          </a:p>
          <a:p>
            <a:pPr indent="0" lvl="0" marL="0" rtl="0" algn="l">
              <a:lnSpc>
                <a:spcPct val="115000"/>
              </a:lnSpc>
              <a:spcBef>
                <a:spcPts val="1200"/>
              </a:spcBef>
              <a:spcAft>
                <a:spcPts val="0"/>
              </a:spcAft>
              <a:buClr>
                <a:schemeClr val="dk1"/>
              </a:buClr>
              <a:buSzPts val="1100"/>
              <a:buFont typeface="Arial"/>
              <a:buNone/>
            </a:pPr>
            <a:r>
              <a:rPr lang="en-GB"/>
              <a:t>Physics-Informed Neural Networks, or PINNs, take a different approach.</a:t>
            </a:r>
            <a:endParaRPr/>
          </a:p>
          <a:p>
            <a:pPr indent="0" lvl="0" marL="0" rtl="0" algn="l">
              <a:lnSpc>
                <a:spcPct val="115000"/>
              </a:lnSpc>
              <a:spcBef>
                <a:spcPts val="1200"/>
              </a:spcBef>
              <a:spcAft>
                <a:spcPts val="0"/>
              </a:spcAft>
              <a:buClr>
                <a:schemeClr val="dk1"/>
              </a:buClr>
              <a:buSzPts val="1100"/>
              <a:buFont typeface="Arial"/>
              <a:buNone/>
            </a:pPr>
            <a:r>
              <a:rPr lang="en-GB"/>
              <a:t>They learn from both data and physics.</a:t>
            </a:r>
            <a:endParaRPr/>
          </a:p>
          <a:p>
            <a:pPr indent="0" lvl="0" marL="0" rtl="0" algn="l">
              <a:lnSpc>
                <a:spcPct val="115000"/>
              </a:lnSpc>
              <a:spcBef>
                <a:spcPts val="1200"/>
              </a:spcBef>
              <a:spcAft>
                <a:spcPts val="0"/>
              </a:spcAft>
              <a:buClr>
                <a:schemeClr val="dk1"/>
              </a:buClr>
              <a:buSzPts val="1100"/>
              <a:buFont typeface="Arial"/>
              <a:buNone/>
            </a:pPr>
            <a:r>
              <a:rPr lang="en-GB"/>
              <a:t>The governing equations themselves become part of the training process.</a:t>
            </a:r>
            <a:endParaRPr/>
          </a:p>
          <a:p>
            <a:pPr indent="0" lvl="0" marL="0" rtl="0" algn="l">
              <a:lnSpc>
                <a:spcPct val="115000"/>
              </a:lnSpc>
              <a:spcBef>
                <a:spcPts val="1200"/>
              </a:spcBef>
              <a:spcAft>
                <a:spcPts val="0"/>
              </a:spcAft>
              <a:buClr>
                <a:schemeClr val="dk1"/>
              </a:buClr>
              <a:buSzPts val="1100"/>
              <a:buFont typeface="Arial"/>
              <a:buNone/>
            </a:pPr>
            <a:r>
              <a:rPr lang="en-GB"/>
              <a:t>You can see that in the loss function shown on the slide.</a:t>
            </a:r>
            <a:endParaRPr/>
          </a:p>
          <a:p>
            <a:pPr indent="0" lvl="0" marL="0" rtl="0" algn="l">
              <a:lnSpc>
                <a:spcPct val="115000"/>
              </a:lnSpc>
              <a:spcBef>
                <a:spcPts val="1200"/>
              </a:spcBef>
              <a:spcAft>
                <a:spcPts val="0"/>
              </a:spcAft>
              <a:buClr>
                <a:schemeClr val="dk1"/>
              </a:buClr>
              <a:buSzPts val="1100"/>
              <a:buFont typeface="Arial"/>
              <a:buNone/>
            </a:pPr>
            <a:r>
              <a:rPr lang="en-GB"/>
              <a:t>If the model predicts something that violates known physics, it gets penalized.</a:t>
            </a:r>
            <a:endParaRPr/>
          </a:p>
          <a:p>
            <a:pPr indent="0" lvl="0" marL="0" rtl="0" algn="l">
              <a:lnSpc>
                <a:spcPct val="115000"/>
              </a:lnSpc>
              <a:spcBef>
                <a:spcPts val="1200"/>
              </a:spcBef>
              <a:spcAft>
                <a:spcPts val="0"/>
              </a:spcAft>
              <a:buClr>
                <a:schemeClr val="dk1"/>
              </a:buClr>
              <a:buSzPts val="1100"/>
              <a:buFont typeface="Arial"/>
              <a:buNone/>
            </a:pPr>
            <a:r>
              <a:rPr lang="en-GB"/>
              <a:t>That means the model doesn't just fit the data.</a:t>
            </a:r>
            <a:endParaRPr/>
          </a:p>
          <a:p>
            <a:pPr indent="0" lvl="0" marL="0" rtl="0" algn="l">
              <a:lnSpc>
                <a:spcPct val="115000"/>
              </a:lnSpc>
              <a:spcBef>
                <a:spcPts val="1200"/>
              </a:spcBef>
              <a:spcAft>
                <a:spcPts val="0"/>
              </a:spcAft>
              <a:buClr>
                <a:schemeClr val="dk1"/>
              </a:buClr>
              <a:buSzPts val="1100"/>
              <a:buFont typeface="Arial"/>
              <a:buNone/>
            </a:pPr>
            <a:r>
              <a:rPr lang="en-GB"/>
              <a:t>It also respects the laws of nature.</a:t>
            </a:r>
            <a:endParaRPr/>
          </a:p>
          <a:p>
            <a:pPr indent="0" lvl="0" marL="0" rtl="0" algn="l">
              <a:lnSpc>
                <a:spcPct val="115000"/>
              </a:lnSpc>
              <a:spcBef>
                <a:spcPts val="1200"/>
              </a:spcBef>
              <a:spcAft>
                <a:spcPts val="0"/>
              </a:spcAft>
              <a:buClr>
                <a:schemeClr val="dk1"/>
              </a:buClr>
              <a:buSzPts val="1100"/>
              <a:buFont typeface="Arial"/>
              <a:buNone/>
            </a:pPr>
            <a:r>
              <a:rPr lang="en-GB"/>
              <a:t>This was a huge step forward for scientific machine learning.</a:t>
            </a:r>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de36112257_2_1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PINNs are powerful, but they generally learn one problem at a time.</a:t>
            </a:r>
            <a:endParaRPr/>
          </a:p>
          <a:p>
            <a:pPr indent="0" lvl="0" marL="0" rtl="0" algn="l">
              <a:lnSpc>
                <a:spcPct val="115000"/>
              </a:lnSpc>
              <a:spcBef>
                <a:spcPts val="1200"/>
              </a:spcBef>
              <a:spcAft>
                <a:spcPts val="0"/>
              </a:spcAft>
              <a:buClr>
                <a:schemeClr val="dk1"/>
              </a:buClr>
              <a:buSzPts val="1100"/>
              <a:buFont typeface="Arial"/>
              <a:buNone/>
            </a:pPr>
            <a:r>
              <a:rPr lang="en-GB"/>
              <a:t>Engineers don't solve one geometry.</a:t>
            </a:r>
            <a:endParaRPr/>
          </a:p>
          <a:p>
            <a:pPr indent="0" lvl="0" marL="0" rtl="0" algn="l">
              <a:lnSpc>
                <a:spcPct val="115000"/>
              </a:lnSpc>
              <a:spcBef>
                <a:spcPts val="1200"/>
              </a:spcBef>
              <a:spcAft>
                <a:spcPts val="0"/>
              </a:spcAft>
              <a:buClr>
                <a:schemeClr val="dk1"/>
              </a:buClr>
              <a:buSzPts val="1100"/>
              <a:buFont typeface="Arial"/>
              <a:buNone/>
            </a:pPr>
            <a:r>
              <a:rPr lang="en-GB"/>
              <a:t>They solve thousands.</a:t>
            </a:r>
            <a:endParaRPr/>
          </a:p>
          <a:p>
            <a:pPr indent="0" lvl="0" marL="0" rtl="0" algn="l">
              <a:lnSpc>
                <a:spcPct val="115000"/>
              </a:lnSpc>
              <a:spcBef>
                <a:spcPts val="1200"/>
              </a:spcBef>
              <a:spcAft>
                <a:spcPts val="0"/>
              </a:spcAft>
              <a:buClr>
                <a:schemeClr val="dk1"/>
              </a:buClr>
              <a:buSzPts val="1100"/>
              <a:buFont typeface="Arial"/>
              <a:buNone/>
            </a:pPr>
            <a:r>
              <a:rPr lang="en-GB"/>
              <a:t>Every design change creates a new problem.</a:t>
            </a:r>
            <a:endParaRPr/>
          </a:p>
          <a:p>
            <a:pPr indent="0" lvl="0" marL="0" rtl="0" algn="l">
              <a:lnSpc>
                <a:spcPct val="115000"/>
              </a:lnSpc>
              <a:spcBef>
                <a:spcPts val="1200"/>
              </a:spcBef>
              <a:spcAft>
                <a:spcPts val="0"/>
              </a:spcAft>
              <a:buClr>
                <a:schemeClr val="dk1"/>
              </a:buClr>
              <a:buSzPts val="1100"/>
              <a:buFont typeface="Arial"/>
              <a:buNone/>
            </a:pPr>
            <a:r>
              <a:rPr lang="en-GB"/>
              <a:t>Researchers started asking a different question.</a:t>
            </a:r>
            <a:endParaRPr/>
          </a:p>
          <a:p>
            <a:pPr indent="0" lvl="0" marL="0" rtl="0" algn="l">
              <a:lnSpc>
                <a:spcPct val="115000"/>
              </a:lnSpc>
              <a:spcBef>
                <a:spcPts val="1200"/>
              </a:spcBef>
              <a:spcAft>
                <a:spcPts val="0"/>
              </a:spcAft>
              <a:buClr>
                <a:schemeClr val="dk1"/>
              </a:buClr>
              <a:buSzPts val="1100"/>
              <a:buFont typeface="Arial"/>
              <a:buNone/>
            </a:pPr>
            <a:r>
              <a:rPr lang="en-GB"/>
              <a:t>Instead of teaching a model one solution, can we teach it the behavior of the simulator itself?</a:t>
            </a:r>
            <a:endParaRPr/>
          </a:p>
          <a:p>
            <a:pPr indent="0" lvl="0" marL="0" rtl="0" algn="l">
              <a:lnSpc>
                <a:spcPct val="115000"/>
              </a:lnSpc>
              <a:spcBef>
                <a:spcPts val="1200"/>
              </a:spcBef>
              <a:spcAft>
                <a:spcPts val="0"/>
              </a:spcAft>
              <a:buClr>
                <a:schemeClr val="dk1"/>
              </a:buClr>
              <a:buSzPts val="1100"/>
              <a:buFont typeface="Arial"/>
              <a:buNone/>
            </a:pPr>
            <a:r>
              <a:rPr lang="en-GB"/>
              <a:t>That's the shift shown on this slide.</a:t>
            </a:r>
            <a:endParaRPr/>
          </a:p>
          <a:p>
            <a:pPr indent="0" lvl="0" marL="0" rtl="0" algn="l">
              <a:lnSpc>
                <a:spcPct val="115000"/>
              </a:lnSpc>
              <a:spcBef>
                <a:spcPts val="1200"/>
              </a:spcBef>
              <a:spcAft>
                <a:spcPts val="0"/>
              </a:spcAft>
              <a:buClr>
                <a:schemeClr val="dk1"/>
              </a:buClr>
              <a:buSzPts val="1100"/>
              <a:buFont typeface="Arial"/>
              <a:buNone/>
            </a:pPr>
            <a:r>
              <a:rPr lang="en-GB"/>
              <a:t>We move from learning individual answers to learning how the physics behaves across an entire family of designs.</a:t>
            </a:r>
            <a:endParaRPr/>
          </a:p>
          <a:p>
            <a:pPr indent="0" lvl="0" marL="0" rtl="0" algn="l">
              <a:spcBef>
                <a:spcPts val="1200"/>
              </a:spcBef>
              <a:spcAft>
                <a:spcPts val="0"/>
              </a:spcAft>
              <a:buNone/>
            </a:pPr>
            <a:r>
              <a:t/>
            </a:r>
            <a:endParaRPr/>
          </a:p>
        </p:txBody>
      </p:sp>
      <p:sp>
        <p:nvSpPr>
          <p:cNvPr id="339" name="Google Shape;339;g3de36112257_2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ef025624f6_0_12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This is where open source becomes a central part of the story.</a:t>
            </a:r>
            <a:endParaRPr/>
          </a:p>
          <a:p>
            <a:pPr indent="0" lvl="0" marL="0" rtl="0" algn="l">
              <a:lnSpc>
                <a:spcPct val="115000"/>
              </a:lnSpc>
              <a:spcBef>
                <a:spcPts val="1200"/>
              </a:spcBef>
              <a:spcAft>
                <a:spcPts val="0"/>
              </a:spcAft>
              <a:buClr>
                <a:schemeClr val="dk1"/>
              </a:buClr>
              <a:buSzPts val="1100"/>
              <a:buFont typeface="Arial"/>
              <a:buNone/>
            </a:pPr>
            <a:r>
              <a:rPr lang="en-GB"/>
              <a:t>Building these systems from scratch is incredibly difficult.</a:t>
            </a:r>
            <a:endParaRPr/>
          </a:p>
          <a:p>
            <a:pPr indent="0" lvl="0" marL="0" rtl="0" algn="l">
              <a:lnSpc>
                <a:spcPct val="115000"/>
              </a:lnSpc>
              <a:spcBef>
                <a:spcPts val="1200"/>
              </a:spcBef>
              <a:spcAft>
                <a:spcPts val="0"/>
              </a:spcAft>
              <a:buClr>
                <a:schemeClr val="dk1"/>
              </a:buClr>
              <a:buSzPts val="1100"/>
              <a:buFont typeface="Arial"/>
              <a:buNone/>
            </a:pPr>
            <a:r>
              <a:rPr lang="en-GB"/>
              <a:t>You need data pipelines.</a:t>
            </a:r>
            <a:endParaRPr/>
          </a:p>
          <a:p>
            <a:pPr indent="0" lvl="0" marL="0" rtl="0" algn="l">
              <a:lnSpc>
                <a:spcPct val="115000"/>
              </a:lnSpc>
              <a:spcBef>
                <a:spcPts val="1200"/>
              </a:spcBef>
              <a:spcAft>
                <a:spcPts val="0"/>
              </a:spcAft>
              <a:buClr>
                <a:schemeClr val="dk1"/>
              </a:buClr>
              <a:buSzPts val="1100"/>
              <a:buFont typeface="Arial"/>
              <a:buNone/>
            </a:pPr>
            <a:r>
              <a:rPr lang="en-GB"/>
              <a:t>Training infrastructure.</a:t>
            </a:r>
            <a:endParaRPr/>
          </a:p>
          <a:p>
            <a:pPr indent="0" lvl="0" marL="0" rtl="0" algn="l">
              <a:lnSpc>
                <a:spcPct val="115000"/>
              </a:lnSpc>
              <a:spcBef>
                <a:spcPts val="1200"/>
              </a:spcBef>
              <a:spcAft>
                <a:spcPts val="0"/>
              </a:spcAft>
              <a:buClr>
                <a:schemeClr val="dk1"/>
              </a:buClr>
              <a:buSzPts val="1100"/>
              <a:buFont typeface="Arial"/>
              <a:buNone/>
            </a:pPr>
            <a:r>
              <a:rPr lang="en-GB"/>
              <a:t>Validation workflows.</a:t>
            </a:r>
            <a:endParaRPr/>
          </a:p>
          <a:p>
            <a:pPr indent="0" lvl="0" marL="0" rtl="0" algn="l">
              <a:lnSpc>
                <a:spcPct val="115000"/>
              </a:lnSpc>
              <a:spcBef>
                <a:spcPts val="1200"/>
              </a:spcBef>
              <a:spcAft>
                <a:spcPts val="0"/>
              </a:spcAft>
              <a:buClr>
                <a:schemeClr val="dk1"/>
              </a:buClr>
              <a:buSzPts val="1100"/>
              <a:buFont typeface="Arial"/>
              <a:buNone/>
            </a:pPr>
            <a:r>
              <a:rPr lang="en-GB"/>
              <a:t>Distributed GPU support.</a:t>
            </a:r>
            <a:endParaRPr/>
          </a:p>
          <a:p>
            <a:pPr indent="0" lvl="0" marL="0" rtl="0" algn="l">
              <a:lnSpc>
                <a:spcPct val="115000"/>
              </a:lnSpc>
              <a:spcBef>
                <a:spcPts val="1200"/>
              </a:spcBef>
              <a:spcAft>
                <a:spcPts val="0"/>
              </a:spcAft>
              <a:buClr>
                <a:schemeClr val="dk1"/>
              </a:buClr>
              <a:buSzPts val="1100"/>
              <a:buFont typeface="Arial"/>
              <a:buNone/>
            </a:pPr>
            <a:r>
              <a:rPr lang="en-GB"/>
              <a:t>PhysicsNeMo provides all of that.</a:t>
            </a:r>
            <a:endParaRPr/>
          </a:p>
          <a:p>
            <a:pPr indent="0" lvl="0" marL="0" rtl="0" algn="l">
              <a:lnSpc>
                <a:spcPct val="115000"/>
              </a:lnSpc>
              <a:spcBef>
                <a:spcPts val="1200"/>
              </a:spcBef>
              <a:spcAft>
                <a:spcPts val="0"/>
              </a:spcAft>
              <a:buClr>
                <a:schemeClr val="dk1"/>
              </a:buClr>
              <a:buSzPts val="1100"/>
              <a:buFont typeface="Arial"/>
              <a:buNone/>
            </a:pPr>
            <a:r>
              <a:rPr lang="en-GB"/>
              <a:t>It's NVIDIA's open-source framework for physics machine learning, released under Apache 2.0.</a:t>
            </a:r>
            <a:endParaRPr/>
          </a:p>
          <a:p>
            <a:pPr indent="0" lvl="0" marL="0" rtl="0" algn="l">
              <a:lnSpc>
                <a:spcPct val="115000"/>
              </a:lnSpc>
              <a:spcBef>
                <a:spcPts val="1200"/>
              </a:spcBef>
              <a:spcAft>
                <a:spcPts val="0"/>
              </a:spcAft>
              <a:buClr>
                <a:schemeClr val="dk1"/>
              </a:buClr>
              <a:buSzPts val="1100"/>
              <a:buFont typeface="Arial"/>
              <a:buNone/>
            </a:pPr>
            <a:r>
              <a:rPr lang="en-GB"/>
              <a:t>It gives us ready-to-use neural operator architectures and the tooling needed to train them efficiently.</a:t>
            </a:r>
            <a:endParaRPr/>
          </a:p>
          <a:p>
            <a:pPr indent="0" lvl="0" marL="0" rtl="0" algn="l">
              <a:lnSpc>
                <a:spcPct val="115000"/>
              </a:lnSpc>
              <a:spcBef>
                <a:spcPts val="1200"/>
              </a:spcBef>
              <a:spcAft>
                <a:spcPts val="0"/>
              </a:spcAft>
              <a:buClr>
                <a:schemeClr val="dk1"/>
              </a:buClr>
              <a:buSzPts val="1100"/>
              <a:buFont typeface="Arial"/>
              <a:buNone/>
            </a:pPr>
            <a:r>
              <a:rPr lang="en-GB"/>
              <a:t>Rather than reinventing the wheel, we were able to build on top of an existing open-source ecosystem.</a:t>
            </a:r>
            <a:endParaRPr/>
          </a:p>
          <a:p>
            <a:pPr indent="0" lvl="0" marL="0" rtl="0" algn="l">
              <a:spcBef>
                <a:spcPts val="1200"/>
              </a:spcBef>
              <a:spcAft>
                <a:spcPts val="0"/>
              </a:spcAft>
              <a:buNone/>
            </a:pPr>
            <a:r>
              <a:t/>
            </a:r>
            <a:endParaRPr/>
          </a:p>
        </p:txBody>
      </p:sp>
      <p:sp>
        <p:nvSpPr>
          <p:cNvPr id="357" name="Google Shape;357;g3ef025624f6_0_1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f11b04e41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f11b04e41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ef025624f6_0_2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ef025624f6_0_2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Everything we've discussed so far — OpenFOAM, Neural Operators, PhysicsNeMo, DoMINO — is powerful.</a:t>
            </a:r>
            <a:endParaRPr/>
          </a:p>
          <a:p>
            <a:pPr indent="0" lvl="0" marL="0" rtl="0" algn="l">
              <a:lnSpc>
                <a:spcPct val="115000"/>
              </a:lnSpc>
              <a:spcBef>
                <a:spcPts val="1200"/>
              </a:spcBef>
              <a:spcAft>
                <a:spcPts val="0"/>
              </a:spcAft>
              <a:buClr>
                <a:schemeClr val="dk1"/>
              </a:buClr>
              <a:buSzPts val="1100"/>
              <a:buFont typeface="Arial"/>
              <a:buNone/>
            </a:pPr>
            <a:r>
              <a:rPr lang="en-GB"/>
              <a:t>But most engineers are not machine learning engineers.</a:t>
            </a:r>
            <a:endParaRPr/>
          </a:p>
          <a:p>
            <a:pPr indent="0" lvl="0" marL="0" rtl="0" algn="l">
              <a:lnSpc>
                <a:spcPct val="115000"/>
              </a:lnSpc>
              <a:spcBef>
                <a:spcPts val="1200"/>
              </a:spcBef>
              <a:spcAft>
                <a:spcPts val="0"/>
              </a:spcAft>
              <a:buClr>
                <a:schemeClr val="dk1"/>
              </a:buClr>
              <a:buSzPts val="1100"/>
              <a:buFont typeface="Arial"/>
              <a:buNone/>
            </a:pPr>
            <a:r>
              <a:rPr lang="en-GB"/>
              <a:t>They shouldn't need to write training scripts.</a:t>
            </a:r>
            <a:endParaRPr/>
          </a:p>
          <a:p>
            <a:pPr indent="0" lvl="0" marL="0" rtl="0" algn="l">
              <a:lnSpc>
                <a:spcPct val="115000"/>
              </a:lnSpc>
              <a:spcBef>
                <a:spcPts val="1200"/>
              </a:spcBef>
              <a:spcAft>
                <a:spcPts val="0"/>
              </a:spcAft>
              <a:buClr>
                <a:schemeClr val="dk1"/>
              </a:buClr>
              <a:buSzPts val="1100"/>
              <a:buFont typeface="Arial"/>
              <a:buNone/>
            </a:pPr>
            <a:r>
              <a:rPr lang="en-GB"/>
              <a:t>They shouldn't need to manage datasets manually.</a:t>
            </a:r>
            <a:endParaRPr/>
          </a:p>
          <a:p>
            <a:pPr indent="0" lvl="0" marL="0" rtl="0" algn="l">
              <a:lnSpc>
                <a:spcPct val="115000"/>
              </a:lnSpc>
              <a:spcBef>
                <a:spcPts val="1200"/>
              </a:spcBef>
              <a:spcAft>
                <a:spcPts val="0"/>
              </a:spcAft>
              <a:buClr>
                <a:schemeClr val="dk1"/>
              </a:buClr>
              <a:buSzPts val="1100"/>
              <a:buFont typeface="Arial"/>
              <a:buNone/>
            </a:pPr>
            <a:r>
              <a:rPr lang="en-GB"/>
              <a:t>And they definitely shouldn't need to learn distributed PyTorch just to train a surrogate model.</a:t>
            </a:r>
            <a:endParaRPr/>
          </a:p>
          <a:p>
            <a:pPr indent="0" lvl="0" marL="0" rtl="0" algn="l">
              <a:lnSpc>
                <a:spcPct val="115000"/>
              </a:lnSpc>
              <a:spcBef>
                <a:spcPts val="1200"/>
              </a:spcBef>
              <a:spcAft>
                <a:spcPts val="0"/>
              </a:spcAft>
              <a:buClr>
                <a:schemeClr val="dk1"/>
              </a:buClr>
              <a:buSzPts val="1100"/>
              <a:buFont typeface="Arial"/>
              <a:buNone/>
            </a:pPr>
            <a:r>
              <a:rPr lang="en-GB"/>
              <a:t>That's why we built FlowForge.</a:t>
            </a:r>
            <a:endParaRPr/>
          </a:p>
          <a:p>
            <a:pPr indent="0" lvl="0" marL="0" rtl="0" algn="l">
              <a:lnSpc>
                <a:spcPct val="115000"/>
              </a:lnSpc>
              <a:spcBef>
                <a:spcPts val="1200"/>
              </a:spcBef>
              <a:spcAft>
                <a:spcPts val="0"/>
              </a:spcAft>
              <a:buClr>
                <a:schemeClr val="dk1"/>
              </a:buClr>
              <a:buSzPts val="1100"/>
              <a:buFont typeface="Arial"/>
              <a:buNone/>
            </a:pPr>
            <a:r>
              <a:rPr lang="en-GB"/>
              <a:t>FlowForge is an end-to-end platform that takes an engineer from CFD data all the way to trained surrogate models through a browser interface.</a:t>
            </a:r>
            <a:endParaRPr/>
          </a:p>
          <a:p>
            <a:pPr indent="0" lvl="0" marL="0" rtl="0" algn="l">
              <a:lnSpc>
                <a:spcPct val="115000"/>
              </a:lnSpc>
              <a:spcBef>
                <a:spcPts val="1200"/>
              </a:spcBef>
              <a:spcAft>
                <a:spcPts val="0"/>
              </a:spcAft>
              <a:buClr>
                <a:schemeClr val="dk1"/>
              </a:buClr>
              <a:buSzPts val="1100"/>
              <a:buFont typeface="Arial"/>
              <a:buNone/>
            </a:pPr>
            <a:r>
              <a:rPr lang="en-GB"/>
              <a:t>The goal is simple:</a:t>
            </a:r>
            <a:endParaRPr/>
          </a:p>
          <a:p>
            <a:pPr indent="0" lvl="0" marL="0" rtl="0" algn="l">
              <a:lnSpc>
                <a:spcPct val="115000"/>
              </a:lnSpc>
              <a:spcBef>
                <a:spcPts val="1200"/>
              </a:spcBef>
              <a:spcAft>
                <a:spcPts val="0"/>
              </a:spcAft>
              <a:buNone/>
            </a:pPr>
            <a:r>
              <a:rPr lang="en-GB"/>
              <a:t>Make advanced physics AI accessible to engineers.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rPr lang="en-GB"/>
              <a:t>So let's walk through the workflow.</a:t>
            </a:r>
            <a:endParaRPr/>
          </a:p>
          <a:p>
            <a:pPr indent="0" lvl="0" marL="0" rtl="0" algn="l">
              <a:lnSpc>
                <a:spcPct val="115000"/>
              </a:lnSpc>
              <a:spcBef>
                <a:spcPts val="1200"/>
              </a:spcBef>
              <a:spcAft>
                <a:spcPts val="0"/>
              </a:spcAft>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ef46d2e2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eef46d2e2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Every workflow starts with data.</a:t>
            </a:r>
            <a:endParaRPr/>
          </a:p>
          <a:p>
            <a:pPr indent="0" lvl="0" marL="0" rtl="0" algn="l">
              <a:lnSpc>
                <a:spcPct val="115000"/>
              </a:lnSpc>
              <a:spcBef>
                <a:spcPts val="1200"/>
              </a:spcBef>
              <a:spcAft>
                <a:spcPts val="0"/>
              </a:spcAft>
              <a:buClr>
                <a:schemeClr val="dk1"/>
              </a:buClr>
              <a:buSzPts val="1100"/>
              <a:buFont typeface="Arial"/>
              <a:buNone/>
            </a:pPr>
            <a:r>
              <a:rPr lang="en-GB"/>
              <a:t>Engineers already have simulation outputs from OpenFOAM or other CFD tools.</a:t>
            </a:r>
            <a:endParaRPr/>
          </a:p>
          <a:p>
            <a:pPr indent="0" lvl="0" marL="0" rtl="0" algn="l">
              <a:lnSpc>
                <a:spcPct val="115000"/>
              </a:lnSpc>
              <a:spcBef>
                <a:spcPts val="1200"/>
              </a:spcBef>
              <a:spcAft>
                <a:spcPts val="0"/>
              </a:spcAft>
              <a:buClr>
                <a:schemeClr val="dk1"/>
              </a:buClr>
              <a:buSzPts val="1100"/>
              <a:buFont typeface="Arial"/>
              <a:buNone/>
            </a:pPr>
            <a:r>
              <a:rPr lang="en-GB"/>
              <a:t>FlowForge allows them to upload those files directly or browse existing simulation data stored on the server.</a:t>
            </a:r>
            <a:endParaRPr/>
          </a:p>
          <a:p>
            <a:pPr indent="0" lvl="0" marL="0" rtl="0" algn="l">
              <a:lnSpc>
                <a:spcPct val="115000"/>
              </a:lnSpc>
              <a:spcBef>
                <a:spcPts val="1200"/>
              </a:spcBef>
              <a:spcAft>
                <a:spcPts val="0"/>
              </a:spcAft>
              <a:buClr>
                <a:schemeClr val="dk1"/>
              </a:buClr>
              <a:buSzPts val="1100"/>
              <a:buFont typeface="Arial"/>
              <a:buNone/>
            </a:pPr>
            <a:r>
              <a:rPr lang="en-GB"/>
              <a:t>Global parameters such as dimensions or operating conditions can also be attached.</a:t>
            </a:r>
            <a:endParaRPr/>
          </a:p>
          <a:p>
            <a:pPr indent="0" lvl="0" marL="0" rtl="0" algn="l">
              <a:lnSpc>
                <a:spcPct val="115000"/>
              </a:lnSpc>
              <a:spcBef>
                <a:spcPts val="1200"/>
              </a:spcBef>
              <a:spcAft>
                <a:spcPts val="0"/>
              </a:spcAft>
              <a:buClr>
                <a:schemeClr val="dk1"/>
              </a:buClr>
              <a:buSzPts val="1100"/>
              <a:buFont typeface="Arial"/>
              <a:buNone/>
            </a:pPr>
            <a:r>
              <a:rPr lang="en-GB"/>
              <a:t>The platform then automatically converts the solver outputs into a format suitable for machine learning.</a:t>
            </a:r>
            <a:endParaRPr/>
          </a:p>
          <a:p>
            <a:pPr indent="0" lvl="0" marL="0" rtl="0" algn="l">
              <a:lnSpc>
                <a:spcPct val="115000"/>
              </a:lnSpc>
              <a:spcBef>
                <a:spcPts val="1200"/>
              </a:spcBef>
              <a:spcAft>
                <a:spcPts val="0"/>
              </a:spcAft>
              <a:buClr>
                <a:schemeClr val="dk1"/>
              </a:buClr>
              <a:buSzPts val="1100"/>
              <a:buFont typeface="Arial"/>
              <a:buNone/>
            </a:pPr>
            <a:r>
              <a:rPr lang="en-GB"/>
              <a:t>At the end of this process, the data becomes a reusable registered dataset.</a:t>
            </a:r>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eef46d2e2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eef46d2e2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Once the data is available, we need a way to explore it.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f11b04e41a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f11b04e41a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eef46d2e2c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eef46d2e2c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Before training anything, engineers need confidence in their data.</a:t>
            </a:r>
            <a:endParaRPr/>
          </a:p>
          <a:p>
            <a:pPr indent="0" lvl="0" marL="0" rtl="0" algn="l">
              <a:lnSpc>
                <a:spcPct val="115000"/>
              </a:lnSpc>
              <a:spcBef>
                <a:spcPts val="1200"/>
              </a:spcBef>
              <a:spcAft>
                <a:spcPts val="0"/>
              </a:spcAft>
              <a:buClr>
                <a:schemeClr val="dk1"/>
              </a:buClr>
              <a:buSzPts val="1100"/>
              <a:buFont typeface="Arial"/>
              <a:buNone/>
            </a:pPr>
            <a:r>
              <a:rPr lang="en-GB"/>
              <a:t>FlowForge allows them to browse datasets, inspect individual cases, and visualize 3D geometry directly in the browser.</a:t>
            </a:r>
            <a:endParaRPr/>
          </a:p>
          <a:p>
            <a:pPr indent="0" lvl="0" marL="0" rtl="0" algn="l">
              <a:lnSpc>
                <a:spcPct val="115000"/>
              </a:lnSpc>
              <a:spcBef>
                <a:spcPts val="1200"/>
              </a:spcBef>
              <a:spcAft>
                <a:spcPts val="0"/>
              </a:spcAft>
              <a:buClr>
                <a:schemeClr val="dk1"/>
              </a:buClr>
              <a:buSzPts val="1100"/>
              <a:buFont typeface="Arial"/>
              <a:buNone/>
            </a:pPr>
            <a:r>
              <a:rPr lang="en-GB"/>
              <a:t>Parameter distributions and correlations can also be explored.</a:t>
            </a:r>
            <a:endParaRPr/>
          </a:p>
          <a:p>
            <a:pPr indent="0" lvl="0" marL="0" rtl="0" algn="l">
              <a:lnSpc>
                <a:spcPct val="115000"/>
              </a:lnSpc>
              <a:spcBef>
                <a:spcPts val="1200"/>
              </a:spcBef>
              <a:spcAft>
                <a:spcPts val="0"/>
              </a:spcAft>
              <a:buClr>
                <a:schemeClr val="dk1"/>
              </a:buClr>
              <a:buSzPts val="1100"/>
              <a:buFont typeface="Arial"/>
              <a:buNone/>
            </a:pPr>
            <a:r>
              <a:rPr lang="en-GB"/>
              <a:t>This helps identify gaps in coverage before training begins.</a:t>
            </a:r>
            <a:endParaRPr/>
          </a:p>
          <a:p>
            <a:pPr indent="0" lvl="0" marL="0" rtl="0" algn="l">
              <a:lnSpc>
                <a:spcPct val="115000"/>
              </a:lnSpc>
              <a:spcBef>
                <a:spcPts val="1200"/>
              </a:spcBef>
              <a:spcAft>
                <a:spcPts val="0"/>
              </a:spcAft>
              <a:buClr>
                <a:schemeClr val="dk1"/>
              </a:buClr>
              <a:buSzPts val="1100"/>
              <a:buFont typeface="Arial"/>
              <a:buNone/>
            </a:pPr>
            <a:r>
              <a:rPr lang="en-GB"/>
              <a:t>Everything is versioned and reproducible, which is critical in engineering workflows.</a:t>
            </a:r>
            <a:endParaRPr/>
          </a:p>
          <a:p>
            <a:pPr indent="0" lvl="0" marL="0" rtl="0" algn="l">
              <a:spcBef>
                <a:spcPts val="1200"/>
              </a:spcBef>
              <a:spcAft>
                <a:spcPts val="0"/>
              </a:spcAft>
              <a:buNone/>
            </a:pPr>
            <a:r>
              <a:rPr lang="en-GB"/>
              <a:t>Once we're satisfied with the dataset, training becomes straightforward.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eef46d2e2c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eef46d2e2c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eef46d2e2c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eef46d2e2c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Traditionally, launching a training job involves configuration files, scripts, and command-line tools.</a:t>
            </a:r>
            <a:endParaRPr/>
          </a:p>
          <a:p>
            <a:pPr indent="0" lvl="0" marL="0" rtl="0" algn="l">
              <a:lnSpc>
                <a:spcPct val="115000"/>
              </a:lnSpc>
              <a:spcBef>
                <a:spcPts val="1200"/>
              </a:spcBef>
              <a:spcAft>
                <a:spcPts val="0"/>
              </a:spcAft>
              <a:buClr>
                <a:schemeClr val="dk1"/>
              </a:buClr>
              <a:buSzPts val="1100"/>
              <a:buFont typeface="Arial"/>
              <a:buNone/>
            </a:pPr>
            <a:r>
              <a:rPr lang="en-GB"/>
              <a:t>FlowForge reduces that process to a few clicks.</a:t>
            </a:r>
            <a:endParaRPr/>
          </a:p>
          <a:p>
            <a:pPr indent="0" lvl="0" marL="0" rtl="0" algn="l">
              <a:lnSpc>
                <a:spcPct val="115000"/>
              </a:lnSpc>
              <a:spcBef>
                <a:spcPts val="1200"/>
              </a:spcBef>
              <a:spcAft>
                <a:spcPts val="0"/>
              </a:spcAft>
              <a:buClr>
                <a:schemeClr val="dk1"/>
              </a:buClr>
              <a:buSzPts val="1100"/>
              <a:buFont typeface="Arial"/>
              <a:buNone/>
            </a:pPr>
            <a:r>
              <a:rPr lang="en-GB"/>
              <a:t>The user selects a dataset, chooses a model such as DoMINO, configures a few parameters, and launches training.</a:t>
            </a:r>
            <a:endParaRPr/>
          </a:p>
          <a:p>
            <a:pPr indent="0" lvl="0" marL="0" rtl="0" algn="l">
              <a:lnSpc>
                <a:spcPct val="115000"/>
              </a:lnSpc>
              <a:spcBef>
                <a:spcPts val="1200"/>
              </a:spcBef>
              <a:spcAft>
                <a:spcPts val="0"/>
              </a:spcAft>
              <a:buClr>
                <a:schemeClr val="dk1"/>
              </a:buClr>
              <a:buSzPts val="1100"/>
              <a:buFont typeface="Arial"/>
              <a:buNone/>
            </a:pPr>
            <a:r>
              <a:rPr lang="en-GB"/>
              <a:t>Behind the scenes, the platform handles dataset splitting, run management, and distributed execution.</a:t>
            </a:r>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eef46d2e2c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eef46d2e2c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After training starts, visibility becomes important.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eef46d2e2c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3eef46d2e2c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Training isn't useful if it's a black box.</a:t>
            </a:r>
            <a:endParaRPr/>
          </a:p>
          <a:p>
            <a:pPr indent="0" lvl="0" marL="0" rtl="0" algn="l">
              <a:lnSpc>
                <a:spcPct val="115000"/>
              </a:lnSpc>
              <a:spcBef>
                <a:spcPts val="1200"/>
              </a:spcBef>
              <a:spcAft>
                <a:spcPts val="0"/>
              </a:spcAft>
              <a:buClr>
                <a:schemeClr val="dk1"/>
              </a:buClr>
              <a:buSzPts val="1100"/>
              <a:buFont typeface="Arial"/>
              <a:buNone/>
            </a:pPr>
            <a:r>
              <a:rPr lang="en-GB"/>
              <a:t>Engineers need to know whether a run is progressing correctly.</a:t>
            </a:r>
            <a:endParaRPr/>
          </a:p>
          <a:p>
            <a:pPr indent="0" lvl="0" marL="0" rtl="0" algn="l">
              <a:lnSpc>
                <a:spcPct val="115000"/>
              </a:lnSpc>
              <a:spcBef>
                <a:spcPts val="1200"/>
              </a:spcBef>
              <a:spcAft>
                <a:spcPts val="0"/>
              </a:spcAft>
              <a:buClr>
                <a:schemeClr val="dk1"/>
              </a:buClr>
              <a:buSzPts val="1100"/>
              <a:buFont typeface="Arial"/>
              <a:buNone/>
            </a:pPr>
            <a:r>
              <a:rPr lang="en-GB"/>
              <a:t>The monitoring dashboard provides real-time loss curves, logs, hardware utilization, and run status.</a:t>
            </a:r>
            <a:endParaRPr/>
          </a:p>
          <a:p>
            <a:pPr indent="0" lvl="0" marL="0" rtl="0" algn="l">
              <a:lnSpc>
                <a:spcPct val="115000"/>
              </a:lnSpc>
              <a:spcBef>
                <a:spcPts val="1200"/>
              </a:spcBef>
              <a:spcAft>
                <a:spcPts val="0"/>
              </a:spcAft>
              <a:buClr>
                <a:schemeClr val="dk1"/>
              </a:buClr>
              <a:buSzPts val="1100"/>
              <a:buFont typeface="Arial"/>
              <a:buNone/>
            </a:pPr>
            <a:r>
              <a:rPr lang="en-GB"/>
              <a:t>Multiple runs can also be compared side-by-side.</a:t>
            </a:r>
            <a:endParaRPr/>
          </a:p>
          <a:p>
            <a:pPr indent="0" lvl="0" marL="0" rtl="0" algn="l">
              <a:lnSpc>
                <a:spcPct val="115000"/>
              </a:lnSpc>
              <a:spcBef>
                <a:spcPts val="1200"/>
              </a:spcBef>
              <a:spcAft>
                <a:spcPts val="0"/>
              </a:spcAft>
              <a:buClr>
                <a:schemeClr val="dk1"/>
              </a:buClr>
              <a:buSzPts val="1100"/>
              <a:buFont typeface="Arial"/>
              <a:buNone/>
            </a:pPr>
            <a:r>
              <a:rPr lang="en-GB"/>
              <a:t>This helps teams identify the best-performing models and track experiments systematically.</a:t>
            </a:r>
            <a:endParaRPr/>
          </a:p>
          <a:p>
            <a:pPr indent="0" lvl="0" marL="0" rtl="0" algn="l">
              <a:spcBef>
                <a:spcPts val="1200"/>
              </a:spcBef>
              <a:spcAft>
                <a:spcPts val="0"/>
              </a:spcAft>
              <a:buNone/>
            </a:pPr>
            <a:r>
              <a:rPr lang="en-GB"/>
              <a:t>And that's really the bigger picture.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eef46d2e2c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eef46d2e2c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eef46d2e2c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eef46d2e2c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eef46d2e2c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eef46d2e2c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eef46d2e2c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eef46d2e2c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eef46d2e2c_0_2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eef46d2e2c_0_2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de36112257_2_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Almost every engineered product you use today was simulated before it was physically built.</a:t>
            </a:r>
            <a:endParaRPr/>
          </a:p>
          <a:p>
            <a:pPr indent="0" lvl="0" marL="0" rtl="0" algn="l">
              <a:lnSpc>
                <a:spcPct val="115000"/>
              </a:lnSpc>
              <a:spcBef>
                <a:spcPts val="1200"/>
              </a:spcBef>
              <a:spcAft>
                <a:spcPts val="0"/>
              </a:spcAft>
              <a:buClr>
                <a:schemeClr val="dk1"/>
              </a:buClr>
              <a:buSzPts val="1100"/>
              <a:buFont typeface="Arial"/>
              <a:buNone/>
            </a:pPr>
            <a:r>
              <a:rPr lang="en-GB"/>
              <a:t>Before a phone ships, engineers need to know it won't overheat.</a:t>
            </a:r>
            <a:endParaRPr/>
          </a:p>
          <a:p>
            <a:pPr indent="0" lvl="0" marL="0" rtl="0" algn="l">
              <a:lnSpc>
                <a:spcPct val="115000"/>
              </a:lnSpc>
              <a:spcBef>
                <a:spcPts val="1200"/>
              </a:spcBef>
              <a:spcAft>
                <a:spcPts val="0"/>
              </a:spcAft>
              <a:buClr>
                <a:schemeClr val="dk1"/>
              </a:buClr>
              <a:buSzPts val="1100"/>
              <a:buFont typeface="Arial"/>
              <a:buNone/>
            </a:pPr>
            <a:r>
              <a:rPr lang="en-GB"/>
              <a:t>Before a data center goes live, engineers need to know that cool air can reach every rack.</a:t>
            </a:r>
            <a:endParaRPr/>
          </a:p>
          <a:p>
            <a:pPr indent="0" lvl="0" marL="0" rtl="0" algn="l">
              <a:lnSpc>
                <a:spcPct val="115000"/>
              </a:lnSpc>
              <a:spcBef>
                <a:spcPts val="1200"/>
              </a:spcBef>
              <a:spcAft>
                <a:spcPts val="0"/>
              </a:spcAft>
              <a:buClr>
                <a:schemeClr val="dk1"/>
              </a:buClr>
              <a:buSzPts val="1100"/>
              <a:buFont typeface="Arial"/>
              <a:buNone/>
            </a:pPr>
            <a:r>
              <a:rPr lang="en-GB"/>
              <a:t>Before an EV battery pack is sealed, cooling channels need to be designed correctly.</a:t>
            </a:r>
            <a:endParaRPr/>
          </a:p>
          <a:p>
            <a:pPr indent="0" lvl="0" marL="0" rtl="0" algn="l">
              <a:lnSpc>
                <a:spcPct val="115000"/>
              </a:lnSpc>
              <a:spcBef>
                <a:spcPts val="1200"/>
              </a:spcBef>
              <a:spcAft>
                <a:spcPts val="0"/>
              </a:spcAft>
              <a:buClr>
                <a:schemeClr val="dk1"/>
              </a:buClr>
              <a:buSzPts val="1100"/>
              <a:buFont typeface="Arial"/>
              <a:buNone/>
            </a:pPr>
            <a:r>
              <a:rPr lang="en-GB"/>
              <a:t>And before an aircraft flies, engineers need to know how air will flow around the wings.</a:t>
            </a:r>
            <a:endParaRPr/>
          </a:p>
          <a:p>
            <a:pPr indent="0" lvl="0" marL="0" rtl="0" algn="l">
              <a:lnSpc>
                <a:spcPct val="115000"/>
              </a:lnSpc>
              <a:spcBef>
                <a:spcPts val="1200"/>
              </a:spcBef>
              <a:spcAft>
                <a:spcPts val="0"/>
              </a:spcAft>
              <a:buClr>
                <a:schemeClr val="dk1"/>
              </a:buClr>
              <a:buSzPts val="1100"/>
              <a:buFont typeface="Arial"/>
              <a:buNone/>
            </a:pPr>
            <a:r>
              <a:rPr lang="en-GB"/>
              <a:t>Instead of building hundreds of prototypes and hoping for the best, we solve the physics on a computer first.</a:t>
            </a:r>
            <a:endParaRPr/>
          </a:p>
          <a:p>
            <a:pPr indent="0" lvl="0" marL="0" rtl="0" algn="l">
              <a:lnSpc>
                <a:spcPct val="115000"/>
              </a:lnSpc>
              <a:spcBef>
                <a:spcPts val="1200"/>
              </a:spcBef>
              <a:spcAft>
                <a:spcPts val="0"/>
              </a:spcAft>
              <a:buClr>
                <a:schemeClr val="dk1"/>
              </a:buClr>
              <a:buSzPts val="1100"/>
              <a:buFont typeface="Arial"/>
              <a:buNone/>
            </a:pPr>
            <a:r>
              <a:rPr lang="en-GB"/>
              <a:t>That's simulation.</a:t>
            </a:r>
            <a:br>
              <a:rPr lang="en-GB"/>
            </a:br>
            <a:br>
              <a:rPr lang="en-GB"/>
            </a:br>
            <a:r>
              <a:rPr lang="en-GB"/>
              <a:t>And to appreciate why simulation is so valuable today, let's briefly look at a world where it didn't exist.</a:t>
            </a:r>
            <a:endParaRPr/>
          </a:p>
          <a:p>
            <a:pPr indent="0" lvl="0" marL="0" rtl="0" algn="l">
              <a:spcBef>
                <a:spcPts val="1200"/>
              </a:spcBef>
              <a:spcAft>
                <a:spcPts val="0"/>
              </a:spcAft>
              <a:buNone/>
            </a:pPr>
            <a:r>
              <a:t/>
            </a:r>
            <a:endParaRPr/>
          </a:p>
        </p:txBody>
      </p:sp>
      <p:sp>
        <p:nvSpPr>
          <p:cNvPr id="170" name="Google Shape;170;g3de36112257_2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f11b04e41a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f11b04e41a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eef46d2e2c_0_2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eef46d2e2c_0_2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de36112257_2_15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3de36112257_2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de36112257_2_4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I want to take you back to Formula 1 in 1979.</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One of the greatest engineers in motorsport history, Colin Chapman, designed a car called the Lotus 80.</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To understand why this mattered, you need to know one thing about Formula 1 engineering: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At high speeds, engineers are essentially trying to glue the car to the road.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harder you can push the car into the track, the faster it can corner, brake, and accelerate.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Chapman's idea was brilliant. He designed the entire underside of the car to act like an upside-down wing, using what is called </a:t>
            </a:r>
            <a:r>
              <a:rPr i="1" lang="en-GB">
                <a:solidFill>
                  <a:schemeClr val="dk1"/>
                </a:solidFill>
              </a:rPr>
              <a:t>ground effect</a:t>
            </a:r>
            <a:r>
              <a:rPr lang="en-GB">
                <a:solidFill>
                  <a:schemeClr val="dk1"/>
                </a:solidFill>
              </a:rPr>
              <a:t> to generate enormous downforce.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In theory, the car should have been incredibly fast.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problem was that there was no practical CFD workflow available to predict what would happen when the car's ride height changed at 150 miles per hour.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So they built it and tested it on the track.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And what they discovered was terrifying.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As the car got closer to the ground, it generated more downforce. But that downforce pulled the car even closer to the ground, which changed the airflow underneath it. Suddenly the downforce would disappear, the car would rise again, the airflow would recover, and the cycle would repeat.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result was violent oscillations known as </a:t>
            </a:r>
            <a:r>
              <a:rPr i="1" lang="en-GB">
                <a:solidFill>
                  <a:schemeClr val="dk1"/>
                </a:solidFill>
              </a:rPr>
              <a:t>porpoising</a:t>
            </a:r>
            <a:r>
              <a:rPr lang="en-GB">
                <a:solidFill>
                  <a:schemeClr val="dk1"/>
                </a:solidFill>
              </a:rPr>
              <a:t> — the car repeatedly lifting and slamming back onto the track at high speed.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Drivers lost confidence in it, the concept was abandoned, and the car became one of Formula 1's most famous engineering failures.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Today, we'd simulate thousands of operating conditions before the car ever touched a racetrack.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Back then, engineers had to discover those problems physically.</a:t>
            </a:r>
            <a:br>
              <a:rPr lang="en-GB">
                <a:solidFill>
                  <a:schemeClr val="dk1"/>
                </a:solidFill>
              </a:rPr>
            </a:br>
            <a:br>
              <a:rPr lang="en-GB">
                <a:solidFill>
                  <a:schemeClr val="dk1"/>
                </a:solidFill>
              </a:rPr>
            </a:br>
            <a:r>
              <a:rPr lang="en-GB">
                <a:solidFill>
                  <a:schemeClr val="dk1"/>
                </a:solidFill>
              </a:rPr>
              <a:t>That is exactly what CFD changed.</a:t>
            </a:r>
            <a:endParaRPr>
              <a:solidFill>
                <a:schemeClr val="dk1"/>
              </a:solidFill>
            </a:endParaRPr>
          </a:p>
          <a:p>
            <a:pPr indent="0" lvl="0" marL="0" rtl="0" algn="l">
              <a:spcBef>
                <a:spcPts val="1200"/>
              </a:spcBef>
              <a:spcAft>
                <a:spcPts val="0"/>
              </a:spcAft>
              <a:buNone/>
            </a:pPr>
            <a:r>
              <a:t/>
            </a:r>
            <a:endParaRPr/>
          </a:p>
        </p:txBody>
      </p:sp>
      <p:sp>
        <p:nvSpPr>
          <p:cNvPr id="189" name="Google Shape;189;g3de36112257_2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e36112257_2_5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CFD stands for Computational Fluid Dynamics.</a:t>
            </a:r>
            <a:endParaRPr/>
          </a:p>
          <a:p>
            <a:pPr indent="0" lvl="0" marL="0" rtl="0" algn="l">
              <a:lnSpc>
                <a:spcPct val="115000"/>
              </a:lnSpc>
              <a:spcBef>
                <a:spcPts val="1200"/>
              </a:spcBef>
              <a:spcAft>
                <a:spcPts val="0"/>
              </a:spcAft>
              <a:buClr>
                <a:schemeClr val="dk1"/>
              </a:buClr>
              <a:buSzPts val="1100"/>
              <a:buFont typeface="Arial"/>
              <a:buNone/>
            </a:pPr>
            <a:r>
              <a:rPr lang="en-GB"/>
              <a:t>It moved engineering from physical trial-and-error to virtual experimentation.</a:t>
            </a:r>
            <a:endParaRPr/>
          </a:p>
          <a:p>
            <a:pPr indent="0" lvl="0" marL="0" rtl="0" algn="l">
              <a:lnSpc>
                <a:spcPct val="115000"/>
              </a:lnSpc>
              <a:spcBef>
                <a:spcPts val="1200"/>
              </a:spcBef>
              <a:spcAft>
                <a:spcPts val="0"/>
              </a:spcAft>
              <a:buClr>
                <a:schemeClr val="dk1"/>
              </a:buClr>
              <a:buSzPts val="1100"/>
              <a:buFont typeface="Arial"/>
              <a:buNone/>
            </a:pPr>
            <a:r>
              <a:rPr lang="en-GB"/>
              <a:t>Instead of building one design and testing it, engineers can evaluate hundreds or even thousands of designs on a computer.</a:t>
            </a:r>
            <a:endParaRPr/>
          </a:p>
          <a:p>
            <a:pPr indent="0" lvl="0" marL="0" rtl="0" algn="l">
              <a:lnSpc>
                <a:spcPct val="115000"/>
              </a:lnSpc>
              <a:spcBef>
                <a:spcPts val="1200"/>
              </a:spcBef>
              <a:spcAft>
                <a:spcPts val="0"/>
              </a:spcAft>
              <a:buClr>
                <a:schemeClr val="dk1"/>
              </a:buClr>
              <a:buSzPts val="1100"/>
              <a:buFont typeface="Arial"/>
              <a:buNone/>
            </a:pPr>
            <a:r>
              <a:rPr lang="en-GB"/>
              <a:t>What you're seeing here is a comparison between traditional testing approaches and modern CFD workflows.</a:t>
            </a:r>
            <a:endParaRPr/>
          </a:p>
          <a:p>
            <a:pPr indent="0" lvl="0" marL="0" rtl="0" algn="l">
              <a:lnSpc>
                <a:spcPct val="115000"/>
              </a:lnSpc>
              <a:spcBef>
                <a:spcPts val="1200"/>
              </a:spcBef>
              <a:spcAft>
                <a:spcPts val="0"/>
              </a:spcAft>
              <a:buClr>
                <a:schemeClr val="dk1"/>
              </a:buClr>
              <a:buSzPts val="1100"/>
              <a:buFont typeface="Arial"/>
              <a:buNone/>
            </a:pPr>
            <a:r>
              <a:rPr lang="en-GB"/>
              <a:t>Today we can visualize airflow, temperature distribution, turbulence, and pressure fields long before anything is manufactured.</a:t>
            </a:r>
            <a:endParaRPr/>
          </a:p>
          <a:p>
            <a:pPr indent="0" lvl="0" marL="0" rtl="0" algn="l">
              <a:lnSpc>
                <a:spcPct val="115000"/>
              </a:lnSpc>
              <a:spcBef>
                <a:spcPts val="1200"/>
              </a:spcBef>
              <a:spcAft>
                <a:spcPts val="0"/>
              </a:spcAft>
              <a:buClr>
                <a:schemeClr val="dk1"/>
              </a:buClr>
              <a:buSzPts val="1100"/>
              <a:buFont typeface="Arial"/>
              <a:buNone/>
            </a:pPr>
            <a:r>
              <a:rPr lang="en-GB"/>
              <a:t>Engineering decisions that once took months can now happen in days.</a:t>
            </a:r>
            <a:endParaRPr/>
          </a:p>
          <a:p>
            <a:pPr indent="0" lvl="0" marL="0" rtl="0" algn="l">
              <a:spcBef>
                <a:spcPts val="1200"/>
              </a:spcBef>
              <a:spcAft>
                <a:spcPts val="0"/>
              </a:spcAft>
              <a:buNone/>
            </a:pPr>
            <a:r>
              <a:t/>
            </a:r>
            <a:endParaRPr/>
          </a:p>
        </p:txBody>
      </p:sp>
      <p:sp>
        <p:nvSpPr>
          <p:cNvPr id="208" name="Google Shape;208;g3de36112257_2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e36112257_2_6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At its core, CFD is simply a computational method for predicting how fluids move and how heat is transferred.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Fluids can mean air, water, coolant, or gases.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colorful images you see here are examples of CFD results.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colors represent quantities such as velocity, pressure, or temperature.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Engineers use these visualizations to understand what is happening inside a system before it is physically built.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Here are a few examples:</a:t>
            </a:r>
            <a:endParaRPr>
              <a:solidFill>
                <a:schemeClr val="dk1"/>
              </a:solidFill>
            </a:endParaRPr>
          </a:p>
          <a:p>
            <a:pPr indent="0" lvl="0" marL="0" rtl="0" algn="l">
              <a:spcBef>
                <a:spcPts val="1200"/>
              </a:spcBef>
              <a:spcAft>
                <a:spcPts val="0"/>
              </a:spcAft>
              <a:buNone/>
            </a:pPr>
            <a:r>
              <a:t/>
            </a:r>
            <a:endParaRPr/>
          </a:p>
        </p:txBody>
      </p:sp>
      <p:sp>
        <p:nvSpPr>
          <p:cNvPr id="215" name="Google Shape;215;g3de36112257_2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de36112257_2_8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Battery performance depends heavily on temperature.</a:t>
            </a:r>
            <a:endParaRPr/>
          </a:p>
          <a:p>
            <a:pPr indent="0" lvl="0" marL="0" rtl="0" algn="l">
              <a:lnSpc>
                <a:spcPct val="115000"/>
              </a:lnSpc>
              <a:spcBef>
                <a:spcPts val="1200"/>
              </a:spcBef>
              <a:spcAft>
                <a:spcPts val="0"/>
              </a:spcAft>
              <a:buClr>
                <a:schemeClr val="dk1"/>
              </a:buClr>
              <a:buSzPts val="1100"/>
              <a:buFont typeface="Arial"/>
              <a:buNone/>
            </a:pPr>
            <a:r>
              <a:rPr lang="en-GB"/>
              <a:t>If batteries get too hot, they degrade faster.</a:t>
            </a:r>
            <a:endParaRPr/>
          </a:p>
          <a:p>
            <a:pPr indent="0" lvl="0" marL="0" rtl="0" algn="l">
              <a:lnSpc>
                <a:spcPct val="115000"/>
              </a:lnSpc>
              <a:spcBef>
                <a:spcPts val="1200"/>
              </a:spcBef>
              <a:spcAft>
                <a:spcPts val="0"/>
              </a:spcAft>
              <a:buClr>
                <a:schemeClr val="dk1"/>
              </a:buClr>
              <a:buSzPts val="1100"/>
              <a:buFont typeface="Arial"/>
              <a:buNone/>
            </a:pPr>
            <a:r>
              <a:rPr lang="en-GB"/>
              <a:t>If they get too cold, performance suffers.</a:t>
            </a:r>
            <a:endParaRPr/>
          </a:p>
          <a:p>
            <a:pPr indent="0" lvl="0" marL="0" rtl="0" algn="l">
              <a:lnSpc>
                <a:spcPct val="115000"/>
              </a:lnSpc>
              <a:spcBef>
                <a:spcPts val="1200"/>
              </a:spcBef>
              <a:spcAft>
                <a:spcPts val="0"/>
              </a:spcAft>
              <a:buClr>
                <a:schemeClr val="dk1"/>
              </a:buClr>
              <a:buSzPts val="1100"/>
              <a:buFont typeface="Arial"/>
              <a:buNone/>
            </a:pPr>
            <a:r>
              <a:rPr lang="en-GB"/>
              <a:t>Engineers use CFD to design cooling channels that circulate coolant throughout the battery pack.</a:t>
            </a:r>
            <a:endParaRPr/>
          </a:p>
          <a:p>
            <a:pPr indent="0" lvl="0" marL="0" rtl="0" algn="l">
              <a:lnSpc>
                <a:spcPct val="115000"/>
              </a:lnSpc>
              <a:spcBef>
                <a:spcPts val="1200"/>
              </a:spcBef>
              <a:spcAft>
                <a:spcPts val="0"/>
              </a:spcAft>
              <a:buClr>
                <a:schemeClr val="dk1"/>
              </a:buClr>
              <a:buSzPts val="1100"/>
              <a:buFont typeface="Arial"/>
              <a:buNone/>
            </a:pPr>
            <a:r>
              <a:rPr lang="en-GB"/>
              <a:t>The goal is to keep every battery cell at roughly the same temperature.</a:t>
            </a:r>
            <a:endParaRPr/>
          </a:p>
          <a:p>
            <a:pPr indent="0" lvl="0" marL="0" rtl="0" algn="l">
              <a:lnSpc>
                <a:spcPct val="115000"/>
              </a:lnSpc>
              <a:spcBef>
                <a:spcPts val="1200"/>
              </a:spcBef>
              <a:spcAft>
                <a:spcPts val="0"/>
              </a:spcAft>
              <a:buClr>
                <a:schemeClr val="dk1"/>
              </a:buClr>
              <a:buSzPts val="1100"/>
              <a:buFont typeface="Arial"/>
              <a:buNone/>
            </a:pPr>
            <a:r>
              <a:rPr lang="en-GB"/>
              <a:t>They also simulate worst-case scenarios such as thermal runaway, where heat from one failing cell spreads to neighboring cells.</a:t>
            </a:r>
            <a:endParaRPr/>
          </a:p>
          <a:p>
            <a:pPr indent="0" lvl="0" marL="0" rtl="0" algn="l">
              <a:lnSpc>
                <a:spcPct val="115000"/>
              </a:lnSpc>
              <a:spcBef>
                <a:spcPts val="1200"/>
              </a:spcBef>
              <a:spcAft>
                <a:spcPts val="0"/>
              </a:spcAft>
              <a:buClr>
                <a:schemeClr val="dk1"/>
              </a:buClr>
              <a:buSzPts val="1100"/>
              <a:buFont typeface="Arial"/>
              <a:buNone/>
            </a:pPr>
            <a:r>
              <a:rPr lang="en-GB"/>
              <a:t>These simulations help engineers design safer and longer-lasting battery packs.</a:t>
            </a:r>
            <a:endParaRPr/>
          </a:p>
          <a:p>
            <a:pPr indent="0" lvl="0" marL="0" rtl="0" algn="l">
              <a:spcBef>
                <a:spcPts val="1200"/>
              </a:spcBef>
              <a:spcAft>
                <a:spcPts val="0"/>
              </a:spcAft>
              <a:buNone/>
            </a:pPr>
            <a:r>
              <a:t/>
            </a:r>
            <a:endParaRPr/>
          </a:p>
        </p:txBody>
      </p:sp>
      <p:sp>
        <p:nvSpPr>
          <p:cNvPr id="236" name="Google Shape;236;g3de36112257_2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de36112257_2_7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Let's start with something everyone has in their pocket.</a:t>
            </a:r>
            <a:endParaRPr/>
          </a:p>
          <a:p>
            <a:pPr indent="0" lvl="0" marL="0" rtl="0" algn="l">
              <a:lnSpc>
                <a:spcPct val="115000"/>
              </a:lnSpc>
              <a:spcBef>
                <a:spcPts val="1200"/>
              </a:spcBef>
              <a:spcAft>
                <a:spcPts val="0"/>
              </a:spcAft>
              <a:buClr>
                <a:schemeClr val="dk1"/>
              </a:buClr>
              <a:buSzPts val="1100"/>
              <a:buFont typeface="Arial"/>
              <a:buNone/>
            </a:pPr>
            <a:r>
              <a:rPr lang="en-GB"/>
              <a:t>Modern smartphones generate a surprising amount of heat.</a:t>
            </a:r>
            <a:endParaRPr/>
          </a:p>
          <a:p>
            <a:pPr indent="0" lvl="0" marL="0" rtl="0" algn="l">
              <a:lnSpc>
                <a:spcPct val="115000"/>
              </a:lnSpc>
              <a:spcBef>
                <a:spcPts val="1200"/>
              </a:spcBef>
              <a:spcAft>
                <a:spcPts val="0"/>
              </a:spcAft>
              <a:buClr>
                <a:schemeClr val="dk1"/>
              </a:buClr>
              <a:buSzPts val="1100"/>
              <a:buFont typeface="Arial"/>
              <a:buNone/>
            </a:pPr>
            <a:r>
              <a:rPr lang="en-GB"/>
              <a:t>Processors, graphics chips, and batteries all produce heat during operation.</a:t>
            </a:r>
            <a:endParaRPr/>
          </a:p>
          <a:p>
            <a:pPr indent="0" lvl="0" marL="0" rtl="0" algn="l">
              <a:lnSpc>
                <a:spcPct val="115000"/>
              </a:lnSpc>
              <a:spcBef>
                <a:spcPts val="1200"/>
              </a:spcBef>
              <a:spcAft>
                <a:spcPts val="0"/>
              </a:spcAft>
              <a:buClr>
                <a:schemeClr val="dk1"/>
              </a:buClr>
              <a:buSzPts val="1100"/>
              <a:buFont typeface="Arial"/>
              <a:buNone/>
            </a:pPr>
            <a:r>
              <a:rPr lang="en-GB"/>
              <a:t>Engineers use simulation to understand where that heat goes.</a:t>
            </a:r>
            <a:endParaRPr/>
          </a:p>
          <a:p>
            <a:pPr indent="0" lvl="0" marL="0" rtl="0" algn="l">
              <a:lnSpc>
                <a:spcPct val="115000"/>
              </a:lnSpc>
              <a:spcBef>
                <a:spcPts val="1200"/>
              </a:spcBef>
              <a:spcAft>
                <a:spcPts val="0"/>
              </a:spcAft>
              <a:buClr>
                <a:schemeClr val="dk1"/>
              </a:buClr>
              <a:buSzPts val="1100"/>
              <a:buFont typeface="Arial"/>
              <a:buNone/>
            </a:pPr>
            <a:r>
              <a:rPr lang="en-GB"/>
              <a:t>They optimize chip placement, heat pipes, and internal thermal paths to prevent overheating and performance throttling.</a:t>
            </a:r>
            <a:endParaRPr/>
          </a:p>
          <a:p>
            <a:pPr indent="0" lvl="0" marL="0" rtl="0" algn="l">
              <a:lnSpc>
                <a:spcPct val="115000"/>
              </a:lnSpc>
              <a:spcBef>
                <a:spcPts val="1200"/>
              </a:spcBef>
              <a:spcAft>
                <a:spcPts val="0"/>
              </a:spcAft>
              <a:buClr>
                <a:schemeClr val="dk1"/>
              </a:buClr>
              <a:buSzPts val="1100"/>
              <a:buFont typeface="Arial"/>
              <a:buNone/>
            </a:pPr>
            <a:r>
              <a:rPr lang="en-GB"/>
              <a:t>Without this type of simulation, manufacturers would be relying on expensive trial-and-error testing.</a:t>
            </a:r>
            <a:br>
              <a:rPr lang="en-GB"/>
            </a:br>
            <a:br>
              <a:rPr lang="en-GB"/>
            </a:br>
            <a:r>
              <a:rPr lang="en-GB">
                <a:solidFill>
                  <a:schemeClr val="dk1"/>
                </a:solidFill>
              </a:rPr>
              <a:t>Now let's scale up from a smartphone to an entire building.</a:t>
            </a:r>
            <a:endParaRPr/>
          </a:p>
          <a:p>
            <a:pPr indent="0" lvl="0" marL="0" rtl="0" algn="l">
              <a:spcBef>
                <a:spcPts val="1200"/>
              </a:spcBef>
              <a:spcAft>
                <a:spcPts val="0"/>
              </a:spcAft>
              <a:buNone/>
            </a:pPr>
            <a:r>
              <a:t/>
            </a:r>
            <a:endParaRPr/>
          </a:p>
        </p:txBody>
      </p:sp>
      <p:sp>
        <p:nvSpPr>
          <p:cNvPr id="250" name="Google Shape;250;g3de36112257_2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de36112257_2_8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t>Data centers are essentially giant rooms full of computers.</a:t>
            </a:r>
            <a:endParaRPr/>
          </a:p>
          <a:p>
            <a:pPr indent="0" lvl="0" marL="0" rtl="0" algn="l">
              <a:lnSpc>
                <a:spcPct val="115000"/>
              </a:lnSpc>
              <a:spcBef>
                <a:spcPts val="1200"/>
              </a:spcBef>
              <a:spcAft>
                <a:spcPts val="0"/>
              </a:spcAft>
              <a:buClr>
                <a:schemeClr val="dk1"/>
              </a:buClr>
              <a:buSzPts val="1100"/>
              <a:buFont typeface="Arial"/>
              <a:buNone/>
            </a:pPr>
            <a:r>
              <a:rPr lang="en-GB"/>
              <a:t>Those computers generate enormous amounts of heat.</a:t>
            </a:r>
            <a:endParaRPr/>
          </a:p>
          <a:p>
            <a:pPr indent="0" lvl="0" marL="0" rtl="0" algn="l">
              <a:lnSpc>
                <a:spcPct val="115000"/>
              </a:lnSpc>
              <a:spcBef>
                <a:spcPts val="1200"/>
              </a:spcBef>
              <a:spcAft>
                <a:spcPts val="0"/>
              </a:spcAft>
              <a:buClr>
                <a:schemeClr val="dk1"/>
              </a:buClr>
              <a:buSzPts val="1100"/>
              <a:buFont typeface="Arial"/>
              <a:buNone/>
            </a:pPr>
            <a:r>
              <a:rPr lang="en-GB"/>
              <a:t>The challenge is making sure cool air reaches every rack efficiently.</a:t>
            </a:r>
            <a:endParaRPr/>
          </a:p>
          <a:p>
            <a:pPr indent="0" lvl="0" marL="0" rtl="0" algn="l">
              <a:lnSpc>
                <a:spcPct val="115000"/>
              </a:lnSpc>
              <a:spcBef>
                <a:spcPts val="1200"/>
              </a:spcBef>
              <a:spcAft>
                <a:spcPts val="0"/>
              </a:spcAft>
              <a:buClr>
                <a:schemeClr val="dk1"/>
              </a:buClr>
              <a:buSzPts val="1100"/>
              <a:buFont typeface="Arial"/>
              <a:buNone/>
            </a:pPr>
            <a:r>
              <a:rPr lang="en-GB"/>
              <a:t>This is where concepts like hot aisles and cold aisles come in.</a:t>
            </a:r>
            <a:endParaRPr/>
          </a:p>
          <a:p>
            <a:pPr indent="0" lvl="0" marL="0" rtl="0" algn="l">
              <a:lnSpc>
                <a:spcPct val="115000"/>
              </a:lnSpc>
              <a:spcBef>
                <a:spcPts val="1200"/>
              </a:spcBef>
              <a:spcAft>
                <a:spcPts val="0"/>
              </a:spcAft>
              <a:buClr>
                <a:schemeClr val="dk1"/>
              </a:buClr>
              <a:buSzPts val="1100"/>
              <a:buFont typeface="Arial"/>
              <a:buNone/>
            </a:pPr>
            <a:r>
              <a:rPr lang="en-GB"/>
              <a:t>Cold air is delivered to the front of server racks.</a:t>
            </a:r>
            <a:endParaRPr/>
          </a:p>
          <a:p>
            <a:pPr indent="0" lvl="0" marL="0" rtl="0" algn="l">
              <a:lnSpc>
                <a:spcPct val="115000"/>
              </a:lnSpc>
              <a:spcBef>
                <a:spcPts val="1200"/>
              </a:spcBef>
              <a:spcAft>
                <a:spcPts val="0"/>
              </a:spcAft>
              <a:buClr>
                <a:schemeClr val="dk1"/>
              </a:buClr>
              <a:buSzPts val="1100"/>
              <a:buFont typeface="Arial"/>
              <a:buNone/>
            </a:pPr>
            <a:r>
              <a:rPr lang="en-GB"/>
              <a:t>Hot air is exhausted from the back.</a:t>
            </a:r>
            <a:endParaRPr/>
          </a:p>
          <a:p>
            <a:pPr indent="0" lvl="0" marL="0" rtl="0" algn="l">
              <a:lnSpc>
                <a:spcPct val="115000"/>
              </a:lnSpc>
              <a:spcBef>
                <a:spcPts val="1200"/>
              </a:spcBef>
              <a:spcAft>
                <a:spcPts val="0"/>
              </a:spcAft>
              <a:buClr>
                <a:schemeClr val="dk1"/>
              </a:buClr>
              <a:buSzPts val="1100"/>
              <a:buFont typeface="Arial"/>
              <a:buNone/>
            </a:pPr>
            <a:r>
              <a:rPr lang="en-GB"/>
              <a:t>Engineers simulate airflow to decide where racks should be placed and where cooling units should be installed.</a:t>
            </a:r>
            <a:endParaRPr/>
          </a:p>
          <a:p>
            <a:pPr indent="0" lvl="0" marL="0" rtl="0" algn="l">
              <a:lnSpc>
                <a:spcPct val="115000"/>
              </a:lnSpc>
              <a:spcBef>
                <a:spcPts val="1200"/>
              </a:spcBef>
              <a:spcAft>
                <a:spcPts val="0"/>
              </a:spcAft>
              <a:buClr>
                <a:schemeClr val="dk1"/>
              </a:buClr>
              <a:buSzPts val="1100"/>
              <a:buFont typeface="Arial"/>
              <a:buNone/>
            </a:pPr>
            <a:r>
              <a:rPr lang="en-GB"/>
              <a:t>The goal isn't just preventing overheating.</a:t>
            </a:r>
            <a:endParaRPr/>
          </a:p>
          <a:p>
            <a:pPr indent="0" lvl="0" marL="0" rtl="0" algn="l">
              <a:lnSpc>
                <a:spcPct val="115000"/>
              </a:lnSpc>
              <a:spcBef>
                <a:spcPts val="1200"/>
              </a:spcBef>
              <a:spcAft>
                <a:spcPts val="0"/>
              </a:spcAft>
              <a:buClr>
                <a:schemeClr val="dk1"/>
              </a:buClr>
              <a:buSzPts val="1100"/>
              <a:buFont typeface="Arial"/>
              <a:buNone/>
            </a:pPr>
            <a:r>
              <a:rPr lang="en-GB"/>
              <a:t>It's preventing wasted energy and avoiding extremely expensive cooling mistakes.</a:t>
            </a:r>
            <a:endParaRPr/>
          </a:p>
          <a:p>
            <a:pPr indent="0" lvl="0" marL="0" rtl="0" algn="l">
              <a:spcBef>
                <a:spcPts val="1200"/>
              </a:spcBef>
              <a:spcAft>
                <a:spcPts val="0"/>
              </a:spcAft>
              <a:buNone/>
            </a:pPr>
            <a:r>
              <a:rPr lang="en-GB"/>
              <a:t>The same idea applies to another industry where temperature is absolutely critical.</a:t>
            </a:r>
            <a:endParaRPr/>
          </a:p>
        </p:txBody>
      </p:sp>
      <p:sp>
        <p:nvSpPr>
          <p:cNvPr id="258" name="Google Shape;258;g3de36112257_2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type="title">
  <p:cSld name="TITLE">
    <p:spTree>
      <p:nvGrpSpPr>
        <p:cNvPr id="13" name="Shape 13"/>
        <p:cNvGrpSpPr/>
        <p:nvPr/>
      </p:nvGrpSpPr>
      <p:grpSpPr>
        <a:xfrm>
          <a:off x="0" y="0"/>
          <a:ext cx="0" cy="0"/>
          <a:chOff x="0" y="0"/>
          <a:chExt cx="0" cy="0"/>
        </a:xfrm>
      </p:grpSpPr>
      <p:pic>
        <p:nvPicPr>
          <p:cNvPr descr="Picture 4" id="14" name="Google Shape;14;p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icture 6" id="15" name="Google Shape;15;p2"/>
          <p:cNvPicPr preferRelativeResize="0"/>
          <p:nvPr/>
        </p:nvPicPr>
        <p:blipFill rotWithShape="1">
          <a:blip r:embed="rId3">
            <a:alphaModFix amt="25000"/>
          </a:blip>
          <a:srcRect b="0" l="0" r="0" t="0"/>
          <a:stretch/>
        </p:blipFill>
        <p:spPr>
          <a:xfrm rot="10800000">
            <a:off x="-3" y="4724875"/>
            <a:ext cx="9143998" cy="430895"/>
          </a:xfrm>
          <a:prstGeom prst="rect">
            <a:avLst/>
          </a:prstGeom>
          <a:noFill/>
          <a:ln>
            <a:noFill/>
          </a:ln>
        </p:spPr>
      </p:pic>
      <p:sp>
        <p:nvSpPr>
          <p:cNvPr id="16" name="Google Shape;16;p2"/>
          <p:cNvSpPr txBox="1"/>
          <p:nvPr>
            <p:ph idx="1" type="body"/>
          </p:nvPr>
        </p:nvSpPr>
        <p:spPr>
          <a:xfrm>
            <a:off x="304705" y="1793383"/>
            <a:ext cx="8528851" cy="1321358"/>
          </a:xfrm>
          <a:prstGeom prst="rect">
            <a:avLst/>
          </a:prstGeom>
          <a:noFill/>
          <a:ln>
            <a:noFill/>
          </a:ln>
        </p:spPr>
        <p:txBody>
          <a:bodyPr anchorCtr="0" anchor="ctr" bIns="45700" lIns="45700" spcFirstLastPara="1" rIns="45700" wrap="square" tIns="45700">
            <a:normAutofit/>
          </a:bodyPr>
          <a:lstStyle>
            <a:lvl1pPr indent="-228600" lvl="0" marL="457200" algn="l">
              <a:lnSpc>
                <a:spcPct val="100000"/>
              </a:lnSpc>
              <a:spcBef>
                <a:spcPts val="1100"/>
              </a:spcBef>
              <a:spcAft>
                <a:spcPts val="0"/>
              </a:spcAft>
              <a:buClr>
                <a:srgbClr val="FFFFFF"/>
              </a:buClr>
              <a:buSzPts val="4800"/>
              <a:buFont typeface="Arial"/>
              <a:buNone/>
              <a:defRPr b="1" sz="4800"/>
            </a:lvl1pPr>
            <a:lvl2pPr indent="-228600" lvl="1" marL="914400" algn="l">
              <a:lnSpc>
                <a:spcPct val="100000"/>
              </a:lnSpc>
              <a:spcBef>
                <a:spcPts val="1100"/>
              </a:spcBef>
              <a:spcAft>
                <a:spcPts val="0"/>
              </a:spcAft>
              <a:buClr>
                <a:srgbClr val="FFFFFF"/>
              </a:buClr>
              <a:buSzPts val="4800"/>
              <a:buFont typeface="Arial"/>
              <a:buNone/>
              <a:defRPr b="1" sz="4800"/>
            </a:lvl2pPr>
            <a:lvl3pPr indent="-228600" lvl="2" marL="1371600" algn="l">
              <a:lnSpc>
                <a:spcPct val="100000"/>
              </a:lnSpc>
              <a:spcBef>
                <a:spcPts val="1100"/>
              </a:spcBef>
              <a:spcAft>
                <a:spcPts val="0"/>
              </a:spcAft>
              <a:buClr>
                <a:srgbClr val="FFFFFF"/>
              </a:buClr>
              <a:buSzPts val="4800"/>
              <a:buFont typeface="Arial"/>
              <a:buNone/>
              <a:defRPr b="1" sz="4800"/>
            </a:lvl3pPr>
            <a:lvl4pPr indent="-228600" lvl="3" marL="1828800" algn="l">
              <a:lnSpc>
                <a:spcPct val="100000"/>
              </a:lnSpc>
              <a:spcBef>
                <a:spcPts val="1100"/>
              </a:spcBef>
              <a:spcAft>
                <a:spcPts val="0"/>
              </a:spcAft>
              <a:buClr>
                <a:srgbClr val="FFFFFF"/>
              </a:buClr>
              <a:buSzPts val="4800"/>
              <a:buFont typeface="Arial"/>
              <a:buNone/>
              <a:defRPr b="1" sz="4800"/>
            </a:lvl4pPr>
            <a:lvl5pPr indent="-228600" lvl="4" marL="2286000" algn="l">
              <a:lnSpc>
                <a:spcPct val="100000"/>
              </a:lnSpc>
              <a:spcBef>
                <a:spcPts val="1100"/>
              </a:spcBef>
              <a:spcAft>
                <a:spcPts val="0"/>
              </a:spcAft>
              <a:buClr>
                <a:srgbClr val="FFFFFF"/>
              </a:buClr>
              <a:buSzPts val="4800"/>
              <a:buFont typeface="Arial"/>
              <a:buNone/>
              <a:defRPr b="1" sz="4800"/>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7" name="Google Shape;17;p2"/>
          <p:cNvSpPr txBox="1"/>
          <p:nvPr>
            <p:ph idx="2" type="body"/>
          </p:nvPr>
        </p:nvSpPr>
        <p:spPr>
          <a:xfrm>
            <a:off x="304705" y="3362242"/>
            <a:ext cx="4504363" cy="403107"/>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rgbClr val="FFFFFF"/>
              </a:buClr>
              <a:buSzPts val="1800"/>
              <a:buFont typeface="Arial"/>
              <a:buNone/>
              <a:defRPr b="1" sz="1800"/>
            </a:lvl1pPr>
            <a:lvl2pPr indent="-342900" lvl="1" marL="914400" algn="l">
              <a:lnSpc>
                <a:spcPct val="100000"/>
              </a:lnSpc>
              <a:spcBef>
                <a:spcPts val="700"/>
              </a:spcBef>
              <a:spcAft>
                <a:spcPts val="0"/>
              </a:spcAft>
              <a:buClr>
                <a:srgbClr val="FFFFFF"/>
              </a:buClr>
              <a:buSzPts val="1800"/>
              <a:buChar char="–"/>
              <a:defRPr/>
            </a:lvl2pPr>
            <a:lvl3pPr indent="-342900" lvl="2" marL="1371600" algn="l">
              <a:lnSpc>
                <a:spcPct val="100000"/>
              </a:lnSpc>
              <a:spcBef>
                <a:spcPts val="700"/>
              </a:spcBef>
              <a:spcAft>
                <a:spcPts val="0"/>
              </a:spcAft>
              <a:buClr>
                <a:srgbClr val="FFFFFF"/>
              </a:buClr>
              <a:buSzPts val="1800"/>
              <a:buChar char="•"/>
              <a:defRPr/>
            </a:lvl3pPr>
            <a:lvl4pPr indent="-342900" lvl="3" marL="1828800" algn="l">
              <a:lnSpc>
                <a:spcPct val="100000"/>
              </a:lnSpc>
              <a:spcBef>
                <a:spcPts val="700"/>
              </a:spcBef>
              <a:spcAft>
                <a:spcPts val="0"/>
              </a:spcAft>
              <a:buClr>
                <a:srgbClr val="FFFFFF"/>
              </a:buClr>
              <a:buSzPts val="1800"/>
              <a:buChar char="–"/>
              <a:defRPr/>
            </a:lvl4pPr>
            <a:lvl5pPr indent="-342900" lvl="4" marL="2286000" algn="l">
              <a:lnSpc>
                <a:spcPct val="100000"/>
              </a:lnSpc>
              <a:spcBef>
                <a:spcPts val="700"/>
              </a:spcBef>
              <a:spcAft>
                <a:spcPts val="0"/>
              </a:spcAft>
              <a:buClr>
                <a:srgbClr val="FFFFFF"/>
              </a:buClr>
              <a:buSzPts val="1800"/>
              <a:buChar char="»"/>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8" name="Google Shape;18;p2"/>
          <p:cNvSpPr txBox="1"/>
          <p:nvPr/>
        </p:nvSpPr>
        <p:spPr>
          <a:xfrm>
            <a:off x="256781" y="4648446"/>
            <a:ext cx="1441179" cy="346832"/>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1400"/>
              <a:buFont typeface="Arial"/>
              <a:buNone/>
            </a:pPr>
            <a:r>
              <a:rPr b="1" i="0" lang="en-GB" sz="1400" u="none" cap="none" strike="noStrike">
                <a:solidFill>
                  <a:srgbClr val="FFFFFF"/>
                </a:solidFill>
                <a:latin typeface="Arial"/>
                <a:ea typeface="Arial"/>
                <a:cs typeface="Arial"/>
                <a:sym typeface="Arial"/>
              </a:rPr>
              <a:t>#OSSUMMMIT</a:t>
            </a:r>
            <a:endParaRPr/>
          </a:p>
        </p:txBody>
      </p:sp>
      <p:pic>
        <p:nvPicPr>
          <p:cNvPr descr="Picture 2" id="19" name="Google Shape;19;p2"/>
          <p:cNvPicPr preferRelativeResize="0"/>
          <p:nvPr/>
        </p:nvPicPr>
        <p:blipFill rotWithShape="1">
          <a:blip r:embed="rId4">
            <a:alphaModFix/>
          </a:blip>
          <a:srcRect b="0" l="0" r="0" t="0"/>
          <a:stretch/>
        </p:blipFill>
        <p:spPr>
          <a:xfrm>
            <a:off x="7935215" y="4612654"/>
            <a:ext cx="960973" cy="315947"/>
          </a:xfrm>
          <a:prstGeom prst="rect">
            <a:avLst/>
          </a:prstGeom>
          <a:noFill/>
          <a:ln>
            <a:noFill/>
          </a:ln>
        </p:spPr>
      </p:pic>
      <p:pic>
        <p:nvPicPr>
          <p:cNvPr descr="Graphic 1" id="20" name="Google Shape;20;p2"/>
          <p:cNvPicPr preferRelativeResize="0"/>
          <p:nvPr/>
        </p:nvPicPr>
        <p:blipFill rotWithShape="1">
          <a:blip r:embed="rId5">
            <a:alphaModFix/>
          </a:blip>
          <a:srcRect b="0" l="0" r="0" t="0"/>
          <a:stretch/>
        </p:blipFill>
        <p:spPr>
          <a:xfrm>
            <a:off x="304705" y="547464"/>
            <a:ext cx="5115983" cy="998419"/>
          </a:xfrm>
          <a:prstGeom prst="rect">
            <a:avLst/>
          </a:prstGeom>
          <a:noFill/>
          <a:ln>
            <a:noFill/>
          </a:ln>
        </p:spPr>
      </p:pic>
      <p:pic>
        <p:nvPicPr>
          <p:cNvPr descr="Picture 3" id="21" name="Google Shape;21;p2"/>
          <p:cNvPicPr preferRelativeResize="0"/>
          <p:nvPr/>
        </p:nvPicPr>
        <p:blipFill rotWithShape="1">
          <a:blip r:embed="rId6">
            <a:alphaModFix amt="40000"/>
          </a:blip>
          <a:srcRect b="0" l="0" r="0" t="0"/>
          <a:stretch/>
        </p:blipFill>
        <p:spPr>
          <a:xfrm>
            <a:off x="7122480" y="202977"/>
            <a:ext cx="1897989" cy="1351278"/>
          </a:xfrm>
          <a:prstGeom prst="rect">
            <a:avLst/>
          </a:prstGeom>
          <a:noFill/>
          <a:ln>
            <a:noFill/>
          </a:ln>
        </p:spPr>
      </p:pic>
      <p:sp>
        <p:nvSpPr>
          <p:cNvPr id="22" name="Google Shape;22;p2"/>
          <p:cNvSpPr txBox="1"/>
          <p:nvPr>
            <p:ph idx="12" type="sldNum"/>
          </p:nvPr>
        </p:nvSpPr>
        <p:spPr>
          <a:xfrm>
            <a:off x="4419600" y="4627562"/>
            <a:ext cx="2133600" cy="2794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1" showMasterSp="0">
  <p:cSld name="1_Custom Layout (g3f11309ef37_22_0)">
    <p:spTree>
      <p:nvGrpSpPr>
        <p:cNvPr id="77" name="Shape 77"/>
        <p:cNvGrpSpPr/>
        <p:nvPr/>
      </p:nvGrpSpPr>
      <p:grpSpPr>
        <a:xfrm>
          <a:off x="0" y="0"/>
          <a:ext cx="0" cy="0"/>
          <a:chOff x="0" y="0"/>
          <a:chExt cx="0" cy="0"/>
        </a:xfrm>
      </p:grpSpPr>
      <p:sp>
        <p:nvSpPr>
          <p:cNvPr id="78" name="Google Shape;78;p12"/>
          <p:cNvSpPr txBox="1"/>
          <p:nvPr>
            <p:ph idx="1" type="body"/>
          </p:nvPr>
        </p:nvSpPr>
        <p:spPr>
          <a:xfrm>
            <a:off x="304705" y="1793383"/>
            <a:ext cx="8529000" cy="1321500"/>
          </a:xfrm>
          <a:prstGeom prst="rect">
            <a:avLst/>
          </a:prstGeom>
          <a:noFill/>
          <a:ln>
            <a:noFill/>
          </a:ln>
        </p:spPr>
        <p:txBody>
          <a:bodyPr anchorCtr="0" anchor="ctr" bIns="45700" lIns="45700" spcFirstLastPara="1" rIns="45700" wrap="square" tIns="45700">
            <a:normAutofit/>
          </a:bodyPr>
          <a:lstStyle>
            <a:lvl1pPr indent="-228600" lvl="0" marL="457200" algn="l">
              <a:lnSpc>
                <a:spcPct val="100000"/>
              </a:lnSpc>
              <a:spcBef>
                <a:spcPts val="1100"/>
              </a:spcBef>
              <a:spcAft>
                <a:spcPts val="0"/>
              </a:spcAft>
              <a:buClr>
                <a:srgbClr val="FFFFFF"/>
              </a:buClr>
              <a:buSzPts val="4800"/>
              <a:buFont typeface="Arial"/>
              <a:buNone/>
              <a:defRPr b="1" sz="4800"/>
            </a:lvl1pPr>
            <a:lvl2pPr indent="-228600" lvl="1" marL="914400" algn="l">
              <a:lnSpc>
                <a:spcPct val="100000"/>
              </a:lnSpc>
              <a:spcBef>
                <a:spcPts val="1100"/>
              </a:spcBef>
              <a:spcAft>
                <a:spcPts val="0"/>
              </a:spcAft>
              <a:buClr>
                <a:srgbClr val="FFFFFF"/>
              </a:buClr>
              <a:buSzPts val="4800"/>
              <a:buFont typeface="Arial"/>
              <a:buNone/>
              <a:defRPr b="1" sz="4800"/>
            </a:lvl2pPr>
            <a:lvl3pPr indent="-228600" lvl="2" marL="1371600" algn="l">
              <a:lnSpc>
                <a:spcPct val="100000"/>
              </a:lnSpc>
              <a:spcBef>
                <a:spcPts val="1100"/>
              </a:spcBef>
              <a:spcAft>
                <a:spcPts val="0"/>
              </a:spcAft>
              <a:buClr>
                <a:srgbClr val="FFFFFF"/>
              </a:buClr>
              <a:buSzPts val="4800"/>
              <a:buFont typeface="Arial"/>
              <a:buNone/>
              <a:defRPr b="1" sz="4800"/>
            </a:lvl3pPr>
            <a:lvl4pPr indent="-228600" lvl="3" marL="1828800" algn="l">
              <a:lnSpc>
                <a:spcPct val="100000"/>
              </a:lnSpc>
              <a:spcBef>
                <a:spcPts val="1100"/>
              </a:spcBef>
              <a:spcAft>
                <a:spcPts val="0"/>
              </a:spcAft>
              <a:buClr>
                <a:srgbClr val="FFFFFF"/>
              </a:buClr>
              <a:buSzPts val="4800"/>
              <a:buFont typeface="Arial"/>
              <a:buNone/>
              <a:defRPr b="1" sz="4800"/>
            </a:lvl4pPr>
            <a:lvl5pPr indent="-228600" lvl="4" marL="2286000" algn="l">
              <a:lnSpc>
                <a:spcPct val="100000"/>
              </a:lnSpc>
              <a:spcBef>
                <a:spcPts val="1100"/>
              </a:spcBef>
              <a:spcAft>
                <a:spcPts val="0"/>
              </a:spcAft>
              <a:buClr>
                <a:srgbClr val="FFFFFF"/>
              </a:buClr>
              <a:buSzPts val="4800"/>
              <a:buFont typeface="Arial"/>
              <a:buNone/>
              <a:defRPr b="1" sz="4800"/>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79" name="Google Shape;79;p12"/>
          <p:cNvSpPr txBox="1"/>
          <p:nvPr>
            <p:ph idx="2" type="body"/>
          </p:nvPr>
        </p:nvSpPr>
        <p:spPr>
          <a:xfrm>
            <a:off x="304705" y="3362242"/>
            <a:ext cx="4504500" cy="40320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rgbClr val="FFFFFF"/>
              </a:buClr>
              <a:buSzPts val="1800"/>
              <a:buFont typeface="Arial"/>
              <a:buNone/>
              <a:defRPr b="1" sz="1800"/>
            </a:lvl1pPr>
            <a:lvl2pPr indent="-342900" lvl="1" marL="914400" algn="l">
              <a:lnSpc>
                <a:spcPct val="100000"/>
              </a:lnSpc>
              <a:spcBef>
                <a:spcPts val="700"/>
              </a:spcBef>
              <a:spcAft>
                <a:spcPts val="0"/>
              </a:spcAft>
              <a:buClr>
                <a:srgbClr val="FFFFFF"/>
              </a:buClr>
              <a:buSzPts val="1800"/>
              <a:buChar char="–"/>
              <a:defRPr/>
            </a:lvl2pPr>
            <a:lvl3pPr indent="-342900" lvl="2" marL="1371600" algn="l">
              <a:lnSpc>
                <a:spcPct val="100000"/>
              </a:lnSpc>
              <a:spcBef>
                <a:spcPts val="700"/>
              </a:spcBef>
              <a:spcAft>
                <a:spcPts val="0"/>
              </a:spcAft>
              <a:buClr>
                <a:srgbClr val="FFFFFF"/>
              </a:buClr>
              <a:buSzPts val="1800"/>
              <a:buChar char="•"/>
              <a:defRPr/>
            </a:lvl3pPr>
            <a:lvl4pPr indent="-342900" lvl="3" marL="1828800" algn="l">
              <a:lnSpc>
                <a:spcPct val="100000"/>
              </a:lnSpc>
              <a:spcBef>
                <a:spcPts val="700"/>
              </a:spcBef>
              <a:spcAft>
                <a:spcPts val="0"/>
              </a:spcAft>
              <a:buClr>
                <a:srgbClr val="FFFFFF"/>
              </a:buClr>
              <a:buSzPts val="1800"/>
              <a:buChar char="–"/>
              <a:defRPr/>
            </a:lvl4pPr>
            <a:lvl5pPr indent="-342900" lvl="4" marL="2286000" algn="l">
              <a:lnSpc>
                <a:spcPct val="100000"/>
              </a:lnSpc>
              <a:spcBef>
                <a:spcPts val="700"/>
              </a:spcBef>
              <a:spcAft>
                <a:spcPts val="0"/>
              </a:spcAft>
              <a:buClr>
                <a:srgbClr val="FFFFFF"/>
              </a:buClr>
              <a:buSzPts val="1800"/>
              <a:buChar char="»"/>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80" name="Google Shape;80;p12"/>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showMasterSp="0">
  <p:cSld name="Custom Layout (g3ef041d54d5_86_0)">
    <p:spTree>
      <p:nvGrpSpPr>
        <p:cNvPr id="81" name="Shape 81"/>
        <p:cNvGrpSpPr/>
        <p:nvPr/>
      </p:nvGrpSpPr>
      <p:grpSpPr>
        <a:xfrm>
          <a:off x="0" y="0"/>
          <a:ext cx="0" cy="0"/>
          <a:chOff x="0" y="0"/>
          <a:chExt cx="0" cy="0"/>
        </a:xfrm>
      </p:grpSpPr>
      <p:sp>
        <p:nvSpPr>
          <p:cNvPr id="82" name="Google Shape;82;p13"/>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83" name="Google Shape;83;p13"/>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84" name="Google Shape;84;p13"/>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showMasterSp="0">
  <p:cSld name="Custom Layout (g3ef025624f6_104_0)">
    <p:spTree>
      <p:nvGrpSpPr>
        <p:cNvPr id="85" name="Shape 85"/>
        <p:cNvGrpSpPr/>
        <p:nvPr/>
      </p:nvGrpSpPr>
      <p:grpSpPr>
        <a:xfrm>
          <a:off x="0" y="0"/>
          <a:ext cx="0" cy="0"/>
          <a:chOff x="0" y="0"/>
          <a:chExt cx="0" cy="0"/>
        </a:xfrm>
      </p:grpSpPr>
      <p:sp>
        <p:nvSpPr>
          <p:cNvPr id="86" name="Google Shape;86;p14"/>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87" name="Google Shape;87;p14"/>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88" name="Google Shape;88;p14"/>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showMasterSp="0">
  <p:cSld name="Custom Layout (g3ef025624f6_90_0)">
    <p:spTree>
      <p:nvGrpSpPr>
        <p:cNvPr id="89" name="Shape 89"/>
        <p:cNvGrpSpPr/>
        <p:nvPr/>
      </p:nvGrpSpPr>
      <p:grpSpPr>
        <a:xfrm>
          <a:off x="0" y="0"/>
          <a:ext cx="0" cy="0"/>
          <a:chOff x="0" y="0"/>
          <a:chExt cx="0" cy="0"/>
        </a:xfrm>
      </p:grpSpPr>
      <p:sp>
        <p:nvSpPr>
          <p:cNvPr id="90" name="Google Shape;90;p15"/>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91" name="Google Shape;91;p15"/>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92" name="Google Shape;92;p15"/>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showMasterSp="0">
  <p:cSld name="Custom Layout (g3ef025624f6_76_0)">
    <p:spTree>
      <p:nvGrpSpPr>
        <p:cNvPr id="93" name="Shape 93"/>
        <p:cNvGrpSpPr/>
        <p:nvPr/>
      </p:nvGrpSpPr>
      <p:grpSpPr>
        <a:xfrm>
          <a:off x="0" y="0"/>
          <a:ext cx="0" cy="0"/>
          <a:chOff x="0" y="0"/>
          <a:chExt cx="0" cy="0"/>
        </a:xfrm>
      </p:grpSpPr>
      <p:sp>
        <p:nvSpPr>
          <p:cNvPr id="94" name="Google Shape;94;p16"/>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95" name="Google Shape;95;p16"/>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96" name="Google Shape;96;p16"/>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showMasterSp="0">
  <p:cSld name="Custom Layout (g3ef025624f6_69_0)">
    <p:spTree>
      <p:nvGrpSpPr>
        <p:cNvPr id="97" name="Shape 97"/>
        <p:cNvGrpSpPr/>
        <p:nvPr/>
      </p:nvGrpSpPr>
      <p:grpSpPr>
        <a:xfrm>
          <a:off x="0" y="0"/>
          <a:ext cx="0" cy="0"/>
          <a:chOff x="0" y="0"/>
          <a:chExt cx="0" cy="0"/>
        </a:xfrm>
      </p:grpSpPr>
      <p:sp>
        <p:nvSpPr>
          <p:cNvPr id="98" name="Google Shape;98;p17"/>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99" name="Google Shape;99;p17"/>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00" name="Google Shape;100;p17"/>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showMasterSp="0">
  <p:cSld name="Custom Layout (g3ef025624f6_47_0)">
    <p:spTree>
      <p:nvGrpSpPr>
        <p:cNvPr id="101" name="Shape 101"/>
        <p:cNvGrpSpPr/>
        <p:nvPr/>
      </p:nvGrpSpPr>
      <p:grpSpPr>
        <a:xfrm>
          <a:off x="0" y="0"/>
          <a:ext cx="0" cy="0"/>
          <a:chOff x="0" y="0"/>
          <a:chExt cx="0" cy="0"/>
        </a:xfrm>
      </p:grpSpPr>
      <p:sp>
        <p:nvSpPr>
          <p:cNvPr id="102" name="Google Shape;102;p18"/>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03" name="Google Shape;103;p18"/>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04" name="Google Shape;104;p18"/>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showMasterSp="0">
  <p:cSld name="Custom Layout (g3ef025624f6_33_0)">
    <p:spTree>
      <p:nvGrpSpPr>
        <p:cNvPr id="105" name="Shape 105"/>
        <p:cNvGrpSpPr/>
        <p:nvPr/>
      </p:nvGrpSpPr>
      <p:grpSpPr>
        <a:xfrm>
          <a:off x="0" y="0"/>
          <a:ext cx="0" cy="0"/>
          <a:chOff x="0" y="0"/>
          <a:chExt cx="0" cy="0"/>
        </a:xfrm>
      </p:grpSpPr>
      <p:sp>
        <p:nvSpPr>
          <p:cNvPr id="106" name="Google Shape;106;p19"/>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07" name="Google Shape;107;p19"/>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08" name="Google Shape;108;p19"/>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1 1 1 1 1 1" showMasterSp="0">
  <p:cSld name="Custom Layout (g3ef025624f6_19_0)">
    <p:spTree>
      <p:nvGrpSpPr>
        <p:cNvPr id="109" name="Shape 109"/>
        <p:cNvGrpSpPr/>
        <p:nvPr/>
      </p:nvGrpSpPr>
      <p:grpSpPr>
        <a:xfrm>
          <a:off x="0" y="0"/>
          <a:ext cx="0" cy="0"/>
          <a:chOff x="0" y="0"/>
          <a:chExt cx="0" cy="0"/>
        </a:xfrm>
      </p:grpSpPr>
      <p:sp>
        <p:nvSpPr>
          <p:cNvPr id="110" name="Google Shape;110;p20"/>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11" name="Google Shape;111;p20"/>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12" name="Google Shape;112;p20"/>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showMasterSp="0">
  <p:cSld name="Custom Layout (g3ef025624f6_126_0)">
    <p:spTree>
      <p:nvGrpSpPr>
        <p:cNvPr id="113" name="Shape 113"/>
        <p:cNvGrpSpPr/>
        <p:nvPr/>
      </p:nvGrpSpPr>
      <p:grpSpPr>
        <a:xfrm>
          <a:off x="0" y="0"/>
          <a:ext cx="0" cy="0"/>
          <a:chOff x="0" y="0"/>
          <a:chExt cx="0" cy="0"/>
        </a:xfrm>
      </p:grpSpPr>
      <p:sp>
        <p:nvSpPr>
          <p:cNvPr id="114" name="Google Shape;114;p21"/>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15" name="Google Shape;115;p21"/>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16" name="Google Shape;116;p21"/>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type="tx">
  <p:cSld name="TITLE_AND_BODY">
    <p:spTree>
      <p:nvGrpSpPr>
        <p:cNvPr id="23" name="Shape 23"/>
        <p:cNvGrpSpPr/>
        <p:nvPr/>
      </p:nvGrpSpPr>
      <p:grpSpPr>
        <a:xfrm>
          <a:off x="0" y="0"/>
          <a:ext cx="0" cy="0"/>
          <a:chOff x="0" y="0"/>
          <a:chExt cx="0" cy="0"/>
        </a:xfrm>
      </p:grpSpPr>
      <p:pic>
        <p:nvPicPr>
          <p:cNvPr descr="Picture 4" id="24" name="Google Shape;24;p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Picture 6" id="25" name="Google Shape;25;p3"/>
          <p:cNvPicPr preferRelativeResize="0"/>
          <p:nvPr/>
        </p:nvPicPr>
        <p:blipFill rotWithShape="1">
          <a:blip r:embed="rId3">
            <a:alphaModFix/>
          </a:blip>
          <a:srcRect b="0" l="0" r="0" t="0"/>
          <a:stretch/>
        </p:blipFill>
        <p:spPr>
          <a:xfrm rot="10800000">
            <a:off x="-3" y="4724875"/>
            <a:ext cx="9143998" cy="430895"/>
          </a:xfrm>
          <a:prstGeom prst="rect">
            <a:avLst/>
          </a:prstGeom>
          <a:noFill/>
          <a:ln>
            <a:noFill/>
          </a:ln>
        </p:spPr>
      </p:pic>
      <p:pic>
        <p:nvPicPr>
          <p:cNvPr descr="Picture 5" id="26" name="Google Shape;26;p3"/>
          <p:cNvPicPr preferRelativeResize="0"/>
          <p:nvPr/>
        </p:nvPicPr>
        <p:blipFill rotWithShape="1">
          <a:blip r:embed="rId4">
            <a:alphaModFix amt="20000"/>
          </a:blip>
          <a:srcRect b="0" l="0" r="0" t="0"/>
          <a:stretch/>
        </p:blipFill>
        <p:spPr>
          <a:xfrm>
            <a:off x="6703058" y="140991"/>
            <a:ext cx="1897989" cy="1351279"/>
          </a:xfrm>
          <a:prstGeom prst="rect">
            <a:avLst/>
          </a:prstGeom>
          <a:noFill/>
          <a:ln>
            <a:noFill/>
          </a:ln>
        </p:spPr>
      </p:pic>
      <p:sp>
        <p:nvSpPr>
          <p:cNvPr id="27" name="Google Shape;27;p3"/>
          <p:cNvSpPr/>
          <p:nvPr/>
        </p:nvSpPr>
        <p:spPr>
          <a:xfrm>
            <a:off x="0" y="826642"/>
            <a:ext cx="9144000" cy="4316858"/>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8" name="Google Shape;28;p3"/>
          <p:cNvSpPr txBox="1"/>
          <p:nvPr>
            <p:ph type="title"/>
          </p:nvPr>
        </p:nvSpPr>
        <p:spPr>
          <a:xfrm>
            <a:off x="229441" y="55168"/>
            <a:ext cx="7351049" cy="70119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29" name="Google Shape;29;p3"/>
          <p:cNvSpPr txBox="1"/>
          <p:nvPr>
            <p:ph idx="1" type="body"/>
          </p:nvPr>
        </p:nvSpPr>
        <p:spPr>
          <a:xfrm>
            <a:off x="451950" y="1200150"/>
            <a:ext cx="8285651" cy="3394473"/>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30" name="Google Shape;30;p3"/>
          <p:cNvSpPr txBox="1"/>
          <p:nvPr/>
        </p:nvSpPr>
        <p:spPr>
          <a:xfrm>
            <a:off x="8080315" y="4731241"/>
            <a:ext cx="755639" cy="236891"/>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31" name="Google Shape;31;p3"/>
          <p:cNvPicPr preferRelativeResize="0"/>
          <p:nvPr/>
        </p:nvPicPr>
        <p:blipFill rotWithShape="1">
          <a:blip r:embed="rId5">
            <a:alphaModFix/>
          </a:blip>
          <a:srcRect b="0" l="0" r="0" t="0"/>
          <a:stretch/>
        </p:blipFill>
        <p:spPr>
          <a:xfrm>
            <a:off x="7652052" y="243940"/>
            <a:ext cx="1398089" cy="272846"/>
          </a:xfrm>
          <a:prstGeom prst="rect">
            <a:avLst/>
          </a:prstGeom>
          <a:noFill/>
          <a:ln>
            <a:noFill/>
          </a:ln>
        </p:spPr>
      </p:pic>
      <p:sp>
        <p:nvSpPr>
          <p:cNvPr id="32" name="Google Shape;32;p3"/>
          <p:cNvSpPr txBox="1"/>
          <p:nvPr>
            <p:ph idx="12" type="sldNum"/>
          </p:nvPr>
        </p:nvSpPr>
        <p:spPr>
          <a:xfrm>
            <a:off x="4419600" y="4627562"/>
            <a:ext cx="2133600" cy="2794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showMasterSp="0">
  <p:cSld name="Custom Layout (g3ef041d54d5_51_0)">
    <p:spTree>
      <p:nvGrpSpPr>
        <p:cNvPr id="117" name="Shape 117"/>
        <p:cNvGrpSpPr/>
        <p:nvPr/>
      </p:nvGrpSpPr>
      <p:grpSpPr>
        <a:xfrm>
          <a:off x="0" y="0"/>
          <a:ext cx="0" cy="0"/>
          <a:chOff x="0" y="0"/>
          <a:chExt cx="0" cy="0"/>
        </a:xfrm>
      </p:grpSpPr>
      <p:sp>
        <p:nvSpPr>
          <p:cNvPr id="118" name="Google Shape;118;p22"/>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19" name="Google Shape;119;p22"/>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20" name="Google Shape;120;p22"/>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showMasterSp="0">
  <p:cSld name="Custom Layout (g3ef041d54d5_71_0)">
    <p:spTree>
      <p:nvGrpSpPr>
        <p:cNvPr id="121" name="Shape 121"/>
        <p:cNvGrpSpPr/>
        <p:nvPr/>
      </p:nvGrpSpPr>
      <p:grpSpPr>
        <a:xfrm>
          <a:off x="0" y="0"/>
          <a:ext cx="0" cy="0"/>
          <a:chOff x="0" y="0"/>
          <a:chExt cx="0" cy="0"/>
        </a:xfrm>
      </p:grpSpPr>
      <p:sp>
        <p:nvSpPr>
          <p:cNvPr id="122" name="Google Shape;122;p23"/>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23" name="Google Shape;123;p23"/>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24" name="Google Shape;124;p23"/>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showMasterSp="0">
  <p:cSld name="Custom Layout (g3ef041d54d5_79_0)">
    <p:spTree>
      <p:nvGrpSpPr>
        <p:cNvPr id="125" name="Shape 125"/>
        <p:cNvGrpSpPr/>
        <p:nvPr/>
      </p:nvGrpSpPr>
      <p:grpSpPr>
        <a:xfrm>
          <a:off x="0" y="0"/>
          <a:ext cx="0" cy="0"/>
          <a:chOff x="0" y="0"/>
          <a:chExt cx="0" cy="0"/>
        </a:xfrm>
      </p:grpSpPr>
      <p:sp>
        <p:nvSpPr>
          <p:cNvPr id="126" name="Google Shape;126;p24"/>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27" name="Google Shape;127;p24"/>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28" name="Google Shape;128;p24"/>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showMasterSp="0">
  <p:cSld name="Custom Layout (g3f11309ef37_6_0)">
    <p:spTree>
      <p:nvGrpSpPr>
        <p:cNvPr id="129" name="Shape 129"/>
        <p:cNvGrpSpPr/>
        <p:nvPr/>
      </p:nvGrpSpPr>
      <p:grpSpPr>
        <a:xfrm>
          <a:off x="0" y="0"/>
          <a:ext cx="0" cy="0"/>
          <a:chOff x="0" y="0"/>
          <a:chExt cx="0" cy="0"/>
        </a:xfrm>
      </p:grpSpPr>
      <p:sp>
        <p:nvSpPr>
          <p:cNvPr id="130" name="Google Shape;130;p25"/>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31" name="Google Shape;131;p25"/>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32" name="Google Shape;132;p25"/>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showMasterSp="0">
  <p:cSld name="Custom Layout (g3f115434368_25_0)">
    <p:spTree>
      <p:nvGrpSpPr>
        <p:cNvPr id="133" name="Shape 133"/>
        <p:cNvGrpSpPr/>
        <p:nvPr/>
      </p:nvGrpSpPr>
      <p:grpSpPr>
        <a:xfrm>
          <a:off x="0" y="0"/>
          <a:ext cx="0" cy="0"/>
          <a:chOff x="0" y="0"/>
          <a:chExt cx="0" cy="0"/>
        </a:xfrm>
      </p:grpSpPr>
      <p:sp>
        <p:nvSpPr>
          <p:cNvPr id="134" name="Google Shape;134;p26"/>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135" name="Google Shape;135;p26"/>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136" name="Google Shape;136;p26"/>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 name="Shape 33"/>
        <p:cNvGrpSpPr/>
        <p:nvPr/>
      </p:nvGrpSpPr>
      <p:grpSpPr>
        <a:xfrm>
          <a:off x="0" y="0"/>
          <a:ext cx="0" cy="0"/>
          <a:chOff x="0" y="0"/>
          <a:chExt cx="0" cy="0"/>
        </a:xfrm>
      </p:grpSpPr>
      <p:sp>
        <p:nvSpPr>
          <p:cNvPr id="34" name="Google Shape;34;p4"/>
          <p:cNvSpPr txBox="1"/>
          <p:nvPr>
            <p:ph idx="12" type="sldNum"/>
          </p:nvPr>
        </p:nvSpPr>
        <p:spPr>
          <a:xfrm>
            <a:off x="4419600" y="4627562"/>
            <a:ext cx="2133600" cy="2794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type="title">
  <p:cSld name="TITLE">
    <p:spTree>
      <p:nvGrpSpPr>
        <p:cNvPr id="43" name="Shape 43"/>
        <p:cNvGrpSpPr/>
        <p:nvPr/>
      </p:nvGrpSpPr>
      <p:grpSpPr>
        <a:xfrm>
          <a:off x="0" y="0"/>
          <a:ext cx="0" cy="0"/>
          <a:chOff x="0" y="0"/>
          <a:chExt cx="0" cy="0"/>
        </a:xfrm>
      </p:grpSpPr>
      <p:pic>
        <p:nvPicPr>
          <p:cNvPr descr="Picture 4" id="44" name="Google Shape;44;p6"/>
          <p:cNvPicPr preferRelativeResize="0"/>
          <p:nvPr/>
        </p:nvPicPr>
        <p:blipFill rotWithShape="1">
          <a:blip r:embed="rId2">
            <a:alphaModFix/>
          </a:blip>
          <a:srcRect b="0" l="0" r="0" t="0"/>
          <a:stretch/>
        </p:blipFill>
        <p:spPr>
          <a:xfrm>
            <a:off x="0" y="0"/>
            <a:ext cx="9143996" cy="5143499"/>
          </a:xfrm>
          <a:prstGeom prst="rect">
            <a:avLst/>
          </a:prstGeom>
          <a:noFill/>
          <a:ln>
            <a:noFill/>
          </a:ln>
        </p:spPr>
      </p:pic>
      <p:pic>
        <p:nvPicPr>
          <p:cNvPr descr="Picture 6" id="45" name="Google Shape;45;p6"/>
          <p:cNvPicPr preferRelativeResize="0"/>
          <p:nvPr/>
        </p:nvPicPr>
        <p:blipFill rotWithShape="1">
          <a:blip r:embed="rId3">
            <a:alphaModFix amt="25000"/>
          </a:blip>
          <a:srcRect b="0" l="0" r="0" t="0"/>
          <a:stretch/>
        </p:blipFill>
        <p:spPr>
          <a:xfrm rot="10800000">
            <a:off x="-2" y="4724875"/>
            <a:ext cx="9143997" cy="430895"/>
          </a:xfrm>
          <a:prstGeom prst="rect">
            <a:avLst/>
          </a:prstGeom>
          <a:noFill/>
          <a:ln>
            <a:noFill/>
          </a:ln>
        </p:spPr>
      </p:pic>
      <p:sp>
        <p:nvSpPr>
          <p:cNvPr id="46" name="Google Shape;46;p6"/>
          <p:cNvSpPr txBox="1"/>
          <p:nvPr>
            <p:ph idx="1" type="body"/>
          </p:nvPr>
        </p:nvSpPr>
        <p:spPr>
          <a:xfrm>
            <a:off x="304705" y="1793383"/>
            <a:ext cx="8529000" cy="1321500"/>
          </a:xfrm>
          <a:prstGeom prst="rect">
            <a:avLst/>
          </a:prstGeom>
          <a:noFill/>
          <a:ln>
            <a:noFill/>
          </a:ln>
        </p:spPr>
        <p:txBody>
          <a:bodyPr anchorCtr="0" anchor="ctr" bIns="45700" lIns="45700" spcFirstLastPara="1" rIns="45700" wrap="square" tIns="45700">
            <a:normAutofit/>
          </a:bodyPr>
          <a:lstStyle>
            <a:lvl1pPr indent="-228600" lvl="0" marL="457200" algn="l">
              <a:lnSpc>
                <a:spcPct val="100000"/>
              </a:lnSpc>
              <a:spcBef>
                <a:spcPts val="1100"/>
              </a:spcBef>
              <a:spcAft>
                <a:spcPts val="0"/>
              </a:spcAft>
              <a:buClr>
                <a:srgbClr val="FFFFFF"/>
              </a:buClr>
              <a:buSzPts val="4800"/>
              <a:buFont typeface="Arial"/>
              <a:buNone/>
              <a:defRPr b="1" sz="4800"/>
            </a:lvl1pPr>
            <a:lvl2pPr indent="-228600" lvl="1" marL="914400" algn="l">
              <a:lnSpc>
                <a:spcPct val="100000"/>
              </a:lnSpc>
              <a:spcBef>
                <a:spcPts val="1100"/>
              </a:spcBef>
              <a:spcAft>
                <a:spcPts val="0"/>
              </a:spcAft>
              <a:buClr>
                <a:srgbClr val="FFFFFF"/>
              </a:buClr>
              <a:buSzPts val="4800"/>
              <a:buFont typeface="Arial"/>
              <a:buNone/>
              <a:defRPr b="1" sz="4800"/>
            </a:lvl2pPr>
            <a:lvl3pPr indent="-228600" lvl="2" marL="1371600" algn="l">
              <a:lnSpc>
                <a:spcPct val="100000"/>
              </a:lnSpc>
              <a:spcBef>
                <a:spcPts val="1100"/>
              </a:spcBef>
              <a:spcAft>
                <a:spcPts val="0"/>
              </a:spcAft>
              <a:buClr>
                <a:srgbClr val="FFFFFF"/>
              </a:buClr>
              <a:buSzPts val="4800"/>
              <a:buFont typeface="Arial"/>
              <a:buNone/>
              <a:defRPr b="1" sz="4800"/>
            </a:lvl3pPr>
            <a:lvl4pPr indent="-228600" lvl="3" marL="1828800" algn="l">
              <a:lnSpc>
                <a:spcPct val="100000"/>
              </a:lnSpc>
              <a:spcBef>
                <a:spcPts val="1100"/>
              </a:spcBef>
              <a:spcAft>
                <a:spcPts val="0"/>
              </a:spcAft>
              <a:buClr>
                <a:srgbClr val="FFFFFF"/>
              </a:buClr>
              <a:buSzPts val="4800"/>
              <a:buFont typeface="Arial"/>
              <a:buNone/>
              <a:defRPr b="1" sz="4800"/>
            </a:lvl4pPr>
            <a:lvl5pPr indent="-228600" lvl="4" marL="2286000" algn="l">
              <a:lnSpc>
                <a:spcPct val="100000"/>
              </a:lnSpc>
              <a:spcBef>
                <a:spcPts val="1100"/>
              </a:spcBef>
              <a:spcAft>
                <a:spcPts val="0"/>
              </a:spcAft>
              <a:buClr>
                <a:srgbClr val="FFFFFF"/>
              </a:buClr>
              <a:buSzPts val="4800"/>
              <a:buFont typeface="Arial"/>
              <a:buNone/>
              <a:defRPr b="1" sz="4800"/>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47" name="Google Shape;47;p6"/>
          <p:cNvSpPr txBox="1"/>
          <p:nvPr>
            <p:ph idx="2" type="body"/>
          </p:nvPr>
        </p:nvSpPr>
        <p:spPr>
          <a:xfrm>
            <a:off x="304705" y="3362242"/>
            <a:ext cx="4504500" cy="40320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rgbClr val="FFFFFF"/>
              </a:buClr>
              <a:buSzPts val="1800"/>
              <a:buFont typeface="Arial"/>
              <a:buNone/>
              <a:defRPr b="1" sz="1800"/>
            </a:lvl1pPr>
            <a:lvl2pPr indent="-342900" lvl="1" marL="914400" algn="l">
              <a:lnSpc>
                <a:spcPct val="100000"/>
              </a:lnSpc>
              <a:spcBef>
                <a:spcPts val="700"/>
              </a:spcBef>
              <a:spcAft>
                <a:spcPts val="0"/>
              </a:spcAft>
              <a:buClr>
                <a:srgbClr val="FFFFFF"/>
              </a:buClr>
              <a:buSzPts val="1800"/>
              <a:buChar char="–"/>
              <a:defRPr/>
            </a:lvl2pPr>
            <a:lvl3pPr indent="-342900" lvl="2" marL="1371600" algn="l">
              <a:lnSpc>
                <a:spcPct val="100000"/>
              </a:lnSpc>
              <a:spcBef>
                <a:spcPts val="700"/>
              </a:spcBef>
              <a:spcAft>
                <a:spcPts val="0"/>
              </a:spcAft>
              <a:buClr>
                <a:srgbClr val="FFFFFF"/>
              </a:buClr>
              <a:buSzPts val="1800"/>
              <a:buChar char="•"/>
              <a:defRPr/>
            </a:lvl3pPr>
            <a:lvl4pPr indent="-342900" lvl="3" marL="1828800" algn="l">
              <a:lnSpc>
                <a:spcPct val="100000"/>
              </a:lnSpc>
              <a:spcBef>
                <a:spcPts val="700"/>
              </a:spcBef>
              <a:spcAft>
                <a:spcPts val="0"/>
              </a:spcAft>
              <a:buClr>
                <a:srgbClr val="FFFFFF"/>
              </a:buClr>
              <a:buSzPts val="1800"/>
              <a:buChar char="–"/>
              <a:defRPr/>
            </a:lvl4pPr>
            <a:lvl5pPr indent="-342900" lvl="4" marL="2286000" algn="l">
              <a:lnSpc>
                <a:spcPct val="100000"/>
              </a:lnSpc>
              <a:spcBef>
                <a:spcPts val="700"/>
              </a:spcBef>
              <a:spcAft>
                <a:spcPts val="0"/>
              </a:spcAft>
              <a:buClr>
                <a:srgbClr val="FFFFFF"/>
              </a:buClr>
              <a:buSzPts val="1800"/>
              <a:buChar char="»"/>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48" name="Google Shape;48;p6"/>
          <p:cNvSpPr txBox="1"/>
          <p:nvPr/>
        </p:nvSpPr>
        <p:spPr>
          <a:xfrm>
            <a:off x="256781" y="4648446"/>
            <a:ext cx="1441200" cy="346800"/>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1400"/>
              <a:buFont typeface="Arial"/>
              <a:buNone/>
            </a:pPr>
            <a:r>
              <a:rPr b="1" i="0" lang="en-GB" sz="1400" u="none" cap="none" strike="noStrike">
                <a:solidFill>
                  <a:srgbClr val="FFFFFF"/>
                </a:solidFill>
                <a:latin typeface="Arial"/>
                <a:ea typeface="Arial"/>
                <a:cs typeface="Arial"/>
                <a:sym typeface="Arial"/>
              </a:rPr>
              <a:t>#OSSUMMMIT</a:t>
            </a:r>
            <a:endParaRPr/>
          </a:p>
        </p:txBody>
      </p:sp>
      <p:pic>
        <p:nvPicPr>
          <p:cNvPr descr="Picture 2" id="49" name="Google Shape;49;p6"/>
          <p:cNvPicPr preferRelativeResize="0"/>
          <p:nvPr/>
        </p:nvPicPr>
        <p:blipFill rotWithShape="1">
          <a:blip r:embed="rId4">
            <a:alphaModFix/>
          </a:blip>
          <a:srcRect b="0" l="0" r="0" t="0"/>
          <a:stretch/>
        </p:blipFill>
        <p:spPr>
          <a:xfrm>
            <a:off x="7935215" y="4612654"/>
            <a:ext cx="960972" cy="315947"/>
          </a:xfrm>
          <a:prstGeom prst="rect">
            <a:avLst/>
          </a:prstGeom>
          <a:noFill/>
          <a:ln>
            <a:noFill/>
          </a:ln>
        </p:spPr>
      </p:pic>
      <p:pic>
        <p:nvPicPr>
          <p:cNvPr descr="Graphic 1" id="50" name="Google Shape;50;p6"/>
          <p:cNvPicPr preferRelativeResize="0"/>
          <p:nvPr/>
        </p:nvPicPr>
        <p:blipFill rotWithShape="1">
          <a:blip r:embed="rId5">
            <a:alphaModFix/>
          </a:blip>
          <a:srcRect b="0" l="0" r="0" t="0"/>
          <a:stretch/>
        </p:blipFill>
        <p:spPr>
          <a:xfrm>
            <a:off x="304705" y="547464"/>
            <a:ext cx="5115981" cy="998419"/>
          </a:xfrm>
          <a:prstGeom prst="rect">
            <a:avLst/>
          </a:prstGeom>
          <a:noFill/>
          <a:ln>
            <a:noFill/>
          </a:ln>
        </p:spPr>
      </p:pic>
      <p:pic>
        <p:nvPicPr>
          <p:cNvPr descr="Picture 3" id="51" name="Google Shape;51;p6"/>
          <p:cNvPicPr preferRelativeResize="0"/>
          <p:nvPr/>
        </p:nvPicPr>
        <p:blipFill rotWithShape="1">
          <a:blip r:embed="rId6">
            <a:alphaModFix amt="40000"/>
          </a:blip>
          <a:srcRect b="0" l="0" r="0" t="0"/>
          <a:stretch/>
        </p:blipFill>
        <p:spPr>
          <a:xfrm>
            <a:off x="7122480" y="202977"/>
            <a:ext cx="1897988" cy="1351278"/>
          </a:xfrm>
          <a:prstGeom prst="rect">
            <a:avLst/>
          </a:prstGeom>
          <a:noFill/>
          <a:ln>
            <a:noFill/>
          </a:ln>
        </p:spPr>
      </p:pic>
      <p:sp>
        <p:nvSpPr>
          <p:cNvPr id="52" name="Google Shape;52;p6"/>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type="tx">
  <p:cSld name="TITLE_AND_BODY">
    <p:spTree>
      <p:nvGrpSpPr>
        <p:cNvPr id="53" name="Shape 53"/>
        <p:cNvGrpSpPr/>
        <p:nvPr/>
      </p:nvGrpSpPr>
      <p:grpSpPr>
        <a:xfrm>
          <a:off x="0" y="0"/>
          <a:ext cx="0" cy="0"/>
          <a:chOff x="0" y="0"/>
          <a:chExt cx="0" cy="0"/>
        </a:xfrm>
      </p:grpSpPr>
      <p:pic>
        <p:nvPicPr>
          <p:cNvPr descr="Picture 4" id="54" name="Google Shape;54;p7"/>
          <p:cNvPicPr preferRelativeResize="0"/>
          <p:nvPr/>
        </p:nvPicPr>
        <p:blipFill rotWithShape="1">
          <a:blip r:embed="rId2">
            <a:alphaModFix/>
          </a:blip>
          <a:srcRect b="0" l="0" r="0" t="0"/>
          <a:stretch/>
        </p:blipFill>
        <p:spPr>
          <a:xfrm>
            <a:off x="0" y="0"/>
            <a:ext cx="9143996" cy="5143499"/>
          </a:xfrm>
          <a:prstGeom prst="rect">
            <a:avLst/>
          </a:prstGeom>
          <a:noFill/>
          <a:ln>
            <a:noFill/>
          </a:ln>
        </p:spPr>
      </p:pic>
      <p:pic>
        <p:nvPicPr>
          <p:cNvPr descr="Picture 6" id="55" name="Google Shape;55;p7"/>
          <p:cNvPicPr preferRelativeResize="0"/>
          <p:nvPr/>
        </p:nvPicPr>
        <p:blipFill rotWithShape="1">
          <a:blip r:embed="rId3">
            <a:alphaModFix/>
          </a:blip>
          <a:srcRect b="0" l="0" r="0" t="0"/>
          <a:stretch/>
        </p:blipFill>
        <p:spPr>
          <a:xfrm rot="10800000">
            <a:off x="-2" y="4724875"/>
            <a:ext cx="9143997" cy="430895"/>
          </a:xfrm>
          <a:prstGeom prst="rect">
            <a:avLst/>
          </a:prstGeom>
          <a:noFill/>
          <a:ln>
            <a:noFill/>
          </a:ln>
        </p:spPr>
      </p:pic>
      <p:pic>
        <p:nvPicPr>
          <p:cNvPr descr="Picture 5" id="56" name="Google Shape;56;p7"/>
          <p:cNvPicPr preferRelativeResize="0"/>
          <p:nvPr/>
        </p:nvPicPr>
        <p:blipFill rotWithShape="1">
          <a:blip r:embed="rId4">
            <a:alphaModFix amt="20000"/>
          </a:blip>
          <a:srcRect b="0" l="0" r="0" t="0"/>
          <a:stretch/>
        </p:blipFill>
        <p:spPr>
          <a:xfrm>
            <a:off x="6703058" y="140991"/>
            <a:ext cx="1897988" cy="1351278"/>
          </a:xfrm>
          <a:prstGeom prst="rect">
            <a:avLst/>
          </a:prstGeom>
          <a:noFill/>
          <a:ln>
            <a:noFill/>
          </a:ln>
        </p:spPr>
      </p:pic>
      <p:sp>
        <p:nvSpPr>
          <p:cNvPr id="57" name="Google Shape;57;p7"/>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 name="Google Shape;58;p7"/>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59" name="Google Shape;59;p7"/>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60" name="Google Shape;60;p7"/>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61" name="Google Shape;61;p7"/>
          <p:cNvPicPr preferRelativeResize="0"/>
          <p:nvPr/>
        </p:nvPicPr>
        <p:blipFill rotWithShape="1">
          <a:blip r:embed="rId5">
            <a:alphaModFix/>
          </a:blip>
          <a:srcRect b="0" l="0" r="0" t="0"/>
          <a:stretch/>
        </p:blipFill>
        <p:spPr>
          <a:xfrm>
            <a:off x="7652052" y="243940"/>
            <a:ext cx="1398088" cy="272845"/>
          </a:xfrm>
          <a:prstGeom prst="rect">
            <a:avLst/>
          </a:prstGeom>
          <a:noFill/>
          <a:ln>
            <a:noFill/>
          </a:ln>
        </p:spPr>
      </p:pic>
      <p:sp>
        <p:nvSpPr>
          <p:cNvPr id="62" name="Google Shape;62;p7"/>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63" name="Shape 63"/>
        <p:cNvGrpSpPr/>
        <p:nvPr/>
      </p:nvGrpSpPr>
      <p:grpSpPr>
        <a:xfrm>
          <a:off x="0" y="0"/>
          <a:ext cx="0" cy="0"/>
          <a:chOff x="0" y="0"/>
          <a:chExt cx="0" cy="0"/>
        </a:xfrm>
      </p:grpSpPr>
      <p:sp>
        <p:nvSpPr>
          <p:cNvPr id="64" name="Google Shape;64;p8"/>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g3f11b04e41a_72_0)">
    <p:spTree>
      <p:nvGrpSpPr>
        <p:cNvPr id="65" name="Shape 65"/>
        <p:cNvGrpSpPr/>
        <p:nvPr/>
      </p:nvGrpSpPr>
      <p:grpSpPr>
        <a:xfrm>
          <a:off x="0" y="0"/>
          <a:ext cx="0" cy="0"/>
          <a:chOff x="0" y="0"/>
          <a:chExt cx="0" cy="0"/>
        </a:xfrm>
      </p:grpSpPr>
      <p:sp>
        <p:nvSpPr>
          <p:cNvPr id="66" name="Google Shape;66;p9"/>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67" name="Google Shape;67;p9"/>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68" name="Google Shape;68;p9"/>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showMasterSp="0">
  <p:cSld name="Custom Layout (g3f11b04e41a_43_0)">
    <p:spTree>
      <p:nvGrpSpPr>
        <p:cNvPr id="69" name="Shape 69"/>
        <p:cNvGrpSpPr/>
        <p:nvPr/>
      </p:nvGrpSpPr>
      <p:grpSpPr>
        <a:xfrm>
          <a:off x="0" y="0"/>
          <a:ext cx="0" cy="0"/>
          <a:chOff x="0" y="0"/>
          <a:chExt cx="0" cy="0"/>
        </a:xfrm>
      </p:grpSpPr>
      <p:sp>
        <p:nvSpPr>
          <p:cNvPr id="70" name="Google Shape;70;p10"/>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71" name="Google Shape;71;p10"/>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72" name="Google Shape;72;p10"/>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showMasterSp="0">
  <p:cSld name="Custom Layout (g3f115434368_17_0)">
    <p:spTree>
      <p:nvGrpSpPr>
        <p:cNvPr id="73" name="Shape 73"/>
        <p:cNvGrpSpPr/>
        <p:nvPr/>
      </p:nvGrpSpPr>
      <p:grpSpPr>
        <a:xfrm>
          <a:off x="0" y="0"/>
          <a:ext cx="0" cy="0"/>
          <a:chOff x="0" y="0"/>
          <a:chExt cx="0" cy="0"/>
        </a:xfrm>
      </p:grpSpPr>
      <p:sp>
        <p:nvSpPr>
          <p:cNvPr id="74" name="Google Shape;74;p11"/>
          <p:cNvSpPr txBox="1"/>
          <p:nvPr>
            <p:ph type="title"/>
          </p:nvPr>
        </p:nvSpPr>
        <p:spPr>
          <a:xfrm>
            <a:off x="229441" y="55168"/>
            <a:ext cx="7350900" cy="70110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p:txBody>
      </p:sp>
      <p:sp>
        <p:nvSpPr>
          <p:cNvPr id="75" name="Google Shape;75;p11"/>
          <p:cNvSpPr txBox="1"/>
          <p:nvPr>
            <p:ph idx="1" type="body"/>
          </p:nvPr>
        </p:nvSpPr>
        <p:spPr>
          <a:xfrm>
            <a:off x="451950" y="1200150"/>
            <a:ext cx="8285700" cy="3394500"/>
          </a:xfrm>
          <a:prstGeom prst="rect">
            <a:avLst/>
          </a:prstGeom>
          <a:noFill/>
          <a:ln>
            <a:noFill/>
          </a:ln>
        </p:spPr>
        <p:txBody>
          <a:bodyPr anchorCtr="0" anchor="t" bIns="45700" lIns="45700" spcFirstLastPara="1" rIns="45700" wrap="square" tIns="45700">
            <a:normAutofit/>
          </a:bodyPr>
          <a:lstStyle>
            <a:lvl1pPr indent="-406400" lvl="0" marL="457200" algn="l">
              <a:lnSpc>
                <a:spcPct val="100000"/>
              </a:lnSpc>
              <a:spcBef>
                <a:spcPts val="600"/>
              </a:spcBef>
              <a:spcAft>
                <a:spcPts val="0"/>
              </a:spcAft>
              <a:buClr>
                <a:srgbClr val="000000"/>
              </a:buClr>
              <a:buSzPts val="2800"/>
              <a:buChar char="•"/>
              <a:defRPr sz="2800">
                <a:solidFill>
                  <a:srgbClr val="000000"/>
                </a:solidFill>
              </a:defRPr>
            </a:lvl1pPr>
            <a:lvl2pPr indent="-406400" lvl="1" marL="914400" algn="l">
              <a:lnSpc>
                <a:spcPct val="100000"/>
              </a:lnSpc>
              <a:spcBef>
                <a:spcPts val="600"/>
              </a:spcBef>
              <a:spcAft>
                <a:spcPts val="0"/>
              </a:spcAft>
              <a:buClr>
                <a:srgbClr val="000000"/>
              </a:buClr>
              <a:buSzPts val="2800"/>
              <a:buChar char="–"/>
              <a:defRPr sz="2800">
                <a:solidFill>
                  <a:srgbClr val="000000"/>
                </a:solidFill>
              </a:defRPr>
            </a:lvl2pPr>
            <a:lvl3pPr indent="-406400" lvl="2" marL="1371600" algn="l">
              <a:lnSpc>
                <a:spcPct val="100000"/>
              </a:lnSpc>
              <a:spcBef>
                <a:spcPts val="600"/>
              </a:spcBef>
              <a:spcAft>
                <a:spcPts val="0"/>
              </a:spcAft>
              <a:buClr>
                <a:srgbClr val="000000"/>
              </a:buClr>
              <a:buSzPts val="2800"/>
              <a:buChar char="•"/>
              <a:defRPr sz="2800">
                <a:solidFill>
                  <a:srgbClr val="000000"/>
                </a:solidFill>
              </a:defRPr>
            </a:lvl3pPr>
            <a:lvl4pPr indent="-406400" lvl="3" marL="1828800" algn="l">
              <a:lnSpc>
                <a:spcPct val="100000"/>
              </a:lnSpc>
              <a:spcBef>
                <a:spcPts val="600"/>
              </a:spcBef>
              <a:spcAft>
                <a:spcPts val="0"/>
              </a:spcAft>
              <a:buClr>
                <a:srgbClr val="000000"/>
              </a:buClr>
              <a:buSzPts val="2800"/>
              <a:buChar char="–"/>
              <a:defRPr sz="2800">
                <a:solidFill>
                  <a:srgbClr val="000000"/>
                </a:solidFill>
              </a:defRPr>
            </a:lvl4pPr>
            <a:lvl5pPr indent="-406400" lvl="4" marL="2286000" algn="l">
              <a:lnSpc>
                <a:spcPct val="100000"/>
              </a:lnSpc>
              <a:spcBef>
                <a:spcPts val="600"/>
              </a:spcBef>
              <a:spcAft>
                <a:spcPts val="0"/>
              </a:spcAft>
              <a:buClr>
                <a:srgbClr val="000000"/>
              </a:buClr>
              <a:buSzPts val="2800"/>
              <a:buChar char="»"/>
              <a:defRPr sz="2800">
                <a:solidFill>
                  <a:srgbClr val="000000"/>
                </a:solidFill>
              </a:defRPr>
            </a:lvl5pPr>
            <a:lvl6pPr indent="-342900" lvl="5" marL="2743200" algn="l">
              <a:lnSpc>
                <a:spcPct val="100000"/>
              </a:lnSpc>
              <a:spcBef>
                <a:spcPts val="700"/>
              </a:spcBef>
              <a:spcAft>
                <a:spcPts val="0"/>
              </a:spcAft>
              <a:buClr>
                <a:srgbClr val="FFFFFF"/>
              </a:buClr>
              <a:buSzPts val="1800"/>
              <a:buChar char="•"/>
              <a:defRPr/>
            </a:lvl6pPr>
            <a:lvl7pPr indent="-342900" lvl="6" marL="3200400" algn="l">
              <a:lnSpc>
                <a:spcPct val="100000"/>
              </a:lnSpc>
              <a:spcBef>
                <a:spcPts val="700"/>
              </a:spcBef>
              <a:spcAft>
                <a:spcPts val="0"/>
              </a:spcAft>
              <a:buClr>
                <a:srgbClr val="FFFFFF"/>
              </a:buClr>
              <a:buSzPts val="1800"/>
              <a:buChar char="•"/>
              <a:defRPr/>
            </a:lvl7pPr>
            <a:lvl8pPr indent="-342900" lvl="7" marL="3657600" algn="l">
              <a:lnSpc>
                <a:spcPct val="100000"/>
              </a:lnSpc>
              <a:spcBef>
                <a:spcPts val="700"/>
              </a:spcBef>
              <a:spcAft>
                <a:spcPts val="0"/>
              </a:spcAft>
              <a:buClr>
                <a:srgbClr val="FFFFFF"/>
              </a:buClr>
              <a:buSzPts val="1800"/>
              <a:buChar char="•"/>
              <a:defRPr/>
            </a:lvl8pPr>
            <a:lvl9pPr indent="-342900" lvl="8" marL="4114800" algn="l">
              <a:lnSpc>
                <a:spcPct val="100000"/>
              </a:lnSpc>
              <a:spcBef>
                <a:spcPts val="700"/>
              </a:spcBef>
              <a:spcAft>
                <a:spcPts val="0"/>
              </a:spcAft>
              <a:buClr>
                <a:srgbClr val="FFFFFF"/>
              </a:buClr>
              <a:buSzPts val="1800"/>
              <a:buChar char="•"/>
              <a:defRPr/>
            </a:lvl9pPr>
          </a:lstStyle>
          <a:p/>
        </p:txBody>
      </p:sp>
      <p:sp>
        <p:nvSpPr>
          <p:cNvPr id="76" name="Google Shape;76;p11"/>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slideLayout" Target="../slideLayouts/slideLayout8.xml"/><Relationship Id="rId26" Type="http://schemas.openxmlformats.org/officeDocument/2006/relationships/theme" Target="../theme/theme3.xml"/><Relationship Id="rId25" Type="http://schemas.openxmlformats.org/officeDocument/2006/relationships/slideLayout" Target="../slideLayouts/slideLayout2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89D"/>
        </a:solidFill>
      </p:bgPr>
    </p:bg>
    <p:spTree>
      <p:nvGrpSpPr>
        <p:cNvPr id="5" name="Shape 5"/>
        <p:cNvGrpSpPr/>
        <p:nvPr/>
      </p:nvGrpSpPr>
      <p:grpSpPr>
        <a:xfrm>
          <a:off x="0" y="0"/>
          <a:ext cx="0" cy="0"/>
          <a:chOff x="0" y="0"/>
          <a:chExt cx="0" cy="0"/>
        </a:xfrm>
      </p:grpSpPr>
      <p:pic>
        <p:nvPicPr>
          <p:cNvPr descr="Picture 4" id="6" name="Google Shape;6;p1"/>
          <p:cNvPicPr preferRelativeResize="0"/>
          <p:nvPr/>
        </p:nvPicPr>
        <p:blipFill rotWithShape="1">
          <a:blip r:embed="rId1">
            <a:alphaModFix/>
          </a:blip>
          <a:srcRect b="0" l="0" r="0" t="0"/>
          <a:stretch/>
        </p:blipFill>
        <p:spPr>
          <a:xfrm>
            <a:off x="0" y="0"/>
            <a:ext cx="9144000" cy="5143500"/>
          </a:xfrm>
          <a:prstGeom prst="rect">
            <a:avLst/>
          </a:prstGeom>
          <a:noFill/>
          <a:ln>
            <a:noFill/>
          </a:ln>
        </p:spPr>
      </p:pic>
      <p:pic>
        <p:nvPicPr>
          <p:cNvPr descr="Picture 6" id="7" name="Google Shape;7;p1"/>
          <p:cNvPicPr preferRelativeResize="0"/>
          <p:nvPr/>
        </p:nvPicPr>
        <p:blipFill rotWithShape="1">
          <a:blip r:embed="rId2">
            <a:alphaModFix/>
          </a:blip>
          <a:srcRect b="0" l="0" r="0" t="0"/>
          <a:stretch/>
        </p:blipFill>
        <p:spPr>
          <a:xfrm rot="10800000">
            <a:off x="-3" y="4724875"/>
            <a:ext cx="9143998" cy="430895"/>
          </a:xfrm>
          <a:prstGeom prst="rect">
            <a:avLst/>
          </a:prstGeom>
          <a:noFill/>
          <a:ln>
            <a:noFill/>
          </a:ln>
        </p:spPr>
      </p:pic>
      <p:pic>
        <p:nvPicPr>
          <p:cNvPr descr="Graphic 10" id="8" name="Google Shape;8;p1"/>
          <p:cNvPicPr preferRelativeResize="0"/>
          <p:nvPr/>
        </p:nvPicPr>
        <p:blipFill rotWithShape="1">
          <a:blip r:embed="rId3">
            <a:alphaModFix/>
          </a:blip>
          <a:srcRect b="0" l="0" r="0" t="0"/>
          <a:stretch/>
        </p:blipFill>
        <p:spPr>
          <a:xfrm>
            <a:off x="1200150" y="1501375"/>
            <a:ext cx="6743699" cy="1316079"/>
          </a:xfrm>
          <a:prstGeom prst="rect">
            <a:avLst/>
          </a:prstGeom>
          <a:noFill/>
          <a:ln>
            <a:noFill/>
          </a:ln>
        </p:spPr>
      </p:pic>
      <p:pic>
        <p:nvPicPr>
          <p:cNvPr descr="Picture 3" id="9" name="Google Shape;9;p1"/>
          <p:cNvPicPr preferRelativeResize="0"/>
          <p:nvPr/>
        </p:nvPicPr>
        <p:blipFill rotWithShape="1">
          <a:blip r:embed="rId4">
            <a:alphaModFix amt="40000"/>
          </a:blip>
          <a:srcRect b="0" l="0" r="0" t="0"/>
          <a:stretch/>
        </p:blipFill>
        <p:spPr>
          <a:xfrm>
            <a:off x="7122480" y="202977"/>
            <a:ext cx="1897989" cy="1351278"/>
          </a:xfrm>
          <a:prstGeom prst="rect">
            <a:avLst/>
          </a:prstGeom>
          <a:noFill/>
          <a:ln>
            <a:noFill/>
          </a:ln>
        </p:spPr>
      </p:pic>
      <p:sp>
        <p:nvSpPr>
          <p:cNvPr id="10" name="Google Shape;10;p1"/>
          <p:cNvSpPr txBox="1"/>
          <p:nvPr>
            <p:ph type="title"/>
          </p:nvPr>
        </p:nvSpPr>
        <p:spPr>
          <a:xfrm>
            <a:off x="457200" y="69056"/>
            <a:ext cx="8229600" cy="1131094"/>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p:txBody>
      </p:sp>
      <p:sp>
        <p:nvSpPr>
          <p:cNvPr id="11" name="Google Shape;11;p1"/>
          <p:cNvSpPr txBox="1"/>
          <p:nvPr>
            <p:ph idx="1" type="body"/>
          </p:nvPr>
        </p:nvSpPr>
        <p:spPr>
          <a:xfrm>
            <a:off x="457200" y="1200150"/>
            <a:ext cx="8229600" cy="3943350"/>
          </a:xfrm>
          <a:prstGeom prst="rect">
            <a:avLst/>
          </a:prstGeom>
          <a:noFill/>
          <a:ln>
            <a:noFill/>
          </a:ln>
        </p:spPr>
        <p:txBody>
          <a:bodyPr anchorCtr="0" anchor="t" bIns="45700" lIns="45700" spcFirstLastPara="1" rIns="45700" wrap="square" tIns="45700">
            <a:normAutofit/>
          </a:bodyPr>
          <a:lstStyle>
            <a:lvl1pPr indent="-431800" lvl="0" marL="4572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1pPr>
            <a:lvl2pPr indent="-431800" lvl="1" marL="9144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2pPr>
            <a:lvl3pPr indent="-431800" lvl="2" marL="13716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3pPr>
            <a:lvl4pPr indent="-431800" lvl="3" marL="18288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4pPr>
            <a:lvl5pPr indent="-431800" lvl="4" marL="22860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5pPr>
            <a:lvl6pPr indent="-431800" lvl="5" marL="27432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6pPr>
            <a:lvl7pPr indent="-431800" lvl="6" marL="32004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7pPr>
            <a:lvl8pPr indent="-431800" lvl="7" marL="36576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8pPr>
            <a:lvl9pPr indent="-431800" lvl="8" marL="41148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9pPr>
          </a:lstStyle>
          <a:p/>
        </p:txBody>
      </p:sp>
      <p:sp>
        <p:nvSpPr>
          <p:cNvPr id="12" name="Google Shape;12;p1"/>
          <p:cNvSpPr txBox="1"/>
          <p:nvPr>
            <p:ph idx="12" type="sldNum"/>
          </p:nvPr>
        </p:nvSpPr>
        <p:spPr>
          <a:xfrm>
            <a:off x="4419600" y="4627562"/>
            <a:ext cx="2133600" cy="2794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A89D"/>
        </a:solidFill>
      </p:bgPr>
    </p:bg>
    <p:spTree>
      <p:nvGrpSpPr>
        <p:cNvPr id="35" name="Shape 35"/>
        <p:cNvGrpSpPr/>
        <p:nvPr/>
      </p:nvGrpSpPr>
      <p:grpSpPr>
        <a:xfrm>
          <a:off x="0" y="0"/>
          <a:ext cx="0" cy="0"/>
          <a:chOff x="0" y="0"/>
          <a:chExt cx="0" cy="0"/>
        </a:xfrm>
      </p:grpSpPr>
      <p:pic>
        <p:nvPicPr>
          <p:cNvPr descr="Picture 4" id="36" name="Google Shape;36;p5"/>
          <p:cNvPicPr preferRelativeResize="0"/>
          <p:nvPr/>
        </p:nvPicPr>
        <p:blipFill rotWithShape="1">
          <a:blip r:embed="rId1">
            <a:alphaModFix/>
          </a:blip>
          <a:srcRect b="0" l="0" r="0" t="0"/>
          <a:stretch/>
        </p:blipFill>
        <p:spPr>
          <a:xfrm>
            <a:off x="0" y="0"/>
            <a:ext cx="9143996" cy="5143499"/>
          </a:xfrm>
          <a:prstGeom prst="rect">
            <a:avLst/>
          </a:prstGeom>
          <a:noFill/>
          <a:ln>
            <a:noFill/>
          </a:ln>
        </p:spPr>
      </p:pic>
      <p:pic>
        <p:nvPicPr>
          <p:cNvPr descr="Picture 6" id="37" name="Google Shape;37;p5"/>
          <p:cNvPicPr preferRelativeResize="0"/>
          <p:nvPr/>
        </p:nvPicPr>
        <p:blipFill rotWithShape="1">
          <a:blip r:embed="rId2">
            <a:alphaModFix/>
          </a:blip>
          <a:srcRect b="0" l="0" r="0" t="0"/>
          <a:stretch/>
        </p:blipFill>
        <p:spPr>
          <a:xfrm rot="10800000">
            <a:off x="-2" y="4724875"/>
            <a:ext cx="9143997" cy="430895"/>
          </a:xfrm>
          <a:prstGeom prst="rect">
            <a:avLst/>
          </a:prstGeom>
          <a:noFill/>
          <a:ln>
            <a:noFill/>
          </a:ln>
        </p:spPr>
      </p:pic>
      <p:pic>
        <p:nvPicPr>
          <p:cNvPr descr="Graphic 10" id="38" name="Google Shape;38;p5"/>
          <p:cNvPicPr preferRelativeResize="0"/>
          <p:nvPr/>
        </p:nvPicPr>
        <p:blipFill rotWithShape="1">
          <a:blip r:embed="rId3">
            <a:alphaModFix/>
          </a:blip>
          <a:srcRect b="0" l="0" r="0" t="0"/>
          <a:stretch/>
        </p:blipFill>
        <p:spPr>
          <a:xfrm>
            <a:off x="1200150" y="1501375"/>
            <a:ext cx="6743700" cy="1316079"/>
          </a:xfrm>
          <a:prstGeom prst="rect">
            <a:avLst/>
          </a:prstGeom>
          <a:noFill/>
          <a:ln>
            <a:noFill/>
          </a:ln>
        </p:spPr>
      </p:pic>
      <p:pic>
        <p:nvPicPr>
          <p:cNvPr descr="Picture 3" id="39" name="Google Shape;39;p5"/>
          <p:cNvPicPr preferRelativeResize="0"/>
          <p:nvPr/>
        </p:nvPicPr>
        <p:blipFill rotWithShape="1">
          <a:blip r:embed="rId4">
            <a:alphaModFix amt="40000"/>
          </a:blip>
          <a:srcRect b="0" l="0" r="0" t="0"/>
          <a:stretch/>
        </p:blipFill>
        <p:spPr>
          <a:xfrm>
            <a:off x="7122480" y="202977"/>
            <a:ext cx="1897988" cy="1351278"/>
          </a:xfrm>
          <a:prstGeom prst="rect">
            <a:avLst/>
          </a:prstGeom>
          <a:noFill/>
          <a:ln>
            <a:noFill/>
          </a:ln>
        </p:spPr>
      </p:pic>
      <p:sp>
        <p:nvSpPr>
          <p:cNvPr id="40" name="Google Shape;40;p5"/>
          <p:cNvSpPr txBox="1"/>
          <p:nvPr>
            <p:ph type="title"/>
          </p:nvPr>
        </p:nvSpPr>
        <p:spPr>
          <a:xfrm>
            <a:off x="457200" y="69056"/>
            <a:ext cx="8229600" cy="1131000"/>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p:txBody>
      </p:sp>
      <p:sp>
        <p:nvSpPr>
          <p:cNvPr id="41" name="Google Shape;41;p5"/>
          <p:cNvSpPr txBox="1"/>
          <p:nvPr>
            <p:ph idx="1" type="body"/>
          </p:nvPr>
        </p:nvSpPr>
        <p:spPr>
          <a:xfrm>
            <a:off x="457200" y="1200150"/>
            <a:ext cx="8229600" cy="3943200"/>
          </a:xfrm>
          <a:prstGeom prst="rect">
            <a:avLst/>
          </a:prstGeom>
          <a:noFill/>
          <a:ln>
            <a:noFill/>
          </a:ln>
        </p:spPr>
        <p:txBody>
          <a:bodyPr anchorCtr="0" anchor="t" bIns="45700" lIns="45700" spcFirstLastPara="1" rIns="45700" wrap="square" tIns="45700">
            <a:normAutofit/>
          </a:bodyPr>
          <a:lstStyle>
            <a:lvl1pPr indent="-431800" lvl="0" marL="4572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1pPr>
            <a:lvl2pPr indent="-431800" lvl="1" marL="9144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2pPr>
            <a:lvl3pPr indent="-431800" lvl="2" marL="13716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3pPr>
            <a:lvl4pPr indent="-431800" lvl="3" marL="18288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4pPr>
            <a:lvl5pPr indent="-431800" lvl="4" marL="22860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5pPr>
            <a:lvl6pPr indent="-431800" lvl="5" marL="27432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6pPr>
            <a:lvl7pPr indent="-431800" lvl="6" marL="32004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7pPr>
            <a:lvl8pPr indent="-431800" lvl="7" marL="36576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8pPr>
            <a:lvl9pPr indent="-431800" lvl="8" marL="4114800" marR="0" rtl="0" algn="l">
              <a:lnSpc>
                <a:spcPct val="100000"/>
              </a:lnSpc>
              <a:spcBef>
                <a:spcPts val="700"/>
              </a:spcBef>
              <a:spcAft>
                <a:spcPts val="0"/>
              </a:spcAft>
              <a:buClr>
                <a:srgbClr val="FFFFFF"/>
              </a:buClr>
              <a:buSzPts val="3200"/>
              <a:buFont typeface="Arial"/>
              <a:buChar char="•"/>
              <a:defRPr b="0" i="0" sz="3200" u="none" cap="none" strike="noStrike">
                <a:solidFill>
                  <a:srgbClr val="FFFFFF"/>
                </a:solidFill>
                <a:latin typeface="Arial"/>
                <a:ea typeface="Arial"/>
                <a:cs typeface="Arial"/>
                <a:sym typeface="Arial"/>
              </a:defRPr>
            </a:lvl9pPr>
          </a:lstStyle>
          <a:p/>
        </p:txBody>
      </p:sp>
      <p:sp>
        <p:nvSpPr>
          <p:cNvPr id="42" name="Google Shape;42;p5"/>
          <p:cNvSpPr txBox="1"/>
          <p:nvPr>
            <p:ph idx="12" type="sldNum"/>
          </p:nvPr>
        </p:nvSpPr>
        <p:spPr>
          <a:xfrm>
            <a:off x="4419600" y="4627562"/>
            <a:ext cx="2133600" cy="27690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4.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46.png"/><Relationship Id="rId5" Type="http://schemas.openxmlformats.org/officeDocument/2006/relationships/image" Target="../media/image33.png"/><Relationship Id="rId6"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drive.google.com/file/d/1XQUtqwKEYGnFT6eec_J0z30RQLnkSCxj/view" TargetMode="Externa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drive.google.com/file/d/1Ib4onxDg4arbHE_LibRqOJhATEiv82pQ/view" TargetMode="Externa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drive.google.com/file/d/1Lhpsp73scbHs1NGxRmB5QZdsYXNxS2e_/view" TargetMode="Externa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drive.google.com/file/d/1JRON6cHtuNx7Soq-crhuZgEfKl9_wcZv/view" TargetMode="Externa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drive.google.com/file/d/1rwLY1mb--DvNZ9vq7VV7cNpcPh-rjvbr/view" TargetMode="Externa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drive.google.com/file/d/1h99_0kYhvAMt0Ly4BtTrWDCLOgQhr4FQ/view" TargetMode="Externa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15.jpg"/><Relationship Id="rId8"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20.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4.png"/><Relationship Id="rId4" Type="http://schemas.openxmlformats.org/officeDocument/2006/relationships/image" Target="../media/image5.png"/><Relationship Id="rId9" Type="http://schemas.openxmlformats.org/officeDocument/2006/relationships/image" Target="../media/image3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19.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6.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pic>
        <p:nvPicPr>
          <p:cNvPr id="141" name="Google Shape;141;p27"/>
          <p:cNvPicPr preferRelativeResize="0"/>
          <p:nvPr/>
        </p:nvPicPr>
        <p:blipFill rotWithShape="1">
          <a:blip r:embed="rId4">
            <a:alphaModFix/>
          </a:blip>
          <a:srcRect b="0" l="5540" r="5540" t="0"/>
          <a:stretch/>
        </p:blipFill>
        <p:spPr>
          <a:xfrm>
            <a:off x="0" y="0"/>
            <a:ext cx="9144000" cy="5143500"/>
          </a:xfrm>
          <a:prstGeom prst="rect">
            <a:avLst/>
          </a:prstGeom>
          <a:noFill/>
          <a:ln>
            <a:noFill/>
          </a:ln>
        </p:spPr>
      </p:pic>
      <p:pic>
        <p:nvPicPr>
          <p:cNvPr id="142" name="Google Shape;142;p27"/>
          <p:cNvPicPr preferRelativeResize="0"/>
          <p:nvPr/>
        </p:nvPicPr>
        <p:blipFill rotWithShape="1">
          <a:blip r:embed="rId5">
            <a:alphaModFix/>
          </a:blip>
          <a:srcRect b="0" l="0" r="10" t="0"/>
          <a:stretch/>
        </p:blipFill>
        <p:spPr>
          <a:xfrm rot="10800000">
            <a:off x="3" y="4724968"/>
            <a:ext cx="9144000" cy="430800"/>
          </a:xfrm>
          <a:prstGeom prst="rect">
            <a:avLst/>
          </a:prstGeom>
          <a:noFill/>
          <a:ln>
            <a:noFill/>
          </a:ln>
        </p:spPr>
      </p:pic>
      <p:sp>
        <p:nvSpPr>
          <p:cNvPr id="143" name="Google Shape;143;p27"/>
          <p:cNvSpPr txBox="1"/>
          <p:nvPr/>
        </p:nvSpPr>
        <p:spPr>
          <a:xfrm>
            <a:off x="381000" y="1524000"/>
            <a:ext cx="8382000" cy="13335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GB" sz="3500">
                <a:solidFill>
                  <a:srgbClr val="FFFFFF"/>
                </a:solidFill>
                <a:latin typeface="Helvetica Neue"/>
                <a:ea typeface="Helvetica Neue"/>
                <a:cs typeface="Helvetica Neue"/>
                <a:sym typeface="Helvetica Neue"/>
              </a:rPr>
              <a:t>Scientific Machine Learning With NVIDIA PhysicsNeMo</a:t>
            </a:r>
            <a:endParaRPr b="1" sz="3500">
              <a:solidFill>
                <a:srgbClr val="FFFFFF"/>
              </a:solidFill>
              <a:latin typeface="Helvetica Neue"/>
              <a:ea typeface="Helvetica Neue"/>
              <a:cs typeface="Helvetica Neue"/>
              <a:sym typeface="Helvetica Neue"/>
            </a:endParaRPr>
          </a:p>
        </p:txBody>
      </p:sp>
      <p:grpSp>
        <p:nvGrpSpPr>
          <p:cNvPr id="144" name="Google Shape;144;p27"/>
          <p:cNvGrpSpPr/>
          <p:nvPr/>
        </p:nvGrpSpPr>
        <p:grpSpPr>
          <a:xfrm>
            <a:off x="381000" y="3048000"/>
            <a:ext cx="8191500" cy="952500"/>
            <a:chOff x="381000" y="3048000"/>
            <a:chExt cx="8191500" cy="952500"/>
          </a:xfrm>
        </p:grpSpPr>
        <p:sp>
          <p:nvSpPr>
            <p:cNvPr id="145" name="Google Shape;145;p27"/>
            <p:cNvSpPr/>
            <p:nvPr/>
          </p:nvSpPr>
          <p:spPr>
            <a:xfrm>
              <a:off x="381000" y="3048000"/>
              <a:ext cx="38100" cy="952500"/>
            </a:xfrm>
            <a:prstGeom prst="rect">
              <a:avLst/>
            </a:prstGeom>
            <a:solidFill>
              <a:srgbClr val="FFFFFF">
                <a:alpha val="5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6" name="Google Shape;146;p27"/>
            <p:cNvSpPr txBox="1"/>
            <p:nvPr/>
          </p:nvSpPr>
          <p:spPr>
            <a:xfrm>
              <a:off x="571500" y="3048000"/>
              <a:ext cx="80010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480">
                  <a:solidFill>
                    <a:srgbClr val="FFFFFF"/>
                  </a:solidFill>
                  <a:latin typeface="Arial"/>
                  <a:ea typeface="Arial"/>
                  <a:cs typeface="Arial"/>
                  <a:sym typeface="Arial"/>
                </a:rPr>
                <a:t>Samudyata Minasandra</a:t>
              </a:r>
              <a:endParaRPr b="1" sz="1480">
                <a:solidFill>
                  <a:srgbClr val="FFFFFF"/>
                </a:solidFill>
                <a:latin typeface="Arial"/>
                <a:ea typeface="Arial"/>
                <a:cs typeface="Arial"/>
                <a:sym typeface="Arial"/>
              </a:endParaRPr>
            </a:p>
            <a:p>
              <a:pPr indent="0" lvl="0" marL="0" rtl="0" algn="l">
                <a:spcBef>
                  <a:spcPts val="0"/>
                </a:spcBef>
                <a:spcAft>
                  <a:spcPts val="0"/>
                </a:spcAft>
                <a:buNone/>
              </a:pPr>
              <a:r>
                <a:rPr b="0" lang="en-GB" sz="1295">
                  <a:solidFill>
                    <a:srgbClr val="FFFFFF"/>
                  </a:solidFill>
                  <a:latin typeface="Arial"/>
                  <a:ea typeface="Arial"/>
                  <a:cs typeface="Arial"/>
                  <a:sym typeface="Arial"/>
                </a:rPr>
                <a:t>Software Engineer at Curlscape Solutions</a:t>
              </a:r>
              <a:endParaRPr b="0" sz="1295">
                <a:solidFill>
                  <a:srgbClr val="FFFFFF"/>
                </a:solidFill>
                <a:latin typeface="Arial"/>
                <a:ea typeface="Arial"/>
                <a:cs typeface="Arial"/>
                <a:sym typeface="Arial"/>
              </a:endParaRPr>
            </a:p>
            <a:p>
              <a:pPr indent="0" lvl="0" marL="0" rtl="0" algn="l">
                <a:spcBef>
                  <a:spcPts val="600"/>
                </a:spcBef>
                <a:spcAft>
                  <a:spcPts val="0"/>
                </a:spcAft>
                <a:buNone/>
              </a:pPr>
              <a:r>
                <a:rPr b="1" lang="en-GB" sz="1480">
                  <a:solidFill>
                    <a:srgbClr val="FFFFFF"/>
                  </a:solidFill>
                  <a:latin typeface="Arial"/>
                  <a:ea typeface="Arial"/>
                  <a:cs typeface="Arial"/>
                  <a:sym typeface="Arial"/>
                </a:rPr>
                <a:t>Aniket Kulkarni</a:t>
              </a:r>
              <a:endParaRPr b="1" sz="1480">
                <a:solidFill>
                  <a:srgbClr val="FFFFFF"/>
                </a:solidFill>
                <a:latin typeface="Arial"/>
                <a:ea typeface="Arial"/>
                <a:cs typeface="Arial"/>
                <a:sym typeface="Arial"/>
              </a:endParaRPr>
            </a:p>
            <a:p>
              <a:pPr indent="0" lvl="0" marL="0" rtl="0" algn="l">
                <a:spcBef>
                  <a:spcPts val="0"/>
                </a:spcBef>
                <a:spcAft>
                  <a:spcPts val="0"/>
                </a:spcAft>
                <a:buNone/>
              </a:pPr>
              <a:r>
                <a:rPr b="0" lang="en-GB" sz="1295">
                  <a:solidFill>
                    <a:srgbClr val="FFFFFF"/>
                  </a:solidFill>
                  <a:latin typeface="Arial"/>
                  <a:ea typeface="Arial"/>
                  <a:cs typeface="Arial"/>
                  <a:sym typeface="Arial"/>
                </a:rPr>
                <a:t>Founder at Curlscape Solutions | OSS India 2026</a:t>
              </a:r>
              <a:endParaRPr b="0" sz="1295">
                <a:solidFill>
                  <a:srgbClr val="FFFFFF"/>
                </a:solidFill>
                <a:latin typeface="Arial"/>
                <a:ea typeface="Arial"/>
                <a:cs typeface="Arial"/>
                <a:sym typeface="Arial"/>
              </a:endParaRPr>
            </a:p>
          </p:txBody>
        </p:sp>
      </p:grpSp>
      <p:pic>
        <p:nvPicPr>
          <p:cNvPr id="147" name="Google Shape;147;p27"/>
          <p:cNvPicPr preferRelativeResize="0"/>
          <p:nvPr/>
        </p:nvPicPr>
        <p:blipFill rotWithShape="1">
          <a:blip r:embed="rId6">
            <a:alphaModFix/>
          </a:blip>
          <a:srcRect b="0" l="90" r="90" t="0"/>
          <a:stretch/>
        </p:blipFill>
        <p:spPr>
          <a:xfrm>
            <a:off x="304705" y="476250"/>
            <a:ext cx="5115900" cy="998400"/>
          </a:xfrm>
          <a:prstGeom prst="rect">
            <a:avLst/>
          </a:prstGeom>
          <a:noFill/>
          <a:ln>
            <a:noFill/>
          </a:ln>
        </p:spPr>
      </p:pic>
      <p:pic>
        <p:nvPicPr>
          <p:cNvPr id="148" name="Google Shape;148;p27"/>
          <p:cNvPicPr preferRelativeResize="0"/>
          <p:nvPr/>
        </p:nvPicPr>
        <p:blipFill rotWithShape="1">
          <a:blip r:embed="rId7">
            <a:alphaModFix/>
          </a:blip>
          <a:srcRect b="0" l="0" r="0" t="0"/>
          <a:stretch/>
        </p:blipFill>
        <p:spPr>
          <a:xfrm>
            <a:off x="7122481" y="202977"/>
            <a:ext cx="1898100" cy="1351200"/>
          </a:xfrm>
          <a:prstGeom prst="rect">
            <a:avLst/>
          </a:prstGeom>
          <a:noFill/>
          <a:ln>
            <a:noFill/>
          </a:ln>
        </p:spPr>
      </p:pic>
      <p:sp>
        <p:nvSpPr>
          <p:cNvPr id="149" name="Google Shape;149;p27"/>
          <p:cNvSpPr txBox="1"/>
          <p:nvPr/>
        </p:nvSpPr>
        <p:spPr>
          <a:xfrm>
            <a:off x="304706" y="4378173"/>
            <a:ext cx="1441200" cy="346800"/>
          </a:xfrm>
          <a:prstGeom prst="rect">
            <a:avLst/>
          </a:prstGeom>
          <a:solidFill>
            <a:srgbClr val="000000">
              <a:alpha val="0"/>
            </a:srgbClr>
          </a:solidFill>
          <a:ln>
            <a:noFill/>
          </a:ln>
        </p:spPr>
        <p:txBody>
          <a:bodyPr anchorCtr="0" anchor="ctr" bIns="45700" lIns="45700" spcFirstLastPara="1" rIns="45700" wrap="square" tIns="45700">
            <a:normAutofit/>
          </a:bodyPr>
          <a:lstStyle/>
          <a:p>
            <a:pPr indent="0" lvl="0" marL="0" rtl="0" algn="l">
              <a:spcBef>
                <a:spcPts val="0"/>
              </a:spcBef>
              <a:spcAft>
                <a:spcPts val="0"/>
              </a:spcAft>
              <a:buNone/>
            </a:pPr>
            <a:r>
              <a:rPr b="1" lang="en-GB" sz="1400">
                <a:solidFill>
                  <a:srgbClr val="FFFFFF"/>
                </a:solidFill>
                <a:latin typeface="Arial"/>
                <a:ea typeface="Arial"/>
                <a:cs typeface="Arial"/>
                <a:sym typeface="Arial"/>
              </a:rPr>
              <a:t>#OSSUMMMIT</a:t>
            </a:r>
            <a:endParaRPr b="1" sz="1400">
              <a:solidFill>
                <a:srgbClr val="FFFFFF"/>
              </a:solidFill>
              <a:latin typeface="Arial"/>
              <a:ea typeface="Arial"/>
              <a:cs typeface="Arial"/>
              <a:sym typeface="Arial"/>
            </a:endParaRPr>
          </a:p>
        </p:txBody>
      </p:sp>
      <p:pic>
        <p:nvPicPr>
          <p:cNvPr id="150" name="Google Shape;150;p27"/>
          <p:cNvPicPr preferRelativeResize="0"/>
          <p:nvPr/>
        </p:nvPicPr>
        <p:blipFill rotWithShape="1">
          <a:blip r:embed="rId8">
            <a:alphaModFix/>
          </a:blip>
          <a:srcRect b="0" l="0" r="0" t="0"/>
          <a:stretch/>
        </p:blipFill>
        <p:spPr>
          <a:xfrm>
            <a:off x="7973961" y="4393628"/>
            <a:ext cx="960900" cy="315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Picture 4" id="268" name="Google Shape;268;p36"/>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269" name="Google Shape;269;p36"/>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270" name="Google Shape;270;p36"/>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271" name="Google Shape;271;p36"/>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2" name="Google Shape;272;p36"/>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273" name="Google Shape;273;p36"/>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274" name="Google Shape;274;p36"/>
          <p:cNvSpPr txBox="1"/>
          <p:nvPr>
            <p:ph type="title"/>
          </p:nvPr>
        </p:nvSpPr>
        <p:spPr>
          <a:xfrm>
            <a:off x="229440" y="55168"/>
            <a:ext cx="7350900" cy="701100"/>
          </a:xfrm>
          <a:prstGeom prst="rect">
            <a:avLst/>
          </a:prstGeom>
          <a:noFill/>
          <a:ln>
            <a:noFill/>
          </a:ln>
        </p:spPr>
        <p:txBody>
          <a:bodyPr anchorCtr="0" anchor="ctr" bIns="45700" lIns="45700" spcFirstLastPara="1" rIns="45700" wrap="square" tIns="45700">
            <a:normAutofit/>
          </a:bodyPr>
          <a:lstStyle/>
          <a:p>
            <a:pPr indent="0" lvl="0" marL="0" rtl="0" algn="l">
              <a:lnSpc>
                <a:spcPct val="100000"/>
              </a:lnSpc>
              <a:spcBef>
                <a:spcPts val="0"/>
              </a:spcBef>
              <a:spcAft>
                <a:spcPts val="0"/>
              </a:spcAft>
              <a:buClr>
                <a:srgbClr val="FFFFFF"/>
              </a:buClr>
              <a:buSzPts val="2800"/>
              <a:buFont typeface="Arial"/>
              <a:buNone/>
            </a:pPr>
            <a:r>
              <a:rPr lang="en-GB"/>
              <a:t>Simulation</a:t>
            </a:r>
            <a:r>
              <a:rPr b="0" i="0" lang="en-GB" sz="2800" u="none" cap="none" strike="noStrike">
                <a:solidFill>
                  <a:srgbClr val="FFFFFF"/>
                </a:solidFill>
                <a:latin typeface="Arial"/>
                <a:ea typeface="Arial"/>
                <a:cs typeface="Arial"/>
                <a:sym typeface="Arial"/>
              </a:rPr>
              <a:t> is Everywhere! - Aircrafts:</a:t>
            </a:r>
            <a:endParaRPr/>
          </a:p>
        </p:txBody>
      </p:sp>
      <p:grpSp>
        <p:nvGrpSpPr>
          <p:cNvPr id="275" name="Google Shape;275;p36"/>
          <p:cNvGrpSpPr/>
          <p:nvPr/>
        </p:nvGrpSpPr>
        <p:grpSpPr>
          <a:xfrm>
            <a:off x="381000" y="1047750"/>
            <a:ext cx="8382000" cy="2952900"/>
            <a:chOff x="381000" y="1047750"/>
            <a:chExt cx="8382000" cy="2952900"/>
          </a:xfrm>
        </p:grpSpPr>
        <p:sp>
          <p:nvSpPr>
            <p:cNvPr id="276" name="Google Shape;276;p36"/>
            <p:cNvSpPr/>
            <p:nvPr/>
          </p:nvSpPr>
          <p:spPr>
            <a:xfrm>
              <a:off x="4191000" y="1047750"/>
              <a:ext cx="4572000" cy="381000"/>
            </a:xfrm>
            <a:prstGeom prst="roundRect">
              <a:avLst>
                <a:gd fmla="val 10000" name="adj"/>
              </a:avLst>
            </a:prstGeom>
            <a:solidFill>
              <a:srgbClr val="07A89D">
                <a:alpha val="89999"/>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7" name="Google Shape;277;p36"/>
            <p:cNvSpPr txBox="1"/>
            <p:nvPr/>
          </p:nvSpPr>
          <p:spPr>
            <a:xfrm>
              <a:off x="4191000" y="1047750"/>
              <a:ext cx="4572000" cy="381000"/>
            </a:xfrm>
            <a:prstGeom prst="rect">
              <a:avLst/>
            </a:prstGeom>
            <a:noFill/>
            <a:ln>
              <a:noFill/>
            </a:ln>
          </p:spPr>
          <p:txBody>
            <a:bodyPr anchorCtr="0" anchor="ctr" bIns="0" lIns="142875" spcFirstLastPara="1" rIns="0" wrap="square" tIns="0">
              <a:noAutofit/>
            </a:bodyPr>
            <a:lstStyle/>
            <a:p>
              <a:pPr indent="0" lvl="0" marL="0" rtl="0" algn="l">
                <a:spcBef>
                  <a:spcPts val="0"/>
                </a:spcBef>
                <a:spcAft>
                  <a:spcPts val="0"/>
                </a:spcAft>
                <a:buNone/>
              </a:pPr>
              <a:r>
                <a:rPr b="1" lang="en-GB" sz="1400">
                  <a:solidFill>
                    <a:srgbClr val="FFFFFF"/>
                  </a:solidFill>
                  <a:latin typeface="Arial"/>
                  <a:ea typeface="Arial"/>
                  <a:cs typeface="Arial"/>
                  <a:sym typeface="Arial"/>
                </a:rPr>
                <a:t>CFD PRESSURE FIELD &amp; SEPARATION</a:t>
              </a:r>
              <a:endParaRPr b="1" sz="1400">
                <a:solidFill>
                  <a:srgbClr val="FFFFFF"/>
                </a:solidFill>
                <a:latin typeface="Arial"/>
                <a:ea typeface="Arial"/>
                <a:cs typeface="Arial"/>
                <a:sym typeface="Arial"/>
              </a:endParaRPr>
            </a:p>
          </p:txBody>
        </p:sp>
        <p:pic>
          <p:nvPicPr>
            <p:cNvPr id="278" name="Google Shape;278;p36"/>
            <p:cNvPicPr preferRelativeResize="0"/>
            <p:nvPr/>
          </p:nvPicPr>
          <p:blipFill rotWithShape="1">
            <a:blip r:embed="rId7">
              <a:alphaModFix/>
            </a:blip>
            <a:srcRect b="1522" l="0" r="0" t="1513"/>
            <a:stretch/>
          </p:blipFill>
          <p:spPr>
            <a:xfrm>
              <a:off x="4191000" y="1428750"/>
              <a:ext cx="4572000" cy="2476500"/>
            </a:xfrm>
            <a:prstGeom prst="rect">
              <a:avLst/>
            </a:prstGeom>
            <a:noFill/>
            <a:ln>
              <a:noFill/>
            </a:ln>
          </p:spPr>
        </p:pic>
        <p:sp>
          <p:nvSpPr>
            <p:cNvPr id="279" name="Google Shape;279;p36"/>
            <p:cNvSpPr/>
            <p:nvPr/>
          </p:nvSpPr>
          <p:spPr>
            <a:xfrm>
              <a:off x="381000" y="1143000"/>
              <a:ext cx="3619500" cy="857400"/>
            </a:xfrm>
            <a:prstGeom prst="roundRect">
              <a:avLst>
                <a:gd fmla="val 8888"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0" name="Google Shape;280;p36"/>
            <p:cNvSpPr txBox="1"/>
            <p:nvPr/>
          </p:nvSpPr>
          <p:spPr>
            <a:xfrm>
              <a:off x="381000" y="1143000"/>
              <a:ext cx="3619500" cy="857400"/>
            </a:xfrm>
            <a:prstGeom prst="rect">
              <a:avLst/>
            </a:prstGeom>
            <a:noFill/>
            <a:ln>
              <a:noFill/>
            </a:ln>
          </p:spPr>
          <p:txBody>
            <a:bodyPr anchorCtr="0" anchor="ctr" bIns="0" lIns="190500" spcFirstLastPara="1" rIns="190500" wrap="square" tIns="0">
              <a:noAutofit/>
            </a:bodyPr>
            <a:lstStyle/>
            <a:p>
              <a:pPr indent="0" lvl="0" marL="0" rtl="0" algn="l">
                <a:spcBef>
                  <a:spcPts val="0"/>
                </a:spcBef>
                <a:spcAft>
                  <a:spcPts val="0"/>
                </a:spcAft>
                <a:buNone/>
              </a:pPr>
              <a:r>
                <a:rPr b="1" lang="en-GB" sz="1600">
                  <a:solidFill>
                    <a:srgbClr val="07A89D"/>
                  </a:solidFill>
                  <a:latin typeface="Arial"/>
                  <a:ea typeface="Arial"/>
                  <a:cs typeface="Arial"/>
                  <a:sym typeface="Arial"/>
                </a:rPr>
                <a:t>Aerodynamics</a:t>
              </a:r>
              <a:endParaRPr b="1" sz="1600">
                <a:solidFill>
                  <a:srgbClr val="07A89D"/>
                </a:solidFill>
                <a:latin typeface="Arial"/>
                <a:ea typeface="Arial"/>
                <a:cs typeface="Arial"/>
                <a:sym typeface="Arial"/>
              </a:endParaRPr>
            </a:p>
            <a:p>
              <a:pPr indent="0" lvl="0" marL="0" rtl="0" algn="l">
                <a:spcBef>
                  <a:spcPts val="375"/>
                </a:spcBef>
                <a:spcAft>
                  <a:spcPts val="0"/>
                </a:spcAft>
                <a:buNone/>
              </a:pPr>
              <a:r>
                <a:rPr lang="en-GB" sz="1300">
                  <a:solidFill>
                    <a:srgbClr val="1D1C1D"/>
                  </a:solidFill>
                  <a:latin typeface="Arial"/>
                  <a:ea typeface="Arial"/>
                  <a:cs typeface="Arial"/>
                  <a:sym typeface="Arial"/>
                </a:rPr>
                <a:t>Wing profile optimization for lift-to-drag ratio</a:t>
              </a:r>
              <a:endParaRPr sz="1300">
                <a:solidFill>
                  <a:srgbClr val="1D1C1D"/>
                </a:solidFill>
                <a:latin typeface="Arial"/>
                <a:ea typeface="Arial"/>
                <a:cs typeface="Arial"/>
                <a:sym typeface="Arial"/>
              </a:endParaRPr>
            </a:p>
          </p:txBody>
        </p:sp>
        <p:sp>
          <p:nvSpPr>
            <p:cNvPr id="281" name="Google Shape;281;p36"/>
            <p:cNvSpPr/>
            <p:nvPr/>
          </p:nvSpPr>
          <p:spPr>
            <a:xfrm>
              <a:off x="381000" y="2143125"/>
              <a:ext cx="3619500" cy="857400"/>
            </a:xfrm>
            <a:prstGeom prst="roundRect">
              <a:avLst>
                <a:gd fmla="val 8888"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2" name="Google Shape;282;p36"/>
            <p:cNvSpPr txBox="1"/>
            <p:nvPr/>
          </p:nvSpPr>
          <p:spPr>
            <a:xfrm>
              <a:off x="381000" y="2143125"/>
              <a:ext cx="3619500" cy="857400"/>
            </a:xfrm>
            <a:prstGeom prst="rect">
              <a:avLst/>
            </a:prstGeom>
            <a:noFill/>
            <a:ln>
              <a:noFill/>
            </a:ln>
          </p:spPr>
          <p:txBody>
            <a:bodyPr anchorCtr="0" anchor="ctr" bIns="0" lIns="190500" spcFirstLastPara="1" rIns="190500" wrap="square" tIns="0">
              <a:noAutofit/>
            </a:bodyPr>
            <a:lstStyle/>
            <a:p>
              <a:pPr indent="0" lvl="0" marL="0" rtl="0" algn="l">
                <a:spcBef>
                  <a:spcPts val="0"/>
                </a:spcBef>
                <a:spcAft>
                  <a:spcPts val="0"/>
                </a:spcAft>
                <a:buNone/>
              </a:pPr>
              <a:r>
                <a:rPr b="1" lang="en-GB" sz="1600">
                  <a:solidFill>
                    <a:srgbClr val="07A89D"/>
                  </a:solidFill>
                  <a:latin typeface="Arial"/>
                  <a:ea typeface="Arial"/>
                  <a:cs typeface="Arial"/>
                  <a:sym typeface="Arial"/>
                </a:rPr>
                <a:t>Propulsion</a:t>
              </a:r>
              <a:endParaRPr b="1" sz="1600">
                <a:solidFill>
                  <a:srgbClr val="07A89D"/>
                </a:solidFill>
                <a:latin typeface="Arial"/>
                <a:ea typeface="Arial"/>
                <a:cs typeface="Arial"/>
                <a:sym typeface="Arial"/>
              </a:endParaRPr>
            </a:p>
            <a:p>
              <a:pPr indent="0" lvl="0" marL="0" rtl="0" algn="l">
                <a:spcBef>
                  <a:spcPts val="375"/>
                </a:spcBef>
                <a:spcAft>
                  <a:spcPts val="0"/>
                </a:spcAft>
                <a:buNone/>
              </a:pPr>
              <a:r>
                <a:rPr lang="en-GB" sz="1300">
                  <a:solidFill>
                    <a:srgbClr val="1D1C1D"/>
                  </a:solidFill>
                  <a:latin typeface="Arial"/>
                  <a:ea typeface="Arial"/>
                  <a:cs typeface="Arial"/>
                  <a:sym typeface="Arial"/>
                </a:rPr>
                <a:t>Engine nacelle airflow and turbulence interaction</a:t>
              </a:r>
              <a:endParaRPr sz="1300">
                <a:solidFill>
                  <a:srgbClr val="1D1C1D"/>
                </a:solidFill>
                <a:latin typeface="Arial"/>
                <a:ea typeface="Arial"/>
                <a:cs typeface="Arial"/>
                <a:sym typeface="Arial"/>
              </a:endParaRPr>
            </a:p>
          </p:txBody>
        </p:sp>
        <p:sp>
          <p:nvSpPr>
            <p:cNvPr id="283" name="Google Shape;283;p36"/>
            <p:cNvSpPr/>
            <p:nvPr/>
          </p:nvSpPr>
          <p:spPr>
            <a:xfrm>
              <a:off x="381000" y="3143250"/>
              <a:ext cx="3619500" cy="857400"/>
            </a:xfrm>
            <a:prstGeom prst="roundRect">
              <a:avLst>
                <a:gd fmla="val 8888"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4" name="Google Shape;284;p36"/>
            <p:cNvSpPr txBox="1"/>
            <p:nvPr/>
          </p:nvSpPr>
          <p:spPr>
            <a:xfrm>
              <a:off x="381000" y="3143250"/>
              <a:ext cx="3619500" cy="857400"/>
            </a:xfrm>
            <a:prstGeom prst="rect">
              <a:avLst/>
            </a:prstGeom>
            <a:noFill/>
            <a:ln>
              <a:noFill/>
            </a:ln>
          </p:spPr>
          <p:txBody>
            <a:bodyPr anchorCtr="0" anchor="ctr" bIns="0" lIns="190500" spcFirstLastPara="1" rIns="190500" wrap="square" tIns="0">
              <a:noAutofit/>
            </a:bodyPr>
            <a:lstStyle/>
            <a:p>
              <a:pPr indent="0" lvl="0" marL="0" rtl="0" algn="l">
                <a:spcBef>
                  <a:spcPts val="0"/>
                </a:spcBef>
                <a:spcAft>
                  <a:spcPts val="0"/>
                </a:spcAft>
                <a:buNone/>
              </a:pPr>
              <a:r>
                <a:rPr b="1" lang="en-GB" sz="1600">
                  <a:solidFill>
                    <a:srgbClr val="07A89D"/>
                  </a:solidFill>
                  <a:latin typeface="Arial"/>
                  <a:ea typeface="Arial"/>
                  <a:cs typeface="Arial"/>
                  <a:sym typeface="Arial"/>
                </a:rPr>
                <a:t>Safety &amp; Simulation</a:t>
              </a:r>
              <a:endParaRPr b="1" sz="1600">
                <a:solidFill>
                  <a:srgbClr val="07A89D"/>
                </a:solidFill>
                <a:latin typeface="Arial"/>
                <a:ea typeface="Arial"/>
                <a:cs typeface="Arial"/>
                <a:sym typeface="Arial"/>
              </a:endParaRPr>
            </a:p>
            <a:p>
              <a:pPr indent="0" lvl="0" marL="0" rtl="0" algn="l">
                <a:spcBef>
                  <a:spcPts val="375"/>
                </a:spcBef>
                <a:spcAft>
                  <a:spcPts val="0"/>
                </a:spcAft>
                <a:buNone/>
              </a:pPr>
              <a:r>
                <a:rPr lang="en-GB" sz="1300">
                  <a:solidFill>
                    <a:srgbClr val="1D1C1D"/>
                  </a:solidFill>
                  <a:latin typeface="Arial"/>
                  <a:ea typeface="Arial"/>
                  <a:cs typeface="Arial"/>
                  <a:sym typeface="Arial"/>
                </a:rPr>
                <a:t>Ice accretion simulation on leading edges at altitude</a:t>
              </a:r>
              <a:endParaRPr sz="1300">
                <a:solidFill>
                  <a:srgbClr val="1D1C1D"/>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7"/>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sz="3200"/>
              <a:t>The Bottleneck</a:t>
            </a:r>
            <a:endParaRPr/>
          </a:p>
        </p:txBody>
      </p:sp>
      <p:grpSp>
        <p:nvGrpSpPr>
          <p:cNvPr id="290" name="Google Shape;290;p37"/>
          <p:cNvGrpSpPr/>
          <p:nvPr/>
        </p:nvGrpSpPr>
        <p:grpSpPr>
          <a:xfrm>
            <a:off x="476250" y="1143000"/>
            <a:ext cx="8191500" cy="1905150"/>
            <a:chOff x="0" y="0"/>
            <a:chExt cx="8191500" cy="1905150"/>
          </a:xfrm>
        </p:grpSpPr>
        <p:grpSp>
          <p:nvGrpSpPr>
            <p:cNvPr id="291" name="Google Shape;291;p37"/>
            <p:cNvGrpSpPr/>
            <p:nvPr/>
          </p:nvGrpSpPr>
          <p:grpSpPr>
            <a:xfrm>
              <a:off x="0" y="0"/>
              <a:ext cx="4000500" cy="857400"/>
              <a:chOff x="0" y="0"/>
              <a:chExt cx="4000500" cy="857400"/>
            </a:xfrm>
          </p:grpSpPr>
          <p:sp>
            <p:nvSpPr>
              <p:cNvPr id="292" name="Google Shape;292;p37"/>
              <p:cNvSpPr/>
              <p:nvPr/>
            </p:nvSpPr>
            <p:spPr>
              <a:xfrm>
                <a:off x="0" y="0"/>
                <a:ext cx="4000500" cy="857400"/>
              </a:xfrm>
              <a:prstGeom prst="roundRect">
                <a:avLst>
                  <a:gd fmla="val 1111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3" name="Google Shape;293;p37"/>
              <p:cNvSpPr txBox="1"/>
              <p:nvPr/>
            </p:nvSpPr>
            <p:spPr>
              <a:xfrm>
                <a:off x="619125" y="95250"/>
                <a:ext cx="32385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300">
                    <a:solidFill>
                      <a:srgbClr val="1D1C1D"/>
                    </a:solidFill>
                    <a:latin typeface="Arial"/>
                    <a:ea typeface="Arial"/>
                    <a:cs typeface="Arial"/>
                    <a:sym typeface="Arial"/>
                  </a:rPr>
                  <a:t>A single simulation takes </a:t>
                </a:r>
                <a:r>
                  <a:rPr b="1" lang="en-GB" sz="1300">
                    <a:solidFill>
                      <a:srgbClr val="1D1C1D"/>
                    </a:solidFill>
                    <a:latin typeface="Arial"/>
                    <a:ea typeface="Arial"/>
                    <a:cs typeface="Arial"/>
                    <a:sym typeface="Arial"/>
                  </a:rPr>
                  <a:t>2 to 8 hours</a:t>
                </a:r>
                <a:r>
                  <a:rPr lang="en-GB" sz="1300">
                    <a:solidFill>
                      <a:srgbClr val="1D1C1D"/>
                    </a:solidFill>
                    <a:latin typeface="Arial"/>
                    <a:ea typeface="Arial"/>
                    <a:cs typeface="Arial"/>
                    <a:sym typeface="Arial"/>
                  </a:rPr>
                  <a:t> on high-performance clusters</a:t>
                </a:r>
                <a:endParaRPr sz="1300">
                  <a:solidFill>
                    <a:srgbClr val="1D1C1D"/>
                  </a:solidFill>
                  <a:latin typeface="Arial"/>
                  <a:ea typeface="Arial"/>
                  <a:cs typeface="Arial"/>
                  <a:sym typeface="Arial"/>
                </a:endParaRPr>
              </a:p>
            </p:txBody>
          </p:sp>
        </p:grpSp>
        <p:grpSp>
          <p:nvGrpSpPr>
            <p:cNvPr id="294" name="Google Shape;294;p37"/>
            <p:cNvGrpSpPr/>
            <p:nvPr/>
          </p:nvGrpSpPr>
          <p:grpSpPr>
            <a:xfrm>
              <a:off x="4191000" y="0"/>
              <a:ext cx="4000500" cy="857400"/>
              <a:chOff x="0" y="0"/>
              <a:chExt cx="4000500" cy="857400"/>
            </a:xfrm>
          </p:grpSpPr>
          <p:sp>
            <p:nvSpPr>
              <p:cNvPr id="295" name="Google Shape;295;p37"/>
              <p:cNvSpPr/>
              <p:nvPr/>
            </p:nvSpPr>
            <p:spPr>
              <a:xfrm>
                <a:off x="0" y="0"/>
                <a:ext cx="4000500" cy="857400"/>
              </a:xfrm>
              <a:prstGeom prst="roundRect">
                <a:avLst>
                  <a:gd fmla="val 1111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6" name="Google Shape;296;p37"/>
              <p:cNvSpPr txBox="1"/>
              <p:nvPr/>
            </p:nvSpPr>
            <p:spPr>
              <a:xfrm>
                <a:off x="619125" y="95250"/>
                <a:ext cx="32385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300">
                    <a:solidFill>
                      <a:srgbClr val="1D1C1D"/>
                    </a:solidFill>
                    <a:latin typeface="Arial"/>
                    <a:ea typeface="Arial"/>
                    <a:cs typeface="Arial"/>
                    <a:sym typeface="Arial"/>
                  </a:rPr>
                  <a:t>Engineers only get </a:t>
                </a:r>
                <a:r>
                  <a:rPr b="1" lang="en-GB" sz="1300">
                    <a:solidFill>
                      <a:srgbClr val="1D1C1D"/>
                    </a:solidFill>
                    <a:latin typeface="Arial"/>
                    <a:ea typeface="Arial"/>
                    <a:cs typeface="Arial"/>
                    <a:sym typeface="Arial"/>
                  </a:rPr>
                  <a:t>5 to 10 design iterations</a:t>
                </a:r>
                <a:r>
                  <a:rPr lang="en-GB" sz="1300">
                    <a:solidFill>
                      <a:srgbClr val="1D1C1D"/>
                    </a:solidFill>
                    <a:latin typeface="Arial"/>
                    <a:ea typeface="Arial"/>
                    <a:cs typeface="Arial"/>
                    <a:sym typeface="Arial"/>
                  </a:rPr>
                  <a:t> before the deadline</a:t>
                </a:r>
                <a:endParaRPr sz="1300">
                  <a:solidFill>
                    <a:srgbClr val="1D1C1D"/>
                  </a:solidFill>
                  <a:latin typeface="Arial"/>
                  <a:ea typeface="Arial"/>
                  <a:cs typeface="Arial"/>
                  <a:sym typeface="Arial"/>
                </a:endParaRPr>
              </a:p>
            </p:txBody>
          </p:sp>
        </p:grpSp>
        <p:grpSp>
          <p:nvGrpSpPr>
            <p:cNvPr id="297" name="Google Shape;297;p37"/>
            <p:cNvGrpSpPr/>
            <p:nvPr/>
          </p:nvGrpSpPr>
          <p:grpSpPr>
            <a:xfrm>
              <a:off x="0" y="1047750"/>
              <a:ext cx="4000500" cy="857400"/>
              <a:chOff x="0" y="0"/>
              <a:chExt cx="4000500" cy="857400"/>
            </a:xfrm>
          </p:grpSpPr>
          <p:sp>
            <p:nvSpPr>
              <p:cNvPr id="298" name="Google Shape;298;p37"/>
              <p:cNvSpPr/>
              <p:nvPr/>
            </p:nvSpPr>
            <p:spPr>
              <a:xfrm>
                <a:off x="0" y="0"/>
                <a:ext cx="4000500" cy="857400"/>
              </a:xfrm>
              <a:prstGeom prst="roundRect">
                <a:avLst>
                  <a:gd fmla="val 1111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9" name="Google Shape;299;p37"/>
              <p:cNvSpPr txBox="1"/>
              <p:nvPr/>
            </p:nvSpPr>
            <p:spPr>
              <a:xfrm>
                <a:off x="619125" y="95250"/>
                <a:ext cx="32385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300">
                    <a:solidFill>
                      <a:srgbClr val="1D1C1D"/>
                    </a:solidFill>
                    <a:latin typeface="Arial"/>
                    <a:ea typeface="Arial"/>
                    <a:cs typeface="Arial"/>
                    <a:sym typeface="Arial"/>
                  </a:rPr>
                  <a:t>They end up shipping the </a:t>
                </a:r>
                <a:r>
                  <a:rPr b="1" lang="en-GB" sz="1300">
                    <a:solidFill>
                      <a:srgbClr val="1D1C1D"/>
                    </a:solidFill>
                    <a:latin typeface="Arial"/>
                    <a:ea typeface="Arial"/>
                    <a:cs typeface="Arial"/>
                    <a:sym typeface="Arial"/>
                  </a:rPr>
                  <a:t>first design that works</a:t>
                </a:r>
                <a:r>
                  <a:rPr lang="en-GB" sz="1300">
                    <a:solidFill>
                      <a:srgbClr val="1D1C1D"/>
                    </a:solidFill>
                    <a:latin typeface="Arial"/>
                    <a:ea typeface="Arial"/>
                    <a:cs typeface="Arial"/>
                    <a:sym typeface="Arial"/>
                  </a:rPr>
                  <a:t>, not the best one</a:t>
                </a:r>
                <a:endParaRPr sz="1300">
                  <a:solidFill>
                    <a:srgbClr val="1D1C1D"/>
                  </a:solidFill>
                  <a:latin typeface="Arial"/>
                  <a:ea typeface="Arial"/>
                  <a:cs typeface="Arial"/>
                  <a:sym typeface="Arial"/>
                </a:endParaRPr>
              </a:p>
            </p:txBody>
          </p:sp>
        </p:grpSp>
        <p:grpSp>
          <p:nvGrpSpPr>
            <p:cNvPr id="300" name="Google Shape;300;p37"/>
            <p:cNvGrpSpPr/>
            <p:nvPr/>
          </p:nvGrpSpPr>
          <p:grpSpPr>
            <a:xfrm>
              <a:off x="4191000" y="1047750"/>
              <a:ext cx="4000500" cy="857400"/>
              <a:chOff x="0" y="0"/>
              <a:chExt cx="4000500" cy="857400"/>
            </a:xfrm>
          </p:grpSpPr>
          <p:sp>
            <p:nvSpPr>
              <p:cNvPr id="301" name="Google Shape;301;p37"/>
              <p:cNvSpPr/>
              <p:nvPr/>
            </p:nvSpPr>
            <p:spPr>
              <a:xfrm>
                <a:off x="0" y="0"/>
                <a:ext cx="4000500" cy="857400"/>
              </a:xfrm>
              <a:prstGeom prst="roundRect">
                <a:avLst>
                  <a:gd fmla="val 1111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2" name="Google Shape;302;p37"/>
              <p:cNvSpPr txBox="1"/>
              <p:nvPr/>
            </p:nvSpPr>
            <p:spPr>
              <a:xfrm>
                <a:off x="619125" y="95250"/>
                <a:ext cx="3238500" cy="666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300">
                    <a:solidFill>
                      <a:srgbClr val="1D1C1D"/>
                    </a:solidFill>
                    <a:latin typeface="Arial"/>
                    <a:ea typeface="Arial"/>
                    <a:cs typeface="Arial"/>
                    <a:sym typeface="Arial"/>
                  </a:rPr>
                  <a:t>Better designs exist, but there is </a:t>
                </a:r>
                <a:r>
                  <a:rPr b="1" lang="en-GB" sz="1300">
                    <a:solidFill>
                      <a:srgbClr val="1D1C1D"/>
                    </a:solidFill>
                    <a:latin typeface="Arial"/>
                    <a:ea typeface="Arial"/>
                    <a:cs typeface="Arial"/>
                    <a:sym typeface="Arial"/>
                  </a:rPr>
                  <a:t>no time to find them</a:t>
                </a:r>
                <a:endParaRPr sz="1300">
                  <a:solidFill>
                    <a:srgbClr val="1D1C1D"/>
                  </a:solidFill>
                  <a:latin typeface="Arial"/>
                  <a:ea typeface="Arial"/>
                  <a:cs typeface="Arial"/>
                  <a:sym typeface="Arial"/>
                </a:endParaRPr>
              </a:p>
            </p:txBody>
          </p:sp>
        </p:grpSp>
      </p:grpSp>
      <p:grpSp>
        <p:nvGrpSpPr>
          <p:cNvPr id="303" name="Google Shape;303;p37"/>
          <p:cNvGrpSpPr/>
          <p:nvPr/>
        </p:nvGrpSpPr>
        <p:grpSpPr>
          <a:xfrm>
            <a:off x="476250" y="3434875"/>
            <a:ext cx="8191500" cy="666900"/>
            <a:chOff x="0" y="-518000"/>
            <a:chExt cx="8191500" cy="666900"/>
          </a:xfrm>
        </p:grpSpPr>
        <p:sp>
          <p:nvSpPr>
            <p:cNvPr id="304" name="Google Shape;304;p37"/>
            <p:cNvSpPr/>
            <p:nvPr/>
          </p:nvSpPr>
          <p:spPr>
            <a:xfrm>
              <a:off x="0" y="-518000"/>
              <a:ext cx="8191500" cy="666900"/>
            </a:xfrm>
            <a:prstGeom prst="roundRect">
              <a:avLst>
                <a:gd fmla="val 14285"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5" name="Google Shape;305;p37"/>
            <p:cNvSpPr txBox="1"/>
            <p:nvPr/>
          </p:nvSpPr>
          <p:spPr>
            <a:xfrm>
              <a:off x="190500" y="-518000"/>
              <a:ext cx="78105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2600">
                  <a:solidFill>
                    <a:srgbClr val="FFFFFF"/>
                  </a:solidFill>
                  <a:latin typeface="Arial"/>
                  <a:ea typeface="Arial"/>
                  <a:cs typeface="Arial"/>
                  <a:sym typeface="Arial"/>
                </a:rPr>
                <a:t>The bottleneck is time.</a:t>
              </a:r>
              <a:endParaRPr b="1" sz="2600">
                <a:solidFill>
                  <a:srgbClr val="FFFFFF"/>
                </a:solidFill>
                <a:latin typeface="Arial"/>
                <a:ea typeface="Arial"/>
                <a:cs typeface="Arial"/>
                <a:sym typeface="Arial"/>
              </a:endParaRPr>
            </a:p>
          </p:txBody>
        </p:sp>
      </p:grpSp>
      <p:pic>
        <p:nvPicPr>
          <p:cNvPr id="306" name="Google Shape;306;p37"/>
          <p:cNvPicPr preferRelativeResize="0"/>
          <p:nvPr/>
        </p:nvPicPr>
        <p:blipFill>
          <a:blip r:embed="rId3">
            <a:alphaModFix/>
          </a:blip>
          <a:stretch>
            <a:fillRect/>
          </a:stretch>
        </p:blipFill>
        <p:spPr>
          <a:xfrm>
            <a:off x="585800" y="1446900"/>
            <a:ext cx="282324" cy="282324"/>
          </a:xfrm>
          <a:prstGeom prst="rect">
            <a:avLst/>
          </a:prstGeom>
          <a:noFill/>
          <a:ln>
            <a:noFill/>
          </a:ln>
        </p:spPr>
      </p:pic>
      <p:pic>
        <p:nvPicPr>
          <p:cNvPr id="307" name="Google Shape;307;p37"/>
          <p:cNvPicPr preferRelativeResize="0"/>
          <p:nvPr/>
        </p:nvPicPr>
        <p:blipFill>
          <a:blip r:embed="rId4">
            <a:alphaModFix/>
          </a:blip>
          <a:stretch>
            <a:fillRect/>
          </a:stretch>
        </p:blipFill>
        <p:spPr>
          <a:xfrm>
            <a:off x="4823900" y="1450106"/>
            <a:ext cx="275924" cy="275924"/>
          </a:xfrm>
          <a:prstGeom prst="rect">
            <a:avLst/>
          </a:prstGeom>
          <a:noFill/>
          <a:ln>
            <a:noFill/>
          </a:ln>
        </p:spPr>
      </p:pic>
      <p:pic>
        <p:nvPicPr>
          <p:cNvPr id="308" name="Google Shape;308;p37"/>
          <p:cNvPicPr preferRelativeResize="0"/>
          <p:nvPr/>
        </p:nvPicPr>
        <p:blipFill>
          <a:blip r:embed="rId5">
            <a:alphaModFix/>
          </a:blip>
          <a:stretch>
            <a:fillRect/>
          </a:stretch>
        </p:blipFill>
        <p:spPr>
          <a:xfrm>
            <a:off x="604438" y="2449225"/>
            <a:ext cx="245050" cy="245050"/>
          </a:xfrm>
          <a:prstGeom prst="rect">
            <a:avLst/>
          </a:prstGeom>
          <a:noFill/>
          <a:ln>
            <a:noFill/>
          </a:ln>
        </p:spPr>
      </p:pic>
      <p:pic>
        <p:nvPicPr>
          <p:cNvPr id="309" name="Google Shape;309;p37"/>
          <p:cNvPicPr preferRelativeResize="0"/>
          <p:nvPr/>
        </p:nvPicPr>
        <p:blipFill>
          <a:blip r:embed="rId6">
            <a:alphaModFix/>
          </a:blip>
          <a:stretch>
            <a:fillRect/>
          </a:stretch>
        </p:blipFill>
        <p:spPr>
          <a:xfrm>
            <a:off x="4797575" y="2407456"/>
            <a:ext cx="328575" cy="328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8"/>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The Idea - Train Once, Predict Forever:</a:t>
            </a:r>
            <a:endParaRPr/>
          </a:p>
        </p:txBody>
      </p:sp>
      <p:pic>
        <p:nvPicPr>
          <p:cNvPr id="315" name="Google Shape;315;p38"/>
          <p:cNvPicPr preferRelativeResize="0"/>
          <p:nvPr/>
        </p:nvPicPr>
        <p:blipFill rotWithShape="1">
          <a:blip r:embed="rId3">
            <a:alphaModFix/>
          </a:blip>
          <a:srcRect b="11132" l="0" r="0" t="14208"/>
          <a:stretch/>
        </p:blipFill>
        <p:spPr>
          <a:xfrm>
            <a:off x="896550" y="1221325"/>
            <a:ext cx="7350899" cy="3211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9"/>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sz="2600"/>
              <a:t>Teaching Machines to solve physics - PINNs</a:t>
            </a:r>
            <a:endParaRPr/>
          </a:p>
        </p:txBody>
      </p:sp>
      <p:sp>
        <p:nvSpPr>
          <p:cNvPr id="321" name="Google Shape;321;p39"/>
          <p:cNvSpPr/>
          <p:nvPr/>
        </p:nvSpPr>
        <p:spPr>
          <a:xfrm>
            <a:off x="381000" y="1047750"/>
            <a:ext cx="4191000" cy="1428900"/>
          </a:xfrm>
          <a:prstGeom prst="roundRect">
            <a:avLst>
              <a:gd fmla="val 66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322" name="Google Shape;322;p39"/>
          <p:cNvGrpSpPr/>
          <p:nvPr/>
        </p:nvGrpSpPr>
        <p:grpSpPr>
          <a:xfrm>
            <a:off x="523875" y="1143000"/>
            <a:ext cx="3905400" cy="990600"/>
            <a:chOff x="0" y="0"/>
            <a:chExt cx="3905400" cy="990600"/>
          </a:xfrm>
        </p:grpSpPr>
        <p:pic>
          <p:nvPicPr>
            <p:cNvPr id="323" name="Google Shape;323;p39"/>
            <p:cNvPicPr preferRelativeResize="0"/>
            <p:nvPr/>
          </p:nvPicPr>
          <p:blipFill rotWithShape="1">
            <a:blip r:embed="rId3">
              <a:alphaModFix/>
            </a:blip>
            <a:srcRect b="0" l="0" r="0" t="0"/>
            <a:stretch/>
          </p:blipFill>
          <p:spPr>
            <a:xfrm>
              <a:off x="0" y="0"/>
              <a:ext cx="285900" cy="285900"/>
            </a:xfrm>
            <a:prstGeom prst="rect">
              <a:avLst/>
            </a:prstGeom>
            <a:noFill/>
            <a:ln>
              <a:noFill/>
            </a:ln>
          </p:spPr>
        </p:pic>
        <p:sp>
          <p:nvSpPr>
            <p:cNvPr id="324" name="Google Shape;324;p39"/>
            <p:cNvSpPr txBox="1"/>
            <p:nvPr/>
          </p:nvSpPr>
          <p:spPr>
            <a:xfrm>
              <a:off x="381000" y="0"/>
              <a:ext cx="35244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400">
                  <a:solidFill>
                    <a:srgbClr val="07A89D"/>
                  </a:solidFill>
                  <a:latin typeface="Arial"/>
                  <a:ea typeface="Arial"/>
                  <a:cs typeface="Arial"/>
                  <a:sym typeface="Arial"/>
                </a:rPr>
                <a:t>PINNs learn from both:</a:t>
              </a:r>
              <a:endParaRPr b="1" sz="1400">
                <a:solidFill>
                  <a:srgbClr val="07A89D"/>
                </a:solidFill>
                <a:latin typeface="Arial"/>
                <a:ea typeface="Arial"/>
                <a:cs typeface="Arial"/>
                <a:sym typeface="Arial"/>
              </a:endParaRPr>
            </a:p>
          </p:txBody>
        </p:sp>
        <p:pic>
          <p:nvPicPr>
            <p:cNvPr id="325" name="Google Shape;325;p39"/>
            <p:cNvPicPr preferRelativeResize="0"/>
            <p:nvPr/>
          </p:nvPicPr>
          <p:blipFill rotWithShape="1">
            <a:blip r:embed="rId4">
              <a:alphaModFix/>
            </a:blip>
            <a:srcRect b="0" l="0" r="0" t="0"/>
            <a:stretch/>
          </p:blipFill>
          <p:spPr>
            <a:xfrm>
              <a:off x="95250" y="428625"/>
              <a:ext cx="228600" cy="228600"/>
            </a:xfrm>
            <a:prstGeom prst="rect">
              <a:avLst/>
            </a:prstGeom>
            <a:noFill/>
            <a:ln>
              <a:noFill/>
            </a:ln>
          </p:spPr>
        </p:pic>
        <p:sp>
          <p:nvSpPr>
            <p:cNvPr id="326" name="Google Shape;326;p39"/>
            <p:cNvSpPr txBox="1"/>
            <p:nvPr/>
          </p:nvSpPr>
          <p:spPr>
            <a:xfrm>
              <a:off x="381000" y="428625"/>
              <a:ext cx="3524400" cy="228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100">
                  <a:solidFill>
                    <a:srgbClr val="1E293B"/>
                  </a:solidFill>
                  <a:latin typeface="Arial"/>
                  <a:ea typeface="Arial"/>
                  <a:cs typeface="Arial"/>
                  <a:sym typeface="Arial"/>
                </a:rPr>
                <a:t>Governing physics equations</a:t>
              </a:r>
              <a:endParaRPr sz="1100">
                <a:solidFill>
                  <a:srgbClr val="1E293B"/>
                </a:solidFill>
                <a:latin typeface="Arial"/>
                <a:ea typeface="Arial"/>
                <a:cs typeface="Arial"/>
                <a:sym typeface="Arial"/>
              </a:endParaRPr>
            </a:p>
          </p:txBody>
        </p:sp>
        <p:pic>
          <p:nvPicPr>
            <p:cNvPr id="327" name="Google Shape;327;p39"/>
            <p:cNvPicPr preferRelativeResize="0"/>
            <p:nvPr/>
          </p:nvPicPr>
          <p:blipFill rotWithShape="1">
            <a:blip r:embed="rId5">
              <a:alphaModFix/>
            </a:blip>
            <a:srcRect b="0" l="0" r="0" t="0"/>
            <a:stretch/>
          </p:blipFill>
          <p:spPr>
            <a:xfrm>
              <a:off x="95250" y="762000"/>
              <a:ext cx="228600" cy="228600"/>
            </a:xfrm>
            <a:prstGeom prst="rect">
              <a:avLst/>
            </a:prstGeom>
            <a:noFill/>
            <a:ln>
              <a:noFill/>
            </a:ln>
          </p:spPr>
        </p:pic>
        <p:sp>
          <p:nvSpPr>
            <p:cNvPr id="328" name="Google Shape;328;p39"/>
            <p:cNvSpPr txBox="1"/>
            <p:nvPr/>
          </p:nvSpPr>
          <p:spPr>
            <a:xfrm>
              <a:off x="381000" y="762000"/>
              <a:ext cx="3524400" cy="228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100">
                  <a:solidFill>
                    <a:srgbClr val="1E293B"/>
                  </a:solidFill>
                  <a:latin typeface="Arial"/>
                  <a:ea typeface="Arial"/>
                  <a:cs typeface="Arial"/>
                  <a:sym typeface="Arial"/>
                </a:rPr>
                <a:t>Available data points</a:t>
              </a:r>
              <a:endParaRPr sz="1100">
                <a:solidFill>
                  <a:srgbClr val="1E293B"/>
                </a:solidFill>
                <a:latin typeface="Arial"/>
                <a:ea typeface="Arial"/>
                <a:cs typeface="Arial"/>
                <a:sym typeface="Arial"/>
              </a:endParaRPr>
            </a:p>
          </p:txBody>
        </p:sp>
      </p:grpSp>
      <p:sp>
        <p:nvSpPr>
          <p:cNvPr id="329" name="Google Shape;329;p39"/>
          <p:cNvSpPr/>
          <p:nvPr/>
        </p:nvSpPr>
        <p:spPr>
          <a:xfrm>
            <a:off x="381000" y="2619375"/>
            <a:ext cx="4191000" cy="952500"/>
          </a:xfrm>
          <a:prstGeom prst="roundRect">
            <a:avLst>
              <a:gd fmla="val 10000"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0" name="Google Shape;330;p39"/>
          <p:cNvSpPr txBox="1"/>
          <p:nvPr/>
        </p:nvSpPr>
        <p:spPr>
          <a:xfrm>
            <a:off x="571500" y="2714625"/>
            <a:ext cx="3810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a:solidFill>
                  <a:srgbClr val="FFFFFF"/>
                </a:solidFill>
                <a:latin typeface="Arial"/>
                <a:ea typeface="Arial"/>
                <a:cs typeface="Arial"/>
                <a:sym typeface="Arial"/>
              </a:rPr>
              <a:t>Physics-Informed Loss Function</a:t>
            </a:r>
            <a:endParaRPr b="1">
              <a:solidFill>
                <a:srgbClr val="FFFFFF"/>
              </a:solidFill>
              <a:latin typeface="Arial"/>
              <a:ea typeface="Arial"/>
              <a:cs typeface="Arial"/>
              <a:sym typeface="Arial"/>
            </a:endParaRPr>
          </a:p>
          <a:p>
            <a:pPr indent="0" lvl="0" marL="0" rtl="0" algn="l">
              <a:spcBef>
                <a:spcPts val="750"/>
              </a:spcBef>
              <a:spcAft>
                <a:spcPts val="0"/>
              </a:spcAft>
              <a:buNone/>
            </a:pPr>
            <a:r>
              <a:rPr lang="en-GB" sz="1300">
                <a:solidFill>
                  <a:srgbClr val="FFFFFF"/>
                </a:solidFill>
                <a:latin typeface="Arial"/>
                <a:ea typeface="Arial"/>
                <a:cs typeface="Arial"/>
                <a:sym typeface="Arial"/>
              </a:rPr>
              <a:t>A PDE is added directly into the loss function.</a:t>
            </a:r>
            <a:endParaRPr sz="1300">
              <a:solidFill>
                <a:srgbClr val="FFFFFF"/>
              </a:solidFill>
              <a:latin typeface="Arial"/>
              <a:ea typeface="Arial"/>
              <a:cs typeface="Arial"/>
              <a:sym typeface="Arial"/>
            </a:endParaRPr>
          </a:p>
          <a:p>
            <a:pPr indent="0" lvl="0" marL="0" rtl="0" algn="l">
              <a:spcBef>
                <a:spcPts val="375"/>
              </a:spcBef>
              <a:spcAft>
                <a:spcPts val="0"/>
              </a:spcAft>
              <a:buNone/>
            </a:pPr>
            <a:r>
              <a:rPr b="1" lang="en-GB" sz="1500">
                <a:solidFill>
                  <a:srgbClr val="FFFFFF"/>
                </a:solidFill>
                <a:latin typeface="Arial"/>
                <a:ea typeface="Arial"/>
                <a:cs typeface="Arial"/>
                <a:sym typeface="Arial"/>
              </a:rPr>
              <a:t>Loss = Data Error + Physics Error</a:t>
            </a:r>
            <a:endParaRPr b="1" sz="1500">
              <a:solidFill>
                <a:srgbClr val="FFFFFF"/>
              </a:solidFill>
              <a:latin typeface="Arial"/>
              <a:ea typeface="Arial"/>
              <a:cs typeface="Arial"/>
              <a:sym typeface="Arial"/>
            </a:endParaRPr>
          </a:p>
        </p:txBody>
      </p:sp>
      <p:sp>
        <p:nvSpPr>
          <p:cNvPr id="331" name="Google Shape;331;p39"/>
          <p:cNvSpPr/>
          <p:nvPr/>
        </p:nvSpPr>
        <p:spPr>
          <a:xfrm>
            <a:off x="381000" y="3714750"/>
            <a:ext cx="4191000" cy="1143000"/>
          </a:xfrm>
          <a:prstGeom prst="roundRect">
            <a:avLst>
              <a:gd fmla="val 8333"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2" name="Google Shape;332;p39"/>
          <p:cNvSpPr txBox="1"/>
          <p:nvPr/>
        </p:nvSpPr>
        <p:spPr>
          <a:xfrm>
            <a:off x="571500" y="3810000"/>
            <a:ext cx="4000500" cy="952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GB" sz="1100">
                <a:solidFill>
                  <a:srgbClr val="475569"/>
                </a:solidFill>
                <a:latin typeface="Helvetica Neue"/>
                <a:ea typeface="Helvetica Neue"/>
                <a:cs typeface="Helvetica Neue"/>
                <a:sym typeface="Helvetica Neue"/>
              </a:rPr>
              <a:t>The model is penalized when its prediction violates known physics.</a:t>
            </a:r>
            <a:endParaRPr sz="1100">
              <a:solidFill>
                <a:srgbClr val="475569"/>
              </a:solidFill>
              <a:latin typeface="Helvetica Neue"/>
              <a:ea typeface="Helvetica Neue"/>
              <a:cs typeface="Helvetica Neue"/>
              <a:sym typeface="Helvetica Neue"/>
            </a:endParaRPr>
          </a:p>
          <a:p>
            <a:pPr indent="0" lvl="0" marL="0" rtl="0" algn="l">
              <a:spcBef>
                <a:spcPts val="600"/>
              </a:spcBef>
              <a:spcAft>
                <a:spcPts val="0"/>
              </a:spcAft>
              <a:buNone/>
            </a:pPr>
            <a:r>
              <a:rPr lang="en-GB" sz="1100">
                <a:solidFill>
                  <a:srgbClr val="07A89D"/>
                </a:solidFill>
                <a:latin typeface="Helvetica Neue"/>
                <a:ea typeface="Helvetica Neue"/>
                <a:cs typeface="Helvetica Neue"/>
                <a:sym typeface="Helvetica Neue"/>
              </a:rPr>
              <a:t>Output:</a:t>
            </a:r>
            <a:r>
              <a:rPr lang="en-GB" sz="1100">
                <a:solidFill>
                  <a:srgbClr val="475569"/>
                </a:solidFill>
                <a:latin typeface="Helvetica Neue"/>
                <a:ea typeface="Helvetica Neue"/>
                <a:cs typeface="Helvetica Neue"/>
                <a:sym typeface="Helvetica Neue"/>
              </a:rPr>
              <a:t> solution field for a specific PDE, geometry, and boundary condition.</a:t>
            </a:r>
            <a:endParaRPr sz="1100">
              <a:solidFill>
                <a:srgbClr val="475569"/>
              </a:solidFill>
              <a:latin typeface="Helvetica Neue"/>
              <a:ea typeface="Helvetica Neue"/>
              <a:cs typeface="Helvetica Neue"/>
              <a:sym typeface="Helvetica Neue"/>
            </a:endParaRPr>
          </a:p>
          <a:p>
            <a:pPr indent="0" lvl="0" marL="0" rtl="0" algn="l">
              <a:spcBef>
                <a:spcPts val="300"/>
              </a:spcBef>
              <a:spcAft>
                <a:spcPts val="0"/>
              </a:spcAft>
              <a:buNone/>
            </a:pPr>
            <a:r>
              <a:rPr lang="en-GB" sz="1100">
                <a:solidFill>
                  <a:srgbClr val="07A89D"/>
                </a:solidFill>
                <a:latin typeface="Helvetica Neue"/>
                <a:ea typeface="Helvetica Neue"/>
                <a:cs typeface="Helvetica Neue"/>
                <a:sym typeface="Helvetica Neue"/>
              </a:rPr>
              <a:t>Limitation:</a:t>
            </a:r>
            <a:r>
              <a:rPr lang="en-GB" sz="1100">
                <a:solidFill>
                  <a:srgbClr val="475569"/>
                </a:solidFill>
                <a:latin typeface="Helvetica Neue"/>
                <a:ea typeface="Helvetica Neue"/>
                <a:cs typeface="Helvetica Neue"/>
                <a:sym typeface="Helvetica Neue"/>
              </a:rPr>
              <a:t> major geometry or condition changes usually require retraining.</a:t>
            </a:r>
            <a:endParaRPr sz="1100">
              <a:solidFill>
                <a:srgbClr val="475569"/>
              </a:solidFill>
              <a:latin typeface="Helvetica Neue"/>
              <a:ea typeface="Helvetica Neue"/>
              <a:cs typeface="Helvetica Neue"/>
              <a:sym typeface="Helvetica Neue"/>
            </a:endParaRPr>
          </a:p>
        </p:txBody>
      </p:sp>
      <p:grpSp>
        <p:nvGrpSpPr>
          <p:cNvPr id="333" name="Google Shape;333;p39"/>
          <p:cNvGrpSpPr/>
          <p:nvPr/>
        </p:nvGrpSpPr>
        <p:grpSpPr>
          <a:xfrm>
            <a:off x="4762500" y="1047750"/>
            <a:ext cx="4000500" cy="3810000"/>
            <a:chOff x="0" y="0"/>
            <a:chExt cx="4000500" cy="3810000"/>
          </a:xfrm>
        </p:grpSpPr>
        <p:sp>
          <p:nvSpPr>
            <p:cNvPr id="334" name="Google Shape;334;p39"/>
            <p:cNvSpPr/>
            <p:nvPr/>
          </p:nvSpPr>
          <p:spPr>
            <a:xfrm>
              <a:off x="0" y="0"/>
              <a:ext cx="4000500" cy="3810000"/>
            </a:xfrm>
            <a:prstGeom prst="roundRect">
              <a:avLst>
                <a:gd fmla="val 3750" name="adj"/>
              </a:avLst>
            </a:prstGeom>
            <a:solidFill>
              <a:srgbClr val="FFFFFF"/>
            </a:solidFill>
            <a:ln cap="flat" cmpd="sng" w="9525">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35" name="Google Shape;335;p39"/>
            <p:cNvSpPr txBox="1"/>
            <p:nvPr/>
          </p:nvSpPr>
          <p:spPr>
            <a:xfrm>
              <a:off x="190500" y="142875"/>
              <a:ext cx="36195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400">
                  <a:solidFill>
                    <a:srgbClr val="1E293B"/>
                  </a:solidFill>
                  <a:latin typeface="Arial"/>
                  <a:ea typeface="Arial"/>
                  <a:cs typeface="Arial"/>
                  <a:sym typeface="Arial"/>
                </a:rPr>
                <a:t>The PINN Paradigm</a:t>
              </a:r>
              <a:endParaRPr b="1" sz="1400">
                <a:solidFill>
                  <a:srgbClr val="1E293B"/>
                </a:solidFill>
                <a:latin typeface="Arial"/>
                <a:ea typeface="Arial"/>
                <a:cs typeface="Arial"/>
                <a:sym typeface="Arial"/>
              </a:endParaRPr>
            </a:p>
          </p:txBody>
        </p:sp>
        <p:pic>
          <p:nvPicPr>
            <p:cNvPr id="336" name="Google Shape;336;p39"/>
            <p:cNvPicPr preferRelativeResize="0"/>
            <p:nvPr/>
          </p:nvPicPr>
          <p:blipFill rotWithShape="1">
            <a:blip r:embed="rId6">
              <a:alphaModFix/>
            </a:blip>
            <a:srcRect b="5203" l="0" r="50117" t="27046"/>
            <a:stretch/>
          </p:blipFill>
          <p:spPr>
            <a:xfrm>
              <a:off x="240600" y="857400"/>
              <a:ext cx="3519300" cy="26679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ph type="title"/>
          </p:nvPr>
        </p:nvSpPr>
        <p:spPr>
          <a:xfrm>
            <a:off x="229440" y="55168"/>
            <a:ext cx="7350900" cy="701100"/>
          </a:xfrm>
          <a:prstGeom prst="rect">
            <a:avLst/>
          </a:prstGeom>
          <a:noFill/>
          <a:ln>
            <a:noFill/>
          </a:ln>
        </p:spPr>
        <p:txBody>
          <a:bodyPr anchorCtr="0" anchor="ctr" bIns="45700" lIns="45700" spcFirstLastPara="1" rIns="45700" wrap="square" tIns="45700">
            <a:normAutofit/>
          </a:bodyPr>
          <a:lstStyle/>
          <a:p>
            <a:pPr indent="0" lvl="0" marL="0" marR="0" rtl="0" algn="l">
              <a:lnSpc>
                <a:spcPct val="100000"/>
              </a:lnSpc>
              <a:spcBef>
                <a:spcPts val="0"/>
              </a:spcBef>
              <a:spcAft>
                <a:spcPts val="0"/>
              </a:spcAft>
              <a:buClr>
                <a:srgbClr val="FFFFFF"/>
              </a:buClr>
              <a:buSzPts val="2716"/>
              <a:buFont typeface="Arial"/>
              <a:buNone/>
            </a:pPr>
            <a:r>
              <a:rPr lang="en-GB" sz="2716"/>
              <a:t>From Solutions to Operators - Neural operators</a:t>
            </a:r>
            <a:endParaRPr/>
          </a:p>
        </p:txBody>
      </p:sp>
      <p:grpSp>
        <p:nvGrpSpPr>
          <p:cNvPr id="342" name="Google Shape;342;p40"/>
          <p:cNvGrpSpPr/>
          <p:nvPr/>
        </p:nvGrpSpPr>
        <p:grpSpPr>
          <a:xfrm>
            <a:off x="381000" y="1047750"/>
            <a:ext cx="4191000" cy="3681717"/>
            <a:chOff x="0" y="0"/>
            <a:chExt cx="3810000" cy="3429000"/>
          </a:xfrm>
        </p:grpSpPr>
        <p:pic>
          <p:nvPicPr>
            <p:cNvPr id="343" name="Google Shape;343;p40"/>
            <p:cNvPicPr preferRelativeResize="0"/>
            <p:nvPr/>
          </p:nvPicPr>
          <p:blipFill rotWithShape="1">
            <a:blip r:embed="rId3">
              <a:alphaModFix/>
            </a:blip>
            <a:srcRect b="0" l="348" r="348" t="0"/>
            <a:stretch/>
          </p:blipFill>
          <p:spPr>
            <a:xfrm>
              <a:off x="0" y="0"/>
              <a:ext cx="3810000" cy="2143200"/>
            </a:xfrm>
            <a:prstGeom prst="roundRect">
              <a:avLst>
                <a:gd fmla="val 4444" name="adj"/>
              </a:avLst>
            </a:prstGeom>
            <a:noFill/>
            <a:ln>
              <a:noFill/>
            </a:ln>
          </p:spPr>
        </p:pic>
        <p:sp>
          <p:nvSpPr>
            <p:cNvPr id="344" name="Google Shape;344;p40"/>
            <p:cNvSpPr/>
            <p:nvPr/>
          </p:nvSpPr>
          <p:spPr>
            <a:xfrm>
              <a:off x="0" y="0"/>
              <a:ext cx="3810000" cy="2143200"/>
            </a:xfrm>
            <a:prstGeom prst="roundRect">
              <a:avLst>
                <a:gd fmla="val 4444" name="adj"/>
              </a:avLst>
            </a:prstGeom>
            <a:solidFill>
              <a:srgbClr val="000000">
                <a:alpha val="0"/>
              </a:srgbClr>
            </a:solidFill>
            <a:ln cap="flat" cmpd="sng" w="1047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sz="1540"/>
            </a:p>
          </p:txBody>
        </p:sp>
        <p:sp>
          <p:nvSpPr>
            <p:cNvPr id="345" name="Google Shape;345;p40"/>
            <p:cNvSpPr txBox="1"/>
            <p:nvPr/>
          </p:nvSpPr>
          <p:spPr>
            <a:xfrm>
              <a:off x="0" y="2286000"/>
              <a:ext cx="3810000" cy="1143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420">
                  <a:solidFill>
                    <a:srgbClr val="07A89D"/>
                  </a:solidFill>
                  <a:latin typeface="Arial"/>
                  <a:ea typeface="Arial"/>
                  <a:cs typeface="Arial"/>
                  <a:sym typeface="Arial"/>
                </a:rPr>
                <a:t>The Core Shift:</a:t>
              </a:r>
              <a:endParaRPr b="1" sz="1420">
                <a:solidFill>
                  <a:srgbClr val="07A89D"/>
                </a:solidFill>
                <a:latin typeface="Arial"/>
                <a:ea typeface="Arial"/>
                <a:cs typeface="Arial"/>
                <a:sym typeface="Arial"/>
              </a:endParaRPr>
            </a:p>
            <a:p>
              <a:pPr indent="0" lvl="0" marL="0" rtl="0" algn="l">
                <a:spcBef>
                  <a:spcPts val="660"/>
                </a:spcBef>
                <a:spcAft>
                  <a:spcPts val="0"/>
                </a:spcAft>
                <a:buNone/>
              </a:pPr>
              <a:r>
                <a:rPr lang="en-GB" sz="1420">
                  <a:solidFill>
                    <a:srgbClr val="475569"/>
                  </a:solidFill>
                  <a:latin typeface="Arial"/>
                  <a:ea typeface="Arial"/>
                  <a:cs typeface="Arial"/>
                  <a:sym typeface="Arial"/>
                </a:rPr>
                <a:t>Not learning one simulation result — learning the </a:t>
              </a:r>
              <a:r>
                <a:rPr b="1" lang="en-GB" sz="1420">
                  <a:solidFill>
                    <a:srgbClr val="475569"/>
                  </a:solidFill>
                  <a:latin typeface="Arial"/>
                  <a:ea typeface="Arial"/>
                  <a:cs typeface="Arial"/>
                  <a:sym typeface="Arial"/>
                </a:rPr>
                <a:t>simulator-like behavior</a:t>
              </a:r>
              <a:r>
                <a:rPr lang="en-GB" sz="1420">
                  <a:solidFill>
                    <a:srgbClr val="475569"/>
                  </a:solidFill>
                  <a:latin typeface="Arial"/>
                  <a:ea typeface="Arial"/>
                  <a:cs typeface="Arial"/>
                  <a:sym typeface="Arial"/>
                </a:rPr>
                <a:t>.</a:t>
              </a:r>
              <a:endParaRPr sz="1420">
                <a:solidFill>
                  <a:srgbClr val="475569"/>
                </a:solidFill>
                <a:latin typeface="Arial"/>
                <a:ea typeface="Arial"/>
                <a:cs typeface="Arial"/>
                <a:sym typeface="Arial"/>
              </a:endParaRPr>
            </a:p>
            <a:p>
              <a:pPr indent="0" lvl="0" marL="0" rtl="0" algn="l">
                <a:spcBef>
                  <a:spcPts val="660"/>
                </a:spcBef>
                <a:spcAft>
                  <a:spcPts val="0"/>
                </a:spcAft>
                <a:buNone/>
              </a:pPr>
              <a:r>
                <a:rPr lang="en-GB" sz="1420">
                  <a:solidFill>
                    <a:srgbClr val="475569"/>
                  </a:solidFill>
                  <a:latin typeface="Arial"/>
                  <a:ea typeface="Arial"/>
                  <a:cs typeface="Arial"/>
                  <a:sym typeface="Arial"/>
                </a:rPr>
                <a:t>For similar problem families, new geometries can be evaluated without retraining.</a:t>
              </a:r>
              <a:endParaRPr sz="1420">
                <a:solidFill>
                  <a:srgbClr val="475569"/>
                </a:solidFill>
                <a:latin typeface="Arial"/>
                <a:ea typeface="Arial"/>
                <a:cs typeface="Arial"/>
                <a:sym typeface="Arial"/>
              </a:endParaRPr>
            </a:p>
          </p:txBody>
        </p:sp>
      </p:grpSp>
      <p:grpSp>
        <p:nvGrpSpPr>
          <p:cNvPr id="346" name="Google Shape;346;p40"/>
          <p:cNvGrpSpPr/>
          <p:nvPr/>
        </p:nvGrpSpPr>
        <p:grpSpPr>
          <a:xfrm>
            <a:off x="4752344" y="1047750"/>
            <a:ext cx="4010787" cy="3681778"/>
            <a:chOff x="0" y="0"/>
            <a:chExt cx="4191000" cy="2714775"/>
          </a:xfrm>
        </p:grpSpPr>
        <p:sp>
          <p:nvSpPr>
            <p:cNvPr id="347" name="Google Shape;347;p40"/>
            <p:cNvSpPr/>
            <p:nvPr/>
          </p:nvSpPr>
          <p:spPr>
            <a:xfrm>
              <a:off x="0" y="0"/>
              <a:ext cx="4191000" cy="809700"/>
            </a:xfrm>
            <a:prstGeom prst="roundRect">
              <a:avLst>
                <a:gd fmla="val 9411"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48" name="Google Shape;348;p40"/>
            <p:cNvSpPr txBox="1"/>
            <p:nvPr/>
          </p:nvSpPr>
          <p:spPr>
            <a:xfrm>
              <a:off x="142875" y="95250"/>
              <a:ext cx="3905400" cy="619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PINNs:</a:t>
              </a:r>
              <a:r>
                <a:rPr lang="en-GB" sz="1300">
                  <a:solidFill>
                    <a:srgbClr val="1E293B"/>
                  </a:solidFill>
                  <a:latin typeface="Arial"/>
                  <a:ea typeface="Arial"/>
                  <a:cs typeface="Arial"/>
                  <a:sym typeface="Arial"/>
                </a:rPr>
                <a:t> Learn a solution for one specific problem.</a:t>
              </a:r>
              <a:endParaRPr sz="1300">
                <a:solidFill>
                  <a:srgbClr val="1E293B"/>
                </a:solidFill>
                <a:latin typeface="Arial"/>
                <a:ea typeface="Arial"/>
                <a:cs typeface="Arial"/>
                <a:sym typeface="Arial"/>
              </a:endParaRPr>
            </a:p>
            <a:p>
              <a:pPr indent="0" lvl="0" marL="0" rtl="0" algn="l">
                <a:spcBef>
                  <a:spcPts val="300"/>
                </a:spcBef>
                <a:spcAft>
                  <a:spcPts val="0"/>
                </a:spcAft>
                <a:buNone/>
              </a:pPr>
              <a:r>
                <a:rPr b="1" lang="en-GB" sz="1300">
                  <a:solidFill>
                    <a:srgbClr val="07A89D"/>
                  </a:solidFill>
                  <a:latin typeface="Arial"/>
                  <a:ea typeface="Arial"/>
                  <a:cs typeface="Arial"/>
                  <a:sym typeface="Arial"/>
                </a:rPr>
                <a:t>Neural Operators:</a:t>
              </a:r>
              <a:r>
                <a:rPr lang="en-GB" sz="1300">
                  <a:solidFill>
                    <a:srgbClr val="1E293B"/>
                  </a:solidFill>
                  <a:latin typeface="Arial"/>
                  <a:ea typeface="Arial"/>
                  <a:cs typeface="Arial"/>
                  <a:sym typeface="Arial"/>
                </a:rPr>
                <a:t> Learn the mapping from inputs to solution fields.</a:t>
              </a:r>
              <a:endParaRPr sz="1300">
                <a:solidFill>
                  <a:srgbClr val="1E293B"/>
                </a:solidFill>
                <a:latin typeface="Arial"/>
                <a:ea typeface="Arial"/>
                <a:cs typeface="Arial"/>
                <a:sym typeface="Arial"/>
              </a:endParaRPr>
            </a:p>
          </p:txBody>
        </p:sp>
        <p:grpSp>
          <p:nvGrpSpPr>
            <p:cNvPr id="349" name="Google Shape;349;p40"/>
            <p:cNvGrpSpPr/>
            <p:nvPr/>
          </p:nvGrpSpPr>
          <p:grpSpPr>
            <a:xfrm>
              <a:off x="0" y="952500"/>
              <a:ext cx="4191000" cy="952500"/>
              <a:chOff x="0" y="0"/>
              <a:chExt cx="4191000" cy="952500"/>
            </a:xfrm>
          </p:grpSpPr>
          <p:sp>
            <p:nvSpPr>
              <p:cNvPr id="350" name="Google Shape;350;p40"/>
              <p:cNvSpPr/>
              <p:nvPr/>
            </p:nvSpPr>
            <p:spPr>
              <a:xfrm>
                <a:off x="0" y="0"/>
                <a:ext cx="4191000" cy="952500"/>
              </a:xfrm>
              <a:prstGeom prst="roundRect">
                <a:avLst>
                  <a:gd fmla="val 8000"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51" name="Google Shape;351;p40"/>
              <p:cNvSpPr txBox="1"/>
              <p:nvPr/>
            </p:nvSpPr>
            <p:spPr>
              <a:xfrm>
                <a:off x="142875" y="95250"/>
                <a:ext cx="39054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300">
                    <a:solidFill>
                      <a:srgbClr val="000000"/>
                    </a:solidFill>
                    <a:latin typeface="Arial"/>
                    <a:ea typeface="Arial"/>
                    <a:cs typeface="Arial"/>
                    <a:sym typeface="Arial"/>
                  </a:rPr>
                  <a:t>Input &amp; Output Pipeline</a:t>
                </a:r>
                <a:endParaRPr b="1" sz="1300">
                  <a:solidFill>
                    <a:srgbClr val="000000"/>
                  </a:solidFill>
                  <a:latin typeface="Arial"/>
                  <a:ea typeface="Arial"/>
                  <a:cs typeface="Arial"/>
                  <a:sym typeface="Arial"/>
                </a:endParaRPr>
              </a:p>
              <a:p>
                <a:pPr indent="0" lvl="0" marL="0" rtl="0" algn="l">
                  <a:spcBef>
                    <a:spcPts val="375"/>
                  </a:spcBef>
                  <a:spcAft>
                    <a:spcPts val="0"/>
                  </a:spcAft>
                  <a:buNone/>
                </a:pPr>
                <a:r>
                  <a:rPr b="1" lang="en-GB" sz="1300">
                    <a:solidFill>
                      <a:srgbClr val="475569"/>
                    </a:solidFill>
                    <a:latin typeface="Arial"/>
                    <a:ea typeface="Arial"/>
                    <a:cs typeface="Arial"/>
                    <a:sym typeface="Arial"/>
                  </a:rPr>
                  <a:t>Input:</a:t>
                </a:r>
                <a:r>
                  <a:rPr lang="en-GB" sz="1300">
                    <a:solidFill>
                      <a:srgbClr val="000000"/>
                    </a:solidFill>
                    <a:latin typeface="Arial"/>
                    <a:ea typeface="Arial"/>
                    <a:cs typeface="Arial"/>
                    <a:sym typeface="Arial"/>
                  </a:rPr>
                  <a:t> Geometry + Boundary Conditions</a:t>
                </a:r>
                <a:endParaRPr sz="1300">
                  <a:solidFill>
                    <a:srgbClr val="000000"/>
                  </a:solidFill>
                  <a:latin typeface="Arial"/>
                  <a:ea typeface="Arial"/>
                  <a:cs typeface="Arial"/>
                  <a:sym typeface="Arial"/>
                </a:endParaRPr>
              </a:p>
              <a:p>
                <a:pPr indent="0" lvl="0" marL="0" rtl="0" algn="l">
                  <a:spcBef>
                    <a:spcPts val="150"/>
                  </a:spcBef>
                  <a:spcAft>
                    <a:spcPts val="0"/>
                  </a:spcAft>
                  <a:buNone/>
                </a:pPr>
                <a:r>
                  <a:rPr b="1" lang="en-GB" sz="1300">
                    <a:solidFill>
                      <a:srgbClr val="475569"/>
                    </a:solidFill>
                    <a:latin typeface="Arial"/>
                    <a:ea typeface="Arial"/>
                    <a:cs typeface="Arial"/>
                    <a:sym typeface="Arial"/>
                  </a:rPr>
                  <a:t>Output:</a:t>
                </a:r>
                <a:r>
                  <a:rPr lang="en-GB" sz="1300">
                    <a:solidFill>
                      <a:srgbClr val="000000"/>
                    </a:solidFill>
                    <a:latin typeface="Arial"/>
                    <a:ea typeface="Arial"/>
                    <a:cs typeface="Arial"/>
                    <a:sym typeface="Arial"/>
                  </a:rPr>
                  <a:t> Full predicted field across the domain</a:t>
                </a:r>
                <a:endParaRPr sz="1300">
                  <a:solidFill>
                    <a:srgbClr val="000000"/>
                  </a:solidFill>
                  <a:latin typeface="Arial"/>
                  <a:ea typeface="Arial"/>
                  <a:cs typeface="Arial"/>
                  <a:sym typeface="Arial"/>
                </a:endParaRPr>
              </a:p>
            </p:txBody>
          </p:sp>
        </p:grpSp>
        <p:grpSp>
          <p:nvGrpSpPr>
            <p:cNvPr id="352" name="Google Shape;352;p40"/>
            <p:cNvGrpSpPr/>
            <p:nvPr/>
          </p:nvGrpSpPr>
          <p:grpSpPr>
            <a:xfrm>
              <a:off x="0" y="2047875"/>
              <a:ext cx="4191000" cy="666900"/>
              <a:chOff x="0" y="0"/>
              <a:chExt cx="4191000" cy="666900"/>
            </a:xfrm>
          </p:grpSpPr>
          <p:sp>
            <p:nvSpPr>
              <p:cNvPr id="353" name="Google Shape;353;p40"/>
              <p:cNvSpPr/>
              <p:nvPr/>
            </p:nvSpPr>
            <p:spPr>
              <a:xfrm>
                <a:off x="0" y="0"/>
                <a:ext cx="4191000" cy="666900"/>
              </a:xfrm>
              <a:prstGeom prst="roundRect">
                <a:avLst>
                  <a:gd fmla="val 11428"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54" name="Google Shape;354;p40"/>
              <p:cNvSpPr txBox="1"/>
              <p:nvPr/>
            </p:nvSpPr>
            <p:spPr>
              <a:xfrm>
                <a:off x="142875" y="0"/>
                <a:ext cx="39054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300">
                    <a:solidFill>
                      <a:srgbClr val="FFFFFF"/>
                    </a:solidFill>
                    <a:latin typeface="Arial"/>
                    <a:ea typeface="Arial"/>
                    <a:cs typeface="Arial"/>
                    <a:sym typeface="Arial"/>
                  </a:rPr>
                  <a:t>Once trained, the model can predict results for new geometries in seconds.</a:t>
                </a:r>
                <a:endParaRPr b="1" sz="1300">
                  <a:solidFill>
                    <a:srgbClr val="FFFFFF"/>
                  </a:solidFill>
                  <a:latin typeface="Arial"/>
                  <a:ea typeface="Arial"/>
                  <a:cs typeface="Arial"/>
                  <a:sym typeface="Arial"/>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Picture 4" id="359" name="Google Shape;359;p41"/>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360" name="Google Shape;360;p41"/>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361" name="Google Shape;361;p41"/>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362" name="Google Shape;362;p41"/>
          <p:cNvSpPr/>
          <p:nvPr/>
        </p:nvSpPr>
        <p:spPr>
          <a:xfrm>
            <a:off x="0" y="806567"/>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3" name="Google Shape;363;p41"/>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364" name="Google Shape;364;p41"/>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365" name="Google Shape;365;p41"/>
          <p:cNvSpPr txBox="1"/>
          <p:nvPr>
            <p:ph type="title"/>
          </p:nvPr>
        </p:nvSpPr>
        <p:spPr>
          <a:xfrm>
            <a:off x="229440" y="55168"/>
            <a:ext cx="7350900" cy="701100"/>
          </a:xfrm>
          <a:prstGeom prst="rect">
            <a:avLst/>
          </a:prstGeom>
          <a:noFill/>
          <a:ln>
            <a:noFill/>
          </a:ln>
        </p:spPr>
        <p:txBody>
          <a:bodyPr anchorCtr="0" anchor="ctr" bIns="45700" lIns="45700" spcFirstLastPara="1" rIns="45700" wrap="square" tIns="45700">
            <a:normAutofit/>
          </a:bodyPr>
          <a:lstStyle/>
          <a:p>
            <a:pPr indent="0" lvl="0" marL="0" rtl="0" algn="l">
              <a:lnSpc>
                <a:spcPct val="100000"/>
              </a:lnSpc>
              <a:spcBef>
                <a:spcPts val="0"/>
              </a:spcBef>
              <a:spcAft>
                <a:spcPts val="0"/>
              </a:spcAft>
              <a:buClr>
                <a:srgbClr val="FFFFFF"/>
              </a:buClr>
              <a:buSzPts val="2800"/>
              <a:buFont typeface="Arial"/>
              <a:buNone/>
            </a:pPr>
            <a:r>
              <a:rPr b="0" i="0" lang="en-GB" sz="2800" u="none" cap="none" strike="noStrike">
                <a:solidFill>
                  <a:srgbClr val="FFFFFF"/>
                </a:solidFill>
                <a:latin typeface="Arial"/>
                <a:ea typeface="Arial"/>
                <a:cs typeface="Arial"/>
                <a:sym typeface="Arial"/>
              </a:rPr>
              <a:t>NVIDIA PhysicsNeMo </a:t>
            </a:r>
            <a:endParaRPr/>
          </a:p>
        </p:txBody>
      </p:sp>
      <p:grpSp>
        <p:nvGrpSpPr>
          <p:cNvPr id="366" name="Google Shape;366;p41"/>
          <p:cNvGrpSpPr/>
          <p:nvPr/>
        </p:nvGrpSpPr>
        <p:grpSpPr>
          <a:xfrm>
            <a:off x="453947" y="1205276"/>
            <a:ext cx="8408189" cy="3519602"/>
            <a:chOff x="381000" y="1095375"/>
            <a:chExt cx="8239284" cy="3238500"/>
          </a:xfrm>
        </p:grpSpPr>
        <p:sp>
          <p:nvSpPr>
            <p:cNvPr id="367" name="Google Shape;367;p41"/>
            <p:cNvSpPr/>
            <p:nvPr/>
          </p:nvSpPr>
          <p:spPr>
            <a:xfrm>
              <a:off x="381000" y="1095375"/>
              <a:ext cx="3429000" cy="3238500"/>
            </a:xfrm>
            <a:prstGeom prst="roundRect">
              <a:avLst>
                <a:gd fmla="val 3529" name="adj"/>
              </a:avLst>
            </a:prstGeom>
            <a:solidFill>
              <a:srgbClr val="F8FAFC"/>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368" name="Google Shape;368;p41"/>
            <p:cNvPicPr preferRelativeResize="0"/>
            <p:nvPr/>
          </p:nvPicPr>
          <p:blipFill rotWithShape="1">
            <a:blip r:embed="rId7">
              <a:alphaModFix/>
            </a:blip>
            <a:srcRect b="-16661" l="13773" r="13773" t="-5843"/>
            <a:stretch/>
          </p:blipFill>
          <p:spPr>
            <a:xfrm>
              <a:off x="381000" y="1095375"/>
              <a:ext cx="3429000" cy="3238500"/>
            </a:xfrm>
            <a:prstGeom prst="roundRect">
              <a:avLst>
                <a:gd fmla="val 3529" name="adj"/>
              </a:avLst>
            </a:prstGeom>
            <a:noFill/>
            <a:ln>
              <a:noFill/>
            </a:ln>
          </p:spPr>
        </p:pic>
        <p:grpSp>
          <p:nvGrpSpPr>
            <p:cNvPr id="369" name="Google Shape;369;p41"/>
            <p:cNvGrpSpPr/>
            <p:nvPr/>
          </p:nvGrpSpPr>
          <p:grpSpPr>
            <a:xfrm>
              <a:off x="4048275" y="1723538"/>
              <a:ext cx="4572000" cy="809700"/>
              <a:chOff x="-142725" y="628163"/>
              <a:chExt cx="4572000" cy="809700"/>
            </a:xfrm>
          </p:grpSpPr>
          <p:sp>
            <p:nvSpPr>
              <p:cNvPr id="370" name="Google Shape;370;p41"/>
              <p:cNvSpPr/>
              <p:nvPr/>
            </p:nvSpPr>
            <p:spPr>
              <a:xfrm>
                <a:off x="-142725" y="628163"/>
                <a:ext cx="4572000" cy="809700"/>
              </a:xfrm>
              <a:prstGeom prst="roundRect">
                <a:avLst>
                  <a:gd fmla="val 14117"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1" name="Google Shape;371;p41"/>
              <p:cNvSpPr txBox="1"/>
              <p:nvPr/>
            </p:nvSpPr>
            <p:spPr>
              <a:xfrm>
                <a:off x="142875" y="742885"/>
                <a:ext cx="4286400" cy="619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500">
                    <a:solidFill>
                      <a:srgbClr val="07A89D"/>
                    </a:solidFill>
                    <a:latin typeface="Arial"/>
                    <a:ea typeface="Arial"/>
                    <a:cs typeface="Arial"/>
                    <a:sym typeface="Arial"/>
                  </a:rPr>
                  <a:t>Open-Source Framework (Apache 2.0)</a:t>
                </a:r>
                <a:endParaRPr b="1" sz="1500">
                  <a:solidFill>
                    <a:srgbClr val="07A89D"/>
                  </a:solidFill>
                  <a:latin typeface="Arial"/>
                  <a:ea typeface="Arial"/>
                  <a:cs typeface="Arial"/>
                  <a:sym typeface="Arial"/>
                </a:endParaRPr>
              </a:p>
              <a:p>
                <a:pPr indent="0" lvl="0" marL="0" rtl="0" algn="l">
                  <a:spcBef>
                    <a:spcPts val="300"/>
                  </a:spcBef>
                  <a:spcAft>
                    <a:spcPts val="0"/>
                  </a:spcAft>
                  <a:buNone/>
                </a:pPr>
                <a:r>
                  <a:rPr b="0" lang="en-GB" sz="1350">
                    <a:solidFill>
                      <a:srgbClr val="1E293B"/>
                    </a:solidFill>
                    <a:latin typeface="Arial"/>
                    <a:ea typeface="Arial"/>
                    <a:cs typeface="Arial"/>
                    <a:sym typeface="Arial"/>
                  </a:rPr>
                  <a:t>Provides ready-to-use neural operator architectures by NVIDIA for physics-ML.</a:t>
                </a:r>
                <a:endParaRPr b="0" sz="1350">
                  <a:solidFill>
                    <a:srgbClr val="1E293B"/>
                  </a:solidFill>
                  <a:latin typeface="Arial"/>
                  <a:ea typeface="Arial"/>
                  <a:cs typeface="Arial"/>
                  <a:sym typeface="Arial"/>
                </a:endParaRPr>
              </a:p>
            </p:txBody>
          </p:sp>
        </p:grpSp>
        <p:grpSp>
          <p:nvGrpSpPr>
            <p:cNvPr id="372" name="Google Shape;372;p41"/>
            <p:cNvGrpSpPr/>
            <p:nvPr/>
          </p:nvGrpSpPr>
          <p:grpSpPr>
            <a:xfrm>
              <a:off x="4048284" y="2755307"/>
              <a:ext cx="4572000" cy="999600"/>
              <a:chOff x="-142716" y="-387943"/>
              <a:chExt cx="4572000" cy="999600"/>
            </a:xfrm>
          </p:grpSpPr>
          <p:sp>
            <p:nvSpPr>
              <p:cNvPr id="373" name="Google Shape;373;p41"/>
              <p:cNvSpPr/>
              <p:nvPr/>
            </p:nvSpPr>
            <p:spPr>
              <a:xfrm>
                <a:off x="-142716" y="-387943"/>
                <a:ext cx="4572000" cy="999600"/>
              </a:xfrm>
              <a:prstGeom prst="roundRect">
                <a:avLst>
                  <a:gd fmla="val 9600"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4" name="Google Shape;374;p41"/>
              <p:cNvSpPr txBox="1"/>
              <p:nvPr/>
            </p:nvSpPr>
            <p:spPr>
              <a:xfrm>
                <a:off x="142875" y="-308146"/>
                <a:ext cx="4286400" cy="840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500">
                    <a:solidFill>
                      <a:srgbClr val="FFFFFF"/>
                    </a:solidFill>
                    <a:latin typeface="Arial"/>
                    <a:ea typeface="Arial"/>
                    <a:cs typeface="Arial"/>
                    <a:sym typeface="Arial"/>
                  </a:rPr>
                  <a:t>Used in Production</a:t>
                </a:r>
                <a:endParaRPr b="1" sz="1500">
                  <a:solidFill>
                    <a:srgbClr val="FFFFFF"/>
                  </a:solidFill>
                  <a:latin typeface="Arial"/>
                  <a:ea typeface="Arial"/>
                  <a:cs typeface="Arial"/>
                  <a:sym typeface="Arial"/>
                </a:endParaRPr>
              </a:p>
              <a:p>
                <a:pPr indent="0" lvl="0" marL="0" rtl="0" algn="l">
                  <a:spcBef>
                    <a:spcPts val="375"/>
                  </a:spcBef>
                  <a:spcAft>
                    <a:spcPts val="0"/>
                  </a:spcAft>
                  <a:buNone/>
                </a:pPr>
                <a:r>
                  <a:rPr b="0" lang="en-GB" sz="1350">
                    <a:solidFill>
                      <a:srgbClr val="FFFFFF"/>
                    </a:solidFill>
                    <a:latin typeface="Arial"/>
                    <a:ea typeface="Arial"/>
                    <a:cs typeface="Arial"/>
                    <a:sym typeface="Arial"/>
                  </a:rPr>
                  <a:t>Automotive aero, weather forecasting, energy, and semiconductor design.</a:t>
                </a:r>
                <a:endParaRPr b="0" sz="1350">
                  <a:solidFill>
                    <a:srgbClr val="FFFFFF"/>
                  </a:solidFill>
                  <a:latin typeface="Arial"/>
                  <a:ea typeface="Arial"/>
                  <a:cs typeface="Arial"/>
                  <a:sym typeface="Arial"/>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2"/>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latin typeface="Helvetica Neue"/>
                <a:ea typeface="Helvetica Neue"/>
                <a:cs typeface="Helvetica Neue"/>
                <a:sym typeface="Helvetica Neue"/>
              </a:rPr>
              <a:t>Transformer Surrogates for CFD Fields</a:t>
            </a:r>
            <a:endParaRPr>
              <a:latin typeface="Helvetica Neue"/>
              <a:ea typeface="Helvetica Neue"/>
              <a:cs typeface="Helvetica Neue"/>
              <a:sym typeface="Helvetica Neue"/>
            </a:endParaRPr>
          </a:p>
        </p:txBody>
      </p:sp>
      <p:pic>
        <p:nvPicPr>
          <p:cNvPr id="380" name="Google Shape;380;p42"/>
          <p:cNvPicPr preferRelativeResize="0"/>
          <p:nvPr/>
        </p:nvPicPr>
        <p:blipFill>
          <a:blip r:embed="rId3">
            <a:alphaModFix/>
          </a:blip>
          <a:stretch>
            <a:fillRect/>
          </a:stretch>
        </p:blipFill>
        <p:spPr>
          <a:xfrm>
            <a:off x="152400" y="908668"/>
            <a:ext cx="8839204" cy="31377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3"/>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FlowForge: The All-in-One CFD Platform</a:t>
            </a:r>
            <a:endParaRPr/>
          </a:p>
        </p:txBody>
      </p:sp>
      <p:pic>
        <p:nvPicPr>
          <p:cNvPr id="386" name="Google Shape;386;p43"/>
          <p:cNvPicPr preferRelativeResize="0"/>
          <p:nvPr/>
        </p:nvPicPr>
        <p:blipFill rotWithShape="1">
          <a:blip r:embed="rId3">
            <a:alphaModFix/>
          </a:blip>
          <a:srcRect b="-20" l="0" r="0" t="20"/>
          <a:stretch/>
        </p:blipFill>
        <p:spPr>
          <a:xfrm>
            <a:off x="586950" y="924175"/>
            <a:ext cx="2839500" cy="3800700"/>
          </a:xfrm>
          <a:prstGeom prst="rect">
            <a:avLst/>
          </a:prstGeom>
          <a:noFill/>
          <a:ln>
            <a:noFill/>
          </a:ln>
        </p:spPr>
      </p:pic>
      <p:grpSp>
        <p:nvGrpSpPr>
          <p:cNvPr id="387" name="Google Shape;387;p43"/>
          <p:cNvGrpSpPr/>
          <p:nvPr/>
        </p:nvGrpSpPr>
        <p:grpSpPr>
          <a:xfrm>
            <a:off x="3632375" y="1047750"/>
            <a:ext cx="5130698" cy="3604043"/>
            <a:chOff x="0" y="0"/>
            <a:chExt cx="4572000" cy="3238425"/>
          </a:xfrm>
        </p:grpSpPr>
        <p:grpSp>
          <p:nvGrpSpPr>
            <p:cNvPr id="388" name="Google Shape;388;p43"/>
            <p:cNvGrpSpPr/>
            <p:nvPr/>
          </p:nvGrpSpPr>
          <p:grpSpPr>
            <a:xfrm>
              <a:off x="0" y="0"/>
              <a:ext cx="4572000" cy="571500"/>
              <a:chOff x="0" y="0"/>
              <a:chExt cx="4572000" cy="571500"/>
            </a:xfrm>
          </p:grpSpPr>
          <p:sp>
            <p:nvSpPr>
              <p:cNvPr id="389" name="Google Shape;389;p43"/>
              <p:cNvSpPr/>
              <p:nvPr/>
            </p:nvSpPr>
            <p:spPr>
              <a:xfrm>
                <a:off x="0" y="0"/>
                <a:ext cx="4572000" cy="571500"/>
              </a:xfrm>
              <a:prstGeom prst="roundRect">
                <a:avLst>
                  <a:gd fmla="val 16666"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0" name="Google Shape;390;p43"/>
              <p:cNvSpPr txBox="1"/>
              <p:nvPr/>
            </p:nvSpPr>
            <p:spPr>
              <a:xfrm>
                <a:off x="0" y="0"/>
                <a:ext cx="4572000" cy="571500"/>
              </a:xfrm>
              <a:prstGeom prst="rect">
                <a:avLst/>
              </a:prstGeom>
              <a:noFill/>
              <a:ln>
                <a:noFill/>
              </a:ln>
            </p:spPr>
            <p:txBody>
              <a:bodyPr anchorCtr="0" anchor="ctr" bIns="0" lIns="142875" spcFirstLastPara="1" rIns="0" wrap="square" tIns="0">
                <a:noAutofit/>
              </a:bodyPr>
              <a:lstStyle/>
              <a:p>
                <a:pPr indent="0" lvl="0" marL="0" rtl="0" algn="l">
                  <a:spcBef>
                    <a:spcPts val="0"/>
                  </a:spcBef>
                  <a:spcAft>
                    <a:spcPts val="0"/>
                  </a:spcAft>
                  <a:buNone/>
                </a:pPr>
                <a:r>
                  <a:rPr b="1" lang="en-GB" sz="1500">
                    <a:solidFill>
                      <a:srgbClr val="07A89D"/>
                    </a:solidFill>
                    <a:latin typeface="Helvetica Neue"/>
                    <a:ea typeface="Helvetica Neue"/>
                    <a:cs typeface="Helvetica Neue"/>
                    <a:sym typeface="Helvetica Neue"/>
                  </a:rPr>
                  <a:t>End-to-End CFD Surrogate Workspace</a:t>
                </a:r>
                <a:endParaRPr b="1" sz="1500">
                  <a:solidFill>
                    <a:srgbClr val="07A89D"/>
                  </a:solidFill>
                  <a:latin typeface="Helvetica Neue"/>
                  <a:ea typeface="Helvetica Neue"/>
                  <a:cs typeface="Helvetica Neue"/>
                  <a:sym typeface="Helvetica Neue"/>
                </a:endParaRPr>
              </a:p>
            </p:txBody>
          </p:sp>
        </p:grpSp>
        <p:grpSp>
          <p:nvGrpSpPr>
            <p:cNvPr id="391" name="Google Shape;391;p43"/>
            <p:cNvGrpSpPr/>
            <p:nvPr/>
          </p:nvGrpSpPr>
          <p:grpSpPr>
            <a:xfrm>
              <a:off x="0" y="714375"/>
              <a:ext cx="4572000" cy="1857300"/>
              <a:chOff x="0" y="0"/>
              <a:chExt cx="4572000" cy="1857300"/>
            </a:xfrm>
          </p:grpSpPr>
          <p:sp>
            <p:nvSpPr>
              <p:cNvPr id="392" name="Google Shape;392;p43"/>
              <p:cNvSpPr/>
              <p:nvPr/>
            </p:nvSpPr>
            <p:spPr>
              <a:xfrm>
                <a:off x="0" y="0"/>
                <a:ext cx="4572000" cy="1857300"/>
              </a:xfrm>
              <a:prstGeom prst="roundRect">
                <a:avLst>
                  <a:gd fmla="val 5128"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3" name="Google Shape;393;p43"/>
              <p:cNvSpPr txBox="1"/>
              <p:nvPr/>
            </p:nvSpPr>
            <p:spPr>
              <a:xfrm>
                <a:off x="0" y="0"/>
                <a:ext cx="4572000" cy="1857300"/>
              </a:xfrm>
              <a:prstGeom prst="rect">
                <a:avLst/>
              </a:prstGeom>
              <a:noFill/>
              <a:ln>
                <a:noFill/>
              </a:ln>
            </p:spPr>
            <p:txBody>
              <a:bodyPr anchorCtr="0" anchor="t" bIns="142875" lIns="142875" spcFirstLastPara="1" rIns="142875" wrap="square" tIns="142875">
                <a:noAutofit/>
              </a:bodyPr>
              <a:lstStyle/>
              <a:p>
                <a:pPr indent="0" lvl="0" marL="0" rtl="0" algn="l">
                  <a:spcBef>
                    <a:spcPts val="0"/>
                  </a:spcBef>
                  <a:spcAft>
                    <a:spcPts val="0"/>
                  </a:spcAft>
                  <a:buNone/>
                </a:pPr>
                <a:r>
                  <a:rPr lang="en-GB" sz="1300">
                    <a:solidFill>
                      <a:srgbClr val="07A89D"/>
                    </a:solidFill>
                    <a:latin typeface="Helvetica Neue"/>
                    <a:ea typeface="Helvetica Neue"/>
                    <a:cs typeface="Helvetica Neue"/>
                    <a:sym typeface="Helvetica Neue"/>
                  </a:rPr>
                  <a:t>Streamlined Workflow:</a:t>
                </a:r>
                <a:r>
                  <a:rPr lang="en-GB" sz="1300">
                    <a:solidFill>
                      <a:srgbClr val="334155"/>
                    </a:solidFill>
                    <a:latin typeface="Helvetica Neue"/>
                    <a:ea typeface="Helvetica Neue"/>
                    <a:cs typeface="Helvetica Neue"/>
                    <a:sym typeface="Helvetica Neue"/>
                  </a:rPr>
                  <a:t> Ingest → Register → Train → Monitor → Infer, all in-browser with no scripts or notebooks.</a:t>
                </a:r>
                <a:endParaRPr sz="1300">
                  <a:solidFill>
                    <a:srgbClr val="334155"/>
                  </a:solidFill>
                  <a:latin typeface="Helvetica Neue"/>
                  <a:ea typeface="Helvetica Neue"/>
                  <a:cs typeface="Helvetica Neue"/>
                  <a:sym typeface="Helvetica Neue"/>
                </a:endParaRPr>
              </a:p>
              <a:p>
                <a:pPr indent="0" lvl="0" marL="0" rtl="0" algn="l">
                  <a:spcBef>
                    <a:spcPts val="600"/>
                  </a:spcBef>
                  <a:spcAft>
                    <a:spcPts val="0"/>
                  </a:spcAft>
                  <a:buNone/>
                </a:pPr>
                <a:r>
                  <a:t/>
                </a:r>
                <a:endParaRPr sz="1300">
                  <a:solidFill>
                    <a:srgbClr val="334155"/>
                  </a:solidFill>
                  <a:latin typeface="Helvetica Neue"/>
                  <a:ea typeface="Helvetica Neue"/>
                  <a:cs typeface="Helvetica Neue"/>
                  <a:sym typeface="Helvetica Neue"/>
                </a:endParaRPr>
              </a:p>
              <a:p>
                <a:pPr indent="0" lvl="0" marL="0" rtl="0" algn="l">
                  <a:spcBef>
                    <a:spcPts val="600"/>
                  </a:spcBef>
                  <a:spcAft>
                    <a:spcPts val="0"/>
                  </a:spcAft>
                  <a:buNone/>
                </a:pPr>
                <a:r>
                  <a:rPr lang="en-GB" sz="1300">
                    <a:solidFill>
                      <a:srgbClr val="07A89D"/>
                    </a:solidFill>
                    <a:latin typeface="Helvetica Neue"/>
                    <a:ea typeface="Helvetica Neue"/>
                    <a:cs typeface="Helvetica Neue"/>
                    <a:sym typeface="Helvetica Neue"/>
                  </a:rPr>
                  <a:t>Model-Agnostic:</a:t>
                </a:r>
                <a:r>
                  <a:rPr lang="en-GB" sz="1300">
                    <a:solidFill>
                      <a:srgbClr val="334155"/>
                    </a:solidFill>
                    <a:latin typeface="Helvetica Neue"/>
                    <a:ea typeface="Helvetica Neue"/>
                    <a:cs typeface="Helvetica Neue"/>
                    <a:sym typeface="Helvetica Neue"/>
                  </a:rPr>
                  <a:t> Unified pipeline for DoMINO, MeshGraphNet, etc</a:t>
                </a:r>
                <a:endParaRPr sz="1300">
                  <a:solidFill>
                    <a:srgbClr val="334155"/>
                  </a:solidFill>
                  <a:latin typeface="Helvetica Neue"/>
                  <a:ea typeface="Helvetica Neue"/>
                  <a:cs typeface="Helvetica Neue"/>
                  <a:sym typeface="Helvetica Neue"/>
                </a:endParaRPr>
              </a:p>
              <a:p>
                <a:pPr indent="0" lvl="0" marL="0" rtl="0" algn="l">
                  <a:spcBef>
                    <a:spcPts val="600"/>
                  </a:spcBef>
                  <a:spcAft>
                    <a:spcPts val="0"/>
                  </a:spcAft>
                  <a:buNone/>
                </a:pPr>
                <a:r>
                  <a:rPr lang="en-GB" sz="1300">
                    <a:solidFill>
                      <a:srgbClr val="07A89D"/>
                    </a:solidFill>
                    <a:latin typeface="Helvetica Neue"/>
                    <a:ea typeface="Helvetica Neue"/>
                    <a:cs typeface="Helvetica Neue"/>
                    <a:sym typeface="Helvetica Neue"/>
                  </a:rPr>
                  <a:t>Open-Source Core:</a:t>
                </a:r>
                <a:r>
                  <a:rPr lang="en-GB" sz="1300">
                    <a:solidFill>
                      <a:srgbClr val="334155"/>
                    </a:solidFill>
                    <a:latin typeface="Helvetica Neue"/>
                    <a:ea typeface="Helvetica Neue"/>
                    <a:cs typeface="Helvetica Neue"/>
                    <a:sym typeface="Helvetica Neue"/>
                  </a:rPr>
                  <a:t> Built on NVIDIA PhysicsNeMo, FastAPI, and React; optimized for single GPU boxes.</a:t>
                </a:r>
                <a:endParaRPr sz="1300">
                  <a:solidFill>
                    <a:srgbClr val="334155"/>
                  </a:solidFill>
                  <a:latin typeface="Helvetica Neue"/>
                  <a:ea typeface="Helvetica Neue"/>
                  <a:cs typeface="Helvetica Neue"/>
                  <a:sym typeface="Helvetica Neue"/>
                </a:endParaRPr>
              </a:p>
              <a:p>
                <a:pPr indent="0" lvl="0" marL="0" rtl="0" algn="l">
                  <a:spcBef>
                    <a:spcPts val="600"/>
                  </a:spcBef>
                  <a:spcAft>
                    <a:spcPts val="0"/>
                  </a:spcAft>
                  <a:buNone/>
                </a:pPr>
                <a:r>
                  <a:t/>
                </a:r>
                <a:endParaRPr sz="1300">
                  <a:solidFill>
                    <a:srgbClr val="334155"/>
                  </a:solidFill>
                  <a:latin typeface="Helvetica Neue"/>
                  <a:ea typeface="Helvetica Neue"/>
                  <a:cs typeface="Helvetica Neue"/>
                  <a:sym typeface="Helvetica Neue"/>
                </a:endParaRPr>
              </a:p>
            </p:txBody>
          </p:sp>
        </p:grpSp>
        <p:grpSp>
          <p:nvGrpSpPr>
            <p:cNvPr id="394" name="Google Shape;394;p43"/>
            <p:cNvGrpSpPr/>
            <p:nvPr/>
          </p:nvGrpSpPr>
          <p:grpSpPr>
            <a:xfrm>
              <a:off x="0" y="2714625"/>
              <a:ext cx="4572000" cy="523800"/>
              <a:chOff x="0" y="0"/>
              <a:chExt cx="4572000" cy="523800"/>
            </a:xfrm>
          </p:grpSpPr>
          <p:sp>
            <p:nvSpPr>
              <p:cNvPr id="395" name="Google Shape;395;p43"/>
              <p:cNvSpPr/>
              <p:nvPr/>
            </p:nvSpPr>
            <p:spPr>
              <a:xfrm>
                <a:off x="0" y="0"/>
                <a:ext cx="4572000" cy="523800"/>
              </a:xfrm>
              <a:prstGeom prst="roundRect">
                <a:avLst>
                  <a:gd fmla="val 18181"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6" name="Google Shape;396;p43"/>
              <p:cNvSpPr txBox="1"/>
              <p:nvPr/>
            </p:nvSpPr>
            <p:spPr>
              <a:xfrm>
                <a:off x="0" y="0"/>
                <a:ext cx="4572000" cy="523800"/>
              </a:xfrm>
              <a:prstGeom prst="rect">
                <a:avLst/>
              </a:prstGeom>
              <a:noFill/>
              <a:ln>
                <a:noFill/>
              </a:ln>
            </p:spPr>
            <p:txBody>
              <a:bodyPr anchorCtr="0" anchor="ctr" bIns="0" lIns="142875" spcFirstLastPara="1" rIns="0" wrap="square" tIns="0">
                <a:noAutofit/>
              </a:bodyPr>
              <a:lstStyle/>
              <a:p>
                <a:pPr indent="0" lvl="0" marL="0" rtl="0" algn="l">
                  <a:spcBef>
                    <a:spcPts val="0"/>
                  </a:spcBef>
                  <a:spcAft>
                    <a:spcPts val="0"/>
                  </a:spcAft>
                  <a:buNone/>
                </a:pPr>
                <a:r>
                  <a:rPr lang="en-GB" sz="1300">
                    <a:solidFill>
                      <a:srgbClr val="FFFFFF"/>
                    </a:solidFill>
                    <a:latin typeface="Helvetica Neue"/>
                    <a:ea typeface="Helvetica Neue"/>
                    <a:cs typeface="Helvetica Neue"/>
                    <a:sym typeface="Helvetica Neue"/>
                  </a:rPr>
                  <a:t>From CFD case to trained surrogate, in one platform</a:t>
                </a:r>
                <a:endParaRPr sz="1300">
                  <a:solidFill>
                    <a:srgbClr val="FFFFFF"/>
                  </a:solidFill>
                  <a:latin typeface="Helvetica Neue"/>
                  <a:ea typeface="Helvetica Neue"/>
                  <a:cs typeface="Helvetica Neue"/>
                  <a:sym typeface="Helvetica Neue"/>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4"/>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600"/>
              </a:spcBef>
              <a:spcAft>
                <a:spcPts val="0"/>
              </a:spcAft>
              <a:buClr>
                <a:schemeClr val="dk1"/>
              </a:buClr>
              <a:buSzPts val="1100"/>
              <a:buFont typeface="Arial"/>
              <a:buNone/>
            </a:pPr>
            <a:r>
              <a:rPr lang="en-GB">
                <a:solidFill>
                  <a:srgbClr val="F8FAFC"/>
                </a:solidFill>
                <a:latin typeface="Helvetica Neue"/>
                <a:ea typeface="Helvetica Neue"/>
                <a:cs typeface="Helvetica Neue"/>
                <a:sym typeface="Helvetica Neue"/>
              </a:rPr>
              <a:t>Ingest: get solver data in</a:t>
            </a:r>
            <a:endParaRPr>
              <a:solidFill>
                <a:srgbClr val="F8FAFC"/>
              </a:solidFill>
            </a:endParaRPr>
          </a:p>
        </p:txBody>
      </p:sp>
      <p:grpSp>
        <p:nvGrpSpPr>
          <p:cNvPr id="402" name="Google Shape;402;p44"/>
          <p:cNvGrpSpPr/>
          <p:nvPr/>
        </p:nvGrpSpPr>
        <p:grpSpPr>
          <a:xfrm>
            <a:off x="381000" y="1095375"/>
            <a:ext cx="4095900" cy="1428900"/>
            <a:chOff x="381000" y="1095375"/>
            <a:chExt cx="4095900" cy="1428900"/>
          </a:xfrm>
        </p:grpSpPr>
        <p:sp>
          <p:nvSpPr>
            <p:cNvPr id="403" name="Google Shape;403;p44"/>
            <p:cNvSpPr/>
            <p:nvPr/>
          </p:nvSpPr>
          <p:spPr>
            <a:xfrm>
              <a:off x="381000" y="1095375"/>
              <a:ext cx="4095900" cy="1428900"/>
            </a:xfrm>
            <a:prstGeom prst="roundRect">
              <a:avLst>
                <a:gd fmla="val 8000"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4" name="Google Shape;404;p44"/>
            <p:cNvSpPr txBox="1"/>
            <p:nvPr/>
          </p:nvSpPr>
          <p:spPr>
            <a:xfrm>
              <a:off x="523875" y="1238250"/>
              <a:ext cx="3810000" cy="1143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GB" sz="1700">
                  <a:solidFill>
                    <a:srgbClr val="07A89D"/>
                  </a:solidFill>
                  <a:latin typeface="Helvetica Neue"/>
                  <a:ea typeface="Helvetica Neue"/>
                  <a:cs typeface="Helvetica Neue"/>
                  <a:sym typeface="Helvetica Neue"/>
                </a:rPr>
                <a:t>1. Upload &amp; Browse</a:t>
              </a:r>
              <a:endParaRPr b="1" sz="17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lang="en-GB">
                  <a:solidFill>
                    <a:srgbClr val="334155"/>
                  </a:solidFill>
                  <a:latin typeface="Helvetica Neue"/>
                  <a:ea typeface="Helvetica Neue"/>
                  <a:cs typeface="Helvetica Neue"/>
                  <a:sym typeface="Helvetica Neue"/>
                </a:rPr>
                <a:t>Upload geometry/case files (VTP/VTU/STL) or browse cases already on the GPU volume.</a:t>
              </a:r>
              <a:endParaRPr>
                <a:solidFill>
                  <a:srgbClr val="334155"/>
                </a:solidFill>
                <a:latin typeface="Helvetica Neue"/>
                <a:ea typeface="Helvetica Neue"/>
                <a:cs typeface="Helvetica Neue"/>
                <a:sym typeface="Helvetica Neue"/>
              </a:endParaRPr>
            </a:p>
          </p:txBody>
        </p:sp>
      </p:grpSp>
      <p:grpSp>
        <p:nvGrpSpPr>
          <p:cNvPr id="405" name="Google Shape;405;p44"/>
          <p:cNvGrpSpPr/>
          <p:nvPr/>
        </p:nvGrpSpPr>
        <p:grpSpPr>
          <a:xfrm>
            <a:off x="4667250" y="1095375"/>
            <a:ext cx="4095900" cy="1428900"/>
            <a:chOff x="4667250" y="1095375"/>
            <a:chExt cx="4095900" cy="1428900"/>
          </a:xfrm>
        </p:grpSpPr>
        <p:sp>
          <p:nvSpPr>
            <p:cNvPr id="406" name="Google Shape;406;p44"/>
            <p:cNvSpPr/>
            <p:nvPr/>
          </p:nvSpPr>
          <p:spPr>
            <a:xfrm>
              <a:off x="4667250" y="1095375"/>
              <a:ext cx="4095900" cy="14289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07" name="Google Shape;407;p44"/>
            <p:cNvSpPr txBox="1"/>
            <p:nvPr/>
          </p:nvSpPr>
          <p:spPr>
            <a:xfrm>
              <a:off x="4810125" y="1238250"/>
              <a:ext cx="3810000" cy="1143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GB" sz="1700">
                  <a:solidFill>
                    <a:srgbClr val="07A89D"/>
                  </a:solidFill>
                  <a:latin typeface="Helvetica Neue"/>
                  <a:ea typeface="Helvetica Neue"/>
                  <a:cs typeface="Helvetica Neue"/>
                  <a:sym typeface="Helvetica Neue"/>
                </a:rPr>
                <a:t>2. Parameter Attachment</a:t>
              </a:r>
              <a:endParaRPr b="1" sz="17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lang="en-GB">
                  <a:solidFill>
                    <a:srgbClr val="334155"/>
                  </a:solidFill>
                  <a:latin typeface="Helvetica Neue"/>
                  <a:ea typeface="Helvetica Neue"/>
                  <a:cs typeface="Helvetica Neue"/>
                  <a:sym typeface="Helvetica Neue"/>
                </a:rPr>
                <a:t>Attach global parameters via CSV (geometry dims, inlet velocity, etc.).</a:t>
              </a:r>
              <a:endParaRPr>
                <a:solidFill>
                  <a:srgbClr val="334155"/>
                </a:solidFill>
                <a:latin typeface="Helvetica Neue"/>
                <a:ea typeface="Helvetica Neue"/>
                <a:cs typeface="Helvetica Neue"/>
                <a:sym typeface="Helvetica Neue"/>
              </a:endParaRPr>
            </a:p>
          </p:txBody>
        </p:sp>
      </p:grpSp>
      <p:grpSp>
        <p:nvGrpSpPr>
          <p:cNvPr id="408" name="Google Shape;408;p44"/>
          <p:cNvGrpSpPr/>
          <p:nvPr/>
        </p:nvGrpSpPr>
        <p:grpSpPr>
          <a:xfrm>
            <a:off x="381000" y="2714625"/>
            <a:ext cx="4095900" cy="1428900"/>
            <a:chOff x="381000" y="2714625"/>
            <a:chExt cx="4095900" cy="1428900"/>
          </a:xfrm>
        </p:grpSpPr>
        <p:sp>
          <p:nvSpPr>
            <p:cNvPr id="409" name="Google Shape;409;p44"/>
            <p:cNvSpPr/>
            <p:nvPr/>
          </p:nvSpPr>
          <p:spPr>
            <a:xfrm>
              <a:off x="381000" y="2714625"/>
              <a:ext cx="4095900" cy="14289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0" name="Google Shape;410;p44"/>
            <p:cNvSpPr txBox="1"/>
            <p:nvPr/>
          </p:nvSpPr>
          <p:spPr>
            <a:xfrm>
              <a:off x="523875" y="2857500"/>
              <a:ext cx="3810000" cy="1143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GB" sz="1700">
                  <a:solidFill>
                    <a:srgbClr val="07A89D"/>
                  </a:solidFill>
                  <a:latin typeface="Helvetica Neue"/>
                  <a:ea typeface="Helvetica Neue"/>
                  <a:cs typeface="Helvetica Neue"/>
                  <a:sym typeface="Helvetica Neue"/>
                </a:rPr>
                <a:t>3. Automated Conversion</a:t>
              </a:r>
              <a:endParaRPr b="1" sz="17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lang="en-GB">
                  <a:solidFill>
                    <a:srgbClr val="334155"/>
                  </a:solidFill>
                  <a:latin typeface="Helvetica Neue"/>
                  <a:ea typeface="Helvetica Neue"/>
                  <a:cs typeface="Helvetica Neue"/>
                  <a:sym typeface="Helvetica Neue"/>
                </a:rPr>
                <a:t>Converts raw CFD output → the platform's per-case .npy format automatically.</a:t>
              </a:r>
              <a:endParaRPr>
                <a:solidFill>
                  <a:srgbClr val="334155"/>
                </a:solidFill>
                <a:latin typeface="Helvetica Neue"/>
                <a:ea typeface="Helvetica Neue"/>
                <a:cs typeface="Helvetica Neue"/>
                <a:sym typeface="Helvetica Neue"/>
              </a:endParaRPr>
            </a:p>
          </p:txBody>
        </p:sp>
      </p:grpSp>
      <p:grpSp>
        <p:nvGrpSpPr>
          <p:cNvPr id="411" name="Google Shape;411;p44"/>
          <p:cNvGrpSpPr/>
          <p:nvPr/>
        </p:nvGrpSpPr>
        <p:grpSpPr>
          <a:xfrm>
            <a:off x="4667250" y="2714625"/>
            <a:ext cx="4095900" cy="1428900"/>
            <a:chOff x="4667250" y="2714625"/>
            <a:chExt cx="4095900" cy="1428900"/>
          </a:xfrm>
        </p:grpSpPr>
        <p:sp>
          <p:nvSpPr>
            <p:cNvPr id="412" name="Google Shape;412;p44"/>
            <p:cNvSpPr/>
            <p:nvPr/>
          </p:nvSpPr>
          <p:spPr>
            <a:xfrm>
              <a:off x="4667250" y="2714625"/>
              <a:ext cx="4095900" cy="1428900"/>
            </a:xfrm>
            <a:prstGeom prst="roundRect">
              <a:avLst>
                <a:gd fmla="val 8000"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13" name="Google Shape;413;p44"/>
            <p:cNvSpPr txBox="1"/>
            <p:nvPr/>
          </p:nvSpPr>
          <p:spPr>
            <a:xfrm>
              <a:off x="4810125" y="2857500"/>
              <a:ext cx="3810000" cy="11430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1" lang="en-GB" sz="1700">
                  <a:solidFill>
                    <a:srgbClr val="FFFFFF"/>
                  </a:solidFill>
                  <a:latin typeface="Helvetica Neue"/>
                  <a:ea typeface="Helvetica Neue"/>
                  <a:cs typeface="Helvetica Neue"/>
                  <a:sym typeface="Helvetica Neue"/>
                </a:rPr>
                <a:t>4. Reusable Dataset</a:t>
              </a:r>
              <a:endParaRPr b="1" sz="1700">
                <a:solidFill>
                  <a:srgbClr val="FFFFFF"/>
                </a:solidFill>
                <a:latin typeface="Helvetica Neue"/>
                <a:ea typeface="Helvetica Neue"/>
                <a:cs typeface="Helvetica Neue"/>
                <a:sym typeface="Helvetica Neue"/>
              </a:endParaRPr>
            </a:p>
            <a:p>
              <a:pPr indent="0" lvl="0" marL="0" rtl="0" algn="l">
                <a:spcBef>
                  <a:spcPts val="600"/>
                </a:spcBef>
                <a:spcAft>
                  <a:spcPts val="0"/>
                </a:spcAft>
                <a:buNone/>
              </a:pPr>
              <a:r>
                <a:rPr lang="en-GB">
                  <a:solidFill>
                    <a:srgbClr val="FFFFFF"/>
                  </a:solidFill>
                  <a:latin typeface="Helvetica Neue"/>
                  <a:ea typeface="Helvetica Neue"/>
                  <a:cs typeface="Helvetica Neue"/>
                  <a:sym typeface="Helvetica Neue"/>
                </a:rPr>
                <a:t>One ingest = one registered, reusable dataset.</a:t>
              </a:r>
              <a:endParaRPr>
                <a:solidFill>
                  <a:srgbClr val="FFFFFF"/>
                </a:solidFill>
                <a:latin typeface="Helvetica Neue"/>
                <a:ea typeface="Helvetica Neue"/>
                <a:cs typeface="Helvetica Neue"/>
                <a:sym typeface="Helvetica Neue"/>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5"/>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Ingest - Get Solver Data in</a:t>
            </a:r>
            <a:endParaRPr/>
          </a:p>
        </p:txBody>
      </p:sp>
      <p:pic>
        <p:nvPicPr>
          <p:cNvPr id="419" name="Google Shape;419;p45" title="ingest.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Picture 4" id="155" name="Google Shape;155;p28"/>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156" name="Google Shape;156;p28"/>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157" name="Google Shape;157;p28"/>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158" name="Google Shape;158;p28"/>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9" name="Google Shape;159;p28"/>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160" name="Google Shape;160;p28"/>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161" name="Google Shape;161;p28"/>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Contents</a:t>
            </a:r>
            <a:endParaRPr/>
          </a:p>
        </p:txBody>
      </p:sp>
      <p:grpSp>
        <p:nvGrpSpPr>
          <p:cNvPr id="162" name="Google Shape;162;p28"/>
          <p:cNvGrpSpPr/>
          <p:nvPr/>
        </p:nvGrpSpPr>
        <p:grpSpPr>
          <a:xfrm>
            <a:off x="381000" y="952500"/>
            <a:ext cx="4095900" cy="3619500"/>
            <a:chOff x="381000" y="952500"/>
            <a:chExt cx="4095900" cy="3619500"/>
          </a:xfrm>
        </p:grpSpPr>
        <p:sp>
          <p:nvSpPr>
            <p:cNvPr id="163" name="Google Shape;163;p28"/>
            <p:cNvSpPr/>
            <p:nvPr/>
          </p:nvSpPr>
          <p:spPr>
            <a:xfrm>
              <a:off x="381000" y="952500"/>
              <a:ext cx="4095900" cy="3619500"/>
            </a:xfrm>
            <a:prstGeom prst="roundRect">
              <a:avLst>
                <a:gd fmla="val 263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4" name="Google Shape;164;p28"/>
            <p:cNvSpPr txBox="1"/>
            <p:nvPr/>
          </p:nvSpPr>
          <p:spPr>
            <a:xfrm>
              <a:off x="523875" y="1095375"/>
              <a:ext cx="3810000" cy="3333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400">
                  <a:solidFill>
                    <a:srgbClr val="07A89D"/>
                  </a:solidFill>
                  <a:latin typeface="Arial"/>
                  <a:ea typeface="Arial"/>
                  <a:cs typeface="Arial"/>
                  <a:sym typeface="Arial"/>
                </a:rPr>
                <a:t>I. Foundations &amp; Simulation</a:t>
              </a:r>
              <a:endParaRPr b="1" sz="1400">
                <a:solidFill>
                  <a:srgbClr val="07A89D"/>
                </a:solidFill>
                <a:latin typeface="Arial"/>
                <a:ea typeface="Arial"/>
                <a:cs typeface="Arial"/>
                <a:sym typeface="Arial"/>
              </a:endParaRPr>
            </a:p>
            <a:p>
              <a:pPr indent="0" lvl="0" marL="0" rtl="0" algn="l">
                <a:spcBef>
                  <a:spcPts val="750"/>
                </a:spcBef>
                <a:spcAft>
                  <a:spcPts val="0"/>
                </a:spcAft>
                <a:buNone/>
              </a:pPr>
              <a:r>
                <a:rPr b="1" lang="en-GB" sz="1100">
                  <a:solidFill>
                    <a:srgbClr val="0F172A"/>
                  </a:solidFill>
                  <a:latin typeface="Arial"/>
                  <a:ea typeface="Arial"/>
                  <a:cs typeface="Arial"/>
                  <a:sym typeface="Arial"/>
                </a:rPr>
                <a:t>02</a:t>
              </a:r>
              <a:r>
                <a:rPr lang="en-GB" sz="1100">
                  <a:solidFill>
                    <a:srgbClr val="0F172A"/>
                  </a:solidFill>
                  <a:latin typeface="Arial"/>
                  <a:ea typeface="Arial"/>
                  <a:cs typeface="Arial"/>
                  <a:sym typeface="Arial"/>
                </a:rPr>
                <a:t> Every Product was Tested Before Built</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03</a:t>
              </a:r>
              <a:r>
                <a:rPr lang="en-GB" sz="1100">
                  <a:solidFill>
                    <a:srgbClr val="0F172A"/>
                  </a:solidFill>
                  <a:latin typeface="Arial"/>
                  <a:ea typeface="Arial"/>
                  <a:cs typeface="Arial"/>
                  <a:sym typeface="Arial"/>
                </a:rPr>
                <a:t> When Simulation Didn't Exist</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04</a:t>
              </a:r>
              <a:r>
                <a:rPr lang="en-GB" sz="1100">
                  <a:solidFill>
                    <a:srgbClr val="0F172A"/>
                  </a:solidFill>
                  <a:latin typeface="Arial"/>
                  <a:ea typeface="Arial"/>
                  <a:cs typeface="Arial"/>
                  <a:sym typeface="Arial"/>
                </a:rPr>
                <a:t> What Simulations Changed</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05</a:t>
              </a:r>
              <a:r>
                <a:rPr lang="en-GB" sz="1100">
                  <a:solidFill>
                    <a:srgbClr val="0F172A"/>
                  </a:solidFill>
                  <a:latin typeface="Arial"/>
                  <a:ea typeface="Arial"/>
                  <a:cs typeface="Arial"/>
                  <a:sym typeface="Arial"/>
                </a:rPr>
                <a:t> Simulation Types</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06-09</a:t>
              </a:r>
              <a:r>
                <a:rPr lang="en-GB" sz="1100">
                  <a:solidFill>
                    <a:srgbClr val="0F172A"/>
                  </a:solidFill>
                  <a:latin typeface="Arial"/>
                  <a:ea typeface="Arial"/>
                  <a:cs typeface="Arial"/>
                  <a:sym typeface="Arial"/>
                </a:rPr>
                <a:t> Simulation is Everywhere! (EVs, Phones, etc.)</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10</a:t>
              </a:r>
              <a:r>
                <a:rPr lang="en-GB" sz="1100">
                  <a:solidFill>
                    <a:srgbClr val="0F172A"/>
                  </a:solidFill>
                  <a:latin typeface="Arial"/>
                  <a:ea typeface="Arial"/>
                  <a:cs typeface="Arial"/>
                  <a:sym typeface="Arial"/>
                </a:rPr>
                <a:t> The Bottleneck</a:t>
              </a:r>
              <a:endParaRPr sz="1100">
                <a:solidFill>
                  <a:srgbClr val="0F172A"/>
                </a:solidFill>
                <a:latin typeface="Arial"/>
                <a:ea typeface="Arial"/>
                <a:cs typeface="Arial"/>
                <a:sym typeface="Arial"/>
              </a:endParaRPr>
            </a:p>
            <a:p>
              <a:pPr indent="0" lvl="0" marL="0" rtl="0" algn="l">
                <a:spcBef>
                  <a:spcPts val="1125"/>
                </a:spcBef>
                <a:spcAft>
                  <a:spcPts val="0"/>
                </a:spcAft>
                <a:buNone/>
              </a:pPr>
              <a:r>
                <a:rPr b="1" lang="en-GB" sz="1400">
                  <a:solidFill>
                    <a:srgbClr val="07A89D"/>
                  </a:solidFill>
                  <a:latin typeface="Arial"/>
                  <a:ea typeface="Arial"/>
                  <a:cs typeface="Arial"/>
                  <a:sym typeface="Arial"/>
                </a:rPr>
                <a:t>II. AI &amp; Neural Operators</a:t>
              </a:r>
              <a:endParaRPr b="1" sz="1400">
                <a:solidFill>
                  <a:srgbClr val="07A89D"/>
                </a:solidFill>
                <a:latin typeface="Arial"/>
                <a:ea typeface="Arial"/>
                <a:cs typeface="Arial"/>
                <a:sym typeface="Arial"/>
              </a:endParaRPr>
            </a:p>
            <a:p>
              <a:pPr indent="0" lvl="0" marL="0" rtl="0" algn="l">
                <a:spcBef>
                  <a:spcPts val="750"/>
                </a:spcBef>
                <a:spcAft>
                  <a:spcPts val="0"/>
                </a:spcAft>
                <a:buNone/>
              </a:pPr>
              <a:r>
                <a:rPr b="1" lang="en-GB" sz="1100">
                  <a:solidFill>
                    <a:srgbClr val="0F172A"/>
                  </a:solidFill>
                  <a:latin typeface="Arial"/>
                  <a:ea typeface="Arial"/>
                  <a:cs typeface="Arial"/>
                  <a:sym typeface="Arial"/>
                </a:rPr>
                <a:t>11</a:t>
              </a:r>
              <a:r>
                <a:rPr lang="en-GB" sz="1100">
                  <a:solidFill>
                    <a:srgbClr val="0F172A"/>
                  </a:solidFill>
                  <a:latin typeface="Arial"/>
                  <a:ea typeface="Arial"/>
                  <a:cs typeface="Arial"/>
                  <a:sym typeface="Arial"/>
                </a:rPr>
                <a:t> Train Once, Predict Forever</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12</a:t>
              </a:r>
              <a:r>
                <a:rPr lang="en-GB" sz="1100">
                  <a:solidFill>
                    <a:srgbClr val="0F172A"/>
                  </a:solidFill>
                  <a:latin typeface="Arial"/>
                  <a:ea typeface="Arial"/>
                  <a:cs typeface="Arial"/>
                  <a:sym typeface="Arial"/>
                </a:rPr>
                <a:t> Solving physics - PINNs</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13</a:t>
              </a:r>
              <a:r>
                <a:rPr lang="en-GB" sz="1100">
                  <a:solidFill>
                    <a:srgbClr val="0F172A"/>
                  </a:solidFill>
                  <a:latin typeface="Arial"/>
                  <a:ea typeface="Arial"/>
                  <a:cs typeface="Arial"/>
                  <a:sym typeface="Arial"/>
                </a:rPr>
                <a:t> From Solutions to Operators</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14</a:t>
              </a:r>
              <a:r>
                <a:rPr lang="en-GB" sz="1100">
                  <a:solidFill>
                    <a:srgbClr val="0F172A"/>
                  </a:solidFill>
                  <a:latin typeface="Arial"/>
                  <a:ea typeface="Arial"/>
                  <a:cs typeface="Arial"/>
                  <a:sym typeface="Arial"/>
                </a:rPr>
                <a:t> NVIDIA PhysicsNeMo</a:t>
              </a:r>
              <a:endParaRPr sz="1100">
                <a:solidFill>
                  <a:srgbClr val="0F172A"/>
                </a:solidFill>
                <a:latin typeface="Arial"/>
                <a:ea typeface="Arial"/>
                <a:cs typeface="Arial"/>
                <a:sym typeface="Arial"/>
              </a:endParaRPr>
            </a:p>
            <a:p>
              <a:pPr indent="0" lvl="0" marL="0" rtl="0" algn="l">
                <a:spcBef>
                  <a:spcPts val="450"/>
                </a:spcBef>
                <a:spcAft>
                  <a:spcPts val="450"/>
                </a:spcAft>
                <a:buNone/>
              </a:pPr>
              <a:r>
                <a:rPr b="1" lang="en-GB" sz="1100">
                  <a:solidFill>
                    <a:srgbClr val="0F172A"/>
                  </a:solidFill>
                  <a:latin typeface="Arial"/>
                  <a:ea typeface="Arial"/>
                  <a:cs typeface="Arial"/>
                  <a:sym typeface="Arial"/>
                </a:rPr>
                <a:t>15</a:t>
              </a:r>
              <a:r>
                <a:rPr lang="en-GB" sz="1100">
                  <a:solidFill>
                    <a:srgbClr val="0F172A"/>
                  </a:solidFill>
                  <a:latin typeface="Arial"/>
                  <a:ea typeface="Arial"/>
                  <a:cs typeface="Arial"/>
                  <a:sym typeface="Arial"/>
                </a:rPr>
                <a:t> Transformer Surrogates for CFD</a:t>
              </a:r>
              <a:endParaRPr sz="1100">
                <a:solidFill>
                  <a:srgbClr val="0F172A"/>
                </a:solidFill>
                <a:latin typeface="Arial"/>
                <a:ea typeface="Arial"/>
                <a:cs typeface="Arial"/>
                <a:sym typeface="Arial"/>
              </a:endParaRPr>
            </a:p>
          </p:txBody>
        </p:sp>
      </p:grpSp>
      <p:grpSp>
        <p:nvGrpSpPr>
          <p:cNvPr id="165" name="Google Shape;165;p28"/>
          <p:cNvGrpSpPr/>
          <p:nvPr/>
        </p:nvGrpSpPr>
        <p:grpSpPr>
          <a:xfrm>
            <a:off x="4667250" y="952500"/>
            <a:ext cx="4095900" cy="3619500"/>
            <a:chOff x="4667250" y="952500"/>
            <a:chExt cx="4095900" cy="3619500"/>
          </a:xfrm>
        </p:grpSpPr>
        <p:sp>
          <p:nvSpPr>
            <p:cNvPr id="166" name="Google Shape;166;p28"/>
            <p:cNvSpPr/>
            <p:nvPr/>
          </p:nvSpPr>
          <p:spPr>
            <a:xfrm>
              <a:off x="4667250" y="952500"/>
              <a:ext cx="4095900" cy="3619500"/>
            </a:xfrm>
            <a:prstGeom prst="roundRect">
              <a:avLst>
                <a:gd fmla="val 263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7" name="Google Shape;167;p28"/>
            <p:cNvSpPr txBox="1"/>
            <p:nvPr/>
          </p:nvSpPr>
          <p:spPr>
            <a:xfrm>
              <a:off x="4810125" y="1095375"/>
              <a:ext cx="3810000" cy="3333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400">
                  <a:solidFill>
                    <a:srgbClr val="07A89D"/>
                  </a:solidFill>
                  <a:latin typeface="Arial"/>
                  <a:ea typeface="Arial"/>
                  <a:cs typeface="Arial"/>
                  <a:sym typeface="Arial"/>
                </a:rPr>
                <a:t>III. FlowForge Platform</a:t>
              </a:r>
              <a:endParaRPr b="1" sz="1400">
                <a:solidFill>
                  <a:srgbClr val="07A89D"/>
                </a:solidFill>
                <a:latin typeface="Arial"/>
                <a:ea typeface="Arial"/>
                <a:cs typeface="Arial"/>
                <a:sym typeface="Arial"/>
              </a:endParaRPr>
            </a:p>
            <a:p>
              <a:pPr indent="0" lvl="0" marL="0" rtl="0" algn="l">
                <a:spcBef>
                  <a:spcPts val="750"/>
                </a:spcBef>
                <a:spcAft>
                  <a:spcPts val="0"/>
                </a:spcAft>
                <a:buNone/>
              </a:pPr>
              <a:r>
                <a:rPr b="1" lang="en-GB" sz="1100">
                  <a:solidFill>
                    <a:srgbClr val="0F172A"/>
                  </a:solidFill>
                  <a:latin typeface="Arial"/>
                  <a:ea typeface="Arial"/>
                  <a:cs typeface="Arial"/>
                  <a:sym typeface="Arial"/>
                </a:rPr>
                <a:t>16</a:t>
              </a:r>
              <a:r>
                <a:rPr lang="en-GB" sz="1100">
                  <a:solidFill>
                    <a:srgbClr val="0F172A"/>
                  </a:solidFill>
                  <a:latin typeface="Arial"/>
                  <a:ea typeface="Arial"/>
                  <a:cs typeface="Arial"/>
                  <a:sym typeface="Arial"/>
                </a:rPr>
                <a:t> FlowForge: All-in-One CFD Platform</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17-18</a:t>
              </a:r>
              <a:r>
                <a:rPr lang="en-GB" sz="1100">
                  <a:solidFill>
                    <a:srgbClr val="0F172A"/>
                  </a:solidFill>
                  <a:latin typeface="Arial"/>
                  <a:ea typeface="Arial"/>
                  <a:cs typeface="Arial"/>
                  <a:sym typeface="Arial"/>
                </a:rPr>
                <a:t> Ingest: Get solver data in</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19-20</a:t>
              </a:r>
              <a:r>
                <a:rPr lang="en-GB" sz="1100">
                  <a:solidFill>
                    <a:srgbClr val="0F172A"/>
                  </a:solidFill>
                  <a:latin typeface="Arial"/>
                  <a:ea typeface="Arial"/>
                  <a:cs typeface="Arial"/>
                  <a:sym typeface="Arial"/>
                </a:rPr>
                <a:t> Datasets: Inspect what you have</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21-22</a:t>
              </a:r>
              <a:r>
                <a:rPr lang="en-GB" sz="1100">
                  <a:solidFill>
                    <a:srgbClr val="0F172A"/>
                  </a:solidFill>
                  <a:latin typeface="Arial"/>
                  <a:ea typeface="Arial"/>
                  <a:cs typeface="Arial"/>
                  <a:sym typeface="Arial"/>
                </a:rPr>
                <a:t> Train: Launch run in clicks</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23-24</a:t>
              </a:r>
              <a:r>
                <a:rPr lang="en-GB" sz="1100">
                  <a:solidFill>
                    <a:srgbClr val="0F172A"/>
                  </a:solidFill>
                  <a:latin typeface="Arial"/>
                  <a:ea typeface="Arial"/>
                  <a:cs typeface="Arial"/>
                  <a:sym typeface="Arial"/>
                </a:rPr>
                <a:t> Monitor: Watch training live</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25-26</a:t>
              </a:r>
              <a:r>
                <a:rPr lang="en-GB" sz="1100">
                  <a:solidFill>
                    <a:srgbClr val="0F172A"/>
                  </a:solidFill>
                  <a:latin typeface="Arial"/>
                  <a:ea typeface="Arial"/>
                  <a:cs typeface="Arial"/>
                  <a:sym typeface="Arial"/>
                </a:rPr>
                <a:t> Inference: Trained model, any Geometry</a:t>
              </a:r>
              <a:endParaRPr sz="1100">
                <a:solidFill>
                  <a:srgbClr val="0F172A"/>
                </a:solidFill>
                <a:latin typeface="Arial"/>
                <a:ea typeface="Arial"/>
                <a:cs typeface="Arial"/>
                <a:sym typeface="Arial"/>
              </a:endParaRPr>
            </a:p>
            <a:p>
              <a:pPr indent="0" lvl="0" marL="0" rtl="0" algn="l">
                <a:spcBef>
                  <a:spcPts val="1125"/>
                </a:spcBef>
                <a:spcAft>
                  <a:spcPts val="0"/>
                </a:spcAft>
                <a:buNone/>
              </a:pPr>
              <a:r>
                <a:rPr b="1" lang="en-GB" sz="1400">
                  <a:solidFill>
                    <a:srgbClr val="07A89D"/>
                  </a:solidFill>
                  <a:latin typeface="Arial"/>
                  <a:ea typeface="Arial"/>
                  <a:cs typeface="Arial"/>
                  <a:sym typeface="Arial"/>
                </a:rPr>
                <a:t>IV. Comparison &amp; Summary</a:t>
              </a:r>
              <a:endParaRPr b="1" sz="1400">
                <a:solidFill>
                  <a:srgbClr val="07A89D"/>
                </a:solidFill>
                <a:latin typeface="Arial"/>
                <a:ea typeface="Arial"/>
                <a:cs typeface="Arial"/>
                <a:sym typeface="Arial"/>
              </a:endParaRPr>
            </a:p>
            <a:p>
              <a:pPr indent="0" lvl="0" marL="0" rtl="0" algn="l">
                <a:spcBef>
                  <a:spcPts val="750"/>
                </a:spcBef>
                <a:spcAft>
                  <a:spcPts val="0"/>
                </a:spcAft>
                <a:buNone/>
              </a:pPr>
              <a:r>
                <a:rPr b="1" lang="en-GB" sz="1100">
                  <a:solidFill>
                    <a:srgbClr val="0F172A"/>
                  </a:solidFill>
                  <a:latin typeface="Arial"/>
                  <a:ea typeface="Arial"/>
                  <a:cs typeface="Arial"/>
                  <a:sym typeface="Arial"/>
                </a:rPr>
                <a:t>27-28</a:t>
              </a:r>
              <a:r>
                <a:rPr lang="en-GB" sz="1100">
                  <a:solidFill>
                    <a:srgbClr val="0F172A"/>
                  </a:solidFill>
                  <a:latin typeface="Arial"/>
                  <a:ea typeface="Arial"/>
                  <a:cs typeface="Arial"/>
                  <a:sym typeface="Arial"/>
                </a:rPr>
                <a:t> Performance Comparison</a:t>
              </a:r>
              <a:endParaRPr sz="1100">
                <a:solidFill>
                  <a:srgbClr val="0F172A"/>
                </a:solidFill>
                <a:latin typeface="Arial"/>
                <a:ea typeface="Arial"/>
                <a:cs typeface="Arial"/>
                <a:sym typeface="Arial"/>
              </a:endParaRPr>
            </a:p>
            <a:p>
              <a:pPr indent="0" lvl="0" marL="0" rtl="0" algn="l">
                <a:spcBef>
                  <a:spcPts val="450"/>
                </a:spcBef>
                <a:spcAft>
                  <a:spcPts val="0"/>
                </a:spcAft>
                <a:buNone/>
              </a:pPr>
              <a:r>
                <a:rPr b="1" lang="en-GB" sz="1100">
                  <a:solidFill>
                    <a:srgbClr val="0F172A"/>
                  </a:solidFill>
                  <a:latin typeface="Arial"/>
                  <a:ea typeface="Arial"/>
                  <a:cs typeface="Arial"/>
                  <a:sym typeface="Arial"/>
                </a:rPr>
                <a:t>29</a:t>
              </a:r>
              <a:r>
                <a:rPr lang="en-GB" sz="1100">
                  <a:solidFill>
                    <a:srgbClr val="0F172A"/>
                  </a:solidFill>
                  <a:latin typeface="Arial"/>
                  <a:ea typeface="Arial"/>
                  <a:cs typeface="Arial"/>
                  <a:sym typeface="Arial"/>
                </a:rPr>
                <a:t> Conclusion</a:t>
              </a:r>
              <a:endParaRPr sz="1100">
                <a:solidFill>
                  <a:srgbClr val="0F172A"/>
                </a:solidFill>
                <a:latin typeface="Arial"/>
                <a:ea typeface="Arial"/>
                <a:cs typeface="Arial"/>
                <a:sym typeface="Arial"/>
              </a:endParaRPr>
            </a:p>
            <a:p>
              <a:pPr indent="0" lvl="0" marL="0" rtl="0" algn="l">
                <a:spcBef>
                  <a:spcPts val="450"/>
                </a:spcBef>
                <a:spcAft>
                  <a:spcPts val="450"/>
                </a:spcAft>
                <a:buNone/>
              </a:pPr>
              <a:r>
                <a:rPr b="1" lang="en-GB" sz="1100">
                  <a:solidFill>
                    <a:srgbClr val="0F172A"/>
                  </a:solidFill>
                  <a:latin typeface="Arial"/>
                  <a:ea typeface="Arial"/>
                  <a:cs typeface="Arial"/>
                  <a:sym typeface="Arial"/>
                </a:rPr>
                <a:t>30</a:t>
              </a:r>
              <a:r>
                <a:rPr lang="en-GB" sz="1100">
                  <a:solidFill>
                    <a:srgbClr val="0F172A"/>
                  </a:solidFill>
                  <a:latin typeface="Arial"/>
                  <a:ea typeface="Arial"/>
                  <a:cs typeface="Arial"/>
                  <a:sym typeface="Arial"/>
                </a:rPr>
                <a:t> Thank You / Q&amp;A</a:t>
              </a:r>
              <a:endParaRPr sz="1100">
                <a:solidFill>
                  <a:srgbClr val="0F172A"/>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Picture 4" id="424" name="Google Shape;424;p46"/>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425" name="Google Shape;425;p46"/>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426" name="Google Shape;426;p46"/>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427" name="Google Shape;427;p46"/>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8" name="Google Shape;428;p46"/>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429" name="Google Shape;429;p46"/>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430" name="Google Shape;430;p46"/>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solidFill>
                  <a:srgbClr val="F8FAFC"/>
                </a:solidFill>
                <a:latin typeface="Helvetica Neue"/>
                <a:ea typeface="Helvetica Neue"/>
                <a:cs typeface="Helvetica Neue"/>
                <a:sym typeface="Helvetica Neue"/>
              </a:rPr>
              <a:t>Datasets — inspect what you have</a:t>
            </a:r>
            <a:endParaRPr>
              <a:solidFill>
                <a:srgbClr val="F8FAFC"/>
              </a:solidFill>
            </a:endParaRPr>
          </a:p>
        </p:txBody>
      </p:sp>
      <p:grpSp>
        <p:nvGrpSpPr>
          <p:cNvPr id="431" name="Google Shape;431;p46"/>
          <p:cNvGrpSpPr/>
          <p:nvPr/>
        </p:nvGrpSpPr>
        <p:grpSpPr>
          <a:xfrm>
            <a:off x="428625" y="1143000"/>
            <a:ext cx="8286825" cy="3048150"/>
            <a:chOff x="428625" y="1143000"/>
            <a:chExt cx="8286825" cy="3048150"/>
          </a:xfrm>
        </p:grpSpPr>
        <p:grpSp>
          <p:nvGrpSpPr>
            <p:cNvPr id="432" name="Google Shape;432;p46"/>
            <p:cNvGrpSpPr/>
            <p:nvPr/>
          </p:nvGrpSpPr>
          <p:grpSpPr>
            <a:xfrm>
              <a:off x="428625" y="1143000"/>
              <a:ext cx="4048200" cy="1428900"/>
              <a:chOff x="428625" y="1143000"/>
              <a:chExt cx="4048200" cy="1428900"/>
            </a:xfrm>
          </p:grpSpPr>
          <p:sp>
            <p:nvSpPr>
              <p:cNvPr id="433" name="Google Shape;433;p46"/>
              <p:cNvSpPr/>
              <p:nvPr/>
            </p:nvSpPr>
            <p:spPr>
              <a:xfrm>
                <a:off x="428625" y="1143000"/>
                <a:ext cx="4048200" cy="1428900"/>
              </a:xfrm>
              <a:prstGeom prst="roundRect">
                <a:avLst>
                  <a:gd fmla="val 8000"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4" name="Google Shape;434;p46"/>
              <p:cNvSpPr txBox="1"/>
              <p:nvPr/>
            </p:nvSpPr>
            <p:spPr>
              <a:xfrm>
                <a:off x="428625" y="114300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Comprehensive Browsing</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Browse every registered dataset and its associated cases with ease.</a:t>
                </a:r>
                <a:endParaRPr b="0" sz="1300">
                  <a:solidFill>
                    <a:srgbClr val="334155"/>
                  </a:solidFill>
                  <a:latin typeface="Helvetica Neue"/>
                  <a:ea typeface="Helvetica Neue"/>
                  <a:cs typeface="Helvetica Neue"/>
                  <a:sym typeface="Helvetica Neue"/>
                </a:endParaRPr>
              </a:p>
            </p:txBody>
          </p:sp>
        </p:grpSp>
        <p:grpSp>
          <p:nvGrpSpPr>
            <p:cNvPr id="435" name="Google Shape;435;p46"/>
            <p:cNvGrpSpPr/>
            <p:nvPr/>
          </p:nvGrpSpPr>
          <p:grpSpPr>
            <a:xfrm>
              <a:off x="4667250" y="1143000"/>
              <a:ext cx="4048200" cy="1428900"/>
              <a:chOff x="4667250" y="1143000"/>
              <a:chExt cx="4048200" cy="1428900"/>
            </a:xfrm>
          </p:grpSpPr>
          <p:sp>
            <p:nvSpPr>
              <p:cNvPr id="436" name="Google Shape;436;p46"/>
              <p:cNvSpPr/>
              <p:nvPr/>
            </p:nvSpPr>
            <p:spPr>
              <a:xfrm>
                <a:off x="4667250" y="1143000"/>
                <a:ext cx="4048200" cy="14289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7" name="Google Shape;437;p46"/>
              <p:cNvSpPr txBox="1"/>
              <p:nvPr/>
            </p:nvSpPr>
            <p:spPr>
              <a:xfrm>
                <a:off x="4667250" y="114300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Interactive Quick View</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Renders actual 3D geometry and fields in-browser via ParaView server-side.</a:t>
                </a:r>
                <a:endParaRPr b="0" sz="1300">
                  <a:solidFill>
                    <a:srgbClr val="334155"/>
                  </a:solidFill>
                  <a:latin typeface="Helvetica Neue"/>
                  <a:ea typeface="Helvetica Neue"/>
                  <a:cs typeface="Helvetica Neue"/>
                  <a:sym typeface="Helvetica Neue"/>
                </a:endParaRPr>
              </a:p>
            </p:txBody>
          </p:sp>
        </p:grpSp>
        <p:grpSp>
          <p:nvGrpSpPr>
            <p:cNvPr id="438" name="Google Shape;438;p46"/>
            <p:cNvGrpSpPr/>
            <p:nvPr/>
          </p:nvGrpSpPr>
          <p:grpSpPr>
            <a:xfrm>
              <a:off x="428625" y="2762250"/>
              <a:ext cx="4048200" cy="1428900"/>
              <a:chOff x="428625" y="2762250"/>
              <a:chExt cx="4048200" cy="1428900"/>
            </a:xfrm>
          </p:grpSpPr>
          <p:sp>
            <p:nvSpPr>
              <p:cNvPr id="439" name="Google Shape;439;p46"/>
              <p:cNvSpPr/>
              <p:nvPr/>
            </p:nvSpPr>
            <p:spPr>
              <a:xfrm>
                <a:off x="428625" y="2762250"/>
                <a:ext cx="4048200" cy="14289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0" name="Google Shape;440;p46"/>
              <p:cNvSpPr txBox="1"/>
              <p:nvPr/>
            </p:nvSpPr>
            <p:spPr>
              <a:xfrm>
                <a:off x="428625" y="276225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Instant Analysis</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View parameter distributions and correlations across the entire dataset at a glance.</a:t>
                </a:r>
                <a:endParaRPr b="0" sz="1300">
                  <a:solidFill>
                    <a:srgbClr val="334155"/>
                  </a:solidFill>
                  <a:latin typeface="Helvetica Neue"/>
                  <a:ea typeface="Helvetica Neue"/>
                  <a:cs typeface="Helvetica Neue"/>
                  <a:sym typeface="Helvetica Neue"/>
                </a:endParaRPr>
              </a:p>
            </p:txBody>
          </p:sp>
        </p:grpSp>
        <p:grpSp>
          <p:nvGrpSpPr>
            <p:cNvPr id="441" name="Google Shape;441;p46"/>
            <p:cNvGrpSpPr/>
            <p:nvPr/>
          </p:nvGrpSpPr>
          <p:grpSpPr>
            <a:xfrm>
              <a:off x="4667250" y="2762250"/>
              <a:ext cx="4048200" cy="1428900"/>
              <a:chOff x="4667250" y="2762250"/>
              <a:chExt cx="4048200" cy="1428900"/>
            </a:xfrm>
          </p:grpSpPr>
          <p:sp>
            <p:nvSpPr>
              <p:cNvPr id="442" name="Google Shape;442;p46"/>
              <p:cNvSpPr/>
              <p:nvPr/>
            </p:nvSpPr>
            <p:spPr>
              <a:xfrm>
                <a:off x="4667250" y="2762250"/>
                <a:ext cx="4048200" cy="1428900"/>
              </a:xfrm>
              <a:prstGeom prst="roundRect">
                <a:avLst>
                  <a:gd fmla="val 8000"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3" name="Google Shape;443;p46"/>
              <p:cNvSpPr txBox="1"/>
              <p:nvPr/>
            </p:nvSpPr>
            <p:spPr>
              <a:xfrm>
                <a:off x="4667250" y="276225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FFFFFF"/>
                    </a:solidFill>
                    <a:latin typeface="Helvetica Neue"/>
                    <a:ea typeface="Helvetica Neue"/>
                    <a:cs typeface="Helvetica Neue"/>
                    <a:sym typeface="Helvetica Neue"/>
                  </a:rPr>
                  <a:t>Reproducible Results</a:t>
                </a:r>
                <a:endParaRPr b="1" sz="1600">
                  <a:solidFill>
                    <a:srgbClr val="FFFFFF"/>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FFFFFF"/>
                    </a:solidFill>
                    <a:latin typeface="Helvetica Neue"/>
                    <a:ea typeface="Helvetica Neue"/>
                    <a:cs typeface="Helvetica Neue"/>
                    <a:sym typeface="Helvetica Neue"/>
                  </a:rPr>
                  <a:t>Immutable and versioned datasets ensure runs stay reproducible once registered.</a:t>
                </a:r>
                <a:endParaRPr b="0" sz="1300">
                  <a:solidFill>
                    <a:srgbClr val="FFFFFF"/>
                  </a:solidFill>
                  <a:latin typeface="Helvetica Neue"/>
                  <a:ea typeface="Helvetica Neue"/>
                  <a:cs typeface="Helvetica Neue"/>
                  <a:sym typeface="Helvetica Neue"/>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7"/>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Clr>
                <a:schemeClr val="dk1"/>
              </a:buClr>
              <a:buSzPts val="1100"/>
              <a:buFont typeface="Arial"/>
              <a:buNone/>
            </a:pPr>
            <a:r>
              <a:rPr lang="en-GB">
                <a:solidFill>
                  <a:srgbClr val="F8FAFC"/>
                </a:solidFill>
                <a:latin typeface="Helvetica Neue"/>
                <a:ea typeface="Helvetica Neue"/>
                <a:cs typeface="Helvetica Neue"/>
                <a:sym typeface="Helvetica Neue"/>
              </a:rPr>
              <a:t>Datasets — inspect what you have</a:t>
            </a:r>
            <a:endParaRPr/>
          </a:p>
        </p:txBody>
      </p:sp>
      <p:pic>
        <p:nvPicPr>
          <p:cNvPr id="449" name="Google Shape;449;p47" title="datasets.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Picture 4" id="454" name="Google Shape;454;p48"/>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455" name="Google Shape;455;p48"/>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456" name="Google Shape;456;p48"/>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457" name="Google Shape;457;p48"/>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8" name="Google Shape;458;p48"/>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459" name="Google Shape;459;p48"/>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460" name="Google Shape;460;p48"/>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solidFill>
                  <a:srgbClr val="F8FAFC"/>
                </a:solidFill>
                <a:latin typeface="Helvetica Neue"/>
                <a:ea typeface="Helvetica Neue"/>
                <a:cs typeface="Helvetica Neue"/>
                <a:sym typeface="Helvetica Neue"/>
              </a:rPr>
              <a:t>Train — launch a run in a few clicks</a:t>
            </a:r>
            <a:endParaRPr>
              <a:solidFill>
                <a:srgbClr val="F8FAFC"/>
              </a:solidFill>
            </a:endParaRPr>
          </a:p>
        </p:txBody>
      </p:sp>
      <p:grpSp>
        <p:nvGrpSpPr>
          <p:cNvPr id="461" name="Google Shape;461;p48"/>
          <p:cNvGrpSpPr/>
          <p:nvPr/>
        </p:nvGrpSpPr>
        <p:grpSpPr>
          <a:xfrm>
            <a:off x="428625" y="1143000"/>
            <a:ext cx="8286825" cy="3048150"/>
            <a:chOff x="428625" y="1143000"/>
            <a:chExt cx="8286825" cy="3048150"/>
          </a:xfrm>
        </p:grpSpPr>
        <p:grpSp>
          <p:nvGrpSpPr>
            <p:cNvPr id="462" name="Google Shape;462;p48"/>
            <p:cNvGrpSpPr/>
            <p:nvPr/>
          </p:nvGrpSpPr>
          <p:grpSpPr>
            <a:xfrm>
              <a:off x="428625" y="1143000"/>
              <a:ext cx="4048200" cy="1428900"/>
              <a:chOff x="428625" y="1143000"/>
              <a:chExt cx="4048200" cy="1428900"/>
            </a:xfrm>
          </p:grpSpPr>
          <p:sp>
            <p:nvSpPr>
              <p:cNvPr id="463" name="Google Shape;463;p48"/>
              <p:cNvSpPr/>
              <p:nvPr/>
            </p:nvSpPr>
            <p:spPr>
              <a:xfrm>
                <a:off x="428625" y="1143000"/>
                <a:ext cx="4048200" cy="1428900"/>
              </a:xfrm>
              <a:prstGeom prst="roundRect">
                <a:avLst>
                  <a:gd fmla="val 7999"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4" name="Google Shape;464;p48"/>
              <p:cNvSpPr txBox="1"/>
              <p:nvPr/>
            </p:nvSpPr>
            <p:spPr>
              <a:xfrm>
                <a:off x="428625" y="114300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Configuration</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Pick dataset, model family (DoMINO / MeshGraphNet), and mode (volume/surface).</a:t>
                </a:r>
                <a:endParaRPr b="0" sz="1300">
                  <a:solidFill>
                    <a:srgbClr val="334155"/>
                  </a:solidFill>
                  <a:latin typeface="Helvetica Neue"/>
                  <a:ea typeface="Helvetica Neue"/>
                  <a:cs typeface="Helvetica Neue"/>
                  <a:sym typeface="Helvetica Neue"/>
                </a:endParaRPr>
              </a:p>
            </p:txBody>
          </p:sp>
        </p:grpSp>
        <p:grpSp>
          <p:nvGrpSpPr>
            <p:cNvPr id="465" name="Google Shape;465;p48"/>
            <p:cNvGrpSpPr/>
            <p:nvPr/>
          </p:nvGrpSpPr>
          <p:grpSpPr>
            <a:xfrm>
              <a:off x="4667250" y="1143000"/>
              <a:ext cx="4048200" cy="1428900"/>
              <a:chOff x="4667250" y="1143000"/>
              <a:chExt cx="4048200" cy="1428900"/>
            </a:xfrm>
          </p:grpSpPr>
          <p:sp>
            <p:nvSpPr>
              <p:cNvPr id="466" name="Google Shape;466;p48"/>
              <p:cNvSpPr/>
              <p:nvPr/>
            </p:nvSpPr>
            <p:spPr>
              <a:xfrm>
                <a:off x="4667250" y="1143000"/>
                <a:ext cx="4048200" cy="1428900"/>
              </a:xfrm>
              <a:prstGeom prst="roundRect">
                <a:avLst>
                  <a:gd fmla="val 7999"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67" name="Google Shape;467;p48"/>
              <p:cNvSpPr txBox="1"/>
              <p:nvPr/>
            </p:nvSpPr>
            <p:spPr>
              <a:xfrm>
                <a:off x="4667250" y="114300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Smart Defaults</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Set train/val/test split, epochs, batch size, and field weights — sensible defaults are pre-filled.</a:t>
                </a:r>
                <a:endParaRPr b="0" sz="1300">
                  <a:solidFill>
                    <a:srgbClr val="334155"/>
                  </a:solidFill>
                  <a:latin typeface="Helvetica Neue"/>
                  <a:ea typeface="Helvetica Neue"/>
                  <a:cs typeface="Helvetica Neue"/>
                  <a:sym typeface="Helvetica Neue"/>
                </a:endParaRPr>
              </a:p>
            </p:txBody>
          </p:sp>
        </p:grpSp>
        <p:grpSp>
          <p:nvGrpSpPr>
            <p:cNvPr id="468" name="Google Shape;468;p48"/>
            <p:cNvGrpSpPr/>
            <p:nvPr/>
          </p:nvGrpSpPr>
          <p:grpSpPr>
            <a:xfrm>
              <a:off x="428625" y="2762250"/>
              <a:ext cx="4048200" cy="1428900"/>
              <a:chOff x="428625" y="2762250"/>
              <a:chExt cx="4048200" cy="1428900"/>
            </a:xfrm>
          </p:grpSpPr>
          <p:sp>
            <p:nvSpPr>
              <p:cNvPr id="469" name="Google Shape;469;p48"/>
              <p:cNvSpPr/>
              <p:nvPr/>
            </p:nvSpPr>
            <p:spPr>
              <a:xfrm>
                <a:off x="428625" y="2762250"/>
                <a:ext cx="4048200" cy="1428900"/>
              </a:xfrm>
              <a:prstGeom prst="roundRect">
                <a:avLst>
                  <a:gd fmla="val 7999"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70" name="Google Shape;470;p48"/>
              <p:cNvSpPr txBox="1"/>
              <p:nvPr/>
            </p:nvSpPr>
            <p:spPr>
              <a:xfrm>
                <a:off x="428625" y="276225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Data Organization</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Automatically splits the dataset and writes a self-contained, append-only run folder.</a:t>
                </a:r>
                <a:endParaRPr b="0" sz="1300">
                  <a:solidFill>
                    <a:srgbClr val="334155"/>
                  </a:solidFill>
                  <a:latin typeface="Helvetica Neue"/>
                  <a:ea typeface="Helvetica Neue"/>
                  <a:cs typeface="Helvetica Neue"/>
                  <a:sym typeface="Helvetica Neue"/>
                </a:endParaRPr>
              </a:p>
            </p:txBody>
          </p:sp>
        </p:grpSp>
        <p:grpSp>
          <p:nvGrpSpPr>
            <p:cNvPr id="471" name="Google Shape;471;p48"/>
            <p:cNvGrpSpPr/>
            <p:nvPr/>
          </p:nvGrpSpPr>
          <p:grpSpPr>
            <a:xfrm>
              <a:off x="4667250" y="2762250"/>
              <a:ext cx="4048200" cy="1428900"/>
              <a:chOff x="4667250" y="2762250"/>
              <a:chExt cx="4048200" cy="1428900"/>
            </a:xfrm>
          </p:grpSpPr>
          <p:sp>
            <p:nvSpPr>
              <p:cNvPr id="472" name="Google Shape;472;p48"/>
              <p:cNvSpPr/>
              <p:nvPr/>
            </p:nvSpPr>
            <p:spPr>
              <a:xfrm>
                <a:off x="4667250" y="2762250"/>
                <a:ext cx="4048200" cy="1428900"/>
              </a:xfrm>
              <a:prstGeom prst="roundRect">
                <a:avLst>
                  <a:gd fmla="val 7999"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73" name="Google Shape;473;p48"/>
              <p:cNvSpPr txBox="1"/>
              <p:nvPr/>
            </p:nvSpPr>
            <p:spPr>
              <a:xfrm>
                <a:off x="4667250" y="2762250"/>
                <a:ext cx="4048200" cy="1428900"/>
              </a:xfrm>
              <a:prstGeom prst="rect">
                <a:avLst/>
              </a:prstGeom>
              <a:no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FFFFFF"/>
                    </a:solidFill>
                    <a:latin typeface="Helvetica Neue"/>
                    <a:ea typeface="Helvetica Neue"/>
                    <a:cs typeface="Helvetica Neue"/>
                    <a:sym typeface="Helvetica Neue"/>
                  </a:rPr>
                  <a:t>High Performance</a:t>
                </a:r>
                <a:endParaRPr b="1" sz="1600">
                  <a:solidFill>
                    <a:srgbClr val="FFFFFF"/>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FFFFFF"/>
                    </a:solidFill>
                    <a:latin typeface="Helvetica Neue"/>
                    <a:ea typeface="Helvetica Neue"/>
                    <a:cs typeface="Helvetica Neue"/>
                    <a:sym typeface="Helvetica Neue"/>
                  </a:rPr>
                  <a:t>Multi-GPU training via torchrun, kicked off straight from the user interface.</a:t>
                </a:r>
                <a:endParaRPr b="0" sz="1300">
                  <a:solidFill>
                    <a:srgbClr val="FFFFFF"/>
                  </a:solidFill>
                  <a:latin typeface="Helvetica Neue"/>
                  <a:ea typeface="Helvetica Neue"/>
                  <a:cs typeface="Helvetica Neue"/>
                  <a:sym typeface="Helvetica Neue"/>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9"/>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Clr>
                <a:schemeClr val="dk1"/>
              </a:buClr>
              <a:buSzPts val="1100"/>
              <a:buFont typeface="Arial"/>
              <a:buNone/>
            </a:pPr>
            <a:r>
              <a:rPr lang="en-GB">
                <a:solidFill>
                  <a:srgbClr val="F8FAFC"/>
                </a:solidFill>
                <a:latin typeface="Helvetica Neue"/>
                <a:ea typeface="Helvetica Neue"/>
                <a:cs typeface="Helvetica Neue"/>
                <a:sym typeface="Helvetica Neue"/>
              </a:rPr>
              <a:t>Train — launch a run in a few clicks</a:t>
            </a:r>
            <a:endParaRPr/>
          </a:p>
        </p:txBody>
      </p:sp>
      <p:pic>
        <p:nvPicPr>
          <p:cNvPr id="479" name="Google Shape;479;p49" title="train.mp4">
            <a:hlinkClick r:id="rId3"/>
          </p:cNvPr>
          <p:cNvPicPr preferRelativeResize="0"/>
          <p:nvPr/>
        </p:nvPicPr>
        <p:blipFill>
          <a:blip r:embed="rId4">
            <a:alphaModFix/>
          </a:blip>
          <a:stretch>
            <a:fillRect/>
          </a:stretch>
        </p:blipFill>
        <p:spPr>
          <a:xfrm>
            <a:off x="0" y="3"/>
            <a:ext cx="9144000" cy="51434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Picture 4" id="484" name="Google Shape;484;p50"/>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485" name="Google Shape;485;p50"/>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486" name="Google Shape;486;p50"/>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487" name="Google Shape;487;p50"/>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8" name="Google Shape;488;p50"/>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489" name="Google Shape;489;p50"/>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490" name="Google Shape;490;p50"/>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solidFill>
                  <a:srgbClr val="F8FAFC"/>
                </a:solidFill>
                <a:latin typeface="Helvetica Neue"/>
                <a:ea typeface="Helvetica Neue"/>
                <a:cs typeface="Helvetica Neue"/>
                <a:sym typeface="Helvetica Neue"/>
              </a:rPr>
              <a:t>Monitor — watch training live</a:t>
            </a:r>
            <a:endParaRPr>
              <a:solidFill>
                <a:srgbClr val="F8FAFC"/>
              </a:solidFill>
            </a:endParaRPr>
          </a:p>
        </p:txBody>
      </p:sp>
      <p:grpSp>
        <p:nvGrpSpPr>
          <p:cNvPr id="491" name="Google Shape;491;p50"/>
          <p:cNvGrpSpPr/>
          <p:nvPr/>
        </p:nvGrpSpPr>
        <p:grpSpPr>
          <a:xfrm>
            <a:off x="428625" y="1333500"/>
            <a:ext cx="8286825" cy="2762175"/>
            <a:chOff x="428625" y="1333500"/>
            <a:chExt cx="8286825" cy="2762175"/>
          </a:xfrm>
        </p:grpSpPr>
        <p:sp>
          <p:nvSpPr>
            <p:cNvPr id="492" name="Google Shape;492;p50"/>
            <p:cNvSpPr/>
            <p:nvPr/>
          </p:nvSpPr>
          <p:spPr>
            <a:xfrm>
              <a:off x="428625" y="1333500"/>
              <a:ext cx="4048200" cy="1285800"/>
            </a:xfrm>
            <a:prstGeom prst="roundRect">
              <a:avLst>
                <a:gd fmla="val 8888" name="adj"/>
              </a:avLst>
            </a:prstGeom>
            <a:solidFill>
              <a:srgbClr val="E6F4F3"/>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3" name="Google Shape;493;p50"/>
            <p:cNvSpPr txBox="1"/>
            <p:nvPr/>
          </p:nvSpPr>
          <p:spPr>
            <a:xfrm>
              <a:off x="428625" y="1333500"/>
              <a:ext cx="4048200" cy="1285800"/>
            </a:xfrm>
            <a:prstGeom prst="rect">
              <a:avLst/>
            </a:prstGeom>
            <a:solidFill>
              <a:srgbClr val="000000">
                <a:alpha val="0"/>
              </a:srgbClr>
            </a:solid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Loss Curves</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Real-time visualization of train and validation curves as epochs complete.</a:t>
              </a:r>
              <a:endParaRPr b="0" sz="1300">
                <a:solidFill>
                  <a:srgbClr val="334155"/>
                </a:solidFill>
                <a:latin typeface="Helvetica Neue"/>
                <a:ea typeface="Helvetica Neue"/>
                <a:cs typeface="Helvetica Neue"/>
                <a:sym typeface="Helvetica Neue"/>
              </a:endParaRPr>
            </a:p>
          </p:txBody>
        </p:sp>
        <p:sp>
          <p:nvSpPr>
            <p:cNvPr id="494" name="Google Shape;494;p50"/>
            <p:cNvSpPr/>
            <p:nvPr/>
          </p:nvSpPr>
          <p:spPr>
            <a:xfrm>
              <a:off x="4667250" y="1333500"/>
              <a:ext cx="4048200" cy="1285800"/>
            </a:xfrm>
            <a:prstGeom prst="roundRect">
              <a:avLst>
                <a:gd fmla="val 8888"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5" name="Google Shape;495;p50"/>
            <p:cNvSpPr txBox="1"/>
            <p:nvPr/>
          </p:nvSpPr>
          <p:spPr>
            <a:xfrm>
              <a:off x="4667250" y="1333500"/>
              <a:ext cx="4048200" cy="1285800"/>
            </a:xfrm>
            <a:prstGeom prst="rect">
              <a:avLst/>
            </a:prstGeom>
            <a:solidFill>
              <a:srgbClr val="000000">
                <a:alpha val="0"/>
              </a:srgbClr>
            </a:solid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Live Streaming</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Run status, GPU/hardware info, and full logs streamed directly to your browser.</a:t>
              </a:r>
              <a:endParaRPr b="0" sz="1300">
                <a:solidFill>
                  <a:srgbClr val="334155"/>
                </a:solidFill>
                <a:latin typeface="Helvetica Neue"/>
                <a:ea typeface="Helvetica Neue"/>
                <a:cs typeface="Helvetica Neue"/>
                <a:sym typeface="Helvetica Neue"/>
              </a:endParaRPr>
            </a:p>
          </p:txBody>
        </p:sp>
        <p:sp>
          <p:nvSpPr>
            <p:cNvPr id="496" name="Google Shape;496;p50"/>
            <p:cNvSpPr/>
            <p:nvPr/>
          </p:nvSpPr>
          <p:spPr>
            <a:xfrm>
              <a:off x="428625" y="2809875"/>
              <a:ext cx="4048200" cy="1285800"/>
            </a:xfrm>
            <a:prstGeom prst="roundRect">
              <a:avLst>
                <a:gd fmla="val 8888"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7" name="Google Shape;497;p50"/>
            <p:cNvSpPr txBox="1"/>
            <p:nvPr/>
          </p:nvSpPr>
          <p:spPr>
            <a:xfrm>
              <a:off x="428625" y="2809875"/>
              <a:ext cx="4048200" cy="1285800"/>
            </a:xfrm>
            <a:prstGeom prst="rect">
              <a:avLst/>
            </a:prstGeom>
            <a:solidFill>
              <a:srgbClr val="000000">
                <a:alpha val="0"/>
              </a:srgbClr>
            </a:solid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07A89D"/>
                  </a:solidFill>
                  <a:latin typeface="Helvetica Neue"/>
                  <a:ea typeface="Helvetica Neue"/>
                  <a:cs typeface="Helvetica Neue"/>
                  <a:sym typeface="Helvetica Neue"/>
                </a:rPr>
                <a:t>Side-by-Side Analysis</a:t>
              </a:r>
              <a:endParaRPr b="1" sz="1600">
                <a:solidFill>
                  <a:srgbClr val="07A89D"/>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334155"/>
                  </a:solidFill>
                  <a:latin typeface="Helvetica Neue"/>
                  <a:ea typeface="Helvetica Neue"/>
                  <a:cs typeface="Helvetica Neue"/>
                  <a:sym typeface="Helvetica Neue"/>
                </a:rPr>
                <a:t>Compare multiple runs simultaneously to identify the best performing models.</a:t>
              </a:r>
              <a:endParaRPr b="0" sz="1300">
                <a:solidFill>
                  <a:srgbClr val="334155"/>
                </a:solidFill>
                <a:latin typeface="Helvetica Neue"/>
                <a:ea typeface="Helvetica Neue"/>
                <a:cs typeface="Helvetica Neue"/>
                <a:sym typeface="Helvetica Neue"/>
              </a:endParaRPr>
            </a:p>
          </p:txBody>
        </p:sp>
        <p:sp>
          <p:nvSpPr>
            <p:cNvPr id="498" name="Google Shape;498;p50"/>
            <p:cNvSpPr/>
            <p:nvPr/>
          </p:nvSpPr>
          <p:spPr>
            <a:xfrm>
              <a:off x="4667250" y="2809875"/>
              <a:ext cx="4048200" cy="1285800"/>
            </a:xfrm>
            <a:prstGeom prst="roundRect">
              <a:avLst>
                <a:gd fmla="val 8888"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99" name="Google Shape;499;p50"/>
            <p:cNvSpPr txBox="1"/>
            <p:nvPr/>
          </p:nvSpPr>
          <p:spPr>
            <a:xfrm>
              <a:off x="4667250" y="2809875"/>
              <a:ext cx="4048200" cy="1285800"/>
            </a:xfrm>
            <a:prstGeom prst="rect">
              <a:avLst/>
            </a:prstGeom>
            <a:solidFill>
              <a:srgbClr val="000000">
                <a:alpha val="0"/>
              </a:srgbClr>
            </a:solidFill>
            <a:ln>
              <a:noFill/>
            </a:ln>
          </p:spPr>
          <p:txBody>
            <a:bodyPr anchorCtr="0" anchor="ctr" bIns="190500" lIns="190500" spcFirstLastPara="1" rIns="190500" wrap="square" tIns="190500">
              <a:noAutofit/>
            </a:bodyPr>
            <a:lstStyle/>
            <a:p>
              <a:pPr indent="0" lvl="0" marL="0" rtl="0" algn="l">
                <a:spcBef>
                  <a:spcPts val="0"/>
                </a:spcBef>
                <a:spcAft>
                  <a:spcPts val="0"/>
                </a:spcAft>
                <a:buNone/>
              </a:pPr>
              <a:r>
                <a:rPr b="1" lang="en-GB" sz="1600">
                  <a:solidFill>
                    <a:srgbClr val="FFFFFF"/>
                  </a:solidFill>
                  <a:latin typeface="Helvetica Neue"/>
                  <a:ea typeface="Helvetica Neue"/>
                  <a:cs typeface="Helvetica Neue"/>
                  <a:sym typeface="Helvetica Neue"/>
                </a:rPr>
                <a:t>Lifecycle Tracking</a:t>
              </a:r>
              <a:endParaRPr b="1" sz="1600">
                <a:solidFill>
                  <a:srgbClr val="FFFFFF"/>
                </a:solidFill>
                <a:latin typeface="Helvetica Neue"/>
                <a:ea typeface="Helvetica Neue"/>
                <a:cs typeface="Helvetica Neue"/>
                <a:sym typeface="Helvetica Neue"/>
              </a:endParaRPr>
            </a:p>
            <a:p>
              <a:pPr indent="0" lvl="0" marL="0" rtl="0" algn="l">
                <a:spcBef>
                  <a:spcPts val="600"/>
                </a:spcBef>
                <a:spcAft>
                  <a:spcPts val="0"/>
                </a:spcAft>
                <a:buNone/>
              </a:pPr>
              <a:r>
                <a:rPr b="0" lang="en-GB" sz="1300">
                  <a:solidFill>
                    <a:srgbClr val="FFFFFF"/>
                  </a:solidFill>
                  <a:latin typeface="Helvetica Neue"/>
                  <a:ea typeface="Helvetica Neue"/>
                  <a:cs typeface="Helvetica Neue"/>
                  <a:sym typeface="Helvetica Neue"/>
                </a:rPr>
                <a:t>Clear visibility of run states: initialized → running → completed / failed.</a:t>
              </a:r>
              <a:endParaRPr b="0" sz="1300">
                <a:solidFill>
                  <a:srgbClr val="FFFFFF"/>
                </a:solidFill>
                <a:latin typeface="Helvetica Neue"/>
                <a:ea typeface="Helvetica Neue"/>
                <a:cs typeface="Helvetica Neue"/>
                <a:sym typeface="Helvetica Neue"/>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1"/>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Clr>
                <a:schemeClr val="dk1"/>
              </a:buClr>
              <a:buSzPts val="1100"/>
              <a:buFont typeface="Arial"/>
              <a:buNone/>
            </a:pPr>
            <a:r>
              <a:rPr lang="en-GB">
                <a:solidFill>
                  <a:srgbClr val="F8FAFC"/>
                </a:solidFill>
                <a:latin typeface="Helvetica Neue"/>
                <a:ea typeface="Helvetica Neue"/>
                <a:cs typeface="Helvetica Neue"/>
                <a:sym typeface="Helvetica Neue"/>
              </a:rPr>
              <a:t>Monitor — watch training live</a:t>
            </a:r>
            <a:endParaRPr/>
          </a:p>
        </p:txBody>
      </p:sp>
      <p:pic>
        <p:nvPicPr>
          <p:cNvPr id="505" name="Google Shape;505;p51" title="monitor.mp4">
            <a:hlinkClick r:id="rId3"/>
          </p:cNvPr>
          <p:cNvPicPr preferRelativeResize="0"/>
          <p:nvPr/>
        </p:nvPicPr>
        <p:blipFill>
          <a:blip r:embed="rId4">
            <a:alphaModFix/>
          </a:blip>
          <a:stretch>
            <a:fillRect/>
          </a:stretch>
        </p:blipFill>
        <p:spPr>
          <a:xfrm>
            <a:off x="0" y="-27575"/>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descr="Picture 4" id="510" name="Google Shape;510;p52"/>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511" name="Google Shape;511;p52"/>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512" name="Google Shape;512;p52"/>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513" name="Google Shape;513;p52"/>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4" name="Google Shape;514;p52"/>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515" name="Google Shape;515;p52"/>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516" name="Google Shape;516;p52"/>
          <p:cNvSpPr txBox="1"/>
          <p:nvPr>
            <p:ph type="title"/>
          </p:nvPr>
        </p:nvSpPr>
        <p:spPr>
          <a:xfrm>
            <a:off x="229441" y="55168"/>
            <a:ext cx="7350900" cy="701100"/>
          </a:xfrm>
          <a:prstGeom prst="rect">
            <a:avLst/>
          </a:prstGeom>
        </p:spPr>
        <p:txBody>
          <a:bodyPr anchorCtr="0" anchor="ctr" bIns="45700" lIns="45700" spcFirstLastPara="1" rIns="45700" wrap="square" tIns="45700">
            <a:normAutofit fontScale="90000"/>
          </a:bodyPr>
          <a:lstStyle/>
          <a:p>
            <a:pPr indent="0" lvl="0" marL="0" rtl="0" algn="l">
              <a:spcBef>
                <a:spcPts val="0"/>
              </a:spcBef>
              <a:spcAft>
                <a:spcPts val="0"/>
              </a:spcAft>
              <a:buNone/>
            </a:pPr>
            <a:r>
              <a:rPr lang="en-GB"/>
              <a:t>Inference - Once trained model, any Geometry</a:t>
            </a:r>
            <a:endParaRPr/>
          </a:p>
        </p:txBody>
      </p:sp>
      <p:grpSp>
        <p:nvGrpSpPr>
          <p:cNvPr id="517" name="Google Shape;517;p52"/>
          <p:cNvGrpSpPr/>
          <p:nvPr/>
        </p:nvGrpSpPr>
        <p:grpSpPr>
          <a:xfrm>
            <a:off x="428625" y="1095375"/>
            <a:ext cx="8286900" cy="3048150"/>
            <a:chOff x="428625" y="1095375"/>
            <a:chExt cx="8286900" cy="3048150"/>
          </a:xfrm>
        </p:grpSpPr>
        <p:sp>
          <p:nvSpPr>
            <p:cNvPr id="518" name="Google Shape;518;p52"/>
            <p:cNvSpPr/>
            <p:nvPr/>
          </p:nvSpPr>
          <p:spPr>
            <a:xfrm>
              <a:off x="428625" y="1095375"/>
              <a:ext cx="25719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19" name="Google Shape;519;p52"/>
            <p:cNvSpPr txBox="1"/>
            <p:nvPr/>
          </p:nvSpPr>
          <p:spPr>
            <a:xfrm>
              <a:off x="428625" y="1095375"/>
              <a:ext cx="2571900" cy="1428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Helvetica Neue"/>
                  <a:ea typeface="Helvetica Neue"/>
                  <a:cs typeface="Helvetica Neue"/>
                  <a:sym typeface="Helvetica Neue"/>
                </a:rPr>
                <a:t>Three views in one tab</a:t>
              </a:r>
              <a:endParaRPr b="1" sz="1300">
                <a:solidFill>
                  <a:srgbClr val="07A89D"/>
                </a:solidFill>
                <a:latin typeface="Helvetica Neue"/>
                <a:ea typeface="Helvetica Neue"/>
                <a:cs typeface="Helvetica Neue"/>
                <a:sym typeface="Helvetica Neue"/>
              </a:endParaRPr>
            </a:p>
            <a:p>
              <a:pPr indent="0" lvl="0" marL="0" rtl="0" algn="l">
                <a:spcBef>
                  <a:spcPts val="450"/>
                </a:spcBef>
                <a:spcAft>
                  <a:spcPts val="0"/>
                </a:spcAft>
                <a:buNone/>
              </a:pPr>
              <a:r>
                <a:rPr b="0" lang="en-GB" sz="1100">
                  <a:solidFill>
                    <a:srgbClr val="334155"/>
                  </a:solidFill>
                  <a:latin typeface="Helvetica Neue"/>
                  <a:ea typeface="Helvetica Neue"/>
                  <a:cs typeface="Helvetica Neue"/>
                  <a:sym typeface="Helvetica Neue"/>
                </a:rPr>
                <a:t>Validation results, Training results, and Infer on brand-new geometry</a:t>
              </a:r>
              <a:endParaRPr b="0" sz="1100">
                <a:solidFill>
                  <a:srgbClr val="334155"/>
                </a:solidFill>
                <a:latin typeface="Helvetica Neue"/>
                <a:ea typeface="Helvetica Neue"/>
                <a:cs typeface="Helvetica Neue"/>
                <a:sym typeface="Helvetica Neue"/>
              </a:endParaRPr>
            </a:p>
          </p:txBody>
        </p:sp>
        <p:sp>
          <p:nvSpPr>
            <p:cNvPr id="520" name="Google Shape;520;p52"/>
            <p:cNvSpPr/>
            <p:nvPr/>
          </p:nvSpPr>
          <p:spPr>
            <a:xfrm>
              <a:off x="3286125" y="1095375"/>
              <a:ext cx="25719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1" name="Google Shape;521;p52"/>
            <p:cNvSpPr txBox="1"/>
            <p:nvPr/>
          </p:nvSpPr>
          <p:spPr>
            <a:xfrm>
              <a:off x="3286125" y="1095375"/>
              <a:ext cx="2571900" cy="1428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Helvetica Neue"/>
                  <a:ea typeface="Helvetica Neue"/>
                  <a:cs typeface="Helvetica Neue"/>
                  <a:sym typeface="Helvetica Neue"/>
                </a:rPr>
                <a:t>Run model on new inputs</a:t>
              </a:r>
              <a:endParaRPr b="1" sz="1300">
                <a:solidFill>
                  <a:srgbClr val="07A89D"/>
                </a:solidFill>
                <a:latin typeface="Helvetica Neue"/>
                <a:ea typeface="Helvetica Neue"/>
                <a:cs typeface="Helvetica Neue"/>
                <a:sym typeface="Helvetica Neue"/>
              </a:endParaRPr>
            </a:p>
            <a:p>
              <a:pPr indent="0" lvl="0" marL="0" rtl="0" algn="l">
                <a:spcBef>
                  <a:spcPts val="450"/>
                </a:spcBef>
                <a:spcAft>
                  <a:spcPts val="0"/>
                </a:spcAft>
                <a:buNone/>
              </a:pPr>
              <a:r>
                <a:rPr b="0" lang="en-GB" sz="1100">
                  <a:solidFill>
                    <a:srgbClr val="334155"/>
                  </a:solidFill>
                  <a:latin typeface="Helvetica Neue"/>
                  <a:ea typeface="Helvetica Neue"/>
                  <a:cs typeface="Helvetica Neue"/>
                  <a:sym typeface="Helvetica Neue"/>
                </a:rPr>
                <a:t>No retraining; seconds per case instead of hours of CFD</a:t>
              </a:r>
              <a:endParaRPr b="0" sz="1100">
                <a:solidFill>
                  <a:srgbClr val="334155"/>
                </a:solidFill>
                <a:latin typeface="Helvetica Neue"/>
                <a:ea typeface="Helvetica Neue"/>
                <a:cs typeface="Helvetica Neue"/>
                <a:sym typeface="Helvetica Neue"/>
              </a:endParaRPr>
            </a:p>
          </p:txBody>
        </p:sp>
        <p:sp>
          <p:nvSpPr>
            <p:cNvPr id="522" name="Google Shape;522;p52"/>
            <p:cNvSpPr/>
            <p:nvPr/>
          </p:nvSpPr>
          <p:spPr>
            <a:xfrm>
              <a:off x="6143625" y="1095375"/>
              <a:ext cx="25719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3" name="Google Shape;523;p52"/>
            <p:cNvSpPr txBox="1"/>
            <p:nvPr/>
          </p:nvSpPr>
          <p:spPr>
            <a:xfrm>
              <a:off x="6143625" y="1095375"/>
              <a:ext cx="2571900" cy="1428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Helvetica Neue"/>
                  <a:ea typeface="Helvetica Neue"/>
                  <a:cs typeface="Helvetica Neue"/>
                  <a:sym typeface="Helvetica Neue"/>
                </a:rPr>
                <a:t>Per-field metrics</a:t>
              </a:r>
              <a:endParaRPr b="1" sz="1300">
                <a:solidFill>
                  <a:srgbClr val="07A89D"/>
                </a:solidFill>
                <a:latin typeface="Helvetica Neue"/>
                <a:ea typeface="Helvetica Neue"/>
                <a:cs typeface="Helvetica Neue"/>
                <a:sym typeface="Helvetica Neue"/>
              </a:endParaRPr>
            </a:p>
            <a:p>
              <a:pPr indent="0" lvl="0" marL="0" rtl="0" algn="l">
                <a:spcBef>
                  <a:spcPts val="450"/>
                </a:spcBef>
                <a:spcAft>
                  <a:spcPts val="0"/>
                </a:spcAft>
                <a:buNone/>
              </a:pPr>
              <a:r>
                <a:rPr b="0" lang="en-GB" sz="1100">
                  <a:solidFill>
                    <a:srgbClr val="334155"/>
                  </a:solidFill>
                  <a:latin typeface="Helvetica Neue"/>
                  <a:ea typeface="Helvetica Neue"/>
                  <a:cs typeface="Helvetica Neue"/>
                  <a:sym typeface="Helvetica Neue"/>
                </a:rPr>
                <a:t>MAE, RMSE, and relative error computed automatically</a:t>
              </a:r>
              <a:endParaRPr b="0" sz="1100">
                <a:solidFill>
                  <a:srgbClr val="334155"/>
                </a:solidFill>
                <a:latin typeface="Helvetica Neue"/>
                <a:ea typeface="Helvetica Neue"/>
                <a:cs typeface="Helvetica Neue"/>
                <a:sym typeface="Helvetica Neue"/>
              </a:endParaRPr>
            </a:p>
          </p:txBody>
        </p:sp>
        <p:sp>
          <p:nvSpPr>
            <p:cNvPr id="524" name="Google Shape;524;p52"/>
            <p:cNvSpPr/>
            <p:nvPr/>
          </p:nvSpPr>
          <p:spPr>
            <a:xfrm>
              <a:off x="428625" y="2714625"/>
              <a:ext cx="25719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5" name="Google Shape;525;p52"/>
            <p:cNvSpPr txBox="1"/>
            <p:nvPr/>
          </p:nvSpPr>
          <p:spPr>
            <a:xfrm>
              <a:off x="428625" y="2714625"/>
              <a:ext cx="2571900" cy="1428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Helvetica Neue"/>
                  <a:ea typeface="Helvetica Neue"/>
                  <a:cs typeface="Helvetica Neue"/>
                  <a:sym typeface="Helvetica Neue"/>
                </a:rPr>
                <a:t>Visual Diagnostics</a:t>
              </a:r>
              <a:endParaRPr b="1" sz="1300">
                <a:solidFill>
                  <a:srgbClr val="07A89D"/>
                </a:solidFill>
                <a:latin typeface="Helvetica Neue"/>
                <a:ea typeface="Helvetica Neue"/>
                <a:cs typeface="Helvetica Neue"/>
                <a:sym typeface="Helvetica Neue"/>
              </a:endParaRPr>
            </a:p>
            <a:p>
              <a:pPr indent="0" lvl="0" marL="0" rtl="0" algn="l">
                <a:spcBef>
                  <a:spcPts val="450"/>
                </a:spcBef>
                <a:spcAft>
                  <a:spcPts val="0"/>
                </a:spcAft>
                <a:buNone/>
              </a:pPr>
              <a:r>
                <a:rPr b="0" lang="en-GB" sz="1100">
                  <a:solidFill>
                    <a:srgbClr val="334155"/>
                  </a:solidFill>
                  <a:latin typeface="Helvetica Neue"/>
                  <a:ea typeface="Helvetica Neue"/>
                  <a:cs typeface="Helvetica Neue"/>
                  <a:sym typeface="Helvetica Neue"/>
                </a:rPr>
                <a:t>Interactive 3D viewer &amp; 2D diagnostics (midplane, parity, histograms)</a:t>
              </a:r>
              <a:endParaRPr b="0" sz="1100">
                <a:solidFill>
                  <a:srgbClr val="334155"/>
                </a:solidFill>
                <a:latin typeface="Helvetica Neue"/>
                <a:ea typeface="Helvetica Neue"/>
                <a:cs typeface="Helvetica Neue"/>
                <a:sym typeface="Helvetica Neue"/>
              </a:endParaRPr>
            </a:p>
          </p:txBody>
        </p:sp>
        <p:sp>
          <p:nvSpPr>
            <p:cNvPr id="526" name="Google Shape;526;p52"/>
            <p:cNvSpPr/>
            <p:nvPr/>
          </p:nvSpPr>
          <p:spPr>
            <a:xfrm>
              <a:off x="3286125" y="2714625"/>
              <a:ext cx="25719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7" name="Google Shape;527;p52"/>
            <p:cNvSpPr txBox="1"/>
            <p:nvPr/>
          </p:nvSpPr>
          <p:spPr>
            <a:xfrm>
              <a:off x="3286125" y="2714625"/>
              <a:ext cx="2571900" cy="1428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Helvetica Neue"/>
                  <a:ea typeface="Helvetica Neue"/>
                  <a:cs typeface="Helvetica Neue"/>
                  <a:sym typeface="Helvetica Neue"/>
                </a:rPr>
                <a:t>Works with every model</a:t>
              </a:r>
              <a:endParaRPr b="1" sz="1300">
                <a:solidFill>
                  <a:srgbClr val="07A89D"/>
                </a:solidFill>
                <a:latin typeface="Helvetica Neue"/>
                <a:ea typeface="Helvetica Neue"/>
                <a:cs typeface="Helvetica Neue"/>
                <a:sym typeface="Helvetica Neue"/>
              </a:endParaRPr>
            </a:p>
            <a:p>
              <a:pPr indent="0" lvl="0" marL="0" rtl="0" algn="l">
                <a:spcBef>
                  <a:spcPts val="450"/>
                </a:spcBef>
                <a:spcAft>
                  <a:spcPts val="0"/>
                </a:spcAft>
                <a:buNone/>
              </a:pPr>
              <a:r>
                <a:rPr b="0" lang="en-GB" sz="1100">
                  <a:solidFill>
                    <a:srgbClr val="334155"/>
                  </a:solidFill>
                  <a:latin typeface="Helvetica Neue"/>
                  <a:ea typeface="Helvetica Neue"/>
                  <a:cs typeface="Helvetica Neue"/>
                  <a:sym typeface="Helvetica Neue"/>
                </a:rPr>
                <a:t>DoMINO, MeshGraphNet, Transolver, GeoTransolver, AB-UPT</a:t>
              </a:r>
              <a:endParaRPr b="0" sz="1100">
                <a:solidFill>
                  <a:srgbClr val="334155"/>
                </a:solidFill>
                <a:latin typeface="Helvetica Neue"/>
                <a:ea typeface="Helvetica Neue"/>
                <a:cs typeface="Helvetica Neue"/>
                <a:sym typeface="Helvetica Neue"/>
              </a:endParaRPr>
            </a:p>
          </p:txBody>
        </p:sp>
        <p:sp>
          <p:nvSpPr>
            <p:cNvPr id="528" name="Google Shape;528;p52"/>
            <p:cNvSpPr/>
            <p:nvPr/>
          </p:nvSpPr>
          <p:spPr>
            <a:xfrm>
              <a:off x="6143625" y="2714625"/>
              <a:ext cx="2571900" cy="1428900"/>
            </a:xfrm>
            <a:prstGeom prst="roundRect">
              <a:avLst>
                <a:gd fmla="val 5333"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29" name="Google Shape;529;p52"/>
            <p:cNvSpPr txBox="1"/>
            <p:nvPr/>
          </p:nvSpPr>
          <p:spPr>
            <a:xfrm>
              <a:off x="6143625" y="2714625"/>
              <a:ext cx="2571900" cy="14289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FFFFFF"/>
                  </a:solidFill>
                  <a:latin typeface="Helvetica Neue"/>
                  <a:ea typeface="Helvetica Neue"/>
                  <a:cs typeface="Helvetica Neue"/>
                  <a:sym typeface="Helvetica Neue"/>
                </a:rPr>
                <a:t>Fast navigation</a:t>
              </a:r>
              <a:endParaRPr b="1" sz="1300">
                <a:solidFill>
                  <a:srgbClr val="FFFFFF"/>
                </a:solidFill>
                <a:latin typeface="Helvetica Neue"/>
                <a:ea typeface="Helvetica Neue"/>
                <a:cs typeface="Helvetica Neue"/>
                <a:sym typeface="Helvetica Neue"/>
              </a:endParaRPr>
            </a:p>
            <a:p>
              <a:pPr indent="0" lvl="0" marL="0" rtl="0" algn="l">
                <a:spcBef>
                  <a:spcPts val="450"/>
                </a:spcBef>
                <a:spcAft>
                  <a:spcPts val="0"/>
                </a:spcAft>
                <a:buNone/>
              </a:pPr>
              <a:r>
                <a:rPr b="0" lang="en-GB" sz="1100">
                  <a:solidFill>
                    <a:srgbClr val="FFFFFF"/>
                  </a:solidFill>
                  <a:latin typeface="Helvetica Neue"/>
                  <a:ea typeface="Helvetica Neue"/>
                  <a:cs typeface="Helvetica Neue"/>
                  <a:sym typeface="Helvetica Neue"/>
                </a:rPr>
                <a:t>Searchable case list, aggregate metrics, and summary plots</a:t>
              </a:r>
              <a:endParaRPr b="0" sz="1100">
                <a:solidFill>
                  <a:srgbClr val="FFFFFF"/>
                </a:solidFill>
                <a:latin typeface="Helvetica Neue"/>
                <a:ea typeface="Helvetica Neue"/>
                <a:cs typeface="Helvetica Neue"/>
                <a:sym typeface="Helvetica Neue"/>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3"/>
          <p:cNvSpPr txBox="1"/>
          <p:nvPr>
            <p:ph type="title"/>
          </p:nvPr>
        </p:nvSpPr>
        <p:spPr>
          <a:xfrm>
            <a:off x="229441" y="55168"/>
            <a:ext cx="7350900" cy="701100"/>
          </a:xfrm>
          <a:prstGeom prst="rect">
            <a:avLst/>
          </a:prstGeom>
        </p:spPr>
        <p:txBody>
          <a:bodyPr anchorCtr="0" anchor="ctr" bIns="45700" lIns="45700" spcFirstLastPara="1" rIns="45700" wrap="square" tIns="45700">
            <a:normAutofit fontScale="90000"/>
          </a:bodyPr>
          <a:lstStyle/>
          <a:p>
            <a:pPr indent="0" lvl="0" marL="0" rtl="0" algn="l">
              <a:spcBef>
                <a:spcPts val="0"/>
              </a:spcBef>
              <a:spcAft>
                <a:spcPts val="0"/>
              </a:spcAft>
              <a:buClr>
                <a:schemeClr val="dk1"/>
              </a:buClr>
              <a:buSzPct val="39286"/>
              <a:buFont typeface="Arial"/>
              <a:buNone/>
            </a:pPr>
            <a:r>
              <a:rPr lang="en-GB"/>
              <a:t>Inference - Once trained model, any Geometry</a:t>
            </a:r>
            <a:endParaRPr/>
          </a:p>
          <a:p>
            <a:pPr indent="0" lvl="0" marL="0" rtl="0" algn="l">
              <a:spcBef>
                <a:spcPts val="0"/>
              </a:spcBef>
              <a:spcAft>
                <a:spcPts val="0"/>
              </a:spcAft>
              <a:buNone/>
            </a:pPr>
            <a:r>
              <a:t/>
            </a:r>
            <a:endParaRPr/>
          </a:p>
        </p:txBody>
      </p:sp>
      <p:pic>
        <p:nvPicPr>
          <p:cNvPr id="535" name="Google Shape;535;p53" title="inference.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4"/>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Comparison</a:t>
            </a:r>
            <a:endParaRPr/>
          </a:p>
        </p:txBody>
      </p:sp>
      <p:grpSp>
        <p:nvGrpSpPr>
          <p:cNvPr id="541" name="Google Shape;541;p54"/>
          <p:cNvGrpSpPr/>
          <p:nvPr/>
        </p:nvGrpSpPr>
        <p:grpSpPr>
          <a:xfrm>
            <a:off x="476250" y="1095375"/>
            <a:ext cx="8191500" cy="3000525"/>
            <a:chOff x="476250" y="1095375"/>
            <a:chExt cx="8191500" cy="3000525"/>
          </a:xfrm>
        </p:grpSpPr>
        <p:sp>
          <p:nvSpPr>
            <p:cNvPr id="542" name="Google Shape;542;p54"/>
            <p:cNvSpPr/>
            <p:nvPr/>
          </p:nvSpPr>
          <p:spPr>
            <a:xfrm>
              <a:off x="476250" y="1095375"/>
              <a:ext cx="2619300" cy="9525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3" name="Google Shape;543;p54"/>
            <p:cNvSpPr txBox="1"/>
            <p:nvPr/>
          </p:nvSpPr>
          <p:spPr>
            <a:xfrm>
              <a:off x="476250" y="1095375"/>
              <a:ext cx="2619300" cy="9525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Run Comparison Setup</a:t>
              </a:r>
              <a:endParaRPr b="1" sz="1300">
                <a:solidFill>
                  <a:srgbClr val="07A89D"/>
                </a:solidFill>
                <a:latin typeface="Arial"/>
                <a:ea typeface="Arial"/>
                <a:cs typeface="Arial"/>
                <a:sym typeface="Arial"/>
              </a:endParaRPr>
            </a:p>
            <a:p>
              <a:pPr indent="0" lvl="0" marL="0" rtl="0" algn="l">
                <a:spcBef>
                  <a:spcPts val="400"/>
                </a:spcBef>
                <a:spcAft>
                  <a:spcPts val="0"/>
                </a:spcAft>
                <a:buNone/>
              </a:pPr>
              <a:r>
                <a:rPr lang="en-GB" sz="1100">
                  <a:solidFill>
                    <a:srgbClr val="334155"/>
                  </a:solidFill>
                  <a:latin typeface="Arial"/>
                  <a:ea typeface="Arial"/>
                  <a:cs typeface="Arial"/>
                  <a:sym typeface="Arial"/>
                </a:rPr>
                <a:t>Pick </a:t>
              </a:r>
              <a:r>
                <a:rPr b="1" lang="en-GB" sz="1100">
                  <a:solidFill>
                    <a:srgbClr val="334155"/>
                  </a:solidFill>
                  <a:latin typeface="Arial"/>
                  <a:ea typeface="Arial"/>
                  <a:cs typeface="Arial"/>
                  <a:sym typeface="Arial"/>
                </a:rPr>
                <a:t>Run A</a:t>
              </a:r>
              <a:r>
                <a:rPr lang="en-GB" sz="1100">
                  <a:solidFill>
                    <a:srgbClr val="334155"/>
                  </a:solidFill>
                  <a:latin typeface="Arial"/>
                  <a:ea typeface="Arial"/>
                  <a:cs typeface="Arial"/>
                  <a:sym typeface="Arial"/>
                </a:rPr>
                <a:t> and </a:t>
              </a:r>
              <a:r>
                <a:rPr b="1" lang="en-GB" sz="1100">
                  <a:solidFill>
                    <a:srgbClr val="334155"/>
                  </a:solidFill>
                  <a:latin typeface="Arial"/>
                  <a:ea typeface="Arial"/>
                  <a:cs typeface="Arial"/>
                  <a:sym typeface="Arial"/>
                </a:rPr>
                <a:t>Run B</a:t>
              </a:r>
              <a:r>
                <a:rPr lang="en-GB" sz="1100">
                  <a:solidFill>
                    <a:srgbClr val="334155"/>
                  </a:solidFill>
                  <a:latin typeface="Arial"/>
                  <a:ea typeface="Arial"/>
                  <a:cs typeface="Arial"/>
                  <a:sym typeface="Arial"/>
                </a:rPr>
                <a:t> side-by-side to compare shared training sets.</a:t>
              </a:r>
              <a:endParaRPr sz="1100">
                <a:solidFill>
                  <a:srgbClr val="334155"/>
                </a:solidFill>
                <a:latin typeface="Arial"/>
                <a:ea typeface="Arial"/>
                <a:cs typeface="Arial"/>
                <a:sym typeface="Arial"/>
              </a:endParaRPr>
            </a:p>
          </p:txBody>
        </p:sp>
        <p:sp>
          <p:nvSpPr>
            <p:cNvPr id="544" name="Google Shape;544;p54"/>
            <p:cNvSpPr/>
            <p:nvPr/>
          </p:nvSpPr>
          <p:spPr>
            <a:xfrm>
              <a:off x="3262313" y="1095375"/>
              <a:ext cx="2619300" cy="9525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5" name="Google Shape;545;p54"/>
            <p:cNvSpPr txBox="1"/>
            <p:nvPr/>
          </p:nvSpPr>
          <p:spPr>
            <a:xfrm>
              <a:off x="3262313" y="1095375"/>
              <a:ext cx="2619300" cy="9525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Per-Field Metrics</a:t>
              </a:r>
              <a:endParaRPr b="1" sz="1300">
                <a:solidFill>
                  <a:srgbClr val="07A89D"/>
                </a:solidFill>
                <a:latin typeface="Arial"/>
                <a:ea typeface="Arial"/>
                <a:cs typeface="Arial"/>
                <a:sym typeface="Arial"/>
              </a:endParaRPr>
            </a:p>
            <a:p>
              <a:pPr indent="0" lvl="0" marL="0" rtl="0" algn="l">
                <a:spcBef>
                  <a:spcPts val="400"/>
                </a:spcBef>
                <a:spcAft>
                  <a:spcPts val="0"/>
                </a:spcAft>
                <a:buNone/>
              </a:pPr>
              <a:r>
                <a:rPr lang="en-GB" sz="1100">
                  <a:solidFill>
                    <a:srgbClr val="334155"/>
                  </a:solidFill>
                  <a:latin typeface="Arial"/>
                  <a:ea typeface="Arial"/>
                  <a:cs typeface="Arial"/>
                  <a:sym typeface="Arial"/>
                </a:rPr>
                <a:t>Analyzes </a:t>
              </a:r>
              <a:r>
                <a:rPr b="1" lang="en-GB" sz="1100">
                  <a:solidFill>
                    <a:srgbClr val="334155"/>
                  </a:solidFill>
                  <a:latin typeface="Arial"/>
                  <a:ea typeface="Arial"/>
                  <a:cs typeface="Arial"/>
                  <a:sym typeface="Arial"/>
                </a:rPr>
                <a:t>RMSE</a:t>
              </a:r>
              <a:r>
                <a:rPr lang="en-GB" sz="1100">
                  <a:solidFill>
                    <a:srgbClr val="334155"/>
                  </a:solidFill>
                  <a:latin typeface="Arial"/>
                  <a:ea typeface="Arial"/>
                  <a:cs typeface="Arial"/>
                  <a:sym typeface="Arial"/>
                </a:rPr>
                <a:t> field by field: Ux, Uy, Uz, p, T across every case.</a:t>
              </a:r>
              <a:endParaRPr sz="1100">
                <a:solidFill>
                  <a:srgbClr val="334155"/>
                </a:solidFill>
                <a:latin typeface="Arial"/>
                <a:ea typeface="Arial"/>
                <a:cs typeface="Arial"/>
                <a:sym typeface="Arial"/>
              </a:endParaRPr>
            </a:p>
          </p:txBody>
        </p:sp>
        <p:sp>
          <p:nvSpPr>
            <p:cNvPr id="546" name="Google Shape;546;p54"/>
            <p:cNvSpPr/>
            <p:nvPr/>
          </p:nvSpPr>
          <p:spPr>
            <a:xfrm>
              <a:off x="6048375" y="1095375"/>
              <a:ext cx="2619300" cy="952500"/>
            </a:xfrm>
            <a:prstGeom prst="roundRect">
              <a:avLst>
                <a:gd fmla="val 8000"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7" name="Google Shape;547;p54"/>
            <p:cNvSpPr txBox="1"/>
            <p:nvPr/>
          </p:nvSpPr>
          <p:spPr>
            <a:xfrm>
              <a:off x="6048375" y="1095375"/>
              <a:ext cx="2619300" cy="9525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Visual Overlays</a:t>
              </a:r>
              <a:endParaRPr b="1" sz="1300">
                <a:solidFill>
                  <a:srgbClr val="07A89D"/>
                </a:solidFill>
                <a:latin typeface="Arial"/>
                <a:ea typeface="Arial"/>
                <a:cs typeface="Arial"/>
                <a:sym typeface="Arial"/>
              </a:endParaRPr>
            </a:p>
            <a:p>
              <a:pPr indent="0" lvl="0" marL="0" rtl="0" algn="l">
                <a:spcBef>
                  <a:spcPts val="400"/>
                </a:spcBef>
                <a:spcAft>
                  <a:spcPts val="0"/>
                </a:spcAft>
                <a:buNone/>
              </a:pPr>
              <a:r>
                <a:rPr b="1" lang="en-GB" sz="1100">
                  <a:solidFill>
                    <a:srgbClr val="334155"/>
                  </a:solidFill>
                  <a:latin typeface="Arial"/>
                  <a:ea typeface="Arial"/>
                  <a:cs typeface="Arial"/>
                  <a:sym typeface="Arial"/>
                </a:rPr>
                <a:t>Bar charts</a:t>
              </a:r>
              <a:r>
                <a:rPr lang="en-GB" sz="1100">
                  <a:solidFill>
                    <a:srgbClr val="334155"/>
                  </a:solidFill>
                  <a:latin typeface="Arial"/>
                  <a:ea typeface="Arial"/>
                  <a:cs typeface="Arial"/>
                  <a:sym typeface="Arial"/>
                </a:rPr>
                <a:t> overlay performance at a glance for rapid assessment.</a:t>
              </a:r>
              <a:endParaRPr sz="1100">
                <a:solidFill>
                  <a:srgbClr val="334155"/>
                </a:solidFill>
                <a:latin typeface="Arial"/>
                <a:ea typeface="Arial"/>
                <a:cs typeface="Arial"/>
                <a:sym typeface="Arial"/>
              </a:endParaRPr>
            </a:p>
          </p:txBody>
        </p:sp>
        <p:sp>
          <p:nvSpPr>
            <p:cNvPr id="548" name="Google Shape;548;p54"/>
            <p:cNvSpPr/>
            <p:nvPr/>
          </p:nvSpPr>
          <p:spPr>
            <a:xfrm>
              <a:off x="476250" y="2238375"/>
              <a:ext cx="4024200" cy="1000200"/>
            </a:xfrm>
            <a:prstGeom prst="roundRect">
              <a:avLst>
                <a:gd fmla="val 7619"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9" name="Google Shape;549;p54"/>
            <p:cNvSpPr txBox="1"/>
            <p:nvPr/>
          </p:nvSpPr>
          <p:spPr>
            <a:xfrm>
              <a:off x="476250" y="2238375"/>
              <a:ext cx="4024200" cy="10002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Sortable Analytics Table</a:t>
              </a:r>
              <a:endParaRPr b="1" sz="1300">
                <a:solidFill>
                  <a:srgbClr val="07A89D"/>
                </a:solidFill>
                <a:latin typeface="Arial"/>
                <a:ea typeface="Arial"/>
                <a:cs typeface="Arial"/>
                <a:sym typeface="Arial"/>
              </a:endParaRPr>
            </a:p>
            <a:p>
              <a:pPr indent="0" lvl="0" marL="0" rtl="0" algn="l">
                <a:spcBef>
                  <a:spcPts val="400"/>
                </a:spcBef>
                <a:spcAft>
                  <a:spcPts val="0"/>
                </a:spcAft>
                <a:buNone/>
              </a:pPr>
              <a:r>
                <a:rPr lang="en-GB" sz="1100">
                  <a:solidFill>
                    <a:srgbClr val="334155"/>
                  </a:solidFill>
                  <a:latin typeface="Arial"/>
                  <a:ea typeface="Arial"/>
                  <a:cs typeface="Arial"/>
                  <a:sym typeface="Arial"/>
                </a:rPr>
                <a:t>Lists RMSE A, B, and </a:t>
              </a:r>
              <a:r>
                <a:rPr b="1" lang="en-GB" sz="1100">
                  <a:solidFill>
                    <a:srgbClr val="334155"/>
                  </a:solidFill>
                  <a:latin typeface="Arial"/>
                  <a:ea typeface="Arial"/>
                  <a:cs typeface="Arial"/>
                  <a:sym typeface="Arial"/>
                </a:rPr>
                <a:t>Delta (A−B)</a:t>
              </a:r>
              <a:r>
                <a:rPr lang="en-GB" sz="1100">
                  <a:solidFill>
                    <a:srgbClr val="334155"/>
                  </a:solidFill>
                  <a:latin typeface="Arial"/>
                  <a:ea typeface="Arial"/>
                  <a:cs typeface="Arial"/>
                  <a:sym typeface="Arial"/>
                </a:rPr>
                <a:t>. Color-coded: </a:t>
              </a:r>
              <a:r>
                <a:rPr b="1" lang="en-GB" sz="1100">
                  <a:solidFill>
                    <a:srgbClr val="16A34A"/>
                  </a:solidFill>
                  <a:latin typeface="Arial"/>
                  <a:ea typeface="Arial"/>
                  <a:cs typeface="Arial"/>
                  <a:sym typeface="Arial"/>
                </a:rPr>
                <a:t>Green (A is better)</a:t>
              </a:r>
              <a:r>
                <a:rPr lang="en-GB" sz="1100">
                  <a:solidFill>
                    <a:srgbClr val="334155"/>
                  </a:solidFill>
                  <a:latin typeface="Arial"/>
                  <a:ea typeface="Arial"/>
                  <a:cs typeface="Arial"/>
                  <a:sym typeface="Arial"/>
                </a:rPr>
                <a:t> vs </a:t>
              </a:r>
              <a:r>
                <a:rPr b="1" lang="en-GB" sz="1100">
                  <a:solidFill>
                    <a:srgbClr val="DC2626"/>
                  </a:solidFill>
                  <a:latin typeface="Arial"/>
                  <a:ea typeface="Arial"/>
                  <a:cs typeface="Arial"/>
                  <a:sym typeface="Arial"/>
                </a:rPr>
                <a:t>Red (B is better)</a:t>
              </a:r>
              <a:r>
                <a:rPr lang="en-GB" sz="1100">
                  <a:solidFill>
                    <a:srgbClr val="334155"/>
                  </a:solidFill>
                  <a:latin typeface="Arial"/>
                  <a:ea typeface="Arial"/>
                  <a:cs typeface="Arial"/>
                  <a:sym typeface="Arial"/>
                </a:rPr>
                <a:t>.</a:t>
              </a:r>
              <a:endParaRPr sz="1100">
                <a:solidFill>
                  <a:srgbClr val="334155"/>
                </a:solidFill>
                <a:latin typeface="Arial"/>
                <a:ea typeface="Arial"/>
                <a:cs typeface="Arial"/>
                <a:sym typeface="Arial"/>
              </a:endParaRPr>
            </a:p>
          </p:txBody>
        </p:sp>
        <p:sp>
          <p:nvSpPr>
            <p:cNvPr id="550" name="Google Shape;550;p54"/>
            <p:cNvSpPr/>
            <p:nvPr/>
          </p:nvSpPr>
          <p:spPr>
            <a:xfrm>
              <a:off x="4643438" y="2238375"/>
              <a:ext cx="4024200" cy="1000200"/>
            </a:xfrm>
            <a:prstGeom prst="roundRect">
              <a:avLst>
                <a:gd fmla="val 7619"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51" name="Google Shape;551;p54"/>
            <p:cNvSpPr txBox="1"/>
            <p:nvPr/>
          </p:nvSpPr>
          <p:spPr>
            <a:xfrm>
              <a:off x="4643438" y="2238375"/>
              <a:ext cx="4024200" cy="10002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Interactive Side-by-Side Viewer</a:t>
              </a:r>
              <a:endParaRPr b="1" sz="1300">
                <a:solidFill>
                  <a:srgbClr val="07A89D"/>
                </a:solidFill>
                <a:latin typeface="Arial"/>
                <a:ea typeface="Arial"/>
                <a:cs typeface="Arial"/>
                <a:sym typeface="Arial"/>
              </a:endParaRPr>
            </a:p>
            <a:p>
              <a:pPr indent="0" lvl="0" marL="0" rtl="0" algn="l">
                <a:spcBef>
                  <a:spcPts val="400"/>
                </a:spcBef>
                <a:spcAft>
                  <a:spcPts val="0"/>
                </a:spcAft>
                <a:buNone/>
              </a:pPr>
              <a:r>
                <a:rPr lang="en-GB" sz="1100">
                  <a:solidFill>
                    <a:srgbClr val="334155"/>
                  </a:solidFill>
                  <a:latin typeface="Arial"/>
                  <a:ea typeface="Arial"/>
                  <a:cs typeface="Arial"/>
                  <a:sym typeface="Arial"/>
                </a:rPr>
                <a:t>Slices, contours, and parity scatters with click-to-zoom for detailed Run A vs Run B inspection.</a:t>
              </a:r>
              <a:endParaRPr sz="1100">
                <a:solidFill>
                  <a:srgbClr val="334155"/>
                </a:solidFill>
                <a:latin typeface="Arial"/>
                <a:ea typeface="Arial"/>
                <a:cs typeface="Arial"/>
                <a:sym typeface="Arial"/>
              </a:endParaRPr>
            </a:p>
          </p:txBody>
        </p:sp>
        <p:sp>
          <p:nvSpPr>
            <p:cNvPr id="552" name="Google Shape;552;p54"/>
            <p:cNvSpPr/>
            <p:nvPr/>
          </p:nvSpPr>
          <p:spPr>
            <a:xfrm>
              <a:off x="476250" y="3429000"/>
              <a:ext cx="8191500" cy="666900"/>
            </a:xfrm>
            <a:prstGeom prst="roundRect">
              <a:avLst>
                <a:gd fmla="val 11428"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53" name="Google Shape;553;p54"/>
            <p:cNvSpPr txBox="1"/>
            <p:nvPr/>
          </p:nvSpPr>
          <p:spPr>
            <a:xfrm>
              <a:off x="476250" y="3429000"/>
              <a:ext cx="8191500" cy="666900"/>
            </a:xfrm>
            <a:prstGeom prst="rect">
              <a:avLst/>
            </a:prstGeom>
            <a:noFill/>
            <a:ln>
              <a:noFill/>
            </a:ln>
          </p:spPr>
          <p:txBody>
            <a:bodyPr anchorCtr="0" anchor="ctr" bIns="0" lIns="190500" spcFirstLastPara="1" rIns="190500" wrap="square" tIns="0">
              <a:noAutofit/>
            </a:bodyPr>
            <a:lstStyle/>
            <a:p>
              <a:pPr indent="0" lvl="0" marL="0" rtl="0" algn="l">
                <a:spcBef>
                  <a:spcPts val="0"/>
                </a:spcBef>
                <a:spcAft>
                  <a:spcPts val="0"/>
                </a:spcAft>
                <a:buNone/>
              </a:pPr>
              <a:r>
                <a:rPr b="1" lang="en-GB" sz="1300">
                  <a:solidFill>
                    <a:srgbClr val="FFFFFF"/>
                  </a:solidFill>
                  <a:latin typeface="Arial"/>
                  <a:ea typeface="Arial"/>
                  <a:cs typeface="Arial"/>
                  <a:sym typeface="Arial"/>
                </a:rPr>
                <a:t>Data Split Validation</a:t>
              </a:r>
              <a:endParaRPr b="1" sz="1300">
                <a:solidFill>
                  <a:srgbClr val="FFFFFF"/>
                </a:solidFill>
                <a:latin typeface="Arial"/>
                <a:ea typeface="Arial"/>
                <a:cs typeface="Arial"/>
                <a:sym typeface="Arial"/>
              </a:endParaRPr>
            </a:p>
            <a:p>
              <a:pPr indent="0" lvl="0" marL="0" rtl="0" algn="l">
                <a:spcBef>
                  <a:spcPts val="200"/>
                </a:spcBef>
                <a:spcAft>
                  <a:spcPts val="0"/>
                </a:spcAft>
                <a:buNone/>
              </a:pPr>
              <a:r>
                <a:rPr lang="en-GB" sz="1100">
                  <a:solidFill>
                    <a:srgbClr val="F1F5F9"/>
                  </a:solidFill>
                  <a:latin typeface="Arial"/>
                  <a:ea typeface="Arial"/>
                  <a:cs typeface="Arial"/>
                  <a:sym typeface="Arial"/>
                </a:rPr>
                <a:t>Automatic flags for </a:t>
              </a:r>
              <a:r>
                <a:rPr b="1" lang="en-GB" sz="1100">
                  <a:solidFill>
                    <a:srgbClr val="F1F5F9"/>
                  </a:solidFill>
                  <a:latin typeface="Arial"/>
                  <a:ea typeface="Arial"/>
                  <a:cs typeface="Arial"/>
                  <a:sym typeface="Arial"/>
                </a:rPr>
                <a:t>"only in A / only in B"</a:t>
              </a:r>
              <a:r>
                <a:rPr lang="en-GB" sz="1100">
                  <a:solidFill>
                    <a:srgbClr val="F1F5F9"/>
                  </a:solidFill>
                  <a:latin typeface="Arial"/>
                  <a:ea typeface="Arial"/>
                  <a:cs typeface="Arial"/>
                  <a:sym typeface="Arial"/>
                </a:rPr>
                <a:t> cases to reveal mismatched training splits immediately.</a:t>
              </a:r>
              <a:endParaRPr sz="1100">
                <a:solidFill>
                  <a:srgbClr val="F1F5F9"/>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5"/>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Comparison</a:t>
            </a:r>
            <a:endParaRPr/>
          </a:p>
        </p:txBody>
      </p:sp>
      <p:pic>
        <p:nvPicPr>
          <p:cNvPr id="559" name="Google Shape;559;p55" title="compare.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9"/>
          <p:cNvSpPr/>
          <p:nvPr/>
        </p:nvSpPr>
        <p:spPr>
          <a:xfrm>
            <a:off x="402975" y="3466600"/>
            <a:ext cx="8283900" cy="1238400"/>
          </a:xfrm>
          <a:prstGeom prst="roundRect">
            <a:avLst>
              <a:gd fmla="val 7272"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73" name="Google Shape;173;p29"/>
          <p:cNvSpPr txBox="1"/>
          <p:nvPr>
            <p:ph type="title"/>
          </p:nvPr>
        </p:nvSpPr>
        <p:spPr>
          <a:xfrm>
            <a:off x="229440" y="55168"/>
            <a:ext cx="7351050" cy="701190"/>
          </a:xfrm>
          <a:prstGeom prst="rect">
            <a:avLst/>
          </a:prstGeom>
          <a:no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FFFFFF"/>
              </a:buClr>
              <a:buSzPts val="2380"/>
              <a:buFont typeface="Arial"/>
              <a:buNone/>
            </a:pPr>
            <a:r>
              <a:rPr lang="en-GB" sz="2350"/>
              <a:t>Every Product You Use was Tested Before It was Built</a:t>
            </a:r>
            <a:endParaRPr sz="2350"/>
          </a:p>
        </p:txBody>
      </p:sp>
      <p:sp>
        <p:nvSpPr>
          <p:cNvPr id="174" name="Google Shape;174;p29"/>
          <p:cNvSpPr txBox="1"/>
          <p:nvPr>
            <p:ph idx="1" type="body"/>
          </p:nvPr>
        </p:nvSpPr>
        <p:spPr>
          <a:xfrm>
            <a:off x="880375" y="3516800"/>
            <a:ext cx="7714200" cy="1125300"/>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100000"/>
              </a:lnSpc>
              <a:spcBef>
                <a:spcPts val="0"/>
              </a:spcBef>
              <a:spcAft>
                <a:spcPts val="0"/>
              </a:spcAft>
              <a:buNone/>
            </a:pPr>
            <a:r>
              <a:rPr lang="en-GB" sz="1800">
                <a:solidFill>
                  <a:srgbClr val="1D1C1D"/>
                </a:solidFill>
                <a:latin typeface="Helvetica Neue"/>
                <a:ea typeface="Helvetica Neue"/>
                <a:cs typeface="Helvetica Neue"/>
                <a:sym typeface="Helvetica Neue"/>
              </a:rPr>
              <a:t>Simulation solves the physics on a computer so you don't have to build and fail physically</a:t>
            </a:r>
            <a:endParaRPr sz="1800">
              <a:solidFill>
                <a:srgbClr val="1D1C1D"/>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sz="1800">
              <a:solidFill>
                <a:srgbClr val="1D1C1D"/>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800">
                <a:solidFill>
                  <a:srgbClr val="1D1C1D"/>
                </a:solidFill>
                <a:latin typeface="Helvetica Neue"/>
                <a:ea typeface="Helvetica Neue"/>
                <a:cs typeface="Helvetica Neue"/>
                <a:sym typeface="Helvetica Neue"/>
              </a:rPr>
              <a:t>But simulation is slow. That's where this story begins!</a:t>
            </a:r>
            <a:endParaRPr sz="1800"/>
          </a:p>
        </p:txBody>
      </p:sp>
      <p:sp>
        <p:nvSpPr>
          <p:cNvPr id="175" name="Google Shape;175;p29"/>
          <p:cNvSpPr txBox="1"/>
          <p:nvPr/>
        </p:nvSpPr>
        <p:spPr>
          <a:xfrm>
            <a:off x="1584975" y="2847896"/>
            <a:ext cx="5919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600">
                <a:solidFill>
                  <a:schemeClr val="dk1"/>
                </a:solidFill>
              </a:rPr>
              <a:t>The Answer is Simulation!</a:t>
            </a:r>
            <a:endParaRPr sz="2600"/>
          </a:p>
        </p:txBody>
      </p:sp>
      <p:pic>
        <p:nvPicPr>
          <p:cNvPr id="176" name="Google Shape;176;p29"/>
          <p:cNvPicPr preferRelativeResize="0"/>
          <p:nvPr/>
        </p:nvPicPr>
        <p:blipFill>
          <a:blip r:embed="rId3">
            <a:alphaModFix/>
          </a:blip>
          <a:stretch>
            <a:fillRect/>
          </a:stretch>
        </p:blipFill>
        <p:spPr>
          <a:xfrm>
            <a:off x="463125" y="4225350"/>
            <a:ext cx="344475" cy="344475"/>
          </a:xfrm>
          <a:prstGeom prst="rect">
            <a:avLst/>
          </a:prstGeom>
          <a:noFill/>
          <a:ln>
            <a:noFill/>
          </a:ln>
        </p:spPr>
      </p:pic>
      <p:pic>
        <p:nvPicPr>
          <p:cNvPr id="177" name="Google Shape;177;p29"/>
          <p:cNvPicPr preferRelativeResize="0"/>
          <p:nvPr/>
        </p:nvPicPr>
        <p:blipFill>
          <a:blip r:embed="rId4">
            <a:alphaModFix/>
          </a:blip>
          <a:stretch>
            <a:fillRect/>
          </a:stretch>
        </p:blipFill>
        <p:spPr>
          <a:xfrm>
            <a:off x="463125" y="3597400"/>
            <a:ext cx="344475" cy="344475"/>
          </a:xfrm>
          <a:prstGeom prst="rect">
            <a:avLst/>
          </a:prstGeom>
          <a:noFill/>
          <a:ln>
            <a:noFill/>
          </a:ln>
        </p:spPr>
      </p:pic>
      <p:pic>
        <p:nvPicPr>
          <p:cNvPr id="178" name="Google Shape;178;p29"/>
          <p:cNvPicPr preferRelativeResize="0"/>
          <p:nvPr/>
        </p:nvPicPr>
        <p:blipFill rotWithShape="1">
          <a:blip r:embed="rId5">
            <a:alphaModFix/>
          </a:blip>
          <a:srcRect b="1248" l="0" r="0" t="1248"/>
          <a:stretch/>
        </p:blipFill>
        <p:spPr>
          <a:xfrm>
            <a:off x="402975" y="957525"/>
            <a:ext cx="1905000" cy="1238400"/>
          </a:xfrm>
          <a:prstGeom prst="rect">
            <a:avLst/>
          </a:prstGeom>
          <a:noFill/>
          <a:ln>
            <a:noFill/>
          </a:ln>
        </p:spPr>
      </p:pic>
      <p:pic>
        <p:nvPicPr>
          <p:cNvPr id="179" name="Google Shape;179;p29"/>
          <p:cNvPicPr preferRelativeResize="0"/>
          <p:nvPr/>
        </p:nvPicPr>
        <p:blipFill rotWithShape="1">
          <a:blip r:embed="rId6">
            <a:alphaModFix/>
          </a:blip>
          <a:srcRect b="1248" l="0" r="0" t="1248"/>
          <a:stretch/>
        </p:blipFill>
        <p:spPr>
          <a:xfrm>
            <a:off x="2498475" y="957525"/>
            <a:ext cx="1905000" cy="1238400"/>
          </a:xfrm>
          <a:prstGeom prst="rect">
            <a:avLst/>
          </a:prstGeom>
          <a:noFill/>
          <a:ln>
            <a:noFill/>
          </a:ln>
        </p:spPr>
      </p:pic>
      <p:pic>
        <p:nvPicPr>
          <p:cNvPr id="180" name="Google Shape;180;p29"/>
          <p:cNvPicPr preferRelativeResize="0"/>
          <p:nvPr/>
        </p:nvPicPr>
        <p:blipFill rotWithShape="1">
          <a:blip r:embed="rId7">
            <a:alphaModFix/>
          </a:blip>
          <a:srcRect b="1248" l="0" r="0" t="1248"/>
          <a:stretch/>
        </p:blipFill>
        <p:spPr>
          <a:xfrm>
            <a:off x="4593975" y="957525"/>
            <a:ext cx="1905000" cy="1238400"/>
          </a:xfrm>
          <a:prstGeom prst="rect">
            <a:avLst/>
          </a:prstGeom>
          <a:noFill/>
          <a:ln>
            <a:noFill/>
          </a:ln>
        </p:spPr>
      </p:pic>
      <p:pic>
        <p:nvPicPr>
          <p:cNvPr id="181" name="Google Shape;181;p29"/>
          <p:cNvPicPr preferRelativeResize="0"/>
          <p:nvPr/>
        </p:nvPicPr>
        <p:blipFill rotWithShape="1">
          <a:blip r:embed="rId8">
            <a:alphaModFix/>
          </a:blip>
          <a:srcRect b="4479" l="0" r="0" t="4488"/>
          <a:stretch/>
        </p:blipFill>
        <p:spPr>
          <a:xfrm>
            <a:off x="6689475" y="957525"/>
            <a:ext cx="1905000" cy="1238400"/>
          </a:xfrm>
          <a:prstGeom prst="rect">
            <a:avLst/>
          </a:prstGeom>
          <a:noFill/>
          <a:ln>
            <a:noFill/>
          </a:ln>
        </p:spPr>
      </p:pic>
      <p:grpSp>
        <p:nvGrpSpPr>
          <p:cNvPr id="182" name="Google Shape;182;p29"/>
          <p:cNvGrpSpPr/>
          <p:nvPr/>
        </p:nvGrpSpPr>
        <p:grpSpPr>
          <a:xfrm>
            <a:off x="402975" y="2291025"/>
            <a:ext cx="8191500" cy="571500"/>
            <a:chOff x="457200" y="3143250"/>
            <a:chExt cx="8191500" cy="571500"/>
          </a:xfrm>
        </p:grpSpPr>
        <p:sp>
          <p:nvSpPr>
            <p:cNvPr id="183" name="Google Shape;183;p29"/>
            <p:cNvSpPr txBox="1"/>
            <p:nvPr/>
          </p:nvSpPr>
          <p:spPr>
            <a:xfrm>
              <a:off x="457200" y="3143250"/>
              <a:ext cx="1905000" cy="5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rgbClr val="0F172A"/>
                  </a:solidFill>
                  <a:latin typeface="Helvetica Neue"/>
                  <a:ea typeface="Helvetica Neue"/>
                  <a:cs typeface="Helvetica Neue"/>
                  <a:sym typeface="Helvetica Neue"/>
                </a:rPr>
                <a:t>Electronics</a:t>
              </a:r>
              <a:endParaRPr b="1" sz="1100">
                <a:solidFill>
                  <a:srgbClr val="0F172A"/>
                </a:solidFill>
                <a:latin typeface="Helvetica Neue"/>
                <a:ea typeface="Helvetica Neue"/>
                <a:cs typeface="Helvetica Neue"/>
                <a:sym typeface="Helvetica Neue"/>
              </a:endParaRPr>
            </a:p>
            <a:p>
              <a:pPr indent="0" lvl="0" marL="0" rtl="0" algn="ctr">
                <a:spcBef>
                  <a:spcPts val="0"/>
                </a:spcBef>
                <a:spcAft>
                  <a:spcPts val="0"/>
                </a:spcAft>
                <a:buNone/>
              </a:pPr>
              <a:r>
                <a:rPr lang="en-GB" sz="1100">
                  <a:solidFill>
                    <a:srgbClr val="0F172A"/>
                  </a:solidFill>
                  <a:latin typeface="Helvetica Neue"/>
                  <a:ea typeface="Helvetica Neue"/>
                  <a:cs typeface="Helvetica Neue"/>
                  <a:sym typeface="Helvetica Neue"/>
                </a:rPr>
                <a:t>Preventing overheating before a phone ships.</a:t>
              </a:r>
              <a:endParaRPr sz="1100">
                <a:solidFill>
                  <a:srgbClr val="0F172A"/>
                </a:solidFill>
                <a:latin typeface="Helvetica Neue"/>
                <a:ea typeface="Helvetica Neue"/>
                <a:cs typeface="Helvetica Neue"/>
                <a:sym typeface="Helvetica Neue"/>
              </a:endParaRPr>
            </a:p>
          </p:txBody>
        </p:sp>
        <p:sp>
          <p:nvSpPr>
            <p:cNvPr id="184" name="Google Shape;184;p29"/>
            <p:cNvSpPr txBox="1"/>
            <p:nvPr/>
          </p:nvSpPr>
          <p:spPr>
            <a:xfrm>
              <a:off x="2552700" y="3143250"/>
              <a:ext cx="1905000" cy="5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chemeClr val="dk1"/>
                  </a:solidFill>
                  <a:latin typeface="Helvetica Neue"/>
                  <a:ea typeface="Helvetica Neue"/>
                  <a:cs typeface="Helvetica Neue"/>
                  <a:sym typeface="Helvetica Neue"/>
                </a:rPr>
                <a:t>Data Centers</a:t>
              </a:r>
              <a:endParaRPr b="1" sz="11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GB" sz="1100">
                  <a:solidFill>
                    <a:schemeClr val="dk1"/>
                  </a:solidFill>
                  <a:latin typeface="Helvetica Neue"/>
                  <a:ea typeface="Helvetica Neue"/>
                  <a:cs typeface="Helvetica Neue"/>
                  <a:sym typeface="Helvetica Neue"/>
                </a:rPr>
                <a:t>Optimizing thermal airflow management.</a:t>
              </a:r>
              <a:endParaRPr sz="1100">
                <a:solidFill>
                  <a:schemeClr val="dk1"/>
                </a:solidFill>
                <a:latin typeface="Helvetica Neue"/>
                <a:ea typeface="Helvetica Neue"/>
                <a:cs typeface="Helvetica Neue"/>
                <a:sym typeface="Helvetica Neue"/>
              </a:endParaRPr>
            </a:p>
          </p:txBody>
        </p:sp>
        <p:sp>
          <p:nvSpPr>
            <p:cNvPr id="185" name="Google Shape;185;p29"/>
            <p:cNvSpPr txBox="1"/>
            <p:nvPr/>
          </p:nvSpPr>
          <p:spPr>
            <a:xfrm>
              <a:off x="4648200" y="3143250"/>
              <a:ext cx="1905000" cy="5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chemeClr val="dk1"/>
                  </a:solidFill>
                  <a:latin typeface="Helvetica Neue"/>
                  <a:ea typeface="Helvetica Neue"/>
                  <a:cs typeface="Helvetica Neue"/>
                  <a:sym typeface="Helvetica Neue"/>
                </a:rPr>
                <a:t>EV Batteries</a:t>
              </a:r>
              <a:endParaRPr b="1" sz="11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GB" sz="1100">
                  <a:solidFill>
                    <a:schemeClr val="dk1"/>
                  </a:solidFill>
                  <a:latin typeface="Helvetica Neue"/>
                  <a:ea typeface="Helvetica Neue"/>
                  <a:cs typeface="Helvetica Neue"/>
                  <a:sym typeface="Helvetica Neue"/>
                </a:rPr>
                <a:t>Sizing cooling channels for sealed packs.</a:t>
              </a:r>
              <a:endParaRPr sz="1100">
                <a:solidFill>
                  <a:schemeClr val="dk1"/>
                </a:solidFill>
                <a:latin typeface="Helvetica Neue"/>
                <a:ea typeface="Helvetica Neue"/>
                <a:cs typeface="Helvetica Neue"/>
                <a:sym typeface="Helvetica Neue"/>
              </a:endParaRPr>
            </a:p>
          </p:txBody>
        </p:sp>
        <p:sp>
          <p:nvSpPr>
            <p:cNvPr id="186" name="Google Shape;186;p29"/>
            <p:cNvSpPr txBox="1"/>
            <p:nvPr/>
          </p:nvSpPr>
          <p:spPr>
            <a:xfrm>
              <a:off x="6743700" y="3143250"/>
              <a:ext cx="1905000" cy="5715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1100">
                  <a:solidFill>
                    <a:schemeClr val="dk1"/>
                  </a:solidFill>
                  <a:latin typeface="Helvetica Neue"/>
                  <a:ea typeface="Helvetica Neue"/>
                  <a:cs typeface="Helvetica Neue"/>
                  <a:sym typeface="Helvetica Neue"/>
                </a:rPr>
                <a:t>Aerospace</a:t>
              </a:r>
              <a:endParaRPr b="1" sz="11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GB" sz="1100">
                  <a:solidFill>
                    <a:schemeClr val="dk1"/>
                  </a:solidFill>
                  <a:latin typeface="Helvetica Neue"/>
                  <a:ea typeface="Helvetica Neue"/>
                  <a:cs typeface="Helvetica Neue"/>
                  <a:sym typeface="Helvetica Neue"/>
                </a:rPr>
                <a:t>Shaping wings for minimum drag efficiency.</a:t>
              </a:r>
              <a:endParaRPr sz="1100">
                <a:solidFill>
                  <a:schemeClr val="dk1"/>
                </a:solidFill>
                <a:latin typeface="Helvetica Neue"/>
                <a:ea typeface="Helvetica Neue"/>
                <a:cs typeface="Helvetica Neue"/>
                <a:sym typeface="Helvetica Neue"/>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Picture 4" id="564" name="Google Shape;564;p56"/>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565" name="Google Shape;565;p56"/>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566" name="Google Shape;566;p56"/>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567" name="Google Shape;567;p56"/>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8" name="Google Shape;568;p56"/>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569" name="Google Shape;569;p56"/>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570" name="Google Shape;570;p56"/>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Results</a:t>
            </a:r>
            <a:endParaRPr/>
          </a:p>
        </p:txBody>
      </p:sp>
      <p:grpSp>
        <p:nvGrpSpPr>
          <p:cNvPr id="571" name="Google Shape;571;p56"/>
          <p:cNvGrpSpPr/>
          <p:nvPr/>
        </p:nvGrpSpPr>
        <p:grpSpPr>
          <a:xfrm>
            <a:off x="457200" y="1000125"/>
            <a:ext cx="8229750" cy="3619500"/>
            <a:chOff x="457200" y="1000125"/>
            <a:chExt cx="8229750" cy="3619500"/>
          </a:xfrm>
        </p:grpSpPr>
        <p:sp>
          <p:nvSpPr>
            <p:cNvPr id="572" name="Google Shape;572;p56"/>
            <p:cNvSpPr/>
            <p:nvPr/>
          </p:nvSpPr>
          <p:spPr>
            <a:xfrm>
              <a:off x="457200" y="1000125"/>
              <a:ext cx="4019700" cy="1238400"/>
            </a:xfrm>
            <a:prstGeom prst="roundRect">
              <a:avLst>
                <a:gd fmla="val 615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3" name="Google Shape;573;p56"/>
            <p:cNvSpPr txBox="1"/>
            <p:nvPr/>
          </p:nvSpPr>
          <p:spPr>
            <a:xfrm>
              <a:off x="457200" y="1000125"/>
              <a:ext cx="4019700" cy="12384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Ahmed Body Benchmark</a:t>
              </a:r>
              <a:endParaRPr b="1" sz="1300">
                <a:solidFill>
                  <a:srgbClr val="07A89D"/>
                </a:solidFill>
                <a:latin typeface="Arial"/>
                <a:ea typeface="Arial"/>
                <a:cs typeface="Arial"/>
                <a:sym typeface="Arial"/>
              </a:endParaRPr>
            </a:p>
            <a:p>
              <a:pPr indent="0" lvl="0" marL="0" rtl="0" algn="l">
                <a:spcBef>
                  <a:spcPts val="450"/>
                </a:spcBef>
                <a:spcAft>
                  <a:spcPts val="0"/>
                </a:spcAft>
                <a:buNone/>
              </a:pPr>
              <a:r>
                <a:rPr b="0" lang="en-GB" sz="1100">
                  <a:solidFill>
                    <a:srgbClr val="334155"/>
                  </a:solidFill>
                  <a:latin typeface="Arial"/>
                  <a:ea typeface="Arial"/>
                  <a:cs typeface="Arial"/>
                  <a:sym typeface="Arial"/>
                </a:rPr>
                <a:t>Standard CFD benchmark for external automotive aerodynamics. DoMINO surrogate trained on geometries with slant angles 0–40°.</a:t>
              </a:r>
              <a:endParaRPr b="0" sz="1100">
                <a:solidFill>
                  <a:srgbClr val="334155"/>
                </a:solidFill>
                <a:latin typeface="Arial"/>
                <a:ea typeface="Arial"/>
                <a:cs typeface="Arial"/>
                <a:sym typeface="Arial"/>
              </a:endParaRPr>
            </a:p>
          </p:txBody>
        </p:sp>
        <p:sp>
          <p:nvSpPr>
            <p:cNvPr id="574" name="Google Shape;574;p56"/>
            <p:cNvSpPr/>
            <p:nvPr/>
          </p:nvSpPr>
          <p:spPr>
            <a:xfrm>
              <a:off x="4667250" y="1000125"/>
              <a:ext cx="4019700" cy="1238400"/>
            </a:xfrm>
            <a:prstGeom prst="roundRect">
              <a:avLst>
                <a:gd fmla="val 615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5" name="Google Shape;575;p56"/>
            <p:cNvSpPr txBox="1"/>
            <p:nvPr/>
          </p:nvSpPr>
          <p:spPr>
            <a:xfrm>
              <a:off x="4667250" y="1000125"/>
              <a:ext cx="4019700" cy="12384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Model Architecture</a:t>
              </a:r>
              <a:endParaRPr b="1" sz="1300">
                <a:solidFill>
                  <a:srgbClr val="07A89D"/>
                </a:solidFill>
                <a:latin typeface="Arial"/>
                <a:ea typeface="Arial"/>
                <a:cs typeface="Arial"/>
                <a:sym typeface="Arial"/>
              </a:endParaRPr>
            </a:p>
            <a:p>
              <a:pPr indent="0" lvl="0" marL="0" rtl="0" algn="l">
                <a:spcBef>
                  <a:spcPts val="450"/>
                </a:spcBef>
                <a:spcAft>
                  <a:spcPts val="0"/>
                </a:spcAft>
                <a:buNone/>
              </a:pPr>
              <a:r>
                <a:rPr b="0" lang="en-GB" sz="1100">
                  <a:solidFill>
                    <a:srgbClr val="334155"/>
                  </a:solidFill>
                  <a:latin typeface="Arial"/>
                  <a:ea typeface="Arial"/>
                  <a:cs typeface="Arial"/>
                  <a:sym typeface="Arial"/>
                </a:rPr>
                <a:t>9.6M parameters. Predicts surface pressure and wall shear directly from point clouds (~63k points). No remeshing required.</a:t>
              </a:r>
              <a:endParaRPr b="0" sz="1100">
                <a:solidFill>
                  <a:srgbClr val="334155"/>
                </a:solidFill>
                <a:latin typeface="Arial"/>
                <a:ea typeface="Arial"/>
                <a:cs typeface="Arial"/>
                <a:sym typeface="Arial"/>
              </a:endParaRPr>
            </a:p>
          </p:txBody>
        </p:sp>
        <p:sp>
          <p:nvSpPr>
            <p:cNvPr id="576" name="Google Shape;576;p56"/>
            <p:cNvSpPr/>
            <p:nvPr/>
          </p:nvSpPr>
          <p:spPr>
            <a:xfrm>
              <a:off x="457200" y="2333625"/>
              <a:ext cx="4019700" cy="1238400"/>
            </a:xfrm>
            <a:prstGeom prst="roundRect">
              <a:avLst>
                <a:gd fmla="val 615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7" name="Google Shape;577;p56"/>
            <p:cNvSpPr txBox="1"/>
            <p:nvPr/>
          </p:nvSpPr>
          <p:spPr>
            <a:xfrm>
              <a:off x="457200" y="2333625"/>
              <a:ext cx="4019700" cy="12384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Training &amp; Convergence</a:t>
              </a:r>
              <a:endParaRPr b="1" sz="1300">
                <a:solidFill>
                  <a:srgbClr val="07A89D"/>
                </a:solidFill>
                <a:latin typeface="Arial"/>
                <a:ea typeface="Arial"/>
                <a:cs typeface="Arial"/>
                <a:sym typeface="Arial"/>
              </a:endParaRPr>
            </a:p>
            <a:p>
              <a:pPr indent="0" lvl="0" marL="0" rtl="0" algn="l">
                <a:spcBef>
                  <a:spcPts val="450"/>
                </a:spcBef>
                <a:spcAft>
                  <a:spcPts val="0"/>
                </a:spcAft>
                <a:buNone/>
              </a:pPr>
              <a:r>
                <a:rPr b="0" lang="en-GB" sz="1100">
                  <a:solidFill>
                    <a:srgbClr val="334155"/>
                  </a:solidFill>
                  <a:latin typeface="Arial"/>
                  <a:ea typeface="Arial"/>
                  <a:cs typeface="Arial"/>
                  <a:sym typeface="Arial"/>
                </a:rPr>
                <a:t>130 min training on 2× RTX 3090. Peak 2.3 GB GPU. Converged to 7.1×10⁻⁴ loss in 50 epochs (best at epoch 47).</a:t>
              </a:r>
              <a:endParaRPr b="0" sz="1100">
                <a:solidFill>
                  <a:srgbClr val="334155"/>
                </a:solidFill>
                <a:latin typeface="Arial"/>
                <a:ea typeface="Arial"/>
                <a:cs typeface="Arial"/>
                <a:sym typeface="Arial"/>
              </a:endParaRPr>
            </a:p>
          </p:txBody>
        </p:sp>
        <p:sp>
          <p:nvSpPr>
            <p:cNvPr id="578" name="Google Shape;578;p56"/>
            <p:cNvSpPr/>
            <p:nvPr/>
          </p:nvSpPr>
          <p:spPr>
            <a:xfrm>
              <a:off x="4667250" y="2333625"/>
              <a:ext cx="4019700" cy="1238400"/>
            </a:xfrm>
            <a:prstGeom prst="roundRect">
              <a:avLst>
                <a:gd fmla="val 615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9" name="Google Shape;579;p56"/>
            <p:cNvSpPr txBox="1"/>
            <p:nvPr/>
          </p:nvSpPr>
          <p:spPr>
            <a:xfrm>
              <a:off x="4667250" y="2333625"/>
              <a:ext cx="4019700" cy="12384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07A89D"/>
                  </a:solidFill>
                  <a:latin typeface="Arial"/>
                  <a:ea typeface="Arial"/>
                  <a:cs typeface="Arial"/>
                  <a:sym typeface="Arial"/>
                </a:rPr>
                <a:t>Inference Performance</a:t>
              </a:r>
              <a:endParaRPr b="1" sz="1300">
                <a:solidFill>
                  <a:srgbClr val="07A89D"/>
                </a:solidFill>
                <a:latin typeface="Arial"/>
                <a:ea typeface="Arial"/>
                <a:cs typeface="Arial"/>
                <a:sym typeface="Arial"/>
              </a:endParaRPr>
            </a:p>
            <a:p>
              <a:pPr indent="0" lvl="0" marL="0" rtl="0" algn="l">
                <a:spcBef>
                  <a:spcPts val="450"/>
                </a:spcBef>
                <a:spcAft>
                  <a:spcPts val="0"/>
                </a:spcAft>
                <a:buNone/>
              </a:pPr>
              <a:r>
                <a:rPr b="0" lang="en-GB" sz="1100">
                  <a:solidFill>
                    <a:srgbClr val="334155"/>
                  </a:solidFill>
                  <a:latin typeface="Arial"/>
                  <a:ea typeface="Arial"/>
                  <a:cs typeface="Arial"/>
                  <a:sym typeface="Arial"/>
                </a:rPr>
                <a:t>Processes 102 cases in ~90s on a single GPU. Achieves sub-1 second inference time per case.</a:t>
              </a:r>
              <a:endParaRPr b="0" sz="1100">
                <a:solidFill>
                  <a:srgbClr val="334155"/>
                </a:solidFill>
                <a:latin typeface="Arial"/>
                <a:ea typeface="Arial"/>
                <a:cs typeface="Arial"/>
                <a:sym typeface="Arial"/>
              </a:endParaRPr>
            </a:p>
          </p:txBody>
        </p:sp>
        <p:sp>
          <p:nvSpPr>
            <p:cNvPr id="580" name="Google Shape;580;p56"/>
            <p:cNvSpPr/>
            <p:nvPr/>
          </p:nvSpPr>
          <p:spPr>
            <a:xfrm>
              <a:off x="457200" y="3667125"/>
              <a:ext cx="8229600" cy="952500"/>
            </a:xfrm>
            <a:prstGeom prst="roundRect">
              <a:avLst>
                <a:gd fmla="val 8000" name="adj"/>
              </a:avLst>
            </a:prstGeom>
            <a:solidFill>
              <a:srgbClr val="07A89D"/>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1" name="Google Shape;581;p56"/>
            <p:cNvSpPr txBox="1"/>
            <p:nvPr/>
          </p:nvSpPr>
          <p:spPr>
            <a:xfrm>
              <a:off x="457200" y="3667125"/>
              <a:ext cx="8229600" cy="952500"/>
            </a:xfrm>
            <a:prstGeom prst="rect">
              <a:avLst/>
            </a:prstGeom>
            <a:noFill/>
            <a:ln>
              <a:noFill/>
            </a:ln>
          </p:spPr>
          <p:txBody>
            <a:bodyPr anchorCtr="0" anchor="ctr" bIns="142875" lIns="142875" spcFirstLastPara="1" rIns="142875" wrap="square" tIns="142875">
              <a:noAutofit/>
            </a:bodyPr>
            <a:lstStyle/>
            <a:p>
              <a:pPr indent="0" lvl="0" marL="0" rtl="0" algn="l">
                <a:spcBef>
                  <a:spcPts val="0"/>
                </a:spcBef>
                <a:spcAft>
                  <a:spcPts val="0"/>
                </a:spcAft>
                <a:buNone/>
              </a:pPr>
              <a:r>
                <a:rPr b="1" lang="en-GB" sz="1300">
                  <a:solidFill>
                    <a:srgbClr val="FFFFFF"/>
                  </a:solidFill>
                  <a:latin typeface="Arial"/>
                  <a:ea typeface="Arial"/>
                  <a:cs typeface="Arial"/>
                  <a:sym typeface="Arial"/>
                </a:rPr>
                <a:t>Accuracy &amp; Relative Error</a:t>
              </a:r>
              <a:endParaRPr b="1" sz="1300">
                <a:solidFill>
                  <a:srgbClr val="FFFFFF"/>
                </a:solidFill>
                <a:latin typeface="Arial"/>
                <a:ea typeface="Arial"/>
                <a:cs typeface="Arial"/>
                <a:sym typeface="Arial"/>
              </a:endParaRPr>
            </a:p>
            <a:p>
              <a:pPr indent="-298450" lvl="0" marL="457200" rtl="0" algn="l">
                <a:spcBef>
                  <a:spcPts val="300"/>
                </a:spcBef>
                <a:spcAft>
                  <a:spcPts val="0"/>
                </a:spcAft>
                <a:buClr>
                  <a:srgbClr val="F1F5F9"/>
                </a:buClr>
                <a:buSzPts val="1100"/>
                <a:buFont typeface="Arial"/>
                <a:buChar char="●"/>
              </a:pPr>
              <a:r>
                <a:rPr b="0" lang="en-GB" sz="1100">
                  <a:solidFill>
                    <a:srgbClr val="F1F5F9"/>
                  </a:solidFill>
                  <a:latin typeface="Arial"/>
                  <a:ea typeface="Arial"/>
                  <a:cs typeface="Arial"/>
                  <a:sym typeface="Arial"/>
                </a:rPr>
                <a:t>Surface Pressure: 0.84% mean error (worst case 1.6%)</a:t>
              </a:r>
              <a:endParaRPr b="0" sz="1100">
                <a:solidFill>
                  <a:srgbClr val="F1F5F9"/>
                </a:solidFill>
                <a:latin typeface="Arial"/>
                <a:ea typeface="Arial"/>
                <a:cs typeface="Arial"/>
                <a:sym typeface="Arial"/>
              </a:endParaRPr>
            </a:p>
            <a:p>
              <a:pPr indent="-298450" lvl="0" marL="457200" rtl="0" algn="l">
                <a:spcBef>
                  <a:spcPts val="150"/>
                </a:spcBef>
                <a:spcAft>
                  <a:spcPts val="0"/>
                </a:spcAft>
                <a:buClr>
                  <a:srgbClr val="F1F5F9"/>
                </a:buClr>
                <a:buSzPts val="1100"/>
                <a:buFont typeface="Arial"/>
                <a:buChar char="●"/>
              </a:pPr>
              <a:r>
                <a:rPr b="0" lang="en-GB" sz="1100">
                  <a:solidFill>
                    <a:srgbClr val="F1F5F9"/>
                  </a:solidFill>
                  <a:latin typeface="Arial"/>
                  <a:ea typeface="Arial"/>
                  <a:cs typeface="Arial"/>
                  <a:sym typeface="Arial"/>
                </a:rPr>
                <a:t>Wall-Shear-Stress: ~1.5% mean error (range: 0.7–2.6%)</a:t>
              </a:r>
              <a:endParaRPr b="0" sz="1100">
                <a:solidFill>
                  <a:srgbClr val="F1F5F9"/>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Picture 4" id="586" name="Google Shape;586;p57"/>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587" name="Google Shape;587;p57"/>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588" name="Google Shape;588;p57"/>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589" name="Google Shape;589;p57"/>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0" name="Google Shape;590;p57"/>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591" name="Google Shape;591;p57"/>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592" name="Google Shape;592;p57"/>
          <p:cNvSpPr txBox="1"/>
          <p:nvPr>
            <p:ph type="title"/>
          </p:nvPr>
        </p:nvSpPr>
        <p:spPr>
          <a:xfrm>
            <a:off x="229441" y="55168"/>
            <a:ext cx="7350900" cy="701100"/>
          </a:xfrm>
          <a:prstGeom prst="rect">
            <a:avLst/>
          </a:prstGeom>
        </p:spPr>
        <p:txBody>
          <a:bodyPr anchorCtr="0" anchor="ctr" bIns="45700" lIns="45700" spcFirstLastPara="1" rIns="45700" wrap="square" tIns="45700">
            <a:normAutofit/>
          </a:bodyPr>
          <a:lstStyle/>
          <a:p>
            <a:pPr indent="0" lvl="0" marL="0" rtl="0" algn="l">
              <a:spcBef>
                <a:spcPts val="0"/>
              </a:spcBef>
              <a:spcAft>
                <a:spcPts val="0"/>
              </a:spcAft>
              <a:buNone/>
            </a:pPr>
            <a:r>
              <a:rPr lang="en-GB"/>
              <a:t>Conclusion</a:t>
            </a:r>
            <a:endParaRPr/>
          </a:p>
        </p:txBody>
      </p:sp>
      <p:grpSp>
        <p:nvGrpSpPr>
          <p:cNvPr id="593" name="Google Shape;593;p57"/>
          <p:cNvGrpSpPr/>
          <p:nvPr/>
        </p:nvGrpSpPr>
        <p:grpSpPr>
          <a:xfrm>
            <a:off x="476250" y="1238250"/>
            <a:ext cx="8191500" cy="3048150"/>
            <a:chOff x="476250" y="1238250"/>
            <a:chExt cx="8191500" cy="3048150"/>
          </a:xfrm>
        </p:grpSpPr>
        <p:sp>
          <p:nvSpPr>
            <p:cNvPr id="594" name="Google Shape;594;p57"/>
            <p:cNvSpPr/>
            <p:nvPr/>
          </p:nvSpPr>
          <p:spPr>
            <a:xfrm>
              <a:off x="476250" y="1238250"/>
              <a:ext cx="81915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5" name="Google Shape;595;p57"/>
            <p:cNvSpPr txBox="1"/>
            <p:nvPr/>
          </p:nvSpPr>
          <p:spPr>
            <a:xfrm>
              <a:off x="714375" y="1671828"/>
              <a:ext cx="5715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3600">
                  <a:solidFill>
                    <a:srgbClr val="07A89D"/>
                  </a:solidFill>
                  <a:latin typeface="Material Icons"/>
                  <a:ea typeface="Material Icons"/>
                  <a:cs typeface="Material Icons"/>
                  <a:sym typeface="Material Icons"/>
                </a:rPr>
                <a:t>code</a:t>
              </a:r>
              <a:endParaRPr sz="3600">
                <a:solidFill>
                  <a:srgbClr val="07A89D"/>
                </a:solidFill>
                <a:latin typeface="Material Icons"/>
                <a:ea typeface="Material Icons"/>
                <a:cs typeface="Material Icons"/>
                <a:sym typeface="Material Icons"/>
              </a:endParaRPr>
            </a:p>
          </p:txBody>
        </p:sp>
        <p:sp>
          <p:nvSpPr>
            <p:cNvPr id="596" name="Google Shape;596;p57"/>
            <p:cNvSpPr txBox="1"/>
            <p:nvPr/>
          </p:nvSpPr>
          <p:spPr>
            <a:xfrm>
              <a:off x="1428750" y="1238250"/>
              <a:ext cx="7048500" cy="1428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800">
                  <a:solidFill>
                    <a:srgbClr val="07A89D"/>
                  </a:solidFill>
                  <a:latin typeface="Arial"/>
                  <a:ea typeface="Arial"/>
                  <a:cs typeface="Arial"/>
                  <a:sym typeface="Arial"/>
                </a:rPr>
                <a:t>Open Source All The Way Down</a:t>
              </a:r>
              <a:endParaRPr b="1" sz="1800">
                <a:solidFill>
                  <a:srgbClr val="07A89D"/>
                </a:solidFill>
                <a:latin typeface="Arial"/>
                <a:ea typeface="Arial"/>
                <a:cs typeface="Arial"/>
                <a:sym typeface="Arial"/>
              </a:endParaRPr>
            </a:p>
            <a:p>
              <a:pPr indent="0" lvl="0" marL="0" rtl="0" algn="l">
                <a:spcBef>
                  <a:spcPts val="600"/>
                </a:spcBef>
                <a:spcAft>
                  <a:spcPts val="0"/>
                </a:spcAft>
                <a:buNone/>
              </a:pPr>
              <a:r>
                <a:rPr lang="en-GB" sz="1300">
                  <a:solidFill>
                    <a:srgbClr val="334155"/>
                  </a:solidFill>
                  <a:latin typeface="Arial"/>
                  <a:ea typeface="Arial"/>
                  <a:cs typeface="Arial"/>
                  <a:sym typeface="Arial"/>
                </a:rPr>
                <a:t>Leveraging OpenFOAM, NVIDIA PhysicsNeMo, PyTorch, FastAPI, React, and other community-driven technologies.</a:t>
              </a:r>
              <a:endParaRPr sz="1300">
                <a:solidFill>
                  <a:srgbClr val="334155"/>
                </a:solidFill>
                <a:latin typeface="Arial"/>
                <a:ea typeface="Arial"/>
                <a:cs typeface="Arial"/>
                <a:sym typeface="Arial"/>
              </a:endParaRPr>
            </a:p>
          </p:txBody>
        </p:sp>
        <p:sp>
          <p:nvSpPr>
            <p:cNvPr id="597" name="Google Shape;597;p57"/>
            <p:cNvSpPr/>
            <p:nvPr/>
          </p:nvSpPr>
          <p:spPr>
            <a:xfrm>
              <a:off x="476250" y="2857500"/>
              <a:ext cx="8191500" cy="1428900"/>
            </a:xfrm>
            <a:prstGeom prst="roundRect">
              <a:avLst>
                <a:gd fmla="val 5333"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8" name="Google Shape;598;p57"/>
            <p:cNvSpPr txBox="1"/>
            <p:nvPr/>
          </p:nvSpPr>
          <p:spPr>
            <a:xfrm>
              <a:off x="714375" y="3291078"/>
              <a:ext cx="571500" cy="571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3600">
                  <a:solidFill>
                    <a:srgbClr val="07A89D"/>
                  </a:solidFill>
                  <a:latin typeface="Material Icons"/>
                  <a:ea typeface="Material Icons"/>
                  <a:cs typeface="Material Icons"/>
                  <a:sym typeface="Material Icons"/>
                </a:rPr>
                <a:t>insights</a:t>
              </a:r>
              <a:endParaRPr sz="3600">
                <a:solidFill>
                  <a:srgbClr val="07A89D"/>
                </a:solidFill>
                <a:latin typeface="Material Icons"/>
                <a:ea typeface="Material Icons"/>
                <a:cs typeface="Material Icons"/>
                <a:sym typeface="Material Icons"/>
              </a:endParaRPr>
            </a:p>
          </p:txBody>
        </p:sp>
        <p:sp>
          <p:nvSpPr>
            <p:cNvPr id="599" name="Google Shape;599;p57"/>
            <p:cNvSpPr txBox="1"/>
            <p:nvPr/>
          </p:nvSpPr>
          <p:spPr>
            <a:xfrm>
              <a:off x="1428750" y="2857500"/>
              <a:ext cx="7048500" cy="1428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GB" sz="1800">
                  <a:solidFill>
                    <a:srgbClr val="07A89D"/>
                  </a:solidFill>
                  <a:latin typeface="Arial"/>
                  <a:ea typeface="Arial"/>
                  <a:cs typeface="Arial"/>
                  <a:sym typeface="Arial"/>
                </a:rPr>
                <a:t>From Solver Output to AI-Powered Predictions</a:t>
              </a:r>
              <a:endParaRPr b="1" sz="1800">
                <a:solidFill>
                  <a:srgbClr val="07A89D"/>
                </a:solidFill>
                <a:latin typeface="Arial"/>
                <a:ea typeface="Arial"/>
                <a:cs typeface="Arial"/>
                <a:sym typeface="Arial"/>
              </a:endParaRPr>
            </a:p>
            <a:p>
              <a:pPr indent="0" lvl="0" marL="0" rtl="0" algn="l">
                <a:spcBef>
                  <a:spcPts val="600"/>
                </a:spcBef>
                <a:spcAft>
                  <a:spcPts val="0"/>
                </a:spcAft>
                <a:buNone/>
              </a:pPr>
              <a:r>
                <a:rPr lang="en-GB" sz="1300">
                  <a:solidFill>
                    <a:srgbClr val="334155"/>
                  </a:solidFill>
                  <a:latin typeface="Arial"/>
                  <a:ea typeface="Arial"/>
                  <a:cs typeface="Arial"/>
                  <a:sym typeface="Arial"/>
                </a:rPr>
                <a:t>Making advanced physics-ML workflows accessible to engineers, not just machine learning specialists.</a:t>
              </a:r>
              <a:endParaRPr sz="1300">
                <a:solidFill>
                  <a:srgbClr val="334155"/>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Picture 4" id="191" name="Google Shape;191;p30"/>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192" name="Google Shape;192;p30"/>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193" name="Google Shape;193;p30"/>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194" name="Google Shape;194;p30"/>
          <p:cNvSpPr/>
          <p:nvPr/>
        </p:nvSpPr>
        <p:spPr>
          <a:xfrm>
            <a:off x="0" y="82664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5" name="Google Shape;195;p30"/>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196" name="Google Shape;196;p30"/>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197" name="Google Shape;197;p30"/>
          <p:cNvSpPr txBox="1"/>
          <p:nvPr/>
        </p:nvSpPr>
        <p:spPr>
          <a:xfrm>
            <a:off x="229440" y="151648"/>
            <a:ext cx="7620000" cy="492600"/>
          </a:xfrm>
          <a:prstGeom prst="rect">
            <a:avLst/>
          </a:prstGeom>
          <a:solidFill>
            <a:srgbClr val="000000">
              <a:alpha val="0"/>
            </a:srgbClr>
          </a:solidFill>
          <a:ln>
            <a:noFill/>
          </a:ln>
        </p:spPr>
        <p:txBody>
          <a:bodyPr anchorCtr="0" anchor="ctr" bIns="0" lIns="190500" spcFirstLastPara="1" rIns="0" wrap="square" tIns="0">
            <a:spAutoFit/>
          </a:bodyPr>
          <a:lstStyle/>
          <a:p>
            <a:pPr indent="0" lvl="0" marL="0" rtl="0" algn="l">
              <a:spcBef>
                <a:spcPts val="0"/>
              </a:spcBef>
              <a:spcAft>
                <a:spcPts val="0"/>
              </a:spcAft>
              <a:buNone/>
            </a:pPr>
            <a:r>
              <a:rPr b="0" i="0" lang="en-GB" sz="3200">
                <a:solidFill>
                  <a:srgbClr val="FFFFFF"/>
                </a:solidFill>
                <a:latin typeface="Arial"/>
                <a:ea typeface="Arial"/>
                <a:cs typeface="Arial"/>
                <a:sym typeface="Arial"/>
              </a:rPr>
              <a:t>When Simulation Didn't Exist</a:t>
            </a:r>
            <a:endParaRPr b="0" i="0" sz="3200">
              <a:solidFill>
                <a:srgbClr val="FFFFFF"/>
              </a:solidFill>
              <a:latin typeface="Arial"/>
              <a:ea typeface="Arial"/>
              <a:cs typeface="Arial"/>
              <a:sym typeface="Arial"/>
            </a:endParaRPr>
          </a:p>
        </p:txBody>
      </p:sp>
      <p:grpSp>
        <p:nvGrpSpPr>
          <p:cNvPr id="198" name="Google Shape;198;p30"/>
          <p:cNvGrpSpPr/>
          <p:nvPr/>
        </p:nvGrpSpPr>
        <p:grpSpPr>
          <a:xfrm>
            <a:off x="476250" y="1095375"/>
            <a:ext cx="3952800" cy="3238500"/>
            <a:chOff x="476250" y="1095375"/>
            <a:chExt cx="3952800" cy="3238500"/>
          </a:xfrm>
        </p:grpSpPr>
        <p:sp>
          <p:nvSpPr>
            <p:cNvPr id="199" name="Google Shape;199;p30"/>
            <p:cNvSpPr/>
            <p:nvPr/>
          </p:nvSpPr>
          <p:spPr>
            <a:xfrm>
              <a:off x="476250" y="1095375"/>
              <a:ext cx="3952800" cy="3238500"/>
            </a:xfrm>
            <a:prstGeom prst="roundRect">
              <a:avLst>
                <a:gd fmla="val 441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00" name="Google Shape;200;p30"/>
            <p:cNvPicPr preferRelativeResize="0"/>
            <p:nvPr/>
          </p:nvPicPr>
          <p:blipFill rotWithShape="1">
            <a:blip r:embed="rId7">
              <a:alphaModFix/>
            </a:blip>
            <a:srcRect b="0" l="758" r="749" t="0"/>
            <a:stretch/>
          </p:blipFill>
          <p:spPr>
            <a:xfrm>
              <a:off x="666750" y="1285875"/>
              <a:ext cx="3571800" cy="2000100"/>
            </a:xfrm>
            <a:prstGeom prst="roundRect">
              <a:avLst>
                <a:gd fmla="val 4761" name="adj"/>
              </a:avLst>
            </a:prstGeom>
            <a:noFill/>
            <a:ln>
              <a:noFill/>
            </a:ln>
          </p:spPr>
        </p:pic>
        <p:sp>
          <p:nvSpPr>
            <p:cNvPr id="201" name="Google Shape;201;p30"/>
            <p:cNvSpPr txBox="1"/>
            <p:nvPr/>
          </p:nvSpPr>
          <p:spPr>
            <a:xfrm>
              <a:off x="666750" y="3429000"/>
              <a:ext cx="35718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480">
                  <a:solidFill>
                    <a:srgbClr val="0F172A"/>
                  </a:solidFill>
                  <a:latin typeface="Helvetica Neue"/>
                  <a:ea typeface="Helvetica Neue"/>
                  <a:cs typeface="Helvetica Neue"/>
                  <a:sym typeface="Helvetica Neue"/>
                </a:rPr>
                <a:t>F1 Racing (Pre-Simulation)</a:t>
              </a:r>
              <a:endParaRPr b="1" sz="1480">
                <a:solidFill>
                  <a:srgbClr val="0F172A"/>
                </a:solidFill>
                <a:latin typeface="Helvetica Neue"/>
                <a:ea typeface="Helvetica Neue"/>
                <a:cs typeface="Helvetica Neue"/>
                <a:sym typeface="Helvetica Neue"/>
              </a:endParaRPr>
            </a:p>
            <a:p>
              <a:pPr indent="0" lvl="0" marL="0" rtl="0" algn="l">
                <a:spcBef>
                  <a:spcPts val="600"/>
                </a:spcBef>
                <a:spcAft>
                  <a:spcPts val="0"/>
                </a:spcAft>
                <a:buNone/>
              </a:pPr>
              <a:r>
                <a:rPr b="0" lang="en-GB" sz="1018">
                  <a:solidFill>
                    <a:srgbClr val="64748B"/>
                  </a:solidFill>
                  <a:latin typeface="Helvetica Neue"/>
                  <a:ea typeface="Helvetica Neue"/>
                  <a:cs typeface="Helvetica Neue"/>
                  <a:sym typeface="Helvetica Neue"/>
                </a:rPr>
                <a:t>Teams relied on physical intuition and trial-and-error, often leading to dangerous and unpredictable car behavior.</a:t>
              </a:r>
              <a:endParaRPr b="0" sz="1018">
                <a:solidFill>
                  <a:srgbClr val="64748B"/>
                </a:solidFill>
                <a:latin typeface="Helvetica Neue"/>
                <a:ea typeface="Helvetica Neue"/>
                <a:cs typeface="Helvetica Neue"/>
                <a:sym typeface="Helvetica Neue"/>
              </a:endParaRPr>
            </a:p>
          </p:txBody>
        </p:sp>
      </p:grpSp>
      <p:grpSp>
        <p:nvGrpSpPr>
          <p:cNvPr id="202" name="Google Shape;202;p30"/>
          <p:cNvGrpSpPr/>
          <p:nvPr/>
        </p:nvGrpSpPr>
        <p:grpSpPr>
          <a:xfrm>
            <a:off x="4714875" y="1095375"/>
            <a:ext cx="3952800" cy="3238500"/>
            <a:chOff x="4714875" y="1095375"/>
            <a:chExt cx="3952800" cy="3238500"/>
          </a:xfrm>
        </p:grpSpPr>
        <p:sp>
          <p:nvSpPr>
            <p:cNvPr id="203" name="Google Shape;203;p30"/>
            <p:cNvSpPr/>
            <p:nvPr/>
          </p:nvSpPr>
          <p:spPr>
            <a:xfrm>
              <a:off x="4714875" y="1095375"/>
              <a:ext cx="3952800" cy="3238500"/>
            </a:xfrm>
            <a:prstGeom prst="roundRect">
              <a:avLst>
                <a:gd fmla="val 441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204" name="Google Shape;204;p30"/>
            <p:cNvPicPr preferRelativeResize="0"/>
            <p:nvPr/>
          </p:nvPicPr>
          <p:blipFill rotWithShape="1">
            <a:blip r:embed="rId8">
              <a:alphaModFix/>
            </a:blip>
            <a:srcRect b="0" l="130" r="120" t="0"/>
            <a:stretch/>
          </p:blipFill>
          <p:spPr>
            <a:xfrm>
              <a:off x="4905375" y="1285875"/>
              <a:ext cx="3571800" cy="2000100"/>
            </a:xfrm>
            <a:prstGeom prst="roundRect">
              <a:avLst>
                <a:gd fmla="val 4761" name="adj"/>
              </a:avLst>
            </a:prstGeom>
            <a:noFill/>
            <a:ln>
              <a:noFill/>
            </a:ln>
          </p:spPr>
        </p:pic>
        <p:sp>
          <p:nvSpPr>
            <p:cNvPr id="205" name="Google Shape;205;p30"/>
            <p:cNvSpPr txBox="1"/>
            <p:nvPr/>
          </p:nvSpPr>
          <p:spPr>
            <a:xfrm>
              <a:off x="4905375" y="3429000"/>
              <a:ext cx="3571800" cy="76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600">
                  <a:solidFill>
                    <a:srgbClr val="0F172A"/>
                  </a:solidFill>
                  <a:latin typeface="Helvetica Neue"/>
                  <a:ea typeface="Helvetica Neue"/>
                  <a:cs typeface="Helvetica Neue"/>
                  <a:sym typeface="Helvetica Neue"/>
                </a:rPr>
                <a:t>Lotus 80, 1979</a:t>
              </a:r>
              <a:endParaRPr b="1" sz="1600">
                <a:solidFill>
                  <a:srgbClr val="0F172A"/>
                </a:solidFill>
                <a:latin typeface="Helvetica Neue"/>
                <a:ea typeface="Helvetica Neue"/>
                <a:cs typeface="Helvetica Neue"/>
                <a:sym typeface="Helvetica Neue"/>
              </a:endParaRPr>
            </a:p>
            <a:p>
              <a:pPr indent="0" lvl="0" marL="0" rtl="0" algn="l">
                <a:spcBef>
                  <a:spcPts val="600"/>
                </a:spcBef>
                <a:spcAft>
                  <a:spcPts val="0"/>
                </a:spcAft>
                <a:buNone/>
              </a:pPr>
              <a:r>
                <a:rPr b="1" lang="en-GB" sz="1100">
                  <a:solidFill>
                    <a:srgbClr val="DC2626"/>
                  </a:solidFill>
                  <a:latin typeface="Helvetica Neue"/>
                  <a:ea typeface="Helvetica Neue"/>
                  <a:cs typeface="Helvetica Neue"/>
                  <a:sym typeface="Helvetica Neue"/>
                </a:rPr>
                <a:t>Porpoising:</a:t>
              </a:r>
              <a:r>
                <a:rPr b="0" lang="en-GB" sz="1100">
                  <a:solidFill>
                    <a:srgbClr val="64748B"/>
                  </a:solidFill>
                  <a:latin typeface="Helvetica Neue"/>
                  <a:ea typeface="Helvetica Neue"/>
                  <a:cs typeface="Helvetica Neue"/>
                  <a:sym typeface="Helvetica Neue"/>
                </a:rPr>
                <a:t> Aerodynamics they couldn't predict without modern computational tools.</a:t>
              </a:r>
              <a:endParaRPr b="0" sz="1100">
                <a:solidFill>
                  <a:srgbClr val="64748B"/>
                </a:solidFill>
                <a:latin typeface="Helvetica Neue"/>
                <a:ea typeface="Helvetica Neue"/>
                <a:cs typeface="Helvetica Neue"/>
                <a:sym typeface="Helvetica Neue"/>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pasted-movie.png" id="210" name="Google Shape;210;p31"/>
          <p:cNvPicPr preferRelativeResize="0"/>
          <p:nvPr/>
        </p:nvPicPr>
        <p:blipFill rotWithShape="1">
          <a:blip r:embed="rId3">
            <a:alphaModFix/>
          </a:blip>
          <a:srcRect b="0" l="0" r="0" t="0"/>
          <a:stretch/>
        </p:blipFill>
        <p:spPr>
          <a:xfrm>
            <a:off x="0" y="17859"/>
            <a:ext cx="9144000" cy="5107782"/>
          </a:xfrm>
          <a:prstGeom prst="rect">
            <a:avLst/>
          </a:prstGeom>
          <a:noFill/>
          <a:ln cap="flat" cmpd="sng" w="12700">
            <a:solidFill>
              <a:srgbClr val="DDDDDD"/>
            </a:solidFill>
            <a:prstDash val="solid"/>
            <a:miter lim="400000"/>
            <a:headEnd len="sm" w="sm" type="none"/>
            <a:tailEnd len="sm" w="sm" type="none"/>
          </a:ln>
        </p:spPr>
      </p:pic>
      <p:sp>
        <p:nvSpPr>
          <p:cNvPr id="211" name="Google Shape;211;p31"/>
          <p:cNvSpPr txBox="1"/>
          <p:nvPr/>
        </p:nvSpPr>
        <p:spPr>
          <a:xfrm>
            <a:off x="442524" y="137250"/>
            <a:ext cx="5071500" cy="523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FFFFFF"/>
              </a:buClr>
              <a:buSzPts val="2800"/>
              <a:buFont typeface="Arial"/>
              <a:buNone/>
            </a:pPr>
            <a:r>
              <a:rPr b="0" i="0" lang="en-GB" sz="2800" u="none" cap="none" strike="noStrike">
                <a:solidFill>
                  <a:srgbClr val="FFFFFF"/>
                </a:solidFill>
                <a:latin typeface="Arial"/>
                <a:ea typeface="Arial"/>
                <a:cs typeface="Arial"/>
                <a:sym typeface="Arial"/>
              </a:rPr>
              <a:t>What </a:t>
            </a:r>
            <a:r>
              <a:rPr lang="en-GB" sz="2800">
                <a:solidFill>
                  <a:srgbClr val="FFFFFF"/>
                </a:solidFill>
              </a:rPr>
              <a:t>Simulations </a:t>
            </a:r>
            <a:r>
              <a:rPr b="0" i="0" lang="en-GB" sz="2800" u="none" cap="none" strike="noStrike">
                <a:solidFill>
                  <a:srgbClr val="FFFFFF"/>
                </a:solidFill>
                <a:latin typeface="Arial"/>
                <a:ea typeface="Arial"/>
                <a:cs typeface="Arial"/>
                <a:sym typeface="Arial"/>
              </a:rPr>
              <a:t>Changed:</a:t>
            </a:r>
            <a:endParaRPr sz="2800"/>
          </a:p>
        </p:txBody>
      </p:sp>
      <p:pic>
        <p:nvPicPr>
          <p:cNvPr descr="pasted-movie.png" id="212" name="Google Shape;212;p31"/>
          <p:cNvPicPr preferRelativeResize="0"/>
          <p:nvPr/>
        </p:nvPicPr>
        <p:blipFill rotWithShape="1">
          <a:blip r:embed="rId4">
            <a:alphaModFix/>
          </a:blip>
          <a:srcRect b="1255" l="-1410" r="0" t="5809"/>
          <a:stretch/>
        </p:blipFill>
        <p:spPr>
          <a:xfrm>
            <a:off x="1013425" y="1105575"/>
            <a:ext cx="7117151" cy="3643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Picture 4" id="217" name="Google Shape;217;p32"/>
          <p:cNvPicPr preferRelativeResize="0"/>
          <p:nvPr/>
        </p:nvPicPr>
        <p:blipFill rotWithShape="1">
          <a:blip r:embed="rId3">
            <a:alphaModFix/>
          </a:blip>
          <a:srcRect b="0" l="0" r="0" t="0"/>
          <a:stretch/>
        </p:blipFill>
        <p:spPr>
          <a:xfrm>
            <a:off x="0" y="0"/>
            <a:ext cx="9143996" cy="5143499"/>
          </a:xfrm>
          <a:prstGeom prst="rect">
            <a:avLst/>
          </a:prstGeom>
          <a:noFill/>
          <a:ln>
            <a:noFill/>
          </a:ln>
        </p:spPr>
      </p:pic>
      <p:pic>
        <p:nvPicPr>
          <p:cNvPr descr="Picture 6" id="218" name="Google Shape;218;p32"/>
          <p:cNvPicPr preferRelativeResize="0"/>
          <p:nvPr/>
        </p:nvPicPr>
        <p:blipFill rotWithShape="1">
          <a:blip r:embed="rId4">
            <a:alphaModFix/>
          </a:blip>
          <a:srcRect b="0" l="0" r="0" t="0"/>
          <a:stretch/>
        </p:blipFill>
        <p:spPr>
          <a:xfrm rot="10800000">
            <a:off x="-2" y="4724875"/>
            <a:ext cx="9143997" cy="430895"/>
          </a:xfrm>
          <a:prstGeom prst="rect">
            <a:avLst/>
          </a:prstGeom>
          <a:noFill/>
          <a:ln>
            <a:noFill/>
          </a:ln>
        </p:spPr>
      </p:pic>
      <p:pic>
        <p:nvPicPr>
          <p:cNvPr descr="Picture 5" id="219" name="Google Shape;219;p32"/>
          <p:cNvPicPr preferRelativeResize="0"/>
          <p:nvPr/>
        </p:nvPicPr>
        <p:blipFill rotWithShape="1">
          <a:blip r:embed="rId5">
            <a:alphaModFix amt="20000"/>
          </a:blip>
          <a:srcRect b="0" l="0" r="0" t="0"/>
          <a:stretch/>
        </p:blipFill>
        <p:spPr>
          <a:xfrm>
            <a:off x="6703058" y="140991"/>
            <a:ext cx="1897988" cy="1351278"/>
          </a:xfrm>
          <a:prstGeom prst="rect">
            <a:avLst/>
          </a:prstGeom>
          <a:noFill/>
          <a:ln>
            <a:noFill/>
          </a:ln>
        </p:spPr>
      </p:pic>
      <p:sp>
        <p:nvSpPr>
          <p:cNvPr id="220" name="Google Shape;220;p32"/>
          <p:cNvSpPr/>
          <p:nvPr/>
        </p:nvSpPr>
        <p:spPr>
          <a:xfrm>
            <a:off x="0" y="837922"/>
            <a:ext cx="9144000" cy="43170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1" name="Google Shape;221;p32"/>
          <p:cNvSpPr txBox="1"/>
          <p:nvPr/>
        </p:nvSpPr>
        <p:spPr>
          <a:xfrm>
            <a:off x="8080315" y="4731241"/>
            <a:ext cx="755700" cy="237000"/>
          </a:xfrm>
          <a:prstGeom prst="rect">
            <a:avLst/>
          </a:prstGeom>
          <a:noFill/>
          <a:ln>
            <a:noFill/>
          </a:ln>
        </p:spPr>
        <p:txBody>
          <a:bodyPr anchorCtr="0" anchor="ctr" bIns="45700" lIns="45700" spcFirstLastPara="1" rIns="45700" wrap="square" tIns="45700">
            <a:normAutofit/>
          </a:bodyPr>
          <a:lstStyle/>
          <a:p>
            <a:pPr indent="0" lvl="0" marL="0" marR="0" rtl="0" algn="l">
              <a:lnSpc>
                <a:spcPct val="80000"/>
              </a:lnSpc>
              <a:spcBef>
                <a:spcPts val="0"/>
              </a:spcBef>
              <a:spcAft>
                <a:spcPts val="0"/>
              </a:spcAft>
              <a:buClr>
                <a:srgbClr val="07A89D"/>
              </a:buClr>
              <a:buSzPts val="700"/>
              <a:buFont typeface="Arial"/>
              <a:buNone/>
            </a:pPr>
            <a:r>
              <a:rPr b="1" i="0" lang="en-GB" sz="700" u="none" cap="none" strike="noStrike">
                <a:solidFill>
                  <a:srgbClr val="07A89D"/>
                </a:solidFill>
                <a:latin typeface="Arial"/>
                <a:ea typeface="Arial"/>
                <a:cs typeface="Arial"/>
                <a:sym typeface="Arial"/>
              </a:rPr>
              <a:t>#OSSUMMIT</a:t>
            </a:r>
            <a:endParaRPr/>
          </a:p>
        </p:txBody>
      </p:sp>
      <p:pic>
        <p:nvPicPr>
          <p:cNvPr descr="Graphic 2" id="222" name="Google Shape;222;p32"/>
          <p:cNvPicPr preferRelativeResize="0"/>
          <p:nvPr/>
        </p:nvPicPr>
        <p:blipFill rotWithShape="1">
          <a:blip r:embed="rId6">
            <a:alphaModFix/>
          </a:blip>
          <a:srcRect b="0" l="0" r="0" t="0"/>
          <a:stretch/>
        </p:blipFill>
        <p:spPr>
          <a:xfrm>
            <a:off x="7652052" y="243940"/>
            <a:ext cx="1398088" cy="272845"/>
          </a:xfrm>
          <a:prstGeom prst="rect">
            <a:avLst/>
          </a:prstGeom>
          <a:noFill/>
          <a:ln>
            <a:noFill/>
          </a:ln>
        </p:spPr>
      </p:pic>
      <p:sp>
        <p:nvSpPr>
          <p:cNvPr id="223" name="Google Shape;223;p32"/>
          <p:cNvSpPr txBox="1"/>
          <p:nvPr>
            <p:ph type="title"/>
          </p:nvPr>
        </p:nvSpPr>
        <p:spPr>
          <a:xfrm>
            <a:off x="229440" y="55168"/>
            <a:ext cx="7351200" cy="701100"/>
          </a:xfrm>
          <a:prstGeom prst="rect">
            <a:avLst/>
          </a:prstGeom>
          <a:solidFill>
            <a:srgbClr val="000000">
              <a:alpha val="0"/>
            </a:srgbClr>
          </a:solidFill>
          <a:ln>
            <a:noFill/>
          </a:ln>
        </p:spPr>
        <p:txBody>
          <a:bodyPr anchorCtr="0" anchor="ctr" bIns="0" lIns="190500" spcFirstLastPara="1" rIns="0" wrap="square" tIns="0">
            <a:normAutofit/>
          </a:bodyPr>
          <a:lstStyle/>
          <a:p>
            <a:pPr indent="0" lvl="0" marL="0" rtl="0" algn="l">
              <a:spcBef>
                <a:spcPts val="0"/>
              </a:spcBef>
              <a:spcAft>
                <a:spcPts val="0"/>
              </a:spcAft>
              <a:buNone/>
            </a:pPr>
            <a:r>
              <a:rPr lang="en-GB" sz="3200"/>
              <a:t>Simulation types</a:t>
            </a:r>
            <a:endParaRPr sz="3200">
              <a:solidFill>
                <a:srgbClr val="FFFFFF"/>
              </a:solidFill>
            </a:endParaRPr>
          </a:p>
        </p:txBody>
      </p:sp>
      <p:grpSp>
        <p:nvGrpSpPr>
          <p:cNvPr id="224" name="Google Shape;224;p32"/>
          <p:cNvGrpSpPr/>
          <p:nvPr/>
        </p:nvGrpSpPr>
        <p:grpSpPr>
          <a:xfrm>
            <a:off x="762000" y="1047750"/>
            <a:ext cx="7620000" cy="3657600"/>
            <a:chOff x="762000" y="1047750"/>
            <a:chExt cx="7620000" cy="3657600"/>
          </a:xfrm>
        </p:grpSpPr>
        <p:sp>
          <p:nvSpPr>
            <p:cNvPr id="225" name="Google Shape;225;p32"/>
            <p:cNvSpPr/>
            <p:nvPr/>
          </p:nvSpPr>
          <p:spPr>
            <a:xfrm>
              <a:off x="762000" y="1047750"/>
              <a:ext cx="3619500" cy="1733700"/>
            </a:xfrm>
            <a:prstGeom prst="roundRect">
              <a:avLst>
                <a:gd fmla="val 879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6" name="Google Shape;226;p32"/>
            <p:cNvSpPr/>
            <p:nvPr/>
          </p:nvSpPr>
          <p:spPr>
            <a:xfrm>
              <a:off x="4762500" y="1047750"/>
              <a:ext cx="3619500" cy="1733700"/>
            </a:xfrm>
            <a:prstGeom prst="roundRect">
              <a:avLst>
                <a:gd fmla="val 879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7" name="Google Shape;227;p32"/>
            <p:cNvSpPr/>
            <p:nvPr/>
          </p:nvSpPr>
          <p:spPr>
            <a:xfrm>
              <a:off x="2878200" y="2971650"/>
              <a:ext cx="3619500" cy="1733700"/>
            </a:xfrm>
            <a:prstGeom prst="roundRect">
              <a:avLst>
                <a:gd fmla="val 879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pic>
        <p:nvPicPr>
          <p:cNvPr id="228" name="Google Shape;228;p32"/>
          <p:cNvPicPr preferRelativeResize="0"/>
          <p:nvPr/>
        </p:nvPicPr>
        <p:blipFill rotWithShape="1">
          <a:blip r:embed="rId7">
            <a:alphaModFix/>
          </a:blip>
          <a:srcRect b="4637" l="-4633" r="-4633" t="4628"/>
          <a:stretch/>
        </p:blipFill>
        <p:spPr>
          <a:xfrm>
            <a:off x="1160945" y="1333500"/>
            <a:ext cx="3075900" cy="1341000"/>
          </a:xfrm>
          <a:prstGeom prst="rect">
            <a:avLst/>
          </a:prstGeom>
          <a:noFill/>
          <a:ln>
            <a:noFill/>
          </a:ln>
        </p:spPr>
      </p:pic>
      <p:pic>
        <p:nvPicPr>
          <p:cNvPr id="229" name="Google Shape;229;p32"/>
          <p:cNvPicPr preferRelativeResize="0"/>
          <p:nvPr/>
        </p:nvPicPr>
        <p:blipFill rotWithShape="1">
          <a:blip r:embed="rId8">
            <a:alphaModFix/>
          </a:blip>
          <a:srcRect b="19098" l="-11183" r="-11171" t="19098"/>
          <a:stretch/>
        </p:blipFill>
        <p:spPr>
          <a:xfrm>
            <a:off x="4835300" y="1333500"/>
            <a:ext cx="3471000" cy="1341000"/>
          </a:xfrm>
          <a:prstGeom prst="rect">
            <a:avLst/>
          </a:prstGeom>
          <a:noFill/>
          <a:ln>
            <a:noFill/>
          </a:ln>
        </p:spPr>
      </p:pic>
      <p:pic>
        <p:nvPicPr>
          <p:cNvPr id="230" name="Google Shape;230;p32"/>
          <p:cNvPicPr preferRelativeResize="0"/>
          <p:nvPr/>
        </p:nvPicPr>
        <p:blipFill rotWithShape="1">
          <a:blip r:embed="rId9">
            <a:alphaModFix/>
          </a:blip>
          <a:srcRect b="20923" l="-5066" r="-5066" t="20923"/>
          <a:stretch/>
        </p:blipFill>
        <p:spPr>
          <a:xfrm>
            <a:off x="2878200" y="3251725"/>
            <a:ext cx="3387600" cy="1341600"/>
          </a:xfrm>
          <a:prstGeom prst="rect">
            <a:avLst/>
          </a:prstGeom>
          <a:noFill/>
          <a:ln>
            <a:noFill/>
          </a:ln>
        </p:spPr>
      </p:pic>
      <p:sp>
        <p:nvSpPr>
          <p:cNvPr id="231" name="Google Shape;231;p32"/>
          <p:cNvSpPr txBox="1"/>
          <p:nvPr/>
        </p:nvSpPr>
        <p:spPr>
          <a:xfrm>
            <a:off x="762000" y="1047750"/>
            <a:ext cx="36195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200">
                <a:solidFill>
                  <a:srgbClr val="07A89D"/>
                </a:solidFill>
                <a:latin typeface="Arial"/>
                <a:ea typeface="Arial"/>
                <a:cs typeface="Arial"/>
                <a:sym typeface="Arial"/>
              </a:rPr>
              <a:t>Magnetohydrodynamics</a:t>
            </a:r>
            <a:endParaRPr b="1" sz="1200">
              <a:solidFill>
                <a:srgbClr val="07A89D"/>
              </a:solidFill>
              <a:latin typeface="Arial"/>
              <a:ea typeface="Arial"/>
              <a:cs typeface="Arial"/>
              <a:sym typeface="Arial"/>
            </a:endParaRPr>
          </a:p>
        </p:txBody>
      </p:sp>
      <p:sp>
        <p:nvSpPr>
          <p:cNvPr id="232" name="Google Shape;232;p32"/>
          <p:cNvSpPr txBox="1"/>
          <p:nvPr/>
        </p:nvSpPr>
        <p:spPr>
          <a:xfrm>
            <a:off x="4762500" y="1047750"/>
            <a:ext cx="36195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200">
                <a:solidFill>
                  <a:srgbClr val="07A89D"/>
                </a:solidFill>
                <a:latin typeface="Arial"/>
                <a:ea typeface="Arial"/>
                <a:cs typeface="Arial"/>
                <a:sym typeface="Arial"/>
              </a:rPr>
              <a:t>Electromagnetics</a:t>
            </a:r>
            <a:endParaRPr b="1" sz="1200">
              <a:solidFill>
                <a:srgbClr val="07A89D"/>
              </a:solidFill>
              <a:latin typeface="Arial"/>
              <a:ea typeface="Arial"/>
              <a:cs typeface="Arial"/>
              <a:sym typeface="Arial"/>
            </a:endParaRPr>
          </a:p>
        </p:txBody>
      </p:sp>
      <p:sp>
        <p:nvSpPr>
          <p:cNvPr id="233" name="Google Shape;233;p32"/>
          <p:cNvSpPr txBox="1"/>
          <p:nvPr/>
        </p:nvSpPr>
        <p:spPr>
          <a:xfrm>
            <a:off x="2762250" y="2971650"/>
            <a:ext cx="36195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GB" sz="1200">
                <a:solidFill>
                  <a:srgbClr val="07A89D"/>
                </a:solidFill>
                <a:latin typeface="Arial"/>
                <a:ea typeface="Arial"/>
                <a:cs typeface="Arial"/>
                <a:sym typeface="Arial"/>
              </a:rPr>
              <a:t>Structural Simulations</a:t>
            </a:r>
            <a:endParaRPr b="1" sz="1200">
              <a:solidFill>
                <a:srgbClr val="07A89D"/>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3"/>
          <p:cNvSpPr txBox="1"/>
          <p:nvPr>
            <p:ph type="title"/>
          </p:nvPr>
        </p:nvSpPr>
        <p:spPr>
          <a:xfrm>
            <a:off x="229440" y="55168"/>
            <a:ext cx="7351050" cy="701190"/>
          </a:xfrm>
          <a:prstGeom prst="rect">
            <a:avLst/>
          </a:prstGeom>
          <a:noFill/>
          <a:ln>
            <a:noFill/>
          </a:ln>
        </p:spPr>
        <p:txBody>
          <a:bodyPr anchorCtr="0" anchor="ctr" bIns="45700" lIns="45700" spcFirstLastPara="1" rIns="45700" wrap="square" tIns="45700">
            <a:normAutofit/>
          </a:bodyPr>
          <a:lstStyle/>
          <a:p>
            <a:pPr indent="0" lvl="0" marL="0" rtl="0" algn="l">
              <a:lnSpc>
                <a:spcPct val="100000"/>
              </a:lnSpc>
              <a:spcBef>
                <a:spcPts val="0"/>
              </a:spcBef>
              <a:spcAft>
                <a:spcPts val="0"/>
              </a:spcAft>
              <a:buClr>
                <a:srgbClr val="FFFFFF"/>
              </a:buClr>
              <a:buSzPts val="2800"/>
              <a:buFont typeface="Arial"/>
              <a:buNone/>
            </a:pPr>
            <a:r>
              <a:rPr lang="en-GB"/>
              <a:t>Simulation</a:t>
            </a:r>
            <a:r>
              <a:rPr b="0" i="0" lang="en-GB" sz="2800" u="none" cap="none" strike="noStrike">
                <a:solidFill>
                  <a:srgbClr val="FFFFFF"/>
                </a:solidFill>
                <a:latin typeface="Arial"/>
                <a:ea typeface="Arial"/>
                <a:cs typeface="Arial"/>
                <a:sym typeface="Arial"/>
              </a:rPr>
              <a:t> is Everywhere! - EVs:</a:t>
            </a:r>
            <a:endParaRPr/>
          </a:p>
        </p:txBody>
      </p:sp>
      <p:pic>
        <p:nvPicPr>
          <p:cNvPr descr="pasted-movie.png" id="239" name="Google Shape;239;p33"/>
          <p:cNvPicPr preferRelativeResize="0"/>
          <p:nvPr/>
        </p:nvPicPr>
        <p:blipFill rotWithShape="1">
          <a:blip r:embed="rId3">
            <a:alphaModFix/>
          </a:blip>
          <a:srcRect b="7302" l="3803" r="8761" t="7294"/>
          <a:stretch/>
        </p:blipFill>
        <p:spPr>
          <a:xfrm>
            <a:off x="616800" y="3202625"/>
            <a:ext cx="3049101" cy="1663525"/>
          </a:xfrm>
          <a:prstGeom prst="rect">
            <a:avLst/>
          </a:prstGeom>
          <a:noFill/>
          <a:ln>
            <a:noFill/>
          </a:ln>
        </p:spPr>
      </p:pic>
      <p:pic>
        <p:nvPicPr>
          <p:cNvPr descr="pasted-movie.png" id="240" name="Google Shape;240;p33"/>
          <p:cNvPicPr preferRelativeResize="0"/>
          <p:nvPr/>
        </p:nvPicPr>
        <p:blipFill rotWithShape="1">
          <a:blip r:embed="rId4">
            <a:alphaModFix/>
          </a:blip>
          <a:srcRect b="4854" l="6627" r="5945" t="7048"/>
          <a:stretch/>
        </p:blipFill>
        <p:spPr>
          <a:xfrm>
            <a:off x="4374175" y="1023912"/>
            <a:ext cx="4307400" cy="2424638"/>
          </a:xfrm>
          <a:prstGeom prst="rect">
            <a:avLst/>
          </a:prstGeom>
          <a:noFill/>
          <a:ln>
            <a:noFill/>
          </a:ln>
        </p:spPr>
      </p:pic>
      <p:grpSp>
        <p:nvGrpSpPr>
          <p:cNvPr id="241" name="Google Shape;241;p33"/>
          <p:cNvGrpSpPr/>
          <p:nvPr/>
        </p:nvGrpSpPr>
        <p:grpSpPr>
          <a:xfrm>
            <a:off x="4000500" y="3619500"/>
            <a:ext cx="4762652" cy="920143"/>
            <a:chOff x="0" y="0"/>
            <a:chExt cx="4191000" cy="809700"/>
          </a:xfrm>
        </p:grpSpPr>
        <p:sp>
          <p:nvSpPr>
            <p:cNvPr id="242" name="Google Shape;242;p33"/>
            <p:cNvSpPr/>
            <p:nvPr/>
          </p:nvSpPr>
          <p:spPr>
            <a:xfrm>
              <a:off x="0" y="0"/>
              <a:ext cx="4191000" cy="809700"/>
            </a:xfrm>
            <a:prstGeom prst="roundRect">
              <a:avLst>
                <a:gd fmla="val 9411" name="adj"/>
              </a:avLst>
            </a:prstGeom>
            <a:solidFill>
              <a:srgbClr val="F8FAFC"/>
            </a:solidFill>
            <a:ln cap="flat" cmpd="sng" w="108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3" name="Google Shape;243;p33"/>
            <p:cNvSpPr txBox="1"/>
            <p:nvPr/>
          </p:nvSpPr>
          <p:spPr>
            <a:xfrm>
              <a:off x="0" y="0"/>
              <a:ext cx="4191000" cy="809700"/>
            </a:xfrm>
            <a:prstGeom prst="rect">
              <a:avLst/>
            </a:prstGeom>
            <a:noFill/>
            <a:ln>
              <a:noFill/>
            </a:ln>
          </p:spPr>
          <p:txBody>
            <a:bodyPr anchorCtr="0" anchor="ctr" bIns="0" lIns="162350" spcFirstLastPara="1" rIns="162350" wrap="square" tIns="0">
              <a:noAutofit/>
            </a:bodyPr>
            <a:lstStyle/>
            <a:p>
              <a:pPr indent="0" lvl="0" marL="0" rtl="0" algn="l">
                <a:spcBef>
                  <a:spcPts val="0"/>
                </a:spcBef>
                <a:spcAft>
                  <a:spcPts val="0"/>
                </a:spcAft>
                <a:buNone/>
              </a:pPr>
              <a:r>
                <a:rPr b="1" lang="en-GB" sz="1477">
                  <a:solidFill>
                    <a:srgbClr val="07A89D"/>
                  </a:solidFill>
                  <a:latin typeface="Arial"/>
                  <a:ea typeface="Arial"/>
                  <a:cs typeface="Arial"/>
                  <a:sym typeface="Arial"/>
                </a:rPr>
                <a:t>Battery Thermal Management</a:t>
              </a:r>
              <a:endParaRPr b="1" sz="1477">
                <a:solidFill>
                  <a:srgbClr val="07A89D"/>
                </a:solidFill>
                <a:latin typeface="Arial"/>
                <a:ea typeface="Arial"/>
                <a:cs typeface="Arial"/>
                <a:sym typeface="Arial"/>
              </a:endParaRPr>
            </a:p>
            <a:p>
              <a:pPr indent="-335542" lvl="0" marL="519548" rtl="0" algn="l">
                <a:spcBef>
                  <a:spcPts val="426"/>
                </a:spcBef>
                <a:spcAft>
                  <a:spcPts val="0"/>
                </a:spcAft>
                <a:buClr>
                  <a:srgbClr val="1D1C1D"/>
                </a:buClr>
                <a:buSzPts val="1193"/>
                <a:buFont typeface="Arial"/>
                <a:buChar char="●"/>
              </a:pPr>
              <a:r>
                <a:rPr lang="en-GB" sz="1193">
                  <a:solidFill>
                    <a:srgbClr val="1D1C1D"/>
                  </a:solidFill>
                  <a:latin typeface="Arial"/>
                  <a:ea typeface="Arial"/>
                  <a:cs typeface="Arial"/>
                  <a:sym typeface="Arial"/>
                </a:rPr>
                <a:t>Coolant flow simulation through serpentine cooling plates</a:t>
              </a:r>
              <a:endParaRPr sz="1193">
                <a:solidFill>
                  <a:srgbClr val="1D1C1D"/>
                </a:solidFill>
                <a:latin typeface="Arial"/>
                <a:ea typeface="Arial"/>
                <a:cs typeface="Arial"/>
                <a:sym typeface="Arial"/>
              </a:endParaRPr>
            </a:p>
            <a:p>
              <a:pPr indent="-335542" lvl="0" marL="519548" rtl="0" algn="l">
                <a:spcBef>
                  <a:spcPts val="0"/>
                </a:spcBef>
                <a:spcAft>
                  <a:spcPts val="0"/>
                </a:spcAft>
                <a:buClr>
                  <a:srgbClr val="1D1C1D"/>
                </a:buClr>
                <a:buSzPts val="1193"/>
                <a:buFont typeface="Arial"/>
                <a:buChar char="●"/>
              </a:pPr>
              <a:r>
                <a:rPr lang="en-GB" sz="1193">
                  <a:solidFill>
                    <a:srgbClr val="1D1C1D"/>
                  </a:solidFill>
                  <a:latin typeface="Arial"/>
                  <a:ea typeface="Arial"/>
                  <a:cs typeface="Arial"/>
                  <a:sym typeface="Arial"/>
                </a:rPr>
                <a:t>Thermal runaway propagation modeling between cells</a:t>
              </a:r>
              <a:endParaRPr sz="1193">
                <a:solidFill>
                  <a:srgbClr val="1D1C1D"/>
                </a:solidFill>
                <a:latin typeface="Arial"/>
                <a:ea typeface="Arial"/>
                <a:cs typeface="Arial"/>
                <a:sym typeface="Arial"/>
              </a:endParaRPr>
            </a:p>
            <a:p>
              <a:pPr indent="-335542" lvl="0" marL="519548" rtl="0" algn="l">
                <a:spcBef>
                  <a:spcPts val="0"/>
                </a:spcBef>
                <a:spcAft>
                  <a:spcPts val="0"/>
                </a:spcAft>
                <a:buClr>
                  <a:srgbClr val="1D1C1D"/>
                </a:buClr>
                <a:buSzPts val="1193"/>
                <a:buFont typeface="Arial"/>
                <a:buChar char="●"/>
              </a:pPr>
              <a:r>
                <a:rPr lang="en-GB" sz="1193">
                  <a:solidFill>
                    <a:srgbClr val="1D1C1D"/>
                  </a:solidFill>
                  <a:latin typeface="Arial"/>
                  <a:ea typeface="Arial"/>
                  <a:cs typeface="Arial"/>
                  <a:sym typeface="Arial"/>
                </a:rPr>
                <a:t>Channel geometry optimization for uniform temperatures</a:t>
              </a:r>
              <a:endParaRPr sz="1193">
                <a:solidFill>
                  <a:srgbClr val="1D1C1D"/>
                </a:solidFill>
                <a:latin typeface="Arial"/>
                <a:ea typeface="Arial"/>
                <a:cs typeface="Arial"/>
                <a:sym typeface="Arial"/>
              </a:endParaRPr>
            </a:p>
          </p:txBody>
        </p:sp>
      </p:grpSp>
      <p:sp>
        <p:nvSpPr>
          <p:cNvPr id="244" name="Google Shape;244;p33"/>
          <p:cNvSpPr/>
          <p:nvPr/>
        </p:nvSpPr>
        <p:spPr>
          <a:xfrm>
            <a:off x="331800" y="1047750"/>
            <a:ext cx="3781200" cy="280200"/>
          </a:xfrm>
          <a:prstGeom prst="roundRect">
            <a:avLst>
              <a:gd fmla="val 13333" name="adj"/>
            </a:avLst>
          </a:prstGeom>
          <a:solidFill>
            <a:srgbClr val="07A89D">
              <a:alpha val="89999"/>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nvGrpSpPr>
          <p:cNvPr id="245" name="Google Shape;245;p33"/>
          <p:cNvGrpSpPr/>
          <p:nvPr/>
        </p:nvGrpSpPr>
        <p:grpSpPr>
          <a:xfrm>
            <a:off x="331800" y="1047750"/>
            <a:ext cx="3781276" cy="1863475"/>
            <a:chOff x="331800" y="1047750"/>
            <a:chExt cx="3781276" cy="1863475"/>
          </a:xfrm>
        </p:grpSpPr>
        <p:pic>
          <p:nvPicPr>
            <p:cNvPr descr="pasted-movie.png" id="246" name="Google Shape;246;p33"/>
            <p:cNvPicPr preferRelativeResize="0"/>
            <p:nvPr/>
          </p:nvPicPr>
          <p:blipFill rotWithShape="1">
            <a:blip r:embed="rId5">
              <a:alphaModFix/>
            </a:blip>
            <a:srcRect b="10302" l="0" r="0" t="18106"/>
            <a:stretch/>
          </p:blipFill>
          <p:spPr>
            <a:xfrm>
              <a:off x="331800" y="1327950"/>
              <a:ext cx="3781276" cy="1583275"/>
            </a:xfrm>
            <a:prstGeom prst="rect">
              <a:avLst/>
            </a:prstGeom>
            <a:noFill/>
            <a:ln>
              <a:noFill/>
            </a:ln>
          </p:spPr>
        </p:pic>
        <p:sp>
          <p:nvSpPr>
            <p:cNvPr id="247" name="Google Shape;247;p33"/>
            <p:cNvSpPr txBox="1"/>
            <p:nvPr/>
          </p:nvSpPr>
          <p:spPr>
            <a:xfrm>
              <a:off x="331838" y="1047750"/>
              <a:ext cx="3781200" cy="280200"/>
            </a:xfrm>
            <a:prstGeom prst="rect">
              <a:avLst/>
            </a:prstGeom>
            <a:noFill/>
            <a:ln>
              <a:noFill/>
            </a:ln>
          </p:spPr>
          <p:txBody>
            <a:bodyPr anchorCtr="0" anchor="ctr" bIns="0" lIns="93300" spcFirstLastPara="1" rIns="0" wrap="square" tIns="0">
              <a:noAutofit/>
            </a:bodyPr>
            <a:lstStyle/>
            <a:p>
              <a:pPr indent="0" lvl="0" marL="0" rtl="0" algn="l">
                <a:spcBef>
                  <a:spcPts val="0"/>
                </a:spcBef>
                <a:spcAft>
                  <a:spcPts val="0"/>
                </a:spcAft>
                <a:buNone/>
              </a:pPr>
              <a:r>
                <a:rPr b="1" lang="en-GB" sz="1078">
                  <a:solidFill>
                    <a:srgbClr val="FFFFFF"/>
                  </a:solidFill>
                  <a:latin typeface="Arial"/>
                  <a:ea typeface="Arial"/>
                  <a:cs typeface="Arial"/>
                  <a:sym typeface="Arial"/>
                </a:rPr>
                <a:t>EV BATTERY PACK LIQUID COOLING SYSTEM</a:t>
              </a:r>
              <a:endParaRPr b="1" sz="1078">
                <a:solidFill>
                  <a:srgbClr val="FFFFFF"/>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4"/>
          <p:cNvSpPr txBox="1"/>
          <p:nvPr>
            <p:ph type="title"/>
          </p:nvPr>
        </p:nvSpPr>
        <p:spPr>
          <a:xfrm>
            <a:off x="229440" y="55168"/>
            <a:ext cx="7351050" cy="701190"/>
          </a:xfrm>
          <a:prstGeom prst="rect">
            <a:avLst/>
          </a:prstGeom>
          <a:noFill/>
          <a:ln>
            <a:noFill/>
          </a:ln>
        </p:spPr>
        <p:txBody>
          <a:bodyPr anchorCtr="0" anchor="ctr" bIns="45700" lIns="45700" spcFirstLastPara="1" rIns="45700" wrap="square" tIns="45700">
            <a:normAutofit/>
          </a:bodyPr>
          <a:lstStyle/>
          <a:p>
            <a:pPr indent="0" lvl="0" marL="0" rtl="0" algn="l">
              <a:lnSpc>
                <a:spcPct val="100000"/>
              </a:lnSpc>
              <a:spcBef>
                <a:spcPts val="0"/>
              </a:spcBef>
              <a:spcAft>
                <a:spcPts val="0"/>
              </a:spcAft>
              <a:buClr>
                <a:srgbClr val="FFFFFF"/>
              </a:buClr>
              <a:buSzPts val="2800"/>
              <a:buFont typeface="Arial"/>
              <a:buNone/>
            </a:pPr>
            <a:r>
              <a:rPr lang="en-GB"/>
              <a:t>Simulation</a:t>
            </a:r>
            <a:r>
              <a:rPr b="0" i="0" lang="en-GB" sz="2800" u="none" cap="none" strike="noStrike">
                <a:solidFill>
                  <a:srgbClr val="FFFFFF"/>
                </a:solidFill>
                <a:latin typeface="Arial"/>
                <a:ea typeface="Arial"/>
                <a:cs typeface="Arial"/>
                <a:sym typeface="Arial"/>
              </a:rPr>
              <a:t> is Everywhere! - Smart Phones:</a:t>
            </a:r>
            <a:endParaRPr/>
          </a:p>
        </p:txBody>
      </p:sp>
      <p:pic>
        <p:nvPicPr>
          <p:cNvPr descr="pasted-movie.png" id="253" name="Google Shape;253;p34"/>
          <p:cNvPicPr preferRelativeResize="0"/>
          <p:nvPr/>
        </p:nvPicPr>
        <p:blipFill rotWithShape="1">
          <a:blip r:embed="rId3">
            <a:alphaModFix/>
          </a:blip>
          <a:srcRect b="0" l="0" r="0" t="0"/>
          <a:stretch/>
        </p:blipFill>
        <p:spPr>
          <a:xfrm>
            <a:off x="4225785" y="1572207"/>
            <a:ext cx="4517637" cy="2523525"/>
          </a:xfrm>
          <a:prstGeom prst="rect">
            <a:avLst/>
          </a:prstGeom>
          <a:noFill/>
          <a:ln>
            <a:noFill/>
          </a:ln>
        </p:spPr>
      </p:pic>
      <p:pic>
        <p:nvPicPr>
          <p:cNvPr descr="pasted-movie.png" id="254" name="Google Shape;254;p34"/>
          <p:cNvPicPr preferRelativeResize="0"/>
          <p:nvPr/>
        </p:nvPicPr>
        <p:blipFill rotWithShape="1">
          <a:blip r:embed="rId4">
            <a:alphaModFix/>
          </a:blip>
          <a:srcRect b="0" l="0" r="0" t="0"/>
          <a:stretch/>
        </p:blipFill>
        <p:spPr>
          <a:xfrm>
            <a:off x="588237" y="916025"/>
            <a:ext cx="3470700" cy="1938711"/>
          </a:xfrm>
          <a:prstGeom prst="rect">
            <a:avLst/>
          </a:prstGeom>
          <a:noFill/>
          <a:ln>
            <a:noFill/>
          </a:ln>
        </p:spPr>
      </p:pic>
      <p:pic>
        <p:nvPicPr>
          <p:cNvPr descr="pasted-movie.png" id="255" name="Google Shape;255;p34"/>
          <p:cNvPicPr preferRelativeResize="0"/>
          <p:nvPr/>
        </p:nvPicPr>
        <p:blipFill rotWithShape="1">
          <a:blip r:embed="rId5">
            <a:alphaModFix/>
          </a:blip>
          <a:srcRect b="0" l="0" r="0" t="0"/>
          <a:stretch/>
        </p:blipFill>
        <p:spPr>
          <a:xfrm>
            <a:off x="504774" y="2930825"/>
            <a:ext cx="3637624" cy="2031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txBox="1"/>
          <p:nvPr>
            <p:ph type="title"/>
          </p:nvPr>
        </p:nvSpPr>
        <p:spPr>
          <a:xfrm>
            <a:off x="229440" y="55168"/>
            <a:ext cx="7351050" cy="701190"/>
          </a:xfrm>
          <a:prstGeom prst="rect">
            <a:avLst/>
          </a:prstGeom>
          <a:noFill/>
          <a:ln>
            <a:noFill/>
          </a:ln>
        </p:spPr>
        <p:txBody>
          <a:bodyPr anchorCtr="0" anchor="ctr" bIns="45700" lIns="45700" spcFirstLastPara="1" rIns="45700" wrap="square" tIns="45700">
            <a:normAutofit/>
          </a:bodyPr>
          <a:lstStyle/>
          <a:p>
            <a:pPr indent="0" lvl="0" marL="0" rtl="0" algn="l">
              <a:lnSpc>
                <a:spcPct val="100000"/>
              </a:lnSpc>
              <a:spcBef>
                <a:spcPts val="0"/>
              </a:spcBef>
              <a:spcAft>
                <a:spcPts val="0"/>
              </a:spcAft>
              <a:buClr>
                <a:srgbClr val="FFFFFF"/>
              </a:buClr>
              <a:buSzPts val="2800"/>
              <a:buFont typeface="Arial"/>
              <a:buNone/>
            </a:pPr>
            <a:r>
              <a:rPr lang="en-GB"/>
              <a:t>Simulation </a:t>
            </a:r>
            <a:r>
              <a:rPr b="0" i="0" lang="en-GB" sz="2800" u="none" cap="none" strike="noStrike">
                <a:solidFill>
                  <a:srgbClr val="FFFFFF"/>
                </a:solidFill>
                <a:latin typeface="Arial"/>
                <a:ea typeface="Arial"/>
                <a:cs typeface="Arial"/>
                <a:sym typeface="Arial"/>
              </a:rPr>
              <a:t>is Everywhere! - Data Centres:</a:t>
            </a:r>
            <a:endParaRPr/>
          </a:p>
        </p:txBody>
      </p:sp>
      <p:pic>
        <p:nvPicPr>
          <p:cNvPr descr="pasted-movie.png" id="261" name="Google Shape;261;p35"/>
          <p:cNvPicPr preferRelativeResize="0"/>
          <p:nvPr/>
        </p:nvPicPr>
        <p:blipFill rotWithShape="1">
          <a:blip r:embed="rId3">
            <a:alphaModFix/>
          </a:blip>
          <a:srcRect b="0" l="0" r="0" t="0"/>
          <a:stretch/>
        </p:blipFill>
        <p:spPr>
          <a:xfrm>
            <a:off x="335441" y="899557"/>
            <a:ext cx="3939542" cy="2200604"/>
          </a:xfrm>
          <a:prstGeom prst="rect">
            <a:avLst/>
          </a:prstGeom>
          <a:noFill/>
          <a:ln>
            <a:noFill/>
          </a:ln>
        </p:spPr>
      </p:pic>
      <p:pic>
        <p:nvPicPr>
          <p:cNvPr descr="pasted-movie.png" id="262" name="Google Shape;262;p35"/>
          <p:cNvPicPr preferRelativeResize="0"/>
          <p:nvPr/>
        </p:nvPicPr>
        <p:blipFill rotWithShape="1">
          <a:blip r:embed="rId4">
            <a:alphaModFix/>
          </a:blip>
          <a:srcRect b="0" l="0" r="0" t="0"/>
          <a:stretch/>
        </p:blipFill>
        <p:spPr>
          <a:xfrm>
            <a:off x="574097" y="3014685"/>
            <a:ext cx="3462231" cy="1933981"/>
          </a:xfrm>
          <a:prstGeom prst="rect">
            <a:avLst/>
          </a:prstGeom>
          <a:noFill/>
          <a:ln>
            <a:noFill/>
          </a:ln>
        </p:spPr>
      </p:pic>
      <p:pic>
        <p:nvPicPr>
          <p:cNvPr descr="pasted-movie.png" id="263" name="Google Shape;263;p35"/>
          <p:cNvPicPr preferRelativeResize="0"/>
          <p:nvPr/>
        </p:nvPicPr>
        <p:blipFill rotWithShape="1">
          <a:blip r:embed="rId5">
            <a:alphaModFix/>
          </a:blip>
          <a:srcRect b="0" l="0" r="0" t="0"/>
          <a:stretch/>
        </p:blipFill>
        <p:spPr>
          <a:xfrm>
            <a:off x="4367878" y="1571903"/>
            <a:ext cx="4435331" cy="2477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07A89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07A89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