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35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notesSlides/notesSlide36.xml" ContentType="application/vnd.openxmlformats-officedocument.presentationml.notesSlide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59"/>
  </p:notesMasterIdLst>
  <p:sldIdLst>
    <p:sldId id="31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</p:sldIdLst>
  <p:sldSz cx="12192000" cy="6858000"/>
  <p:notesSz cx="6858000" cy="9144000"/>
  <p:embeddedFontLst>
    <p:embeddedFont>
      <p:font typeface="Helvetica Neue Light"/>
      <p:regular r:id="rId60"/>
      <p:bold r:id="rId61"/>
      <p:italic r:id="rId62"/>
      <p:boldItalic r:id="rId63"/>
    </p:embeddedFont>
    <p:embeddedFont>
      <p:font typeface="Inter" panose="020B0604020202020204" charset="0"/>
      <p:regular r:id="rId64"/>
      <p:bold r:id="rId65"/>
      <p:italic r:id="rId66"/>
      <p:boldItalic r:id="rId67"/>
    </p:embeddedFont>
    <p:embeddedFont>
      <p:font typeface="Lato" panose="020F0502020204030203" pitchFamily="34" charset="0"/>
      <p:regular r:id="rId68"/>
      <p:bold r:id="rId69"/>
      <p:italic r:id="rId70"/>
      <p:boldItalic r:id="rId71"/>
    </p:embeddedFont>
    <p:embeddedFont>
      <p:font typeface="Poppins" panose="00000500000000000000" pitchFamily="2" charset="0"/>
      <p:regular r:id="rId72"/>
      <p:bold r:id="rId73"/>
      <p:italic r:id="rId74"/>
      <p:boldItalic r:id="rId75"/>
    </p:embeddedFont>
    <p:embeddedFont>
      <p:font typeface="Poppins SemiBold" panose="00000700000000000000" pitchFamily="2" charset="0"/>
      <p:regular r:id="rId76"/>
      <p:bold r:id="rId77"/>
      <p:italic r:id="rId78"/>
      <p:boldItalic r:id="rId79"/>
    </p:embeddedFont>
    <p:embeddedFont>
      <p:font typeface="Space Grotesk" panose="020B0604020202020204" charset="0"/>
      <p:regular r:id="rId80"/>
      <p:bold r:id="rId81"/>
    </p:embeddedFont>
    <p:embeddedFont>
      <p:font typeface="Urbanist" panose="020B0604020202020204" charset="0"/>
      <p:regular r:id="rId82"/>
      <p:bold r:id="rId83"/>
      <p:italic r:id="rId84"/>
      <p:boldItalic r:id="rId85"/>
    </p:embeddedFont>
    <p:embeddedFont>
      <p:font typeface="Urbanist ExtraBold" panose="020B0604020202020204" charset="0"/>
      <p:bold r:id="rId86"/>
      <p:boldItalic r:id="rId87"/>
    </p:embeddedFont>
    <p:embeddedFont>
      <p:font typeface="Urbanist Medium" panose="020B0604020202020204" charset="0"/>
      <p:regular r:id="rId88"/>
      <p:bold r:id="rId89"/>
      <p:italic r:id="rId90"/>
      <p:boldItalic r:id="rId9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E635"/>
    <a:srgbClr val="00FFCC"/>
    <a:srgbClr val="102C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C8E1E4-1553-4DD4-8BBA-32210590DF3E}">
  <a:tblStyle styleId="{C1C8E1E4-1553-4DD4-8BBA-32210590DF3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883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76" Type="http://schemas.openxmlformats.org/officeDocument/2006/relationships/font" Target="fonts/font17.fntdata"/><Relationship Id="rId84" Type="http://schemas.openxmlformats.org/officeDocument/2006/relationships/font" Target="fonts/font25.fntdata"/><Relationship Id="rId89" Type="http://schemas.openxmlformats.org/officeDocument/2006/relationships/font" Target="fonts/font30.fntdata"/><Relationship Id="rId7" Type="http://schemas.openxmlformats.org/officeDocument/2006/relationships/slide" Target="slides/slide6.xml"/><Relationship Id="rId71" Type="http://schemas.openxmlformats.org/officeDocument/2006/relationships/font" Target="fonts/font12.fntdata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7.fntdata"/><Relationship Id="rId74" Type="http://schemas.openxmlformats.org/officeDocument/2006/relationships/font" Target="fonts/font15.fntdata"/><Relationship Id="rId79" Type="http://schemas.openxmlformats.org/officeDocument/2006/relationships/font" Target="fonts/font20.fntdata"/><Relationship Id="rId87" Type="http://schemas.openxmlformats.org/officeDocument/2006/relationships/font" Target="fonts/font28.fntdata"/><Relationship Id="rId5" Type="http://schemas.openxmlformats.org/officeDocument/2006/relationships/slide" Target="slides/slide4.xml"/><Relationship Id="rId61" Type="http://schemas.openxmlformats.org/officeDocument/2006/relationships/font" Target="fonts/font2.fntdata"/><Relationship Id="rId82" Type="http://schemas.openxmlformats.org/officeDocument/2006/relationships/font" Target="fonts/font23.fntdata"/><Relationship Id="rId90" Type="http://schemas.openxmlformats.org/officeDocument/2006/relationships/font" Target="fonts/font31.fntdata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77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3.fntdata"/><Relationship Id="rId80" Type="http://schemas.openxmlformats.org/officeDocument/2006/relationships/font" Target="fonts/font21.fntdata"/><Relationship Id="rId85" Type="http://schemas.openxmlformats.org/officeDocument/2006/relationships/font" Target="fonts/font26.fntdata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3.fntdata"/><Relationship Id="rId70" Type="http://schemas.openxmlformats.org/officeDocument/2006/relationships/font" Target="fonts/font11.fntdata"/><Relationship Id="rId75" Type="http://schemas.openxmlformats.org/officeDocument/2006/relationships/font" Target="fonts/font16.fntdata"/><Relationship Id="rId83" Type="http://schemas.openxmlformats.org/officeDocument/2006/relationships/font" Target="fonts/font24.fntdata"/><Relationship Id="rId88" Type="http://schemas.openxmlformats.org/officeDocument/2006/relationships/font" Target="fonts/font29.fntdata"/><Relationship Id="rId91" Type="http://schemas.openxmlformats.org/officeDocument/2006/relationships/font" Target="fonts/font3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font" Target="fonts/font14.fntdata"/><Relationship Id="rId78" Type="http://schemas.openxmlformats.org/officeDocument/2006/relationships/font" Target="fonts/font19.fntdata"/><Relationship Id="rId81" Type="http://schemas.openxmlformats.org/officeDocument/2006/relationships/font" Target="fonts/font22.fntdata"/><Relationship Id="rId86" Type="http://schemas.openxmlformats.org/officeDocument/2006/relationships/font" Target="fonts/font27.fntdata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10T16:24:13.06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93,'13182'0,"-13171"0,-1-1,0 0,0-1,0 0,0-1,-1 0,1 0,-1-1,0 0,13-8,1 2,0 0,1 2,0 1,0 1,1 1,45-4,156 6,-166 5,1675 2,-947-6,-405 25,31 1,87-8,67 13,2-30,-221-1,3853 2,-3744 23,7 1,123-2,74 0,598-24,-773 2,332 22,82 1,612-25,-800 3,-636-1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10T16:26:05.595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1 134,'38'-2,"67"-10,-31 1,930-53,15 61,-624 6,3612-1,-2478-3,-1067-18,-192 3,574 6,-651 10,-154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0T16:26:08.503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0,'10124'0'0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10T16:26:13.909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0 181,'17'-1,"-1"-1,0 0,0-2,26-8,5-1,31-3,131-10,85 13,-240 11,438-15,573-10,1236 29,-498-2,2540 0,-3986-23,-12-1,1172 24,-642 2,4294-2,-5123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10T16:26:18.347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79,'23'-1,"-1"-1,1-2,22-5,13-3,-47 11,97-19,1 6,172-1,436 77,116 3,132-66,-307-1,3981 2,599 0,-2168 0,-2781-24,-23 1,639 22,-430 3,87-2,-524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0T16:26:24.222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 0,'19339'89'0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10T16:26:30.065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0,'1124'0,"5953"0,-712 0,-5327 0,1882 0,-2915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10T16:26:32.064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1515 37,'-7'1,"-1"0,1 1,1 0,-1 0,0 0,-10 5,-14 5,-27 5,0-3,-1-2,0-3,-113 3,71-12,-180-4,201-5,-137-34,52 8,29 4,98 23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10T16:26:34.158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47,'1535'-46,"-1034"46,-480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0T16:26:49.60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0,'17469'44'0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10T16:26:52.09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92,'2237'0,"-1467"-1,1835-26,-1593 14,-695 8,-4-13,-268 12,236-15,1427 23,-179-2,-1163 21,-36 1,991-19,-682-5,-469 2,-129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0T16:24:20.19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90 0,'13144'-89'0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0T16:26:58.28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 0,'14259'0'0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10T16:27:01.784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0,'719'0,"2839"0,-3007 0,-520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0T16:27:09.17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0,'30569'222'0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10T16:27:45.18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20744 2,'-2933'0,"2572"22,71-1,-443-18,383-5,-523 2,-1415 0,2054-17,37 0,-1135 5,830 14,-1164-2,-1644 0,-2317 0,5579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10T16:27:58.90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0,'218'10,"-104"-2,112 3,115 10,101 5,89 3,137-2,65-5,-48-7,-123-6,-148-4,34-4,2740-6,-3124 5,2537 0,-2541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0T16:24:23.59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46 0,'13412'-45'0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0T16:25:24.89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0,'28965'0'0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10T16:25:27.62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50,'11'-1,"0"0,-1-1,0 0,20-7,14-3,20 2,102-3,70 14,-113 1,3986 0,-2571-2,-1491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0T16:25:30.70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90 0,'14393'-90'0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0T16:25:55.002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 0,'20364'134'0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10T16:25:59.002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0,'268'0,"652"5,-7 43,-9-10,-269-22,259 15,2-31,-334-3,2795 3,-2803-23,52-1,3180 28,-2041-6,200 2,-1894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10T16:26:03.159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1 136,'51'-2,"75"-14,2 0,658 3,-522 16,443 20,-10 0,1912-24,-1077 0,-915-22,-218 3,298 17,-358 5,607-20,746-10,-74 29,-1281 0,402-4,-306-17,32-1,666 17,-585 7,202-3,-710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>
          <a:extLst>
            <a:ext uri="{FF2B5EF4-FFF2-40B4-BE49-F238E27FC236}">
              <a16:creationId xmlns:a16="http://schemas.microsoft.com/office/drawing/2014/main" id="{655AB485-4DBD-ABE6-FBFD-BF60C1129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:notes">
            <a:extLst>
              <a:ext uri="{FF2B5EF4-FFF2-40B4-BE49-F238E27FC236}">
                <a16:creationId xmlns:a16="http://schemas.microsoft.com/office/drawing/2014/main" id="{1018D333-4DB5-960B-69FB-BA81B9DF30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1:notes">
            <a:extLst>
              <a:ext uri="{FF2B5EF4-FFF2-40B4-BE49-F238E27FC236}">
                <a16:creationId xmlns:a16="http://schemas.microsoft.com/office/drawing/2014/main" id="{7C65271B-738A-CD6D-BD99-CBD5E63016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61341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e4fee6a3ef_2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g3e4fee6a3ef_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e4fee6a3ef_2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g3e4fee6a3ef_2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e4fee6a3ef_2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3e4fee6a3ef_2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e56f7ab172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g3e56f7ab172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e56f7ab172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g3e56f7ab172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e56f7ab172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g3e56f7ab172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eb42b0500e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  <p:sp>
        <p:nvSpPr>
          <p:cNvPr id="293" name="Google Shape;293;g3eb42b0500e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4fee6a3ef_2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4fee6a3ef_2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e4fee6a3ef_2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g3e4fee6a3ef_2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e4fee6a3ef_2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g3e4fee6a3ef_2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eb42b0500e_24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g3eb42b0500e_24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e4fee6a3ef_2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g3e4fee6a3ef_2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e4fee6a3ef_2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g3e4fee6a3ef_2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e4fee6a3ef_2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g3e4fee6a3ef_2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e4fee6a3ef_2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g3e4fee6a3ef_2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e4fee6a3ef_2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g3e4fee6a3ef_2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e4fee6a3ef_2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g3e4fee6a3ef_2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e4fee6a3ef_2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  <p:sp>
        <p:nvSpPr>
          <p:cNvPr id="415" name="Google Shape;415;g3e4fee6a3ef_2_4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3e4fee6a3ef_2_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g3e4fee6a3ef_2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e4fee6a3ef_2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g3e4fee6a3ef_2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e4fee6a3ef_2_5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g3e4fee6a3ef_2_5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e4fee6a3ef_2_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g3e4fee6a3ef_2_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3e4fee6a3ef_2_7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g3e4fee6a3ef_2_7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3e4fee6a3ef_2_7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g3e4fee6a3ef_2_7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3e4fee6a3ef_2_7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g3e4fee6a3ef_2_7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e4fee6a3ef_2_8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  <p:sp>
        <p:nvSpPr>
          <p:cNvPr id="496" name="Google Shape;496;g3e4fee6a3ef_2_8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e4fee6a3ef_2_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  <p:sp>
        <p:nvSpPr>
          <p:cNvPr id="504" name="Google Shape;504;g3e4fee6a3ef_2_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e4fee6a3ef_2_8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  <p:sp>
        <p:nvSpPr>
          <p:cNvPr id="512" name="Google Shape;512;g3e4fee6a3ef_2_8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eb42b0500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g3eb42b0500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3eb42b0500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g3eb42b0500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3eb42b0500e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g3eb42b0500e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e7c66b15b6_2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  <p:sp>
        <p:nvSpPr>
          <p:cNvPr id="116" name="Google Shape;116;g3e7c66b15b6_2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3eb42b0500e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g3eb42b0500e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3eb42b0500e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g3eb42b0500e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3eb42b0500e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g3eb42b0500e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3eb42b0500e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g3eb42b0500e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3eb42b0500e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g3eb42b0500e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3eb42b0500e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g3eb42b0500e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3eb42b0500e_24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g3eb42b0500e_24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3ecc40bae64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g3ecc40bae64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3ecc40bae64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g3ecc40bae64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3e7c66b15b6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  <p:sp>
        <p:nvSpPr>
          <p:cNvPr id="619" name="Google Shape;619;g3e7c66b15b6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e7ca4dcf46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g3e7ca4dcf46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3e7c66b15b6_2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  <p:sp>
        <p:nvSpPr>
          <p:cNvPr id="633" name="Google Shape;633;g3e7c66b15b6_2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3e7c66b15b6_2_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g3e7c66b15b6_2_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3e7c66b15b6_2_7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g3e7c66b15b6_2_7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3ecc40bae64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g3ecc40bae6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3e7ca4dcf46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g3e7ca4dcf4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3e7ca4dcf4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g3e7ca4dcf4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3e7ca4dcf46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g3e7ca4dcf46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3ecc40bae64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g3ecc40bae64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e7ca4dcf46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g3e7ca4dcf46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df46e3704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  <p:sp>
        <p:nvSpPr>
          <p:cNvPr id="166" name="Google Shape;166;g3df46e3704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e4fee6a3ef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g3e4fee6a3ef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e4fee6a3ef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3e4fee6a3ef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bg>
      <p:bgPr>
        <a:solidFill>
          <a:srgbClr val="07A89D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5"/>
          <p:cNvSpPr txBox="1">
            <a:spLocks noGrp="1"/>
          </p:cNvSpPr>
          <p:nvPr>
            <p:ph type="body" idx="1"/>
          </p:nvPr>
        </p:nvSpPr>
        <p:spPr>
          <a:xfrm>
            <a:off x="406275" y="2391180"/>
            <a:ext cx="11371800" cy="1761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ctr" anchorCtr="0">
            <a:noAutofit/>
          </a:bodyPr>
          <a:lstStyle>
            <a:lvl1pPr marL="609585" lvl="0" indent="-304792" algn="l">
              <a:spcBef>
                <a:spcPts val="128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04792" algn="ctr">
              <a:spcBef>
                <a:spcPts val="128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828754" lvl="2" indent="-304792" algn="ctr">
              <a:spcBef>
                <a:spcPts val="128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2438339" lvl="3" indent="-304792" algn="ctr">
              <a:spcBef>
                <a:spcPts val="128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3047924" lvl="4" indent="-304792" algn="ctr">
              <a:spcBef>
                <a:spcPts val="128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body" idx="2"/>
          </p:nvPr>
        </p:nvSpPr>
        <p:spPr>
          <a:xfrm>
            <a:off x="406275" y="4482991"/>
            <a:ext cx="6005815" cy="53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609585" lvl="0" indent="-304792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04792" algn="ctr">
              <a:spcBef>
                <a:spcPts val="128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828754" lvl="2" indent="-304792" algn="ctr">
              <a:spcBef>
                <a:spcPts val="128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2438339" lvl="3" indent="-304792" algn="ctr">
              <a:spcBef>
                <a:spcPts val="128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3047924" lvl="4" indent="-304792" algn="ctr">
              <a:spcBef>
                <a:spcPts val="128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" name="Google Shape;13;p5"/>
          <p:cNvSpPr txBox="1"/>
          <p:nvPr/>
        </p:nvSpPr>
        <p:spPr>
          <a:xfrm>
            <a:off x="281417" y="6197929"/>
            <a:ext cx="2043489" cy="462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CA" sz="1867" b="1">
                <a:solidFill>
                  <a:schemeClr val="lt1"/>
                </a:solidFill>
              </a:rPr>
              <a:t>#OSSummit</a:t>
            </a:r>
            <a:endParaRPr sz="1867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4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80288" y="6150206"/>
            <a:ext cx="1281296" cy="421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275" y="729952"/>
            <a:ext cx="6821309" cy="133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5" descr="A white and black elephant with flowers&#10;&#10;AI-generated content may be incorrect."/>
          <p:cNvPicPr preferRelativeResize="0"/>
          <p:nvPr/>
        </p:nvPicPr>
        <p:blipFill rotWithShape="1">
          <a:blip r:embed="rId4">
            <a:alphaModFix amt="40000"/>
          </a:blip>
          <a:srcRect/>
          <a:stretch/>
        </p:blipFill>
        <p:spPr>
          <a:xfrm>
            <a:off x="9496641" y="270636"/>
            <a:ext cx="2530651" cy="1801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5617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" name="Google Shape;11;p1" descr="imag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5" Type="http://schemas.openxmlformats.org/officeDocument/2006/relationships/image" Target="../media/image57.png"/><Relationship Id="rId4" Type="http://schemas.openxmlformats.org/officeDocument/2006/relationships/customXml" Target="../ink/ink1.xml"/><Relationship Id="rId9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13" Type="http://schemas.openxmlformats.org/officeDocument/2006/relationships/image" Target="../media/image65.png"/><Relationship Id="rId18" Type="http://schemas.openxmlformats.org/officeDocument/2006/relationships/customXml" Target="../ink/ink11.xml"/><Relationship Id="rId26" Type="http://schemas.openxmlformats.org/officeDocument/2006/relationships/customXml" Target="../ink/ink15.xml"/><Relationship Id="rId3" Type="http://schemas.openxmlformats.org/officeDocument/2006/relationships/image" Target="../media/image60.png"/><Relationship Id="rId21" Type="http://schemas.openxmlformats.org/officeDocument/2006/relationships/image" Target="../media/image69.png"/><Relationship Id="rId7" Type="http://schemas.openxmlformats.org/officeDocument/2006/relationships/image" Target="../media/image62.png"/><Relationship Id="rId12" Type="http://schemas.openxmlformats.org/officeDocument/2006/relationships/customXml" Target="../ink/ink8.xml"/><Relationship Id="rId17" Type="http://schemas.openxmlformats.org/officeDocument/2006/relationships/image" Target="../media/image67.png"/><Relationship Id="rId25" Type="http://schemas.openxmlformats.org/officeDocument/2006/relationships/image" Target="../media/image71.png"/><Relationship Id="rId2" Type="http://schemas.openxmlformats.org/officeDocument/2006/relationships/notesSlide" Target="../notesSlides/notesSlide35.xml"/><Relationship Id="rId16" Type="http://schemas.openxmlformats.org/officeDocument/2006/relationships/customXml" Target="../ink/ink10.xml"/><Relationship Id="rId20" Type="http://schemas.openxmlformats.org/officeDocument/2006/relationships/customXml" Target="../ink/ink12.xml"/><Relationship Id="rId29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5.xml"/><Relationship Id="rId11" Type="http://schemas.openxmlformats.org/officeDocument/2006/relationships/image" Target="../media/image64.png"/><Relationship Id="rId24" Type="http://schemas.openxmlformats.org/officeDocument/2006/relationships/customXml" Target="../ink/ink14.xml"/><Relationship Id="rId5" Type="http://schemas.openxmlformats.org/officeDocument/2006/relationships/image" Target="../media/image61.png"/><Relationship Id="rId15" Type="http://schemas.openxmlformats.org/officeDocument/2006/relationships/image" Target="../media/image66.png"/><Relationship Id="rId23" Type="http://schemas.openxmlformats.org/officeDocument/2006/relationships/image" Target="../media/image70.png"/><Relationship Id="rId28" Type="http://schemas.openxmlformats.org/officeDocument/2006/relationships/customXml" Target="../ink/ink16.xml"/><Relationship Id="rId10" Type="http://schemas.openxmlformats.org/officeDocument/2006/relationships/customXml" Target="../ink/ink7.xml"/><Relationship Id="rId19" Type="http://schemas.openxmlformats.org/officeDocument/2006/relationships/image" Target="../media/image68.png"/><Relationship Id="rId31" Type="http://schemas.openxmlformats.org/officeDocument/2006/relationships/image" Target="../media/image74.png"/><Relationship Id="rId4" Type="http://schemas.openxmlformats.org/officeDocument/2006/relationships/customXml" Target="../ink/ink4.xml"/><Relationship Id="rId9" Type="http://schemas.openxmlformats.org/officeDocument/2006/relationships/image" Target="../media/image63.png"/><Relationship Id="rId14" Type="http://schemas.openxmlformats.org/officeDocument/2006/relationships/customXml" Target="../ink/ink9.xml"/><Relationship Id="rId22" Type="http://schemas.openxmlformats.org/officeDocument/2006/relationships/customXml" Target="../ink/ink13.xml"/><Relationship Id="rId27" Type="http://schemas.openxmlformats.org/officeDocument/2006/relationships/image" Target="../media/image72.png"/><Relationship Id="rId30" Type="http://schemas.openxmlformats.org/officeDocument/2006/relationships/customXml" Target="../ink/ink1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.xml"/><Relationship Id="rId13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12" Type="http://schemas.openxmlformats.org/officeDocument/2006/relationships/customXml" Target="../ink/ink22.xml"/><Relationship Id="rId17" Type="http://schemas.openxmlformats.org/officeDocument/2006/relationships/image" Target="../media/image82.png"/><Relationship Id="rId2" Type="http://schemas.openxmlformats.org/officeDocument/2006/relationships/notesSlide" Target="../notesSlides/notesSlide36.xml"/><Relationship Id="rId16" Type="http://schemas.openxmlformats.org/officeDocument/2006/relationships/customXml" Target="../ink/ink24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9.xml"/><Relationship Id="rId11" Type="http://schemas.openxmlformats.org/officeDocument/2006/relationships/image" Target="../media/image79.png"/><Relationship Id="rId5" Type="http://schemas.openxmlformats.org/officeDocument/2006/relationships/image" Target="../media/image76.png"/><Relationship Id="rId15" Type="http://schemas.openxmlformats.org/officeDocument/2006/relationships/image" Target="../media/image81.png"/><Relationship Id="rId10" Type="http://schemas.openxmlformats.org/officeDocument/2006/relationships/customXml" Target="../ink/ink21.xml"/><Relationship Id="rId4" Type="http://schemas.openxmlformats.org/officeDocument/2006/relationships/customXml" Target="../ink/ink18.xml"/><Relationship Id="rId9" Type="http://schemas.openxmlformats.org/officeDocument/2006/relationships/image" Target="../media/image78.png"/><Relationship Id="rId14" Type="http://schemas.openxmlformats.org/officeDocument/2006/relationships/customXml" Target="../ink/ink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8.sv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53.png"/><Relationship Id="rId4" Type="http://schemas.openxmlformats.org/officeDocument/2006/relationships/image" Target="../media/image9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>
          <a:extLst>
            <a:ext uri="{FF2B5EF4-FFF2-40B4-BE49-F238E27FC236}">
              <a16:creationId xmlns:a16="http://schemas.microsoft.com/office/drawing/2014/main" id="{81C7EDD6-2FC2-5C1B-11F3-510283145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">
            <a:extLst>
              <a:ext uri="{FF2B5EF4-FFF2-40B4-BE49-F238E27FC236}">
                <a16:creationId xmlns:a16="http://schemas.microsoft.com/office/drawing/2014/main" id="{7597CD34-5165-FB45-5723-67188A4216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6275" y="2471390"/>
            <a:ext cx="11111958" cy="1761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0000" tIns="60933" rIns="121900" bIns="60933" anchor="ctr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sz="4400" dirty="0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Detecting and Defusing the Ticking Time Bomb: Understanding CVEs and Upstreaming in Yocto</a:t>
            </a:r>
            <a:endParaRPr sz="4400" dirty="0">
              <a:solidFill>
                <a:srgbClr val="00FFCC"/>
              </a:solidFill>
            </a:endParaRPr>
          </a:p>
        </p:txBody>
      </p:sp>
      <p:sp>
        <p:nvSpPr>
          <p:cNvPr id="32" name="Google Shape;32;p1">
            <a:extLst>
              <a:ext uri="{FF2B5EF4-FFF2-40B4-BE49-F238E27FC236}">
                <a16:creationId xmlns:a16="http://schemas.microsoft.com/office/drawing/2014/main" id="{8322B2C1-54B1-1537-1345-27BA5999A60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06275" y="4643411"/>
            <a:ext cx="11609262" cy="53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0000" tIns="60933" rIns="121900" bIns="60933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sz="3600" i="1" dirty="0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Siddharth Doshi, Montavista Software LLC</a:t>
            </a:r>
            <a:endParaRPr sz="3600" i="1" dirty="0">
              <a:solidFill>
                <a:srgbClr val="A3E6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673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617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3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025" y="1553871"/>
            <a:ext cx="5324474" cy="465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3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6500" y="1553871"/>
            <a:ext cx="5324474" cy="465057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3"/>
          <p:cNvSpPr txBox="1"/>
          <p:nvPr/>
        </p:nvSpPr>
        <p:spPr>
          <a:xfrm>
            <a:off x="971550" y="1728412"/>
            <a:ext cx="4770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General System Analysis</a:t>
            </a:r>
            <a:endParaRPr sz="2800" dirty="0">
              <a:solidFill>
                <a:srgbClr val="A3E635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06" name="Google Shape;206;p23"/>
          <p:cNvSpPr txBox="1"/>
          <p:nvPr/>
        </p:nvSpPr>
        <p:spPr>
          <a:xfrm>
            <a:off x="971550" y="2214970"/>
            <a:ext cx="4543500" cy="22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Tools using </a:t>
            </a:r>
            <a:r>
              <a:rPr lang="en-US" sz="2000" b="1" i="0" u="none" strike="noStrike" cap="none" dirty="0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general systems as a base</a:t>
            </a:r>
            <a:r>
              <a:rPr lang="en-US" sz="2000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 evaluate vulnerabilities based on the expected OS environment. These are ideal for rapid, surface-level assessment of standard deployments.</a:t>
            </a:r>
            <a:endParaRPr sz="2000" dirty="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07" name="Google Shape;207;p23"/>
          <p:cNvSpPr txBox="1"/>
          <p:nvPr/>
        </p:nvSpPr>
        <p:spPr>
          <a:xfrm>
            <a:off x="971550" y="4628935"/>
            <a:ext cx="45435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Best for: Enterprise IT and general server fleets where configurations follow standard patterns.</a:t>
            </a:r>
            <a:endParaRPr sz="2000" dirty="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08" name="Google Shape;208;p23"/>
          <p:cNvSpPr txBox="1"/>
          <p:nvPr/>
        </p:nvSpPr>
        <p:spPr>
          <a:xfrm>
            <a:off x="6677025" y="1728412"/>
            <a:ext cx="4770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Root Filesystem Scanning</a:t>
            </a:r>
            <a:endParaRPr sz="2800">
              <a:solidFill>
                <a:srgbClr val="A3E635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09" name="Google Shape;209;p23"/>
          <p:cNvSpPr txBox="1"/>
          <p:nvPr/>
        </p:nvSpPr>
        <p:spPr>
          <a:xfrm>
            <a:off x="6677025" y="2200268"/>
            <a:ext cx="4543500" cy="22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Advanced tools perform a granular scan of the </a:t>
            </a:r>
            <a:r>
              <a:rPr lang="en-US" sz="2000" b="1" i="0" u="none" strike="noStrike" cap="none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root filesystem</a:t>
            </a:r>
            <a:r>
              <a:rPr lang="en-US" sz="200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 to generate an exhaustive list of CVEs affecting the actual binaries and libraries residing on disk.</a:t>
            </a:r>
            <a:endParaRPr sz="20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10" name="Google Shape;210;p23"/>
          <p:cNvSpPr txBox="1"/>
          <p:nvPr/>
        </p:nvSpPr>
        <p:spPr>
          <a:xfrm>
            <a:off x="6677025" y="4652114"/>
            <a:ext cx="45435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Best for: Embedded systems, custom Linux distributions, and hardened environments.</a:t>
            </a:r>
            <a:endParaRPr sz="2000" dirty="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11" name="Google Shape;211;p23"/>
          <p:cNvSpPr txBox="1"/>
          <p:nvPr/>
        </p:nvSpPr>
        <p:spPr>
          <a:xfrm>
            <a:off x="771525" y="581025"/>
            <a:ext cx="11381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TOOL ARCHITECTURES &amp; DEPTH</a:t>
            </a:r>
            <a:endParaRPr sz="3600" b="1">
              <a:solidFill>
                <a:srgbClr val="00FFCC"/>
              </a:solidFill>
            </a:endParaRPr>
          </a:p>
        </p:txBody>
      </p:sp>
      <p:sp>
        <p:nvSpPr>
          <p:cNvPr id="212" name="Google Shape;212;p23"/>
          <p:cNvSpPr/>
          <p:nvPr/>
        </p:nvSpPr>
        <p:spPr>
          <a:xfrm>
            <a:off x="571500" y="571500"/>
            <a:ext cx="57300" cy="552600"/>
          </a:xfrm>
          <a:prstGeom prst="rect">
            <a:avLst/>
          </a:prstGeom>
          <a:solidFill>
            <a:srgbClr val="00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FF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617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4"/>
          <p:cNvSpPr txBox="1"/>
          <p:nvPr/>
        </p:nvSpPr>
        <p:spPr>
          <a:xfrm>
            <a:off x="581025" y="1567615"/>
            <a:ext cx="112119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The </a:t>
            </a:r>
            <a:r>
              <a:rPr lang="en-US" sz="2000" b="1" i="0" u="none" strike="noStrike" cap="none" dirty="0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Software Bill of Materials (SBOM)</a:t>
            </a:r>
            <a:r>
              <a:rPr lang="en-US" sz="2000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 approach is rapidly gaining popularity as the standard for transparency and security in the software supply chain.</a:t>
            </a:r>
            <a:endParaRPr sz="2000" dirty="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18" name="Google Shape;218;p24"/>
          <p:cNvSpPr txBox="1"/>
          <p:nvPr/>
        </p:nvSpPr>
        <p:spPr>
          <a:xfrm>
            <a:off x="581025" y="2746665"/>
            <a:ext cx="112119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By maintaining a comprehensive inventory of components, organizations can proactively map vulnerabilities to their specific software builds before deployment.</a:t>
            </a:r>
            <a:endParaRPr sz="20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19" name="Google Shape;219;p24"/>
          <p:cNvSpPr txBox="1"/>
          <p:nvPr/>
        </p:nvSpPr>
        <p:spPr>
          <a:xfrm>
            <a:off x="1091375" y="3893631"/>
            <a:ext cx="1032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Build-time vulnerability mapping</a:t>
            </a:r>
            <a:endParaRPr sz="2000" dirty="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20" name="Google Shape;220;p24"/>
          <p:cNvSpPr txBox="1"/>
          <p:nvPr/>
        </p:nvSpPr>
        <p:spPr>
          <a:xfrm>
            <a:off x="1091375" y="4562901"/>
            <a:ext cx="1032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Reduced runtime scanning overhead</a:t>
            </a:r>
            <a:endParaRPr sz="2000" dirty="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21" name="Google Shape;221;p24"/>
          <p:cNvSpPr txBox="1"/>
          <p:nvPr/>
        </p:nvSpPr>
        <p:spPr>
          <a:xfrm>
            <a:off x="1091375" y="5232170"/>
            <a:ext cx="1032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Improved supply chain visibility</a:t>
            </a:r>
            <a:endParaRPr sz="20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22" name="Google Shape;222;p24"/>
          <p:cNvSpPr txBox="1"/>
          <p:nvPr/>
        </p:nvSpPr>
        <p:spPr>
          <a:xfrm>
            <a:off x="1091375" y="5858843"/>
            <a:ext cx="1032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Standardized compliance reporting</a:t>
            </a:r>
            <a:endParaRPr sz="20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23" name="Google Shape;223;p24"/>
          <p:cNvSpPr txBox="1"/>
          <p:nvPr/>
        </p:nvSpPr>
        <p:spPr>
          <a:xfrm>
            <a:off x="771525" y="581025"/>
            <a:ext cx="11381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MODERN SBOM-BASED CHECKING</a:t>
            </a:r>
            <a:endParaRPr sz="3600" b="1">
              <a:solidFill>
                <a:srgbClr val="00FFCC"/>
              </a:solidFill>
            </a:endParaRPr>
          </a:p>
        </p:txBody>
      </p:sp>
      <p:pic>
        <p:nvPicPr>
          <p:cNvPr id="224" name="Google Shape;224;p24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131" y="3980799"/>
            <a:ext cx="399372" cy="41752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4"/>
          <p:cNvSpPr/>
          <p:nvPr/>
        </p:nvSpPr>
        <p:spPr>
          <a:xfrm>
            <a:off x="571500" y="571500"/>
            <a:ext cx="57300" cy="552600"/>
          </a:xfrm>
          <a:prstGeom prst="rect">
            <a:avLst/>
          </a:prstGeom>
          <a:solidFill>
            <a:srgbClr val="00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FF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6" name="Google Shape;226;p24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145" y="4665653"/>
            <a:ext cx="399372" cy="41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4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156" y="5291712"/>
            <a:ext cx="399372" cy="41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4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156" y="5917749"/>
            <a:ext cx="399372" cy="41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617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5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025" y="2085975"/>
            <a:ext cx="3486150" cy="352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5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52925" y="2085975"/>
            <a:ext cx="3486150" cy="352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5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24825" y="2085975"/>
            <a:ext cx="3486150" cy="352425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5"/>
          <p:cNvSpPr txBox="1"/>
          <p:nvPr/>
        </p:nvSpPr>
        <p:spPr>
          <a:xfrm>
            <a:off x="803910" y="2881725"/>
            <a:ext cx="3040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Recipe Scanning</a:t>
            </a:r>
            <a:endParaRPr sz="2800">
              <a:solidFill>
                <a:srgbClr val="A3E635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37" name="Google Shape;237;p25"/>
          <p:cNvSpPr txBox="1"/>
          <p:nvPr/>
        </p:nvSpPr>
        <p:spPr>
          <a:xfrm>
            <a:off x="876300" y="3380156"/>
            <a:ext cx="2895600" cy="20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The "</a:t>
            </a:r>
            <a:r>
              <a:rPr lang="en-US" sz="1800" i="0" u="none" strike="noStrike" cap="none" dirty="0" err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cve</a:t>
            </a:r>
            <a:r>
              <a:rPr lang="en-US" sz="1800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-check" class scans project recipes and images for known vulnerabilities by comparing package names against the NVD.</a:t>
            </a:r>
            <a:endParaRPr sz="1800" dirty="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38" name="Google Shape;238;p25"/>
          <p:cNvSpPr txBox="1"/>
          <p:nvPr/>
        </p:nvSpPr>
        <p:spPr>
          <a:xfrm>
            <a:off x="4575810" y="2881725"/>
            <a:ext cx="3040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NVD Comparison</a:t>
            </a:r>
            <a:endParaRPr sz="2800">
              <a:solidFill>
                <a:srgbClr val="A3E635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39" name="Google Shape;239;p25"/>
          <p:cNvSpPr txBox="1"/>
          <p:nvPr/>
        </p:nvSpPr>
        <p:spPr>
          <a:xfrm>
            <a:off x="4648200" y="3380156"/>
            <a:ext cx="2895600" cy="20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Automated comparison of package versions against the National Vulnerability Database to identify matches.</a:t>
            </a:r>
            <a:endParaRPr sz="18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40" name="Google Shape;240;p25"/>
          <p:cNvSpPr txBox="1"/>
          <p:nvPr/>
        </p:nvSpPr>
        <p:spPr>
          <a:xfrm>
            <a:off x="8347710" y="2881725"/>
            <a:ext cx="3040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Manifest Output</a:t>
            </a:r>
            <a:endParaRPr sz="2800">
              <a:solidFill>
                <a:srgbClr val="A3E635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41" name="Google Shape;241;p25"/>
          <p:cNvSpPr txBox="1"/>
          <p:nvPr/>
        </p:nvSpPr>
        <p:spPr>
          <a:xfrm>
            <a:off x="8420100" y="3380156"/>
            <a:ext cx="2895600" cy="20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Generates a detailed log in the deploy directory identifying patched, unpatched, and ignored vulnerabilities.</a:t>
            </a:r>
            <a:endParaRPr sz="18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pic>
        <p:nvPicPr>
          <p:cNvPr id="242" name="Google Shape;242;p25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4096" y="2284875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5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24571" y="2284875"/>
            <a:ext cx="40005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5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25046" y="2284875"/>
            <a:ext cx="3429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5"/>
          <p:cNvSpPr txBox="1"/>
          <p:nvPr/>
        </p:nvSpPr>
        <p:spPr>
          <a:xfrm>
            <a:off x="771525" y="581025"/>
            <a:ext cx="11381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YOCTO PROJECT "CVE-CHECK"</a:t>
            </a:r>
            <a:endParaRPr sz="3600" b="1" dirty="0">
              <a:solidFill>
                <a:srgbClr val="00FFCC"/>
              </a:solidFill>
            </a:endParaRPr>
          </a:p>
        </p:txBody>
      </p:sp>
      <p:sp>
        <p:nvSpPr>
          <p:cNvPr id="246" name="Google Shape;246;p25"/>
          <p:cNvSpPr/>
          <p:nvPr/>
        </p:nvSpPr>
        <p:spPr>
          <a:xfrm>
            <a:off x="571500" y="571500"/>
            <a:ext cx="57300" cy="552600"/>
          </a:xfrm>
          <a:prstGeom prst="rect">
            <a:avLst/>
          </a:prstGeom>
          <a:solidFill>
            <a:srgbClr val="00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FF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617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6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025" y="1553871"/>
            <a:ext cx="5324474" cy="465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6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6500" y="1553871"/>
            <a:ext cx="5324474" cy="465057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6"/>
          <p:cNvSpPr txBox="1"/>
          <p:nvPr/>
        </p:nvSpPr>
        <p:spPr>
          <a:xfrm>
            <a:off x="971550" y="1728412"/>
            <a:ext cx="47706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Legacy: CVE_CHECK_IGNORE</a:t>
            </a:r>
            <a:endParaRPr sz="2800">
              <a:solidFill>
                <a:srgbClr val="A3E635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54" name="Google Shape;254;p26"/>
          <p:cNvSpPr txBox="1"/>
          <p:nvPr/>
        </p:nvSpPr>
        <p:spPr>
          <a:xfrm>
            <a:off x="971550" y="2555256"/>
            <a:ext cx="45435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The old method relied on a simple list: CVE_CHECK_IGNORE += "CVE-xxx-xx".</a:t>
            </a:r>
            <a:endParaRPr sz="20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55" name="Google Shape;255;p26"/>
          <p:cNvSpPr txBox="1"/>
          <p:nvPr/>
        </p:nvSpPr>
        <p:spPr>
          <a:xfrm>
            <a:off x="947317" y="3675988"/>
            <a:ext cx="4543500" cy="22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The Pain Point: It provides zero audit trail. If a developer ignored a CVE years ago, a future auditor has no idea why. Because of this, it was deprecated, forcing difficult migrations.</a:t>
            </a:r>
            <a:endParaRPr sz="2000" dirty="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56" name="Google Shape;256;p26"/>
          <p:cNvSpPr txBox="1"/>
          <p:nvPr/>
        </p:nvSpPr>
        <p:spPr>
          <a:xfrm>
            <a:off x="6677025" y="1728412"/>
            <a:ext cx="4770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Modern: CVE_STATUS</a:t>
            </a:r>
            <a:endParaRPr sz="2800">
              <a:solidFill>
                <a:srgbClr val="A3E635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57" name="Google Shape;257;p26"/>
          <p:cNvSpPr txBox="1"/>
          <p:nvPr/>
        </p:nvSpPr>
        <p:spPr>
          <a:xfrm>
            <a:off x="6677025" y="2232352"/>
            <a:ext cx="45435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The new standard forces a mapped status string (e.g., Patched, Not-applicable).</a:t>
            </a:r>
            <a:endParaRPr sz="2000" dirty="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58" name="Google Shape;258;p26"/>
          <p:cNvSpPr txBox="1"/>
          <p:nvPr/>
        </p:nvSpPr>
        <p:spPr>
          <a:xfrm>
            <a:off x="6677025" y="3667084"/>
            <a:ext cx="4543500" cy="22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The Pain Point: High transition overhead and strict syntax requirements. Developers must justify why a CVE is handled a certain way. Good for auditing, but increase lot of burden.</a:t>
            </a:r>
            <a:endParaRPr sz="20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59" name="Google Shape;259;p26"/>
          <p:cNvSpPr txBox="1"/>
          <p:nvPr/>
        </p:nvSpPr>
        <p:spPr>
          <a:xfrm>
            <a:off x="771525" y="581025"/>
            <a:ext cx="11381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THE EVOLUTION OF EXCLUSIONS</a:t>
            </a:r>
            <a:endParaRPr sz="3600" b="1">
              <a:solidFill>
                <a:srgbClr val="00FFCC"/>
              </a:solidFill>
            </a:endParaRPr>
          </a:p>
        </p:txBody>
      </p:sp>
      <p:sp>
        <p:nvSpPr>
          <p:cNvPr id="260" name="Google Shape;260;p26"/>
          <p:cNvSpPr/>
          <p:nvPr/>
        </p:nvSpPr>
        <p:spPr>
          <a:xfrm>
            <a:off x="571500" y="571500"/>
            <a:ext cx="57300" cy="552600"/>
          </a:xfrm>
          <a:prstGeom prst="rect">
            <a:avLst/>
          </a:prstGeom>
          <a:solidFill>
            <a:srgbClr val="00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FF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617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27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025" y="2085975"/>
            <a:ext cx="3486150" cy="431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7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52925" y="2085975"/>
            <a:ext cx="3486150" cy="431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7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24825" y="2085975"/>
            <a:ext cx="3486150" cy="4316975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7"/>
          <p:cNvSpPr txBox="1"/>
          <p:nvPr/>
        </p:nvSpPr>
        <p:spPr>
          <a:xfrm>
            <a:off x="803910" y="2881725"/>
            <a:ext cx="3040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Blind spots</a:t>
            </a:r>
            <a:endParaRPr sz="2800">
              <a:solidFill>
                <a:srgbClr val="A3E635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69" name="Google Shape;269;p27"/>
          <p:cNvSpPr txBox="1"/>
          <p:nvPr/>
        </p:nvSpPr>
        <p:spPr>
          <a:xfrm>
            <a:off x="876300" y="3492450"/>
            <a:ext cx="2895600" cy="33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Blindly including upstream exclusion files means you might inherit exceptions that actually do apply to your specific creating dangerous false negatives.</a:t>
            </a:r>
            <a:endParaRPr sz="18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  <a:p>
            <a:pPr marL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70" name="Google Shape;270;p27"/>
          <p:cNvSpPr txBox="1"/>
          <p:nvPr/>
        </p:nvSpPr>
        <p:spPr>
          <a:xfrm>
            <a:off x="4575810" y="2881725"/>
            <a:ext cx="3040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Layer Conflicts</a:t>
            </a:r>
            <a:endParaRPr sz="2800">
              <a:solidFill>
                <a:srgbClr val="A3E635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71" name="Google Shape;271;p27"/>
          <p:cNvSpPr txBox="1"/>
          <p:nvPr/>
        </p:nvSpPr>
        <p:spPr>
          <a:xfrm>
            <a:off x="4648200" y="3492450"/>
            <a:ext cx="2895600" cy="20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Automated comparison of package versions against the National Vulnerability Database to identify matches.</a:t>
            </a:r>
            <a:endParaRPr sz="18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72" name="Google Shape;272;p27"/>
          <p:cNvSpPr txBox="1"/>
          <p:nvPr/>
        </p:nvSpPr>
        <p:spPr>
          <a:xfrm>
            <a:off x="8347710" y="2881725"/>
            <a:ext cx="3040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Triage Debts</a:t>
            </a:r>
            <a:endParaRPr sz="2800">
              <a:solidFill>
                <a:srgbClr val="A3E635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73" name="Google Shape;273;p27"/>
          <p:cNvSpPr txBox="1"/>
          <p:nvPr/>
        </p:nvSpPr>
        <p:spPr>
          <a:xfrm>
            <a:off x="8420100" y="3492450"/>
            <a:ext cx="2895600" cy="20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Generates a detailed log in the deploy directory identifying patched, unpatched, and ignored vulnerabilities.</a:t>
            </a:r>
            <a:endParaRPr sz="18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74" name="Google Shape;274;p27"/>
          <p:cNvSpPr txBox="1"/>
          <p:nvPr/>
        </p:nvSpPr>
        <p:spPr>
          <a:xfrm>
            <a:off x="771525" y="581025"/>
            <a:ext cx="11381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THE cve-extra-exclusions.inc DILEMMA</a:t>
            </a:r>
            <a:endParaRPr sz="3600" b="1">
              <a:solidFill>
                <a:srgbClr val="00FFCC"/>
              </a:solidFill>
            </a:endParaRPr>
          </a:p>
        </p:txBody>
      </p:sp>
      <p:sp>
        <p:nvSpPr>
          <p:cNvPr id="275" name="Google Shape;275;p27"/>
          <p:cNvSpPr/>
          <p:nvPr/>
        </p:nvSpPr>
        <p:spPr>
          <a:xfrm>
            <a:off x="571500" y="571500"/>
            <a:ext cx="57300" cy="552600"/>
          </a:xfrm>
          <a:prstGeom prst="rect">
            <a:avLst/>
          </a:prstGeom>
          <a:solidFill>
            <a:srgbClr val="00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FF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" name="Google Shape;276;p27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09117" y="2242582"/>
            <a:ext cx="5715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7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49100" y="2244902"/>
            <a:ext cx="483525" cy="5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7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5825" y="2244900"/>
            <a:ext cx="571500" cy="495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617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28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025" y="1309900"/>
            <a:ext cx="5324474" cy="513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8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6501" y="1309900"/>
            <a:ext cx="5324474" cy="513832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8"/>
          <p:cNvSpPr txBox="1"/>
          <p:nvPr/>
        </p:nvSpPr>
        <p:spPr>
          <a:xfrm>
            <a:off x="771450" y="1355475"/>
            <a:ext cx="49707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Recipe name &amp; versioning vs. NVD</a:t>
            </a:r>
            <a:endParaRPr sz="2800" dirty="0">
              <a:solidFill>
                <a:srgbClr val="A3E635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86" name="Google Shape;286;p28"/>
          <p:cNvSpPr txBox="1"/>
          <p:nvPr/>
        </p:nvSpPr>
        <p:spPr>
          <a:xfrm>
            <a:off x="771525" y="2078712"/>
            <a:ext cx="4970700" cy="443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NVD tracks vulnerabilities using strict CPE Yocto recipes frequently use custom PV schemas (e.g. 1.2.3+git${SRCPV})</a:t>
            </a:r>
            <a:br>
              <a:rPr lang="en-US" sz="1800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</a:br>
            <a:r>
              <a:rPr lang="en-US" sz="1800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NVD tracks NodeJS but Yocto recipe may be named node.js</a:t>
            </a:r>
            <a:endParaRPr sz="1800" dirty="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  <a:p>
            <a:pPr marL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Result: There are false positives.</a:t>
            </a:r>
            <a:endParaRPr sz="1800" dirty="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  <a:p>
            <a:pPr marL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Developers must manually maintain CVE_VERSION and CVE_PRODUCT  to "translate" Yocto versions and package for the NVD</a:t>
            </a:r>
            <a:endParaRPr sz="1800" dirty="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87" name="Google Shape;287;p28"/>
          <p:cNvSpPr txBox="1"/>
          <p:nvPr/>
        </p:nvSpPr>
        <p:spPr>
          <a:xfrm>
            <a:off x="6476925" y="1355475"/>
            <a:ext cx="4970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Backports &amp; False Positives</a:t>
            </a:r>
            <a:endParaRPr sz="2800">
              <a:solidFill>
                <a:srgbClr val="A3E635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88" name="Google Shape;288;p28"/>
          <p:cNvSpPr txBox="1"/>
          <p:nvPr/>
        </p:nvSpPr>
        <p:spPr>
          <a:xfrm>
            <a:off x="6677025" y="1993733"/>
            <a:ext cx="4543500" cy="42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Yocto's scanner automatically clears CVEs if the patch is named exactly CVE-2023-12345.patch. However, if upstream named it different, it won't be recognized.</a:t>
            </a:r>
            <a:endParaRPr sz="18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  <a:p>
            <a:pPr marL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  <a:p>
            <a:pPr marL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The scanner sees the older base version and warns that the system is vulnerable—despite the code fix sitting right there in the recipe. This generates endless manual CVE_STATUS overrides.</a:t>
            </a:r>
            <a:endParaRPr sz="18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89" name="Google Shape;289;p28"/>
          <p:cNvSpPr txBox="1"/>
          <p:nvPr/>
        </p:nvSpPr>
        <p:spPr>
          <a:xfrm>
            <a:off x="771525" y="581025"/>
            <a:ext cx="11381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UPSTREAM DISCONNECTS</a:t>
            </a:r>
            <a:endParaRPr sz="3600" b="1">
              <a:solidFill>
                <a:srgbClr val="00FFCC"/>
              </a:solidFill>
            </a:endParaRPr>
          </a:p>
        </p:txBody>
      </p:sp>
      <p:sp>
        <p:nvSpPr>
          <p:cNvPr id="290" name="Google Shape;290;p28"/>
          <p:cNvSpPr/>
          <p:nvPr/>
        </p:nvSpPr>
        <p:spPr>
          <a:xfrm>
            <a:off x="571500" y="571500"/>
            <a:ext cx="57300" cy="552600"/>
          </a:xfrm>
          <a:prstGeom prst="rect">
            <a:avLst/>
          </a:prstGeom>
          <a:solidFill>
            <a:srgbClr val="00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FF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9"/>
          <p:cNvSpPr txBox="1"/>
          <p:nvPr/>
        </p:nvSpPr>
        <p:spPr>
          <a:xfrm>
            <a:off x="5355125" y="446075"/>
            <a:ext cx="6875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29"/>
          <p:cNvSpPr txBox="1"/>
          <p:nvPr/>
        </p:nvSpPr>
        <p:spPr>
          <a:xfrm>
            <a:off x="744495" y="289685"/>
            <a:ext cx="11361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CVE-Detection System</a:t>
            </a:r>
            <a:endParaRPr sz="3600" b="1">
              <a:solidFill>
                <a:srgbClr val="00FFCC"/>
              </a:solidFill>
            </a:endParaRPr>
          </a:p>
        </p:txBody>
      </p:sp>
      <p:pic>
        <p:nvPicPr>
          <p:cNvPr id="297" name="Google Shape;297;p29" title="fina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13512"/>
            <a:ext cx="12161398" cy="5844489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9"/>
          <p:cNvSpPr/>
          <p:nvPr/>
        </p:nvSpPr>
        <p:spPr>
          <a:xfrm>
            <a:off x="571500" y="304522"/>
            <a:ext cx="57300" cy="552600"/>
          </a:xfrm>
          <a:prstGeom prst="rect">
            <a:avLst/>
          </a:prstGeom>
          <a:solidFill>
            <a:srgbClr val="00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FF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617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0"/>
          <p:cNvSpPr txBox="1"/>
          <p:nvPr/>
        </p:nvSpPr>
        <p:spPr>
          <a:xfrm>
            <a:off x="0" y="2480811"/>
            <a:ext cx="12097500" cy="1269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i="0" u="none" strike="noStrike" cap="none" dirty="0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Core Remediation Paths</a:t>
            </a:r>
            <a:endParaRPr sz="7500" dirty="0">
              <a:solidFill>
                <a:srgbClr val="A3E635"/>
              </a:solidFill>
            </a:endParaRPr>
          </a:p>
        </p:txBody>
      </p:sp>
      <p:sp>
        <p:nvSpPr>
          <p:cNvPr id="304" name="Google Shape;304;p30"/>
          <p:cNvSpPr txBox="1"/>
          <p:nvPr/>
        </p:nvSpPr>
        <p:spPr>
          <a:xfrm>
            <a:off x="1757362" y="3844842"/>
            <a:ext cx="8677200" cy="6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Identifying the two primary mechanisms for addressing Common Vulnerabilities and Exposures.</a:t>
            </a:r>
            <a:endParaRPr dirty="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617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31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0" y="1895475"/>
            <a:ext cx="5191125" cy="3398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1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38875" y="1895475"/>
            <a:ext cx="5191125" cy="339842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1"/>
          <p:cNvSpPr txBox="1"/>
          <p:nvPr/>
        </p:nvSpPr>
        <p:spPr>
          <a:xfrm>
            <a:off x="748614" y="571500"/>
            <a:ext cx="11001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9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THE TWO MAIN WAYS</a:t>
            </a:r>
            <a:endParaRPr sz="3600" b="1">
              <a:solidFill>
                <a:srgbClr val="00FFCC"/>
              </a:solidFill>
            </a:endParaRPr>
          </a:p>
        </p:txBody>
      </p:sp>
      <p:sp>
        <p:nvSpPr>
          <p:cNvPr id="312" name="Google Shape;312;p31"/>
          <p:cNvSpPr txBox="1"/>
          <p:nvPr/>
        </p:nvSpPr>
        <p:spPr>
          <a:xfrm>
            <a:off x="762000" y="5532090"/>
            <a:ext cx="10668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Which approach to choose obviously remains a user’s choice but here is a highlight which could be better.</a:t>
            </a:r>
            <a:endParaRPr sz="18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313" name="Google Shape;313;p31"/>
          <p:cNvSpPr txBox="1"/>
          <p:nvPr/>
        </p:nvSpPr>
        <p:spPr>
          <a:xfrm>
            <a:off x="1152525" y="2743050"/>
            <a:ext cx="4630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1. Identify and Apply</a:t>
            </a:r>
            <a:endParaRPr sz="2800" dirty="0">
              <a:solidFill>
                <a:srgbClr val="A3E635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314" name="Google Shape;314;p31"/>
          <p:cNvSpPr txBox="1"/>
          <p:nvPr/>
        </p:nvSpPr>
        <p:spPr>
          <a:xfrm>
            <a:off x="1152525" y="3243055"/>
            <a:ext cx="44100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Identify and apply the Patch</a:t>
            </a:r>
            <a:r>
              <a:rPr lang="en-US" sz="2000" b="1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:</a:t>
            </a:r>
            <a:r>
              <a:rPr lang="en-US" sz="2000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 Focuses on surgical application of fixes directly to the vulnerable codebase without altering major functionalities.</a:t>
            </a:r>
            <a:endParaRPr sz="2000" dirty="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315" name="Google Shape;315;p31"/>
          <p:cNvSpPr txBox="1"/>
          <p:nvPr/>
        </p:nvSpPr>
        <p:spPr>
          <a:xfrm>
            <a:off x="6629400" y="2743050"/>
            <a:ext cx="4630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2. Update or Upgrade</a:t>
            </a:r>
            <a:endParaRPr sz="2800">
              <a:solidFill>
                <a:srgbClr val="A3E635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316" name="Google Shape;316;p31"/>
          <p:cNvSpPr txBox="1"/>
          <p:nvPr/>
        </p:nvSpPr>
        <p:spPr>
          <a:xfrm>
            <a:off x="6629400" y="3243055"/>
            <a:ext cx="44100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Update/upgrade to the version</a:t>
            </a:r>
            <a:r>
              <a:rPr lang="en-US" sz="2000" b="1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:</a:t>
            </a:r>
            <a:r>
              <a:rPr lang="en-US" sz="200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 Move to the specific version where the issue was fixed, inheriting all changes and improvements in that release.</a:t>
            </a:r>
            <a:endParaRPr sz="20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pic>
        <p:nvPicPr>
          <p:cNvPr id="317" name="Google Shape;317;p31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2525" y="2135625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1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29400" y="2135625"/>
            <a:ext cx="40005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1"/>
          <p:cNvSpPr/>
          <p:nvPr/>
        </p:nvSpPr>
        <p:spPr>
          <a:xfrm>
            <a:off x="571500" y="571500"/>
            <a:ext cx="57300" cy="552600"/>
          </a:xfrm>
          <a:prstGeom prst="rect">
            <a:avLst/>
          </a:prstGeom>
          <a:solidFill>
            <a:srgbClr val="00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FF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617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32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0" y="1782076"/>
            <a:ext cx="3365450" cy="454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2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13200" y="1782076"/>
            <a:ext cx="3365450" cy="454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2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64400" y="1782076"/>
            <a:ext cx="3365450" cy="454347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2"/>
          <p:cNvSpPr txBox="1"/>
          <p:nvPr/>
        </p:nvSpPr>
        <p:spPr>
          <a:xfrm>
            <a:off x="748614" y="571500"/>
            <a:ext cx="11001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9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VERSION UPDATE PREFERENCES</a:t>
            </a:r>
            <a:endParaRPr sz="3600" b="1">
              <a:solidFill>
                <a:srgbClr val="00FFCC"/>
              </a:solidFill>
            </a:endParaRPr>
          </a:p>
        </p:txBody>
      </p:sp>
      <p:sp>
        <p:nvSpPr>
          <p:cNvPr id="328" name="Google Shape;328;p32"/>
          <p:cNvSpPr txBox="1"/>
          <p:nvPr/>
        </p:nvSpPr>
        <p:spPr>
          <a:xfrm>
            <a:off x="860025" y="2454178"/>
            <a:ext cx="3006000" cy="9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Comprehensive Fixes</a:t>
            </a:r>
            <a:endParaRPr sz="2800" dirty="0">
              <a:solidFill>
                <a:srgbClr val="A3E635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329" name="Google Shape;329;p32"/>
          <p:cNvSpPr txBox="1"/>
          <p:nvPr/>
        </p:nvSpPr>
        <p:spPr>
          <a:xfrm>
            <a:off x="936000" y="3389850"/>
            <a:ext cx="3006000" cy="26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V</a:t>
            </a:r>
            <a:r>
              <a:rPr lang="en-US" sz="200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ersion upgrades </a:t>
            </a:r>
            <a:r>
              <a:rPr lang="en-US" sz="2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have one advantage </a:t>
            </a:r>
            <a:r>
              <a:rPr lang="en-US" sz="200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over CVE-fixes as version upgrades not only fix a certain CVE but also would fix other CVES and bugs.</a:t>
            </a:r>
            <a:endParaRPr sz="20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330" name="Google Shape;330;p32"/>
          <p:cNvSpPr txBox="1"/>
          <p:nvPr/>
        </p:nvSpPr>
        <p:spPr>
          <a:xfrm>
            <a:off x="4511225" y="2454175"/>
            <a:ext cx="3006000" cy="9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Feature Integration</a:t>
            </a:r>
            <a:endParaRPr sz="2800">
              <a:solidFill>
                <a:srgbClr val="A3E635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331" name="Google Shape;331;p32"/>
          <p:cNvSpPr txBox="1"/>
          <p:nvPr/>
        </p:nvSpPr>
        <p:spPr>
          <a:xfrm>
            <a:off x="4633351" y="3475050"/>
            <a:ext cx="2883900" cy="21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Beyond security, version upgrades would also introduce new features, adding functional value to the environment.</a:t>
            </a:r>
            <a:endParaRPr sz="20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332" name="Google Shape;332;p32"/>
          <p:cNvSpPr txBox="1"/>
          <p:nvPr/>
        </p:nvSpPr>
        <p:spPr>
          <a:xfrm>
            <a:off x="8193500" y="2454178"/>
            <a:ext cx="3146400" cy="9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Ecosystem Alignment</a:t>
            </a:r>
            <a:endParaRPr sz="2800">
              <a:solidFill>
                <a:srgbClr val="A3E635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333" name="Google Shape;333;p32"/>
          <p:cNvSpPr txBox="1"/>
          <p:nvPr/>
        </p:nvSpPr>
        <p:spPr>
          <a:xfrm>
            <a:off x="8193500" y="3431200"/>
            <a:ext cx="3146400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Version upgrades ensure you are in line with the community so any issues that are faced could be reported and Open-source community can help.</a:t>
            </a:r>
            <a:endParaRPr sz="2000" dirty="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pic>
        <p:nvPicPr>
          <p:cNvPr id="334" name="Google Shape;334;p32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6947" y="1943341"/>
            <a:ext cx="40005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2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48147" y="1943341"/>
            <a:ext cx="51435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2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99347" y="1943341"/>
            <a:ext cx="5715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2"/>
          <p:cNvSpPr/>
          <p:nvPr/>
        </p:nvSpPr>
        <p:spPr>
          <a:xfrm>
            <a:off x="571500" y="571500"/>
            <a:ext cx="57300" cy="552600"/>
          </a:xfrm>
          <a:prstGeom prst="rect">
            <a:avLst/>
          </a:prstGeom>
          <a:solidFill>
            <a:srgbClr val="00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FF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/>
          <p:nvPr/>
        </p:nvSpPr>
        <p:spPr>
          <a:xfrm>
            <a:off x="-268205" y="207703"/>
            <a:ext cx="5087353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Who am I ?</a:t>
            </a:r>
            <a:endParaRPr sz="6000" dirty="0">
              <a:solidFill>
                <a:srgbClr val="A3E635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8AF597-B5D9-1905-6B7D-6D71C0854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571" y="1780740"/>
            <a:ext cx="2971800" cy="3810000"/>
          </a:xfrm>
          <a:prstGeom prst="rect">
            <a:avLst/>
          </a:prstGeom>
        </p:spPr>
      </p:pic>
      <p:pic>
        <p:nvPicPr>
          <p:cNvPr id="8" name="Google Shape;142;p18" descr="image.png">
            <a:extLst>
              <a:ext uri="{FF2B5EF4-FFF2-40B4-BE49-F238E27FC236}">
                <a16:creationId xmlns:a16="http://schemas.microsoft.com/office/drawing/2014/main" id="{7E2658AB-FB2F-50E8-54BF-EC782346122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4820" y="1131103"/>
            <a:ext cx="6621880" cy="51092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46;p18">
            <a:extLst>
              <a:ext uri="{FF2B5EF4-FFF2-40B4-BE49-F238E27FC236}">
                <a16:creationId xmlns:a16="http://schemas.microsoft.com/office/drawing/2014/main" id="{C9BA9BA8-ADA3-1FA4-D4E7-FB9C1E2B9486}"/>
              </a:ext>
            </a:extLst>
          </p:cNvPr>
          <p:cNvSpPr txBox="1"/>
          <p:nvPr/>
        </p:nvSpPr>
        <p:spPr>
          <a:xfrm>
            <a:off x="5277853" y="1377617"/>
            <a:ext cx="6124576" cy="4481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FFCC"/>
              </a:buClr>
              <a:buFontTx/>
              <a:buChar char="-"/>
            </a:pPr>
            <a:r>
              <a:rPr lang="en-US" sz="2600" b="1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Senior </a:t>
            </a:r>
            <a:r>
              <a:rPr lang="en-US" sz="2600" b="1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S</a:t>
            </a:r>
            <a:r>
              <a:rPr lang="en-US" sz="2600" b="1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oftware </a:t>
            </a:r>
            <a:r>
              <a:rPr lang="en-US" sz="2600" b="1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E</a:t>
            </a:r>
            <a:r>
              <a:rPr lang="en-US" sz="2600" b="1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ngineer at Montavista Software.</a:t>
            </a:r>
          </a:p>
          <a:p>
            <a:pPr marL="342900" marR="0" lvl="0" indent="-3429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FFCC"/>
              </a:buClr>
              <a:buFontTx/>
              <a:buChar char="-"/>
            </a:pPr>
            <a:r>
              <a:rPr lang="en-US" sz="2600" b="1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Mainly work on Yocto</a:t>
            </a:r>
            <a:r>
              <a:rPr lang="en-US" sz="2600" b="1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  Ubuntu and Redhat distributions. Userspace, Toolchain and Kernel and bug fixes.</a:t>
            </a:r>
          </a:p>
          <a:p>
            <a:pPr marL="342900" marR="0" lvl="0" indent="-3429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FFCC"/>
              </a:buClr>
              <a:buFontTx/>
              <a:buChar char="-"/>
            </a:pPr>
            <a:r>
              <a:rPr lang="en-US" sz="2600" b="1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Enjoy </a:t>
            </a:r>
            <a:r>
              <a:rPr lang="en-US" sz="2600" b="1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running, swimming, hiking and other outdoor sports, and movies</a:t>
            </a:r>
            <a:endParaRPr sz="2600" b="1" dirty="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617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3"/>
          <p:cNvSpPr txBox="1"/>
          <p:nvPr/>
        </p:nvSpPr>
        <p:spPr>
          <a:xfrm>
            <a:off x="0" y="2480811"/>
            <a:ext cx="12097500" cy="1269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i="0" u="none" strike="noStrike" cap="none" dirty="0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The Upgrade Dilemma</a:t>
            </a:r>
            <a:endParaRPr sz="7500" dirty="0">
              <a:solidFill>
                <a:srgbClr val="A3E635"/>
              </a:solidFill>
            </a:endParaRPr>
          </a:p>
        </p:txBody>
      </p:sp>
      <p:sp>
        <p:nvSpPr>
          <p:cNvPr id="343" name="Google Shape;343;p33"/>
          <p:cNvSpPr txBox="1"/>
          <p:nvPr/>
        </p:nvSpPr>
        <p:spPr>
          <a:xfrm>
            <a:off x="2228850" y="3860884"/>
            <a:ext cx="77343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 dirty="0">
                <a:solidFill>
                  <a:srgbClr val="F8FAFC"/>
                </a:solidFill>
                <a:latin typeface="Urbanist"/>
                <a:ea typeface="Urbanist"/>
                <a:cs typeface="Urbanist"/>
                <a:sym typeface="Urbanist"/>
              </a:rPr>
              <a:t>Analyzing the operational risks associated with version upgrades and library changes.</a:t>
            </a:r>
            <a:endParaRPr sz="1800" dirty="0">
              <a:solidFill>
                <a:srgbClr val="F8FAFC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617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34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0" y="2247900"/>
            <a:ext cx="5048250" cy="401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4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81750" y="2247900"/>
            <a:ext cx="5048250" cy="40161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34"/>
          <p:cNvSpPr txBox="1"/>
          <p:nvPr/>
        </p:nvSpPr>
        <p:spPr>
          <a:xfrm>
            <a:off x="730078" y="571500"/>
            <a:ext cx="11001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9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API AND ABI STABILITY</a:t>
            </a:r>
            <a:endParaRPr sz="3600">
              <a:solidFill>
                <a:srgbClr val="00FFCC"/>
              </a:solidFill>
            </a:endParaRPr>
          </a:p>
        </p:txBody>
      </p:sp>
      <p:sp>
        <p:nvSpPr>
          <p:cNvPr id="351" name="Google Shape;351;p34"/>
          <p:cNvSpPr txBox="1"/>
          <p:nvPr/>
        </p:nvSpPr>
        <p:spPr>
          <a:xfrm>
            <a:off x="1190625" y="2489338"/>
            <a:ext cx="4440600" cy="47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Addition of API/ABI</a:t>
            </a:r>
            <a:endParaRPr sz="2800" dirty="0">
              <a:solidFill>
                <a:srgbClr val="A3E635"/>
              </a:solidFill>
            </a:endParaRPr>
          </a:p>
        </p:txBody>
      </p:sp>
      <p:sp>
        <p:nvSpPr>
          <p:cNvPr id="352" name="Google Shape;352;p34"/>
          <p:cNvSpPr txBox="1"/>
          <p:nvPr/>
        </p:nvSpPr>
        <p:spPr>
          <a:xfrm>
            <a:off x="1190625" y="2968149"/>
            <a:ext cx="4229100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rgbClr val="F1F5F9"/>
                </a:solidFill>
                <a:latin typeface="Urbanist"/>
                <a:ea typeface="Urbanist"/>
                <a:cs typeface="Urbanist"/>
                <a:sym typeface="Urbanist"/>
              </a:rPr>
              <a:t>However, many a times version upgrade comes with addition or removal of API and ABI and soname changes.</a:t>
            </a:r>
            <a:endParaRPr sz="2000" dirty="0">
              <a:solidFill>
                <a:srgbClr val="F1F5F9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353" name="Google Shape;353;p34"/>
          <p:cNvSpPr txBox="1"/>
          <p:nvPr/>
        </p:nvSpPr>
        <p:spPr>
          <a:xfrm>
            <a:off x="1171575" y="4847788"/>
            <a:ext cx="42291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Addition of API/ABI is not an issue in 99% of cases</a:t>
            </a:r>
            <a:r>
              <a:rPr lang="en-US" sz="2000" i="0" u="none" strike="noStrike" cap="none">
                <a:solidFill>
                  <a:srgbClr val="F1F5F9"/>
                </a:solidFill>
                <a:latin typeface="Urbanist"/>
                <a:ea typeface="Urbanist"/>
                <a:cs typeface="Urbanist"/>
                <a:sym typeface="Urbanist"/>
              </a:rPr>
              <a:t> as it usually maintains backward compatibility.</a:t>
            </a:r>
            <a:endParaRPr sz="2000">
              <a:solidFill>
                <a:srgbClr val="F1F5F9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354" name="Google Shape;354;p34"/>
          <p:cNvSpPr txBox="1"/>
          <p:nvPr/>
        </p:nvSpPr>
        <p:spPr>
          <a:xfrm>
            <a:off x="6810375" y="2489338"/>
            <a:ext cx="4440600" cy="47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F43F5E"/>
                </a:solidFill>
                <a:latin typeface="Urbanist"/>
                <a:ea typeface="Urbanist"/>
                <a:cs typeface="Urbanist"/>
                <a:sym typeface="Urbanist"/>
              </a:rPr>
              <a:t>Removal of API/ABI</a:t>
            </a:r>
            <a:endParaRPr sz="2800"/>
          </a:p>
        </p:txBody>
      </p:sp>
      <p:sp>
        <p:nvSpPr>
          <p:cNvPr id="355" name="Google Shape;355;p34"/>
          <p:cNvSpPr txBox="1"/>
          <p:nvPr/>
        </p:nvSpPr>
        <p:spPr>
          <a:xfrm>
            <a:off x="6810375" y="3074640"/>
            <a:ext cx="42291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Removal can break the system</a:t>
            </a:r>
            <a:r>
              <a:rPr lang="en-US" sz="2000" i="0" u="none" strike="noStrike" cap="none">
                <a:solidFill>
                  <a:srgbClr val="F1F5F9"/>
                </a:solidFill>
                <a:latin typeface="Urbanist"/>
                <a:ea typeface="Urbanist"/>
                <a:cs typeface="Urbanist"/>
                <a:sym typeface="Urbanist"/>
              </a:rPr>
              <a:t> if those API or ABI are being used by dependent applications or services.</a:t>
            </a:r>
            <a:endParaRPr sz="2000">
              <a:solidFill>
                <a:srgbClr val="F1F5F9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356" name="Google Shape;356;p34"/>
          <p:cNvSpPr txBox="1"/>
          <p:nvPr/>
        </p:nvSpPr>
        <p:spPr>
          <a:xfrm>
            <a:off x="6810375" y="4589471"/>
            <a:ext cx="42291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>
                <a:solidFill>
                  <a:srgbClr val="F1F5F9"/>
                </a:solidFill>
                <a:latin typeface="Urbanist"/>
                <a:ea typeface="Urbanist"/>
                <a:cs typeface="Urbanist"/>
                <a:sym typeface="Urbanist"/>
              </a:rPr>
              <a:t>This often leads to runtime errors or failed builds in production environments.</a:t>
            </a:r>
            <a:endParaRPr sz="2000">
              <a:solidFill>
                <a:srgbClr val="F1F5F9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357" name="Google Shape;357;p34"/>
          <p:cNvSpPr/>
          <p:nvPr/>
        </p:nvSpPr>
        <p:spPr>
          <a:xfrm>
            <a:off x="571500" y="571500"/>
            <a:ext cx="57300" cy="552600"/>
          </a:xfrm>
          <a:prstGeom prst="rect">
            <a:avLst/>
          </a:prstGeom>
          <a:solidFill>
            <a:srgbClr val="00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FF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617"/>
        </a:solidFill>
        <a:effectLst/>
      </p:bgPr>
    </p:bg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35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1727745"/>
            <a:ext cx="4286250" cy="428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5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81750" y="4756700"/>
            <a:ext cx="5732401" cy="14533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35"/>
          <p:cNvSpPr txBox="1"/>
          <p:nvPr/>
        </p:nvSpPr>
        <p:spPr>
          <a:xfrm>
            <a:off x="748614" y="571500"/>
            <a:ext cx="11001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9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LIBRARY SONAME COMPLEXITY</a:t>
            </a:r>
            <a:endParaRPr dirty="0">
              <a:solidFill>
                <a:srgbClr val="00FFCC"/>
              </a:solidFill>
            </a:endParaRPr>
          </a:p>
        </p:txBody>
      </p:sp>
      <p:pic>
        <p:nvPicPr>
          <p:cNvPr id="365" name="Google Shape;365;p35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52525" y="1737270"/>
            <a:ext cx="4267200" cy="42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5"/>
          <p:cNvSpPr txBox="1"/>
          <p:nvPr/>
        </p:nvSpPr>
        <p:spPr>
          <a:xfrm>
            <a:off x="6381750" y="1838611"/>
            <a:ext cx="5300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9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Library Linkage Risks</a:t>
            </a:r>
            <a:endParaRPr sz="2800" dirty="0">
              <a:solidFill>
                <a:srgbClr val="A3E635"/>
              </a:solidFill>
            </a:endParaRPr>
          </a:p>
        </p:txBody>
      </p:sp>
      <p:sp>
        <p:nvSpPr>
          <p:cNvPr id="367" name="Google Shape;367;p35"/>
          <p:cNvSpPr txBox="1"/>
          <p:nvPr/>
        </p:nvSpPr>
        <p:spPr>
          <a:xfrm>
            <a:off x="6381750" y="2364299"/>
            <a:ext cx="57324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Similarly, library so name changes </a:t>
            </a:r>
            <a:r>
              <a:rPr lang="en-US" sz="2000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won't</a:t>
            </a:r>
            <a:r>
              <a:rPr lang="en-US" sz="2000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 have an issue if they are linked with a generic library name.</a:t>
            </a:r>
            <a:endParaRPr sz="2000" dirty="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368" name="Google Shape;368;p35"/>
          <p:cNvSpPr txBox="1"/>
          <p:nvPr/>
        </p:nvSpPr>
        <p:spPr>
          <a:xfrm>
            <a:off x="6381750" y="3363449"/>
            <a:ext cx="57324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If system is using absolute library name, it would break</a:t>
            </a:r>
            <a:r>
              <a:rPr lang="en-US" sz="2000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 and all the dependent packages needs to be rebuilt.</a:t>
            </a:r>
            <a:endParaRPr sz="2000" dirty="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369" name="Google Shape;369;p35"/>
          <p:cNvSpPr txBox="1"/>
          <p:nvPr/>
        </p:nvSpPr>
        <p:spPr>
          <a:xfrm>
            <a:off x="6610350" y="4830800"/>
            <a:ext cx="55038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Rebuilding dependent packages introduces significant overhead and requires full environment validation.</a:t>
            </a:r>
            <a:endParaRPr sz="20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370" name="Google Shape;370;p35"/>
          <p:cNvSpPr/>
          <p:nvPr/>
        </p:nvSpPr>
        <p:spPr>
          <a:xfrm>
            <a:off x="571500" y="571500"/>
            <a:ext cx="57300" cy="552600"/>
          </a:xfrm>
          <a:prstGeom prst="rect">
            <a:avLst/>
          </a:prstGeom>
          <a:solidFill>
            <a:srgbClr val="00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FF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617"/>
        </a:solid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36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0" y="1214760"/>
            <a:ext cx="10668000" cy="4831109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6"/>
          <p:cNvSpPr txBox="1"/>
          <p:nvPr/>
        </p:nvSpPr>
        <p:spPr>
          <a:xfrm>
            <a:off x="767149" y="571500"/>
            <a:ext cx="11001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9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TESTING EFFORT COMPARISON</a:t>
            </a:r>
            <a:endParaRPr>
              <a:solidFill>
                <a:srgbClr val="00FFCC"/>
              </a:solidFill>
            </a:endParaRPr>
          </a:p>
        </p:txBody>
      </p:sp>
      <p:sp>
        <p:nvSpPr>
          <p:cNvPr id="377" name="Google Shape;377;p36"/>
          <p:cNvSpPr txBox="1"/>
          <p:nvPr/>
        </p:nvSpPr>
        <p:spPr>
          <a:xfrm>
            <a:off x="762000" y="1808204"/>
            <a:ext cx="10668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Also, version upgrades require a thorough re-testing of all the built packages which takes more time as compared to just CVE-fix test.</a:t>
            </a:r>
            <a:endParaRPr sz="2400" dirty="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378" name="Google Shape;378;p36"/>
          <p:cNvSpPr txBox="1"/>
          <p:nvPr/>
        </p:nvSpPr>
        <p:spPr>
          <a:xfrm>
            <a:off x="762000" y="4937670"/>
            <a:ext cx="10668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*Comparison based on relative man-hours and compute resources required for validation.</a:t>
            </a:r>
            <a:endParaRPr sz="18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379" name="Google Shape;379;p36"/>
          <p:cNvSpPr/>
          <p:nvPr/>
        </p:nvSpPr>
        <p:spPr>
          <a:xfrm>
            <a:off x="571500" y="571500"/>
            <a:ext cx="57300" cy="552600"/>
          </a:xfrm>
          <a:prstGeom prst="rect">
            <a:avLst/>
          </a:prstGeom>
          <a:solidFill>
            <a:srgbClr val="00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FF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617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37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0" y="5092005"/>
            <a:ext cx="106680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7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1455401"/>
            <a:ext cx="5191125" cy="3385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7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38875" y="1455401"/>
            <a:ext cx="5191125" cy="3385637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37"/>
          <p:cNvSpPr txBox="1"/>
          <p:nvPr/>
        </p:nvSpPr>
        <p:spPr>
          <a:xfrm>
            <a:off x="748614" y="571500"/>
            <a:ext cx="11001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9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LICENSING &amp; PRODUCT STATUS</a:t>
            </a:r>
            <a:endParaRPr>
              <a:solidFill>
                <a:srgbClr val="00FFCC"/>
              </a:solidFill>
            </a:endParaRPr>
          </a:p>
        </p:txBody>
      </p:sp>
      <p:sp>
        <p:nvSpPr>
          <p:cNvPr id="388" name="Google Shape;388;p37"/>
          <p:cNvSpPr txBox="1"/>
          <p:nvPr/>
        </p:nvSpPr>
        <p:spPr>
          <a:xfrm>
            <a:off x="1057275" y="5258944"/>
            <a:ext cx="100776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Strategic Note: Consider licensing implications before initiating major version bumps in enterprise environments.</a:t>
            </a:r>
            <a:endParaRPr sz="20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389" name="Google Shape;389;p37"/>
          <p:cNvSpPr txBox="1"/>
          <p:nvPr/>
        </p:nvSpPr>
        <p:spPr>
          <a:xfrm>
            <a:off x="1152525" y="2332882"/>
            <a:ext cx="4630500" cy="47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License Renewal</a:t>
            </a:r>
            <a:endParaRPr sz="2800" dirty="0">
              <a:solidFill>
                <a:srgbClr val="A3E635"/>
              </a:solidFill>
            </a:endParaRPr>
          </a:p>
        </p:txBody>
      </p:sp>
      <p:sp>
        <p:nvSpPr>
          <p:cNvPr id="390" name="Google Shape;390;p37"/>
          <p:cNvSpPr txBox="1"/>
          <p:nvPr/>
        </p:nvSpPr>
        <p:spPr>
          <a:xfrm>
            <a:off x="1152525" y="2812760"/>
            <a:ext cx="44100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Version upgrades with newer features/functionalities also needs renewal of licenses as they would be considered a new product.</a:t>
            </a:r>
            <a:endParaRPr sz="2000" dirty="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391" name="Google Shape;391;p37"/>
          <p:cNvSpPr txBox="1"/>
          <p:nvPr/>
        </p:nvSpPr>
        <p:spPr>
          <a:xfrm>
            <a:off x="6629400" y="2332882"/>
            <a:ext cx="4630500" cy="47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Product Classification</a:t>
            </a:r>
            <a:endParaRPr sz="2800">
              <a:solidFill>
                <a:srgbClr val="A3E635"/>
              </a:solidFill>
            </a:endParaRPr>
          </a:p>
        </p:txBody>
      </p:sp>
      <p:sp>
        <p:nvSpPr>
          <p:cNvPr id="392" name="Google Shape;392;p37"/>
          <p:cNvSpPr txBox="1"/>
          <p:nvPr/>
        </p:nvSpPr>
        <p:spPr>
          <a:xfrm>
            <a:off x="6629400" y="2812760"/>
            <a:ext cx="44100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Upgraded versions are often seen as </a:t>
            </a:r>
            <a:r>
              <a:rPr lang="en-US" sz="2000" b="1" i="0" u="none" strike="noStrike" cap="none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new products</a:t>
            </a:r>
            <a:r>
              <a:rPr lang="en-US" sz="200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 rather than simple </a:t>
            </a:r>
            <a:r>
              <a:rPr lang="en-US" sz="2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maintenance</a:t>
            </a:r>
            <a:r>
              <a:rPr lang="en-US" sz="200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 products, impacting procurement cycles.</a:t>
            </a:r>
            <a:endParaRPr sz="20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pic>
        <p:nvPicPr>
          <p:cNvPr id="393" name="Google Shape;393;p37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52525" y="1684994"/>
            <a:ext cx="3429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37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29400" y="1701036"/>
            <a:ext cx="5715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37"/>
          <p:cNvSpPr/>
          <p:nvPr/>
        </p:nvSpPr>
        <p:spPr>
          <a:xfrm>
            <a:off x="571500" y="571500"/>
            <a:ext cx="57300" cy="552600"/>
          </a:xfrm>
          <a:prstGeom prst="rect">
            <a:avLst/>
          </a:prstGeom>
          <a:solidFill>
            <a:srgbClr val="00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FF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617"/>
        </a:solid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38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20000" y="2200275"/>
            <a:ext cx="6781500" cy="3811725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38"/>
          <p:cNvSpPr txBox="1"/>
          <p:nvPr/>
        </p:nvSpPr>
        <p:spPr>
          <a:xfrm>
            <a:off x="748614" y="571500"/>
            <a:ext cx="11001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9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THE "GO-TO" DECISION</a:t>
            </a:r>
            <a:endParaRPr>
              <a:solidFill>
                <a:srgbClr val="00FFCC"/>
              </a:solidFill>
            </a:endParaRPr>
          </a:p>
        </p:txBody>
      </p:sp>
      <p:sp>
        <p:nvSpPr>
          <p:cNvPr id="402" name="Google Shape;402;p38"/>
          <p:cNvSpPr txBox="1"/>
          <p:nvPr/>
        </p:nvSpPr>
        <p:spPr>
          <a:xfrm>
            <a:off x="762000" y="2975520"/>
            <a:ext cx="4267200" cy="1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0" b="1" i="0" u="none" strike="noStrike" cap="none" dirty="0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CASE</a:t>
            </a:r>
            <a:endParaRPr sz="10500" dirty="0">
              <a:solidFill>
                <a:srgbClr val="A3E635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03" name="Google Shape;403;p38"/>
          <p:cNvSpPr txBox="1"/>
          <p:nvPr/>
        </p:nvSpPr>
        <p:spPr>
          <a:xfrm>
            <a:off x="762000" y="4216671"/>
            <a:ext cx="42672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CBD5E1"/>
                </a:solidFill>
                <a:latin typeface="Urbanist"/>
                <a:ea typeface="Urbanist"/>
                <a:cs typeface="Urbanist"/>
                <a:sym typeface="Urbanist"/>
              </a:rPr>
              <a:t>Specific Choice</a:t>
            </a:r>
            <a:endParaRPr dirty="0"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04" name="Google Shape;404;p38"/>
          <p:cNvSpPr txBox="1"/>
          <p:nvPr/>
        </p:nvSpPr>
        <p:spPr>
          <a:xfrm>
            <a:off x="5519748" y="2358300"/>
            <a:ext cx="6276000" cy="44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In such cases CVE-fix is the go-to method</a:t>
            </a:r>
            <a:endParaRPr sz="2600" dirty="0">
              <a:solidFill>
                <a:srgbClr val="A3E635"/>
              </a:solidFill>
            </a:endParaRPr>
          </a:p>
        </p:txBody>
      </p:sp>
      <p:sp>
        <p:nvSpPr>
          <p:cNvPr id="405" name="Google Shape;405;p38"/>
          <p:cNvSpPr txBox="1"/>
          <p:nvPr/>
        </p:nvSpPr>
        <p:spPr>
          <a:xfrm>
            <a:off x="5567874" y="2788731"/>
            <a:ext cx="5995200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When the risks of API/ABI removal, dependency breakage, or extensive re-testing overhead outweigh the benefits of new features, a targeted patch-fix remains the preferred selection.</a:t>
            </a:r>
            <a:endParaRPr sz="2000" dirty="0">
              <a:solidFill>
                <a:schemeClr val="lt1"/>
              </a:solidFill>
            </a:endParaRPr>
          </a:p>
        </p:txBody>
      </p:sp>
      <p:sp>
        <p:nvSpPr>
          <p:cNvPr id="406" name="Google Shape;406;p38"/>
          <p:cNvSpPr txBox="1"/>
          <p:nvPr/>
        </p:nvSpPr>
        <p:spPr>
          <a:xfrm>
            <a:off x="5616000" y="4719275"/>
            <a:ext cx="1329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0" u="none" strike="noStrike" cap="none" dirty="0">
                <a:solidFill>
                  <a:srgbClr val="CBD5E1"/>
                </a:solidFill>
                <a:latin typeface="Lato"/>
                <a:ea typeface="Lato"/>
                <a:cs typeface="Lato"/>
                <a:sym typeface="Lato"/>
              </a:rPr>
              <a:t>○</a:t>
            </a:r>
            <a:endParaRPr dirty="0"/>
          </a:p>
        </p:txBody>
      </p:sp>
      <p:sp>
        <p:nvSpPr>
          <p:cNvPr id="407" name="Google Shape;407;p38"/>
          <p:cNvSpPr txBox="1"/>
          <p:nvPr/>
        </p:nvSpPr>
        <p:spPr>
          <a:xfrm>
            <a:off x="5748728" y="4590939"/>
            <a:ext cx="5819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825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Critical legacy systems stability.</a:t>
            </a:r>
            <a:endParaRPr sz="2000" dirty="0">
              <a:solidFill>
                <a:schemeClr val="lt1"/>
              </a:solidFill>
            </a:endParaRPr>
          </a:p>
        </p:txBody>
      </p:sp>
      <p:sp>
        <p:nvSpPr>
          <p:cNvPr id="408" name="Google Shape;408;p38"/>
          <p:cNvSpPr txBox="1"/>
          <p:nvPr/>
        </p:nvSpPr>
        <p:spPr>
          <a:xfrm>
            <a:off x="5616000" y="5108900"/>
            <a:ext cx="1329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0" u="none" strike="noStrike" cap="none">
                <a:solidFill>
                  <a:srgbClr val="CBD5E1"/>
                </a:solidFill>
                <a:latin typeface="Lato"/>
                <a:ea typeface="Lato"/>
                <a:cs typeface="Lato"/>
                <a:sym typeface="Lato"/>
              </a:rPr>
              <a:t>○</a:t>
            </a:r>
            <a:endParaRPr/>
          </a:p>
        </p:txBody>
      </p:sp>
      <p:sp>
        <p:nvSpPr>
          <p:cNvPr id="409" name="Google Shape;409;p38"/>
          <p:cNvSpPr txBox="1"/>
          <p:nvPr/>
        </p:nvSpPr>
        <p:spPr>
          <a:xfrm>
            <a:off x="5748728" y="4980564"/>
            <a:ext cx="5819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825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Strict maintenance windows.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410" name="Google Shape;410;p38"/>
          <p:cNvSpPr txBox="1"/>
          <p:nvPr/>
        </p:nvSpPr>
        <p:spPr>
          <a:xfrm>
            <a:off x="5616000" y="5498525"/>
            <a:ext cx="1329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0" u="none" strike="noStrike" cap="none">
                <a:solidFill>
                  <a:srgbClr val="CBD5E1"/>
                </a:solidFill>
                <a:latin typeface="Lato"/>
                <a:ea typeface="Lato"/>
                <a:cs typeface="Lato"/>
                <a:sym typeface="Lato"/>
              </a:rPr>
              <a:t>○</a:t>
            </a:r>
            <a:endParaRPr/>
          </a:p>
        </p:txBody>
      </p:sp>
      <p:sp>
        <p:nvSpPr>
          <p:cNvPr id="411" name="Google Shape;411;p38"/>
          <p:cNvSpPr txBox="1"/>
          <p:nvPr/>
        </p:nvSpPr>
        <p:spPr>
          <a:xfrm>
            <a:off x="5748728" y="5391487"/>
            <a:ext cx="5819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825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Limited licensing budgets.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412" name="Google Shape;412;p38"/>
          <p:cNvSpPr/>
          <p:nvPr/>
        </p:nvSpPr>
        <p:spPr>
          <a:xfrm>
            <a:off x="571500" y="571500"/>
            <a:ext cx="57300" cy="552600"/>
          </a:xfrm>
          <a:prstGeom prst="rect">
            <a:avLst/>
          </a:prstGeom>
          <a:solidFill>
            <a:srgbClr val="00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FF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39" title="Gemini_Generated_Image_g27r4qg27r4qg27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617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0"/>
          <p:cNvSpPr txBox="1"/>
          <p:nvPr/>
        </p:nvSpPr>
        <p:spPr>
          <a:xfrm>
            <a:off x="295275" y="2103856"/>
            <a:ext cx="11601600" cy="2539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i="0" u="none" strike="noStrike" cap="none" dirty="0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Upstreaming in</a:t>
            </a:r>
            <a:br>
              <a:rPr lang="en-US" sz="7500" i="0" u="none" strike="noStrike" cap="none" dirty="0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</a:br>
            <a:r>
              <a:rPr lang="en-US" sz="7500" b="1" i="0" u="none" strike="noStrike" cap="none" dirty="0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 the Yocto Project</a:t>
            </a:r>
            <a:endParaRPr sz="7500" dirty="0">
              <a:solidFill>
                <a:srgbClr val="A3E635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617"/>
        </a:solid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41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" y="2502568"/>
            <a:ext cx="5238750" cy="3653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41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81750" y="2502568"/>
            <a:ext cx="5238750" cy="3653432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41"/>
          <p:cNvSpPr txBox="1"/>
          <p:nvPr/>
        </p:nvSpPr>
        <p:spPr>
          <a:xfrm>
            <a:off x="962025" y="2659466"/>
            <a:ext cx="46806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Values Peer Scrutiny</a:t>
            </a:r>
            <a:endParaRPr sz="2800" dirty="0">
              <a:solidFill>
                <a:srgbClr val="A3E635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30" name="Google Shape;430;p41"/>
          <p:cNvSpPr txBox="1"/>
          <p:nvPr/>
        </p:nvSpPr>
        <p:spPr>
          <a:xfrm>
            <a:off x="962025" y="3121955"/>
            <a:ext cx="4457700" cy="295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Contributions are reviewed through traditional mailing lists to ensure comments are visible to the entire community, not just a few maintainers. This archival system preserves the rationale behind every line of code.</a:t>
            </a:r>
            <a:endParaRPr sz="2000" dirty="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31" name="Google Shape;431;p41"/>
          <p:cNvSpPr txBox="1"/>
          <p:nvPr/>
        </p:nvSpPr>
        <p:spPr>
          <a:xfrm>
            <a:off x="6772275" y="2659466"/>
            <a:ext cx="46806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Preserving Expertise</a:t>
            </a:r>
            <a:endParaRPr sz="2800" dirty="0">
              <a:solidFill>
                <a:srgbClr val="A3E635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32" name="Google Shape;432;p41"/>
          <p:cNvSpPr txBox="1"/>
          <p:nvPr/>
        </p:nvSpPr>
        <p:spPr>
          <a:xfrm>
            <a:off x="6772275" y="3121944"/>
            <a:ext cx="4457700" cy="295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Core developers are accustomed to this robust asynchronous system. Moving away from mailing lists risks losing the deep expertise of long-time maintainers who value the rigor and transparency of email-based review.</a:t>
            </a:r>
            <a:endParaRPr sz="20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33" name="Google Shape;433;p41"/>
          <p:cNvSpPr txBox="1"/>
          <p:nvPr/>
        </p:nvSpPr>
        <p:spPr>
          <a:xfrm>
            <a:off x="743465" y="573011"/>
            <a:ext cx="11401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FFCC"/>
                </a:solidFill>
                <a:latin typeface="Urbanist" panose="020B0604020202020204" charset="0"/>
                <a:ea typeface="Urbanist" panose="020B0604020202020204" charset="0"/>
                <a:cs typeface="Urbanist" panose="020B0604020202020204" charset="0"/>
                <a:sym typeface="Urbanist SemiBold"/>
              </a:rPr>
              <a:t>The Philosophy of Mailing Lists</a:t>
            </a:r>
            <a:endParaRPr sz="3600" b="1" dirty="0">
              <a:solidFill>
                <a:srgbClr val="00FFCC"/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  <a:sym typeface="Urbanist"/>
            </a:endParaRPr>
          </a:p>
        </p:txBody>
      </p:sp>
      <p:sp>
        <p:nvSpPr>
          <p:cNvPr id="434" name="Google Shape;434;p41"/>
          <p:cNvSpPr/>
          <p:nvPr/>
        </p:nvSpPr>
        <p:spPr>
          <a:xfrm>
            <a:off x="571500" y="571500"/>
            <a:ext cx="57300" cy="552600"/>
          </a:xfrm>
          <a:prstGeom prst="rect">
            <a:avLst/>
          </a:prstGeom>
          <a:solidFill>
            <a:srgbClr val="00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FF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72A"/>
        </a:solidFill>
        <a:effectLst/>
      </p:bgPr>
    </p:bg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42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" y="3365449"/>
            <a:ext cx="9153911" cy="932988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2"/>
          <p:cNvSpPr txBox="1"/>
          <p:nvPr/>
        </p:nvSpPr>
        <p:spPr>
          <a:xfrm>
            <a:off x="744495" y="563812"/>
            <a:ext cx="7095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MODERN ONBOARDING</a:t>
            </a:r>
            <a:endParaRPr sz="3600" dirty="0">
              <a:solidFill>
                <a:srgbClr val="00FFCC"/>
              </a:solidFill>
            </a:endParaRPr>
          </a:p>
        </p:txBody>
      </p:sp>
      <p:sp>
        <p:nvSpPr>
          <p:cNvPr id="441" name="Google Shape;441;p42"/>
          <p:cNvSpPr txBox="1"/>
          <p:nvPr/>
        </p:nvSpPr>
        <p:spPr>
          <a:xfrm>
            <a:off x="571500" y="1450385"/>
            <a:ext cx="7713300" cy="16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While the approach may seem traditional, we are actively modernizing the entry points for new contributors.</a:t>
            </a:r>
            <a:endParaRPr sz="2600">
              <a:solidFill>
                <a:schemeClr val="lt1"/>
              </a:solidFill>
            </a:endParaRPr>
          </a:p>
        </p:txBody>
      </p:sp>
      <p:sp>
        <p:nvSpPr>
          <p:cNvPr id="442" name="Google Shape;442;p42"/>
          <p:cNvSpPr txBox="1"/>
          <p:nvPr/>
        </p:nvSpPr>
        <p:spPr>
          <a:xfrm>
            <a:off x="571500" y="4595128"/>
            <a:ext cx="7713300" cy="16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Efforts are underway to provide automated feedback and CI results directly to your inbox, bridging the gap between lists and modern PRs.</a:t>
            </a:r>
            <a:endParaRPr sz="2600" dirty="0">
              <a:solidFill>
                <a:schemeClr val="lt1"/>
              </a:solidFill>
            </a:endParaRPr>
          </a:p>
        </p:txBody>
      </p:sp>
      <p:sp>
        <p:nvSpPr>
          <p:cNvPr id="443" name="Google Shape;443;p42"/>
          <p:cNvSpPr/>
          <p:nvPr/>
        </p:nvSpPr>
        <p:spPr>
          <a:xfrm>
            <a:off x="571500" y="571500"/>
            <a:ext cx="57300" cy="552600"/>
          </a:xfrm>
          <a:prstGeom prst="rect">
            <a:avLst/>
          </a:prstGeom>
          <a:solidFill>
            <a:srgbClr val="00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FF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6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7000" y="1452562"/>
            <a:ext cx="171450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6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10500" y="1452562"/>
            <a:ext cx="171450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6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9750" y="4500562"/>
            <a:ext cx="171450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6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67750" y="4500562"/>
            <a:ext cx="171450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38750" y="4820808"/>
            <a:ext cx="171450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6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2500" y="1999863"/>
            <a:ext cx="2667000" cy="26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6"/>
          <p:cNvSpPr txBox="1"/>
          <p:nvPr/>
        </p:nvSpPr>
        <p:spPr>
          <a:xfrm>
            <a:off x="295275" y="571500"/>
            <a:ext cx="11601450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0" i="0" u="none" strike="noStrike" cap="none" dirty="0">
                <a:solidFill>
                  <a:srgbClr val="00FFCC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CVE DESCRIPTION ANALYSIS</a:t>
            </a:r>
            <a:endParaRPr dirty="0"/>
          </a:p>
        </p:txBody>
      </p:sp>
      <p:sp>
        <p:nvSpPr>
          <p:cNvPr id="108" name="Google Shape;108;p16"/>
          <p:cNvSpPr txBox="1"/>
          <p:nvPr/>
        </p:nvSpPr>
        <p:spPr>
          <a:xfrm>
            <a:off x="4995862" y="2921853"/>
            <a:ext cx="2200200" cy="9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A0A0C"/>
                </a:solidFill>
                <a:latin typeface="Poppins"/>
                <a:ea typeface="Poppins"/>
                <a:cs typeface="Poppins"/>
                <a:sym typeface="Poppins"/>
              </a:rPr>
              <a:t>Things to look for in CVE-description</a:t>
            </a:r>
            <a:endParaRPr/>
          </a:p>
        </p:txBody>
      </p:sp>
      <p:sp>
        <p:nvSpPr>
          <p:cNvPr id="109" name="Google Shape;109;p16"/>
          <p:cNvSpPr txBox="1"/>
          <p:nvPr/>
        </p:nvSpPr>
        <p:spPr>
          <a:xfrm>
            <a:off x="2876550" y="2100262"/>
            <a:ext cx="1295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>
                <a:solidFill>
                  <a:srgbClr val="A3E635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Package name and architecture</a:t>
            </a:r>
            <a:endParaRPr>
              <a:solidFill>
                <a:srgbClr val="A3E635"/>
              </a:solidFill>
            </a:endParaRPr>
          </a:p>
        </p:txBody>
      </p:sp>
      <p:sp>
        <p:nvSpPr>
          <p:cNvPr id="110" name="Google Shape;110;p16"/>
          <p:cNvSpPr txBox="1"/>
          <p:nvPr/>
        </p:nvSpPr>
        <p:spPr>
          <a:xfrm>
            <a:off x="8220075" y="2205037"/>
            <a:ext cx="8955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>
                <a:solidFill>
                  <a:srgbClr val="A3E635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CVSS score</a:t>
            </a:r>
            <a:endParaRPr>
              <a:solidFill>
                <a:srgbClr val="A3E635"/>
              </a:solidFill>
            </a:endParaRPr>
          </a:p>
        </p:txBody>
      </p:sp>
      <p:sp>
        <p:nvSpPr>
          <p:cNvPr id="111" name="Google Shape;111;p16"/>
          <p:cNvSpPr txBox="1"/>
          <p:nvPr/>
        </p:nvSpPr>
        <p:spPr>
          <a:xfrm>
            <a:off x="2157412" y="5253037"/>
            <a:ext cx="1019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>
                <a:solidFill>
                  <a:srgbClr val="A3E635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Attack vector</a:t>
            </a:r>
            <a:endParaRPr>
              <a:solidFill>
                <a:srgbClr val="A3E635"/>
              </a:solidFill>
            </a:endParaRPr>
          </a:p>
        </p:txBody>
      </p:sp>
      <p:sp>
        <p:nvSpPr>
          <p:cNvPr id="112" name="Google Shape;112;p16"/>
          <p:cNvSpPr txBox="1"/>
          <p:nvPr/>
        </p:nvSpPr>
        <p:spPr>
          <a:xfrm>
            <a:off x="9067800" y="5253037"/>
            <a:ext cx="914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>
                <a:solidFill>
                  <a:srgbClr val="A3E635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Attack Type</a:t>
            </a:r>
            <a:endParaRPr>
              <a:solidFill>
                <a:srgbClr val="A3E635"/>
              </a:solidFill>
            </a:endParaRPr>
          </a:p>
        </p:txBody>
      </p:sp>
      <p:sp>
        <p:nvSpPr>
          <p:cNvPr id="113" name="Google Shape;113;p16"/>
          <p:cNvSpPr txBox="1"/>
          <p:nvPr/>
        </p:nvSpPr>
        <p:spPr>
          <a:xfrm>
            <a:off x="5710237" y="5573283"/>
            <a:ext cx="771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>
                <a:solidFill>
                  <a:srgbClr val="A3E635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How to Fix</a:t>
            </a:r>
            <a:endParaRPr>
              <a:solidFill>
                <a:srgbClr val="A3E63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72A"/>
        </a:solid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p43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" y="1360040"/>
            <a:ext cx="11049000" cy="1839117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43"/>
          <p:cNvSpPr txBox="1"/>
          <p:nvPr/>
        </p:nvSpPr>
        <p:spPr>
          <a:xfrm>
            <a:off x="1047750" y="1590137"/>
            <a:ext cx="10182300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git send-email --to="[list-name]" -M -[n]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--subject-prefix="[layer][branch][PATCH]"</a:t>
            </a:r>
            <a:endParaRPr sz="2800" dirty="0"/>
          </a:p>
        </p:txBody>
      </p:sp>
      <p:sp>
        <p:nvSpPr>
          <p:cNvPr id="450" name="Google Shape;450;p43"/>
          <p:cNvSpPr txBox="1"/>
          <p:nvPr/>
        </p:nvSpPr>
        <p:spPr>
          <a:xfrm>
            <a:off x="1047750" y="3351326"/>
            <a:ext cx="1058799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Subject Clarity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:</a:t>
            </a:r>
            <a:r>
              <a:rPr lang="en-US" sz="2400" b="0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 Clearly identify the target branch and layer in the prefix. Ensure your subject accurately reflects the technical change.</a:t>
            </a:r>
            <a:endParaRPr sz="2400" dirty="0">
              <a:solidFill>
                <a:schemeClr val="lt1"/>
              </a:solidFill>
            </a:endParaRPr>
          </a:p>
        </p:txBody>
      </p:sp>
      <p:sp>
        <p:nvSpPr>
          <p:cNvPr id="451" name="Google Shape;451;p43"/>
          <p:cNvSpPr txBox="1"/>
          <p:nvPr/>
        </p:nvSpPr>
        <p:spPr>
          <a:xfrm>
            <a:off x="1047750" y="4938191"/>
            <a:ext cx="1058799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Dry Run</a:t>
            </a:r>
            <a:r>
              <a:rPr lang="en-US" sz="2400" b="1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: </a:t>
            </a:r>
            <a:r>
              <a:rPr lang="en-US" sz="2400" b="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Do a</a:t>
            </a:r>
            <a:r>
              <a:rPr lang="en-US" sz="24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 complete build and s</a:t>
            </a:r>
            <a:r>
              <a:rPr lang="en-US" sz="2400" b="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end patches to yourself first to verify formatting and whitespace.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452" name="Google Shape;452;p43"/>
          <p:cNvSpPr txBox="1"/>
          <p:nvPr/>
        </p:nvSpPr>
        <p:spPr>
          <a:xfrm>
            <a:off x="1047750" y="5930696"/>
            <a:ext cx="1058799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Consistency</a:t>
            </a:r>
            <a:r>
              <a:rPr lang="en-US" sz="2400" b="1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:</a:t>
            </a:r>
            <a:r>
              <a:rPr lang="en-US" sz="2400" b="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 Ensure one git commit per change for easier atomic reviews.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453" name="Google Shape;453;p43"/>
          <p:cNvSpPr txBox="1"/>
          <p:nvPr/>
        </p:nvSpPr>
        <p:spPr>
          <a:xfrm>
            <a:off x="744495" y="552965"/>
            <a:ext cx="11361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THE SUBMISSION PROTOCOL</a:t>
            </a:r>
            <a:endParaRPr sz="3600" b="1">
              <a:solidFill>
                <a:srgbClr val="00FFCC"/>
              </a:solidFill>
            </a:endParaRPr>
          </a:p>
        </p:txBody>
      </p:sp>
      <p:pic>
        <p:nvPicPr>
          <p:cNvPr id="454" name="Google Shape;454;p43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6059043"/>
            <a:ext cx="356566" cy="3693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3"/>
          <p:cNvSpPr/>
          <p:nvPr/>
        </p:nvSpPr>
        <p:spPr>
          <a:xfrm>
            <a:off x="571500" y="571500"/>
            <a:ext cx="57300" cy="552600"/>
          </a:xfrm>
          <a:prstGeom prst="rect">
            <a:avLst/>
          </a:prstGeom>
          <a:solidFill>
            <a:srgbClr val="00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FF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6" name="Google Shape;456;p43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5066538"/>
            <a:ext cx="356566" cy="36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43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3479673"/>
            <a:ext cx="356566" cy="369300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43"/>
          <p:cNvSpPr txBox="1"/>
          <p:nvPr/>
        </p:nvSpPr>
        <p:spPr>
          <a:xfrm>
            <a:off x="1040130" y="4368596"/>
            <a:ext cx="1058799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Patchtest validation</a:t>
            </a:r>
            <a:r>
              <a:rPr lang="en-US" sz="2400" b="1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:</a:t>
            </a:r>
            <a:r>
              <a:rPr lang="en-US" sz="2400" b="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 check for common formatting errors</a:t>
            </a:r>
            <a:r>
              <a:rPr lang="en-US" sz="24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 “</a:t>
            </a:r>
            <a:r>
              <a:rPr lang="en-US" sz="2400" b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patchtest --patch</a:t>
            </a:r>
            <a:r>
              <a:rPr lang="en-US" sz="24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”</a:t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459" name="Google Shape;459;p43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3880" y="4496943"/>
            <a:ext cx="356566" cy="36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72A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44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" y="1445250"/>
            <a:ext cx="5286375" cy="3540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44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34125" y="1445250"/>
            <a:ext cx="5286375" cy="3540463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44"/>
          <p:cNvSpPr txBox="1"/>
          <p:nvPr/>
        </p:nvSpPr>
        <p:spPr>
          <a:xfrm>
            <a:off x="962025" y="1637133"/>
            <a:ext cx="4730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Finding Your List</a:t>
            </a:r>
            <a:endParaRPr sz="2800" dirty="0">
              <a:solidFill>
                <a:srgbClr val="A3E635"/>
              </a:solidFill>
            </a:endParaRPr>
          </a:p>
        </p:txBody>
      </p:sp>
      <p:sp>
        <p:nvSpPr>
          <p:cNvPr id="467" name="Google Shape;467;p44"/>
          <p:cNvSpPr txBox="1"/>
          <p:nvPr/>
        </p:nvSpPr>
        <p:spPr>
          <a:xfrm>
            <a:off x="962025" y="2108312"/>
            <a:ext cx="4505400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Subscribe to the relevant mailing list before sending. Use meta-</a:t>
            </a:r>
            <a:r>
              <a:rPr lang="en-US" sz="2400" b="0" i="0" u="none" strike="noStrike" cap="none" dirty="0" err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oe</a:t>
            </a:r>
            <a:r>
              <a:rPr lang="en-US" sz="2400" b="0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 for general Open Embedded additions that don't fit into specific layers.</a:t>
            </a:r>
            <a:endParaRPr sz="2400" dirty="0">
              <a:solidFill>
                <a:schemeClr val="lt1"/>
              </a:solidFill>
            </a:endParaRPr>
          </a:p>
        </p:txBody>
      </p:sp>
      <p:sp>
        <p:nvSpPr>
          <p:cNvPr id="468" name="Google Shape;468;p44"/>
          <p:cNvSpPr txBox="1"/>
          <p:nvPr/>
        </p:nvSpPr>
        <p:spPr>
          <a:xfrm>
            <a:off x="6724650" y="1637133"/>
            <a:ext cx="4730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Iteration is Key</a:t>
            </a:r>
            <a:endParaRPr sz="2800">
              <a:solidFill>
                <a:srgbClr val="A3E635"/>
              </a:solidFill>
            </a:endParaRPr>
          </a:p>
        </p:txBody>
      </p:sp>
      <p:sp>
        <p:nvSpPr>
          <p:cNvPr id="469" name="Google Shape;469;p44"/>
          <p:cNvSpPr txBox="1"/>
          <p:nvPr/>
        </p:nvSpPr>
        <p:spPr>
          <a:xfrm>
            <a:off x="6724650" y="2108312"/>
            <a:ext cx="45054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Address all feedback immediately. Use version tags like [PATCH v2] to track revisions and simplify the maintainer's workflow.</a:t>
            </a:r>
            <a:endParaRPr sz="2400" dirty="0">
              <a:solidFill>
                <a:schemeClr val="lt1"/>
              </a:solidFill>
            </a:endParaRPr>
          </a:p>
        </p:txBody>
      </p:sp>
      <p:sp>
        <p:nvSpPr>
          <p:cNvPr id="470" name="Google Shape;470;p44"/>
          <p:cNvSpPr txBox="1"/>
          <p:nvPr/>
        </p:nvSpPr>
        <p:spPr>
          <a:xfrm>
            <a:off x="800100" y="571500"/>
            <a:ext cx="11361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2DD4BF"/>
                </a:solidFill>
                <a:latin typeface="Urbanist"/>
                <a:ea typeface="Urbanist"/>
                <a:cs typeface="Urbanist"/>
                <a:sym typeface="Urbanist"/>
              </a:rPr>
              <a:t>REFINING THE SUBMISSION</a:t>
            </a:r>
            <a:endParaRPr sz="3600"/>
          </a:p>
        </p:txBody>
      </p:sp>
      <p:sp>
        <p:nvSpPr>
          <p:cNvPr id="471" name="Google Shape;471;p44"/>
          <p:cNvSpPr/>
          <p:nvPr/>
        </p:nvSpPr>
        <p:spPr>
          <a:xfrm>
            <a:off x="571500" y="571500"/>
            <a:ext cx="57300" cy="552600"/>
          </a:xfrm>
          <a:prstGeom prst="rect">
            <a:avLst/>
          </a:prstGeom>
          <a:solidFill>
            <a:srgbClr val="00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FF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44"/>
          <p:cNvSpPr txBox="1"/>
          <p:nvPr/>
        </p:nvSpPr>
        <p:spPr>
          <a:xfrm>
            <a:off x="628800" y="5256790"/>
            <a:ext cx="10991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Pro Tip:</a:t>
            </a:r>
            <a:r>
              <a:rPr lang="en-US" sz="2400" b="0" i="0" u="none" strike="noStrike" cap="none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 Bug-triage is a fantastic way to dive deep into project internals while earning community merit.</a:t>
            </a:r>
            <a:endParaRPr sz="2400">
              <a:solidFill>
                <a:srgbClr val="00FFCC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72A"/>
        </a:solidFill>
        <a:effectLst/>
      </p:bgPr>
    </p:bg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7" name="Google Shape;477;p45"/>
          <p:cNvGraphicFramePr/>
          <p:nvPr>
            <p:extLst>
              <p:ext uri="{D42A27DB-BD31-4B8C-83A1-F6EECF244321}">
                <p14:modId xmlns:p14="http://schemas.microsoft.com/office/powerpoint/2010/main" val="3522721610"/>
              </p:ext>
            </p:extLst>
          </p:nvPr>
        </p:nvGraphicFramePr>
        <p:xfrm>
          <a:off x="259225" y="2308342"/>
          <a:ext cx="11665025" cy="3507750"/>
        </p:xfrm>
        <a:graphic>
          <a:graphicData uri="http://schemas.openxmlformats.org/drawingml/2006/table">
            <a:tbl>
              <a:tblPr firstRow="1" bandRow="1">
                <a:noFill/>
                <a:tableStyleId>{C1C8E1E4-1553-4DD4-8BBA-32210590DF3E}</a:tableStyleId>
              </a:tblPr>
              <a:tblGrid>
                <a:gridCol w="2355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88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21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6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i="0" u="none" strike="noStrike" cap="none" dirty="0">
                          <a:solidFill>
                            <a:srgbClr val="A3E635"/>
                          </a:solidFill>
                          <a:latin typeface="Urbanist"/>
                          <a:ea typeface="Urbanist"/>
                          <a:cs typeface="Urbanist"/>
                          <a:sym typeface="Urbanist"/>
                        </a:rPr>
                        <a:t>Branch Type</a:t>
                      </a:r>
                      <a:endParaRPr sz="2800" dirty="0">
                        <a:solidFill>
                          <a:srgbClr val="A3E635"/>
                        </a:solidFill>
                      </a:endParaRPr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E293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solidFill>
                            <a:srgbClr val="A3E635"/>
                          </a:solidFill>
                          <a:latin typeface="Urbanist"/>
                          <a:ea typeface="Urbanist"/>
                          <a:cs typeface="Urbanist"/>
                          <a:sym typeface="Urbanist"/>
                        </a:rPr>
                        <a:t>Master Branch</a:t>
                      </a:r>
                      <a:endParaRPr sz="2800" dirty="0">
                        <a:solidFill>
                          <a:srgbClr val="A3E635"/>
                        </a:solidFill>
                      </a:endParaRPr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E293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solidFill>
                            <a:srgbClr val="A3E635"/>
                          </a:solidFill>
                          <a:latin typeface="Urbanist"/>
                          <a:ea typeface="Urbanist"/>
                          <a:cs typeface="Urbanist"/>
                          <a:sym typeface="Urbanist"/>
                        </a:rPr>
                        <a:t>Stable/LTS Branch</a:t>
                      </a:r>
                      <a:endParaRPr sz="2800" dirty="0">
                        <a:solidFill>
                          <a:srgbClr val="A3E635"/>
                        </a:solidFill>
                      </a:endParaRPr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E29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7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00FFCC"/>
                          </a:solidFill>
                          <a:latin typeface="Urbanist"/>
                          <a:ea typeface="Urbanist"/>
                          <a:cs typeface="Urbanist"/>
                          <a:sym typeface="Urbanist"/>
                        </a:rPr>
                        <a:t>Version updates</a:t>
                      </a:r>
                      <a:endParaRPr sz="2400">
                        <a:solidFill>
                          <a:srgbClr val="00FFCC"/>
                        </a:solidFill>
                      </a:endParaRPr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E293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0" u="none" strike="noStrike" cap="none">
                          <a:solidFill>
                            <a:schemeClr val="lt1"/>
                          </a:solidFill>
                          <a:latin typeface="Urbanist"/>
                          <a:ea typeface="Urbanist"/>
                          <a:cs typeface="Urbanist"/>
                          <a:sym typeface="Urbanist"/>
                        </a:rPr>
                        <a:t>Accepts all verified upgrades and features.</a:t>
                      </a:r>
                      <a:endParaRPr sz="2400">
                        <a:solidFill>
                          <a:schemeClr val="lt1"/>
                        </a:solidFill>
                      </a:endParaRPr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E293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2400">
                          <a:solidFill>
                            <a:schemeClr val="lt1"/>
                          </a:solidFill>
                          <a:latin typeface="Urbanist"/>
                          <a:ea typeface="Urbanist"/>
                          <a:cs typeface="Urbanist"/>
                          <a:sym typeface="Urbanist"/>
                        </a:rPr>
                        <a:t>Bug-fixes &amp; security only</a:t>
                      </a:r>
                      <a:endParaRPr sz="2400">
                        <a:solidFill>
                          <a:schemeClr val="lt1"/>
                        </a:solidFill>
                      </a:endParaRPr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E29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7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00FFCC"/>
                          </a:solidFill>
                          <a:latin typeface="Urbanist"/>
                          <a:ea typeface="Urbanist"/>
                          <a:cs typeface="Urbanist"/>
                          <a:sym typeface="Urbanist"/>
                        </a:rPr>
                        <a:t>Compatibility</a:t>
                      </a:r>
                      <a:endParaRPr sz="2400">
                        <a:solidFill>
                          <a:srgbClr val="00FFCC"/>
                        </a:solidFill>
                      </a:endParaRPr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E293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chemeClr val="lt1"/>
                          </a:solidFill>
                          <a:latin typeface="Urbanist"/>
                          <a:ea typeface="Urbanist"/>
                          <a:cs typeface="Urbanist"/>
                          <a:sym typeface="Urbanist"/>
                        </a:rPr>
                        <a:t>Bleeding-edge development.</a:t>
                      </a:r>
                      <a:endParaRPr sz="2400">
                        <a:solidFill>
                          <a:schemeClr val="lt1"/>
                        </a:solidFill>
                      </a:endParaRPr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E293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0" u="none" strike="noStrike" cap="none">
                          <a:solidFill>
                            <a:schemeClr val="lt1"/>
                          </a:solidFill>
                          <a:latin typeface="Urbanist"/>
                          <a:ea typeface="Urbanist"/>
                          <a:cs typeface="Urbanist"/>
                          <a:sym typeface="Urbanist"/>
                        </a:rPr>
                        <a:t>Production-ready reliability</a:t>
                      </a:r>
                      <a:r>
                        <a:rPr lang="en-US" sz="2400">
                          <a:solidFill>
                            <a:schemeClr val="lt1"/>
                          </a:solidFill>
                          <a:latin typeface="Urbanist"/>
                          <a:ea typeface="Urbanist"/>
                          <a:cs typeface="Urbanist"/>
                          <a:sym typeface="Urbanist"/>
                        </a:rPr>
                        <a:t>; No breaks allowed</a:t>
                      </a:r>
                      <a:endParaRPr sz="2400">
                        <a:solidFill>
                          <a:schemeClr val="lt1"/>
                        </a:solidFill>
                      </a:endParaRPr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E29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6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00FFCC"/>
                          </a:solidFill>
                          <a:latin typeface="Urbanist"/>
                          <a:ea typeface="Urbanist"/>
                          <a:cs typeface="Urbanist"/>
                          <a:sym typeface="Urbanist"/>
                        </a:rPr>
                        <a:t>Priority</a:t>
                      </a:r>
                      <a:endParaRPr sz="2400">
                        <a:solidFill>
                          <a:srgbClr val="00FFCC"/>
                        </a:solidFill>
                      </a:endParaRPr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E293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chemeClr val="lt1"/>
                          </a:solidFill>
                          <a:latin typeface="Urbanist"/>
                          <a:ea typeface="Urbanist"/>
                          <a:cs typeface="Urbanist"/>
                          <a:sym typeface="Urbanist"/>
                        </a:rPr>
                        <a:t>Always submit here first</a:t>
                      </a:r>
                      <a:endParaRPr sz="2400">
                        <a:solidFill>
                          <a:schemeClr val="lt1"/>
                        </a:solidFill>
                      </a:endParaRPr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E293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lt1"/>
                          </a:solidFill>
                          <a:latin typeface="Urbanist"/>
                          <a:ea typeface="Urbanist"/>
                          <a:cs typeface="Urbanist"/>
                          <a:sym typeface="Urbanist"/>
                        </a:rPr>
                        <a:t>Backport after Master acceptance</a:t>
                      </a:r>
                      <a:endParaRPr sz="2400" dirty="0">
                        <a:solidFill>
                          <a:schemeClr val="lt1"/>
                        </a:solidFill>
                      </a:endParaRPr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E29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78" name="Google Shape;478;p45"/>
          <p:cNvSpPr txBox="1"/>
          <p:nvPr/>
        </p:nvSpPr>
        <p:spPr>
          <a:xfrm>
            <a:off x="800100" y="571500"/>
            <a:ext cx="11361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2DD4BF"/>
                </a:solidFill>
                <a:latin typeface="Urbanist"/>
                <a:ea typeface="Urbanist"/>
                <a:cs typeface="Urbanist"/>
                <a:sym typeface="Urbanist"/>
              </a:rPr>
              <a:t>Master vs. Stable Branch</a:t>
            </a:r>
            <a:endParaRPr sz="3600"/>
          </a:p>
        </p:txBody>
      </p:sp>
      <p:sp>
        <p:nvSpPr>
          <p:cNvPr id="479" name="Google Shape;479;p45"/>
          <p:cNvSpPr/>
          <p:nvPr/>
        </p:nvSpPr>
        <p:spPr>
          <a:xfrm>
            <a:off x="571500" y="571500"/>
            <a:ext cx="57300" cy="552600"/>
          </a:xfrm>
          <a:prstGeom prst="rect">
            <a:avLst/>
          </a:prstGeom>
          <a:solidFill>
            <a:srgbClr val="00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FF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72A"/>
        </a:solidFill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6"/>
          <p:cNvSpPr txBox="1"/>
          <p:nvPr/>
        </p:nvSpPr>
        <p:spPr>
          <a:xfrm>
            <a:off x="1047750" y="1569586"/>
            <a:ext cx="105729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Atomic Commits</a:t>
            </a:r>
            <a:r>
              <a:rPr lang="en-US" sz="2600" b="1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:</a:t>
            </a:r>
            <a:r>
              <a:rPr lang="en-US" sz="2600" b="0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 Keep changes separated. Squash CVEs together, but never mix different recipes in one commit.</a:t>
            </a:r>
            <a:endParaRPr sz="2600" dirty="0">
              <a:solidFill>
                <a:schemeClr val="lt1"/>
              </a:solidFill>
            </a:endParaRPr>
          </a:p>
        </p:txBody>
      </p:sp>
      <p:sp>
        <p:nvSpPr>
          <p:cNvPr id="485" name="Google Shape;485;p46"/>
          <p:cNvSpPr txBox="1"/>
          <p:nvPr/>
        </p:nvSpPr>
        <p:spPr>
          <a:xfrm>
            <a:off x="1047750" y="2829974"/>
            <a:ext cx="105729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Status Metadata</a:t>
            </a:r>
            <a:r>
              <a:rPr lang="en-US" sz="2600" b="1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:</a:t>
            </a:r>
            <a:r>
              <a:rPr lang="en-US" sz="2600" b="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 Add Upstream-Status inside the patch file, not the main git commit message.</a:t>
            </a:r>
            <a:endParaRPr sz="2600">
              <a:solidFill>
                <a:schemeClr val="lt1"/>
              </a:solidFill>
            </a:endParaRPr>
          </a:p>
        </p:txBody>
      </p:sp>
      <p:sp>
        <p:nvSpPr>
          <p:cNvPr id="486" name="Google Shape;486;p46"/>
          <p:cNvSpPr txBox="1"/>
          <p:nvPr/>
        </p:nvSpPr>
        <p:spPr>
          <a:xfrm>
            <a:off x="1047750" y="4059011"/>
            <a:ext cx="105729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CVE Referencing</a:t>
            </a:r>
            <a:r>
              <a:rPr lang="en-US" sz="2600" b="1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:</a:t>
            </a:r>
            <a:r>
              <a:rPr lang="en-US" sz="2600" b="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 Cite explicit CVE numbers and reference links to aid security tracking.</a:t>
            </a:r>
            <a:endParaRPr sz="2600">
              <a:solidFill>
                <a:schemeClr val="lt1"/>
              </a:solidFill>
            </a:endParaRPr>
          </a:p>
        </p:txBody>
      </p:sp>
      <p:sp>
        <p:nvSpPr>
          <p:cNvPr id="487" name="Google Shape;487;p46"/>
          <p:cNvSpPr txBox="1"/>
          <p:nvPr/>
        </p:nvSpPr>
        <p:spPr>
          <a:xfrm>
            <a:off x="1047750" y="5198036"/>
            <a:ext cx="105729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Reject Monitoring</a:t>
            </a:r>
            <a:r>
              <a:rPr lang="en-US" sz="2600" b="1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:</a:t>
            </a:r>
            <a:r>
              <a:rPr lang="en-US" sz="2600" b="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 Proactively check for rejects. Clean patch-links are highly preferred by maintainers.</a:t>
            </a:r>
            <a:endParaRPr sz="2600">
              <a:solidFill>
                <a:schemeClr val="lt1"/>
              </a:solidFill>
            </a:endParaRPr>
          </a:p>
        </p:txBody>
      </p:sp>
      <p:sp>
        <p:nvSpPr>
          <p:cNvPr id="488" name="Google Shape;488;p46"/>
          <p:cNvSpPr txBox="1"/>
          <p:nvPr/>
        </p:nvSpPr>
        <p:spPr>
          <a:xfrm>
            <a:off x="800100" y="571500"/>
            <a:ext cx="11361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2DD4BF"/>
                </a:solidFill>
                <a:latin typeface="Urbanist"/>
                <a:ea typeface="Urbanist"/>
                <a:cs typeface="Urbanist"/>
                <a:sym typeface="Urbanist"/>
              </a:rPr>
              <a:t>FINAL COMPLIANCE CHECKLIST</a:t>
            </a:r>
            <a:endParaRPr sz="3600"/>
          </a:p>
        </p:txBody>
      </p:sp>
      <p:pic>
        <p:nvPicPr>
          <p:cNvPr id="489" name="Google Shape;489;p46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3375" y="1760081"/>
            <a:ext cx="466720" cy="483389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46"/>
          <p:cNvSpPr/>
          <p:nvPr/>
        </p:nvSpPr>
        <p:spPr>
          <a:xfrm>
            <a:off x="571500" y="571500"/>
            <a:ext cx="57300" cy="552600"/>
          </a:xfrm>
          <a:prstGeom prst="rect">
            <a:avLst/>
          </a:prstGeom>
          <a:solidFill>
            <a:srgbClr val="00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FF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1" name="Google Shape;491;p46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3375" y="3088541"/>
            <a:ext cx="466720" cy="483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46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6788" y="4317562"/>
            <a:ext cx="466720" cy="483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46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3375" y="5438582"/>
            <a:ext cx="466720" cy="483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00125"/>
            <a:ext cx="12192000" cy="5857875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47"/>
          <p:cNvSpPr txBox="1"/>
          <p:nvPr/>
        </p:nvSpPr>
        <p:spPr>
          <a:xfrm>
            <a:off x="5355125" y="446075"/>
            <a:ext cx="6875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p47"/>
          <p:cNvSpPr txBox="1"/>
          <p:nvPr/>
        </p:nvSpPr>
        <p:spPr>
          <a:xfrm>
            <a:off x="744495" y="271150"/>
            <a:ext cx="11361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CVE-fix patch format</a:t>
            </a:r>
            <a:endParaRPr sz="3600">
              <a:solidFill>
                <a:srgbClr val="00FFCC"/>
              </a:solidFill>
            </a:endParaRPr>
          </a:p>
        </p:txBody>
      </p:sp>
      <p:sp>
        <p:nvSpPr>
          <p:cNvPr id="501" name="Google Shape;501;p47"/>
          <p:cNvSpPr/>
          <p:nvPr/>
        </p:nvSpPr>
        <p:spPr>
          <a:xfrm>
            <a:off x="571500" y="304522"/>
            <a:ext cx="57300" cy="552600"/>
          </a:xfrm>
          <a:prstGeom prst="rect">
            <a:avLst/>
          </a:prstGeom>
          <a:solidFill>
            <a:srgbClr val="00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FF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B2A6723-05A2-4A4A-0885-279FCD9C17CB}"/>
                  </a:ext>
                </a:extLst>
              </p14:cNvPr>
              <p14:cNvContentPartPr/>
              <p14:nvPr/>
            </p14:nvContentPartPr>
            <p14:xfrm>
              <a:off x="96013" y="1233455"/>
              <a:ext cx="11252160" cy="817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B2A6723-05A2-4A4A-0885-279FCD9C17C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373" y="1125455"/>
                <a:ext cx="1135980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256EA5D-28CA-51CA-A4D7-F3B36824AB13}"/>
                  </a:ext>
                </a:extLst>
              </p14:cNvPr>
              <p14:cNvContentPartPr/>
              <p14:nvPr/>
            </p14:nvContentPartPr>
            <p14:xfrm>
              <a:off x="320293" y="2886575"/>
              <a:ext cx="4732560" cy="327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256EA5D-28CA-51CA-A4D7-F3B36824AB1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6653" y="2778935"/>
                <a:ext cx="484020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2BCB752-AC36-CC16-8C5B-45DF57E01CD9}"/>
                  </a:ext>
                </a:extLst>
              </p14:cNvPr>
              <p14:cNvContentPartPr/>
              <p14:nvPr/>
            </p14:nvContentPartPr>
            <p14:xfrm>
              <a:off x="320293" y="3656615"/>
              <a:ext cx="4829040" cy="169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2BCB752-AC36-CC16-8C5B-45DF57E01CD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6653" y="3548975"/>
                <a:ext cx="4936680" cy="2325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8"/>
          <p:cNvSpPr txBox="1"/>
          <p:nvPr/>
        </p:nvSpPr>
        <p:spPr>
          <a:xfrm>
            <a:off x="5355125" y="446075"/>
            <a:ext cx="6875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48"/>
          <p:cNvSpPr txBox="1"/>
          <p:nvPr/>
        </p:nvSpPr>
        <p:spPr>
          <a:xfrm>
            <a:off x="744495" y="308220"/>
            <a:ext cx="11361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CVE-fix patch format</a:t>
            </a:r>
            <a:endParaRPr sz="3600">
              <a:solidFill>
                <a:srgbClr val="00FFCC"/>
              </a:solidFill>
            </a:endParaRPr>
          </a:p>
        </p:txBody>
      </p:sp>
      <p:pic>
        <p:nvPicPr>
          <p:cNvPr id="508" name="Google Shape;50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96950"/>
            <a:ext cx="12192000" cy="5661050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48"/>
          <p:cNvSpPr/>
          <p:nvPr/>
        </p:nvSpPr>
        <p:spPr>
          <a:xfrm>
            <a:off x="571500" y="337894"/>
            <a:ext cx="57300" cy="552600"/>
          </a:xfrm>
          <a:prstGeom prst="rect">
            <a:avLst/>
          </a:prstGeom>
          <a:solidFill>
            <a:srgbClr val="00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FF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0A7E1CC-A507-5A9A-3919-8C711F4D89A2}"/>
                  </a:ext>
                </a:extLst>
              </p14:cNvPr>
              <p14:cNvContentPartPr/>
              <p14:nvPr/>
            </p14:nvContentPartPr>
            <p14:xfrm>
              <a:off x="464653" y="5213255"/>
              <a:ext cx="1042776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0A7E1CC-A507-5A9A-3919-8C711F4D89A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0653" y="5105255"/>
                <a:ext cx="105354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D55D84B-7A87-AC22-D774-6E9E810BB8F1}"/>
                  </a:ext>
                </a:extLst>
              </p14:cNvPr>
              <p14:cNvContentPartPr/>
              <p14:nvPr/>
            </p14:nvContentPartPr>
            <p14:xfrm>
              <a:off x="304093" y="5404055"/>
              <a:ext cx="2304000" cy="18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D55D84B-7A87-AC22-D774-6E9E810BB8F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0093" y="5296055"/>
                <a:ext cx="241164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42770D4-D2A9-0F81-E39F-CBF6D734684F}"/>
                  </a:ext>
                </a:extLst>
              </p14:cNvPr>
              <p14:cNvContentPartPr/>
              <p14:nvPr/>
            </p14:nvContentPartPr>
            <p14:xfrm>
              <a:off x="207973" y="5581895"/>
              <a:ext cx="5182200" cy="32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42770D4-D2A9-0F81-E39F-CBF6D734684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4333" y="5473895"/>
                <a:ext cx="528984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9AD4125-8BBA-5902-2ECE-3B9457D09BE9}"/>
                  </a:ext>
                </a:extLst>
              </p14:cNvPr>
              <p14:cNvContentPartPr/>
              <p14:nvPr/>
            </p14:nvContentPartPr>
            <p14:xfrm>
              <a:off x="288253" y="2501735"/>
              <a:ext cx="7331400" cy="486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9AD4125-8BBA-5902-2ECE-3B9457D09BE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8253" y="2322095"/>
                <a:ext cx="7511040" cy="40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22639F4-5D71-7426-2297-52343453B1EA}"/>
                  </a:ext>
                </a:extLst>
              </p14:cNvPr>
              <p14:cNvContentPartPr/>
              <p14:nvPr/>
            </p14:nvContentPartPr>
            <p14:xfrm>
              <a:off x="304093" y="2886935"/>
              <a:ext cx="6492960" cy="500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22639F4-5D71-7426-2297-52343453B1E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14093" y="2706935"/>
                <a:ext cx="6672600" cy="40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31A8925-1A62-498F-C8B3-49D2F5C8EEF9}"/>
                  </a:ext>
                </a:extLst>
              </p14:cNvPr>
              <p14:cNvContentPartPr/>
              <p14:nvPr/>
            </p14:nvContentPartPr>
            <p14:xfrm>
              <a:off x="240373" y="3223175"/>
              <a:ext cx="6352920" cy="496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31A8925-1A62-498F-C8B3-49D2F5C8EEF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50733" y="3043175"/>
                <a:ext cx="6532560" cy="40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A145CFA-E14E-1E57-21B8-BC458AE1CBF4}"/>
                  </a:ext>
                </a:extLst>
              </p14:cNvPr>
              <p14:cNvContentPartPr/>
              <p14:nvPr/>
            </p14:nvContentPartPr>
            <p14:xfrm>
              <a:off x="336133" y="3576695"/>
              <a:ext cx="3592800" cy="482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A145CFA-E14E-1E57-21B8-BC458AE1CBF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46493" y="3397055"/>
                <a:ext cx="3772440" cy="40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C862459-3F0F-D844-F668-A93F359F7180}"/>
                  </a:ext>
                </a:extLst>
              </p14:cNvPr>
              <p14:cNvContentPartPr/>
              <p14:nvPr/>
            </p14:nvContentPartPr>
            <p14:xfrm>
              <a:off x="288253" y="3946055"/>
              <a:ext cx="3645000" cy="7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C862459-3F0F-D844-F668-A93F359F718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98253" y="3586055"/>
                <a:ext cx="3824640" cy="72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75B8D78-D76B-8BDB-CEFD-8D52288B55C3}"/>
                  </a:ext>
                </a:extLst>
              </p14:cNvPr>
              <p14:cNvContentPartPr/>
              <p14:nvPr/>
            </p14:nvContentPartPr>
            <p14:xfrm>
              <a:off x="256213" y="4217495"/>
              <a:ext cx="6877080" cy="651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75B8D78-D76B-8BDB-CEFD-8D52288B55C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66213" y="4037855"/>
                <a:ext cx="7056720" cy="42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6C13BB7-F36E-8BD8-298D-33E951ABAB1F}"/>
                  </a:ext>
                </a:extLst>
              </p14:cNvPr>
              <p14:cNvContentPartPr/>
              <p14:nvPr/>
            </p14:nvContentPartPr>
            <p14:xfrm>
              <a:off x="191773" y="4495055"/>
              <a:ext cx="6960960" cy="460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6C13BB7-F36E-8BD8-298D-33E951ABAB1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2133" y="4315415"/>
                <a:ext cx="7140600" cy="40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535211D-41CD-2EAE-61EF-4A049B979338}"/>
                  </a:ext>
                </a:extLst>
              </p14:cNvPr>
              <p14:cNvContentPartPr/>
              <p14:nvPr/>
            </p14:nvContentPartPr>
            <p14:xfrm>
              <a:off x="191773" y="4828415"/>
              <a:ext cx="6962400" cy="324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535211D-41CD-2EAE-61EF-4A049B97933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2133" y="4648415"/>
                <a:ext cx="7142040" cy="39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9F02182-02F2-2F8E-CA29-4E6B053CBE4A}"/>
                  </a:ext>
                </a:extLst>
              </p14:cNvPr>
              <p14:cNvContentPartPr/>
              <p14:nvPr/>
            </p14:nvContentPartPr>
            <p14:xfrm>
              <a:off x="256213" y="2710535"/>
              <a:ext cx="6670800" cy="3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9F02182-02F2-2F8E-CA29-4E6B053CBE4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66213" y="2530535"/>
                <a:ext cx="685044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80440E4-727E-2822-0373-0851DFC2517E}"/>
                  </a:ext>
                </a:extLst>
              </p14:cNvPr>
              <p14:cNvContentPartPr/>
              <p14:nvPr/>
            </p14:nvContentPartPr>
            <p14:xfrm>
              <a:off x="321013" y="3050015"/>
              <a:ext cx="545400" cy="471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80440E4-727E-2822-0373-0851DFC2517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31373" y="2870015"/>
                <a:ext cx="725040" cy="40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62AA0AA3-5286-C94A-E825-AA23DC150B9C}"/>
                  </a:ext>
                </a:extLst>
              </p14:cNvPr>
              <p14:cNvContentPartPr/>
              <p14:nvPr/>
            </p14:nvContentPartPr>
            <p14:xfrm>
              <a:off x="3176173" y="3800975"/>
              <a:ext cx="740880" cy="169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62AA0AA3-5286-C94A-E825-AA23DC150B9C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086533" y="3621335"/>
                <a:ext cx="920520" cy="3765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49"/>
          <p:cNvSpPr txBox="1"/>
          <p:nvPr/>
        </p:nvSpPr>
        <p:spPr>
          <a:xfrm>
            <a:off x="5355125" y="446075"/>
            <a:ext cx="6875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49"/>
          <p:cNvSpPr txBox="1"/>
          <p:nvPr/>
        </p:nvSpPr>
        <p:spPr>
          <a:xfrm>
            <a:off x="744495" y="271150"/>
            <a:ext cx="11361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Version up patch format</a:t>
            </a:r>
            <a:endParaRPr sz="3600">
              <a:solidFill>
                <a:srgbClr val="00FFCC"/>
              </a:solidFill>
            </a:endParaRPr>
          </a:p>
        </p:txBody>
      </p:sp>
      <p:pic>
        <p:nvPicPr>
          <p:cNvPr id="516" name="Google Shape;516;p49" title="Screenshot from 2026-05-19 23-40-05.png"/>
          <p:cNvPicPr preferRelativeResize="0"/>
          <p:nvPr/>
        </p:nvPicPr>
        <p:blipFill rotWithShape="1">
          <a:blip r:embed="rId3">
            <a:alphaModFix/>
          </a:blip>
          <a:srcRect l="5159" t="23199" b="3434"/>
          <a:stretch/>
        </p:blipFill>
        <p:spPr>
          <a:xfrm>
            <a:off x="0" y="1123175"/>
            <a:ext cx="12192001" cy="5734825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49"/>
          <p:cNvSpPr/>
          <p:nvPr/>
        </p:nvSpPr>
        <p:spPr>
          <a:xfrm>
            <a:off x="571500" y="304522"/>
            <a:ext cx="57300" cy="552600"/>
          </a:xfrm>
          <a:prstGeom prst="rect">
            <a:avLst/>
          </a:prstGeom>
          <a:solidFill>
            <a:srgbClr val="00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FF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77A7B22-18EC-9C11-0473-D97A6FBDC555}"/>
                  </a:ext>
                </a:extLst>
              </p14:cNvPr>
              <p14:cNvContentPartPr/>
              <p14:nvPr/>
            </p14:nvContentPartPr>
            <p14:xfrm>
              <a:off x="15373" y="1331015"/>
              <a:ext cx="6289200" cy="162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77A7B22-18EC-9C11-0473-D97A6FBDC55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4627" y="1151015"/>
                <a:ext cx="6468840" cy="37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78DDDB1-6E5E-89F0-0DA4-3A89652630C6}"/>
                  </a:ext>
                </a:extLst>
              </p14:cNvPr>
              <p14:cNvContentPartPr/>
              <p14:nvPr/>
            </p14:nvContentPartPr>
            <p14:xfrm>
              <a:off x="208333" y="3078815"/>
              <a:ext cx="4926240" cy="331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78DDDB1-6E5E-89F0-0DA4-3A89652630C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8333" y="2899175"/>
                <a:ext cx="5105880" cy="39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2E9E5F7-1EA7-0B16-BE23-36F4781C2137}"/>
                  </a:ext>
                </a:extLst>
              </p14:cNvPr>
              <p14:cNvContentPartPr/>
              <p14:nvPr/>
            </p14:nvContentPartPr>
            <p14:xfrm>
              <a:off x="207973" y="3769655"/>
              <a:ext cx="513360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2E9E5F7-1EA7-0B16-BE23-36F4781C213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8333" y="3589655"/>
                <a:ext cx="531324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C1A8BD4-22A5-010B-4DC1-A2EA1117A668}"/>
                  </a:ext>
                </a:extLst>
              </p14:cNvPr>
              <p14:cNvContentPartPr/>
              <p14:nvPr/>
            </p14:nvContentPartPr>
            <p14:xfrm>
              <a:off x="208333" y="3561215"/>
              <a:ext cx="1749240" cy="3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C1A8BD4-22A5-010B-4DC1-A2EA1117A66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8333" y="3381215"/>
                <a:ext cx="192888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E199142-8803-B9C4-87B7-B27833ED331F}"/>
                  </a:ext>
                </a:extLst>
              </p14:cNvPr>
              <p14:cNvContentPartPr/>
              <p14:nvPr/>
            </p14:nvContentPartPr>
            <p14:xfrm>
              <a:off x="143893" y="4411175"/>
              <a:ext cx="11005200" cy="802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E199142-8803-B9C4-87B7-B27833ED331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3893" y="4231175"/>
                <a:ext cx="11184840" cy="43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9C324F66-6A4A-452A-7DA0-B67B1D2274E4}"/>
                  </a:ext>
                </a:extLst>
              </p14:cNvPr>
              <p14:cNvContentPartPr/>
              <p14:nvPr/>
            </p14:nvContentPartPr>
            <p14:xfrm>
              <a:off x="296533" y="5004095"/>
              <a:ext cx="7468200" cy="176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9C324F66-6A4A-452A-7DA0-B67B1D2274E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06533" y="4824095"/>
                <a:ext cx="7647840" cy="37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B6875923-ED80-E098-8474-0A4420E14766}"/>
                  </a:ext>
                </a:extLst>
              </p14:cNvPr>
              <p14:cNvContentPartPr/>
              <p14:nvPr/>
            </p14:nvContentPartPr>
            <p14:xfrm>
              <a:off x="191773" y="5454095"/>
              <a:ext cx="4066560" cy="666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B6875923-ED80-E098-8474-0A4420E1476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2133" y="5274095"/>
                <a:ext cx="4246200" cy="4262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72A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522;p50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50"/>
          <p:cNvSpPr txBox="1"/>
          <p:nvPr/>
        </p:nvSpPr>
        <p:spPr>
          <a:xfrm>
            <a:off x="495300" y="2500587"/>
            <a:ext cx="112014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dirty="0">
                <a:solidFill>
                  <a:srgbClr val="A3E635"/>
                </a:solidFill>
                <a:latin typeface="Space Grotesk"/>
                <a:ea typeface="Space Grotesk"/>
                <a:cs typeface="Space Grotesk"/>
                <a:sym typeface="Space Grotesk"/>
              </a:rPr>
              <a:t>Why is there a need for</a:t>
            </a:r>
            <a:br>
              <a:rPr lang="en-US" sz="7500" b="0" i="0" u="none" strike="noStrike" cap="none" dirty="0">
                <a:solidFill>
                  <a:srgbClr val="A3E635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7500" b="1" i="0" u="none" strike="noStrike" cap="none" dirty="0">
                <a:solidFill>
                  <a:srgbClr val="A3E635"/>
                </a:solidFill>
                <a:latin typeface="Space Grotesk"/>
                <a:ea typeface="Space Grotesk"/>
                <a:cs typeface="Space Grotesk"/>
                <a:sym typeface="Space Grotesk"/>
              </a:rPr>
              <a:t> UPSTREAMING</a:t>
            </a:r>
            <a:endParaRPr sz="7500" dirty="0">
              <a:solidFill>
                <a:srgbClr val="A3E635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51"/>
          <p:cNvSpPr txBox="1"/>
          <p:nvPr/>
        </p:nvSpPr>
        <p:spPr>
          <a:xfrm>
            <a:off x="495300" y="2857500"/>
            <a:ext cx="112014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i="0" u="none" strike="noStrike" cap="none" dirty="0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THE HESITATION GAP</a:t>
            </a:r>
            <a:endParaRPr sz="7500" dirty="0">
              <a:solidFill>
                <a:srgbClr val="A3E635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29" name="Google Shape;529;p51"/>
          <p:cNvSpPr txBox="1"/>
          <p:nvPr/>
        </p:nvSpPr>
        <p:spPr>
          <a:xfrm>
            <a:off x="762000" y="3991759"/>
            <a:ext cx="10668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Addressing why developers wait to push upstream</a:t>
            </a:r>
            <a:endParaRPr dirty="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72A"/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p52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81750" y="2762250"/>
            <a:ext cx="5048250" cy="3203575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52"/>
          <p:cNvSpPr txBox="1"/>
          <p:nvPr/>
        </p:nvSpPr>
        <p:spPr>
          <a:xfrm>
            <a:off x="1148875" y="1680850"/>
            <a:ext cx="50481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Perceived Complexity</a:t>
            </a:r>
            <a:r>
              <a:rPr lang="en-US" sz="2600" b="1" i="0" u="none" strike="noStrike" cap="none">
                <a:solidFill>
                  <a:srgbClr val="F8FAFC"/>
                </a:solidFill>
                <a:latin typeface="Urbanist"/>
                <a:ea typeface="Urbanist"/>
                <a:cs typeface="Urbanist"/>
                <a:sym typeface="Urbanist"/>
              </a:rPr>
              <a:t>:</a:t>
            </a:r>
            <a:r>
              <a:rPr lang="en-US" sz="2600" i="0" u="none" strike="noStrike" cap="none">
                <a:solidFill>
                  <a:srgbClr val="F8FAFC"/>
                </a:solidFill>
                <a:latin typeface="Urbanist"/>
                <a:ea typeface="Urbanist"/>
                <a:cs typeface="Urbanist"/>
                <a:sym typeface="Urbanist"/>
              </a:rPr>
              <a:t> Fears of long, multi-stage review cycles.</a:t>
            </a:r>
            <a:endParaRPr sz="2600"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36" name="Google Shape;536;p52"/>
          <p:cNvSpPr txBox="1"/>
          <p:nvPr/>
        </p:nvSpPr>
        <p:spPr>
          <a:xfrm>
            <a:off x="1162125" y="2721225"/>
            <a:ext cx="50481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Privacy Concerns</a:t>
            </a:r>
            <a:r>
              <a:rPr lang="en-US" sz="2600" b="1" i="0" u="none" strike="noStrike" cap="none" dirty="0">
                <a:solidFill>
                  <a:srgbClr val="F8FAFC"/>
                </a:solidFill>
                <a:latin typeface="Urbanist"/>
                <a:ea typeface="Urbanist"/>
                <a:cs typeface="Urbanist"/>
                <a:sym typeface="Urbanist"/>
              </a:rPr>
              <a:t>:</a:t>
            </a:r>
            <a:r>
              <a:rPr lang="en-US" sz="2600" i="0" u="none" strike="noStrike" cap="none" dirty="0">
                <a:solidFill>
                  <a:srgbClr val="F8FAFC"/>
                </a:solidFill>
                <a:latin typeface="Urbanist"/>
                <a:ea typeface="Urbanist"/>
                <a:cs typeface="Urbanist"/>
                <a:sym typeface="Urbanist"/>
              </a:rPr>
              <a:t> Desire to keep optimizations proprietary.</a:t>
            </a:r>
            <a:endParaRPr sz="2600" dirty="0"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37" name="Google Shape;537;p52"/>
          <p:cNvSpPr txBox="1"/>
          <p:nvPr/>
        </p:nvSpPr>
        <p:spPr>
          <a:xfrm>
            <a:off x="1207163" y="3761600"/>
            <a:ext cx="49866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Security Fears</a:t>
            </a:r>
            <a:r>
              <a:rPr lang="en-US" sz="2600" b="1" i="0" u="none" strike="noStrike" cap="none">
                <a:solidFill>
                  <a:srgbClr val="F8FAFC"/>
                </a:solidFill>
                <a:latin typeface="Urbanist"/>
                <a:ea typeface="Urbanist"/>
                <a:cs typeface="Urbanist"/>
                <a:sym typeface="Urbanist"/>
              </a:rPr>
              <a:t>:</a:t>
            </a:r>
            <a:r>
              <a:rPr lang="en-US" sz="2600" i="0" u="none" strike="noStrike" cap="none">
                <a:solidFill>
                  <a:srgbClr val="F8FAFC"/>
                </a:solidFill>
                <a:latin typeface="Urbanist"/>
                <a:ea typeface="Urbanist"/>
                <a:cs typeface="Urbanist"/>
                <a:sym typeface="Urbanist"/>
              </a:rPr>
              <a:t> Misconception that open code attracts more attackers.</a:t>
            </a:r>
            <a:endParaRPr sz="2600"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38" name="Google Shape;538;p52"/>
          <p:cNvSpPr txBox="1"/>
          <p:nvPr/>
        </p:nvSpPr>
        <p:spPr>
          <a:xfrm>
            <a:off x="1164319" y="5165425"/>
            <a:ext cx="5017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Maintenance Fatigue</a:t>
            </a:r>
            <a:r>
              <a:rPr lang="en-US" sz="2600" b="1" i="0" u="none" strike="noStrike" cap="none">
                <a:solidFill>
                  <a:srgbClr val="F8FAFC"/>
                </a:solidFill>
                <a:latin typeface="Urbanist"/>
                <a:ea typeface="Urbanist"/>
                <a:cs typeface="Urbanist"/>
                <a:sym typeface="Urbanist"/>
              </a:rPr>
              <a:t>:</a:t>
            </a:r>
            <a:r>
              <a:rPr lang="en-US" sz="2600" i="0" u="none" strike="noStrike" cap="none">
                <a:solidFill>
                  <a:srgbClr val="F8FAFC"/>
                </a:solidFill>
                <a:latin typeface="Urbanist"/>
                <a:ea typeface="Urbanist"/>
                <a:cs typeface="Urbanist"/>
                <a:sym typeface="Urbanist"/>
              </a:rPr>
              <a:t> Laziness or "good enough for now" mindset.</a:t>
            </a:r>
            <a:endParaRPr sz="2600"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39" name="Google Shape;539;p52"/>
          <p:cNvSpPr txBox="1"/>
          <p:nvPr/>
        </p:nvSpPr>
        <p:spPr>
          <a:xfrm>
            <a:off x="6772275" y="2936775"/>
            <a:ext cx="4480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The Result ?</a:t>
            </a:r>
            <a:endParaRPr sz="2800" dirty="0">
              <a:solidFill>
                <a:srgbClr val="A3E635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40" name="Google Shape;540;p52"/>
          <p:cNvSpPr txBox="1"/>
          <p:nvPr/>
        </p:nvSpPr>
        <p:spPr>
          <a:xfrm>
            <a:off x="6772275" y="3430004"/>
            <a:ext cx="4267200" cy="21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Internal patches become </a:t>
            </a:r>
            <a:r>
              <a:rPr lang="en-US" sz="2000" b="1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technical debt</a:t>
            </a:r>
            <a:r>
              <a:rPr lang="en-US" sz="2000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. Every line of code kept private is a line you must maintain yourself as the ecosystem moves forward without you.</a:t>
            </a:r>
            <a:endParaRPr sz="2000" dirty="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pic>
        <p:nvPicPr>
          <p:cNvPr id="541" name="Google Shape;541;p52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5100" y="1680862"/>
            <a:ext cx="510092" cy="5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52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5100" y="2814475"/>
            <a:ext cx="510100" cy="552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52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1350" y="3948100"/>
            <a:ext cx="637600" cy="5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52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5100" y="5302025"/>
            <a:ext cx="510100" cy="491207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52"/>
          <p:cNvSpPr txBox="1"/>
          <p:nvPr/>
        </p:nvSpPr>
        <p:spPr>
          <a:xfrm>
            <a:off x="755594" y="571500"/>
            <a:ext cx="10951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COMMON BARRIERS TO UPSTREAMING</a:t>
            </a:r>
            <a:endParaRPr sz="3600" b="1">
              <a:solidFill>
                <a:srgbClr val="00FFCC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46" name="Google Shape;546;p52"/>
          <p:cNvSpPr/>
          <p:nvPr/>
        </p:nvSpPr>
        <p:spPr>
          <a:xfrm>
            <a:off x="571500" y="571500"/>
            <a:ext cx="57300" cy="552600"/>
          </a:xfrm>
          <a:prstGeom prst="rect">
            <a:avLst/>
          </a:prstGeom>
          <a:solidFill>
            <a:srgbClr val="00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FF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7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20725" y="2553725"/>
            <a:ext cx="1750550" cy="1750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7"/>
          <p:cNvSpPr txBox="1"/>
          <p:nvPr/>
        </p:nvSpPr>
        <p:spPr>
          <a:xfrm>
            <a:off x="5303400" y="3090450"/>
            <a:ext cx="15852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CVE-x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Google Shape;120;p17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0750" y="714176"/>
            <a:ext cx="1585200" cy="158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7"/>
          <p:cNvSpPr txBox="1"/>
          <p:nvPr/>
        </p:nvSpPr>
        <p:spPr>
          <a:xfrm>
            <a:off x="1104497" y="1313029"/>
            <a:ext cx="1197600" cy="4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48">
                <a:solidFill>
                  <a:srgbClr val="A3E635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USN</a:t>
            </a:r>
            <a:endParaRPr sz="3748">
              <a:solidFill>
                <a:srgbClr val="A3E635"/>
              </a:solidFill>
            </a:endParaRPr>
          </a:p>
        </p:txBody>
      </p:sp>
      <p:pic>
        <p:nvPicPr>
          <p:cNvPr id="122" name="Google Shape;122;p17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35525" y="968526"/>
            <a:ext cx="1585200" cy="158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7"/>
          <p:cNvSpPr txBox="1"/>
          <p:nvPr/>
        </p:nvSpPr>
        <p:spPr>
          <a:xfrm>
            <a:off x="3829272" y="1567379"/>
            <a:ext cx="1197600" cy="4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48">
                <a:solidFill>
                  <a:srgbClr val="A3E635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RHSA</a:t>
            </a:r>
            <a:endParaRPr sz="3748">
              <a:solidFill>
                <a:srgbClr val="A3E635"/>
              </a:solidFill>
            </a:endParaRPr>
          </a:p>
        </p:txBody>
      </p:sp>
      <p:pic>
        <p:nvPicPr>
          <p:cNvPr id="124" name="Google Shape;124;p17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71275" y="968526"/>
            <a:ext cx="1585200" cy="158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7"/>
          <p:cNvSpPr txBox="1"/>
          <p:nvPr/>
        </p:nvSpPr>
        <p:spPr>
          <a:xfrm>
            <a:off x="7165022" y="1567379"/>
            <a:ext cx="1197600" cy="4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48">
                <a:solidFill>
                  <a:srgbClr val="A3E635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GHSA</a:t>
            </a:r>
            <a:endParaRPr sz="3748">
              <a:solidFill>
                <a:srgbClr val="A3E635"/>
              </a:solidFill>
            </a:endParaRPr>
          </a:p>
        </p:txBody>
      </p:sp>
      <p:pic>
        <p:nvPicPr>
          <p:cNvPr id="126" name="Google Shape;126;p17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43525" y="755026"/>
            <a:ext cx="1585200" cy="158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7"/>
          <p:cNvSpPr txBox="1"/>
          <p:nvPr/>
        </p:nvSpPr>
        <p:spPr>
          <a:xfrm>
            <a:off x="10037272" y="1353879"/>
            <a:ext cx="1197600" cy="4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48">
                <a:solidFill>
                  <a:srgbClr val="A3E635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DSA</a:t>
            </a:r>
            <a:endParaRPr sz="3748">
              <a:solidFill>
                <a:srgbClr val="A3E635"/>
              </a:solidFill>
            </a:endParaRPr>
          </a:p>
        </p:txBody>
      </p:sp>
      <p:pic>
        <p:nvPicPr>
          <p:cNvPr id="128" name="Google Shape;128;p17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0750" y="4871251"/>
            <a:ext cx="1585200" cy="158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7"/>
          <p:cNvSpPr txBox="1"/>
          <p:nvPr/>
        </p:nvSpPr>
        <p:spPr>
          <a:xfrm>
            <a:off x="1104497" y="5470104"/>
            <a:ext cx="1197600" cy="4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48">
                <a:solidFill>
                  <a:srgbClr val="A3E635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CGA</a:t>
            </a:r>
            <a:endParaRPr sz="3748">
              <a:solidFill>
                <a:srgbClr val="A3E635"/>
              </a:solidFill>
            </a:endParaRPr>
          </a:p>
        </p:txBody>
      </p:sp>
      <p:pic>
        <p:nvPicPr>
          <p:cNvPr id="130" name="Google Shape;130;p17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35475" y="4740001"/>
            <a:ext cx="1585200" cy="158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7"/>
          <p:cNvSpPr txBox="1"/>
          <p:nvPr/>
        </p:nvSpPr>
        <p:spPr>
          <a:xfrm>
            <a:off x="3829222" y="5338854"/>
            <a:ext cx="1197600" cy="4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48">
                <a:solidFill>
                  <a:srgbClr val="A3E635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ALSA</a:t>
            </a:r>
            <a:endParaRPr sz="3748">
              <a:solidFill>
                <a:srgbClr val="A3E635"/>
              </a:solidFill>
            </a:endParaRPr>
          </a:p>
        </p:txBody>
      </p:sp>
      <p:pic>
        <p:nvPicPr>
          <p:cNvPr id="132" name="Google Shape;132;p17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71225" y="4740001"/>
            <a:ext cx="1585200" cy="158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7"/>
          <p:cNvSpPr txBox="1"/>
          <p:nvPr/>
        </p:nvSpPr>
        <p:spPr>
          <a:xfrm>
            <a:off x="7164972" y="5338854"/>
            <a:ext cx="1197600" cy="4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48">
                <a:solidFill>
                  <a:srgbClr val="A3E635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SUSE</a:t>
            </a:r>
            <a:endParaRPr sz="3748">
              <a:solidFill>
                <a:srgbClr val="A3E635"/>
              </a:solidFill>
            </a:endParaRPr>
          </a:p>
        </p:txBody>
      </p:sp>
      <p:pic>
        <p:nvPicPr>
          <p:cNvPr id="134" name="Google Shape;134;p17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43475" y="4912101"/>
            <a:ext cx="1585200" cy="158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7"/>
          <p:cNvSpPr txBox="1"/>
          <p:nvPr/>
        </p:nvSpPr>
        <p:spPr>
          <a:xfrm>
            <a:off x="10037222" y="5510954"/>
            <a:ext cx="1197600" cy="4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48">
                <a:solidFill>
                  <a:srgbClr val="A3E635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DLA</a:t>
            </a:r>
            <a:endParaRPr sz="3748">
              <a:solidFill>
                <a:srgbClr val="A3E635"/>
              </a:solidFill>
            </a:endParaRPr>
          </a:p>
        </p:txBody>
      </p:sp>
      <p:pic>
        <p:nvPicPr>
          <p:cNvPr id="136" name="Google Shape;136;p17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56475" y="3023126"/>
            <a:ext cx="1585200" cy="158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7"/>
          <p:cNvSpPr txBox="1"/>
          <p:nvPr/>
        </p:nvSpPr>
        <p:spPr>
          <a:xfrm>
            <a:off x="8750222" y="3621979"/>
            <a:ext cx="1197600" cy="4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48">
                <a:solidFill>
                  <a:srgbClr val="A3E635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Bugz</a:t>
            </a:r>
            <a:endParaRPr sz="3748">
              <a:solidFill>
                <a:srgbClr val="A3E63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72A"/>
        </a:solidFill>
        <a:effectLst/>
      </p:bgPr>
    </p:bg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53"/>
          <p:cNvSpPr txBox="1"/>
          <p:nvPr/>
        </p:nvSpPr>
        <p:spPr>
          <a:xfrm>
            <a:off x="628800" y="1436129"/>
            <a:ext cx="8803200" cy="17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25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Private patches range from KB to MB, but the real cost is </a:t>
            </a:r>
            <a:r>
              <a:rPr lang="en-US" sz="2725" b="1" i="0" u="none" strike="noStrike" cap="none" dirty="0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overhead</a:t>
            </a:r>
            <a:r>
              <a:rPr lang="en-US" sz="2725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. Maintaining multiple divergent packages leads to a "death by a thousand rebases."</a:t>
            </a:r>
            <a:endParaRPr sz="2312" dirty="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52" name="Google Shape;552;p53"/>
          <p:cNvSpPr txBox="1"/>
          <p:nvPr/>
        </p:nvSpPr>
        <p:spPr>
          <a:xfrm>
            <a:off x="628800" y="3996179"/>
            <a:ext cx="8803200" cy="17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25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Upstreaming transfers that maintenance burden to the community, ensuring your feature evolves with the project core.</a:t>
            </a:r>
            <a:endParaRPr sz="2312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53" name="Google Shape;553;p53"/>
          <p:cNvSpPr txBox="1"/>
          <p:nvPr/>
        </p:nvSpPr>
        <p:spPr>
          <a:xfrm>
            <a:off x="762000" y="565513"/>
            <a:ext cx="7417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THE MAINTENANCE TRAP</a:t>
            </a:r>
            <a:endParaRPr sz="3600">
              <a:solidFill>
                <a:srgbClr val="00FFCC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54" name="Google Shape;554;p53"/>
          <p:cNvSpPr/>
          <p:nvPr/>
        </p:nvSpPr>
        <p:spPr>
          <a:xfrm>
            <a:off x="571500" y="571500"/>
            <a:ext cx="57300" cy="552600"/>
          </a:xfrm>
          <a:prstGeom prst="rect">
            <a:avLst/>
          </a:prstGeom>
          <a:solidFill>
            <a:srgbClr val="00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FF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72A"/>
        </a:solidFill>
        <a:effectLst/>
      </p:bgPr>
    </p:bg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Google Shape;559;p54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0" y="1437273"/>
            <a:ext cx="10668000" cy="4752975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54"/>
          <p:cNvSpPr txBox="1"/>
          <p:nvPr/>
        </p:nvSpPr>
        <p:spPr>
          <a:xfrm>
            <a:off x="762000" y="2361198"/>
            <a:ext cx="106680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Return on Investment (ROI) of Contribution vs. Internal Maintenance</a:t>
            </a:r>
            <a:endParaRPr dirty="0"/>
          </a:p>
        </p:txBody>
      </p:sp>
      <p:sp>
        <p:nvSpPr>
          <p:cNvPr id="561" name="Google Shape;561;p54"/>
          <p:cNvSpPr txBox="1"/>
          <p:nvPr/>
        </p:nvSpPr>
        <p:spPr>
          <a:xfrm>
            <a:off x="762000" y="5113923"/>
            <a:ext cx="106680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1" u="none" strike="noStrike" cap="none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Source: Linux Foundation "Economic Value of Open Source" Report</a:t>
            </a:r>
            <a:endParaRPr dirty="0"/>
          </a:p>
        </p:txBody>
      </p:sp>
      <p:sp>
        <p:nvSpPr>
          <p:cNvPr id="562" name="Google Shape;562;p54"/>
          <p:cNvSpPr txBox="1"/>
          <p:nvPr/>
        </p:nvSpPr>
        <p:spPr>
          <a:xfrm>
            <a:off x="755237" y="571500"/>
            <a:ext cx="10951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ECONOMICS OF UPSTREAMING</a:t>
            </a:r>
            <a:endParaRPr b="1">
              <a:solidFill>
                <a:srgbClr val="00FFCC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63" name="Google Shape;563;p54"/>
          <p:cNvSpPr/>
          <p:nvPr/>
        </p:nvSpPr>
        <p:spPr>
          <a:xfrm>
            <a:off x="571500" y="571500"/>
            <a:ext cx="57300" cy="552600"/>
          </a:xfrm>
          <a:prstGeom prst="rect">
            <a:avLst/>
          </a:prstGeom>
          <a:solidFill>
            <a:srgbClr val="00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FF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72A"/>
        </a:solidFill>
        <a:effectLst/>
      </p:bgPr>
    </p:bg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Google Shape;568;p55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0" y="2261937"/>
            <a:ext cx="5191125" cy="402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55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38875" y="2261937"/>
            <a:ext cx="5191125" cy="4024562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55"/>
          <p:cNvSpPr txBox="1"/>
          <p:nvPr/>
        </p:nvSpPr>
        <p:spPr>
          <a:xfrm>
            <a:off x="1152525" y="3097451"/>
            <a:ext cx="4630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Security Through Scrutiny</a:t>
            </a:r>
            <a:endParaRPr sz="2800" b="1" dirty="0">
              <a:solidFill>
                <a:srgbClr val="A3E635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71" name="Google Shape;571;p55"/>
          <p:cNvSpPr txBox="1"/>
          <p:nvPr/>
        </p:nvSpPr>
        <p:spPr>
          <a:xfrm>
            <a:off x="1152525" y="3547394"/>
            <a:ext cx="4630500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Upstreaming subjects patches to diverse architectures and expert maintainers. Public review catches regressions that internal labs might miss.</a:t>
            </a:r>
            <a:endParaRPr sz="2400" dirty="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72" name="Google Shape;572;p55"/>
          <p:cNvSpPr txBox="1"/>
          <p:nvPr/>
        </p:nvSpPr>
        <p:spPr>
          <a:xfrm>
            <a:off x="6629400" y="3097451"/>
            <a:ext cx="4630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Community Recognition</a:t>
            </a:r>
            <a:endParaRPr sz="2800" b="1">
              <a:solidFill>
                <a:srgbClr val="A3E635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73" name="Google Shape;573;p55"/>
          <p:cNvSpPr txBox="1"/>
          <p:nvPr/>
        </p:nvSpPr>
        <p:spPr>
          <a:xfrm>
            <a:off x="6629400" y="3547396"/>
            <a:ext cx="4410000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Building your personal and organizational brand. Recognized contributors hold influence over project roadmaps and technical decisions.</a:t>
            </a:r>
            <a:endParaRPr sz="2400" dirty="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pic>
        <p:nvPicPr>
          <p:cNvPr id="574" name="Google Shape;574;p55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52525" y="2490364"/>
            <a:ext cx="428625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55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29400" y="2494323"/>
            <a:ext cx="3810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55"/>
          <p:cNvSpPr txBox="1"/>
          <p:nvPr/>
        </p:nvSpPr>
        <p:spPr>
          <a:xfrm>
            <a:off x="756309" y="571500"/>
            <a:ext cx="10951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00FFCC"/>
                </a:solidFill>
                <a:latin typeface="Space Grotesk"/>
                <a:ea typeface="Space Grotesk"/>
                <a:cs typeface="Space Grotesk"/>
                <a:sym typeface="Space Grotesk"/>
              </a:rPr>
              <a:t>PRIVACY VS. TRANSPARENCY</a:t>
            </a:r>
            <a:endParaRPr sz="3600">
              <a:solidFill>
                <a:srgbClr val="00FFCC"/>
              </a:solidFill>
            </a:endParaRPr>
          </a:p>
        </p:txBody>
      </p:sp>
      <p:sp>
        <p:nvSpPr>
          <p:cNvPr id="577" name="Google Shape;577;p55"/>
          <p:cNvSpPr/>
          <p:nvPr/>
        </p:nvSpPr>
        <p:spPr>
          <a:xfrm>
            <a:off x="571500" y="571500"/>
            <a:ext cx="57300" cy="552600"/>
          </a:xfrm>
          <a:prstGeom prst="rect">
            <a:avLst/>
          </a:prstGeom>
          <a:solidFill>
            <a:srgbClr val="00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FF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72A"/>
        </a:solidFill>
        <a:effectLst/>
      </p:bgPr>
    </p:bg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56" descr="image.png"/>
          <p:cNvPicPr preferRelativeResize="0"/>
          <p:nvPr/>
        </p:nvPicPr>
        <p:blipFill rotWithShape="1">
          <a:blip r:embed="rId3">
            <a:alphaModFix/>
          </a:blip>
          <a:srcRect l="16373" r="17607"/>
          <a:stretch/>
        </p:blipFill>
        <p:spPr>
          <a:xfrm>
            <a:off x="8031229" y="2014525"/>
            <a:ext cx="3320151" cy="3790950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56"/>
          <p:cNvSpPr txBox="1"/>
          <p:nvPr/>
        </p:nvSpPr>
        <p:spPr>
          <a:xfrm>
            <a:off x="762000" y="1692197"/>
            <a:ext cx="6861600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Faster innovation &amp; Technical responsibility</a:t>
            </a:r>
            <a:r>
              <a:rPr lang="en-US" sz="2600" b="1" i="0" u="none" strike="noStrike" cap="none" dirty="0">
                <a:solidFill>
                  <a:srgbClr val="F8FAFC"/>
                </a:solidFill>
                <a:latin typeface="Urbanist"/>
                <a:ea typeface="Urbanist"/>
                <a:cs typeface="Urbanist"/>
                <a:sym typeface="Urbanist"/>
              </a:rPr>
              <a:t>: Your </a:t>
            </a:r>
            <a:r>
              <a:rPr lang="en-US" sz="2600" b="1" dirty="0">
                <a:solidFill>
                  <a:srgbClr val="F8FAFC"/>
                </a:solidFill>
                <a:latin typeface="Urbanist"/>
                <a:ea typeface="Urbanist"/>
                <a:cs typeface="Urbanist"/>
                <a:sym typeface="Urbanist"/>
              </a:rPr>
              <a:t>contributions helps the community you thrive on and also helps you focus on other issues and not rebasing</a:t>
            </a:r>
            <a:endParaRPr sz="2600" b="1" dirty="0"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84" name="Google Shape;584;p56"/>
          <p:cNvSpPr txBox="1"/>
          <p:nvPr/>
        </p:nvSpPr>
        <p:spPr>
          <a:xfrm>
            <a:off x="762000" y="3792356"/>
            <a:ext cx="6861600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Regression Prevention</a:t>
            </a:r>
            <a:r>
              <a:rPr lang="en-US" sz="2600" b="1" i="0" u="none" strike="noStrike" cap="none" dirty="0">
                <a:solidFill>
                  <a:srgbClr val="F8FAFC"/>
                </a:solidFill>
                <a:latin typeface="Urbanist"/>
                <a:ea typeface="Urbanist"/>
                <a:cs typeface="Urbanist"/>
                <a:sym typeface="Urbanist"/>
              </a:rPr>
              <a:t>: Community schedules ensure long-term stability across versions.</a:t>
            </a:r>
            <a:endParaRPr sz="2600" b="1" dirty="0"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85" name="Google Shape;585;p56"/>
          <p:cNvSpPr txBox="1"/>
          <p:nvPr/>
        </p:nvSpPr>
        <p:spPr>
          <a:xfrm>
            <a:off x="762000" y="5081303"/>
            <a:ext cx="6861600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Standardized API Usage</a:t>
            </a:r>
            <a:r>
              <a:rPr lang="en-US" sz="2600" b="1" i="0" u="none" strike="noStrike" cap="none" dirty="0">
                <a:solidFill>
                  <a:srgbClr val="F8FAFC"/>
                </a:solidFill>
                <a:latin typeface="Urbanist"/>
                <a:ea typeface="Urbanist"/>
                <a:cs typeface="Urbanist"/>
                <a:sym typeface="Urbanist"/>
              </a:rPr>
              <a:t>: Guards against using deprecated or non-standard interfaces.</a:t>
            </a:r>
            <a:endParaRPr sz="2600" b="1" dirty="0"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86" name="Google Shape;586;p56"/>
          <p:cNvSpPr txBox="1"/>
          <p:nvPr/>
        </p:nvSpPr>
        <p:spPr>
          <a:xfrm>
            <a:off x="756309" y="571500"/>
            <a:ext cx="10951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PEER REVIEW: THE QUALITY CATALYST</a:t>
            </a:r>
            <a:endParaRPr sz="3600" b="1">
              <a:solidFill>
                <a:srgbClr val="00FFCC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87" name="Google Shape;587;p56"/>
          <p:cNvSpPr/>
          <p:nvPr/>
        </p:nvSpPr>
        <p:spPr>
          <a:xfrm>
            <a:off x="571500" y="571500"/>
            <a:ext cx="57300" cy="552600"/>
          </a:xfrm>
          <a:prstGeom prst="rect">
            <a:avLst/>
          </a:prstGeom>
          <a:solidFill>
            <a:srgbClr val="00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FF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72A"/>
        </a:solidFill>
        <a:effectLst/>
      </p:bgPr>
    </p:bg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p57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0" y="1405675"/>
            <a:ext cx="11037174" cy="3952125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57"/>
          <p:cNvSpPr txBox="1"/>
          <p:nvPr/>
        </p:nvSpPr>
        <p:spPr>
          <a:xfrm>
            <a:off x="762000" y="5453062"/>
            <a:ext cx="10668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The "Hidden" cost of diverging from mainline support.</a:t>
            </a:r>
            <a:endParaRPr sz="1800" b="1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94" name="Google Shape;594;p57"/>
          <p:cNvSpPr txBox="1"/>
          <p:nvPr/>
        </p:nvSpPr>
        <p:spPr>
          <a:xfrm>
            <a:off x="759168" y="571500"/>
            <a:ext cx="10951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LONG-TERM SUSTAINABILITY</a:t>
            </a:r>
            <a:endParaRPr sz="3600">
              <a:solidFill>
                <a:srgbClr val="00FFCC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95" name="Google Shape;595;p57"/>
          <p:cNvSpPr/>
          <p:nvPr/>
        </p:nvSpPr>
        <p:spPr>
          <a:xfrm>
            <a:off x="571500" y="571500"/>
            <a:ext cx="57300" cy="552600"/>
          </a:xfrm>
          <a:prstGeom prst="rect">
            <a:avLst/>
          </a:prstGeom>
          <a:solidFill>
            <a:srgbClr val="00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FF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72A"/>
        </a:solidFill>
        <a:effectLst/>
      </p:bgPr>
    </p:bg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58"/>
          <p:cNvSpPr txBox="1"/>
          <p:nvPr/>
        </p:nvSpPr>
        <p:spPr>
          <a:xfrm>
            <a:off x="495300" y="2487567"/>
            <a:ext cx="11201400" cy="14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500" b="1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Thank-you</a:t>
            </a:r>
            <a:endParaRPr sz="9500">
              <a:solidFill>
                <a:srgbClr val="A3E635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01" name="Google Shape;601;p58"/>
          <p:cNvSpPr txBox="1"/>
          <p:nvPr/>
        </p:nvSpPr>
        <p:spPr>
          <a:xfrm>
            <a:off x="647700" y="4085684"/>
            <a:ext cx="11201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Queries ?</a:t>
            </a:r>
            <a:endParaRPr sz="6000">
              <a:solidFill>
                <a:srgbClr val="A3E635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72A"/>
        </a:solidFill>
        <a:effectLst/>
      </p:bgPr>
    </p:bg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59"/>
          <p:cNvSpPr txBox="1"/>
          <p:nvPr/>
        </p:nvSpPr>
        <p:spPr>
          <a:xfrm>
            <a:off x="260182" y="411259"/>
            <a:ext cx="3825039" cy="249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Feedback for the session</a:t>
            </a:r>
            <a:endParaRPr sz="5400" dirty="0">
              <a:solidFill>
                <a:srgbClr val="A3E635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324565-7E3D-EBCA-B1A3-DAA806BA4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2901613"/>
            <a:ext cx="3354805" cy="3354805"/>
          </a:xfrm>
          <a:prstGeom prst="rect">
            <a:avLst/>
          </a:prstGeom>
        </p:spPr>
      </p:pic>
      <p:sp>
        <p:nvSpPr>
          <p:cNvPr id="4" name="Google Shape;606;p59">
            <a:extLst>
              <a:ext uri="{FF2B5EF4-FFF2-40B4-BE49-F238E27FC236}">
                <a16:creationId xmlns:a16="http://schemas.microsoft.com/office/drawing/2014/main" id="{58E9B8A2-764C-4B1D-9511-780CCE88E7E1}"/>
              </a:ext>
            </a:extLst>
          </p:cNvPr>
          <p:cNvSpPr txBox="1"/>
          <p:nvPr/>
        </p:nvSpPr>
        <p:spPr>
          <a:xfrm>
            <a:off x="4668253" y="318926"/>
            <a:ext cx="668955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Get in touch</a:t>
            </a:r>
            <a:endParaRPr sz="6000" dirty="0">
              <a:solidFill>
                <a:srgbClr val="A3E635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489290-0D2D-EB7F-476F-88B8E1E68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1894" y="2901614"/>
            <a:ext cx="3354806" cy="335480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Google Shape;448;p43" descr="image.png">
            <a:extLst>
              <a:ext uri="{FF2B5EF4-FFF2-40B4-BE49-F238E27FC236}">
                <a16:creationId xmlns:a16="http://schemas.microsoft.com/office/drawing/2014/main" id="{C1C38EDD-80F2-D0F0-9247-E0DD497A97F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8252" y="1360041"/>
            <a:ext cx="7263565" cy="923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48;p43" descr="image.png">
            <a:extLst>
              <a:ext uri="{FF2B5EF4-FFF2-40B4-BE49-F238E27FC236}">
                <a16:creationId xmlns:a16="http://schemas.microsoft.com/office/drawing/2014/main" id="{ACA13CEB-3DB5-EFDA-6A60-1A7BCBB96BE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8253" y="2967335"/>
            <a:ext cx="3160294" cy="92333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49;p43">
            <a:extLst>
              <a:ext uri="{FF2B5EF4-FFF2-40B4-BE49-F238E27FC236}">
                <a16:creationId xmlns:a16="http://schemas.microsoft.com/office/drawing/2014/main" id="{714DEB38-E5A8-395A-9FAB-2CC0039B7AB2}"/>
              </a:ext>
            </a:extLst>
          </p:cNvPr>
          <p:cNvSpPr txBox="1"/>
          <p:nvPr/>
        </p:nvSpPr>
        <p:spPr>
          <a:xfrm>
            <a:off x="5710990" y="1544707"/>
            <a:ext cx="6220827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siddharth.doshi.oss@gmail.com</a:t>
            </a:r>
            <a:endParaRPr sz="2600" b="1" dirty="0"/>
          </a:p>
        </p:txBody>
      </p:sp>
      <p:sp>
        <p:nvSpPr>
          <p:cNvPr id="15" name="Google Shape;449;p43">
            <a:extLst>
              <a:ext uri="{FF2B5EF4-FFF2-40B4-BE49-F238E27FC236}">
                <a16:creationId xmlns:a16="http://schemas.microsoft.com/office/drawing/2014/main" id="{4161D78C-D7A9-0FEC-9C18-2D4FD2C64861}"/>
              </a:ext>
            </a:extLst>
          </p:cNvPr>
          <p:cNvSpPr txBox="1"/>
          <p:nvPr/>
        </p:nvSpPr>
        <p:spPr>
          <a:xfrm>
            <a:off x="4732421" y="2879287"/>
            <a:ext cx="316029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rgbClr val="A3E635"/>
                </a:solidFill>
                <a:latin typeface="Urbanist" panose="020B0604020202020204" charset="0"/>
                <a:ea typeface="Urbanist" panose="020B0604020202020204" charset="0"/>
                <a:cs typeface="Urbanist" panose="020B0604020202020204" charset="0"/>
                <a:sym typeface="Courier New"/>
              </a:rPr>
              <a:t>Linktree</a:t>
            </a:r>
            <a:endParaRPr sz="4800" b="1" dirty="0">
              <a:solidFill>
                <a:srgbClr val="A3E635"/>
              </a:solidFill>
              <a:latin typeface="Urbanist" panose="020B0604020202020204" charset="0"/>
              <a:ea typeface="Urbanist" panose="020B0604020202020204" charset="0"/>
              <a:cs typeface="Urbanist" panose="020B0604020202020204" charset="0"/>
            </a:endParaRPr>
          </a:p>
        </p:txBody>
      </p:sp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id="{56E55873-AE61-0664-3164-3661E26191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32421" y="1387589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72A"/>
        </a:solidFill>
        <a:effectLst/>
      </p:bgPr>
    </p:bg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60"/>
          <p:cNvSpPr txBox="1"/>
          <p:nvPr/>
        </p:nvSpPr>
        <p:spPr>
          <a:xfrm>
            <a:off x="495300" y="2487567"/>
            <a:ext cx="11201400" cy="14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500" b="1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Appendix</a:t>
            </a:r>
            <a:endParaRPr sz="9500">
              <a:solidFill>
                <a:srgbClr val="A3E635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72A"/>
        </a:solidFill>
        <a:effectLst/>
      </p:bgPr>
    </p:bg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61"/>
          <p:cNvSpPr txBox="1"/>
          <p:nvPr/>
        </p:nvSpPr>
        <p:spPr>
          <a:xfrm>
            <a:off x="495300" y="2487567"/>
            <a:ext cx="11201400" cy="14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500" b="1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Basics of CVE</a:t>
            </a:r>
            <a:endParaRPr sz="9500">
              <a:solidFill>
                <a:srgbClr val="A3E635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" name="Google Shape;621;p62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" y="1716350"/>
            <a:ext cx="5334000" cy="45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62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6500" y="1695077"/>
            <a:ext cx="5334000" cy="4523975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62"/>
          <p:cNvSpPr txBox="1"/>
          <p:nvPr/>
        </p:nvSpPr>
        <p:spPr>
          <a:xfrm>
            <a:off x="962025" y="1897484"/>
            <a:ext cx="4780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THE DEFINITION</a:t>
            </a:r>
            <a:endParaRPr sz="2800"/>
          </a:p>
        </p:txBody>
      </p:sp>
      <p:sp>
        <p:nvSpPr>
          <p:cNvPr id="624" name="Google Shape;624;p62"/>
          <p:cNvSpPr txBox="1"/>
          <p:nvPr/>
        </p:nvSpPr>
        <p:spPr>
          <a:xfrm>
            <a:off x="962025" y="2403683"/>
            <a:ext cx="45531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F8FAFC"/>
                </a:solidFill>
                <a:latin typeface="Urbanist"/>
                <a:ea typeface="Urbanist"/>
                <a:cs typeface="Urbanist"/>
                <a:sym typeface="Urbanist"/>
              </a:rPr>
              <a:t>CVE</a:t>
            </a:r>
            <a:r>
              <a:rPr lang="en-US" sz="2000" i="0" u="none" strike="noStrike" cap="none" dirty="0">
                <a:solidFill>
                  <a:srgbClr val="F8FAFC"/>
                </a:solidFill>
                <a:latin typeface="Urbanist"/>
                <a:ea typeface="Urbanist"/>
                <a:cs typeface="Urbanist"/>
                <a:sym typeface="Urbanist"/>
              </a:rPr>
              <a:t> stands for </a:t>
            </a:r>
            <a:r>
              <a:rPr lang="en-US" sz="2000" b="1" i="0" u="none" strike="noStrike" cap="none" dirty="0">
                <a:solidFill>
                  <a:srgbClr val="F8FAFC"/>
                </a:solidFill>
                <a:latin typeface="Urbanist"/>
                <a:ea typeface="Urbanist"/>
                <a:cs typeface="Urbanist"/>
                <a:sym typeface="Urbanist"/>
              </a:rPr>
              <a:t>Common Vulnerabilities and Exposures</a:t>
            </a:r>
            <a:r>
              <a:rPr lang="en-US" sz="2000" i="0" u="none" strike="noStrike" cap="none" dirty="0">
                <a:solidFill>
                  <a:srgbClr val="F8FAFC"/>
                </a:solidFill>
                <a:latin typeface="Urbanist"/>
                <a:ea typeface="Urbanist"/>
                <a:cs typeface="Urbanist"/>
                <a:sym typeface="Urbanist"/>
              </a:rPr>
              <a:t>. It is a list of publicly disclosed cybersecurity flaws that have been assigned a unique ID.</a:t>
            </a:r>
            <a:endParaRPr sz="2000" dirty="0">
              <a:solidFill>
                <a:srgbClr val="F8FAFC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25" name="Google Shape;625;p62"/>
          <p:cNvSpPr txBox="1"/>
          <p:nvPr/>
        </p:nvSpPr>
        <p:spPr>
          <a:xfrm>
            <a:off x="962025" y="4247719"/>
            <a:ext cx="45531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>
                <a:solidFill>
                  <a:srgbClr val="F8FAFC"/>
                </a:solidFill>
                <a:latin typeface="Urbanist"/>
                <a:ea typeface="Urbanist"/>
                <a:cs typeface="Urbanist"/>
                <a:sym typeface="Urbanist"/>
              </a:rPr>
              <a:t>Managed by the MITRE Corporation, it provides a reference point for sharing data across separate security tools and databases.</a:t>
            </a:r>
            <a:endParaRPr sz="2000">
              <a:solidFill>
                <a:srgbClr val="F8FAFC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26" name="Google Shape;626;p62"/>
          <p:cNvSpPr txBox="1"/>
          <p:nvPr/>
        </p:nvSpPr>
        <p:spPr>
          <a:xfrm>
            <a:off x="6677025" y="1897484"/>
            <a:ext cx="4780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CORE PURPOSE</a:t>
            </a:r>
            <a:endParaRPr sz="2800"/>
          </a:p>
        </p:txBody>
      </p:sp>
      <p:sp>
        <p:nvSpPr>
          <p:cNvPr id="627" name="Google Shape;627;p62"/>
          <p:cNvSpPr txBox="1"/>
          <p:nvPr/>
        </p:nvSpPr>
        <p:spPr>
          <a:xfrm>
            <a:off x="6677025" y="2413577"/>
            <a:ext cx="4553100" cy="22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The goal is to provide a standardized identification system for software vulnerabilities so that security teams can communicate accurately using a "common language."</a:t>
            </a:r>
            <a:endParaRPr sz="20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28" name="Google Shape;628;p62"/>
          <p:cNvSpPr txBox="1"/>
          <p:nvPr/>
        </p:nvSpPr>
        <p:spPr>
          <a:xfrm>
            <a:off x="6677025" y="4881500"/>
            <a:ext cx="45531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It acts as the "</a:t>
            </a:r>
            <a:r>
              <a:rPr lang="en-US" sz="2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Aadhar cards or social security number</a:t>
            </a:r>
            <a:r>
              <a:rPr lang="en-US" sz="200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" for software bugs.</a:t>
            </a:r>
            <a:endParaRPr sz="20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29" name="Google Shape;629;p62"/>
          <p:cNvSpPr txBox="1"/>
          <p:nvPr/>
        </p:nvSpPr>
        <p:spPr>
          <a:xfrm>
            <a:off x="762000" y="571500"/>
            <a:ext cx="11401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WHAT IS CVE?</a:t>
            </a:r>
            <a:endParaRPr>
              <a:solidFill>
                <a:srgbClr val="00FFCC"/>
              </a:solidFill>
            </a:endParaRPr>
          </a:p>
        </p:txBody>
      </p:sp>
      <p:sp>
        <p:nvSpPr>
          <p:cNvPr id="630" name="Google Shape;630;p62"/>
          <p:cNvSpPr/>
          <p:nvPr/>
        </p:nvSpPr>
        <p:spPr>
          <a:xfrm>
            <a:off x="571500" y="571500"/>
            <a:ext cx="57300" cy="552600"/>
          </a:xfrm>
          <a:prstGeom prst="rect">
            <a:avLst/>
          </a:prstGeom>
          <a:solidFill>
            <a:srgbClr val="00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FF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120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8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025" y="2238375"/>
            <a:ext cx="3486150" cy="379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8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52925" y="2238375"/>
            <a:ext cx="3486150" cy="379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8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24825" y="2238375"/>
            <a:ext cx="3486150" cy="379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8"/>
          <p:cNvSpPr txBox="1"/>
          <p:nvPr/>
        </p:nvSpPr>
        <p:spPr>
          <a:xfrm>
            <a:off x="876300" y="3145275"/>
            <a:ext cx="3040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Base Score</a:t>
            </a:r>
            <a:endParaRPr sz="2800" dirty="0">
              <a:solidFill>
                <a:srgbClr val="A3E635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46" name="Google Shape;146;p18"/>
          <p:cNvSpPr txBox="1"/>
          <p:nvPr/>
        </p:nvSpPr>
        <p:spPr>
          <a:xfrm>
            <a:off x="876300" y="3639554"/>
            <a:ext cx="28956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The intrinsic qualities of a vulnerability that are constant over time and across environments.</a:t>
            </a:r>
            <a:endParaRPr sz="2000" dirty="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47" name="Google Shape;147;p18"/>
          <p:cNvSpPr txBox="1"/>
          <p:nvPr/>
        </p:nvSpPr>
        <p:spPr>
          <a:xfrm>
            <a:off x="4648200" y="3145275"/>
            <a:ext cx="3040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Temporal Score</a:t>
            </a:r>
            <a:endParaRPr sz="2800">
              <a:solidFill>
                <a:srgbClr val="A3E635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48" name="Google Shape;148;p18"/>
          <p:cNvSpPr txBox="1"/>
          <p:nvPr/>
        </p:nvSpPr>
        <p:spPr>
          <a:xfrm>
            <a:off x="4648200" y="3639554"/>
            <a:ext cx="28956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Metrics that change over time, such as exploit code availability and remediation status.</a:t>
            </a:r>
            <a:endParaRPr sz="2000" dirty="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49" name="Google Shape;149;p18"/>
          <p:cNvSpPr txBox="1"/>
          <p:nvPr/>
        </p:nvSpPr>
        <p:spPr>
          <a:xfrm>
            <a:off x="8420100" y="3145275"/>
            <a:ext cx="3040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Environmental</a:t>
            </a:r>
            <a:endParaRPr sz="2800" dirty="0">
              <a:solidFill>
                <a:srgbClr val="A3E635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50" name="Google Shape;150;p18"/>
          <p:cNvSpPr txBox="1"/>
          <p:nvPr/>
        </p:nvSpPr>
        <p:spPr>
          <a:xfrm>
            <a:off x="8420100" y="3639554"/>
            <a:ext cx="28956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Context-specific metrics that reflect the </a:t>
            </a:r>
            <a:r>
              <a:rPr lang="en-US" sz="2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vulnerability</a:t>
            </a:r>
            <a:r>
              <a:rPr lang="en-US" sz="200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 impact on a unique environment.</a:t>
            </a:r>
            <a:endParaRPr sz="20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pic>
        <p:nvPicPr>
          <p:cNvPr id="151" name="Google Shape;151;p18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6300" y="2571750"/>
            <a:ext cx="476250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8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48200" y="2571750"/>
            <a:ext cx="361950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8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20100" y="2571750"/>
            <a:ext cx="600075" cy="47625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8"/>
          <p:cNvSpPr txBox="1"/>
          <p:nvPr/>
        </p:nvSpPr>
        <p:spPr>
          <a:xfrm>
            <a:off x="819150" y="581025"/>
            <a:ext cx="11331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Tripartite Scoring Structure of CVSS 3.1</a:t>
            </a:r>
            <a:endParaRPr sz="3600">
              <a:solidFill>
                <a:srgbClr val="00FFCC"/>
              </a:solidFill>
            </a:endParaRPr>
          </a:p>
        </p:txBody>
      </p:sp>
      <p:sp>
        <p:nvSpPr>
          <p:cNvPr id="155" name="Google Shape;155;p18"/>
          <p:cNvSpPr/>
          <p:nvPr/>
        </p:nvSpPr>
        <p:spPr>
          <a:xfrm>
            <a:off x="571500" y="571500"/>
            <a:ext cx="57300" cy="552600"/>
          </a:xfrm>
          <a:prstGeom prst="rect">
            <a:avLst/>
          </a:prstGeom>
          <a:solidFill>
            <a:srgbClr val="00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FF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3"/>
          <p:cNvSpPr txBox="1"/>
          <p:nvPr/>
        </p:nvSpPr>
        <p:spPr>
          <a:xfrm>
            <a:off x="571500" y="1796650"/>
            <a:ext cx="5118600" cy="3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0" b="0" i="0" u="none" strike="noStrike" cap="none">
                <a:solidFill>
                  <a:srgbClr val="A3E635"/>
                </a:solidFill>
                <a:latin typeface="Urbanist ExtraBold"/>
                <a:ea typeface="Urbanist ExtraBold"/>
                <a:cs typeface="Urbanist ExtraBold"/>
                <a:sym typeface="Urbanist ExtraBold"/>
              </a:rPr>
              <a:t>CVE-2024-1</a:t>
            </a:r>
            <a:r>
              <a:rPr lang="en-US" sz="10500">
                <a:solidFill>
                  <a:srgbClr val="A3E635"/>
                </a:solidFill>
                <a:latin typeface="Urbanist ExtraBold"/>
                <a:ea typeface="Urbanist ExtraBold"/>
                <a:cs typeface="Urbanist ExtraBold"/>
                <a:sym typeface="Urbanist ExtraBold"/>
              </a:rPr>
              <a:t>111</a:t>
            </a:r>
            <a:endParaRPr/>
          </a:p>
        </p:txBody>
      </p:sp>
      <p:sp>
        <p:nvSpPr>
          <p:cNvPr id="636" name="Google Shape;636;p63"/>
          <p:cNvSpPr txBox="1"/>
          <p:nvPr/>
        </p:nvSpPr>
        <p:spPr>
          <a:xfrm>
            <a:off x="5880496" y="2121337"/>
            <a:ext cx="5739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IDENTIFIER FORMAT</a:t>
            </a:r>
            <a:endParaRPr sz="2800">
              <a:solidFill>
                <a:srgbClr val="A3E635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37" name="Google Shape;637;p63"/>
          <p:cNvSpPr txBox="1"/>
          <p:nvPr/>
        </p:nvSpPr>
        <p:spPr>
          <a:xfrm>
            <a:off x="5880496" y="2493768"/>
            <a:ext cx="57399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Every ID consists of the prefix "CVE", followed by the year of assignment, and a unique sequence number assigned by a CNA.</a:t>
            </a:r>
            <a:endParaRPr sz="2000" dirty="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38" name="Google Shape;638;p63"/>
          <p:cNvSpPr txBox="1"/>
          <p:nvPr/>
        </p:nvSpPr>
        <p:spPr>
          <a:xfrm>
            <a:off x="6070996" y="4176712"/>
            <a:ext cx="2513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YEAR</a:t>
            </a:r>
            <a:endParaRPr sz="2000">
              <a:solidFill>
                <a:srgbClr val="A3E635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39" name="Google Shape;639;p63"/>
          <p:cNvSpPr txBox="1"/>
          <p:nvPr/>
        </p:nvSpPr>
        <p:spPr>
          <a:xfrm>
            <a:off x="6070996" y="4511212"/>
            <a:ext cx="2393700" cy="11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The year the vulnerability was identified or public.</a:t>
            </a:r>
            <a:endParaRPr sz="18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40" name="Google Shape;640;p63"/>
          <p:cNvSpPr txBox="1"/>
          <p:nvPr/>
        </p:nvSpPr>
        <p:spPr>
          <a:xfrm>
            <a:off x="9036248" y="4176712"/>
            <a:ext cx="2513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SEQUENCE</a:t>
            </a:r>
            <a:endParaRPr sz="2000"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41" name="Google Shape;641;p63"/>
          <p:cNvSpPr txBox="1"/>
          <p:nvPr/>
        </p:nvSpPr>
        <p:spPr>
          <a:xfrm>
            <a:off x="9036248" y="4511212"/>
            <a:ext cx="2393700" cy="11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A 4-to-7 digit unique identifier for that specific year.</a:t>
            </a:r>
            <a:endParaRPr sz="18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42" name="Google Shape;642;p63"/>
          <p:cNvSpPr txBox="1"/>
          <p:nvPr/>
        </p:nvSpPr>
        <p:spPr>
          <a:xfrm>
            <a:off x="762000" y="571500"/>
            <a:ext cx="11401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THE ANATOMY OF A CVE-ID</a:t>
            </a:r>
            <a:endParaRPr>
              <a:solidFill>
                <a:srgbClr val="00FFCC"/>
              </a:solidFill>
            </a:endParaRPr>
          </a:p>
        </p:txBody>
      </p:sp>
      <p:sp>
        <p:nvSpPr>
          <p:cNvPr id="643" name="Google Shape;643;p63"/>
          <p:cNvSpPr/>
          <p:nvPr/>
        </p:nvSpPr>
        <p:spPr>
          <a:xfrm>
            <a:off x="571500" y="571500"/>
            <a:ext cx="57300" cy="552600"/>
          </a:xfrm>
          <a:prstGeom prst="rect">
            <a:avLst/>
          </a:prstGeom>
          <a:solidFill>
            <a:srgbClr val="64FFD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4" name="Google Shape;644;p63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24380" y="4078293"/>
            <a:ext cx="2616174" cy="1850009"/>
          </a:xfrm>
          <a:prstGeom prst="rect">
            <a:avLst/>
          </a:prstGeom>
          <a:noFill/>
          <a:ln w="28575" cap="flat" cmpd="sng">
            <a:solidFill>
              <a:srgbClr val="2888E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45" name="Google Shape;645;p63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45594" y="4056994"/>
            <a:ext cx="2616174" cy="1850009"/>
          </a:xfrm>
          <a:prstGeom prst="rect">
            <a:avLst/>
          </a:prstGeom>
          <a:noFill/>
          <a:ln w="28575" cap="flat" cmpd="sng">
            <a:solidFill>
              <a:srgbClr val="2888E8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72A"/>
        </a:solidFill>
        <a:effectLst/>
      </p:bgPr>
    </p:bg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Google Shape;650;p64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64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1843087"/>
            <a:ext cx="3555950" cy="322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64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17950" y="1843087"/>
            <a:ext cx="3555950" cy="322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64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64400" y="1843087"/>
            <a:ext cx="3555950" cy="3228975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64"/>
          <p:cNvSpPr txBox="1"/>
          <p:nvPr/>
        </p:nvSpPr>
        <p:spPr>
          <a:xfrm>
            <a:off x="571500" y="5453062"/>
            <a:ext cx="11049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There are over </a:t>
            </a:r>
            <a:r>
              <a:rPr lang="en-US" sz="1800" b="1" i="0" u="none" strike="noStrike" cap="none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300+</a:t>
            </a:r>
            <a:r>
              <a:rPr lang="en-US" sz="1800" b="0" i="0" u="none" strike="noStrike" cap="none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organizations acting as CNAs across 35+ countries.</a:t>
            </a:r>
            <a:endParaRPr sz="1800"/>
          </a:p>
        </p:txBody>
      </p:sp>
      <p:sp>
        <p:nvSpPr>
          <p:cNvPr id="655" name="Google Shape;655;p64"/>
          <p:cNvSpPr txBox="1"/>
          <p:nvPr/>
        </p:nvSpPr>
        <p:spPr>
          <a:xfrm>
            <a:off x="792639" y="2558362"/>
            <a:ext cx="3113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VENDORS</a:t>
            </a:r>
            <a:endParaRPr sz="2800"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56" name="Google Shape;656;p64"/>
          <p:cNvSpPr txBox="1"/>
          <p:nvPr/>
        </p:nvSpPr>
        <p:spPr>
          <a:xfrm>
            <a:off x="866775" y="2936667"/>
            <a:ext cx="29655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Large tech companies (Microsoft, Google, Apple) </a:t>
            </a:r>
            <a:endParaRPr sz="2000" dirty="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57" name="Google Shape;657;p64"/>
          <p:cNvSpPr txBox="1"/>
          <p:nvPr/>
        </p:nvSpPr>
        <p:spPr>
          <a:xfrm>
            <a:off x="4539090" y="2558362"/>
            <a:ext cx="3113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RESEARCHERS</a:t>
            </a:r>
            <a:endParaRPr sz="2800"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58" name="Google Shape;658;p64"/>
          <p:cNvSpPr txBox="1"/>
          <p:nvPr/>
        </p:nvSpPr>
        <p:spPr>
          <a:xfrm>
            <a:off x="4613225" y="2936667"/>
            <a:ext cx="29655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Trusted cybersecurity firms and bug hunt</a:t>
            </a:r>
            <a:r>
              <a:rPr lang="en-US" sz="2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ing companies </a:t>
            </a:r>
            <a:r>
              <a:rPr lang="en-US" sz="200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 authorized to validate third-party bugs.</a:t>
            </a:r>
            <a:endParaRPr sz="20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59" name="Google Shape;659;p64"/>
          <p:cNvSpPr txBox="1"/>
          <p:nvPr/>
        </p:nvSpPr>
        <p:spPr>
          <a:xfrm>
            <a:off x="8285540" y="2558362"/>
            <a:ext cx="3113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ROOT CNAS</a:t>
            </a:r>
            <a:endParaRPr sz="2800"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60" name="Google Shape;660;p64"/>
          <p:cNvSpPr txBox="1"/>
          <p:nvPr/>
        </p:nvSpPr>
        <p:spPr>
          <a:xfrm>
            <a:off x="8359675" y="2936667"/>
            <a:ext cx="29655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Organizations like MITRE or CISA that manage blocks of IDs for others.</a:t>
            </a:r>
            <a:endParaRPr sz="20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pic>
        <p:nvPicPr>
          <p:cNvPr id="661" name="Google Shape;661;p64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4594" y="1942462"/>
            <a:ext cx="533400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64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18195" y="1942462"/>
            <a:ext cx="419100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64" descr="imag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36070" y="1942462"/>
            <a:ext cx="476250" cy="476250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64"/>
          <p:cNvSpPr txBox="1"/>
          <p:nvPr/>
        </p:nvSpPr>
        <p:spPr>
          <a:xfrm>
            <a:off x="762000" y="571500"/>
            <a:ext cx="11401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THE ROLE OF THE CNA</a:t>
            </a:r>
            <a:endParaRPr>
              <a:solidFill>
                <a:srgbClr val="00FFCC"/>
              </a:solidFill>
            </a:endParaRPr>
          </a:p>
        </p:txBody>
      </p:sp>
      <p:sp>
        <p:nvSpPr>
          <p:cNvPr id="665" name="Google Shape;665;p64"/>
          <p:cNvSpPr/>
          <p:nvPr/>
        </p:nvSpPr>
        <p:spPr>
          <a:xfrm>
            <a:off x="571500" y="571500"/>
            <a:ext cx="57300" cy="552600"/>
          </a:xfrm>
          <a:prstGeom prst="rect">
            <a:avLst/>
          </a:prstGeom>
          <a:solidFill>
            <a:srgbClr val="00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72A"/>
        </a:solidFill>
        <a:effectLst/>
      </p:bgPr>
    </p:bg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" name="Google Shape;670;p65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65"/>
          <p:cNvSpPr/>
          <p:nvPr/>
        </p:nvSpPr>
        <p:spPr>
          <a:xfrm>
            <a:off x="571500" y="3671157"/>
            <a:ext cx="11049000" cy="19200"/>
          </a:xfrm>
          <a:prstGeom prst="rect">
            <a:avLst/>
          </a:prstGeom>
          <a:solidFill>
            <a:srgbClr val="38BD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2" name="Google Shape;672;p65"/>
          <p:cNvSpPr txBox="1"/>
          <p:nvPr/>
        </p:nvSpPr>
        <p:spPr>
          <a:xfrm>
            <a:off x="521780" y="3995737"/>
            <a:ext cx="2088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DISCOVERY</a:t>
            </a:r>
            <a:endParaRPr sz="2400"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73" name="Google Shape;673;p65"/>
          <p:cNvSpPr txBox="1"/>
          <p:nvPr/>
        </p:nvSpPr>
        <p:spPr>
          <a:xfrm>
            <a:off x="571500" y="4367212"/>
            <a:ext cx="19887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Researcher finds a security flaw.</a:t>
            </a:r>
            <a:endParaRPr sz="16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74" name="Google Shape;674;p65"/>
          <p:cNvSpPr txBox="1"/>
          <p:nvPr/>
        </p:nvSpPr>
        <p:spPr>
          <a:xfrm>
            <a:off x="2786795" y="3995737"/>
            <a:ext cx="2088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REPORTING</a:t>
            </a:r>
            <a:endParaRPr sz="2400"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75" name="Google Shape;675;p65"/>
          <p:cNvSpPr txBox="1"/>
          <p:nvPr/>
        </p:nvSpPr>
        <p:spPr>
          <a:xfrm>
            <a:off x="2836515" y="4367212"/>
            <a:ext cx="19887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CNA is notified of the bug.</a:t>
            </a:r>
            <a:endParaRPr sz="16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76" name="Google Shape;676;p65"/>
          <p:cNvSpPr txBox="1"/>
          <p:nvPr/>
        </p:nvSpPr>
        <p:spPr>
          <a:xfrm>
            <a:off x="5051810" y="3995737"/>
            <a:ext cx="2088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VALIDATION</a:t>
            </a:r>
            <a:endParaRPr sz="2400"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77" name="Google Shape;677;p65"/>
          <p:cNvSpPr txBox="1"/>
          <p:nvPr/>
        </p:nvSpPr>
        <p:spPr>
          <a:xfrm>
            <a:off x="5101530" y="4367212"/>
            <a:ext cx="19887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CNA verifies the bug is real.</a:t>
            </a:r>
            <a:endParaRPr sz="16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78" name="Google Shape;678;p65"/>
          <p:cNvSpPr txBox="1"/>
          <p:nvPr/>
        </p:nvSpPr>
        <p:spPr>
          <a:xfrm>
            <a:off x="7316825" y="3995737"/>
            <a:ext cx="2088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RESERVATION</a:t>
            </a:r>
            <a:endParaRPr sz="2400"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79" name="Google Shape;679;p65"/>
          <p:cNvSpPr txBox="1"/>
          <p:nvPr/>
        </p:nvSpPr>
        <p:spPr>
          <a:xfrm>
            <a:off x="7366545" y="4367212"/>
            <a:ext cx="19887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ID assigned (Draft status).</a:t>
            </a:r>
            <a:endParaRPr sz="16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80" name="Google Shape;680;p65"/>
          <p:cNvSpPr txBox="1"/>
          <p:nvPr/>
        </p:nvSpPr>
        <p:spPr>
          <a:xfrm>
            <a:off x="9581841" y="3995737"/>
            <a:ext cx="2088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PUBLICATION</a:t>
            </a:r>
            <a:endParaRPr sz="2400"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81" name="Google Shape;681;p65"/>
          <p:cNvSpPr txBox="1"/>
          <p:nvPr/>
        </p:nvSpPr>
        <p:spPr>
          <a:xfrm>
            <a:off x="9631560" y="4367212"/>
            <a:ext cx="19887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Record becomes public.</a:t>
            </a:r>
            <a:endParaRPr sz="16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82" name="Google Shape;682;p65"/>
          <p:cNvSpPr/>
          <p:nvPr/>
        </p:nvSpPr>
        <p:spPr>
          <a:xfrm>
            <a:off x="1451520" y="3576637"/>
            <a:ext cx="228600" cy="228600"/>
          </a:xfrm>
          <a:prstGeom prst="roundRect">
            <a:avLst>
              <a:gd name="adj" fmla="val 50000"/>
            </a:avLst>
          </a:prstGeom>
          <a:solidFill>
            <a:srgbClr val="38BDF8"/>
          </a:solidFill>
          <a:ln w="38100" cap="flat" cmpd="sng">
            <a:solidFill>
              <a:srgbClr val="0F17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Google Shape;683;p65"/>
          <p:cNvSpPr/>
          <p:nvPr/>
        </p:nvSpPr>
        <p:spPr>
          <a:xfrm>
            <a:off x="3716535" y="3576637"/>
            <a:ext cx="228600" cy="228600"/>
          </a:xfrm>
          <a:prstGeom prst="roundRect">
            <a:avLst>
              <a:gd name="adj" fmla="val 50000"/>
            </a:avLst>
          </a:prstGeom>
          <a:solidFill>
            <a:srgbClr val="38BDF8"/>
          </a:solidFill>
          <a:ln w="38100" cap="flat" cmpd="sng">
            <a:solidFill>
              <a:srgbClr val="0F17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4" name="Google Shape;684;p65"/>
          <p:cNvSpPr/>
          <p:nvPr/>
        </p:nvSpPr>
        <p:spPr>
          <a:xfrm>
            <a:off x="5981551" y="3576637"/>
            <a:ext cx="228600" cy="228600"/>
          </a:xfrm>
          <a:prstGeom prst="roundRect">
            <a:avLst>
              <a:gd name="adj" fmla="val 50000"/>
            </a:avLst>
          </a:prstGeom>
          <a:solidFill>
            <a:srgbClr val="38BDF8"/>
          </a:solidFill>
          <a:ln w="38100" cap="flat" cmpd="sng">
            <a:solidFill>
              <a:srgbClr val="0F17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p65"/>
          <p:cNvSpPr/>
          <p:nvPr/>
        </p:nvSpPr>
        <p:spPr>
          <a:xfrm>
            <a:off x="8246566" y="3576637"/>
            <a:ext cx="228600" cy="228600"/>
          </a:xfrm>
          <a:prstGeom prst="roundRect">
            <a:avLst>
              <a:gd name="adj" fmla="val 50000"/>
            </a:avLst>
          </a:prstGeom>
          <a:solidFill>
            <a:srgbClr val="38BDF8"/>
          </a:solidFill>
          <a:ln w="38100" cap="flat" cmpd="sng">
            <a:solidFill>
              <a:srgbClr val="0F17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6" name="Google Shape;686;p65"/>
          <p:cNvSpPr/>
          <p:nvPr/>
        </p:nvSpPr>
        <p:spPr>
          <a:xfrm>
            <a:off x="10511581" y="3576637"/>
            <a:ext cx="228600" cy="228600"/>
          </a:xfrm>
          <a:prstGeom prst="roundRect">
            <a:avLst>
              <a:gd name="adj" fmla="val 50000"/>
            </a:avLst>
          </a:prstGeom>
          <a:solidFill>
            <a:srgbClr val="38BDF8"/>
          </a:solidFill>
          <a:ln w="38100" cap="flat" cmpd="sng">
            <a:solidFill>
              <a:srgbClr val="0F17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7" name="Google Shape;687;p65"/>
          <p:cNvSpPr txBox="1"/>
          <p:nvPr/>
        </p:nvSpPr>
        <p:spPr>
          <a:xfrm>
            <a:off x="762000" y="571500"/>
            <a:ext cx="11401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CVE ALLOCATION PROCESS</a:t>
            </a:r>
            <a:endParaRPr>
              <a:solidFill>
                <a:srgbClr val="00FFCC"/>
              </a:solidFill>
            </a:endParaRPr>
          </a:p>
        </p:txBody>
      </p:sp>
      <p:sp>
        <p:nvSpPr>
          <p:cNvPr id="688" name="Google Shape;688;p65"/>
          <p:cNvSpPr/>
          <p:nvPr/>
        </p:nvSpPr>
        <p:spPr>
          <a:xfrm>
            <a:off x="571500" y="571500"/>
            <a:ext cx="57300" cy="552600"/>
          </a:xfrm>
          <a:prstGeom prst="rect">
            <a:avLst/>
          </a:prstGeom>
          <a:solidFill>
            <a:srgbClr val="00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FF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72A"/>
        </a:solidFill>
        <a:effectLst/>
      </p:bgPr>
    </p:bg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66"/>
          <p:cNvSpPr txBox="1"/>
          <p:nvPr/>
        </p:nvSpPr>
        <p:spPr>
          <a:xfrm>
            <a:off x="495300" y="2487567"/>
            <a:ext cx="11201400" cy="14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500" b="1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History of CVSS</a:t>
            </a:r>
            <a:endParaRPr sz="9500">
              <a:solidFill>
                <a:srgbClr val="A3E635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120"/>
        </a:solidFill>
        <a:effectLst/>
      </p:bgPr>
    </p:bg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67"/>
          <p:cNvSpPr/>
          <p:nvPr/>
        </p:nvSpPr>
        <p:spPr>
          <a:xfrm>
            <a:off x="581025" y="3843337"/>
            <a:ext cx="11030100" cy="57300"/>
          </a:xfrm>
          <a:prstGeom prst="rect">
            <a:avLst/>
          </a:prstGeom>
          <a:solidFill>
            <a:srgbClr val="1122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9" name="Google Shape;699;p67"/>
          <p:cNvSpPr/>
          <p:nvPr/>
        </p:nvSpPr>
        <p:spPr>
          <a:xfrm>
            <a:off x="1679971" y="3757612"/>
            <a:ext cx="228600" cy="228600"/>
          </a:xfrm>
          <a:prstGeom prst="roundRect">
            <a:avLst>
              <a:gd name="adj" fmla="val 50000"/>
            </a:avLst>
          </a:prstGeom>
          <a:solidFill>
            <a:srgbClr val="64FFD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A3E635"/>
              </a:solidFill>
              <a:highlight>
                <a:srgbClr val="A3E635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700;p67"/>
          <p:cNvSpPr/>
          <p:nvPr/>
        </p:nvSpPr>
        <p:spPr>
          <a:xfrm>
            <a:off x="4547741" y="3757612"/>
            <a:ext cx="228600" cy="228600"/>
          </a:xfrm>
          <a:prstGeom prst="roundRect">
            <a:avLst>
              <a:gd name="adj" fmla="val 50000"/>
            </a:avLst>
          </a:prstGeom>
          <a:solidFill>
            <a:srgbClr val="64FFD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A3E6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p67"/>
          <p:cNvSpPr/>
          <p:nvPr/>
        </p:nvSpPr>
        <p:spPr>
          <a:xfrm>
            <a:off x="7415510" y="3757612"/>
            <a:ext cx="228600" cy="228600"/>
          </a:xfrm>
          <a:prstGeom prst="roundRect">
            <a:avLst>
              <a:gd name="adj" fmla="val 50000"/>
            </a:avLst>
          </a:prstGeom>
          <a:solidFill>
            <a:srgbClr val="64FFD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A3E6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2" name="Google Shape;702;p67"/>
          <p:cNvSpPr/>
          <p:nvPr/>
        </p:nvSpPr>
        <p:spPr>
          <a:xfrm>
            <a:off x="10283279" y="3757612"/>
            <a:ext cx="228600" cy="228600"/>
          </a:xfrm>
          <a:prstGeom prst="roundRect">
            <a:avLst>
              <a:gd name="adj" fmla="val 50000"/>
            </a:avLst>
          </a:prstGeom>
          <a:solidFill>
            <a:srgbClr val="64FFD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A3E6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3" name="Google Shape;703;p67"/>
          <p:cNvSpPr txBox="1"/>
          <p:nvPr/>
        </p:nvSpPr>
        <p:spPr>
          <a:xfrm>
            <a:off x="520362" y="4062412"/>
            <a:ext cx="25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CVSS v1.0</a:t>
            </a:r>
            <a:endParaRPr>
              <a:solidFill>
                <a:srgbClr val="A3E635"/>
              </a:solidFill>
            </a:endParaRPr>
          </a:p>
        </p:txBody>
      </p:sp>
      <p:sp>
        <p:nvSpPr>
          <p:cNvPr id="704" name="Google Shape;704;p67"/>
          <p:cNvSpPr txBox="1"/>
          <p:nvPr/>
        </p:nvSpPr>
        <p:spPr>
          <a:xfrm>
            <a:off x="581025" y="4438901"/>
            <a:ext cx="2426400" cy="10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Initial release focusing on base metrics for vulnerability severity.</a:t>
            </a:r>
            <a:endParaRPr sz="1600" dirty="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705" name="Google Shape;705;p67"/>
          <p:cNvSpPr txBox="1"/>
          <p:nvPr/>
        </p:nvSpPr>
        <p:spPr>
          <a:xfrm>
            <a:off x="3388131" y="2119312"/>
            <a:ext cx="25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CVSS v2.0</a:t>
            </a:r>
            <a:endParaRPr>
              <a:solidFill>
                <a:srgbClr val="A3E635"/>
              </a:solidFill>
            </a:endParaRPr>
          </a:p>
        </p:txBody>
      </p:sp>
      <p:sp>
        <p:nvSpPr>
          <p:cNvPr id="706" name="Google Shape;706;p67"/>
          <p:cNvSpPr txBox="1"/>
          <p:nvPr/>
        </p:nvSpPr>
        <p:spPr>
          <a:xfrm>
            <a:off x="3448794" y="2495801"/>
            <a:ext cx="2426400" cy="10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Became the global standard for nearly 15 years of security analysis.</a:t>
            </a:r>
            <a:endParaRPr sz="16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707" name="Google Shape;707;p67"/>
          <p:cNvSpPr txBox="1"/>
          <p:nvPr/>
        </p:nvSpPr>
        <p:spPr>
          <a:xfrm>
            <a:off x="6255900" y="4062412"/>
            <a:ext cx="25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CVSS v3.0/3.1</a:t>
            </a:r>
            <a:endParaRPr>
              <a:solidFill>
                <a:srgbClr val="A3E635"/>
              </a:solidFill>
            </a:endParaRPr>
          </a:p>
        </p:txBody>
      </p:sp>
      <p:sp>
        <p:nvSpPr>
          <p:cNvPr id="708" name="Google Shape;708;p67"/>
          <p:cNvSpPr txBox="1"/>
          <p:nvPr/>
        </p:nvSpPr>
        <p:spPr>
          <a:xfrm>
            <a:off x="6316563" y="4438901"/>
            <a:ext cx="2426400" cy="10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Modern framework refining accuracy and environmental context.</a:t>
            </a:r>
            <a:endParaRPr sz="16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709" name="Google Shape;709;p67"/>
          <p:cNvSpPr txBox="1"/>
          <p:nvPr/>
        </p:nvSpPr>
        <p:spPr>
          <a:xfrm>
            <a:off x="9123670" y="2119312"/>
            <a:ext cx="25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CVSS v4.0</a:t>
            </a:r>
            <a:endParaRPr>
              <a:solidFill>
                <a:srgbClr val="A3E635"/>
              </a:solidFill>
            </a:endParaRPr>
          </a:p>
        </p:txBody>
      </p:sp>
      <p:sp>
        <p:nvSpPr>
          <p:cNvPr id="710" name="Google Shape;710;p67"/>
          <p:cNvSpPr txBox="1"/>
          <p:nvPr/>
        </p:nvSpPr>
        <p:spPr>
          <a:xfrm>
            <a:off x="9184332" y="2495801"/>
            <a:ext cx="2426400" cy="10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The next frontier: Fine-grained metrics and OT/IoT considerations.</a:t>
            </a:r>
            <a:endParaRPr sz="16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711" name="Google Shape;711;p67"/>
          <p:cNvSpPr txBox="1"/>
          <p:nvPr/>
        </p:nvSpPr>
        <p:spPr>
          <a:xfrm>
            <a:off x="819150" y="581025"/>
            <a:ext cx="11331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The Evolution of CVSS</a:t>
            </a:r>
            <a:endParaRPr sz="3600">
              <a:solidFill>
                <a:srgbClr val="00FFCC"/>
              </a:solidFill>
            </a:endParaRPr>
          </a:p>
        </p:txBody>
      </p:sp>
      <p:sp>
        <p:nvSpPr>
          <p:cNvPr id="712" name="Google Shape;712;p67"/>
          <p:cNvSpPr/>
          <p:nvPr/>
        </p:nvSpPr>
        <p:spPr>
          <a:xfrm>
            <a:off x="571500" y="571500"/>
            <a:ext cx="57300" cy="552600"/>
          </a:xfrm>
          <a:prstGeom prst="rect">
            <a:avLst/>
          </a:prstGeom>
          <a:solidFill>
            <a:srgbClr val="00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FF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120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68"/>
          <p:cNvSpPr txBox="1"/>
          <p:nvPr/>
        </p:nvSpPr>
        <p:spPr>
          <a:xfrm>
            <a:off x="581025" y="2562225"/>
            <a:ext cx="5229300" cy="1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0" b="1" i="0" u="none" strike="noStrike" cap="none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2022</a:t>
            </a:r>
            <a:endParaRPr sz="10500">
              <a:solidFill>
                <a:srgbClr val="A3E635"/>
              </a:solidFill>
            </a:endParaRPr>
          </a:p>
        </p:txBody>
      </p:sp>
      <p:sp>
        <p:nvSpPr>
          <p:cNvPr id="718" name="Google Shape;718;p68"/>
          <p:cNvSpPr txBox="1"/>
          <p:nvPr/>
        </p:nvSpPr>
        <p:spPr>
          <a:xfrm>
            <a:off x="581025" y="4181475"/>
            <a:ext cx="5229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July 13th Support End</a:t>
            </a:r>
            <a:endParaRPr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719" name="Google Shape;719;p68"/>
          <p:cNvSpPr txBox="1"/>
          <p:nvPr/>
        </p:nvSpPr>
        <p:spPr>
          <a:xfrm>
            <a:off x="6381750" y="1968225"/>
            <a:ext cx="5490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The Legacy Era Ends</a:t>
            </a:r>
            <a:endParaRPr sz="2800">
              <a:solidFill>
                <a:srgbClr val="A3E635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720" name="Google Shape;720;p68"/>
          <p:cNvSpPr txBox="1"/>
          <p:nvPr/>
        </p:nvSpPr>
        <p:spPr>
          <a:xfrm>
            <a:off x="6381750" y="2468756"/>
            <a:ext cx="5229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As of </a:t>
            </a:r>
            <a:r>
              <a:rPr lang="en-US" sz="2000" b="1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July 13, 2022</a:t>
            </a:r>
            <a:r>
              <a:rPr lang="en-US" sz="2000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, the National Vulnerability Database (NVD) officially ceased generating new scores for CVSS v2.0.</a:t>
            </a:r>
            <a:endParaRPr sz="2000" dirty="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721" name="Google Shape;721;p68"/>
          <p:cNvSpPr txBox="1"/>
          <p:nvPr/>
        </p:nvSpPr>
        <p:spPr>
          <a:xfrm>
            <a:off x="6381750" y="3976031"/>
            <a:ext cx="52293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While existing data remains, all new CVEs are now exclusively scored using modern frameworks to ensure alignment with CISA policies and global industry shifts.</a:t>
            </a:r>
            <a:endParaRPr sz="20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722" name="Google Shape;722;p68"/>
          <p:cNvSpPr txBox="1"/>
          <p:nvPr/>
        </p:nvSpPr>
        <p:spPr>
          <a:xfrm>
            <a:off x="819150" y="581025"/>
            <a:ext cx="11331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Retirement of CVSS v2.0</a:t>
            </a:r>
            <a:endParaRPr sz="3600">
              <a:solidFill>
                <a:srgbClr val="00FFCC"/>
              </a:solidFill>
            </a:endParaRPr>
          </a:p>
        </p:txBody>
      </p:sp>
      <p:sp>
        <p:nvSpPr>
          <p:cNvPr id="723" name="Google Shape;723;p68"/>
          <p:cNvSpPr/>
          <p:nvPr/>
        </p:nvSpPr>
        <p:spPr>
          <a:xfrm>
            <a:off x="571500" y="571500"/>
            <a:ext cx="57300" cy="552600"/>
          </a:xfrm>
          <a:prstGeom prst="rect">
            <a:avLst/>
          </a:prstGeom>
          <a:solidFill>
            <a:srgbClr val="00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FF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120"/>
        </a:solidFill>
        <a:effectLst/>
      </p:bgPr>
    </p:bg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69"/>
          <p:cNvSpPr txBox="1"/>
          <p:nvPr/>
        </p:nvSpPr>
        <p:spPr>
          <a:xfrm>
            <a:off x="581025" y="1966893"/>
            <a:ext cx="8672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Widespread Adoption</a:t>
            </a:r>
            <a:endParaRPr sz="2800">
              <a:solidFill>
                <a:srgbClr val="A3E635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729" name="Google Shape;729;p69"/>
          <p:cNvSpPr txBox="1"/>
          <p:nvPr/>
        </p:nvSpPr>
        <p:spPr>
          <a:xfrm>
            <a:off x="581025" y="2764255"/>
            <a:ext cx="82596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CVSS v3.1 is now the most widely utilized framework across the globe. It provides a more granular approach to scoring than its predecessors.</a:t>
            </a:r>
            <a:endParaRPr sz="20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730" name="Google Shape;730;p69"/>
          <p:cNvSpPr txBox="1"/>
          <p:nvPr/>
        </p:nvSpPr>
        <p:spPr>
          <a:xfrm>
            <a:off x="581025" y="4602402"/>
            <a:ext cx="82596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It addresses the complexities of modern software architectures, including user interaction requirements and the critical concept of "Scope" changes.</a:t>
            </a:r>
            <a:endParaRPr sz="20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731" name="Google Shape;731;p69"/>
          <p:cNvSpPr txBox="1"/>
          <p:nvPr/>
        </p:nvSpPr>
        <p:spPr>
          <a:xfrm>
            <a:off x="819150" y="581025"/>
            <a:ext cx="11331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The Current Standard: v3.1</a:t>
            </a:r>
            <a:endParaRPr sz="3600">
              <a:solidFill>
                <a:srgbClr val="00FFCC"/>
              </a:solidFill>
            </a:endParaRPr>
          </a:p>
        </p:txBody>
      </p:sp>
      <p:sp>
        <p:nvSpPr>
          <p:cNvPr id="732" name="Google Shape;732;p69"/>
          <p:cNvSpPr/>
          <p:nvPr/>
        </p:nvSpPr>
        <p:spPr>
          <a:xfrm>
            <a:off x="571500" y="571500"/>
            <a:ext cx="57300" cy="552600"/>
          </a:xfrm>
          <a:prstGeom prst="rect">
            <a:avLst/>
          </a:prstGeom>
          <a:solidFill>
            <a:srgbClr val="00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FF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120"/>
        </a:solidFill>
        <a:effectLst/>
      </p:bgPr>
    </p:bg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" name="Google Shape;737;p70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025" y="2700324"/>
            <a:ext cx="5229225" cy="255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70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81750" y="2700324"/>
            <a:ext cx="5229225" cy="2555675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70"/>
          <p:cNvSpPr txBox="1"/>
          <p:nvPr/>
        </p:nvSpPr>
        <p:spPr>
          <a:xfrm>
            <a:off x="971550" y="2784862"/>
            <a:ext cx="4670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Exploitability Metrics</a:t>
            </a:r>
            <a:endParaRPr sz="2800">
              <a:solidFill>
                <a:srgbClr val="A3E635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740" name="Google Shape;740;p70"/>
          <p:cNvSpPr txBox="1"/>
          <p:nvPr/>
        </p:nvSpPr>
        <p:spPr>
          <a:xfrm>
            <a:off x="971550" y="3213393"/>
            <a:ext cx="44481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Focuses on the "how" of the attack. Includes Attack Vector (AV), Complexity (AC), Privileges Required (PR), and User Interaction (UI).</a:t>
            </a:r>
            <a:endParaRPr sz="2000" dirty="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741" name="Google Shape;741;p70"/>
          <p:cNvSpPr txBox="1"/>
          <p:nvPr/>
        </p:nvSpPr>
        <p:spPr>
          <a:xfrm>
            <a:off x="6772275" y="2784862"/>
            <a:ext cx="4670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Impact Metrics</a:t>
            </a:r>
            <a:endParaRPr sz="2800">
              <a:solidFill>
                <a:srgbClr val="A3E635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742" name="Google Shape;742;p70"/>
          <p:cNvSpPr txBox="1"/>
          <p:nvPr/>
        </p:nvSpPr>
        <p:spPr>
          <a:xfrm>
            <a:off x="6772275" y="3213393"/>
            <a:ext cx="44481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Focuses on the "what" of the result. Measures the impact on Confidentiality (C), Integrity (I), and Availability (A).</a:t>
            </a:r>
            <a:endParaRPr sz="20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743" name="Google Shape;743;p70"/>
          <p:cNvSpPr txBox="1"/>
          <p:nvPr/>
        </p:nvSpPr>
        <p:spPr>
          <a:xfrm>
            <a:off x="819150" y="581025"/>
            <a:ext cx="11331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The Foundation: Base Score</a:t>
            </a:r>
            <a:endParaRPr sz="3600">
              <a:solidFill>
                <a:srgbClr val="00FFCC"/>
              </a:solidFill>
            </a:endParaRPr>
          </a:p>
        </p:txBody>
      </p:sp>
      <p:sp>
        <p:nvSpPr>
          <p:cNvPr id="744" name="Google Shape;744;p70"/>
          <p:cNvSpPr/>
          <p:nvPr/>
        </p:nvSpPr>
        <p:spPr>
          <a:xfrm>
            <a:off x="571500" y="571500"/>
            <a:ext cx="57300" cy="552600"/>
          </a:xfrm>
          <a:prstGeom prst="rect">
            <a:avLst/>
          </a:prstGeom>
          <a:solidFill>
            <a:srgbClr val="00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FF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120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9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025" y="1466850"/>
            <a:ext cx="11029950" cy="4810124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9"/>
          <p:cNvSpPr txBox="1"/>
          <p:nvPr/>
        </p:nvSpPr>
        <p:spPr>
          <a:xfrm>
            <a:off x="581025" y="5400675"/>
            <a:ext cx="110301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The final score is a refinement. While the Base score provides the foundation, Temporal and Environmental factors can significantly shift the severity rating for internal risk management.</a:t>
            </a:r>
            <a:endParaRPr sz="20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62" name="Google Shape;162;p19"/>
          <p:cNvSpPr txBox="1"/>
          <p:nvPr/>
        </p:nvSpPr>
        <p:spPr>
          <a:xfrm>
            <a:off x="819150" y="581025"/>
            <a:ext cx="11331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Dynamic Scoring Proportions</a:t>
            </a:r>
            <a:endParaRPr sz="3600">
              <a:solidFill>
                <a:srgbClr val="00FFCC"/>
              </a:solidFill>
            </a:endParaRPr>
          </a:p>
        </p:txBody>
      </p:sp>
      <p:sp>
        <p:nvSpPr>
          <p:cNvPr id="163" name="Google Shape;163;p19"/>
          <p:cNvSpPr/>
          <p:nvPr/>
        </p:nvSpPr>
        <p:spPr>
          <a:xfrm>
            <a:off x="571500" y="571500"/>
            <a:ext cx="57300" cy="552600"/>
          </a:xfrm>
          <a:prstGeom prst="rect">
            <a:avLst/>
          </a:prstGeom>
          <a:solidFill>
            <a:srgbClr val="00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FF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0" title="total-CV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617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1"/>
          <p:cNvSpPr txBox="1"/>
          <p:nvPr/>
        </p:nvSpPr>
        <p:spPr>
          <a:xfrm>
            <a:off x="305276" y="2429916"/>
            <a:ext cx="115815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i="0" u="none" strike="noStrike" cap="none" dirty="0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The Detection Landscape</a:t>
            </a:r>
            <a:endParaRPr sz="7500" dirty="0">
              <a:solidFill>
                <a:srgbClr val="A3E635"/>
              </a:solidFill>
            </a:endParaRPr>
          </a:p>
        </p:txBody>
      </p:sp>
      <p:sp>
        <p:nvSpPr>
          <p:cNvPr id="174" name="Google Shape;174;p21"/>
          <p:cNvSpPr txBox="1"/>
          <p:nvPr/>
        </p:nvSpPr>
        <p:spPr>
          <a:xfrm>
            <a:off x="2286000" y="3781934"/>
            <a:ext cx="76200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Analyzing organizational approaches to vulnerability scanning and manual investigation methodologies.</a:t>
            </a:r>
            <a:endParaRPr sz="20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617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2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6000" y="1440000"/>
            <a:ext cx="5419499" cy="48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2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91475" y="1440000"/>
            <a:ext cx="5419499" cy="48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2"/>
          <p:cNvSpPr txBox="1"/>
          <p:nvPr/>
        </p:nvSpPr>
        <p:spPr>
          <a:xfrm>
            <a:off x="771525" y="1665100"/>
            <a:ext cx="4858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Manual Investigation</a:t>
            </a:r>
            <a:endParaRPr sz="2800" dirty="0">
              <a:solidFill>
                <a:srgbClr val="A3E635"/>
              </a:solidFill>
            </a:endParaRPr>
          </a:p>
        </p:txBody>
      </p:sp>
      <p:sp>
        <p:nvSpPr>
          <p:cNvPr id="182" name="Google Shape;182;p22"/>
          <p:cNvSpPr txBox="1"/>
          <p:nvPr/>
        </p:nvSpPr>
        <p:spPr>
          <a:xfrm>
            <a:off x="750300" y="2120465"/>
            <a:ext cx="5155200" cy="22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Organizations often employ manual filtering of CVEs for specific </a:t>
            </a:r>
            <a:r>
              <a:rPr lang="en-US" sz="2000" b="1" i="0" u="none" strike="noStrike" cap="none" dirty="0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monitored systems</a:t>
            </a:r>
            <a:r>
              <a:rPr lang="en-US" sz="2000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. This high-touch approach ensures context-aware analysis but creates significant resource overhead as database volume swells.</a:t>
            </a:r>
            <a:endParaRPr sz="2000" dirty="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83" name="Google Shape;183;p22"/>
          <p:cNvSpPr txBox="1"/>
          <p:nvPr/>
        </p:nvSpPr>
        <p:spPr>
          <a:xfrm>
            <a:off x="6447952" y="1665100"/>
            <a:ext cx="5001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A3E635"/>
                </a:solidFill>
                <a:latin typeface="Urbanist"/>
                <a:ea typeface="Urbanist"/>
                <a:cs typeface="Urbanist"/>
                <a:sym typeface="Urbanist"/>
              </a:rPr>
              <a:t>Automated Detection</a:t>
            </a:r>
            <a:endParaRPr sz="2800">
              <a:solidFill>
                <a:srgbClr val="A3E635"/>
              </a:solidFill>
            </a:endParaRPr>
          </a:p>
        </p:txBody>
      </p:sp>
      <p:sp>
        <p:nvSpPr>
          <p:cNvPr id="184" name="Google Shape;184;p22"/>
          <p:cNvSpPr txBox="1"/>
          <p:nvPr/>
        </p:nvSpPr>
        <p:spPr>
          <a:xfrm>
            <a:off x="6408000" y="2120465"/>
            <a:ext cx="5155200" cy="22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Modern workflows leverage specialized </a:t>
            </a:r>
            <a:r>
              <a:rPr lang="en-US" sz="2000" b="1" i="0" u="none" strike="noStrike" cap="none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CVE-detection tools</a:t>
            </a:r>
            <a:r>
              <a:rPr lang="en-US" sz="2000" i="0" u="none" strike="noStrike" cap="none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 </a:t>
            </a:r>
            <a:r>
              <a:rPr lang="en-US" sz="2000" i="0" u="none" strike="noStrike" cap="none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to scan infrastructures. These range from broad system-wide monitors to deep-dive inspectors focused on specific binary footprints.</a:t>
            </a:r>
            <a:endParaRPr sz="20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85" name="Google Shape;185;p22"/>
          <p:cNvSpPr txBox="1"/>
          <p:nvPr/>
        </p:nvSpPr>
        <p:spPr>
          <a:xfrm>
            <a:off x="1080337" y="4765278"/>
            <a:ext cx="4210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Expert-driven precision filtering</a:t>
            </a:r>
            <a:endParaRPr sz="2000" dirty="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86" name="Google Shape;186;p22"/>
          <p:cNvSpPr txBox="1"/>
          <p:nvPr/>
        </p:nvSpPr>
        <p:spPr>
          <a:xfrm>
            <a:off x="1080337" y="5244536"/>
            <a:ext cx="4210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Context-aware risk assessment</a:t>
            </a:r>
            <a:endParaRPr sz="2000" dirty="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87" name="Google Shape;187;p22"/>
          <p:cNvSpPr txBox="1"/>
          <p:nvPr/>
        </p:nvSpPr>
        <p:spPr>
          <a:xfrm>
            <a:off x="1080337" y="5739836"/>
            <a:ext cx="4210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High resource and time cost</a:t>
            </a:r>
            <a:endParaRPr sz="2000" dirty="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88" name="Google Shape;188;p22"/>
          <p:cNvSpPr txBox="1"/>
          <p:nvPr/>
        </p:nvSpPr>
        <p:spPr>
          <a:xfrm>
            <a:off x="6785812" y="4776338"/>
            <a:ext cx="4210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High-speed bulk scanning</a:t>
            </a:r>
            <a:endParaRPr sz="2000" dirty="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89" name="Google Shape;189;p22"/>
          <p:cNvSpPr txBox="1"/>
          <p:nvPr/>
        </p:nvSpPr>
        <p:spPr>
          <a:xfrm>
            <a:off x="6785812" y="5271638"/>
            <a:ext cx="4210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Scalable monitoring capabilities</a:t>
            </a:r>
            <a:endParaRPr sz="2000" dirty="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90" name="Google Shape;190;p22"/>
          <p:cNvSpPr txBox="1"/>
          <p:nvPr/>
        </p:nvSpPr>
        <p:spPr>
          <a:xfrm>
            <a:off x="6785812" y="5766938"/>
            <a:ext cx="4210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rPr>
              <a:t>Consistency across environments</a:t>
            </a:r>
            <a:endParaRPr sz="2000" dirty="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91" name="Google Shape;191;p22"/>
          <p:cNvSpPr txBox="1"/>
          <p:nvPr/>
        </p:nvSpPr>
        <p:spPr>
          <a:xfrm>
            <a:off x="771525" y="581025"/>
            <a:ext cx="11381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00FFCC"/>
                </a:solidFill>
                <a:latin typeface="Urbanist"/>
                <a:ea typeface="Urbanist"/>
                <a:cs typeface="Urbanist"/>
                <a:sym typeface="Urbanist"/>
              </a:rPr>
              <a:t>CORE DETECTION METHODOLOGIES</a:t>
            </a:r>
            <a:endParaRPr sz="3600" b="1">
              <a:solidFill>
                <a:srgbClr val="00FFCC"/>
              </a:solidFill>
            </a:endParaRPr>
          </a:p>
        </p:txBody>
      </p:sp>
      <p:pic>
        <p:nvPicPr>
          <p:cNvPr id="192" name="Google Shape;192;p22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6962" y="4921935"/>
            <a:ext cx="209550" cy="2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2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6962" y="5417235"/>
            <a:ext cx="209550" cy="2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2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6962" y="5912535"/>
            <a:ext cx="209550" cy="2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2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52437" y="4949036"/>
            <a:ext cx="209550" cy="2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2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52437" y="5444336"/>
            <a:ext cx="209550" cy="2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2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52437" y="5939636"/>
            <a:ext cx="209550" cy="21907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2"/>
          <p:cNvSpPr/>
          <p:nvPr/>
        </p:nvSpPr>
        <p:spPr>
          <a:xfrm>
            <a:off x="571500" y="571500"/>
            <a:ext cx="57300" cy="552600"/>
          </a:xfrm>
          <a:prstGeom prst="rect">
            <a:avLst/>
          </a:prstGeom>
          <a:solidFill>
            <a:srgbClr val="00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FF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3918</TotalTime>
  <Words>2548</Words>
  <Application>Microsoft Office PowerPoint</Application>
  <PresentationFormat>Widescreen</PresentationFormat>
  <Paragraphs>276</Paragraphs>
  <Slides>57</Slides>
  <Notes>57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70" baseType="lpstr">
      <vt:lpstr>Poppins</vt:lpstr>
      <vt:lpstr>Inter</vt:lpstr>
      <vt:lpstr>Urbanist</vt:lpstr>
      <vt:lpstr>Urbanist Medium</vt:lpstr>
      <vt:lpstr>Urbanist ExtraBold</vt:lpstr>
      <vt:lpstr>Courier New</vt:lpstr>
      <vt:lpstr>Helvetica Neue Light</vt:lpstr>
      <vt:lpstr>Poppins SemiBold</vt:lpstr>
      <vt:lpstr>Space Grotesk</vt:lpstr>
      <vt:lpstr>Calibri</vt:lpstr>
      <vt:lpstr>Lato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sdoshi</cp:lastModifiedBy>
  <cp:revision>4</cp:revision>
  <dcterms:modified xsi:type="dcterms:W3CDTF">2026-06-13T09:54:24Z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