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</p:sldIdLst>
  <p:sldSz cy="5143500" cx="9144000"/>
  <p:notesSz cx="6858000" cy="9144000"/>
  <p:embeddedFontLst>
    <p:embeddedFont>
      <p:font typeface="Helvetica Neue Light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28" roundtripDataSignature="AMtx7mhnyaPDucNd9kYg8WOWjLu+aAgHH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84492255-9702-40D3-AC48-5019FD6123A0}">
  <a:tblStyle styleId="{84492255-9702-40D3-AC48-5019FD6123A0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font" Target="fonts/HelveticaNeueLight-regular.fntdata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HelveticaNeueLight-italic.fntdata"/><Relationship Id="rId25" Type="http://schemas.openxmlformats.org/officeDocument/2006/relationships/font" Target="fonts/HelveticaNeueLight-bold.fntdata"/><Relationship Id="rId28" Type="http://customschemas.google.com/relationships/presentationmetadata" Target="metadata"/><Relationship Id="rId27" Type="http://schemas.openxmlformats.org/officeDocument/2006/relationships/font" Target="fonts/HelveticaNeueLight-bold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" name="Google Shape;29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deb6efcaf6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g3deb6efcaf6_0_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f1323bb8db_0_2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g3f1323bb8db_0_24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dea7c74bbc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g3dea7c74bbc_0_6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f1323bb8db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g3f1323bb8db_0_14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dea7c74bbc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g3dea7c74bbc_0_13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dea7c74bbc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g3dea7c74bbc_0_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f1323bb8db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g3f1323bb8db_0_9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" name="Google Shape;35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3dea7c74bbc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g3dea7c74bbc_0_17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3dea7c74bbc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g3dea7c74bbc_0_1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3dea7c74bbc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g3dea7c74bbc_0_9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dea7c74bbc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g3dea7c74bbc_0_1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dea7c74bbc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g3dea7c74bbc_0_1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dea7c74bbc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g3dea7c74bbc_0_9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f1323bb8db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g3f1323bb8db_0_1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9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bg>
      <p:bgPr>
        <a:solidFill>
          <a:srgbClr val="07A89D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5"/>
          <p:cNvSpPr txBox="1"/>
          <p:nvPr>
            <p:ph idx="1" type="body"/>
          </p:nvPr>
        </p:nvSpPr>
        <p:spPr>
          <a:xfrm>
            <a:off x="304706" y="1793384"/>
            <a:ext cx="8528850" cy="132135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360000" spcFirstLastPara="1" rIns="91425" wrap="square" tIns="45700">
            <a:noAutofit/>
          </a:bodyPr>
          <a:lstStyle>
            <a:lvl1pPr indent="-228600" lvl="0" marL="457200" algn="l"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b="1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ctr"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-228600" lvl="2" marL="1371600" algn="ctr"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-228600" lvl="3" marL="1828800" algn="ctr"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-228600" lvl="4" marL="2286000" algn="ctr"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" name="Google Shape;12;p5"/>
          <p:cNvSpPr txBox="1"/>
          <p:nvPr>
            <p:ph idx="2" type="body"/>
          </p:nvPr>
        </p:nvSpPr>
        <p:spPr>
          <a:xfrm>
            <a:off x="304706" y="3362243"/>
            <a:ext cx="4504361" cy="4031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360000" spcFirstLastPara="1" rIns="91425" wrap="square" tIns="45700">
            <a:no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i="0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ctr"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-228600" lvl="2" marL="1371600" algn="ctr"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-228600" lvl="3" marL="1828800" algn="ctr"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-228600" lvl="4" marL="2286000" algn="ctr"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" name="Google Shape;13;p5"/>
          <p:cNvSpPr txBox="1"/>
          <p:nvPr/>
        </p:nvSpPr>
        <p:spPr>
          <a:xfrm>
            <a:off x="211062" y="4648446"/>
            <a:ext cx="1532617" cy="3468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b="1" i="0" lang="en-CA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#OSSUMMMIT</a:t>
            </a:r>
            <a:endParaRPr b="1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Google Shape;14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35216" y="4612654"/>
            <a:ext cx="960972" cy="315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706" y="547464"/>
            <a:ext cx="5115982" cy="9984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white and black elephant with flowers&#10;&#10;AI-generated content may be incorrect." id="16" name="Google Shape;16;p5"/>
          <p:cNvPicPr preferRelativeResize="0"/>
          <p:nvPr/>
        </p:nvPicPr>
        <p:blipFill rotWithShape="1">
          <a:blip r:embed="rId4">
            <a:alphaModFix amt="40000"/>
          </a:blip>
          <a:srcRect b="0" l="0" r="0" t="0"/>
          <a:stretch/>
        </p:blipFill>
        <p:spPr>
          <a:xfrm>
            <a:off x="7122481" y="202977"/>
            <a:ext cx="1897988" cy="1351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bg>
      <p:bgPr>
        <a:solidFill>
          <a:srgbClr val="07A89D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white and black elephant with flowers&#10;&#10;AI-generated content may be incorrect." id="18" name="Google Shape;18;p6"/>
          <p:cNvPicPr preferRelativeResize="0"/>
          <p:nvPr/>
        </p:nvPicPr>
        <p:blipFill rotWithShape="1">
          <a:blip r:embed="rId2">
            <a:alphaModFix amt="20000"/>
          </a:blip>
          <a:srcRect b="0" l="0" r="0" t="0"/>
          <a:stretch/>
        </p:blipFill>
        <p:spPr>
          <a:xfrm>
            <a:off x="6703058" y="140992"/>
            <a:ext cx="1897988" cy="1351278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6"/>
          <p:cNvSpPr/>
          <p:nvPr/>
        </p:nvSpPr>
        <p:spPr>
          <a:xfrm>
            <a:off x="0" y="826642"/>
            <a:ext cx="9144000" cy="431685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6"/>
          <p:cNvSpPr txBox="1"/>
          <p:nvPr>
            <p:ph type="title"/>
          </p:nvPr>
        </p:nvSpPr>
        <p:spPr>
          <a:xfrm>
            <a:off x="229441" y="55169"/>
            <a:ext cx="7351048" cy="7011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6"/>
          <p:cNvSpPr txBox="1"/>
          <p:nvPr>
            <p:ph idx="1" type="body"/>
          </p:nvPr>
        </p:nvSpPr>
        <p:spPr>
          <a:xfrm>
            <a:off x="451951" y="1200151"/>
            <a:ext cx="8285649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6"/>
          <p:cNvSpPr txBox="1"/>
          <p:nvPr/>
        </p:nvSpPr>
        <p:spPr>
          <a:xfrm>
            <a:off x="8034596" y="4731242"/>
            <a:ext cx="847078" cy="23689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77500" lnSpcReduction="200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7A89D"/>
              </a:buClr>
              <a:buSzPct val="100000"/>
              <a:buFont typeface="Arial"/>
              <a:buNone/>
            </a:pPr>
            <a:r>
              <a:rPr b="1" i="0" lang="en-CA" sz="1000" u="none" cap="none" strike="noStrike">
                <a:solidFill>
                  <a:srgbClr val="07A89D"/>
                </a:solidFill>
                <a:latin typeface="Arial"/>
                <a:ea typeface="Arial"/>
                <a:cs typeface="Arial"/>
                <a:sym typeface="Arial"/>
              </a:rPr>
              <a:t>#OSSUMMIT</a:t>
            </a:r>
            <a:endParaRPr b="1" i="0" sz="1000" u="none" cap="none" strike="noStrike">
              <a:solidFill>
                <a:srgbClr val="07A89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52052" y="243940"/>
            <a:ext cx="1398088" cy="2728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bg>
      <p:bgPr>
        <a:solidFill>
          <a:srgbClr val="07A89D"/>
        </a:solidFill>
      </p:bgPr>
    </p:bg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00151" y="1501376"/>
            <a:ext cx="6743698" cy="13160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white and black elephant with flowers&#10;&#10;AI-generated content may be incorrect." id="26" name="Google Shape;26;p7"/>
          <p:cNvPicPr preferRelativeResize="0"/>
          <p:nvPr/>
        </p:nvPicPr>
        <p:blipFill rotWithShape="1">
          <a:blip r:embed="rId3">
            <a:alphaModFix amt="40000"/>
          </a:blip>
          <a:srcRect b="0" l="0" r="0" t="0"/>
          <a:stretch/>
        </p:blipFill>
        <p:spPr>
          <a:xfrm>
            <a:off x="7122481" y="202977"/>
            <a:ext cx="1897988" cy="1351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A89D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lack background with many circles&#10;&#10;AI-generated content may be incorrect." id="6" name="Google Shape;6;p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4"/>
          <p:cNvSpPr txBox="1"/>
          <p:nvPr>
            <p:ph type="title"/>
          </p:nvPr>
        </p:nvSpPr>
        <p:spPr>
          <a:xfrm>
            <a:off x="457200" y="205979"/>
            <a:ext cx="8229600" cy="5387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" name="Google Shape;8;p4"/>
          <p:cNvSpPr txBox="1"/>
          <p:nvPr>
            <p:ph idx="1" type="body"/>
          </p:nvPr>
        </p:nvSpPr>
        <p:spPr>
          <a:xfrm>
            <a:off x="457200" y="1200151"/>
            <a:ext cx="8229600" cy="32277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" name="Google Shape;9;p4"/>
          <p:cNvPicPr preferRelativeResize="0"/>
          <p:nvPr/>
        </p:nvPicPr>
        <p:blipFill rotWithShape="1">
          <a:blip r:embed="rId2">
            <a:alphaModFix amt="25000"/>
          </a:blip>
          <a:srcRect b="0" l="0" r="0" t="0"/>
          <a:stretch/>
        </p:blipFill>
        <p:spPr>
          <a:xfrm rot="10800000">
            <a:off x="-3" y="4724875"/>
            <a:ext cx="9143998" cy="430894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"/>
          <p:cNvSpPr txBox="1"/>
          <p:nvPr/>
        </p:nvSpPr>
        <p:spPr>
          <a:xfrm>
            <a:off x="-9837" y="2255494"/>
            <a:ext cx="91440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3300">
                <a:solidFill>
                  <a:schemeClr val="lt1"/>
                </a:solidFill>
              </a:rPr>
              <a:t>The Process of Exploration in AI Research</a:t>
            </a:r>
            <a:endParaRPr b="1" sz="33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CA" sz="3300">
                <a:solidFill>
                  <a:schemeClr val="lt1"/>
                </a:solidFill>
              </a:rPr>
              <a:t>A Researcher’s Perspective</a:t>
            </a:r>
            <a:endParaRPr sz="3300">
              <a:solidFill>
                <a:schemeClr val="lt1"/>
              </a:solidFill>
            </a:endParaRPr>
          </a:p>
        </p:txBody>
      </p:sp>
      <p:sp>
        <p:nvSpPr>
          <p:cNvPr id="32" name="Google Shape;32;p1"/>
          <p:cNvSpPr txBox="1"/>
          <p:nvPr/>
        </p:nvSpPr>
        <p:spPr>
          <a:xfrm>
            <a:off x="-9825" y="3500573"/>
            <a:ext cx="9144000" cy="9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800">
                <a:solidFill>
                  <a:schemeClr val="lt1"/>
                </a:solidFill>
              </a:rPr>
              <a:t>Bibekananda Hati</a:t>
            </a:r>
            <a:endParaRPr sz="28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CA" sz="1900">
                <a:solidFill>
                  <a:schemeClr val="lt1"/>
                </a:solidFill>
              </a:rPr>
              <a:t>ExperQuick.org</a:t>
            </a:r>
            <a:endParaRPr i="1" sz="19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deb6efcaf6_0_4"/>
          <p:cNvSpPr txBox="1"/>
          <p:nvPr>
            <p:ph type="title"/>
          </p:nvPr>
        </p:nvSpPr>
        <p:spPr>
          <a:xfrm>
            <a:off x="229441" y="55169"/>
            <a:ext cx="7350900" cy="70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CA"/>
              <a:t>Why MLOps Tools Don’t Fully Solve It</a:t>
            </a:r>
            <a:endParaRPr/>
          </a:p>
        </p:txBody>
      </p:sp>
      <p:pic>
        <p:nvPicPr>
          <p:cNvPr id="96" name="Google Shape;96;g3deb6efcaf6_0_4" title="Gemini_Generated_Image_1jiyhl1jiyhl1jiy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08669"/>
            <a:ext cx="7485066" cy="40824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f1323bb8db_0_243"/>
          <p:cNvSpPr txBox="1"/>
          <p:nvPr>
            <p:ph type="title"/>
          </p:nvPr>
        </p:nvSpPr>
        <p:spPr>
          <a:xfrm>
            <a:off x="229441" y="55169"/>
            <a:ext cx="7350900" cy="70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CA"/>
              <a:t>Researchers’ Responsibility </a:t>
            </a:r>
            <a:endParaRPr/>
          </a:p>
        </p:txBody>
      </p:sp>
      <p:grpSp>
        <p:nvGrpSpPr>
          <p:cNvPr id="102" name="Google Shape;102;g3f1323bb8db_0_243"/>
          <p:cNvGrpSpPr/>
          <p:nvPr/>
        </p:nvGrpSpPr>
        <p:grpSpPr>
          <a:xfrm>
            <a:off x="476250" y="1524000"/>
            <a:ext cx="8191500" cy="2476500"/>
            <a:chOff x="476250" y="1524000"/>
            <a:chExt cx="8191500" cy="2476500"/>
          </a:xfrm>
        </p:grpSpPr>
        <p:sp>
          <p:nvSpPr>
            <p:cNvPr id="103" name="Google Shape;103;g3f1323bb8db_0_243"/>
            <p:cNvSpPr/>
            <p:nvPr/>
          </p:nvSpPr>
          <p:spPr>
            <a:xfrm>
              <a:off x="476250" y="1524000"/>
              <a:ext cx="2476500" cy="2476500"/>
            </a:xfrm>
            <a:prstGeom prst="roundRect">
              <a:avLst>
                <a:gd fmla="val 4615" name="adj"/>
              </a:avLst>
            </a:prstGeom>
            <a:solidFill>
              <a:srgbClr val="F8FAFC"/>
            </a:solidFill>
            <a:ln cap="flat" cmpd="sng" w="9525">
              <a:solidFill>
                <a:srgbClr val="E2E8F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g3f1323bb8db_0_243"/>
            <p:cNvSpPr txBox="1"/>
            <p:nvPr/>
          </p:nvSpPr>
          <p:spPr>
            <a:xfrm>
              <a:off x="619125" y="1713611"/>
              <a:ext cx="3810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CA" sz="3200">
                  <a:solidFill>
                    <a:srgbClr val="07A89D"/>
                  </a:solidFill>
                  <a:latin typeface="Material Icons"/>
                  <a:ea typeface="Material Icons"/>
                  <a:cs typeface="Material Icons"/>
                  <a:sym typeface="Material Icons"/>
                </a:rPr>
                <a:t>gavel</a:t>
              </a:r>
              <a:endParaRPr sz="3200">
                <a:solidFill>
                  <a:srgbClr val="07A89D"/>
                </a:solidFill>
                <a:latin typeface="Material Icons"/>
                <a:ea typeface="Material Icons"/>
                <a:cs typeface="Material Icons"/>
                <a:sym typeface="Material Icons"/>
              </a:endParaRPr>
            </a:p>
          </p:txBody>
        </p:sp>
        <p:sp>
          <p:nvSpPr>
            <p:cNvPr id="105" name="Google Shape;105;g3f1323bb8db_0_243"/>
            <p:cNvSpPr txBox="1"/>
            <p:nvPr/>
          </p:nvSpPr>
          <p:spPr>
            <a:xfrm>
              <a:off x="619125" y="2190750"/>
              <a:ext cx="2190900" cy="166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CA" sz="2000">
                  <a:solidFill>
                    <a:srgbClr val="1E293B"/>
                  </a:solidFill>
                  <a:latin typeface="Arial"/>
                  <a:ea typeface="Arial"/>
                  <a:cs typeface="Arial"/>
                  <a:sym typeface="Arial"/>
                </a:rPr>
                <a:t>Wise/Auditable Decisions</a:t>
              </a:r>
              <a:endParaRPr b="1" sz="2000">
                <a:solidFill>
                  <a:srgbClr val="1E293B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rtl="0" algn="l">
                <a:spcBef>
                  <a:spcPts val="1125"/>
                </a:spcBef>
                <a:spcAft>
                  <a:spcPts val="0"/>
                </a:spcAft>
                <a:buNone/>
              </a:pPr>
              <a:r>
                <a:rPr lang="en-CA" sz="1100">
                  <a:solidFill>
                    <a:srgbClr val="64748B"/>
                  </a:solidFill>
                  <a:latin typeface="Arial"/>
                  <a:ea typeface="Arial"/>
                  <a:cs typeface="Arial"/>
                  <a:sym typeface="Arial"/>
                </a:rPr>
                <a:t>Ensuring every choice in the research process is transparent, documented, and justified by evidence.</a:t>
              </a:r>
              <a:endParaRPr sz="1100">
                <a:solidFill>
                  <a:srgbClr val="64748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g3f1323bb8db_0_243"/>
            <p:cNvSpPr/>
            <p:nvPr/>
          </p:nvSpPr>
          <p:spPr>
            <a:xfrm>
              <a:off x="3333750" y="1524000"/>
              <a:ext cx="2476500" cy="2476500"/>
            </a:xfrm>
            <a:prstGeom prst="roundRect">
              <a:avLst>
                <a:gd fmla="val 4615" name="adj"/>
              </a:avLst>
            </a:prstGeom>
            <a:solidFill>
              <a:srgbClr val="F8FAFC"/>
            </a:solidFill>
            <a:ln cap="flat" cmpd="sng" w="9525">
              <a:solidFill>
                <a:srgbClr val="E2E8F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g3f1323bb8db_0_243"/>
            <p:cNvSpPr txBox="1"/>
            <p:nvPr/>
          </p:nvSpPr>
          <p:spPr>
            <a:xfrm>
              <a:off x="3476625" y="1713611"/>
              <a:ext cx="3810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CA" sz="3200">
                  <a:solidFill>
                    <a:srgbClr val="07A89D"/>
                  </a:solidFill>
                  <a:latin typeface="Material Icons"/>
                  <a:ea typeface="Material Icons"/>
                  <a:cs typeface="Material Icons"/>
                  <a:sym typeface="Material Icons"/>
                </a:rPr>
                <a:t>speed</a:t>
              </a:r>
              <a:endParaRPr sz="3200">
                <a:solidFill>
                  <a:srgbClr val="07A89D"/>
                </a:solidFill>
                <a:latin typeface="Material Icons"/>
                <a:ea typeface="Material Icons"/>
                <a:cs typeface="Material Icons"/>
                <a:sym typeface="Material Icons"/>
              </a:endParaRPr>
            </a:p>
          </p:txBody>
        </p:sp>
        <p:sp>
          <p:nvSpPr>
            <p:cNvPr id="108" name="Google Shape;108;g3f1323bb8db_0_243"/>
            <p:cNvSpPr txBox="1"/>
            <p:nvPr/>
          </p:nvSpPr>
          <p:spPr>
            <a:xfrm>
              <a:off x="3476625" y="2190750"/>
              <a:ext cx="2190900" cy="166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CA" sz="2000">
                  <a:solidFill>
                    <a:srgbClr val="1E293B"/>
                  </a:solidFill>
                  <a:latin typeface="Arial"/>
                  <a:ea typeface="Arial"/>
                  <a:cs typeface="Arial"/>
                  <a:sym typeface="Arial"/>
                </a:rPr>
                <a:t>Optimal use of Time &amp; Compute</a:t>
              </a:r>
              <a:endParaRPr b="1" sz="2000">
                <a:solidFill>
                  <a:srgbClr val="1E293B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rtl="0" algn="l">
                <a:spcBef>
                  <a:spcPts val="1125"/>
                </a:spcBef>
                <a:spcAft>
                  <a:spcPts val="0"/>
                </a:spcAft>
                <a:buNone/>
              </a:pPr>
              <a:r>
                <a:rPr lang="en-CA" sz="1100">
                  <a:solidFill>
                    <a:srgbClr val="64748B"/>
                  </a:solidFill>
                  <a:latin typeface="Arial"/>
                  <a:ea typeface="Arial"/>
                  <a:cs typeface="Arial"/>
                  <a:sym typeface="Arial"/>
                </a:rPr>
                <a:t>Maximizing efficiency by streamlining workflows and reducing wasted computational resources.</a:t>
              </a:r>
              <a:endParaRPr sz="1100">
                <a:solidFill>
                  <a:srgbClr val="64748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g3f1323bb8db_0_243"/>
            <p:cNvSpPr/>
            <p:nvPr/>
          </p:nvSpPr>
          <p:spPr>
            <a:xfrm>
              <a:off x="6191250" y="1524000"/>
              <a:ext cx="2476500" cy="2476500"/>
            </a:xfrm>
            <a:prstGeom prst="roundRect">
              <a:avLst>
                <a:gd fmla="val 4615" name="adj"/>
              </a:avLst>
            </a:prstGeom>
            <a:solidFill>
              <a:srgbClr val="F8FAFC"/>
            </a:solidFill>
            <a:ln cap="flat" cmpd="sng" w="9525">
              <a:solidFill>
                <a:srgbClr val="E2E8F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g3f1323bb8db_0_243"/>
            <p:cNvSpPr txBox="1"/>
            <p:nvPr/>
          </p:nvSpPr>
          <p:spPr>
            <a:xfrm>
              <a:off x="6334125" y="1713611"/>
              <a:ext cx="3810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CA" sz="3200">
                  <a:solidFill>
                    <a:srgbClr val="07A89D"/>
                  </a:solidFill>
                  <a:latin typeface="Material Icons"/>
                  <a:ea typeface="Material Icons"/>
                  <a:cs typeface="Material Icons"/>
                  <a:sym typeface="Material Icons"/>
                </a:rPr>
                <a:t>auto_graph</a:t>
              </a:r>
              <a:endParaRPr sz="3200">
                <a:solidFill>
                  <a:srgbClr val="07A89D"/>
                </a:solidFill>
                <a:latin typeface="Material Icons"/>
                <a:ea typeface="Material Icons"/>
                <a:cs typeface="Material Icons"/>
                <a:sym typeface="Material Icons"/>
              </a:endParaRPr>
            </a:p>
          </p:txBody>
        </p:sp>
        <p:sp>
          <p:nvSpPr>
            <p:cNvPr id="111" name="Google Shape;111;g3f1323bb8db_0_243"/>
            <p:cNvSpPr txBox="1"/>
            <p:nvPr/>
          </p:nvSpPr>
          <p:spPr>
            <a:xfrm>
              <a:off x="6334125" y="2190750"/>
              <a:ext cx="2190900" cy="166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CA" sz="2000">
                  <a:solidFill>
                    <a:srgbClr val="1E293B"/>
                  </a:solidFill>
                  <a:latin typeface="Arial"/>
                  <a:ea typeface="Arial"/>
                  <a:cs typeface="Arial"/>
                  <a:sym typeface="Arial"/>
                </a:rPr>
                <a:t>Better Results</a:t>
              </a:r>
              <a:endParaRPr b="1" sz="2000">
                <a:solidFill>
                  <a:srgbClr val="1E293B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rtl="0" algn="l">
                <a:spcBef>
                  <a:spcPts val="1125"/>
                </a:spcBef>
                <a:spcAft>
                  <a:spcPts val="0"/>
                </a:spcAft>
                <a:buNone/>
              </a:pPr>
              <a:r>
                <a:rPr lang="en-CA" sz="1100">
                  <a:solidFill>
                    <a:srgbClr val="64748B"/>
                  </a:solidFill>
                  <a:latin typeface="Arial"/>
                  <a:ea typeface="Arial"/>
                  <a:cs typeface="Arial"/>
                  <a:sym typeface="Arial"/>
                </a:rPr>
                <a:t>Delivering high-quality outcomes through structured experimentation and rigorous validation.</a:t>
              </a:r>
              <a:endParaRPr sz="1100">
                <a:solidFill>
                  <a:srgbClr val="64748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dea7c74bbc_0_61"/>
          <p:cNvSpPr txBox="1"/>
          <p:nvPr>
            <p:ph type="title"/>
          </p:nvPr>
        </p:nvSpPr>
        <p:spPr>
          <a:xfrm>
            <a:off x="229441" y="55169"/>
            <a:ext cx="7350900" cy="70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CA"/>
              <a:t>Tracking Decisions &amp; Accountability</a:t>
            </a:r>
            <a:endParaRPr/>
          </a:p>
        </p:txBody>
      </p:sp>
      <p:pic>
        <p:nvPicPr>
          <p:cNvPr id="117" name="Google Shape;117;g3dea7c74bbc_0_61" title="Gemini_Generated_Image_5tqx8d5tqx8d5tqx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400" y="835619"/>
            <a:ext cx="7485066" cy="40824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f1323bb8db_0_140"/>
          <p:cNvSpPr txBox="1"/>
          <p:nvPr>
            <p:ph type="title"/>
          </p:nvPr>
        </p:nvSpPr>
        <p:spPr>
          <a:xfrm>
            <a:off x="229441" y="55169"/>
            <a:ext cx="7350900" cy="70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CA"/>
              <a:t>Experiment vs Its Metadata</a:t>
            </a:r>
            <a:endParaRPr/>
          </a:p>
        </p:txBody>
      </p:sp>
      <p:pic>
        <p:nvPicPr>
          <p:cNvPr id="123" name="Google Shape;123;g3f1323bb8db_0_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29800"/>
            <a:ext cx="3693376" cy="3961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g3f1323bb8db_0_140"/>
          <p:cNvPicPr preferRelativeResize="0"/>
          <p:nvPr/>
        </p:nvPicPr>
        <p:blipFill rotWithShape="1">
          <a:blip r:embed="rId4">
            <a:alphaModFix/>
          </a:blip>
          <a:srcRect b="0" l="0" r="0" t="6725"/>
          <a:stretch/>
        </p:blipFill>
        <p:spPr>
          <a:xfrm>
            <a:off x="5428750" y="1722800"/>
            <a:ext cx="3274775" cy="32683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g3f1323bb8db_0_140"/>
          <p:cNvSpPr txBox="1"/>
          <p:nvPr/>
        </p:nvSpPr>
        <p:spPr>
          <a:xfrm rot="-819">
            <a:off x="1421596" y="933844"/>
            <a:ext cx="25170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600">
                <a:solidFill>
                  <a:schemeClr val="dk1"/>
                </a:solidFill>
              </a:rPr>
              <a:t>Experiment</a:t>
            </a:r>
            <a:endParaRPr sz="2600">
              <a:solidFill>
                <a:schemeClr val="dk1"/>
              </a:solidFill>
            </a:endParaRPr>
          </a:p>
        </p:txBody>
      </p:sp>
      <p:sp>
        <p:nvSpPr>
          <p:cNvPr id="126" name="Google Shape;126;g3f1323bb8db_0_140"/>
          <p:cNvSpPr txBox="1"/>
          <p:nvPr/>
        </p:nvSpPr>
        <p:spPr>
          <a:xfrm>
            <a:off x="5428750" y="1029800"/>
            <a:ext cx="25170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600">
                <a:solidFill>
                  <a:schemeClr val="dk1"/>
                </a:solidFill>
              </a:rPr>
              <a:t>Meta data</a:t>
            </a:r>
            <a:endParaRPr sz="2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dea7c74bbc_0_136"/>
          <p:cNvSpPr txBox="1"/>
          <p:nvPr>
            <p:ph type="title"/>
          </p:nvPr>
        </p:nvSpPr>
        <p:spPr>
          <a:xfrm>
            <a:off x="229441" y="55169"/>
            <a:ext cx="7350900" cy="70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CA"/>
              <a:t>What If Experiments Were Queryable?</a:t>
            </a:r>
            <a:endParaRPr/>
          </a:p>
        </p:txBody>
      </p:sp>
      <p:graphicFrame>
        <p:nvGraphicFramePr>
          <p:cNvPr id="132" name="Google Shape;132;g3dea7c74bbc_0_136"/>
          <p:cNvGraphicFramePr/>
          <p:nvPr/>
        </p:nvGraphicFramePr>
        <p:xfrm>
          <a:off x="1406500" y="15017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{84492255-9702-40D3-AC48-5019FD6123A0}</a:tableStyleId>
              </a:tblPr>
              <a:tblGrid>
                <a:gridCol w="1206325"/>
                <a:gridCol w="1360050"/>
                <a:gridCol w="1689100"/>
                <a:gridCol w="1918375"/>
              </a:tblGrid>
              <a:tr h="546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CA" sz="1600"/>
                        <a:t>ppls ID</a:t>
                      </a:r>
                      <a:endParaRPr b="1" sz="1600"/>
                    </a:p>
                  </a:txBody>
                  <a:tcPr marT="91425" marB="91425" marR="91425" marL="91425">
                    <a:lnL cap="flat" cmpd="sng" w="7150">
                      <a:solidFill>
                        <a:srgbClr val="B3B3B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150">
                      <a:solidFill>
                        <a:srgbClr val="DFF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B3B3B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1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FF0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CA" sz="1600"/>
                        <a:t>shuffle</a:t>
                      </a:r>
                      <a:endParaRPr b="1" sz="1600"/>
                    </a:p>
                  </a:txBody>
                  <a:tcPr marT="91425" marB="91425" marR="91425" marL="91425">
                    <a:lnL cap="flat" cmpd="sng" w="7150">
                      <a:solidFill>
                        <a:srgbClr val="DFF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150">
                      <a:solidFill>
                        <a:srgbClr val="DFF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B3B3B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1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FF0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CA" sz="1600"/>
                        <a:t>sample_size</a:t>
                      </a:r>
                      <a:endParaRPr b="1" sz="1600"/>
                    </a:p>
                  </a:txBody>
                  <a:tcPr marT="91425" marB="91425" marR="91425" marL="91425">
                    <a:lnL cap="flat" cmpd="sng" w="7150">
                      <a:solidFill>
                        <a:srgbClr val="DFF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150">
                      <a:solidFill>
                        <a:srgbClr val="DFF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B3B3B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FF0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CA" sz="1600"/>
                        <a:t>feature_indices</a:t>
                      </a:r>
                      <a:endParaRPr b="1" sz="1600"/>
                    </a:p>
                  </a:txBody>
                  <a:tcPr marT="91425" marB="91425" marR="91425" marL="91425">
                    <a:lnL cap="flat" cmpd="sng" w="7150">
                      <a:solidFill>
                        <a:srgbClr val="DFF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150">
                      <a:solidFill>
                        <a:srgbClr val="DFF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B3B3B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FF0FF"/>
                    </a:solidFill>
                  </a:tcPr>
                </a:tc>
              </a:tr>
              <a:tr h="576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/>
                        <a:t>p1</a:t>
                      </a:r>
                      <a:endParaRPr sz="1600"/>
                    </a:p>
                  </a:txBody>
                  <a:tcPr marT="91425" marB="91425" marR="91425" marL="91425">
                    <a:lnL cap="flat" cmpd="sng" w="71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1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1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1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/>
                        <a:t>TRUE</a:t>
                      </a:r>
                      <a:endParaRPr sz="1600"/>
                    </a:p>
                  </a:txBody>
                  <a:tcPr marT="91425" marB="91425" marR="91425" marL="91425">
                    <a:lnL cap="flat" cmpd="sng" w="71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1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1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1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/>
                        <a:t>300</a:t>
                      </a:r>
                      <a:endParaRPr sz="1600"/>
                    </a:p>
                  </a:txBody>
                  <a:tcPr marT="91425" marB="91425" marR="91425" marL="91425">
                    <a:lnL cap="flat" cmpd="sng" w="71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1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1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/>
                        <a:t>[0, 2, 4, 6]</a:t>
                      </a:r>
                      <a:endParaRPr sz="1600"/>
                    </a:p>
                  </a:txBody>
                  <a:tcPr marT="91425" marB="91425" marR="91425" marL="91425">
                    <a:lnL cap="flat" cmpd="sng" w="71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1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1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576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/>
                        <a:t>p2</a:t>
                      </a:r>
                      <a:endParaRPr sz="1600"/>
                    </a:p>
                  </a:txBody>
                  <a:tcPr marT="91425" marB="91425" marR="91425" marL="91425">
                    <a:lnL cap="flat" cmpd="sng" w="71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1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1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1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/>
                        <a:t>TRUE</a:t>
                      </a:r>
                      <a:endParaRPr sz="1600"/>
                    </a:p>
                  </a:txBody>
                  <a:tcPr marT="91425" marB="91425" marR="91425" marL="91425">
                    <a:lnL cap="flat" cmpd="sng" w="71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1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1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1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/>
                        <a:t>300</a:t>
                      </a:r>
                      <a:endParaRPr sz="1600"/>
                    </a:p>
                  </a:txBody>
                  <a:tcPr marT="91425" marB="91425" marR="91425" marL="91425">
                    <a:lnL cap="flat" cmpd="sng" w="71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1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1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1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/>
                        <a:t>[1, 2, 4, 6]</a:t>
                      </a:r>
                      <a:endParaRPr sz="1600"/>
                    </a:p>
                  </a:txBody>
                  <a:tcPr marT="91425" marB="91425" marR="91425" marL="91425">
                    <a:lnL cap="flat" cmpd="sng" w="71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1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1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1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576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/>
                        <a:t>p3</a:t>
                      </a:r>
                      <a:endParaRPr sz="1600"/>
                    </a:p>
                  </a:txBody>
                  <a:tcPr marT="91425" marB="91425" marR="91425" marL="91425">
                    <a:lnL cap="flat" cmpd="sng" w="71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1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1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1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/>
                        <a:t>TRUE</a:t>
                      </a:r>
                      <a:endParaRPr sz="1600"/>
                    </a:p>
                  </a:txBody>
                  <a:tcPr marT="91425" marB="91425" marR="91425" marL="91425">
                    <a:lnL cap="flat" cmpd="sng" w="71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1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1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1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/>
                        <a:t>200</a:t>
                      </a:r>
                      <a:endParaRPr sz="1600"/>
                    </a:p>
                  </a:txBody>
                  <a:tcPr marT="91425" marB="91425" marR="91425" marL="91425">
                    <a:lnL cap="flat" cmpd="sng" w="71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1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1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1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/>
                        <a:t>[1, 2, 4, 6]</a:t>
                      </a:r>
                      <a:endParaRPr sz="1600"/>
                    </a:p>
                  </a:txBody>
                  <a:tcPr marT="91425" marB="91425" marR="91425" marL="91425">
                    <a:lnL cap="flat" cmpd="sng" w="71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1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1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1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576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/>
                        <a:t>p5</a:t>
                      </a:r>
                      <a:endParaRPr sz="1600"/>
                    </a:p>
                  </a:txBody>
                  <a:tcPr marT="91425" marB="91425" marR="91425" marL="91425">
                    <a:lnL cap="flat" cmpd="sng" w="71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1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1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1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/>
                        <a:t>TRUE</a:t>
                      </a:r>
                      <a:endParaRPr sz="1600"/>
                    </a:p>
                  </a:txBody>
                  <a:tcPr marT="91425" marB="91425" marR="91425" marL="91425">
                    <a:lnL cap="flat" cmpd="sng" w="71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1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1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1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/>
                        <a:t>100</a:t>
                      </a:r>
                      <a:endParaRPr sz="1600"/>
                    </a:p>
                  </a:txBody>
                  <a:tcPr marT="91425" marB="91425" marR="91425" marL="91425">
                    <a:lnL cap="flat" cmpd="sng" w="71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1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1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1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/>
                        <a:t>[1, 2, 4, 6]</a:t>
                      </a:r>
                      <a:endParaRPr sz="1600"/>
                    </a:p>
                  </a:txBody>
                  <a:tcPr marT="91425" marB="91425" marR="91425" marL="91425">
                    <a:lnL cap="flat" cmpd="sng" w="71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1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1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1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576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/>
                        <a:t>p6</a:t>
                      </a:r>
                      <a:endParaRPr sz="1600"/>
                    </a:p>
                  </a:txBody>
                  <a:tcPr marT="91425" marB="91425" marR="91425" marL="91425">
                    <a:lnL cap="flat" cmpd="sng" w="71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1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1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1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/>
                        <a:t>TRUE</a:t>
                      </a:r>
                      <a:endParaRPr sz="1600"/>
                    </a:p>
                  </a:txBody>
                  <a:tcPr marT="91425" marB="91425" marR="91425" marL="91425">
                    <a:lnL cap="flat" cmpd="sng" w="71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1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1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1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/>
                        <a:t>100</a:t>
                      </a:r>
                      <a:endParaRPr sz="1600"/>
                    </a:p>
                  </a:txBody>
                  <a:tcPr marT="91425" marB="91425" marR="91425" marL="91425">
                    <a:lnL cap="flat" cmpd="sng" w="71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1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1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1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/>
                        <a:t>[1, 2, 3, 6]</a:t>
                      </a:r>
                      <a:endParaRPr sz="1600"/>
                    </a:p>
                  </a:txBody>
                  <a:tcPr marT="91425" marB="91425" marR="91425" marL="91425">
                    <a:lnL cap="flat" cmpd="sng" w="71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1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1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1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33" name="Google Shape;133;g3dea7c74bbc_0_136"/>
          <p:cNvSpPr txBox="1"/>
          <p:nvPr/>
        </p:nvSpPr>
        <p:spPr>
          <a:xfrm>
            <a:off x="936625" y="1031875"/>
            <a:ext cx="6925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800">
                <a:solidFill>
                  <a:schemeClr val="dk1"/>
                </a:solidFill>
              </a:rPr>
              <a:t>query='loader=myComps.DataLoaderComponent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dea7c74bbc_0_17"/>
          <p:cNvSpPr txBox="1"/>
          <p:nvPr>
            <p:ph type="title"/>
          </p:nvPr>
        </p:nvSpPr>
        <p:spPr>
          <a:xfrm>
            <a:off x="229441" y="55169"/>
            <a:ext cx="7350900" cy="70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CA"/>
              <a:t>PyLabFlow: The Missing Structural Layer</a:t>
            </a:r>
            <a:endParaRPr/>
          </a:p>
        </p:txBody>
      </p:sp>
      <p:pic>
        <p:nvPicPr>
          <p:cNvPr id="139" name="Google Shape;139;g3dea7c74bbc_0_17" title="Screenshot from 2026-04-15 13-40-1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97695"/>
            <a:ext cx="8839199" cy="3387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f1323bb8db_0_91"/>
          <p:cNvSpPr txBox="1"/>
          <p:nvPr>
            <p:ph type="title"/>
          </p:nvPr>
        </p:nvSpPr>
        <p:spPr>
          <a:xfrm>
            <a:off x="229441" y="55169"/>
            <a:ext cx="7350900" cy="70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CA"/>
              <a:t>About PyLabFlow</a:t>
            </a:r>
            <a:endParaRPr/>
          </a:p>
        </p:txBody>
      </p:sp>
      <p:grpSp>
        <p:nvGrpSpPr>
          <p:cNvPr id="145" name="Google Shape;145;g3f1323bb8db_0_91"/>
          <p:cNvGrpSpPr/>
          <p:nvPr/>
        </p:nvGrpSpPr>
        <p:grpSpPr>
          <a:xfrm>
            <a:off x="380983" y="1095375"/>
            <a:ext cx="5340096" cy="1714500"/>
            <a:chOff x="381000" y="1095375"/>
            <a:chExt cx="4572000" cy="1714500"/>
          </a:xfrm>
        </p:grpSpPr>
        <p:sp>
          <p:nvSpPr>
            <p:cNvPr id="146" name="Google Shape;146;g3f1323bb8db_0_91"/>
            <p:cNvSpPr/>
            <p:nvPr/>
          </p:nvSpPr>
          <p:spPr>
            <a:xfrm>
              <a:off x="381000" y="1095375"/>
              <a:ext cx="4572000" cy="1714500"/>
            </a:xfrm>
            <a:prstGeom prst="roundRect">
              <a:avLst>
                <a:gd fmla="val 5555" name="adj"/>
              </a:avLst>
            </a:prstGeom>
            <a:solidFill>
              <a:srgbClr val="F1F5F9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g3f1323bb8db_0_91"/>
            <p:cNvSpPr txBox="1"/>
            <p:nvPr/>
          </p:nvSpPr>
          <p:spPr>
            <a:xfrm>
              <a:off x="571500" y="1238250"/>
              <a:ext cx="4191000" cy="142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CA" sz="2035">
                  <a:solidFill>
                    <a:srgbClr val="07A89D"/>
                  </a:solidFill>
                  <a:latin typeface="Arial"/>
                  <a:ea typeface="Arial"/>
                  <a:cs typeface="Arial"/>
                  <a:sym typeface="Arial"/>
                </a:rPr>
                <a:t>Core Framework</a:t>
              </a:r>
              <a:endParaRPr b="1" sz="2035">
                <a:solidFill>
                  <a:srgbClr val="07A89D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rtl="0" algn="l"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b="1" lang="en-CA" sz="1295">
                  <a:solidFill>
                    <a:srgbClr val="334155"/>
                  </a:solidFill>
                  <a:latin typeface="Arial"/>
                  <a:ea typeface="Arial"/>
                  <a:cs typeface="Arial"/>
                  <a:sym typeface="Arial"/>
                </a:rPr>
                <a:t>Open-source, Local-first, Domain-independent Python framework</a:t>
              </a:r>
              <a:endParaRPr b="1" sz="1295">
                <a:solidFill>
                  <a:srgbClr val="334155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rtl="0" algn="l">
                <a:spcBef>
                  <a:spcPts val="900"/>
                </a:spcBef>
                <a:spcAft>
                  <a:spcPts val="0"/>
                </a:spcAft>
                <a:buNone/>
              </a:pPr>
              <a:r>
                <a:rPr lang="en-CA" sz="1203">
                  <a:solidFill>
                    <a:srgbClr val="475569"/>
                  </a:solidFill>
                  <a:latin typeface="Arial"/>
                  <a:ea typeface="Arial"/>
                  <a:cs typeface="Arial"/>
                  <a:sym typeface="Arial"/>
                </a:rPr>
                <a:t>Purpose: Experiment management</a:t>
              </a:r>
              <a:endParaRPr sz="1203">
                <a:solidFill>
                  <a:srgbClr val="475569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rtl="0" algn="l">
                <a:spcBef>
                  <a:spcPts val="750"/>
                </a:spcBef>
                <a:spcAft>
                  <a:spcPts val="0"/>
                </a:spcAft>
                <a:buNone/>
              </a:pPr>
              <a:r>
                <a:rPr lang="en-CA" sz="1203">
                  <a:solidFill>
                    <a:srgbClr val="475569"/>
                  </a:solidFill>
                  <a:latin typeface="Arial"/>
                  <a:ea typeface="Arial"/>
                  <a:cs typeface="Arial"/>
                  <a:sym typeface="Arial"/>
                </a:rPr>
                <a:t>Developer: BBEK-Anand (ExperQuick)</a:t>
              </a:r>
              <a:endParaRPr sz="1203">
                <a:solidFill>
                  <a:srgbClr val="47556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48" name="Google Shape;148;g3f1323bb8db_0_91"/>
          <p:cNvPicPr preferRelativeResize="0"/>
          <p:nvPr/>
        </p:nvPicPr>
        <p:blipFill rotWithShape="1">
          <a:blip r:embed="rId3">
            <a:alphaModFix/>
          </a:blip>
          <a:srcRect b="24997" l="3901" r="4323" t="15472"/>
          <a:stretch/>
        </p:blipFill>
        <p:spPr>
          <a:xfrm>
            <a:off x="6251225" y="971125"/>
            <a:ext cx="2797500" cy="1814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9" name="Google Shape;149;g3f1323bb8db_0_91"/>
          <p:cNvGrpSpPr/>
          <p:nvPr/>
        </p:nvGrpSpPr>
        <p:grpSpPr>
          <a:xfrm>
            <a:off x="381000" y="3000375"/>
            <a:ext cx="8382000" cy="1047900"/>
            <a:chOff x="381000" y="3000375"/>
            <a:chExt cx="8382000" cy="1047900"/>
          </a:xfrm>
        </p:grpSpPr>
        <p:sp>
          <p:nvSpPr>
            <p:cNvPr id="150" name="Google Shape;150;g3f1323bb8db_0_91"/>
            <p:cNvSpPr/>
            <p:nvPr/>
          </p:nvSpPr>
          <p:spPr>
            <a:xfrm>
              <a:off x="381000" y="3000375"/>
              <a:ext cx="8382000" cy="1047900"/>
            </a:xfrm>
            <a:prstGeom prst="roundRect">
              <a:avLst>
                <a:gd fmla="val 9090" name="adj"/>
              </a:avLst>
            </a:prstGeom>
            <a:solidFill>
              <a:srgbClr val="07A89D">
                <a:alpha val="5000"/>
              </a:srgbClr>
            </a:solidFill>
            <a:ln cap="flat" cmpd="sng" w="9525">
              <a:solidFill>
                <a:srgbClr val="07A89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g3f1323bb8db_0_91"/>
            <p:cNvSpPr txBox="1"/>
            <p:nvPr/>
          </p:nvSpPr>
          <p:spPr>
            <a:xfrm>
              <a:off x="571500" y="3143250"/>
              <a:ext cx="8001000" cy="76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CA" sz="1800">
                  <a:solidFill>
                    <a:srgbClr val="07A89D"/>
                  </a:solidFill>
                  <a:latin typeface="Arial"/>
                  <a:ea typeface="Arial"/>
                  <a:cs typeface="Arial"/>
                  <a:sym typeface="Arial"/>
                </a:rPr>
                <a:t>Published Work:</a:t>
              </a:r>
              <a:endParaRPr b="1" sz="1800">
                <a:solidFill>
                  <a:srgbClr val="07A89D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rtl="0" algn="l">
                <a:spcBef>
                  <a:spcPts val="375"/>
                </a:spcBef>
                <a:spcAft>
                  <a:spcPts val="0"/>
                </a:spcAft>
                <a:buNone/>
              </a:pPr>
              <a:r>
                <a:rPr i="1" lang="en-CA" sz="1400">
                  <a:solidFill>
                    <a:srgbClr val="1E293B"/>
                  </a:solidFill>
                  <a:latin typeface="Arial"/>
                  <a:ea typeface="Arial"/>
                  <a:cs typeface="Arial"/>
                  <a:sym typeface="Arial"/>
                </a:rPr>
                <a:t>PyTorchLabFlow: A Local-First Framework for Reproducible Deep Learning</a:t>
              </a:r>
              <a:r>
                <a:rPr lang="en-CA" sz="1400">
                  <a:solidFill>
                    <a:srgbClr val="1E293B"/>
                  </a:solidFill>
                  <a:latin typeface="Arial"/>
                  <a:ea typeface="Arial"/>
                  <a:cs typeface="Arial"/>
                  <a:sym typeface="Arial"/>
                </a:rPr>
                <a:t> (Journal of Applied Bioanalysis, 2025)</a:t>
              </a:r>
              <a:endParaRPr sz="1400">
                <a:solidFill>
                  <a:srgbClr val="1E293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2" name="Google Shape;152;g3f1323bb8db_0_91"/>
          <p:cNvGrpSpPr/>
          <p:nvPr/>
        </p:nvGrpSpPr>
        <p:grpSpPr>
          <a:xfrm>
            <a:off x="0" y="4191000"/>
            <a:ext cx="9144000" cy="952500"/>
            <a:chOff x="0" y="4191000"/>
            <a:chExt cx="9144000" cy="952500"/>
          </a:xfrm>
        </p:grpSpPr>
        <p:sp>
          <p:nvSpPr>
            <p:cNvPr id="153" name="Google Shape;153;g3f1323bb8db_0_91"/>
            <p:cNvSpPr/>
            <p:nvPr/>
          </p:nvSpPr>
          <p:spPr>
            <a:xfrm>
              <a:off x="0" y="4191000"/>
              <a:ext cx="9144000" cy="952500"/>
            </a:xfrm>
            <a:prstGeom prst="rect">
              <a:avLst/>
            </a:prstGeom>
            <a:solidFill>
              <a:srgbClr val="F8FAFC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g3f1323bb8db_0_91"/>
            <p:cNvSpPr txBox="1"/>
            <p:nvPr/>
          </p:nvSpPr>
          <p:spPr>
            <a:xfrm>
              <a:off x="381000" y="4381500"/>
              <a:ext cx="38100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CA" sz="1400">
                  <a:solidFill>
                    <a:srgbClr val="07A89D"/>
                  </a:solidFill>
                  <a:latin typeface="Arial"/>
                  <a:ea typeface="Arial"/>
                  <a:cs typeface="Arial"/>
                  <a:sym typeface="Arial"/>
                </a:rPr>
                <a:t>GitHub.com/ExperQuick/PyLabFlow</a:t>
              </a:r>
              <a:endParaRPr b="1" sz="1400">
                <a:solidFill>
                  <a:srgbClr val="07A89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g3f1323bb8db_0_91"/>
            <p:cNvSpPr txBox="1"/>
            <p:nvPr/>
          </p:nvSpPr>
          <p:spPr>
            <a:xfrm>
              <a:off x="7905750" y="4714875"/>
              <a:ext cx="952500" cy="23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CA" sz="1000">
                  <a:solidFill>
                    <a:srgbClr val="07A89D"/>
                  </a:solidFill>
                  <a:latin typeface="Arial"/>
                  <a:ea typeface="Arial"/>
                  <a:cs typeface="Arial"/>
                  <a:sym typeface="Arial"/>
                </a:rPr>
                <a:t>#OSSUMMIT</a:t>
              </a:r>
              <a:endParaRPr b="1" sz="1000">
                <a:solidFill>
                  <a:srgbClr val="07A89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"/>
          <p:cNvSpPr txBox="1"/>
          <p:nvPr>
            <p:ph idx="4294967295" type="title"/>
          </p:nvPr>
        </p:nvSpPr>
        <p:spPr>
          <a:xfrm>
            <a:off x="203000" y="81603"/>
            <a:ext cx="7350900" cy="110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7900"/>
              <a:t>THANK YOU</a:t>
            </a:r>
            <a:endParaRPr b="1" sz="7900"/>
          </a:p>
        </p:txBody>
      </p:sp>
      <p:sp>
        <p:nvSpPr>
          <p:cNvPr id="161" name="Google Shape;161;p3"/>
          <p:cNvSpPr txBox="1"/>
          <p:nvPr>
            <p:ph idx="4294967295" type="title"/>
          </p:nvPr>
        </p:nvSpPr>
        <p:spPr>
          <a:xfrm>
            <a:off x="-2" y="4442400"/>
            <a:ext cx="5690100" cy="70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/>
              <a:t>github.com/ExperQuick/PyLabFlow</a:t>
            </a:r>
            <a:endParaRPr sz="2400"/>
          </a:p>
        </p:txBody>
      </p:sp>
      <p:sp>
        <p:nvSpPr>
          <p:cNvPr id="162" name="Google Shape;162;p3"/>
          <p:cNvSpPr txBox="1"/>
          <p:nvPr>
            <p:ph idx="4294967295" type="title"/>
          </p:nvPr>
        </p:nvSpPr>
        <p:spPr>
          <a:xfrm>
            <a:off x="5954470" y="4442400"/>
            <a:ext cx="3189600" cy="70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/>
              <a:t>ExperQuick.org/learn</a:t>
            </a:r>
            <a:endParaRPr sz="2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"/>
          <p:cNvSpPr txBox="1"/>
          <p:nvPr>
            <p:ph type="title"/>
          </p:nvPr>
        </p:nvSpPr>
        <p:spPr>
          <a:xfrm>
            <a:off x="229441" y="55169"/>
            <a:ext cx="7351048" cy="7011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CA"/>
              <a:t>AI Research Process</a:t>
            </a:r>
            <a:endParaRPr/>
          </a:p>
        </p:txBody>
      </p:sp>
      <p:pic>
        <p:nvPicPr>
          <p:cNvPr id="38" name="Google Shape;38;p2" title="howatypicalresearchflowlooks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04575"/>
            <a:ext cx="9144000" cy="3405176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2"/>
          <p:cNvSpPr txBox="1"/>
          <p:nvPr/>
        </p:nvSpPr>
        <p:spPr>
          <a:xfrm>
            <a:off x="-50625" y="4171500"/>
            <a:ext cx="7393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/>
              <a:t>AI research does not follow a fixed sequence of steps.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/>
              <a:t>It is a continuous loop of exploration, failure &amp; refinement.</a:t>
            </a:r>
            <a:endParaRPr sz="1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g3dea7c74bbc_0_176"/>
          <p:cNvSpPr txBox="1"/>
          <p:nvPr>
            <p:ph type="title"/>
          </p:nvPr>
        </p:nvSpPr>
        <p:spPr>
          <a:xfrm>
            <a:off x="229441" y="55169"/>
            <a:ext cx="7350900" cy="70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CA"/>
              <a:t>Understanding an Experiment</a:t>
            </a:r>
            <a:endParaRPr/>
          </a:p>
        </p:txBody>
      </p:sp>
      <p:pic>
        <p:nvPicPr>
          <p:cNvPr id="45" name="Google Shape;45;g3dea7c74bbc_0_176" title="Gemini_Generated_Image_fcbmb3fcbmb3fcb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0675" y="1006361"/>
            <a:ext cx="7042652" cy="3841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3dea7c74bbc_0_112"/>
          <p:cNvSpPr txBox="1"/>
          <p:nvPr>
            <p:ph type="title"/>
          </p:nvPr>
        </p:nvSpPr>
        <p:spPr>
          <a:xfrm>
            <a:off x="229441" y="55169"/>
            <a:ext cx="7350900" cy="70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CA"/>
              <a:t>Zooming Into an Experiment</a:t>
            </a:r>
            <a:endParaRPr/>
          </a:p>
        </p:txBody>
      </p:sp>
      <p:pic>
        <p:nvPicPr>
          <p:cNvPr id="51" name="Google Shape;51;g3dea7c74bbc_0_112" title="Gemini_Generated_Image_fc68twfc68twfc68.png"/>
          <p:cNvPicPr preferRelativeResize="0"/>
          <p:nvPr/>
        </p:nvPicPr>
        <p:blipFill rotWithShape="1">
          <a:blip r:embed="rId3">
            <a:alphaModFix/>
          </a:blip>
          <a:srcRect b="6904" l="25100" r="25962" t="16807"/>
          <a:stretch/>
        </p:blipFill>
        <p:spPr>
          <a:xfrm>
            <a:off x="229450" y="959050"/>
            <a:ext cx="4602772" cy="3913725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g3dea7c74bbc_0_112"/>
          <p:cNvSpPr/>
          <p:nvPr/>
        </p:nvSpPr>
        <p:spPr>
          <a:xfrm>
            <a:off x="648658" y="1974847"/>
            <a:ext cx="2706000" cy="1233600"/>
          </a:xfrm>
          <a:prstGeom prst="roundRect">
            <a:avLst>
              <a:gd fmla="val 16667" name="adj"/>
            </a:avLst>
          </a:prstGeom>
          <a:solidFill>
            <a:srgbClr val="D8E7F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3" name="Google Shape;53;g3dea7c74bbc_0_112" title="Gemini_Generated_Image_fc68twfc68twfc68.png"/>
          <p:cNvPicPr preferRelativeResize="0"/>
          <p:nvPr/>
        </p:nvPicPr>
        <p:blipFill rotWithShape="1">
          <a:blip r:embed="rId3">
            <a:alphaModFix/>
          </a:blip>
          <a:srcRect b="59014" l="35975" r="47947" t="35079"/>
          <a:stretch/>
        </p:blipFill>
        <p:spPr>
          <a:xfrm>
            <a:off x="1215250" y="2373225"/>
            <a:ext cx="1512202" cy="30302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g3dea7c74bbc_0_112"/>
          <p:cNvSpPr txBox="1"/>
          <p:nvPr/>
        </p:nvSpPr>
        <p:spPr>
          <a:xfrm>
            <a:off x="5511825" y="2373225"/>
            <a:ext cx="33027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200">
                <a:solidFill>
                  <a:schemeClr val="dk1"/>
                </a:solidFill>
              </a:rPr>
              <a:t>Math lies in </a:t>
            </a:r>
            <a:r>
              <a:rPr b="1" lang="en-CA" sz="3200">
                <a:solidFill>
                  <a:schemeClr val="dk1"/>
                </a:solidFill>
              </a:rPr>
              <a:t>code</a:t>
            </a:r>
            <a:endParaRPr b="1" sz="3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dea7c74bbc_0_92"/>
          <p:cNvSpPr txBox="1"/>
          <p:nvPr>
            <p:ph type="title"/>
          </p:nvPr>
        </p:nvSpPr>
        <p:spPr>
          <a:xfrm>
            <a:off x="229441" y="55169"/>
            <a:ext cx="7350900" cy="70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/>
              <a:t>C</a:t>
            </a:r>
            <a:r>
              <a:rPr lang="en-CA"/>
              <a:t>omponents</a:t>
            </a:r>
            <a:r>
              <a:rPr b="1" lang="en-CA" sz="1700">
                <a:solidFill>
                  <a:schemeClr val="dk1"/>
                </a:solidFill>
              </a:rPr>
              <a:t> </a:t>
            </a:r>
            <a:r>
              <a:rPr lang="en-CA"/>
              <a:t>in an</a:t>
            </a:r>
            <a:r>
              <a:rPr b="1" lang="en-CA" sz="1700">
                <a:solidFill>
                  <a:schemeClr val="dk1"/>
                </a:solidFill>
              </a:rPr>
              <a:t> </a:t>
            </a:r>
            <a:r>
              <a:rPr lang="en-CA"/>
              <a:t>Experiment</a:t>
            </a:r>
            <a:endParaRPr/>
          </a:p>
        </p:txBody>
      </p:sp>
      <p:pic>
        <p:nvPicPr>
          <p:cNvPr id="60" name="Google Shape;60;g3dea7c74bbc_0_92"/>
          <p:cNvPicPr preferRelativeResize="0"/>
          <p:nvPr/>
        </p:nvPicPr>
        <p:blipFill rotWithShape="1">
          <a:blip r:embed="rId3">
            <a:alphaModFix/>
          </a:blip>
          <a:srcRect b="0" l="0" r="0" t="10555"/>
          <a:stretch/>
        </p:blipFill>
        <p:spPr>
          <a:xfrm>
            <a:off x="883075" y="974250"/>
            <a:ext cx="7485076" cy="3651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dea7c74bbc_0_120"/>
          <p:cNvSpPr txBox="1"/>
          <p:nvPr>
            <p:ph type="title"/>
          </p:nvPr>
        </p:nvSpPr>
        <p:spPr>
          <a:xfrm>
            <a:off x="151153" y="55169"/>
            <a:ext cx="7350900" cy="70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CA"/>
              <a:t> </a:t>
            </a:r>
            <a:r>
              <a:rPr lang="en-CA"/>
              <a:t>How Decisions Are Made</a:t>
            </a:r>
            <a:endParaRPr/>
          </a:p>
        </p:txBody>
      </p:sp>
      <p:pic>
        <p:nvPicPr>
          <p:cNvPr id="66" name="Google Shape;66;g3dea7c74bbc_0_120" title="Gemini_Generated_Image_tdux2itdux2itdux.png"/>
          <p:cNvPicPr preferRelativeResize="0"/>
          <p:nvPr/>
        </p:nvPicPr>
        <p:blipFill rotWithShape="1">
          <a:blip r:embed="rId3">
            <a:alphaModFix/>
          </a:blip>
          <a:srcRect b="0" l="0" r="0" t="10873"/>
          <a:stretch/>
        </p:blipFill>
        <p:spPr>
          <a:xfrm>
            <a:off x="826113" y="961200"/>
            <a:ext cx="7491773" cy="3638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dea7c74bbc_0_116"/>
          <p:cNvSpPr txBox="1"/>
          <p:nvPr>
            <p:ph type="title"/>
          </p:nvPr>
        </p:nvSpPr>
        <p:spPr>
          <a:xfrm>
            <a:off x="229441" y="55169"/>
            <a:ext cx="7350900" cy="70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CA"/>
              <a:t> Where Actually Time Goes</a:t>
            </a:r>
            <a:endParaRPr/>
          </a:p>
        </p:txBody>
      </p:sp>
      <p:pic>
        <p:nvPicPr>
          <p:cNvPr id="72" name="Google Shape;72;g3dea7c74bbc_0_116" title="Gemini_Generated_Image_b1vsejb1vsejb1vs.png"/>
          <p:cNvPicPr preferRelativeResize="0"/>
          <p:nvPr/>
        </p:nvPicPr>
        <p:blipFill rotWithShape="1">
          <a:blip r:embed="rId3">
            <a:alphaModFix/>
          </a:blip>
          <a:srcRect b="0" l="0" r="0" t="18441"/>
          <a:stretch/>
        </p:blipFill>
        <p:spPr>
          <a:xfrm>
            <a:off x="162375" y="1040150"/>
            <a:ext cx="7906898" cy="3517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dea7c74bbc_0_96"/>
          <p:cNvSpPr txBox="1"/>
          <p:nvPr>
            <p:ph type="title"/>
          </p:nvPr>
        </p:nvSpPr>
        <p:spPr>
          <a:xfrm>
            <a:off x="229441" y="55169"/>
            <a:ext cx="7350900" cy="70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CA"/>
              <a:t>The Mess of Experimentation</a:t>
            </a:r>
            <a:endParaRPr/>
          </a:p>
        </p:txBody>
      </p:sp>
      <p:pic>
        <p:nvPicPr>
          <p:cNvPr id="78" name="Google Shape;78;g3dea7c74bbc_0_96" title="Screenshot from 2026-04-15 13-19-2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50" y="869500"/>
            <a:ext cx="5510424" cy="422925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g3dea7c74bbc_0_96"/>
          <p:cNvSpPr txBox="1"/>
          <p:nvPr/>
        </p:nvSpPr>
        <p:spPr>
          <a:xfrm>
            <a:off x="5573275" y="3447013"/>
            <a:ext cx="3536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700">
                <a:solidFill>
                  <a:schemeClr val="dk1"/>
                </a:solidFill>
              </a:rPr>
              <a:t>Frustration explodes </a:t>
            </a:r>
            <a:r>
              <a:rPr lang="en-CA" sz="1700">
                <a:solidFill>
                  <a:schemeClr val="dk1"/>
                </a:solidFill>
              </a:rPr>
              <a:t>exponentially</a:t>
            </a:r>
            <a:endParaRPr sz="1700">
              <a:solidFill>
                <a:schemeClr val="dk1"/>
              </a:solidFill>
            </a:endParaRPr>
          </a:p>
        </p:txBody>
      </p:sp>
      <p:sp>
        <p:nvSpPr>
          <p:cNvPr id="80" name="Google Shape;80;g3dea7c74bbc_0_96"/>
          <p:cNvSpPr txBox="1"/>
          <p:nvPr/>
        </p:nvSpPr>
        <p:spPr>
          <a:xfrm>
            <a:off x="5573275" y="2760925"/>
            <a:ext cx="3536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700">
                <a:solidFill>
                  <a:schemeClr val="dk1"/>
                </a:solidFill>
              </a:rPr>
              <a:t>Iteration slows</a:t>
            </a:r>
            <a:endParaRPr sz="1700">
              <a:solidFill>
                <a:schemeClr val="dk1"/>
              </a:solidFill>
            </a:endParaRPr>
          </a:p>
        </p:txBody>
      </p:sp>
      <p:sp>
        <p:nvSpPr>
          <p:cNvPr id="81" name="Google Shape;81;g3dea7c74bbc_0_96"/>
          <p:cNvSpPr txBox="1"/>
          <p:nvPr/>
        </p:nvSpPr>
        <p:spPr>
          <a:xfrm>
            <a:off x="5573275" y="2074813"/>
            <a:ext cx="3536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700">
                <a:solidFill>
                  <a:schemeClr val="dk1"/>
                </a:solidFill>
              </a:rPr>
              <a:t>Information extraction slows</a:t>
            </a:r>
            <a:endParaRPr sz="17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f1323bb8db_0_111"/>
          <p:cNvSpPr txBox="1"/>
          <p:nvPr>
            <p:ph type="title"/>
          </p:nvPr>
        </p:nvSpPr>
        <p:spPr>
          <a:xfrm>
            <a:off x="229449" y="55175"/>
            <a:ext cx="6399300" cy="70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CA"/>
              <a:t>Why Git Fails To Solve The Mess</a:t>
            </a:r>
            <a:endParaRPr/>
          </a:p>
        </p:txBody>
      </p:sp>
      <p:pic>
        <p:nvPicPr>
          <p:cNvPr id="87" name="Google Shape;87;g3f1323bb8db_0_111" title="Gemini_Generated_Image_n1m385n1m385n1m3.png"/>
          <p:cNvPicPr preferRelativeResize="0"/>
          <p:nvPr/>
        </p:nvPicPr>
        <p:blipFill rotWithShape="1">
          <a:blip r:embed="rId3">
            <a:alphaModFix/>
          </a:blip>
          <a:srcRect b="2362" l="6058" r="57249" t="24747"/>
          <a:stretch/>
        </p:blipFill>
        <p:spPr>
          <a:xfrm>
            <a:off x="317850" y="1388950"/>
            <a:ext cx="3130977" cy="3392524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g3f1323bb8db_0_111"/>
          <p:cNvSpPr txBox="1"/>
          <p:nvPr/>
        </p:nvSpPr>
        <p:spPr>
          <a:xfrm>
            <a:off x="710788" y="865750"/>
            <a:ext cx="2345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200">
                <a:solidFill>
                  <a:schemeClr val="dk1"/>
                </a:solidFill>
              </a:rPr>
              <a:t>Linear Dev Flow</a:t>
            </a:r>
            <a:endParaRPr sz="2200">
              <a:solidFill>
                <a:schemeClr val="dk1"/>
              </a:solidFill>
            </a:endParaRPr>
          </a:p>
        </p:txBody>
      </p:sp>
      <p:sp>
        <p:nvSpPr>
          <p:cNvPr id="89" name="Google Shape;89;g3f1323bb8db_0_111"/>
          <p:cNvSpPr txBox="1"/>
          <p:nvPr/>
        </p:nvSpPr>
        <p:spPr>
          <a:xfrm>
            <a:off x="5566190" y="865750"/>
            <a:ext cx="2345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200">
                <a:solidFill>
                  <a:schemeClr val="dk1"/>
                </a:solidFill>
              </a:rPr>
              <a:t>Research Web</a:t>
            </a:r>
            <a:endParaRPr sz="2200">
              <a:solidFill>
                <a:schemeClr val="dk1"/>
              </a:solidFill>
            </a:endParaRPr>
          </a:p>
        </p:txBody>
      </p:sp>
      <p:pic>
        <p:nvPicPr>
          <p:cNvPr id="90" name="Google Shape;90;g3f1323bb8db_0_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1227" y="1541350"/>
            <a:ext cx="5390371" cy="3392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2015-04-06T18:30:18Z</dcterms:created>
  <dc:creator>Amanda Cohen</dc:creator>
</cp:coreProperties>
</file>